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xml" ContentType="application/vnd.openxmlformats-officedocument.presentationml.tags+xml"/>
  <Override PartName="/ppt/notesSlides/notesSlide47.xml" ContentType="application/vnd.openxmlformats-officedocument.presentationml.notesSlide+xml"/>
  <Override PartName="/ppt/tags/tag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5"/>
  </p:notesMasterIdLst>
  <p:sldIdLst>
    <p:sldId id="283" r:id="rId3"/>
    <p:sldId id="775" r:id="rId4"/>
    <p:sldId id="816" r:id="rId5"/>
    <p:sldId id="817" r:id="rId6"/>
    <p:sldId id="818" r:id="rId7"/>
    <p:sldId id="820" r:id="rId8"/>
    <p:sldId id="823" r:id="rId9"/>
    <p:sldId id="779" r:id="rId10"/>
    <p:sldId id="819" r:id="rId11"/>
    <p:sldId id="821" r:id="rId12"/>
    <p:sldId id="822" r:id="rId13"/>
    <p:sldId id="824" r:id="rId14"/>
    <p:sldId id="825" r:id="rId15"/>
    <p:sldId id="826" r:id="rId16"/>
    <p:sldId id="827" r:id="rId17"/>
    <p:sldId id="829" r:id="rId18"/>
    <p:sldId id="828" r:id="rId19"/>
    <p:sldId id="830" r:id="rId20"/>
    <p:sldId id="831" r:id="rId21"/>
    <p:sldId id="832" r:id="rId22"/>
    <p:sldId id="833" r:id="rId23"/>
    <p:sldId id="834" r:id="rId24"/>
    <p:sldId id="838" r:id="rId25"/>
    <p:sldId id="835" r:id="rId26"/>
    <p:sldId id="836" r:id="rId27"/>
    <p:sldId id="953" r:id="rId28"/>
    <p:sldId id="837" r:id="rId29"/>
    <p:sldId id="839" r:id="rId30"/>
    <p:sldId id="949" r:id="rId31"/>
    <p:sldId id="840" r:id="rId32"/>
    <p:sldId id="841" r:id="rId33"/>
    <p:sldId id="843" r:id="rId34"/>
    <p:sldId id="842" r:id="rId35"/>
    <p:sldId id="844" r:id="rId36"/>
    <p:sldId id="845" r:id="rId37"/>
    <p:sldId id="846" r:id="rId38"/>
    <p:sldId id="847" r:id="rId39"/>
    <p:sldId id="848" r:id="rId40"/>
    <p:sldId id="849" r:id="rId41"/>
    <p:sldId id="850" r:id="rId42"/>
    <p:sldId id="852" r:id="rId43"/>
    <p:sldId id="851" r:id="rId44"/>
    <p:sldId id="853" r:id="rId45"/>
    <p:sldId id="854" r:id="rId46"/>
    <p:sldId id="855" r:id="rId47"/>
    <p:sldId id="856" r:id="rId48"/>
    <p:sldId id="857" r:id="rId49"/>
    <p:sldId id="858" r:id="rId50"/>
    <p:sldId id="859" r:id="rId51"/>
    <p:sldId id="860" r:id="rId52"/>
    <p:sldId id="861" r:id="rId53"/>
    <p:sldId id="862" r:id="rId54"/>
    <p:sldId id="863" r:id="rId55"/>
    <p:sldId id="865" r:id="rId56"/>
    <p:sldId id="866" r:id="rId57"/>
    <p:sldId id="867" r:id="rId58"/>
    <p:sldId id="868" r:id="rId59"/>
    <p:sldId id="869" r:id="rId60"/>
    <p:sldId id="870" r:id="rId61"/>
    <p:sldId id="871" r:id="rId62"/>
    <p:sldId id="872" r:id="rId63"/>
    <p:sldId id="873" r:id="rId64"/>
    <p:sldId id="874" r:id="rId65"/>
    <p:sldId id="875" r:id="rId66"/>
    <p:sldId id="876" r:id="rId67"/>
    <p:sldId id="546" r:id="rId68"/>
    <p:sldId id="864" r:id="rId69"/>
    <p:sldId id="474" r:id="rId70"/>
    <p:sldId id="473" r:id="rId71"/>
    <p:sldId id="954" r:id="rId72"/>
    <p:sldId id="312" r:id="rId73"/>
    <p:sldId id="463" r:id="rId74"/>
    <p:sldId id="950" r:id="rId75"/>
    <p:sldId id="469" r:id="rId76"/>
    <p:sldId id="466" r:id="rId77"/>
    <p:sldId id="465" r:id="rId78"/>
    <p:sldId id="462" r:id="rId79"/>
    <p:sldId id="459" r:id="rId80"/>
    <p:sldId id="470" r:id="rId81"/>
    <p:sldId id="467" r:id="rId82"/>
    <p:sldId id="456" r:id="rId83"/>
    <p:sldId id="460"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8">
          <p15:clr>
            <a:srgbClr val="A4A3A4"/>
          </p15:clr>
        </p15:guide>
        <p15:guide id="2" pos="37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bingshu" initials="wb"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F7A76E"/>
    <a:srgbClr val="D0D8E8"/>
    <a:srgbClr val="E9EDF4"/>
    <a:srgbClr val="ED7F35"/>
    <a:srgbClr val="3E6BBC"/>
    <a:srgbClr val="96FF90"/>
    <a:srgbClr val="F6D3BA"/>
    <a:srgbClr val="53D5B2"/>
    <a:srgbClr val="519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6" autoAdjust="0"/>
    <p:restoredTop sz="77269" autoAdjust="0"/>
  </p:normalViewPr>
  <p:slideViewPr>
    <p:cSldViewPr snapToGrid="0" showGuides="1">
      <p:cViewPr varScale="1">
        <p:scale>
          <a:sx n="61" d="100"/>
          <a:sy n="61" d="100"/>
        </p:scale>
        <p:origin x="108" y="26"/>
      </p:cViewPr>
      <p:guideLst>
        <p:guide orient="horz" pos="2098"/>
        <p:guide pos="37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61908178688999"/>
          <c:y val="0.12542586580795601"/>
          <c:w val="0.81338091821310998"/>
          <c:h val="0.72194766720302195"/>
        </c:manualLayout>
      </c:layout>
      <c:lineChart>
        <c:grouping val="standard"/>
        <c:varyColors val="0"/>
        <c:ser>
          <c:idx val="0"/>
          <c:order val="0"/>
          <c:tx>
            <c:strRef>
              <c:f>Sheet1!$B$1</c:f>
              <c:strCache>
                <c:ptCount val="1"/>
                <c:pt idx="0">
                  <c:v>已建议</c:v>
                </c:pt>
              </c:strCache>
            </c:strRef>
          </c:tx>
          <c:spPr>
            <a:ln w="28575" cap="rnd">
              <a:solidFill>
                <a:schemeClr val="accent1"/>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0%</c:formatCode>
                <c:ptCount val="10"/>
                <c:pt idx="0">
                  <c:v>0.82</c:v>
                </c:pt>
                <c:pt idx="1">
                  <c:v>0.22</c:v>
                </c:pt>
                <c:pt idx="2">
                  <c:v>0.04</c:v>
                </c:pt>
                <c:pt idx="3">
                  <c:v>0.03</c:v>
                </c:pt>
                <c:pt idx="4">
                  <c:v>0.06</c:v>
                </c:pt>
                <c:pt idx="5">
                  <c:v>0.02</c:v>
                </c:pt>
                <c:pt idx="6">
                  <c:v>0.02</c:v>
                </c:pt>
                <c:pt idx="7">
                  <c:v>0.04</c:v>
                </c:pt>
                <c:pt idx="8">
                  <c:v>0.02</c:v>
                </c:pt>
                <c:pt idx="9">
                  <c:v>0</c:v>
                </c:pt>
              </c:numCache>
            </c:numRef>
          </c:val>
          <c:smooth val="0"/>
          <c:extLst>
            <c:ext xmlns:c16="http://schemas.microsoft.com/office/drawing/2014/chart" uri="{C3380CC4-5D6E-409C-BE32-E72D297353CC}">
              <c16:uniqueId val="{00000000-8058-45C9-BCAF-978CB4EBD0A2}"/>
            </c:ext>
          </c:extLst>
        </c:ser>
        <c:ser>
          <c:idx val="1"/>
          <c:order val="1"/>
          <c:tx>
            <c:strRef>
              <c:f>Sheet1!$C$1</c:f>
              <c:strCache>
                <c:ptCount val="1"/>
                <c:pt idx="0">
                  <c:v>已证实可行</c:v>
                </c:pt>
              </c:strCache>
            </c:strRef>
          </c:tx>
          <c:spPr>
            <a:ln w="28575" cap="rnd">
              <a:solidFill>
                <a:schemeClr val="accent1"/>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0%</c:formatCode>
                <c:ptCount val="10"/>
                <c:pt idx="0">
                  <c:v>0.17</c:v>
                </c:pt>
                <c:pt idx="1">
                  <c:v>0.66</c:v>
                </c:pt>
                <c:pt idx="2">
                  <c:v>0.75</c:v>
                </c:pt>
                <c:pt idx="3">
                  <c:v>0.56999999999999995</c:v>
                </c:pt>
                <c:pt idx="4">
                  <c:v>0.52</c:v>
                </c:pt>
                <c:pt idx="5">
                  <c:v>0.38</c:v>
                </c:pt>
                <c:pt idx="6">
                  <c:v>0.21</c:v>
                </c:pt>
                <c:pt idx="7">
                  <c:v>0.2</c:v>
                </c:pt>
                <c:pt idx="8">
                  <c:v>0.05</c:v>
                </c:pt>
                <c:pt idx="9">
                  <c:v>0</c:v>
                </c:pt>
              </c:numCache>
            </c:numRef>
          </c:val>
          <c:smooth val="0"/>
          <c:extLst>
            <c:ext xmlns:c16="http://schemas.microsoft.com/office/drawing/2014/chart" uri="{C3380CC4-5D6E-409C-BE32-E72D297353CC}">
              <c16:uniqueId val="{00000001-8058-45C9-BCAF-978CB4EBD0A2}"/>
            </c:ext>
          </c:extLst>
        </c:ser>
        <c:ser>
          <c:idx val="2"/>
          <c:order val="2"/>
          <c:tx>
            <c:strRef>
              <c:f>Sheet1!$D$1</c:f>
              <c:strCache>
                <c:ptCount val="1"/>
                <c:pt idx="0">
                  <c:v>已实现</c:v>
                </c:pt>
              </c:strCache>
            </c:strRef>
          </c:tx>
          <c:spPr>
            <a:ln w="28575" cap="rnd">
              <a:solidFill>
                <a:schemeClr val="accent3"/>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0%</c:formatCode>
                <c:ptCount val="10"/>
                <c:pt idx="0">
                  <c:v>0</c:v>
                </c:pt>
                <c:pt idx="1">
                  <c:v>0.03</c:v>
                </c:pt>
                <c:pt idx="2">
                  <c:v>0.11</c:v>
                </c:pt>
                <c:pt idx="3">
                  <c:v>0.18</c:v>
                </c:pt>
                <c:pt idx="4">
                  <c:v>0.16</c:v>
                </c:pt>
                <c:pt idx="5">
                  <c:v>0.15</c:v>
                </c:pt>
                <c:pt idx="6">
                  <c:v>0.24</c:v>
                </c:pt>
                <c:pt idx="7">
                  <c:v>0.18</c:v>
                </c:pt>
                <c:pt idx="8">
                  <c:v>0.24</c:v>
                </c:pt>
                <c:pt idx="9">
                  <c:v>0</c:v>
                </c:pt>
              </c:numCache>
            </c:numRef>
          </c:val>
          <c:smooth val="0"/>
          <c:extLst>
            <c:ext xmlns:c16="http://schemas.microsoft.com/office/drawing/2014/chart" uri="{C3380CC4-5D6E-409C-BE32-E72D297353CC}">
              <c16:uniqueId val="{00000002-8058-45C9-BCAF-978CB4EBD0A2}"/>
            </c:ext>
          </c:extLst>
        </c:ser>
        <c:ser>
          <c:idx val="3"/>
          <c:order val="3"/>
          <c:tx>
            <c:strRef>
              <c:f>Sheet1!$E$1</c:f>
              <c:strCache>
                <c:ptCount val="1"/>
                <c:pt idx="0">
                  <c:v>已验证</c:v>
                </c:pt>
              </c:strCache>
            </c:strRef>
          </c:tx>
          <c:spPr>
            <a:ln w="28575" cap="rnd">
              <a:solidFill>
                <a:schemeClr val="accent4"/>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Sheet1!$E$2:$E$11</c:f>
              <c:numCache>
                <c:formatCode>0%</c:formatCode>
                <c:ptCount val="10"/>
                <c:pt idx="0">
                  <c:v>0</c:v>
                </c:pt>
                <c:pt idx="1">
                  <c:v>0</c:v>
                </c:pt>
                <c:pt idx="2">
                  <c:v>0.03</c:v>
                </c:pt>
                <c:pt idx="3">
                  <c:v>0.12</c:v>
                </c:pt>
                <c:pt idx="4">
                  <c:v>0.2</c:v>
                </c:pt>
                <c:pt idx="5">
                  <c:v>0.35</c:v>
                </c:pt>
                <c:pt idx="6">
                  <c:v>0.41</c:v>
                </c:pt>
                <c:pt idx="7">
                  <c:v>0.5</c:v>
                </c:pt>
                <c:pt idx="8">
                  <c:v>0.55000000000000004</c:v>
                </c:pt>
                <c:pt idx="9">
                  <c:v>0.81</c:v>
                </c:pt>
              </c:numCache>
            </c:numRef>
          </c:val>
          <c:smooth val="0"/>
          <c:extLst>
            <c:ext xmlns:c16="http://schemas.microsoft.com/office/drawing/2014/chart" uri="{C3380CC4-5D6E-409C-BE32-E72D297353CC}">
              <c16:uniqueId val="{00000003-8058-45C9-BCAF-978CB4EBD0A2}"/>
            </c:ext>
          </c:extLst>
        </c:ser>
        <c:ser>
          <c:idx val="4"/>
          <c:order val="4"/>
          <c:tx>
            <c:strRef>
              <c:f>Sheet1!$F$1</c:f>
              <c:strCache>
                <c:ptCount val="1"/>
                <c:pt idx="0">
                  <c:v>已删除</c:v>
                </c:pt>
              </c:strCache>
            </c:strRef>
          </c:tx>
          <c:spPr>
            <a:ln w="28575" cap="rnd">
              <a:solidFill>
                <a:schemeClr val="accent5"/>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Sheet1!$F$2:$F$11</c:f>
              <c:numCache>
                <c:formatCode>0%</c:formatCode>
                <c:ptCount val="10"/>
                <c:pt idx="0">
                  <c:v>0.03</c:v>
                </c:pt>
                <c:pt idx="1">
                  <c:v>0.05</c:v>
                </c:pt>
                <c:pt idx="2">
                  <c:v>0.05</c:v>
                </c:pt>
                <c:pt idx="3">
                  <c:v>0.06</c:v>
                </c:pt>
                <c:pt idx="4">
                  <c:v>0.05</c:v>
                </c:pt>
                <c:pt idx="5">
                  <c:v>7.0000000000000007E-2</c:v>
                </c:pt>
                <c:pt idx="6">
                  <c:v>0.08</c:v>
                </c:pt>
                <c:pt idx="7">
                  <c:v>0.08</c:v>
                </c:pt>
                <c:pt idx="8">
                  <c:v>0.09</c:v>
                </c:pt>
                <c:pt idx="9">
                  <c:v>0.1</c:v>
                </c:pt>
              </c:numCache>
            </c:numRef>
          </c:val>
          <c:smooth val="0"/>
          <c:extLst>
            <c:ext xmlns:c16="http://schemas.microsoft.com/office/drawing/2014/chart" uri="{C3380CC4-5D6E-409C-BE32-E72D297353CC}">
              <c16:uniqueId val="{00000004-8058-45C9-BCAF-978CB4EBD0A2}"/>
            </c:ext>
          </c:extLst>
        </c:ser>
        <c:dLbls>
          <c:showLegendKey val="0"/>
          <c:showVal val="0"/>
          <c:showCatName val="0"/>
          <c:showSerName val="0"/>
          <c:showPercent val="0"/>
          <c:showBubbleSize val="0"/>
        </c:dLbls>
        <c:smooth val="0"/>
        <c:axId val="1838566383"/>
        <c:axId val="1838566799"/>
      </c:lineChart>
      <c:catAx>
        <c:axId val="1838566383"/>
        <c:scaling>
          <c:orientation val="minMax"/>
        </c:scaling>
        <c:delete val="0"/>
        <c:axPos val="b"/>
        <c:title>
          <c:tx>
            <c:rich>
              <a:bodyPr rot="0" spcFirstLastPara="1" vertOverflow="ellipsis" vert="horz" wrap="square" anchor="ctr" anchorCtr="1"/>
              <a:lstStyle/>
              <a:p>
                <a:pPr>
                  <a:defRPr lang="zh-CN" sz="1330" b="0" i="0" u="none" strike="noStrike" kern="1200" baseline="0">
                    <a:solidFill>
                      <a:schemeClr val="tx1">
                        <a:lumMod val="65000"/>
                        <a:lumOff val="35000"/>
                      </a:schemeClr>
                    </a:solidFill>
                    <a:latin typeface="+mn-lt"/>
                    <a:ea typeface="+mn-ea"/>
                    <a:cs typeface="+mn-cs"/>
                  </a:defRPr>
                </a:pPr>
                <a:r>
                  <a:rPr lang="zh-CN" altLang="en-US" dirty="0"/>
                  <a:t>月份</a:t>
                </a:r>
              </a:p>
            </c:rich>
          </c:tx>
          <c:layout>
            <c:manualLayout>
              <c:xMode val="edge"/>
              <c:yMode val="edge"/>
              <c:x val="0.496018568205565"/>
              <c:y val="0.89490016146073004"/>
            </c:manualLayout>
          </c:layout>
          <c:overlay val="0"/>
          <c:spPr>
            <a:noFill/>
            <a:ln>
              <a:noFill/>
            </a:ln>
            <a:effectLst/>
          </c:spPr>
          <c:txPr>
            <a:bodyPr rot="0" spcFirstLastPara="1" vertOverflow="ellipsis" vert="horz" wrap="square" anchor="ctr" anchorCtr="1"/>
            <a:lstStyle/>
            <a:p>
              <a:pPr>
                <a:defRPr lang="zh-CN"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bg2">
                <a:lumMod val="2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838566799"/>
        <c:crosses val="autoZero"/>
        <c:auto val="1"/>
        <c:lblAlgn val="ctr"/>
        <c:lblOffset val="100"/>
        <c:noMultiLvlLbl val="0"/>
      </c:catAx>
      <c:valAx>
        <c:axId val="1838566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mn-lt"/>
                    <a:ea typeface="+mn-ea"/>
                    <a:cs typeface="+mn-cs"/>
                  </a:defRPr>
                </a:pPr>
                <a:r>
                  <a:rPr lang="zh-CN" altLang="en-US" dirty="0"/>
                  <a:t>需求百分比</a:t>
                </a:r>
              </a:p>
            </c:rich>
          </c:tx>
          <c:layout>
            <c:manualLayout>
              <c:xMode val="edge"/>
              <c:yMode val="edge"/>
              <c:x val="0"/>
              <c:y val="0.42136064091039399"/>
            </c:manualLayout>
          </c:layout>
          <c:overlay val="0"/>
          <c:spPr>
            <a:noFill/>
            <a:ln>
              <a:noFill/>
            </a:ln>
            <a:effectLst/>
          </c:spPr>
          <c:txPr>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838566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建议变更数</c:v>
                </c:pt>
              </c:strCache>
            </c:strRef>
          </c:tx>
          <c:spPr>
            <a:ln w="38100" cap="rnd">
              <a:solidFill>
                <a:schemeClr val="accent1"/>
              </a:solidFill>
              <a:round/>
            </a:ln>
            <a:effectLst/>
          </c:spPr>
          <c:marker>
            <c:symbol val="circle"/>
            <c:size val="8"/>
            <c:spPr>
              <a:solidFill>
                <a:schemeClr val="accent1"/>
              </a:solidFill>
              <a:ln>
                <a:noFill/>
              </a:ln>
              <a:effectLst/>
            </c:spPr>
          </c:marker>
          <c:cat>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Sheet1!$B$2:$B$22</c:f>
              <c:numCache>
                <c:formatCode>General</c:formatCode>
                <c:ptCount val="21"/>
                <c:pt idx="1">
                  <c:v>5</c:v>
                </c:pt>
                <c:pt idx="2">
                  <c:v>8</c:v>
                </c:pt>
                <c:pt idx="3">
                  <c:v>6</c:v>
                </c:pt>
                <c:pt idx="4">
                  <c:v>9</c:v>
                </c:pt>
                <c:pt idx="5">
                  <c:v>14</c:v>
                </c:pt>
                <c:pt idx="6">
                  <c:v>5</c:v>
                </c:pt>
                <c:pt idx="7">
                  <c:v>5</c:v>
                </c:pt>
                <c:pt idx="8">
                  <c:v>4</c:v>
                </c:pt>
                <c:pt idx="9">
                  <c:v>9</c:v>
                </c:pt>
                <c:pt idx="10">
                  <c:v>5</c:v>
                </c:pt>
                <c:pt idx="11">
                  <c:v>3</c:v>
                </c:pt>
                <c:pt idx="12">
                  <c:v>4</c:v>
                </c:pt>
                <c:pt idx="13">
                  <c:v>2</c:v>
                </c:pt>
                <c:pt idx="14">
                  <c:v>6</c:v>
                </c:pt>
                <c:pt idx="15">
                  <c:v>3</c:v>
                </c:pt>
                <c:pt idx="16">
                  <c:v>3</c:v>
                </c:pt>
                <c:pt idx="17">
                  <c:v>6</c:v>
                </c:pt>
                <c:pt idx="18">
                  <c:v>2</c:v>
                </c:pt>
                <c:pt idx="19">
                  <c:v>0</c:v>
                </c:pt>
                <c:pt idx="20">
                  <c:v>1</c:v>
                </c:pt>
              </c:numCache>
            </c:numRef>
          </c:val>
          <c:smooth val="0"/>
          <c:extLst>
            <c:ext xmlns:c16="http://schemas.microsoft.com/office/drawing/2014/chart" uri="{C3380CC4-5D6E-409C-BE32-E72D297353CC}">
              <c16:uniqueId val="{00000000-269A-4309-B14D-72C9AF926E7F}"/>
            </c:ext>
          </c:extLst>
        </c:ser>
        <c:dLbls>
          <c:showLegendKey val="0"/>
          <c:showVal val="0"/>
          <c:showCatName val="0"/>
          <c:showSerName val="0"/>
          <c:showPercent val="0"/>
          <c:showBubbleSize val="0"/>
        </c:dLbls>
        <c:marker val="1"/>
        <c:smooth val="0"/>
        <c:axId val="651370080"/>
        <c:axId val="651371744"/>
      </c:lineChart>
      <c:catAx>
        <c:axId val="651370080"/>
        <c:scaling>
          <c:orientation val="minMax"/>
        </c:scaling>
        <c:delete val="0"/>
        <c:axPos val="b"/>
        <c:title>
          <c:tx>
            <c:rich>
              <a:bodyPr rot="0" spcFirstLastPara="1" vertOverflow="ellipsis" vert="horz" wrap="square" anchor="ctr" anchorCtr="1"/>
              <a:lstStyle/>
              <a:p>
                <a:pPr>
                  <a:defRPr lang="zh-CN" sz="1600" b="0" i="0" u="none" strike="noStrike" kern="1200" cap="all" baseline="0">
                    <a:solidFill>
                      <a:schemeClr val="tx1">
                        <a:lumMod val="65000"/>
                        <a:lumOff val="35000"/>
                      </a:schemeClr>
                    </a:solidFill>
                    <a:latin typeface="+mn-lt"/>
                    <a:ea typeface="+mn-ea"/>
                    <a:cs typeface="+mn-cs"/>
                  </a:defRPr>
                </a:pPr>
                <a:r>
                  <a:rPr lang="zh-CN" altLang="en-US" sz="1600" dirty="0"/>
                  <a:t>划分基线</a:t>
                </a:r>
                <a:r>
                  <a:rPr lang="en-US" altLang="zh-CN" sz="1600" dirty="0"/>
                  <a:t>SRS</a:t>
                </a:r>
                <a:r>
                  <a:rPr lang="zh-CN" altLang="en-US" sz="1600" dirty="0"/>
                  <a:t>数周之后</a:t>
                </a:r>
              </a:p>
            </c:rich>
          </c:tx>
          <c:overlay val="0"/>
          <c:spPr>
            <a:noFill/>
            <a:ln>
              <a:noFill/>
            </a:ln>
            <a:effectLst/>
          </c:spPr>
          <c:txPr>
            <a:bodyPr rot="0" spcFirstLastPara="1" vertOverflow="ellipsis" vert="horz" wrap="square" anchor="ctr" anchorCtr="1"/>
            <a:lstStyle/>
            <a:p>
              <a:pPr>
                <a:defRPr lang="zh-CN" sz="16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rgbClr val="000000">
                <a:alpha val="96000"/>
              </a:srgbClr>
            </a:solidFill>
            <a:round/>
          </a:ln>
          <a:effectLst/>
        </c:spPr>
        <c:txPr>
          <a:bodyPr rot="-60000000" spcFirstLastPara="1" vertOverflow="ellipsis" vert="horz" wrap="square" anchor="ctr" anchorCtr="0"/>
          <a:lstStyle/>
          <a:p>
            <a:pPr>
              <a:defRPr lang="zh-CN" sz="1195" b="0" i="0" u="none" strike="noStrike" kern="1200" cap="none" spc="0" normalizeH="0" baseline="0">
                <a:solidFill>
                  <a:schemeClr val="tx1">
                    <a:lumMod val="65000"/>
                    <a:lumOff val="35000"/>
                  </a:schemeClr>
                </a:solidFill>
                <a:latin typeface="+mn-lt"/>
                <a:ea typeface="+mn-ea"/>
                <a:cs typeface="+mn-cs"/>
              </a:defRPr>
            </a:pPr>
            <a:endParaRPr lang="zh-CN"/>
          </a:p>
        </c:txPr>
        <c:crossAx val="651371744"/>
        <c:crosses val="autoZero"/>
        <c:auto val="1"/>
        <c:lblAlgn val="ctr"/>
        <c:lblOffset val="100"/>
        <c:noMultiLvlLbl val="0"/>
      </c:catAx>
      <c:valAx>
        <c:axId val="651371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600" b="0" i="0" u="none" strike="noStrike" kern="1200" cap="all" baseline="0">
                    <a:solidFill>
                      <a:schemeClr val="tx1">
                        <a:lumMod val="65000"/>
                        <a:lumOff val="35000"/>
                      </a:schemeClr>
                    </a:solidFill>
                    <a:latin typeface="+mn-lt"/>
                    <a:ea typeface="+mn-ea"/>
                    <a:cs typeface="+mn-cs"/>
                  </a:defRPr>
                </a:pPr>
                <a:r>
                  <a:rPr lang="zh-CN" altLang="en-US" sz="1600" dirty="0"/>
                  <a:t>建议变更数</a:t>
                </a:r>
              </a:p>
            </c:rich>
          </c:tx>
          <c:overlay val="0"/>
          <c:spPr>
            <a:noFill/>
            <a:ln>
              <a:noFill/>
            </a:ln>
            <a:effectLst/>
          </c:spPr>
          <c:txPr>
            <a:bodyPr rot="-5400000" spcFirstLastPara="1" vertOverflow="ellipsis" vert="horz" wrap="square" anchor="ctr" anchorCtr="1"/>
            <a:lstStyle/>
            <a:p>
              <a:pPr>
                <a:defRPr lang="zh-CN" sz="16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6513700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905672885689903E-2"/>
          <c:y val="2.9208709506107301E-2"/>
          <c:w val="0.93677431574959702"/>
          <c:h val="0.84644184811471102"/>
        </c:manualLayout>
      </c:layout>
      <c:barChart>
        <c:barDir val="col"/>
        <c:grouping val="clustered"/>
        <c:varyColors val="0"/>
        <c:ser>
          <c:idx val="0"/>
          <c:order val="0"/>
          <c:tx>
            <c:strRef>
              <c:f>Sheet1!$B$1</c:f>
              <c:strCache>
                <c:ptCount val="1"/>
                <c:pt idx="0">
                  <c:v>市场</c:v>
                </c:pt>
              </c:strCache>
            </c:strRef>
          </c:tx>
          <c:spPr>
            <a:solidFill>
              <a:schemeClr val="accent1"/>
            </a:solidFill>
            <a:ln>
              <a:noFill/>
            </a:ln>
            <a:effectLst/>
          </c:spPr>
          <c:invertIfNegative val="0"/>
          <c:cat>
            <c:strRef>
              <c:f>Sheet1!$A$2:$A$5</c:f>
              <c:strCache>
                <c:ptCount val="1"/>
                <c:pt idx="0">
                  <c:v>类别 1</c:v>
                </c:pt>
              </c:strCache>
            </c:strRef>
          </c:cat>
          <c:val>
            <c:numRef>
              <c:f>Sheet1!$B$2:$B$5</c:f>
              <c:numCache>
                <c:formatCode>General</c:formatCode>
                <c:ptCount val="1"/>
                <c:pt idx="0">
                  <c:v>31</c:v>
                </c:pt>
              </c:numCache>
            </c:numRef>
          </c:val>
          <c:extLst>
            <c:ext xmlns:c16="http://schemas.microsoft.com/office/drawing/2014/chart" uri="{C3380CC4-5D6E-409C-BE32-E72D297353CC}">
              <c16:uniqueId val="{00000000-49AF-4870-854D-7730B068363B}"/>
            </c:ext>
          </c:extLst>
        </c:ser>
        <c:ser>
          <c:idx val="1"/>
          <c:order val="1"/>
          <c:tx>
            <c:strRef>
              <c:f>Sheet1!$C$1</c:f>
              <c:strCache>
                <c:ptCount val="1"/>
                <c:pt idx="0">
                  <c:v>管理</c:v>
                </c:pt>
              </c:strCache>
            </c:strRef>
          </c:tx>
          <c:spPr>
            <a:solidFill>
              <a:schemeClr val="accent2"/>
            </a:solidFill>
            <a:ln>
              <a:noFill/>
            </a:ln>
            <a:effectLst/>
          </c:spPr>
          <c:invertIfNegative val="0"/>
          <c:cat>
            <c:strRef>
              <c:f>Sheet1!$A$2:$A$5</c:f>
              <c:strCache>
                <c:ptCount val="1"/>
                <c:pt idx="0">
                  <c:v>类别 1</c:v>
                </c:pt>
              </c:strCache>
            </c:strRef>
          </c:cat>
          <c:val>
            <c:numRef>
              <c:f>Sheet1!$C$2:$C$5</c:f>
              <c:numCache>
                <c:formatCode>General</c:formatCode>
                <c:ptCount val="1"/>
                <c:pt idx="0">
                  <c:v>16</c:v>
                </c:pt>
              </c:numCache>
            </c:numRef>
          </c:val>
          <c:extLst>
            <c:ext xmlns:c16="http://schemas.microsoft.com/office/drawing/2014/chart" uri="{C3380CC4-5D6E-409C-BE32-E72D297353CC}">
              <c16:uniqueId val="{00000001-49AF-4870-854D-7730B068363B}"/>
            </c:ext>
          </c:extLst>
        </c:ser>
        <c:ser>
          <c:idx val="2"/>
          <c:order val="2"/>
          <c:tx>
            <c:strRef>
              <c:f>Sheet1!$D$1</c:f>
              <c:strCache>
                <c:ptCount val="1"/>
                <c:pt idx="0">
                  <c:v>客户</c:v>
                </c:pt>
              </c:strCache>
            </c:strRef>
          </c:tx>
          <c:spPr>
            <a:solidFill>
              <a:schemeClr val="accent3"/>
            </a:solidFill>
            <a:ln>
              <a:noFill/>
            </a:ln>
            <a:effectLst/>
          </c:spPr>
          <c:invertIfNegative val="0"/>
          <c:cat>
            <c:strRef>
              <c:f>Sheet1!$A$2:$A$5</c:f>
              <c:strCache>
                <c:ptCount val="1"/>
                <c:pt idx="0">
                  <c:v>类别 1</c:v>
                </c:pt>
              </c:strCache>
            </c:strRef>
          </c:cat>
          <c:val>
            <c:numRef>
              <c:f>Sheet1!$D$2:$D$5</c:f>
              <c:numCache>
                <c:formatCode>General</c:formatCode>
                <c:ptCount val="1"/>
                <c:pt idx="0">
                  <c:v>15</c:v>
                </c:pt>
              </c:numCache>
            </c:numRef>
          </c:val>
          <c:extLst>
            <c:ext xmlns:c16="http://schemas.microsoft.com/office/drawing/2014/chart" uri="{C3380CC4-5D6E-409C-BE32-E72D297353CC}">
              <c16:uniqueId val="{00000002-49AF-4870-854D-7730B068363B}"/>
            </c:ext>
          </c:extLst>
        </c:ser>
        <c:ser>
          <c:idx val="3"/>
          <c:order val="3"/>
          <c:tx>
            <c:strRef>
              <c:f>Sheet1!$E$1</c:f>
              <c:strCache>
                <c:ptCount val="1"/>
                <c:pt idx="0">
                  <c:v>软件工程</c:v>
                </c:pt>
              </c:strCache>
            </c:strRef>
          </c:tx>
          <c:spPr>
            <a:solidFill>
              <a:schemeClr val="accent4"/>
            </a:solidFill>
            <a:ln>
              <a:noFill/>
            </a:ln>
            <a:effectLst/>
          </c:spPr>
          <c:invertIfNegative val="0"/>
          <c:cat>
            <c:strRef>
              <c:f>Sheet1!$A$2:$A$5</c:f>
              <c:strCache>
                <c:ptCount val="1"/>
                <c:pt idx="0">
                  <c:v>类别 1</c:v>
                </c:pt>
              </c:strCache>
            </c:strRef>
          </c:cat>
          <c:val>
            <c:numRef>
              <c:f>Sheet1!$E$2:$E$5</c:f>
              <c:numCache>
                <c:formatCode>General</c:formatCode>
                <c:ptCount val="1"/>
                <c:pt idx="0">
                  <c:v>10</c:v>
                </c:pt>
              </c:numCache>
            </c:numRef>
          </c:val>
          <c:extLst>
            <c:ext xmlns:c16="http://schemas.microsoft.com/office/drawing/2014/chart" uri="{C3380CC4-5D6E-409C-BE32-E72D297353CC}">
              <c16:uniqueId val="{00000003-49AF-4870-854D-7730B068363B}"/>
            </c:ext>
          </c:extLst>
        </c:ser>
        <c:ser>
          <c:idx val="4"/>
          <c:order val="4"/>
          <c:tx>
            <c:strRef>
              <c:f>Sheet1!$F$1</c:f>
              <c:strCache>
                <c:ptCount val="1"/>
                <c:pt idx="0">
                  <c:v>硬件工程</c:v>
                </c:pt>
              </c:strCache>
            </c:strRef>
          </c:tx>
          <c:spPr>
            <a:solidFill>
              <a:schemeClr val="accent5"/>
            </a:solidFill>
            <a:ln>
              <a:noFill/>
            </a:ln>
            <a:effectLst/>
          </c:spPr>
          <c:invertIfNegative val="0"/>
          <c:cat>
            <c:strRef>
              <c:f>Sheet1!$A$2:$A$5</c:f>
              <c:strCache>
                <c:ptCount val="1"/>
                <c:pt idx="0">
                  <c:v>类别 1</c:v>
                </c:pt>
              </c:strCache>
            </c:strRef>
          </c:cat>
          <c:val>
            <c:numRef>
              <c:f>Sheet1!$F$2:$F$5</c:f>
              <c:numCache>
                <c:formatCode>General</c:formatCode>
                <c:ptCount val="1"/>
                <c:pt idx="0">
                  <c:v>6</c:v>
                </c:pt>
              </c:numCache>
            </c:numRef>
          </c:val>
          <c:extLst>
            <c:ext xmlns:c16="http://schemas.microsoft.com/office/drawing/2014/chart" uri="{C3380CC4-5D6E-409C-BE32-E72D297353CC}">
              <c16:uniqueId val="{00000004-49AF-4870-854D-7730B068363B}"/>
            </c:ext>
          </c:extLst>
        </c:ser>
        <c:ser>
          <c:idx val="5"/>
          <c:order val="5"/>
          <c:tx>
            <c:strRef>
              <c:f>Sheet1!$G$1</c:f>
              <c:strCache>
                <c:ptCount val="1"/>
                <c:pt idx="0">
                  <c:v>测试</c:v>
                </c:pt>
              </c:strCache>
            </c:strRef>
          </c:tx>
          <c:spPr>
            <a:solidFill>
              <a:schemeClr val="accent6"/>
            </a:solidFill>
            <a:ln>
              <a:noFill/>
            </a:ln>
            <a:effectLst/>
          </c:spPr>
          <c:invertIfNegative val="0"/>
          <c:cat>
            <c:strRef>
              <c:f>Sheet1!$A$2:$A$5</c:f>
              <c:strCache>
                <c:ptCount val="1"/>
                <c:pt idx="0">
                  <c:v>类别 1</c:v>
                </c:pt>
              </c:strCache>
            </c:strRef>
          </c:cat>
          <c:val>
            <c:numRef>
              <c:f>Sheet1!$G$2:$G$5</c:f>
              <c:numCache>
                <c:formatCode>General</c:formatCode>
                <c:ptCount val="1"/>
                <c:pt idx="0">
                  <c:v>5</c:v>
                </c:pt>
              </c:numCache>
            </c:numRef>
          </c:val>
          <c:extLst>
            <c:ext xmlns:c16="http://schemas.microsoft.com/office/drawing/2014/chart" uri="{C3380CC4-5D6E-409C-BE32-E72D297353CC}">
              <c16:uniqueId val="{00000005-49AF-4870-854D-7730B068363B}"/>
            </c:ext>
          </c:extLst>
        </c:ser>
        <c:dLbls>
          <c:showLegendKey val="0"/>
          <c:showVal val="0"/>
          <c:showCatName val="0"/>
          <c:showSerName val="0"/>
          <c:showPercent val="0"/>
          <c:showBubbleSize val="0"/>
        </c:dLbls>
        <c:gapWidth val="219"/>
        <c:overlap val="-27"/>
        <c:axId val="58730690"/>
        <c:axId val="112846547"/>
      </c:barChart>
      <c:catAx>
        <c:axId val="5873069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400" b="0" i="0" u="none" strike="noStrike" kern="1200" baseline="0">
                <a:solidFill>
                  <a:schemeClr val="tx1">
                    <a:lumMod val="65000"/>
                    <a:lumOff val="35000"/>
                  </a:schemeClr>
                </a:solidFill>
                <a:latin typeface="+mn-lt"/>
                <a:ea typeface="+mn-ea"/>
                <a:cs typeface="+mn-cs"/>
              </a:defRPr>
            </a:pPr>
            <a:endParaRPr lang="zh-CN"/>
          </a:p>
        </c:txPr>
        <c:crossAx val="112846547"/>
        <c:crosses val="autoZero"/>
        <c:auto val="1"/>
        <c:lblAlgn val="ctr"/>
        <c:lblOffset val="100"/>
        <c:noMultiLvlLbl val="0"/>
      </c:catAx>
      <c:valAx>
        <c:axId val="1128465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600" b="0" i="0" u="none" strike="noStrike" kern="1200" baseline="0">
                <a:solidFill>
                  <a:schemeClr val="tx1">
                    <a:lumMod val="65000"/>
                    <a:lumOff val="35000"/>
                  </a:schemeClr>
                </a:solidFill>
                <a:latin typeface="+mn-lt"/>
                <a:ea typeface="+mn-ea"/>
                <a:cs typeface="+mn-cs"/>
              </a:defRPr>
            </a:pPr>
            <a:endParaRPr lang="zh-CN"/>
          </a:p>
        </c:txPr>
        <c:crossAx val="58730690"/>
        <c:crosses val="autoZero"/>
        <c:crossBetween val="between"/>
      </c:valAx>
      <c:spPr>
        <a:noFill/>
        <a:ln>
          <a:noFill/>
        </a:ln>
        <a:effectLst/>
      </c:spPr>
    </c:plotArea>
    <c:legend>
      <c:legendPos val="b"/>
      <c:layout>
        <c:manualLayout>
          <c:xMode val="edge"/>
          <c:yMode val="edge"/>
          <c:x val="9.5828622711220404E-2"/>
          <c:y val="0.93350592227597695"/>
          <c:w val="0.80834283351355396"/>
          <c:h val="6.6494102329618596E-2"/>
        </c:manualLayout>
      </c:layout>
      <c:overlay val="0"/>
      <c:spPr>
        <a:noFill/>
        <a:ln>
          <a:noFill/>
        </a:ln>
        <a:effectLst/>
      </c:spPr>
      <c:txPr>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sz="16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52B4CF6-B52E-46EE-B2A8-9F29321B4322}" type="doc">
      <dgm:prSet loTypeId="urn:microsoft.com/office/officeart/2005/8/layout/vList3" loCatId="list" qsTypeId="urn:microsoft.com/office/officeart/2005/8/quickstyle/simple1#6" qsCatId="simple" csTypeId="urn:microsoft.com/office/officeart/2005/8/colors/accent1_2#6" csCatId="accent1" phldr="1"/>
      <dgm:spPr/>
    </dgm:pt>
    <dgm:pt modelId="{A1C17EE2-F129-4EAC-B8BA-DE58A7D70AA8}">
      <dgm:prSet phldrT="[文本]" custT="1"/>
      <dgm:spPr>
        <a:solidFill>
          <a:schemeClr val="accent1">
            <a:lumMod val="75000"/>
          </a:schemeClr>
        </a:solidFill>
      </dgm:spPr>
      <dgm:t>
        <a:bodyPr/>
        <a:lstStyle/>
        <a:p>
          <a:pPr algn="l">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除了文本描述外，每个功能需求应该有一些相关的支持信息或属性，这些属性为每一个需求建立了一个上下文和背景资料，这已超越了所需的功能描述。</a:t>
          </a:r>
          <a:endParaRPr lang="zh-CN" altLang="en-US" sz="2000" dirty="0">
            <a:latin typeface="宋体" panose="02010600030101010101" pitchFamily="2" charset="-122"/>
            <a:ea typeface="宋体" panose="02010600030101010101" pitchFamily="2" charset="-122"/>
          </a:endParaRPr>
        </a:p>
      </dgm:t>
    </dgm:pt>
    <dgm:pt modelId="{A561A089-9E6F-4093-AE9D-8D39D221BE2F}" type="parTrans" cxnId="{52F604AD-9934-427F-9F0C-DC23D00F9B14}">
      <dgm:prSet/>
      <dgm:spPr/>
      <dgm:t>
        <a:bodyPr/>
        <a:lstStyle/>
        <a:p>
          <a:endParaRPr lang="zh-CN" altLang="en-US"/>
        </a:p>
      </dgm:t>
    </dgm:pt>
    <dgm:pt modelId="{133FE230-84AC-4F9B-89AE-114416D12474}" type="sibTrans" cxnId="{52F604AD-9934-427F-9F0C-DC23D00F9B14}">
      <dgm:prSet/>
      <dgm:spPr/>
      <dgm:t>
        <a:bodyPr/>
        <a:lstStyle/>
        <a:p>
          <a:endParaRPr lang="zh-CN" altLang="en-US"/>
        </a:p>
      </dgm:t>
    </dgm:pt>
    <dgm:pt modelId="{080D888A-7581-46C1-9BA8-E6D525C9596F}">
      <dgm:prSet phldrT="[文本]" custT="1"/>
      <dgm:spPr>
        <a:solidFill>
          <a:schemeClr val="accent1">
            <a:lumMod val="75000"/>
          </a:schemeClr>
        </a:solidFill>
      </dgm:spPr>
      <dgm:t>
        <a:bodyPr/>
        <a:lstStyle/>
        <a:p>
          <a:pPr algn="l">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这些属性值可以写在一张纸上，存储在一个数据库或需求管理工具中。</a:t>
          </a:r>
          <a:endParaRPr lang="zh-CN" altLang="en-US" sz="2000" dirty="0">
            <a:latin typeface="宋体" panose="02010600030101010101" pitchFamily="2" charset="-122"/>
            <a:ea typeface="宋体" panose="02010600030101010101" pitchFamily="2" charset="-122"/>
          </a:endParaRPr>
        </a:p>
      </dgm:t>
    </dgm:pt>
    <dgm:pt modelId="{9FE69A34-DBAC-4AE1-9071-CA65629352E2}" type="parTrans" cxnId="{25C90210-1E59-4C19-BFDC-C1383E87BFC4}">
      <dgm:prSet/>
      <dgm:spPr/>
      <dgm:t>
        <a:bodyPr/>
        <a:lstStyle/>
        <a:p>
          <a:endParaRPr lang="zh-CN" altLang="en-US"/>
        </a:p>
      </dgm:t>
    </dgm:pt>
    <dgm:pt modelId="{A7912560-479D-4B8D-86DB-0B7BC49FA076}" type="sibTrans" cxnId="{25C90210-1E59-4C19-BFDC-C1383E87BFC4}">
      <dgm:prSet/>
      <dgm:spPr/>
      <dgm:t>
        <a:bodyPr/>
        <a:lstStyle/>
        <a:p>
          <a:endParaRPr lang="zh-CN" altLang="en-US"/>
        </a:p>
      </dgm:t>
    </dgm:pt>
    <dgm:pt modelId="{998C4F1F-9056-4C5E-A40B-142303D21B2A}">
      <dgm:prSet phldrT="[文本]" custT="1"/>
      <dgm:spPr>
        <a:solidFill>
          <a:schemeClr val="accent1">
            <a:lumMod val="75000"/>
          </a:schemeClr>
        </a:solidFill>
      </dgm:spPr>
      <dgm:t>
        <a:bodyPr/>
        <a:lstStyle/>
        <a:p>
          <a:pPr algn="l">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商业工具除由系统产生一些属性外，还可以由你自己定义各种数据类型的其它属性。这些工具允许过滤、排序、查询数据库来查看按需求属性值所选择的需求子集。</a:t>
          </a:r>
          <a:endParaRPr lang="zh-CN" altLang="en-US" sz="2000" dirty="0">
            <a:latin typeface="宋体" panose="02010600030101010101" pitchFamily="2" charset="-122"/>
            <a:ea typeface="宋体" panose="02010600030101010101" pitchFamily="2" charset="-122"/>
          </a:endParaRPr>
        </a:p>
      </dgm:t>
    </dgm:pt>
    <dgm:pt modelId="{F7FF8FAB-1610-48EF-89F6-EAE8478C1B43}" type="parTrans" cxnId="{A548FECC-DB2D-48BB-B5A1-E4D6268FBBFD}">
      <dgm:prSet/>
      <dgm:spPr/>
      <dgm:t>
        <a:bodyPr/>
        <a:lstStyle/>
        <a:p>
          <a:endParaRPr lang="zh-CN" altLang="en-US"/>
        </a:p>
      </dgm:t>
    </dgm:pt>
    <dgm:pt modelId="{D1EFF4E8-6B17-4A29-B42C-7C4081CA95F6}" type="sibTrans" cxnId="{A548FECC-DB2D-48BB-B5A1-E4D6268FBBFD}">
      <dgm:prSet/>
      <dgm:spPr/>
      <dgm:t>
        <a:bodyPr/>
        <a:lstStyle/>
        <a:p>
          <a:endParaRPr lang="zh-CN" altLang="en-US"/>
        </a:p>
      </dgm:t>
    </dgm:pt>
    <dgm:pt modelId="{D157C816-4E35-407B-90CF-3E69F97C3ED2}" type="pres">
      <dgm:prSet presAssocID="{252B4CF6-B52E-46EE-B2A8-9F29321B4322}" presName="linearFlow" presStyleCnt="0">
        <dgm:presLayoutVars>
          <dgm:dir/>
          <dgm:resizeHandles val="exact"/>
        </dgm:presLayoutVars>
      </dgm:prSet>
      <dgm:spPr/>
    </dgm:pt>
    <dgm:pt modelId="{61D44C64-141D-4AFB-96C3-8487869FC7A9}" type="pres">
      <dgm:prSet presAssocID="{A1C17EE2-F129-4EAC-B8BA-DE58A7D70AA8}" presName="composite" presStyleCnt="0"/>
      <dgm:spPr/>
    </dgm:pt>
    <dgm:pt modelId="{45BB381C-1757-49BD-978D-40743E62A859}" type="pres">
      <dgm:prSet presAssocID="{A1C17EE2-F129-4EAC-B8BA-DE58A7D70AA8}" presName="imgShp" presStyleLbl="fgImgPlace1" presStyleIdx="0" presStyleCnt="3" custScaleY="94812" custLinFactX="-30736" custLinFactNeighborX="-100000" custLinFactNeighborY="-263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1678245-D2F5-4617-8E43-2FA3C25CB71D}" type="pres">
      <dgm:prSet presAssocID="{A1C17EE2-F129-4EAC-B8BA-DE58A7D70AA8}" presName="txShp" presStyleLbl="node1" presStyleIdx="0" presStyleCnt="3" custScaleX="131084" custLinFactNeighborX="-509" custLinFactNeighborY="551">
        <dgm:presLayoutVars>
          <dgm:bulletEnabled val="1"/>
        </dgm:presLayoutVars>
      </dgm:prSet>
      <dgm:spPr/>
    </dgm:pt>
    <dgm:pt modelId="{43E339CB-E511-4F5D-9D93-D74DB5F4AD08}" type="pres">
      <dgm:prSet presAssocID="{133FE230-84AC-4F9B-89AE-114416D12474}" presName="spacing" presStyleCnt="0"/>
      <dgm:spPr/>
    </dgm:pt>
    <dgm:pt modelId="{3EB6DD2E-B52C-4124-95CE-4280163B6C9B}" type="pres">
      <dgm:prSet presAssocID="{080D888A-7581-46C1-9BA8-E6D525C9596F}" presName="composite" presStyleCnt="0"/>
      <dgm:spPr/>
    </dgm:pt>
    <dgm:pt modelId="{DA5ABD13-8286-4080-A01D-30F6703B53C6}" type="pres">
      <dgm:prSet presAssocID="{080D888A-7581-46C1-9BA8-E6D525C9596F}" presName="imgShp" presStyleLbl="fgImgPlace1" presStyleIdx="1" presStyleCnt="3" custLinFactX="-33425" custLinFactNeighborX="-100000" custLinFactNeighborY="-543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DCC628F3-6E17-457A-9440-8ACF1F4D6D5F}" type="pres">
      <dgm:prSet presAssocID="{080D888A-7581-46C1-9BA8-E6D525C9596F}" presName="txShp" presStyleLbl="node1" presStyleIdx="1" presStyleCnt="3" custScaleX="130066">
        <dgm:presLayoutVars>
          <dgm:bulletEnabled val="1"/>
        </dgm:presLayoutVars>
      </dgm:prSet>
      <dgm:spPr/>
    </dgm:pt>
    <dgm:pt modelId="{9CBF3A67-E28A-45F9-9AE1-033BB2044B04}" type="pres">
      <dgm:prSet presAssocID="{A7912560-479D-4B8D-86DB-0B7BC49FA076}" presName="spacing" presStyleCnt="0"/>
      <dgm:spPr/>
    </dgm:pt>
    <dgm:pt modelId="{B2880C20-9940-4348-ACC9-E72634E24C44}" type="pres">
      <dgm:prSet presAssocID="{998C4F1F-9056-4C5E-A40B-142303D21B2A}" presName="composite" presStyleCnt="0"/>
      <dgm:spPr/>
    </dgm:pt>
    <dgm:pt modelId="{17F8AA84-CF33-4618-8319-94E8168D390E}" type="pres">
      <dgm:prSet presAssocID="{998C4F1F-9056-4C5E-A40B-142303D21B2A}" presName="imgShp" presStyleLbl="fgImgPlace1" presStyleIdx="2" presStyleCnt="3" custLinFactX="-28940" custLinFactNeighborX="-100000" custLinFactNeighborY="-26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09A49C-B3A7-4C30-A047-C32014EBB22F}" type="pres">
      <dgm:prSet presAssocID="{998C4F1F-9056-4C5E-A40B-142303D21B2A}" presName="txShp" presStyleLbl="node1" presStyleIdx="2" presStyleCnt="3" custScaleX="130209">
        <dgm:presLayoutVars>
          <dgm:bulletEnabled val="1"/>
        </dgm:presLayoutVars>
      </dgm:prSet>
      <dgm:spPr/>
    </dgm:pt>
  </dgm:ptLst>
  <dgm:cxnLst>
    <dgm:cxn modelId="{25C90210-1E59-4C19-BFDC-C1383E87BFC4}" srcId="{252B4CF6-B52E-46EE-B2A8-9F29321B4322}" destId="{080D888A-7581-46C1-9BA8-E6D525C9596F}" srcOrd="1" destOrd="0" parTransId="{9FE69A34-DBAC-4AE1-9071-CA65629352E2}" sibTransId="{A7912560-479D-4B8D-86DB-0B7BC49FA076}"/>
    <dgm:cxn modelId="{609BF963-A7A9-4AAE-A671-8145FFD6AC5F}" type="presOf" srcId="{080D888A-7581-46C1-9BA8-E6D525C9596F}" destId="{DCC628F3-6E17-457A-9440-8ACF1F4D6D5F}" srcOrd="0" destOrd="0" presId="urn:microsoft.com/office/officeart/2005/8/layout/vList3"/>
    <dgm:cxn modelId="{CBE2A57E-0D64-4478-87AC-3AF016CB80C4}" type="presOf" srcId="{252B4CF6-B52E-46EE-B2A8-9F29321B4322}" destId="{D157C816-4E35-407B-90CF-3E69F97C3ED2}" srcOrd="0" destOrd="0" presId="urn:microsoft.com/office/officeart/2005/8/layout/vList3"/>
    <dgm:cxn modelId="{512BB69A-7B88-42C4-9DDD-69914A8FA9F2}" type="presOf" srcId="{998C4F1F-9056-4C5E-A40B-142303D21B2A}" destId="{CF09A49C-B3A7-4C30-A047-C32014EBB22F}" srcOrd="0" destOrd="0" presId="urn:microsoft.com/office/officeart/2005/8/layout/vList3"/>
    <dgm:cxn modelId="{52F604AD-9934-427F-9F0C-DC23D00F9B14}" srcId="{252B4CF6-B52E-46EE-B2A8-9F29321B4322}" destId="{A1C17EE2-F129-4EAC-B8BA-DE58A7D70AA8}" srcOrd="0" destOrd="0" parTransId="{A561A089-9E6F-4093-AE9D-8D39D221BE2F}" sibTransId="{133FE230-84AC-4F9B-89AE-114416D12474}"/>
    <dgm:cxn modelId="{3B81D7B4-B6DE-4BE1-868A-2EB5F8A6BEB3}" type="presOf" srcId="{A1C17EE2-F129-4EAC-B8BA-DE58A7D70AA8}" destId="{91678245-D2F5-4617-8E43-2FA3C25CB71D}" srcOrd="0" destOrd="0" presId="urn:microsoft.com/office/officeart/2005/8/layout/vList3"/>
    <dgm:cxn modelId="{A548FECC-DB2D-48BB-B5A1-E4D6268FBBFD}" srcId="{252B4CF6-B52E-46EE-B2A8-9F29321B4322}" destId="{998C4F1F-9056-4C5E-A40B-142303D21B2A}" srcOrd="2" destOrd="0" parTransId="{F7FF8FAB-1610-48EF-89F6-EAE8478C1B43}" sibTransId="{D1EFF4E8-6B17-4A29-B42C-7C4081CA95F6}"/>
    <dgm:cxn modelId="{D05EEBB6-3373-4AE6-AD04-F1076512170E}" type="presParOf" srcId="{D157C816-4E35-407B-90CF-3E69F97C3ED2}" destId="{61D44C64-141D-4AFB-96C3-8487869FC7A9}" srcOrd="0" destOrd="0" presId="urn:microsoft.com/office/officeart/2005/8/layout/vList3"/>
    <dgm:cxn modelId="{3A43908B-0CCF-405C-AA93-AD7358F36F96}" type="presParOf" srcId="{61D44C64-141D-4AFB-96C3-8487869FC7A9}" destId="{45BB381C-1757-49BD-978D-40743E62A859}" srcOrd="0" destOrd="0" presId="urn:microsoft.com/office/officeart/2005/8/layout/vList3"/>
    <dgm:cxn modelId="{4447D902-7AF2-4A9E-848C-90E4E3DB521D}" type="presParOf" srcId="{61D44C64-141D-4AFB-96C3-8487869FC7A9}" destId="{91678245-D2F5-4617-8E43-2FA3C25CB71D}" srcOrd="1" destOrd="0" presId="urn:microsoft.com/office/officeart/2005/8/layout/vList3"/>
    <dgm:cxn modelId="{1D6BC89C-36E9-45C4-9F20-67BDE7DEF40B}" type="presParOf" srcId="{D157C816-4E35-407B-90CF-3E69F97C3ED2}" destId="{43E339CB-E511-4F5D-9D93-D74DB5F4AD08}" srcOrd="1" destOrd="0" presId="urn:microsoft.com/office/officeart/2005/8/layout/vList3"/>
    <dgm:cxn modelId="{5EA705B6-274C-4C55-A76C-6C452E035827}" type="presParOf" srcId="{D157C816-4E35-407B-90CF-3E69F97C3ED2}" destId="{3EB6DD2E-B52C-4124-95CE-4280163B6C9B}" srcOrd="2" destOrd="0" presId="urn:microsoft.com/office/officeart/2005/8/layout/vList3"/>
    <dgm:cxn modelId="{42356BE9-290A-4D69-A195-36FD25668C58}" type="presParOf" srcId="{3EB6DD2E-B52C-4124-95CE-4280163B6C9B}" destId="{DA5ABD13-8286-4080-A01D-30F6703B53C6}" srcOrd="0" destOrd="0" presId="urn:microsoft.com/office/officeart/2005/8/layout/vList3"/>
    <dgm:cxn modelId="{2BD88463-8541-4FDA-909C-B4C05FF29196}" type="presParOf" srcId="{3EB6DD2E-B52C-4124-95CE-4280163B6C9B}" destId="{DCC628F3-6E17-457A-9440-8ACF1F4D6D5F}" srcOrd="1" destOrd="0" presId="urn:microsoft.com/office/officeart/2005/8/layout/vList3"/>
    <dgm:cxn modelId="{55F9EBB9-DB20-4583-93AD-51C21D670B39}" type="presParOf" srcId="{D157C816-4E35-407B-90CF-3E69F97C3ED2}" destId="{9CBF3A67-E28A-45F9-9AE1-033BB2044B04}" srcOrd="3" destOrd="0" presId="urn:microsoft.com/office/officeart/2005/8/layout/vList3"/>
    <dgm:cxn modelId="{488C165E-EFD7-4279-A0C0-55D3BBFFC5E6}" type="presParOf" srcId="{D157C816-4E35-407B-90CF-3E69F97C3ED2}" destId="{B2880C20-9940-4348-ACC9-E72634E24C44}" srcOrd="4" destOrd="0" presId="urn:microsoft.com/office/officeart/2005/8/layout/vList3"/>
    <dgm:cxn modelId="{EB2A8EAA-EC1C-409C-9A7D-2919F3C5F7FF}" type="presParOf" srcId="{B2880C20-9940-4348-ACC9-E72634E24C44}" destId="{17F8AA84-CF33-4618-8319-94E8168D390E}" srcOrd="0" destOrd="0" presId="urn:microsoft.com/office/officeart/2005/8/layout/vList3"/>
    <dgm:cxn modelId="{D17C621A-A1A0-45F4-BFC6-07110D4BEE5D}" type="presParOf" srcId="{B2880C20-9940-4348-ACC9-E72634E24C44}" destId="{CF09A49C-B3A7-4C30-A047-C32014EBB22F}"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58D34-447A-42C2-A08D-F0F628588634}" type="doc">
      <dgm:prSet loTypeId="urn:microsoft.com/office/officeart/2005/8/layout/default#2" loCatId="list" qsTypeId="urn:microsoft.com/office/officeart/2005/8/quickstyle/simple1#7" qsCatId="simple" csTypeId="urn:microsoft.com/office/officeart/2005/8/colors/accent1_2#7" csCatId="accent1" phldr="1"/>
      <dgm:spPr/>
      <dgm:t>
        <a:bodyPr/>
        <a:lstStyle/>
        <a:p>
          <a:endParaRPr lang="zh-CN" altLang="en-US"/>
        </a:p>
      </dgm:t>
    </dgm:pt>
    <dgm:pt modelId="{44ED1046-56F7-45E9-8930-4D90049B435E}">
      <dgm:prSet phldrT="[文本]" custT="1"/>
      <dgm:spPr>
        <a:solidFill>
          <a:srgbClr val="2E75B6"/>
        </a:solidFill>
        <a:effectLst>
          <a:outerShdw blurRad="76200" dir="18900000" sy="23000" kx="-1200000" algn="bl" rotWithShape="0">
            <a:prstClr val="black">
              <a:alpha val="20000"/>
            </a:prstClr>
          </a:outerShdw>
        </a:effectLst>
      </dgm:spPr>
      <dgm:t>
        <a:bodyPr/>
        <a:lstStyle/>
        <a:p>
          <a:pPr>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不必把负责认可需求的人员和需求涉及的子系统都记录下来。</a:t>
          </a:r>
          <a:r>
            <a:rPr lang="zh-CN" altLang="en-US" sz="2000" b="1" dirty="0">
              <a:solidFill>
                <a:srgbClr val="FF0000"/>
              </a:solidFill>
              <a:latin typeface="宋体" panose="02010600030101010101" pitchFamily="2" charset="-122"/>
              <a:ea typeface="宋体" panose="02010600030101010101" pitchFamily="2" charset="-122"/>
              <a:sym typeface="+mn-ea"/>
            </a:rPr>
            <a:t>有关属性系统不必在需求数据库中重复设置</a:t>
          </a:r>
          <a:r>
            <a:rPr lang="zh-CN" altLang="en-US" sz="2000" b="1" dirty="0">
              <a:latin typeface="宋体" panose="02010600030101010101" pitchFamily="2" charset="-122"/>
              <a:ea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endParaRPr>
        </a:p>
      </dgm:t>
    </dgm:pt>
    <dgm:pt modelId="{44CA8157-32C5-4299-B4F7-66E358E400BB}" type="parTrans" cxnId="{A53BB66F-9FAA-4CEA-AA0B-04A35ADEDD3A}">
      <dgm:prSet/>
      <dgm:spPr/>
      <dgm:t>
        <a:bodyPr/>
        <a:lstStyle/>
        <a:p>
          <a:endParaRPr lang="zh-CN" altLang="en-US"/>
        </a:p>
      </dgm:t>
    </dgm:pt>
    <dgm:pt modelId="{A144F845-E704-4E27-A658-A4B6C85AC312}" type="sibTrans" cxnId="{A53BB66F-9FAA-4CEA-AA0B-04A35ADEDD3A}">
      <dgm:prSet/>
      <dgm:spPr/>
      <dgm:t>
        <a:bodyPr/>
        <a:lstStyle/>
        <a:p>
          <a:endParaRPr lang="zh-CN" altLang="en-US"/>
        </a:p>
      </dgm:t>
    </dgm:pt>
    <dgm:pt modelId="{DE149390-FEF0-455B-B563-56D9EA695AAC}">
      <dgm:prSet phldrT="[文本]" custT="1"/>
      <dgm:spPr>
        <a:solidFill>
          <a:schemeClr val="accent1">
            <a:lumMod val="75000"/>
          </a:schemeClr>
        </a:solidFill>
        <a:effectLst>
          <a:outerShdw blurRad="76200" dir="18900000" sy="23000" kx="-1200000" algn="bl" rotWithShape="0">
            <a:prstClr val="black">
              <a:alpha val="20000"/>
            </a:prstClr>
          </a:outerShdw>
        </a:effectLst>
      </dgm:spPr>
      <dgm:t>
        <a:bodyPr/>
        <a:lstStyle/>
        <a:p>
          <a:pPr>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在整个开发过程中，跟踪每个需求的状态是需求管理的一个重要方面。在每一可能的状态类别中，如果周期性地报告各状态类别在整个需求中所占的百分比将会改进项目的监控工作。</a:t>
          </a:r>
          <a:endParaRPr lang="zh-CN" altLang="en-US" sz="2000" dirty="0">
            <a:latin typeface="宋体" panose="02010600030101010101" pitchFamily="2" charset="-122"/>
            <a:ea typeface="宋体" panose="02010600030101010101" pitchFamily="2" charset="-122"/>
          </a:endParaRPr>
        </a:p>
      </dgm:t>
    </dgm:pt>
    <dgm:pt modelId="{C7BB4329-EFD8-4422-A6BF-36726084DBE0}" type="parTrans" cxnId="{FA17B1F3-BD31-496D-9847-FDEF1B8359F3}">
      <dgm:prSet/>
      <dgm:spPr/>
      <dgm:t>
        <a:bodyPr/>
        <a:lstStyle/>
        <a:p>
          <a:endParaRPr lang="zh-CN" altLang="en-US"/>
        </a:p>
      </dgm:t>
    </dgm:pt>
    <dgm:pt modelId="{FBE671BB-73D3-4DF4-BAB7-68EB718AA7E7}" type="sibTrans" cxnId="{FA17B1F3-BD31-496D-9847-FDEF1B8359F3}">
      <dgm:prSet/>
      <dgm:spPr/>
      <dgm:t>
        <a:bodyPr/>
        <a:lstStyle/>
        <a:p>
          <a:endParaRPr lang="zh-CN" altLang="en-US"/>
        </a:p>
      </dgm:t>
    </dgm:pt>
    <dgm:pt modelId="{5E13FA39-A018-44E5-8E5B-6E61CA350CD5}">
      <dgm:prSet phldrT="[文本]" custT="1"/>
      <dgm:spPr>
        <a:solidFill>
          <a:schemeClr val="accent1">
            <a:lumMod val="75000"/>
          </a:schemeClr>
        </a:solidFill>
        <a:effectLst>
          <a:outerShdw blurRad="76200" dir="18900000" sy="23000" kx="-1200000" algn="bl" rotWithShape="0">
            <a:prstClr val="black">
              <a:alpha val="20000"/>
            </a:prstClr>
          </a:outerShdw>
        </a:effectLst>
      </dgm:spPr>
      <dgm:t>
        <a:bodyPr/>
        <a:lstStyle/>
        <a:p>
          <a:pPr>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假如有清晰的要求，指定了允许修改状态信息的人员和每个状态变更应满足的条件，跟踪需求状态才能正常工作。工具能帮助跟踪每次状态改变的日期。</a:t>
          </a:r>
          <a:endParaRPr lang="zh-CN" altLang="en-US" sz="2000" dirty="0">
            <a:latin typeface="宋体" panose="02010600030101010101" pitchFamily="2" charset="-122"/>
            <a:ea typeface="宋体" panose="02010600030101010101" pitchFamily="2" charset="-122"/>
          </a:endParaRPr>
        </a:p>
      </dgm:t>
    </dgm:pt>
    <dgm:pt modelId="{4A14AE04-B0A6-4B57-93BB-A9AB86E4D295}" type="parTrans" cxnId="{E5A90FC1-CD0E-42E8-A223-3F0BE7039522}">
      <dgm:prSet/>
      <dgm:spPr/>
      <dgm:t>
        <a:bodyPr/>
        <a:lstStyle/>
        <a:p>
          <a:endParaRPr lang="zh-CN" altLang="en-US"/>
        </a:p>
      </dgm:t>
    </dgm:pt>
    <dgm:pt modelId="{5795D650-0FEA-43BC-91FB-48400BF91A96}" type="sibTrans" cxnId="{E5A90FC1-CD0E-42E8-A223-3F0BE7039522}">
      <dgm:prSet/>
      <dgm:spPr/>
      <dgm:t>
        <a:bodyPr/>
        <a:lstStyle/>
        <a:p>
          <a:endParaRPr lang="zh-CN" altLang="en-US"/>
        </a:p>
      </dgm:t>
    </dgm:pt>
    <dgm:pt modelId="{3848651C-2294-49C0-9116-4C384983B041}" type="pres">
      <dgm:prSet presAssocID="{B1858D34-447A-42C2-A08D-F0F628588634}" presName="diagram" presStyleCnt="0">
        <dgm:presLayoutVars>
          <dgm:dir/>
          <dgm:resizeHandles val="exact"/>
        </dgm:presLayoutVars>
      </dgm:prSet>
      <dgm:spPr/>
    </dgm:pt>
    <dgm:pt modelId="{13CF0B6C-9D7A-4442-9B9C-CCEB56BD5D4F}" type="pres">
      <dgm:prSet presAssocID="{44ED1046-56F7-45E9-8930-4D90049B435E}" presName="node" presStyleLbl="node1" presStyleIdx="0" presStyleCnt="3" custScaleY="64530" custLinFactNeighborX="2346" custLinFactNeighborY="-18299">
        <dgm:presLayoutVars>
          <dgm:bulletEnabled val="1"/>
        </dgm:presLayoutVars>
      </dgm:prSet>
      <dgm:spPr/>
    </dgm:pt>
    <dgm:pt modelId="{DF8A5C17-5905-47F8-93D2-EE32CCE58635}" type="pres">
      <dgm:prSet presAssocID="{A144F845-E704-4E27-A658-A4B6C85AC312}" presName="sibTrans" presStyleCnt="0"/>
      <dgm:spPr/>
    </dgm:pt>
    <dgm:pt modelId="{6F0652C8-A11C-4003-8617-74DFE2233F5D}" type="pres">
      <dgm:prSet presAssocID="{DE149390-FEF0-455B-B563-56D9EA695AAC}" presName="node" presStyleLbl="node1" presStyleIdx="1" presStyleCnt="3" custScaleY="64831" custLinFactNeighborX="-1946" custLinFactNeighborY="-18211">
        <dgm:presLayoutVars>
          <dgm:bulletEnabled val="1"/>
        </dgm:presLayoutVars>
      </dgm:prSet>
      <dgm:spPr/>
    </dgm:pt>
    <dgm:pt modelId="{66A43F71-CE19-434F-BBD6-3AAB195FB5F0}" type="pres">
      <dgm:prSet presAssocID="{FBE671BB-73D3-4DF4-BAB7-68EB718AA7E7}" presName="sibTrans" presStyleCnt="0"/>
      <dgm:spPr/>
    </dgm:pt>
    <dgm:pt modelId="{BCBB1E16-8AA3-42F4-9723-61850D4AD59E}" type="pres">
      <dgm:prSet presAssocID="{5E13FA39-A018-44E5-8E5B-6E61CA350CD5}" presName="node" presStyleLbl="node1" presStyleIdx="2" presStyleCnt="3" custScaleY="59602" custLinFactNeighborX="2172" custLinFactNeighborY="-29658">
        <dgm:presLayoutVars>
          <dgm:bulletEnabled val="1"/>
        </dgm:presLayoutVars>
      </dgm:prSet>
      <dgm:spPr/>
    </dgm:pt>
  </dgm:ptLst>
  <dgm:cxnLst>
    <dgm:cxn modelId="{9AE65011-C0DD-4098-87B2-66C383789592}" type="presOf" srcId="{44ED1046-56F7-45E9-8930-4D90049B435E}" destId="{13CF0B6C-9D7A-4442-9B9C-CCEB56BD5D4F}" srcOrd="0" destOrd="0" presId="urn:microsoft.com/office/officeart/2005/8/layout/default#2"/>
    <dgm:cxn modelId="{04BCF93C-9213-4CBC-B609-361C0065FC7D}" type="presOf" srcId="{B1858D34-447A-42C2-A08D-F0F628588634}" destId="{3848651C-2294-49C0-9116-4C384983B041}" srcOrd="0" destOrd="0" presId="urn:microsoft.com/office/officeart/2005/8/layout/default#2"/>
    <dgm:cxn modelId="{A53BB66F-9FAA-4CEA-AA0B-04A35ADEDD3A}" srcId="{B1858D34-447A-42C2-A08D-F0F628588634}" destId="{44ED1046-56F7-45E9-8930-4D90049B435E}" srcOrd="0" destOrd="0" parTransId="{44CA8157-32C5-4299-B4F7-66E358E400BB}" sibTransId="{A144F845-E704-4E27-A658-A4B6C85AC312}"/>
    <dgm:cxn modelId="{EFF537A6-69EF-4407-B430-C8DC9D8A27D3}" type="presOf" srcId="{DE149390-FEF0-455B-B563-56D9EA695AAC}" destId="{6F0652C8-A11C-4003-8617-74DFE2233F5D}" srcOrd="0" destOrd="0" presId="urn:microsoft.com/office/officeart/2005/8/layout/default#2"/>
    <dgm:cxn modelId="{E5A90FC1-CD0E-42E8-A223-3F0BE7039522}" srcId="{B1858D34-447A-42C2-A08D-F0F628588634}" destId="{5E13FA39-A018-44E5-8E5B-6E61CA350CD5}" srcOrd="2" destOrd="0" parTransId="{4A14AE04-B0A6-4B57-93BB-A9AB86E4D295}" sibTransId="{5795D650-0FEA-43BC-91FB-48400BF91A96}"/>
    <dgm:cxn modelId="{977809EA-A17C-43DD-8403-8A8E8B32BA8D}" type="presOf" srcId="{5E13FA39-A018-44E5-8E5B-6E61CA350CD5}" destId="{BCBB1E16-8AA3-42F4-9723-61850D4AD59E}" srcOrd="0" destOrd="0" presId="urn:microsoft.com/office/officeart/2005/8/layout/default#2"/>
    <dgm:cxn modelId="{FA17B1F3-BD31-496D-9847-FDEF1B8359F3}" srcId="{B1858D34-447A-42C2-A08D-F0F628588634}" destId="{DE149390-FEF0-455B-B563-56D9EA695AAC}" srcOrd="1" destOrd="0" parTransId="{C7BB4329-EFD8-4422-A6BF-36726084DBE0}" sibTransId="{FBE671BB-73D3-4DF4-BAB7-68EB718AA7E7}"/>
    <dgm:cxn modelId="{0BF00E89-95BC-47AF-B727-A0B6F762D62A}" type="presParOf" srcId="{3848651C-2294-49C0-9116-4C384983B041}" destId="{13CF0B6C-9D7A-4442-9B9C-CCEB56BD5D4F}" srcOrd="0" destOrd="0" presId="urn:microsoft.com/office/officeart/2005/8/layout/default#2"/>
    <dgm:cxn modelId="{0ADDBFB3-6357-4C8C-81FA-C1F4BE263F88}" type="presParOf" srcId="{3848651C-2294-49C0-9116-4C384983B041}" destId="{DF8A5C17-5905-47F8-93D2-EE32CCE58635}" srcOrd="1" destOrd="0" presId="urn:microsoft.com/office/officeart/2005/8/layout/default#2"/>
    <dgm:cxn modelId="{ABFC0741-F4AF-4881-B49B-2920722B1503}" type="presParOf" srcId="{3848651C-2294-49C0-9116-4C384983B041}" destId="{6F0652C8-A11C-4003-8617-74DFE2233F5D}" srcOrd="2" destOrd="0" presId="urn:microsoft.com/office/officeart/2005/8/layout/default#2"/>
    <dgm:cxn modelId="{A0194445-6619-4F2D-A3B8-D539DE3AC8EB}" type="presParOf" srcId="{3848651C-2294-49C0-9116-4C384983B041}" destId="{66A43F71-CE19-434F-BBD6-3AAB195FB5F0}" srcOrd="3" destOrd="0" presId="urn:microsoft.com/office/officeart/2005/8/layout/default#2"/>
    <dgm:cxn modelId="{698058C5-B607-4021-8093-AD097FD08805}" type="presParOf" srcId="{3848651C-2294-49C0-9116-4C384983B041}" destId="{BCBB1E16-8AA3-42F4-9723-61850D4AD59E}" srcOrd="4" destOrd="0" presId="urn:microsoft.com/office/officeart/2005/8/layout/defaul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2B4CF6-B52E-46EE-B2A8-9F29321B4322}" type="doc">
      <dgm:prSet loTypeId="urn:microsoft.com/office/officeart/2005/8/layout/vList3" loCatId="list" qsTypeId="urn:microsoft.com/office/officeart/2005/8/quickstyle/simple1#8" qsCatId="simple" csTypeId="urn:microsoft.com/office/officeart/2005/8/colors/accent1_2#8" csCatId="accent1" phldr="1"/>
      <dgm:spPr/>
    </dgm:pt>
    <dgm:pt modelId="{A1C17EE2-F129-4EAC-B8BA-DE58A7D70AA8}">
      <dgm:prSet phldrT="[文本]" custT="1"/>
      <dgm:spPr>
        <a:solidFill>
          <a:schemeClr val="accent1">
            <a:lumMod val="75000"/>
          </a:schemeClr>
        </a:solidFill>
      </dgm:spPr>
      <dgm:t>
        <a:bodyPr/>
        <a:lstStyle/>
        <a:p>
          <a:pPr algn="l">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一般来说，要提前定义产品的所有需求是不现实的。随着开发工作的进展，变更不可避免。</a:t>
          </a:r>
        </a:p>
      </dgm:t>
    </dgm:pt>
    <dgm:pt modelId="{A561A089-9E6F-4093-AE9D-8D39D221BE2F}" type="parTrans" cxnId="{52F604AD-9934-427F-9F0C-DC23D00F9B14}">
      <dgm:prSet/>
      <dgm:spPr/>
      <dgm:t>
        <a:bodyPr/>
        <a:lstStyle/>
        <a:p>
          <a:endParaRPr lang="zh-CN" altLang="en-US"/>
        </a:p>
      </dgm:t>
    </dgm:pt>
    <dgm:pt modelId="{133FE230-84AC-4F9B-89AE-114416D12474}" type="sibTrans" cxnId="{52F604AD-9934-427F-9F0C-DC23D00F9B14}">
      <dgm:prSet/>
      <dgm:spPr/>
      <dgm:t>
        <a:bodyPr/>
        <a:lstStyle/>
        <a:p>
          <a:endParaRPr lang="zh-CN" altLang="en-US"/>
        </a:p>
      </dgm:t>
    </dgm:pt>
    <dgm:pt modelId="{080D888A-7581-46C1-9BA8-E6D525C9596F}">
      <dgm:prSet phldrT="[文本]" custT="1"/>
      <dgm:spPr>
        <a:solidFill>
          <a:schemeClr val="accent1">
            <a:lumMod val="75000"/>
          </a:schemeClr>
        </a:solidFill>
      </dgm:spPr>
      <dgm:t>
        <a:bodyPr/>
        <a:lstStyle/>
        <a:p>
          <a:pPr algn="l">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一个高效的软件团队能够敏捷地对必需的变更作出反映，使产品及时满足客户需求。 </a:t>
          </a:r>
          <a:endParaRPr lang="zh-CN" altLang="en-US" sz="2200" dirty="0">
            <a:latin typeface="宋体" panose="02010600030101010101" pitchFamily="2" charset="-122"/>
            <a:ea typeface="宋体" panose="02010600030101010101" pitchFamily="2" charset="-122"/>
          </a:endParaRPr>
        </a:p>
      </dgm:t>
    </dgm:pt>
    <dgm:pt modelId="{9FE69A34-DBAC-4AE1-9071-CA65629352E2}" type="parTrans" cxnId="{25C90210-1E59-4C19-BFDC-C1383E87BFC4}">
      <dgm:prSet/>
      <dgm:spPr/>
      <dgm:t>
        <a:bodyPr/>
        <a:lstStyle/>
        <a:p>
          <a:endParaRPr lang="zh-CN" altLang="en-US"/>
        </a:p>
      </dgm:t>
    </dgm:pt>
    <dgm:pt modelId="{A7912560-479D-4B8D-86DB-0B7BC49FA076}" type="sibTrans" cxnId="{25C90210-1E59-4C19-BFDC-C1383E87BFC4}">
      <dgm:prSet/>
      <dgm:spPr/>
      <dgm:t>
        <a:bodyPr/>
        <a:lstStyle/>
        <a:p>
          <a:endParaRPr lang="zh-CN" altLang="en-US"/>
        </a:p>
      </dgm:t>
    </dgm:pt>
    <dgm:pt modelId="{998C4F1F-9056-4C5E-A40B-142303D21B2A}">
      <dgm:prSet phldrT="[文本]" custT="1"/>
      <dgm:spPr>
        <a:solidFill>
          <a:schemeClr val="accent1">
            <a:lumMod val="75000"/>
          </a:schemeClr>
        </a:solidFill>
      </dgm:spPr>
      <dgm:t>
        <a:bodyPr/>
        <a:lstStyle/>
        <a:p>
          <a:pPr algn="l">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而不被控制的变更使项目陷入混乱、不能按进度执行或软件质量低劣的共同原因。</a:t>
          </a:r>
          <a:endParaRPr lang="zh-CN" altLang="en-US" sz="2200" dirty="0">
            <a:latin typeface="宋体" panose="02010600030101010101" pitchFamily="2" charset="-122"/>
            <a:ea typeface="宋体" panose="02010600030101010101" pitchFamily="2" charset="-122"/>
          </a:endParaRPr>
        </a:p>
      </dgm:t>
    </dgm:pt>
    <dgm:pt modelId="{F7FF8FAB-1610-48EF-89F6-EAE8478C1B43}" type="parTrans" cxnId="{A548FECC-DB2D-48BB-B5A1-E4D6268FBBFD}">
      <dgm:prSet/>
      <dgm:spPr/>
      <dgm:t>
        <a:bodyPr/>
        <a:lstStyle/>
        <a:p>
          <a:endParaRPr lang="zh-CN" altLang="en-US"/>
        </a:p>
      </dgm:t>
    </dgm:pt>
    <dgm:pt modelId="{D1EFF4E8-6B17-4A29-B42C-7C4081CA95F6}" type="sibTrans" cxnId="{A548FECC-DB2D-48BB-B5A1-E4D6268FBBFD}">
      <dgm:prSet/>
      <dgm:spPr/>
      <dgm:t>
        <a:bodyPr/>
        <a:lstStyle/>
        <a:p>
          <a:endParaRPr lang="zh-CN" altLang="en-US"/>
        </a:p>
      </dgm:t>
    </dgm:pt>
    <dgm:pt modelId="{D157C816-4E35-407B-90CF-3E69F97C3ED2}" type="pres">
      <dgm:prSet presAssocID="{252B4CF6-B52E-46EE-B2A8-9F29321B4322}" presName="linearFlow" presStyleCnt="0">
        <dgm:presLayoutVars>
          <dgm:dir/>
          <dgm:resizeHandles val="exact"/>
        </dgm:presLayoutVars>
      </dgm:prSet>
      <dgm:spPr/>
    </dgm:pt>
    <dgm:pt modelId="{61D44C64-141D-4AFB-96C3-8487869FC7A9}" type="pres">
      <dgm:prSet presAssocID="{A1C17EE2-F129-4EAC-B8BA-DE58A7D70AA8}" presName="composite" presStyleCnt="0"/>
      <dgm:spPr/>
    </dgm:pt>
    <dgm:pt modelId="{45BB381C-1757-49BD-978D-40743E62A859}" type="pres">
      <dgm:prSet presAssocID="{A1C17EE2-F129-4EAC-B8BA-DE58A7D70AA8}" presName="imgShp" presStyleLbl="fgImgPlace1" presStyleIdx="0" presStyleCnt="3" custScaleY="94812" custLinFactX="-30736" custLinFactNeighborX="-100000" custLinFactNeighborY="-263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1678245-D2F5-4617-8E43-2FA3C25CB71D}" type="pres">
      <dgm:prSet presAssocID="{A1C17EE2-F129-4EAC-B8BA-DE58A7D70AA8}" presName="txShp" presStyleLbl="node1" presStyleIdx="0" presStyleCnt="3" custScaleX="131084" custLinFactNeighborX="-509" custLinFactNeighborY="551">
        <dgm:presLayoutVars>
          <dgm:bulletEnabled val="1"/>
        </dgm:presLayoutVars>
      </dgm:prSet>
      <dgm:spPr/>
    </dgm:pt>
    <dgm:pt modelId="{43E339CB-E511-4F5D-9D93-D74DB5F4AD08}" type="pres">
      <dgm:prSet presAssocID="{133FE230-84AC-4F9B-89AE-114416D12474}" presName="spacing" presStyleCnt="0"/>
      <dgm:spPr/>
    </dgm:pt>
    <dgm:pt modelId="{3EB6DD2E-B52C-4124-95CE-4280163B6C9B}" type="pres">
      <dgm:prSet presAssocID="{080D888A-7581-46C1-9BA8-E6D525C9596F}" presName="composite" presStyleCnt="0"/>
      <dgm:spPr/>
    </dgm:pt>
    <dgm:pt modelId="{DA5ABD13-8286-4080-A01D-30F6703B53C6}" type="pres">
      <dgm:prSet presAssocID="{080D888A-7581-46C1-9BA8-E6D525C9596F}" presName="imgShp" presStyleLbl="fgImgPlace1" presStyleIdx="1" presStyleCnt="3" custLinFactX="-21462" custLinFactNeighborX="-100000" custLinFactNeighborY="-543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DCC628F3-6E17-457A-9440-8ACF1F4D6D5F}" type="pres">
      <dgm:prSet presAssocID="{080D888A-7581-46C1-9BA8-E6D525C9596F}" presName="txShp" presStyleLbl="node1" presStyleIdx="1" presStyleCnt="3" custScaleX="130066">
        <dgm:presLayoutVars>
          <dgm:bulletEnabled val="1"/>
        </dgm:presLayoutVars>
      </dgm:prSet>
      <dgm:spPr/>
    </dgm:pt>
    <dgm:pt modelId="{9CBF3A67-E28A-45F9-9AE1-033BB2044B04}" type="pres">
      <dgm:prSet presAssocID="{A7912560-479D-4B8D-86DB-0B7BC49FA076}" presName="spacing" presStyleCnt="0"/>
      <dgm:spPr/>
    </dgm:pt>
    <dgm:pt modelId="{B2880C20-9940-4348-ACC9-E72634E24C44}" type="pres">
      <dgm:prSet presAssocID="{998C4F1F-9056-4C5E-A40B-142303D21B2A}" presName="composite" presStyleCnt="0"/>
      <dgm:spPr/>
    </dgm:pt>
    <dgm:pt modelId="{17F8AA84-CF33-4618-8319-94E8168D390E}" type="pres">
      <dgm:prSet presAssocID="{998C4F1F-9056-4C5E-A40B-142303D21B2A}" presName="imgShp" presStyleLbl="fgImgPlace1" presStyleIdx="2" presStyleCnt="3" custLinFactX="-28940" custLinFactNeighborX="-100000" custLinFactNeighborY="-26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09A49C-B3A7-4C30-A047-C32014EBB22F}" type="pres">
      <dgm:prSet presAssocID="{998C4F1F-9056-4C5E-A40B-142303D21B2A}" presName="txShp" presStyleLbl="node1" presStyleIdx="2" presStyleCnt="3" custScaleX="130209">
        <dgm:presLayoutVars>
          <dgm:bulletEnabled val="1"/>
        </dgm:presLayoutVars>
      </dgm:prSet>
      <dgm:spPr/>
    </dgm:pt>
  </dgm:ptLst>
  <dgm:cxnLst>
    <dgm:cxn modelId="{25C90210-1E59-4C19-BFDC-C1383E87BFC4}" srcId="{252B4CF6-B52E-46EE-B2A8-9F29321B4322}" destId="{080D888A-7581-46C1-9BA8-E6D525C9596F}" srcOrd="1" destOrd="0" parTransId="{9FE69A34-DBAC-4AE1-9071-CA65629352E2}" sibTransId="{A7912560-479D-4B8D-86DB-0B7BC49FA076}"/>
    <dgm:cxn modelId="{609BF963-A7A9-4AAE-A671-8145FFD6AC5F}" type="presOf" srcId="{080D888A-7581-46C1-9BA8-E6D525C9596F}" destId="{DCC628F3-6E17-457A-9440-8ACF1F4D6D5F}" srcOrd="0" destOrd="0" presId="urn:microsoft.com/office/officeart/2005/8/layout/vList3"/>
    <dgm:cxn modelId="{CBE2A57E-0D64-4478-87AC-3AF016CB80C4}" type="presOf" srcId="{252B4CF6-B52E-46EE-B2A8-9F29321B4322}" destId="{D157C816-4E35-407B-90CF-3E69F97C3ED2}" srcOrd="0" destOrd="0" presId="urn:microsoft.com/office/officeart/2005/8/layout/vList3"/>
    <dgm:cxn modelId="{512BB69A-7B88-42C4-9DDD-69914A8FA9F2}" type="presOf" srcId="{998C4F1F-9056-4C5E-A40B-142303D21B2A}" destId="{CF09A49C-B3A7-4C30-A047-C32014EBB22F}" srcOrd="0" destOrd="0" presId="urn:microsoft.com/office/officeart/2005/8/layout/vList3"/>
    <dgm:cxn modelId="{52F604AD-9934-427F-9F0C-DC23D00F9B14}" srcId="{252B4CF6-B52E-46EE-B2A8-9F29321B4322}" destId="{A1C17EE2-F129-4EAC-B8BA-DE58A7D70AA8}" srcOrd="0" destOrd="0" parTransId="{A561A089-9E6F-4093-AE9D-8D39D221BE2F}" sibTransId="{133FE230-84AC-4F9B-89AE-114416D12474}"/>
    <dgm:cxn modelId="{3B81D7B4-B6DE-4BE1-868A-2EB5F8A6BEB3}" type="presOf" srcId="{A1C17EE2-F129-4EAC-B8BA-DE58A7D70AA8}" destId="{91678245-D2F5-4617-8E43-2FA3C25CB71D}" srcOrd="0" destOrd="0" presId="urn:microsoft.com/office/officeart/2005/8/layout/vList3"/>
    <dgm:cxn modelId="{A548FECC-DB2D-48BB-B5A1-E4D6268FBBFD}" srcId="{252B4CF6-B52E-46EE-B2A8-9F29321B4322}" destId="{998C4F1F-9056-4C5E-A40B-142303D21B2A}" srcOrd="2" destOrd="0" parTransId="{F7FF8FAB-1610-48EF-89F6-EAE8478C1B43}" sibTransId="{D1EFF4E8-6B17-4A29-B42C-7C4081CA95F6}"/>
    <dgm:cxn modelId="{D05EEBB6-3373-4AE6-AD04-F1076512170E}" type="presParOf" srcId="{D157C816-4E35-407B-90CF-3E69F97C3ED2}" destId="{61D44C64-141D-4AFB-96C3-8487869FC7A9}" srcOrd="0" destOrd="0" presId="urn:microsoft.com/office/officeart/2005/8/layout/vList3"/>
    <dgm:cxn modelId="{3A43908B-0CCF-405C-AA93-AD7358F36F96}" type="presParOf" srcId="{61D44C64-141D-4AFB-96C3-8487869FC7A9}" destId="{45BB381C-1757-49BD-978D-40743E62A859}" srcOrd="0" destOrd="0" presId="urn:microsoft.com/office/officeart/2005/8/layout/vList3"/>
    <dgm:cxn modelId="{4447D902-7AF2-4A9E-848C-90E4E3DB521D}" type="presParOf" srcId="{61D44C64-141D-4AFB-96C3-8487869FC7A9}" destId="{91678245-D2F5-4617-8E43-2FA3C25CB71D}" srcOrd="1" destOrd="0" presId="urn:microsoft.com/office/officeart/2005/8/layout/vList3"/>
    <dgm:cxn modelId="{1D6BC89C-36E9-45C4-9F20-67BDE7DEF40B}" type="presParOf" srcId="{D157C816-4E35-407B-90CF-3E69F97C3ED2}" destId="{43E339CB-E511-4F5D-9D93-D74DB5F4AD08}" srcOrd="1" destOrd="0" presId="urn:microsoft.com/office/officeart/2005/8/layout/vList3"/>
    <dgm:cxn modelId="{5EA705B6-274C-4C55-A76C-6C452E035827}" type="presParOf" srcId="{D157C816-4E35-407B-90CF-3E69F97C3ED2}" destId="{3EB6DD2E-B52C-4124-95CE-4280163B6C9B}" srcOrd="2" destOrd="0" presId="urn:microsoft.com/office/officeart/2005/8/layout/vList3"/>
    <dgm:cxn modelId="{42356BE9-290A-4D69-A195-36FD25668C58}" type="presParOf" srcId="{3EB6DD2E-B52C-4124-95CE-4280163B6C9B}" destId="{DA5ABD13-8286-4080-A01D-30F6703B53C6}" srcOrd="0" destOrd="0" presId="urn:microsoft.com/office/officeart/2005/8/layout/vList3"/>
    <dgm:cxn modelId="{2BD88463-8541-4FDA-909C-B4C05FF29196}" type="presParOf" srcId="{3EB6DD2E-B52C-4124-95CE-4280163B6C9B}" destId="{DCC628F3-6E17-457A-9440-8ACF1F4D6D5F}" srcOrd="1" destOrd="0" presId="urn:microsoft.com/office/officeart/2005/8/layout/vList3"/>
    <dgm:cxn modelId="{55F9EBB9-DB20-4583-93AD-51C21D670B39}" type="presParOf" srcId="{D157C816-4E35-407B-90CF-3E69F97C3ED2}" destId="{9CBF3A67-E28A-45F9-9AE1-033BB2044B04}" srcOrd="3" destOrd="0" presId="urn:microsoft.com/office/officeart/2005/8/layout/vList3"/>
    <dgm:cxn modelId="{488C165E-EFD7-4279-A0C0-55D3BBFFC5E6}" type="presParOf" srcId="{D157C816-4E35-407B-90CF-3E69F97C3ED2}" destId="{B2880C20-9940-4348-ACC9-E72634E24C44}" srcOrd="4" destOrd="0" presId="urn:microsoft.com/office/officeart/2005/8/layout/vList3"/>
    <dgm:cxn modelId="{EB2A8EAA-EC1C-409C-9A7D-2919F3C5F7FF}" type="presParOf" srcId="{B2880C20-9940-4348-ACC9-E72634E24C44}" destId="{17F8AA84-CF33-4618-8319-94E8168D390E}" srcOrd="0" destOrd="0" presId="urn:microsoft.com/office/officeart/2005/8/layout/vList3"/>
    <dgm:cxn modelId="{D17C621A-A1A0-45F4-BFC6-07110D4BEE5D}" type="presParOf" srcId="{B2880C20-9940-4348-ACC9-E72634E24C44}" destId="{CF09A49C-B3A7-4C30-A047-C32014EBB22F}"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2B4CF6-B52E-46EE-B2A8-9F29321B4322}" type="doc">
      <dgm:prSet loTypeId="urn:microsoft.com/office/officeart/2005/8/layout/vList3" loCatId="list" qsTypeId="urn:microsoft.com/office/officeart/2005/8/quickstyle/simple1#9" qsCatId="simple" csTypeId="urn:microsoft.com/office/officeart/2005/8/colors/accent1_2#9" csCatId="accent1" phldr="1"/>
      <dgm:spPr/>
    </dgm:pt>
    <dgm:pt modelId="{A1C17EE2-F129-4EAC-B8BA-DE58A7D70AA8}">
      <dgm:prSet phldrT="[文本]" custT="1"/>
      <dgm:spPr>
        <a:solidFill>
          <a:srgbClr val="5B9BD5">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465714" tIns="76200" rIns="142240" bIns="76200" numCol="1" spcCol="1270" anchor="t" anchorCtr="0"/>
        <a:lstStyle/>
        <a:p>
          <a:pPr marL="0" lvl="0" indent="0" algn="l" defTabSz="889000">
            <a:lnSpc>
              <a:spcPct val="90000"/>
            </a:lnSpc>
            <a:spcBef>
              <a:spcPct val="0"/>
            </a:spcBef>
            <a:spcAft>
              <a:spcPct val="35000"/>
            </a:spcAft>
            <a:buFont typeface="Wingdings" panose="05000000000000000000" pitchFamily="2" charset="2"/>
            <a:buNone/>
          </a:pPr>
          <a:r>
            <a:rPr lang="zh-CN" altLang="en-US" sz="2200" kern="1200" dirty="0">
              <a:solidFill>
                <a:prstClr val="white"/>
              </a:solidFill>
              <a:latin typeface="宋体" panose="02010600030101010101" pitchFamily="2" charset="-122"/>
              <a:ea typeface="宋体" panose="02010600030101010101" pitchFamily="2" charset="-122"/>
              <a:cs typeface="+mn-cs"/>
              <a:sym typeface="+mn-ea"/>
            </a:rPr>
            <a:t>变更控制委员会，有时也称为配置控制委员会（</a:t>
          </a:r>
          <a:r>
            <a:rPr lang="en-US" altLang="en-US" sz="2200" kern="1200" dirty="0">
              <a:solidFill>
                <a:prstClr val="white"/>
              </a:solidFill>
              <a:latin typeface="宋体" panose="02010600030101010101" pitchFamily="2" charset="-122"/>
              <a:ea typeface="宋体" panose="02010600030101010101" pitchFamily="2" charset="-122"/>
              <a:cs typeface="+mn-cs"/>
              <a:sym typeface="+mn-ea"/>
            </a:rPr>
            <a:t>configuration control </a:t>
          </a:r>
          <a:r>
            <a:rPr lang="en-US" altLang="en-US" sz="2200" kern="1200" dirty="0" err="1">
              <a:solidFill>
                <a:prstClr val="white"/>
              </a:solidFill>
              <a:latin typeface="宋体" panose="02010600030101010101" pitchFamily="2" charset="-122"/>
              <a:ea typeface="宋体" panose="02010600030101010101" pitchFamily="2" charset="-122"/>
              <a:cs typeface="+mn-cs"/>
              <a:sym typeface="+mn-ea"/>
            </a:rPr>
            <a:t>board,CCB</a:t>
          </a:r>
          <a:r>
            <a:rPr lang="en-US" altLang="en-US" sz="2200" kern="1200" dirty="0">
              <a:solidFill>
                <a:prstClr val="white"/>
              </a:solidFill>
              <a:latin typeface="宋体" panose="02010600030101010101" pitchFamily="2" charset="-122"/>
              <a:ea typeface="宋体" panose="02010600030101010101" pitchFamily="2" charset="-122"/>
              <a:cs typeface="+mn-cs"/>
              <a:sym typeface="+mn-ea"/>
            </a:rPr>
            <a:t>),</a:t>
          </a:r>
          <a:r>
            <a:rPr lang="zh-CN" altLang="en-US" sz="2200" kern="1200" dirty="0">
              <a:solidFill>
                <a:prstClr val="white"/>
              </a:solidFill>
              <a:latin typeface="宋体" panose="02010600030101010101" pitchFamily="2" charset="-122"/>
              <a:ea typeface="宋体" panose="02010600030101010101" pitchFamily="2" charset="-122"/>
              <a:cs typeface="+mn-cs"/>
              <a:sym typeface="+mn-ea"/>
            </a:rPr>
            <a:t>已被证实为软件工程领域公认的最佳实践之一。</a:t>
          </a:r>
        </a:p>
        <a:p>
          <a:pPr marL="0" lvl="0" algn="l" defTabSz="889000">
            <a:lnSpc>
              <a:spcPct val="90000"/>
            </a:lnSpc>
            <a:spcBef>
              <a:spcPct val="0"/>
            </a:spcBef>
            <a:spcAft>
              <a:spcPct val="35000"/>
            </a:spcAft>
            <a:buFont typeface="Wingdings" panose="05000000000000000000" pitchFamily="2" charset="2"/>
            <a:buChar char="l"/>
          </a:pPr>
          <a:endParaRPr lang="zh-CN" altLang="en-US" sz="2200" kern="1200" dirty="0">
            <a:latin typeface="宋体" panose="02010600030101010101" pitchFamily="2" charset="-122"/>
            <a:ea typeface="宋体" panose="02010600030101010101" pitchFamily="2" charset="-122"/>
            <a:sym typeface="+mn-ea"/>
          </a:endParaRPr>
        </a:p>
      </dgm:t>
    </dgm:pt>
    <dgm:pt modelId="{A561A089-9E6F-4093-AE9D-8D39D221BE2F}" type="parTrans" cxnId="{52F604AD-9934-427F-9F0C-DC23D00F9B14}">
      <dgm:prSet/>
      <dgm:spPr/>
      <dgm:t>
        <a:bodyPr/>
        <a:lstStyle/>
        <a:p>
          <a:endParaRPr lang="zh-CN" altLang="en-US" sz="2200"/>
        </a:p>
      </dgm:t>
    </dgm:pt>
    <dgm:pt modelId="{133FE230-84AC-4F9B-89AE-114416D12474}" type="sibTrans" cxnId="{52F604AD-9934-427F-9F0C-DC23D00F9B14}">
      <dgm:prSet/>
      <dgm:spPr/>
      <dgm:t>
        <a:bodyPr/>
        <a:lstStyle/>
        <a:p>
          <a:endParaRPr lang="zh-CN" altLang="en-US" sz="2200"/>
        </a:p>
      </dgm:t>
    </dgm:pt>
    <dgm:pt modelId="{080D888A-7581-46C1-9BA8-E6D525C9596F}">
      <dgm:prSet phldrT="[文本]" custT="1"/>
      <dgm:spPr>
        <a:solidFill>
          <a:schemeClr val="accent1">
            <a:lumMod val="75000"/>
          </a:schemeClr>
        </a:solidFill>
      </dgm:spPr>
      <dgm:t>
        <a:bodyPr anchor="t"/>
        <a:lstStyle/>
        <a:p>
          <a:pPr algn="l">
            <a:buFont typeface="Wingdings" panose="05000000000000000000" pitchFamily="2" charset="2"/>
            <a:buChar char="l"/>
          </a:pPr>
          <a:r>
            <a:rPr lang="en-US" altLang="en-US" sz="2200" dirty="0">
              <a:latin typeface="宋体" panose="02010600030101010101" pitchFamily="2" charset="-122"/>
              <a:ea typeface="宋体" panose="02010600030101010101" pitchFamily="2" charset="-122"/>
              <a:sym typeface="+mn-ea"/>
            </a:rPr>
            <a:t>CCB</a:t>
          </a:r>
          <a:r>
            <a:rPr lang="zh-CN" altLang="en-US" sz="2200" dirty="0">
              <a:latin typeface="宋体" panose="02010600030101010101" pitchFamily="2" charset="-122"/>
              <a:ea typeface="宋体" panose="02010600030101010101" pitchFamily="2" charset="-122"/>
              <a:sym typeface="+mn-ea"/>
            </a:rPr>
            <a:t>是由人组成的团体，可以由一个小组担任，也可由多个不同的小组担任，负责做出决定究竟将哪一些已建议的需求变更或新产品特性付诸应用。</a:t>
          </a:r>
          <a:r>
            <a:rPr lang="en-US" altLang="en-US" sz="2200" dirty="0">
              <a:latin typeface="宋体" panose="02010600030101010101" pitchFamily="2" charset="-122"/>
              <a:ea typeface="宋体" panose="02010600030101010101" pitchFamily="2" charset="-122"/>
              <a:sym typeface="+mn-ea"/>
            </a:rPr>
            <a:t>CCB</a:t>
          </a:r>
          <a:r>
            <a:rPr lang="zh-CN" altLang="en-US" sz="2200" dirty="0">
              <a:latin typeface="宋体" panose="02010600030101010101" pitchFamily="2" charset="-122"/>
              <a:ea typeface="宋体" panose="02010600030101010101" pitchFamily="2" charset="-122"/>
              <a:sym typeface="+mn-ea"/>
            </a:rPr>
            <a:t>同样也决定在哪一些版本中，什么时候纠正哪一些错误。</a:t>
          </a:r>
        </a:p>
        <a:p>
          <a:pPr algn="l">
            <a:buFont typeface="Wingdings" panose="05000000000000000000" pitchFamily="2" charset="2"/>
            <a:buChar char="l"/>
          </a:pPr>
          <a:endParaRPr lang="zh-CN" altLang="en-US" sz="2200" dirty="0">
            <a:latin typeface="宋体" panose="02010600030101010101" pitchFamily="2" charset="-122"/>
            <a:ea typeface="宋体" panose="02010600030101010101" pitchFamily="2" charset="-122"/>
          </a:endParaRPr>
        </a:p>
      </dgm:t>
    </dgm:pt>
    <dgm:pt modelId="{9FE69A34-DBAC-4AE1-9071-CA65629352E2}" type="parTrans" cxnId="{25C90210-1E59-4C19-BFDC-C1383E87BFC4}">
      <dgm:prSet/>
      <dgm:spPr/>
      <dgm:t>
        <a:bodyPr/>
        <a:lstStyle/>
        <a:p>
          <a:endParaRPr lang="zh-CN" altLang="en-US" sz="2200"/>
        </a:p>
      </dgm:t>
    </dgm:pt>
    <dgm:pt modelId="{A7912560-479D-4B8D-86DB-0B7BC49FA076}" type="sibTrans" cxnId="{25C90210-1E59-4C19-BFDC-C1383E87BFC4}">
      <dgm:prSet/>
      <dgm:spPr/>
      <dgm:t>
        <a:bodyPr/>
        <a:lstStyle/>
        <a:p>
          <a:endParaRPr lang="zh-CN" altLang="en-US" sz="2200"/>
        </a:p>
      </dgm:t>
    </dgm:pt>
    <dgm:pt modelId="{998C4F1F-9056-4C5E-A40B-142303D21B2A}">
      <dgm:prSet phldrT="[文本]" custT="1"/>
      <dgm:spPr>
        <a:solidFill>
          <a:schemeClr val="accent1">
            <a:lumMod val="75000"/>
          </a:schemeClr>
        </a:solidFill>
      </dgm:spPr>
      <dgm:t>
        <a:bodyPr anchor="t"/>
        <a:lstStyle/>
        <a:p>
          <a:pPr algn="l">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许多项目已经有负责变更决策的人员，而正式组建变更控制委员、制定操作步骤会使他们更有效地工作。</a:t>
          </a:r>
        </a:p>
        <a:p>
          <a:pPr algn="l">
            <a:buFont typeface="Wingdings" panose="05000000000000000000" pitchFamily="2" charset="2"/>
            <a:buChar char="l"/>
          </a:pPr>
          <a:endParaRPr lang="zh-CN" altLang="en-US" sz="2200" dirty="0">
            <a:latin typeface="宋体" panose="02010600030101010101" pitchFamily="2" charset="-122"/>
            <a:ea typeface="宋体" panose="02010600030101010101" pitchFamily="2" charset="-122"/>
          </a:endParaRPr>
        </a:p>
      </dgm:t>
    </dgm:pt>
    <dgm:pt modelId="{F7FF8FAB-1610-48EF-89F6-EAE8478C1B43}" type="parTrans" cxnId="{A548FECC-DB2D-48BB-B5A1-E4D6268FBBFD}">
      <dgm:prSet/>
      <dgm:spPr/>
      <dgm:t>
        <a:bodyPr/>
        <a:lstStyle/>
        <a:p>
          <a:endParaRPr lang="zh-CN" altLang="en-US" sz="2200"/>
        </a:p>
      </dgm:t>
    </dgm:pt>
    <dgm:pt modelId="{D1EFF4E8-6B17-4A29-B42C-7C4081CA95F6}" type="sibTrans" cxnId="{A548FECC-DB2D-48BB-B5A1-E4D6268FBBFD}">
      <dgm:prSet/>
      <dgm:spPr/>
      <dgm:t>
        <a:bodyPr/>
        <a:lstStyle/>
        <a:p>
          <a:endParaRPr lang="zh-CN" altLang="en-US" sz="2200"/>
        </a:p>
      </dgm:t>
    </dgm:pt>
    <dgm:pt modelId="{D157C816-4E35-407B-90CF-3E69F97C3ED2}" type="pres">
      <dgm:prSet presAssocID="{252B4CF6-B52E-46EE-B2A8-9F29321B4322}" presName="linearFlow" presStyleCnt="0">
        <dgm:presLayoutVars>
          <dgm:dir/>
          <dgm:resizeHandles val="exact"/>
        </dgm:presLayoutVars>
      </dgm:prSet>
      <dgm:spPr/>
    </dgm:pt>
    <dgm:pt modelId="{61D44C64-141D-4AFB-96C3-8487869FC7A9}" type="pres">
      <dgm:prSet presAssocID="{A1C17EE2-F129-4EAC-B8BA-DE58A7D70AA8}" presName="composite" presStyleCnt="0"/>
      <dgm:spPr/>
    </dgm:pt>
    <dgm:pt modelId="{45BB381C-1757-49BD-978D-40743E62A859}" type="pres">
      <dgm:prSet presAssocID="{A1C17EE2-F129-4EAC-B8BA-DE58A7D70AA8}" presName="imgShp" presStyleLbl="fgImgPlace1" presStyleIdx="0" presStyleCnt="3" custScaleY="94812" custLinFactX="-30736" custLinFactNeighborX="-100000" custLinFactNeighborY="-263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1678245-D2F5-4617-8E43-2FA3C25CB71D}" type="pres">
      <dgm:prSet presAssocID="{A1C17EE2-F129-4EAC-B8BA-DE58A7D70AA8}" presName="txShp" presStyleLbl="node1" presStyleIdx="0" presStyleCnt="3" custScaleX="131084" custScaleY="89249" custLinFactNeighborX="-509" custLinFactNeighborY="551">
        <dgm:presLayoutVars>
          <dgm:bulletEnabled val="1"/>
        </dgm:presLayoutVars>
      </dgm:prSet>
      <dgm:spPr>
        <a:xfrm rot="10800000">
          <a:off x="663788" y="5978"/>
          <a:ext cx="9523077" cy="1056107"/>
        </a:xfrm>
        <a:prstGeom prst="homePlate">
          <a:avLst/>
        </a:prstGeom>
      </dgm:spPr>
    </dgm:pt>
    <dgm:pt modelId="{43E339CB-E511-4F5D-9D93-D74DB5F4AD08}" type="pres">
      <dgm:prSet presAssocID="{133FE230-84AC-4F9B-89AE-114416D12474}" presName="spacing" presStyleCnt="0"/>
      <dgm:spPr/>
    </dgm:pt>
    <dgm:pt modelId="{3EB6DD2E-B52C-4124-95CE-4280163B6C9B}" type="pres">
      <dgm:prSet presAssocID="{080D888A-7581-46C1-9BA8-E6D525C9596F}" presName="composite" presStyleCnt="0"/>
      <dgm:spPr/>
    </dgm:pt>
    <dgm:pt modelId="{DA5ABD13-8286-4080-A01D-30F6703B53C6}" type="pres">
      <dgm:prSet presAssocID="{080D888A-7581-46C1-9BA8-E6D525C9596F}" presName="imgShp" presStyleLbl="fgImgPlace1" presStyleIdx="1" presStyleCnt="3" custLinFactX="-21462" custLinFactNeighborX="-100000" custLinFactNeighborY="-543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DCC628F3-6E17-457A-9440-8ACF1F4D6D5F}" type="pres">
      <dgm:prSet presAssocID="{080D888A-7581-46C1-9BA8-E6D525C9596F}" presName="txShp" presStyleLbl="node1" presStyleIdx="1" presStyleCnt="3" custScaleX="130066" custScaleY="141696">
        <dgm:presLayoutVars>
          <dgm:bulletEnabled val="1"/>
        </dgm:presLayoutVars>
      </dgm:prSet>
      <dgm:spPr/>
    </dgm:pt>
    <dgm:pt modelId="{9CBF3A67-E28A-45F9-9AE1-033BB2044B04}" type="pres">
      <dgm:prSet presAssocID="{A7912560-479D-4B8D-86DB-0B7BC49FA076}" presName="spacing" presStyleCnt="0"/>
      <dgm:spPr/>
    </dgm:pt>
    <dgm:pt modelId="{B2880C20-9940-4348-ACC9-E72634E24C44}" type="pres">
      <dgm:prSet presAssocID="{998C4F1F-9056-4C5E-A40B-142303D21B2A}" presName="composite" presStyleCnt="0"/>
      <dgm:spPr/>
    </dgm:pt>
    <dgm:pt modelId="{17F8AA84-CF33-4618-8319-94E8168D390E}" type="pres">
      <dgm:prSet presAssocID="{998C4F1F-9056-4C5E-A40B-142303D21B2A}" presName="imgShp" presStyleLbl="fgImgPlace1" presStyleIdx="2" presStyleCnt="3" custLinFactX="-28940" custLinFactNeighborX="-100000" custLinFactNeighborY="-26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09A49C-B3A7-4C30-A047-C32014EBB22F}" type="pres">
      <dgm:prSet presAssocID="{998C4F1F-9056-4C5E-A40B-142303D21B2A}" presName="txShp" presStyleLbl="node1" presStyleIdx="2" presStyleCnt="3" custScaleX="130209">
        <dgm:presLayoutVars>
          <dgm:bulletEnabled val="1"/>
        </dgm:presLayoutVars>
      </dgm:prSet>
      <dgm:spPr/>
    </dgm:pt>
  </dgm:ptLst>
  <dgm:cxnLst>
    <dgm:cxn modelId="{25C90210-1E59-4C19-BFDC-C1383E87BFC4}" srcId="{252B4CF6-B52E-46EE-B2A8-9F29321B4322}" destId="{080D888A-7581-46C1-9BA8-E6D525C9596F}" srcOrd="1" destOrd="0" parTransId="{9FE69A34-DBAC-4AE1-9071-CA65629352E2}" sibTransId="{A7912560-479D-4B8D-86DB-0B7BC49FA076}"/>
    <dgm:cxn modelId="{609BF963-A7A9-4AAE-A671-8145FFD6AC5F}" type="presOf" srcId="{080D888A-7581-46C1-9BA8-E6D525C9596F}" destId="{DCC628F3-6E17-457A-9440-8ACF1F4D6D5F}" srcOrd="0" destOrd="0" presId="urn:microsoft.com/office/officeart/2005/8/layout/vList3"/>
    <dgm:cxn modelId="{CBE2A57E-0D64-4478-87AC-3AF016CB80C4}" type="presOf" srcId="{252B4CF6-B52E-46EE-B2A8-9F29321B4322}" destId="{D157C816-4E35-407B-90CF-3E69F97C3ED2}" srcOrd="0" destOrd="0" presId="urn:microsoft.com/office/officeart/2005/8/layout/vList3"/>
    <dgm:cxn modelId="{512BB69A-7B88-42C4-9DDD-69914A8FA9F2}" type="presOf" srcId="{998C4F1F-9056-4C5E-A40B-142303D21B2A}" destId="{CF09A49C-B3A7-4C30-A047-C32014EBB22F}" srcOrd="0" destOrd="0" presId="urn:microsoft.com/office/officeart/2005/8/layout/vList3"/>
    <dgm:cxn modelId="{52F604AD-9934-427F-9F0C-DC23D00F9B14}" srcId="{252B4CF6-B52E-46EE-B2A8-9F29321B4322}" destId="{A1C17EE2-F129-4EAC-B8BA-DE58A7D70AA8}" srcOrd="0" destOrd="0" parTransId="{A561A089-9E6F-4093-AE9D-8D39D221BE2F}" sibTransId="{133FE230-84AC-4F9B-89AE-114416D12474}"/>
    <dgm:cxn modelId="{3B81D7B4-B6DE-4BE1-868A-2EB5F8A6BEB3}" type="presOf" srcId="{A1C17EE2-F129-4EAC-B8BA-DE58A7D70AA8}" destId="{91678245-D2F5-4617-8E43-2FA3C25CB71D}" srcOrd="0" destOrd="0" presId="urn:microsoft.com/office/officeart/2005/8/layout/vList3"/>
    <dgm:cxn modelId="{A548FECC-DB2D-48BB-B5A1-E4D6268FBBFD}" srcId="{252B4CF6-B52E-46EE-B2A8-9F29321B4322}" destId="{998C4F1F-9056-4C5E-A40B-142303D21B2A}" srcOrd="2" destOrd="0" parTransId="{F7FF8FAB-1610-48EF-89F6-EAE8478C1B43}" sibTransId="{D1EFF4E8-6B17-4A29-B42C-7C4081CA95F6}"/>
    <dgm:cxn modelId="{D05EEBB6-3373-4AE6-AD04-F1076512170E}" type="presParOf" srcId="{D157C816-4E35-407B-90CF-3E69F97C3ED2}" destId="{61D44C64-141D-4AFB-96C3-8487869FC7A9}" srcOrd="0" destOrd="0" presId="urn:microsoft.com/office/officeart/2005/8/layout/vList3"/>
    <dgm:cxn modelId="{3A43908B-0CCF-405C-AA93-AD7358F36F96}" type="presParOf" srcId="{61D44C64-141D-4AFB-96C3-8487869FC7A9}" destId="{45BB381C-1757-49BD-978D-40743E62A859}" srcOrd="0" destOrd="0" presId="urn:microsoft.com/office/officeart/2005/8/layout/vList3"/>
    <dgm:cxn modelId="{4447D902-7AF2-4A9E-848C-90E4E3DB521D}" type="presParOf" srcId="{61D44C64-141D-4AFB-96C3-8487869FC7A9}" destId="{91678245-D2F5-4617-8E43-2FA3C25CB71D}" srcOrd="1" destOrd="0" presId="urn:microsoft.com/office/officeart/2005/8/layout/vList3"/>
    <dgm:cxn modelId="{1D6BC89C-36E9-45C4-9F20-67BDE7DEF40B}" type="presParOf" srcId="{D157C816-4E35-407B-90CF-3E69F97C3ED2}" destId="{43E339CB-E511-4F5D-9D93-D74DB5F4AD08}" srcOrd="1" destOrd="0" presId="urn:microsoft.com/office/officeart/2005/8/layout/vList3"/>
    <dgm:cxn modelId="{5EA705B6-274C-4C55-A76C-6C452E035827}" type="presParOf" srcId="{D157C816-4E35-407B-90CF-3E69F97C3ED2}" destId="{3EB6DD2E-B52C-4124-95CE-4280163B6C9B}" srcOrd="2" destOrd="0" presId="urn:microsoft.com/office/officeart/2005/8/layout/vList3"/>
    <dgm:cxn modelId="{42356BE9-290A-4D69-A195-36FD25668C58}" type="presParOf" srcId="{3EB6DD2E-B52C-4124-95CE-4280163B6C9B}" destId="{DA5ABD13-8286-4080-A01D-30F6703B53C6}" srcOrd="0" destOrd="0" presId="urn:microsoft.com/office/officeart/2005/8/layout/vList3"/>
    <dgm:cxn modelId="{2BD88463-8541-4FDA-909C-B4C05FF29196}" type="presParOf" srcId="{3EB6DD2E-B52C-4124-95CE-4280163B6C9B}" destId="{DCC628F3-6E17-457A-9440-8ACF1F4D6D5F}" srcOrd="1" destOrd="0" presId="urn:microsoft.com/office/officeart/2005/8/layout/vList3"/>
    <dgm:cxn modelId="{55F9EBB9-DB20-4583-93AD-51C21D670B39}" type="presParOf" srcId="{D157C816-4E35-407B-90CF-3E69F97C3ED2}" destId="{9CBF3A67-E28A-45F9-9AE1-033BB2044B04}" srcOrd="3" destOrd="0" presId="urn:microsoft.com/office/officeart/2005/8/layout/vList3"/>
    <dgm:cxn modelId="{488C165E-EFD7-4279-A0C0-55D3BBFFC5E6}" type="presParOf" srcId="{D157C816-4E35-407B-90CF-3E69F97C3ED2}" destId="{B2880C20-9940-4348-ACC9-E72634E24C44}" srcOrd="4" destOrd="0" presId="urn:microsoft.com/office/officeart/2005/8/layout/vList3"/>
    <dgm:cxn modelId="{EB2A8EAA-EC1C-409C-9A7D-2919F3C5F7FF}" type="presParOf" srcId="{B2880C20-9940-4348-ACC9-E72634E24C44}" destId="{17F8AA84-CF33-4618-8319-94E8168D390E}" srcOrd="0" destOrd="0" presId="urn:microsoft.com/office/officeart/2005/8/layout/vList3"/>
    <dgm:cxn modelId="{D17C621A-A1A0-45F4-BFC6-07110D4BEE5D}" type="presParOf" srcId="{B2880C20-9940-4348-ACC9-E72634E24C44}" destId="{CF09A49C-B3A7-4C30-A047-C32014EBB22F}"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2B4CF6-B52E-46EE-B2A8-9F29321B4322}" type="doc">
      <dgm:prSet loTypeId="urn:microsoft.com/office/officeart/2005/8/layout/vList3" loCatId="list" qsTypeId="urn:microsoft.com/office/officeart/2005/8/quickstyle/simple1#10" qsCatId="simple" csTypeId="urn:microsoft.com/office/officeart/2005/8/colors/accent1_2#10" csCatId="accent1" phldr="1"/>
      <dgm:spPr/>
    </dgm:pt>
    <dgm:pt modelId="{A1C17EE2-F129-4EAC-B8BA-DE58A7D70AA8}">
      <dgm:prSet phldrT="[文本]" custT="1"/>
      <dgm:spPr>
        <a:solidFill>
          <a:srgbClr val="5B9BD5">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465714" tIns="76200" rIns="142240" bIns="76200" numCol="1" spcCol="1270" anchor="t" anchorCtr="0"/>
        <a:lstStyle/>
        <a:p>
          <a:pPr marL="0" lvl="0" indent="0" algn="l" defTabSz="889000">
            <a:lnSpc>
              <a:spcPct val="90000"/>
            </a:lnSpc>
            <a:spcBef>
              <a:spcPct val="0"/>
            </a:spcBef>
            <a:spcAft>
              <a:spcPct val="35000"/>
            </a:spcAft>
            <a:buFont typeface="Wingdings" panose="05000000000000000000" pitchFamily="2" charset="2"/>
            <a:buNone/>
          </a:pPr>
          <a:r>
            <a:rPr lang="zh-CN" altLang="en-US" sz="2200" kern="1200" dirty="0">
              <a:solidFill>
                <a:prstClr val="white"/>
              </a:solidFill>
              <a:latin typeface="宋体" panose="02010600030101010101" pitchFamily="2" charset="-122"/>
              <a:ea typeface="宋体" panose="02010600030101010101" pitchFamily="2" charset="-122"/>
              <a:cs typeface="+mn-cs"/>
              <a:sym typeface="+mn-ea"/>
            </a:rPr>
            <a:t>对于小项目只需几个人充当其中的一些角色就可以，并不一定要面面俱到。</a:t>
          </a:r>
        </a:p>
        <a:p>
          <a:pPr marL="0" lvl="0" algn="l" defTabSz="889000">
            <a:lnSpc>
              <a:spcPct val="90000"/>
            </a:lnSpc>
            <a:spcBef>
              <a:spcPct val="0"/>
            </a:spcBef>
            <a:spcAft>
              <a:spcPct val="35000"/>
            </a:spcAft>
            <a:buFont typeface="Wingdings" panose="05000000000000000000" pitchFamily="2" charset="2"/>
            <a:buChar char="l"/>
          </a:pPr>
          <a:endParaRPr lang="zh-CN" altLang="en-US" sz="2200" kern="1200" dirty="0">
            <a:latin typeface="宋体" panose="02010600030101010101" pitchFamily="2" charset="-122"/>
            <a:ea typeface="宋体" panose="02010600030101010101" pitchFamily="2" charset="-122"/>
            <a:sym typeface="+mn-ea"/>
          </a:endParaRPr>
        </a:p>
      </dgm:t>
    </dgm:pt>
    <dgm:pt modelId="{A561A089-9E6F-4093-AE9D-8D39D221BE2F}" type="parTrans" cxnId="{52F604AD-9934-427F-9F0C-DC23D00F9B14}">
      <dgm:prSet/>
      <dgm:spPr/>
      <dgm:t>
        <a:bodyPr/>
        <a:lstStyle/>
        <a:p>
          <a:endParaRPr lang="zh-CN" altLang="en-US"/>
        </a:p>
      </dgm:t>
    </dgm:pt>
    <dgm:pt modelId="{133FE230-84AC-4F9B-89AE-114416D12474}" type="sibTrans" cxnId="{52F604AD-9934-427F-9F0C-DC23D00F9B14}">
      <dgm:prSet/>
      <dgm:spPr/>
      <dgm:t>
        <a:bodyPr/>
        <a:lstStyle/>
        <a:p>
          <a:endParaRPr lang="zh-CN" altLang="en-US"/>
        </a:p>
      </dgm:t>
    </dgm:pt>
    <dgm:pt modelId="{080D888A-7581-46C1-9BA8-E6D525C9596F}">
      <dgm:prSet phldrT="[文本]" custT="1"/>
      <dgm:spPr>
        <a:solidFill>
          <a:schemeClr val="accent1">
            <a:lumMod val="75000"/>
          </a:schemeClr>
        </a:solidFill>
      </dgm:spPr>
      <dgm:t>
        <a:bodyPr anchor="t"/>
        <a:lstStyle/>
        <a:p>
          <a:pPr algn="l">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组建包含软、硬件两方面的项目的变更控制委员会时，也要包括来自硬件工程、系统工程、制造部门或者硬件质量保证和配置管理的代表。</a:t>
          </a:r>
        </a:p>
        <a:p>
          <a:pPr algn="l">
            <a:buFont typeface="Wingdings" panose="05000000000000000000" pitchFamily="2" charset="2"/>
            <a:buChar char="l"/>
          </a:pPr>
          <a:endParaRPr lang="zh-CN" altLang="en-US" sz="2200" dirty="0">
            <a:latin typeface="宋体" panose="02010600030101010101" pitchFamily="2" charset="-122"/>
            <a:ea typeface="宋体" panose="02010600030101010101" pitchFamily="2" charset="-122"/>
          </a:endParaRPr>
        </a:p>
      </dgm:t>
    </dgm:pt>
    <dgm:pt modelId="{9FE69A34-DBAC-4AE1-9071-CA65629352E2}" type="parTrans" cxnId="{25C90210-1E59-4C19-BFDC-C1383E87BFC4}">
      <dgm:prSet/>
      <dgm:spPr/>
      <dgm:t>
        <a:bodyPr/>
        <a:lstStyle/>
        <a:p>
          <a:endParaRPr lang="zh-CN" altLang="en-US"/>
        </a:p>
      </dgm:t>
    </dgm:pt>
    <dgm:pt modelId="{A7912560-479D-4B8D-86DB-0B7BC49FA076}" type="sibTrans" cxnId="{25C90210-1E59-4C19-BFDC-C1383E87BFC4}">
      <dgm:prSet/>
      <dgm:spPr/>
      <dgm:t>
        <a:bodyPr/>
        <a:lstStyle/>
        <a:p>
          <a:endParaRPr lang="zh-CN" altLang="en-US"/>
        </a:p>
      </dgm:t>
    </dgm:pt>
    <dgm:pt modelId="{998C4F1F-9056-4C5E-A40B-142303D21B2A}">
      <dgm:prSet phldrT="[文本]" custT="1"/>
      <dgm:spPr>
        <a:solidFill>
          <a:schemeClr val="accent1">
            <a:lumMod val="75000"/>
          </a:schemeClr>
        </a:solidFill>
      </dgm:spPr>
      <dgm:t>
        <a:bodyPr anchor="t"/>
        <a:lstStyle/>
        <a:p>
          <a:pPr algn="l">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建立变更控制委员会在保证权威性的前提下应尽可能精简人员。确保变更控制委员成员明确担负的责任。</a:t>
          </a:r>
        </a:p>
        <a:p>
          <a:pPr algn="l">
            <a:buFont typeface="Wingdings" panose="05000000000000000000" pitchFamily="2" charset="2"/>
            <a:buChar char="l"/>
          </a:pPr>
          <a:endParaRPr lang="zh-CN" altLang="en-US" sz="2200" dirty="0">
            <a:latin typeface="宋体" panose="02010600030101010101" pitchFamily="2" charset="-122"/>
            <a:ea typeface="宋体" panose="02010600030101010101" pitchFamily="2" charset="-122"/>
          </a:endParaRPr>
        </a:p>
      </dgm:t>
    </dgm:pt>
    <dgm:pt modelId="{F7FF8FAB-1610-48EF-89F6-EAE8478C1B43}" type="parTrans" cxnId="{A548FECC-DB2D-48BB-B5A1-E4D6268FBBFD}">
      <dgm:prSet/>
      <dgm:spPr/>
      <dgm:t>
        <a:bodyPr/>
        <a:lstStyle/>
        <a:p>
          <a:endParaRPr lang="zh-CN" altLang="en-US"/>
        </a:p>
      </dgm:t>
    </dgm:pt>
    <dgm:pt modelId="{D1EFF4E8-6B17-4A29-B42C-7C4081CA95F6}" type="sibTrans" cxnId="{A548FECC-DB2D-48BB-B5A1-E4D6268FBBFD}">
      <dgm:prSet/>
      <dgm:spPr/>
      <dgm:t>
        <a:bodyPr/>
        <a:lstStyle/>
        <a:p>
          <a:endParaRPr lang="zh-CN" altLang="en-US"/>
        </a:p>
      </dgm:t>
    </dgm:pt>
    <dgm:pt modelId="{B19E3ACF-7192-4B75-985F-1A432D34EF5A}">
      <dgm:prSet custT="1"/>
      <dgm:spPr>
        <a:solidFill>
          <a:schemeClr val="accent1">
            <a:lumMod val="75000"/>
          </a:schemeClr>
        </a:solidFill>
      </dgm:spPr>
      <dgm:t>
        <a:bodyPr/>
        <a:lstStyle/>
        <a:p>
          <a:pPr>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有时为了获得足够的技术和业务信息，也可以邀请其他人员参加会议。 </a:t>
          </a:r>
          <a:endParaRPr lang="zh-CN" altLang="en-US" sz="2200" dirty="0">
            <a:latin typeface="宋体" panose="02010600030101010101" pitchFamily="2" charset="-122"/>
            <a:ea typeface="宋体" panose="02010600030101010101" pitchFamily="2" charset="-122"/>
          </a:endParaRPr>
        </a:p>
      </dgm:t>
    </dgm:pt>
    <dgm:pt modelId="{76197FA4-F434-4BC7-BBE3-CAC5CC225766}" type="parTrans" cxnId="{77FD66B4-D6FB-4280-A52E-6279F650DC51}">
      <dgm:prSet/>
      <dgm:spPr/>
      <dgm:t>
        <a:bodyPr/>
        <a:lstStyle/>
        <a:p>
          <a:endParaRPr lang="zh-CN" altLang="en-US"/>
        </a:p>
      </dgm:t>
    </dgm:pt>
    <dgm:pt modelId="{C57977D2-592B-461D-8895-5C0B77BE41A6}" type="sibTrans" cxnId="{77FD66B4-D6FB-4280-A52E-6279F650DC51}">
      <dgm:prSet/>
      <dgm:spPr/>
      <dgm:t>
        <a:bodyPr/>
        <a:lstStyle/>
        <a:p>
          <a:endParaRPr lang="zh-CN" altLang="en-US"/>
        </a:p>
      </dgm:t>
    </dgm:pt>
    <dgm:pt modelId="{D157C816-4E35-407B-90CF-3E69F97C3ED2}" type="pres">
      <dgm:prSet presAssocID="{252B4CF6-B52E-46EE-B2A8-9F29321B4322}" presName="linearFlow" presStyleCnt="0">
        <dgm:presLayoutVars>
          <dgm:dir/>
          <dgm:resizeHandles val="exact"/>
        </dgm:presLayoutVars>
      </dgm:prSet>
      <dgm:spPr/>
    </dgm:pt>
    <dgm:pt modelId="{61D44C64-141D-4AFB-96C3-8487869FC7A9}" type="pres">
      <dgm:prSet presAssocID="{A1C17EE2-F129-4EAC-B8BA-DE58A7D70AA8}" presName="composite" presStyleCnt="0"/>
      <dgm:spPr/>
    </dgm:pt>
    <dgm:pt modelId="{45BB381C-1757-49BD-978D-40743E62A859}" type="pres">
      <dgm:prSet presAssocID="{A1C17EE2-F129-4EAC-B8BA-DE58A7D70AA8}" presName="imgShp" presStyleLbl="fgImgPlace1" presStyleIdx="0" presStyleCnt="4" custScaleX="74832" custScaleY="76333" custLinFactX="-30736" custLinFactNeighborX="-100000" custLinFactNeighborY="-263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1678245-D2F5-4617-8E43-2FA3C25CB71D}" type="pres">
      <dgm:prSet presAssocID="{A1C17EE2-F129-4EAC-B8BA-DE58A7D70AA8}" presName="txShp" presStyleLbl="node1" presStyleIdx="0" presStyleCnt="4" custScaleX="131200" custScaleY="94401" custLinFactNeighborX="-509" custLinFactNeighborY="551">
        <dgm:presLayoutVars>
          <dgm:bulletEnabled val="1"/>
        </dgm:presLayoutVars>
      </dgm:prSet>
      <dgm:spPr>
        <a:xfrm rot="10800000">
          <a:off x="663788" y="5978"/>
          <a:ext cx="9523077" cy="1056107"/>
        </a:xfrm>
        <a:prstGeom prst="homePlate">
          <a:avLst/>
        </a:prstGeom>
      </dgm:spPr>
    </dgm:pt>
    <dgm:pt modelId="{43E339CB-E511-4F5D-9D93-D74DB5F4AD08}" type="pres">
      <dgm:prSet presAssocID="{133FE230-84AC-4F9B-89AE-114416D12474}" presName="spacing" presStyleCnt="0"/>
      <dgm:spPr/>
    </dgm:pt>
    <dgm:pt modelId="{3EB6DD2E-B52C-4124-95CE-4280163B6C9B}" type="pres">
      <dgm:prSet presAssocID="{080D888A-7581-46C1-9BA8-E6D525C9596F}" presName="composite" presStyleCnt="0"/>
      <dgm:spPr/>
    </dgm:pt>
    <dgm:pt modelId="{DA5ABD13-8286-4080-A01D-30F6703B53C6}" type="pres">
      <dgm:prSet presAssocID="{080D888A-7581-46C1-9BA8-E6D525C9596F}" presName="imgShp" presStyleLbl="fgImgPlace1" presStyleIdx="1" presStyleCnt="4" custScaleX="78947" custScaleY="73286" custLinFactX="-21462" custLinFactNeighborX="-100000" custLinFactNeighborY="-543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DCC628F3-6E17-457A-9440-8ACF1F4D6D5F}" type="pres">
      <dgm:prSet presAssocID="{080D888A-7581-46C1-9BA8-E6D525C9596F}" presName="txShp" presStyleLbl="node1" presStyleIdx="1" presStyleCnt="4" custScaleX="130066" custScaleY="130365">
        <dgm:presLayoutVars>
          <dgm:bulletEnabled val="1"/>
        </dgm:presLayoutVars>
      </dgm:prSet>
      <dgm:spPr/>
    </dgm:pt>
    <dgm:pt modelId="{9CBF3A67-E28A-45F9-9AE1-033BB2044B04}" type="pres">
      <dgm:prSet presAssocID="{A7912560-479D-4B8D-86DB-0B7BC49FA076}" presName="spacing" presStyleCnt="0"/>
      <dgm:spPr/>
    </dgm:pt>
    <dgm:pt modelId="{B2880C20-9940-4348-ACC9-E72634E24C44}" type="pres">
      <dgm:prSet presAssocID="{998C4F1F-9056-4C5E-A40B-142303D21B2A}" presName="composite" presStyleCnt="0"/>
      <dgm:spPr/>
    </dgm:pt>
    <dgm:pt modelId="{17F8AA84-CF33-4618-8319-94E8168D390E}" type="pres">
      <dgm:prSet presAssocID="{998C4F1F-9056-4C5E-A40B-142303D21B2A}" presName="imgShp" presStyleLbl="fgImgPlace1" presStyleIdx="2" presStyleCnt="4" custScaleX="85848" custScaleY="86285" custLinFactX="-28940" custLinFactNeighborX="-100000" custLinFactNeighborY="-26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09A49C-B3A7-4C30-A047-C32014EBB22F}" type="pres">
      <dgm:prSet presAssocID="{998C4F1F-9056-4C5E-A40B-142303D21B2A}" presName="txShp" presStyleLbl="node1" presStyleIdx="2" presStyleCnt="4" custScaleX="130209" custScaleY="117568">
        <dgm:presLayoutVars>
          <dgm:bulletEnabled val="1"/>
        </dgm:presLayoutVars>
      </dgm:prSet>
      <dgm:spPr/>
    </dgm:pt>
    <dgm:pt modelId="{99106FC0-F8FA-43C8-B8AB-E3682E657BB7}" type="pres">
      <dgm:prSet presAssocID="{D1EFF4E8-6B17-4A29-B42C-7C4081CA95F6}" presName="spacing" presStyleCnt="0"/>
      <dgm:spPr/>
    </dgm:pt>
    <dgm:pt modelId="{A28FCCC8-53A2-4F45-8A8C-6893BBFB37CA}" type="pres">
      <dgm:prSet presAssocID="{B19E3ACF-7192-4B75-985F-1A432D34EF5A}" presName="composite" presStyleCnt="0"/>
      <dgm:spPr/>
    </dgm:pt>
    <dgm:pt modelId="{6D3B90CD-15A8-47EA-A851-4F00C882D0E7}" type="pres">
      <dgm:prSet presAssocID="{B19E3ACF-7192-4B75-985F-1A432D34EF5A}" presName="imgShp" presStyleLbl="fgImgPlace1" presStyleIdx="3" presStyleCnt="4" custScaleX="87102" custScaleY="82752" custLinFactX="-23868" custLinFactNeighborX="-100000" custLinFactNeighborY="-138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6D120C9C-8757-4A4B-B0CF-3A50F217C366}" type="pres">
      <dgm:prSet presAssocID="{B19E3ACF-7192-4B75-985F-1A432D34EF5A}" presName="txShp" presStyleLbl="node1" presStyleIdx="3" presStyleCnt="4" custScaleX="129536">
        <dgm:presLayoutVars>
          <dgm:bulletEnabled val="1"/>
        </dgm:presLayoutVars>
      </dgm:prSet>
      <dgm:spPr/>
    </dgm:pt>
  </dgm:ptLst>
  <dgm:cxnLst>
    <dgm:cxn modelId="{25C90210-1E59-4C19-BFDC-C1383E87BFC4}" srcId="{252B4CF6-B52E-46EE-B2A8-9F29321B4322}" destId="{080D888A-7581-46C1-9BA8-E6D525C9596F}" srcOrd="1" destOrd="0" parTransId="{9FE69A34-DBAC-4AE1-9071-CA65629352E2}" sibTransId="{A7912560-479D-4B8D-86DB-0B7BC49FA076}"/>
    <dgm:cxn modelId="{609BF963-A7A9-4AAE-A671-8145FFD6AC5F}" type="presOf" srcId="{080D888A-7581-46C1-9BA8-E6D525C9596F}" destId="{DCC628F3-6E17-457A-9440-8ACF1F4D6D5F}" srcOrd="0" destOrd="0" presId="urn:microsoft.com/office/officeart/2005/8/layout/vList3"/>
    <dgm:cxn modelId="{ED81797B-BA5D-45B8-8204-A0403AC0B84E}" type="presOf" srcId="{B19E3ACF-7192-4B75-985F-1A432D34EF5A}" destId="{6D120C9C-8757-4A4B-B0CF-3A50F217C366}" srcOrd="0" destOrd="0" presId="urn:microsoft.com/office/officeart/2005/8/layout/vList3"/>
    <dgm:cxn modelId="{CBE2A57E-0D64-4478-87AC-3AF016CB80C4}" type="presOf" srcId="{252B4CF6-B52E-46EE-B2A8-9F29321B4322}" destId="{D157C816-4E35-407B-90CF-3E69F97C3ED2}" srcOrd="0" destOrd="0" presId="urn:microsoft.com/office/officeart/2005/8/layout/vList3"/>
    <dgm:cxn modelId="{512BB69A-7B88-42C4-9DDD-69914A8FA9F2}" type="presOf" srcId="{998C4F1F-9056-4C5E-A40B-142303D21B2A}" destId="{CF09A49C-B3A7-4C30-A047-C32014EBB22F}" srcOrd="0" destOrd="0" presId="urn:microsoft.com/office/officeart/2005/8/layout/vList3"/>
    <dgm:cxn modelId="{52F604AD-9934-427F-9F0C-DC23D00F9B14}" srcId="{252B4CF6-B52E-46EE-B2A8-9F29321B4322}" destId="{A1C17EE2-F129-4EAC-B8BA-DE58A7D70AA8}" srcOrd="0" destOrd="0" parTransId="{A561A089-9E6F-4093-AE9D-8D39D221BE2F}" sibTransId="{133FE230-84AC-4F9B-89AE-114416D12474}"/>
    <dgm:cxn modelId="{77FD66B4-D6FB-4280-A52E-6279F650DC51}" srcId="{252B4CF6-B52E-46EE-B2A8-9F29321B4322}" destId="{B19E3ACF-7192-4B75-985F-1A432D34EF5A}" srcOrd="3" destOrd="0" parTransId="{76197FA4-F434-4BC7-BBE3-CAC5CC225766}" sibTransId="{C57977D2-592B-461D-8895-5C0B77BE41A6}"/>
    <dgm:cxn modelId="{3B81D7B4-B6DE-4BE1-868A-2EB5F8A6BEB3}" type="presOf" srcId="{A1C17EE2-F129-4EAC-B8BA-DE58A7D70AA8}" destId="{91678245-D2F5-4617-8E43-2FA3C25CB71D}" srcOrd="0" destOrd="0" presId="urn:microsoft.com/office/officeart/2005/8/layout/vList3"/>
    <dgm:cxn modelId="{A548FECC-DB2D-48BB-B5A1-E4D6268FBBFD}" srcId="{252B4CF6-B52E-46EE-B2A8-9F29321B4322}" destId="{998C4F1F-9056-4C5E-A40B-142303D21B2A}" srcOrd="2" destOrd="0" parTransId="{F7FF8FAB-1610-48EF-89F6-EAE8478C1B43}" sibTransId="{D1EFF4E8-6B17-4A29-B42C-7C4081CA95F6}"/>
    <dgm:cxn modelId="{D05EEBB6-3373-4AE6-AD04-F1076512170E}" type="presParOf" srcId="{D157C816-4E35-407B-90CF-3E69F97C3ED2}" destId="{61D44C64-141D-4AFB-96C3-8487869FC7A9}" srcOrd="0" destOrd="0" presId="urn:microsoft.com/office/officeart/2005/8/layout/vList3"/>
    <dgm:cxn modelId="{3A43908B-0CCF-405C-AA93-AD7358F36F96}" type="presParOf" srcId="{61D44C64-141D-4AFB-96C3-8487869FC7A9}" destId="{45BB381C-1757-49BD-978D-40743E62A859}" srcOrd="0" destOrd="0" presId="urn:microsoft.com/office/officeart/2005/8/layout/vList3"/>
    <dgm:cxn modelId="{4447D902-7AF2-4A9E-848C-90E4E3DB521D}" type="presParOf" srcId="{61D44C64-141D-4AFB-96C3-8487869FC7A9}" destId="{91678245-D2F5-4617-8E43-2FA3C25CB71D}" srcOrd="1" destOrd="0" presId="urn:microsoft.com/office/officeart/2005/8/layout/vList3"/>
    <dgm:cxn modelId="{1D6BC89C-36E9-45C4-9F20-67BDE7DEF40B}" type="presParOf" srcId="{D157C816-4E35-407B-90CF-3E69F97C3ED2}" destId="{43E339CB-E511-4F5D-9D93-D74DB5F4AD08}" srcOrd="1" destOrd="0" presId="urn:microsoft.com/office/officeart/2005/8/layout/vList3"/>
    <dgm:cxn modelId="{5EA705B6-274C-4C55-A76C-6C452E035827}" type="presParOf" srcId="{D157C816-4E35-407B-90CF-3E69F97C3ED2}" destId="{3EB6DD2E-B52C-4124-95CE-4280163B6C9B}" srcOrd="2" destOrd="0" presId="urn:microsoft.com/office/officeart/2005/8/layout/vList3"/>
    <dgm:cxn modelId="{42356BE9-290A-4D69-A195-36FD25668C58}" type="presParOf" srcId="{3EB6DD2E-B52C-4124-95CE-4280163B6C9B}" destId="{DA5ABD13-8286-4080-A01D-30F6703B53C6}" srcOrd="0" destOrd="0" presId="urn:microsoft.com/office/officeart/2005/8/layout/vList3"/>
    <dgm:cxn modelId="{2BD88463-8541-4FDA-909C-B4C05FF29196}" type="presParOf" srcId="{3EB6DD2E-B52C-4124-95CE-4280163B6C9B}" destId="{DCC628F3-6E17-457A-9440-8ACF1F4D6D5F}" srcOrd="1" destOrd="0" presId="urn:microsoft.com/office/officeart/2005/8/layout/vList3"/>
    <dgm:cxn modelId="{55F9EBB9-DB20-4583-93AD-51C21D670B39}" type="presParOf" srcId="{D157C816-4E35-407B-90CF-3E69F97C3ED2}" destId="{9CBF3A67-E28A-45F9-9AE1-033BB2044B04}" srcOrd="3" destOrd="0" presId="urn:microsoft.com/office/officeart/2005/8/layout/vList3"/>
    <dgm:cxn modelId="{488C165E-EFD7-4279-A0C0-55D3BBFFC5E6}" type="presParOf" srcId="{D157C816-4E35-407B-90CF-3E69F97C3ED2}" destId="{B2880C20-9940-4348-ACC9-E72634E24C44}" srcOrd="4" destOrd="0" presId="urn:microsoft.com/office/officeart/2005/8/layout/vList3"/>
    <dgm:cxn modelId="{EB2A8EAA-EC1C-409C-9A7D-2919F3C5F7FF}" type="presParOf" srcId="{B2880C20-9940-4348-ACC9-E72634E24C44}" destId="{17F8AA84-CF33-4618-8319-94E8168D390E}" srcOrd="0" destOrd="0" presId="urn:microsoft.com/office/officeart/2005/8/layout/vList3"/>
    <dgm:cxn modelId="{D17C621A-A1A0-45F4-BFC6-07110D4BEE5D}" type="presParOf" srcId="{B2880C20-9940-4348-ACC9-E72634E24C44}" destId="{CF09A49C-B3A7-4C30-A047-C32014EBB22F}" srcOrd="1" destOrd="0" presId="urn:microsoft.com/office/officeart/2005/8/layout/vList3"/>
    <dgm:cxn modelId="{C7640B6F-1031-42ED-A80E-3E9C3474571D}" type="presParOf" srcId="{D157C816-4E35-407B-90CF-3E69F97C3ED2}" destId="{99106FC0-F8FA-43C8-B8AB-E3682E657BB7}" srcOrd="5" destOrd="0" presId="urn:microsoft.com/office/officeart/2005/8/layout/vList3"/>
    <dgm:cxn modelId="{4A2CF823-E385-446F-B989-5C1672F98D77}" type="presParOf" srcId="{D157C816-4E35-407B-90CF-3E69F97C3ED2}" destId="{A28FCCC8-53A2-4F45-8A8C-6893BBFB37CA}" srcOrd="6" destOrd="0" presId="urn:microsoft.com/office/officeart/2005/8/layout/vList3"/>
    <dgm:cxn modelId="{4162F4B9-BECE-4C14-9F7D-1CD94B58DEE7}" type="presParOf" srcId="{A28FCCC8-53A2-4F45-8A8C-6893BBFB37CA}" destId="{6D3B90CD-15A8-47EA-A851-4F00C882D0E7}" srcOrd="0" destOrd="0" presId="urn:microsoft.com/office/officeart/2005/8/layout/vList3"/>
    <dgm:cxn modelId="{EB07FA95-C90F-438F-B955-6A76BF3135C7}" type="presParOf" srcId="{A28FCCC8-53A2-4F45-8A8C-6893BBFB37CA}" destId="{6D120C9C-8757-4A4B-B0CF-3A50F217C366}"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78245-D2F5-4617-8E43-2FA3C25CB71D}">
      <dsp:nvSpPr>
        <dsp:cNvPr id="0" name=""/>
        <dsp:cNvSpPr/>
      </dsp:nvSpPr>
      <dsp:spPr>
        <a:xfrm rot="10800000">
          <a:off x="663788" y="5669"/>
          <a:ext cx="9523077" cy="954960"/>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111" tIns="76200" rIns="142240" bIns="762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zh-CN" altLang="en-US" sz="2000" kern="1200" dirty="0">
              <a:latin typeface="宋体" panose="02010600030101010101" pitchFamily="2" charset="-122"/>
              <a:ea typeface="宋体" panose="02010600030101010101" pitchFamily="2" charset="-122"/>
              <a:sym typeface="+mn-ea"/>
            </a:rPr>
            <a:t>除了文本描述外，每个功能需求应该有一些相关的支持信息或属性，这些属性为每一个需求建立了一个上下文和背景资料，这已超越了所需的功能描述。</a:t>
          </a:r>
          <a:endParaRPr lang="zh-CN" altLang="en-US" sz="2000" kern="1200" dirty="0">
            <a:latin typeface="宋体" panose="02010600030101010101" pitchFamily="2" charset="-122"/>
            <a:ea typeface="宋体" panose="02010600030101010101" pitchFamily="2" charset="-122"/>
          </a:endParaRPr>
        </a:p>
      </dsp:txBody>
      <dsp:txXfrm rot="10800000">
        <a:off x="902528" y="5669"/>
        <a:ext cx="9284337" cy="954960"/>
      </dsp:txXfrm>
    </dsp:sp>
    <dsp:sp modelId="{45BB381C-1757-49BD-978D-40743E62A859}">
      <dsp:nvSpPr>
        <dsp:cNvPr id="0" name=""/>
        <dsp:cNvSpPr/>
      </dsp:nvSpPr>
      <dsp:spPr>
        <a:xfrm>
          <a:off x="103915" y="0"/>
          <a:ext cx="954960" cy="90541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C628F3-6E17-457A-9440-8ACF1F4D6D5F}">
      <dsp:nvSpPr>
        <dsp:cNvPr id="0" name=""/>
        <dsp:cNvSpPr/>
      </dsp:nvSpPr>
      <dsp:spPr>
        <a:xfrm rot="10800000">
          <a:off x="737744" y="1194108"/>
          <a:ext cx="9449121" cy="954960"/>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111" tIns="76200" rIns="142240" bIns="762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zh-CN" altLang="en-US" sz="2000" kern="1200" dirty="0">
              <a:latin typeface="宋体" panose="02010600030101010101" pitchFamily="2" charset="-122"/>
              <a:ea typeface="宋体" panose="02010600030101010101" pitchFamily="2" charset="-122"/>
              <a:sym typeface="+mn-ea"/>
            </a:rPr>
            <a:t>这些属性值可以写在一张纸上，存储在一个数据库或需求管理工具中。</a:t>
          </a:r>
          <a:endParaRPr lang="zh-CN" altLang="en-US" sz="2000" kern="1200" dirty="0">
            <a:latin typeface="宋体" panose="02010600030101010101" pitchFamily="2" charset="-122"/>
            <a:ea typeface="宋体" panose="02010600030101010101" pitchFamily="2" charset="-122"/>
          </a:endParaRPr>
        </a:p>
      </dsp:txBody>
      <dsp:txXfrm rot="10800000">
        <a:off x="976484" y="1194108"/>
        <a:ext cx="9210381" cy="954960"/>
      </dsp:txXfrm>
    </dsp:sp>
    <dsp:sp modelId="{DA5ABD13-8286-4080-A01D-30F6703B53C6}">
      <dsp:nvSpPr>
        <dsp:cNvPr id="0" name=""/>
        <dsp:cNvSpPr/>
      </dsp:nvSpPr>
      <dsp:spPr>
        <a:xfrm>
          <a:off x="78236" y="1142187"/>
          <a:ext cx="954960" cy="95496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9A49C-B3A7-4C30-A047-C32014EBB22F}">
      <dsp:nvSpPr>
        <dsp:cNvPr id="0" name=""/>
        <dsp:cNvSpPr/>
      </dsp:nvSpPr>
      <dsp:spPr>
        <a:xfrm rot="10800000">
          <a:off x="732550" y="2387808"/>
          <a:ext cx="9459509" cy="954960"/>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111" tIns="76200" rIns="142240" bIns="762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zh-CN" altLang="en-US" sz="2000" kern="1200" dirty="0">
              <a:latin typeface="宋体" panose="02010600030101010101" pitchFamily="2" charset="-122"/>
              <a:ea typeface="宋体" panose="02010600030101010101" pitchFamily="2" charset="-122"/>
              <a:sym typeface="+mn-ea"/>
            </a:rPr>
            <a:t>商业工具除由系统产生一些属性外，还可以由你自己定义各种数据类型的其它属性。这些工具允许过滤、排序、查询数据库来查看按需求属性值所选择的需求子集。</a:t>
          </a:r>
          <a:endParaRPr lang="zh-CN" altLang="en-US" sz="2000" kern="1200" dirty="0">
            <a:latin typeface="宋体" panose="02010600030101010101" pitchFamily="2" charset="-122"/>
            <a:ea typeface="宋体" panose="02010600030101010101" pitchFamily="2" charset="-122"/>
          </a:endParaRPr>
        </a:p>
      </dsp:txBody>
      <dsp:txXfrm rot="10800000">
        <a:off x="971290" y="2387808"/>
        <a:ext cx="9220769" cy="954960"/>
      </dsp:txXfrm>
    </dsp:sp>
    <dsp:sp modelId="{17F8AA84-CF33-4618-8319-94E8168D390E}">
      <dsp:nvSpPr>
        <dsp:cNvPr id="0" name=""/>
        <dsp:cNvSpPr/>
      </dsp:nvSpPr>
      <dsp:spPr>
        <a:xfrm>
          <a:off x="121066" y="2362234"/>
          <a:ext cx="954960" cy="95496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F0B6C-9D7A-4442-9B9C-CCEB56BD5D4F}">
      <dsp:nvSpPr>
        <dsp:cNvPr id="0" name=""/>
        <dsp:cNvSpPr/>
      </dsp:nvSpPr>
      <dsp:spPr>
        <a:xfrm>
          <a:off x="105252" y="347485"/>
          <a:ext cx="4437978" cy="1718296"/>
        </a:xfrm>
        <a:prstGeom prst="rect">
          <a:avLst/>
        </a:prstGeom>
        <a:solidFill>
          <a:srgbClr val="2E75B6"/>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zh-CN" altLang="en-US" sz="2000" kern="1200" dirty="0">
              <a:latin typeface="宋体" panose="02010600030101010101" pitchFamily="2" charset="-122"/>
              <a:ea typeface="宋体" panose="02010600030101010101" pitchFamily="2" charset="-122"/>
              <a:sym typeface="+mn-ea"/>
            </a:rPr>
            <a:t>不必把负责认可需求的人员和需求涉及的子系统都记录下来。</a:t>
          </a:r>
          <a:r>
            <a:rPr lang="zh-CN" altLang="en-US" sz="2000" b="1" kern="1200" dirty="0">
              <a:solidFill>
                <a:srgbClr val="FF0000"/>
              </a:solidFill>
              <a:latin typeface="宋体" panose="02010600030101010101" pitchFamily="2" charset="-122"/>
              <a:ea typeface="宋体" panose="02010600030101010101" pitchFamily="2" charset="-122"/>
              <a:sym typeface="+mn-ea"/>
            </a:rPr>
            <a:t>有关属性系统不必在需求数据库中重复设置</a:t>
          </a:r>
          <a:r>
            <a:rPr lang="zh-CN" altLang="en-US" sz="2000" b="1" kern="1200" dirty="0">
              <a:latin typeface="宋体" panose="02010600030101010101" pitchFamily="2" charset="-122"/>
              <a:ea typeface="宋体" panose="02010600030101010101" pitchFamily="2" charset="-122"/>
              <a:sym typeface="+mn-ea"/>
            </a:rPr>
            <a:t>。</a:t>
          </a:r>
          <a:endParaRPr lang="zh-CN" altLang="en-US" sz="2000" kern="1200" dirty="0">
            <a:latin typeface="宋体" panose="02010600030101010101" pitchFamily="2" charset="-122"/>
            <a:ea typeface="宋体" panose="02010600030101010101" pitchFamily="2" charset="-122"/>
          </a:endParaRPr>
        </a:p>
      </dsp:txBody>
      <dsp:txXfrm>
        <a:off x="105252" y="347485"/>
        <a:ext cx="4437978" cy="1718296"/>
      </dsp:txXfrm>
    </dsp:sp>
    <dsp:sp modelId="{6F0652C8-A11C-4003-8617-74DFE2233F5D}">
      <dsp:nvSpPr>
        <dsp:cNvPr id="0" name=""/>
        <dsp:cNvSpPr/>
      </dsp:nvSpPr>
      <dsp:spPr>
        <a:xfrm>
          <a:off x="4796551" y="345821"/>
          <a:ext cx="4437978" cy="1726311"/>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zh-CN" altLang="en-US" sz="2000" kern="1200" dirty="0">
              <a:latin typeface="宋体" panose="02010600030101010101" pitchFamily="2" charset="-122"/>
              <a:ea typeface="宋体" panose="02010600030101010101" pitchFamily="2" charset="-122"/>
              <a:sym typeface="+mn-ea"/>
            </a:rPr>
            <a:t>在整个开发过程中，跟踪每个需求的状态是需求管理的一个重要方面。在每一可能的状态类别中，如果周期性地报告各状态类别在整个需求中所占的百分比将会改进项目的监控工作。</a:t>
          </a:r>
          <a:endParaRPr lang="zh-CN" altLang="en-US" sz="2000" kern="1200" dirty="0">
            <a:latin typeface="宋体" panose="02010600030101010101" pitchFamily="2" charset="-122"/>
            <a:ea typeface="宋体" panose="02010600030101010101" pitchFamily="2" charset="-122"/>
          </a:endParaRPr>
        </a:p>
      </dsp:txBody>
      <dsp:txXfrm>
        <a:off x="4796551" y="345821"/>
        <a:ext cx="4437978" cy="1726311"/>
      </dsp:txXfrm>
    </dsp:sp>
    <dsp:sp modelId="{BCBB1E16-8AA3-42F4-9723-61850D4AD59E}">
      <dsp:nvSpPr>
        <dsp:cNvPr id="0" name=""/>
        <dsp:cNvSpPr/>
      </dsp:nvSpPr>
      <dsp:spPr>
        <a:xfrm>
          <a:off x="2538419" y="2211121"/>
          <a:ext cx="4437978" cy="1587074"/>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zh-CN" altLang="en-US" sz="2000" kern="1200" dirty="0">
              <a:latin typeface="宋体" panose="02010600030101010101" pitchFamily="2" charset="-122"/>
              <a:ea typeface="宋体" panose="02010600030101010101" pitchFamily="2" charset="-122"/>
              <a:sym typeface="+mn-ea"/>
            </a:rPr>
            <a:t>假如有清晰的要求，指定了允许修改状态信息的人员和每个状态变更应满足的条件，跟踪需求状态才能正常工作。工具能帮助跟踪每次状态改变的日期。</a:t>
          </a:r>
          <a:endParaRPr lang="zh-CN" altLang="en-US" sz="2000" kern="1200" dirty="0">
            <a:latin typeface="宋体" panose="02010600030101010101" pitchFamily="2" charset="-122"/>
            <a:ea typeface="宋体" panose="02010600030101010101" pitchFamily="2" charset="-122"/>
          </a:endParaRPr>
        </a:p>
      </dsp:txBody>
      <dsp:txXfrm>
        <a:off x="2538419" y="2211121"/>
        <a:ext cx="4437978" cy="15870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78245-D2F5-4617-8E43-2FA3C25CB71D}">
      <dsp:nvSpPr>
        <dsp:cNvPr id="0" name=""/>
        <dsp:cNvSpPr/>
      </dsp:nvSpPr>
      <dsp:spPr>
        <a:xfrm rot="10800000">
          <a:off x="663788" y="5978"/>
          <a:ext cx="9523077" cy="1056107"/>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5714" tIns="83820" rIns="156464" bIns="83820" numCol="1" spcCol="1270" anchor="ctr"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zh-CN" altLang="en-US" sz="2200" kern="1200" dirty="0">
              <a:latin typeface="宋体" panose="02010600030101010101" pitchFamily="2" charset="-122"/>
              <a:ea typeface="宋体" panose="02010600030101010101" pitchFamily="2" charset="-122"/>
              <a:sym typeface="+mn-ea"/>
            </a:rPr>
            <a:t>一般来说，要提前定义产品的所有需求是不现实的。随着开发工作的进展，变更不可避免。</a:t>
          </a:r>
        </a:p>
      </dsp:txBody>
      <dsp:txXfrm rot="10800000">
        <a:off x="927815" y="5978"/>
        <a:ext cx="9259050" cy="1056107"/>
      </dsp:txXfrm>
    </dsp:sp>
    <dsp:sp modelId="{45BB381C-1757-49BD-978D-40743E62A859}">
      <dsp:nvSpPr>
        <dsp:cNvPr id="0" name=""/>
        <dsp:cNvSpPr/>
      </dsp:nvSpPr>
      <dsp:spPr>
        <a:xfrm>
          <a:off x="0" y="0"/>
          <a:ext cx="1056107" cy="100131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C628F3-6E17-457A-9440-8ACF1F4D6D5F}">
      <dsp:nvSpPr>
        <dsp:cNvPr id="0" name=""/>
        <dsp:cNvSpPr/>
      </dsp:nvSpPr>
      <dsp:spPr>
        <a:xfrm rot="10800000">
          <a:off x="737744" y="1323410"/>
          <a:ext cx="9449121" cy="1056107"/>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5714" tIns="83820" rIns="156464" bIns="83820" numCol="1" spcCol="1270" anchor="ctr"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zh-CN" altLang="en-US" sz="2200" kern="1200" dirty="0">
              <a:latin typeface="宋体" panose="02010600030101010101" pitchFamily="2" charset="-122"/>
              <a:ea typeface="宋体" panose="02010600030101010101" pitchFamily="2" charset="-122"/>
              <a:sym typeface="+mn-ea"/>
            </a:rPr>
            <a:t>一个高效的软件团队能够敏捷地对必需的变更作出反映，使产品及时满足客户需求。 </a:t>
          </a:r>
          <a:endParaRPr lang="zh-CN" altLang="en-US" sz="2200" kern="1200" dirty="0">
            <a:latin typeface="宋体" panose="02010600030101010101" pitchFamily="2" charset="-122"/>
            <a:ea typeface="宋体" panose="02010600030101010101" pitchFamily="2" charset="-122"/>
          </a:endParaRPr>
        </a:p>
      </dsp:txBody>
      <dsp:txXfrm rot="10800000">
        <a:off x="1001771" y="1323410"/>
        <a:ext cx="9185094" cy="1056107"/>
      </dsp:txXfrm>
    </dsp:sp>
    <dsp:sp modelId="{DA5ABD13-8286-4080-A01D-30F6703B53C6}">
      <dsp:nvSpPr>
        <dsp:cNvPr id="0" name=""/>
        <dsp:cNvSpPr/>
      </dsp:nvSpPr>
      <dsp:spPr>
        <a:xfrm>
          <a:off x="19048" y="1265989"/>
          <a:ext cx="1056107" cy="105610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9A49C-B3A7-4C30-A047-C32014EBB22F}">
      <dsp:nvSpPr>
        <dsp:cNvPr id="0" name=""/>
        <dsp:cNvSpPr/>
      </dsp:nvSpPr>
      <dsp:spPr>
        <a:xfrm rot="10800000">
          <a:off x="732550" y="2646660"/>
          <a:ext cx="9459509" cy="1056107"/>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5714" tIns="83820" rIns="156464" bIns="83820" numCol="1" spcCol="1270" anchor="ctr"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zh-CN" altLang="en-US" sz="2200" kern="1200" dirty="0">
              <a:latin typeface="宋体" panose="02010600030101010101" pitchFamily="2" charset="-122"/>
              <a:ea typeface="宋体" panose="02010600030101010101" pitchFamily="2" charset="-122"/>
              <a:sym typeface="+mn-ea"/>
            </a:rPr>
            <a:t>而不被控制的变更使项目陷入混乱、不能按进度执行或软件质量低劣的共同原因。</a:t>
          </a:r>
          <a:endParaRPr lang="zh-CN" altLang="en-US" sz="2200" kern="1200" dirty="0">
            <a:latin typeface="宋体" panose="02010600030101010101" pitchFamily="2" charset="-122"/>
            <a:ea typeface="宋体" panose="02010600030101010101" pitchFamily="2" charset="-122"/>
          </a:endParaRPr>
        </a:p>
      </dsp:txBody>
      <dsp:txXfrm rot="10800000">
        <a:off x="996577" y="2646660"/>
        <a:ext cx="9195482" cy="1056107"/>
      </dsp:txXfrm>
    </dsp:sp>
    <dsp:sp modelId="{17F8AA84-CF33-4618-8319-94E8168D390E}">
      <dsp:nvSpPr>
        <dsp:cNvPr id="0" name=""/>
        <dsp:cNvSpPr/>
      </dsp:nvSpPr>
      <dsp:spPr>
        <a:xfrm>
          <a:off x="0" y="2618377"/>
          <a:ext cx="1056107" cy="105610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78245-D2F5-4617-8E43-2FA3C25CB71D}">
      <dsp:nvSpPr>
        <dsp:cNvPr id="0" name=""/>
        <dsp:cNvSpPr/>
      </dsp:nvSpPr>
      <dsp:spPr>
        <a:xfrm rot="10800000">
          <a:off x="663788" y="32924"/>
          <a:ext cx="9523077" cy="853253"/>
        </a:xfrm>
        <a:prstGeom prst="homePlate">
          <a:avLst/>
        </a:prstGeom>
        <a:solidFill>
          <a:srgbClr val="5B9BD5">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5714" tIns="76200" rIns="142240" bIns="762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zh-CN" altLang="en-US" sz="2200" kern="1200" dirty="0">
              <a:solidFill>
                <a:prstClr val="white"/>
              </a:solidFill>
              <a:latin typeface="宋体" panose="02010600030101010101" pitchFamily="2" charset="-122"/>
              <a:ea typeface="宋体" panose="02010600030101010101" pitchFamily="2" charset="-122"/>
              <a:cs typeface="+mn-cs"/>
              <a:sym typeface="+mn-ea"/>
            </a:rPr>
            <a:t>变更控制委员会，有时也称为配置控制委员会（</a:t>
          </a:r>
          <a:r>
            <a:rPr lang="en-US" altLang="en-US" sz="2200" kern="1200" dirty="0">
              <a:solidFill>
                <a:prstClr val="white"/>
              </a:solidFill>
              <a:latin typeface="宋体" panose="02010600030101010101" pitchFamily="2" charset="-122"/>
              <a:ea typeface="宋体" panose="02010600030101010101" pitchFamily="2" charset="-122"/>
              <a:cs typeface="+mn-cs"/>
              <a:sym typeface="+mn-ea"/>
            </a:rPr>
            <a:t>configuration control </a:t>
          </a:r>
          <a:r>
            <a:rPr lang="en-US" altLang="en-US" sz="2200" kern="1200" dirty="0" err="1">
              <a:solidFill>
                <a:prstClr val="white"/>
              </a:solidFill>
              <a:latin typeface="宋体" panose="02010600030101010101" pitchFamily="2" charset="-122"/>
              <a:ea typeface="宋体" panose="02010600030101010101" pitchFamily="2" charset="-122"/>
              <a:cs typeface="+mn-cs"/>
              <a:sym typeface="+mn-ea"/>
            </a:rPr>
            <a:t>board,CCB</a:t>
          </a:r>
          <a:r>
            <a:rPr lang="en-US" altLang="en-US" sz="2200" kern="1200" dirty="0">
              <a:solidFill>
                <a:prstClr val="white"/>
              </a:solidFill>
              <a:latin typeface="宋体" panose="02010600030101010101" pitchFamily="2" charset="-122"/>
              <a:ea typeface="宋体" panose="02010600030101010101" pitchFamily="2" charset="-122"/>
              <a:cs typeface="+mn-cs"/>
              <a:sym typeface="+mn-ea"/>
            </a:rPr>
            <a:t>),</a:t>
          </a:r>
          <a:r>
            <a:rPr lang="zh-CN" altLang="en-US" sz="2200" kern="1200" dirty="0">
              <a:solidFill>
                <a:prstClr val="white"/>
              </a:solidFill>
              <a:latin typeface="宋体" panose="02010600030101010101" pitchFamily="2" charset="-122"/>
              <a:ea typeface="宋体" panose="02010600030101010101" pitchFamily="2" charset="-122"/>
              <a:cs typeface="+mn-cs"/>
              <a:sym typeface="+mn-ea"/>
            </a:rPr>
            <a:t>已被证实为软件工程领域公认的最佳实践之一。</a:t>
          </a:r>
        </a:p>
        <a:p>
          <a:pPr marL="0" lvl="0" algn="l" defTabSz="889000">
            <a:lnSpc>
              <a:spcPct val="90000"/>
            </a:lnSpc>
            <a:spcBef>
              <a:spcPct val="0"/>
            </a:spcBef>
            <a:spcAft>
              <a:spcPct val="35000"/>
            </a:spcAft>
            <a:buFont typeface="Wingdings" panose="05000000000000000000" pitchFamily="2" charset="2"/>
            <a:buNone/>
          </a:pPr>
          <a:endParaRPr lang="zh-CN" altLang="en-US" sz="2200" kern="1200" dirty="0">
            <a:latin typeface="宋体" panose="02010600030101010101" pitchFamily="2" charset="-122"/>
            <a:ea typeface="宋体" panose="02010600030101010101" pitchFamily="2" charset="-122"/>
            <a:sym typeface="+mn-ea"/>
          </a:endParaRPr>
        </a:p>
      </dsp:txBody>
      <dsp:txXfrm rot="10800000">
        <a:off x="877101" y="32924"/>
        <a:ext cx="9309764" cy="853253"/>
      </dsp:txXfrm>
    </dsp:sp>
    <dsp:sp modelId="{45BB381C-1757-49BD-978D-40743E62A859}">
      <dsp:nvSpPr>
        <dsp:cNvPr id="0" name=""/>
        <dsp:cNvSpPr/>
      </dsp:nvSpPr>
      <dsp:spPr>
        <a:xfrm>
          <a:off x="101969" y="0"/>
          <a:ext cx="956036" cy="90643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C628F3-6E17-457A-9440-8ACF1F4D6D5F}">
      <dsp:nvSpPr>
        <dsp:cNvPr id="0" name=""/>
        <dsp:cNvSpPr/>
      </dsp:nvSpPr>
      <dsp:spPr>
        <a:xfrm rot="10800000">
          <a:off x="737744" y="1149331"/>
          <a:ext cx="9449121" cy="1354665"/>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586" tIns="83820" rIns="156464" bIns="83820" numCol="1" spcCol="1270" anchor="t"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en-US" altLang="en-US" sz="2200" kern="1200" dirty="0">
              <a:latin typeface="宋体" panose="02010600030101010101" pitchFamily="2" charset="-122"/>
              <a:ea typeface="宋体" panose="02010600030101010101" pitchFamily="2" charset="-122"/>
              <a:sym typeface="+mn-ea"/>
            </a:rPr>
            <a:t>CCB</a:t>
          </a:r>
          <a:r>
            <a:rPr lang="zh-CN" altLang="en-US" sz="2200" kern="1200" dirty="0">
              <a:latin typeface="宋体" panose="02010600030101010101" pitchFamily="2" charset="-122"/>
              <a:ea typeface="宋体" panose="02010600030101010101" pitchFamily="2" charset="-122"/>
              <a:sym typeface="+mn-ea"/>
            </a:rPr>
            <a:t>是由人组成的团体，可以由一个小组担任，也可由多个不同的小组担任，负责做出决定究竟将哪一些已建议的需求变更或新产品特性付诸应用。</a:t>
          </a:r>
          <a:r>
            <a:rPr lang="en-US" altLang="en-US" sz="2200" kern="1200" dirty="0">
              <a:latin typeface="宋体" panose="02010600030101010101" pitchFamily="2" charset="-122"/>
              <a:ea typeface="宋体" panose="02010600030101010101" pitchFamily="2" charset="-122"/>
              <a:sym typeface="+mn-ea"/>
            </a:rPr>
            <a:t>CCB</a:t>
          </a:r>
          <a:r>
            <a:rPr lang="zh-CN" altLang="en-US" sz="2200" kern="1200" dirty="0">
              <a:latin typeface="宋体" panose="02010600030101010101" pitchFamily="2" charset="-122"/>
              <a:ea typeface="宋体" panose="02010600030101010101" pitchFamily="2" charset="-122"/>
              <a:sym typeface="+mn-ea"/>
            </a:rPr>
            <a:t>同样也决定在哪一些版本中，什么时候纠正哪一些错误。</a:t>
          </a:r>
        </a:p>
        <a:p>
          <a:pPr marL="0" lvl="0" indent="0" algn="l" defTabSz="977900">
            <a:lnSpc>
              <a:spcPct val="90000"/>
            </a:lnSpc>
            <a:spcBef>
              <a:spcPct val="0"/>
            </a:spcBef>
            <a:spcAft>
              <a:spcPct val="35000"/>
            </a:spcAft>
            <a:buFont typeface="Wingdings" panose="05000000000000000000" pitchFamily="2" charset="2"/>
            <a:buNone/>
          </a:pPr>
          <a:endParaRPr lang="zh-CN" altLang="en-US" sz="2200" kern="1200" dirty="0">
            <a:latin typeface="宋体" panose="02010600030101010101" pitchFamily="2" charset="-122"/>
            <a:ea typeface="宋体" panose="02010600030101010101" pitchFamily="2" charset="-122"/>
          </a:endParaRPr>
        </a:p>
      </dsp:txBody>
      <dsp:txXfrm rot="10800000">
        <a:off x="1076410" y="1149331"/>
        <a:ext cx="9110455" cy="1354665"/>
      </dsp:txXfrm>
    </dsp:sp>
    <dsp:sp modelId="{DA5ABD13-8286-4080-A01D-30F6703B53C6}">
      <dsp:nvSpPr>
        <dsp:cNvPr id="0" name=""/>
        <dsp:cNvSpPr/>
      </dsp:nvSpPr>
      <dsp:spPr>
        <a:xfrm>
          <a:off x="190632" y="1296666"/>
          <a:ext cx="956036" cy="956036"/>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9A49C-B3A7-4C30-A047-C32014EBB22F}">
      <dsp:nvSpPr>
        <dsp:cNvPr id="0" name=""/>
        <dsp:cNvSpPr/>
      </dsp:nvSpPr>
      <dsp:spPr>
        <a:xfrm rot="10800000">
          <a:off x="732550" y="2745826"/>
          <a:ext cx="9459509" cy="956036"/>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586" tIns="83820" rIns="156464" bIns="83820" numCol="1" spcCol="1270" anchor="t"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zh-CN" altLang="en-US" sz="2200" kern="1200" dirty="0">
              <a:latin typeface="宋体" panose="02010600030101010101" pitchFamily="2" charset="-122"/>
              <a:ea typeface="宋体" panose="02010600030101010101" pitchFamily="2" charset="-122"/>
              <a:sym typeface="+mn-ea"/>
            </a:rPr>
            <a:t>许多项目已经有负责变更决策的人员，而正式组建变更控制委员、制定操作步骤会使他们更有效地工作。</a:t>
          </a:r>
        </a:p>
        <a:p>
          <a:pPr marL="0" lvl="0" indent="0" algn="l" defTabSz="977900">
            <a:lnSpc>
              <a:spcPct val="90000"/>
            </a:lnSpc>
            <a:spcBef>
              <a:spcPct val="0"/>
            </a:spcBef>
            <a:spcAft>
              <a:spcPct val="35000"/>
            </a:spcAft>
            <a:buFont typeface="Wingdings" panose="05000000000000000000" pitchFamily="2" charset="2"/>
            <a:buNone/>
          </a:pPr>
          <a:endParaRPr lang="zh-CN" altLang="en-US" sz="2200" kern="1200" dirty="0">
            <a:latin typeface="宋体" panose="02010600030101010101" pitchFamily="2" charset="-122"/>
            <a:ea typeface="宋体" panose="02010600030101010101" pitchFamily="2" charset="-122"/>
          </a:endParaRPr>
        </a:p>
      </dsp:txBody>
      <dsp:txXfrm rot="10800000">
        <a:off x="971559" y="2745826"/>
        <a:ext cx="9220500" cy="956036"/>
      </dsp:txXfrm>
    </dsp:sp>
    <dsp:sp modelId="{17F8AA84-CF33-4618-8319-94E8168D390E}">
      <dsp:nvSpPr>
        <dsp:cNvPr id="0" name=""/>
        <dsp:cNvSpPr/>
      </dsp:nvSpPr>
      <dsp:spPr>
        <a:xfrm>
          <a:off x="119140" y="2720224"/>
          <a:ext cx="956036" cy="956036"/>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78245-D2F5-4617-8E43-2FA3C25CB71D}">
      <dsp:nvSpPr>
        <dsp:cNvPr id="0" name=""/>
        <dsp:cNvSpPr/>
      </dsp:nvSpPr>
      <dsp:spPr>
        <a:xfrm rot="10800000">
          <a:off x="659575" y="5055"/>
          <a:ext cx="9531504" cy="710198"/>
        </a:xfrm>
        <a:prstGeom prst="homePlate">
          <a:avLst/>
        </a:prstGeom>
        <a:solidFill>
          <a:srgbClr val="5B9BD5">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5714" tIns="76200" rIns="142240" bIns="762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zh-CN" altLang="en-US" sz="2200" kern="1200" dirty="0">
              <a:solidFill>
                <a:prstClr val="white"/>
              </a:solidFill>
              <a:latin typeface="宋体" panose="02010600030101010101" pitchFamily="2" charset="-122"/>
              <a:ea typeface="宋体" panose="02010600030101010101" pitchFamily="2" charset="-122"/>
              <a:cs typeface="+mn-cs"/>
              <a:sym typeface="+mn-ea"/>
            </a:rPr>
            <a:t>对于小项目只需几个人充当其中的一些角色就可以，并不一定要面面俱到。</a:t>
          </a:r>
        </a:p>
        <a:p>
          <a:pPr marL="0" lvl="0" algn="l" defTabSz="889000">
            <a:lnSpc>
              <a:spcPct val="90000"/>
            </a:lnSpc>
            <a:spcBef>
              <a:spcPct val="0"/>
            </a:spcBef>
            <a:spcAft>
              <a:spcPct val="35000"/>
            </a:spcAft>
            <a:buFont typeface="Wingdings" panose="05000000000000000000" pitchFamily="2" charset="2"/>
            <a:buNone/>
          </a:pPr>
          <a:endParaRPr lang="zh-CN" altLang="en-US" sz="2200" kern="1200" dirty="0">
            <a:latin typeface="宋体" panose="02010600030101010101" pitchFamily="2" charset="-122"/>
            <a:ea typeface="宋体" panose="02010600030101010101" pitchFamily="2" charset="-122"/>
            <a:sym typeface="+mn-ea"/>
          </a:endParaRPr>
        </a:p>
      </dsp:txBody>
      <dsp:txXfrm rot="10800000">
        <a:off x="837124" y="5055"/>
        <a:ext cx="9353955" cy="710198"/>
      </dsp:txXfrm>
    </dsp:sp>
    <dsp:sp modelId="{45BB381C-1757-49BD-978D-40743E62A859}">
      <dsp:nvSpPr>
        <dsp:cNvPr id="0" name=""/>
        <dsp:cNvSpPr/>
      </dsp:nvSpPr>
      <dsp:spPr>
        <a:xfrm>
          <a:off x="564830" y="49036"/>
          <a:ext cx="562976" cy="57426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C628F3-6E17-457A-9440-8ACF1F4D6D5F}">
      <dsp:nvSpPr>
        <dsp:cNvPr id="0" name=""/>
        <dsp:cNvSpPr/>
      </dsp:nvSpPr>
      <dsp:spPr>
        <a:xfrm rot="10800000">
          <a:off x="737744" y="913411"/>
          <a:ext cx="9449121" cy="980762"/>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752" tIns="83820" rIns="156464" bIns="83820" numCol="1" spcCol="1270" anchor="t"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zh-CN" altLang="en-US" sz="2200" kern="1200" dirty="0">
              <a:latin typeface="宋体" panose="02010600030101010101" pitchFamily="2" charset="-122"/>
              <a:ea typeface="宋体" panose="02010600030101010101" pitchFamily="2" charset="-122"/>
              <a:sym typeface="+mn-ea"/>
            </a:rPr>
            <a:t>组建包含软、硬件两方面的项目的变更控制委员会时，也要包括来自硬件工程、系统工程、制造部门或者硬件质量保证和配置管理的代表。</a:t>
          </a:r>
        </a:p>
        <a:p>
          <a:pPr marL="0" lvl="0" indent="0" algn="l" defTabSz="977900">
            <a:lnSpc>
              <a:spcPct val="90000"/>
            </a:lnSpc>
            <a:spcBef>
              <a:spcPct val="0"/>
            </a:spcBef>
            <a:spcAft>
              <a:spcPct val="35000"/>
            </a:spcAft>
            <a:buFont typeface="Wingdings" panose="05000000000000000000" pitchFamily="2" charset="2"/>
            <a:buNone/>
          </a:pPr>
          <a:endParaRPr lang="zh-CN" altLang="en-US" sz="2200" kern="1200" dirty="0">
            <a:latin typeface="宋体" panose="02010600030101010101" pitchFamily="2" charset="-122"/>
            <a:ea typeface="宋体" panose="02010600030101010101" pitchFamily="2" charset="-122"/>
          </a:endParaRPr>
        </a:p>
      </dsp:txBody>
      <dsp:txXfrm rot="10800000">
        <a:off x="982934" y="913411"/>
        <a:ext cx="9203931" cy="980762"/>
      </dsp:txXfrm>
    </dsp:sp>
    <dsp:sp modelId="{DA5ABD13-8286-4080-A01D-30F6703B53C6}">
      <dsp:nvSpPr>
        <dsp:cNvPr id="0" name=""/>
        <dsp:cNvSpPr/>
      </dsp:nvSpPr>
      <dsp:spPr>
        <a:xfrm>
          <a:off x="619121" y="1087216"/>
          <a:ext cx="593934" cy="551345"/>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9A49C-B3A7-4C30-A047-C32014EBB22F}">
      <dsp:nvSpPr>
        <dsp:cNvPr id="0" name=""/>
        <dsp:cNvSpPr/>
      </dsp:nvSpPr>
      <dsp:spPr>
        <a:xfrm rot="10800000">
          <a:off x="732550" y="2096477"/>
          <a:ext cx="9459509" cy="884488"/>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752" tIns="83820" rIns="156464" bIns="83820" numCol="1" spcCol="1270" anchor="t"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zh-CN" altLang="en-US" sz="2200" kern="1200" dirty="0">
              <a:latin typeface="宋体" panose="02010600030101010101" pitchFamily="2" charset="-122"/>
              <a:ea typeface="宋体" panose="02010600030101010101" pitchFamily="2" charset="-122"/>
              <a:sym typeface="+mn-ea"/>
            </a:rPr>
            <a:t>建立变更控制委员会在保证权威性的前提下应尽可能精简人员。确保变更控制委员成员明确担负的责任。</a:t>
          </a:r>
        </a:p>
        <a:p>
          <a:pPr marL="0" lvl="0" indent="0" algn="l" defTabSz="977900">
            <a:lnSpc>
              <a:spcPct val="90000"/>
            </a:lnSpc>
            <a:spcBef>
              <a:spcPct val="0"/>
            </a:spcBef>
            <a:spcAft>
              <a:spcPct val="35000"/>
            </a:spcAft>
            <a:buFont typeface="Wingdings" panose="05000000000000000000" pitchFamily="2" charset="2"/>
            <a:buNone/>
          </a:pPr>
          <a:endParaRPr lang="zh-CN" altLang="en-US" sz="2200" kern="1200" dirty="0">
            <a:latin typeface="宋体" panose="02010600030101010101" pitchFamily="2" charset="-122"/>
            <a:ea typeface="宋体" panose="02010600030101010101" pitchFamily="2" charset="-122"/>
          </a:endParaRPr>
        </a:p>
      </dsp:txBody>
      <dsp:txXfrm rot="10800000">
        <a:off x="953672" y="2096477"/>
        <a:ext cx="9238387" cy="884488"/>
      </dsp:txXfrm>
    </dsp:sp>
    <dsp:sp modelId="{17F8AA84-CF33-4618-8319-94E8168D390E}">
      <dsp:nvSpPr>
        <dsp:cNvPr id="0" name=""/>
        <dsp:cNvSpPr/>
      </dsp:nvSpPr>
      <dsp:spPr>
        <a:xfrm>
          <a:off x="536904" y="2194004"/>
          <a:ext cx="645852" cy="64913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120C9C-8757-4A4B-B0CF-3A50F217C366}">
      <dsp:nvSpPr>
        <dsp:cNvPr id="0" name=""/>
        <dsp:cNvSpPr/>
      </dsp:nvSpPr>
      <dsp:spPr>
        <a:xfrm rot="10800000">
          <a:off x="756996" y="3183268"/>
          <a:ext cx="9410617" cy="752320"/>
        </a:xfrm>
        <a:prstGeom prst="homePlat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752" tIns="83820" rIns="156464" bIns="83820" numCol="1" spcCol="1270" anchor="ctr" anchorCtr="0">
          <a:noAutofit/>
        </a:bodyPr>
        <a:lstStyle/>
        <a:p>
          <a:pPr marL="0" lvl="0" indent="0" algn="ctr" defTabSz="977900">
            <a:lnSpc>
              <a:spcPct val="90000"/>
            </a:lnSpc>
            <a:spcBef>
              <a:spcPct val="0"/>
            </a:spcBef>
            <a:spcAft>
              <a:spcPct val="35000"/>
            </a:spcAft>
            <a:buFont typeface="Wingdings" panose="05000000000000000000" pitchFamily="2" charset="2"/>
            <a:buNone/>
          </a:pPr>
          <a:r>
            <a:rPr lang="zh-CN" altLang="en-US" sz="2200" kern="1200" dirty="0">
              <a:latin typeface="宋体" panose="02010600030101010101" pitchFamily="2" charset="-122"/>
              <a:ea typeface="宋体" panose="02010600030101010101" pitchFamily="2" charset="-122"/>
              <a:sym typeface="+mn-ea"/>
            </a:rPr>
            <a:t>有时为了获得足够的技术和业务信息，也可以邀请其他人员参加会议。 </a:t>
          </a:r>
          <a:endParaRPr lang="zh-CN" altLang="en-US" sz="2200" kern="1200" dirty="0">
            <a:latin typeface="宋体" panose="02010600030101010101" pitchFamily="2" charset="-122"/>
            <a:ea typeface="宋体" panose="02010600030101010101" pitchFamily="2" charset="-122"/>
          </a:endParaRPr>
        </a:p>
      </dsp:txBody>
      <dsp:txXfrm rot="10800000">
        <a:off x="945076" y="3183268"/>
        <a:ext cx="9222537" cy="752320"/>
      </dsp:txXfrm>
    </dsp:sp>
    <dsp:sp modelId="{6D3B90CD-15A8-47EA-A851-4F00C882D0E7}">
      <dsp:nvSpPr>
        <dsp:cNvPr id="0" name=""/>
        <dsp:cNvSpPr/>
      </dsp:nvSpPr>
      <dsp:spPr>
        <a:xfrm>
          <a:off x="570344" y="3237736"/>
          <a:ext cx="655286" cy="622560"/>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9A70F-0E9E-9B45-9B37-F3EE0BE4F5F0}" type="datetimeFigureOut">
              <a:rPr kumimoji="1" lang="zh-CN" altLang="en-US" smtClean="0"/>
              <a:t>2022/1/15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5C786-A33B-7143-AA94-C2ACF7DFC54B}"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12</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宋体" panose="02010600030101010101" pitchFamily="2" charset="-122"/>
                <a:ea typeface="宋体" panose="02010600030101010101" pitchFamily="2" charset="-122"/>
                <a:sym typeface="+mn-ea"/>
              </a:rPr>
              <a:t>“</a:t>
            </a:r>
            <a:r>
              <a:rPr lang="zh-CN" altLang="en-US" sz="1200" dirty="0">
                <a:latin typeface="宋体" panose="02010600030101010101" pitchFamily="2" charset="-122"/>
                <a:ea typeface="宋体" panose="02010600030101010101" pitchFamily="2" charset="-122"/>
                <a:sym typeface="+mn-ea"/>
              </a:rPr>
              <a:t>较大”和“较小”只是一个主观的判断。</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13</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14</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15</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16</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17</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18</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19</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20</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a:latin typeface="宋体" panose="02010600030101010101" pitchFamily="2" charset="-122"/>
                <a:ea typeface="宋体" panose="02010600030101010101" pitchFamily="2" charset="-122"/>
                <a:sym typeface="+mn-ea"/>
              </a:rPr>
              <a:t>在整个项目开发期间，一种更精确地测量项目进度的方法是跟踪每一个需求的状态。</a:t>
            </a:r>
            <a:endParaRPr lang="zh-CN" altLang="en-US" sz="1200" b="1" kern="12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sym typeface="+mn-ea"/>
              </a:rPr>
              <a:t>表</a:t>
            </a:r>
            <a:r>
              <a:rPr lang="en-US" altLang="zh-CN" sz="1200" dirty="0">
                <a:latin typeface="微软雅黑" panose="020B0503020204020204" pitchFamily="34" charset="-122"/>
                <a:ea typeface="微软雅黑" panose="020B0503020204020204" pitchFamily="34" charset="-122"/>
                <a:sym typeface="+mn-ea"/>
              </a:rPr>
              <a:t>6.1</a:t>
            </a:r>
            <a:r>
              <a:rPr lang="zh-CN" altLang="en-US" sz="1200" dirty="0">
                <a:latin typeface="微软雅黑" panose="020B0503020204020204" pitchFamily="34" charset="-122"/>
                <a:ea typeface="微软雅黑" panose="020B0503020204020204" pitchFamily="34" charset="-122"/>
                <a:sym typeface="+mn-ea"/>
              </a:rPr>
              <a:t>列出了若干可能的需求状态。一些专业人员还添了其他两个状态，如“已设计（</a:t>
            </a:r>
            <a:r>
              <a:rPr lang="en-US" altLang="zh-CN" sz="1200" dirty="0">
                <a:latin typeface="微软雅黑" panose="020B0503020204020204" pitchFamily="34" charset="-122"/>
                <a:ea typeface="微软雅黑" panose="020B0503020204020204" pitchFamily="34" charset="-122"/>
                <a:sym typeface="+mn-ea"/>
              </a:rPr>
              <a:t>Designed</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即描述这一功能需求已设计出来，并通过评审</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和“已交付（</a:t>
            </a:r>
            <a:r>
              <a:rPr lang="en-US" altLang="zh-CN" sz="1200" dirty="0">
                <a:latin typeface="微软雅黑" panose="020B0503020204020204" pitchFamily="34" charset="-122"/>
                <a:ea typeface="微软雅黑" panose="020B0503020204020204" pitchFamily="34" charset="-122"/>
                <a:sym typeface="+mn-ea"/>
              </a:rPr>
              <a:t>Delivered</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意味着修改后的软件已交付用户进行</a:t>
            </a:r>
            <a:r>
              <a:rPr lang="en-US" altLang="zh-CN" sz="1200" dirty="0">
                <a:latin typeface="微软雅黑" panose="020B0503020204020204" pitchFamily="34" charset="-122"/>
                <a:ea typeface="微软雅黑" panose="020B0503020204020204" pitchFamily="34" charset="-122"/>
                <a:sym typeface="+mn-ea"/>
              </a:rPr>
              <a:t>β</a:t>
            </a:r>
            <a:r>
              <a:rPr lang="zh-CN" altLang="en-US" sz="1200" dirty="0">
                <a:latin typeface="微软雅黑" panose="020B0503020204020204" pitchFamily="34" charset="-122"/>
                <a:ea typeface="微软雅黑" panose="020B0503020204020204" pitchFamily="34" charset="-122"/>
                <a:sym typeface="+mn-ea"/>
              </a:rPr>
              <a:t>版测试</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sym typeface="+mn-ea"/>
              </a:rPr>
              <a:t>保存一份已提出但没有批准的</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即被拒绝状态</a:t>
            </a:r>
            <a:r>
              <a:rPr lang="en-US" altLang="zh-CN" sz="1200" dirty="0">
                <a:latin typeface="微软雅黑" panose="020B0503020204020204" pitchFamily="34" charset="-122"/>
                <a:ea typeface="微软雅黑" panose="020B0503020204020204" pitchFamily="34" charset="-122"/>
                <a:sym typeface="+mn-ea"/>
              </a:rPr>
              <a:t>-Rejected)</a:t>
            </a:r>
            <a:r>
              <a:rPr lang="zh-CN" altLang="en-US" sz="1200" dirty="0">
                <a:latin typeface="微软雅黑" panose="020B0503020204020204" pitchFamily="34" charset="-122"/>
                <a:ea typeface="微软雅黑" panose="020B0503020204020204" pitchFamily="34" charset="-122"/>
                <a:sym typeface="+mn-ea"/>
              </a:rPr>
              <a:t>需求的记录是非常有用的，因为在开发中这些需求随时会被重新提出。 </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latin typeface="宋体" panose="02010600030101010101" pitchFamily="2" charset="-122"/>
                <a:sym typeface="+mn-ea"/>
              </a:rPr>
              <a:t>表</a:t>
            </a:r>
            <a:r>
              <a:rPr lang="en-US" altLang="zh-CN" sz="1200" b="1" dirty="0">
                <a:latin typeface="宋体" panose="02010600030101010101" pitchFamily="2" charset="-122"/>
                <a:sym typeface="+mn-ea"/>
              </a:rPr>
              <a:t>6.1</a:t>
            </a:r>
            <a:r>
              <a:rPr lang="zh-CN" altLang="en-US" sz="1200" b="1" dirty="0">
                <a:latin typeface="宋体" panose="02010600030101010101" pitchFamily="2" charset="-122"/>
                <a:sym typeface="+mn-ea"/>
              </a:rPr>
              <a:t>列出了若干可能的需求状态。</a:t>
            </a:r>
            <a:endParaRPr lang="zh-CN" altLang="en-US" sz="1200" b="1" noProof="1">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buFontTx/>
              <a:buNone/>
              <a:defRPr/>
            </a:pPr>
            <a:r>
              <a:rPr lang="en-US" altLang="zh-CN" sz="1200" b="1" noProof="1"/>
              <a:t> </a:t>
            </a:r>
            <a:r>
              <a:rPr lang="zh-CN" altLang="en-US" sz="1200" b="1" noProof="1"/>
              <a:t>需求工程分为需求开发和需求管理。</a:t>
            </a:r>
          </a:p>
          <a:p>
            <a:pPr marL="457200" indent="-457200" eaLnBrk="1" hangingPunct="1">
              <a:buFont typeface="Wingdings" panose="05000000000000000000" charset="0"/>
              <a:buChar char="l"/>
              <a:defRPr/>
            </a:pPr>
            <a:r>
              <a:rPr lang="zh-CN" altLang="en-US" sz="1200" b="1" noProof="1"/>
              <a:t>需求开发包括对一个软件项目需求的获取、分析、规格说明及验证。典型需求开发的结果应该有项目视图和范围文档、用例文档、软件需求规格说明及相关分析模型等。</a:t>
            </a:r>
          </a:p>
          <a:p>
            <a:pPr marL="457200" indent="-457200" eaLnBrk="1" hangingPunct="1">
              <a:buFont typeface="Wingdings" panose="05000000000000000000" charset="0"/>
              <a:buChar char="l"/>
              <a:defRPr/>
            </a:pPr>
            <a:r>
              <a:rPr lang="zh-CN" altLang="en-US" sz="1200" b="1" noProof="1"/>
              <a:t>上述成果经过评审和批准之后，就定义了开发工作的需求基线</a:t>
            </a:r>
            <a:r>
              <a:rPr lang="en-US" altLang="zh-CN" sz="1200" b="1" noProof="1"/>
              <a:t>(baseline)</a:t>
            </a:r>
            <a:r>
              <a:rPr lang="zh-CN" altLang="en-US" sz="1200" b="1" noProof="1"/>
              <a:t>。这个基线在客户和开发人员之间就构筑了计划产品功能需求和非功能需求的一个约定</a:t>
            </a:r>
            <a:r>
              <a:rPr lang="en-US" altLang="zh-CN" sz="1200" b="1" noProof="1"/>
              <a:t>(agreement)</a:t>
            </a:r>
            <a:r>
              <a:rPr lang="zh-CN" altLang="en-US" sz="1200" b="1" noProof="1"/>
              <a:t>。</a:t>
            </a:r>
          </a:p>
          <a:p>
            <a:pPr marL="457200" indent="-457200" eaLnBrk="1" hangingPunct="1">
              <a:buFont typeface="Wingdings" panose="05000000000000000000" charset="0"/>
              <a:buChar char="l"/>
              <a:defRPr/>
            </a:pPr>
            <a:r>
              <a:rPr lang="zh-CN" altLang="en-US" sz="1200" b="1" noProof="1"/>
              <a:t>当然，工程项目可能会有其它的约定，例如可交付性、约束条件、进度安排、预算及合同约定等。</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22</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noProof="1">
                <a:sym typeface="+mn-ea"/>
              </a:rPr>
              <a:t>通过评估</a:t>
            </a:r>
            <a:r>
              <a:rPr lang="zh-CN" altLang="en-US" sz="1200" b="1" noProof="1"/>
              <a:t>实际的需求管理的工作量，跟踪和了解管理效果，能使我们核实是否确实执行了管理需求所需开展的有关活动，以降低项目的风险。</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23</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24</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25</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26</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27</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28</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30</a:t>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31</a:t>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t>很多人不喜欢说“不”，开发者只好在各种压力下接受每一项建议的需求。“客户总是对的”，“我们将使客户完全满意”这些话哲理上是正确的，一旦按此办事就要付出代价。忽视代价并不能改变“变更不免费”的事实。</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33</a:t>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t>很多人不喜欢说“不”，开发者只好在各种压力下接受每一项建议的需求。“客户总是对的”，“我们将使客户完全满意”这些话哲理上是正确的，一旦按此办事就要付出代价。忽视代价并不能改变“变更不免费”的事实。</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34</a:t>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504190"/>
            <a:r>
              <a:rPr lang="zh-CN" altLang="en-US" b="0" dirty="0">
                <a:sym typeface="+mn-ea"/>
              </a:rPr>
              <a:t>通过这些处理过程，项目负责人</a:t>
            </a:r>
            <a:r>
              <a:rPr lang="en-US" altLang="zh-CN" b="0" dirty="0">
                <a:sym typeface="+mn-ea"/>
              </a:rPr>
              <a:t>(leader)</a:t>
            </a:r>
            <a:r>
              <a:rPr lang="zh-CN" altLang="en-US" b="0" dirty="0">
                <a:sym typeface="+mn-ea"/>
              </a:rPr>
              <a:t>可以在信息充分的条件下做出决策，这些决策通过控制产品生存期成本来增加客户和业务价值。</a:t>
            </a:r>
          </a:p>
          <a:p>
            <a:pPr indent="457200"/>
            <a:r>
              <a:rPr lang="zh-CN" altLang="en-US" b="0" dirty="0">
                <a:sym typeface="+mn-ea"/>
              </a:rPr>
              <a:t>通过变更控制过程来跟踪已建议变更的状态，确保不会丢失或疏忽已建议的变更。</a:t>
            </a:r>
          </a:p>
          <a:p>
            <a:pPr indent="457200"/>
            <a:r>
              <a:rPr lang="zh-CN" altLang="en-US" b="0" dirty="0">
                <a:sym typeface="+mn-ea"/>
              </a:rPr>
              <a:t>一旦确定了一个需求集合的基线，应该对所有已建议的变更都遵循变更控制过程。 </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35</a:t>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36</a:t>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37</a:t>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38</a:t>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39</a:t>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40</a:t>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41</a:t>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42</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a:t>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43</a:t>
            </a:fld>
            <a:endParaRPr kumimoji="1"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44</a:t>
            </a:fld>
            <a:endParaRPr kumimoji="1"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45</a:t>
            </a:fld>
            <a:endParaRPr kumimoji="1"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46</a:t>
            </a:fld>
            <a:endParaRPr kumimoji="1"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47</a:t>
            </a:fld>
            <a:endParaRPr kumimoji="1"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48</a:t>
            </a:fld>
            <a:endParaRPr kumimoji="1"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49</a:t>
            </a:fld>
            <a:endParaRPr kumimoji="1"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sym typeface="+mn-ea"/>
              </a:rPr>
              <a:t>当定义自己的列表时，指出什么是必选项，什么是可选项。同时指出每一项的值是由变更控制工具自动修正还是由指定的人员手工修正。有经验后可能喜欢自己修正数据项，所以当你使用电子表格或一张纸实验处理过程后，再让自动工具着手这事。 </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50</a:t>
            </a:fld>
            <a:endParaRPr kumimoji="1"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sym typeface="+mn-ea"/>
              </a:rPr>
              <a:t>当定义自己的列表时，指出什么是必选项，什么是可选项。同时指出每一项的值是由变更控制工具自动修正还是由指定的人员手工修正。有经验后可能喜欢自己修正数据项，所以当你使用电子表格或一张纸实验处理过程后，再让自动工具着手这事。 </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51</a:t>
            </a:fld>
            <a:endParaRPr kumimoji="1"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52</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dirty="0">
                <a:latin typeface="微软雅黑" panose="020B0503020204020204" pitchFamily="34" charset="-122"/>
                <a:ea typeface="微软雅黑" panose="020B0503020204020204" pitchFamily="34" charset="-122"/>
                <a:sym typeface="+mn-ea"/>
              </a:rPr>
              <a:t>开发团队接受了</a:t>
            </a:r>
            <a:r>
              <a:rPr lang="zh-CN" altLang="en-US" sz="1200" b="1" dirty="0">
                <a:latin typeface="微软雅黑" panose="020B0503020204020204" pitchFamily="34" charset="-122"/>
                <a:ea typeface="微软雅黑" panose="020B0503020204020204" pitchFamily="34" charset="-122"/>
                <a:sym typeface="+mn-ea"/>
              </a:rPr>
              <a:t>所建议的需求变更时，有可能无法履行原定的进度安排和质量要求。</a:t>
            </a:r>
            <a:r>
              <a:rPr lang="zh-CN" altLang="en-US" sz="1100" dirty="0">
                <a:latin typeface="微软雅黑" panose="020B0503020204020204" pitchFamily="34" charset="-122"/>
                <a:ea typeface="微软雅黑" panose="020B0503020204020204" pitchFamily="34" charset="-122"/>
                <a:sym typeface="+mn-ea"/>
              </a:rPr>
              <a:t>在这种情况下，必须</a:t>
            </a:r>
            <a:r>
              <a:rPr lang="zh-CN" altLang="en-US" sz="1200" b="1" dirty="0">
                <a:latin typeface="微软雅黑" panose="020B0503020204020204" pitchFamily="34" charset="-122"/>
                <a:ea typeface="微软雅黑" panose="020B0503020204020204" pitchFamily="34" charset="-122"/>
                <a:sym typeface="+mn-ea"/>
              </a:rPr>
              <a:t>就约定的变更与所涉及的经理、开发者以及其它相关组织进行协商。</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a:t>
            </a:fld>
            <a:endParaRPr kumimoji="1"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53</a:t>
            </a:fld>
            <a:endParaRPr kumimoji="1"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54</a:t>
            </a:fld>
            <a:endParaRPr kumimoji="1"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55</a:t>
            </a:fld>
            <a:endParaRPr kumimoji="1"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56</a:t>
            </a:fld>
            <a:endParaRPr kumimoji="1"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57</a:t>
            </a:fld>
            <a:endParaRPr kumimoji="1"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58</a:t>
            </a:fld>
            <a:endParaRPr kumimoji="1"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59</a:t>
            </a:fld>
            <a:endParaRPr kumimoji="1"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60</a:t>
            </a:fld>
            <a:endParaRPr kumimoji="1"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61</a:t>
            </a:fld>
            <a:endParaRPr kumimoji="1"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62</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511175">
              <a:lnSpc>
                <a:spcPct val="150000"/>
              </a:lnSpc>
            </a:pPr>
            <a:r>
              <a:rPr lang="zh-CN" altLang="en-US" sz="1200" dirty="0">
                <a:latin typeface="微软雅黑" panose="020B0503020204020204" pitchFamily="34" charset="-122"/>
                <a:ea typeface="微软雅黑" panose="020B0503020204020204" pitchFamily="34" charset="-122"/>
                <a:sym typeface="+mn-ea"/>
              </a:rPr>
              <a:t>由于项目在特性、进度、人员、预算、质量各个方面的要求不同，所以不存在一个放之四海皆准的模式。</a:t>
            </a:r>
          </a:p>
          <a:p>
            <a:pPr indent="511175">
              <a:lnSpc>
                <a:spcPct val="150000"/>
              </a:lnSpc>
            </a:pPr>
            <a:r>
              <a:rPr lang="zh-CN" altLang="en-US" sz="1200" dirty="0">
                <a:latin typeface="微软雅黑" panose="020B0503020204020204" pitchFamily="34" charset="-122"/>
                <a:ea typeface="微软雅黑" panose="020B0503020204020204" pitchFamily="34" charset="-122"/>
                <a:sym typeface="+mn-ea"/>
              </a:rPr>
              <a:t>根据早期计划阶段中项目风险承担者确定的优先级顺序挑选各项选择。不管对变更需求或项目情况采取何种措施，必要时调整一些约定。</a:t>
            </a:r>
          </a:p>
          <a:p>
            <a:pPr indent="511175">
              <a:lnSpc>
                <a:spcPct val="150000"/>
              </a:lnSpc>
            </a:pPr>
            <a:r>
              <a:rPr lang="zh-CN" altLang="en-US" sz="1200" dirty="0">
                <a:latin typeface="微软雅黑" panose="020B0503020204020204" pitchFamily="34" charset="-122"/>
                <a:ea typeface="微软雅黑" panose="020B0503020204020204" pitchFamily="34" charset="-122"/>
                <a:sym typeface="+mn-ea"/>
              </a:rPr>
              <a:t>这总比不现实地期待所有新要求能在原定交付日期前实现且其他方面</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例如预算或员工工作强度</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不受什么影响要好。</a:t>
            </a: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7</a:t>
            </a:fld>
            <a:endParaRPr kumimoji="1"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63</a:t>
            </a:fld>
            <a:endParaRPr kumimoji="1"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64</a:t>
            </a:fld>
            <a:endParaRPr kumimoji="1"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65</a:t>
            </a:fld>
            <a:endParaRPr kumimoji="1"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70</a:t>
            </a:fld>
            <a:endParaRPr kumimoji="1"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eaLnBrk="1" hangingPunct="1">
              <a:lnSpc>
                <a:spcPct val="150000"/>
              </a:lnSpc>
              <a:buClrTx/>
              <a:buSzTx/>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若执行变更是否会在开发、测试和许多其它环境方面提出不合理要求?</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50000"/>
              </a:lnSpc>
              <a:buClrTx/>
              <a:buSzTx/>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实现或测试变更是否有额外的工具要求?</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50000"/>
              </a:lnSpc>
              <a:buClrTx/>
              <a:buSzTx/>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在项目计划中，建议的变更如何影响任务的执行顺序、依赖性、工作量或进度?</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50000"/>
              </a:lnSpc>
              <a:buClrTx/>
              <a:buSzTx/>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评审或验证变更是否要求原型法或别的用户提供意见?</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50000"/>
              </a:lnSpc>
              <a:buClrTx/>
              <a:buSzTx/>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采纳变更要求后，浪费了多少以前曾做的工作?</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50000"/>
              </a:lnSpc>
              <a:buClrTx/>
              <a:buSzTx/>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建议的变更是否导致产品单元成本增加?例如增加了第三方产品使用许可证的费用。</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50000"/>
              </a:lnSpc>
              <a:buClrTx/>
              <a:buSzTx/>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变更是否影响任何市场营销、制造、培训或用户支持计划? </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gn="l" eaLnBrk="1" hangingPunct="1">
              <a:lnSpc>
                <a:spcPct val="150000"/>
              </a:lnSpc>
              <a:buClrTx/>
              <a:buSzTx/>
              <a:buFont typeface="Wingdings" panose="05000000000000000000" pitchFamily="2" charset="2"/>
              <a:buNone/>
            </a:pPr>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9</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noProof="1">
                <a:latin typeface="宋体" panose="02010600030101010101" pitchFamily="2" charset="-122"/>
              </a:rPr>
              <a:t>开发组织将这些活动编写成文档，培训其执行者，使组织成员持续有效地执行必要的项目活动。</a:t>
            </a:r>
            <a:endParaRPr lang="en-US" altLang="zh-CN" sz="1200" b="1" noProof="1">
              <a:latin typeface="宋体" panose="02010600030101010101" pitchFamily="2" charset="-122"/>
            </a:endParaRPr>
          </a:p>
          <a:p>
            <a:r>
              <a:rPr lang="zh-CN" altLang="en-US" sz="1100" dirty="0">
                <a:latin typeface="微软雅黑" panose="020B0503020204020204" pitchFamily="34" charset="-122"/>
                <a:ea typeface="微软雅黑" panose="020B0503020204020204" pitchFamily="34" charset="-122"/>
                <a:sym typeface="+mn-ea"/>
              </a:rPr>
              <a:t>在一个文档中</a:t>
            </a:r>
            <a:r>
              <a:rPr lang="zh-CN" altLang="en-US" sz="1200" b="1" dirty="0">
                <a:latin typeface="微软雅黑" panose="020B0503020204020204" pitchFamily="34" charset="-122"/>
                <a:ea typeface="微软雅黑" panose="020B0503020204020204" pitchFamily="34" charset="-122"/>
                <a:sym typeface="+mn-ea"/>
              </a:rPr>
              <a:t>可以包含上面所有的信息。或者，按专题分述，例如分成变更控制过程，影响分析过程，状态跟踪过程。</a:t>
            </a:r>
            <a:r>
              <a:rPr lang="zh-CN" altLang="en-US" sz="1100" dirty="0">
                <a:latin typeface="微软雅黑" panose="020B0503020204020204" pitchFamily="34" charset="-122"/>
                <a:ea typeface="微软雅黑" panose="020B0503020204020204" pitchFamily="34" charset="-122"/>
                <a:sym typeface="+mn-ea"/>
              </a:rPr>
              <a:t>由于这些过程反映了每个项目所应遵循的公共功能，因而可能在多个项目中都要使用。</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10</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11</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6FB0D-3649-4659-A4EA-16B622D04D18}"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a:noFill/>
          <a:ln w="9525">
            <a:noFill/>
            <a:miter/>
          </a:ln>
        </p:spPr>
        <p:txBody>
          <a:bodyPr anchor="ctr"/>
          <a:lstStyle/>
          <a:p>
            <a:pPr lv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a:noFill/>
          <a:ln w="9525">
            <a:noFill/>
            <a:miter/>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fld id="{5E60D251-0C3D-43BD-B21B-95F31919D3B9}" type="datetimeFigureOut">
              <a:rPr lang="zh-CN" altLang="en-US" smtClean="0">
                <a:solidFill>
                  <a:prstClr val="black">
                    <a:tint val="75000"/>
                  </a:prstClr>
                </a:solidFill>
              </a:rPr>
              <a:t>2022/1/15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519FDB0-D360-4966-A01C-1D1C6BB19AF3}"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248540" y="3559438"/>
            <a:ext cx="1480978" cy="148097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9" name="组合 118"/>
          <p:cNvGrpSpPr/>
          <p:nvPr/>
        </p:nvGrpSpPr>
        <p:grpSpPr>
          <a:xfrm>
            <a:off x="98996" y="2748476"/>
            <a:ext cx="6428833" cy="1361049"/>
            <a:chOff x="98996" y="2748476"/>
            <a:chExt cx="6428833" cy="1361049"/>
          </a:xfrm>
        </p:grpSpPr>
        <p:grpSp>
          <p:nvGrpSpPr>
            <p:cNvPr id="118" name="组合 117"/>
            <p:cNvGrpSpPr/>
            <p:nvPr/>
          </p:nvGrpSpPr>
          <p:grpSpPr>
            <a:xfrm>
              <a:off x="98996" y="2748476"/>
              <a:ext cx="6428833" cy="1361049"/>
              <a:chOff x="98996" y="2748476"/>
              <a:chExt cx="6428833" cy="1361049"/>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12" name="组合 11"/>
              <p:cNvGrpSpPr/>
              <p:nvPr/>
            </p:nvGrpSpPr>
            <p:grpSpPr>
              <a:xfrm>
                <a:off x="1307853" y="2748476"/>
                <a:ext cx="5219976" cy="1361049"/>
                <a:chOff x="1307853" y="2366615"/>
                <a:chExt cx="5219976" cy="1670538"/>
              </a:xfrm>
            </p:grpSpPr>
            <p:sp>
              <p:nvSpPr>
                <p:cNvPr id="8" name="矩形 7"/>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等腰三角形 5"/>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7" name="文本框 6"/>
            <p:cNvSpPr txBox="1"/>
            <p:nvPr/>
          </p:nvSpPr>
          <p:spPr>
            <a:xfrm>
              <a:off x="2446986" y="2967335"/>
              <a:ext cx="3060121" cy="923330"/>
            </a:xfrm>
            <a:prstGeom prst="rect">
              <a:avLst/>
            </a:prstGeom>
            <a:noFill/>
          </p:spPr>
          <p:txBody>
            <a:bodyPr wrap="square" rtlCol="0">
              <a:spAutoFit/>
            </a:bodyPr>
            <a:lstStyle/>
            <a:p>
              <a:pPr algn="ctr"/>
              <a:r>
                <a:rPr lang="en-US" altLang="zh-CN" sz="5400" dirty="0">
                  <a:solidFill>
                    <a:srgbClr val="F1F5EF"/>
                  </a:solidFill>
                </a:rPr>
                <a:t>PART 6</a:t>
              </a:r>
            </a:p>
          </p:txBody>
        </p:sp>
      </p:grpSp>
      <p:sp>
        <p:nvSpPr>
          <p:cNvPr id="19" name="文本框 18"/>
          <p:cNvSpPr txBox="1"/>
          <p:nvPr/>
        </p:nvSpPr>
        <p:spPr>
          <a:xfrm>
            <a:off x="5925278" y="2921168"/>
            <a:ext cx="4339951" cy="1015663"/>
          </a:xfrm>
          <a:prstGeom prst="rect">
            <a:avLst/>
          </a:prstGeom>
          <a:noFill/>
        </p:spPr>
        <p:txBody>
          <a:bodyPr wrap="square" rtlCol="0">
            <a:spAutoFit/>
          </a:bodyPr>
          <a:lstStyle/>
          <a:p>
            <a:pPr algn="ctr"/>
            <a:r>
              <a:rPr lang="zh-CN" altLang="en-US" sz="6000" b="1" dirty="0">
                <a:solidFill>
                  <a:srgbClr val="5197D7"/>
                </a:solidFill>
                <a:latin typeface="微软雅黑" panose="020B0503020204020204" pitchFamily="34" charset="-122"/>
                <a:ea typeface="微软雅黑" panose="020B0503020204020204" pitchFamily="34" charset="-122"/>
              </a:rPr>
              <a:t>需求管理</a:t>
            </a:r>
          </a:p>
        </p:txBody>
      </p:sp>
      <p:sp>
        <p:nvSpPr>
          <p:cNvPr id="2" name="椭圆 1"/>
          <p:cNvSpPr/>
          <p:nvPr/>
        </p:nvSpPr>
        <p:spPr>
          <a:xfrm>
            <a:off x="9402178" y="-2460175"/>
            <a:ext cx="5146766" cy="5146766"/>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椭圆 2"/>
          <p:cNvSpPr/>
          <p:nvPr/>
        </p:nvSpPr>
        <p:spPr>
          <a:xfrm>
            <a:off x="9911932" y="3873554"/>
            <a:ext cx="2063629" cy="2063629"/>
          </a:xfrm>
          <a:prstGeom prst="ellipse">
            <a:avLst/>
          </a:prstGeom>
          <a:solidFill>
            <a:srgbClr val="5197D7">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57960" y="273722"/>
            <a:ext cx="1480978" cy="1480978"/>
          </a:xfrm>
          <a:prstGeom prst="ellipse">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31" name="直接连接符 30"/>
          <p:cNvCxnSpPr/>
          <p:nvPr/>
        </p:nvCxnSpPr>
        <p:spPr>
          <a:xfrm flipV="1">
            <a:off x="11377422" y="-2375271"/>
            <a:ext cx="2215453" cy="2375271"/>
          </a:xfrm>
          <a:prstGeom prst="line">
            <a:avLst/>
          </a:prstGeom>
          <a:ln w="9525">
            <a:solidFill>
              <a:srgbClr val="F4A66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083975" y="6858000"/>
            <a:ext cx="2215453" cy="2375271"/>
          </a:xfrm>
          <a:prstGeom prst="line">
            <a:avLst/>
          </a:prstGeom>
          <a:ln w="9525">
            <a:solidFill>
              <a:srgbClr val="F4A66F"/>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513792" y="2140978"/>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1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400"/>
                                        <p:tgtEl>
                                          <p:spTgt spid="30"/>
                                        </p:tgtEl>
                                      </p:cBhvr>
                                    </p:animEffect>
                                    <p:anim calcmode="lin" valueType="num">
                                      <p:cBhvr>
                                        <p:cTn id="13" dur="400" fill="hold"/>
                                        <p:tgtEl>
                                          <p:spTgt spid="30"/>
                                        </p:tgtEl>
                                        <p:attrNameLst>
                                          <p:attrName>ppt_x</p:attrName>
                                        </p:attrNameLst>
                                      </p:cBhvr>
                                      <p:tavLst>
                                        <p:tav tm="0">
                                          <p:val>
                                            <p:strVal val="#ppt_x"/>
                                          </p:val>
                                        </p:tav>
                                        <p:tav tm="100000">
                                          <p:val>
                                            <p:strVal val="#ppt_x"/>
                                          </p:val>
                                        </p:tav>
                                      </p:tavLst>
                                    </p:anim>
                                    <p:anim calcmode="lin" valueType="num">
                                      <p:cBhvr>
                                        <p:cTn id="14" dur="400" fill="hold"/>
                                        <p:tgtEl>
                                          <p:spTgt spid="30"/>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15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42" presetClass="entr" presetSubtype="0" fill="hold" grpId="0" nodeType="withEffect">
                                  <p:stCondLst>
                                    <p:cond delay="140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400"/>
                                        <p:tgtEl>
                                          <p:spTgt spid="29"/>
                                        </p:tgtEl>
                                      </p:cBhvr>
                                    </p:animEffect>
                                    <p:anim calcmode="lin" valueType="num">
                                      <p:cBhvr>
                                        <p:cTn id="23" dur="400" fill="hold"/>
                                        <p:tgtEl>
                                          <p:spTgt spid="29"/>
                                        </p:tgtEl>
                                        <p:attrNameLst>
                                          <p:attrName>ppt_x</p:attrName>
                                        </p:attrNameLst>
                                      </p:cBhvr>
                                      <p:tavLst>
                                        <p:tav tm="0">
                                          <p:val>
                                            <p:strVal val="#ppt_x"/>
                                          </p:val>
                                        </p:tav>
                                        <p:tav tm="100000">
                                          <p:val>
                                            <p:strVal val="#ppt_x"/>
                                          </p:val>
                                        </p:tav>
                                      </p:tavLst>
                                    </p:anim>
                                    <p:anim calcmode="lin" valueType="num">
                                      <p:cBhvr>
                                        <p:cTn id="24" dur="4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7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400"/>
                                        <p:tgtEl>
                                          <p:spTgt spid="3"/>
                                        </p:tgtEl>
                                      </p:cBhvr>
                                    </p:animEffect>
                                    <p:anim calcmode="lin" valueType="num">
                                      <p:cBhvr>
                                        <p:cTn id="28" dur="400" fill="hold"/>
                                        <p:tgtEl>
                                          <p:spTgt spid="3"/>
                                        </p:tgtEl>
                                        <p:attrNameLst>
                                          <p:attrName>ppt_x</p:attrName>
                                        </p:attrNameLst>
                                      </p:cBhvr>
                                      <p:tavLst>
                                        <p:tav tm="0">
                                          <p:val>
                                            <p:strVal val="#ppt_x"/>
                                          </p:val>
                                        </p:tav>
                                        <p:tav tm="100000">
                                          <p:val>
                                            <p:strVal val="#ppt_x"/>
                                          </p:val>
                                        </p:tav>
                                      </p:tavLst>
                                    </p:anim>
                                    <p:anim calcmode="lin" valueType="num">
                                      <p:cBhvr>
                                        <p:cTn id="29" dur="400" fill="hold"/>
                                        <p:tgtEl>
                                          <p:spTgt spid="3"/>
                                        </p:tgtEl>
                                        <p:attrNameLst>
                                          <p:attrName>ppt_y</p:attrName>
                                        </p:attrNameLst>
                                      </p:cBhvr>
                                      <p:tavLst>
                                        <p:tav tm="0">
                                          <p:val>
                                            <p:strVal val="#ppt_y+.1"/>
                                          </p:val>
                                        </p:tav>
                                        <p:tav tm="100000">
                                          <p:val>
                                            <p:strVal val="#ppt_y"/>
                                          </p:val>
                                        </p:tav>
                                      </p:tavLst>
                                    </p:anim>
                                  </p:childTnLst>
                                </p:cTn>
                              </p:par>
                              <p:par>
                                <p:cTn id="30" presetID="2" presetClass="entr" presetSubtype="8" fill="hold" nodeType="withEffect">
                                  <p:stCondLst>
                                    <p:cond delay="1700"/>
                                  </p:stCondLst>
                                  <p:childTnLst>
                                    <p:set>
                                      <p:cBhvr>
                                        <p:cTn id="31" dur="1" fill="hold">
                                          <p:stCondLst>
                                            <p:cond delay="0"/>
                                          </p:stCondLst>
                                        </p:cTn>
                                        <p:tgtEl>
                                          <p:spTgt spid="119"/>
                                        </p:tgtEl>
                                        <p:attrNameLst>
                                          <p:attrName>style.visibility</p:attrName>
                                        </p:attrNameLst>
                                      </p:cBhvr>
                                      <p:to>
                                        <p:strVal val="visible"/>
                                      </p:to>
                                    </p:set>
                                    <p:anim calcmode="lin" valueType="num">
                                      <p:cBhvr additive="base">
                                        <p:cTn id="32" dur="500" fill="hold"/>
                                        <p:tgtEl>
                                          <p:spTgt spid="119"/>
                                        </p:tgtEl>
                                        <p:attrNameLst>
                                          <p:attrName>ppt_x</p:attrName>
                                        </p:attrNameLst>
                                      </p:cBhvr>
                                      <p:tavLst>
                                        <p:tav tm="0">
                                          <p:val>
                                            <p:strVal val="0-#ppt_w/2"/>
                                          </p:val>
                                        </p:tav>
                                        <p:tav tm="100000">
                                          <p:val>
                                            <p:strVal val="#ppt_x"/>
                                          </p:val>
                                        </p:tav>
                                      </p:tavLst>
                                    </p:anim>
                                    <p:anim calcmode="lin" valueType="num">
                                      <p:cBhvr additive="base">
                                        <p:cTn id="33" dur="500" fill="hold"/>
                                        <p:tgtEl>
                                          <p:spTgt spid="119"/>
                                        </p:tgtEl>
                                        <p:attrNameLst>
                                          <p:attrName>ppt_y</p:attrName>
                                        </p:attrNameLst>
                                      </p:cBhvr>
                                      <p:tavLst>
                                        <p:tav tm="0">
                                          <p:val>
                                            <p:strVal val="#ppt_y"/>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600"/>
                            </p:stCondLst>
                            <p:childTnLst>
                              <p:par>
                                <p:cTn id="39" presetID="42" presetClass="path" presetSubtype="0" accel="50000" decel="50000" fill="hold" nodeType="afterEffect">
                                  <p:stCondLst>
                                    <p:cond delay="0"/>
                                  </p:stCondLst>
                                  <p:childTnLst>
                                    <p:animMotion origin="layout" path="M -0.0457 0.08565 L -0.35 0.6632 " pathEditMode="relative" rAng="0" ptsTypes="AA">
                                      <p:cBhvr>
                                        <p:cTn id="40" dur="1000" fill="hold"/>
                                        <p:tgtEl>
                                          <p:spTgt spid="31"/>
                                        </p:tgtEl>
                                        <p:attrNameLst>
                                          <p:attrName>ppt_x</p:attrName>
                                          <p:attrName>ppt_y</p:attrName>
                                        </p:attrNameLst>
                                      </p:cBhvr>
                                      <p:rCtr x="-15221" y="28866"/>
                                    </p:animMotion>
                                  </p:childTnLst>
                                </p:cTn>
                              </p:par>
                              <p:par>
                                <p:cTn id="41" presetID="42" presetClass="path" presetSubtype="0" accel="50000" decel="50000" fill="hold" nodeType="withEffect">
                                  <p:stCondLst>
                                    <p:cond delay="0"/>
                                  </p:stCondLst>
                                  <p:childTnLst>
                                    <p:animMotion origin="layout" path="M -0.00299 1.85185E-6 L 0.29818 -0.57616 " pathEditMode="relative" rAng="0" ptsTypes="AA">
                                      <p:cBhvr>
                                        <p:cTn id="42" dur="1000" fill="hold"/>
                                        <p:tgtEl>
                                          <p:spTgt spid="45"/>
                                        </p:tgtEl>
                                        <p:attrNameLst>
                                          <p:attrName>ppt_x</p:attrName>
                                          <p:attrName>ppt_y</p:attrName>
                                        </p:attrNameLst>
                                      </p:cBhvr>
                                      <p:rCtr x="15052" y="-28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9" grpId="0"/>
      <p:bldP spid="2" grpId="0" animBg="1"/>
      <p:bldP spid="3" grpId="0" animBg="1"/>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10</a:t>
            </a:fld>
            <a:endParaRPr lang="zh-CN" altLang="en-US" dirty="0">
              <a:solidFill>
                <a:prstClr val="black">
                  <a:tint val="75000"/>
                </a:prstClr>
              </a:solidFill>
            </a:endParaRPr>
          </a:p>
        </p:txBody>
      </p:sp>
      <p:sp>
        <p:nvSpPr>
          <p:cNvPr id="11" name="文本框 10"/>
          <p:cNvSpPr txBox="1"/>
          <p:nvPr/>
        </p:nvSpPr>
        <p:spPr>
          <a:xfrm>
            <a:off x="1823344" y="1434873"/>
            <a:ext cx="9322031" cy="481863"/>
          </a:xfrm>
          <a:prstGeom prst="rect">
            <a:avLst/>
          </a:prstGeom>
          <a:noFill/>
        </p:spPr>
        <p:txBody>
          <a:bodyPr wrap="square">
            <a:spAutoFit/>
          </a:bodyPr>
          <a:lstStyle/>
          <a:p>
            <a:pPr>
              <a:lnSpc>
                <a:spcPct val="150000"/>
              </a:lnSpc>
              <a:defRPr/>
            </a:pPr>
            <a:r>
              <a:rPr lang="zh-CN" altLang="en-US" sz="2000" b="1" noProof="1">
                <a:latin typeface="宋体" panose="02010600030101010101" pitchFamily="2" charset="-122"/>
              </a:rPr>
              <a:t>开发组织为项目团队规定通过哪些活动管理需求。一般考虑以下主题：</a:t>
            </a:r>
          </a:p>
        </p:txBody>
      </p:sp>
      <p:sp>
        <p:nvSpPr>
          <p:cNvPr id="96" name="文本框 95"/>
          <p:cNvSpPr txBox="1"/>
          <p:nvPr/>
        </p:nvSpPr>
        <p:spPr>
          <a:xfrm>
            <a:off x="1846090" y="1994746"/>
            <a:ext cx="7917511" cy="4636847"/>
          </a:xfrm>
          <a:prstGeom prst="rect">
            <a:avLst/>
          </a:prstGeom>
          <a:noFill/>
        </p:spPr>
        <p:txBody>
          <a:bodyPr wrap="square">
            <a:spAutoFit/>
          </a:bodyPr>
          <a:lstStyle/>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用于控制各种需求文档和单个需求版本的工具、技术和约定。</a:t>
            </a:r>
          </a:p>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如何将需求纳入需求基线。 </a:t>
            </a:r>
          </a:p>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将要使用的需求状态，以及谁会对其变更。</a:t>
            </a:r>
          </a:p>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需求状态跟踪和报告过程。</a:t>
            </a:r>
            <a:endParaRPr lang="en-US" altLang="zh-CN" sz="20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采用什么方法提出新的需求或对原有需求的变更。</a:t>
            </a:r>
          </a:p>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如何对新需求或变更进行处理和协商。</a:t>
            </a:r>
          </a:p>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如何将新需求或变更传达给受此影响的涉众。</a:t>
            </a:r>
          </a:p>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如何分析已建议的变更所产生的影响。    </a:t>
            </a:r>
          </a:p>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需求发生变更后，如何调整项目计划和对客户的承诺或约定。</a:t>
            </a:r>
          </a:p>
          <a:p>
            <a:pPr marL="457200" indent="-457200">
              <a:lnSpc>
                <a:spcPct val="150000"/>
              </a:lnSpc>
              <a:buFont typeface="+mj-lt"/>
              <a:buAutoNum type="arabicPeriod"/>
            </a:pPr>
            <a:endParaRPr lang="zh-CN" altLang="en-US" sz="2000" dirty="0">
              <a:latin typeface="宋体" panose="02010600030101010101" pitchFamily="2" charset="-122"/>
              <a:ea typeface="宋体" panose="02010600030101010101" pitchFamily="2" charset="-122"/>
            </a:endParaRPr>
          </a:p>
        </p:txBody>
      </p:sp>
      <p:sp>
        <p:nvSpPr>
          <p:cNvPr id="12"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需求管理过程</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11</a:t>
            </a:fld>
            <a:endParaRPr lang="zh-CN" altLang="en-US" dirty="0">
              <a:solidFill>
                <a:prstClr val="black">
                  <a:tint val="75000"/>
                </a:prstClr>
              </a:solidFill>
            </a:endParaRPr>
          </a:p>
        </p:txBody>
      </p:sp>
      <p:sp>
        <p:nvSpPr>
          <p:cNvPr id="11" name="文本框 10"/>
          <p:cNvSpPr txBox="1"/>
          <p:nvPr/>
        </p:nvSpPr>
        <p:spPr>
          <a:xfrm>
            <a:off x="2629460" y="1553865"/>
            <a:ext cx="1424689" cy="499624"/>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案例：</a:t>
            </a:r>
          </a:p>
        </p:txBody>
      </p:sp>
      <p:sp>
        <p:nvSpPr>
          <p:cNvPr id="96" name="文本框 95"/>
          <p:cNvSpPr txBox="1"/>
          <p:nvPr/>
        </p:nvSpPr>
        <p:spPr>
          <a:xfrm>
            <a:off x="1198849" y="2119204"/>
            <a:ext cx="9794301" cy="4175182"/>
          </a:xfrm>
          <a:prstGeom prst="rect">
            <a:avLst/>
          </a:prstGeom>
          <a:noFill/>
        </p:spPr>
        <p:txBody>
          <a:bodyPr wrap="square">
            <a:spAutoFit/>
          </a:bodyPr>
          <a:lstStyle/>
          <a:p>
            <a:pPr indent="511175">
              <a:lnSpc>
                <a:spcPct val="150000"/>
              </a:lnSpc>
            </a:pPr>
            <a:r>
              <a:rPr lang="zh-CN" altLang="en-US" sz="2000" dirty="0">
                <a:latin typeface="宋体" panose="02010600030101010101" pitchFamily="2" charset="-122"/>
                <a:ea typeface="宋体" panose="02010600030101010101" pitchFamily="2" charset="-122"/>
                <a:sym typeface="+mn-ea"/>
              </a:rPr>
              <a:t>“我终于实现了库存报告中重排序的功能。”某开发人员在项目的每周例会上说。</a:t>
            </a:r>
            <a:endParaRPr lang="en-US" altLang="zh-CN" sz="2000" dirty="0">
              <a:latin typeface="宋体" panose="02010600030101010101" pitchFamily="2" charset="-122"/>
              <a:ea typeface="宋体" panose="02010600030101010101" pitchFamily="2" charset="-122"/>
              <a:sym typeface="+mn-ea"/>
            </a:endParaRPr>
          </a:p>
          <a:p>
            <a:pPr indent="511175">
              <a:lnSpc>
                <a:spcPct val="150000"/>
              </a:lnSpc>
            </a:pPr>
            <a:r>
              <a:rPr lang="zh-CN" altLang="en-US" sz="2000" dirty="0">
                <a:latin typeface="宋体" panose="02010600030101010101" pitchFamily="2" charset="-122"/>
                <a:ea typeface="宋体" panose="02010600030101010101" pitchFamily="2" charset="-122"/>
                <a:sym typeface="+mn-ea"/>
              </a:rPr>
              <a:t>“噢，用户在两周前就取消这个功能了。”项目管理者说，“你没看</a:t>
            </a:r>
            <a:r>
              <a:rPr lang="zh-CN" altLang="en-US" sz="2000" dirty="0">
                <a:solidFill>
                  <a:srgbClr val="FF0000"/>
                </a:solidFill>
                <a:latin typeface="宋体" panose="02010600030101010101" pitchFamily="2" charset="-122"/>
                <a:ea typeface="宋体" panose="02010600030101010101" pitchFamily="2" charset="-122"/>
                <a:sym typeface="+mn-ea"/>
              </a:rPr>
              <a:t>改过的软件需求规格说明</a:t>
            </a:r>
            <a:r>
              <a:rPr lang="zh-CN" altLang="en-US" sz="2000" dirty="0">
                <a:latin typeface="宋体" panose="02010600030101010101" pitchFamily="2" charset="-122"/>
                <a:ea typeface="宋体" panose="02010600030101010101" pitchFamily="2" charset="-122"/>
                <a:sym typeface="+mn-ea"/>
              </a:rPr>
              <a:t>吗</a:t>
            </a:r>
            <a:r>
              <a:rPr lang="en-US" altLang="zh-CN" sz="2000" dirty="0">
                <a:latin typeface="宋体" panose="02010600030101010101" pitchFamily="2" charset="-122"/>
                <a:ea typeface="宋体" panose="02010600030101010101" pitchFamily="2" charset="-122"/>
                <a:sym typeface="+mn-ea"/>
              </a:rPr>
              <a:t>?”</a:t>
            </a:r>
          </a:p>
          <a:p>
            <a:pPr indent="511175">
              <a:lnSpc>
                <a:spcPct val="150000"/>
              </a:lnSpc>
            </a:pPr>
            <a:r>
              <a:rPr lang="zh-CN" altLang="en-US" sz="2000" dirty="0">
                <a:latin typeface="宋体" panose="02010600030101010101" pitchFamily="2" charset="-122"/>
                <a:ea typeface="宋体" panose="02010600030101010101" pitchFamily="2" charset="-122"/>
                <a:sym typeface="+mn-ea"/>
              </a:rPr>
              <a:t>如果以前曾听过这样的谈话，你一定知道浪费时间为已废弃的需求工作会使员工多么地沮丧。曾有开发组在把改进的软件版本交去测试后，收到一大堆错误发现报告。</a:t>
            </a:r>
          </a:p>
          <a:p>
            <a:pPr indent="511175">
              <a:lnSpc>
                <a:spcPct val="150000"/>
              </a:lnSpc>
            </a:pPr>
            <a:r>
              <a:rPr lang="zh-CN" altLang="en-US" sz="2000" dirty="0">
                <a:latin typeface="宋体" panose="02010600030101010101" pitchFamily="2" charset="-122"/>
                <a:ea typeface="宋体" panose="02010600030101010101" pitchFamily="2" charset="-122"/>
                <a:sym typeface="+mn-ea"/>
              </a:rPr>
              <a:t>其实是测试者使用了一个已过时的软件需求规格说明，结果导致了一大堆错误。开发组花了大量的时间试着确定问题，甚至花了相当多时间对照</a:t>
            </a:r>
            <a:r>
              <a:rPr lang="zh-CN" altLang="en-US" sz="2000" dirty="0">
                <a:solidFill>
                  <a:srgbClr val="FF0000"/>
                </a:solidFill>
                <a:latin typeface="宋体" panose="02010600030101010101" pitchFamily="2" charset="-122"/>
                <a:ea typeface="宋体" panose="02010600030101010101" pitchFamily="2" charset="-122"/>
                <a:sym typeface="+mn-ea"/>
              </a:rPr>
              <a:t>正确版本的软件需求规格说明</a:t>
            </a:r>
            <a:r>
              <a:rPr lang="zh-CN" altLang="en-US" sz="2000" dirty="0">
                <a:latin typeface="宋体" panose="02010600030101010101" pitchFamily="2" charset="-122"/>
                <a:ea typeface="宋体" panose="02010600030101010101" pitchFamily="2" charset="-122"/>
                <a:sym typeface="+mn-ea"/>
              </a:rPr>
              <a:t>进行重复测试。 </a:t>
            </a:r>
          </a:p>
          <a:p>
            <a:pPr marL="457200" indent="-457200">
              <a:lnSpc>
                <a:spcPct val="150000"/>
              </a:lnSpc>
              <a:buFont typeface="+mj-lt"/>
              <a:buAutoNum type="arabicPeriod"/>
            </a:pPr>
            <a:endParaRPr lang="zh-CN" altLang="en-US" sz="2000" dirty="0">
              <a:latin typeface="宋体" panose="02010600030101010101" pitchFamily="2" charset="-122"/>
              <a:ea typeface="宋体" panose="02010600030101010101" pitchFamily="2" charset="-122"/>
            </a:endParaRPr>
          </a:p>
        </p:txBody>
      </p:sp>
      <p:sp>
        <p:nvSpPr>
          <p:cNvPr id="12"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需求版本控制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 name="图形 4" descr="教室"/>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5383" y="1492854"/>
            <a:ext cx="648833" cy="6488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12</a:t>
            </a:fld>
            <a:endParaRPr lang="zh-CN" altLang="en-US" dirty="0">
              <a:solidFill>
                <a:prstClr val="black">
                  <a:tint val="75000"/>
                </a:prstClr>
              </a:solidFill>
            </a:endParaRPr>
          </a:p>
        </p:txBody>
      </p:sp>
      <p:grpSp>
        <p:nvGrpSpPr>
          <p:cNvPr id="13" name="Group 1"/>
          <p:cNvGrpSpPr/>
          <p:nvPr/>
        </p:nvGrpSpPr>
        <p:grpSpPr>
          <a:xfrm>
            <a:off x="1574366" y="1477458"/>
            <a:ext cx="325232" cy="5148530"/>
            <a:chOff x="1374772" y="1213680"/>
            <a:chExt cx="274322" cy="5187394"/>
          </a:xfrm>
        </p:grpSpPr>
        <p:sp>
          <p:nvSpPr>
            <p:cNvPr id="14" name="Arrow: Pentagon 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Freeform: Shape 3"/>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1" fmla="*/ 0 w 272825"/>
                <a:gd name="connsiteY0-2" fmla="*/ 0 h 3776662"/>
                <a:gd name="connsiteX1-3" fmla="*/ 272825 w 272825"/>
                <a:gd name="connsiteY1-4" fmla="*/ 0 h 3776662"/>
                <a:gd name="connsiteX2-5" fmla="*/ 272825 w 272825"/>
                <a:gd name="connsiteY2-6" fmla="*/ 3776662 h 3776662"/>
                <a:gd name="connsiteX3-7" fmla="*/ 0 w 272825"/>
                <a:gd name="connsiteY3-8" fmla="*/ 3776662 h 3776662"/>
                <a:gd name="connsiteX4-9" fmla="*/ 1 w 272825"/>
                <a:gd name="connsiteY4-10" fmla="*/ 3609974 h 3776662"/>
                <a:gd name="connsiteX5" fmla="*/ 0 w 272825"/>
                <a:gd name="connsiteY5" fmla="*/ 0 h 3776662"/>
                <a:gd name="connsiteX0-11" fmla="*/ 0 w 272825"/>
                <a:gd name="connsiteY0-12" fmla="*/ 0 h 3776662"/>
                <a:gd name="connsiteX1-13" fmla="*/ 272825 w 272825"/>
                <a:gd name="connsiteY1-14" fmla="*/ 0 h 3776662"/>
                <a:gd name="connsiteX2-15" fmla="*/ 272825 w 272825"/>
                <a:gd name="connsiteY2-16" fmla="*/ 3776662 h 3776662"/>
                <a:gd name="connsiteX3-17" fmla="*/ 57151 w 272825"/>
                <a:gd name="connsiteY3-18" fmla="*/ 3776661 h 3776662"/>
                <a:gd name="connsiteX4-19" fmla="*/ 0 w 272825"/>
                <a:gd name="connsiteY4-20" fmla="*/ 3776662 h 3776662"/>
                <a:gd name="connsiteX5-21" fmla="*/ 1 w 272825"/>
                <a:gd name="connsiteY5-22" fmla="*/ 3609974 h 3776662"/>
                <a:gd name="connsiteX6" fmla="*/ 0 w 272825"/>
                <a:gd name="connsiteY6" fmla="*/ 0 h 3776662"/>
                <a:gd name="connsiteX0-23" fmla="*/ 0 w 272825"/>
                <a:gd name="connsiteY0-24" fmla="*/ 0 h 3776662"/>
                <a:gd name="connsiteX1-25" fmla="*/ 272825 w 272825"/>
                <a:gd name="connsiteY1-26" fmla="*/ 0 h 3776662"/>
                <a:gd name="connsiteX2-27" fmla="*/ 272825 w 272825"/>
                <a:gd name="connsiteY2-28" fmla="*/ 3776662 h 3776662"/>
                <a:gd name="connsiteX3-29" fmla="*/ 166689 w 272825"/>
                <a:gd name="connsiteY3-30" fmla="*/ 3776661 h 3776662"/>
                <a:gd name="connsiteX4-31" fmla="*/ 57151 w 272825"/>
                <a:gd name="connsiteY4-32" fmla="*/ 3776661 h 3776662"/>
                <a:gd name="connsiteX5-33" fmla="*/ 0 w 272825"/>
                <a:gd name="connsiteY5-34" fmla="*/ 3776662 h 3776662"/>
                <a:gd name="connsiteX6-35" fmla="*/ 1 w 272825"/>
                <a:gd name="connsiteY6-36" fmla="*/ 3609974 h 3776662"/>
                <a:gd name="connsiteX7" fmla="*/ 0 w 272825"/>
                <a:gd name="connsiteY7" fmla="*/ 0 h 3776662"/>
                <a:gd name="connsiteX0-37" fmla="*/ 0 w 272825"/>
                <a:gd name="connsiteY0-38" fmla="*/ 0 h 3776662"/>
                <a:gd name="connsiteX1-39" fmla="*/ 272825 w 272825"/>
                <a:gd name="connsiteY1-40" fmla="*/ 0 h 3776662"/>
                <a:gd name="connsiteX2-41" fmla="*/ 272825 w 272825"/>
                <a:gd name="connsiteY2-42" fmla="*/ 3776662 h 3776662"/>
                <a:gd name="connsiteX3-43" fmla="*/ 166689 w 272825"/>
                <a:gd name="connsiteY3-44" fmla="*/ 3776661 h 3776662"/>
                <a:gd name="connsiteX4-45" fmla="*/ 107157 w 272825"/>
                <a:gd name="connsiteY4-46" fmla="*/ 3774280 h 3776662"/>
                <a:gd name="connsiteX5-47" fmla="*/ 57151 w 272825"/>
                <a:gd name="connsiteY5-48" fmla="*/ 3776661 h 3776662"/>
                <a:gd name="connsiteX6-49" fmla="*/ 0 w 272825"/>
                <a:gd name="connsiteY6-50" fmla="*/ 3776662 h 3776662"/>
                <a:gd name="connsiteX7-51" fmla="*/ 1 w 272825"/>
                <a:gd name="connsiteY7-52" fmla="*/ 3609974 h 3776662"/>
                <a:gd name="connsiteX8" fmla="*/ 0 w 272825"/>
                <a:gd name="connsiteY8" fmla="*/ 0 h 3776662"/>
                <a:gd name="connsiteX0-53" fmla="*/ 0 w 272825"/>
                <a:gd name="connsiteY0-54" fmla="*/ 0 h 3776662"/>
                <a:gd name="connsiteX1-55" fmla="*/ 272825 w 272825"/>
                <a:gd name="connsiteY1-56" fmla="*/ 0 h 3776662"/>
                <a:gd name="connsiteX2-57" fmla="*/ 272825 w 272825"/>
                <a:gd name="connsiteY2-58" fmla="*/ 3776662 h 3776662"/>
                <a:gd name="connsiteX3-59" fmla="*/ 221457 w 272825"/>
                <a:gd name="connsiteY3-60" fmla="*/ 3774280 h 3776662"/>
                <a:gd name="connsiteX4-61" fmla="*/ 166689 w 272825"/>
                <a:gd name="connsiteY4-62" fmla="*/ 3776661 h 3776662"/>
                <a:gd name="connsiteX5-63" fmla="*/ 107157 w 272825"/>
                <a:gd name="connsiteY5-64" fmla="*/ 3774280 h 3776662"/>
                <a:gd name="connsiteX6-65" fmla="*/ 57151 w 272825"/>
                <a:gd name="connsiteY6-66" fmla="*/ 3776661 h 3776662"/>
                <a:gd name="connsiteX7-67" fmla="*/ 0 w 272825"/>
                <a:gd name="connsiteY7-68" fmla="*/ 3776662 h 3776662"/>
                <a:gd name="connsiteX8-69" fmla="*/ 1 w 272825"/>
                <a:gd name="connsiteY8-70" fmla="*/ 3609974 h 3776662"/>
                <a:gd name="connsiteX9" fmla="*/ 0 w 272825"/>
                <a:gd name="connsiteY9" fmla="*/ 0 h 3776662"/>
                <a:gd name="connsiteX0-71" fmla="*/ 0 w 272825"/>
                <a:gd name="connsiteY0-72" fmla="*/ 0 h 3776662"/>
                <a:gd name="connsiteX1-73" fmla="*/ 272825 w 272825"/>
                <a:gd name="connsiteY1-74" fmla="*/ 0 h 3776662"/>
                <a:gd name="connsiteX2-75" fmla="*/ 272825 w 272825"/>
                <a:gd name="connsiteY2-76" fmla="*/ 3776662 h 3776662"/>
                <a:gd name="connsiteX3-77" fmla="*/ 252414 w 272825"/>
                <a:gd name="connsiteY3-78" fmla="*/ 3776661 h 3776662"/>
                <a:gd name="connsiteX4-79" fmla="*/ 221457 w 272825"/>
                <a:gd name="connsiteY4-80" fmla="*/ 3774280 h 3776662"/>
                <a:gd name="connsiteX5-81" fmla="*/ 166689 w 272825"/>
                <a:gd name="connsiteY5-82" fmla="*/ 3776661 h 3776662"/>
                <a:gd name="connsiteX6-83" fmla="*/ 107157 w 272825"/>
                <a:gd name="connsiteY6-84" fmla="*/ 3774280 h 3776662"/>
                <a:gd name="connsiteX7-85" fmla="*/ 57151 w 272825"/>
                <a:gd name="connsiteY7-86" fmla="*/ 3776661 h 3776662"/>
                <a:gd name="connsiteX8-87" fmla="*/ 0 w 272825"/>
                <a:gd name="connsiteY8-88" fmla="*/ 3776662 h 3776662"/>
                <a:gd name="connsiteX9-89" fmla="*/ 1 w 272825"/>
                <a:gd name="connsiteY9-90" fmla="*/ 3609974 h 3776662"/>
                <a:gd name="connsiteX10" fmla="*/ 0 w 272825"/>
                <a:gd name="connsiteY10" fmla="*/ 0 h 3776662"/>
                <a:gd name="connsiteX0-91" fmla="*/ 0 w 273845"/>
                <a:gd name="connsiteY0-92" fmla="*/ 0 h 3776662"/>
                <a:gd name="connsiteX1-93" fmla="*/ 272825 w 273845"/>
                <a:gd name="connsiteY1-94" fmla="*/ 0 h 3776662"/>
                <a:gd name="connsiteX2-95" fmla="*/ 273845 w 273845"/>
                <a:gd name="connsiteY2-96" fmla="*/ 3581399 h 3776662"/>
                <a:gd name="connsiteX3-97" fmla="*/ 272825 w 273845"/>
                <a:gd name="connsiteY3-98" fmla="*/ 3776662 h 3776662"/>
                <a:gd name="connsiteX4-99" fmla="*/ 252414 w 273845"/>
                <a:gd name="connsiteY4-100" fmla="*/ 3776661 h 3776662"/>
                <a:gd name="connsiteX5-101" fmla="*/ 221457 w 273845"/>
                <a:gd name="connsiteY5-102" fmla="*/ 3774280 h 3776662"/>
                <a:gd name="connsiteX6-103" fmla="*/ 166689 w 273845"/>
                <a:gd name="connsiteY6-104" fmla="*/ 3776661 h 3776662"/>
                <a:gd name="connsiteX7-105" fmla="*/ 107157 w 273845"/>
                <a:gd name="connsiteY7-106" fmla="*/ 3774280 h 3776662"/>
                <a:gd name="connsiteX8-107" fmla="*/ 57151 w 273845"/>
                <a:gd name="connsiteY8-108" fmla="*/ 3776661 h 3776662"/>
                <a:gd name="connsiteX9-109" fmla="*/ 0 w 273845"/>
                <a:gd name="connsiteY9-110" fmla="*/ 3776662 h 3776662"/>
                <a:gd name="connsiteX10-111" fmla="*/ 1 w 273845"/>
                <a:gd name="connsiteY10-112" fmla="*/ 3609974 h 3776662"/>
                <a:gd name="connsiteX11" fmla="*/ 0 w 273845"/>
                <a:gd name="connsiteY11" fmla="*/ 0 h 3776662"/>
                <a:gd name="connsiteX0-113" fmla="*/ 0 w 273845"/>
                <a:gd name="connsiteY0-114" fmla="*/ 0 h 3776662"/>
                <a:gd name="connsiteX1-115" fmla="*/ 272825 w 273845"/>
                <a:gd name="connsiteY1-116" fmla="*/ 0 h 3776662"/>
                <a:gd name="connsiteX2-117" fmla="*/ 273845 w 273845"/>
                <a:gd name="connsiteY2-118" fmla="*/ 3581399 h 3776662"/>
                <a:gd name="connsiteX3-119" fmla="*/ 252414 w 273845"/>
                <a:gd name="connsiteY3-120" fmla="*/ 3776661 h 3776662"/>
                <a:gd name="connsiteX4-121" fmla="*/ 221457 w 273845"/>
                <a:gd name="connsiteY4-122" fmla="*/ 3774280 h 3776662"/>
                <a:gd name="connsiteX5-123" fmla="*/ 166689 w 273845"/>
                <a:gd name="connsiteY5-124" fmla="*/ 3776661 h 3776662"/>
                <a:gd name="connsiteX6-125" fmla="*/ 107157 w 273845"/>
                <a:gd name="connsiteY6-126" fmla="*/ 3774280 h 3776662"/>
                <a:gd name="connsiteX7-127" fmla="*/ 57151 w 273845"/>
                <a:gd name="connsiteY7-128" fmla="*/ 3776661 h 3776662"/>
                <a:gd name="connsiteX8-129" fmla="*/ 0 w 273845"/>
                <a:gd name="connsiteY8-130" fmla="*/ 3776662 h 3776662"/>
                <a:gd name="connsiteX9-131" fmla="*/ 1 w 273845"/>
                <a:gd name="connsiteY9-132" fmla="*/ 3609974 h 3776662"/>
                <a:gd name="connsiteX10-133" fmla="*/ 0 w 273845"/>
                <a:gd name="connsiteY10-134" fmla="*/ 0 h 3776662"/>
                <a:gd name="connsiteX0-135" fmla="*/ 0 w 273845"/>
                <a:gd name="connsiteY0-136" fmla="*/ 0 h 3776661"/>
                <a:gd name="connsiteX1-137" fmla="*/ 272825 w 273845"/>
                <a:gd name="connsiteY1-138" fmla="*/ 0 h 3776661"/>
                <a:gd name="connsiteX2-139" fmla="*/ 273845 w 273845"/>
                <a:gd name="connsiteY2-140" fmla="*/ 3581399 h 3776661"/>
                <a:gd name="connsiteX3-141" fmla="*/ 252414 w 273845"/>
                <a:gd name="connsiteY3-142" fmla="*/ 3776661 h 3776661"/>
                <a:gd name="connsiteX4-143" fmla="*/ 221457 w 273845"/>
                <a:gd name="connsiteY4-144" fmla="*/ 3774280 h 3776661"/>
                <a:gd name="connsiteX5-145" fmla="*/ 166689 w 273845"/>
                <a:gd name="connsiteY5-146" fmla="*/ 3776661 h 3776661"/>
                <a:gd name="connsiteX6-147" fmla="*/ 107157 w 273845"/>
                <a:gd name="connsiteY6-148" fmla="*/ 3774280 h 3776661"/>
                <a:gd name="connsiteX7-149" fmla="*/ 57151 w 273845"/>
                <a:gd name="connsiteY7-150" fmla="*/ 3776661 h 3776661"/>
                <a:gd name="connsiteX8-151" fmla="*/ 1 w 273845"/>
                <a:gd name="connsiteY8-152" fmla="*/ 3609974 h 3776661"/>
                <a:gd name="connsiteX9-153" fmla="*/ 0 w 273845"/>
                <a:gd name="connsiteY9-154" fmla="*/ 0 h 3776661"/>
                <a:gd name="connsiteX0-155" fmla="*/ 0 w 273845"/>
                <a:gd name="connsiteY0-156" fmla="*/ 0 h 3776661"/>
                <a:gd name="connsiteX1-157" fmla="*/ 272825 w 273845"/>
                <a:gd name="connsiteY1-158" fmla="*/ 0 h 3776661"/>
                <a:gd name="connsiteX2-159" fmla="*/ 273845 w 273845"/>
                <a:gd name="connsiteY2-160" fmla="*/ 3581399 h 3776661"/>
                <a:gd name="connsiteX3-161" fmla="*/ 252414 w 273845"/>
                <a:gd name="connsiteY3-162" fmla="*/ 3776661 h 3776661"/>
                <a:gd name="connsiteX4-163" fmla="*/ 221457 w 273845"/>
                <a:gd name="connsiteY4-164" fmla="*/ 3774280 h 3776661"/>
                <a:gd name="connsiteX5-165" fmla="*/ 166689 w 273845"/>
                <a:gd name="connsiteY5-166" fmla="*/ 3776661 h 3776661"/>
                <a:gd name="connsiteX6-167" fmla="*/ 104776 w 273845"/>
                <a:gd name="connsiteY6-168" fmla="*/ 3664743 h 3776661"/>
                <a:gd name="connsiteX7-169" fmla="*/ 57151 w 273845"/>
                <a:gd name="connsiteY7-170" fmla="*/ 3776661 h 3776661"/>
                <a:gd name="connsiteX8-171" fmla="*/ 1 w 273845"/>
                <a:gd name="connsiteY8-172" fmla="*/ 3609974 h 3776661"/>
                <a:gd name="connsiteX9-173" fmla="*/ 0 w 273845"/>
                <a:gd name="connsiteY9-174" fmla="*/ 0 h 3776661"/>
                <a:gd name="connsiteX0-175" fmla="*/ 0 w 273845"/>
                <a:gd name="connsiteY0-176" fmla="*/ 0 h 3776661"/>
                <a:gd name="connsiteX1-177" fmla="*/ 272825 w 273845"/>
                <a:gd name="connsiteY1-178" fmla="*/ 0 h 3776661"/>
                <a:gd name="connsiteX2-179" fmla="*/ 273845 w 273845"/>
                <a:gd name="connsiteY2-180" fmla="*/ 3581399 h 3776661"/>
                <a:gd name="connsiteX3-181" fmla="*/ 252414 w 273845"/>
                <a:gd name="connsiteY3-182" fmla="*/ 3776661 h 3776661"/>
                <a:gd name="connsiteX4-183" fmla="*/ 221457 w 273845"/>
                <a:gd name="connsiteY4-184" fmla="*/ 3774280 h 3776661"/>
                <a:gd name="connsiteX5-185" fmla="*/ 166689 w 273845"/>
                <a:gd name="connsiteY5-186" fmla="*/ 3776661 h 3776661"/>
                <a:gd name="connsiteX6-187" fmla="*/ 104776 w 273845"/>
                <a:gd name="connsiteY6-188" fmla="*/ 3664743 h 3776661"/>
                <a:gd name="connsiteX7-189" fmla="*/ 57151 w 273845"/>
                <a:gd name="connsiteY7-190" fmla="*/ 3750467 h 3776661"/>
                <a:gd name="connsiteX8-191" fmla="*/ 1 w 273845"/>
                <a:gd name="connsiteY8-192" fmla="*/ 3609974 h 3776661"/>
                <a:gd name="connsiteX9-193" fmla="*/ 0 w 273845"/>
                <a:gd name="connsiteY9-194" fmla="*/ 0 h 3776661"/>
                <a:gd name="connsiteX0-195" fmla="*/ 0 w 273845"/>
                <a:gd name="connsiteY0-196" fmla="*/ 0 h 3776661"/>
                <a:gd name="connsiteX1-197" fmla="*/ 272825 w 273845"/>
                <a:gd name="connsiteY1-198" fmla="*/ 0 h 3776661"/>
                <a:gd name="connsiteX2-199" fmla="*/ 273845 w 273845"/>
                <a:gd name="connsiteY2-200" fmla="*/ 3581399 h 3776661"/>
                <a:gd name="connsiteX3-201" fmla="*/ 252414 w 273845"/>
                <a:gd name="connsiteY3-202" fmla="*/ 3776661 h 3776661"/>
                <a:gd name="connsiteX4-203" fmla="*/ 228601 w 273845"/>
                <a:gd name="connsiteY4-204" fmla="*/ 3629023 h 3776661"/>
                <a:gd name="connsiteX5-205" fmla="*/ 166689 w 273845"/>
                <a:gd name="connsiteY5-206" fmla="*/ 3776661 h 3776661"/>
                <a:gd name="connsiteX6-207" fmla="*/ 104776 w 273845"/>
                <a:gd name="connsiteY6-208" fmla="*/ 3664743 h 3776661"/>
                <a:gd name="connsiteX7-209" fmla="*/ 57151 w 273845"/>
                <a:gd name="connsiteY7-210" fmla="*/ 3750467 h 3776661"/>
                <a:gd name="connsiteX8-211" fmla="*/ 1 w 273845"/>
                <a:gd name="connsiteY8-212" fmla="*/ 3609974 h 3776661"/>
                <a:gd name="connsiteX9-213" fmla="*/ 0 w 273845"/>
                <a:gd name="connsiteY9-214" fmla="*/ 0 h 3776661"/>
                <a:gd name="connsiteX0-215" fmla="*/ 0 w 273845"/>
                <a:gd name="connsiteY0-216" fmla="*/ 0 h 3776661"/>
                <a:gd name="connsiteX1-217" fmla="*/ 272825 w 273845"/>
                <a:gd name="connsiteY1-218" fmla="*/ 0 h 3776661"/>
                <a:gd name="connsiteX2-219" fmla="*/ 273845 w 273845"/>
                <a:gd name="connsiteY2-220" fmla="*/ 3581399 h 3776661"/>
                <a:gd name="connsiteX3-221" fmla="*/ 250032 w 273845"/>
                <a:gd name="connsiteY3-222" fmla="*/ 3695699 h 3776661"/>
                <a:gd name="connsiteX4-223" fmla="*/ 228601 w 273845"/>
                <a:gd name="connsiteY4-224" fmla="*/ 3629023 h 3776661"/>
                <a:gd name="connsiteX5-225" fmla="*/ 166689 w 273845"/>
                <a:gd name="connsiteY5-226" fmla="*/ 3776661 h 3776661"/>
                <a:gd name="connsiteX6-227" fmla="*/ 104776 w 273845"/>
                <a:gd name="connsiteY6-228" fmla="*/ 3664743 h 3776661"/>
                <a:gd name="connsiteX7-229" fmla="*/ 57151 w 273845"/>
                <a:gd name="connsiteY7-230" fmla="*/ 3750467 h 3776661"/>
                <a:gd name="connsiteX8-231" fmla="*/ 1 w 273845"/>
                <a:gd name="connsiteY8-232" fmla="*/ 3609974 h 3776661"/>
                <a:gd name="connsiteX9-233" fmla="*/ 0 w 273845"/>
                <a:gd name="connsiteY9-234" fmla="*/ 0 h 3776661"/>
                <a:gd name="connsiteX0-235" fmla="*/ 0 w 273845"/>
                <a:gd name="connsiteY0-236" fmla="*/ 0 h 3776661"/>
                <a:gd name="connsiteX1-237" fmla="*/ 272825 w 273845"/>
                <a:gd name="connsiteY1-238" fmla="*/ 0 h 3776661"/>
                <a:gd name="connsiteX2-239" fmla="*/ 273845 w 273845"/>
                <a:gd name="connsiteY2-240" fmla="*/ 3581399 h 3776661"/>
                <a:gd name="connsiteX3-241" fmla="*/ 247651 w 273845"/>
                <a:gd name="connsiteY3-242" fmla="*/ 3702843 h 3776661"/>
                <a:gd name="connsiteX4-243" fmla="*/ 228601 w 273845"/>
                <a:gd name="connsiteY4-244" fmla="*/ 3629023 h 3776661"/>
                <a:gd name="connsiteX5-245" fmla="*/ 166689 w 273845"/>
                <a:gd name="connsiteY5-246" fmla="*/ 3776661 h 3776661"/>
                <a:gd name="connsiteX6-247" fmla="*/ 104776 w 273845"/>
                <a:gd name="connsiteY6-248" fmla="*/ 3664743 h 3776661"/>
                <a:gd name="connsiteX7-249" fmla="*/ 57151 w 273845"/>
                <a:gd name="connsiteY7-250" fmla="*/ 3750467 h 3776661"/>
                <a:gd name="connsiteX8-251" fmla="*/ 1 w 273845"/>
                <a:gd name="connsiteY8-252" fmla="*/ 3609974 h 3776661"/>
                <a:gd name="connsiteX9-253" fmla="*/ 0 w 273845"/>
                <a:gd name="connsiteY9-254" fmla="*/ 0 h 3776661"/>
                <a:gd name="connsiteX0-255" fmla="*/ 0 w 273845"/>
                <a:gd name="connsiteY0-256" fmla="*/ 0 h 3776661"/>
                <a:gd name="connsiteX1-257" fmla="*/ 272825 w 273845"/>
                <a:gd name="connsiteY1-258" fmla="*/ 0 h 3776661"/>
                <a:gd name="connsiteX2-259" fmla="*/ 273845 w 273845"/>
                <a:gd name="connsiteY2-260" fmla="*/ 3581399 h 3776661"/>
                <a:gd name="connsiteX3-261" fmla="*/ 247651 w 273845"/>
                <a:gd name="connsiteY3-262" fmla="*/ 3702843 h 3776661"/>
                <a:gd name="connsiteX4-263" fmla="*/ 228601 w 273845"/>
                <a:gd name="connsiteY4-264" fmla="*/ 3629023 h 3776661"/>
                <a:gd name="connsiteX5-265" fmla="*/ 166689 w 273845"/>
                <a:gd name="connsiteY5-266" fmla="*/ 3776661 h 3776661"/>
                <a:gd name="connsiteX6-267" fmla="*/ 104776 w 273845"/>
                <a:gd name="connsiteY6-268" fmla="*/ 3664743 h 3776661"/>
                <a:gd name="connsiteX7-269" fmla="*/ 57151 w 273845"/>
                <a:gd name="connsiteY7-270" fmla="*/ 3750467 h 3776661"/>
                <a:gd name="connsiteX8-271" fmla="*/ 1 w 273845"/>
                <a:gd name="connsiteY8-272" fmla="*/ 3609974 h 3776661"/>
                <a:gd name="connsiteX9-273" fmla="*/ 0 w 273845"/>
                <a:gd name="connsiteY9-274" fmla="*/ 0 h 3776661"/>
                <a:gd name="connsiteX0-275" fmla="*/ 0 w 273845"/>
                <a:gd name="connsiteY0-276" fmla="*/ 0 h 3776661"/>
                <a:gd name="connsiteX1-277" fmla="*/ 272825 w 273845"/>
                <a:gd name="connsiteY1-278" fmla="*/ 0 h 3776661"/>
                <a:gd name="connsiteX2-279" fmla="*/ 273845 w 273845"/>
                <a:gd name="connsiteY2-280" fmla="*/ 3581399 h 3776661"/>
                <a:gd name="connsiteX3-281" fmla="*/ 247651 w 273845"/>
                <a:gd name="connsiteY3-282" fmla="*/ 3702843 h 3776661"/>
                <a:gd name="connsiteX4-283" fmla="*/ 228601 w 273845"/>
                <a:gd name="connsiteY4-284" fmla="*/ 3629023 h 3776661"/>
                <a:gd name="connsiteX5-285" fmla="*/ 166689 w 273845"/>
                <a:gd name="connsiteY5-286" fmla="*/ 3776661 h 3776661"/>
                <a:gd name="connsiteX6-287" fmla="*/ 104776 w 273845"/>
                <a:gd name="connsiteY6-288" fmla="*/ 3664743 h 3776661"/>
                <a:gd name="connsiteX7-289" fmla="*/ 57151 w 273845"/>
                <a:gd name="connsiteY7-290" fmla="*/ 3750467 h 3776661"/>
                <a:gd name="connsiteX8-291" fmla="*/ 1 w 273845"/>
                <a:gd name="connsiteY8-292" fmla="*/ 3609974 h 3776661"/>
                <a:gd name="connsiteX9-293" fmla="*/ 0 w 273845"/>
                <a:gd name="connsiteY9-294" fmla="*/ 0 h 3776661"/>
                <a:gd name="connsiteX0-295" fmla="*/ 0 w 273845"/>
                <a:gd name="connsiteY0-296" fmla="*/ 0 h 3776661"/>
                <a:gd name="connsiteX1-297" fmla="*/ 272825 w 273845"/>
                <a:gd name="connsiteY1-298" fmla="*/ 0 h 3776661"/>
                <a:gd name="connsiteX2-299" fmla="*/ 273845 w 273845"/>
                <a:gd name="connsiteY2-300" fmla="*/ 3581399 h 3776661"/>
                <a:gd name="connsiteX3-301" fmla="*/ 247651 w 273845"/>
                <a:gd name="connsiteY3-302" fmla="*/ 3702843 h 3776661"/>
                <a:gd name="connsiteX4-303" fmla="*/ 228601 w 273845"/>
                <a:gd name="connsiteY4-304" fmla="*/ 3629023 h 3776661"/>
                <a:gd name="connsiteX5-305" fmla="*/ 166689 w 273845"/>
                <a:gd name="connsiteY5-306" fmla="*/ 3776661 h 3776661"/>
                <a:gd name="connsiteX6-307" fmla="*/ 104776 w 273845"/>
                <a:gd name="connsiteY6-308" fmla="*/ 3664743 h 3776661"/>
                <a:gd name="connsiteX7-309" fmla="*/ 57151 w 273845"/>
                <a:gd name="connsiteY7-310" fmla="*/ 3750467 h 3776661"/>
                <a:gd name="connsiteX8-311" fmla="*/ 1 w 273845"/>
                <a:gd name="connsiteY8-312" fmla="*/ 3609974 h 3776661"/>
                <a:gd name="connsiteX9-313" fmla="*/ 0 w 273845"/>
                <a:gd name="connsiteY9-314" fmla="*/ 0 h 3776661"/>
                <a:gd name="connsiteX0-315" fmla="*/ 0 w 273845"/>
                <a:gd name="connsiteY0-316" fmla="*/ 0 h 3776661"/>
                <a:gd name="connsiteX1-317" fmla="*/ 272825 w 273845"/>
                <a:gd name="connsiteY1-318" fmla="*/ 0 h 3776661"/>
                <a:gd name="connsiteX2-319" fmla="*/ 273845 w 273845"/>
                <a:gd name="connsiteY2-320" fmla="*/ 3581399 h 3776661"/>
                <a:gd name="connsiteX3-321" fmla="*/ 247651 w 273845"/>
                <a:gd name="connsiteY3-322" fmla="*/ 3702843 h 3776661"/>
                <a:gd name="connsiteX4-323" fmla="*/ 228601 w 273845"/>
                <a:gd name="connsiteY4-324" fmla="*/ 3629023 h 3776661"/>
                <a:gd name="connsiteX5-325" fmla="*/ 166689 w 273845"/>
                <a:gd name="connsiteY5-326" fmla="*/ 3776661 h 3776661"/>
                <a:gd name="connsiteX6-327" fmla="*/ 104776 w 273845"/>
                <a:gd name="connsiteY6-328" fmla="*/ 3664743 h 3776661"/>
                <a:gd name="connsiteX7-329" fmla="*/ 57151 w 273845"/>
                <a:gd name="connsiteY7-330" fmla="*/ 3750467 h 3776661"/>
                <a:gd name="connsiteX8-331" fmla="*/ 1 w 273845"/>
                <a:gd name="connsiteY8-332" fmla="*/ 3609974 h 3776661"/>
                <a:gd name="connsiteX9-333" fmla="*/ 0 w 273845"/>
                <a:gd name="connsiteY9-334" fmla="*/ 0 h 3776661"/>
                <a:gd name="connsiteX0-335" fmla="*/ 0 w 273845"/>
                <a:gd name="connsiteY0-336" fmla="*/ 0 h 3776661"/>
                <a:gd name="connsiteX1-337" fmla="*/ 272825 w 273845"/>
                <a:gd name="connsiteY1-338" fmla="*/ 0 h 3776661"/>
                <a:gd name="connsiteX2-339" fmla="*/ 273845 w 273845"/>
                <a:gd name="connsiteY2-340" fmla="*/ 3581399 h 3776661"/>
                <a:gd name="connsiteX3-341" fmla="*/ 247651 w 273845"/>
                <a:gd name="connsiteY3-342" fmla="*/ 3702843 h 3776661"/>
                <a:gd name="connsiteX4-343" fmla="*/ 228601 w 273845"/>
                <a:gd name="connsiteY4-344" fmla="*/ 3629023 h 3776661"/>
                <a:gd name="connsiteX5-345" fmla="*/ 166689 w 273845"/>
                <a:gd name="connsiteY5-346" fmla="*/ 3776661 h 3776661"/>
                <a:gd name="connsiteX6-347" fmla="*/ 104776 w 273845"/>
                <a:gd name="connsiteY6-348" fmla="*/ 3664743 h 3776661"/>
                <a:gd name="connsiteX7-349" fmla="*/ 57151 w 273845"/>
                <a:gd name="connsiteY7-350" fmla="*/ 3750467 h 3776661"/>
                <a:gd name="connsiteX8-351" fmla="*/ 1 w 273845"/>
                <a:gd name="connsiteY8-352" fmla="*/ 3609974 h 3776661"/>
                <a:gd name="connsiteX9-353" fmla="*/ 0 w 273845"/>
                <a:gd name="connsiteY9-354" fmla="*/ 0 h 3776661"/>
                <a:gd name="connsiteX0-355" fmla="*/ 0 w 273845"/>
                <a:gd name="connsiteY0-356" fmla="*/ 0 h 3776887"/>
                <a:gd name="connsiteX1-357" fmla="*/ 272825 w 273845"/>
                <a:gd name="connsiteY1-358" fmla="*/ 0 h 3776887"/>
                <a:gd name="connsiteX2-359" fmla="*/ 273845 w 273845"/>
                <a:gd name="connsiteY2-360" fmla="*/ 3581399 h 3776887"/>
                <a:gd name="connsiteX3-361" fmla="*/ 247651 w 273845"/>
                <a:gd name="connsiteY3-362" fmla="*/ 3702843 h 3776887"/>
                <a:gd name="connsiteX4-363" fmla="*/ 228601 w 273845"/>
                <a:gd name="connsiteY4-364" fmla="*/ 3629023 h 3776887"/>
                <a:gd name="connsiteX5-365" fmla="*/ 166689 w 273845"/>
                <a:gd name="connsiteY5-366" fmla="*/ 3776661 h 3776887"/>
                <a:gd name="connsiteX6-367" fmla="*/ 104776 w 273845"/>
                <a:gd name="connsiteY6-368" fmla="*/ 3664743 h 3776887"/>
                <a:gd name="connsiteX7-369" fmla="*/ 57151 w 273845"/>
                <a:gd name="connsiteY7-370" fmla="*/ 3750467 h 3776887"/>
                <a:gd name="connsiteX8-371" fmla="*/ 1 w 273845"/>
                <a:gd name="connsiteY8-372" fmla="*/ 3609974 h 3776887"/>
                <a:gd name="connsiteX9-373" fmla="*/ 0 w 273845"/>
                <a:gd name="connsiteY9-374" fmla="*/ 0 h 3776887"/>
                <a:gd name="connsiteX0-375" fmla="*/ 0 w 273845"/>
                <a:gd name="connsiteY0-376" fmla="*/ 0 h 3776887"/>
                <a:gd name="connsiteX1-377" fmla="*/ 272825 w 273845"/>
                <a:gd name="connsiteY1-378" fmla="*/ 0 h 3776887"/>
                <a:gd name="connsiteX2-379" fmla="*/ 273845 w 273845"/>
                <a:gd name="connsiteY2-380" fmla="*/ 3581399 h 3776887"/>
                <a:gd name="connsiteX3-381" fmla="*/ 247651 w 273845"/>
                <a:gd name="connsiteY3-382" fmla="*/ 3702843 h 3776887"/>
                <a:gd name="connsiteX4-383" fmla="*/ 228601 w 273845"/>
                <a:gd name="connsiteY4-384" fmla="*/ 3629023 h 3776887"/>
                <a:gd name="connsiteX5-385" fmla="*/ 166689 w 273845"/>
                <a:gd name="connsiteY5-386" fmla="*/ 3776661 h 3776887"/>
                <a:gd name="connsiteX6-387" fmla="*/ 104776 w 273845"/>
                <a:gd name="connsiteY6-388" fmla="*/ 3664743 h 3776887"/>
                <a:gd name="connsiteX7-389" fmla="*/ 57151 w 273845"/>
                <a:gd name="connsiteY7-390" fmla="*/ 3750467 h 3776887"/>
                <a:gd name="connsiteX8-391" fmla="*/ 1 w 273845"/>
                <a:gd name="connsiteY8-392" fmla="*/ 3609974 h 3776887"/>
                <a:gd name="connsiteX9-393" fmla="*/ 0 w 273845"/>
                <a:gd name="connsiteY9-394" fmla="*/ 0 h 3776887"/>
                <a:gd name="connsiteX0-395" fmla="*/ 0 w 273845"/>
                <a:gd name="connsiteY0-396" fmla="*/ 0 h 3776887"/>
                <a:gd name="connsiteX1-397" fmla="*/ 272825 w 273845"/>
                <a:gd name="connsiteY1-398" fmla="*/ 0 h 3776887"/>
                <a:gd name="connsiteX2-399" fmla="*/ 273845 w 273845"/>
                <a:gd name="connsiteY2-400" fmla="*/ 3581399 h 3776887"/>
                <a:gd name="connsiteX3-401" fmla="*/ 247651 w 273845"/>
                <a:gd name="connsiteY3-402" fmla="*/ 3702843 h 3776887"/>
                <a:gd name="connsiteX4-403" fmla="*/ 228601 w 273845"/>
                <a:gd name="connsiteY4-404" fmla="*/ 3629023 h 3776887"/>
                <a:gd name="connsiteX5-405" fmla="*/ 166689 w 273845"/>
                <a:gd name="connsiteY5-406" fmla="*/ 3776661 h 3776887"/>
                <a:gd name="connsiteX6-407" fmla="*/ 104776 w 273845"/>
                <a:gd name="connsiteY6-408" fmla="*/ 3664743 h 3776887"/>
                <a:gd name="connsiteX7-409" fmla="*/ 57151 w 273845"/>
                <a:gd name="connsiteY7-410" fmla="*/ 3750467 h 3776887"/>
                <a:gd name="connsiteX8-411" fmla="*/ 1 w 273845"/>
                <a:gd name="connsiteY8-412" fmla="*/ 3609974 h 3776887"/>
                <a:gd name="connsiteX9-413" fmla="*/ 0 w 273845"/>
                <a:gd name="connsiteY9-414" fmla="*/ 0 h 3776887"/>
                <a:gd name="connsiteX0-415" fmla="*/ 0 w 273845"/>
                <a:gd name="connsiteY0-416" fmla="*/ 0 h 3776859"/>
                <a:gd name="connsiteX1-417" fmla="*/ 272825 w 273845"/>
                <a:gd name="connsiteY1-418" fmla="*/ 0 h 3776859"/>
                <a:gd name="connsiteX2-419" fmla="*/ 273845 w 273845"/>
                <a:gd name="connsiteY2-420" fmla="*/ 3581399 h 3776859"/>
                <a:gd name="connsiteX3-421" fmla="*/ 247651 w 273845"/>
                <a:gd name="connsiteY3-422" fmla="*/ 3702843 h 3776859"/>
                <a:gd name="connsiteX4-423" fmla="*/ 223839 w 273845"/>
                <a:gd name="connsiteY4-424" fmla="*/ 3631404 h 3776859"/>
                <a:gd name="connsiteX5-425" fmla="*/ 166689 w 273845"/>
                <a:gd name="connsiteY5-426" fmla="*/ 3776661 h 3776859"/>
                <a:gd name="connsiteX6-427" fmla="*/ 104776 w 273845"/>
                <a:gd name="connsiteY6-428" fmla="*/ 3664743 h 3776859"/>
                <a:gd name="connsiteX7-429" fmla="*/ 57151 w 273845"/>
                <a:gd name="connsiteY7-430" fmla="*/ 3750467 h 3776859"/>
                <a:gd name="connsiteX8-431" fmla="*/ 1 w 273845"/>
                <a:gd name="connsiteY8-432" fmla="*/ 3609974 h 3776859"/>
                <a:gd name="connsiteX9-433" fmla="*/ 0 w 273845"/>
                <a:gd name="connsiteY9-434" fmla="*/ 0 h 3776859"/>
                <a:gd name="connsiteX0-435" fmla="*/ 0 w 273845"/>
                <a:gd name="connsiteY0-436" fmla="*/ 0 h 3776859"/>
                <a:gd name="connsiteX1-437" fmla="*/ 272825 w 273845"/>
                <a:gd name="connsiteY1-438" fmla="*/ 0 h 3776859"/>
                <a:gd name="connsiteX2-439" fmla="*/ 273845 w 273845"/>
                <a:gd name="connsiteY2-440" fmla="*/ 3581399 h 3776859"/>
                <a:gd name="connsiteX3-441" fmla="*/ 247651 w 273845"/>
                <a:gd name="connsiteY3-442" fmla="*/ 3702843 h 3776859"/>
                <a:gd name="connsiteX4-443" fmla="*/ 223839 w 273845"/>
                <a:gd name="connsiteY4-444" fmla="*/ 3631404 h 3776859"/>
                <a:gd name="connsiteX5-445" fmla="*/ 166689 w 273845"/>
                <a:gd name="connsiteY5-446" fmla="*/ 3776661 h 3776859"/>
                <a:gd name="connsiteX6-447" fmla="*/ 104776 w 273845"/>
                <a:gd name="connsiteY6-448" fmla="*/ 3664743 h 3776859"/>
                <a:gd name="connsiteX7-449" fmla="*/ 57151 w 273845"/>
                <a:gd name="connsiteY7-450" fmla="*/ 3750467 h 3776859"/>
                <a:gd name="connsiteX8-451" fmla="*/ 1 w 273845"/>
                <a:gd name="connsiteY8-452" fmla="*/ 3609974 h 3776859"/>
                <a:gd name="connsiteX9-453" fmla="*/ 0 w 273845"/>
                <a:gd name="connsiteY9-454" fmla="*/ 0 h 3776859"/>
                <a:gd name="connsiteX0-455" fmla="*/ 0 w 273894"/>
                <a:gd name="connsiteY0-456" fmla="*/ 0 h 3776859"/>
                <a:gd name="connsiteX1-457" fmla="*/ 272825 w 273894"/>
                <a:gd name="connsiteY1-458" fmla="*/ 0 h 3776859"/>
                <a:gd name="connsiteX2-459" fmla="*/ 273845 w 273894"/>
                <a:gd name="connsiteY2-460" fmla="*/ 3581399 h 3776859"/>
                <a:gd name="connsiteX3-461" fmla="*/ 247651 w 273894"/>
                <a:gd name="connsiteY3-462" fmla="*/ 3702843 h 3776859"/>
                <a:gd name="connsiteX4-463" fmla="*/ 223839 w 273894"/>
                <a:gd name="connsiteY4-464" fmla="*/ 3631404 h 3776859"/>
                <a:gd name="connsiteX5-465" fmla="*/ 166689 w 273894"/>
                <a:gd name="connsiteY5-466" fmla="*/ 3776661 h 3776859"/>
                <a:gd name="connsiteX6-467" fmla="*/ 104776 w 273894"/>
                <a:gd name="connsiteY6-468" fmla="*/ 3664743 h 3776859"/>
                <a:gd name="connsiteX7-469" fmla="*/ 57151 w 273894"/>
                <a:gd name="connsiteY7-470" fmla="*/ 3750467 h 3776859"/>
                <a:gd name="connsiteX8-471" fmla="*/ 1 w 273894"/>
                <a:gd name="connsiteY8-472" fmla="*/ 3609974 h 3776859"/>
                <a:gd name="connsiteX9-473" fmla="*/ 0 w 273894"/>
                <a:gd name="connsiteY9-474" fmla="*/ 0 h 3776859"/>
                <a:gd name="connsiteX0-475" fmla="*/ 0 w 273894"/>
                <a:gd name="connsiteY0-476" fmla="*/ 0 h 3776859"/>
                <a:gd name="connsiteX1-477" fmla="*/ 272825 w 273894"/>
                <a:gd name="connsiteY1-478" fmla="*/ 0 h 3776859"/>
                <a:gd name="connsiteX2-479" fmla="*/ 273845 w 273894"/>
                <a:gd name="connsiteY2-480" fmla="*/ 3581399 h 3776859"/>
                <a:gd name="connsiteX3-481" fmla="*/ 247651 w 273894"/>
                <a:gd name="connsiteY3-482" fmla="*/ 3702843 h 3776859"/>
                <a:gd name="connsiteX4-483" fmla="*/ 223839 w 273894"/>
                <a:gd name="connsiteY4-484" fmla="*/ 3631404 h 3776859"/>
                <a:gd name="connsiteX5-485" fmla="*/ 166689 w 273894"/>
                <a:gd name="connsiteY5-486" fmla="*/ 3776661 h 3776859"/>
                <a:gd name="connsiteX6-487" fmla="*/ 104776 w 273894"/>
                <a:gd name="connsiteY6-488" fmla="*/ 3664743 h 3776859"/>
                <a:gd name="connsiteX7-489" fmla="*/ 57151 w 273894"/>
                <a:gd name="connsiteY7-490" fmla="*/ 3750467 h 3776859"/>
                <a:gd name="connsiteX8-491" fmla="*/ 1 w 273894"/>
                <a:gd name="connsiteY8-492" fmla="*/ 3609974 h 3776859"/>
                <a:gd name="connsiteX9-493" fmla="*/ 0 w 273894"/>
                <a:gd name="connsiteY9-494" fmla="*/ 0 h 3776859"/>
                <a:gd name="connsiteX0-495" fmla="*/ 0 w 273845"/>
                <a:gd name="connsiteY0-496" fmla="*/ 0 h 3776859"/>
                <a:gd name="connsiteX1-497" fmla="*/ 272825 w 273845"/>
                <a:gd name="connsiteY1-498" fmla="*/ 0 h 3776859"/>
                <a:gd name="connsiteX2-499" fmla="*/ 273845 w 273845"/>
                <a:gd name="connsiteY2-500" fmla="*/ 3581399 h 3776859"/>
                <a:gd name="connsiteX3-501" fmla="*/ 247651 w 273845"/>
                <a:gd name="connsiteY3-502" fmla="*/ 3702843 h 3776859"/>
                <a:gd name="connsiteX4-503" fmla="*/ 223839 w 273845"/>
                <a:gd name="connsiteY4-504" fmla="*/ 3631404 h 3776859"/>
                <a:gd name="connsiteX5-505" fmla="*/ 166689 w 273845"/>
                <a:gd name="connsiteY5-506" fmla="*/ 3776661 h 3776859"/>
                <a:gd name="connsiteX6-507" fmla="*/ 104776 w 273845"/>
                <a:gd name="connsiteY6-508" fmla="*/ 3664743 h 3776859"/>
                <a:gd name="connsiteX7-509" fmla="*/ 57151 w 273845"/>
                <a:gd name="connsiteY7-510" fmla="*/ 3750467 h 3776859"/>
                <a:gd name="connsiteX8-511" fmla="*/ 1 w 273845"/>
                <a:gd name="connsiteY8-512" fmla="*/ 3609974 h 3776859"/>
                <a:gd name="connsiteX9-513" fmla="*/ 0 w 273845"/>
                <a:gd name="connsiteY9-514" fmla="*/ 0 h 3776859"/>
                <a:gd name="connsiteX0-515" fmla="*/ 0 w 273845"/>
                <a:gd name="connsiteY0-516" fmla="*/ 0 h 3776859"/>
                <a:gd name="connsiteX1-517" fmla="*/ 272825 w 273845"/>
                <a:gd name="connsiteY1-518" fmla="*/ 0 h 3776859"/>
                <a:gd name="connsiteX2-519" fmla="*/ 273845 w 273845"/>
                <a:gd name="connsiteY2-520" fmla="*/ 3581399 h 3776859"/>
                <a:gd name="connsiteX3-521" fmla="*/ 252414 w 273845"/>
                <a:gd name="connsiteY3-522" fmla="*/ 3702843 h 3776859"/>
                <a:gd name="connsiteX4-523" fmla="*/ 223839 w 273845"/>
                <a:gd name="connsiteY4-524" fmla="*/ 3631404 h 3776859"/>
                <a:gd name="connsiteX5-525" fmla="*/ 166689 w 273845"/>
                <a:gd name="connsiteY5-526" fmla="*/ 3776661 h 3776859"/>
                <a:gd name="connsiteX6-527" fmla="*/ 104776 w 273845"/>
                <a:gd name="connsiteY6-528" fmla="*/ 3664743 h 3776859"/>
                <a:gd name="connsiteX7-529" fmla="*/ 57151 w 273845"/>
                <a:gd name="connsiteY7-530" fmla="*/ 3750467 h 3776859"/>
                <a:gd name="connsiteX8-531" fmla="*/ 1 w 273845"/>
                <a:gd name="connsiteY8-532" fmla="*/ 3609974 h 3776859"/>
                <a:gd name="connsiteX9-533" fmla="*/ 0 w 273845"/>
                <a:gd name="connsiteY9-534" fmla="*/ 0 h 3776859"/>
                <a:gd name="connsiteX0-535" fmla="*/ 0 w 273845"/>
                <a:gd name="connsiteY0-536" fmla="*/ 0 h 3776859"/>
                <a:gd name="connsiteX1-537" fmla="*/ 272825 w 273845"/>
                <a:gd name="connsiteY1-538" fmla="*/ 0 h 3776859"/>
                <a:gd name="connsiteX2-539" fmla="*/ 273845 w 273845"/>
                <a:gd name="connsiteY2-540" fmla="*/ 3581399 h 3776859"/>
                <a:gd name="connsiteX3-541" fmla="*/ 252414 w 273845"/>
                <a:gd name="connsiteY3-542" fmla="*/ 3702843 h 3776859"/>
                <a:gd name="connsiteX4-543" fmla="*/ 223839 w 273845"/>
                <a:gd name="connsiteY4-544" fmla="*/ 3631404 h 3776859"/>
                <a:gd name="connsiteX5-545" fmla="*/ 166689 w 273845"/>
                <a:gd name="connsiteY5-546" fmla="*/ 3776661 h 3776859"/>
                <a:gd name="connsiteX6-547" fmla="*/ 104776 w 273845"/>
                <a:gd name="connsiteY6-548" fmla="*/ 3664743 h 3776859"/>
                <a:gd name="connsiteX7-549" fmla="*/ 57151 w 273845"/>
                <a:gd name="connsiteY7-550" fmla="*/ 3750467 h 3776859"/>
                <a:gd name="connsiteX8-551" fmla="*/ 1 w 273845"/>
                <a:gd name="connsiteY8-552" fmla="*/ 3609974 h 3776859"/>
                <a:gd name="connsiteX9-553" fmla="*/ 0 w 273845"/>
                <a:gd name="connsiteY9-554" fmla="*/ 0 h 3776859"/>
                <a:gd name="connsiteX0-555" fmla="*/ 0 w 273845"/>
                <a:gd name="connsiteY0-556" fmla="*/ 0 h 3776859"/>
                <a:gd name="connsiteX1-557" fmla="*/ 272825 w 273845"/>
                <a:gd name="connsiteY1-558" fmla="*/ 0 h 3776859"/>
                <a:gd name="connsiteX2-559" fmla="*/ 273845 w 273845"/>
                <a:gd name="connsiteY2-560" fmla="*/ 3581399 h 3776859"/>
                <a:gd name="connsiteX3-561" fmla="*/ 245270 w 273845"/>
                <a:gd name="connsiteY3-562" fmla="*/ 3702843 h 3776859"/>
                <a:gd name="connsiteX4-563" fmla="*/ 223839 w 273845"/>
                <a:gd name="connsiteY4-564" fmla="*/ 3631404 h 3776859"/>
                <a:gd name="connsiteX5-565" fmla="*/ 166689 w 273845"/>
                <a:gd name="connsiteY5-566" fmla="*/ 3776661 h 3776859"/>
                <a:gd name="connsiteX6-567" fmla="*/ 104776 w 273845"/>
                <a:gd name="connsiteY6-568" fmla="*/ 3664743 h 3776859"/>
                <a:gd name="connsiteX7-569" fmla="*/ 57151 w 273845"/>
                <a:gd name="connsiteY7-570" fmla="*/ 3750467 h 3776859"/>
                <a:gd name="connsiteX8-571" fmla="*/ 1 w 273845"/>
                <a:gd name="connsiteY8-572" fmla="*/ 3609974 h 3776859"/>
                <a:gd name="connsiteX9-573" fmla="*/ 0 w 273845"/>
                <a:gd name="connsiteY9-574" fmla="*/ 0 h 3776859"/>
                <a:gd name="connsiteX0-575" fmla="*/ 0 w 273845"/>
                <a:gd name="connsiteY0-576" fmla="*/ 0 h 3776859"/>
                <a:gd name="connsiteX1-577" fmla="*/ 272825 w 273845"/>
                <a:gd name="connsiteY1-578" fmla="*/ 0 h 3776859"/>
                <a:gd name="connsiteX2-579" fmla="*/ 273845 w 273845"/>
                <a:gd name="connsiteY2-580" fmla="*/ 3581399 h 3776859"/>
                <a:gd name="connsiteX3-581" fmla="*/ 245270 w 273845"/>
                <a:gd name="connsiteY3-582" fmla="*/ 3702843 h 3776859"/>
                <a:gd name="connsiteX4-583" fmla="*/ 223839 w 273845"/>
                <a:gd name="connsiteY4-584" fmla="*/ 3631404 h 3776859"/>
                <a:gd name="connsiteX5-585" fmla="*/ 166689 w 273845"/>
                <a:gd name="connsiteY5-586" fmla="*/ 3776661 h 3776859"/>
                <a:gd name="connsiteX6-587" fmla="*/ 104776 w 273845"/>
                <a:gd name="connsiteY6-588" fmla="*/ 3664743 h 3776859"/>
                <a:gd name="connsiteX7-589" fmla="*/ 57151 w 273845"/>
                <a:gd name="connsiteY7-590" fmla="*/ 3750467 h 3776859"/>
                <a:gd name="connsiteX8-591" fmla="*/ 1 w 273845"/>
                <a:gd name="connsiteY8-592" fmla="*/ 3609974 h 3776859"/>
                <a:gd name="connsiteX9-593" fmla="*/ 0 w 273845"/>
                <a:gd name="connsiteY9-594" fmla="*/ 0 h 3776859"/>
                <a:gd name="connsiteX0-595" fmla="*/ 0 w 273845"/>
                <a:gd name="connsiteY0-596" fmla="*/ 0 h 3776859"/>
                <a:gd name="connsiteX1-597" fmla="*/ 272825 w 273845"/>
                <a:gd name="connsiteY1-598" fmla="*/ 0 h 3776859"/>
                <a:gd name="connsiteX2-599" fmla="*/ 273845 w 273845"/>
                <a:gd name="connsiteY2-600" fmla="*/ 3581399 h 3776859"/>
                <a:gd name="connsiteX3-601" fmla="*/ 245270 w 273845"/>
                <a:gd name="connsiteY3-602" fmla="*/ 3702843 h 3776859"/>
                <a:gd name="connsiteX4-603" fmla="*/ 223839 w 273845"/>
                <a:gd name="connsiteY4-604" fmla="*/ 3631404 h 3776859"/>
                <a:gd name="connsiteX5-605" fmla="*/ 166689 w 273845"/>
                <a:gd name="connsiteY5-606" fmla="*/ 3776661 h 3776859"/>
                <a:gd name="connsiteX6-607" fmla="*/ 104776 w 273845"/>
                <a:gd name="connsiteY6-608" fmla="*/ 3664743 h 3776859"/>
                <a:gd name="connsiteX7-609" fmla="*/ 57151 w 273845"/>
                <a:gd name="connsiteY7-610" fmla="*/ 3750467 h 3776859"/>
                <a:gd name="connsiteX8-611" fmla="*/ 1 w 273845"/>
                <a:gd name="connsiteY8-612" fmla="*/ 3609974 h 3776859"/>
                <a:gd name="connsiteX9-613" fmla="*/ 0 w 273845"/>
                <a:gd name="connsiteY9-614" fmla="*/ 0 h 3776859"/>
                <a:gd name="connsiteX0-615" fmla="*/ 0 w 273845"/>
                <a:gd name="connsiteY0-616" fmla="*/ 0 h 3776859"/>
                <a:gd name="connsiteX1-617" fmla="*/ 272825 w 273845"/>
                <a:gd name="connsiteY1-618" fmla="*/ 0 h 3776859"/>
                <a:gd name="connsiteX2-619" fmla="*/ 273845 w 273845"/>
                <a:gd name="connsiteY2-620" fmla="*/ 3581399 h 3776859"/>
                <a:gd name="connsiteX3-621" fmla="*/ 245270 w 273845"/>
                <a:gd name="connsiteY3-622" fmla="*/ 3702843 h 3776859"/>
                <a:gd name="connsiteX4-623" fmla="*/ 223839 w 273845"/>
                <a:gd name="connsiteY4-624" fmla="*/ 3631404 h 3776859"/>
                <a:gd name="connsiteX5-625" fmla="*/ 166689 w 273845"/>
                <a:gd name="connsiteY5-626" fmla="*/ 3776661 h 3776859"/>
                <a:gd name="connsiteX6-627" fmla="*/ 104776 w 273845"/>
                <a:gd name="connsiteY6-628" fmla="*/ 3664743 h 3776859"/>
                <a:gd name="connsiteX7-629" fmla="*/ 57151 w 273845"/>
                <a:gd name="connsiteY7-630" fmla="*/ 3750467 h 3776859"/>
                <a:gd name="connsiteX8-631" fmla="*/ 1 w 273845"/>
                <a:gd name="connsiteY8-632" fmla="*/ 3609974 h 3776859"/>
                <a:gd name="connsiteX9-633" fmla="*/ 0 w 273845"/>
                <a:gd name="connsiteY9-634" fmla="*/ 0 h 3776859"/>
                <a:gd name="connsiteX0-635" fmla="*/ 0 w 273845"/>
                <a:gd name="connsiteY0-636" fmla="*/ 0 h 3776859"/>
                <a:gd name="connsiteX1-637" fmla="*/ 272825 w 273845"/>
                <a:gd name="connsiteY1-638" fmla="*/ 0 h 3776859"/>
                <a:gd name="connsiteX2-639" fmla="*/ 273845 w 273845"/>
                <a:gd name="connsiteY2-640" fmla="*/ 3581399 h 3776859"/>
                <a:gd name="connsiteX3-641" fmla="*/ 245270 w 273845"/>
                <a:gd name="connsiteY3-642" fmla="*/ 3702843 h 3776859"/>
                <a:gd name="connsiteX4-643" fmla="*/ 223839 w 273845"/>
                <a:gd name="connsiteY4-644" fmla="*/ 3631404 h 3776859"/>
                <a:gd name="connsiteX5-645" fmla="*/ 166689 w 273845"/>
                <a:gd name="connsiteY5-646" fmla="*/ 3776661 h 3776859"/>
                <a:gd name="connsiteX6-647" fmla="*/ 104776 w 273845"/>
                <a:gd name="connsiteY6-648" fmla="*/ 3664743 h 3776859"/>
                <a:gd name="connsiteX7-649" fmla="*/ 57151 w 273845"/>
                <a:gd name="connsiteY7-650" fmla="*/ 3750467 h 3776859"/>
                <a:gd name="connsiteX8-651" fmla="*/ 1 w 273845"/>
                <a:gd name="connsiteY8-652" fmla="*/ 3609974 h 3776859"/>
                <a:gd name="connsiteX9-653" fmla="*/ 0 w 273845"/>
                <a:gd name="connsiteY9-654" fmla="*/ 0 h 3776859"/>
                <a:gd name="connsiteX0-655" fmla="*/ 0 w 273845"/>
                <a:gd name="connsiteY0-656" fmla="*/ 0 h 3776859"/>
                <a:gd name="connsiteX1-657" fmla="*/ 272825 w 273845"/>
                <a:gd name="connsiteY1-658" fmla="*/ 0 h 3776859"/>
                <a:gd name="connsiteX2-659" fmla="*/ 273845 w 273845"/>
                <a:gd name="connsiteY2-660" fmla="*/ 3581399 h 3776859"/>
                <a:gd name="connsiteX3-661" fmla="*/ 245270 w 273845"/>
                <a:gd name="connsiteY3-662" fmla="*/ 3702843 h 3776859"/>
                <a:gd name="connsiteX4-663" fmla="*/ 223839 w 273845"/>
                <a:gd name="connsiteY4-664" fmla="*/ 3631404 h 3776859"/>
                <a:gd name="connsiteX5-665" fmla="*/ 166689 w 273845"/>
                <a:gd name="connsiteY5-666" fmla="*/ 3776661 h 3776859"/>
                <a:gd name="connsiteX6-667" fmla="*/ 104776 w 273845"/>
                <a:gd name="connsiteY6-668" fmla="*/ 3664743 h 3776859"/>
                <a:gd name="connsiteX7-669" fmla="*/ 57151 w 273845"/>
                <a:gd name="connsiteY7-670" fmla="*/ 3750467 h 3776859"/>
                <a:gd name="connsiteX8-671" fmla="*/ 1 w 273845"/>
                <a:gd name="connsiteY8-672" fmla="*/ 3609974 h 3776859"/>
                <a:gd name="connsiteX9-673" fmla="*/ 0 w 273845"/>
                <a:gd name="connsiteY9-674" fmla="*/ 0 h 3776859"/>
                <a:gd name="connsiteX0-675" fmla="*/ 0 w 273845"/>
                <a:gd name="connsiteY0-676" fmla="*/ 0 h 3776859"/>
                <a:gd name="connsiteX1-677" fmla="*/ 272825 w 273845"/>
                <a:gd name="connsiteY1-678" fmla="*/ 0 h 3776859"/>
                <a:gd name="connsiteX2-679" fmla="*/ 273845 w 273845"/>
                <a:gd name="connsiteY2-680" fmla="*/ 3581399 h 3776859"/>
                <a:gd name="connsiteX3-681" fmla="*/ 245270 w 273845"/>
                <a:gd name="connsiteY3-682" fmla="*/ 3702843 h 3776859"/>
                <a:gd name="connsiteX4-683" fmla="*/ 223839 w 273845"/>
                <a:gd name="connsiteY4-684" fmla="*/ 3631404 h 3776859"/>
                <a:gd name="connsiteX5-685" fmla="*/ 166689 w 273845"/>
                <a:gd name="connsiteY5-686" fmla="*/ 3776661 h 3776859"/>
                <a:gd name="connsiteX6-687" fmla="*/ 104776 w 273845"/>
                <a:gd name="connsiteY6-688" fmla="*/ 3664743 h 3776859"/>
                <a:gd name="connsiteX7-689" fmla="*/ 57151 w 273845"/>
                <a:gd name="connsiteY7-690" fmla="*/ 3750467 h 3776859"/>
                <a:gd name="connsiteX8-691" fmla="*/ 1 w 273845"/>
                <a:gd name="connsiteY8-692" fmla="*/ 3609974 h 3776859"/>
                <a:gd name="connsiteX9-693" fmla="*/ 0 w 273845"/>
                <a:gd name="connsiteY9-694" fmla="*/ 0 h 3776859"/>
                <a:gd name="connsiteX0-695" fmla="*/ 0 w 273845"/>
                <a:gd name="connsiteY0-696" fmla="*/ 0 h 3776859"/>
                <a:gd name="connsiteX1-697" fmla="*/ 272825 w 273845"/>
                <a:gd name="connsiteY1-698" fmla="*/ 0 h 3776859"/>
                <a:gd name="connsiteX2-699" fmla="*/ 273845 w 273845"/>
                <a:gd name="connsiteY2-700" fmla="*/ 3581399 h 3776859"/>
                <a:gd name="connsiteX3-701" fmla="*/ 245270 w 273845"/>
                <a:gd name="connsiteY3-702" fmla="*/ 3702843 h 3776859"/>
                <a:gd name="connsiteX4-703" fmla="*/ 223839 w 273845"/>
                <a:gd name="connsiteY4-704" fmla="*/ 3631404 h 3776859"/>
                <a:gd name="connsiteX5-705" fmla="*/ 166689 w 273845"/>
                <a:gd name="connsiteY5-706" fmla="*/ 3776661 h 3776859"/>
                <a:gd name="connsiteX6-707" fmla="*/ 104776 w 273845"/>
                <a:gd name="connsiteY6-708" fmla="*/ 3664743 h 3776859"/>
                <a:gd name="connsiteX7-709" fmla="*/ 57151 w 273845"/>
                <a:gd name="connsiteY7-710" fmla="*/ 3750467 h 3776859"/>
                <a:gd name="connsiteX8-711" fmla="*/ 1 w 273845"/>
                <a:gd name="connsiteY8-712" fmla="*/ 3609974 h 3776859"/>
                <a:gd name="connsiteX9-713" fmla="*/ 0 w 273845"/>
                <a:gd name="connsiteY9-714" fmla="*/ 0 h 3776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69" y="connsiteY8-70"/>
                </a:cxn>
                <a:cxn ang="0">
                  <a:pos x="connsiteX9-89" y="connsiteY9-90"/>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chemeClr val="tx2"/>
                </a:gs>
                <a:gs pos="82000">
                  <a:schemeClr val="tx2"/>
                </a:gs>
                <a:gs pos="34000">
                  <a:schemeClr val="tx2">
                    <a:lumMod val="75000"/>
                  </a:schemeClr>
                </a:gs>
                <a:gs pos="0">
                  <a:schemeClr val="tx2"/>
                </a:gs>
                <a:gs pos="38000">
                  <a:schemeClr val="tx2"/>
                </a:gs>
                <a:gs pos="100000">
                  <a:schemeClr val="tx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Rectangle 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Rectangle 5"/>
            <p:cNvSpPr/>
            <p:nvPr/>
          </p:nvSpPr>
          <p:spPr>
            <a:xfrm>
              <a:off x="1404710" y="1213680"/>
              <a:ext cx="212954" cy="203438"/>
            </a:xfrm>
            <a:prstGeom prst="rect">
              <a:avLst/>
            </a:prstGeom>
            <a:solidFill>
              <a:schemeClr val="tx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 name="Freeform: Shape 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1" fmla="*/ 0 w 226544"/>
                <a:gd name="connsiteY0-2" fmla="*/ 35306 h 70612"/>
                <a:gd name="connsiteX1-3" fmla="*/ 27685 w 226544"/>
                <a:gd name="connsiteY1-4" fmla="*/ 0 h 70612"/>
                <a:gd name="connsiteX2-5" fmla="*/ 226544 w 226544"/>
                <a:gd name="connsiteY2-6" fmla="*/ 35306 h 70612"/>
                <a:gd name="connsiteX3-7" fmla="*/ 27685 w 226544"/>
                <a:gd name="connsiteY3-8" fmla="*/ 70612 h 70612"/>
                <a:gd name="connsiteX4" fmla="*/ 0 w 226544"/>
                <a:gd name="connsiteY4" fmla="*/ 35306 h 70612"/>
                <a:gd name="connsiteX0-9" fmla="*/ 0 w 226544"/>
                <a:gd name="connsiteY0-10" fmla="*/ 35306 h 70612"/>
                <a:gd name="connsiteX1-11" fmla="*/ 27685 w 226544"/>
                <a:gd name="connsiteY1-12" fmla="*/ 0 h 70612"/>
                <a:gd name="connsiteX2-13" fmla="*/ 226544 w 226544"/>
                <a:gd name="connsiteY2-14" fmla="*/ 35306 h 70612"/>
                <a:gd name="connsiteX3-15" fmla="*/ 27685 w 226544"/>
                <a:gd name="connsiteY3-16" fmla="*/ 70612 h 70612"/>
                <a:gd name="connsiteX4-17" fmla="*/ 0 w 226544"/>
                <a:gd name="connsiteY4-18" fmla="*/ 35306 h 70612"/>
                <a:gd name="connsiteX0-19" fmla="*/ 0 w 226544"/>
                <a:gd name="connsiteY0-20" fmla="*/ 35306 h 70612"/>
                <a:gd name="connsiteX1-21" fmla="*/ 27685 w 226544"/>
                <a:gd name="connsiteY1-22" fmla="*/ 0 h 70612"/>
                <a:gd name="connsiteX2-23" fmla="*/ 226544 w 226544"/>
                <a:gd name="connsiteY2-24" fmla="*/ 35306 h 70612"/>
                <a:gd name="connsiteX3-25" fmla="*/ 27685 w 226544"/>
                <a:gd name="connsiteY3-26" fmla="*/ 70612 h 70612"/>
                <a:gd name="connsiteX4-27" fmla="*/ 0 w 226544"/>
                <a:gd name="connsiteY4-28" fmla="*/ 35306 h 70612"/>
                <a:gd name="connsiteX0-29" fmla="*/ 0 w 226544"/>
                <a:gd name="connsiteY0-30" fmla="*/ 35306 h 70612"/>
                <a:gd name="connsiteX1-31" fmla="*/ 27685 w 226544"/>
                <a:gd name="connsiteY1-32" fmla="*/ 0 h 70612"/>
                <a:gd name="connsiteX2-33" fmla="*/ 226544 w 226544"/>
                <a:gd name="connsiteY2-34" fmla="*/ 35306 h 70612"/>
                <a:gd name="connsiteX3-35" fmla="*/ 27685 w 226544"/>
                <a:gd name="connsiteY3-36" fmla="*/ 70612 h 70612"/>
                <a:gd name="connsiteX4-37" fmla="*/ 0 w 226544"/>
                <a:gd name="connsiteY4-38" fmla="*/ 35306 h 70612"/>
                <a:gd name="connsiteX0-39" fmla="*/ 0 w 226544"/>
                <a:gd name="connsiteY0-40" fmla="*/ 35306 h 70612"/>
                <a:gd name="connsiteX1-41" fmla="*/ 27685 w 226544"/>
                <a:gd name="connsiteY1-42" fmla="*/ 0 h 70612"/>
                <a:gd name="connsiteX2-43" fmla="*/ 226544 w 226544"/>
                <a:gd name="connsiteY2-44" fmla="*/ 35306 h 70612"/>
                <a:gd name="connsiteX3-45" fmla="*/ 27685 w 226544"/>
                <a:gd name="connsiteY3-46" fmla="*/ 70612 h 70612"/>
                <a:gd name="connsiteX4-47" fmla="*/ 0 w 226544"/>
                <a:gd name="connsiteY4-48" fmla="*/ 35306 h 70612"/>
                <a:gd name="connsiteX0-49" fmla="*/ 0 w 226544"/>
                <a:gd name="connsiteY0-50" fmla="*/ 35306 h 70612"/>
                <a:gd name="connsiteX1-51" fmla="*/ 27685 w 226544"/>
                <a:gd name="connsiteY1-52" fmla="*/ 0 h 70612"/>
                <a:gd name="connsiteX2-53" fmla="*/ 226544 w 226544"/>
                <a:gd name="connsiteY2-54" fmla="*/ 35306 h 70612"/>
                <a:gd name="connsiteX3-55" fmla="*/ 27685 w 226544"/>
                <a:gd name="connsiteY3-56" fmla="*/ 70612 h 70612"/>
                <a:gd name="connsiteX4-57" fmla="*/ 0 w 226544"/>
                <a:gd name="connsiteY4-58" fmla="*/ 35306 h 70612"/>
                <a:gd name="connsiteX0-59" fmla="*/ 0 w 226544"/>
                <a:gd name="connsiteY0-60" fmla="*/ 35306 h 70612"/>
                <a:gd name="connsiteX1-61" fmla="*/ 27685 w 226544"/>
                <a:gd name="connsiteY1-62" fmla="*/ 0 h 70612"/>
                <a:gd name="connsiteX2-63" fmla="*/ 226544 w 226544"/>
                <a:gd name="connsiteY2-64" fmla="*/ 35306 h 70612"/>
                <a:gd name="connsiteX3-65" fmla="*/ 27685 w 226544"/>
                <a:gd name="connsiteY3-66" fmla="*/ 70612 h 70612"/>
                <a:gd name="connsiteX4-67" fmla="*/ 0 w 226544"/>
                <a:gd name="connsiteY4-68" fmla="*/ 35306 h 70612"/>
                <a:gd name="connsiteX0-69" fmla="*/ 0 w 226544"/>
                <a:gd name="connsiteY0-70" fmla="*/ 35306 h 70612"/>
                <a:gd name="connsiteX1-71" fmla="*/ 27685 w 226544"/>
                <a:gd name="connsiteY1-72" fmla="*/ 0 h 70612"/>
                <a:gd name="connsiteX2-73" fmla="*/ 226544 w 226544"/>
                <a:gd name="connsiteY2-74" fmla="*/ 35306 h 70612"/>
                <a:gd name="connsiteX3-75" fmla="*/ 27685 w 226544"/>
                <a:gd name="connsiteY3-76" fmla="*/ 70612 h 70612"/>
                <a:gd name="connsiteX4-77" fmla="*/ 0 w 226544"/>
                <a:gd name="connsiteY4-78" fmla="*/ 35306 h 70612"/>
                <a:gd name="connsiteX0-79" fmla="*/ 0 w 226544"/>
                <a:gd name="connsiteY0-80" fmla="*/ 35306 h 70612"/>
                <a:gd name="connsiteX1-81" fmla="*/ 27685 w 226544"/>
                <a:gd name="connsiteY1-82" fmla="*/ 0 h 70612"/>
                <a:gd name="connsiteX2-83" fmla="*/ 226544 w 226544"/>
                <a:gd name="connsiteY2-84" fmla="*/ 35306 h 70612"/>
                <a:gd name="connsiteX3-85" fmla="*/ 27685 w 226544"/>
                <a:gd name="connsiteY3-86" fmla="*/ 70612 h 70612"/>
                <a:gd name="connsiteX4-87" fmla="*/ 0 w 226544"/>
                <a:gd name="connsiteY4-88" fmla="*/ 35306 h 7061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19" name="Straight Connector 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0" name="Straight Connector 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1" name="Straight Connector 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1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1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1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5" name="Straight Connector 1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589588" y="1753342"/>
            <a:ext cx="8702815" cy="565083"/>
            <a:chOff x="978047" y="1482395"/>
            <a:chExt cx="2633067" cy="521495"/>
          </a:xfrm>
          <a:solidFill>
            <a:schemeClr val="accent1">
              <a:lumMod val="75000"/>
            </a:schemeClr>
          </a:solidFill>
        </p:grpSpPr>
        <p:sp>
          <p:nvSpPr>
            <p:cNvPr id="27" name="Trapezoid 17"/>
            <p:cNvSpPr/>
            <p:nvPr/>
          </p:nvSpPr>
          <p:spPr>
            <a:xfrm rot="16200000">
              <a:off x="739624" y="1720819"/>
              <a:ext cx="521495" cy="44647"/>
            </a:xfrm>
            <a:prstGeom prst="trapezoid">
              <a:avLst>
                <a:gd name="adj" fmla="val 69837"/>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25000" lnSpcReduction="20000"/>
            </a:bodyPr>
            <a:lstStyle/>
            <a:p>
              <a:pPr marL="342900" indent="-342900">
                <a:buFont typeface="Wingdings" panose="05000000000000000000" pitchFamily="2" charset="2"/>
                <a:buChar char="l"/>
              </a:pPr>
              <a:endParaRPr sz="2000">
                <a:latin typeface="宋体" panose="02010600030101010101" pitchFamily="2" charset="-122"/>
                <a:ea typeface="宋体" panose="02010600030101010101" pitchFamily="2" charset="-122"/>
                <a:sym typeface="+mn-lt"/>
              </a:endParaRPr>
            </a:p>
          </p:txBody>
        </p:sp>
        <p:sp>
          <p:nvSpPr>
            <p:cNvPr id="28" name="Arrow: Pentagon 18"/>
            <p:cNvSpPr/>
            <p:nvPr/>
          </p:nvSpPr>
          <p:spPr>
            <a:xfrm>
              <a:off x="978047" y="1514542"/>
              <a:ext cx="2633067" cy="455414"/>
            </a:xfrm>
            <a:prstGeom prst="homePlate">
              <a:avLst>
                <a:gd name="adj" fmla="val 36274"/>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342900" indent="-3429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版本控制是管理需求规格说明和其他项目文档必不可少的一个方面。</a:t>
              </a:r>
            </a:p>
          </p:txBody>
        </p:sp>
      </p:grpSp>
      <p:grpSp>
        <p:nvGrpSpPr>
          <p:cNvPr id="29" name="组合 28"/>
          <p:cNvGrpSpPr/>
          <p:nvPr/>
        </p:nvGrpSpPr>
        <p:grpSpPr>
          <a:xfrm>
            <a:off x="1571485" y="4190972"/>
            <a:ext cx="10353815" cy="992281"/>
            <a:chOff x="978047" y="3512567"/>
            <a:chExt cx="5246148" cy="597105"/>
          </a:xfrm>
        </p:grpSpPr>
        <p:sp>
          <p:nvSpPr>
            <p:cNvPr id="30" name="Trapezoid 14"/>
            <p:cNvSpPr/>
            <p:nvPr/>
          </p:nvSpPr>
          <p:spPr>
            <a:xfrm rot="16200000">
              <a:off x="739624" y="3750991"/>
              <a:ext cx="521495" cy="44647"/>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a:endParaRPr>
                <a:latin typeface="宋体" panose="02010600030101010101" pitchFamily="2" charset="-122"/>
                <a:ea typeface="宋体" panose="02010600030101010101" pitchFamily="2" charset="-122"/>
                <a:cs typeface="+mn-ea"/>
                <a:sym typeface="+mn-lt"/>
              </a:endParaRPr>
            </a:p>
          </p:txBody>
        </p:sp>
        <p:sp>
          <p:nvSpPr>
            <p:cNvPr id="31" name="Arrow: Pentagon 21"/>
            <p:cNvSpPr/>
            <p:nvPr/>
          </p:nvSpPr>
          <p:spPr>
            <a:xfrm>
              <a:off x="978047" y="3544962"/>
              <a:ext cx="5246148" cy="564710"/>
            </a:xfrm>
            <a:prstGeom prst="homePlate">
              <a:avLst>
                <a:gd name="adj" fmla="val 36274"/>
              </a:avLst>
            </a:pr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342900" indent="-342900">
                <a:lnSpc>
                  <a:spcPct val="150000"/>
                </a:lnSpc>
                <a:buFont typeface="Wingdings" panose="05000000000000000000" pitchFamily="2" charset="2"/>
                <a:buChar char="l"/>
              </a:pPr>
              <a:r>
                <a:rPr lang="zh-CN" altLang="en-US" sz="2000" dirty="0">
                  <a:solidFill>
                    <a:schemeClr val="tx1"/>
                  </a:solidFill>
                  <a:latin typeface="宋体" panose="02010600030101010101" pitchFamily="2" charset="-122"/>
                  <a:ea typeface="宋体" panose="02010600030101010101" pitchFamily="2" charset="-122"/>
                  <a:sym typeface="+mn-ea"/>
                </a:rPr>
                <a:t>为了尽量减少混乱、冲突、误传，应仅允许指定的专人来更新需求，并确保只要需求有变更就相应地改变版本标识号。</a:t>
              </a:r>
            </a:p>
          </p:txBody>
        </p:sp>
      </p:grpSp>
      <p:grpSp>
        <p:nvGrpSpPr>
          <p:cNvPr id="32" name="组合 31"/>
          <p:cNvGrpSpPr/>
          <p:nvPr/>
        </p:nvGrpSpPr>
        <p:grpSpPr>
          <a:xfrm>
            <a:off x="1571485" y="5278572"/>
            <a:ext cx="9602876" cy="1091729"/>
            <a:chOff x="978047" y="2835843"/>
            <a:chExt cx="2633066" cy="521495"/>
          </a:xfrm>
        </p:grpSpPr>
        <p:sp>
          <p:nvSpPr>
            <p:cNvPr id="33" name="Trapezoid 15"/>
            <p:cNvSpPr/>
            <p:nvPr/>
          </p:nvSpPr>
          <p:spPr>
            <a:xfrm rot="16200000">
              <a:off x="739624" y="3074267"/>
              <a:ext cx="521495" cy="44647"/>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a:endParaRPr sz="2000">
                <a:latin typeface="宋体" panose="02010600030101010101" pitchFamily="2" charset="-122"/>
                <a:ea typeface="宋体" panose="02010600030101010101" pitchFamily="2" charset="-122"/>
                <a:cs typeface="+mn-ea"/>
                <a:sym typeface="+mn-lt"/>
              </a:endParaRPr>
            </a:p>
          </p:txBody>
        </p:sp>
        <p:sp>
          <p:nvSpPr>
            <p:cNvPr id="34" name="Arrow: Pentagon 20"/>
            <p:cNvSpPr/>
            <p:nvPr/>
          </p:nvSpPr>
          <p:spPr>
            <a:xfrm>
              <a:off x="978047" y="2867990"/>
              <a:ext cx="2633066" cy="455414"/>
            </a:xfrm>
            <a:prstGeom prst="homePlate">
              <a:avLst>
                <a:gd name="adj" fmla="val 36274"/>
              </a:avLst>
            </a:prstGeom>
            <a:solidFill>
              <a:schemeClr val="accent1">
                <a:lumMod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每一个公布的需求文档的版本应该包括一个修正版本的历史情况，即已做变更的内容、变更日期、变更人的姓名以及变更的原因。</a:t>
              </a:r>
            </a:p>
          </p:txBody>
        </p:sp>
      </p:grpSp>
      <p:grpSp>
        <p:nvGrpSpPr>
          <p:cNvPr id="35" name="组合 34"/>
          <p:cNvGrpSpPr/>
          <p:nvPr/>
        </p:nvGrpSpPr>
        <p:grpSpPr>
          <a:xfrm>
            <a:off x="1579740" y="2359052"/>
            <a:ext cx="8824412" cy="1034733"/>
            <a:chOff x="978047" y="2159119"/>
            <a:chExt cx="2633067" cy="521495"/>
          </a:xfrm>
          <a:solidFill>
            <a:schemeClr val="accent1">
              <a:lumMod val="20000"/>
              <a:lumOff val="80000"/>
            </a:schemeClr>
          </a:solidFill>
        </p:grpSpPr>
        <p:sp>
          <p:nvSpPr>
            <p:cNvPr id="36" name="Trapezoid 16"/>
            <p:cNvSpPr/>
            <p:nvPr/>
          </p:nvSpPr>
          <p:spPr>
            <a:xfrm rot="16200000">
              <a:off x="739624" y="2397543"/>
              <a:ext cx="521495" cy="44647"/>
            </a:xfrm>
            <a:prstGeom prst="trapezoid">
              <a:avLst>
                <a:gd name="adj" fmla="val 69837"/>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Arrow: Pentagon 19"/>
            <p:cNvSpPr/>
            <p:nvPr/>
          </p:nvSpPr>
          <p:spPr>
            <a:xfrm>
              <a:off x="978047" y="2216868"/>
              <a:ext cx="2633067" cy="455414"/>
            </a:xfrm>
            <a:prstGeom prst="homePlate">
              <a:avLst>
                <a:gd name="adj" fmla="val 36274"/>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342900" indent="-342900">
                <a:lnSpc>
                  <a:spcPct val="110000"/>
                </a:lnSpc>
                <a:buFont typeface="Wingdings" panose="05000000000000000000" pitchFamily="2" charset="2"/>
                <a:buChar char="l"/>
              </a:pPr>
              <a:r>
                <a:rPr lang="zh-CN" altLang="en-US" sz="2000" dirty="0">
                  <a:solidFill>
                    <a:schemeClr val="tx1"/>
                  </a:solidFill>
                  <a:latin typeface="宋体" panose="02010600030101010101" pitchFamily="2" charset="-122"/>
                  <a:ea typeface="宋体" panose="02010600030101010101" pitchFamily="2" charset="-122"/>
                  <a:sym typeface="+mn-ea"/>
                </a:rPr>
                <a:t>需求文档的每一个版本都必须惟一地标识出来，团队每个成员都能够得到当前版本的需求。</a:t>
              </a:r>
            </a:p>
          </p:txBody>
        </p:sp>
      </p:grpSp>
      <p:grpSp>
        <p:nvGrpSpPr>
          <p:cNvPr id="38" name="组合 37"/>
          <p:cNvGrpSpPr/>
          <p:nvPr/>
        </p:nvGrpSpPr>
        <p:grpSpPr>
          <a:xfrm>
            <a:off x="1571485" y="3438615"/>
            <a:ext cx="8986532" cy="609374"/>
            <a:chOff x="978047" y="2835843"/>
            <a:chExt cx="3085857" cy="557550"/>
          </a:xfrm>
          <a:solidFill>
            <a:schemeClr val="accent1">
              <a:lumMod val="75000"/>
            </a:schemeClr>
          </a:solidFill>
        </p:grpSpPr>
        <p:sp>
          <p:nvSpPr>
            <p:cNvPr id="39" name="Trapezoid 15"/>
            <p:cNvSpPr/>
            <p:nvPr/>
          </p:nvSpPr>
          <p:spPr>
            <a:xfrm rot="16200000">
              <a:off x="739624" y="3074267"/>
              <a:ext cx="521495" cy="44647"/>
            </a:xfrm>
            <a:prstGeom prst="trapezoid">
              <a:avLst>
                <a:gd name="adj" fmla="val 69837"/>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Wingdings" panose="05000000000000000000" pitchFamily="2" charset="2"/>
                <a:buChar char="l"/>
              </a:pPr>
              <a:endParaRPr>
                <a:latin typeface="宋体" panose="02010600030101010101" pitchFamily="2" charset="-122"/>
                <a:ea typeface="宋体" panose="02010600030101010101" pitchFamily="2" charset="-122"/>
                <a:cs typeface="+mn-ea"/>
                <a:sym typeface="+mn-lt"/>
              </a:endParaRPr>
            </a:p>
          </p:txBody>
        </p:sp>
        <p:sp>
          <p:nvSpPr>
            <p:cNvPr id="40" name="Arrow: Pentagon 20"/>
            <p:cNvSpPr/>
            <p:nvPr/>
          </p:nvSpPr>
          <p:spPr>
            <a:xfrm>
              <a:off x="978047" y="2937958"/>
              <a:ext cx="3085857" cy="455435"/>
            </a:xfrm>
            <a:prstGeom prst="homePlate">
              <a:avLst>
                <a:gd name="adj" fmla="val 36274"/>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chor="t">
              <a:normAutofit fontScale="92500" lnSpcReduction="10000"/>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对所做的变更也必须清楚地写入文档，并及时通知到项目开发所涉及的人员。</a:t>
              </a:r>
            </a:p>
            <a:p>
              <a:pPr marL="342900" indent="-342900">
                <a:lnSpc>
                  <a:spcPct val="150000"/>
                </a:lnSpc>
                <a:buFont typeface="Wingdings" panose="05000000000000000000" pitchFamily="2" charset="2"/>
                <a:buChar char="l"/>
              </a:pPr>
              <a:endParaRPr lang="zh-CN" altLang="en-US" sz="2000" dirty="0">
                <a:latin typeface="宋体" panose="02010600030101010101" pitchFamily="2" charset="-122"/>
                <a:ea typeface="宋体" panose="02010600030101010101" pitchFamily="2" charset="-122"/>
                <a:sym typeface="+mn-ea"/>
              </a:endParaRPr>
            </a:p>
          </p:txBody>
        </p:sp>
      </p:grpSp>
      <p:sp>
        <p:nvSpPr>
          <p:cNvPr id="41"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需求版本控制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8"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par>
                                <p:cTn id="22" presetID="22" presetClass="entr" presetSubtype="8"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par>
                                <p:cTn id="25" presetID="22" presetClass="entr" presetSubtype="8"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par>
                                <p:cTn id="28" presetID="22" presetClass="entr" presetSubtype="8"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par>
                                <p:cTn id="31" presetID="12" presetClass="entr" presetSubtype="2"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additive="base">
                                        <p:cTn id="33" dur="500"/>
                                        <p:tgtEl>
                                          <p:spTgt spid="41"/>
                                        </p:tgtEl>
                                        <p:attrNameLst>
                                          <p:attrName>ppt_x</p:attrName>
                                        </p:attrNameLst>
                                      </p:cBhvr>
                                      <p:tavLst>
                                        <p:tav tm="0">
                                          <p:val>
                                            <p:strVal val="#ppt_x+#ppt_w*1.125000"/>
                                          </p:val>
                                        </p:tav>
                                        <p:tav tm="100000">
                                          <p:val>
                                            <p:strVal val="#ppt_x"/>
                                          </p:val>
                                        </p:tav>
                                      </p:tavLst>
                                    </p:anim>
                                    <p:animEffect transition="in" filter="wipe(left)">
                                      <p:cBhvr>
                                        <p:cTn id="3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13</a:t>
            </a:fld>
            <a:endParaRPr lang="zh-CN" altLang="en-US" dirty="0">
              <a:solidFill>
                <a:prstClr val="black">
                  <a:tint val="75000"/>
                </a:prstClr>
              </a:solidFill>
            </a:endParaRPr>
          </a:p>
        </p:txBody>
      </p:sp>
      <p:sp>
        <p:nvSpPr>
          <p:cNvPr id="11" name="文本框 10"/>
          <p:cNvSpPr txBox="1"/>
          <p:nvPr/>
        </p:nvSpPr>
        <p:spPr>
          <a:xfrm>
            <a:off x="838200" y="1470601"/>
            <a:ext cx="10764443" cy="1405193"/>
          </a:xfrm>
          <a:prstGeom prst="rect">
            <a:avLst/>
          </a:prstGeom>
          <a:noFill/>
        </p:spPr>
        <p:txBody>
          <a:bodyPr wrap="square">
            <a:spAutoFit/>
          </a:bodyPr>
          <a:lstStyle/>
          <a:p>
            <a:pPr>
              <a:lnSpc>
                <a:spcPct val="150000"/>
              </a:lnSpc>
              <a:defRPr/>
            </a:pPr>
            <a:r>
              <a:rPr lang="zh-CN" altLang="en-US" sz="2000" b="1" noProof="1">
                <a:latin typeface="宋体" panose="02010600030101010101" pitchFamily="2" charset="-122"/>
              </a:rPr>
              <a:t>版本控制的最简单方法是根据标准约定手工标记软件需求规格说明的每一次修改。不推荐根据修改日期或印刷日期区别文档的不同版本，它容易产生错误。推荐使用一种手工方法：</a:t>
            </a:r>
          </a:p>
          <a:p>
            <a:pPr>
              <a:lnSpc>
                <a:spcPct val="150000"/>
              </a:lnSpc>
              <a:defRPr/>
            </a:pPr>
            <a:endParaRPr lang="zh-CN" altLang="en-US" sz="2000" b="1" noProof="1">
              <a:latin typeface="宋体" panose="02010600030101010101" pitchFamily="2" charset="-122"/>
            </a:endParaRPr>
          </a:p>
        </p:txBody>
      </p:sp>
      <p:grpSp>
        <p:nvGrpSpPr>
          <p:cNvPr id="6" name="组合 5"/>
          <p:cNvGrpSpPr/>
          <p:nvPr/>
        </p:nvGrpSpPr>
        <p:grpSpPr>
          <a:xfrm>
            <a:off x="994933" y="2650646"/>
            <a:ext cx="2416392" cy="3659992"/>
            <a:chOff x="1240199" y="2353248"/>
            <a:chExt cx="2441623" cy="3668424"/>
          </a:xfrm>
        </p:grpSpPr>
        <p:sp>
          <p:nvSpPr>
            <p:cNvPr id="4" name="矩形: 圆角 3"/>
            <p:cNvSpPr/>
            <p:nvPr/>
          </p:nvSpPr>
          <p:spPr>
            <a:xfrm>
              <a:off x="1240199" y="2353248"/>
              <a:ext cx="2441623" cy="311205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16976" y="2588091"/>
              <a:ext cx="2190315" cy="3433581"/>
            </a:xfrm>
            <a:prstGeom prst="rect">
              <a:avLst/>
            </a:prstGeom>
            <a:noFill/>
          </p:spPr>
          <p:txBody>
            <a:bodyPr wrap="square" rtlCol="0">
              <a:spAutoFit/>
            </a:bodyPr>
            <a:lstStyle/>
            <a:p>
              <a:pPr>
                <a:lnSpc>
                  <a:spcPct val="125000"/>
                </a:lnSpc>
              </a:pPr>
              <a:r>
                <a:rPr lang="zh-CN" altLang="en-US" sz="1800" dirty="0">
                  <a:latin typeface="宋体" panose="02010600030101010101" pitchFamily="2" charset="-122"/>
                  <a:ea typeface="宋体" panose="02010600030101010101" pitchFamily="2" charset="-122"/>
                  <a:sym typeface="+mn-ea"/>
                </a:rPr>
                <a:t>任何新文档的第一版标记为“</a:t>
              </a:r>
              <a:r>
                <a:rPr lang="en-US" altLang="zh-CN" sz="1800" dirty="0">
                  <a:latin typeface="宋体" panose="02010600030101010101" pitchFamily="2" charset="-122"/>
                  <a:ea typeface="宋体" panose="02010600030101010101" pitchFamily="2" charset="-122"/>
                  <a:sym typeface="+mn-ea"/>
                </a:rPr>
                <a:t>1.0</a:t>
              </a:r>
              <a:r>
                <a:rPr lang="zh-CN" altLang="en-US" sz="1800" dirty="0">
                  <a:latin typeface="宋体" panose="02010600030101010101" pitchFamily="2" charset="-122"/>
                  <a:ea typeface="宋体" panose="02010600030101010101" pitchFamily="2" charset="-122"/>
                  <a:sym typeface="+mn-ea"/>
                </a:rPr>
                <a:t>版</a:t>
              </a:r>
              <a:r>
                <a:rPr lang="en-US" altLang="zh-CN" sz="1800" dirty="0">
                  <a:latin typeface="宋体" panose="02010600030101010101" pitchFamily="2" charset="-122"/>
                  <a:ea typeface="宋体" panose="02010600030101010101" pitchFamily="2" charset="-122"/>
                  <a:sym typeface="+mn-ea"/>
                </a:rPr>
                <a:t>(</a:t>
              </a:r>
              <a:r>
                <a:rPr lang="zh-CN" altLang="en-US" sz="1800" dirty="0">
                  <a:latin typeface="宋体" panose="02010600030101010101" pitchFamily="2" charset="-122"/>
                  <a:ea typeface="宋体" panose="02010600030101010101" pitchFamily="2" charset="-122"/>
                  <a:sym typeface="+mn-ea"/>
                </a:rPr>
                <a:t>草案</a:t>
              </a:r>
              <a:r>
                <a:rPr lang="en-US" altLang="zh-CN" sz="1800" dirty="0">
                  <a:latin typeface="宋体" panose="02010600030101010101" pitchFamily="2" charset="-122"/>
                  <a:ea typeface="宋体" panose="02010600030101010101" pitchFamily="2" charset="-122"/>
                  <a:sym typeface="+mn-ea"/>
                </a:rPr>
                <a:t>1)”</a:t>
              </a:r>
              <a:r>
                <a:rPr lang="zh-CN" altLang="en-US" sz="1800" dirty="0">
                  <a:latin typeface="宋体" panose="02010600030101010101" pitchFamily="2" charset="-122"/>
                  <a:ea typeface="宋体" panose="02010600030101010101" pitchFamily="2" charset="-122"/>
                  <a:sym typeface="+mn-ea"/>
                </a:rPr>
                <a:t>，下一稿标记为“</a:t>
              </a:r>
              <a:r>
                <a:rPr lang="en-US" altLang="zh-CN" sz="1800" dirty="0">
                  <a:latin typeface="宋体" panose="02010600030101010101" pitchFamily="2" charset="-122"/>
                  <a:ea typeface="宋体" panose="02010600030101010101" pitchFamily="2" charset="-122"/>
                  <a:sym typeface="+mn-ea"/>
                </a:rPr>
                <a:t>1.0</a:t>
              </a:r>
              <a:r>
                <a:rPr lang="zh-CN" altLang="en-US" sz="1800" dirty="0">
                  <a:latin typeface="宋体" panose="02010600030101010101" pitchFamily="2" charset="-122"/>
                  <a:ea typeface="宋体" panose="02010600030101010101" pitchFamily="2" charset="-122"/>
                  <a:sym typeface="+mn-ea"/>
                </a:rPr>
                <a:t>版</a:t>
              </a:r>
              <a:r>
                <a:rPr lang="en-US" altLang="zh-CN" sz="1800" dirty="0">
                  <a:latin typeface="宋体" panose="02010600030101010101" pitchFamily="2" charset="-122"/>
                  <a:ea typeface="宋体" panose="02010600030101010101" pitchFamily="2" charset="-122"/>
                  <a:sym typeface="+mn-ea"/>
                </a:rPr>
                <a:t>(</a:t>
              </a:r>
              <a:r>
                <a:rPr lang="zh-CN" altLang="en-US" sz="1800" dirty="0">
                  <a:latin typeface="宋体" panose="02010600030101010101" pitchFamily="2" charset="-122"/>
                  <a:ea typeface="宋体" panose="02010600030101010101" pitchFamily="2" charset="-122"/>
                  <a:sym typeface="+mn-ea"/>
                </a:rPr>
                <a:t>草案</a:t>
              </a:r>
              <a:r>
                <a:rPr lang="en-US" altLang="zh-CN" sz="1800" dirty="0">
                  <a:latin typeface="宋体" panose="02010600030101010101" pitchFamily="2" charset="-122"/>
                  <a:ea typeface="宋体" panose="02010600030101010101" pitchFamily="2" charset="-122"/>
                  <a:sym typeface="+mn-ea"/>
                </a:rPr>
                <a:t>2)”</a:t>
              </a:r>
              <a:r>
                <a:rPr lang="zh-CN" altLang="en-US" sz="1800" dirty="0">
                  <a:latin typeface="宋体" panose="02010600030101010101" pitchFamily="2" charset="-122"/>
                  <a:ea typeface="宋体" panose="02010600030101010101" pitchFamily="2" charset="-122"/>
                  <a:sym typeface="+mn-ea"/>
                </a:rPr>
                <a:t>，在文档被采纳为基线前，草案数可以随着改进逐次增加。</a:t>
              </a:r>
            </a:p>
            <a:p>
              <a:pPr>
                <a:lnSpc>
                  <a:spcPct val="125000"/>
                </a:lnSpc>
              </a:pPr>
              <a:endParaRPr lang="zh-CN" altLang="en-US" dirty="0"/>
            </a:p>
          </p:txBody>
        </p:sp>
      </p:grpSp>
      <p:grpSp>
        <p:nvGrpSpPr>
          <p:cNvPr id="15" name="组合 14"/>
          <p:cNvGrpSpPr/>
          <p:nvPr/>
        </p:nvGrpSpPr>
        <p:grpSpPr>
          <a:xfrm>
            <a:off x="3672204" y="3235393"/>
            <a:ext cx="2416392" cy="1735017"/>
            <a:chOff x="1254054" y="2353246"/>
            <a:chExt cx="2441623" cy="3112057"/>
          </a:xfrm>
          <a:solidFill>
            <a:schemeClr val="accent1">
              <a:lumMod val="60000"/>
              <a:lumOff val="40000"/>
            </a:schemeClr>
          </a:solidFill>
          <a:effectLst>
            <a:glow rad="101600">
              <a:schemeClr val="accent1">
                <a:lumMod val="20000"/>
                <a:lumOff val="80000"/>
                <a:alpha val="40000"/>
              </a:schemeClr>
            </a:glow>
          </a:effectLst>
        </p:grpSpPr>
        <p:sp>
          <p:nvSpPr>
            <p:cNvPr id="16" name="矩形: 圆角 15"/>
            <p:cNvSpPr/>
            <p:nvPr/>
          </p:nvSpPr>
          <p:spPr>
            <a:xfrm>
              <a:off x="1254054" y="2353246"/>
              <a:ext cx="2441623" cy="311205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391085" y="2790695"/>
              <a:ext cx="2190315" cy="1273875"/>
            </a:xfrm>
            <a:prstGeom prst="rect">
              <a:avLst/>
            </a:prstGeom>
            <a:grp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sym typeface="+mn-ea"/>
                </a:rPr>
                <a:t>当文档被采纳后被标记为“</a:t>
              </a:r>
              <a:r>
                <a:rPr lang="en-US" altLang="zh-CN" sz="1800" dirty="0">
                  <a:latin typeface="宋体" panose="02010600030101010101" pitchFamily="2" charset="-122"/>
                  <a:ea typeface="宋体" panose="02010600030101010101" pitchFamily="2" charset="-122"/>
                  <a:sym typeface="+mn-ea"/>
                </a:rPr>
                <a:t>1.0</a:t>
              </a:r>
              <a:r>
                <a:rPr lang="zh-CN" altLang="en-US" sz="1800" dirty="0">
                  <a:latin typeface="宋体" panose="02010600030101010101" pitchFamily="2" charset="-122"/>
                  <a:ea typeface="宋体" panose="02010600030101010101" pitchFamily="2" charset="-122"/>
                  <a:sym typeface="+mn-ea"/>
                </a:rPr>
                <a:t>正式版”。</a:t>
              </a:r>
            </a:p>
          </p:txBody>
        </p:sp>
      </p:grpSp>
      <p:grpSp>
        <p:nvGrpSpPr>
          <p:cNvPr id="18" name="组合 17"/>
          <p:cNvGrpSpPr/>
          <p:nvPr/>
        </p:nvGrpSpPr>
        <p:grpSpPr>
          <a:xfrm>
            <a:off x="6355391" y="3225572"/>
            <a:ext cx="2452726" cy="1735017"/>
            <a:chOff x="1240199" y="2353248"/>
            <a:chExt cx="2441623" cy="3112057"/>
          </a:xfrm>
          <a:solidFill>
            <a:schemeClr val="accent1">
              <a:lumMod val="60000"/>
              <a:lumOff val="40000"/>
            </a:schemeClr>
          </a:solidFill>
        </p:grpSpPr>
        <p:sp>
          <p:nvSpPr>
            <p:cNvPr id="19" name="矩形: 圆角 18"/>
            <p:cNvSpPr/>
            <p:nvPr/>
          </p:nvSpPr>
          <p:spPr>
            <a:xfrm>
              <a:off x="1240199" y="2353248"/>
              <a:ext cx="2441623" cy="3112057"/>
            </a:xfrm>
            <a:prstGeom prst="roundRect">
              <a:avLst/>
            </a:prstGeom>
            <a:grpFill/>
            <a:ln>
              <a:noFill/>
            </a:ln>
            <a:effectLst>
              <a:glow rad="101600">
                <a:schemeClr val="accent1">
                  <a:lumMod val="20000"/>
                  <a:lumOff val="8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391085" y="2790695"/>
              <a:ext cx="2190315" cy="1374194"/>
            </a:xfrm>
            <a:prstGeom prst="rect">
              <a:avLst/>
            </a:prstGeom>
            <a:grp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sym typeface="+mn-ea"/>
                </a:rPr>
                <a:t>若只有较小的修改，可认为是“</a:t>
              </a:r>
              <a:r>
                <a:rPr lang="en-US" altLang="zh-CN" sz="1800" dirty="0">
                  <a:latin typeface="宋体" panose="02010600030101010101" pitchFamily="2" charset="-122"/>
                  <a:ea typeface="宋体" panose="02010600030101010101" pitchFamily="2" charset="-122"/>
                  <a:sym typeface="+mn-ea"/>
                </a:rPr>
                <a:t>1.1</a:t>
              </a:r>
              <a:r>
                <a:rPr lang="zh-CN" altLang="en-US" sz="1800" dirty="0">
                  <a:latin typeface="宋体" panose="02010600030101010101" pitchFamily="2" charset="-122"/>
                  <a:ea typeface="宋体" panose="02010600030101010101" pitchFamily="2" charset="-122"/>
                  <a:sym typeface="+mn-ea"/>
                </a:rPr>
                <a:t>版</a:t>
              </a:r>
              <a:r>
                <a:rPr lang="en-US" altLang="zh-CN" sz="1800" dirty="0">
                  <a:latin typeface="宋体" panose="02010600030101010101" pitchFamily="2" charset="-122"/>
                  <a:ea typeface="宋体" panose="02010600030101010101" pitchFamily="2" charset="-122"/>
                  <a:sym typeface="+mn-ea"/>
                </a:rPr>
                <a:t>(</a:t>
              </a:r>
              <a:r>
                <a:rPr lang="zh-CN" altLang="en-US" sz="1800" dirty="0">
                  <a:latin typeface="宋体" panose="02010600030101010101" pitchFamily="2" charset="-122"/>
                  <a:ea typeface="宋体" panose="02010600030101010101" pitchFamily="2" charset="-122"/>
                  <a:sym typeface="+mn-ea"/>
                </a:rPr>
                <a:t>草案</a:t>
              </a:r>
              <a:r>
                <a:rPr lang="en-US" altLang="zh-CN" sz="1800" dirty="0">
                  <a:latin typeface="宋体" panose="02010600030101010101" pitchFamily="2" charset="-122"/>
                  <a:ea typeface="宋体" panose="02010600030101010101" pitchFamily="2" charset="-122"/>
                  <a:sym typeface="+mn-ea"/>
                </a:rPr>
                <a:t>1)”</a:t>
              </a:r>
              <a:endParaRPr lang="zh-CN" altLang="en-US" sz="1800" dirty="0">
                <a:latin typeface="宋体" panose="02010600030101010101" pitchFamily="2" charset="-122"/>
                <a:ea typeface="宋体" panose="02010600030101010101" pitchFamily="2" charset="-122"/>
                <a:sym typeface="+mn-ea"/>
              </a:endParaRPr>
            </a:p>
          </p:txBody>
        </p:sp>
      </p:grpSp>
      <p:grpSp>
        <p:nvGrpSpPr>
          <p:cNvPr id="21" name="组合 20"/>
          <p:cNvGrpSpPr/>
          <p:nvPr/>
        </p:nvGrpSpPr>
        <p:grpSpPr>
          <a:xfrm>
            <a:off x="9066271" y="2650646"/>
            <a:ext cx="2341202" cy="3254787"/>
            <a:chOff x="1274051" y="2347169"/>
            <a:chExt cx="2441623" cy="3259432"/>
          </a:xfrm>
        </p:grpSpPr>
        <p:sp>
          <p:nvSpPr>
            <p:cNvPr id="22" name="矩形: 圆角 21"/>
            <p:cNvSpPr/>
            <p:nvPr/>
          </p:nvSpPr>
          <p:spPr>
            <a:xfrm>
              <a:off x="1274051" y="2347169"/>
              <a:ext cx="2441623" cy="311205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399705" y="2439531"/>
              <a:ext cx="2190315" cy="3167070"/>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sym typeface="+mn-ea"/>
                </a:rPr>
                <a:t>若有较大的修改时，可认为是“</a:t>
              </a:r>
              <a:r>
                <a:rPr lang="en-US" altLang="zh-CN" sz="1800" dirty="0">
                  <a:latin typeface="宋体" panose="02010600030101010101" pitchFamily="2" charset="-122"/>
                  <a:ea typeface="宋体" panose="02010600030101010101" pitchFamily="2" charset="-122"/>
                  <a:sym typeface="+mn-ea"/>
                </a:rPr>
                <a:t>2.0</a:t>
              </a:r>
              <a:r>
                <a:rPr lang="zh-CN" altLang="en-US" sz="1800" dirty="0">
                  <a:latin typeface="宋体" panose="02010600030101010101" pitchFamily="2" charset="-122"/>
                  <a:ea typeface="宋体" panose="02010600030101010101" pitchFamily="2" charset="-122"/>
                  <a:sym typeface="+mn-ea"/>
                </a:rPr>
                <a:t>版</a:t>
              </a:r>
              <a:r>
                <a:rPr lang="en-US" altLang="zh-CN" sz="1800" dirty="0">
                  <a:latin typeface="宋体" panose="02010600030101010101" pitchFamily="2" charset="-122"/>
                  <a:ea typeface="宋体" panose="02010600030101010101" pitchFamily="2" charset="-122"/>
                  <a:sym typeface="+mn-ea"/>
                </a:rPr>
                <a:t>(</a:t>
              </a:r>
              <a:r>
                <a:rPr lang="zh-CN" altLang="en-US" sz="1800" dirty="0">
                  <a:latin typeface="宋体" panose="02010600030101010101" pitchFamily="2" charset="-122"/>
                  <a:ea typeface="宋体" panose="02010600030101010101" pitchFamily="2" charset="-122"/>
                  <a:sym typeface="+mn-ea"/>
                </a:rPr>
                <a:t>草案</a:t>
              </a:r>
              <a:r>
                <a:rPr lang="en-US" altLang="zh-CN" sz="1800" dirty="0">
                  <a:latin typeface="宋体" panose="02010600030101010101" pitchFamily="2" charset="-122"/>
                  <a:ea typeface="宋体" panose="02010600030101010101" pitchFamily="2" charset="-122"/>
                  <a:sym typeface="+mn-ea"/>
                </a:rPr>
                <a:t>1)” </a:t>
              </a:r>
              <a:r>
                <a:rPr lang="zh-CN" altLang="en-US" sz="1800" dirty="0">
                  <a:latin typeface="宋体" panose="02010600030101010101" pitchFamily="2" charset="-122"/>
                  <a:ea typeface="宋体" panose="02010600030101010101" pitchFamily="2" charset="-122"/>
                  <a:sym typeface="+mn-ea"/>
                </a:rPr>
                <a:t>这个方式清楚地区分草稿和定稿的文档版本，但要求用手工来操作。</a:t>
              </a:r>
            </a:p>
          </p:txBody>
        </p:sp>
      </p:grpSp>
      <p:sp>
        <p:nvSpPr>
          <p:cNvPr id="10" name="箭头: 直角上 9"/>
          <p:cNvSpPr/>
          <p:nvPr/>
        </p:nvSpPr>
        <p:spPr>
          <a:xfrm>
            <a:off x="3388128" y="4960588"/>
            <a:ext cx="1492272" cy="68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直角上 12"/>
          <p:cNvSpPr/>
          <p:nvPr/>
        </p:nvSpPr>
        <p:spPr>
          <a:xfrm rot="5400000">
            <a:off x="7972261" y="4658567"/>
            <a:ext cx="681520" cy="13860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箭头: 手杖形 13"/>
          <p:cNvSpPr/>
          <p:nvPr/>
        </p:nvSpPr>
        <p:spPr>
          <a:xfrm>
            <a:off x="4626500" y="2645636"/>
            <a:ext cx="3186628" cy="579935"/>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需求版本控制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p:tgtEl>
                                          <p:spTgt spid="26"/>
                                        </p:tgtEl>
                                        <p:attrNameLst>
                                          <p:attrName>ppt_x</p:attrName>
                                        </p:attrNameLst>
                                      </p:cBhvr>
                                      <p:tavLst>
                                        <p:tav tm="0">
                                          <p:val>
                                            <p:strVal val="#ppt_x+#ppt_w*1.125000"/>
                                          </p:val>
                                        </p:tav>
                                        <p:tav tm="100000">
                                          <p:val>
                                            <p:strVal val="#ppt_x"/>
                                          </p:val>
                                        </p:tav>
                                      </p:tavLst>
                                    </p:anim>
                                    <p:animEffect transition="in" filter="wipe(lef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14</a:t>
            </a:fld>
            <a:endParaRPr lang="zh-CN" altLang="en-US" dirty="0">
              <a:solidFill>
                <a:prstClr val="black">
                  <a:tint val="75000"/>
                </a:prstClr>
              </a:solidFill>
            </a:endParaRPr>
          </a:p>
        </p:txBody>
      </p:sp>
      <p:sp>
        <p:nvSpPr>
          <p:cNvPr id="11" name="文本框 10"/>
          <p:cNvSpPr txBox="1"/>
          <p:nvPr/>
        </p:nvSpPr>
        <p:spPr>
          <a:xfrm>
            <a:off x="1332613" y="1476165"/>
            <a:ext cx="9322031" cy="943528"/>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sym typeface="+mn-ea"/>
              </a:rPr>
              <a:t>更高级别的版本控制包括用版本控制工具来存储需求文档，例如用</a:t>
            </a:r>
            <a:r>
              <a:rPr lang="zh-CN" altLang="en-US" sz="2000" b="1" dirty="0">
                <a:solidFill>
                  <a:srgbClr val="FF0000"/>
                </a:solidFill>
                <a:latin typeface="宋体" panose="02010600030101010101" pitchFamily="2" charset="-122"/>
                <a:ea typeface="宋体" panose="02010600030101010101" pitchFamily="2" charset="-122"/>
                <a:sym typeface="+mn-ea"/>
              </a:rPr>
              <a:t>登录</a:t>
            </a:r>
            <a:r>
              <a:rPr lang="en-US" altLang="zh-CN" sz="2000" b="1" dirty="0">
                <a:solidFill>
                  <a:srgbClr val="FF0000"/>
                </a:solidFill>
                <a:latin typeface="宋体" panose="02010600030101010101" pitchFamily="2" charset="-122"/>
                <a:ea typeface="宋体" panose="02010600030101010101" pitchFamily="2" charset="-122"/>
                <a:sym typeface="+mn-ea"/>
              </a:rPr>
              <a:t>(check-in)</a:t>
            </a:r>
            <a:r>
              <a:rPr lang="zh-CN" altLang="en-US" sz="2000" b="1" dirty="0">
                <a:solidFill>
                  <a:srgbClr val="FF0000"/>
                </a:solidFill>
                <a:latin typeface="宋体" panose="02010600030101010101" pitchFamily="2" charset="-122"/>
                <a:ea typeface="宋体" panose="02010600030101010101" pitchFamily="2" charset="-122"/>
                <a:sym typeface="+mn-ea"/>
              </a:rPr>
              <a:t>和检出</a:t>
            </a:r>
            <a:r>
              <a:rPr lang="en-US" altLang="zh-CN" sz="2000" b="1" dirty="0">
                <a:solidFill>
                  <a:srgbClr val="FF0000"/>
                </a:solidFill>
                <a:latin typeface="宋体" panose="02010600030101010101" pitchFamily="2" charset="-122"/>
                <a:ea typeface="宋体" panose="02010600030101010101" pitchFamily="2" charset="-122"/>
                <a:sym typeface="+mn-ea"/>
              </a:rPr>
              <a:t>(check-out)</a:t>
            </a:r>
            <a:r>
              <a:rPr lang="zh-CN" altLang="en-US" sz="2000" b="1" dirty="0">
                <a:solidFill>
                  <a:srgbClr val="FF0000"/>
                </a:solidFill>
                <a:latin typeface="宋体" panose="02010600030101010101" pitchFamily="2" charset="-122"/>
                <a:ea typeface="宋体" panose="02010600030101010101" pitchFamily="2" charset="-122"/>
                <a:sym typeface="+mn-ea"/>
              </a:rPr>
              <a:t>程序来管理源代码</a:t>
            </a:r>
            <a:r>
              <a:rPr lang="zh-CN" altLang="en-US" sz="2000" b="1"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这方面有很多</a:t>
            </a:r>
            <a:r>
              <a:rPr lang="zh-CN" altLang="en-US" sz="2000" b="1" dirty="0">
                <a:solidFill>
                  <a:srgbClr val="FF0000"/>
                </a:solidFill>
                <a:latin typeface="宋体" panose="02010600030101010101" pitchFamily="2" charset="-122"/>
                <a:ea typeface="宋体" panose="02010600030101010101" pitchFamily="2" charset="-122"/>
                <a:sym typeface="+mn-ea"/>
              </a:rPr>
              <a:t>商业配置管理工具</a:t>
            </a:r>
            <a:r>
              <a:rPr lang="zh-CN" altLang="en-US" sz="2000" dirty="0">
                <a:latin typeface="宋体" panose="02010600030101010101" pitchFamily="2" charset="-122"/>
                <a:ea typeface="宋体" panose="02010600030101010101" pitchFamily="2" charset="-122"/>
                <a:sym typeface="+mn-ea"/>
              </a:rPr>
              <a:t>：</a:t>
            </a:r>
          </a:p>
        </p:txBody>
      </p:sp>
      <p:grpSp>
        <p:nvGrpSpPr>
          <p:cNvPr id="17" name="组合 16"/>
          <p:cNvGrpSpPr/>
          <p:nvPr/>
        </p:nvGrpSpPr>
        <p:grpSpPr>
          <a:xfrm>
            <a:off x="1447670" y="2857838"/>
            <a:ext cx="8919567" cy="1171787"/>
            <a:chOff x="1955449" y="3610204"/>
            <a:chExt cx="8281101" cy="957362"/>
          </a:xfrm>
        </p:grpSpPr>
        <p:sp>
          <p:nvSpPr>
            <p:cNvPr id="18" name="矩形 17"/>
            <p:cNvSpPr/>
            <p:nvPr/>
          </p:nvSpPr>
          <p:spPr>
            <a:xfrm>
              <a:off x="1955449" y="3610204"/>
              <a:ext cx="8281101" cy="95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19" name="文本框 18"/>
            <p:cNvSpPr txBox="1"/>
            <p:nvPr/>
          </p:nvSpPr>
          <p:spPr>
            <a:xfrm>
              <a:off x="2832268" y="3682188"/>
              <a:ext cx="7317724" cy="829807"/>
            </a:xfrm>
            <a:prstGeom prst="rect">
              <a:avLst/>
            </a:prstGeom>
            <a:noFill/>
          </p:spPr>
          <p:txBody>
            <a:bodyPr wrap="square" rtlCol="0">
              <a:spAutoFit/>
            </a:bodyPr>
            <a:lstStyle/>
            <a:p>
              <a:r>
                <a:rPr lang="zh-CN" altLang="en-US" sz="2000" noProof="1">
                  <a:latin typeface="宋体" panose="02010600030101010101" pitchFamily="2" charset="-122"/>
                  <a:ea typeface="宋体" panose="02010600030101010101" pitchFamily="2" charset="-122"/>
                </a:rPr>
                <a:t>如某项目用诸如</a:t>
              </a:r>
              <a:r>
                <a:rPr lang="en-US" altLang="zh-CN" sz="2000" noProof="1">
                  <a:latin typeface="宋体" panose="02010600030101010101" pitchFamily="2" charset="-122"/>
                  <a:ea typeface="宋体" panose="02010600030101010101" pitchFamily="2" charset="-122"/>
                </a:rPr>
                <a:t>Microsoft Word</a:t>
              </a:r>
              <a:r>
                <a:rPr lang="zh-CN" altLang="en-US" sz="2000" noProof="1">
                  <a:latin typeface="宋体" panose="02010600030101010101" pitchFamily="2" charset="-122"/>
                  <a:ea typeface="宋体" panose="02010600030101010101" pitchFamily="2" charset="-122"/>
                </a:rPr>
                <a:t>这样的工具管理了几百个用例文档。这个工具能让每个组员得到每个用例文档的先前版本，同时提供一个记录每一个文档变更的日志。</a:t>
              </a:r>
            </a:p>
          </p:txBody>
        </p:sp>
        <p:sp>
          <p:nvSpPr>
            <p:cNvPr id="20" name="椭圆 19"/>
            <p:cNvSpPr/>
            <p:nvPr/>
          </p:nvSpPr>
          <p:spPr>
            <a:xfrm>
              <a:off x="2183149" y="3817220"/>
              <a:ext cx="622468" cy="543397"/>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1" name="文本框 20"/>
            <p:cNvSpPr txBox="1"/>
            <p:nvPr/>
          </p:nvSpPr>
          <p:spPr>
            <a:xfrm>
              <a:off x="2287059" y="3917837"/>
              <a:ext cx="464265" cy="326894"/>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01</a:t>
              </a:r>
              <a:endParaRPr lang="zh-CN" altLang="en-US" sz="2000" b="1" dirty="0">
                <a:latin typeface="宋体" panose="02010600030101010101" pitchFamily="2" charset="-122"/>
                <a:ea typeface="宋体" panose="02010600030101010101" pitchFamily="2" charset="-122"/>
              </a:endParaRPr>
            </a:p>
          </p:txBody>
        </p:sp>
      </p:grpSp>
      <p:grpSp>
        <p:nvGrpSpPr>
          <p:cNvPr id="22" name="组合 21"/>
          <p:cNvGrpSpPr/>
          <p:nvPr/>
        </p:nvGrpSpPr>
        <p:grpSpPr>
          <a:xfrm>
            <a:off x="1447669" y="4202425"/>
            <a:ext cx="8919567" cy="1171787"/>
            <a:chOff x="1955449" y="3610204"/>
            <a:chExt cx="8281101" cy="957362"/>
          </a:xfrm>
        </p:grpSpPr>
        <p:sp>
          <p:nvSpPr>
            <p:cNvPr id="23" name="矩形 22"/>
            <p:cNvSpPr/>
            <p:nvPr/>
          </p:nvSpPr>
          <p:spPr>
            <a:xfrm>
              <a:off x="1955449" y="3610204"/>
              <a:ext cx="8281101" cy="95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4" name="文本框 23"/>
            <p:cNvSpPr txBox="1"/>
            <p:nvPr/>
          </p:nvSpPr>
          <p:spPr>
            <a:xfrm>
              <a:off x="2832268" y="3682188"/>
              <a:ext cx="7317724" cy="829807"/>
            </a:xfrm>
            <a:prstGeom prst="rect">
              <a:avLst/>
            </a:prstGeom>
            <a:noFill/>
          </p:spPr>
          <p:txBody>
            <a:bodyPr wrap="square" rtlCol="0">
              <a:spAutoFit/>
            </a:bodyPr>
            <a:lstStyle/>
            <a:p>
              <a:r>
                <a:rPr lang="zh-CN" altLang="en-US" sz="2000" noProof="1">
                  <a:latin typeface="宋体" panose="02010600030101010101" pitchFamily="2" charset="-122"/>
                  <a:ea typeface="宋体" panose="02010600030101010101" pitchFamily="2" charset="-122"/>
                </a:rPr>
                <a:t>对存储在工具中的文档，项目需求分析人员具有对它可以读和写的权利，而其他成员只能读。这个工具在该项目的版本控制计划中工作得很好。 </a:t>
              </a:r>
            </a:p>
          </p:txBody>
        </p:sp>
        <p:sp>
          <p:nvSpPr>
            <p:cNvPr id="25" name="椭圆 24"/>
            <p:cNvSpPr/>
            <p:nvPr/>
          </p:nvSpPr>
          <p:spPr>
            <a:xfrm>
              <a:off x="2183149" y="3817220"/>
              <a:ext cx="622468" cy="543397"/>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6" name="文本框 25"/>
            <p:cNvSpPr txBox="1"/>
            <p:nvPr/>
          </p:nvSpPr>
          <p:spPr>
            <a:xfrm>
              <a:off x="2287059" y="3917837"/>
              <a:ext cx="464265" cy="326894"/>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02</a:t>
              </a:r>
              <a:endParaRPr lang="zh-CN" altLang="en-US" sz="2000" b="1" dirty="0">
                <a:latin typeface="宋体" panose="02010600030101010101" pitchFamily="2" charset="-122"/>
                <a:ea typeface="宋体" panose="02010600030101010101" pitchFamily="2" charset="-122"/>
              </a:endParaRPr>
            </a:p>
          </p:txBody>
        </p:sp>
      </p:grpSp>
      <p:sp>
        <p:nvSpPr>
          <p:cNvPr id="27"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需求版本控制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p:tgtEl>
                                          <p:spTgt spid="27"/>
                                        </p:tgtEl>
                                        <p:attrNameLst>
                                          <p:attrName>ppt_x</p:attrName>
                                        </p:attrNameLst>
                                      </p:cBhvr>
                                      <p:tavLst>
                                        <p:tav tm="0">
                                          <p:val>
                                            <p:strVal val="#ppt_x+#ppt_w*1.125000"/>
                                          </p:val>
                                        </p:tav>
                                        <p:tav tm="100000">
                                          <p:val>
                                            <p:strVal val="#ppt_x"/>
                                          </p:val>
                                        </p:tav>
                                      </p:tavLst>
                                    </p:anim>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15</a:t>
            </a:fld>
            <a:endParaRPr lang="zh-CN" altLang="en-US" dirty="0">
              <a:solidFill>
                <a:prstClr val="black">
                  <a:tint val="75000"/>
                </a:prstClr>
              </a:solidFill>
            </a:endParaRPr>
          </a:p>
        </p:txBody>
      </p:sp>
      <p:sp>
        <p:nvSpPr>
          <p:cNvPr id="11" name="文本框 10"/>
          <p:cNvSpPr txBox="1"/>
          <p:nvPr/>
        </p:nvSpPr>
        <p:spPr>
          <a:xfrm>
            <a:off x="1486763" y="1588214"/>
            <a:ext cx="9322031" cy="520848"/>
          </a:xfrm>
          <a:prstGeom prst="rect">
            <a:avLst/>
          </a:prstGeom>
          <a:noFill/>
        </p:spPr>
        <p:txBody>
          <a:bodyPr wrap="square">
            <a:spAutoFit/>
          </a:bodyPr>
          <a:lstStyle/>
          <a:p>
            <a:pPr>
              <a:lnSpc>
                <a:spcPct val="150000"/>
              </a:lnSpc>
              <a:defRPr/>
            </a:pPr>
            <a:r>
              <a:rPr lang="zh-CN" altLang="en-US" sz="2200" b="1" noProof="1">
                <a:latin typeface="宋体" panose="02010600030101010101" pitchFamily="2" charset="-122"/>
              </a:rPr>
              <a:t>版本控制的最有力方法是用一个商业需求管理工具的数据库存储需求。</a:t>
            </a:r>
          </a:p>
        </p:txBody>
      </p:sp>
      <p:grpSp>
        <p:nvGrpSpPr>
          <p:cNvPr id="14" name="组合 13"/>
          <p:cNvGrpSpPr/>
          <p:nvPr/>
        </p:nvGrpSpPr>
        <p:grpSpPr>
          <a:xfrm>
            <a:off x="1544560" y="2378985"/>
            <a:ext cx="8919567" cy="961289"/>
            <a:chOff x="1955449" y="3610204"/>
            <a:chExt cx="8281101" cy="957362"/>
          </a:xfrm>
        </p:grpSpPr>
        <p:sp>
          <p:nvSpPr>
            <p:cNvPr id="15" name="矩形 14"/>
            <p:cNvSpPr/>
            <p:nvPr/>
          </p:nvSpPr>
          <p:spPr>
            <a:xfrm>
              <a:off x="1955449" y="3610204"/>
              <a:ext cx="8281101" cy="95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6" name="文本框 15"/>
            <p:cNvSpPr txBox="1"/>
            <p:nvPr/>
          </p:nvSpPr>
          <p:spPr>
            <a:xfrm>
              <a:off x="2855234" y="3745603"/>
              <a:ext cx="7317724" cy="766298"/>
            </a:xfrm>
            <a:prstGeom prst="rect">
              <a:avLst/>
            </a:prstGeom>
            <a:noFill/>
          </p:spPr>
          <p:txBody>
            <a:bodyPr wrap="square" rtlCol="0">
              <a:spAutoFit/>
            </a:bodyPr>
            <a:lstStyle/>
            <a:p>
              <a:r>
                <a:rPr lang="zh-CN" altLang="en-US" sz="2200" noProof="1">
                  <a:latin typeface="宋体" panose="02010600030101010101" pitchFamily="2" charset="-122"/>
                  <a:ea typeface="宋体" panose="02010600030101010101" pitchFamily="2" charset="-122"/>
                </a:rPr>
                <a:t>这些工具能跟踪和报告每个需求的变动历史，当你需要恢复早期的需求时这很有价值。</a:t>
              </a:r>
            </a:p>
          </p:txBody>
        </p:sp>
        <p:sp>
          <p:nvSpPr>
            <p:cNvPr id="17" name="椭圆 16"/>
            <p:cNvSpPr/>
            <p:nvPr/>
          </p:nvSpPr>
          <p:spPr>
            <a:xfrm>
              <a:off x="2183149" y="3817220"/>
              <a:ext cx="568174" cy="582122"/>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8" name="文本框 17"/>
            <p:cNvSpPr txBox="1"/>
            <p:nvPr/>
          </p:nvSpPr>
          <p:spPr>
            <a:xfrm>
              <a:off x="2262176" y="3897952"/>
              <a:ext cx="464265" cy="398475"/>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01</a:t>
              </a:r>
              <a:endParaRPr lang="zh-CN" altLang="en-US" sz="2000" b="1" dirty="0">
                <a:latin typeface="宋体" panose="02010600030101010101" pitchFamily="2" charset="-122"/>
                <a:ea typeface="宋体" panose="02010600030101010101" pitchFamily="2" charset="-122"/>
              </a:endParaRPr>
            </a:p>
          </p:txBody>
        </p:sp>
      </p:grpSp>
      <p:grpSp>
        <p:nvGrpSpPr>
          <p:cNvPr id="19" name="组合 18"/>
          <p:cNvGrpSpPr/>
          <p:nvPr/>
        </p:nvGrpSpPr>
        <p:grpSpPr>
          <a:xfrm>
            <a:off x="1544559" y="3673926"/>
            <a:ext cx="8919567" cy="1070654"/>
            <a:chOff x="1955449" y="3610205"/>
            <a:chExt cx="8281101" cy="957362"/>
          </a:xfrm>
        </p:grpSpPr>
        <p:sp>
          <p:nvSpPr>
            <p:cNvPr id="20" name="矩形 19"/>
            <p:cNvSpPr/>
            <p:nvPr/>
          </p:nvSpPr>
          <p:spPr>
            <a:xfrm>
              <a:off x="1955449" y="3610205"/>
              <a:ext cx="8281101" cy="95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1" name="文本框 20"/>
            <p:cNvSpPr txBox="1"/>
            <p:nvPr/>
          </p:nvSpPr>
          <p:spPr>
            <a:xfrm>
              <a:off x="2855234" y="3743293"/>
              <a:ext cx="7317724" cy="688022"/>
            </a:xfrm>
            <a:prstGeom prst="rect">
              <a:avLst/>
            </a:prstGeom>
            <a:noFill/>
          </p:spPr>
          <p:txBody>
            <a:bodyPr wrap="square" rtlCol="0">
              <a:spAutoFit/>
            </a:bodyPr>
            <a:lstStyle/>
            <a:p>
              <a:r>
                <a:rPr lang="zh-CN" altLang="en-US" sz="2200" noProof="1">
                  <a:latin typeface="宋体" panose="02010600030101010101" pitchFamily="2" charset="-122"/>
                  <a:ea typeface="宋体" panose="02010600030101010101" pitchFamily="2" charset="-122"/>
                </a:rPr>
                <a:t>在添加、变动、删除、拒绝一个需求后，附加一些评语描述变更的原因在将来需要讨论时将会很有用。 </a:t>
              </a:r>
            </a:p>
          </p:txBody>
        </p:sp>
        <p:sp>
          <p:nvSpPr>
            <p:cNvPr id="22" name="椭圆 21"/>
            <p:cNvSpPr/>
            <p:nvPr/>
          </p:nvSpPr>
          <p:spPr>
            <a:xfrm>
              <a:off x="2189234" y="3817220"/>
              <a:ext cx="562089" cy="504423"/>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3" name="文本框 22"/>
            <p:cNvSpPr txBox="1"/>
            <p:nvPr/>
          </p:nvSpPr>
          <p:spPr>
            <a:xfrm>
              <a:off x="2262177" y="3869021"/>
              <a:ext cx="464265" cy="357772"/>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02</a:t>
              </a:r>
              <a:endParaRPr lang="zh-CN" altLang="en-US" sz="2000" b="1" dirty="0">
                <a:latin typeface="宋体" panose="02010600030101010101" pitchFamily="2" charset="-122"/>
                <a:ea typeface="宋体" panose="02010600030101010101" pitchFamily="2" charset="-122"/>
              </a:endParaRPr>
            </a:p>
          </p:txBody>
        </p:sp>
      </p:grpSp>
      <p:sp>
        <p:nvSpPr>
          <p:cNvPr id="24"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需求版本控制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ppt_x</p:attrName>
                                        </p:attrNameLst>
                                      </p:cBhvr>
                                      <p:tavLst>
                                        <p:tav tm="0">
                                          <p:val>
                                            <p:strVal val="#ppt_x+#ppt_w*1.125000"/>
                                          </p:val>
                                        </p:tav>
                                        <p:tav tm="100000">
                                          <p:val>
                                            <p:strVal val="#ppt_x"/>
                                          </p:val>
                                        </p:tav>
                                      </p:tavLst>
                                    </p:anim>
                                    <p:animEffect transition="in" filter="wipe(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16</a:t>
            </a:fld>
            <a:endParaRPr lang="zh-CN" altLang="en-US" dirty="0">
              <a:solidFill>
                <a:prstClr val="black">
                  <a:tint val="75000"/>
                </a:prstClr>
              </a:solidFill>
            </a:endParaRPr>
          </a:p>
        </p:txBody>
      </p:sp>
      <p:sp>
        <p:nvSpPr>
          <p:cNvPr id="11" name="文本框 10"/>
          <p:cNvSpPr txBox="1"/>
          <p:nvPr/>
        </p:nvSpPr>
        <p:spPr>
          <a:xfrm>
            <a:off x="4450859" y="1289388"/>
            <a:ext cx="2955867"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fontAlgn="base">
              <a:spcBef>
                <a:spcPct val="0"/>
              </a:spcBef>
              <a:spcAft>
                <a:spcPct val="0"/>
              </a:spcAft>
              <a:defRPr sz="2000" b="1" kern="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noProof="1"/>
              <a:t>常用的版本控制软件</a:t>
            </a:r>
          </a:p>
        </p:txBody>
      </p:sp>
      <p:graphicFrame>
        <p:nvGraphicFramePr>
          <p:cNvPr id="12" name="表格 11"/>
          <p:cNvGraphicFramePr>
            <a:graphicFrameLocks noGrp="1"/>
          </p:cNvGraphicFramePr>
          <p:nvPr/>
        </p:nvGraphicFramePr>
        <p:xfrm>
          <a:off x="1736652" y="1766701"/>
          <a:ext cx="8862238" cy="4288983"/>
        </p:xfrm>
        <a:graphic>
          <a:graphicData uri="http://schemas.openxmlformats.org/drawingml/2006/table">
            <a:tbl>
              <a:tblPr/>
              <a:tblGrid>
                <a:gridCol w="2645688">
                  <a:extLst>
                    <a:ext uri="{9D8B030D-6E8A-4147-A177-3AD203B41FA5}">
                      <a16:colId xmlns:a16="http://schemas.microsoft.com/office/drawing/2014/main" val="20000"/>
                    </a:ext>
                  </a:extLst>
                </a:gridCol>
                <a:gridCol w="6216550">
                  <a:extLst>
                    <a:ext uri="{9D8B030D-6E8A-4147-A177-3AD203B41FA5}">
                      <a16:colId xmlns:a16="http://schemas.microsoft.com/office/drawing/2014/main" val="20001"/>
                    </a:ext>
                  </a:extLst>
                </a:gridCol>
              </a:tblGrid>
              <a:tr h="454352">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2000" b="0" dirty="0">
                          <a:solidFill>
                            <a:schemeClr val="bg1"/>
                          </a:solidFill>
                          <a:latin typeface="宋体" panose="02010600030101010101" pitchFamily="2" charset="-122"/>
                          <a:ea typeface="宋体" panose="02010600030101010101" pitchFamily="2" charset="-122"/>
                          <a:cs typeface="Times New Roman" panose="02020603050405020304" pitchFamily="2" charset="0"/>
                        </a:rPr>
                        <a:t>名称</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2000" b="0" dirty="0">
                          <a:solidFill>
                            <a:schemeClr val="bg1"/>
                          </a:solidFill>
                          <a:latin typeface="宋体" panose="02010600030101010101" pitchFamily="2" charset="-122"/>
                          <a:ea typeface="宋体" panose="02010600030101010101" pitchFamily="2" charset="-122"/>
                          <a:cs typeface="Times New Roman" panose="02020603050405020304" pitchFamily="2" charset="0"/>
                        </a:rPr>
                        <a:t>介绍</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7161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en-US" altLang="zh-CN" sz="1800" dirty="0">
                          <a:latin typeface="宋体" panose="02010600030101010101" pitchFamily="2" charset="-122"/>
                          <a:ea typeface="宋体" panose="02010600030101010101" pitchFamily="2" charset="-122"/>
                          <a:sym typeface="+mn-ea"/>
                        </a:rPr>
                        <a:t>Visual Source Safe</a:t>
                      </a:r>
                      <a:endPar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1800" dirty="0">
                          <a:latin typeface="宋体" panose="02010600030101010101" pitchFamily="2" charset="-122"/>
                          <a:ea typeface="宋体" panose="02010600030101010101" pitchFamily="2" charset="-122"/>
                          <a:sym typeface="+mn-ea"/>
                        </a:rPr>
                        <a:t>简称</a:t>
                      </a:r>
                      <a:r>
                        <a:rPr lang="en-US" altLang="zh-CN" sz="1800" dirty="0">
                          <a:latin typeface="宋体" panose="02010600030101010101" pitchFamily="2" charset="-122"/>
                          <a:ea typeface="宋体" panose="02010600030101010101" pitchFamily="2" charset="-122"/>
                          <a:sym typeface="+mn-ea"/>
                        </a:rPr>
                        <a:t>VSS</a:t>
                      </a:r>
                      <a:r>
                        <a:rPr lang="zh-CN" altLang="en-US" sz="1800" dirty="0">
                          <a:latin typeface="宋体" panose="02010600030101010101" pitchFamily="2" charset="-122"/>
                          <a:ea typeface="宋体" panose="02010600030101010101" pitchFamily="2" charset="-122"/>
                          <a:sym typeface="+mn-ea"/>
                        </a:rPr>
                        <a:t>，美国微软公司的产品，目前常用的版本为</a:t>
                      </a:r>
                      <a:r>
                        <a:rPr lang="en-US" altLang="zh-CN" sz="1800" dirty="0">
                          <a:latin typeface="宋体" panose="02010600030101010101" pitchFamily="2" charset="-122"/>
                          <a:ea typeface="宋体" panose="02010600030101010101" pitchFamily="2" charset="-122"/>
                          <a:sym typeface="+mn-ea"/>
                        </a:rPr>
                        <a:t>6.0</a:t>
                      </a:r>
                      <a:r>
                        <a:rPr lang="zh-CN" altLang="en-US" sz="1800" dirty="0">
                          <a:latin typeface="宋体" panose="02010600030101010101" pitchFamily="2" charset="-122"/>
                          <a:ea typeface="宋体" panose="02010600030101010101" pitchFamily="2" charset="-122"/>
                          <a:sym typeface="+mn-ea"/>
                        </a:rPr>
                        <a:t>版。</a:t>
                      </a:r>
                      <a:r>
                        <a:rPr lang="en-US" altLang="zh-CN" sz="1800" dirty="0">
                          <a:latin typeface="宋体" panose="02010600030101010101" pitchFamily="2" charset="-122"/>
                          <a:ea typeface="宋体" panose="02010600030101010101" pitchFamily="2" charset="-122"/>
                          <a:sym typeface="+mn-ea"/>
                        </a:rPr>
                        <a:t>VSS</a:t>
                      </a:r>
                      <a:r>
                        <a:rPr lang="zh-CN" altLang="en-US" sz="1800" dirty="0">
                          <a:latin typeface="宋体" panose="02010600030101010101" pitchFamily="2" charset="-122"/>
                          <a:ea typeface="宋体" panose="02010600030101010101" pitchFamily="2" charset="-122"/>
                          <a:sym typeface="+mn-ea"/>
                        </a:rPr>
                        <a:t>是配置管理的一种很好的入门级的工具。</a:t>
                      </a:r>
                      <a:r>
                        <a:rPr lang="en-US" altLang="zh-CN" sz="1800" dirty="0">
                          <a:latin typeface="宋体" panose="02010600030101010101" pitchFamily="2" charset="-122"/>
                          <a:ea typeface="宋体" panose="02010600030101010101" pitchFamily="2" charset="-122"/>
                          <a:sym typeface="+mn-ea"/>
                        </a:rPr>
                        <a:t>VSS</a:t>
                      </a:r>
                      <a:r>
                        <a:rPr lang="zh-CN" altLang="en-US" sz="1800" dirty="0">
                          <a:latin typeface="宋体" panose="02010600030101010101" pitchFamily="2" charset="-122"/>
                          <a:ea typeface="宋体" panose="02010600030101010101" pitchFamily="2" charset="-122"/>
                          <a:sym typeface="+mn-ea"/>
                        </a:rPr>
                        <a:t>的使用简便易学，但</a:t>
                      </a:r>
                      <a:r>
                        <a:rPr lang="en-US" altLang="zh-CN" sz="1800" dirty="0">
                          <a:latin typeface="宋体" panose="02010600030101010101" pitchFamily="2" charset="-122"/>
                          <a:ea typeface="宋体" panose="02010600030101010101" pitchFamily="2" charset="-122"/>
                          <a:sym typeface="+mn-ea"/>
                        </a:rPr>
                        <a:t>VSS</a:t>
                      </a:r>
                      <a:r>
                        <a:rPr lang="zh-CN" altLang="en-US" sz="1800" dirty="0">
                          <a:latin typeface="宋体" panose="02010600030101010101" pitchFamily="2" charset="-122"/>
                          <a:ea typeface="宋体" panose="02010600030101010101" pitchFamily="2" charset="-122"/>
                          <a:sym typeface="+mn-ea"/>
                        </a:rPr>
                        <a:t>的功能和安全性较弱。</a:t>
                      </a:r>
                      <a:endPar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7161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en-US" altLang="zh-CN" sz="1800" dirty="0">
                          <a:latin typeface="宋体" panose="02010600030101010101" pitchFamily="2" charset="-122"/>
                          <a:ea typeface="宋体" panose="02010600030101010101" pitchFamily="2" charset="-122"/>
                          <a:sym typeface="+mn-ea"/>
                        </a:rPr>
                        <a:t>Concurrent Version System</a:t>
                      </a:r>
                      <a:endPar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indent="0">
                        <a:lnSpc>
                          <a:spcPct val="150000"/>
                        </a:lnSpc>
                        <a:buNone/>
                      </a:pPr>
                      <a:r>
                        <a:rPr lang="zh-CN" altLang="en-US" sz="1800" dirty="0">
                          <a:latin typeface="宋体" panose="02010600030101010101" pitchFamily="2" charset="-122"/>
                          <a:ea typeface="宋体" panose="02010600030101010101" pitchFamily="2" charset="-122"/>
                          <a:sym typeface="+mn-ea"/>
                        </a:rPr>
                        <a:t>简称</a:t>
                      </a:r>
                      <a:r>
                        <a:rPr lang="en-US" altLang="zh-CN" sz="1800" dirty="0">
                          <a:latin typeface="宋体" panose="02010600030101010101" pitchFamily="2" charset="-122"/>
                          <a:ea typeface="宋体" panose="02010600030101010101" pitchFamily="2" charset="-122"/>
                          <a:sym typeface="+mn-ea"/>
                        </a:rPr>
                        <a:t>CVS</a:t>
                      </a:r>
                      <a:r>
                        <a:rPr lang="zh-CN" altLang="en-US" sz="1800" dirty="0">
                          <a:latin typeface="宋体" panose="02010600030101010101" pitchFamily="2" charset="-122"/>
                          <a:ea typeface="宋体" panose="02010600030101010101" pitchFamily="2" charset="-122"/>
                          <a:sym typeface="+mn-ea"/>
                        </a:rPr>
                        <a:t>，开发源代码的配置管理工具，其源代码和安装文件都可以免费下载。</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2"/>
                  </a:ext>
                </a:extLst>
              </a:tr>
              <a:tr h="7161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en-US" altLang="zh-CN" sz="1800" dirty="0">
                          <a:latin typeface="宋体" panose="02010600030101010101" pitchFamily="2" charset="-122"/>
                          <a:ea typeface="宋体" panose="02010600030101010101" pitchFamily="2" charset="-122"/>
                          <a:sym typeface="+mn-ea"/>
                        </a:rPr>
                        <a:t>StarTeam</a:t>
                      </a:r>
                      <a:endPar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indent="0">
                        <a:lnSpc>
                          <a:spcPct val="150000"/>
                        </a:lnSpc>
                        <a:buNone/>
                      </a:pPr>
                      <a:r>
                        <a:rPr lang="zh-CN" altLang="en-US" sz="1800" dirty="0">
                          <a:latin typeface="宋体" panose="02010600030101010101" pitchFamily="2" charset="-122"/>
                          <a:ea typeface="宋体" panose="02010600030101010101" pitchFamily="2" charset="-122"/>
                          <a:sym typeface="+mn-ea"/>
                        </a:rPr>
                        <a:t>是</a:t>
                      </a:r>
                      <a:r>
                        <a:rPr lang="en-US" altLang="zh-CN" sz="1800" dirty="0">
                          <a:latin typeface="宋体" panose="02010600030101010101" pitchFamily="2" charset="-122"/>
                          <a:ea typeface="宋体" panose="02010600030101010101" pitchFamily="2" charset="-122"/>
                          <a:sym typeface="+mn-ea"/>
                        </a:rPr>
                        <a:t>Borland</a:t>
                      </a:r>
                      <a:r>
                        <a:rPr lang="zh-CN" altLang="en-US" sz="1800" dirty="0">
                          <a:latin typeface="宋体" panose="02010600030101010101" pitchFamily="2" charset="-122"/>
                          <a:ea typeface="宋体" panose="02010600030101010101" pitchFamily="2" charset="-122"/>
                          <a:sym typeface="+mn-ea"/>
                        </a:rPr>
                        <a:t>公司的配置管理工具，</a:t>
                      </a:r>
                      <a:r>
                        <a:rPr lang="en-US" altLang="zh-CN" sz="1800" dirty="0">
                          <a:latin typeface="宋体" panose="02010600030101010101" pitchFamily="2" charset="-122"/>
                          <a:ea typeface="宋体" panose="02010600030101010101" pitchFamily="2" charset="-122"/>
                          <a:sym typeface="+mn-ea"/>
                        </a:rPr>
                        <a:t>StarTeam</a:t>
                      </a:r>
                      <a:r>
                        <a:rPr lang="zh-CN" altLang="en-US" sz="1800" dirty="0">
                          <a:latin typeface="宋体" panose="02010600030101010101" pitchFamily="2" charset="-122"/>
                          <a:ea typeface="宋体" panose="02010600030101010101" pitchFamily="2" charset="-122"/>
                          <a:sym typeface="+mn-ea"/>
                        </a:rPr>
                        <a:t>属于高端的工具，在易用性，功能和安全性等方面都很不错。</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r h="7161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en-US" altLang="zh-CN" sz="1800" dirty="0">
                          <a:latin typeface="宋体" panose="02010600030101010101" pitchFamily="2" charset="-122"/>
                          <a:ea typeface="宋体" panose="02010600030101010101" pitchFamily="2" charset="-122"/>
                          <a:sym typeface="+mn-ea"/>
                        </a:rPr>
                        <a:t>ClearCase</a:t>
                      </a:r>
                      <a:endPar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0" fontAlgn="base" latinLnBrk="0" hangingPunct="0">
                        <a:lnSpc>
                          <a:spcPct val="150000"/>
                        </a:lnSpc>
                        <a:spcBef>
                          <a:spcPct val="20000"/>
                        </a:spcBef>
                        <a:spcAft>
                          <a:spcPct val="0"/>
                        </a:spcAft>
                        <a:buClrTx/>
                        <a:buSzTx/>
                        <a:buFontTx/>
                        <a:buNone/>
                        <a:defRPr/>
                      </a:pPr>
                      <a:r>
                        <a:rPr lang="zh-CN" altLang="en-US" sz="1800" dirty="0">
                          <a:latin typeface="宋体" panose="02010600030101010101" pitchFamily="2" charset="-122"/>
                          <a:ea typeface="宋体" panose="02010600030101010101" pitchFamily="2" charset="-122"/>
                          <a:sym typeface="+mn-ea"/>
                        </a:rPr>
                        <a:t>是</a:t>
                      </a:r>
                      <a:r>
                        <a:rPr lang="en-US" altLang="zh-CN" sz="1800" dirty="0">
                          <a:latin typeface="宋体" panose="02010600030101010101" pitchFamily="2" charset="-122"/>
                          <a:ea typeface="宋体" panose="02010600030101010101" pitchFamily="2" charset="-122"/>
                          <a:sym typeface="+mn-ea"/>
                        </a:rPr>
                        <a:t>Rational</a:t>
                      </a:r>
                      <a:r>
                        <a:rPr lang="zh-CN" altLang="en-US" sz="1800" dirty="0">
                          <a:latin typeface="宋体" panose="02010600030101010101" pitchFamily="2" charset="-122"/>
                          <a:ea typeface="宋体" panose="02010600030101010101" pitchFamily="2" charset="-122"/>
                          <a:sym typeface="+mn-ea"/>
                        </a:rPr>
                        <a:t>公司的产品，也是目前使用较多的配置管理工具。</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4"/>
                  </a:ext>
                </a:extLst>
              </a:tr>
            </a:tbl>
          </a:graphicData>
        </a:graphic>
      </p:graphicFrame>
      <p:sp>
        <p:nvSpPr>
          <p:cNvPr id="13"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需求版本控制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12" presetClass="entr" presetSubtype="2"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p:tgtEl>
                                          <p:spTgt spid="13"/>
                                        </p:tgtEl>
                                        <p:attrNameLst>
                                          <p:attrName>ppt_x</p:attrName>
                                        </p:attrNameLst>
                                      </p:cBhvr>
                                      <p:tavLst>
                                        <p:tav tm="0">
                                          <p:val>
                                            <p:strVal val="#ppt_x+#ppt_w*1.125000"/>
                                          </p:val>
                                        </p:tav>
                                        <p:tav tm="100000">
                                          <p:val>
                                            <p:strVal val="#ppt_x"/>
                                          </p:val>
                                        </p:tav>
                                      </p:tavLst>
                                    </p:anim>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17</a:t>
            </a:fld>
            <a:endParaRPr lang="zh-CN" altLang="en-US" dirty="0">
              <a:solidFill>
                <a:prstClr val="black">
                  <a:tint val="75000"/>
                </a:prstClr>
              </a:solidFill>
            </a:endParaRPr>
          </a:p>
        </p:txBody>
      </p:sp>
      <p:graphicFrame>
        <p:nvGraphicFramePr>
          <p:cNvPr id="13" name="表格 12"/>
          <p:cNvGraphicFramePr/>
          <p:nvPr>
            <p:custDataLst>
              <p:tags r:id="rId1"/>
            </p:custDataLst>
          </p:nvPr>
        </p:nvGraphicFramePr>
        <p:xfrm>
          <a:off x="1634188" y="1813707"/>
          <a:ext cx="9193277" cy="4178738"/>
        </p:xfrm>
        <a:graphic>
          <a:graphicData uri="http://schemas.openxmlformats.org/drawingml/2006/table">
            <a:tbl>
              <a:tblPr/>
              <a:tblGrid>
                <a:gridCol w="2744515">
                  <a:extLst>
                    <a:ext uri="{9D8B030D-6E8A-4147-A177-3AD203B41FA5}">
                      <a16:colId xmlns:a16="http://schemas.microsoft.com/office/drawing/2014/main" val="20000"/>
                    </a:ext>
                  </a:extLst>
                </a:gridCol>
                <a:gridCol w="6448762">
                  <a:extLst>
                    <a:ext uri="{9D8B030D-6E8A-4147-A177-3AD203B41FA5}">
                      <a16:colId xmlns:a16="http://schemas.microsoft.com/office/drawing/2014/main" val="20001"/>
                    </a:ext>
                  </a:extLst>
                </a:gridCol>
              </a:tblGrid>
              <a:tr h="534544">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2000" b="0" dirty="0">
                          <a:solidFill>
                            <a:schemeClr val="bg1"/>
                          </a:solidFill>
                          <a:latin typeface="微软雅黑" panose="020B0503020204020204" pitchFamily="34" charset="-122"/>
                          <a:ea typeface="微软雅黑" panose="020B0503020204020204" pitchFamily="34" charset="-122"/>
                          <a:cs typeface="Times New Roman" panose="02020603050405020304" pitchFamily="2" charset="0"/>
                        </a:rPr>
                        <a:t>名称</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2000" b="0" dirty="0">
                          <a:solidFill>
                            <a:schemeClr val="bg1"/>
                          </a:solidFill>
                          <a:latin typeface="微软雅黑" panose="020B0503020204020204" pitchFamily="34" charset="-122"/>
                          <a:ea typeface="微软雅黑" panose="020B0503020204020204" pitchFamily="34" charset="-122"/>
                          <a:cs typeface="Times New Roman" panose="02020603050405020304" pitchFamily="2" charset="0"/>
                        </a:rPr>
                        <a:t>介绍</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918372">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en-US" altLang="zh-CN"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Subversion</a:t>
                      </a:r>
                      <a:endPar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indent="0">
                        <a:lnSpc>
                          <a:spcPct val="150000"/>
                        </a:lnSpc>
                        <a:buNone/>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简称</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SVN</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sym typeface="+mn-ea"/>
                        </a:rPr>
                        <a:t>即版本控制系统。</a:t>
                      </a:r>
                      <a:r>
                        <a:rPr lang="en-US" altLang="zh-CN" sz="1800" dirty="0">
                          <a:latin typeface="宋体" panose="02010600030101010101" pitchFamily="2" charset="-122"/>
                          <a:ea typeface="宋体" panose="02010600030101010101" pitchFamily="2" charset="-122"/>
                          <a:sym typeface="+mn-ea"/>
                        </a:rPr>
                        <a:t>SVN</a:t>
                      </a:r>
                      <a:r>
                        <a:rPr lang="zh-CN" altLang="en-US" sz="1800" dirty="0">
                          <a:latin typeface="宋体" panose="02010600030101010101" pitchFamily="2" charset="-122"/>
                          <a:ea typeface="宋体" panose="02010600030101010101" pitchFamily="2" charset="-122"/>
                          <a:sym typeface="+mn-ea"/>
                        </a:rPr>
                        <a:t>与</a:t>
                      </a:r>
                      <a:r>
                        <a:rPr lang="en-US" altLang="zh-CN" sz="1800" dirty="0">
                          <a:latin typeface="宋体" panose="02010600030101010101" pitchFamily="2" charset="-122"/>
                          <a:ea typeface="宋体" panose="02010600030101010101" pitchFamily="2" charset="-122"/>
                          <a:sym typeface="+mn-ea"/>
                        </a:rPr>
                        <a:t>CVS</a:t>
                      </a:r>
                      <a:r>
                        <a:rPr lang="zh-CN" altLang="en-US" sz="1800" dirty="0">
                          <a:latin typeface="宋体" panose="02010600030101010101" pitchFamily="2" charset="-122"/>
                          <a:ea typeface="宋体" panose="02010600030101010101" pitchFamily="2" charset="-122"/>
                          <a:sym typeface="+mn-ea"/>
                        </a:rPr>
                        <a:t>一样，是一个跨平台的软件，支持大多数常见的操作系统。</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1362911">
                <a:tc>
                  <a:txBody>
                    <a:bodyPr/>
                    <a:lstStyle/>
                    <a:p>
                      <a:pPr marL="0" lvl="0" indent="0" algn="ctr">
                        <a:lnSpc>
                          <a:spcPct val="150000"/>
                        </a:lnSpc>
                        <a:buNone/>
                      </a:pPr>
                      <a:r>
                        <a:rPr lang="en-US" altLang="zh-CN" sz="1800" dirty="0" err="1">
                          <a:latin typeface="宋体" panose="02010600030101010101" pitchFamily="2" charset="-122"/>
                          <a:ea typeface="宋体" panose="02010600030101010101" pitchFamily="2" charset="-122"/>
                          <a:sym typeface="+mn-ea"/>
                        </a:rPr>
                        <a:t>SourceAnywhere</a:t>
                      </a:r>
                      <a:r>
                        <a:rPr lang="zh-CN" altLang="en-US" sz="1800" dirty="0">
                          <a:latin typeface="宋体" panose="02010600030101010101" pitchFamily="2" charset="-122"/>
                          <a:ea typeface="宋体" panose="02010600030101010101" pitchFamily="2" charset="-122"/>
                          <a:sym typeface="+mn-ea"/>
                        </a:rPr>
                        <a:t>系列</a:t>
                      </a:r>
                      <a:endPar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p>
                      <a:pPr>
                        <a:lnSpc>
                          <a:spcPct val="150000"/>
                        </a:lnSpc>
                      </a:pPr>
                      <a:r>
                        <a:rPr lang="zh-CN" altLang="en-US" sz="1800" dirty="0">
                          <a:latin typeface="宋体" panose="02010600030101010101" pitchFamily="2" charset="-122"/>
                          <a:ea typeface="宋体" panose="02010600030101010101" pitchFamily="2" charset="-122"/>
                          <a:sym typeface="+mn-ea"/>
                        </a:rPr>
                        <a:t>是由加拿大公</a:t>
                      </a:r>
                      <a:r>
                        <a:rPr lang="en-US" altLang="zh-CN" sz="1800" dirty="0" err="1">
                          <a:latin typeface="宋体" panose="02010600030101010101" pitchFamily="2" charset="-122"/>
                          <a:ea typeface="宋体" panose="02010600030101010101" pitchFamily="2" charset="-122"/>
                          <a:sym typeface="+mn-ea"/>
                        </a:rPr>
                        <a:t>Dynam</a:t>
                      </a:r>
                      <a:r>
                        <a:rPr lang="en-US" altLang="zh-CN" sz="1800" dirty="0">
                          <a:latin typeface="宋体" panose="02010600030101010101" pitchFamily="2" charset="-122"/>
                          <a:ea typeface="宋体" panose="02010600030101010101" pitchFamily="2" charset="-122"/>
                          <a:sym typeface="+mn-ea"/>
                        </a:rPr>
                        <a:t> soft</a:t>
                      </a:r>
                      <a:r>
                        <a:rPr lang="zh-CN" altLang="en-US" sz="1800" dirty="0">
                          <a:latin typeface="宋体" panose="02010600030101010101" pitchFamily="2" charset="-122"/>
                          <a:ea typeface="宋体" panose="02010600030101010101" pitchFamily="2" charset="-122"/>
                          <a:sym typeface="+mn-ea"/>
                        </a:rPr>
                        <a:t>开发的，有三个产品：</a:t>
                      </a:r>
                      <a:r>
                        <a:rPr lang="en-US" altLang="zh-CN" sz="1800" dirty="0" err="1">
                          <a:latin typeface="宋体" panose="02010600030101010101" pitchFamily="2" charset="-122"/>
                          <a:ea typeface="宋体" panose="02010600030101010101" pitchFamily="2" charset="-122"/>
                          <a:sym typeface="+mn-ea"/>
                        </a:rPr>
                        <a:t>SourceAnywhere</a:t>
                      </a:r>
                      <a:r>
                        <a:rPr lang="en-US" altLang="zh-CN" sz="1800" dirty="0">
                          <a:latin typeface="宋体" panose="02010600030101010101" pitchFamily="2" charset="-122"/>
                          <a:ea typeface="宋体" panose="02010600030101010101" pitchFamily="2" charset="-122"/>
                          <a:sym typeface="+mn-ea"/>
                        </a:rPr>
                        <a:t> for VSS, </a:t>
                      </a:r>
                      <a:r>
                        <a:rPr lang="en-US" altLang="zh-CN" sz="1800" dirty="0" err="1">
                          <a:latin typeface="宋体" panose="02010600030101010101" pitchFamily="2" charset="-122"/>
                          <a:ea typeface="宋体" panose="02010600030101010101" pitchFamily="2" charset="-122"/>
                          <a:sym typeface="+mn-ea"/>
                        </a:rPr>
                        <a:t>SourceAnywhere</a:t>
                      </a:r>
                      <a:r>
                        <a:rPr lang="en-US" altLang="zh-CN" sz="1800" dirty="0">
                          <a:latin typeface="宋体" panose="02010600030101010101" pitchFamily="2" charset="-122"/>
                          <a:ea typeface="宋体" panose="02010600030101010101" pitchFamily="2" charset="-122"/>
                          <a:sym typeface="+mn-ea"/>
                        </a:rPr>
                        <a:t> Standalone, </a:t>
                      </a:r>
                      <a:r>
                        <a:rPr lang="en-US" altLang="zh-CN" sz="1800" dirty="0" err="1">
                          <a:latin typeface="宋体" panose="02010600030101010101" pitchFamily="2" charset="-122"/>
                          <a:ea typeface="宋体" panose="02010600030101010101" pitchFamily="2" charset="-122"/>
                          <a:sym typeface="+mn-ea"/>
                        </a:rPr>
                        <a:t>SourceAnywhere</a:t>
                      </a:r>
                      <a:r>
                        <a:rPr lang="en-US" altLang="zh-CN" sz="1800" dirty="0">
                          <a:latin typeface="宋体" panose="02010600030101010101" pitchFamily="2" charset="-122"/>
                          <a:ea typeface="宋体" panose="02010600030101010101" pitchFamily="2" charset="-122"/>
                          <a:sym typeface="+mn-ea"/>
                        </a:rPr>
                        <a:t> Hosted</a:t>
                      </a:r>
                      <a:r>
                        <a:rPr lang="zh-CN" altLang="en-US" sz="1800" dirty="0">
                          <a:latin typeface="宋体" panose="02010600030101010101" pitchFamily="2" charset="-122"/>
                          <a:ea typeface="宋体" panose="02010600030101010101" pitchFamily="2" charset="-122"/>
                          <a:sym typeface="+mn-ea"/>
                        </a:rPr>
                        <a:t>。</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2"/>
                  </a:ext>
                </a:extLst>
              </a:tr>
              <a:tr h="1362911">
                <a:tc>
                  <a:txBody>
                    <a:bodyPr/>
                    <a:lstStyle/>
                    <a:p>
                      <a:pPr marL="0" lvl="0" indent="0" algn="ctr">
                        <a:lnSpc>
                          <a:spcPct val="150000"/>
                        </a:lnSpc>
                        <a:buNone/>
                      </a:pPr>
                      <a:r>
                        <a:rPr lang="en-US" altLang="zh-CN"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Git</a:t>
                      </a:r>
                      <a:endPar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p>
                      <a:pPr marL="0" indent="0">
                        <a:lnSpc>
                          <a:spcPct val="150000"/>
                        </a:lnSpc>
                        <a:buNone/>
                      </a:pPr>
                      <a:r>
                        <a:rPr lang="zh-CN" altLang="en-US" sz="1800" dirty="0">
                          <a:latin typeface="宋体" panose="02010600030101010101" pitchFamily="2" charset="-122"/>
                          <a:ea typeface="宋体" panose="02010600030101010101" pitchFamily="2" charset="-122"/>
                          <a:sym typeface="+mn-ea"/>
                        </a:rPr>
                        <a:t>是一个开源的</a:t>
                      </a:r>
                      <a:r>
                        <a:rPr lang="zh-CN" altLang="en-US" sz="1800" dirty="0">
                          <a:solidFill>
                            <a:srgbClr val="FF0000"/>
                          </a:solidFill>
                          <a:latin typeface="宋体" panose="02010600030101010101" pitchFamily="2" charset="-122"/>
                          <a:ea typeface="宋体" panose="02010600030101010101" pitchFamily="2" charset="-122"/>
                          <a:sym typeface="+mn-ea"/>
                        </a:rPr>
                        <a:t>分布式版本控制系统</a:t>
                      </a:r>
                      <a:r>
                        <a:rPr lang="zh-CN" altLang="en-US" sz="1800" dirty="0">
                          <a:latin typeface="宋体" panose="02010600030101010101" pitchFamily="2" charset="-122"/>
                          <a:ea typeface="宋体" panose="02010600030101010101" pitchFamily="2" charset="-122"/>
                          <a:sym typeface="+mn-ea"/>
                        </a:rPr>
                        <a:t>，用以有效、高速的处理从很小到非常大的项目版本管理</a:t>
                      </a:r>
                      <a:r>
                        <a:rPr lang="en-US" altLang="zh-CN" sz="1800" dirty="0">
                          <a:latin typeface="宋体" panose="02010600030101010101" pitchFamily="2" charset="-122"/>
                          <a:ea typeface="宋体" panose="02010600030101010101" pitchFamily="2" charset="-122"/>
                          <a:sym typeface="+mn-ea"/>
                        </a:rPr>
                        <a:t>.</a:t>
                      </a:r>
                      <a:r>
                        <a:rPr lang="zh-CN" altLang="en-US" sz="1800" dirty="0">
                          <a:latin typeface="宋体" panose="02010600030101010101" pitchFamily="2" charset="-122"/>
                          <a:ea typeface="宋体" panose="02010600030101010101" pitchFamily="2" charset="-122"/>
                          <a:sym typeface="+mn-ea"/>
                        </a:rPr>
                        <a:t>它是 </a:t>
                      </a:r>
                      <a:r>
                        <a:rPr lang="en-US" altLang="zh-CN" sz="1800" dirty="0">
                          <a:latin typeface="宋体" panose="02010600030101010101" pitchFamily="2" charset="-122"/>
                          <a:ea typeface="宋体" panose="02010600030101010101" pitchFamily="2" charset="-122"/>
                          <a:sym typeface="+mn-ea"/>
                        </a:rPr>
                        <a:t>Linus Torvalds </a:t>
                      </a:r>
                      <a:r>
                        <a:rPr lang="zh-CN" altLang="en-US" sz="1800" dirty="0">
                          <a:latin typeface="宋体" panose="02010600030101010101" pitchFamily="2" charset="-122"/>
                          <a:ea typeface="宋体" panose="02010600030101010101" pitchFamily="2" charset="-122"/>
                          <a:sym typeface="+mn-ea"/>
                        </a:rPr>
                        <a:t>为了帮助管理</a:t>
                      </a:r>
                      <a:r>
                        <a:rPr lang="en-US" altLang="zh-CN" sz="1800" dirty="0">
                          <a:latin typeface="宋体" panose="02010600030101010101" pitchFamily="2" charset="-122"/>
                          <a:ea typeface="宋体" panose="02010600030101010101" pitchFamily="2" charset="-122"/>
                          <a:sym typeface="+mn-ea"/>
                        </a:rPr>
                        <a:t>Linux</a:t>
                      </a:r>
                      <a:r>
                        <a:rPr lang="zh-CN" altLang="en-US" sz="1800" dirty="0">
                          <a:latin typeface="宋体" panose="02010600030101010101" pitchFamily="2" charset="-122"/>
                          <a:ea typeface="宋体" panose="02010600030101010101" pitchFamily="2" charset="-122"/>
                          <a:sym typeface="+mn-ea"/>
                        </a:rPr>
                        <a:t>内核开发而开发的一个开放源码的版本控制软件。</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p:sp>
        <p:nvSpPr>
          <p:cNvPr id="11" name="文本框 10"/>
          <p:cNvSpPr txBox="1"/>
          <p:nvPr/>
        </p:nvSpPr>
        <p:spPr>
          <a:xfrm>
            <a:off x="4083497" y="1421897"/>
            <a:ext cx="7607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fontAlgn="base">
              <a:spcBef>
                <a:spcPct val="0"/>
              </a:spcBef>
              <a:spcAft>
                <a:spcPct val="0"/>
              </a:spcAft>
              <a:defRPr sz="2000" b="1" kern="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sym typeface="+mn-ea"/>
              </a:rPr>
              <a:t>常用的版本控制软件（续表）</a:t>
            </a:r>
          </a:p>
        </p:txBody>
      </p:sp>
      <p:sp>
        <p:nvSpPr>
          <p:cNvPr id="14"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需求版本控制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1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18</a:t>
            </a:fld>
            <a:endParaRPr lang="zh-CN" altLang="en-US" dirty="0">
              <a:solidFill>
                <a:prstClr val="black">
                  <a:tint val="75000"/>
                </a:prstClr>
              </a:solidFill>
            </a:endParaRPr>
          </a:p>
        </p:txBody>
      </p:sp>
      <p:graphicFrame>
        <p:nvGraphicFramePr>
          <p:cNvPr id="7" name="图示 6"/>
          <p:cNvGraphicFramePr/>
          <p:nvPr/>
        </p:nvGraphicFramePr>
        <p:xfrm>
          <a:off x="927100" y="2569789"/>
          <a:ext cx="10924611" cy="33431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文本框 17"/>
          <p:cNvSpPr txBox="1"/>
          <p:nvPr/>
        </p:nvSpPr>
        <p:spPr>
          <a:xfrm>
            <a:off x="1330035" y="1794541"/>
            <a:ext cx="10264488" cy="481863"/>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可以将每一个需求想象成一个对象，它具有一些能将自身与其他需求区分开来的属性。   </a:t>
            </a:r>
          </a:p>
        </p:txBody>
      </p:sp>
      <p:sp>
        <p:nvSpPr>
          <p:cNvPr id="13"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6.1.4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需求属性</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19</a:t>
            </a:fld>
            <a:endParaRPr lang="zh-CN" altLang="en-US" dirty="0">
              <a:solidFill>
                <a:prstClr val="black">
                  <a:tint val="75000"/>
                </a:prstClr>
              </a:solidFill>
            </a:endParaRPr>
          </a:p>
        </p:txBody>
      </p:sp>
      <p:sp>
        <p:nvSpPr>
          <p:cNvPr id="11" name="文本框 10"/>
          <p:cNvSpPr txBox="1"/>
          <p:nvPr/>
        </p:nvSpPr>
        <p:spPr>
          <a:xfrm>
            <a:off x="1386613" y="1569513"/>
            <a:ext cx="9700487" cy="943528"/>
          </a:xfrm>
          <a:prstGeom prst="rect">
            <a:avLst/>
          </a:prstGeom>
          <a:noFill/>
        </p:spPr>
        <p:txBody>
          <a:bodyPr wrap="square">
            <a:spAutoFit/>
          </a:bodyPr>
          <a:lstStyle/>
          <a:p>
            <a:pPr>
              <a:lnSpc>
                <a:spcPct val="150000"/>
              </a:lnSpc>
              <a:defRPr/>
            </a:pPr>
            <a:r>
              <a:rPr lang="zh-CN" altLang="en-US" sz="2000" b="1" dirty="0">
                <a:latin typeface="宋体" panose="02010600030101010101" pitchFamily="2" charset="-122"/>
                <a:sym typeface="+mn-ea"/>
              </a:rPr>
              <a:t>对大型的复杂项目来说，丰富的需求属性显得尤为重要，应考虑为每个需求指定如下一些属性：</a:t>
            </a:r>
          </a:p>
        </p:txBody>
      </p:sp>
      <p:sp>
        <p:nvSpPr>
          <p:cNvPr id="96" name="文本框 95"/>
          <p:cNvSpPr txBox="1"/>
          <p:nvPr/>
        </p:nvSpPr>
        <p:spPr>
          <a:xfrm>
            <a:off x="2224527" y="3545001"/>
            <a:ext cx="7917511" cy="481863"/>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 </a:t>
            </a:r>
          </a:p>
        </p:txBody>
      </p:sp>
      <p:sp>
        <p:nvSpPr>
          <p:cNvPr id="15" name="文本框 14"/>
          <p:cNvSpPr txBox="1"/>
          <p:nvPr/>
        </p:nvSpPr>
        <p:spPr>
          <a:xfrm>
            <a:off x="2447333" y="2513041"/>
            <a:ext cx="2648244" cy="369332"/>
          </a:xfrm>
          <a:prstGeom prst="rect">
            <a:avLst/>
          </a:prstGeom>
          <a:solidFill>
            <a:schemeClr val="accent1">
              <a:lumMod val="40000"/>
              <a:lumOff val="60000"/>
            </a:schemeClr>
          </a:solid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需求创建的日期</a:t>
            </a:r>
          </a:p>
        </p:txBody>
      </p:sp>
      <p:sp>
        <p:nvSpPr>
          <p:cNvPr id="16" name="文本框 15"/>
          <p:cNvSpPr txBox="1"/>
          <p:nvPr/>
        </p:nvSpPr>
        <p:spPr>
          <a:xfrm>
            <a:off x="2447333" y="3131591"/>
            <a:ext cx="2648244" cy="369332"/>
          </a:xfrm>
          <a:prstGeom prst="rect">
            <a:avLst/>
          </a:prstGeom>
          <a:solidFill>
            <a:schemeClr val="accent1">
              <a:lumMod val="40000"/>
              <a:lumOff val="60000"/>
            </a:schemeClr>
          </a:solidFill>
        </p:spPr>
        <p:txBody>
          <a:bodyPr wrap="square" rtlCol="0">
            <a:spAutoFit/>
          </a:bodyPr>
          <a:lstStyle/>
          <a:p>
            <a:pPr algn="ctr"/>
            <a:r>
              <a:rPr lang="zh-CN" altLang="en-US" sz="1800" dirty="0">
                <a:latin typeface="微软雅黑" panose="020B0503020204020204" pitchFamily="34" charset="-122"/>
                <a:ea typeface="微软雅黑" panose="020B0503020204020204" pitchFamily="34" charset="-122"/>
                <a:sym typeface="+mn-ea"/>
              </a:rPr>
              <a:t>需求的当前版本号</a:t>
            </a:r>
          </a:p>
        </p:txBody>
      </p:sp>
      <p:sp>
        <p:nvSpPr>
          <p:cNvPr id="17" name="文本框 16"/>
          <p:cNvSpPr txBox="1"/>
          <p:nvPr/>
        </p:nvSpPr>
        <p:spPr>
          <a:xfrm>
            <a:off x="2447333" y="3751581"/>
            <a:ext cx="2648244"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创建需求的作者</a:t>
            </a:r>
          </a:p>
        </p:txBody>
      </p:sp>
      <p:sp>
        <p:nvSpPr>
          <p:cNvPr id="18" name="文本框 17"/>
          <p:cNvSpPr txBox="1"/>
          <p:nvPr/>
        </p:nvSpPr>
        <p:spPr>
          <a:xfrm>
            <a:off x="2453457" y="4983404"/>
            <a:ext cx="3642361"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需求的拥有者或者一组涉众列表</a:t>
            </a:r>
          </a:p>
        </p:txBody>
      </p:sp>
      <p:sp>
        <p:nvSpPr>
          <p:cNvPr id="19" name="文本框 18"/>
          <p:cNvSpPr txBox="1"/>
          <p:nvPr/>
        </p:nvSpPr>
        <p:spPr>
          <a:xfrm>
            <a:off x="2447333" y="4347085"/>
            <a:ext cx="2648244"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负责认可该需求的人员</a:t>
            </a:r>
          </a:p>
        </p:txBody>
      </p:sp>
      <p:sp>
        <p:nvSpPr>
          <p:cNvPr id="20" name="文本框 19"/>
          <p:cNvSpPr txBox="1"/>
          <p:nvPr/>
        </p:nvSpPr>
        <p:spPr>
          <a:xfrm>
            <a:off x="2447333" y="5641033"/>
            <a:ext cx="3027472"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solidFill>
                  <a:srgbClr val="FF0000"/>
                </a:solidFill>
                <a:latin typeface="微软雅黑" panose="020B0503020204020204" pitchFamily="34" charset="-122"/>
                <a:ea typeface="微软雅黑" panose="020B0503020204020204" pitchFamily="34" charset="-122"/>
                <a:sym typeface="+mn-ea"/>
              </a:rPr>
              <a:t>需求状态 （</a:t>
            </a:r>
            <a:r>
              <a:rPr lang="en-US" altLang="zh-CN" sz="1800" dirty="0">
                <a:solidFill>
                  <a:srgbClr val="FF0000"/>
                </a:solidFill>
                <a:latin typeface="微软雅黑" panose="020B0503020204020204" pitchFamily="34" charset="-122"/>
                <a:ea typeface="微软雅黑" panose="020B0503020204020204" pitchFamily="34" charset="-122"/>
                <a:sym typeface="+mn-ea"/>
              </a:rPr>
              <a:t>6.1.5</a:t>
            </a:r>
            <a:r>
              <a:rPr lang="zh-CN" altLang="en-US" sz="1800" dirty="0">
                <a:solidFill>
                  <a:srgbClr val="FF0000"/>
                </a:solidFill>
                <a:latin typeface="微软雅黑" panose="020B0503020204020204" pitchFamily="34" charset="-122"/>
                <a:ea typeface="微软雅黑" panose="020B0503020204020204" pitchFamily="34" charset="-122"/>
                <a:sym typeface="+mn-ea"/>
              </a:rPr>
              <a:t>专门讨论）</a:t>
            </a:r>
          </a:p>
        </p:txBody>
      </p:sp>
      <p:sp>
        <p:nvSpPr>
          <p:cNvPr id="21" name="文本框 20"/>
          <p:cNvSpPr txBox="1"/>
          <p:nvPr/>
        </p:nvSpPr>
        <p:spPr>
          <a:xfrm>
            <a:off x="6382056" y="2513041"/>
            <a:ext cx="2648244"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需求根据或最初来源</a:t>
            </a:r>
          </a:p>
        </p:txBody>
      </p:sp>
      <p:sp>
        <p:nvSpPr>
          <p:cNvPr id="22" name="文本框 21"/>
          <p:cNvSpPr txBox="1"/>
          <p:nvPr/>
        </p:nvSpPr>
        <p:spPr>
          <a:xfrm>
            <a:off x="6382056" y="3119841"/>
            <a:ext cx="2648244"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创建需求的理由</a:t>
            </a:r>
          </a:p>
        </p:txBody>
      </p:sp>
      <p:sp>
        <p:nvSpPr>
          <p:cNvPr id="23" name="文本框 22"/>
          <p:cNvSpPr txBox="1"/>
          <p:nvPr/>
        </p:nvSpPr>
        <p:spPr>
          <a:xfrm>
            <a:off x="6382056" y="3704147"/>
            <a:ext cx="2648244"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需求涉及的子系统</a:t>
            </a:r>
          </a:p>
        </p:txBody>
      </p:sp>
      <p:sp>
        <p:nvSpPr>
          <p:cNvPr id="24" name="文本框 23"/>
          <p:cNvSpPr txBox="1"/>
          <p:nvPr/>
        </p:nvSpPr>
        <p:spPr>
          <a:xfrm>
            <a:off x="6382056" y="4341056"/>
            <a:ext cx="2648244"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需求涉及的产品版本号</a:t>
            </a:r>
          </a:p>
        </p:txBody>
      </p:sp>
      <p:sp>
        <p:nvSpPr>
          <p:cNvPr id="25" name="文本框 24"/>
          <p:cNvSpPr txBox="1"/>
          <p:nvPr/>
        </p:nvSpPr>
        <p:spPr>
          <a:xfrm>
            <a:off x="6382056" y="4983125"/>
            <a:ext cx="4234526"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使用的验证方法或接受的测试标准</a:t>
            </a:r>
          </a:p>
        </p:txBody>
      </p:sp>
      <p:sp>
        <p:nvSpPr>
          <p:cNvPr id="26" name="文本框 25"/>
          <p:cNvSpPr txBox="1"/>
          <p:nvPr/>
        </p:nvSpPr>
        <p:spPr>
          <a:xfrm>
            <a:off x="6382056" y="5640754"/>
            <a:ext cx="4647608"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需求的优先级或重要程度</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例如高、中、低</a:t>
            </a:r>
            <a:r>
              <a:rPr lang="en-US" altLang="zh-CN" sz="1800" dirty="0">
                <a:latin typeface="微软雅黑" panose="020B0503020204020204" pitchFamily="34" charset="-122"/>
                <a:ea typeface="微软雅黑" panose="020B0503020204020204" pitchFamily="34" charset="-122"/>
                <a:sym typeface="+mn-ea"/>
              </a:rPr>
              <a:t>)</a:t>
            </a:r>
          </a:p>
        </p:txBody>
      </p:sp>
      <p:sp>
        <p:nvSpPr>
          <p:cNvPr id="27" name="文本框 26"/>
          <p:cNvSpPr txBox="1"/>
          <p:nvPr/>
        </p:nvSpPr>
        <p:spPr>
          <a:xfrm>
            <a:off x="6382056" y="6194412"/>
            <a:ext cx="2648244" cy="406971"/>
          </a:xfrm>
          <a:prstGeom prst="rect">
            <a:avLst/>
          </a:prstGeom>
          <a:solidFill>
            <a:schemeClr val="accent1">
              <a:lumMod val="40000"/>
              <a:lumOff val="60000"/>
            </a:schemeClr>
          </a:solidFill>
        </p:spPr>
        <p:txBody>
          <a:bodyPr wrap="square" rtlCol="0">
            <a:spAutoFit/>
          </a:bodyPr>
          <a:lstStyle/>
          <a:p>
            <a:pPr algn="ctr">
              <a:lnSpc>
                <a:spcPct val="125000"/>
              </a:lnSpc>
            </a:pPr>
            <a:r>
              <a:rPr lang="zh-CN" altLang="en-US" sz="1800" dirty="0">
                <a:latin typeface="微软雅黑" panose="020B0503020204020204" pitchFamily="34" charset="-122"/>
                <a:ea typeface="微软雅黑" panose="020B0503020204020204" pitchFamily="34" charset="-122"/>
                <a:sym typeface="+mn-ea"/>
              </a:rPr>
              <a:t>需求的稳定性</a:t>
            </a:r>
          </a:p>
        </p:txBody>
      </p:sp>
      <p:sp>
        <p:nvSpPr>
          <p:cNvPr id="29"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6.1.4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需求属性</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4"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2" presetClass="entr" presetSubtype="4"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 presetClass="entr" presetSubtype="4"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ppt_x"/>
                                          </p:val>
                                        </p:tav>
                                        <p:tav tm="100000">
                                          <p:val>
                                            <p:strVal val="#ppt_x"/>
                                          </p:val>
                                        </p:tav>
                                      </p:tavLst>
                                    </p:anim>
                                    <p:anim calcmode="lin" valueType="num">
                                      <p:cBhvr additive="base">
                                        <p:cTn id="53" dur="500" fill="hold"/>
                                        <p:tgtEl>
                                          <p:spTgt spid="24"/>
                                        </p:tgtEl>
                                        <p:attrNameLst>
                                          <p:attrName>ppt_y</p:attrName>
                                        </p:attrNameLst>
                                      </p:cBhvr>
                                      <p:tavLst>
                                        <p:tav tm="0">
                                          <p:val>
                                            <p:strVal val="1+#ppt_h/2"/>
                                          </p:val>
                                        </p:tav>
                                        <p:tav tm="100000">
                                          <p:val>
                                            <p:strVal val="#ppt_y"/>
                                          </p:val>
                                        </p:tav>
                                      </p:tavLst>
                                    </p:anim>
                                  </p:childTnLst>
                                </p:cTn>
                              </p:par>
                            </p:childTnLst>
                          </p:cTn>
                        </p:par>
                        <p:par>
                          <p:cTn id="54" fill="hold">
                            <p:stCondLst>
                              <p:cond delay="4500"/>
                            </p:stCondLst>
                            <p:childTnLst>
                              <p:par>
                                <p:cTn id="55" presetID="2" presetClass="entr" presetSubtype="4"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par>
                          <p:cTn id="59" fill="hold">
                            <p:stCondLst>
                              <p:cond delay="5000"/>
                            </p:stCondLst>
                            <p:childTnLst>
                              <p:par>
                                <p:cTn id="60" presetID="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childTnLst>
                          </p:cTn>
                        </p:par>
                        <p:par>
                          <p:cTn id="64" fill="hold">
                            <p:stCondLst>
                              <p:cond delay="5500"/>
                            </p:stCondLst>
                            <p:childTnLst>
                              <p:par>
                                <p:cTn id="65" presetID="2" presetClass="entr" presetSubtype="4"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par>
                          <p:cTn id="69" fill="hold">
                            <p:stCondLst>
                              <p:cond delay="6000"/>
                            </p:stCondLst>
                            <p:childTnLst>
                              <p:par>
                                <p:cTn id="70" presetID="2" presetClass="entr" presetSubtype="4"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additive="base">
                                        <p:cTn id="72" dur="500" fill="hold"/>
                                        <p:tgtEl>
                                          <p:spTgt spid="26"/>
                                        </p:tgtEl>
                                        <p:attrNameLst>
                                          <p:attrName>ppt_x</p:attrName>
                                        </p:attrNameLst>
                                      </p:cBhvr>
                                      <p:tavLst>
                                        <p:tav tm="0">
                                          <p:val>
                                            <p:strVal val="#ppt_x"/>
                                          </p:val>
                                        </p:tav>
                                        <p:tav tm="100000">
                                          <p:val>
                                            <p:strVal val="#ppt_x"/>
                                          </p:val>
                                        </p:tav>
                                      </p:tavLst>
                                    </p:anim>
                                    <p:anim calcmode="lin" valueType="num">
                                      <p:cBhvr additive="base">
                                        <p:cTn id="73" dur="500" fill="hold"/>
                                        <p:tgtEl>
                                          <p:spTgt spid="26"/>
                                        </p:tgtEl>
                                        <p:attrNameLst>
                                          <p:attrName>ppt_y</p:attrName>
                                        </p:attrNameLst>
                                      </p:cBhvr>
                                      <p:tavLst>
                                        <p:tav tm="0">
                                          <p:val>
                                            <p:strVal val="1+#ppt_h/2"/>
                                          </p:val>
                                        </p:tav>
                                        <p:tav tm="100000">
                                          <p:val>
                                            <p:strVal val="#ppt_y"/>
                                          </p:val>
                                        </p:tav>
                                      </p:tavLst>
                                    </p:anim>
                                  </p:childTnLst>
                                </p:cTn>
                              </p:par>
                            </p:childTnLst>
                          </p:cTn>
                        </p:par>
                        <p:par>
                          <p:cTn id="74" fill="hold">
                            <p:stCondLst>
                              <p:cond delay="6500"/>
                            </p:stCondLst>
                            <p:childTnLst>
                              <p:par>
                                <p:cTn id="75" presetID="2" presetClass="entr" presetSubtype="4"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ppt_x"/>
                                          </p:val>
                                        </p:tav>
                                        <p:tav tm="100000">
                                          <p:val>
                                            <p:strVal val="#ppt_x"/>
                                          </p:val>
                                        </p:tav>
                                      </p:tavLst>
                                    </p:anim>
                                    <p:anim calcmode="lin" valueType="num">
                                      <p:cBhvr additive="base">
                                        <p:cTn id="78" dur="500" fill="hold"/>
                                        <p:tgtEl>
                                          <p:spTgt spid="27"/>
                                        </p:tgtEl>
                                        <p:attrNameLst>
                                          <p:attrName>ppt_y</p:attrName>
                                        </p:attrNameLst>
                                      </p:cBhvr>
                                      <p:tavLst>
                                        <p:tav tm="0">
                                          <p:val>
                                            <p:strVal val="1+#ppt_h/2"/>
                                          </p:val>
                                        </p:tav>
                                        <p:tav tm="100000">
                                          <p:val>
                                            <p:strVal val="#ppt_y"/>
                                          </p:val>
                                        </p:tav>
                                      </p:tavLst>
                                    </p:anim>
                                  </p:childTnLst>
                                </p:cTn>
                              </p:par>
                              <p:par>
                                <p:cTn id="79" presetID="12" presetClass="entr" presetSubtype="2"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p:tgtEl>
                                          <p:spTgt spid="29"/>
                                        </p:tgtEl>
                                        <p:attrNameLst>
                                          <p:attrName>ppt_x</p:attrName>
                                        </p:attrNameLst>
                                      </p:cBhvr>
                                      <p:tavLst>
                                        <p:tav tm="0">
                                          <p:val>
                                            <p:strVal val="#ppt_x+#ppt_w*1.125000"/>
                                          </p:val>
                                        </p:tav>
                                        <p:tav tm="100000">
                                          <p:val>
                                            <p:strVal val="#ppt_x"/>
                                          </p:val>
                                        </p:tav>
                                      </p:tavLst>
                                    </p:anim>
                                    <p:animEffect transition="in" filter="wipe(left)">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39" y="368935"/>
            <a:ext cx="4672149"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需求管理提纲</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11" name="文本框 10"/>
          <p:cNvSpPr txBox="1"/>
          <p:nvPr/>
        </p:nvSpPr>
        <p:spPr>
          <a:xfrm>
            <a:off x="1862819" y="1481896"/>
            <a:ext cx="7199537" cy="3784600"/>
          </a:xfrm>
          <a:prstGeom prst="rect">
            <a:avLst/>
          </a:prstGeom>
          <a:noFill/>
        </p:spPr>
        <p:txBody>
          <a:bodyPr wrap="square">
            <a:spAutoFit/>
          </a:bodyPr>
          <a:lstStyle/>
          <a:p>
            <a:pPr lvl="0">
              <a:lnSpc>
                <a:spcPct val="150000"/>
              </a:lnSpc>
            </a:pPr>
            <a:r>
              <a:rPr lang="en-US" altLang="zh-CN" sz="3200" b="1" kern="1200" dirty="0">
                <a:solidFill>
                  <a:srgbClr val="FF0000"/>
                </a:solidFill>
                <a:latin typeface="微软雅黑" panose="020B0503020204020204" pitchFamily="34" charset="-122"/>
                <a:ea typeface="微软雅黑" panose="020B0503020204020204" pitchFamily="34" charset="-122"/>
              </a:rPr>
              <a:t>6.1</a:t>
            </a:r>
            <a:r>
              <a:rPr lang="zh-CN" altLang="en-US" sz="3200" b="1" kern="1200" dirty="0">
                <a:solidFill>
                  <a:srgbClr val="FF0000"/>
                </a:solidFill>
                <a:latin typeface="微软雅黑" panose="020B0503020204020204" pitchFamily="34" charset="-122"/>
                <a:ea typeface="微软雅黑" panose="020B0503020204020204" pitchFamily="34" charset="-122"/>
              </a:rPr>
              <a:t>、</a:t>
            </a:r>
            <a:r>
              <a:rPr lang="en-US" altLang="zh-CN" sz="3200" b="1" kern="1200" dirty="0">
                <a:solidFill>
                  <a:srgbClr val="FF0000"/>
                </a:solidFill>
                <a:latin typeface="微软雅黑" panose="020B0503020204020204" pitchFamily="34" charset="-122"/>
                <a:ea typeface="微软雅黑" panose="020B0503020204020204" pitchFamily="34" charset="-122"/>
              </a:rPr>
              <a:t> </a:t>
            </a:r>
            <a:r>
              <a:rPr lang="zh-CN" altLang="en-US" sz="3200" b="1" kern="1200" dirty="0">
                <a:solidFill>
                  <a:srgbClr val="FF0000"/>
                </a:solidFill>
                <a:latin typeface="微软雅黑" panose="020B0503020204020204" pitchFamily="34" charset="-122"/>
                <a:ea typeface="微软雅黑" panose="020B0503020204020204" pitchFamily="34" charset="-122"/>
              </a:rPr>
              <a:t>需求管理的原则和实践</a:t>
            </a:r>
            <a:endParaRPr lang="en-US" altLang="zh-CN" sz="3200" b="1" kern="12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3200" b="1" dirty="0">
                <a:latin typeface="微软雅黑" panose="020B0503020204020204" pitchFamily="34" charset="-122"/>
                <a:ea typeface="微软雅黑" panose="020B0503020204020204" pitchFamily="34" charset="-122"/>
              </a:rPr>
              <a:t>6.2    </a:t>
            </a:r>
            <a:r>
              <a:rPr lang="zh-CN" altLang="en-US" sz="3200" b="1" dirty="0">
                <a:latin typeface="微软雅黑" panose="020B0503020204020204" pitchFamily="34" charset="-122"/>
                <a:ea typeface="微软雅黑" panose="020B0503020204020204" pitchFamily="34" charset="-122"/>
              </a:rPr>
              <a:t>变更管理</a:t>
            </a:r>
            <a:endParaRPr lang="en-US" altLang="zh-CN" sz="3200" b="1" dirty="0">
              <a:latin typeface="微软雅黑" panose="020B0503020204020204" pitchFamily="34" charset="-122"/>
              <a:ea typeface="微软雅黑" panose="020B0503020204020204" pitchFamily="34" charset="-122"/>
            </a:endParaRPr>
          </a:p>
          <a:p>
            <a:pPr>
              <a:lnSpc>
                <a:spcPct val="150000"/>
              </a:lnSpc>
            </a:pPr>
            <a:r>
              <a:rPr lang="en-US" altLang="zh-CN" sz="3200" b="1" dirty="0">
                <a:latin typeface="微软雅黑" panose="020B0503020204020204" pitchFamily="34" charset="-122"/>
                <a:ea typeface="微软雅黑" panose="020B0503020204020204" pitchFamily="34" charset="-122"/>
              </a:rPr>
              <a:t>6.3    </a:t>
            </a:r>
            <a:r>
              <a:rPr lang="zh-CN" altLang="en-US" sz="3200" b="1" dirty="0">
                <a:latin typeface="微软雅黑" panose="020B0503020204020204" pitchFamily="34" charset="-122"/>
                <a:ea typeface="微软雅黑" panose="020B0503020204020204" pitchFamily="34" charset="-122"/>
              </a:rPr>
              <a:t>需求变更影响分析</a:t>
            </a:r>
          </a:p>
          <a:p>
            <a:pPr>
              <a:lnSpc>
                <a:spcPct val="150000"/>
              </a:lnSpc>
            </a:pPr>
            <a:r>
              <a:rPr lang="en-US" altLang="zh-CN" sz="3200" b="1" dirty="0">
                <a:latin typeface="微软雅黑" panose="020B0503020204020204" pitchFamily="34" charset="-122"/>
                <a:ea typeface="微软雅黑" panose="020B0503020204020204" pitchFamily="34" charset="-122"/>
              </a:rPr>
              <a:t>6.4    </a:t>
            </a:r>
            <a:r>
              <a:rPr lang="zh-CN" altLang="en-US" sz="3200" b="1" dirty="0">
                <a:latin typeface="微软雅黑" panose="020B0503020204020204" pitchFamily="34" charset="-122"/>
                <a:ea typeface="微软雅黑" panose="020B0503020204020204" pitchFamily="34" charset="-122"/>
              </a:rPr>
              <a:t>需求跟踪</a:t>
            </a:r>
            <a:endParaRPr lang="en-US" altLang="zh-CN" sz="3200" b="1" dirty="0">
              <a:latin typeface="微软雅黑" panose="020B0503020204020204" pitchFamily="34" charset="-122"/>
              <a:ea typeface="微软雅黑" panose="020B0503020204020204" pitchFamily="34" charset="-122"/>
            </a:endParaRPr>
          </a:p>
          <a:p>
            <a:pPr>
              <a:lnSpc>
                <a:spcPct val="150000"/>
              </a:lnSpc>
            </a:pPr>
            <a:r>
              <a:rPr lang="en-US" altLang="zh-CN" sz="3200" b="1" dirty="0">
                <a:latin typeface="微软雅黑" panose="020B0503020204020204" pitchFamily="34" charset="-122"/>
                <a:ea typeface="微软雅黑" panose="020B0503020204020204" pitchFamily="34" charset="-122"/>
              </a:rPr>
              <a:t>6.5    </a:t>
            </a:r>
            <a:r>
              <a:rPr lang="zh-CN" altLang="en-US" sz="3200" b="1" dirty="0">
                <a:latin typeface="微软雅黑" panose="020B0503020204020204" pitchFamily="34" charset="-122"/>
                <a:ea typeface="微软雅黑" panose="020B0503020204020204" pitchFamily="34" charset="-122"/>
              </a:rPr>
              <a:t>需求管理工具</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20</a:t>
            </a:fld>
            <a:endParaRPr lang="zh-CN" altLang="en-US" dirty="0">
              <a:solidFill>
                <a:prstClr val="black">
                  <a:tint val="75000"/>
                </a:prstClr>
              </a:solidFill>
            </a:endParaRPr>
          </a:p>
        </p:txBody>
      </p:sp>
      <p:sp>
        <p:nvSpPr>
          <p:cNvPr id="11" name="文本框 10"/>
          <p:cNvSpPr txBox="1"/>
          <p:nvPr/>
        </p:nvSpPr>
        <p:spPr>
          <a:xfrm>
            <a:off x="1434984" y="1609466"/>
            <a:ext cx="9322031" cy="943528"/>
          </a:xfrm>
          <a:prstGeom prst="rect">
            <a:avLst/>
          </a:prstGeom>
          <a:noFill/>
        </p:spPr>
        <p:txBody>
          <a:bodyPr wrap="square">
            <a:spAutoFit/>
          </a:bodyPr>
          <a:lstStyle/>
          <a:p>
            <a:pPr>
              <a:lnSpc>
                <a:spcPct val="150000"/>
              </a:lnSpc>
              <a:defRPr/>
            </a:pPr>
            <a:r>
              <a:rPr lang="zh-CN" altLang="en-US" sz="2000" b="1" dirty="0">
                <a:latin typeface="宋体" panose="02010600030101010101" pitchFamily="2" charset="-122"/>
                <a:sym typeface="+mn-ea"/>
              </a:rPr>
              <a:t>定义和更新这些属性值是</a:t>
            </a:r>
            <a:r>
              <a:rPr lang="zh-CN" altLang="en-US" sz="2000" b="1" dirty="0">
                <a:solidFill>
                  <a:srgbClr val="FF0000"/>
                </a:solidFill>
                <a:latin typeface="宋体" panose="02010600030101010101" pitchFamily="2" charset="-122"/>
                <a:sym typeface="+mn-ea"/>
              </a:rPr>
              <a:t>需求管理成本</a:t>
            </a:r>
            <a:r>
              <a:rPr lang="zh-CN" altLang="en-US" sz="2000" b="1" dirty="0">
                <a:latin typeface="宋体" panose="02010600030101010101" pitchFamily="2" charset="-122"/>
                <a:sym typeface="+mn-ea"/>
              </a:rPr>
              <a:t>的一部分。精心挑选属性最小子集能帮助有效管理项目。</a:t>
            </a:r>
          </a:p>
        </p:txBody>
      </p:sp>
      <p:sp>
        <p:nvSpPr>
          <p:cNvPr id="96" name="文本框 95"/>
          <p:cNvSpPr txBox="1"/>
          <p:nvPr/>
        </p:nvSpPr>
        <p:spPr>
          <a:xfrm>
            <a:off x="2224527" y="3545001"/>
            <a:ext cx="7917511" cy="481863"/>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 </a:t>
            </a:r>
          </a:p>
        </p:txBody>
      </p:sp>
      <p:graphicFrame>
        <p:nvGraphicFramePr>
          <p:cNvPr id="4" name="图示 3"/>
          <p:cNvGraphicFramePr/>
          <p:nvPr/>
        </p:nvGraphicFramePr>
        <p:xfrm>
          <a:off x="1434984" y="2208965"/>
          <a:ext cx="932203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6.1.4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需求属性</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21</a:t>
            </a:fld>
            <a:endParaRPr lang="zh-CN" altLang="en-US" dirty="0">
              <a:solidFill>
                <a:prstClr val="black">
                  <a:tint val="75000"/>
                </a:prstClr>
              </a:solidFill>
            </a:endParaRPr>
          </a:p>
        </p:txBody>
      </p:sp>
      <p:sp>
        <p:nvSpPr>
          <p:cNvPr id="11" name="文本框 10"/>
          <p:cNvSpPr txBox="1"/>
          <p:nvPr/>
        </p:nvSpPr>
        <p:spPr>
          <a:xfrm>
            <a:off x="4440814" y="1205667"/>
            <a:ext cx="3671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fontAlgn="base">
              <a:spcBef>
                <a:spcPct val="0"/>
              </a:spcBef>
              <a:spcAft>
                <a:spcPct val="0"/>
              </a:spcAft>
              <a:defRPr sz="2200" b="1" kern="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2000" dirty="0">
                <a:sym typeface="+mn-ea"/>
              </a:rPr>
              <a:t>表</a:t>
            </a:r>
            <a:r>
              <a:rPr lang="en-US" altLang="zh-CN" sz="2000" dirty="0">
                <a:sym typeface="+mn-ea"/>
              </a:rPr>
              <a:t>6.1</a:t>
            </a:r>
            <a:r>
              <a:rPr lang="zh-CN" altLang="en-US" sz="2000" dirty="0">
                <a:sym typeface="+mn-ea"/>
              </a:rPr>
              <a:t>建议的需求状态表</a:t>
            </a:r>
            <a:endParaRPr lang="zh-CN" altLang="en-US" sz="2000" noProof="1"/>
          </a:p>
        </p:txBody>
      </p:sp>
      <p:sp>
        <p:nvSpPr>
          <p:cNvPr id="96" name="文本框 95"/>
          <p:cNvSpPr txBox="1"/>
          <p:nvPr/>
        </p:nvSpPr>
        <p:spPr>
          <a:xfrm>
            <a:off x="2224527" y="3545001"/>
            <a:ext cx="7917511" cy="481863"/>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 </a:t>
            </a:r>
          </a:p>
        </p:txBody>
      </p:sp>
      <p:graphicFrame>
        <p:nvGraphicFramePr>
          <p:cNvPr id="14" name="表格 13"/>
          <p:cNvGraphicFramePr/>
          <p:nvPr>
            <p:custDataLst>
              <p:tags r:id="rId1"/>
            </p:custDataLst>
          </p:nvPr>
        </p:nvGraphicFramePr>
        <p:xfrm>
          <a:off x="1496655" y="1605777"/>
          <a:ext cx="9373253" cy="4688970"/>
        </p:xfrm>
        <a:graphic>
          <a:graphicData uri="http://schemas.openxmlformats.org/drawingml/2006/table">
            <a:tbl>
              <a:tblPr/>
              <a:tblGrid>
                <a:gridCol w="2571091">
                  <a:extLst>
                    <a:ext uri="{9D8B030D-6E8A-4147-A177-3AD203B41FA5}">
                      <a16:colId xmlns:a16="http://schemas.microsoft.com/office/drawing/2014/main" val="20000"/>
                    </a:ext>
                  </a:extLst>
                </a:gridCol>
                <a:gridCol w="6802162">
                  <a:extLst>
                    <a:ext uri="{9D8B030D-6E8A-4147-A177-3AD203B41FA5}">
                      <a16:colId xmlns:a16="http://schemas.microsoft.com/office/drawing/2014/main" val="20001"/>
                    </a:ext>
                  </a:extLst>
                </a:gridCol>
              </a:tblGrid>
              <a:tr h="406308">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bg1"/>
                          </a:solidFill>
                          <a:latin typeface="宋体" panose="02010600030101010101" pitchFamily="2" charset="-122"/>
                          <a:ea typeface="宋体" panose="02010600030101010101" pitchFamily="2" charset="-122"/>
                          <a:cs typeface="Times New Roman" panose="02020603050405020304" pitchFamily="2" charset="0"/>
                        </a:rPr>
                        <a:t>状态值</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bg1"/>
                          </a:solidFill>
                          <a:latin typeface="宋体" panose="02010600030101010101" pitchFamily="2" charset="-122"/>
                          <a:ea typeface="宋体" panose="02010600030101010101" pitchFamily="2" charset="-122"/>
                          <a:cs typeface="Times New Roman" panose="02020603050405020304" pitchFamily="2" charset="0"/>
                        </a:rPr>
                        <a:t>定义</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4254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已建议</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该需求已被有权提出需求的人建议</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已批准</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该需求已被分析，估计了其对项目余下部分的影响</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包括成本和对项目其余部分的干扰</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，已用一个确定的产品版本号或创建编号分配到相关的基线中，软件开发团队已同意实现该项需求</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已实现</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已实现该需求代码的设计、编写和单元测试，已被跟踪到相关的设计元素和编码元素</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已验证</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使用所选择的方法已验证了实现的需求，例如测试和检测；该需求已被跟踪到测试用例。该需求现在被认为完成了</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已删除</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计划的需求已从基线中删除，但包括一个原因说明和做出删除决定的人员</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5"/>
                  </a:ext>
                </a:extLst>
              </a:tr>
            </a:tbl>
          </a:graphicData>
        </a:graphic>
      </p:graphicFrame>
      <p:sp>
        <p:nvSpPr>
          <p:cNvPr id="13"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6.1.5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跟踪需求状态</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1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ppt_x</p:attrName>
                                        </p:attrNameLst>
                                      </p:cBhvr>
                                      <p:tavLst>
                                        <p:tav tm="0">
                                          <p:val>
                                            <p:strVal val="#ppt_x+#ppt_w*1.125000"/>
                                          </p:val>
                                        </p:tav>
                                        <p:tav tm="100000">
                                          <p:val>
                                            <p:strVal val="#ppt_x"/>
                                          </p:val>
                                        </p:tav>
                                      </p:tavLst>
                                    </p:anim>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22</a:t>
            </a:fld>
            <a:endParaRPr lang="zh-CN" altLang="en-US" dirty="0">
              <a:solidFill>
                <a:prstClr val="black">
                  <a:tint val="75000"/>
                </a:prstClr>
              </a:solidFill>
            </a:endParaRPr>
          </a:p>
        </p:txBody>
      </p:sp>
      <p:graphicFrame>
        <p:nvGraphicFramePr>
          <p:cNvPr id="13" name="图表 12"/>
          <p:cNvGraphicFramePr/>
          <p:nvPr/>
        </p:nvGraphicFramePr>
        <p:xfrm>
          <a:off x="5054973" y="92977"/>
          <a:ext cx="5391151" cy="5533234"/>
        </p:xfrm>
        <a:graphic>
          <a:graphicData uri="http://schemas.openxmlformats.org/drawingml/2006/chart">
            <c:chart xmlns:c="http://schemas.openxmlformats.org/drawingml/2006/chart" xmlns:r="http://schemas.openxmlformats.org/officeDocument/2006/relationships" r:id="rId4"/>
          </a:graphicData>
        </a:graphic>
      </p:graphicFrame>
      <p:sp>
        <p:nvSpPr>
          <p:cNvPr id="15" name="文本框 14"/>
          <p:cNvSpPr txBox="1"/>
          <p:nvPr/>
        </p:nvSpPr>
        <p:spPr>
          <a:xfrm>
            <a:off x="1390261" y="1690062"/>
            <a:ext cx="3543688" cy="2862322"/>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图</a:t>
            </a:r>
            <a:r>
              <a:rPr lang="en-US" altLang="zh-CN" sz="2000" dirty="0">
                <a:latin typeface="宋体" panose="02010600030101010101" pitchFamily="2" charset="-122"/>
                <a:ea typeface="宋体" panose="02010600030101010101" pitchFamily="2" charset="-122"/>
              </a:rPr>
              <a:t>6.2</a:t>
            </a:r>
            <a:r>
              <a:rPr lang="zh-CN" altLang="en-US" sz="2000" dirty="0">
                <a:latin typeface="宋体" panose="02010600030101010101" pitchFamily="2" charset="-122"/>
                <a:ea typeface="宋体" panose="02010600030101010101" pitchFamily="2" charset="-122"/>
              </a:rPr>
              <a:t>以图示的方法跟踪了一个假想为期</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个月的项目持续过程中的需求状态，</a:t>
            </a:r>
            <a:r>
              <a:rPr lang="zh-CN" altLang="en-US" sz="2000" b="1" dirty="0">
                <a:latin typeface="宋体" panose="02010600030101010101" pitchFamily="2" charset="-122"/>
                <a:ea typeface="宋体" panose="02010600030101010101" pitchFamily="2" charset="-122"/>
              </a:rPr>
              <a:t>展示了在每个月底各个状态的系统需求的百分比。</a:t>
            </a:r>
            <a:r>
              <a:rPr lang="zh-CN" altLang="en-US" sz="2000" dirty="0">
                <a:latin typeface="宋体" panose="02010600030101010101" pitchFamily="2" charset="-122"/>
                <a:ea typeface="宋体" panose="02010600030101010101" pitchFamily="2" charset="-122"/>
              </a:rPr>
              <a:t>这个图并不能表示基线中的需求数量是否正在随时间而改变。但它说明了项目是如何达到其目标的，即验证了所有已获批准的需求。</a:t>
            </a:r>
          </a:p>
        </p:txBody>
      </p:sp>
      <p:sp>
        <p:nvSpPr>
          <p:cNvPr id="14"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6.1.5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跟踪需求状态</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文本框 15"/>
          <p:cNvSpPr txBox="1"/>
          <p:nvPr/>
        </p:nvSpPr>
        <p:spPr>
          <a:xfrm>
            <a:off x="4949132" y="5760663"/>
            <a:ext cx="6016943" cy="400110"/>
          </a:xfrm>
          <a:prstGeom prst="rect">
            <a:avLst/>
          </a:prstGeom>
          <a:noFill/>
        </p:spPr>
        <p:txBody>
          <a:bodyPr wrap="square">
            <a:spAutoFit/>
          </a:bodyPr>
          <a:lstStyle/>
          <a:p>
            <a:pPr algn="ct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rPr>
              <a:t>图</a:t>
            </a:r>
            <a:r>
              <a:rPr lang="en-US" altLang="zh-CN" sz="2000" b="1" kern="0" dirty="0">
                <a:solidFill>
                  <a:schemeClr val="tx1">
                    <a:lumMod val="50000"/>
                    <a:lumOff val="50000"/>
                  </a:schemeClr>
                </a:solidFill>
                <a:latin typeface="微软雅黑" panose="020B0503020204020204" pitchFamily="34" charset="-122"/>
                <a:ea typeface="微软雅黑" panose="020B0503020204020204" pitchFamily="34" charset="-122"/>
              </a:rPr>
              <a:t>6.2  </a:t>
            </a: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rPr>
              <a:t>在整个项目开发周期中跟踪需求状态的分布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23</a:t>
            </a:fld>
            <a:endParaRPr lang="zh-CN" altLang="en-US" dirty="0">
              <a:solidFill>
                <a:prstClr val="black">
                  <a:tint val="75000"/>
                </a:prstClr>
              </a:solidFill>
            </a:endParaRPr>
          </a:p>
        </p:txBody>
      </p:sp>
      <p:sp>
        <p:nvSpPr>
          <p:cNvPr id="11" name="文本框 10"/>
          <p:cNvSpPr txBox="1"/>
          <p:nvPr/>
        </p:nvSpPr>
        <p:spPr>
          <a:xfrm>
            <a:off x="1215208" y="1284236"/>
            <a:ext cx="9611542" cy="962956"/>
          </a:xfrm>
          <a:prstGeom prst="rect">
            <a:avLst/>
          </a:prstGeom>
          <a:noFill/>
        </p:spPr>
        <p:txBody>
          <a:bodyPr wrap="square">
            <a:spAutoFit/>
          </a:bodyPr>
          <a:lstStyle/>
          <a:p>
            <a:pPr>
              <a:lnSpc>
                <a:spcPct val="150000"/>
              </a:lnSpc>
              <a:defRPr/>
            </a:pPr>
            <a:r>
              <a:rPr lang="zh-CN" altLang="en-US" sz="2000" b="1" noProof="1">
                <a:solidFill>
                  <a:srgbClr val="FF0000"/>
                </a:solidFill>
                <a:latin typeface="宋体" panose="02010600030101010101" pitchFamily="2" charset="-122"/>
              </a:rPr>
              <a:t>每个项目除了给需求开发分配资源外，也必须规划需求管理活动的任务和资源</a:t>
            </a:r>
            <a:r>
              <a:rPr lang="zh-CN" altLang="en-US" sz="2000" b="1" noProof="1">
                <a:latin typeface="宋体" panose="02010600030101010101" pitchFamily="2" charset="-122"/>
              </a:rPr>
              <a:t>。</a:t>
            </a:r>
            <a:r>
              <a:rPr lang="zh-CN" altLang="en-US" sz="2000" b="1" dirty="0">
                <a:sym typeface="+mn-ea"/>
              </a:rPr>
              <a:t>将如下这些活动中所投入工作量加起来，就可计算出需求管理的总工作量。</a:t>
            </a:r>
            <a:endParaRPr lang="zh-CN" altLang="en-US" sz="2000" b="1" noProof="1"/>
          </a:p>
        </p:txBody>
      </p:sp>
      <p:grpSp>
        <p:nvGrpSpPr>
          <p:cNvPr id="9" name="组合 8"/>
          <p:cNvGrpSpPr/>
          <p:nvPr/>
        </p:nvGrpSpPr>
        <p:grpSpPr>
          <a:xfrm>
            <a:off x="1346200" y="2348200"/>
            <a:ext cx="4514850" cy="609600"/>
            <a:chOff x="1333500" y="2551973"/>
            <a:chExt cx="4514850" cy="609600"/>
          </a:xfrm>
        </p:grpSpPr>
        <p:sp>
          <p:nvSpPr>
            <p:cNvPr id="5" name="矩形: 圆角 4"/>
            <p:cNvSpPr/>
            <p:nvPr/>
          </p:nvSpPr>
          <p:spPr>
            <a:xfrm>
              <a:off x="1333500" y="2551973"/>
              <a:ext cx="4514850" cy="60960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31950" y="2666272"/>
              <a:ext cx="380365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sym typeface="+mn-ea"/>
                </a:rPr>
                <a:t>提出需求变更和已建议的新需求</a:t>
              </a:r>
            </a:p>
          </p:txBody>
        </p:sp>
      </p:grpSp>
      <p:sp>
        <p:nvSpPr>
          <p:cNvPr id="15" name="矩形: 圆角 14"/>
          <p:cNvSpPr/>
          <p:nvPr/>
        </p:nvSpPr>
        <p:spPr>
          <a:xfrm>
            <a:off x="1319203" y="3154314"/>
            <a:ext cx="4514850"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346200" y="3288158"/>
            <a:ext cx="4527550" cy="400110"/>
          </a:xfrm>
          <a:prstGeom prst="rect">
            <a:avLst/>
          </a:prstGeom>
          <a:noFill/>
        </p:spPr>
        <p:txBody>
          <a:bodyPr wrap="square">
            <a:spAutoFit/>
          </a:bodyPr>
          <a:lstStyle/>
          <a:p>
            <a:r>
              <a:rPr lang="zh-CN" altLang="en-US" sz="2000" dirty="0"/>
              <a:t>评估已建议的变更，包括进行影响分析</a:t>
            </a:r>
          </a:p>
        </p:txBody>
      </p:sp>
      <p:sp>
        <p:nvSpPr>
          <p:cNvPr id="20" name="矩形: 圆角 19"/>
          <p:cNvSpPr/>
          <p:nvPr/>
        </p:nvSpPr>
        <p:spPr>
          <a:xfrm>
            <a:off x="1307582" y="3979341"/>
            <a:ext cx="4514850" cy="60960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082800" y="4088799"/>
            <a:ext cx="3028950" cy="40011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sym typeface="+mn-ea"/>
              </a:rPr>
              <a:t>变更控制委员会的活动</a:t>
            </a:r>
            <a:endParaRPr lang="zh-CN" altLang="en-US" sz="2000" dirty="0">
              <a:latin typeface="宋体" panose="02010600030101010101" pitchFamily="2" charset="-122"/>
              <a:ea typeface="宋体" panose="02010600030101010101" pitchFamily="2" charset="-122"/>
            </a:endParaRPr>
          </a:p>
        </p:txBody>
      </p:sp>
      <p:grpSp>
        <p:nvGrpSpPr>
          <p:cNvPr id="23" name="组合 22"/>
          <p:cNvGrpSpPr/>
          <p:nvPr/>
        </p:nvGrpSpPr>
        <p:grpSpPr>
          <a:xfrm>
            <a:off x="6465380" y="3642782"/>
            <a:ext cx="4514850" cy="609600"/>
            <a:chOff x="1333500" y="2551973"/>
            <a:chExt cx="4514850" cy="609600"/>
          </a:xfrm>
        </p:grpSpPr>
        <p:sp>
          <p:nvSpPr>
            <p:cNvPr id="24" name="矩形: 圆角 23"/>
            <p:cNvSpPr/>
            <p:nvPr/>
          </p:nvSpPr>
          <p:spPr>
            <a:xfrm>
              <a:off x="1333500" y="2551973"/>
              <a:ext cx="4514850" cy="60960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631950" y="2666272"/>
              <a:ext cx="380365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sym typeface="+mn-ea"/>
                </a:rPr>
                <a:t>跟踪和报告需求状态</a:t>
              </a:r>
            </a:p>
          </p:txBody>
        </p:sp>
      </p:grpSp>
      <p:grpSp>
        <p:nvGrpSpPr>
          <p:cNvPr id="26" name="组合 25"/>
          <p:cNvGrpSpPr/>
          <p:nvPr/>
        </p:nvGrpSpPr>
        <p:grpSpPr>
          <a:xfrm>
            <a:off x="6465380" y="2572069"/>
            <a:ext cx="4514850" cy="856931"/>
            <a:chOff x="1333500" y="2568410"/>
            <a:chExt cx="4514850" cy="862820"/>
          </a:xfrm>
          <a:solidFill>
            <a:schemeClr val="accent1">
              <a:lumMod val="60000"/>
              <a:lumOff val="40000"/>
            </a:schemeClr>
          </a:solidFill>
        </p:grpSpPr>
        <p:sp>
          <p:nvSpPr>
            <p:cNvPr id="27" name="矩形: 圆角 26"/>
            <p:cNvSpPr/>
            <p:nvPr/>
          </p:nvSpPr>
          <p:spPr>
            <a:xfrm>
              <a:off x="1333500" y="2568410"/>
              <a:ext cx="4514850" cy="86282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585903" y="2639671"/>
              <a:ext cx="4108967" cy="62003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sym typeface="+mn-ea"/>
                </a:rPr>
                <a:t>在所涉及的人员或团队中交流需求的变更</a:t>
              </a:r>
            </a:p>
          </p:txBody>
        </p:sp>
      </p:grpSp>
      <p:grpSp>
        <p:nvGrpSpPr>
          <p:cNvPr id="29" name="组合 28"/>
          <p:cNvGrpSpPr/>
          <p:nvPr/>
        </p:nvGrpSpPr>
        <p:grpSpPr>
          <a:xfrm>
            <a:off x="1339850" y="4850653"/>
            <a:ext cx="4514850" cy="609600"/>
            <a:chOff x="1333500" y="2551973"/>
            <a:chExt cx="4514850" cy="609600"/>
          </a:xfrm>
          <a:solidFill>
            <a:schemeClr val="accent1">
              <a:lumMod val="60000"/>
              <a:lumOff val="40000"/>
            </a:schemeClr>
          </a:solidFill>
        </p:grpSpPr>
        <p:sp>
          <p:nvSpPr>
            <p:cNvPr id="30" name="矩形: 圆角 29"/>
            <p:cNvSpPr/>
            <p:nvPr/>
          </p:nvSpPr>
          <p:spPr>
            <a:xfrm>
              <a:off x="1333500" y="2551973"/>
              <a:ext cx="451485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825625" y="2666848"/>
              <a:ext cx="3416300" cy="400110"/>
            </a:xfrm>
            <a:prstGeom prst="rect">
              <a:avLst/>
            </a:prstGeom>
            <a:grpFill/>
          </p:spPr>
          <p:txBody>
            <a:bodyPr wrap="square" rtlCol="0">
              <a:spAutoFit/>
            </a:bodyPr>
            <a:lstStyle/>
            <a:p>
              <a:r>
                <a:rPr lang="zh-CN" altLang="en-US" sz="2000" dirty="0">
                  <a:latin typeface="宋体" panose="02010600030101010101" pitchFamily="2" charset="-122"/>
                  <a:ea typeface="宋体" panose="02010600030101010101" pitchFamily="2" charset="-122"/>
                  <a:sym typeface="+mn-ea"/>
                </a:rPr>
                <a:t>更新需求文档或数据库</a:t>
              </a:r>
            </a:p>
          </p:txBody>
        </p:sp>
      </p:grpSp>
      <p:grpSp>
        <p:nvGrpSpPr>
          <p:cNvPr id="35" name="组合 34"/>
          <p:cNvGrpSpPr/>
          <p:nvPr/>
        </p:nvGrpSpPr>
        <p:grpSpPr>
          <a:xfrm>
            <a:off x="6465380" y="4496594"/>
            <a:ext cx="4514850" cy="609600"/>
            <a:chOff x="1333500" y="2551973"/>
            <a:chExt cx="4514850" cy="609600"/>
          </a:xfrm>
          <a:solidFill>
            <a:schemeClr val="accent1">
              <a:lumMod val="60000"/>
              <a:lumOff val="40000"/>
            </a:schemeClr>
          </a:solidFill>
        </p:grpSpPr>
        <p:sp>
          <p:nvSpPr>
            <p:cNvPr id="36" name="矩形: 圆角 35"/>
            <p:cNvSpPr/>
            <p:nvPr/>
          </p:nvSpPr>
          <p:spPr>
            <a:xfrm>
              <a:off x="1333500" y="2551973"/>
              <a:ext cx="451485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631950" y="2666272"/>
              <a:ext cx="3803650" cy="400110"/>
            </a:xfrm>
            <a:prstGeom prst="rect">
              <a:avLst/>
            </a:prstGeom>
            <a:grpFill/>
          </p:spPr>
          <p:txBody>
            <a:bodyPr wrap="square" rtlCol="0">
              <a:spAutoFit/>
            </a:bodyPr>
            <a:lstStyle/>
            <a:p>
              <a:r>
                <a:rPr lang="zh-CN" altLang="en-US" sz="2000" dirty="0">
                  <a:latin typeface="宋体" panose="02010600030101010101" pitchFamily="2" charset="-122"/>
                  <a:ea typeface="宋体" panose="02010600030101010101" pitchFamily="2" charset="-122"/>
                  <a:sym typeface="+mn-ea"/>
                </a:rPr>
                <a:t>定义和更新需求跟踪能力信息</a:t>
              </a:r>
            </a:p>
          </p:txBody>
        </p:sp>
      </p:grpSp>
      <p:sp>
        <p:nvSpPr>
          <p:cNvPr id="45" name="文本框 44"/>
          <p:cNvSpPr txBox="1"/>
          <p:nvPr/>
        </p:nvSpPr>
        <p:spPr>
          <a:xfrm>
            <a:off x="1215208" y="5601296"/>
            <a:ext cx="9498046" cy="707886"/>
          </a:xfrm>
          <a:prstGeom prst="rect">
            <a:avLst/>
          </a:prstGeom>
          <a:noFill/>
        </p:spPr>
        <p:txBody>
          <a:bodyPr wrap="square">
            <a:spAutoFit/>
          </a:bodyPr>
          <a:lstStyle/>
          <a:p>
            <a:r>
              <a:rPr lang="zh-CN" altLang="en-US" sz="2000" dirty="0"/>
              <a:t>有效的需求管理策略能在整个开发过程中使项目参与者及时获悉需求的当前状态信息，从而减少大家的期望与现实的差距。 </a:t>
            </a:r>
          </a:p>
        </p:txBody>
      </p:sp>
      <p:sp>
        <p:nvSpPr>
          <p:cNvPr id="32"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6.1.6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评估需求管理的工作量</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p:tgtEl>
                                          <p:spTgt spid="32"/>
                                        </p:tgtEl>
                                        <p:attrNameLst>
                                          <p:attrName>ppt_x</p:attrName>
                                        </p:attrNameLst>
                                      </p:cBhvr>
                                      <p:tavLst>
                                        <p:tav tm="0">
                                          <p:val>
                                            <p:strVal val="#ppt_x+#ppt_w*1.125000"/>
                                          </p:val>
                                        </p:tav>
                                        <p:tav tm="100000">
                                          <p:val>
                                            <p:strVal val="#ppt_x"/>
                                          </p:val>
                                        </p:tav>
                                      </p:tavLst>
                                    </p:anim>
                                    <p:animEffect transition="in" filter="wipe(left)">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24</a:t>
            </a:fld>
            <a:endParaRPr lang="zh-CN" altLang="en-US" dirty="0">
              <a:solidFill>
                <a:prstClr val="black">
                  <a:tint val="75000"/>
                </a:prstClr>
              </a:solidFill>
            </a:endParaRPr>
          </a:p>
        </p:txBody>
      </p:sp>
      <p:grpSp>
        <p:nvGrpSpPr>
          <p:cNvPr id="12" name="组合 11"/>
          <p:cNvGrpSpPr/>
          <p:nvPr/>
        </p:nvGrpSpPr>
        <p:grpSpPr>
          <a:xfrm>
            <a:off x="4794250" y="1267719"/>
            <a:ext cx="2374900" cy="609600"/>
            <a:chOff x="1333500" y="2551973"/>
            <a:chExt cx="4514850" cy="609600"/>
          </a:xfrm>
          <a:solidFill>
            <a:schemeClr val="accent4">
              <a:lumMod val="40000"/>
              <a:lumOff val="60000"/>
            </a:schemeClr>
          </a:solidFill>
        </p:grpSpPr>
        <p:sp>
          <p:nvSpPr>
            <p:cNvPr id="13" name="矩形: 圆角 12"/>
            <p:cNvSpPr/>
            <p:nvPr/>
          </p:nvSpPr>
          <p:spPr>
            <a:xfrm>
              <a:off x="1333500" y="2551973"/>
              <a:ext cx="451485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32050" y="2656718"/>
              <a:ext cx="3416300" cy="400110"/>
            </a:xfrm>
            <a:prstGeom prst="rect">
              <a:avLst/>
            </a:prstGeom>
            <a:grpFill/>
          </p:spPr>
          <p:txBody>
            <a:bodyPr wrap="square" rtlCol="0">
              <a:spAutoFit/>
            </a:bodyPr>
            <a:lstStyle/>
            <a:p>
              <a:r>
                <a:rPr lang="zh-CN" altLang="en-US" sz="2000" dirty="0">
                  <a:latin typeface="宋体" panose="02010600030101010101" pitchFamily="2" charset="-122"/>
                  <a:ea typeface="宋体" panose="02010600030101010101" pitchFamily="2" charset="-122"/>
                  <a:sym typeface="+mn-ea"/>
                </a:rPr>
                <a:t>配置管理</a:t>
              </a:r>
            </a:p>
          </p:txBody>
        </p:sp>
      </p:grpSp>
      <p:sp>
        <p:nvSpPr>
          <p:cNvPr id="15" name="矩形 66"/>
          <p:cNvSpPr>
            <a:spLocks noChangeArrowheads="1"/>
          </p:cNvSpPr>
          <p:nvPr/>
        </p:nvSpPr>
        <p:spPr bwMode="auto">
          <a:xfrm>
            <a:off x="1393525" y="1837776"/>
            <a:ext cx="9404949" cy="417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mj-lt"/>
              <a:buAutoNum type="arabicPeriod"/>
            </a:pPr>
            <a:r>
              <a:rPr lang="zh-CN" altLang="en-US" sz="2000" dirty="0">
                <a:solidFill>
                  <a:srgbClr val="FF0000"/>
                </a:solidFill>
                <a:latin typeface="宋体" panose="02010600030101010101" pitchFamily="2" charset="-122"/>
                <a:ea typeface="宋体" panose="02010600030101010101" pitchFamily="2" charset="-122"/>
                <a:sym typeface="+mn-ea"/>
              </a:rPr>
              <a:t>配置管理</a:t>
            </a:r>
            <a:r>
              <a:rPr lang="en-US" altLang="zh-CN" sz="2000" dirty="0">
                <a:solidFill>
                  <a:srgbClr val="FF0000"/>
                </a:solidFill>
                <a:latin typeface="宋体" panose="02010600030101010101" pitchFamily="2" charset="-122"/>
                <a:ea typeface="宋体" panose="02010600030101010101" pitchFamily="2" charset="-122"/>
                <a:sym typeface="+mn-ea"/>
              </a:rPr>
              <a:t>(</a:t>
            </a:r>
            <a:r>
              <a:rPr lang="en-US" altLang="zh-CN" sz="2000" dirty="0">
                <a:latin typeface="宋体" panose="02010600030101010101" pitchFamily="2" charset="-122"/>
                <a:ea typeface="宋体" panose="02010600030101010101" pitchFamily="2" charset="-122"/>
                <a:sym typeface="+mn-ea"/>
              </a:rPr>
              <a:t>Configuration Management</a:t>
            </a:r>
            <a:r>
              <a:rPr lang="zh-CN" altLang="en-US" sz="2000" dirty="0">
                <a:latin typeface="宋体" panose="02010600030101010101" pitchFamily="2" charset="-122"/>
                <a:ea typeface="宋体" panose="02010600030101010101" pitchFamily="2" charset="-122"/>
                <a:sym typeface="+mn-ea"/>
              </a:rPr>
              <a:t>，</a:t>
            </a:r>
            <a:r>
              <a:rPr lang="en-US" altLang="zh-CN" sz="2000" dirty="0">
                <a:latin typeface="宋体" panose="02010600030101010101" pitchFamily="2" charset="-122"/>
                <a:ea typeface="宋体" panose="02010600030101010101" pitchFamily="2" charset="-122"/>
                <a:sym typeface="+mn-ea"/>
              </a:rPr>
              <a:t>CM)</a:t>
            </a:r>
            <a:r>
              <a:rPr lang="zh-CN" altLang="en-US" sz="2000" dirty="0">
                <a:latin typeface="宋体" panose="02010600030101010101" pitchFamily="2" charset="-122"/>
                <a:ea typeface="宋体" panose="02010600030101010101" pitchFamily="2" charset="-122"/>
                <a:sym typeface="+mn-ea"/>
              </a:rPr>
              <a:t>是通过技术或行政手段对产品及其开发过程和生命周期进行控制、规范的一系列措施。</a:t>
            </a:r>
          </a:p>
          <a:p>
            <a:pPr marL="4572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配置管理的目标是记录产品的演化过程，确保产品开发者在产品生命周期中各个阶段都能得到精确的产品配置。 </a:t>
            </a:r>
          </a:p>
          <a:p>
            <a:pPr marL="457200" indent="-457200">
              <a:lnSpc>
                <a:spcPct val="150000"/>
              </a:lnSpc>
              <a:buFont typeface="+mj-lt"/>
              <a:buAutoNum type="arabicPeriod"/>
            </a:pPr>
            <a:r>
              <a:rPr lang="zh-CN" altLang="en-US" sz="2000" dirty="0">
                <a:solidFill>
                  <a:srgbClr val="FF0000"/>
                </a:solidFill>
                <a:latin typeface="宋体" panose="02010600030101010101" pitchFamily="2" charset="-122"/>
                <a:ea typeface="宋体" panose="02010600030101010101" pitchFamily="2" charset="-122"/>
                <a:sym typeface="+mn-ea"/>
              </a:rPr>
              <a:t>软件配置管理（</a:t>
            </a:r>
            <a:r>
              <a:rPr lang="en-US" altLang="zh-CN" sz="2000" dirty="0">
                <a:solidFill>
                  <a:srgbClr val="FF0000"/>
                </a:solidFill>
                <a:latin typeface="宋体" panose="02010600030101010101" pitchFamily="2" charset="-122"/>
                <a:ea typeface="宋体" panose="02010600030101010101" pitchFamily="2" charset="-122"/>
                <a:sym typeface="+mn-ea"/>
              </a:rPr>
              <a:t>Software Configuration Management</a:t>
            </a:r>
            <a:r>
              <a:rPr lang="zh-CN" altLang="en-US" sz="2000" dirty="0">
                <a:solidFill>
                  <a:srgbClr val="FF0000"/>
                </a:solidFill>
                <a:latin typeface="宋体" panose="02010600030101010101" pitchFamily="2" charset="-122"/>
                <a:ea typeface="宋体" panose="02010600030101010101" pitchFamily="2" charset="-122"/>
                <a:sym typeface="+mn-ea"/>
              </a:rPr>
              <a:t>，</a:t>
            </a:r>
            <a:r>
              <a:rPr lang="en-US" altLang="zh-CN" sz="2000" dirty="0">
                <a:solidFill>
                  <a:srgbClr val="FF0000"/>
                </a:solidFill>
                <a:latin typeface="宋体" panose="02010600030101010101" pitchFamily="2" charset="-122"/>
                <a:ea typeface="宋体" panose="02010600030101010101" pitchFamily="2" charset="-122"/>
                <a:sym typeface="+mn-ea"/>
              </a:rPr>
              <a:t>SCM</a:t>
            </a:r>
            <a:r>
              <a:rPr lang="zh-CN" altLang="en-US" sz="2000" dirty="0">
                <a:solidFill>
                  <a:srgbClr val="FF0000"/>
                </a:solidFill>
                <a:latin typeface="宋体" panose="02010600030101010101" pitchFamily="2" charset="-122"/>
                <a:ea typeface="宋体" panose="02010600030101010101" pitchFamily="2" charset="-122"/>
                <a:sym typeface="+mn-ea"/>
              </a:rPr>
              <a:t>），又称软件形态管理、或软件建构管理，</a:t>
            </a:r>
            <a:r>
              <a:rPr lang="zh-CN" altLang="en-US" sz="2000" dirty="0">
                <a:latin typeface="宋体" panose="02010600030101010101" pitchFamily="2" charset="-122"/>
                <a:ea typeface="宋体" panose="02010600030101010101" pitchFamily="2" charset="-122"/>
                <a:sym typeface="+mn-ea"/>
              </a:rPr>
              <a:t>是一种标识、组织和控制修改的技术。软件配置管理应用于整个软件工程过程。界定软件的组成项目，对每个项目的变更进行管控（版本控制），并维护不同项目之间的版本关联，以使软件在开发过程中任一时间的内容都可以被追溯。</a:t>
            </a:r>
          </a:p>
        </p:txBody>
      </p:sp>
      <p:sp>
        <p:nvSpPr>
          <p:cNvPr id="16"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6.1.6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评估需求管理的工作量</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p:tgtEl>
                                          <p:spTgt spid="15"/>
                                        </p:tgtEl>
                                        <p:attrNameLst>
                                          <p:attrName>ppt_x</p:attrName>
                                        </p:attrNameLst>
                                      </p:cBhvr>
                                      <p:tavLst>
                                        <p:tav tm="0">
                                          <p:val>
                                            <p:strVal val="#ppt_x+#ppt_w*1.125000"/>
                                          </p:val>
                                        </p:tav>
                                        <p:tav tm="100000">
                                          <p:val>
                                            <p:strVal val="#ppt_x"/>
                                          </p:val>
                                        </p:tav>
                                      </p:tavLst>
                                    </p:anim>
                                    <p:animEffect transition="in" filter="wipe(left)">
                                      <p:cBhvr>
                                        <p:cTn id="14" dur="500"/>
                                        <p:tgtEl>
                                          <p:spTgt spid="15"/>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ppt_x</p:attrName>
                                        </p:attrNameLst>
                                      </p:cBhvr>
                                      <p:tavLst>
                                        <p:tav tm="0">
                                          <p:val>
                                            <p:strVal val="#ppt_x+#ppt_w*1.125000"/>
                                          </p:val>
                                        </p:tav>
                                        <p:tav tm="100000">
                                          <p:val>
                                            <p:strVal val="#ppt_x"/>
                                          </p:val>
                                        </p:tav>
                                      </p:tavLst>
                                    </p:anim>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25</a:t>
            </a:fld>
            <a:endParaRPr lang="zh-CN" altLang="en-US" dirty="0">
              <a:solidFill>
                <a:prstClr val="black">
                  <a:tint val="75000"/>
                </a:prstClr>
              </a:solidFill>
            </a:endParaRPr>
          </a:p>
        </p:txBody>
      </p:sp>
      <p:sp>
        <p:nvSpPr>
          <p:cNvPr id="13" name="矩形 66"/>
          <p:cNvSpPr>
            <a:spLocks noChangeArrowheads="1"/>
          </p:cNvSpPr>
          <p:nvPr/>
        </p:nvSpPr>
        <p:spPr bwMode="auto">
          <a:xfrm>
            <a:off x="1981385" y="1572241"/>
            <a:ext cx="8229230" cy="371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宋体" panose="02010600030101010101" pitchFamily="2" charset="-122"/>
                <a:ea typeface="宋体" panose="02010600030101010101" pitchFamily="2" charset="-122"/>
                <a:sym typeface="+mn-ea"/>
              </a:rPr>
              <a:t>4. </a:t>
            </a:r>
            <a:r>
              <a:rPr lang="zh-CN" altLang="en-US" sz="2000" dirty="0">
                <a:latin typeface="宋体" panose="02010600030101010101" pitchFamily="2" charset="-122"/>
                <a:ea typeface="宋体" panose="02010600030101010101" pitchFamily="2" charset="-122"/>
                <a:sym typeface="+mn-ea"/>
              </a:rPr>
              <a:t>软件配置管理，贯穿于整个软件生命周期，它为软件研发提供了一套管理办法和活动原则。软件配置管理无论是对于软件企业管理人员还是研发人员都有着重要的意义。软件配置管理可以提炼为三个方面的内容：</a:t>
            </a:r>
          </a:p>
          <a:p>
            <a:pPr marL="342900" indent="-342900">
              <a:lnSpc>
                <a:spcPct val="150000"/>
              </a:lnSpc>
              <a:buFont typeface="Wingdings" panose="05000000000000000000" pitchFamily="2" charset="2"/>
              <a:buChar char="l"/>
            </a:pPr>
            <a:r>
              <a:rPr lang="en-US" altLang="zh-CN" sz="2000" dirty="0">
                <a:latin typeface="宋体" panose="02010600030101010101" pitchFamily="2" charset="-122"/>
                <a:ea typeface="宋体" panose="02010600030101010101" pitchFamily="2" charset="-122"/>
                <a:sym typeface="+mn-ea"/>
              </a:rPr>
              <a:t>Version Control-</a:t>
            </a:r>
            <a:r>
              <a:rPr lang="zh-CN" altLang="en-US" sz="2000" dirty="0">
                <a:latin typeface="宋体" panose="02010600030101010101" pitchFamily="2" charset="-122"/>
                <a:ea typeface="宋体" panose="02010600030101010101" pitchFamily="2" charset="-122"/>
                <a:sym typeface="+mn-ea"/>
              </a:rPr>
              <a:t>版本控制</a:t>
            </a:r>
          </a:p>
          <a:p>
            <a:pPr marL="342900" indent="-342900">
              <a:lnSpc>
                <a:spcPct val="150000"/>
              </a:lnSpc>
              <a:buFont typeface="Wingdings" panose="05000000000000000000" pitchFamily="2" charset="2"/>
              <a:buChar char="l"/>
            </a:pPr>
            <a:r>
              <a:rPr lang="en-US" altLang="zh-CN" sz="2000" dirty="0">
                <a:latin typeface="宋体" panose="02010600030101010101" pitchFamily="2" charset="-122"/>
                <a:ea typeface="宋体" panose="02010600030101010101" pitchFamily="2" charset="-122"/>
                <a:sym typeface="+mn-ea"/>
              </a:rPr>
              <a:t>Change Control-</a:t>
            </a:r>
            <a:r>
              <a:rPr lang="zh-CN" altLang="en-US" sz="2000" dirty="0">
                <a:latin typeface="宋体" panose="02010600030101010101" pitchFamily="2" charset="-122"/>
                <a:ea typeface="宋体" panose="02010600030101010101" pitchFamily="2" charset="-122"/>
                <a:sym typeface="+mn-ea"/>
              </a:rPr>
              <a:t>变更控制</a:t>
            </a:r>
          </a:p>
          <a:p>
            <a:pPr marL="342900" indent="-342900">
              <a:lnSpc>
                <a:spcPct val="150000"/>
              </a:lnSpc>
              <a:buFont typeface="Wingdings" panose="05000000000000000000" pitchFamily="2" charset="2"/>
              <a:buChar char="l"/>
            </a:pPr>
            <a:r>
              <a:rPr lang="en-US" altLang="zh-CN" sz="2000" dirty="0">
                <a:latin typeface="宋体" panose="02010600030101010101" pitchFamily="2" charset="-122"/>
                <a:ea typeface="宋体" panose="02010600030101010101" pitchFamily="2" charset="-122"/>
                <a:sym typeface="+mn-ea"/>
              </a:rPr>
              <a:t>Process Support-</a:t>
            </a:r>
            <a:r>
              <a:rPr lang="zh-CN" altLang="en-US" sz="2000" dirty="0">
                <a:latin typeface="宋体" panose="02010600030101010101" pitchFamily="2" charset="-122"/>
                <a:ea typeface="宋体" panose="02010600030101010101" pitchFamily="2" charset="-122"/>
                <a:sym typeface="+mn-ea"/>
              </a:rPr>
              <a:t>过程支持 </a:t>
            </a:r>
          </a:p>
          <a:p>
            <a:pPr>
              <a:lnSpc>
                <a:spcPct val="150000"/>
              </a:lnSpc>
            </a:pPr>
            <a:r>
              <a:rPr lang="en-US" altLang="zh-CN" sz="2000" dirty="0">
                <a:latin typeface="宋体" panose="02010600030101010101" pitchFamily="2" charset="-122"/>
                <a:ea typeface="宋体" panose="02010600030101010101" pitchFamily="2" charset="-122"/>
                <a:sym typeface="+mn-ea"/>
              </a:rPr>
              <a:t>5. </a:t>
            </a:r>
            <a:r>
              <a:rPr lang="zh-CN" altLang="en-US" sz="2000" dirty="0">
                <a:latin typeface="宋体" panose="02010600030101010101" pitchFamily="2" charset="-122"/>
                <a:ea typeface="宋体" panose="02010600030101010101" pitchFamily="2" charset="-122"/>
                <a:sym typeface="+mn-ea"/>
              </a:rPr>
              <a:t>关键活动包括：配置项、工作空间管理、版本控制、变更控制、状态报告、配置审计等。</a:t>
            </a:r>
          </a:p>
        </p:txBody>
      </p:sp>
      <p:sp>
        <p:nvSpPr>
          <p:cNvPr id="12" name="文本框 67"/>
          <p:cNvSpPr>
            <a:spLocks noChangeArrowheads="1"/>
          </p:cNvSpPr>
          <p:nvPr/>
        </p:nvSpPr>
        <p:spPr bwMode="auto">
          <a:xfrm>
            <a:off x="1077547" y="964981"/>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6.1.6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评估需求管理的工作量</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ppt_x</p:attrName>
                                        </p:attrNameLst>
                                      </p:cBhvr>
                                      <p:tavLst>
                                        <p:tav tm="0">
                                          <p:val>
                                            <p:strVal val="#ppt_x+#ppt_w*1.125000"/>
                                          </p:val>
                                        </p:tav>
                                        <p:tav tm="100000">
                                          <p:val>
                                            <p:strVal val="#ppt_x"/>
                                          </p:val>
                                        </p:tav>
                                      </p:tavLst>
                                    </p:anim>
                                    <p:animEffect transition="in" filter="wipe(left)">
                                      <p:cBhvr>
                                        <p:cTn id="14" dur="500"/>
                                        <p:tgtEl>
                                          <p:spTgt spid="13"/>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ppt_x</p:attrName>
                                        </p:attrNameLst>
                                      </p:cBhvr>
                                      <p:tavLst>
                                        <p:tav tm="0">
                                          <p:val>
                                            <p:strVal val="#ppt_x+#ppt_w*1.125000"/>
                                          </p:val>
                                        </p:tav>
                                        <p:tav tm="100000">
                                          <p:val>
                                            <p:strVal val="#ppt_x"/>
                                          </p:val>
                                        </p:tav>
                                      </p:tavLst>
                                    </p:anim>
                                    <p:animEffect transition="in" filter="wipe(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39" y="368935"/>
            <a:ext cx="4672149"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需求管理提纲</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26</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11" name="文本框 10"/>
          <p:cNvSpPr txBox="1"/>
          <p:nvPr/>
        </p:nvSpPr>
        <p:spPr>
          <a:xfrm>
            <a:off x="1862819" y="1481896"/>
            <a:ext cx="7199537" cy="3784600"/>
          </a:xfrm>
          <a:prstGeom prst="rect">
            <a:avLst/>
          </a:prstGeom>
          <a:noFill/>
        </p:spPr>
        <p:txBody>
          <a:bodyPr wrap="square">
            <a:spAutoFit/>
          </a:bodyPr>
          <a:lstStyle/>
          <a:p>
            <a:pPr lvl="0">
              <a:lnSpc>
                <a:spcPct val="150000"/>
              </a:lnSpc>
            </a:pPr>
            <a:r>
              <a:rPr lang="en-US" altLang="zh-CN" sz="3200" b="1" kern="1200" dirty="0">
                <a:latin typeface="微软雅黑" panose="020B0503020204020204" pitchFamily="34" charset="-122"/>
                <a:ea typeface="微软雅黑" panose="020B0503020204020204" pitchFamily="34" charset="-122"/>
              </a:rPr>
              <a:t>6.1</a:t>
            </a:r>
            <a:r>
              <a:rPr lang="zh-CN" altLang="en-US" sz="3200" b="1" kern="1200" dirty="0">
                <a:latin typeface="微软雅黑" panose="020B0503020204020204" pitchFamily="34" charset="-122"/>
                <a:ea typeface="微软雅黑" panose="020B0503020204020204" pitchFamily="34" charset="-122"/>
              </a:rPr>
              <a:t>、</a:t>
            </a:r>
            <a:r>
              <a:rPr lang="en-US" altLang="zh-CN" sz="3200" b="1" kern="1200" dirty="0">
                <a:latin typeface="微软雅黑" panose="020B0503020204020204" pitchFamily="34" charset="-122"/>
                <a:ea typeface="微软雅黑" panose="020B0503020204020204" pitchFamily="34" charset="-122"/>
              </a:rPr>
              <a:t> </a:t>
            </a:r>
            <a:r>
              <a:rPr lang="zh-CN" altLang="en-US" sz="3200" b="1" kern="1200" dirty="0">
                <a:latin typeface="微软雅黑" panose="020B0503020204020204" pitchFamily="34" charset="-122"/>
                <a:ea typeface="微软雅黑" panose="020B0503020204020204" pitchFamily="34" charset="-122"/>
              </a:rPr>
              <a:t>需求管理的原则和实践</a:t>
            </a:r>
            <a:endParaRPr lang="en-US" altLang="zh-CN" sz="3200" b="1" kern="1200" dirty="0">
              <a:latin typeface="微软雅黑" panose="020B0503020204020204" pitchFamily="34" charset="-122"/>
              <a:ea typeface="微软雅黑" panose="020B0503020204020204" pitchFamily="34" charset="-122"/>
            </a:endParaRPr>
          </a:p>
          <a:p>
            <a:pPr>
              <a:lnSpc>
                <a:spcPct val="150000"/>
              </a:lnSpc>
            </a:pPr>
            <a:r>
              <a:rPr lang="en-US" altLang="zh-CN" sz="3200" b="1" dirty="0">
                <a:solidFill>
                  <a:srgbClr val="FF0000"/>
                </a:solidFill>
                <a:latin typeface="微软雅黑" panose="020B0503020204020204" pitchFamily="34" charset="-122"/>
                <a:ea typeface="微软雅黑" panose="020B0503020204020204" pitchFamily="34" charset="-122"/>
              </a:rPr>
              <a:t>6.2    </a:t>
            </a:r>
            <a:r>
              <a:rPr lang="zh-CN" altLang="en-US" sz="3200" b="1" dirty="0">
                <a:solidFill>
                  <a:srgbClr val="FF0000"/>
                </a:solidFill>
                <a:latin typeface="微软雅黑" panose="020B0503020204020204" pitchFamily="34" charset="-122"/>
                <a:ea typeface="微软雅黑" panose="020B0503020204020204" pitchFamily="34" charset="-122"/>
              </a:rPr>
              <a:t>变更管理</a:t>
            </a:r>
            <a:endParaRPr lang="en-US" altLang="zh-CN" sz="32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3200" b="1" dirty="0">
                <a:latin typeface="微软雅黑" panose="020B0503020204020204" pitchFamily="34" charset="-122"/>
                <a:ea typeface="微软雅黑" panose="020B0503020204020204" pitchFamily="34" charset="-122"/>
              </a:rPr>
              <a:t>6.3    </a:t>
            </a:r>
            <a:r>
              <a:rPr lang="zh-CN" altLang="en-US" sz="3200" b="1" dirty="0">
                <a:latin typeface="微软雅黑" panose="020B0503020204020204" pitchFamily="34" charset="-122"/>
                <a:ea typeface="微软雅黑" panose="020B0503020204020204" pitchFamily="34" charset="-122"/>
                <a:sym typeface="+mn-ea"/>
              </a:rPr>
              <a:t>需求变更影响分析</a:t>
            </a:r>
            <a:endParaRPr lang="zh-CN" altLang="en-US" sz="3200" b="1" dirty="0">
              <a:latin typeface="微软雅黑" panose="020B0503020204020204" pitchFamily="34" charset="-122"/>
              <a:ea typeface="微软雅黑" panose="020B0503020204020204" pitchFamily="34" charset="-122"/>
            </a:endParaRPr>
          </a:p>
          <a:p>
            <a:pPr>
              <a:lnSpc>
                <a:spcPct val="150000"/>
              </a:lnSpc>
            </a:pPr>
            <a:r>
              <a:rPr lang="en-US" altLang="zh-CN" sz="3200" b="1" dirty="0">
                <a:latin typeface="微软雅黑" panose="020B0503020204020204" pitchFamily="34" charset="-122"/>
                <a:ea typeface="微软雅黑" panose="020B0503020204020204" pitchFamily="34" charset="-122"/>
              </a:rPr>
              <a:t>6.4    </a:t>
            </a:r>
            <a:r>
              <a:rPr lang="zh-CN" altLang="en-US" sz="3200" b="1" dirty="0">
                <a:latin typeface="微软雅黑" panose="020B0503020204020204" pitchFamily="34" charset="-122"/>
                <a:ea typeface="微软雅黑" panose="020B0503020204020204" pitchFamily="34" charset="-122"/>
              </a:rPr>
              <a:t>需求跟踪</a:t>
            </a:r>
            <a:endParaRPr lang="en-US" altLang="zh-CN" sz="3200" b="1" dirty="0">
              <a:latin typeface="微软雅黑" panose="020B0503020204020204" pitchFamily="34" charset="-122"/>
              <a:ea typeface="微软雅黑" panose="020B0503020204020204" pitchFamily="34" charset="-122"/>
            </a:endParaRPr>
          </a:p>
          <a:p>
            <a:pPr>
              <a:lnSpc>
                <a:spcPct val="150000"/>
              </a:lnSpc>
            </a:pPr>
            <a:r>
              <a:rPr lang="en-US" altLang="zh-CN" sz="3200" b="1" dirty="0">
                <a:latin typeface="微软雅黑" panose="020B0503020204020204" pitchFamily="34" charset="-122"/>
                <a:ea typeface="微软雅黑" panose="020B0503020204020204" pitchFamily="34" charset="-122"/>
              </a:rPr>
              <a:t>6.5    </a:t>
            </a:r>
            <a:r>
              <a:rPr lang="zh-CN" altLang="en-US" sz="3200" b="1" dirty="0">
                <a:latin typeface="微软雅黑" panose="020B0503020204020204" pitchFamily="34" charset="-122"/>
                <a:ea typeface="微软雅黑" panose="020B0503020204020204" pitchFamily="34" charset="-122"/>
              </a:rPr>
              <a:t>需求管理工具</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27</a:t>
            </a:fld>
            <a:endParaRPr lang="zh-CN" altLang="en-US" dirty="0">
              <a:solidFill>
                <a:prstClr val="black">
                  <a:tint val="75000"/>
                </a:prstClr>
              </a:solidFill>
            </a:endParaRPr>
          </a:p>
        </p:txBody>
      </p:sp>
      <p:graphicFrame>
        <p:nvGraphicFramePr>
          <p:cNvPr id="12" name="图示 11"/>
          <p:cNvGraphicFramePr/>
          <p:nvPr/>
        </p:nvGraphicFramePr>
        <p:xfrm>
          <a:off x="971550" y="1562101"/>
          <a:ext cx="10924611" cy="37029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28</a:t>
            </a:fld>
            <a:endParaRPr lang="zh-CN" altLang="en-US" dirty="0">
              <a:solidFill>
                <a:prstClr val="black">
                  <a:tint val="75000"/>
                </a:prstClr>
              </a:solidFill>
            </a:endParaRPr>
          </a:p>
        </p:txBody>
      </p:sp>
      <p:sp>
        <p:nvSpPr>
          <p:cNvPr id="14" name="矩形 66"/>
          <p:cNvSpPr>
            <a:spLocks noChangeArrowheads="1"/>
          </p:cNvSpPr>
          <p:nvPr/>
        </p:nvSpPr>
        <p:spPr bwMode="auto">
          <a:xfrm>
            <a:off x="2601620" y="2134403"/>
            <a:ext cx="8193104" cy="250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200" dirty="0">
                <a:latin typeface="宋体" panose="02010600030101010101" pitchFamily="2" charset="-122"/>
                <a:ea typeface="宋体" panose="02010600030101010101" pitchFamily="2" charset="-122"/>
                <a:sym typeface="+mn-ea"/>
              </a:rPr>
              <a:t>      应仔细评估已建议的变更。</a:t>
            </a:r>
          </a:p>
          <a:p>
            <a:pPr indent="511175">
              <a:lnSpc>
                <a:spcPct val="200000"/>
              </a:lnSpc>
            </a:pPr>
            <a:r>
              <a:rPr lang="zh-CN" altLang="en-US" sz="2200" dirty="0">
                <a:latin typeface="宋体" panose="02010600030101010101" pitchFamily="2" charset="-122"/>
                <a:ea typeface="宋体" panose="02010600030101010101" pitchFamily="2" charset="-122"/>
                <a:sym typeface="+mn-ea"/>
              </a:rPr>
              <a:t>  挑选合适的人选对变更做出决定。</a:t>
            </a:r>
          </a:p>
          <a:p>
            <a:pPr indent="511175">
              <a:lnSpc>
                <a:spcPct val="200000"/>
              </a:lnSpc>
            </a:pPr>
            <a:r>
              <a:rPr lang="zh-CN" altLang="en-US" sz="2200" dirty="0">
                <a:latin typeface="宋体" panose="02010600030101010101" pitchFamily="2" charset="-122"/>
                <a:ea typeface="宋体" panose="02010600030101010101" pitchFamily="2" charset="-122"/>
                <a:sym typeface="+mn-ea"/>
              </a:rPr>
              <a:t>  变更应及时通知所有涉及的人员。</a:t>
            </a:r>
          </a:p>
          <a:p>
            <a:pPr indent="511175">
              <a:lnSpc>
                <a:spcPct val="200000"/>
              </a:lnSpc>
            </a:pPr>
            <a:r>
              <a:rPr lang="zh-CN" altLang="en-US" sz="2200" dirty="0">
                <a:latin typeface="宋体" panose="02010600030101010101" pitchFamily="2" charset="-122"/>
                <a:ea typeface="宋体" panose="02010600030101010101" pitchFamily="2" charset="-122"/>
                <a:sym typeface="+mn-ea"/>
              </a:rPr>
              <a:t>  项目要按一定的程序来采纳需求变更。</a:t>
            </a:r>
          </a:p>
        </p:txBody>
      </p:sp>
      <p:sp>
        <p:nvSpPr>
          <p:cNvPr id="15" name="Freeform: Shape 62"/>
          <p:cNvSpPr/>
          <p:nvPr/>
        </p:nvSpPr>
        <p:spPr bwMode="auto">
          <a:xfrm>
            <a:off x="2809527" y="2328036"/>
            <a:ext cx="418465" cy="354948"/>
          </a:xfrm>
          <a:custGeom>
            <a:avLst/>
            <a:gdLst>
              <a:gd name="T0" fmla="*/ 352 w 380"/>
              <a:gd name="T1" fmla="*/ 228 h 302"/>
              <a:gd name="T2" fmla="*/ 378 w 380"/>
              <a:gd name="T3" fmla="*/ 178 h 302"/>
              <a:gd name="T4" fmla="*/ 378 w 380"/>
              <a:gd name="T5" fmla="*/ 140 h 302"/>
              <a:gd name="T6" fmla="*/ 348 w 380"/>
              <a:gd name="T7" fmla="*/ 90 h 302"/>
              <a:gd name="T8" fmla="*/ 292 w 380"/>
              <a:gd name="T9" fmla="*/ 56 h 302"/>
              <a:gd name="T10" fmla="*/ 258 w 380"/>
              <a:gd name="T11" fmla="*/ 38 h 302"/>
              <a:gd name="T12" fmla="*/ 218 w 380"/>
              <a:gd name="T13" fmla="*/ 14 h 302"/>
              <a:gd name="T14" fmla="*/ 168 w 380"/>
              <a:gd name="T15" fmla="*/ 2 h 302"/>
              <a:gd name="T16" fmla="*/ 120 w 380"/>
              <a:gd name="T17" fmla="*/ 4 h 302"/>
              <a:gd name="T18" fmla="*/ 44 w 380"/>
              <a:gd name="T19" fmla="*/ 34 h 302"/>
              <a:gd name="T20" fmla="*/ 12 w 380"/>
              <a:gd name="T21" fmla="*/ 70 h 302"/>
              <a:gd name="T22" fmla="*/ 2 w 380"/>
              <a:gd name="T23" fmla="*/ 102 h 302"/>
              <a:gd name="T24" fmla="*/ 2 w 380"/>
              <a:gd name="T25" fmla="*/ 132 h 302"/>
              <a:gd name="T26" fmla="*/ 30 w 380"/>
              <a:gd name="T27" fmla="*/ 182 h 302"/>
              <a:gd name="T28" fmla="*/ 8 w 380"/>
              <a:gd name="T29" fmla="*/ 242 h 302"/>
              <a:gd name="T30" fmla="*/ 8 w 380"/>
              <a:gd name="T31" fmla="*/ 248 h 302"/>
              <a:gd name="T32" fmla="*/ 12 w 380"/>
              <a:gd name="T33" fmla="*/ 248 h 302"/>
              <a:gd name="T34" fmla="*/ 104 w 380"/>
              <a:gd name="T35" fmla="*/ 222 h 302"/>
              <a:gd name="T36" fmla="*/ 142 w 380"/>
              <a:gd name="T37" fmla="*/ 252 h 302"/>
              <a:gd name="T38" fmla="*/ 192 w 380"/>
              <a:gd name="T39" fmla="*/ 272 h 302"/>
              <a:gd name="T40" fmla="*/ 230 w 380"/>
              <a:gd name="T41" fmla="*/ 276 h 302"/>
              <a:gd name="T42" fmla="*/ 376 w 380"/>
              <a:gd name="T43" fmla="*/ 302 h 302"/>
              <a:gd name="T44" fmla="*/ 376 w 380"/>
              <a:gd name="T45" fmla="*/ 302 h 302"/>
              <a:gd name="T46" fmla="*/ 380 w 380"/>
              <a:gd name="T47" fmla="*/ 296 h 302"/>
              <a:gd name="T48" fmla="*/ 274 w 380"/>
              <a:gd name="T49" fmla="*/ 252 h 302"/>
              <a:gd name="T50" fmla="*/ 250 w 380"/>
              <a:gd name="T51" fmla="*/ 256 h 302"/>
              <a:gd name="T52" fmla="*/ 204 w 380"/>
              <a:gd name="T53" fmla="*/ 256 h 302"/>
              <a:gd name="T54" fmla="*/ 138 w 380"/>
              <a:gd name="T55" fmla="*/ 228 h 302"/>
              <a:gd name="T56" fmla="*/ 106 w 380"/>
              <a:gd name="T57" fmla="*/ 190 h 302"/>
              <a:gd name="T58" fmla="*/ 100 w 380"/>
              <a:gd name="T59" fmla="*/ 160 h 302"/>
              <a:gd name="T60" fmla="*/ 102 w 380"/>
              <a:gd name="T61" fmla="*/ 140 h 302"/>
              <a:gd name="T62" fmla="*/ 122 w 380"/>
              <a:gd name="T63" fmla="*/ 106 h 302"/>
              <a:gd name="T64" fmla="*/ 180 w 380"/>
              <a:gd name="T65" fmla="*/ 70 h 302"/>
              <a:gd name="T66" fmla="*/ 230 w 380"/>
              <a:gd name="T67" fmla="*/ 62 h 302"/>
              <a:gd name="T68" fmla="*/ 304 w 380"/>
              <a:gd name="T69" fmla="*/ 80 h 302"/>
              <a:gd name="T70" fmla="*/ 352 w 380"/>
              <a:gd name="T71" fmla="*/ 122 h 302"/>
              <a:gd name="T72" fmla="*/ 360 w 380"/>
              <a:gd name="T73" fmla="*/ 150 h 302"/>
              <a:gd name="T74" fmla="*/ 360 w 380"/>
              <a:gd name="T75" fmla="*/ 176 h 302"/>
              <a:gd name="T76" fmla="*/ 336 w 380"/>
              <a:gd name="T77" fmla="*/ 218 h 302"/>
              <a:gd name="T78" fmla="*/ 350 w 380"/>
              <a:gd name="T79" fmla="*/ 274 h 302"/>
              <a:gd name="T80" fmla="*/ 230 w 380"/>
              <a:gd name="T81" fmla="*/ 144 h 302"/>
              <a:gd name="T82" fmla="*/ 248 w 380"/>
              <a:gd name="T83" fmla="*/ 156 h 302"/>
              <a:gd name="T84" fmla="*/ 248 w 380"/>
              <a:gd name="T85" fmla="*/ 170 h 302"/>
              <a:gd name="T86" fmla="*/ 230 w 380"/>
              <a:gd name="T87" fmla="*/ 182 h 302"/>
              <a:gd name="T88" fmla="*/ 216 w 380"/>
              <a:gd name="T89" fmla="*/ 176 h 302"/>
              <a:gd name="T90" fmla="*/ 212 w 380"/>
              <a:gd name="T91" fmla="*/ 162 h 302"/>
              <a:gd name="T92" fmla="*/ 222 w 380"/>
              <a:gd name="T93" fmla="*/ 146 h 302"/>
              <a:gd name="T94" fmla="*/ 168 w 380"/>
              <a:gd name="T95" fmla="*/ 144 h 302"/>
              <a:gd name="T96" fmla="*/ 180 w 380"/>
              <a:gd name="T97" fmla="*/ 150 h 302"/>
              <a:gd name="T98" fmla="*/ 186 w 380"/>
              <a:gd name="T99" fmla="*/ 162 h 302"/>
              <a:gd name="T100" fmla="*/ 174 w 380"/>
              <a:gd name="T101" fmla="*/ 180 h 302"/>
              <a:gd name="T102" fmla="*/ 160 w 380"/>
              <a:gd name="T103" fmla="*/ 180 h 302"/>
              <a:gd name="T104" fmla="*/ 148 w 380"/>
              <a:gd name="T105" fmla="*/ 162 h 302"/>
              <a:gd name="T106" fmla="*/ 154 w 380"/>
              <a:gd name="T107" fmla="*/ 150 h 302"/>
              <a:gd name="T108" fmla="*/ 168 w 380"/>
              <a:gd name="T109" fmla="*/ 144 h 302"/>
              <a:gd name="T110" fmla="*/ 306 w 380"/>
              <a:gd name="T111" fmla="*/ 146 h 302"/>
              <a:gd name="T112" fmla="*/ 318 w 380"/>
              <a:gd name="T113" fmla="*/ 162 h 302"/>
              <a:gd name="T114" fmla="*/ 312 w 380"/>
              <a:gd name="T115" fmla="*/ 176 h 302"/>
              <a:gd name="T116" fmla="*/ 300 w 380"/>
              <a:gd name="T117" fmla="*/ 182 h 302"/>
              <a:gd name="T118" fmla="*/ 282 w 380"/>
              <a:gd name="T119" fmla="*/ 170 h 302"/>
              <a:gd name="T120" fmla="*/ 282 w 380"/>
              <a:gd name="T121" fmla="*/ 156 h 302"/>
              <a:gd name="T122" fmla="*/ 300 w 380"/>
              <a:gd name="T123" fmla="*/ 14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0" h="302">
                <a:moveTo>
                  <a:pt x="380" y="296"/>
                </a:moveTo>
                <a:lnTo>
                  <a:pt x="352" y="228"/>
                </a:lnTo>
                <a:lnTo>
                  <a:pt x="352" y="228"/>
                </a:lnTo>
                <a:lnTo>
                  <a:pt x="364" y="212"/>
                </a:lnTo>
                <a:lnTo>
                  <a:pt x="372" y="196"/>
                </a:lnTo>
                <a:lnTo>
                  <a:pt x="378" y="178"/>
                </a:lnTo>
                <a:lnTo>
                  <a:pt x="380" y="160"/>
                </a:lnTo>
                <a:lnTo>
                  <a:pt x="380" y="160"/>
                </a:lnTo>
                <a:lnTo>
                  <a:pt x="378" y="140"/>
                </a:lnTo>
                <a:lnTo>
                  <a:pt x="372" y="122"/>
                </a:lnTo>
                <a:lnTo>
                  <a:pt x="362" y="106"/>
                </a:lnTo>
                <a:lnTo>
                  <a:pt x="348" y="90"/>
                </a:lnTo>
                <a:lnTo>
                  <a:pt x="332" y="76"/>
                </a:lnTo>
                <a:lnTo>
                  <a:pt x="314" y="64"/>
                </a:lnTo>
                <a:lnTo>
                  <a:pt x="292" y="56"/>
                </a:lnTo>
                <a:lnTo>
                  <a:pt x="270" y="48"/>
                </a:lnTo>
                <a:lnTo>
                  <a:pt x="270" y="48"/>
                </a:lnTo>
                <a:lnTo>
                  <a:pt x="258" y="38"/>
                </a:lnTo>
                <a:lnTo>
                  <a:pt x="246" y="30"/>
                </a:lnTo>
                <a:lnTo>
                  <a:pt x="232" y="20"/>
                </a:lnTo>
                <a:lnTo>
                  <a:pt x="218" y="14"/>
                </a:lnTo>
                <a:lnTo>
                  <a:pt x="202" y="8"/>
                </a:lnTo>
                <a:lnTo>
                  <a:pt x="184" y="4"/>
                </a:lnTo>
                <a:lnTo>
                  <a:pt x="168" y="2"/>
                </a:lnTo>
                <a:lnTo>
                  <a:pt x="148" y="0"/>
                </a:lnTo>
                <a:lnTo>
                  <a:pt x="148" y="0"/>
                </a:lnTo>
                <a:lnTo>
                  <a:pt x="120" y="4"/>
                </a:lnTo>
                <a:lnTo>
                  <a:pt x="92" y="10"/>
                </a:lnTo>
                <a:lnTo>
                  <a:pt x="66" y="20"/>
                </a:lnTo>
                <a:lnTo>
                  <a:pt x="44" y="34"/>
                </a:lnTo>
                <a:lnTo>
                  <a:pt x="26" y="50"/>
                </a:lnTo>
                <a:lnTo>
                  <a:pt x="18" y="60"/>
                </a:lnTo>
                <a:lnTo>
                  <a:pt x="12" y="70"/>
                </a:lnTo>
                <a:lnTo>
                  <a:pt x="8" y="80"/>
                </a:lnTo>
                <a:lnTo>
                  <a:pt x="4" y="92"/>
                </a:lnTo>
                <a:lnTo>
                  <a:pt x="2" y="102"/>
                </a:lnTo>
                <a:lnTo>
                  <a:pt x="0" y="114"/>
                </a:lnTo>
                <a:lnTo>
                  <a:pt x="0" y="114"/>
                </a:lnTo>
                <a:lnTo>
                  <a:pt x="2" y="132"/>
                </a:lnTo>
                <a:lnTo>
                  <a:pt x="8" y="150"/>
                </a:lnTo>
                <a:lnTo>
                  <a:pt x="18" y="166"/>
                </a:lnTo>
                <a:lnTo>
                  <a:pt x="30" y="182"/>
                </a:lnTo>
                <a:lnTo>
                  <a:pt x="32" y="184"/>
                </a:lnTo>
                <a:lnTo>
                  <a:pt x="8" y="242"/>
                </a:lnTo>
                <a:lnTo>
                  <a:pt x="8" y="242"/>
                </a:lnTo>
                <a:lnTo>
                  <a:pt x="8" y="246"/>
                </a:lnTo>
                <a:lnTo>
                  <a:pt x="8" y="248"/>
                </a:lnTo>
                <a:lnTo>
                  <a:pt x="8" y="248"/>
                </a:lnTo>
                <a:lnTo>
                  <a:pt x="12" y="248"/>
                </a:lnTo>
                <a:lnTo>
                  <a:pt x="12" y="248"/>
                </a:lnTo>
                <a:lnTo>
                  <a:pt x="12" y="248"/>
                </a:lnTo>
                <a:lnTo>
                  <a:pt x="102" y="220"/>
                </a:lnTo>
                <a:lnTo>
                  <a:pt x="104" y="222"/>
                </a:lnTo>
                <a:lnTo>
                  <a:pt x="104" y="222"/>
                </a:lnTo>
                <a:lnTo>
                  <a:pt x="114" y="232"/>
                </a:lnTo>
                <a:lnTo>
                  <a:pt x="128" y="244"/>
                </a:lnTo>
                <a:lnTo>
                  <a:pt x="142" y="252"/>
                </a:lnTo>
                <a:lnTo>
                  <a:pt x="158" y="260"/>
                </a:lnTo>
                <a:lnTo>
                  <a:pt x="174" y="268"/>
                </a:lnTo>
                <a:lnTo>
                  <a:pt x="192" y="272"/>
                </a:lnTo>
                <a:lnTo>
                  <a:pt x="210" y="274"/>
                </a:lnTo>
                <a:lnTo>
                  <a:pt x="230" y="276"/>
                </a:lnTo>
                <a:lnTo>
                  <a:pt x="230" y="276"/>
                </a:lnTo>
                <a:lnTo>
                  <a:pt x="252" y="274"/>
                </a:lnTo>
                <a:lnTo>
                  <a:pt x="274" y="272"/>
                </a:lnTo>
                <a:lnTo>
                  <a:pt x="376" y="302"/>
                </a:lnTo>
                <a:lnTo>
                  <a:pt x="376" y="302"/>
                </a:lnTo>
                <a:lnTo>
                  <a:pt x="376" y="302"/>
                </a:lnTo>
                <a:lnTo>
                  <a:pt x="376" y="302"/>
                </a:lnTo>
                <a:lnTo>
                  <a:pt x="380" y="300"/>
                </a:lnTo>
                <a:lnTo>
                  <a:pt x="380" y="300"/>
                </a:lnTo>
                <a:lnTo>
                  <a:pt x="380" y="296"/>
                </a:lnTo>
                <a:lnTo>
                  <a:pt x="380" y="296"/>
                </a:lnTo>
                <a:close/>
                <a:moveTo>
                  <a:pt x="278" y="254"/>
                </a:moveTo>
                <a:lnTo>
                  <a:pt x="274" y="252"/>
                </a:lnTo>
                <a:lnTo>
                  <a:pt x="270" y="252"/>
                </a:lnTo>
                <a:lnTo>
                  <a:pt x="270" y="252"/>
                </a:lnTo>
                <a:lnTo>
                  <a:pt x="250" y="256"/>
                </a:lnTo>
                <a:lnTo>
                  <a:pt x="230" y="258"/>
                </a:lnTo>
                <a:lnTo>
                  <a:pt x="230" y="258"/>
                </a:lnTo>
                <a:lnTo>
                  <a:pt x="204" y="256"/>
                </a:lnTo>
                <a:lnTo>
                  <a:pt x="180" y="250"/>
                </a:lnTo>
                <a:lnTo>
                  <a:pt x="158" y="240"/>
                </a:lnTo>
                <a:lnTo>
                  <a:pt x="138" y="228"/>
                </a:lnTo>
                <a:lnTo>
                  <a:pt x="122" y="214"/>
                </a:lnTo>
                <a:lnTo>
                  <a:pt x="110" y="198"/>
                </a:lnTo>
                <a:lnTo>
                  <a:pt x="106" y="190"/>
                </a:lnTo>
                <a:lnTo>
                  <a:pt x="102" y="180"/>
                </a:lnTo>
                <a:lnTo>
                  <a:pt x="100" y="170"/>
                </a:lnTo>
                <a:lnTo>
                  <a:pt x="100" y="160"/>
                </a:lnTo>
                <a:lnTo>
                  <a:pt x="100" y="160"/>
                </a:lnTo>
                <a:lnTo>
                  <a:pt x="100" y="150"/>
                </a:lnTo>
                <a:lnTo>
                  <a:pt x="102" y="140"/>
                </a:lnTo>
                <a:lnTo>
                  <a:pt x="106" y="132"/>
                </a:lnTo>
                <a:lnTo>
                  <a:pt x="110" y="122"/>
                </a:lnTo>
                <a:lnTo>
                  <a:pt x="122" y="106"/>
                </a:lnTo>
                <a:lnTo>
                  <a:pt x="138" y="92"/>
                </a:lnTo>
                <a:lnTo>
                  <a:pt x="158" y="80"/>
                </a:lnTo>
                <a:lnTo>
                  <a:pt x="180" y="70"/>
                </a:lnTo>
                <a:lnTo>
                  <a:pt x="204" y="64"/>
                </a:lnTo>
                <a:lnTo>
                  <a:pt x="230" y="62"/>
                </a:lnTo>
                <a:lnTo>
                  <a:pt x="230" y="62"/>
                </a:lnTo>
                <a:lnTo>
                  <a:pt x="256" y="64"/>
                </a:lnTo>
                <a:lnTo>
                  <a:pt x="282" y="70"/>
                </a:lnTo>
                <a:lnTo>
                  <a:pt x="304" y="80"/>
                </a:lnTo>
                <a:lnTo>
                  <a:pt x="324" y="92"/>
                </a:lnTo>
                <a:lnTo>
                  <a:pt x="340" y="106"/>
                </a:lnTo>
                <a:lnTo>
                  <a:pt x="352" y="122"/>
                </a:lnTo>
                <a:lnTo>
                  <a:pt x="356" y="132"/>
                </a:lnTo>
                <a:lnTo>
                  <a:pt x="358" y="140"/>
                </a:lnTo>
                <a:lnTo>
                  <a:pt x="360" y="150"/>
                </a:lnTo>
                <a:lnTo>
                  <a:pt x="362" y="160"/>
                </a:lnTo>
                <a:lnTo>
                  <a:pt x="362" y="160"/>
                </a:lnTo>
                <a:lnTo>
                  <a:pt x="360" y="176"/>
                </a:lnTo>
                <a:lnTo>
                  <a:pt x="354" y="190"/>
                </a:lnTo>
                <a:lnTo>
                  <a:pt x="348" y="204"/>
                </a:lnTo>
                <a:lnTo>
                  <a:pt x="336" y="218"/>
                </a:lnTo>
                <a:lnTo>
                  <a:pt x="330" y="224"/>
                </a:lnTo>
                <a:lnTo>
                  <a:pt x="334" y="234"/>
                </a:lnTo>
                <a:lnTo>
                  <a:pt x="350" y="274"/>
                </a:lnTo>
                <a:lnTo>
                  <a:pt x="278" y="254"/>
                </a:lnTo>
                <a:close/>
                <a:moveTo>
                  <a:pt x="230" y="144"/>
                </a:moveTo>
                <a:lnTo>
                  <a:pt x="230" y="144"/>
                </a:lnTo>
                <a:lnTo>
                  <a:pt x="238" y="146"/>
                </a:lnTo>
                <a:lnTo>
                  <a:pt x="244" y="150"/>
                </a:lnTo>
                <a:lnTo>
                  <a:pt x="248" y="156"/>
                </a:lnTo>
                <a:lnTo>
                  <a:pt x="248" y="162"/>
                </a:lnTo>
                <a:lnTo>
                  <a:pt x="248" y="162"/>
                </a:lnTo>
                <a:lnTo>
                  <a:pt x="248" y="170"/>
                </a:lnTo>
                <a:lnTo>
                  <a:pt x="244" y="176"/>
                </a:lnTo>
                <a:lnTo>
                  <a:pt x="238" y="180"/>
                </a:lnTo>
                <a:lnTo>
                  <a:pt x="230" y="182"/>
                </a:lnTo>
                <a:lnTo>
                  <a:pt x="230" y="182"/>
                </a:lnTo>
                <a:lnTo>
                  <a:pt x="222" y="180"/>
                </a:lnTo>
                <a:lnTo>
                  <a:pt x="216" y="176"/>
                </a:lnTo>
                <a:lnTo>
                  <a:pt x="212" y="170"/>
                </a:lnTo>
                <a:lnTo>
                  <a:pt x="212" y="162"/>
                </a:lnTo>
                <a:lnTo>
                  <a:pt x="212" y="162"/>
                </a:lnTo>
                <a:lnTo>
                  <a:pt x="212" y="156"/>
                </a:lnTo>
                <a:lnTo>
                  <a:pt x="216" y="150"/>
                </a:lnTo>
                <a:lnTo>
                  <a:pt x="222" y="146"/>
                </a:lnTo>
                <a:lnTo>
                  <a:pt x="230" y="144"/>
                </a:lnTo>
                <a:lnTo>
                  <a:pt x="230" y="144"/>
                </a:lnTo>
                <a:close/>
                <a:moveTo>
                  <a:pt x="168" y="144"/>
                </a:moveTo>
                <a:lnTo>
                  <a:pt x="168" y="144"/>
                </a:lnTo>
                <a:lnTo>
                  <a:pt x="174" y="146"/>
                </a:lnTo>
                <a:lnTo>
                  <a:pt x="180" y="150"/>
                </a:lnTo>
                <a:lnTo>
                  <a:pt x="184" y="156"/>
                </a:lnTo>
                <a:lnTo>
                  <a:pt x="186" y="162"/>
                </a:lnTo>
                <a:lnTo>
                  <a:pt x="186" y="162"/>
                </a:lnTo>
                <a:lnTo>
                  <a:pt x="184" y="170"/>
                </a:lnTo>
                <a:lnTo>
                  <a:pt x="180" y="176"/>
                </a:lnTo>
                <a:lnTo>
                  <a:pt x="174" y="180"/>
                </a:lnTo>
                <a:lnTo>
                  <a:pt x="168" y="182"/>
                </a:lnTo>
                <a:lnTo>
                  <a:pt x="168" y="182"/>
                </a:lnTo>
                <a:lnTo>
                  <a:pt x="160" y="180"/>
                </a:lnTo>
                <a:lnTo>
                  <a:pt x="154" y="176"/>
                </a:lnTo>
                <a:lnTo>
                  <a:pt x="150" y="170"/>
                </a:lnTo>
                <a:lnTo>
                  <a:pt x="148" y="162"/>
                </a:lnTo>
                <a:lnTo>
                  <a:pt x="148" y="162"/>
                </a:lnTo>
                <a:lnTo>
                  <a:pt x="150" y="156"/>
                </a:lnTo>
                <a:lnTo>
                  <a:pt x="154" y="150"/>
                </a:lnTo>
                <a:lnTo>
                  <a:pt x="160" y="146"/>
                </a:lnTo>
                <a:lnTo>
                  <a:pt x="168" y="144"/>
                </a:lnTo>
                <a:lnTo>
                  <a:pt x="168" y="144"/>
                </a:lnTo>
                <a:close/>
                <a:moveTo>
                  <a:pt x="300" y="144"/>
                </a:moveTo>
                <a:lnTo>
                  <a:pt x="300" y="144"/>
                </a:lnTo>
                <a:lnTo>
                  <a:pt x="306" y="146"/>
                </a:lnTo>
                <a:lnTo>
                  <a:pt x="312" y="150"/>
                </a:lnTo>
                <a:lnTo>
                  <a:pt x="316" y="156"/>
                </a:lnTo>
                <a:lnTo>
                  <a:pt x="318" y="162"/>
                </a:lnTo>
                <a:lnTo>
                  <a:pt x="318" y="162"/>
                </a:lnTo>
                <a:lnTo>
                  <a:pt x="316" y="170"/>
                </a:lnTo>
                <a:lnTo>
                  <a:pt x="312" y="176"/>
                </a:lnTo>
                <a:lnTo>
                  <a:pt x="306" y="180"/>
                </a:lnTo>
                <a:lnTo>
                  <a:pt x="300" y="182"/>
                </a:lnTo>
                <a:lnTo>
                  <a:pt x="300" y="182"/>
                </a:lnTo>
                <a:lnTo>
                  <a:pt x="292" y="180"/>
                </a:lnTo>
                <a:lnTo>
                  <a:pt x="286" y="176"/>
                </a:lnTo>
                <a:lnTo>
                  <a:pt x="282" y="170"/>
                </a:lnTo>
                <a:lnTo>
                  <a:pt x="280" y="162"/>
                </a:lnTo>
                <a:lnTo>
                  <a:pt x="280" y="162"/>
                </a:lnTo>
                <a:lnTo>
                  <a:pt x="282" y="156"/>
                </a:lnTo>
                <a:lnTo>
                  <a:pt x="286" y="150"/>
                </a:lnTo>
                <a:lnTo>
                  <a:pt x="292" y="146"/>
                </a:lnTo>
                <a:lnTo>
                  <a:pt x="300" y="144"/>
                </a:lnTo>
                <a:lnTo>
                  <a:pt x="300" y="144"/>
                </a:lnTo>
                <a:close/>
              </a:path>
            </a:pathLst>
          </a:custGeom>
          <a:solidFill>
            <a:schemeClr val="accent1"/>
          </a:solidFill>
          <a:ln>
            <a:noFill/>
          </a:ln>
        </p:spPr>
        <p:txBody>
          <a:bodyPr anchor="ctr"/>
          <a:lstStyle/>
          <a:p>
            <a:pPr algn="ctr"/>
            <a:endParaRPr dirty="0">
              <a:cs typeface="+mn-ea"/>
              <a:sym typeface="+mn-lt"/>
            </a:endParaRPr>
          </a:p>
        </p:txBody>
      </p:sp>
      <p:sp>
        <p:nvSpPr>
          <p:cNvPr id="16" name="Freeform: Shape 68"/>
          <p:cNvSpPr/>
          <p:nvPr/>
        </p:nvSpPr>
        <p:spPr bwMode="auto">
          <a:xfrm>
            <a:off x="2829425" y="3467925"/>
            <a:ext cx="461645" cy="455295"/>
          </a:xfrm>
          <a:custGeom>
            <a:avLst/>
            <a:gdLst>
              <a:gd name="T0" fmla="*/ 213 w 447"/>
              <a:gd name="T1" fmla="*/ 12 h 426"/>
              <a:gd name="T2" fmla="*/ 220 w 447"/>
              <a:gd name="T3" fmla="*/ 1 h 426"/>
              <a:gd name="T4" fmla="*/ 225 w 447"/>
              <a:gd name="T5" fmla="*/ 1 h 426"/>
              <a:gd name="T6" fmla="*/ 232 w 447"/>
              <a:gd name="T7" fmla="*/ 12 h 426"/>
              <a:gd name="T8" fmla="*/ 272 w 447"/>
              <a:gd name="T9" fmla="*/ 127 h 426"/>
              <a:gd name="T10" fmla="*/ 288 w 447"/>
              <a:gd name="T11" fmla="*/ 146 h 426"/>
              <a:gd name="T12" fmla="*/ 311 w 447"/>
              <a:gd name="T13" fmla="*/ 155 h 426"/>
              <a:gd name="T14" fmla="*/ 433 w 447"/>
              <a:gd name="T15" fmla="*/ 157 h 426"/>
              <a:gd name="T16" fmla="*/ 445 w 447"/>
              <a:gd name="T17" fmla="*/ 160 h 426"/>
              <a:gd name="T18" fmla="*/ 447 w 447"/>
              <a:gd name="T19" fmla="*/ 166 h 426"/>
              <a:gd name="T20" fmla="*/ 438 w 447"/>
              <a:gd name="T21" fmla="*/ 176 h 426"/>
              <a:gd name="T22" fmla="*/ 342 w 447"/>
              <a:gd name="T23" fmla="*/ 250 h 426"/>
              <a:gd name="T24" fmla="*/ 328 w 447"/>
              <a:gd name="T25" fmla="*/ 269 h 426"/>
              <a:gd name="T26" fmla="*/ 327 w 447"/>
              <a:gd name="T27" fmla="*/ 293 h 426"/>
              <a:gd name="T28" fmla="*/ 363 w 447"/>
              <a:gd name="T29" fmla="*/ 410 h 426"/>
              <a:gd name="T30" fmla="*/ 363 w 447"/>
              <a:gd name="T31" fmla="*/ 423 h 426"/>
              <a:gd name="T32" fmla="*/ 358 w 447"/>
              <a:gd name="T33" fmla="*/ 426 h 426"/>
              <a:gd name="T34" fmla="*/ 347 w 447"/>
              <a:gd name="T35" fmla="*/ 423 h 426"/>
              <a:gd name="T36" fmla="*/ 246 w 447"/>
              <a:gd name="T37" fmla="*/ 353 h 426"/>
              <a:gd name="T38" fmla="*/ 223 w 447"/>
              <a:gd name="T39" fmla="*/ 346 h 426"/>
              <a:gd name="T40" fmla="*/ 199 w 447"/>
              <a:gd name="T41" fmla="*/ 353 h 426"/>
              <a:gd name="T42" fmla="*/ 99 w 447"/>
              <a:gd name="T43" fmla="*/ 423 h 426"/>
              <a:gd name="T44" fmla="*/ 87 w 447"/>
              <a:gd name="T45" fmla="*/ 426 h 426"/>
              <a:gd name="T46" fmla="*/ 84 w 447"/>
              <a:gd name="T47" fmla="*/ 423 h 426"/>
              <a:gd name="T48" fmla="*/ 84 w 447"/>
              <a:gd name="T49" fmla="*/ 410 h 426"/>
              <a:gd name="T50" fmla="*/ 118 w 447"/>
              <a:gd name="T51" fmla="*/ 293 h 426"/>
              <a:gd name="T52" fmla="*/ 118 w 447"/>
              <a:gd name="T53" fmla="*/ 269 h 426"/>
              <a:gd name="T54" fmla="*/ 105 w 447"/>
              <a:gd name="T55" fmla="*/ 250 h 426"/>
              <a:gd name="T56" fmla="*/ 7 w 447"/>
              <a:gd name="T57" fmla="*/ 176 h 426"/>
              <a:gd name="T58" fmla="*/ 0 w 447"/>
              <a:gd name="T59" fmla="*/ 166 h 426"/>
              <a:gd name="T60" fmla="*/ 1 w 447"/>
              <a:gd name="T61" fmla="*/ 160 h 426"/>
              <a:gd name="T62" fmla="*/ 14 w 447"/>
              <a:gd name="T63" fmla="*/ 157 h 426"/>
              <a:gd name="T64" fmla="*/ 136 w 447"/>
              <a:gd name="T65" fmla="*/ 155 h 426"/>
              <a:gd name="T66" fmla="*/ 159 w 447"/>
              <a:gd name="T67" fmla="*/ 146 h 426"/>
              <a:gd name="T68" fmla="*/ 174 w 447"/>
              <a:gd name="T69" fmla="*/ 127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7" h="426">
                <a:moveTo>
                  <a:pt x="213" y="12"/>
                </a:moveTo>
                <a:lnTo>
                  <a:pt x="213" y="12"/>
                </a:lnTo>
                <a:lnTo>
                  <a:pt x="218" y="3"/>
                </a:lnTo>
                <a:lnTo>
                  <a:pt x="220" y="1"/>
                </a:lnTo>
                <a:lnTo>
                  <a:pt x="223" y="0"/>
                </a:lnTo>
                <a:lnTo>
                  <a:pt x="225" y="1"/>
                </a:lnTo>
                <a:lnTo>
                  <a:pt x="229" y="3"/>
                </a:lnTo>
                <a:lnTo>
                  <a:pt x="232" y="12"/>
                </a:lnTo>
                <a:lnTo>
                  <a:pt x="272" y="127"/>
                </a:lnTo>
                <a:lnTo>
                  <a:pt x="272" y="127"/>
                </a:lnTo>
                <a:lnTo>
                  <a:pt x="279" y="138"/>
                </a:lnTo>
                <a:lnTo>
                  <a:pt x="288" y="146"/>
                </a:lnTo>
                <a:lnTo>
                  <a:pt x="299" y="152"/>
                </a:lnTo>
                <a:lnTo>
                  <a:pt x="311" y="155"/>
                </a:lnTo>
                <a:lnTo>
                  <a:pt x="433" y="157"/>
                </a:lnTo>
                <a:lnTo>
                  <a:pt x="433" y="157"/>
                </a:lnTo>
                <a:lnTo>
                  <a:pt x="442" y="159"/>
                </a:lnTo>
                <a:lnTo>
                  <a:pt x="445" y="160"/>
                </a:lnTo>
                <a:lnTo>
                  <a:pt x="447" y="162"/>
                </a:lnTo>
                <a:lnTo>
                  <a:pt x="447" y="166"/>
                </a:lnTo>
                <a:lnTo>
                  <a:pt x="445" y="169"/>
                </a:lnTo>
                <a:lnTo>
                  <a:pt x="438" y="176"/>
                </a:lnTo>
                <a:lnTo>
                  <a:pt x="342" y="250"/>
                </a:lnTo>
                <a:lnTo>
                  <a:pt x="342" y="250"/>
                </a:lnTo>
                <a:lnTo>
                  <a:pt x="334" y="258"/>
                </a:lnTo>
                <a:lnTo>
                  <a:pt x="328" y="269"/>
                </a:lnTo>
                <a:lnTo>
                  <a:pt x="325" y="283"/>
                </a:lnTo>
                <a:lnTo>
                  <a:pt x="327" y="293"/>
                </a:lnTo>
                <a:lnTo>
                  <a:pt x="363" y="410"/>
                </a:lnTo>
                <a:lnTo>
                  <a:pt x="363" y="410"/>
                </a:lnTo>
                <a:lnTo>
                  <a:pt x="363" y="421"/>
                </a:lnTo>
                <a:lnTo>
                  <a:pt x="363" y="423"/>
                </a:lnTo>
                <a:lnTo>
                  <a:pt x="361" y="426"/>
                </a:lnTo>
                <a:lnTo>
                  <a:pt x="358" y="426"/>
                </a:lnTo>
                <a:lnTo>
                  <a:pt x="356" y="426"/>
                </a:lnTo>
                <a:lnTo>
                  <a:pt x="347" y="423"/>
                </a:lnTo>
                <a:lnTo>
                  <a:pt x="246" y="353"/>
                </a:lnTo>
                <a:lnTo>
                  <a:pt x="246" y="353"/>
                </a:lnTo>
                <a:lnTo>
                  <a:pt x="236" y="348"/>
                </a:lnTo>
                <a:lnTo>
                  <a:pt x="223" y="346"/>
                </a:lnTo>
                <a:lnTo>
                  <a:pt x="211" y="348"/>
                </a:lnTo>
                <a:lnTo>
                  <a:pt x="199" y="353"/>
                </a:lnTo>
                <a:lnTo>
                  <a:pt x="99" y="423"/>
                </a:lnTo>
                <a:lnTo>
                  <a:pt x="99" y="423"/>
                </a:lnTo>
                <a:lnTo>
                  <a:pt x="91" y="426"/>
                </a:lnTo>
                <a:lnTo>
                  <a:pt x="87" y="426"/>
                </a:lnTo>
                <a:lnTo>
                  <a:pt x="85" y="426"/>
                </a:lnTo>
                <a:lnTo>
                  <a:pt x="84" y="423"/>
                </a:lnTo>
                <a:lnTo>
                  <a:pt x="82" y="421"/>
                </a:lnTo>
                <a:lnTo>
                  <a:pt x="84" y="410"/>
                </a:lnTo>
                <a:lnTo>
                  <a:pt x="118" y="293"/>
                </a:lnTo>
                <a:lnTo>
                  <a:pt x="118" y="293"/>
                </a:lnTo>
                <a:lnTo>
                  <a:pt x="120" y="283"/>
                </a:lnTo>
                <a:lnTo>
                  <a:pt x="118" y="269"/>
                </a:lnTo>
                <a:lnTo>
                  <a:pt x="113" y="258"/>
                </a:lnTo>
                <a:lnTo>
                  <a:pt x="105" y="250"/>
                </a:lnTo>
                <a:lnTo>
                  <a:pt x="7" y="176"/>
                </a:lnTo>
                <a:lnTo>
                  <a:pt x="7" y="176"/>
                </a:lnTo>
                <a:lnTo>
                  <a:pt x="1" y="169"/>
                </a:lnTo>
                <a:lnTo>
                  <a:pt x="0" y="166"/>
                </a:lnTo>
                <a:lnTo>
                  <a:pt x="0" y="162"/>
                </a:lnTo>
                <a:lnTo>
                  <a:pt x="1" y="160"/>
                </a:lnTo>
                <a:lnTo>
                  <a:pt x="3" y="159"/>
                </a:lnTo>
                <a:lnTo>
                  <a:pt x="14" y="157"/>
                </a:lnTo>
                <a:lnTo>
                  <a:pt x="136" y="155"/>
                </a:lnTo>
                <a:lnTo>
                  <a:pt x="136" y="155"/>
                </a:lnTo>
                <a:lnTo>
                  <a:pt x="146" y="152"/>
                </a:lnTo>
                <a:lnTo>
                  <a:pt x="159" y="146"/>
                </a:lnTo>
                <a:lnTo>
                  <a:pt x="167" y="138"/>
                </a:lnTo>
                <a:lnTo>
                  <a:pt x="174" y="127"/>
                </a:lnTo>
                <a:lnTo>
                  <a:pt x="213" y="12"/>
                </a:lnTo>
                <a:close/>
              </a:path>
            </a:pathLst>
          </a:custGeom>
          <a:solidFill>
            <a:schemeClr val="accent5"/>
          </a:solidFill>
          <a:ln>
            <a:noFill/>
          </a:ln>
        </p:spPr>
        <p:txBody>
          <a:bodyPr anchor="ctr"/>
          <a:lstStyle/>
          <a:p>
            <a:pPr algn="ctr"/>
            <a:endParaRPr dirty="0">
              <a:cs typeface="+mn-ea"/>
              <a:sym typeface="+mn-lt"/>
            </a:endParaRPr>
          </a:p>
        </p:txBody>
      </p:sp>
      <p:sp>
        <p:nvSpPr>
          <p:cNvPr id="17" name="Freeform: Shape 64"/>
          <p:cNvSpPr/>
          <p:nvPr/>
        </p:nvSpPr>
        <p:spPr bwMode="auto">
          <a:xfrm>
            <a:off x="2845722" y="4188755"/>
            <a:ext cx="382270" cy="379730"/>
          </a:xfrm>
          <a:custGeom>
            <a:avLst/>
            <a:gdLst>
              <a:gd name="T0" fmla="*/ 122 w 284"/>
              <a:gd name="T1" fmla="*/ 82 h 336"/>
              <a:gd name="T2" fmla="*/ 96 w 284"/>
              <a:gd name="T3" fmla="*/ 96 h 336"/>
              <a:gd name="T4" fmla="*/ 84 w 284"/>
              <a:gd name="T5" fmla="*/ 112 h 336"/>
              <a:gd name="T6" fmla="*/ 80 w 284"/>
              <a:gd name="T7" fmla="*/ 132 h 336"/>
              <a:gd name="T8" fmla="*/ 72 w 284"/>
              <a:gd name="T9" fmla="*/ 144 h 336"/>
              <a:gd name="T10" fmla="*/ 62 w 284"/>
              <a:gd name="T11" fmla="*/ 144 h 336"/>
              <a:gd name="T12" fmla="*/ 54 w 284"/>
              <a:gd name="T13" fmla="*/ 132 h 336"/>
              <a:gd name="T14" fmla="*/ 60 w 284"/>
              <a:gd name="T15" fmla="*/ 100 h 336"/>
              <a:gd name="T16" fmla="*/ 76 w 284"/>
              <a:gd name="T17" fmla="*/ 76 h 336"/>
              <a:gd name="T18" fmla="*/ 116 w 284"/>
              <a:gd name="T19" fmla="*/ 56 h 336"/>
              <a:gd name="T20" fmla="*/ 136 w 284"/>
              <a:gd name="T21" fmla="*/ 54 h 336"/>
              <a:gd name="T22" fmla="*/ 144 w 284"/>
              <a:gd name="T23" fmla="*/ 66 h 336"/>
              <a:gd name="T24" fmla="*/ 142 w 284"/>
              <a:gd name="T25" fmla="*/ 76 h 336"/>
              <a:gd name="T26" fmla="*/ 132 w 284"/>
              <a:gd name="T27" fmla="*/ 80 h 336"/>
              <a:gd name="T28" fmla="*/ 136 w 284"/>
              <a:gd name="T29" fmla="*/ 26 h 336"/>
              <a:gd name="T30" fmla="*/ 144 w 284"/>
              <a:gd name="T31" fmla="*/ 12 h 336"/>
              <a:gd name="T32" fmla="*/ 142 w 284"/>
              <a:gd name="T33" fmla="*/ 4 h 336"/>
              <a:gd name="T34" fmla="*/ 132 w 284"/>
              <a:gd name="T35" fmla="*/ 0 h 336"/>
              <a:gd name="T36" fmla="*/ 92 w 284"/>
              <a:gd name="T37" fmla="*/ 6 h 336"/>
              <a:gd name="T38" fmla="*/ 58 w 284"/>
              <a:gd name="T39" fmla="*/ 22 h 336"/>
              <a:gd name="T40" fmla="*/ 38 w 284"/>
              <a:gd name="T41" fmla="*/ 38 h 336"/>
              <a:gd name="T42" fmla="*/ 16 w 284"/>
              <a:gd name="T43" fmla="*/ 68 h 336"/>
              <a:gd name="T44" fmla="*/ 2 w 284"/>
              <a:gd name="T45" fmla="*/ 104 h 336"/>
              <a:gd name="T46" fmla="*/ 0 w 284"/>
              <a:gd name="T47" fmla="*/ 132 h 336"/>
              <a:gd name="T48" fmla="*/ 8 w 284"/>
              <a:gd name="T49" fmla="*/ 144 h 336"/>
              <a:gd name="T50" fmla="*/ 18 w 284"/>
              <a:gd name="T51" fmla="*/ 144 h 336"/>
              <a:gd name="T52" fmla="*/ 26 w 284"/>
              <a:gd name="T53" fmla="*/ 132 h 336"/>
              <a:gd name="T54" fmla="*/ 34 w 284"/>
              <a:gd name="T55" fmla="*/ 90 h 336"/>
              <a:gd name="T56" fmla="*/ 58 w 284"/>
              <a:gd name="T57" fmla="*/ 56 h 336"/>
              <a:gd name="T58" fmla="*/ 110 w 284"/>
              <a:gd name="T59" fmla="*/ 28 h 336"/>
              <a:gd name="T60" fmla="*/ 30 w 284"/>
              <a:gd name="T61" fmla="*/ 224 h 336"/>
              <a:gd name="T62" fmla="*/ 52 w 284"/>
              <a:gd name="T63" fmla="*/ 246 h 336"/>
              <a:gd name="T64" fmla="*/ 92 w 284"/>
              <a:gd name="T65" fmla="*/ 268 h 336"/>
              <a:gd name="T66" fmla="*/ 140 w 284"/>
              <a:gd name="T67" fmla="*/ 276 h 336"/>
              <a:gd name="T68" fmla="*/ 168 w 284"/>
              <a:gd name="T69" fmla="*/ 272 h 336"/>
              <a:gd name="T70" fmla="*/ 208 w 284"/>
              <a:gd name="T71" fmla="*/ 258 h 336"/>
              <a:gd name="T72" fmla="*/ 242 w 284"/>
              <a:gd name="T73" fmla="*/ 234 h 336"/>
              <a:gd name="T74" fmla="*/ 266 w 284"/>
              <a:gd name="T75" fmla="*/ 200 h 336"/>
              <a:gd name="T76" fmla="*/ 280 w 284"/>
              <a:gd name="T77" fmla="*/ 160 h 336"/>
              <a:gd name="T78" fmla="*/ 284 w 284"/>
              <a:gd name="T79" fmla="*/ 132 h 336"/>
              <a:gd name="T80" fmla="*/ 276 w 284"/>
              <a:gd name="T81" fmla="*/ 84 h 336"/>
              <a:gd name="T82" fmla="*/ 254 w 284"/>
              <a:gd name="T83" fmla="*/ 44 h 336"/>
              <a:gd name="T84" fmla="*/ 30 w 284"/>
              <a:gd name="T85" fmla="*/ 224 h 336"/>
              <a:gd name="T86" fmla="*/ 266 w 284"/>
              <a:gd name="T87" fmla="*/ 336 h 336"/>
              <a:gd name="T88" fmla="*/ 248 w 284"/>
              <a:gd name="T89" fmla="*/ 308 h 336"/>
              <a:gd name="T90" fmla="*/ 220 w 284"/>
              <a:gd name="T91" fmla="*/ 290 h 336"/>
              <a:gd name="T92" fmla="*/ 196 w 284"/>
              <a:gd name="T93" fmla="*/ 286 h 336"/>
              <a:gd name="T94" fmla="*/ 164 w 284"/>
              <a:gd name="T95" fmla="*/ 294 h 336"/>
              <a:gd name="T96" fmla="*/ 138 w 284"/>
              <a:gd name="T97" fmla="*/ 316 h 336"/>
              <a:gd name="T98" fmla="*/ 128 w 284"/>
              <a:gd name="T99"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336">
                <a:moveTo>
                  <a:pt x="132" y="80"/>
                </a:moveTo>
                <a:lnTo>
                  <a:pt x="132" y="80"/>
                </a:lnTo>
                <a:lnTo>
                  <a:pt x="122" y="82"/>
                </a:lnTo>
                <a:lnTo>
                  <a:pt x="112" y="84"/>
                </a:lnTo>
                <a:lnTo>
                  <a:pt x="104" y="88"/>
                </a:lnTo>
                <a:lnTo>
                  <a:pt x="96" y="96"/>
                </a:lnTo>
                <a:lnTo>
                  <a:pt x="96" y="96"/>
                </a:lnTo>
                <a:lnTo>
                  <a:pt x="90" y="102"/>
                </a:lnTo>
                <a:lnTo>
                  <a:pt x="84" y="112"/>
                </a:lnTo>
                <a:lnTo>
                  <a:pt x="82" y="120"/>
                </a:lnTo>
                <a:lnTo>
                  <a:pt x="80" y="132"/>
                </a:lnTo>
                <a:lnTo>
                  <a:pt x="80" y="132"/>
                </a:lnTo>
                <a:lnTo>
                  <a:pt x="80" y="136"/>
                </a:lnTo>
                <a:lnTo>
                  <a:pt x="76" y="140"/>
                </a:lnTo>
                <a:lnTo>
                  <a:pt x="72" y="144"/>
                </a:lnTo>
                <a:lnTo>
                  <a:pt x="68" y="144"/>
                </a:lnTo>
                <a:lnTo>
                  <a:pt x="68" y="144"/>
                </a:lnTo>
                <a:lnTo>
                  <a:pt x="62" y="144"/>
                </a:lnTo>
                <a:lnTo>
                  <a:pt x="58" y="140"/>
                </a:lnTo>
                <a:lnTo>
                  <a:pt x="56" y="136"/>
                </a:lnTo>
                <a:lnTo>
                  <a:pt x="54" y="132"/>
                </a:lnTo>
                <a:lnTo>
                  <a:pt x="54" y="132"/>
                </a:lnTo>
                <a:lnTo>
                  <a:pt x="56" y="116"/>
                </a:lnTo>
                <a:lnTo>
                  <a:pt x="60" y="100"/>
                </a:lnTo>
                <a:lnTo>
                  <a:pt x="68" y="88"/>
                </a:lnTo>
                <a:lnTo>
                  <a:pt x="76" y="76"/>
                </a:lnTo>
                <a:lnTo>
                  <a:pt x="76" y="76"/>
                </a:lnTo>
                <a:lnTo>
                  <a:pt x="88" y="66"/>
                </a:lnTo>
                <a:lnTo>
                  <a:pt x="102" y="60"/>
                </a:lnTo>
                <a:lnTo>
                  <a:pt x="116" y="56"/>
                </a:lnTo>
                <a:lnTo>
                  <a:pt x="132" y="54"/>
                </a:lnTo>
                <a:lnTo>
                  <a:pt x="132" y="54"/>
                </a:lnTo>
                <a:lnTo>
                  <a:pt x="136" y="54"/>
                </a:lnTo>
                <a:lnTo>
                  <a:pt x="142" y="58"/>
                </a:lnTo>
                <a:lnTo>
                  <a:pt x="144" y="62"/>
                </a:lnTo>
                <a:lnTo>
                  <a:pt x="144" y="66"/>
                </a:lnTo>
                <a:lnTo>
                  <a:pt x="144" y="66"/>
                </a:lnTo>
                <a:lnTo>
                  <a:pt x="144" y="72"/>
                </a:lnTo>
                <a:lnTo>
                  <a:pt x="142" y="76"/>
                </a:lnTo>
                <a:lnTo>
                  <a:pt x="136" y="80"/>
                </a:lnTo>
                <a:lnTo>
                  <a:pt x="132" y="80"/>
                </a:lnTo>
                <a:lnTo>
                  <a:pt x="132" y="80"/>
                </a:lnTo>
                <a:close/>
                <a:moveTo>
                  <a:pt x="132" y="26"/>
                </a:moveTo>
                <a:lnTo>
                  <a:pt x="132" y="26"/>
                </a:lnTo>
                <a:lnTo>
                  <a:pt x="136" y="26"/>
                </a:lnTo>
                <a:lnTo>
                  <a:pt x="142" y="22"/>
                </a:lnTo>
                <a:lnTo>
                  <a:pt x="144" y="18"/>
                </a:lnTo>
                <a:lnTo>
                  <a:pt x="144" y="12"/>
                </a:lnTo>
                <a:lnTo>
                  <a:pt x="144" y="12"/>
                </a:lnTo>
                <a:lnTo>
                  <a:pt x="144" y="8"/>
                </a:lnTo>
                <a:lnTo>
                  <a:pt x="142" y="4"/>
                </a:lnTo>
                <a:lnTo>
                  <a:pt x="136" y="0"/>
                </a:lnTo>
                <a:lnTo>
                  <a:pt x="132" y="0"/>
                </a:lnTo>
                <a:lnTo>
                  <a:pt x="132" y="0"/>
                </a:lnTo>
                <a:lnTo>
                  <a:pt x="118" y="0"/>
                </a:lnTo>
                <a:lnTo>
                  <a:pt x="106" y="2"/>
                </a:lnTo>
                <a:lnTo>
                  <a:pt x="92" y="6"/>
                </a:lnTo>
                <a:lnTo>
                  <a:pt x="80" y="10"/>
                </a:lnTo>
                <a:lnTo>
                  <a:pt x="68" y="16"/>
                </a:lnTo>
                <a:lnTo>
                  <a:pt x="58" y="22"/>
                </a:lnTo>
                <a:lnTo>
                  <a:pt x="48" y="30"/>
                </a:lnTo>
                <a:lnTo>
                  <a:pt x="38" y="38"/>
                </a:lnTo>
                <a:lnTo>
                  <a:pt x="38" y="38"/>
                </a:lnTo>
                <a:lnTo>
                  <a:pt x="30" y="48"/>
                </a:lnTo>
                <a:lnTo>
                  <a:pt x="22" y="58"/>
                </a:lnTo>
                <a:lnTo>
                  <a:pt x="16" y="68"/>
                </a:lnTo>
                <a:lnTo>
                  <a:pt x="10" y="80"/>
                </a:lnTo>
                <a:lnTo>
                  <a:pt x="6" y="92"/>
                </a:lnTo>
                <a:lnTo>
                  <a:pt x="2" y="104"/>
                </a:lnTo>
                <a:lnTo>
                  <a:pt x="0" y="118"/>
                </a:lnTo>
                <a:lnTo>
                  <a:pt x="0" y="132"/>
                </a:lnTo>
                <a:lnTo>
                  <a:pt x="0" y="132"/>
                </a:lnTo>
                <a:lnTo>
                  <a:pt x="2" y="136"/>
                </a:lnTo>
                <a:lnTo>
                  <a:pt x="4" y="140"/>
                </a:lnTo>
                <a:lnTo>
                  <a:pt x="8" y="144"/>
                </a:lnTo>
                <a:lnTo>
                  <a:pt x="14" y="144"/>
                </a:lnTo>
                <a:lnTo>
                  <a:pt x="14" y="144"/>
                </a:lnTo>
                <a:lnTo>
                  <a:pt x="18" y="144"/>
                </a:lnTo>
                <a:lnTo>
                  <a:pt x="22" y="140"/>
                </a:lnTo>
                <a:lnTo>
                  <a:pt x="26" y="136"/>
                </a:lnTo>
                <a:lnTo>
                  <a:pt x="26" y="132"/>
                </a:lnTo>
                <a:lnTo>
                  <a:pt x="26" y="132"/>
                </a:lnTo>
                <a:lnTo>
                  <a:pt x="28" y="110"/>
                </a:lnTo>
                <a:lnTo>
                  <a:pt x="34" y="90"/>
                </a:lnTo>
                <a:lnTo>
                  <a:pt x="44" y="72"/>
                </a:lnTo>
                <a:lnTo>
                  <a:pt x="58" y="56"/>
                </a:lnTo>
                <a:lnTo>
                  <a:pt x="58" y="56"/>
                </a:lnTo>
                <a:lnTo>
                  <a:pt x="72" y="44"/>
                </a:lnTo>
                <a:lnTo>
                  <a:pt x="90" y="34"/>
                </a:lnTo>
                <a:lnTo>
                  <a:pt x="110" y="28"/>
                </a:lnTo>
                <a:lnTo>
                  <a:pt x="132" y="26"/>
                </a:lnTo>
                <a:lnTo>
                  <a:pt x="132" y="26"/>
                </a:lnTo>
                <a:close/>
                <a:moveTo>
                  <a:pt x="30" y="224"/>
                </a:moveTo>
                <a:lnTo>
                  <a:pt x="30" y="224"/>
                </a:lnTo>
                <a:lnTo>
                  <a:pt x="40" y="236"/>
                </a:lnTo>
                <a:lnTo>
                  <a:pt x="52" y="246"/>
                </a:lnTo>
                <a:lnTo>
                  <a:pt x="64" y="254"/>
                </a:lnTo>
                <a:lnTo>
                  <a:pt x="78" y="262"/>
                </a:lnTo>
                <a:lnTo>
                  <a:pt x="92" y="268"/>
                </a:lnTo>
                <a:lnTo>
                  <a:pt x="108" y="272"/>
                </a:lnTo>
                <a:lnTo>
                  <a:pt x="124" y="274"/>
                </a:lnTo>
                <a:lnTo>
                  <a:pt x="140" y="276"/>
                </a:lnTo>
                <a:lnTo>
                  <a:pt x="140" y="276"/>
                </a:lnTo>
                <a:lnTo>
                  <a:pt x="154" y="274"/>
                </a:lnTo>
                <a:lnTo>
                  <a:pt x="168" y="272"/>
                </a:lnTo>
                <a:lnTo>
                  <a:pt x="182" y="268"/>
                </a:lnTo>
                <a:lnTo>
                  <a:pt x="196" y="264"/>
                </a:lnTo>
                <a:lnTo>
                  <a:pt x="208" y="258"/>
                </a:lnTo>
                <a:lnTo>
                  <a:pt x="220" y="250"/>
                </a:lnTo>
                <a:lnTo>
                  <a:pt x="230" y="242"/>
                </a:lnTo>
                <a:lnTo>
                  <a:pt x="242" y="234"/>
                </a:lnTo>
                <a:lnTo>
                  <a:pt x="250" y="222"/>
                </a:lnTo>
                <a:lnTo>
                  <a:pt x="258" y="212"/>
                </a:lnTo>
                <a:lnTo>
                  <a:pt x="266" y="200"/>
                </a:lnTo>
                <a:lnTo>
                  <a:pt x="272" y="188"/>
                </a:lnTo>
                <a:lnTo>
                  <a:pt x="276" y="174"/>
                </a:lnTo>
                <a:lnTo>
                  <a:pt x="280" y="160"/>
                </a:lnTo>
                <a:lnTo>
                  <a:pt x="282" y="146"/>
                </a:lnTo>
                <a:lnTo>
                  <a:pt x="284" y="132"/>
                </a:lnTo>
                <a:lnTo>
                  <a:pt x="284" y="132"/>
                </a:lnTo>
                <a:lnTo>
                  <a:pt x="282" y="114"/>
                </a:lnTo>
                <a:lnTo>
                  <a:pt x="280" y="100"/>
                </a:lnTo>
                <a:lnTo>
                  <a:pt x="276" y="84"/>
                </a:lnTo>
                <a:lnTo>
                  <a:pt x="270" y="70"/>
                </a:lnTo>
                <a:lnTo>
                  <a:pt x="262" y="56"/>
                </a:lnTo>
                <a:lnTo>
                  <a:pt x="254" y="44"/>
                </a:lnTo>
                <a:lnTo>
                  <a:pt x="244" y="32"/>
                </a:lnTo>
                <a:lnTo>
                  <a:pt x="232" y="22"/>
                </a:lnTo>
                <a:lnTo>
                  <a:pt x="30" y="224"/>
                </a:lnTo>
                <a:close/>
                <a:moveTo>
                  <a:pt x="128" y="336"/>
                </a:moveTo>
                <a:lnTo>
                  <a:pt x="266" y="336"/>
                </a:lnTo>
                <a:lnTo>
                  <a:pt x="266" y="336"/>
                </a:lnTo>
                <a:lnTo>
                  <a:pt x="262" y="326"/>
                </a:lnTo>
                <a:lnTo>
                  <a:pt x="256" y="316"/>
                </a:lnTo>
                <a:lnTo>
                  <a:pt x="248" y="308"/>
                </a:lnTo>
                <a:lnTo>
                  <a:pt x="240" y="300"/>
                </a:lnTo>
                <a:lnTo>
                  <a:pt x="230" y="294"/>
                </a:lnTo>
                <a:lnTo>
                  <a:pt x="220" y="290"/>
                </a:lnTo>
                <a:lnTo>
                  <a:pt x="208" y="288"/>
                </a:lnTo>
                <a:lnTo>
                  <a:pt x="196" y="286"/>
                </a:lnTo>
                <a:lnTo>
                  <a:pt x="196" y="286"/>
                </a:lnTo>
                <a:lnTo>
                  <a:pt x="186" y="288"/>
                </a:lnTo>
                <a:lnTo>
                  <a:pt x="174" y="290"/>
                </a:lnTo>
                <a:lnTo>
                  <a:pt x="164" y="294"/>
                </a:lnTo>
                <a:lnTo>
                  <a:pt x="154" y="300"/>
                </a:lnTo>
                <a:lnTo>
                  <a:pt x="146" y="308"/>
                </a:lnTo>
                <a:lnTo>
                  <a:pt x="138" y="316"/>
                </a:lnTo>
                <a:lnTo>
                  <a:pt x="132" y="326"/>
                </a:lnTo>
                <a:lnTo>
                  <a:pt x="128" y="336"/>
                </a:lnTo>
                <a:lnTo>
                  <a:pt x="128" y="336"/>
                </a:lnTo>
                <a:close/>
              </a:path>
            </a:pathLst>
          </a:custGeom>
          <a:solidFill>
            <a:schemeClr val="accent2"/>
          </a:solidFill>
          <a:ln>
            <a:noFill/>
          </a:ln>
        </p:spPr>
        <p:txBody>
          <a:bodyPr anchor="ctr"/>
          <a:lstStyle/>
          <a:p>
            <a:pPr algn="ctr"/>
            <a:endParaRPr>
              <a:cs typeface="+mn-ea"/>
              <a:sym typeface="+mn-lt"/>
            </a:endParaRPr>
          </a:p>
        </p:txBody>
      </p:sp>
      <p:sp>
        <p:nvSpPr>
          <p:cNvPr id="18" name="Freeform: Shape 65"/>
          <p:cNvSpPr/>
          <p:nvPr/>
        </p:nvSpPr>
        <p:spPr bwMode="auto">
          <a:xfrm>
            <a:off x="2829425" y="2918494"/>
            <a:ext cx="398567" cy="376429"/>
          </a:xfrm>
          <a:custGeom>
            <a:avLst/>
            <a:gdLst>
              <a:gd name="T0" fmla="*/ 28 w 442"/>
              <a:gd name="T1" fmla="*/ 0 h 324"/>
              <a:gd name="T2" fmla="*/ 6 w 442"/>
              <a:gd name="T3" fmla="*/ 18 h 324"/>
              <a:gd name="T4" fmla="*/ 0 w 442"/>
              <a:gd name="T5" fmla="*/ 282 h 324"/>
              <a:gd name="T6" fmla="*/ 6 w 442"/>
              <a:gd name="T7" fmla="*/ 304 h 324"/>
              <a:gd name="T8" fmla="*/ 28 w 442"/>
              <a:gd name="T9" fmla="*/ 322 h 324"/>
              <a:gd name="T10" fmla="*/ 112 w 442"/>
              <a:gd name="T11" fmla="*/ 322 h 324"/>
              <a:gd name="T12" fmla="*/ 134 w 442"/>
              <a:gd name="T13" fmla="*/ 304 h 324"/>
              <a:gd name="T14" fmla="*/ 142 w 442"/>
              <a:gd name="T15" fmla="*/ 42 h 324"/>
              <a:gd name="T16" fmla="*/ 134 w 442"/>
              <a:gd name="T17" fmla="*/ 18 h 324"/>
              <a:gd name="T18" fmla="*/ 112 w 442"/>
              <a:gd name="T19" fmla="*/ 0 h 324"/>
              <a:gd name="T20" fmla="*/ 108 w 442"/>
              <a:gd name="T21" fmla="*/ 38 h 324"/>
              <a:gd name="T22" fmla="*/ 114 w 442"/>
              <a:gd name="T23" fmla="*/ 46 h 324"/>
              <a:gd name="T24" fmla="*/ 108 w 442"/>
              <a:gd name="T25" fmla="*/ 54 h 324"/>
              <a:gd name="T26" fmla="*/ 28 w 442"/>
              <a:gd name="T27" fmla="*/ 52 h 324"/>
              <a:gd name="T28" fmla="*/ 30 w 442"/>
              <a:gd name="T29" fmla="*/ 38 h 324"/>
              <a:gd name="T30" fmla="*/ 70 w 442"/>
              <a:gd name="T31" fmla="*/ 276 h 324"/>
              <a:gd name="T32" fmla="*/ 54 w 442"/>
              <a:gd name="T33" fmla="*/ 258 h 324"/>
              <a:gd name="T34" fmla="*/ 64 w 442"/>
              <a:gd name="T35" fmla="*/ 242 h 324"/>
              <a:gd name="T36" fmla="*/ 82 w 442"/>
              <a:gd name="T37" fmla="*/ 244 h 324"/>
              <a:gd name="T38" fmla="*/ 86 w 442"/>
              <a:gd name="T39" fmla="*/ 264 h 324"/>
              <a:gd name="T40" fmla="*/ 70 w 442"/>
              <a:gd name="T41" fmla="*/ 276 h 324"/>
              <a:gd name="T42" fmla="*/ 30 w 442"/>
              <a:gd name="T43" fmla="*/ 96 h 324"/>
              <a:gd name="T44" fmla="*/ 28 w 442"/>
              <a:gd name="T45" fmla="*/ 82 h 324"/>
              <a:gd name="T46" fmla="*/ 108 w 442"/>
              <a:gd name="T47" fmla="*/ 80 h 324"/>
              <a:gd name="T48" fmla="*/ 114 w 442"/>
              <a:gd name="T49" fmla="*/ 88 h 324"/>
              <a:gd name="T50" fmla="*/ 108 w 442"/>
              <a:gd name="T51" fmla="*/ 96 h 324"/>
              <a:gd name="T52" fmla="*/ 356 w 442"/>
              <a:gd name="T53" fmla="*/ 300 h 324"/>
              <a:gd name="T54" fmla="*/ 274 w 442"/>
              <a:gd name="T55" fmla="*/ 270 h 324"/>
              <a:gd name="T56" fmla="*/ 268 w 442"/>
              <a:gd name="T57" fmla="*/ 300 h 324"/>
              <a:gd name="T58" fmla="*/ 258 w 442"/>
              <a:gd name="T59" fmla="*/ 310 h 324"/>
              <a:gd name="T60" fmla="*/ 260 w 442"/>
              <a:gd name="T61" fmla="*/ 320 h 324"/>
              <a:gd name="T62" fmla="*/ 358 w 442"/>
              <a:gd name="T63" fmla="*/ 324 h 324"/>
              <a:gd name="T64" fmla="*/ 366 w 442"/>
              <a:gd name="T65" fmla="*/ 314 h 324"/>
              <a:gd name="T66" fmla="*/ 434 w 442"/>
              <a:gd name="T67" fmla="*/ 14 h 324"/>
              <a:gd name="T68" fmla="*/ 184 w 442"/>
              <a:gd name="T69" fmla="*/ 16 h 324"/>
              <a:gd name="T70" fmla="*/ 182 w 442"/>
              <a:gd name="T71" fmla="*/ 246 h 324"/>
              <a:gd name="T72" fmla="*/ 190 w 442"/>
              <a:gd name="T73" fmla="*/ 256 h 324"/>
              <a:gd name="T74" fmla="*/ 440 w 442"/>
              <a:gd name="T75" fmla="*/ 252 h 324"/>
              <a:gd name="T76" fmla="*/ 442 w 442"/>
              <a:gd name="T77" fmla="*/ 22 h 324"/>
              <a:gd name="T78" fmla="*/ 434 w 442"/>
              <a:gd name="T79" fmla="*/ 14 h 324"/>
              <a:gd name="T80" fmla="*/ 420 w 442"/>
              <a:gd name="T81" fmla="*/ 202 h 324"/>
              <a:gd name="T82" fmla="*/ 204 w 442"/>
              <a:gd name="T83" fmla="*/ 202 h 324"/>
              <a:gd name="T84" fmla="*/ 204 w 442"/>
              <a:gd name="T85" fmla="*/ 36 h 324"/>
              <a:gd name="T86" fmla="*/ 420 w 442"/>
              <a:gd name="T87" fmla="*/ 36 h 324"/>
              <a:gd name="T88" fmla="*/ 340 w 442"/>
              <a:gd name="T89" fmla="*/ 94 h 324"/>
              <a:gd name="T90" fmla="*/ 314 w 442"/>
              <a:gd name="T91" fmla="*/ 122 h 324"/>
              <a:gd name="T92" fmla="*/ 288 w 442"/>
              <a:gd name="T93" fmla="*/ 106 h 324"/>
              <a:gd name="T94" fmla="*/ 294 w 442"/>
              <a:gd name="T95" fmla="*/ 76 h 324"/>
              <a:gd name="T96" fmla="*/ 324 w 442"/>
              <a:gd name="T97" fmla="*/ 70 h 324"/>
              <a:gd name="T98" fmla="*/ 340 w 442"/>
              <a:gd name="T99" fmla="*/ 94 h 324"/>
              <a:gd name="T100" fmla="*/ 272 w 442"/>
              <a:gd name="T101" fmla="*/ 144 h 324"/>
              <a:gd name="T102" fmla="*/ 330 w 442"/>
              <a:gd name="T103" fmla="*/ 126 h 324"/>
              <a:gd name="T104" fmla="*/ 364 w 442"/>
              <a:gd name="T105" fmla="*/ 15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2" h="324">
                <a:moveTo>
                  <a:pt x="104" y="0"/>
                </a:moveTo>
                <a:lnTo>
                  <a:pt x="36" y="0"/>
                </a:lnTo>
                <a:lnTo>
                  <a:pt x="36" y="0"/>
                </a:lnTo>
                <a:lnTo>
                  <a:pt x="28" y="0"/>
                </a:lnTo>
                <a:lnTo>
                  <a:pt x="22" y="2"/>
                </a:lnTo>
                <a:lnTo>
                  <a:pt x="16" y="6"/>
                </a:lnTo>
                <a:lnTo>
                  <a:pt x="10" y="12"/>
                </a:lnTo>
                <a:lnTo>
                  <a:pt x="6" y="18"/>
                </a:lnTo>
                <a:lnTo>
                  <a:pt x="2" y="26"/>
                </a:lnTo>
                <a:lnTo>
                  <a:pt x="0" y="34"/>
                </a:lnTo>
                <a:lnTo>
                  <a:pt x="0" y="42"/>
                </a:lnTo>
                <a:lnTo>
                  <a:pt x="0" y="282"/>
                </a:lnTo>
                <a:lnTo>
                  <a:pt x="0" y="282"/>
                </a:lnTo>
                <a:lnTo>
                  <a:pt x="0" y="290"/>
                </a:lnTo>
                <a:lnTo>
                  <a:pt x="2" y="298"/>
                </a:lnTo>
                <a:lnTo>
                  <a:pt x="6" y="304"/>
                </a:lnTo>
                <a:lnTo>
                  <a:pt x="10" y="312"/>
                </a:lnTo>
                <a:lnTo>
                  <a:pt x="16" y="316"/>
                </a:lnTo>
                <a:lnTo>
                  <a:pt x="22" y="320"/>
                </a:lnTo>
                <a:lnTo>
                  <a:pt x="28" y="322"/>
                </a:lnTo>
                <a:lnTo>
                  <a:pt x="36" y="324"/>
                </a:lnTo>
                <a:lnTo>
                  <a:pt x="104" y="324"/>
                </a:lnTo>
                <a:lnTo>
                  <a:pt x="104" y="324"/>
                </a:lnTo>
                <a:lnTo>
                  <a:pt x="112" y="322"/>
                </a:lnTo>
                <a:lnTo>
                  <a:pt x="118" y="320"/>
                </a:lnTo>
                <a:lnTo>
                  <a:pt x="124" y="316"/>
                </a:lnTo>
                <a:lnTo>
                  <a:pt x="130" y="312"/>
                </a:lnTo>
                <a:lnTo>
                  <a:pt x="134" y="304"/>
                </a:lnTo>
                <a:lnTo>
                  <a:pt x="138" y="298"/>
                </a:lnTo>
                <a:lnTo>
                  <a:pt x="140" y="290"/>
                </a:lnTo>
                <a:lnTo>
                  <a:pt x="142" y="282"/>
                </a:lnTo>
                <a:lnTo>
                  <a:pt x="142" y="42"/>
                </a:lnTo>
                <a:lnTo>
                  <a:pt x="142" y="42"/>
                </a:lnTo>
                <a:lnTo>
                  <a:pt x="140" y="34"/>
                </a:lnTo>
                <a:lnTo>
                  <a:pt x="138" y="26"/>
                </a:lnTo>
                <a:lnTo>
                  <a:pt x="134" y="18"/>
                </a:lnTo>
                <a:lnTo>
                  <a:pt x="130" y="12"/>
                </a:lnTo>
                <a:lnTo>
                  <a:pt x="124" y="6"/>
                </a:lnTo>
                <a:lnTo>
                  <a:pt x="118" y="2"/>
                </a:lnTo>
                <a:lnTo>
                  <a:pt x="112" y="0"/>
                </a:lnTo>
                <a:lnTo>
                  <a:pt x="104" y="0"/>
                </a:lnTo>
                <a:lnTo>
                  <a:pt x="104" y="0"/>
                </a:lnTo>
                <a:close/>
                <a:moveTo>
                  <a:pt x="34" y="38"/>
                </a:moveTo>
                <a:lnTo>
                  <a:pt x="108" y="38"/>
                </a:lnTo>
                <a:lnTo>
                  <a:pt x="108" y="38"/>
                </a:lnTo>
                <a:lnTo>
                  <a:pt x="110" y="38"/>
                </a:lnTo>
                <a:lnTo>
                  <a:pt x="112" y="40"/>
                </a:lnTo>
                <a:lnTo>
                  <a:pt x="114" y="46"/>
                </a:lnTo>
                <a:lnTo>
                  <a:pt x="114" y="46"/>
                </a:lnTo>
                <a:lnTo>
                  <a:pt x="112" y="52"/>
                </a:lnTo>
                <a:lnTo>
                  <a:pt x="110" y="54"/>
                </a:lnTo>
                <a:lnTo>
                  <a:pt x="108" y="54"/>
                </a:lnTo>
                <a:lnTo>
                  <a:pt x="34" y="54"/>
                </a:lnTo>
                <a:lnTo>
                  <a:pt x="34" y="54"/>
                </a:lnTo>
                <a:lnTo>
                  <a:pt x="30" y="54"/>
                </a:lnTo>
                <a:lnTo>
                  <a:pt x="28" y="52"/>
                </a:lnTo>
                <a:lnTo>
                  <a:pt x="26" y="46"/>
                </a:lnTo>
                <a:lnTo>
                  <a:pt x="26" y="46"/>
                </a:lnTo>
                <a:lnTo>
                  <a:pt x="28" y="40"/>
                </a:lnTo>
                <a:lnTo>
                  <a:pt x="30" y="38"/>
                </a:lnTo>
                <a:lnTo>
                  <a:pt x="34" y="38"/>
                </a:lnTo>
                <a:lnTo>
                  <a:pt x="34" y="38"/>
                </a:lnTo>
                <a:close/>
                <a:moveTo>
                  <a:pt x="70" y="276"/>
                </a:moveTo>
                <a:lnTo>
                  <a:pt x="70" y="276"/>
                </a:lnTo>
                <a:lnTo>
                  <a:pt x="64" y="274"/>
                </a:lnTo>
                <a:lnTo>
                  <a:pt x="58" y="270"/>
                </a:lnTo>
                <a:lnTo>
                  <a:pt x="56" y="264"/>
                </a:lnTo>
                <a:lnTo>
                  <a:pt x="54" y="258"/>
                </a:lnTo>
                <a:lnTo>
                  <a:pt x="54" y="258"/>
                </a:lnTo>
                <a:lnTo>
                  <a:pt x="56" y="250"/>
                </a:lnTo>
                <a:lnTo>
                  <a:pt x="58" y="244"/>
                </a:lnTo>
                <a:lnTo>
                  <a:pt x="64" y="242"/>
                </a:lnTo>
                <a:lnTo>
                  <a:pt x="70" y="240"/>
                </a:lnTo>
                <a:lnTo>
                  <a:pt x="70" y="240"/>
                </a:lnTo>
                <a:lnTo>
                  <a:pt x="76" y="242"/>
                </a:lnTo>
                <a:lnTo>
                  <a:pt x="82" y="244"/>
                </a:lnTo>
                <a:lnTo>
                  <a:pt x="86" y="250"/>
                </a:lnTo>
                <a:lnTo>
                  <a:pt x="86" y="258"/>
                </a:lnTo>
                <a:lnTo>
                  <a:pt x="86" y="258"/>
                </a:lnTo>
                <a:lnTo>
                  <a:pt x="86" y="264"/>
                </a:lnTo>
                <a:lnTo>
                  <a:pt x="82" y="270"/>
                </a:lnTo>
                <a:lnTo>
                  <a:pt x="76" y="274"/>
                </a:lnTo>
                <a:lnTo>
                  <a:pt x="70" y="276"/>
                </a:lnTo>
                <a:lnTo>
                  <a:pt x="70" y="276"/>
                </a:lnTo>
                <a:close/>
                <a:moveTo>
                  <a:pt x="108" y="96"/>
                </a:moveTo>
                <a:lnTo>
                  <a:pt x="34" y="96"/>
                </a:lnTo>
                <a:lnTo>
                  <a:pt x="34" y="96"/>
                </a:lnTo>
                <a:lnTo>
                  <a:pt x="30" y="96"/>
                </a:lnTo>
                <a:lnTo>
                  <a:pt x="28" y="94"/>
                </a:lnTo>
                <a:lnTo>
                  <a:pt x="26" y="88"/>
                </a:lnTo>
                <a:lnTo>
                  <a:pt x="26" y="88"/>
                </a:lnTo>
                <a:lnTo>
                  <a:pt x="28" y="82"/>
                </a:lnTo>
                <a:lnTo>
                  <a:pt x="30" y="80"/>
                </a:lnTo>
                <a:lnTo>
                  <a:pt x="34" y="80"/>
                </a:lnTo>
                <a:lnTo>
                  <a:pt x="108" y="80"/>
                </a:lnTo>
                <a:lnTo>
                  <a:pt x="108" y="80"/>
                </a:lnTo>
                <a:lnTo>
                  <a:pt x="110" y="80"/>
                </a:lnTo>
                <a:lnTo>
                  <a:pt x="112" y="82"/>
                </a:lnTo>
                <a:lnTo>
                  <a:pt x="114" y="88"/>
                </a:lnTo>
                <a:lnTo>
                  <a:pt x="114" y="88"/>
                </a:lnTo>
                <a:lnTo>
                  <a:pt x="112" y="94"/>
                </a:lnTo>
                <a:lnTo>
                  <a:pt x="110" y="96"/>
                </a:lnTo>
                <a:lnTo>
                  <a:pt x="108" y="96"/>
                </a:lnTo>
                <a:lnTo>
                  <a:pt x="108" y="96"/>
                </a:lnTo>
                <a:close/>
                <a:moveTo>
                  <a:pt x="364" y="310"/>
                </a:moveTo>
                <a:lnTo>
                  <a:pt x="364" y="310"/>
                </a:lnTo>
                <a:lnTo>
                  <a:pt x="356" y="300"/>
                </a:lnTo>
                <a:lnTo>
                  <a:pt x="356" y="300"/>
                </a:lnTo>
                <a:lnTo>
                  <a:pt x="354" y="294"/>
                </a:lnTo>
                <a:lnTo>
                  <a:pt x="352" y="286"/>
                </a:lnTo>
                <a:lnTo>
                  <a:pt x="350" y="270"/>
                </a:lnTo>
                <a:lnTo>
                  <a:pt x="274" y="270"/>
                </a:lnTo>
                <a:lnTo>
                  <a:pt x="274" y="270"/>
                </a:lnTo>
                <a:lnTo>
                  <a:pt x="272" y="286"/>
                </a:lnTo>
                <a:lnTo>
                  <a:pt x="270" y="294"/>
                </a:lnTo>
                <a:lnTo>
                  <a:pt x="268" y="300"/>
                </a:lnTo>
                <a:lnTo>
                  <a:pt x="268" y="300"/>
                </a:lnTo>
                <a:lnTo>
                  <a:pt x="260" y="308"/>
                </a:lnTo>
                <a:lnTo>
                  <a:pt x="260" y="308"/>
                </a:lnTo>
                <a:lnTo>
                  <a:pt x="258" y="310"/>
                </a:lnTo>
                <a:lnTo>
                  <a:pt x="258" y="314"/>
                </a:lnTo>
                <a:lnTo>
                  <a:pt x="258" y="314"/>
                </a:lnTo>
                <a:lnTo>
                  <a:pt x="258" y="318"/>
                </a:lnTo>
                <a:lnTo>
                  <a:pt x="260" y="320"/>
                </a:lnTo>
                <a:lnTo>
                  <a:pt x="262" y="322"/>
                </a:lnTo>
                <a:lnTo>
                  <a:pt x="266" y="324"/>
                </a:lnTo>
                <a:lnTo>
                  <a:pt x="358" y="324"/>
                </a:lnTo>
                <a:lnTo>
                  <a:pt x="358" y="324"/>
                </a:lnTo>
                <a:lnTo>
                  <a:pt x="360" y="322"/>
                </a:lnTo>
                <a:lnTo>
                  <a:pt x="364" y="320"/>
                </a:lnTo>
                <a:lnTo>
                  <a:pt x="366" y="318"/>
                </a:lnTo>
                <a:lnTo>
                  <a:pt x="366" y="314"/>
                </a:lnTo>
                <a:lnTo>
                  <a:pt x="366" y="314"/>
                </a:lnTo>
                <a:lnTo>
                  <a:pt x="364" y="310"/>
                </a:lnTo>
                <a:lnTo>
                  <a:pt x="364" y="310"/>
                </a:lnTo>
                <a:close/>
                <a:moveTo>
                  <a:pt x="434" y="14"/>
                </a:moveTo>
                <a:lnTo>
                  <a:pt x="190" y="14"/>
                </a:lnTo>
                <a:lnTo>
                  <a:pt x="190" y="14"/>
                </a:lnTo>
                <a:lnTo>
                  <a:pt x="186" y="14"/>
                </a:lnTo>
                <a:lnTo>
                  <a:pt x="184" y="16"/>
                </a:lnTo>
                <a:lnTo>
                  <a:pt x="182" y="18"/>
                </a:lnTo>
                <a:lnTo>
                  <a:pt x="182" y="22"/>
                </a:lnTo>
                <a:lnTo>
                  <a:pt x="182" y="246"/>
                </a:lnTo>
                <a:lnTo>
                  <a:pt x="182" y="246"/>
                </a:lnTo>
                <a:lnTo>
                  <a:pt x="182" y="250"/>
                </a:lnTo>
                <a:lnTo>
                  <a:pt x="184" y="252"/>
                </a:lnTo>
                <a:lnTo>
                  <a:pt x="186" y="254"/>
                </a:lnTo>
                <a:lnTo>
                  <a:pt x="190" y="256"/>
                </a:lnTo>
                <a:lnTo>
                  <a:pt x="434" y="256"/>
                </a:lnTo>
                <a:lnTo>
                  <a:pt x="434" y="256"/>
                </a:lnTo>
                <a:lnTo>
                  <a:pt x="438" y="254"/>
                </a:lnTo>
                <a:lnTo>
                  <a:pt x="440" y="252"/>
                </a:lnTo>
                <a:lnTo>
                  <a:pt x="442" y="250"/>
                </a:lnTo>
                <a:lnTo>
                  <a:pt x="442" y="246"/>
                </a:lnTo>
                <a:lnTo>
                  <a:pt x="442" y="22"/>
                </a:lnTo>
                <a:lnTo>
                  <a:pt x="442" y="22"/>
                </a:lnTo>
                <a:lnTo>
                  <a:pt x="442" y="18"/>
                </a:lnTo>
                <a:lnTo>
                  <a:pt x="440" y="16"/>
                </a:lnTo>
                <a:lnTo>
                  <a:pt x="438" y="14"/>
                </a:lnTo>
                <a:lnTo>
                  <a:pt x="434" y="14"/>
                </a:lnTo>
                <a:lnTo>
                  <a:pt x="434" y="14"/>
                </a:lnTo>
                <a:close/>
                <a:moveTo>
                  <a:pt x="422" y="198"/>
                </a:moveTo>
                <a:lnTo>
                  <a:pt x="422" y="198"/>
                </a:lnTo>
                <a:lnTo>
                  <a:pt x="420" y="202"/>
                </a:lnTo>
                <a:lnTo>
                  <a:pt x="416" y="204"/>
                </a:lnTo>
                <a:lnTo>
                  <a:pt x="208" y="204"/>
                </a:lnTo>
                <a:lnTo>
                  <a:pt x="208" y="204"/>
                </a:lnTo>
                <a:lnTo>
                  <a:pt x="204" y="202"/>
                </a:lnTo>
                <a:lnTo>
                  <a:pt x="202" y="198"/>
                </a:lnTo>
                <a:lnTo>
                  <a:pt x="202" y="42"/>
                </a:lnTo>
                <a:lnTo>
                  <a:pt x="202" y="42"/>
                </a:lnTo>
                <a:lnTo>
                  <a:pt x="204" y="36"/>
                </a:lnTo>
                <a:lnTo>
                  <a:pt x="208" y="34"/>
                </a:lnTo>
                <a:lnTo>
                  <a:pt x="416" y="34"/>
                </a:lnTo>
                <a:lnTo>
                  <a:pt x="416" y="34"/>
                </a:lnTo>
                <a:lnTo>
                  <a:pt x="420" y="36"/>
                </a:lnTo>
                <a:lnTo>
                  <a:pt x="422" y="42"/>
                </a:lnTo>
                <a:lnTo>
                  <a:pt x="422" y="198"/>
                </a:lnTo>
                <a:close/>
                <a:moveTo>
                  <a:pt x="340" y="94"/>
                </a:moveTo>
                <a:lnTo>
                  <a:pt x="340" y="94"/>
                </a:lnTo>
                <a:lnTo>
                  <a:pt x="338" y="106"/>
                </a:lnTo>
                <a:lnTo>
                  <a:pt x="332" y="114"/>
                </a:lnTo>
                <a:lnTo>
                  <a:pt x="324" y="120"/>
                </a:lnTo>
                <a:lnTo>
                  <a:pt x="314" y="122"/>
                </a:lnTo>
                <a:lnTo>
                  <a:pt x="314" y="122"/>
                </a:lnTo>
                <a:lnTo>
                  <a:pt x="302" y="120"/>
                </a:lnTo>
                <a:lnTo>
                  <a:pt x="294" y="114"/>
                </a:lnTo>
                <a:lnTo>
                  <a:pt x="288" y="106"/>
                </a:lnTo>
                <a:lnTo>
                  <a:pt x="286" y="94"/>
                </a:lnTo>
                <a:lnTo>
                  <a:pt x="286" y="94"/>
                </a:lnTo>
                <a:lnTo>
                  <a:pt x="288" y="84"/>
                </a:lnTo>
                <a:lnTo>
                  <a:pt x="294" y="76"/>
                </a:lnTo>
                <a:lnTo>
                  <a:pt x="302" y="70"/>
                </a:lnTo>
                <a:lnTo>
                  <a:pt x="314" y="68"/>
                </a:lnTo>
                <a:lnTo>
                  <a:pt x="314" y="68"/>
                </a:lnTo>
                <a:lnTo>
                  <a:pt x="324" y="70"/>
                </a:lnTo>
                <a:lnTo>
                  <a:pt x="332" y="76"/>
                </a:lnTo>
                <a:lnTo>
                  <a:pt x="338" y="84"/>
                </a:lnTo>
                <a:lnTo>
                  <a:pt x="340" y="94"/>
                </a:lnTo>
                <a:lnTo>
                  <a:pt x="340" y="94"/>
                </a:lnTo>
                <a:close/>
                <a:moveTo>
                  <a:pt x="258" y="174"/>
                </a:moveTo>
                <a:lnTo>
                  <a:pt x="258" y="174"/>
                </a:lnTo>
                <a:lnTo>
                  <a:pt x="262" y="158"/>
                </a:lnTo>
                <a:lnTo>
                  <a:pt x="272" y="144"/>
                </a:lnTo>
                <a:lnTo>
                  <a:pt x="282" y="134"/>
                </a:lnTo>
                <a:lnTo>
                  <a:pt x="296" y="126"/>
                </a:lnTo>
                <a:lnTo>
                  <a:pt x="314" y="144"/>
                </a:lnTo>
                <a:lnTo>
                  <a:pt x="330" y="126"/>
                </a:lnTo>
                <a:lnTo>
                  <a:pt x="330" y="126"/>
                </a:lnTo>
                <a:lnTo>
                  <a:pt x="344" y="134"/>
                </a:lnTo>
                <a:lnTo>
                  <a:pt x="356" y="144"/>
                </a:lnTo>
                <a:lnTo>
                  <a:pt x="364" y="158"/>
                </a:lnTo>
                <a:lnTo>
                  <a:pt x="368" y="174"/>
                </a:lnTo>
                <a:lnTo>
                  <a:pt x="258" y="174"/>
                </a:lnTo>
                <a:close/>
              </a:path>
            </a:pathLst>
          </a:custGeom>
          <a:solidFill>
            <a:schemeClr val="accent3"/>
          </a:solidFill>
          <a:ln>
            <a:noFill/>
          </a:ln>
        </p:spPr>
        <p:txBody>
          <a:bodyPr anchor="ctr"/>
          <a:lstStyle/>
          <a:p>
            <a:pPr algn="ctr"/>
            <a:endParaRPr>
              <a:cs typeface="+mn-ea"/>
              <a:sym typeface="+mn-lt"/>
            </a:endParaRPr>
          </a:p>
        </p:txBody>
      </p:sp>
      <p:sp>
        <p:nvSpPr>
          <p:cNvPr id="19" name="文本框 18"/>
          <p:cNvSpPr txBox="1"/>
          <p:nvPr/>
        </p:nvSpPr>
        <p:spPr>
          <a:xfrm>
            <a:off x="2006600" y="1392427"/>
            <a:ext cx="8559800" cy="520848"/>
          </a:xfrm>
          <a:prstGeom prst="rect">
            <a:avLst/>
          </a:prstGeom>
          <a:noFill/>
        </p:spPr>
        <p:txBody>
          <a:bodyPr wrap="square">
            <a:spAutoFit/>
          </a:bodyPr>
          <a:lstStyle/>
          <a:p>
            <a:pPr>
              <a:lnSpc>
                <a:spcPct val="150000"/>
              </a:lnSpc>
            </a:pPr>
            <a:r>
              <a:rPr lang="zh-CN" altLang="en-US" sz="2200" b="1" dirty="0">
                <a:latin typeface="宋体" panose="02010600030101010101" pitchFamily="2" charset="-122"/>
                <a:ea typeface="宋体" panose="02010600030101010101" pitchFamily="2" charset="-122"/>
                <a:sym typeface="+mn-ea"/>
              </a:rPr>
              <a:t>为了使开发组织能够严格控制软件项目，应确保做到如下几点：</a:t>
            </a:r>
          </a:p>
        </p:txBody>
      </p:sp>
      <p:sp>
        <p:nvSpPr>
          <p:cNvPr id="20"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left)">
                                      <p:cBhvr>
                                        <p:cTn id="14" dur="500"/>
                                        <p:tgtEl>
                                          <p:spTgt spid="14"/>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39" y="368935"/>
            <a:ext cx="4777047"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7" name="日期占位符 6"/>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fld id="{719AC410-3DB4-4DF6-9C46-9EB74471E774}" type="slidenum">
              <a:rPr lang="zh-CN" altLang="en-US"/>
              <a:t>29</a:t>
            </a:fld>
            <a:endParaRPr lang="zh-CN" altLang="en-US" sz="1800">
              <a:solidFill>
                <a:srgbClr val="000000"/>
              </a:solidFill>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3" name="文本框 67"/>
          <p:cNvSpPr>
            <a:spLocks noChangeArrowheads="1"/>
          </p:cNvSpPr>
          <p:nvPr/>
        </p:nvSpPr>
        <p:spPr bwMode="auto">
          <a:xfrm>
            <a:off x="3581400" y="1646371"/>
            <a:ext cx="6307899" cy="36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6.2.1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控制项目范围的蔓延</a:t>
            </a:r>
          </a:p>
          <a:p>
            <a:pPr lvl="0"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6.2.2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变更控制过程</a:t>
            </a:r>
          </a:p>
          <a:p>
            <a:pPr lvl="0"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6.2.3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变更控制委员会</a:t>
            </a:r>
          </a:p>
          <a:p>
            <a:pPr lvl="0"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6.2.4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变更控制工具</a:t>
            </a:r>
          </a:p>
          <a:p>
            <a:pPr lvl="0"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6.2.5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测量变更活动</a:t>
            </a:r>
          </a:p>
        </p:txBody>
      </p:sp>
      <p:sp>
        <p:nvSpPr>
          <p:cNvPr id="2" name="文本框 1">
            <a:extLst>
              <a:ext uri="{FF2B5EF4-FFF2-40B4-BE49-F238E27FC236}">
                <a16:creationId xmlns:a16="http://schemas.microsoft.com/office/drawing/2014/main" id="{F9206724-2531-42E9-A55F-CC4800B8FCAE}"/>
              </a:ext>
            </a:extLst>
          </p:cNvPr>
          <p:cNvSpPr txBox="1"/>
          <p:nvPr/>
        </p:nvSpPr>
        <p:spPr>
          <a:xfrm>
            <a:off x="701039" y="1183710"/>
            <a:ext cx="1826141"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主要内容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t>3</a:t>
            </a:fld>
            <a:endParaRPr lang="zh-CN" altLang="en-US">
              <a:solidFill>
                <a:prstClr val="black">
                  <a:tint val="75000"/>
                </a:prstClr>
              </a:solidFill>
            </a:endParaRPr>
          </a:p>
        </p:txBody>
      </p:sp>
      <p:sp>
        <p:nvSpPr>
          <p:cNvPr id="5" name="右大括号 4"/>
          <p:cNvSpPr/>
          <p:nvPr/>
        </p:nvSpPr>
        <p:spPr>
          <a:xfrm>
            <a:off x="5554725" y="2110387"/>
            <a:ext cx="478394" cy="2852200"/>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圆角 5"/>
          <p:cNvSpPr/>
          <p:nvPr/>
        </p:nvSpPr>
        <p:spPr>
          <a:xfrm>
            <a:off x="6456293" y="3213405"/>
            <a:ext cx="1962024" cy="57528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评审、批准</a:t>
            </a:r>
          </a:p>
        </p:txBody>
      </p:sp>
      <p:sp>
        <p:nvSpPr>
          <p:cNvPr id="49" name="矩形: 圆角 48"/>
          <p:cNvSpPr/>
          <p:nvPr/>
        </p:nvSpPr>
        <p:spPr>
          <a:xfrm>
            <a:off x="6468404" y="4274890"/>
            <a:ext cx="1962024" cy="517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需求基线</a:t>
            </a:r>
          </a:p>
        </p:txBody>
      </p:sp>
      <p:grpSp>
        <p:nvGrpSpPr>
          <p:cNvPr id="14" name="组合 13"/>
          <p:cNvGrpSpPr/>
          <p:nvPr/>
        </p:nvGrpSpPr>
        <p:grpSpPr>
          <a:xfrm>
            <a:off x="9181716" y="1879664"/>
            <a:ext cx="1949913" cy="3342216"/>
            <a:chOff x="811451" y="1393287"/>
            <a:chExt cx="1949913" cy="3342216"/>
          </a:xfrm>
        </p:grpSpPr>
        <p:sp>
          <p:nvSpPr>
            <p:cNvPr id="43" name="矩形: 圆角 42"/>
            <p:cNvSpPr/>
            <p:nvPr/>
          </p:nvSpPr>
          <p:spPr>
            <a:xfrm>
              <a:off x="811451" y="1393287"/>
              <a:ext cx="1949913" cy="3342216"/>
            </a:xfrm>
            <a:prstGeom prst="roundRect">
              <a:avLst/>
            </a:prstGeom>
            <a:gradFill>
              <a:gsLst>
                <a:gs pos="0">
                  <a:srgbClr val="E6E6E5"/>
                </a:gs>
                <a:gs pos="100000">
                  <a:schemeClr val="bg1"/>
                </a:gs>
              </a:gsLst>
              <a:lin ang="13500000" scaled="1"/>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44678" y="1635020"/>
              <a:ext cx="1683465" cy="369332"/>
            </a:xfrm>
            <a:prstGeom prst="rect">
              <a:avLst/>
            </a:prstGeom>
            <a:solidFill>
              <a:schemeClr val="accent1">
                <a:lumMod val="40000"/>
                <a:lumOff val="60000"/>
              </a:schemeClr>
            </a:solidFill>
          </p:spPr>
          <p:txBody>
            <a:bodyPr wrap="square" rtlCol="0">
              <a:spAutoFit/>
            </a:bodyPr>
            <a:lstStyle/>
            <a:p>
              <a:pPr algn="ctr"/>
              <a:r>
                <a:rPr lang="zh-CN" altLang="en-US" b="1" dirty="0"/>
                <a:t>其他约束，如：</a:t>
              </a:r>
            </a:p>
          </p:txBody>
        </p:sp>
        <p:sp>
          <p:nvSpPr>
            <p:cNvPr id="51" name="文本框 50"/>
            <p:cNvSpPr txBox="1"/>
            <p:nvPr/>
          </p:nvSpPr>
          <p:spPr>
            <a:xfrm>
              <a:off x="944678" y="2277409"/>
              <a:ext cx="1683465" cy="369332"/>
            </a:xfrm>
            <a:prstGeom prst="rect">
              <a:avLst/>
            </a:prstGeom>
            <a:solidFill>
              <a:schemeClr val="accent4">
                <a:lumMod val="40000"/>
                <a:lumOff val="60000"/>
              </a:schemeClr>
            </a:solidFill>
          </p:spPr>
          <p:txBody>
            <a:bodyPr wrap="square" rtlCol="0">
              <a:spAutoFit/>
            </a:bodyPr>
            <a:lstStyle/>
            <a:p>
              <a:pPr algn="ctr"/>
              <a:r>
                <a:rPr lang="zh-CN" altLang="en-US" dirty="0"/>
                <a:t>可交付性</a:t>
              </a:r>
            </a:p>
          </p:txBody>
        </p:sp>
        <p:sp>
          <p:nvSpPr>
            <p:cNvPr id="65" name="文本框 64"/>
            <p:cNvSpPr txBox="1"/>
            <p:nvPr/>
          </p:nvSpPr>
          <p:spPr>
            <a:xfrm>
              <a:off x="944677" y="2794256"/>
              <a:ext cx="1683465" cy="369332"/>
            </a:xfrm>
            <a:prstGeom prst="rect">
              <a:avLst/>
            </a:prstGeom>
            <a:solidFill>
              <a:schemeClr val="accent4">
                <a:lumMod val="40000"/>
                <a:lumOff val="60000"/>
              </a:schemeClr>
            </a:solidFill>
          </p:spPr>
          <p:txBody>
            <a:bodyPr wrap="square" rtlCol="0">
              <a:spAutoFit/>
            </a:bodyPr>
            <a:lstStyle>
              <a:defPPr>
                <a:defRPr lang="zh-CN"/>
              </a:defPPr>
              <a:lvl1pPr algn="ctr"/>
            </a:lstStyle>
            <a:p>
              <a:r>
                <a:rPr lang="zh-CN" altLang="en-US" dirty="0"/>
                <a:t>约束条件</a:t>
              </a:r>
            </a:p>
          </p:txBody>
        </p:sp>
        <p:sp>
          <p:nvSpPr>
            <p:cNvPr id="66" name="文本框 65"/>
            <p:cNvSpPr txBox="1"/>
            <p:nvPr/>
          </p:nvSpPr>
          <p:spPr>
            <a:xfrm>
              <a:off x="944676" y="3277676"/>
              <a:ext cx="1683465" cy="369332"/>
            </a:xfrm>
            <a:prstGeom prst="rect">
              <a:avLst/>
            </a:prstGeom>
            <a:solidFill>
              <a:schemeClr val="accent4">
                <a:lumMod val="40000"/>
                <a:lumOff val="60000"/>
              </a:schemeClr>
            </a:solidFill>
          </p:spPr>
          <p:txBody>
            <a:bodyPr wrap="square" rtlCol="0">
              <a:spAutoFit/>
            </a:bodyPr>
            <a:lstStyle>
              <a:defPPr>
                <a:defRPr lang="zh-CN"/>
              </a:defPPr>
              <a:lvl1pPr algn="ctr"/>
            </a:lstStyle>
            <a:p>
              <a:r>
                <a:rPr lang="zh-CN" altLang="en-US" dirty="0"/>
                <a:t>进度安排</a:t>
              </a:r>
            </a:p>
          </p:txBody>
        </p:sp>
        <p:sp>
          <p:nvSpPr>
            <p:cNvPr id="67" name="文本框 66"/>
            <p:cNvSpPr txBox="1"/>
            <p:nvPr/>
          </p:nvSpPr>
          <p:spPr>
            <a:xfrm>
              <a:off x="944676" y="3825441"/>
              <a:ext cx="1683465" cy="646331"/>
            </a:xfrm>
            <a:prstGeom prst="rect">
              <a:avLst/>
            </a:prstGeom>
            <a:solidFill>
              <a:schemeClr val="accent4">
                <a:lumMod val="40000"/>
                <a:lumOff val="60000"/>
              </a:schemeClr>
            </a:solidFill>
          </p:spPr>
          <p:txBody>
            <a:bodyPr wrap="square" rtlCol="0">
              <a:spAutoFit/>
            </a:bodyPr>
            <a:lstStyle>
              <a:defPPr>
                <a:defRPr lang="zh-CN"/>
              </a:defPPr>
              <a:lvl1pPr algn="ctr"/>
            </a:lstStyle>
            <a:p>
              <a:r>
                <a:rPr lang="zh-CN" altLang="en-US" dirty="0"/>
                <a:t>预算及合同约定</a:t>
              </a:r>
            </a:p>
          </p:txBody>
        </p:sp>
      </p:grpSp>
      <p:grpSp>
        <p:nvGrpSpPr>
          <p:cNvPr id="12" name="组合 11"/>
          <p:cNvGrpSpPr/>
          <p:nvPr/>
        </p:nvGrpSpPr>
        <p:grpSpPr>
          <a:xfrm>
            <a:off x="443705" y="2078161"/>
            <a:ext cx="4923226" cy="1135244"/>
            <a:chOff x="3271048" y="1393288"/>
            <a:chExt cx="4923226" cy="1135244"/>
          </a:xfrm>
        </p:grpSpPr>
        <p:sp>
          <p:nvSpPr>
            <p:cNvPr id="4" name="矩形: 圆角 3"/>
            <p:cNvSpPr/>
            <p:nvPr/>
          </p:nvSpPr>
          <p:spPr>
            <a:xfrm>
              <a:off x="3271048" y="1393288"/>
              <a:ext cx="4923226" cy="1135244"/>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451828" y="1899224"/>
              <a:ext cx="1145272" cy="369332"/>
            </a:xfrm>
            <a:prstGeom prst="rect">
              <a:avLst/>
            </a:prstGeom>
            <a:solidFill>
              <a:schemeClr val="bg1"/>
            </a:solidFill>
          </p:spPr>
          <p:txBody>
            <a:bodyPr wrap="square" rtlCol="0">
              <a:spAutoFit/>
            </a:bodyPr>
            <a:lstStyle/>
            <a:p>
              <a:pPr algn="ctr"/>
              <a:r>
                <a:rPr lang="zh-CN" altLang="en-US" dirty="0"/>
                <a:t>获取</a:t>
              </a:r>
            </a:p>
          </p:txBody>
        </p:sp>
        <p:sp>
          <p:nvSpPr>
            <p:cNvPr id="68" name="文本框 67"/>
            <p:cNvSpPr txBox="1"/>
            <p:nvPr/>
          </p:nvSpPr>
          <p:spPr>
            <a:xfrm>
              <a:off x="4802628" y="1912803"/>
              <a:ext cx="1145272" cy="369332"/>
            </a:xfrm>
            <a:prstGeom prst="rect">
              <a:avLst/>
            </a:prstGeom>
            <a:solidFill>
              <a:schemeClr val="bg1"/>
            </a:solidFill>
          </p:spPr>
          <p:txBody>
            <a:bodyPr wrap="square" rtlCol="0">
              <a:spAutoFit/>
            </a:bodyPr>
            <a:lstStyle/>
            <a:p>
              <a:pPr algn="ctr"/>
              <a:r>
                <a:rPr lang="zh-CN" altLang="en-US" dirty="0"/>
                <a:t>分析</a:t>
              </a:r>
            </a:p>
          </p:txBody>
        </p:sp>
        <p:sp>
          <p:nvSpPr>
            <p:cNvPr id="69" name="文本框 68"/>
            <p:cNvSpPr txBox="1"/>
            <p:nvPr/>
          </p:nvSpPr>
          <p:spPr>
            <a:xfrm>
              <a:off x="6184070" y="1905281"/>
              <a:ext cx="1860347" cy="369332"/>
            </a:xfrm>
            <a:prstGeom prst="rect">
              <a:avLst/>
            </a:prstGeom>
            <a:solidFill>
              <a:schemeClr val="bg1"/>
            </a:solidFill>
          </p:spPr>
          <p:txBody>
            <a:bodyPr wrap="square" rtlCol="0">
              <a:spAutoFit/>
            </a:bodyPr>
            <a:lstStyle/>
            <a:p>
              <a:pPr algn="ctr"/>
              <a:r>
                <a:rPr lang="zh-CN" altLang="en-US" dirty="0"/>
                <a:t>规格说明及验证</a:t>
              </a:r>
            </a:p>
          </p:txBody>
        </p:sp>
        <p:sp>
          <p:nvSpPr>
            <p:cNvPr id="10" name="文本框 9"/>
            <p:cNvSpPr txBox="1"/>
            <p:nvPr/>
          </p:nvSpPr>
          <p:spPr>
            <a:xfrm>
              <a:off x="3887714" y="1471518"/>
              <a:ext cx="3239761" cy="369332"/>
            </a:xfrm>
            <a:prstGeom prst="rect">
              <a:avLst/>
            </a:prstGeom>
            <a:noFill/>
          </p:spPr>
          <p:txBody>
            <a:bodyPr wrap="square" rtlCol="0">
              <a:spAutoFit/>
            </a:bodyPr>
            <a:lstStyle/>
            <a:p>
              <a:pPr algn="ctr"/>
              <a:r>
                <a:rPr lang="zh-CN" altLang="en-US" b="1" dirty="0"/>
                <a:t>需求开发</a:t>
              </a:r>
            </a:p>
          </p:txBody>
        </p:sp>
      </p:grpSp>
      <p:grpSp>
        <p:nvGrpSpPr>
          <p:cNvPr id="11" name="组合 10"/>
          <p:cNvGrpSpPr/>
          <p:nvPr/>
        </p:nvGrpSpPr>
        <p:grpSpPr>
          <a:xfrm>
            <a:off x="443705" y="3639062"/>
            <a:ext cx="4923226" cy="1385542"/>
            <a:chOff x="3276095" y="3337252"/>
            <a:chExt cx="4923226" cy="1385542"/>
          </a:xfrm>
          <a:solidFill>
            <a:schemeClr val="accent1">
              <a:lumMod val="20000"/>
              <a:lumOff val="80000"/>
            </a:schemeClr>
          </a:solidFill>
        </p:grpSpPr>
        <p:sp>
          <p:nvSpPr>
            <p:cNvPr id="42" name="矩形: 圆角 41"/>
            <p:cNvSpPr/>
            <p:nvPr/>
          </p:nvSpPr>
          <p:spPr>
            <a:xfrm>
              <a:off x="3276095" y="3337252"/>
              <a:ext cx="4923226" cy="13855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3480542" y="3575362"/>
              <a:ext cx="2644172" cy="369332"/>
            </a:xfrm>
            <a:prstGeom prst="rect">
              <a:avLst/>
            </a:prstGeom>
            <a:solidFill>
              <a:schemeClr val="bg1"/>
            </a:solidFill>
            <a:ln>
              <a:noFill/>
            </a:ln>
          </p:spPr>
          <p:txBody>
            <a:bodyPr wrap="square" rtlCol="0">
              <a:spAutoFit/>
            </a:bodyPr>
            <a:lstStyle/>
            <a:p>
              <a:pPr algn="ctr"/>
              <a:r>
                <a:rPr lang="zh-CN" altLang="en-US" dirty="0"/>
                <a:t>项目视图和范围文档</a:t>
              </a:r>
            </a:p>
          </p:txBody>
        </p:sp>
        <p:sp>
          <p:nvSpPr>
            <p:cNvPr id="71" name="文本框 70"/>
            <p:cNvSpPr txBox="1"/>
            <p:nvPr/>
          </p:nvSpPr>
          <p:spPr>
            <a:xfrm>
              <a:off x="6312508" y="3575362"/>
              <a:ext cx="1731909" cy="369332"/>
            </a:xfrm>
            <a:prstGeom prst="rect">
              <a:avLst/>
            </a:prstGeom>
            <a:solidFill>
              <a:schemeClr val="bg1"/>
            </a:solidFill>
            <a:ln>
              <a:noFill/>
            </a:ln>
          </p:spPr>
          <p:txBody>
            <a:bodyPr wrap="square" rtlCol="0">
              <a:spAutoFit/>
            </a:bodyPr>
            <a:lstStyle/>
            <a:p>
              <a:pPr algn="ctr"/>
              <a:r>
                <a:rPr lang="zh-CN" altLang="en-US" dirty="0"/>
                <a:t>用例文档</a:t>
              </a:r>
            </a:p>
          </p:txBody>
        </p:sp>
        <p:sp>
          <p:nvSpPr>
            <p:cNvPr id="72" name="文本框 71"/>
            <p:cNvSpPr txBox="1"/>
            <p:nvPr/>
          </p:nvSpPr>
          <p:spPr>
            <a:xfrm>
              <a:off x="3480542" y="4092209"/>
              <a:ext cx="2644172" cy="369332"/>
            </a:xfrm>
            <a:prstGeom prst="rect">
              <a:avLst/>
            </a:prstGeom>
            <a:solidFill>
              <a:schemeClr val="bg1"/>
            </a:solidFill>
            <a:ln>
              <a:noFill/>
            </a:ln>
          </p:spPr>
          <p:txBody>
            <a:bodyPr wrap="square" rtlCol="0">
              <a:spAutoFit/>
            </a:bodyPr>
            <a:lstStyle/>
            <a:p>
              <a:pPr algn="ctr"/>
              <a:r>
                <a:rPr lang="zh-CN" altLang="en-US" dirty="0"/>
                <a:t>软件需求规格说明</a:t>
              </a:r>
            </a:p>
          </p:txBody>
        </p:sp>
        <p:sp>
          <p:nvSpPr>
            <p:cNvPr id="73" name="文本框 72"/>
            <p:cNvSpPr txBox="1"/>
            <p:nvPr/>
          </p:nvSpPr>
          <p:spPr>
            <a:xfrm>
              <a:off x="6312508" y="4092209"/>
              <a:ext cx="1668385" cy="369332"/>
            </a:xfrm>
            <a:prstGeom prst="rect">
              <a:avLst/>
            </a:prstGeom>
            <a:solidFill>
              <a:schemeClr val="bg1"/>
            </a:solidFill>
            <a:ln>
              <a:noFill/>
            </a:ln>
          </p:spPr>
          <p:txBody>
            <a:bodyPr wrap="square" rtlCol="0">
              <a:spAutoFit/>
            </a:bodyPr>
            <a:lstStyle/>
            <a:p>
              <a:pPr algn="ctr"/>
              <a:r>
                <a:rPr lang="zh-CN" altLang="en-US" dirty="0"/>
                <a:t>相关分析模型</a:t>
              </a:r>
            </a:p>
          </p:txBody>
        </p:sp>
      </p:grpSp>
      <p:sp>
        <p:nvSpPr>
          <p:cNvPr id="15" name="箭头: 下 14"/>
          <p:cNvSpPr/>
          <p:nvPr/>
        </p:nvSpPr>
        <p:spPr>
          <a:xfrm>
            <a:off x="2680251" y="3213405"/>
            <a:ext cx="218267" cy="425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箭头: 下 73"/>
          <p:cNvSpPr/>
          <p:nvPr/>
        </p:nvSpPr>
        <p:spPr>
          <a:xfrm>
            <a:off x="7328172" y="3794032"/>
            <a:ext cx="164286" cy="480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p:cNvSpPr/>
          <p:nvPr/>
        </p:nvSpPr>
        <p:spPr>
          <a:xfrm>
            <a:off x="6068870" y="3421753"/>
            <a:ext cx="380853" cy="234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1021820" y="1170429"/>
            <a:ext cx="6094990" cy="481863"/>
          </a:xfrm>
          <a:prstGeom prst="rect">
            <a:avLst/>
          </a:prstGeom>
          <a:noFill/>
        </p:spPr>
        <p:txBody>
          <a:bodyPr wrap="square">
            <a:spAutoFit/>
          </a:bodyPr>
          <a:lstStyle/>
          <a:p>
            <a:pPr marL="0" indent="0" eaLnBrk="1" hangingPunct="1">
              <a:lnSpc>
                <a:spcPct val="150000"/>
              </a:lnSpc>
              <a:buFontTx/>
              <a:buNone/>
              <a:defRPr/>
            </a:pPr>
            <a:r>
              <a:rPr lang="zh-CN" altLang="en-US" sz="2000" noProof="1">
                <a:latin typeface="宋体" panose="02010600030101010101" pitchFamily="2" charset="-122"/>
                <a:ea typeface="宋体" panose="02010600030101010101" pitchFamily="2" charset="-122"/>
              </a:rPr>
              <a:t>需求工程分为</a:t>
            </a:r>
            <a:r>
              <a:rPr lang="zh-CN" altLang="en-US" sz="2000" b="1" noProof="1">
                <a:latin typeface="宋体" panose="02010600030101010101" pitchFamily="2" charset="-122"/>
                <a:ea typeface="宋体" panose="02010600030101010101" pitchFamily="2" charset="-122"/>
              </a:rPr>
              <a:t>需求开发</a:t>
            </a:r>
            <a:r>
              <a:rPr lang="zh-CN" altLang="en-US" sz="2000" noProof="1">
                <a:latin typeface="宋体" panose="02010600030101010101" pitchFamily="2" charset="-122"/>
                <a:ea typeface="宋体" panose="02010600030101010101" pitchFamily="2" charset="-122"/>
              </a:rPr>
              <a:t>和</a:t>
            </a:r>
            <a:r>
              <a:rPr lang="zh-CN" altLang="en-US" sz="2000" b="1" noProof="1">
                <a:latin typeface="宋体" panose="02010600030101010101" pitchFamily="2" charset="-122"/>
                <a:ea typeface="宋体" panose="02010600030101010101" pitchFamily="2" charset="-122"/>
              </a:rPr>
              <a:t>需求管理</a:t>
            </a:r>
            <a:r>
              <a:rPr lang="zh-CN" altLang="en-US" sz="2000" noProof="1">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30</a:t>
            </a:fld>
            <a:endParaRPr lang="zh-CN" altLang="en-US" dirty="0">
              <a:solidFill>
                <a:prstClr val="black">
                  <a:tint val="75000"/>
                </a:prstClr>
              </a:solidFill>
            </a:endParaRPr>
          </a:p>
        </p:txBody>
      </p:sp>
      <p:sp>
        <p:nvSpPr>
          <p:cNvPr id="12" name="文本框 67"/>
          <p:cNvSpPr>
            <a:spLocks noChangeArrowheads="1"/>
          </p:cNvSpPr>
          <p:nvPr/>
        </p:nvSpPr>
        <p:spPr bwMode="auto">
          <a:xfrm>
            <a:off x="1054802" y="896449"/>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控制项目范围的蔓延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698624" y="1327336"/>
            <a:ext cx="9204325" cy="1405193"/>
          </a:xfrm>
          <a:prstGeom prst="rect">
            <a:avLst/>
          </a:prstGeom>
          <a:noFill/>
        </p:spPr>
        <p:txBody>
          <a:bodyPr wrap="square">
            <a:spAutoFit/>
          </a:bodyPr>
          <a:lstStyle/>
          <a:p>
            <a:pPr>
              <a:lnSpc>
                <a:spcPct val="150000"/>
              </a:lnSpc>
            </a:pPr>
            <a:r>
              <a:rPr lang="zh-CN" altLang="en-US" sz="2000" b="1" dirty="0">
                <a:solidFill>
                  <a:srgbClr val="FF0000"/>
                </a:solidFill>
                <a:latin typeface="宋体" panose="02010600030101010101" pitchFamily="2" charset="-122"/>
                <a:ea typeface="宋体" panose="02010600030101010101" pitchFamily="2" charset="-122"/>
                <a:sym typeface="+mn-ea"/>
              </a:rPr>
              <a:t>需求蔓延</a:t>
            </a:r>
            <a:r>
              <a:rPr lang="zh-CN" altLang="en-US" sz="2000" b="1" dirty="0">
                <a:latin typeface="宋体" panose="02010600030101010101" pitchFamily="2" charset="-122"/>
                <a:ea typeface="宋体" panose="02010600030101010101" pitchFamily="2" charset="-122"/>
                <a:sym typeface="+mn-ea"/>
              </a:rPr>
              <a:t>是指在软件需求基线已经确定后又要增添新的功能或进行较大改动。问题不仅仅是需求变更本身，而是迟到的需求变更会对已进行的工作有较大的影响。根据</a:t>
            </a:r>
            <a:r>
              <a:rPr lang="en-US" altLang="zh-CN" sz="2000" b="1" dirty="0">
                <a:latin typeface="宋体" panose="02010600030101010101" pitchFamily="2" charset="-122"/>
                <a:ea typeface="宋体" panose="02010600030101010101" pitchFamily="2" charset="-122"/>
                <a:sym typeface="+mn-ea"/>
              </a:rPr>
              <a:t>Capers Jones(1994)</a:t>
            </a:r>
            <a:r>
              <a:rPr lang="zh-CN" altLang="en-US" sz="2000" b="1" dirty="0">
                <a:latin typeface="宋体" panose="02010600030101010101" pitchFamily="2" charset="-122"/>
                <a:ea typeface="宋体" panose="02010600030101010101" pitchFamily="2" charset="-122"/>
                <a:sym typeface="+mn-ea"/>
              </a:rPr>
              <a:t>的报告，需求蔓延主要会对以下各项造成较高风险：</a:t>
            </a:r>
          </a:p>
        </p:txBody>
      </p:sp>
      <p:sp>
        <p:nvSpPr>
          <p:cNvPr id="16" name="文本框 15"/>
          <p:cNvSpPr txBox="1"/>
          <p:nvPr/>
        </p:nvSpPr>
        <p:spPr>
          <a:xfrm>
            <a:off x="1243013" y="2890843"/>
            <a:ext cx="7807324" cy="1405193"/>
          </a:xfrm>
          <a:prstGeom prst="rect">
            <a:avLst/>
          </a:prstGeom>
          <a:noFill/>
        </p:spPr>
        <p:txBody>
          <a:bodyPr wrap="square">
            <a:spAutoFit/>
          </a:bodyPr>
          <a:lstStyle/>
          <a:p>
            <a:pPr marL="457200" indent="457200">
              <a:lnSpc>
                <a:spcPct val="150000"/>
              </a:lnSpc>
              <a:buFont typeface="Wingdings" panose="05000000000000000000" pitchFamily="2" charset="2"/>
              <a:buChar char="l"/>
            </a:pPr>
            <a:r>
              <a:rPr lang="en-US" altLang="zh-CN" sz="2000" dirty="0">
                <a:latin typeface="宋体" panose="02010600030101010101" pitchFamily="2" charset="-122"/>
                <a:ea typeface="宋体" panose="02010600030101010101" pitchFamily="2" charset="-122"/>
                <a:sym typeface="+mn-ea"/>
              </a:rPr>
              <a:t>80%</a:t>
            </a:r>
            <a:r>
              <a:rPr lang="zh-CN" altLang="en-US" sz="2000" dirty="0">
                <a:latin typeface="宋体" panose="02010600030101010101" pitchFamily="2" charset="-122"/>
                <a:ea typeface="宋体" panose="02010600030101010101" pitchFamily="2" charset="-122"/>
                <a:sym typeface="+mn-ea"/>
              </a:rPr>
              <a:t>的管理信息系统项目。</a:t>
            </a:r>
          </a:p>
          <a:p>
            <a:pPr marL="457200" indent="457200">
              <a:lnSpc>
                <a:spcPct val="150000"/>
              </a:lnSpc>
              <a:buFont typeface="Wingdings" panose="05000000000000000000" pitchFamily="2" charset="2"/>
              <a:buChar char="l"/>
            </a:pPr>
            <a:r>
              <a:rPr lang="en-US" altLang="zh-CN" sz="2000" dirty="0">
                <a:latin typeface="宋体" panose="02010600030101010101" pitchFamily="2" charset="-122"/>
                <a:ea typeface="宋体" panose="02010600030101010101" pitchFamily="2" charset="-122"/>
                <a:sym typeface="+mn-ea"/>
              </a:rPr>
              <a:t>70%</a:t>
            </a:r>
            <a:r>
              <a:rPr lang="zh-CN" altLang="en-US" sz="2000" dirty="0">
                <a:latin typeface="宋体" panose="02010600030101010101" pitchFamily="2" charset="-122"/>
                <a:ea typeface="宋体" panose="02010600030101010101" pitchFamily="2" charset="-122"/>
                <a:sym typeface="+mn-ea"/>
              </a:rPr>
              <a:t>的军事软件项目。</a:t>
            </a:r>
          </a:p>
          <a:p>
            <a:pPr marL="457200" indent="457200">
              <a:lnSpc>
                <a:spcPct val="150000"/>
              </a:lnSpc>
              <a:buFont typeface="Wingdings" panose="05000000000000000000" pitchFamily="2" charset="2"/>
              <a:buChar char="l"/>
            </a:pPr>
            <a:r>
              <a:rPr lang="en-US" altLang="zh-CN" sz="2000" dirty="0">
                <a:latin typeface="宋体" panose="02010600030101010101" pitchFamily="2" charset="-122"/>
                <a:ea typeface="宋体" panose="02010600030101010101" pitchFamily="2" charset="-122"/>
                <a:sym typeface="+mn-ea"/>
              </a:rPr>
              <a:t>45%</a:t>
            </a:r>
            <a:r>
              <a:rPr lang="zh-CN" altLang="en-US" sz="2000" dirty="0">
                <a:latin typeface="宋体" panose="02010600030101010101" pitchFamily="2" charset="-122"/>
                <a:ea typeface="宋体" panose="02010600030101010101" pitchFamily="2" charset="-122"/>
                <a:sym typeface="+mn-ea"/>
              </a:rPr>
              <a:t>的外包软件项目。</a:t>
            </a:r>
          </a:p>
        </p:txBody>
      </p:sp>
      <p:sp>
        <p:nvSpPr>
          <p:cNvPr id="17" name="文本框 16"/>
          <p:cNvSpPr txBox="1"/>
          <p:nvPr/>
        </p:nvSpPr>
        <p:spPr>
          <a:xfrm>
            <a:off x="1645730" y="4487351"/>
            <a:ext cx="9334500" cy="943528"/>
          </a:xfrm>
          <a:prstGeom prst="rect">
            <a:avLst/>
          </a:prstGeom>
          <a:noFill/>
        </p:spPr>
        <p:txBody>
          <a:bodyPr wrap="square">
            <a:spAutoFit/>
          </a:bodyPr>
          <a:lstStyle>
            <a:defPPr>
              <a:defRPr lang="zh-CN"/>
            </a:defPPr>
            <a:lvl1pPr>
              <a:lnSpc>
                <a:spcPct val="150000"/>
              </a:lnSpc>
              <a:defRPr sz="2000" b="1">
                <a:latin typeface="宋体" panose="02010600030101010101" pitchFamily="2" charset="-122"/>
                <a:ea typeface="宋体" panose="02010600030101010101" pitchFamily="2" charset="-122"/>
              </a:defRPr>
            </a:lvl1pPr>
          </a:lstStyle>
          <a:p>
            <a:r>
              <a:rPr lang="zh-CN" altLang="en-US" b="0" dirty="0">
                <a:sym typeface="+mn-ea"/>
              </a:rPr>
              <a:t>要是每个建议的需求都被采纳，对于项目出资者</a:t>
            </a:r>
            <a:r>
              <a:rPr lang="en-US" altLang="zh-CN" b="0" dirty="0">
                <a:sym typeface="+mn-ea"/>
              </a:rPr>
              <a:t>(sponsor)</a:t>
            </a:r>
            <a:r>
              <a:rPr lang="zh-CN" altLang="en-US" b="0" dirty="0">
                <a:sym typeface="+mn-ea"/>
              </a:rPr>
              <a:t>、参与者与客户来说项目将永远也不会完成。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31</a:t>
            </a:fld>
            <a:endParaRPr lang="zh-CN" altLang="en-US" dirty="0">
              <a:solidFill>
                <a:prstClr val="black">
                  <a:tint val="75000"/>
                </a:prstClr>
              </a:solidFill>
            </a:endParaRPr>
          </a:p>
        </p:txBody>
      </p:sp>
      <p:sp>
        <p:nvSpPr>
          <p:cNvPr id="1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pSp>
        <p:nvGrpSpPr>
          <p:cNvPr id="21" name="组合 20"/>
          <p:cNvGrpSpPr/>
          <p:nvPr/>
        </p:nvGrpSpPr>
        <p:grpSpPr>
          <a:xfrm>
            <a:off x="1536570" y="1583377"/>
            <a:ext cx="8945221" cy="689924"/>
            <a:chOff x="1955449" y="3610204"/>
            <a:chExt cx="8304919" cy="957362"/>
          </a:xfrm>
        </p:grpSpPr>
        <p:sp>
          <p:nvSpPr>
            <p:cNvPr id="22" name="矩形 21"/>
            <p:cNvSpPr/>
            <p:nvPr/>
          </p:nvSpPr>
          <p:spPr>
            <a:xfrm>
              <a:off x="1955449" y="3610204"/>
              <a:ext cx="8281101" cy="95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3" name="文本框 22"/>
            <p:cNvSpPr txBox="1"/>
            <p:nvPr/>
          </p:nvSpPr>
          <p:spPr>
            <a:xfrm>
              <a:off x="2942644" y="3805750"/>
              <a:ext cx="7317724" cy="326894"/>
            </a:xfrm>
            <a:prstGeom prst="rect">
              <a:avLst/>
            </a:prstGeom>
            <a:noFill/>
          </p:spPr>
          <p:txBody>
            <a:bodyPr wrap="square" rtlCol="0">
              <a:spAutoFit/>
            </a:bodyPr>
            <a:lstStyle/>
            <a:p>
              <a:r>
                <a:rPr lang="zh-CN" altLang="en-US" sz="2000" noProof="1">
                  <a:latin typeface="宋体" panose="02010600030101010101" pitchFamily="2" charset="-122"/>
                  <a:ea typeface="宋体" panose="02010600030101010101" pitchFamily="2" charset="-122"/>
                </a:rPr>
                <a:t>对许多项目来说，一些需求的改进是合理的且不可避免。</a:t>
              </a:r>
            </a:p>
          </p:txBody>
        </p:sp>
        <p:sp>
          <p:nvSpPr>
            <p:cNvPr id="24" name="椭圆 23"/>
            <p:cNvSpPr/>
            <p:nvPr/>
          </p:nvSpPr>
          <p:spPr>
            <a:xfrm>
              <a:off x="2175511" y="3697499"/>
              <a:ext cx="546469" cy="808386"/>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5" name="文本框 24"/>
            <p:cNvSpPr txBox="1"/>
            <p:nvPr/>
          </p:nvSpPr>
          <p:spPr>
            <a:xfrm>
              <a:off x="2239242" y="3796816"/>
              <a:ext cx="419006" cy="555206"/>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01</a:t>
              </a:r>
              <a:endParaRPr lang="zh-CN" altLang="en-US" sz="2000" b="1" dirty="0">
                <a:latin typeface="宋体" panose="02010600030101010101" pitchFamily="2" charset="-122"/>
                <a:ea typeface="宋体" panose="02010600030101010101" pitchFamily="2" charset="-122"/>
              </a:endParaRPr>
            </a:p>
          </p:txBody>
        </p:sp>
      </p:grpSp>
      <p:sp>
        <p:nvSpPr>
          <p:cNvPr id="27" name="矩形 26"/>
          <p:cNvSpPr/>
          <p:nvPr/>
        </p:nvSpPr>
        <p:spPr>
          <a:xfrm>
            <a:off x="1536569" y="2471605"/>
            <a:ext cx="8919567" cy="9347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1" name="文本框 30"/>
          <p:cNvSpPr txBox="1"/>
          <p:nvPr/>
        </p:nvSpPr>
        <p:spPr>
          <a:xfrm>
            <a:off x="2559050" y="2615811"/>
            <a:ext cx="7727950" cy="707886"/>
          </a:xfrm>
          <a:prstGeom prst="rect">
            <a:avLst/>
          </a:prstGeom>
          <a:noFill/>
        </p:spPr>
        <p:txBody>
          <a:bodyPr wrap="square">
            <a:spAutoFit/>
          </a:bodyPr>
          <a:lstStyle/>
          <a:p>
            <a:r>
              <a:rPr lang="zh-CN" altLang="en-US" sz="2000" dirty="0"/>
              <a:t>业务过程、市场机会、竞争性的产品和软件技术在开发系统期间是可以变更的，管理部门也会决定对项目做出一些调整。</a:t>
            </a:r>
          </a:p>
        </p:txBody>
      </p:sp>
      <p:grpSp>
        <p:nvGrpSpPr>
          <p:cNvPr id="6" name="组合 5"/>
          <p:cNvGrpSpPr/>
          <p:nvPr/>
        </p:nvGrpSpPr>
        <p:grpSpPr>
          <a:xfrm>
            <a:off x="1773599" y="2623741"/>
            <a:ext cx="588601" cy="582564"/>
            <a:chOff x="1773599" y="2699941"/>
            <a:chExt cx="588601" cy="582564"/>
          </a:xfrm>
        </p:grpSpPr>
        <p:sp>
          <p:nvSpPr>
            <p:cNvPr id="32" name="椭圆 31"/>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3" name="文本框 32"/>
            <p:cNvSpPr txBox="1"/>
            <p:nvPr/>
          </p:nvSpPr>
          <p:spPr>
            <a:xfrm>
              <a:off x="1842243" y="2763445"/>
              <a:ext cx="451311"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02</a:t>
              </a:r>
              <a:endParaRPr lang="zh-CN" altLang="en-US" sz="2000" b="1" dirty="0">
                <a:latin typeface="宋体" panose="02010600030101010101" pitchFamily="2" charset="-122"/>
                <a:ea typeface="宋体" panose="02010600030101010101" pitchFamily="2" charset="-122"/>
              </a:endParaRPr>
            </a:p>
          </p:txBody>
        </p:sp>
      </p:grpSp>
      <p:grpSp>
        <p:nvGrpSpPr>
          <p:cNvPr id="35" name="组合 34"/>
          <p:cNvGrpSpPr/>
          <p:nvPr/>
        </p:nvGrpSpPr>
        <p:grpSpPr>
          <a:xfrm>
            <a:off x="1536570" y="3576435"/>
            <a:ext cx="8945221" cy="689924"/>
            <a:chOff x="1955449" y="3610204"/>
            <a:chExt cx="8304919" cy="957362"/>
          </a:xfrm>
        </p:grpSpPr>
        <p:sp>
          <p:nvSpPr>
            <p:cNvPr id="36" name="矩形 35"/>
            <p:cNvSpPr/>
            <p:nvPr/>
          </p:nvSpPr>
          <p:spPr>
            <a:xfrm>
              <a:off x="1955449" y="3610204"/>
              <a:ext cx="8281101" cy="95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2942644" y="3805749"/>
              <a:ext cx="7317724" cy="555206"/>
            </a:xfrm>
            <a:prstGeom prst="rect">
              <a:avLst/>
            </a:prstGeom>
            <a:noFill/>
          </p:spPr>
          <p:txBody>
            <a:bodyPr wrap="square" rtlCol="0">
              <a:spAutoFit/>
            </a:bodyPr>
            <a:lstStyle/>
            <a:p>
              <a:r>
                <a:rPr lang="zh-CN" altLang="en-US" sz="2000" noProof="1">
                  <a:latin typeface="宋体" panose="02010600030101010101" pitchFamily="2" charset="-122"/>
                  <a:ea typeface="宋体" panose="02010600030101010101" pitchFamily="2" charset="-122"/>
                </a:rPr>
                <a:t>在项目进度表中应该对必要的需求改动留有余地。</a:t>
              </a:r>
            </a:p>
          </p:txBody>
        </p:sp>
        <p:sp>
          <p:nvSpPr>
            <p:cNvPr id="38" name="椭圆 37"/>
            <p:cNvSpPr/>
            <p:nvPr/>
          </p:nvSpPr>
          <p:spPr>
            <a:xfrm>
              <a:off x="2175511" y="3697499"/>
              <a:ext cx="546469" cy="808386"/>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9" name="文本框 38"/>
            <p:cNvSpPr txBox="1"/>
            <p:nvPr/>
          </p:nvSpPr>
          <p:spPr>
            <a:xfrm>
              <a:off x="2239242" y="3796816"/>
              <a:ext cx="419006" cy="555206"/>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03</a:t>
              </a:r>
              <a:endParaRPr lang="zh-CN" altLang="en-US" sz="2000" b="1" dirty="0">
                <a:latin typeface="宋体" panose="02010600030101010101" pitchFamily="2" charset="-122"/>
                <a:ea typeface="宋体" panose="02010600030101010101" pitchFamily="2" charset="-122"/>
              </a:endParaRPr>
            </a:p>
          </p:txBody>
        </p:sp>
      </p:grpSp>
      <p:sp>
        <p:nvSpPr>
          <p:cNvPr id="40" name="矩形 39"/>
          <p:cNvSpPr/>
          <p:nvPr/>
        </p:nvSpPr>
        <p:spPr>
          <a:xfrm>
            <a:off x="1535589" y="4451056"/>
            <a:ext cx="8872062" cy="1586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文本框 6"/>
          <p:cNvSpPr txBox="1"/>
          <p:nvPr/>
        </p:nvSpPr>
        <p:spPr>
          <a:xfrm>
            <a:off x="2559049" y="4577365"/>
            <a:ext cx="7848601" cy="1323439"/>
          </a:xfrm>
          <a:prstGeom prst="rect">
            <a:avLst/>
          </a:prstGeom>
          <a:noFill/>
        </p:spPr>
        <p:txBody>
          <a:bodyPr wrap="square" rtlCol="0">
            <a:spAutoFit/>
          </a:bodyPr>
          <a:lstStyle/>
          <a:p>
            <a:r>
              <a:rPr lang="zh-CN" altLang="en-US" sz="2000" dirty="0"/>
              <a:t>若不控制范围的扩展将使我们持续不断地采纳新的功能，而且要不断地调整资源、进度、或质量目标，这样做极其有害。这儿一点小的改动，那儿一点添加，很快项目就不可能按客户预期的进度和预期质量交付使用了。</a:t>
            </a:r>
          </a:p>
        </p:txBody>
      </p:sp>
      <p:sp>
        <p:nvSpPr>
          <p:cNvPr id="42" name="椭圆 41"/>
          <p:cNvSpPr/>
          <p:nvPr/>
        </p:nvSpPr>
        <p:spPr>
          <a:xfrm>
            <a:off x="1773599" y="4913578"/>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3" name="文本框 42"/>
          <p:cNvSpPr txBox="1"/>
          <p:nvPr/>
        </p:nvSpPr>
        <p:spPr>
          <a:xfrm>
            <a:off x="1829147" y="4975383"/>
            <a:ext cx="451311"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04</a:t>
            </a:r>
            <a:endParaRPr lang="zh-CN" altLang="en-US" sz="2000" b="1" dirty="0">
              <a:latin typeface="宋体" panose="02010600030101010101" pitchFamily="2" charset="-122"/>
              <a:ea typeface="宋体" panose="02010600030101010101" pitchFamily="2" charset="-122"/>
            </a:endParaRPr>
          </a:p>
        </p:txBody>
      </p:sp>
      <p:sp>
        <p:nvSpPr>
          <p:cNvPr id="29" name="文本框 67"/>
          <p:cNvSpPr>
            <a:spLocks noChangeArrowheads="1"/>
          </p:cNvSpPr>
          <p:nvPr/>
        </p:nvSpPr>
        <p:spPr bwMode="auto">
          <a:xfrm>
            <a:off x="1054802" y="896449"/>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控制项目范围的蔓延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dirty="0">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32</a:t>
            </a:fld>
            <a:endParaRPr lang="zh-CN" altLang="en-US" dirty="0">
              <a:solidFill>
                <a:prstClr val="black">
                  <a:tint val="75000"/>
                </a:prstClr>
              </a:solidFill>
            </a:endParaRPr>
          </a:p>
        </p:txBody>
      </p:sp>
      <p:sp>
        <p:nvSpPr>
          <p:cNvPr id="1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pSp>
        <p:nvGrpSpPr>
          <p:cNvPr id="21" name="组合 20"/>
          <p:cNvGrpSpPr/>
          <p:nvPr/>
        </p:nvGrpSpPr>
        <p:grpSpPr>
          <a:xfrm>
            <a:off x="1536570" y="1583377"/>
            <a:ext cx="8919567" cy="992987"/>
            <a:chOff x="1955449" y="3610203"/>
            <a:chExt cx="8281101" cy="1377902"/>
          </a:xfrm>
        </p:grpSpPr>
        <p:sp>
          <p:nvSpPr>
            <p:cNvPr id="22" name="矩形 21"/>
            <p:cNvSpPr/>
            <p:nvPr/>
          </p:nvSpPr>
          <p:spPr>
            <a:xfrm>
              <a:off x="1955449" y="3610203"/>
              <a:ext cx="8281101" cy="13779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3" name="文本框 22"/>
            <p:cNvSpPr txBox="1"/>
            <p:nvPr/>
          </p:nvSpPr>
          <p:spPr>
            <a:xfrm>
              <a:off x="2873810" y="3836061"/>
              <a:ext cx="7317724" cy="982286"/>
            </a:xfrm>
            <a:prstGeom prst="rect">
              <a:avLst/>
            </a:prstGeom>
            <a:noFill/>
          </p:spPr>
          <p:txBody>
            <a:bodyPr wrap="square" rtlCol="0">
              <a:spAutoFit/>
            </a:bodyPr>
            <a:lstStyle/>
            <a:p>
              <a:r>
                <a:rPr lang="zh-CN" altLang="en-US" sz="2000" noProof="1">
                  <a:solidFill>
                    <a:srgbClr val="FF0000"/>
                  </a:solidFill>
                  <a:latin typeface="宋体" panose="02010600030101010101" pitchFamily="2" charset="-122"/>
                  <a:ea typeface="宋体" panose="02010600030101010101" pitchFamily="2" charset="-122"/>
                </a:rPr>
                <a:t>管理范围蔓延</a:t>
              </a:r>
              <a:r>
                <a:rPr lang="zh-CN" altLang="en-US" sz="2000" noProof="1">
                  <a:latin typeface="宋体" panose="02010600030101010101" pitchFamily="2" charset="-122"/>
                  <a:ea typeface="宋体" panose="02010600030101010101" pitchFamily="2" charset="-122"/>
                </a:rPr>
                <a:t>的第一步就是把新系统的视图、范围、限制文档化并作为业务需求的一部分。</a:t>
              </a:r>
            </a:p>
          </p:txBody>
        </p:sp>
        <p:sp>
          <p:nvSpPr>
            <p:cNvPr id="24" name="椭圆 23"/>
            <p:cNvSpPr/>
            <p:nvPr/>
          </p:nvSpPr>
          <p:spPr>
            <a:xfrm>
              <a:off x="2175511" y="3916970"/>
              <a:ext cx="546469" cy="808385"/>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5" name="文本框 24"/>
            <p:cNvSpPr txBox="1"/>
            <p:nvPr/>
          </p:nvSpPr>
          <p:spPr>
            <a:xfrm>
              <a:off x="2271571" y="4023922"/>
              <a:ext cx="419006" cy="555206"/>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05</a:t>
              </a:r>
              <a:endParaRPr lang="zh-CN" altLang="en-US" sz="2000" b="1" dirty="0">
                <a:latin typeface="宋体" panose="02010600030101010101" pitchFamily="2" charset="-122"/>
                <a:ea typeface="宋体" panose="02010600030101010101" pitchFamily="2" charset="-122"/>
              </a:endParaRPr>
            </a:p>
          </p:txBody>
        </p:sp>
      </p:grpSp>
      <p:sp>
        <p:nvSpPr>
          <p:cNvPr id="27" name="矩形 26"/>
          <p:cNvSpPr/>
          <p:nvPr/>
        </p:nvSpPr>
        <p:spPr>
          <a:xfrm>
            <a:off x="1536569" y="2738474"/>
            <a:ext cx="8919567" cy="9347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1" name="文本框 30"/>
          <p:cNvSpPr txBox="1"/>
          <p:nvPr/>
        </p:nvSpPr>
        <p:spPr>
          <a:xfrm>
            <a:off x="2525735" y="2850533"/>
            <a:ext cx="7816863" cy="707886"/>
          </a:xfrm>
          <a:prstGeom prst="rect">
            <a:avLst/>
          </a:prstGeom>
          <a:noFill/>
        </p:spPr>
        <p:txBody>
          <a:bodyPr wrap="square">
            <a:spAutoFit/>
          </a:bodyPr>
          <a:lstStyle/>
          <a:p>
            <a:r>
              <a:rPr lang="zh-CN" altLang="en-US" sz="2000" dirty="0"/>
              <a:t>应该根据业务目标、项目的视图和范围，评估每一项建议的需求和特性，并决定是否应该采纳它。</a:t>
            </a:r>
          </a:p>
        </p:txBody>
      </p:sp>
      <p:grpSp>
        <p:nvGrpSpPr>
          <p:cNvPr id="6" name="组合 5"/>
          <p:cNvGrpSpPr/>
          <p:nvPr/>
        </p:nvGrpSpPr>
        <p:grpSpPr>
          <a:xfrm>
            <a:off x="1780757" y="2905836"/>
            <a:ext cx="588601" cy="582564"/>
            <a:chOff x="1773599" y="2699941"/>
            <a:chExt cx="588601" cy="582564"/>
          </a:xfrm>
        </p:grpSpPr>
        <p:sp>
          <p:nvSpPr>
            <p:cNvPr id="32" name="椭圆 31"/>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3" name="文本框 32"/>
            <p:cNvSpPr txBox="1"/>
            <p:nvPr/>
          </p:nvSpPr>
          <p:spPr>
            <a:xfrm>
              <a:off x="1842243" y="2763445"/>
              <a:ext cx="451311"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06</a:t>
              </a:r>
              <a:endParaRPr lang="zh-CN" altLang="en-US" sz="2000" b="1" dirty="0">
                <a:latin typeface="宋体" panose="02010600030101010101" pitchFamily="2" charset="-122"/>
                <a:ea typeface="宋体" panose="02010600030101010101" pitchFamily="2" charset="-122"/>
              </a:endParaRPr>
            </a:p>
          </p:txBody>
        </p:sp>
      </p:grpSp>
      <p:grpSp>
        <p:nvGrpSpPr>
          <p:cNvPr id="35" name="组合 34"/>
          <p:cNvGrpSpPr/>
          <p:nvPr/>
        </p:nvGrpSpPr>
        <p:grpSpPr>
          <a:xfrm>
            <a:off x="1536569" y="3841569"/>
            <a:ext cx="8919567" cy="981689"/>
            <a:chOff x="1912948" y="3610203"/>
            <a:chExt cx="8347420" cy="1362225"/>
          </a:xfrm>
        </p:grpSpPr>
        <p:sp>
          <p:nvSpPr>
            <p:cNvPr id="36" name="矩形 35"/>
            <p:cNvSpPr/>
            <p:nvPr/>
          </p:nvSpPr>
          <p:spPr>
            <a:xfrm>
              <a:off x="1912948" y="3610203"/>
              <a:ext cx="8323603" cy="13622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2838665" y="3805748"/>
              <a:ext cx="7421703" cy="982287"/>
            </a:xfrm>
            <a:prstGeom prst="rect">
              <a:avLst/>
            </a:prstGeom>
            <a:noFill/>
          </p:spPr>
          <p:txBody>
            <a:bodyPr wrap="square" rtlCol="0">
              <a:spAutoFit/>
            </a:bodyPr>
            <a:lstStyle/>
            <a:p>
              <a:r>
                <a:rPr lang="zh-CN" altLang="en-US" sz="2000" noProof="1">
                  <a:latin typeface="宋体" panose="02010600030101010101" pitchFamily="2" charset="-122"/>
                  <a:ea typeface="宋体" panose="02010600030101010101" pitchFamily="2" charset="-122"/>
                </a:rPr>
                <a:t>强调客户参与的有效的需求获取方法能够减少遗漏需求的数量，只在做出提交承诺和分配资源后才采纳该需求。</a:t>
              </a:r>
            </a:p>
          </p:txBody>
        </p:sp>
        <p:sp>
          <p:nvSpPr>
            <p:cNvPr id="38" name="椭圆 37"/>
            <p:cNvSpPr/>
            <p:nvPr/>
          </p:nvSpPr>
          <p:spPr>
            <a:xfrm>
              <a:off x="2134774" y="3887122"/>
              <a:ext cx="546469" cy="808386"/>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9" name="文本框 38"/>
            <p:cNvSpPr txBox="1"/>
            <p:nvPr/>
          </p:nvSpPr>
          <p:spPr>
            <a:xfrm>
              <a:off x="2205713" y="3981932"/>
              <a:ext cx="419006" cy="555206"/>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07</a:t>
              </a:r>
              <a:endParaRPr lang="zh-CN" altLang="en-US" sz="2000" b="1" dirty="0">
                <a:latin typeface="宋体" panose="02010600030101010101" pitchFamily="2" charset="-122"/>
                <a:ea typeface="宋体" panose="02010600030101010101" pitchFamily="2" charset="-122"/>
              </a:endParaRPr>
            </a:p>
          </p:txBody>
        </p:sp>
      </p:grpSp>
      <p:sp>
        <p:nvSpPr>
          <p:cNvPr id="40" name="矩形 39"/>
          <p:cNvSpPr/>
          <p:nvPr/>
        </p:nvSpPr>
        <p:spPr>
          <a:xfrm>
            <a:off x="1535588" y="4895545"/>
            <a:ext cx="8872062" cy="12583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文本框 6"/>
          <p:cNvSpPr txBox="1"/>
          <p:nvPr/>
        </p:nvSpPr>
        <p:spPr>
          <a:xfrm>
            <a:off x="2525736" y="5024079"/>
            <a:ext cx="7881914" cy="1015663"/>
          </a:xfrm>
          <a:prstGeom prst="rect">
            <a:avLst/>
          </a:prstGeom>
          <a:noFill/>
        </p:spPr>
        <p:txBody>
          <a:bodyPr wrap="square" rtlCol="0">
            <a:spAutoFit/>
          </a:bodyPr>
          <a:lstStyle/>
          <a:p>
            <a:r>
              <a:rPr lang="zh-CN" altLang="en-US" sz="2000" dirty="0">
                <a:solidFill>
                  <a:srgbClr val="FF0000"/>
                </a:solidFill>
              </a:rPr>
              <a:t>控制需求蔓延</a:t>
            </a:r>
            <a:r>
              <a:rPr lang="zh-CN" altLang="en-US" sz="2000" dirty="0"/>
              <a:t>的</a:t>
            </a:r>
            <a:r>
              <a:rPr lang="zh-CN" altLang="en-US" sz="2000" dirty="0">
                <a:solidFill>
                  <a:srgbClr val="FF0000"/>
                </a:solidFill>
              </a:rPr>
              <a:t>另一个有效的技术是原型法</a:t>
            </a:r>
            <a:r>
              <a:rPr lang="zh-CN" altLang="en-US" sz="2000" dirty="0"/>
              <a:t>，这个方法能够给用户提供预览所有可能的实现，以帮助用户与开发者沟通从而准确把握用户的真实需求。 </a:t>
            </a:r>
          </a:p>
        </p:txBody>
      </p:sp>
      <p:sp>
        <p:nvSpPr>
          <p:cNvPr id="42" name="椭圆 41"/>
          <p:cNvSpPr/>
          <p:nvPr/>
        </p:nvSpPr>
        <p:spPr>
          <a:xfrm>
            <a:off x="1780757" y="5209680"/>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3" name="文本框 42"/>
          <p:cNvSpPr txBox="1"/>
          <p:nvPr/>
        </p:nvSpPr>
        <p:spPr>
          <a:xfrm>
            <a:off x="1867528" y="5300907"/>
            <a:ext cx="451311"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08</a:t>
            </a:r>
            <a:endParaRPr lang="zh-CN" altLang="en-US" sz="2000" b="1" dirty="0">
              <a:latin typeface="宋体" panose="02010600030101010101" pitchFamily="2" charset="-122"/>
              <a:ea typeface="宋体" panose="02010600030101010101" pitchFamily="2" charset="-122"/>
            </a:endParaRPr>
          </a:p>
        </p:txBody>
      </p:sp>
      <p:sp>
        <p:nvSpPr>
          <p:cNvPr id="29" name="文本框 67"/>
          <p:cNvSpPr>
            <a:spLocks noChangeArrowheads="1"/>
          </p:cNvSpPr>
          <p:nvPr/>
        </p:nvSpPr>
        <p:spPr bwMode="auto">
          <a:xfrm>
            <a:off x="1054802" y="896449"/>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控制项目范围的蔓延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dirty="0">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33</a:t>
            </a:fld>
            <a:endParaRPr lang="zh-CN" altLang="en-US" dirty="0">
              <a:solidFill>
                <a:prstClr val="black">
                  <a:tint val="75000"/>
                </a:prstClr>
              </a:solidFill>
            </a:endParaRPr>
          </a:p>
        </p:txBody>
      </p:sp>
      <p:sp>
        <p:nvSpPr>
          <p:cNvPr id="1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pSp>
        <p:nvGrpSpPr>
          <p:cNvPr id="21" name="组合 20"/>
          <p:cNvGrpSpPr/>
          <p:nvPr/>
        </p:nvGrpSpPr>
        <p:grpSpPr>
          <a:xfrm>
            <a:off x="1535588" y="1583378"/>
            <a:ext cx="8920549" cy="707886"/>
            <a:chOff x="1954537" y="3610204"/>
            <a:chExt cx="8282013" cy="982286"/>
          </a:xfrm>
        </p:grpSpPr>
        <p:sp>
          <p:nvSpPr>
            <p:cNvPr id="22" name="矩形 21"/>
            <p:cNvSpPr/>
            <p:nvPr/>
          </p:nvSpPr>
          <p:spPr>
            <a:xfrm>
              <a:off x="1954537" y="3610204"/>
              <a:ext cx="8282013" cy="98228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3" name="文本框 22"/>
            <p:cNvSpPr txBox="1"/>
            <p:nvPr/>
          </p:nvSpPr>
          <p:spPr>
            <a:xfrm>
              <a:off x="2873810" y="3836061"/>
              <a:ext cx="7317724" cy="555206"/>
            </a:xfrm>
            <a:prstGeom prst="rect">
              <a:avLst/>
            </a:prstGeom>
            <a:noFill/>
          </p:spPr>
          <p:txBody>
            <a:bodyPr wrap="square" rtlCol="0">
              <a:spAutoFit/>
            </a:bodyPr>
            <a:lstStyle/>
            <a:p>
              <a:r>
                <a:rPr lang="zh-CN" altLang="en-US" sz="2000" noProof="1">
                  <a:solidFill>
                    <a:srgbClr val="FF0000"/>
                  </a:solidFill>
                  <a:latin typeface="宋体" panose="02010600030101010101" pitchFamily="2" charset="-122"/>
                  <a:ea typeface="宋体" panose="02010600030101010101" pitchFamily="2" charset="-122"/>
                </a:rPr>
                <a:t>而控制范围蔓延最有效的方法是要敢于说“不” </a:t>
              </a:r>
              <a:r>
                <a:rPr lang="zh-CN" altLang="en-US" sz="2000" noProof="1">
                  <a:latin typeface="宋体" panose="02010600030101010101" pitchFamily="2" charset="-122"/>
                  <a:ea typeface="宋体" panose="02010600030101010101" pitchFamily="2" charset="-122"/>
                </a:rPr>
                <a:t>。</a:t>
              </a:r>
            </a:p>
          </p:txBody>
        </p:sp>
        <p:sp>
          <p:nvSpPr>
            <p:cNvPr id="24" name="椭圆 23"/>
            <p:cNvSpPr/>
            <p:nvPr/>
          </p:nvSpPr>
          <p:spPr>
            <a:xfrm>
              <a:off x="2207839" y="3714777"/>
              <a:ext cx="546469" cy="808385"/>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5" name="文本框 24"/>
            <p:cNvSpPr txBox="1"/>
            <p:nvPr/>
          </p:nvSpPr>
          <p:spPr>
            <a:xfrm>
              <a:off x="2262716" y="3786375"/>
              <a:ext cx="419006" cy="555206"/>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09</a:t>
              </a:r>
              <a:endParaRPr lang="zh-CN" altLang="en-US" sz="2000" b="1" dirty="0">
                <a:latin typeface="宋体" panose="02010600030101010101" pitchFamily="2" charset="-122"/>
                <a:ea typeface="宋体" panose="02010600030101010101" pitchFamily="2" charset="-122"/>
              </a:endParaRPr>
            </a:p>
          </p:txBody>
        </p:sp>
      </p:grpSp>
      <p:sp>
        <p:nvSpPr>
          <p:cNvPr id="27" name="矩形 26"/>
          <p:cNvSpPr/>
          <p:nvPr/>
        </p:nvSpPr>
        <p:spPr>
          <a:xfrm>
            <a:off x="1536569" y="2408139"/>
            <a:ext cx="8919567" cy="9347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1" name="文本框 30"/>
          <p:cNvSpPr txBox="1"/>
          <p:nvPr/>
        </p:nvSpPr>
        <p:spPr>
          <a:xfrm>
            <a:off x="2504315" y="2462860"/>
            <a:ext cx="7816863" cy="707886"/>
          </a:xfrm>
          <a:prstGeom prst="rect">
            <a:avLst/>
          </a:prstGeom>
          <a:noFill/>
        </p:spPr>
        <p:txBody>
          <a:bodyPr wrap="square">
            <a:spAutoFit/>
          </a:bodyPr>
          <a:lstStyle/>
          <a:p>
            <a:r>
              <a:rPr lang="zh-CN" altLang="en-US" sz="2000" dirty="0">
                <a:solidFill>
                  <a:srgbClr val="FF0000"/>
                </a:solidFill>
              </a:rPr>
              <a:t>把客户提出的所有特性都采纳将会导致错过提交日期，质量的下滑，开发人员的疲劳不堪。</a:t>
            </a:r>
          </a:p>
        </p:txBody>
      </p:sp>
      <p:grpSp>
        <p:nvGrpSpPr>
          <p:cNvPr id="6" name="组合 5"/>
          <p:cNvGrpSpPr/>
          <p:nvPr/>
        </p:nvGrpSpPr>
        <p:grpSpPr>
          <a:xfrm>
            <a:off x="1798881" y="2549240"/>
            <a:ext cx="588601" cy="582564"/>
            <a:chOff x="1773599" y="2699941"/>
            <a:chExt cx="588601" cy="582564"/>
          </a:xfrm>
        </p:grpSpPr>
        <p:sp>
          <p:nvSpPr>
            <p:cNvPr id="32" name="椭圆 31"/>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3" name="文本框 32"/>
            <p:cNvSpPr txBox="1"/>
            <p:nvPr/>
          </p:nvSpPr>
          <p:spPr>
            <a:xfrm>
              <a:off x="1842243" y="2763445"/>
              <a:ext cx="451311"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10</a:t>
              </a:r>
              <a:endParaRPr lang="zh-CN" altLang="en-US" sz="2000" b="1" dirty="0">
                <a:latin typeface="宋体" panose="02010600030101010101" pitchFamily="2" charset="-122"/>
                <a:ea typeface="宋体" panose="02010600030101010101" pitchFamily="2" charset="-122"/>
              </a:endParaRPr>
            </a:p>
          </p:txBody>
        </p:sp>
      </p:grpSp>
      <p:grpSp>
        <p:nvGrpSpPr>
          <p:cNvPr id="35" name="组合 34"/>
          <p:cNvGrpSpPr/>
          <p:nvPr/>
        </p:nvGrpSpPr>
        <p:grpSpPr>
          <a:xfrm>
            <a:off x="1536396" y="3498232"/>
            <a:ext cx="8921183" cy="981689"/>
            <a:chOff x="1891389" y="3142715"/>
            <a:chExt cx="8348932" cy="1362225"/>
          </a:xfrm>
        </p:grpSpPr>
        <p:sp>
          <p:nvSpPr>
            <p:cNvPr id="36" name="矩形 35"/>
            <p:cNvSpPr/>
            <p:nvPr/>
          </p:nvSpPr>
          <p:spPr>
            <a:xfrm>
              <a:off x="1891389" y="3142715"/>
              <a:ext cx="8323603" cy="13622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2818618" y="3331447"/>
              <a:ext cx="7421703" cy="982286"/>
            </a:xfrm>
            <a:prstGeom prst="rect">
              <a:avLst/>
            </a:prstGeom>
            <a:noFill/>
          </p:spPr>
          <p:txBody>
            <a:bodyPr wrap="square" rtlCol="0">
              <a:spAutoFit/>
            </a:bodyPr>
            <a:lstStyle/>
            <a:p>
              <a:r>
                <a:rPr lang="zh-CN" altLang="en-US" sz="2000" noProof="1">
                  <a:latin typeface="宋体" panose="02010600030101010101" pitchFamily="2" charset="-122"/>
                  <a:ea typeface="宋体" panose="02010600030101010101" pitchFamily="2" charset="-122"/>
                </a:rPr>
                <a:t>尽管客户并不总对，但他们是上帝，所以应该尽可能在下一版本中满足他们的需求。 </a:t>
              </a:r>
            </a:p>
          </p:txBody>
        </p:sp>
        <p:sp>
          <p:nvSpPr>
            <p:cNvPr id="38" name="椭圆 37"/>
            <p:cNvSpPr/>
            <p:nvPr/>
          </p:nvSpPr>
          <p:spPr>
            <a:xfrm>
              <a:off x="2160622" y="3428257"/>
              <a:ext cx="546469" cy="808385"/>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9" name="文本框 38"/>
            <p:cNvSpPr txBox="1"/>
            <p:nvPr/>
          </p:nvSpPr>
          <p:spPr>
            <a:xfrm>
              <a:off x="2226033" y="3537982"/>
              <a:ext cx="419006" cy="555206"/>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11</a:t>
              </a:r>
              <a:endParaRPr lang="zh-CN" altLang="en-US" sz="2000" b="1" dirty="0">
                <a:latin typeface="宋体" panose="02010600030101010101" pitchFamily="2" charset="-122"/>
                <a:ea typeface="宋体" panose="02010600030101010101" pitchFamily="2" charset="-122"/>
              </a:endParaRPr>
            </a:p>
          </p:txBody>
        </p:sp>
      </p:grpSp>
      <p:sp>
        <p:nvSpPr>
          <p:cNvPr id="40" name="矩形 39"/>
          <p:cNvSpPr/>
          <p:nvPr/>
        </p:nvSpPr>
        <p:spPr>
          <a:xfrm>
            <a:off x="1535588" y="4645439"/>
            <a:ext cx="8872062" cy="12583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文本框 6"/>
          <p:cNvSpPr txBox="1"/>
          <p:nvPr/>
        </p:nvSpPr>
        <p:spPr>
          <a:xfrm>
            <a:off x="2504315" y="4776581"/>
            <a:ext cx="7881914" cy="1015663"/>
          </a:xfrm>
          <a:prstGeom prst="rect">
            <a:avLst/>
          </a:prstGeom>
          <a:noFill/>
        </p:spPr>
        <p:txBody>
          <a:bodyPr wrap="square" rtlCol="0">
            <a:spAutoFit/>
          </a:bodyPr>
          <a:lstStyle/>
          <a:p>
            <a:r>
              <a:rPr lang="zh-CN" altLang="en-US" sz="2000" dirty="0"/>
              <a:t>在理想的情况下，在开始构造前应该收集到所有新系统的需求，而且在开发中基本上不变更。这就是“瀑布”型软件开发生存期模型的前提，但在实践中，它却不太有效。</a:t>
            </a:r>
          </a:p>
        </p:txBody>
      </p:sp>
      <p:sp>
        <p:nvSpPr>
          <p:cNvPr id="42" name="椭圆 41"/>
          <p:cNvSpPr/>
          <p:nvPr/>
        </p:nvSpPr>
        <p:spPr>
          <a:xfrm>
            <a:off x="1808419" y="4983339"/>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3" name="文本框 42"/>
          <p:cNvSpPr txBox="1"/>
          <p:nvPr/>
        </p:nvSpPr>
        <p:spPr>
          <a:xfrm>
            <a:off x="1871552" y="5054715"/>
            <a:ext cx="451311"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12</a:t>
            </a:r>
            <a:endParaRPr lang="zh-CN" altLang="en-US" sz="2000" b="1" dirty="0">
              <a:latin typeface="宋体" panose="02010600030101010101" pitchFamily="2" charset="-122"/>
              <a:ea typeface="宋体" panose="02010600030101010101" pitchFamily="2" charset="-122"/>
            </a:endParaRPr>
          </a:p>
        </p:txBody>
      </p:sp>
      <p:sp>
        <p:nvSpPr>
          <p:cNvPr id="29" name="文本框 67"/>
          <p:cNvSpPr>
            <a:spLocks noChangeArrowheads="1"/>
          </p:cNvSpPr>
          <p:nvPr/>
        </p:nvSpPr>
        <p:spPr bwMode="auto">
          <a:xfrm>
            <a:off x="1054802" y="896449"/>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控制项目范围的蔓延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dirty="0">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34</a:t>
            </a:fld>
            <a:endParaRPr lang="zh-CN" altLang="en-US" dirty="0">
              <a:solidFill>
                <a:prstClr val="black">
                  <a:tint val="75000"/>
                </a:prstClr>
              </a:solidFill>
            </a:endParaRPr>
          </a:p>
        </p:txBody>
      </p:sp>
      <p:sp>
        <p:nvSpPr>
          <p:cNvPr id="1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pSp>
        <p:nvGrpSpPr>
          <p:cNvPr id="21" name="组合 20"/>
          <p:cNvGrpSpPr/>
          <p:nvPr/>
        </p:nvGrpSpPr>
        <p:grpSpPr>
          <a:xfrm>
            <a:off x="1635321" y="1966996"/>
            <a:ext cx="8920549" cy="707886"/>
            <a:chOff x="1954537" y="3610204"/>
            <a:chExt cx="8282013" cy="982286"/>
          </a:xfrm>
        </p:grpSpPr>
        <p:sp>
          <p:nvSpPr>
            <p:cNvPr id="22" name="矩形 21"/>
            <p:cNvSpPr/>
            <p:nvPr/>
          </p:nvSpPr>
          <p:spPr>
            <a:xfrm>
              <a:off x="1954537" y="3610204"/>
              <a:ext cx="8282013" cy="98228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3" name="文本框 22"/>
            <p:cNvSpPr txBox="1"/>
            <p:nvPr/>
          </p:nvSpPr>
          <p:spPr>
            <a:xfrm>
              <a:off x="2873810" y="3836061"/>
              <a:ext cx="7317724" cy="597913"/>
            </a:xfrm>
            <a:prstGeom prst="rect">
              <a:avLst/>
            </a:prstGeom>
            <a:noFill/>
          </p:spPr>
          <p:txBody>
            <a:bodyPr wrap="square" rtlCol="0">
              <a:spAutoFit/>
            </a:bodyPr>
            <a:lstStyle/>
            <a:p>
              <a:r>
                <a:rPr lang="zh-CN" altLang="en-US" sz="2200" noProof="1">
                  <a:latin typeface="宋体" panose="02010600030101010101" pitchFamily="2" charset="-122"/>
                  <a:ea typeface="宋体" panose="02010600030101010101" pitchFamily="2" charset="-122"/>
                </a:rPr>
                <a:t>某种程度上，对特定的版本应该冻结需求，不再变更。</a:t>
              </a:r>
            </a:p>
          </p:txBody>
        </p:sp>
        <p:sp>
          <p:nvSpPr>
            <p:cNvPr id="24" name="椭圆 23"/>
            <p:cNvSpPr/>
            <p:nvPr/>
          </p:nvSpPr>
          <p:spPr>
            <a:xfrm>
              <a:off x="2207839" y="3714777"/>
              <a:ext cx="546469" cy="808385"/>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5" name="文本框 24"/>
            <p:cNvSpPr txBox="1"/>
            <p:nvPr/>
          </p:nvSpPr>
          <p:spPr>
            <a:xfrm>
              <a:off x="2262716" y="3786375"/>
              <a:ext cx="419006" cy="555206"/>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13</a:t>
              </a:r>
              <a:endParaRPr lang="zh-CN" altLang="en-US" sz="2000" b="1" dirty="0">
                <a:latin typeface="宋体" panose="02010600030101010101" pitchFamily="2" charset="-122"/>
                <a:ea typeface="宋体" panose="02010600030101010101" pitchFamily="2" charset="-122"/>
              </a:endParaRPr>
            </a:p>
          </p:txBody>
        </p:sp>
      </p:grpSp>
      <p:sp>
        <p:nvSpPr>
          <p:cNvPr id="27" name="矩形 26"/>
          <p:cNvSpPr/>
          <p:nvPr/>
        </p:nvSpPr>
        <p:spPr>
          <a:xfrm>
            <a:off x="1636706" y="2913619"/>
            <a:ext cx="8919567" cy="9347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1" name="文本框 30"/>
          <p:cNvSpPr txBox="1"/>
          <p:nvPr/>
        </p:nvSpPr>
        <p:spPr>
          <a:xfrm>
            <a:off x="2604452" y="3040690"/>
            <a:ext cx="7816863" cy="769441"/>
          </a:xfrm>
          <a:prstGeom prst="rect">
            <a:avLst/>
          </a:prstGeom>
          <a:noFill/>
        </p:spPr>
        <p:txBody>
          <a:bodyPr wrap="square">
            <a:spAutoFit/>
          </a:bodyPr>
          <a:lstStyle/>
          <a:p>
            <a:r>
              <a:rPr lang="zh-CN" altLang="en-US" sz="2200" dirty="0"/>
              <a:t>然而，</a:t>
            </a:r>
            <a:r>
              <a:rPr lang="zh-CN" altLang="en-US" sz="2200" dirty="0">
                <a:solidFill>
                  <a:srgbClr val="FF0000"/>
                </a:solidFill>
              </a:rPr>
              <a:t>很早确定需求却忽视了有时候客户并不知道需要什么的现实</a:t>
            </a:r>
            <a:r>
              <a:rPr lang="zh-CN" altLang="en-US" sz="2200" dirty="0"/>
              <a:t>，开发人员应该对用户这些需求变更作出响应。</a:t>
            </a:r>
          </a:p>
        </p:txBody>
      </p:sp>
      <p:grpSp>
        <p:nvGrpSpPr>
          <p:cNvPr id="6" name="组合 5"/>
          <p:cNvGrpSpPr/>
          <p:nvPr/>
        </p:nvGrpSpPr>
        <p:grpSpPr>
          <a:xfrm>
            <a:off x="1899018" y="3068362"/>
            <a:ext cx="588601" cy="582564"/>
            <a:chOff x="1773599" y="2699941"/>
            <a:chExt cx="588601" cy="582564"/>
          </a:xfrm>
        </p:grpSpPr>
        <p:sp>
          <p:nvSpPr>
            <p:cNvPr id="32" name="椭圆 31"/>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3" name="文本框 32"/>
            <p:cNvSpPr txBox="1"/>
            <p:nvPr/>
          </p:nvSpPr>
          <p:spPr>
            <a:xfrm>
              <a:off x="1842243" y="2763445"/>
              <a:ext cx="451311"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14</a:t>
              </a:r>
              <a:endParaRPr lang="zh-CN" altLang="en-US" sz="2000" b="1" dirty="0">
                <a:latin typeface="宋体" panose="02010600030101010101" pitchFamily="2" charset="-122"/>
                <a:ea typeface="宋体" panose="02010600030101010101" pitchFamily="2" charset="-122"/>
              </a:endParaRPr>
            </a:p>
          </p:txBody>
        </p:sp>
      </p:grpSp>
      <p:grpSp>
        <p:nvGrpSpPr>
          <p:cNvPr id="35" name="组合 34"/>
          <p:cNvGrpSpPr/>
          <p:nvPr/>
        </p:nvGrpSpPr>
        <p:grpSpPr>
          <a:xfrm>
            <a:off x="1636130" y="4094730"/>
            <a:ext cx="8919740" cy="981689"/>
            <a:chOff x="1891389" y="3142715"/>
            <a:chExt cx="8347582" cy="1362225"/>
          </a:xfrm>
        </p:grpSpPr>
        <p:sp>
          <p:nvSpPr>
            <p:cNvPr id="36" name="矩形 35"/>
            <p:cNvSpPr/>
            <p:nvPr/>
          </p:nvSpPr>
          <p:spPr>
            <a:xfrm>
              <a:off x="1891389" y="3142715"/>
              <a:ext cx="8323603" cy="13622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2817268" y="3535403"/>
              <a:ext cx="7421703" cy="597913"/>
            </a:xfrm>
            <a:prstGeom prst="rect">
              <a:avLst/>
            </a:prstGeom>
            <a:noFill/>
          </p:spPr>
          <p:txBody>
            <a:bodyPr wrap="square" rtlCol="0">
              <a:spAutoFit/>
            </a:bodyPr>
            <a:lstStyle/>
            <a:p>
              <a:r>
                <a:rPr lang="zh-CN" altLang="en-US" sz="2200" noProof="1">
                  <a:latin typeface="宋体" panose="02010600030101010101" pitchFamily="2" charset="-122"/>
                  <a:ea typeface="宋体" panose="02010600030101010101" pitchFamily="2" charset="-122"/>
                </a:rPr>
                <a:t>为了对付这些实际情况，需要有根据地采纳变更过程。 </a:t>
              </a:r>
            </a:p>
          </p:txBody>
        </p:sp>
        <p:sp>
          <p:nvSpPr>
            <p:cNvPr id="38" name="椭圆 37"/>
            <p:cNvSpPr/>
            <p:nvPr/>
          </p:nvSpPr>
          <p:spPr>
            <a:xfrm>
              <a:off x="2160622" y="3428257"/>
              <a:ext cx="546469" cy="808385"/>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9" name="文本框 38"/>
            <p:cNvSpPr txBox="1"/>
            <p:nvPr/>
          </p:nvSpPr>
          <p:spPr>
            <a:xfrm>
              <a:off x="2226033" y="3537982"/>
              <a:ext cx="419006" cy="555206"/>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15</a:t>
              </a:r>
              <a:endParaRPr lang="zh-CN" altLang="en-US" sz="2000" b="1" dirty="0">
                <a:latin typeface="宋体" panose="02010600030101010101" pitchFamily="2" charset="-122"/>
                <a:ea typeface="宋体" panose="02010600030101010101" pitchFamily="2" charset="-122"/>
              </a:endParaRPr>
            </a:p>
          </p:txBody>
        </p:sp>
      </p:grpSp>
      <p:sp>
        <p:nvSpPr>
          <p:cNvPr id="26" name="文本框 67"/>
          <p:cNvSpPr>
            <a:spLocks noChangeArrowheads="1"/>
          </p:cNvSpPr>
          <p:nvPr/>
        </p:nvSpPr>
        <p:spPr bwMode="auto">
          <a:xfrm>
            <a:off x="1054802" y="896449"/>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控制项目范围的蔓延</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p:tgtEl>
                                          <p:spTgt spid="26"/>
                                        </p:tgtEl>
                                        <p:attrNameLst>
                                          <p:attrName>ppt_x</p:attrName>
                                        </p:attrNameLst>
                                      </p:cBhvr>
                                      <p:tavLst>
                                        <p:tav tm="0">
                                          <p:val>
                                            <p:strVal val="#ppt_x+#ppt_w*1.125000"/>
                                          </p:val>
                                        </p:tav>
                                        <p:tav tm="100000">
                                          <p:val>
                                            <p:strVal val="#ppt_x"/>
                                          </p:val>
                                        </p:tav>
                                      </p:tavLst>
                                    </p:anim>
                                    <p:animEffect transition="in" filter="wipe(left)">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35</a:t>
            </a:fld>
            <a:endParaRPr lang="zh-CN" altLang="en-US" dirty="0">
              <a:solidFill>
                <a:prstClr val="black">
                  <a:tint val="75000"/>
                </a:prstClr>
              </a:solidFill>
            </a:endParaRPr>
          </a:p>
        </p:txBody>
      </p:sp>
      <p:sp>
        <p:nvSpPr>
          <p:cNvPr id="12"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698624" y="1426654"/>
            <a:ext cx="9576734" cy="520848"/>
          </a:xfrm>
          <a:prstGeom prst="rect">
            <a:avLst/>
          </a:prstGeom>
          <a:noFill/>
        </p:spPr>
        <p:txBody>
          <a:bodyPr wrap="square">
            <a:spAutoFit/>
          </a:bodyPr>
          <a:lstStyle/>
          <a:p>
            <a:pPr>
              <a:lnSpc>
                <a:spcPct val="150000"/>
              </a:lnSpc>
            </a:pPr>
            <a:r>
              <a:rPr lang="zh-CN" altLang="en-US" sz="2200" b="1" dirty="0">
                <a:solidFill>
                  <a:srgbClr val="FF0000"/>
                </a:solidFill>
                <a:latin typeface="宋体" panose="02010600030101010101" pitchFamily="2" charset="-122"/>
                <a:ea typeface="宋体" panose="02010600030101010101" pitchFamily="2" charset="-122"/>
                <a:sym typeface="+mn-ea"/>
              </a:rPr>
              <a:t>一个好的变更控制过程</a:t>
            </a:r>
            <a:r>
              <a:rPr lang="zh-CN" altLang="en-US" sz="2200" b="1" dirty="0">
                <a:latin typeface="宋体" panose="02010600030101010101" pitchFamily="2" charset="-122"/>
                <a:ea typeface="宋体" panose="02010600030101010101" pitchFamily="2" charset="-122"/>
                <a:sym typeface="+mn-ea"/>
              </a:rPr>
              <a:t>给项目风险承担者提供了正式的建议需求变更机制。</a:t>
            </a:r>
          </a:p>
        </p:txBody>
      </p:sp>
      <p:sp>
        <p:nvSpPr>
          <p:cNvPr id="4" name="矩形: 圆角 3"/>
          <p:cNvSpPr/>
          <p:nvPr/>
        </p:nvSpPr>
        <p:spPr>
          <a:xfrm>
            <a:off x="1396735" y="2157203"/>
            <a:ext cx="4683472" cy="3181492"/>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98624" y="2430326"/>
            <a:ext cx="4247803" cy="2573590"/>
          </a:xfrm>
          <a:prstGeom prst="rect">
            <a:avLst/>
          </a:prstGeom>
          <a:noFill/>
        </p:spPr>
        <p:txBody>
          <a:bodyPr wrap="square" rtlCol="0">
            <a:spAutoFit/>
          </a:bodyPr>
          <a:lstStyle/>
          <a:p>
            <a:pPr>
              <a:lnSpc>
                <a:spcPct val="150000"/>
              </a:lnSpc>
            </a:pPr>
            <a:r>
              <a:rPr lang="zh-CN" altLang="en-US" sz="2200" dirty="0">
                <a:solidFill>
                  <a:srgbClr val="FF0000"/>
                </a:solidFill>
              </a:rPr>
              <a:t>变更控制过程</a:t>
            </a:r>
            <a:r>
              <a:rPr lang="zh-CN" altLang="en-US" sz="2200" dirty="0"/>
              <a:t>并不是给变更设置障碍。相反地，它是一个渠道和过滤器，通过它可以确保采纳最合适的变更，使变更产生的负面影响减少到最小。</a:t>
            </a:r>
          </a:p>
        </p:txBody>
      </p:sp>
      <p:sp>
        <p:nvSpPr>
          <p:cNvPr id="18" name="矩形: 圆角 17"/>
          <p:cNvSpPr/>
          <p:nvPr/>
        </p:nvSpPr>
        <p:spPr>
          <a:xfrm>
            <a:off x="6248316" y="2157203"/>
            <a:ext cx="4608823" cy="318149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587403" y="2420011"/>
            <a:ext cx="4046394" cy="2573590"/>
          </a:xfrm>
          <a:prstGeom prst="rect">
            <a:avLst/>
          </a:prstGeom>
          <a:noFill/>
        </p:spPr>
        <p:txBody>
          <a:bodyPr wrap="square" rtlCol="0">
            <a:spAutoFit/>
          </a:bodyPr>
          <a:lstStyle/>
          <a:p>
            <a:pPr>
              <a:lnSpc>
                <a:spcPct val="150000"/>
              </a:lnSpc>
            </a:pPr>
            <a:r>
              <a:rPr lang="zh-CN" altLang="en-US" sz="2200" dirty="0">
                <a:solidFill>
                  <a:srgbClr val="FF0000"/>
                </a:solidFill>
              </a:rPr>
              <a:t>变更过程应该做成文档，尽可能简单，当然首要的是有效性。</a:t>
            </a:r>
            <a:r>
              <a:rPr lang="zh-CN" altLang="en-US" sz="2200" dirty="0"/>
              <a:t>如果变更过程没有效率且冗长，又很复杂，大家宁愿用旧方法来做出变更决定。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36</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497011" y="1396582"/>
            <a:ext cx="9752520" cy="943528"/>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项目管理者应该制定变更控制策略，它描述项目团队如何处理提议的需求变更。这些需求变更控制的策略包括：</a:t>
            </a:r>
          </a:p>
        </p:txBody>
      </p:sp>
      <p:sp>
        <p:nvSpPr>
          <p:cNvPr id="16" name="文本框 15"/>
          <p:cNvSpPr txBox="1"/>
          <p:nvPr/>
        </p:nvSpPr>
        <p:spPr>
          <a:xfrm>
            <a:off x="1546477" y="2437021"/>
            <a:ext cx="9653587" cy="3251852"/>
          </a:xfrm>
          <a:prstGeom prst="rect">
            <a:avLst/>
          </a:prstGeom>
          <a:noFill/>
        </p:spPr>
        <p:txBody>
          <a:bodyPr wrap="square">
            <a:spAutoFit/>
          </a:bodyPr>
          <a:lstStyle/>
          <a:p>
            <a:pPr marL="9144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所有需求变更必须遵循此控制过程。否则不予考虑。</a:t>
            </a:r>
          </a:p>
          <a:p>
            <a:pPr marL="9144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对于未获批准的变更，除可行性论证之外，不应再做其它设计和实现工作。</a:t>
            </a:r>
          </a:p>
          <a:p>
            <a:pPr marL="9144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简单地请求一个变更不能保证能实现变更，要由项目</a:t>
            </a:r>
            <a:r>
              <a:rPr lang="zh-CN" altLang="en-US" sz="2000" dirty="0">
                <a:solidFill>
                  <a:srgbClr val="FF0000"/>
                </a:solidFill>
                <a:latin typeface="宋体" panose="02010600030101010101" pitchFamily="2" charset="-122"/>
                <a:ea typeface="宋体" panose="02010600030101010101" pitchFamily="2" charset="-122"/>
                <a:sym typeface="+mn-ea"/>
              </a:rPr>
              <a:t>变更控制委员会</a:t>
            </a:r>
            <a:r>
              <a:rPr lang="en-US" altLang="zh-CN" sz="2000" dirty="0">
                <a:solidFill>
                  <a:srgbClr val="FF0000"/>
                </a:solidFill>
                <a:latin typeface="宋体" panose="02010600030101010101" pitchFamily="2" charset="-122"/>
                <a:ea typeface="宋体" panose="02010600030101010101" pitchFamily="2" charset="-122"/>
                <a:sym typeface="+mn-ea"/>
              </a:rPr>
              <a:t>(change control board, CCB)</a:t>
            </a:r>
            <a:r>
              <a:rPr lang="zh-CN" altLang="en-US" sz="2000" dirty="0">
                <a:latin typeface="宋体" panose="02010600030101010101" pitchFamily="2" charset="-122"/>
                <a:ea typeface="宋体" panose="02010600030101010101" pitchFamily="2" charset="-122"/>
                <a:sym typeface="+mn-ea"/>
              </a:rPr>
              <a:t>决定实现哪些变更。 </a:t>
            </a:r>
            <a:endParaRPr lang="en-US" altLang="zh-CN" sz="2000" dirty="0">
              <a:latin typeface="宋体" panose="02010600030101010101" pitchFamily="2" charset="-122"/>
              <a:ea typeface="宋体" panose="02010600030101010101" pitchFamily="2" charset="-122"/>
              <a:sym typeface="+mn-ea"/>
            </a:endParaRPr>
          </a:p>
          <a:p>
            <a:pPr marL="9144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项目风险承担者应该能够了解变更数据库的内容。</a:t>
            </a:r>
          </a:p>
          <a:p>
            <a:pPr marL="9144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绝不能从数据库中删除或修改变更请求的原始文档。</a:t>
            </a:r>
            <a:endParaRPr lang="en-US" altLang="zh-CN" sz="2000" dirty="0">
              <a:latin typeface="宋体" panose="02010600030101010101" pitchFamily="2" charset="-122"/>
              <a:ea typeface="宋体" panose="02010600030101010101" pitchFamily="2" charset="-122"/>
              <a:sym typeface="+mn-ea"/>
            </a:endParaRPr>
          </a:p>
          <a:p>
            <a:pPr marL="914400" indent="-4572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对每一个变更都应该进行影响分析。</a:t>
            </a:r>
          </a:p>
        </p:txBody>
      </p:sp>
      <p:sp>
        <p:nvSpPr>
          <p:cNvPr id="12"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变更控制策略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37</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6" name="文本框 15"/>
          <p:cNvSpPr txBox="1"/>
          <p:nvPr/>
        </p:nvSpPr>
        <p:spPr>
          <a:xfrm>
            <a:off x="1522413" y="1756000"/>
            <a:ext cx="7807324" cy="943528"/>
          </a:xfrm>
          <a:prstGeom prst="rect">
            <a:avLst/>
          </a:prstGeom>
          <a:noFill/>
        </p:spPr>
        <p:txBody>
          <a:bodyPr wrap="square">
            <a:spAutoFit/>
          </a:bodyPr>
          <a:lstStyle/>
          <a:p>
            <a:pPr marL="457200">
              <a:lnSpc>
                <a:spcPct val="150000"/>
              </a:lnSpc>
            </a:pPr>
            <a:r>
              <a:rPr lang="en-US" altLang="zh-CN" sz="2000" dirty="0">
                <a:latin typeface="宋体" panose="02010600030101010101" pitchFamily="2" charset="-122"/>
                <a:ea typeface="宋体" panose="02010600030101010101" pitchFamily="2" charset="-122"/>
                <a:sym typeface="+mn-ea"/>
              </a:rPr>
              <a:t>7.  </a:t>
            </a:r>
            <a:r>
              <a:rPr lang="zh-CN" altLang="en-US" sz="2000" dirty="0">
                <a:latin typeface="宋体" panose="02010600030101010101" pitchFamily="2" charset="-122"/>
                <a:ea typeface="宋体" panose="02010600030101010101" pitchFamily="2" charset="-122"/>
                <a:sym typeface="+mn-ea"/>
              </a:rPr>
              <a:t>每一个集成的需求变更必须能跟踪到一个经核准的变更请求。</a:t>
            </a:r>
          </a:p>
          <a:p>
            <a:pPr marL="457200">
              <a:lnSpc>
                <a:spcPct val="150000"/>
              </a:lnSpc>
            </a:pPr>
            <a:r>
              <a:rPr lang="en-US" altLang="zh-CN" sz="2000" dirty="0">
                <a:latin typeface="宋体" panose="02010600030101010101" pitchFamily="2" charset="-122"/>
                <a:ea typeface="宋体" panose="02010600030101010101" pitchFamily="2" charset="-122"/>
                <a:sym typeface="+mn-ea"/>
              </a:rPr>
              <a:t>8.  </a:t>
            </a:r>
            <a:r>
              <a:rPr lang="zh-CN" altLang="en-US" sz="2000" dirty="0">
                <a:latin typeface="宋体" panose="02010600030101010101" pitchFamily="2" charset="-122"/>
                <a:ea typeface="宋体" panose="02010600030101010101" pitchFamily="2" charset="-122"/>
                <a:sym typeface="+mn-ea"/>
              </a:rPr>
              <a:t>记录批准或否决每一个变更请求的所有理由。</a:t>
            </a:r>
          </a:p>
        </p:txBody>
      </p:sp>
      <p:sp>
        <p:nvSpPr>
          <p:cNvPr id="17" name="文本框 16"/>
          <p:cNvSpPr txBox="1"/>
          <p:nvPr/>
        </p:nvSpPr>
        <p:spPr>
          <a:xfrm>
            <a:off x="1720850" y="3112558"/>
            <a:ext cx="9334500" cy="1866858"/>
          </a:xfrm>
          <a:prstGeom prst="rect">
            <a:avLst/>
          </a:prstGeom>
          <a:noFill/>
        </p:spPr>
        <p:txBody>
          <a:bodyPr wrap="square">
            <a:spAutoFit/>
          </a:bodyPr>
          <a:lstStyle>
            <a:defPPr>
              <a:defRPr lang="zh-CN"/>
            </a:defPPr>
            <a:lvl1pPr>
              <a:lnSpc>
                <a:spcPct val="150000"/>
              </a:lnSpc>
              <a:defRPr sz="2000" b="1">
                <a:latin typeface="宋体" panose="02010600030101010101" pitchFamily="2" charset="-122"/>
                <a:ea typeface="宋体" panose="02010600030101010101" pitchFamily="2" charset="-122"/>
              </a:defRPr>
            </a:lvl1pPr>
          </a:lstStyle>
          <a:p>
            <a:pPr indent="511175"/>
            <a:r>
              <a:rPr lang="zh-CN" altLang="en-US" b="0" dirty="0">
                <a:sym typeface="+mn-ea"/>
              </a:rPr>
              <a:t>当然，大的变更会对项目造成显著的影响，而小的变更就可能不会有影响。原则上，应该通过变更控制过程来处理所有的变更。</a:t>
            </a:r>
          </a:p>
          <a:p>
            <a:pPr indent="511175"/>
            <a:r>
              <a:rPr lang="zh-CN" altLang="en-US" b="0" dirty="0">
                <a:sym typeface="+mn-ea"/>
              </a:rPr>
              <a:t>但实践中，可以将一些具体的需求决定权交给开发人员来决定。但只要变更</a:t>
            </a:r>
            <a:r>
              <a:rPr lang="zh-CN" altLang="en-US" b="0" dirty="0">
                <a:solidFill>
                  <a:srgbClr val="FF0000"/>
                </a:solidFill>
                <a:sym typeface="+mn-ea"/>
              </a:rPr>
              <a:t>涉及两个人或两个人以上</a:t>
            </a:r>
            <a:r>
              <a:rPr lang="zh-CN" altLang="en-US" b="0" dirty="0">
                <a:sym typeface="+mn-ea"/>
              </a:rPr>
              <a:t>都应该通过</a:t>
            </a:r>
            <a:r>
              <a:rPr lang="zh-CN" altLang="en-US" b="0" dirty="0">
                <a:solidFill>
                  <a:srgbClr val="FF0000"/>
                </a:solidFill>
                <a:sym typeface="+mn-ea"/>
              </a:rPr>
              <a:t>变更控制过程来处理</a:t>
            </a:r>
            <a:r>
              <a:rPr lang="zh-CN" altLang="en-US" b="0" dirty="0">
                <a:sym typeface="+mn-ea"/>
              </a:rPr>
              <a:t>。</a:t>
            </a:r>
          </a:p>
        </p:txBody>
      </p:sp>
      <p:sp>
        <p:nvSpPr>
          <p:cNvPr id="13"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变更控制策略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38</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455727" y="1522447"/>
            <a:ext cx="3279775" cy="2328523"/>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图</a:t>
            </a:r>
            <a:r>
              <a:rPr lang="en-US" altLang="zh-CN" sz="2000" b="1" dirty="0">
                <a:latin typeface="宋体" panose="02010600030101010101" pitchFamily="2" charset="-122"/>
                <a:ea typeface="宋体" panose="02010600030101010101" pitchFamily="2" charset="-122"/>
                <a:sym typeface="+mn-ea"/>
              </a:rPr>
              <a:t>6.3</a:t>
            </a:r>
            <a:r>
              <a:rPr lang="zh-CN" altLang="en-US" sz="2000" b="1" dirty="0">
                <a:latin typeface="宋体" panose="02010600030101010101" pitchFamily="2" charset="-122"/>
                <a:ea typeface="宋体" panose="02010600030101010101" pitchFamily="2" charset="-122"/>
                <a:sym typeface="+mn-ea"/>
              </a:rPr>
              <a:t>给出了一个变更控制过程描述的模板，可用来处理需求变更和其它项目的变更。下面主要讨论该过程如何处理需求变更。</a:t>
            </a:r>
          </a:p>
        </p:txBody>
      </p:sp>
      <p:graphicFrame>
        <p:nvGraphicFramePr>
          <p:cNvPr id="14" name="表格 13"/>
          <p:cNvGraphicFramePr/>
          <p:nvPr/>
        </p:nvGraphicFramePr>
        <p:xfrm>
          <a:off x="5146642" y="726064"/>
          <a:ext cx="4908274" cy="5577836"/>
        </p:xfrm>
        <a:graphic>
          <a:graphicData uri="http://schemas.openxmlformats.org/drawingml/2006/table">
            <a:tbl>
              <a:tblPr/>
              <a:tblGrid>
                <a:gridCol w="4908274">
                  <a:extLst>
                    <a:ext uri="{9D8B030D-6E8A-4147-A177-3AD203B41FA5}">
                      <a16:colId xmlns:a16="http://schemas.microsoft.com/office/drawing/2014/main" val="20000"/>
                    </a:ext>
                  </a:extLst>
                </a:gridCol>
              </a:tblGrid>
              <a:tr h="5567807">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00000"/>
                        </a:lnSpc>
                        <a:spcBef>
                          <a:spcPct val="0"/>
                        </a:spcBef>
                        <a:buNone/>
                      </a:pPr>
                      <a:r>
                        <a:rPr lang="en-US" altLang="zh-CN" sz="2000" b="0" dirty="0">
                          <a:latin typeface="宋体" panose="02010600030101010101" pitchFamily="2" charset="-122"/>
                          <a:ea typeface="宋体" panose="02010600030101010101" pitchFamily="2" charset="-122"/>
                        </a:rPr>
                        <a:t>  1</a:t>
                      </a:r>
                      <a:r>
                        <a:rPr lang="zh-CN" altLang="en-US" sz="2000" b="0" dirty="0">
                          <a:latin typeface="宋体" panose="02010600030101010101" pitchFamily="2" charset="-122"/>
                          <a:ea typeface="宋体" panose="02010600030101010101" pitchFamily="2" charset="-122"/>
                        </a:rPr>
                        <a:t>．概述</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1.1 </a:t>
                      </a:r>
                      <a:r>
                        <a:rPr lang="zh-CN" altLang="en-US" sz="2000" b="0" dirty="0">
                          <a:latin typeface="宋体" panose="02010600030101010101" pitchFamily="2" charset="-122"/>
                          <a:ea typeface="宋体" panose="02010600030101010101" pitchFamily="2" charset="-122"/>
                        </a:rPr>
                        <a:t>目的</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1.2 </a:t>
                      </a:r>
                      <a:r>
                        <a:rPr lang="zh-CN" altLang="en-US" sz="2000" b="0" dirty="0">
                          <a:latin typeface="宋体" panose="02010600030101010101" pitchFamily="2" charset="-122"/>
                          <a:ea typeface="宋体" panose="02010600030101010101" pitchFamily="2" charset="-122"/>
                        </a:rPr>
                        <a:t>范围</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1.3 </a:t>
                      </a:r>
                      <a:r>
                        <a:rPr lang="zh-CN" altLang="en-US" sz="2000" b="0" dirty="0">
                          <a:latin typeface="宋体" panose="02010600030101010101" pitchFamily="2" charset="-122"/>
                          <a:ea typeface="宋体" panose="02010600030101010101" pitchFamily="2" charset="-122"/>
                        </a:rPr>
                        <a:t>定义</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2</a:t>
                      </a:r>
                      <a:r>
                        <a:rPr lang="zh-CN" altLang="en-US" sz="2000" b="0" dirty="0">
                          <a:latin typeface="宋体" panose="02010600030101010101" pitchFamily="2" charset="-122"/>
                          <a:ea typeface="宋体" panose="02010600030101010101" pitchFamily="2" charset="-122"/>
                        </a:rPr>
                        <a:t>．角色和职责</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3</a:t>
                      </a:r>
                      <a:r>
                        <a:rPr lang="zh-CN" altLang="en-US" sz="2000" b="0" dirty="0">
                          <a:latin typeface="宋体" panose="02010600030101010101" pitchFamily="2" charset="-122"/>
                          <a:ea typeface="宋体" panose="02010600030101010101" pitchFamily="2" charset="-122"/>
                        </a:rPr>
                        <a:t>．变更请求状态</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4</a:t>
                      </a:r>
                      <a:r>
                        <a:rPr lang="zh-CN" altLang="en-US" sz="2000" b="0" dirty="0">
                          <a:latin typeface="宋体" panose="02010600030101010101" pitchFamily="2" charset="-122"/>
                          <a:ea typeface="宋体" panose="02010600030101010101" pitchFamily="2" charset="-122"/>
                        </a:rPr>
                        <a:t>．开始条件</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5</a:t>
                      </a:r>
                      <a:r>
                        <a:rPr lang="zh-CN" altLang="en-US" sz="2000" b="0" dirty="0">
                          <a:latin typeface="宋体" panose="02010600030101010101" pitchFamily="2" charset="-122"/>
                          <a:ea typeface="宋体" panose="02010600030101010101" pitchFamily="2" charset="-122"/>
                        </a:rPr>
                        <a:t>．任务</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5.1 </a:t>
                      </a:r>
                      <a:r>
                        <a:rPr lang="zh-CN" altLang="en-US" sz="2000" b="0" dirty="0">
                          <a:latin typeface="宋体" panose="02010600030101010101" pitchFamily="2" charset="-122"/>
                          <a:ea typeface="宋体" panose="02010600030101010101" pitchFamily="2" charset="-122"/>
                        </a:rPr>
                        <a:t>评估请求</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sz="2000" b="0" dirty="0">
                          <a:latin typeface="宋体" panose="02010600030101010101" pitchFamily="2" charset="-122"/>
                          <a:ea typeface="宋体" panose="02010600030101010101" pitchFamily="2" charset="-122"/>
                        </a:rPr>
                        <a:t>5.</a:t>
                      </a:r>
                      <a:r>
                        <a:rPr lang="en-US" altLang="zh-CN" sz="2000" b="0" dirty="0">
                          <a:latin typeface="宋体" panose="02010600030101010101" pitchFamily="2" charset="-122"/>
                          <a:ea typeface="宋体" panose="02010600030101010101" pitchFamily="2" charset="-122"/>
                        </a:rPr>
                        <a:t>2 </a:t>
                      </a:r>
                      <a:r>
                        <a:rPr lang="zh-CN" altLang="en-US" sz="2000" b="0" dirty="0">
                          <a:latin typeface="宋体" panose="02010600030101010101" pitchFamily="2" charset="-122"/>
                          <a:ea typeface="宋体" panose="02010600030101010101" pitchFamily="2" charset="-122"/>
                        </a:rPr>
                        <a:t>做出决策</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sz="2000" b="0" dirty="0">
                          <a:latin typeface="宋体" panose="02010600030101010101" pitchFamily="2" charset="-122"/>
                          <a:ea typeface="宋体" panose="02010600030101010101" pitchFamily="2" charset="-122"/>
                        </a:rPr>
                        <a:t>5.</a:t>
                      </a:r>
                      <a:r>
                        <a:rPr lang="en-US" altLang="zh-CN" sz="2000" b="0" dirty="0">
                          <a:latin typeface="宋体" panose="02010600030101010101" pitchFamily="2" charset="-122"/>
                          <a:ea typeface="宋体" panose="02010600030101010101" pitchFamily="2" charset="-122"/>
                        </a:rPr>
                        <a:t>3 </a:t>
                      </a:r>
                      <a:r>
                        <a:rPr lang="zh-CN" altLang="en-US" sz="2000" b="0" dirty="0">
                          <a:latin typeface="宋体" panose="02010600030101010101" pitchFamily="2" charset="-122"/>
                          <a:ea typeface="宋体" panose="02010600030101010101" pitchFamily="2" charset="-122"/>
                        </a:rPr>
                        <a:t>执行变更    </a:t>
                      </a:r>
                      <a:endParaRPr lang="en-US" sz="2000" b="0" dirty="0">
                        <a:latin typeface="宋体" panose="02010600030101010101" pitchFamily="2" charset="-122"/>
                        <a:ea typeface="宋体" panose="02010600030101010101" pitchFamily="2" charset="-122"/>
                      </a:endParaRPr>
                    </a:p>
                    <a:p>
                      <a:pPr marL="0" lvl="0" indent="0" eaLnBrk="0" hangingPunct="0">
                        <a:lnSpc>
                          <a:spcPct val="100000"/>
                        </a:lnSpc>
                        <a:spcBef>
                          <a:spcPct val="0"/>
                        </a:spcBef>
                        <a:buNone/>
                      </a:pPr>
                      <a:r>
                        <a:rPr lang="en-US" sz="2000" b="0" dirty="0">
                          <a:latin typeface="宋体" panose="02010600030101010101" pitchFamily="2" charset="-122"/>
                          <a:ea typeface="宋体" panose="02010600030101010101" pitchFamily="2" charset="-122"/>
                        </a:rPr>
                        <a:t>       5.</a:t>
                      </a:r>
                      <a:r>
                        <a:rPr lang="en-US" altLang="zh-CN" sz="2000" b="0" dirty="0">
                          <a:latin typeface="宋体" panose="02010600030101010101" pitchFamily="2" charset="-122"/>
                          <a:ea typeface="宋体" panose="02010600030101010101" pitchFamily="2" charset="-122"/>
                        </a:rPr>
                        <a:t>4 </a:t>
                      </a:r>
                      <a:r>
                        <a:rPr lang="zh-CN" altLang="en-US" sz="2000" b="0" dirty="0">
                          <a:latin typeface="宋体" panose="02010600030101010101" pitchFamily="2" charset="-122"/>
                          <a:ea typeface="宋体" panose="02010600030101010101" pitchFamily="2" charset="-122"/>
                        </a:rPr>
                        <a:t>通知受变更影响的各方</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6</a:t>
                      </a:r>
                      <a:r>
                        <a:rPr lang="zh-CN" altLang="en-US" sz="2000" b="0" dirty="0">
                          <a:latin typeface="宋体" panose="02010600030101010101" pitchFamily="2" charset="-122"/>
                          <a:ea typeface="宋体" panose="02010600030101010101" pitchFamily="2" charset="-122"/>
                        </a:rPr>
                        <a:t>．验证</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6.1 </a:t>
                      </a:r>
                      <a:r>
                        <a:rPr lang="zh-CN" altLang="en-US" sz="2000" b="0" dirty="0">
                          <a:latin typeface="宋体" panose="02010600030101010101" pitchFamily="2" charset="-122"/>
                          <a:ea typeface="宋体" panose="02010600030101010101" pitchFamily="2" charset="-122"/>
                        </a:rPr>
                        <a:t>验证变更</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6.2 </a:t>
                      </a:r>
                      <a:r>
                        <a:rPr lang="zh-CN" altLang="en-US" sz="2000" b="0" dirty="0">
                          <a:latin typeface="宋体" panose="02010600030101010101" pitchFamily="2" charset="-122"/>
                          <a:ea typeface="宋体" panose="02010600030101010101" pitchFamily="2" charset="-122"/>
                        </a:rPr>
                        <a:t>安装产品</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7</a:t>
                      </a:r>
                      <a:r>
                        <a:rPr lang="zh-CN" altLang="en-US" sz="2000" b="0" dirty="0">
                          <a:latin typeface="宋体" panose="02010600030101010101" pitchFamily="2" charset="-122"/>
                          <a:ea typeface="宋体" panose="02010600030101010101" pitchFamily="2" charset="-122"/>
                        </a:rPr>
                        <a:t>．结束条件</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8</a:t>
                      </a:r>
                      <a:r>
                        <a:rPr lang="zh-CN" altLang="en-US" sz="2000" b="0" dirty="0">
                          <a:latin typeface="宋体" panose="02010600030101010101" pitchFamily="2" charset="-122"/>
                          <a:ea typeface="宋体" panose="02010600030101010101" pitchFamily="2" charset="-122"/>
                        </a:rPr>
                        <a:t>．变更控制状态报告</a:t>
                      </a:r>
                    </a:p>
                    <a:p>
                      <a:pPr marL="0" lvl="0" indent="0" eaLnBrk="0" hangingPunct="0">
                        <a:lnSpc>
                          <a:spcPct val="100000"/>
                        </a:lnSpc>
                        <a:spcBef>
                          <a:spcPct val="0"/>
                        </a:spcBef>
                        <a:buNone/>
                      </a:pPr>
                      <a:r>
                        <a:rPr lang="zh-CN" altLang="en-US" sz="2000" b="0" dirty="0">
                          <a:latin typeface="宋体" panose="02010600030101010101" pitchFamily="2" charset="-122"/>
                          <a:ea typeface="宋体" panose="02010600030101010101" pitchFamily="2" charset="-122"/>
                        </a:rPr>
                        <a:t>  附录：每个请求所需存储的数据项</a:t>
                      </a:r>
                    </a:p>
                  </a:txBody>
                  <a:tcPr marT="45718" marB="45718">
                    <a:lnL cap="flat">
                      <a:noFill/>
                    </a:lnL>
                    <a:lnR cap="flat">
                      <a:noFill/>
                    </a:lnR>
                    <a:lnT cap="flat">
                      <a:noFill/>
                    </a:lnT>
                    <a:lnB cap="flat">
                      <a:noFill/>
                    </a:lnB>
                    <a:lnTlToBr>
                      <a:noFill/>
                    </a:lnTlToBr>
                    <a:lnBlToTr>
                      <a:noFill/>
                    </a:lnBlToTr>
                    <a:solidFill>
                      <a:srgbClr val="E9EDF4"/>
                    </a:solidFill>
                  </a:tcPr>
                </a:tc>
                <a:extLst>
                  <a:ext uri="{0D108BD9-81ED-4DB2-BD59-A6C34878D82A}">
                    <a16:rowId xmlns:a16="http://schemas.microsoft.com/office/drawing/2014/main" val="10000"/>
                  </a:ext>
                </a:extLst>
              </a:tr>
            </a:tbl>
          </a:graphicData>
        </a:graphic>
      </p:graphicFrame>
      <p:sp>
        <p:nvSpPr>
          <p:cNvPr id="18" name="矩形 66"/>
          <p:cNvSpPr>
            <a:spLocks noChangeArrowheads="1"/>
          </p:cNvSpPr>
          <p:nvPr/>
        </p:nvSpPr>
        <p:spPr bwMode="auto">
          <a:xfrm>
            <a:off x="5146642" y="6338857"/>
            <a:ext cx="62152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图</a:t>
            </a:r>
            <a:r>
              <a:rPr lang="en-US" altLang="zh-CN"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6.3   </a:t>
            </a: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变更控制过程描述的范例模板</a:t>
            </a:r>
          </a:p>
        </p:txBody>
      </p:sp>
      <p:sp>
        <p:nvSpPr>
          <p:cNvPr id="16"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4"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2" presetClass="entr" presetSubtype="2"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ppt_x</p:attrName>
                                        </p:attrNameLst>
                                      </p:cBhvr>
                                      <p:tavLst>
                                        <p:tav tm="0">
                                          <p:val>
                                            <p:strVal val="#ppt_x+#ppt_w*1.125000"/>
                                          </p:val>
                                        </p:tav>
                                        <p:tav tm="100000">
                                          <p:val>
                                            <p:strVal val="#ppt_x"/>
                                          </p:val>
                                        </p:tav>
                                      </p:tavLst>
                                    </p:anim>
                                    <p:animEffect transition="in" filter="wipe(left)">
                                      <p:cBhvr>
                                        <p:cTn id="18" dur="500"/>
                                        <p:tgtEl>
                                          <p:spTgt spid="18"/>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p:tgtEl>
                                          <p:spTgt spid="16"/>
                                        </p:tgtEl>
                                        <p:attrNameLst>
                                          <p:attrName>ppt_x</p:attrName>
                                        </p:attrNameLst>
                                      </p:cBhvr>
                                      <p:tavLst>
                                        <p:tav tm="0">
                                          <p:val>
                                            <p:strVal val="#ppt_x+#ppt_w*1.125000"/>
                                          </p:val>
                                        </p:tav>
                                        <p:tav tm="100000">
                                          <p:val>
                                            <p:strVal val="#ppt_x"/>
                                          </p:val>
                                        </p:tav>
                                      </p:tavLst>
                                    </p:anim>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39</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455727" y="1522447"/>
            <a:ext cx="9383723" cy="520848"/>
          </a:xfrm>
          <a:prstGeom prst="rect">
            <a:avLst/>
          </a:prstGeom>
          <a:noFill/>
        </p:spPr>
        <p:txBody>
          <a:bodyPr wrap="square">
            <a:spAutoFit/>
          </a:bodyPr>
          <a:lstStyle/>
          <a:p>
            <a:pPr>
              <a:lnSpc>
                <a:spcPct val="150000"/>
              </a:lnSpc>
            </a:pPr>
            <a:r>
              <a:rPr lang="zh-CN" altLang="en-US" sz="2200" b="1" dirty="0">
                <a:latin typeface="宋体" panose="02010600030101010101" pitchFamily="2" charset="-122"/>
                <a:ea typeface="宋体" panose="02010600030101010101" pitchFamily="2" charset="-122"/>
                <a:sym typeface="+mn-ea"/>
              </a:rPr>
              <a:t>步骤和过程描述中应包括：</a:t>
            </a:r>
          </a:p>
        </p:txBody>
      </p:sp>
      <p:sp>
        <p:nvSpPr>
          <p:cNvPr id="16" name="文本框 15"/>
          <p:cNvSpPr txBox="1"/>
          <p:nvPr/>
        </p:nvSpPr>
        <p:spPr>
          <a:xfrm>
            <a:off x="1781174" y="2264738"/>
            <a:ext cx="8629651" cy="3060005"/>
          </a:xfrm>
          <a:prstGeom prst="rect">
            <a:avLst/>
          </a:prstGeom>
          <a:noFill/>
        </p:spPr>
        <p:txBody>
          <a:bodyPr wrap="square">
            <a:spAutoFit/>
          </a:bodyPr>
          <a:lstStyle/>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rPr>
              <a:t>开始条件</a:t>
            </a:r>
            <a:r>
              <a:rPr lang="en-US" altLang="zh-CN" sz="2200" dirty="0">
                <a:latin typeface="宋体" panose="02010600030101010101" pitchFamily="2" charset="-122"/>
                <a:ea typeface="宋体" panose="02010600030101010101" pitchFamily="2" charset="-122"/>
              </a:rPr>
              <a:t>(entry criteria)——</a:t>
            </a:r>
            <a:r>
              <a:rPr lang="zh-CN" altLang="en-US" sz="2200" dirty="0">
                <a:latin typeface="宋体" panose="02010600030101010101" pitchFamily="2" charset="-122"/>
                <a:ea typeface="宋体" panose="02010600030101010101" pitchFamily="2" charset="-122"/>
              </a:rPr>
              <a:t>在执行过程或步骤前应该满足的条件。</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rPr>
              <a:t>过程和步骤中所包含的各种任务任务，项目中负责完成个任务的角色及其他参与者。</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rPr>
              <a:t>验证</a:t>
            </a:r>
            <a:r>
              <a:rPr lang="en-US" altLang="zh-CN" sz="2200" dirty="0">
                <a:latin typeface="宋体" panose="02010600030101010101" pitchFamily="2" charset="-122"/>
                <a:ea typeface="宋体" panose="02010600030101010101" pitchFamily="2" charset="-122"/>
              </a:rPr>
              <a:t>(verify)</a:t>
            </a:r>
            <a:r>
              <a:rPr lang="zh-CN" altLang="en-US" sz="2200" dirty="0">
                <a:latin typeface="宋体" panose="02010600030101010101" pitchFamily="2" charset="-122"/>
                <a:ea typeface="宋体" panose="02010600030101010101" pitchFamily="2" charset="-122"/>
              </a:rPr>
              <a:t>任务正确完成的步骤。   </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rPr>
              <a:t>结束条件</a:t>
            </a:r>
            <a:r>
              <a:rPr lang="en-US" altLang="zh-CN" sz="2200" dirty="0">
                <a:latin typeface="宋体" panose="02010600030101010101" pitchFamily="2" charset="-122"/>
                <a:ea typeface="宋体" panose="02010600030101010101" pitchFamily="2" charset="-122"/>
              </a:rPr>
              <a:t>(exit criteria)——</a:t>
            </a:r>
            <a:r>
              <a:rPr lang="zh-CN" altLang="en-US" sz="2200" dirty="0">
                <a:latin typeface="宋体" panose="02010600030101010101" pitchFamily="2" charset="-122"/>
                <a:ea typeface="宋体" panose="02010600030101010101" pitchFamily="2" charset="-122"/>
              </a:rPr>
              <a:t>指出过程或步骤完成的条件。</a:t>
            </a:r>
          </a:p>
        </p:txBody>
      </p:sp>
      <p:sp>
        <p:nvSpPr>
          <p:cNvPr id="13"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0000"/>
              </a:schemeClr>
            </a:gs>
            <a:gs pos="100000">
              <a:schemeClr val="bg1"/>
            </a:gs>
          </a:gsLst>
          <a:lin ang="13500000" scaled="1"/>
          <a:tileRect/>
        </a:gradFill>
        <a:effectLst/>
      </p:bgPr>
    </p:bg>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a:t>
            </a:fld>
            <a:endParaRPr lang="zh-CN" altLang="en-US">
              <a:solidFill>
                <a:prstClr val="black">
                  <a:tint val="75000"/>
                </a:prstClr>
              </a:solidFill>
            </a:endParaRPr>
          </a:p>
        </p:txBody>
      </p:sp>
      <p:sp>
        <p:nvSpPr>
          <p:cNvPr id="11" name="文本框 10"/>
          <p:cNvSpPr txBox="1"/>
          <p:nvPr/>
        </p:nvSpPr>
        <p:spPr>
          <a:xfrm>
            <a:off x="1314821" y="1338075"/>
            <a:ext cx="8527832" cy="520848"/>
          </a:xfrm>
          <a:prstGeom prst="rect">
            <a:avLst/>
          </a:prstGeom>
          <a:noFill/>
        </p:spPr>
        <p:txBody>
          <a:bodyPr wrap="square">
            <a:spAutoFit/>
          </a:bodyPr>
          <a:lstStyle/>
          <a:p>
            <a:pPr marL="0" indent="0" eaLnBrk="1" hangingPunct="1">
              <a:lnSpc>
                <a:spcPct val="150000"/>
              </a:lnSpc>
              <a:buFontTx/>
              <a:buNone/>
              <a:defRPr/>
            </a:pPr>
            <a:r>
              <a:rPr lang="zh-CN" altLang="en-US" sz="2200" b="1" noProof="1">
                <a:latin typeface="宋体" panose="02010600030101010101" pitchFamily="2" charset="-122"/>
                <a:ea typeface="宋体" panose="02010600030101010101" pitchFamily="2" charset="-122"/>
              </a:rPr>
              <a:t>完成需求说明之后也会遇到项目需求的变更。因此需要：</a:t>
            </a:r>
          </a:p>
        </p:txBody>
      </p:sp>
      <p:grpSp>
        <p:nvGrpSpPr>
          <p:cNvPr id="9" name="组合 8"/>
          <p:cNvGrpSpPr/>
          <p:nvPr/>
        </p:nvGrpSpPr>
        <p:grpSpPr>
          <a:xfrm>
            <a:off x="1999106" y="2078619"/>
            <a:ext cx="8193785" cy="865103"/>
            <a:chOff x="1955449" y="3610204"/>
            <a:chExt cx="8281101" cy="957362"/>
          </a:xfrm>
        </p:grpSpPr>
        <p:sp>
          <p:nvSpPr>
            <p:cNvPr id="6" name="矩形 5"/>
            <p:cNvSpPr/>
            <p:nvPr/>
          </p:nvSpPr>
          <p:spPr>
            <a:xfrm>
              <a:off x="1955449" y="3610204"/>
              <a:ext cx="8281101" cy="95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 name="文本框 4"/>
            <p:cNvSpPr txBox="1"/>
            <p:nvPr/>
          </p:nvSpPr>
          <p:spPr>
            <a:xfrm>
              <a:off x="3162408" y="3896771"/>
              <a:ext cx="6503746" cy="476839"/>
            </a:xfrm>
            <a:prstGeom prst="rect">
              <a:avLst/>
            </a:prstGeom>
            <a:noFill/>
          </p:spPr>
          <p:txBody>
            <a:bodyPr wrap="square" rtlCol="0">
              <a:spAutoFit/>
            </a:bodyPr>
            <a:lstStyle/>
            <a:p>
              <a:r>
                <a:rPr lang="zh-CN" altLang="en-US" sz="2200" noProof="1">
                  <a:latin typeface="宋体" panose="02010600030101010101" pitchFamily="2" charset="-122"/>
                  <a:ea typeface="宋体" panose="02010600030101010101" pitchFamily="2" charset="-122"/>
                </a:rPr>
                <a:t>对变更带来的潜在影响及可能的成本费用进行评估。</a:t>
              </a:r>
            </a:p>
          </p:txBody>
        </p:sp>
        <p:sp>
          <p:nvSpPr>
            <p:cNvPr id="7" name="椭圆 6"/>
            <p:cNvSpPr/>
            <p:nvPr/>
          </p:nvSpPr>
          <p:spPr>
            <a:xfrm>
              <a:off x="2209800" y="3803602"/>
              <a:ext cx="569734" cy="629118"/>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2262534" y="3904219"/>
              <a:ext cx="464265" cy="442780"/>
            </a:xfrm>
            <a:prstGeom prst="rect">
              <a:avLst/>
            </a:prstGeom>
            <a:noFill/>
          </p:spPr>
          <p:txBody>
            <a:bodyPr wrap="square" rtlCol="0">
              <a:spAutoFit/>
            </a:bodyPr>
            <a:lstStyle/>
            <a:p>
              <a:r>
                <a:rPr lang="en-US" altLang="zh-CN" sz="2000" b="1" dirty="0"/>
                <a:t>01</a:t>
              </a:r>
              <a:endParaRPr lang="zh-CN" altLang="en-US" sz="2000" b="1" dirty="0"/>
            </a:p>
          </p:txBody>
        </p:sp>
      </p:grpSp>
      <p:grpSp>
        <p:nvGrpSpPr>
          <p:cNvPr id="18" name="组合 17"/>
          <p:cNvGrpSpPr/>
          <p:nvPr/>
        </p:nvGrpSpPr>
        <p:grpSpPr>
          <a:xfrm>
            <a:off x="1999107" y="3147554"/>
            <a:ext cx="8193784" cy="1281994"/>
            <a:chOff x="1955449" y="3610205"/>
            <a:chExt cx="8281101" cy="957362"/>
          </a:xfrm>
        </p:grpSpPr>
        <p:sp>
          <p:nvSpPr>
            <p:cNvPr id="19" name="矩形 18"/>
            <p:cNvSpPr/>
            <p:nvPr/>
          </p:nvSpPr>
          <p:spPr>
            <a:xfrm>
              <a:off x="1955449" y="3610205"/>
              <a:ext cx="8281101" cy="95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162407" y="3661042"/>
              <a:ext cx="7009385" cy="768193"/>
            </a:xfrm>
            <a:prstGeom prst="rect">
              <a:avLst/>
            </a:prstGeom>
            <a:noFill/>
          </p:spPr>
          <p:txBody>
            <a:bodyPr wrap="square" rtlCol="0">
              <a:spAutoFit/>
            </a:bodyPr>
            <a:lstStyle/>
            <a:p>
              <a:pPr eaLnBrk="1" hangingPunct="1">
                <a:lnSpc>
                  <a:spcPct val="150000"/>
                </a:lnSpc>
                <a:defRPr/>
              </a:pPr>
              <a:r>
                <a:rPr lang="zh-CN" altLang="en-US" sz="2200" noProof="1">
                  <a:latin typeface="宋体" panose="02010600030101010101" pitchFamily="2" charset="-122"/>
                  <a:ea typeface="宋体" panose="02010600030101010101" pitchFamily="2" charset="-122"/>
                </a:rPr>
                <a:t>变更控制委员会与关键的项目风险承担者应能跟踪每项需求的状态。</a:t>
              </a:r>
            </a:p>
          </p:txBody>
        </p:sp>
        <p:sp>
          <p:nvSpPr>
            <p:cNvPr id="21" name="椭圆 20"/>
            <p:cNvSpPr/>
            <p:nvPr/>
          </p:nvSpPr>
          <p:spPr>
            <a:xfrm>
              <a:off x="2209800" y="3901695"/>
              <a:ext cx="569734" cy="433099"/>
            </a:xfrm>
            <a:prstGeom prst="ellipse">
              <a:avLst/>
            </a:prstGeom>
            <a:solidFill>
              <a:schemeClr val="bg1"/>
            </a:solidFill>
            <a:ln>
              <a:noFill/>
            </a:ln>
            <a:effectLst>
              <a:glow rad="1016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268654" y="3971507"/>
              <a:ext cx="464265" cy="298792"/>
            </a:xfrm>
            <a:prstGeom prst="rect">
              <a:avLst/>
            </a:prstGeom>
            <a:noFill/>
          </p:spPr>
          <p:txBody>
            <a:bodyPr wrap="square" rtlCol="0">
              <a:spAutoFit/>
            </a:bodyPr>
            <a:lstStyle/>
            <a:p>
              <a:r>
                <a:rPr lang="en-US" altLang="zh-CN" sz="2000" b="1" dirty="0"/>
                <a:t>02</a:t>
              </a:r>
              <a:endParaRPr lang="zh-CN" altLang="en-US" sz="2000" b="1" dirty="0"/>
            </a:p>
          </p:txBody>
        </p:sp>
      </p:grpSp>
      <p:sp>
        <p:nvSpPr>
          <p:cNvPr id="24" name="文本框 23"/>
          <p:cNvSpPr txBox="1"/>
          <p:nvPr/>
        </p:nvSpPr>
        <p:spPr>
          <a:xfrm>
            <a:off x="1314821" y="4732152"/>
            <a:ext cx="9562357" cy="1028680"/>
          </a:xfrm>
          <a:prstGeom prst="rect">
            <a:avLst/>
          </a:prstGeom>
          <a:noFill/>
        </p:spPr>
        <p:txBody>
          <a:bodyPr wrap="square">
            <a:spAutoFit/>
          </a:bodyPr>
          <a:lstStyle/>
          <a:p>
            <a:pPr eaLnBrk="1" hangingPunct="1">
              <a:lnSpc>
                <a:spcPct val="150000"/>
              </a:lnSpc>
              <a:defRPr/>
            </a:pPr>
            <a:r>
              <a:rPr lang="zh-CN" altLang="en-US" sz="2200" b="1" noProof="1">
                <a:latin typeface="宋体" panose="02010600030101010101" pitchFamily="2" charset="-122"/>
                <a:ea typeface="宋体" panose="02010600030101010101" pitchFamily="2" charset="-122"/>
              </a:rPr>
              <a:t>注意：</a:t>
            </a:r>
            <a:r>
              <a:rPr lang="zh-CN" altLang="en-US" sz="2200" noProof="1">
                <a:latin typeface="宋体" panose="02010600030101010101" pitchFamily="2" charset="-122"/>
                <a:ea typeface="宋体" panose="02010600030101010101" pitchFamily="2" charset="-122"/>
              </a:rPr>
              <a:t>必须</a:t>
            </a:r>
            <a:r>
              <a:rPr lang="zh-CN" altLang="en-US" sz="2200" b="1" noProof="1">
                <a:latin typeface="宋体" panose="02010600030101010101" pitchFamily="2" charset="-122"/>
                <a:ea typeface="宋体" panose="02010600030101010101" pitchFamily="2" charset="-122"/>
              </a:rPr>
              <a:t>使用</a:t>
            </a:r>
            <a:r>
              <a:rPr lang="zh-CN" altLang="en-US" sz="2200" b="1" noProof="1">
                <a:latin typeface="宋体" panose="02010600030101010101" pitchFamily="2" charset="-122"/>
                <a:ea typeface="宋体" panose="02010600030101010101" pitchFamily="2" charset="-122"/>
                <a:sym typeface="+mn-ea"/>
              </a:rPr>
              <a:t>版本控制技术和</a:t>
            </a:r>
            <a:r>
              <a:rPr lang="zh-CN" altLang="en-US" sz="2200" b="1" noProof="1">
                <a:latin typeface="宋体" panose="02010600030101010101" pitchFamily="2" charset="-122"/>
                <a:ea typeface="宋体" panose="02010600030101010101" pitchFamily="2" charset="-122"/>
              </a:rPr>
              <a:t>配置管理技术</a:t>
            </a:r>
            <a:r>
              <a:rPr lang="zh-CN" altLang="en-US" sz="2200" noProof="1">
                <a:latin typeface="宋体" panose="02010600030101010101" pitchFamily="2" charset="-122"/>
                <a:ea typeface="宋体" panose="02010600030101010101" pitchFamily="2" charset="-122"/>
                <a:sym typeface="+mn-ea"/>
              </a:rPr>
              <a:t>来管理需求文档，以达到有效的变更管理。</a:t>
            </a:r>
            <a:endParaRPr lang="zh-CN" altLang="en-US" sz="2200" noProof="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40</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481127" y="1614902"/>
            <a:ext cx="8215323" cy="520848"/>
          </a:xfrm>
          <a:prstGeom prst="rect">
            <a:avLst/>
          </a:prstGeom>
          <a:noFill/>
        </p:spPr>
        <p:txBody>
          <a:bodyPr wrap="square">
            <a:spAutoFit/>
          </a:bodyPr>
          <a:lstStyle/>
          <a:p>
            <a:pPr>
              <a:lnSpc>
                <a:spcPct val="150000"/>
              </a:lnSpc>
            </a:pPr>
            <a:r>
              <a:rPr lang="zh-CN" altLang="en-US" sz="2200" b="1" dirty="0">
                <a:latin typeface="宋体" panose="02010600030101010101" pitchFamily="2" charset="-122"/>
                <a:ea typeface="宋体" panose="02010600030101010101" pitchFamily="2" charset="-122"/>
                <a:sym typeface="+mn-ea"/>
              </a:rPr>
              <a:t>（</a:t>
            </a:r>
            <a:r>
              <a:rPr lang="en-US" altLang="zh-CN" sz="2200" b="1" dirty="0">
                <a:latin typeface="宋体" panose="02010600030101010101" pitchFamily="2" charset="-122"/>
                <a:ea typeface="宋体" panose="02010600030101010101" pitchFamily="2" charset="-122"/>
                <a:sym typeface="+mn-ea"/>
              </a:rPr>
              <a:t>1</a:t>
            </a:r>
            <a:r>
              <a:rPr lang="zh-CN" altLang="en-US" sz="2200" b="1" dirty="0">
                <a:latin typeface="宋体" panose="02010600030101010101" pitchFamily="2" charset="-122"/>
                <a:ea typeface="宋体" panose="02010600030101010101" pitchFamily="2" charset="-122"/>
                <a:sym typeface="+mn-ea"/>
              </a:rPr>
              <a:t>）概述</a:t>
            </a:r>
          </a:p>
        </p:txBody>
      </p:sp>
      <p:sp>
        <p:nvSpPr>
          <p:cNvPr id="16" name="文本框 15"/>
          <p:cNvSpPr txBox="1"/>
          <p:nvPr/>
        </p:nvSpPr>
        <p:spPr>
          <a:xfrm>
            <a:off x="1619249" y="2184344"/>
            <a:ext cx="9131301" cy="3060005"/>
          </a:xfrm>
          <a:prstGeom prst="rect">
            <a:avLst/>
          </a:prstGeom>
          <a:noFill/>
        </p:spPr>
        <p:txBody>
          <a:bodyPr wrap="square">
            <a:spAutoFit/>
          </a:bodyPr>
          <a:lstStyle/>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主要说明此过程</a:t>
            </a:r>
            <a:r>
              <a:rPr lang="en-US" altLang="zh-CN" sz="2200" dirty="0">
                <a:latin typeface="宋体" panose="02010600030101010101" pitchFamily="2" charset="-122"/>
                <a:ea typeface="宋体" panose="02010600030101010101" pitchFamily="2" charset="-122"/>
                <a:sym typeface="+mn-ea"/>
              </a:rPr>
              <a:t>(procedure)</a:t>
            </a:r>
            <a:r>
              <a:rPr lang="zh-CN" altLang="en-US" sz="2200" dirty="0">
                <a:latin typeface="宋体" panose="02010600030101010101" pitchFamily="2" charset="-122"/>
                <a:ea typeface="宋体" panose="02010600030101010101" pitchFamily="2" charset="-122"/>
                <a:sym typeface="+mn-ea"/>
              </a:rPr>
              <a:t>的目的，并且确定了过程能够应用的组织范围。</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如果过程仅仅适合特定产品中的变更，在概述中应该明确表示。</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这里还指明是否忽略特定种类的变更。例如对于项目开发过程中产生的过渡或临时工作产品，我们可能忽略掉变更，同时为了理解文档的其余部分定义了必要的条款。 </a:t>
            </a:r>
          </a:p>
        </p:txBody>
      </p:sp>
      <p:sp>
        <p:nvSpPr>
          <p:cNvPr id="13"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41</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481127" y="1614902"/>
            <a:ext cx="8215323" cy="520848"/>
          </a:xfrm>
          <a:prstGeom prst="rect">
            <a:avLst/>
          </a:prstGeom>
          <a:noFill/>
        </p:spPr>
        <p:txBody>
          <a:bodyPr wrap="square">
            <a:spAutoFit/>
          </a:bodyPr>
          <a:lstStyle/>
          <a:p>
            <a:pPr>
              <a:lnSpc>
                <a:spcPct val="150000"/>
              </a:lnSpc>
            </a:pPr>
            <a:r>
              <a:rPr lang="zh-CN" altLang="en-US" sz="2200" b="1" dirty="0">
                <a:latin typeface="宋体" panose="02010600030101010101" pitchFamily="2" charset="-122"/>
                <a:ea typeface="宋体" panose="02010600030101010101" pitchFamily="2" charset="-122"/>
                <a:sym typeface="+mn-ea"/>
              </a:rPr>
              <a:t>（</a:t>
            </a:r>
            <a:r>
              <a:rPr lang="en-US" altLang="zh-CN" sz="2200" b="1" dirty="0">
                <a:latin typeface="宋体" panose="02010600030101010101" pitchFamily="2" charset="-122"/>
                <a:ea typeface="宋体" panose="02010600030101010101" pitchFamily="2" charset="-122"/>
                <a:sym typeface="+mn-ea"/>
              </a:rPr>
              <a:t>2</a:t>
            </a:r>
            <a:r>
              <a:rPr lang="zh-CN" altLang="en-US" sz="2200" b="1" dirty="0">
                <a:latin typeface="宋体" panose="02010600030101010101" pitchFamily="2" charset="-122"/>
                <a:ea typeface="宋体" panose="02010600030101010101" pitchFamily="2" charset="-122"/>
                <a:sym typeface="+mn-ea"/>
              </a:rPr>
              <a:t>）角色和职责</a:t>
            </a:r>
          </a:p>
        </p:txBody>
      </p:sp>
      <p:sp>
        <p:nvSpPr>
          <p:cNvPr id="16" name="文本框 15"/>
          <p:cNvSpPr txBox="1"/>
          <p:nvPr/>
        </p:nvSpPr>
        <p:spPr>
          <a:xfrm>
            <a:off x="1619249" y="2184344"/>
            <a:ext cx="9131301" cy="3567836"/>
          </a:xfrm>
          <a:prstGeom prst="rect">
            <a:avLst/>
          </a:prstGeom>
          <a:noFill/>
        </p:spPr>
        <p:txBody>
          <a:bodyPr wrap="square">
            <a:spAutoFit/>
          </a:bodyPr>
          <a:lstStyle/>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列出</a:t>
            </a:r>
            <a:r>
              <a:rPr lang="en-US" altLang="zh-CN" sz="2200" dirty="0">
                <a:latin typeface="宋体" panose="02010600030101010101" pitchFamily="2" charset="-122"/>
                <a:ea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sym typeface="+mn-ea"/>
              </a:rPr>
              <a:t>按角色分类，而非姓名顺序</a:t>
            </a:r>
            <a:r>
              <a:rPr lang="en-US" altLang="zh-CN" sz="2200" dirty="0">
                <a:latin typeface="宋体" panose="02010600030101010101" pitchFamily="2" charset="-122"/>
                <a:ea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sym typeface="+mn-ea"/>
              </a:rPr>
              <a:t>参与变更控制活动的项目组成员并且描述他们的职责。</a:t>
            </a:r>
          </a:p>
          <a:p>
            <a:pPr marL="457200" indent="-457200">
              <a:lnSpc>
                <a:spcPct val="150000"/>
              </a:lnSpc>
              <a:buFont typeface="+mj-lt"/>
              <a:buAutoNum type="arabicPeriod"/>
            </a:pPr>
            <a:r>
              <a:rPr lang="zh-CN" altLang="en-US" sz="2200" dirty="0">
                <a:solidFill>
                  <a:srgbClr val="FF0000"/>
                </a:solidFill>
                <a:latin typeface="宋体" panose="02010600030101010101" pitchFamily="2" charset="-122"/>
                <a:ea typeface="宋体" panose="02010600030101010101" pitchFamily="2" charset="-122"/>
                <a:sym typeface="+mn-ea"/>
              </a:rPr>
              <a:t>表</a:t>
            </a:r>
            <a:r>
              <a:rPr lang="en-US" altLang="zh-CN" sz="2200" dirty="0">
                <a:solidFill>
                  <a:srgbClr val="FF0000"/>
                </a:solidFill>
                <a:latin typeface="宋体" panose="02010600030101010101" pitchFamily="2" charset="-122"/>
                <a:ea typeface="宋体" panose="02010600030101010101" pitchFamily="2" charset="-122"/>
                <a:sym typeface="+mn-ea"/>
              </a:rPr>
              <a:t>6.2</a:t>
            </a:r>
            <a:r>
              <a:rPr lang="zh-CN" altLang="en-US" sz="2200" dirty="0">
                <a:solidFill>
                  <a:srgbClr val="FF0000"/>
                </a:solidFill>
                <a:latin typeface="宋体" panose="02010600030101010101" pitchFamily="2" charset="-122"/>
                <a:ea typeface="宋体" panose="02010600030101010101" pitchFamily="2" charset="-122"/>
                <a:sym typeface="+mn-ea"/>
              </a:rPr>
              <a:t>提供了一些有关的角色。</a:t>
            </a:r>
            <a:r>
              <a:rPr lang="zh-CN" altLang="en-US" sz="2200" dirty="0">
                <a:latin typeface="宋体" panose="02010600030101010101" pitchFamily="2" charset="-122"/>
                <a:ea typeface="宋体" panose="02010600030101010101" pitchFamily="2" charset="-122"/>
                <a:sym typeface="+mn-ea"/>
              </a:rPr>
              <a:t>按各项目情况和需要调整这些角色和相应的责任，在保持有效性的前提下尽可能使过程简单。</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一个人不必只担任一个角色。例如，项目管理者也可接收提交的变更需求。对于一些小项目，</a:t>
            </a:r>
            <a:r>
              <a:rPr lang="zh-CN" altLang="en-US" sz="2200" dirty="0">
                <a:solidFill>
                  <a:srgbClr val="FF0000"/>
                </a:solidFill>
                <a:latin typeface="宋体" panose="02010600030101010101" pitchFamily="2" charset="-122"/>
                <a:ea typeface="宋体" panose="02010600030101010101" pitchFamily="2" charset="-122"/>
                <a:sym typeface="+mn-ea"/>
              </a:rPr>
              <a:t>若干角色、也可能所有角色均由一个人担任 。 </a:t>
            </a:r>
          </a:p>
        </p:txBody>
      </p:sp>
      <p:sp>
        <p:nvSpPr>
          <p:cNvPr id="13"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42</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aphicFrame>
        <p:nvGraphicFramePr>
          <p:cNvPr id="16" name="表格 15"/>
          <p:cNvGraphicFramePr/>
          <p:nvPr>
            <p:custDataLst>
              <p:tags r:id="rId1"/>
            </p:custDataLst>
          </p:nvPr>
        </p:nvGraphicFramePr>
        <p:xfrm>
          <a:off x="1796027" y="1757112"/>
          <a:ext cx="8725924" cy="4732024"/>
        </p:xfrm>
        <a:graphic>
          <a:graphicData uri="http://schemas.openxmlformats.org/drawingml/2006/table">
            <a:tbl>
              <a:tblPr/>
              <a:tblGrid>
                <a:gridCol w="2393528">
                  <a:extLst>
                    <a:ext uri="{9D8B030D-6E8A-4147-A177-3AD203B41FA5}">
                      <a16:colId xmlns:a16="http://schemas.microsoft.com/office/drawing/2014/main" val="20000"/>
                    </a:ext>
                  </a:extLst>
                </a:gridCol>
                <a:gridCol w="6332396">
                  <a:extLst>
                    <a:ext uri="{9D8B030D-6E8A-4147-A177-3AD203B41FA5}">
                      <a16:colId xmlns:a16="http://schemas.microsoft.com/office/drawing/2014/main" val="20001"/>
                    </a:ext>
                  </a:extLst>
                </a:gridCol>
              </a:tblGrid>
              <a:tr h="463299">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2000" b="0" dirty="0">
                          <a:solidFill>
                            <a:schemeClr val="bg1"/>
                          </a:solidFill>
                          <a:latin typeface="宋体" panose="02010600030101010101" pitchFamily="2" charset="-122"/>
                          <a:ea typeface="宋体" panose="02010600030101010101" pitchFamily="2" charset="-122"/>
                          <a:cs typeface="Times New Roman" panose="02020603050405020304" pitchFamily="2" charset="0"/>
                        </a:rPr>
                        <a:t>角色</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2000" b="0" dirty="0">
                          <a:solidFill>
                            <a:schemeClr val="bg1"/>
                          </a:solidFill>
                          <a:latin typeface="宋体" panose="02010600030101010101" pitchFamily="2" charset="-122"/>
                          <a:ea typeface="宋体" panose="02010600030101010101" pitchFamily="2" charset="-122"/>
                          <a:cs typeface="Times New Roman" panose="02020603050405020304" pitchFamily="2" charset="0"/>
                        </a:rPr>
                        <a:t>描述及责任</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907178">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CCB</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主席</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变更控制委员会的主席，在</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CCB</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意见不一致情况下可以独自做出决定</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选定评估者和修改者</a:t>
                      </a:r>
                      <a:endPar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463299">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CCB</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决定采纳或拒绝针对某项目所建议的变更请求的团体</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463299">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评估者</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应</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CCB</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主席的要求分析所建议的变更带来影响的人员</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907178">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修改者</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负责实现已经被认可的请求变更，按时更新变更状态的人员</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463299">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提议者</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提交新变更请求的人</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5"/>
                  </a:ext>
                </a:extLst>
              </a:tr>
              <a:tr h="463299">
                <a:tc>
                  <a:txBody>
                    <a:bodyPr/>
                    <a:lstStyle/>
                    <a:p>
                      <a:pPr marL="0" lvl="0" indent="0" algn="l" defTabSz="914400" rtl="0" eaLnBrk="0" fontAlgn="base" latinLnBrk="0" hangingPunct="0">
                        <a:lnSpc>
                          <a:spcPct val="150000"/>
                        </a:lnSpc>
                        <a:spcBef>
                          <a:spcPct val="20000"/>
                        </a:spcBef>
                        <a:spcAft>
                          <a:spcPct val="0"/>
                        </a:spcAft>
                        <a:buNone/>
                      </a:pPr>
                      <a:r>
                        <a:rPr lang="zh-CN" altLang="en-US" sz="20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请求接受者</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defRPr/>
                      </a:pPr>
                      <a:r>
                        <a:rPr lang="zh-CN" altLang="en-US" sz="20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接受提交的变更请求的人</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63299">
                <a:tc>
                  <a:txBody>
                    <a:bodyPr/>
                    <a:lstStyle/>
                    <a:p>
                      <a:pPr marL="0" lvl="0" indent="0" algn="l">
                        <a:lnSpc>
                          <a:spcPct val="150000"/>
                        </a:lnSpc>
                        <a:buNone/>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验证者</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负责决定变更是否已正确执行的人</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7"/>
                  </a:ext>
                </a:extLst>
              </a:tr>
            </a:tbl>
          </a:graphicData>
        </a:graphic>
      </p:graphicFrame>
      <p:sp>
        <p:nvSpPr>
          <p:cNvPr id="17" name="文本框 16"/>
          <p:cNvSpPr txBox="1"/>
          <p:nvPr/>
        </p:nvSpPr>
        <p:spPr>
          <a:xfrm>
            <a:off x="3642759" y="1324718"/>
            <a:ext cx="49064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lvl="0" fontAlgn="base">
              <a:spcBef>
                <a:spcPct val="0"/>
              </a:spcBef>
              <a:spcAft>
                <a:spcPct val="0"/>
              </a:spcAft>
              <a:defRPr sz="2000" b="1" kern="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表</a:t>
            </a:r>
            <a:r>
              <a:rPr lang="en-US" altLang="zh-CN" dirty="0"/>
              <a:t>6.2  </a:t>
            </a:r>
            <a:r>
              <a:rPr lang="zh-CN" altLang="en-US" dirty="0"/>
              <a:t>变更管理活动中可能的项目角色</a:t>
            </a:r>
          </a:p>
        </p:txBody>
      </p:sp>
      <p:sp>
        <p:nvSpPr>
          <p:cNvPr id="13"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4"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43</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462078" y="1462502"/>
            <a:ext cx="2740026" cy="481863"/>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a:t>
            </a:r>
            <a:r>
              <a:rPr lang="en-US" altLang="zh-CN" sz="2000" b="1" dirty="0">
                <a:latin typeface="宋体" panose="02010600030101010101" pitchFamily="2" charset="-122"/>
                <a:ea typeface="宋体" panose="02010600030101010101" pitchFamily="2" charset="-122"/>
                <a:sym typeface="+mn-ea"/>
              </a:rPr>
              <a:t>3</a:t>
            </a:r>
            <a:r>
              <a:rPr lang="zh-CN" altLang="en-US" sz="2000" b="1" dirty="0">
                <a:latin typeface="宋体" panose="02010600030101010101" pitchFamily="2" charset="-122"/>
                <a:ea typeface="宋体" panose="02010600030101010101" pitchFamily="2" charset="-122"/>
                <a:sym typeface="+mn-ea"/>
              </a:rPr>
              <a:t>）变更请求状态</a:t>
            </a:r>
          </a:p>
        </p:txBody>
      </p:sp>
      <p:sp>
        <p:nvSpPr>
          <p:cNvPr id="16" name="文本框 15"/>
          <p:cNvSpPr txBox="1"/>
          <p:nvPr/>
        </p:nvSpPr>
        <p:spPr>
          <a:xfrm>
            <a:off x="1502179" y="2233367"/>
            <a:ext cx="2555092" cy="3713517"/>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一个变更请要求有一个生存期，相应地有不同的状态。可以使用状态转换图来表示这些状态的变化，如图</a:t>
            </a:r>
            <a:r>
              <a:rPr lang="en-US" altLang="zh-CN" sz="2000" b="1" dirty="0">
                <a:latin typeface="宋体" panose="02010600030101010101" pitchFamily="2" charset="-122"/>
                <a:ea typeface="宋体" panose="02010600030101010101" pitchFamily="2" charset="-122"/>
                <a:sym typeface="+mn-ea"/>
              </a:rPr>
              <a:t>6.4</a:t>
            </a:r>
            <a:r>
              <a:rPr lang="zh-CN" altLang="en-US" sz="2000" b="1" dirty="0">
                <a:latin typeface="宋体" panose="02010600030101010101" pitchFamily="2" charset="-122"/>
                <a:ea typeface="宋体" panose="02010600030101010101" pitchFamily="2" charset="-122"/>
                <a:sym typeface="+mn-ea"/>
              </a:rPr>
              <a:t>所示，只有当特定条件满足时才能更新请求的状态。</a:t>
            </a:r>
          </a:p>
        </p:txBody>
      </p:sp>
      <p:sp>
        <p:nvSpPr>
          <p:cNvPr id="12" name="直接连接符 93224"/>
          <p:cNvSpPr>
            <a:spLocks noChangeShapeType="1"/>
          </p:cNvSpPr>
          <p:nvPr/>
        </p:nvSpPr>
        <p:spPr bwMode="auto">
          <a:xfrm flipH="1">
            <a:off x="8293100" y="3937726"/>
            <a:ext cx="1676400" cy="0"/>
          </a:xfrm>
          <a:prstGeom prst="line">
            <a:avLst/>
          </a:prstGeom>
          <a:noFill/>
          <a:ln w="28575">
            <a:solidFill>
              <a:srgbClr val="000000"/>
            </a:solidFill>
            <a:round/>
            <a:headEnd type="triangle" w="lg"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直接连接符 93223"/>
          <p:cNvSpPr>
            <a:spLocks noChangeShapeType="1"/>
          </p:cNvSpPr>
          <p:nvPr/>
        </p:nvSpPr>
        <p:spPr bwMode="auto">
          <a:xfrm flipH="1">
            <a:off x="8293100" y="4975951"/>
            <a:ext cx="22860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矩形 93187"/>
          <p:cNvSpPr>
            <a:spLocks noChangeArrowheads="1"/>
          </p:cNvSpPr>
          <p:nvPr/>
        </p:nvSpPr>
        <p:spPr bwMode="auto">
          <a:xfrm>
            <a:off x="6375400" y="661126"/>
            <a:ext cx="1905000" cy="381000"/>
          </a:xfrm>
          <a:prstGeom prst="rect">
            <a:avLst/>
          </a:prstGeom>
          <a:solidFill>
            <a:schemeClr val="accent1">
              <a:lumMod val="40000"/>
              <a:lumOff val="60000"/>
            </a:scheme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完成提交</a:t>
            </a:r>
          </a:p>
        </p:txBody>
      </p:sp>
      <p:sp>
        <p:nvSpPr>
          <p:cNvPr id="18" name="直接连接符 93188"/>
          <p:cNvSpPr>
            <a:spLocks noChangeShapeType="1"/>
          </p:cNvSpPr>
          <p:nvPr/>
        </p:nvSpPr>
        <p:spPr bwMode="auto">
          <a:xfrm>
            <a:off x="7318375" y="-24674"/>
            <a:ext cx="0" cy="6858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矩形 93189"/>
          <p:cNvSpPr>
            <a:spLocks noChangeArrowheads="1"/>
          </p:cNvSpPr>
          <p:nvPr/>
        </p:nvSpPr>
        <p:spPr bwMode="auto">
          <a:xfrm>
            <a:off x="6378575" y="1651726"/>
            <a:ext cx="1905000" cy="381000"/>
          </a:xfrm>
          <a:prstGeom prst="rect">
            <a:avLst/>
          </a:prstGeom>
          <a:solidFill>
            <a:schemeClr val="accent1">
              <a:lumMod val="40000"/>
              <a:lumOff val="60000"/>
            </a:scheme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完成评估</a:t>
            </a:r>
          </a:p>
        </p:txBody>
      </p:sp>
      <p:sp>
        <p:nvSpPr>
          <p:cNvPr id="20" name="直接连接符 93190"/>
          <p:cNvSpPr>
            <a:spLocks noChangeShapeType="1"/>
          </p:cNvSpPr>
          <p:nvPr/>
        </p:nvSpPr>
        <p:spPr bwMode="auto">
          <a:xfrm flipH="1">
            <a:off x="7318375" y="1042126"/>
            <a:ext cx="3175" cy="6096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矩形 93191"/>
          <p:cNvSpPr>
            <a:spLocks noChangeArrowheads="1"/>
          </p:cNvSpPr>
          <p:nvPr/>
        </p:nvSpPr>
        <p:spPr bwMode="auto">
          <a:xfrm>
            <a:off x="6388100" y="3709126"/>
            <a:ext cx="1905000" cy="381000"/>
          </a:xfrm>
          <a:prstGeom prst="rect">
            <a:avLst/>
          </a:prstGeom>
          <a:solidFill>
            <a:schemeClr val="accent1">
              <a:lumMod val="40000"/>
              <a:lumOff val="60000"/>
            </a:scheme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实施变更</a:t>
            </a:r>
          </a:p>
        </p:txBody>
      </p:sp>
      <p:sp>
        <p:nvSpPr>
          <p:cNvPr id="22" name="矩形 93193"/>
          <p:cNvSpPr>
            <a:spLocks noChangeArrowheads="1"/>
          </p:cNvSpPr>
          <p:nvPr/>
        </p:nvSpPr>
        <p:spPr bwMode="auto">
          <a:xfrm>
            <a:off x="6388100" y="2613751"/>
            <a:ext cx="1905000" cy="381000"/>
          </a:xfrm>
          <a:prstGeom prst="rect">
            <a:avLst/>
          </a:prstGeom>
          <a:solidFill>
            <a:schemeClr val="accent1">
              <a:lumMod val="40000"/>
              <a:lumOff val="60000"/>
            </a:scheme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被采纳</a:t>
            </a:r>
          </a:p>
        </p:txBody>
      </p:sp>
      <p:sp>
        <p:nvSpPr>
          <p:cNvPr id="23" name="直接连接符 93194"/>
          <p:cNvSpPr>
            <a:spLocks noChangeShapeType="1"/>
          </p:cNvSpPr>
          <p:nvPr/>
        </p:nvSpPr>
        <p:spPr bwMode="auto">
          <a:xfrm>
            <a:off x="7334250" y="3010626"/>
            <a:ext cx="0" cy="6858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4" name="矩形 93195"/>
          <p:cNvSpPr>
            <a:spLocks noChangeArrowheads="1"/>
          </p:cNvSpPr>
          <p:nvPr/>
        </p:nvSpPr>
        <p:spPr bwMode="auto">
          <a:xfrm>
            <a:off x="6388100" y="4775926"/>
            <a:ext cx="1905000" cy="381000"/>
          </a:xfrm>
          <a:prstGeom prst="rect">
            <a:avLst/>
          </a:prstGeom>
          <a:solidFill>
            <a:schemeClr val="accent1">
              <a:lumMod val="40000"/>
              <a:lumOff val="60000"/>
            </a:scheme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验证</a:t>
            </a:r>
          </a:p>
        </p:txBody>
      </p:sp>
      <p:sp>
        <p:nvSpPr>
          <p:cNvPr id="25" name="直接连接符 93196"/>
          <p:cNvSpPr>
            <a:spLocks noChangeShapeType="1"/>
          </p:cNvSpPr>
          <p:nvPr/>
        </p:nvSpPr>
        <p:spPr bwMode="auto">
          <a:xfrm>
            <a:off x="7350125" y="4090126"/>
            <a:ext cx="0" cy="6858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6" name="矩形 93197"/>
          <p:cNvSpPr>
            <a:spLocks noChangeArrowheads="1"/>
          </p:cNvSpPr>
          <p:nvPr/>
        </p:nvSpPr>
        <p:spPr bwMode="auto">
          <a:xfrm>
            <a:off x="6388100" y="5842726"/>
            <a:ext cx="1905000" cy="381000"/>
          </a:xfrm>
          <a:prstGeom prst="rect">
            <a:avLst/>
          </a:prstGeom>
          <a:solidFill>
            <a:schemeClr val="accent1">
              <a:lumMod val="40000"/>
              <a:lumOff val="60000"/>
            </a:scheme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结束</a:t>
            </a:r>
          </a:p>
        </p:txBody>
      </p:sp>
      <p:sp>
        <p:nvSpPr>
          <p:cNvPr id="27" name="直接连接符 93198"/>
          <p:cNvSpPr>
            <a:spLocks noChangeShapeType="1"/>
          </p:cNvSpPr>
          <p:nvPr/>
        </p:nvSpPr>
        <p:spPr bwMode="auto">
          <a:xfrm>
            <a:off x="7346950" y="5156926"/>
            <a:ext cx="0" cy="6858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直接连接符 93200"/>
          <p:cNvSpPr>
            <a:spLocks noChangeShapeType="1"/>
          </p:cNvSpPr>
          <p:nvPr/>
        </p:nvSpPr>
        <p:spPr bwMode="auto">
          <a:xfrm flipH="1">
            <a:off x="7318375" y="2032726"/>
            <a:ext cx="3175" cy="6096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9" name="文本框 93202"/>
          <p:cNvSpPr txBox="1">
            <a:spLocks noChangeArrowheads="1"/>
          </p:cNvSpPr>
          <p:nvPr/>
        </p:nvSpPr>
        <p:spPr bwMode="auto">
          <a:xfrm>
            <a:off x="6238592" y="136525"/>
            <a:ext cx="2159566"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建议者提交一个变更请求</a:t>
            </a:r>
          </a:p>
        </p:txBody>
      </p:sp>
      <p:sp>
        <p:nvSpPr>
          <p:cNvPr id="30" name="文本框 93203"/>
          <p:cNvSpPr txBox="1">
            <a:spLocks noChangeArrowheads="1"/>
          </p:cNvSpPr>
          <p:nvPr/>
        </p:nvSpPr>
        <p:spPr bwMode="auto">
          <a:xfrm>
            <a:off x="6238592" y="1146901"/>
            <a:ext cx="1800493"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评估者进行影响分析</a:t>
            </a:r>
          </a:p>
        </p:txBody>
      </p:sp>
      <p:sp>
        <p:nvSpPr>
          <p:cNvPr id="31" name="文本框 93204"/>
          <p:cNvSpPr txBox="1">
            <a:spLocks noChangeArrowheads="1"/>
          </p:cNvSpPr>
          <p:nvPr/>
        </p:nvSpPr>
        <p:spPr bwMode="auto">
          <a:xfrm>
            <a:off x="5273413" y="2144080"/>
            <a:ext cx="4350871"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CCB</a:t>
            </a: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决定接受变更</a:t>
            </a:r>
            <a:r>
              <a:rPr kumimoji="0" lang="en-US" altLang="zh-CN"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分配一个版本</a:t>
            </a:r>
            <a:r>
              <a:rPr lang="zh-CN" altLang="en-US" sz="1400" kern="0" dirty="0">
                <a:solidFill>
                  <a:srgbClr val="000000"/>
                </a:solidFill>
                <a:latin typeface="微软雅黑" panose="020B0503020204020204" pitchFamily="34" charset="-122"/>
                <a:ea typeface="微软雅黑" panose="020B0503020204020204" pitchFamily="34" charset="-122"/>
              </a:rPr>
              <a:t>，</a:t>
            </a: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指派给一个修改者</a:t>
            </a:r>
          </a:p>
        </p:txBody>
      </p:sp>
      <p:sp>
        <p:nvSpPr>
          <p:cNvPr id="32" name="文本框 93205"/>
          <p:cNvSpPr txBox="1">
            <a:spLocks noChangeArrowheads="1"/>
          </p:cNvSpPr>
          <p:nvPr/>
        </p:nvSpPr>
        <p:spPr bwMode="auto">
          <a:xfrm>
            <a:off x="6112073" y="3190113"/>
            <a:ext cx="2339102"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修改者接受变更并请求校验</a:t>
            </a:r>
          </a:p>
        </p:txBody>
      </p:sp>
      <p:sp>
        <p:nvSpPr>
          <p:cNvPr id="33" name="文本框 93206"/>
          <p:cNvSpPr txBox="1">
            <a:spLocks noChangeArrowheads="1"/>
          </p:cNvSpPr>
          <p:nvPr/>
        </p:nvSpPr>
        <p:spPr bwMode="auto">
          <a:xfrm>
            <a:off x="6448580" y="4265626"/>
            <a:ext cx="1620957"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验证者已确认变更</a:t>
            </a:r>
          </a:p>
        </p:txBody>
      </p:sp>
      <p:sp>
        <p:nvSpPr>
          <p:cNvPr id="34" name="文本框 93207"/>
          <p:cNvSpPr txBox="1">
            <a:spLocks noChangeArrowheads="1"/>
          </p:cNvSpPr>
          <p:nvPr/>
        </p:nvSpPr>
        <p:spPr bwMode="auto">
          <a:xfrm>
            <a:off x="6536471" y="5323069"/>
            <a:ext cx="1620957"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修改者已安装产品</a:t>
            </a:r>
          </a:p>
        </p:txBody>
      </p:sp>
      <p:sp>
        <p:nvSpPr>
          <p:cNvPr id="35" name="直接连接符 93208"/>
          <p:cNvSpPr>
            <a:spLocks noChangeShapeType="1"/>
          </p:cNvSpPr>
          <p:nvPr/>
        </p:nvSpPr>
        <p:spPr bwMode="auto">
          <a:xfrm flipH="1">
            <a:off x="4438650" y="4013926"/>
            <a:ext cx="194945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6" name="直接连接符 93209"/>
          <p:cNvSpPr>
            <a:spLocks noChangeShapeType="1"/>
          </p:cNvSpPr>
          <p:nvPr/>
        </p:nvSpPr>
        <p:spPr bwMode="auto">
          <a:xfrm>
            <a:off x="4438650" y="4013926"/>
            <a:ext cx="0" cy="19812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7" name="直接连接符 93210"/>
          <p:cNvSpPr>
            <a:spLocks noChangeShapeType="1"/>
          </p:cNvSpPr>
          <p:nvPr/>
        </p:nvSpPr>
        <p:spPr bwMode="auto">
          <a:xfrm>
            <a:off x="4438651" y="5995126"/>
            <a:ext cx="1949450" cy="0"/>
          </a:xfrm>
          <a:prstGeom prst="line">
            <a:avLst/>
          </a:prstGeom>
          <a:noFill/>
          <a:ln w="28575">
            <a:solidFill>
              <a:srgbClr val="000000"/>
            </a:solidFill>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8" name="直接连接符 93211"/>
          <p:cNvSpPr>
            <a:spLocks noChangeShapeType="1"/>
          </p:cNvSpPr>
          <p:nvPr/>
        </p:nvSpPr>
        <p:spPr bwMode="auto">
          <a:xfrm flipH="1" flipV="1">
            <a:off x="4451350" y="3859058"/>
            <a:ext cx="1936750" cy="246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9" name="直接连接符 93212"/>
          <p:cNvSpPr>
            <a:spLocks noChangeShapeType="1"/>
          </p:cNvSpPr>
          <p:nvPr/>
        </p:nvSpPr>
        <p:spPr bwMode="auto">
          <a:xfrm>
            <a:off x="4432300" y="2800033"/>
            <a:ext cx="0" cy="10668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0" name="直接连接符 93213"/>
          <p:cNvSpPr>
            <a:spLocks noChangeShapeType="1"/>
          </p:cNvSpPr>
          <p:nvPr/>
        </p:nvSpPr>
        <p:spPr bwMode="auto">
          <a:xfrm flipV="1">
            <a:off x="4451350" y="2794726"/>
            <a:ext cx="1936749" cy="2466"/>
          </a:xfrm>
          <a:prstGeom prst="line">
            <a:avLst/>
          </a:prstGeom>
          <a:noFill/>
          <a:ln w="28575">
            <a:solidFill>
              <a:srgbClr val="000000"/>
            </a:solidFill>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1" name="直接连接符 93214"/>
          <p:cNvSpPr>
            <a:spLocks noChangeShapeType="1"/>
          </p:cNvSpPr>
          <p:nvPr/>
        </p:nvSpPr>
        <p:spPr bwMode="auto">
          <a:xfrm flipH="1">
            <a:off x="8293100" y="2794726"/>
            <a:ext cx="22860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2" name="矩形 93215"/>
          <p:cNvSpPr>
            <a:spLocks noChangeArrowheads="1"/>
          </p:cNvSpPr>
          <p:nvPr/>
        </p:nvSpPr>
        <p:spPr bwMode="auto">
          <a:xfrm>
            <a:off x="9969500" y="3709126"/>
            <a:ext cx="1295400" cy="381000"/>
          </a:xfrm>
          <a:prstGeom prst="rect">
            <a:avLst/>
          </a:prstGeom>
          <a:solidFill>
            <a:schemeClr val="accent1">
              <a:lumMod val="40000"/>
              <a:lumOff val="60000"/>
            </a:scheme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已取消</a:t>
            </a:r>
          </a:p>
        </p:txBody>
      </p:sp>
      <p:sp>
        <p:nvSpPr>
          <p:cNvPr id="43" name="矩形 93216"/>
          <p:cNvSpPr>
            <a:spLocks noChangeArrowheads="1"/>
          </p:cNvSpPr>
          <p:nvPr/>
        </p:nvSpPr>
        <p:spPr bwMode="auto">
          <a:xfrm>
            <a:off x="9893300" y="1651726"/>
            <a:ext cx="1295400" cy="381000"/>
          </a:xfrm>
          <a:prstGeom prst="rect">
            <a:avLst/>
          </a:prstGeom>
          <a:solidFill>
            <a:schemeClr val="accent1">
              <a:lumMod val="40000"/>
              <a:lumOff val="60000"/>
            </a:scheme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被拒绝</a:t>
            </a:r>
          </a:p>
        </p:txBody>
      </p:sp>
      <p:sp>
        <p:nvSpPr>
          <p:cNvPr id="45" name="文本框 93220"/>
          <p:cNvSpPr txBox="1">
            <a:spLocks noChangeArrowheads="1"/>
          </p:cNvSpPr>
          <p:nvPr/>
        </p:nvSpPr>
        <p:spPr bwMode="auto">
          <a:xfrm>
            <a:off x="8792253" y="2575090"/>
            <a:ext cx="1555750" cy="523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变更被取消；</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退出变更过程</a:t>
            </a:r>
          </a:p>
        </p:txBody>
      </p:sp>
      <p:sp>
        <p:nvSpPr>
          <p:cNvPr id="46" name="文本框 93221"/>
          <p:cNvSpPr txBox="1">
            <a:spLocks noChangeArrowheads="1"/>
          </p:cNvSpPr>
          <p:nvPr/>
        </p:nvSpPr>
        <p:spPr bwMode="auto">
          <a:xfrm>
            <a:off x="8494368" y="3680552"/>
            <a:ext cx="1261884" cy="523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变更被取消；</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退出变更过程</a:t>
            </a:r>
          </a:p>
        </p:txBody>
      </p:sp>
      <p:sp>
        <p:nvSpPr>
          <p:cNvPr id="47" name="文本框 93222"/>
          <p:cNvSpPr txBox="1">
            <a:spLocks noChangeArrowheads="1"/>
          </p:cNvSpPr>
          <p:nvPr/>
        </p:nvSpPr>
        <p:spPr bwMode="auto">
          <a:xfrm>
            <a:off x="8814278" y="4688683"/>
            <a:ext cx="1261884" cy="523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变更被取消；</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退出变更过程</a:t>
            </a:r>
          </a:p>
        </p:txBody>
      </p:sp>
      <p:sp>
        <p:nvSpPr>
          <p:cNvPr id="48" name="直接连接符 93225"/>
          <p:cNvSpPr>
            <a:spLocks noChangeShapeType="1"/>
          </p:cNvSpPr>
          <p:nvPr/>
        </p:nvSpPr>
        <p:spPr bwMode="auto">
          <a:xfrm flipV="1">
            <a:off x="10563225" y="4121876"/>
            <a:ext cx="0" cy="838200"/>
          </a:xfrm>
          <a:prstGeom prst="line">
            <a:avLst/>
          </a:prstGeom>
          <a:noFill/>
          <a:ln w="28575">
            <a:solidFill>
              <a:srgbClr val="000000"/>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9" name="直接连接符 93226"/>
          <p:cNvSpPr>
            <a:spLocks noChangeShapeType="1"/>
          </p:cNvSpPr>
          <p:nvPr/>
        </p:nvSpPr>
        <p:spPr bwMode="auto">
          <a:xfrm>
            <a:off x="10579100" y="2794726"/>
            <a:ext cx="0" cy="914400"/>
          </a:xfrm>
          <a:prstGeom prst="line">
            <a:avLst/>
          </a:prstGeom>
          <a:noFill/>
          <a:ln w="28575">
            <a:solidFill>
              <a:srgbClr val="000000"/>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1" name="直接连接符 93217"/>
          <p:cNvSpPr>
            <a:spLocks noChangeShapeType="1"/>
          </p:cNvSpPr>
          <p:nvPr/>
        </p:nvSpPr>
        <p:spPr bwMode="auto">
          <a:xfrm>
            <a:off x="8293100" y="1790906"/>
            <a:ext cx="1600200"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4" name="文本框 93219"/>
          <p:cNvSpPr txBox="1">
            <a:spLocks noChangeArrowheads="1"/>
          </p:cNvSpPr>
          <p:nvPr/>
        </p:nvSpPr>
        <p:spPr bwMode="auto">
          <a:xfrm>
            <a:off x="8578383" y="1540930"/>
            <a:ext cx="902811" cy="523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CCB</a:t>
            </a: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决定</a:t>
            </a: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不作变更</a:t>
            </a:r>
          </a:p>
        </p:txBody>
      </p:sp>
      <p:sp>
        <p:nvSpPr>
          <p:cNvPr id="56" name="文本框 55"/>
          <p:cNvSpPr txBox="1"/>
          <p:nvPr/>
        </p:nvSpPr>
        <p:spPr>
          <a:xfrm>
            <a:off x="5800296" y="6234927"/>
            <a:ext cx="4477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fontAlgn="base">
              <a:spcBef>
                <a:spcPct val="0"/>
              </a:spcBef>
              <a:spcAft>
                <a:spcPct val="0"/>
              </a:spcAft>
              <a:defRPr sz="2000" b="1" kern="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图</a:t>
            </a:r>
            <a:r>
              <a:rPr lang="en-US" altLang="zh-CN" dirty="0"/>
              <a:t>6.4  </a:t>
            </a:r>
            <a:r>
              <a:rPr lang="zh-CN" altLang="en-US" dirty="0"/>
              <a:t>变更请求的状态转换图</a:t>
            </a:r>
          </a:p>
        </p:txBody>
      </p:sp>
      <p:sp>
        <p:nvSpPr>
          <p:cNvPr id="57"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4"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ppt_x"/>
                                          </p:val>
                                        </p:tav>
                                        <p:tav tm="100000">
                                          <p:val>
                                            <p:strVal val="#ppt_x"/>
                                          </p:val>
                                        </p:tav>
                                      </p:tavLst>
                                    </p:anim>
                                    <p:anim calcmode="lin" valueType="num">
                                      <p:cBhvr additive="base">
                                        <p:cTn id="49" dur="500" fill="hold"/>
                                        <p:tgtEl>
                                          <p:spTgt spid="2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ppt_x"/>
                                          </p:val>
                                        </p:tav>
                                        <p:tav tm="100000">
                                          <p:val>
                                            <p:strVal val="#ppt_x"/>
                                          </p:val>
                                        </p:tav>
                                      </p:tavLst>
                                    </p:anim>
                                    <p:anim calcmode="lin" valueType="num">
                                      <p:cBhvr additive="base">
                                        <p:cTn id="57" dur="50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ppt_x"/>
                                          </p:val>
                                        </p:tav>
                                        <p:tav tm="100000">
                                          <p:val>
                                            <p:strVal val="#ppt_x"/>
                                          </p:val>
                                        </p:tav>
                                      </p:tavLst>
                                    </p:anim>
                                    <p:anim calcmode="lin" valueType="num">
                                      <p:cBhvr additive="base">
                                        <p:cTn id="61" dur="500" fill="hold"/>
                                        <p:tgtEl>
                                          <p:spTgt spid="27"/>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fill="hold"/>
                                        <p:tgtEl>
                                          <p:spTgt spid="28"/>
                                        </p:tgtEl>
                                        <p:attrNameLst>
                                          <p:attrName>ppt_x</p:attrName>
                                        </p:attrNameLst>
                                      </p:cBhvr>
                                      <p:tavLst>
                                        <p:tav tm="0">
                                          <p:val>
                                            <p:strVal val="#ppt_x"/>
                                          </p:val>
                                        </p:tav>
                                        <p:tav tm="100000">
                                          <p:val>
                                            <p:strVal val="#ppt_x"/>
                                          </p:val>
                                        </p:tav>
                                      </p:tavLst>
                                    </p:anim>
                                    <p:anim calcmode="lin" valueType="num">
                                      <p:cBhvr additive="base">
                                        <p:cTn id="65" dur="500" fill="hold"/>
                                        <p:tgtEl>
                                          <p:spTgt spid="2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fill="hold"/>
                                        <p:tgtEl>
                                          <p:spTgt spid="30"/>
                                        </p:tgtEl>
                                        <p:attrNameLst>
                                          <p:attrName>ppt_x</p:attrName>
                                        </p:attrNameLst>
                                      </p:cBhvr>
                                      <p:tavLst>
                                        <p:tav tm="0">
                                          <p:val>
                                            <p:strVal val="#ppt_x"/>
                                          </p:val>
                                        </p:tav>
                                        <p:tav tm="100000">
                                          <p:val>
                                            <p:strVal val="#ppt_x"/>
                                          </p:val>
                                        </p:tav>
                                      </p:tavLst>
                                    </p:anim>
                                    <p:anim calcmode="lin" valueType="num">
                                      <p:cBhvr additive="base">
                                        <p:cTn id="73" dur="500" fill="hold"/>
                                        <p:tgtEl>
                                          <p:spTgt spid="3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ppt_x"/>
                                          </p:val>
                                        </p:tav>
                                        <p:tav tm="100000">
                                          <p:val>
                                            <p:strVal val="#ppt_x"/>
                                          </p:val>
                                        </p:tav>
                                      </p:tavLst>
                                    </p:anim>
                                    <p:anim calcmode="lin" valueType="num">
                                      <p:cBhvr additive="base">
                                        <p:cTn id="77" dur="500" fill="hold"/>
                                        <p:tgtEl>
                                          <p:spTgt spid="32"/>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500" fill="hold"/>
                                        <p:tgtEl>
                                          <p:spTgt spid="33"/>
                                        </p:tgtEl>
                                        <p:attrNameLst>
                                          <p:attrName>ppt_x</p:attrName>
                                        </p:attrNameLst>
                                      </p:cBhvr>
                                      <p:tavLst>
                                        <p:tav tm="0">
                                          <p:val>
                                            <p:strVal val="#ppt_x"/>
                                          </p:val>
                                        </p:tav>
                                        <p:tav tm="100000">
                                          <p:val>
                                            <p:strVal val="#ppt_x"/>
                                          </p:val>
                                        </p:tav>
                                      </p:tavLst>
                                    </p:anim>
                                    <p:anim calcmode="lin" valueType="num">
                                      <p:cBhvr additive="base">
                                        <p:cTn id="81" dur="500" fill="hold"/>
                                        <p:tgtEl>
                                          <p:spTgt spid="33"/>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 calcmode="lin" valueType="num">
                                      <p:cBhvr additive="base">
                                        <p:cTn id="84" dur="500" fill="hold"/>
                                        <p:tgtEl>
                                          <p:spTgt spid="34"/>
                                        </p:tgtEl>
                                        <p:attrNameLst>
                                          <p:attrName>ppt_x</p:attrName>
                                        </p:attrNameLst>
                                      </p:cBhvr>
                                      <p:tavLst>
                                        <p:tav tm="0">
                                          <p:val>
                                            <p:strVal val="#ppt_x"/>
                                          </p:val>
                                        </p:tav>
                                        <p:tav tm="100000">
                                          <p:val>
                                            <p:strVal val="#ppt_x"/>
                                          </p:val>
                                        </p:tav>
                                      </p:tavLst>
                                    </p:anim>
                                    <p:anim calcmode="lin" valueType="num">
                                      <p:cBhvr additive="base">
                                        <p:cTn id="85" dur="500" fill="hold"/>
                                        <p:tgtEl>
                                          <p:spTgt spid="34"/>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ppt_x"/>
                                          </p:val>
                                        </p:tav>
                                        <p:tav tm="100000">
                                          <p:val>
                                            <p:strVal val="#ppt_x"/>
                                          </p:val>
                                        </p:tav>
                                      </p:tavLst>
                                    </p:anim>
                                    <p:anim calcmode="lin" valueType="num">
                                      <p:cBhvr additive="base">
                                        <p:cTn id="89" dur="500" fill="hold"/>
                                        <p:tgtEl>
                                          <p:spTgt spid="4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additive="base">
                                        <p:cTn id="92" dur="500" fill="hold"/>
                                        <p:tgtEl>
                                          <p:spTgt spid="42"/>
                                        </p:tgtEl>
                                        <p:attrNameLst>
                                          <p:attrName>ppt_x</p:attrName>
                                        </p:attrNameLst>
                                      </p:cBhvr>
                                      <p:tavLst>
                                        <p:tav tm="0">
                                          <p:val>
                                            <p:strVal val="#ppt_x"/>
                                          </p:val>
                                        </p:tav>
                                        <p:tav tm="100000">
                                          <p:val>
                                            <p:strVal val="#ppt_x"/>
                                          </p:val>
                                        </p:tav>
                                      </p:tavLst>
                                    </p:anim>
                                    <p:anim calcmode="lin" valueType="num">
                                      <p:cBhvr additive="base">
                                        <p:cTn id="93" dur="500" fill="hold"/>
                                        <p:tgtEl>
                                          <p:spTgt spid="42"/>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43"/>
                                        </p:tgtEl>
                                        <p:attrNameLst>
                                          <p:attrName>style.visibility</p:attrName>
                                        </p:attrNameLst>
                                      </p:cBhvr>
                                      <p:to>
                                        <p:strVal val="visible"/>
                                      </p:to>
                                    </p:set>
                                    <p:anim calcmode="lin" valueType="num">
                                      <p:cBhvr additive="base">
                                        <p:cTn id="96" dur="500" fill="hold"/>
                                        <p:tgtEl>
                                          <p:spTgt spid="43"/>
                                        </p:tgtEl>
                                        <p:attrNameLst>
                                          <p:attrName>ppt_x</p:attrName>
                                        </p:attrNameLst>
                                      </p:cBhvr>
                                      <p:tavLst>
                                        <p:tav tm="0">
                                          <p:val>
                                            <p:strVal val="#ppt_x"/>
                                          </p:val>
                                        </p:tav>
                                        <p:tav tm="100000">
                                          <p:val>
                                            <p:strVal val="#ppt_x"/>
                                          </p:val>
                                        </p:tav>
                                      </p:tavLst>
                                    </p:anim>
                                    <p:anim calcmode="lin" valueType="num">
                                      <p:cBhvr additive="base">
                                        <p:cTn id="97" dur="500" fill="hold"/>
                                        <p:tgtEl>
                                          <p:spTgt spid="4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 calcmode="lin" valueType="num">
                                      <p:cBhvr additive="base">
                                        <p:cTn id="100" dur="500" fill="hold"/>
                                        <p:tgtEl>
                                          <p:spTgt spid="44"/>
                                        </p:tgtEl>
                                        <p:attrNameLst>
                                          <p:attrName>ppt_x</p:attrName>
                                        </p:attrNameLst>
                                      </p:cBhvr>
                                      <p:tavLst>
                                        <p:tav tm="0">
                                          <p:val>
                                            <p:strVal val="#ppt_x"/>
                                          </p:val>
                                        </p:tav>
                                        <p:tav tm="100000">
                                          <p:val>
                                            <p:strVal val="#ppt_x"/>
                                          </p:val>
                                        </p:tav>
                                      </p:tavLst>
                                    </p:anim>
                                    <p:anim calcmode="lin" valueType="num">
                                      <p:cBhvr additive="base">
                                        <p:cTn id="101" dur="500" fill="hold"/>
                                        <p:tgtEl>
                                          <p:spTgt spid="4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 calcmode="lin" valueType="num">
                                      <p:cBhvr additive="base">
                                        <p:cTn id="104" dur="500" fill="hold"/>
                                        <p:tgtEl>
                                          <p:spTgt spid="45"/>
                                        </p:tgtEl>
                                        <p:attrNameLst>
                                          <p:attrName>ppt_x</p:attrName>
                                        </p:attrNameLst>
                                      </p:cBhvr>
                                      <p:tavLst>
                                        <p:tav tm="0">
                                          <p:val>
                                            <p:strVal val="#ppt_x"/>
                                          </p:val>
                                        </p:tav>
                                        <p:tav tm="100000">
                                          <p:val>
                                            <p:strVal val="#ppt_x"/>
                                          </p:val>
                                        </p:tav>
                                      </p:tavLst>
                                    </p:anim>
                                    <p:anim calcmode="lin" valueType="num">
                                      <p:cBhvr additive="base">
                                        <p:cTn id="105" dur="500" fill="hold"/>
                                        <p:tgtEl>
                                          <p:spTgt spid="4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46"/>
                                        </p:tgtEl>
                                        <p:attrNameLst>
                                          <p:attrName>style.visibility</p:attrName>
                                        </p:attrNameLst>
                                      </p:cBhvr>
                                      <p:to>
                                        <p:strVal val="visible"/>
                                      </p:to>
                                    </p:set>
                                    <p:anim calcmode="lin" valueType="num">
                                      <p:cBhvr additive="base">
                                        <p:cTn id="108" dur="500" fill="hold"/>
                                        <p:tgtEl>
                                          <p:spTgt spid="46"/>
                                        </p:tgtEl>
                                        <p:attrNameLst>
                                          <p:attrName>ppt_x</p:attrName>
                                        </p:attrNameLst>
                                      </p:cBhvr>
                                      <p:tavLst>
                                        <p:tav tm="0">
                                          <p:val>
                                            <p:strVal val="#ppt_x"/>
                                          </p:val>
                                        </p:tav>
                                        <p:tav tm="100000">
                                          <p:val>
                                            <p:strVal val="#ppt_x"/>
                                          </p:val>
                                        </p:tav>
                                      </p:tavLst>
                                    </p:anim>
                                    <p:anim calcmode="lin" valueType="num">
                                      <p:cBhvr additive="base">
                                        <p:cTn id="109" dur="500" fill="hold"/>
                                        <p:tgtEl>
                                          <p:spTgt spid="4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 calcmode="lin" valueType="num">
                                      <p:cBhvr additive="base">
                                        <p:cTn id="112" dur="500" fill="hold"/>
                                        <p:tgtEl>
                                          <p:spTgt spid="47"/>
                                        </p:tgtEl>
                                        <p:attrNameLst>
                                          <p:attrName>ppt_x</p:attrName>
                                        </p:attrNameLst>
                                      </p:cBhvr>
                                      <p:tavLst>
                                        <p:tav tm="0">
                                          <p:val>
                                            <p:strVal val="#ppt_x"/>
                                          </p:val>
                                        </p:tav>
                                        <p:tav tm="100000">
                                          <p:val>
                                            <p:strVal val="#ppt_x"/>
                                          </p:val>
                                        </p:tav>
                                      </p:tavLst>
                                    </p:anim>
                                    <p:anim calcmode="lin" valueType="num">
                                      <p:cBhvr additive="base">
                                        <p:cTn id="113" dur="500" fill="hold"/>
                                        <p:tgtEl>
                                          <p:spTgt spid="4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48"/>
                                        </p:tgtEl>
                                        <p:attrNameLst>
                                          <p:attrName>style.visibility</p:attrName>
                                        </p:attrNameLst>
                                      </p:cBhvr>
                                      <p:to>
                                        <p:strVal val="visible"/>
                                      </p:to>
                                    </p:set>
                                    <p:anim calcmode="lin" valueType="num">
                                      <p:cBhvr additive="base">
                                        <p:cTn id="116" dur="500" fill="hold"/>
                                        <p:tgtEl>
                                          <p:spTgt spid="48"/>
                                        </p:tgtEl>
                                        <p:attrNameLst>
                                          <p:attrName>ppt_x</p:attrName>
                                        </p:attrNameLst>
                                      </p:cBhvr>
                                      <p:tavLst>
                                        <p:tav tm="0">
                                          <p:val>
                                            <p:strVal val="#ppt_x"/>
                                          </p:val>
                                        </p:tav>
                                        <p:tav tm="100000">
                                          <p:val>
                                            <p:strVal val="#ppt_x"/>
                                          </p:val>
                                        </p:tav>
                                      </p:tavLst>
                                    </p:anim>
                                    <p:anim calcmode="lin" valueType="num">
                                      <p:cBhvr additive="base">
                                        <p:cTn id="117" dur="500" fill="hold"/>
                                        <p:tgtEl>
                                          <p:spTgt spid="48"/>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anim calcmode="lin" valueType="num">
                                      <p:cBhvr additive="base">
                                        <p:cTn id="120" dur="500" fill="hold"/>
                                        <p:tgtEl>
                                          <p:spTgt spid="49"/>
                                        </p:tgtEl>
                                        <p:attrNameLst>
                                          <p:attrName>ppt_x</p:attrName>
                                        </p:attrNameLst>
                                      </p:cBhvr>
                                      <p:tavLst>
                                        <p:tav tm="0">
                                          <p:val>
                                            <p:strVal val="#ppt_x"/>
                                          </p:val>
                                        </p:tav>
                                        <p:tav tm="100000">
                                          <p:val>
                                            <p:strVal val="#ppt_x"/>
                                          </p:val>
                                        </p:tav>
                                      </p:tavLst>
                                    </p:anim>
                                    <p:anim calcmode="lin" valueType="num">
                                      <p:cBhvr additive="base">
                                        <p:cTn id="121" dur="500" fill="hold"/>
                                        <p:tgtEl>
                                          <p:spTgt spid="4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additive="base">
                                        <p:cTn id="124" dur="500" fill="hold"/>
                                        <p:tgtEl>
                                          <p:spTgt spid="40"/>
                                        </p:tgtEl>
                                        <p:attrNameLst>
                                          <p:attrName>ppt_x</p:attrName>
                                        </p:attrNameLst>
                                      </p:cBhvr>
                                      <p:tavLst>
                                        <p:tav tm="0">
                                          <p:val>
                                            <p:strVal val="#ppt_x"/>
                                          </p:val>
                                        </p:tav>
                                        <p:tav tm="100000">
                                          <p:val>
                                            <p:strVal val="#ppt_x"/>
                                          </p:val>
                                        </p:tav>
                                      </p:tavLst>
                                    </p:anim>
                                    <p:anim calcmode="lin" valueType="num">
                                      <p:cBhvr additive="base">
                                        <p:cTn id="125" dur="500" fill="hold"/>
                                        <p:tgtEl>
                                          <p:spTgt spid="4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 calcmode="lin" valueType="num">
                                      <p:cBhvr additive="base">
                                        <p:cTn id="128" dur="500" fill="hold"/>
                                        <p:tgtEl>
                                          <p:spTgt spid="39"/>
                                        </p:tgtEl>
                                        <p:attrNameLst>
                                          <p:attrName>ppt_x</p:attrName>
                                        </p:attrNameLst>
                                      </p:cBhvr>
                                      <p:tavLst>
                                        <p:tav tm="0">
                                          <p:val>
                                            <p:strVal val="#ppt_x"/>
                                          </p:val>
                                        </p:tav>
                                        <p:tav tm="100000">
                                          <p:val>
                                            <p:strVal val="#ppt_x"/>
                                          </p:val>
                                        </p:tav>
                                      </p:tavLst>
                                    </p:anim>
                                    <p:anim calcmode="lin" valueType="num">
                                      <p:cBhvr additive="base">
                                        <p:cTn id="129" dur="500" fill="hold"/>
                                        <p:tgtEl>
                                          <p:spTgt spid="39"/>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38"/>
                                        </p:tgtEl>
                                        <p:attrNameLst>
                                          <p:attrName>style.visibility</p:attrName>
                                        </p:attrNameLst>
                                      </p:cBhvr>
                                      <p:to>
                                        <p:strVal val="visible"/>
                                      </p:to>
                                    </p:set>
                                    <p:anim calcmode="lin" valueType="num">
                                      <p:cBhvr additive="base">
                                        <p:cTn id="132" dur="500" fill="hold"/>
                                        <p:tgtEl>
                                          <p:spTgt spid="38"/>
                                        </p:tgtEl>
                                        <p:attrNameLst>
                                          <p:attrName>ppt_x</p:attrName>
                                        </p:attrNameLst>
                                      </p:cBhvr>
                                      <p:tavLst>
                                        <p:tav tm="0">
                                          <p:val>
                                            <p:strVal val="#ppt_x"/>
                                          </p:val>
                                        </p:tav>
                                        <p:tav tm="100000">
                                          <p:val>
                                            <p:strVal val="#ppt_x"/>
                                          </p:val>
                                        </p:tav>
                                      </p:tavLst>
                                    </p:anim>
                                    <p:anim calcmode="lin" valueType="num">
                                      <p:cBhvr additive="base">
                                        <p:cTn id="133" dur="500" fill="hold"/>
                                        <p:tgtEl>
                                          <p:spTgt spid="38"/>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 calcmode="lin" valueType="num">
                                      <p:cBhvr additive="base">
                                        <p:cTn id="136" dur="500" fill="hold"/>
                                        <p:tgtEl>
                                          <p:spTgt spid="35"/>
                                        </p:tgtEl>
                                        <p:attrNameLst>
                                          <p:attrName>ppt_x</p:attrName>
                                        </p:attrNameLst>
                                      </p:cBhvr>
                                      <p:tavLst>
                                        <p:tav tm="0">
                                          <p:val>
                                            <p:strVal val="#ppt_x"/>
                                          </p:val>
                                        </p:tav>
                                        <p:tav tm="100000">
                                          <p:val>
                                            <p:strVal val="#ppt_x"/>
                                          </p:val>
                                        </p:tav>
                                      </p:tavLst>
                                    </p:anim>
                                    <p:anim calcmode="lin" valueType="num">
                                      <p:cBhvr additive="base">
                                        <p:cTn id="137" dur="500" fill="hold"/>
                                        <p:tgtEl>
                                          <p:spTgt spid="35"/>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36"/>
                                        </p:tgtEl>
                                        <p:attrNameLst>
                                          <p:attrName>style.visibility</p:attrName>
                                        </p:attrNameLst>
                                      </p:cBhvr>
                                      <p:to>
                                        <p:strVal val="visible"/>
                                      </p:to>
                                    </p:set>
                                    <p:anim calcmode="lin" valueType="num">
                                      <p:cBhvr additive="base">
                                        <p:cTn id="140" dur="500" fill="hold"/>
                                        <p:tgtEl>
                                          <p:spTgt spid="36"/>
                                        </p:tgtEl>
                                        <p:attrNameLst>
                                          <p:attrName>ppt_x</p:attrName>
                                        </p:attrNameLst>
                                      </p:cBhvr>
                                      <p:tavLst>
                                        <p:tav tm="0">
                                          <p:val>
                                            <p:strVal val="#ppt_x"/>
                                          </p:val>
                                        </p:tav>
                                        <p:tav tm="100000">
                                          <p:val>
                                            <p:strVal val="#ppt_x"/>
                                          </p:val>
                                        </p:tav>
                                      </p:tavLst>
                                    </p:anim>
                                    <p:anim calcmode="lin" valueType="num">
                                      <p:cBhvr additive="base">
                                        <p:cTn id="141" dur="500" fill="hold"/>
                                        <p:tgtEl>
                                          <p:spTgt spid="36"/>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37"/>
                                        </p:tgtEl>
                                        <p:attrNameLst>
                                          <p:attrName>style.visibility</p:attrName>
                                        </p:attrNameLst>
                                      </p:cBhvr>
                                      <p:to>
                                        <p:strVal val="visible"/>
                                      </p:to>
                                    </p:set>
                                    <p:anim calcmode="lin" valueType="num">
                                      <p:cBhvr additive="base">
                                        <p:cTn id="144" dur="500" fill="hold"/>
                                        <p:tgtEl>
                                          <p:spTgt spid="37"/>
                                        </p:tgtEl>
                                        <p:attrNameLst>
                                          <p:attrName>ppt_x</p:attrName>
                                        </p:attrNameLst>
                                      </p:cBhvr>
                                      <p:tavLst>
                                        <p:tav tm="0">
                                          <p:val>
                                            <p:strVal val="#ppt_x"/>
                                          </p:val>
                                        </p:tav>
                                        <p:tav tm="100000">
                                          <p:val>
                                            <p:strVal val="#ppt_x"/>
                                          </p:val>
                                        </p:tav>
                                      </p:tavLst>
                                    </p:anim>
                                    <p:anim calcmode="lin" valueType="num">
                                      <p:cBhvr additive="base">
                                        <p:cTn id="145" dur="500" fill="hold"/>
                                        <p:tgtEl>
                                          <p:spTgt spid="37"/>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31"/>
                                        </p:tgtEl>
                                        <p:attrNameLst>
                                          <p:attrName>style.visibility</p:attrName>
                                        </p:attrNameLst>
                                      </p:cBhvr>
                                      <p:to>
                                        <p:strVal val="visible"/>
                                      </p:to>
                                    </p:set>
                                    <p:anim calcmode="lin" valueType="num">
                                      <p:cBhvr additive="base">
                                        <p:cTn id="148" dur="500" fill="hold"/>
                                        <p:tgtEl>
                                          <p:spTgt spid="31"/>
                                        </p:tgtEl>
                                        <p:attrNameLst>
                                          <p:attrName>ppt_x</p:attrName>
                                        </p:attrNameLst>
                                      </p:cBhvr>
                                      <p:tavLst>
                                        <p:tav tm="0">
                                          <p:val>
                                            <p:strVal val="#ppt_x"/>
                                          </p:val>
                                        </p:tav>
                                        <p:tav tm="100000">
                                          <p:val>
                                            <p:strVal val="#ppt_x"/>
                                          </p:val>
                                        </p:tav>
                                      </p:tavLst>
                                    </p:anim>
                                    <p:anim calcmode="lin" valueType="num">
                                      <p:cBhvr additive="base">
                                        <p:cTn id="149" dur="500" fill="hold"/>
                                        <p:tgtEl>
                                          <p:spTgt spid="31"/>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51"/>
                                        </p:tgtEl>
                                        <p:attrNameLst>
                                          <p:attrName>style.visibility</p:attrName>
                                        </p:attrNameLst>
                                      </p:cBhvr>
                                      <p:to>
                                        <p:strVal val="visible"/>
                                      </p:to>
                                    </p:set>
                                    <p:anim calcmode="lin" valueType="num">
                                      <p:cBhvr additive="base">
                                        <p:cTn id="152" dur="500" fill="hold"/>
                                        <p:tgtEl>
                                          <p:spTgt spid="51"/>
                                        </p:tgtEl>
                                        <p:attrNameLst>
                                          <p:attrName>ppt_x</p:attrName>
                                        </p:attrNameLst>
                                      </p:cBhvr>
                                      <p:tavLst>
                                        <p:tav tm="0">
                                          <p:val>
                                            <p:strVal val="#ppt_x"/>
                                          </p:val>
                                        </p:tav>
                                        <p:tav tm="100000">
                                          <p:val>
                                            <p:strVal val="#ppt_x"/>
                                          </p:val>
                                        </p:tav>
                                      </p:tavLst>
                                    </p:anim>
                                    <p:anim calcmode="lin" valueType="num">
                                      <p:cBhvr additive="base">
                                        <p:cTn id="153" dur="500" fill="hold"/>
                                        <p:tgtEl>
                                          <p:spTgt spid="51"/>
                                        </p:tgtEl>
                                        <p:attrNameLst>
                                          <p:attrName>ppt_y</p:attrName>
                                        </p:attrNameLst>
                                      </p:cBhvr>
                                      <p:tavLst>
                                        <p:tav tm="0">
                                          <p:val>
                                            <p:strVal val="1+#ppt_h/2"/>
                                          </p:val>
                                        </p:tav>
                                        <p:tav tm="100000">
                                          <p:val>
                                            <p:strVal val="#ppt_y"/>
                                          </p:val>
                                        </p:tav>
                                      </p:tavLst>
                                    </p:anim>
                                  </p:childTnLst>
                                </p:cTn>
                              </p:par>
                              <p:par>
                                <p:cTn id="154" presetID="12" presetClass="entr" presetSubtype="2" fill="hold" grpId="0" nodeType="withEffect">
                                  <p:stCondLst>
                                    <p:cond delay="0"/>
                                  </p:stCondLst>
                                  <p:childTnLst>
                                    <p:set>
                                      <p:cBhvr>
                                        <p:cTn id="155" dur="1" fill="hold">
                                          <p:stCondLst>
                                            <p:cond delay="0"/>
                                          </p:stCondLst>
                                        </p:cTn>
                                        <p:tgtEl>
                                          <p:spTgt spid="57"/>
                                        </p:tgtEl>
                                        <p:attrNameLst>
                                          <p:attrName>style.visibility</p:attrName>
                                        </p:attrNameLst>
                                      </p:cBhvr>
                                      <p:to>
                                        <p:strVal val="visible"/>
                                      </p:to>
                                    </p:set>
                                    <p:anim calcmode="lin" valueType="num">
                                      <p:cBhvr additive="base">
                                        <p:cTn id="156" dur="500"/>
                                        <p:tgtEl>
                                          <p:spTgt spid="57"/>
                                        </p:tgtEl>
                                        <p:attrNameLst>
                                          <p:attrName>ppt_x</p:attrName>
                                        </p:attrNameLst>
                                      </p:cBhvr>
                                      <p:tavLst>
                                        <p:tav tm="0">
                                          <p:val>
                                            <p:strVal val="#ppt_x+#ppt_w*1.125000"/>
                                          </p:val>
                                        </p:tav>
                                        <p:tav tm="100000">
                                          <p:val>
                                            <p:strVal val="#ppt_x"/>
                                          </p:val>
                                        </p:tav>
                                      </p:tavLst>
                                    </p:anim>
                                    <p:animEffect transition="in" filter="wipe(left)">
                                      <p:cBhvr>
                                        <p:cTn id="15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6" grpId="0" animBg="1"/>
      <p:bldP spid="47" grpId="0" animBg="1"/>
      <p:bldP spid="48" grpId="0" animBg="1"/>
      <p:bldP spid="49" grpId="0" animBg="1"/>
      <p:bldP spid="51" grpId="0" animBg="1"/>
      <p:bldP spid="44" grpId="0" animBg="1"/>
      <p:bldP spid="5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44</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481127" y="1614902"/>
            <a:ext cx="8215323" cy="520848"/>
          </a:xfrm>
          <a:prstGeom prst="rect">
            <a:avLst/>
          </a:prstGeom>
          <a:noFill/>
        </p:spPr>
        <p:txBody>
          <a:bodyPr wrap="square">
            <a:spAutoFit/>
          </a:bodyPr>
          <a:lstStyle/>
          <a:p>
            <a:pPr>
              <a:lnSpc>
                <a:spcPct val="150000"/>
              </a:lnSpc>
            </a:pPr>
            <a:r>
              <a:rPr lang="zh-CN" altLang="en-US" sz="2200" b="1" dirty="0">
                <a:latin typeface="宋体" panose="02010600030101010101" pitchFamily="2" charset="-122"/>
                <a:ea typeface="宋体" panose="02010600030101010101" pitchFamily="2" charset="-122"/>
                <a:sym typeface="+mn-ea"/>
              </a:rPr>
              <a:t>（</a:t>
            </a:r>
            <a:r>
              <a:rPr lang="en-US" altLang="zh-CN" sz="2200" b="1" dirty="0">
                <a:latin typeface="宋体" panose="02010600030101010101" pitchFamily="2" charset="-122"/>
                <a:ea typeface="宋体" panose="02010600030101010101" pitchFamily="2" charset="-122"/>
                <a:sym typeface="+mn-ea"/>
              </a:rPr>
              <a:t>4</a:t>
            </a:r>
            <a:r>
              <a:rPr lang="zh-CN" altLang="en-US" sz="2200" b="1" dirty="0">
                <a:latin typeface="宋体" panose="02010600030101010101" pitchFamily="2" charset="-122"/>
                <a:ea typeface="宋体" panose="02010600030101010101" pitchFamily="2" charset="-122"/>
                <a:sym typeface="+mn-ea"/>
              </a:rPr>
              <a:t>）开始条件</a:t>
            </a:r>
          </a:p>
        </p:txBody>
      </p:sp>
      <p:sp>
        <p:nvSpPr>
          <p:cNvPr id="14" name="文本框 13"/>
          <p:cNvSpPr txBox="1"/>
          <p:nvPr/>
        </p:nvSpPr>
        <p:spPr>
          <a:xfrm>
            <a:off x="1085850" y="2115879"/>
            <a:ext cx="5734050" cy="520848"/>
          </a:xfrm>
          <a:prstGeom prst="rect">
            <a:avLst/>
          </a:prstGeom>
          <a:noFill/>
        </p:spPr>
        <p:txBody>
          <a:bodyPr wrap="square">
            <a:spAutoFit/>
          </a:bodyPr>
          <a:lstStyle/>
          <a:p>
            <a:pPr indent="511175">
              <a:lnSpc>
                <a:spcPct val="150000"/>
              </a:lnSpc>
            </a:pPr>
            <a:r>
              <a:rPr lang="zh-CN" altLang="en-US" sz="2200" b="1" dirty="0">
                <a:latin typeface="宋体" panose="02010600030101010101" pitchFamily="2" charset="-122"/>
                <a:ea typeface="宋体" panose="02010600030101010101" pitchFamily="2" charset="-122"/>
                <a:sym typeface="+mn-ea"/>
              </a:rPr>
              <a:t>变更控制步骤的基本开始条件是：</a:t>
            </a:r>
          </a:p>
        </p:txBody>
      </p:sp>
      <p:grpSp>
        <p:nvGrpSpPr>
          <p:cNvPr id="9" name="组合 8"/>
          <p:cNvGrpSpPr/>
          <p:nvPr/>
        </p:nvGrpSpPr>
        <p:grpSpPr>
          <a:xfrm>
            <a:off x="1587499" y="2909784"/>
            <a:ext cx="9546665" cy="2646110"/>
            <a:chOff x="1524000" y="2675796"/>
            <a:chExt cx="9315450" cy="2359754"/>
          </a:xfrm>
        </p:grpSpPr>
        <p:sp>
          <p:nvSpPr>
            <p:cNvPr id="8" name="矩形 7"/>
            <p:cNvSpPr/>
            <p:nvPr/>
          </p:nvSpPr>
          <p:spPr>
            <a:xfrm>
              <a:off x="1524000" y="2952761"/>
              <a:ext cx="9315450" cy="20827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639378" y="3298160"/>
              <a:ext cx="9131301" cy="1536511"/>
            </a:xfrm>
            <a:prstGeom prst="rect">
              <a:avLst/>
            </a:prstGeom>
            <a:noFill/>
            <a:ln>
              <a:noFill/>
            </a:ln>
          </p:spPr>
          <p:txBody>
            <a:bodyPr wrap="square">
              <a:spAutoFit/>
            </a:bodyPr>
            <a:lstStyle/>
            <a:p>
              <a:pPr>
                <a:lnSpc>
                  <a:spcPct val="150000"/>
                </a:lnSpc>
              </a:pPr>
              <a:r>
                <a:rPr lang="zh-CN" altLang="en-US" sz="2200" dirty="0">
                  <a:latin typeface="宋体" panose="02010600030101010101" pitchFamily="2" charset="-122"/>
                  <a:ea typeface="宋体" panose="02010600030101010101" pitchFamily="2" charset="-122"/>
                  <a:sym typeface="+mn-ea"/>
                </a:rPr>
                <a:t>所有潜在的建议者应该知道如何提交一个变更请求，是通过书面、通过基于</a:t>
              </a:r>
              <a:r>
                <a:rPr lang="en-US" altLang="zh-CN" sz="2200" dirty="0">
                  <a:latin typeface="宋体" panose="02010600030101010101" pitchFamily="2" charset="-122"/>
                  <a:ea typeface="宋体" panose="02010600030101010101" pitchFamily="2" charset="-122"/>
                  <a:sym typeface="+mn-ea"/>
                </a:rPr>
                <a:t>Web</a:t>
              </a:r>
              <a:r>
                <a:rPr lang="zh-CN" altLang="en-US" sz="2200" dirty="0">
                  <a:latin typeface="宋体" panose="02010600030101010101" pitchFamily="2" charset="-122"/>
                  <a:ea typeface="宋体" panose="02010600030101010101" pitchFamily="2" charset="-122"/>
                  <a:sym typeface="+mn-ea"/>
                </a:rPr>
                <a:t>的表单、或者发一个电子邮件，还是使用变更控制工具。将所有变更控制传递到请求接收者，且为每一个变更请求赋予统一的标识标签。</a:t>
              </a:r>
            </a:p>
          </p:txBody>
        </p:sp>
        <p:sp>
          <p:nvSpPr>
            <p:cNvPr id="6" name="矩形: 圆角 5"/>
            <p:cNvSpPr/>
            <p:nvPr/>
          </p:nvSpPr>
          <p:spPr>
            <a:xfrm>
              <a:off x="2038350" y="2675796"/>
              <a:ext cx="6280150" cy="603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09800" y="2776663"/>
              <a:ext cx="6070600" cy="430887"/>
            </a:xfrm>
            <a:prstGeom prst="rect">
              <a:avLst/>
            </a:prstGeom>
            <a:noFill/>
          </p:spPr>
          <p:txBody>
            <a:bodyPr wrap="square" rtlCol="0">
              <a:spAutoFit/>
            </a:bodyPr>
            <a:lstStyle/>
            <a:p>
              <a:r>
                <a:rPr lang="zh-CN" altLang="en-US" sz="2200" dirty="0"/>
                <a:t>通过正式的渠道接受一个合法有效的变更请求。</a:t>
              </a:r>
            </a:p>
          </p:txBody>
        </p:sp>
      </p:grpSp>
      <p:sp>
        <p:nvSpPr>
          <p:cNvPr id="19"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p:tgtEl>
                                          <p:spTgt spid="19"/>
                                        </p:tgtEl>
                                        <p:attrNameLst>
                                          <p:attrName>ppt_x</p:attrName>
                                        </p:attrNameLst>
                                      </p:cBhvr>
                                      <p:tavLst>
                                        <p:tav tm="0">
                                          <p:val>
                                            <p:strVal val="#ppt_x+#ppt_w*1.125000"/>
                                          </p:val>
                                        </p:tav>
                                        <p:tav tm="100000">
                                          <p:val>
                                            <p:strVal val="#ppt_x"/>
                                          </p:val>
                                        </p:tav>
                                      </p:tavLst>
                                    </p:anim>
                                    <p:animEffect transition="in" filter="wipe(left)">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45</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5" name="文本框 14"/>
          <p:cNvSpPr txBox="1"/>
          <p:nvPr/>
        </p:nvSpPr>
        <p:spPr>
          <a:xfrm>
            <a:off x="1399334" y="1489270"/>
            <a:ext cx="8215323" cy="520848"/>
          </a:xfrm>
          <a:prstGeom prst="rect">
            <a:avLst/>
          </a:prstGeom>
          <a:noFill/>
        </p:spPr>
        <p:txBody>
          <a:bodyPr wrap="square">
            <a:spAutoFit/>
          </a:bodyPr>
          <a:lstStyle/>
          <a:p>
            <a:pPr>
              <a:lnSpc>
                <a:spcPct val="150000"/>
              </a:lnSpc>
            </a:pPr>
            <a:r>
              <a:rPr lang="zh-CN" altLang="en-US" sz="2200" b="1" dirty="0">
                <a:latin typeface="宋体" panose="02010600030101010101" pitchFamily="2" charset="-122"/>
                <a:ea typeface="宋体" panose="02010600030101010101" pitchFamily="2" charset="-122"/>
                <a:sym typeface="+mn-ea"/>
              </a:rPr>
              <a:t>（</a:t>
            </a:r>
            <a:r>
              <a:rPr lang="en-US" altLang="zh-CN" sz="2200" b="1" dirty="0">
                <a:latin typeface="宋体" panose="02010600030101010101" pitchFamily="2" charset="-122"/>
                <a:ea typeface="宋体" panose="02010600030101010101" pitchFamily="2" charset="-122"/>
                <a:sym typeface="+mn-ea"/>
              </a:rPr>
              <a:t>5</a:t>
            </a:r>
            <a:r>
              <a:rPr lang="zh-CN" altLang="en-US" sz="2200" b="1" dirty="0">
                <a:latin typeface="宋体" panose="02010600030101010101" pitchFamily="2" charset="-122"/>
                <a:ea typeface="宋体" panose="02010600030101010101" pitchFamily="2" charset="-122"/>
                <a:sym typeface="+mn-ea"/>
              </a:rPr>
              <a:t>）任务</a:t>
            </a:r>
          </a:p>
        </p:txBody>
      </p:sp>
      <p:grpSp>
        <p:nvGrpSpPr>
          <p:cNvPr id="9" name="组合 8"/>
          <p:cNvGrpSpPr/>
          <p:nvPr/>
        </p:nvGrpSpPr>
        <p:grpSpPr>
          <a:xfrm>
            <a:off x="1399334" y="2144084"/>
            <a:ext cx="9393331" cy="3944334"/>
            <a:chOff x="1508362" y="2346134"/>
            <a:chExt cx="9393331" cy="3944334"/>
          </a:xfrm>
        </p:grpSpPr>
        <p:sp>
          <p:nvSpPr>
            <p:cNvPr id="8" name="矩形 7"/>
            <p:cNvSpPr/>
            <p:nvPr/>
          </p:nvSpPr>
          <p:spPr>
            <a:xfrm>
              <a:off x="1508362" y="2346134"/>
              <a:ext cx="9393331" cy="39443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72217" y="2534383"/>
              <a:ext cx="8865620" cy="3567836"/>
            </a:xfrm>
            <a:prstGeom prst="rect">
              <a:avLst/>
            </a:prstGeom>
            <a:noFill/>
            <a:ln>
              <a:noFill/>
            </a:ln>
          </p:spPr>
          <p:txBody>
            <a:bodyPr wrap="square">
              <a:spAutoFit/>
            </a:bodyPr>
            <a:lstStyle/>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 接收到一新的变更要求后下一步是评估建议的技术可行性、代价、业务需求和资源限制。</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 变更控制委员会主席要求评估者执行一个系统影响分析、风险分析、危害分析及其它评估。这些分析确保能很好理解接受变更所带来的潜在影响。</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 评估者和变更控制委员会同样应考虑拒绝变更所带来的对业务和技术的影响。</a:t>
              </a:r>
            </a:p>
          </p:txBody>
        </p:sp>
      </p:grpSp>
      <p:sp>
        <p:nvSpPr>
          <p:cNvPr id="17"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46</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pSp>
        <p:nvGrpSpPr>
          <p:cNvPr id="9" name="组合 8"/>
          <p:cNvGrpSpPr/>
          <p:nvPr/>
        </p:nvGrpSpPr>
        <p:grpSpPr>
          <a:xfrm>
            <a:off x="1404564" y="1662075"/>
            <a:ext cx="9830454" cy="4382115"/>
            <a:chOff x="1567698" y="2255675"/>
            <a:chExt cx="9412010" cy="3583049"/>
          </a:xfrm>
        </p:grpSpPr>
        <p:sp>
          <p:nvSpPr>
            <p:cNvPr id="8" name="矩形 7"/>
            <p:cNvSpPr/>
            <p:nvPr/>
          </p:nvSpPr>
          <p:spPr>
            <a:xfrm>
              <a:off x="1567698" y="2255675"/>
              <a:ext cx="9412010" cy="3583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11175" algn="ctr"/>
              <a:endParaRPr lang="zh-CN" altLang="en-US" sz="2200"/>
            </a:p>
          </p:txBody>
        </p:sp>
        <p:sp>
          <p:nvSpPr>
            <p:cNvPr id="16" name="文本框 15"/>
            <p:cNvSpPr txBox="1"/>
            <p:nvPr/>
          </p:nvSpPr>
          <p:spPr>
            <a:xfrm>
              <a:off x="1840893" y="2380958"/>
              <a:ext cx="8865620" cy="3332482"/>
            </a:xfrm>
            <a:prstGeom prst="rect">
              <a:avLst/>
            </a:prstGeom>
            <a:noFill/>
            <a:ln>
              <a:noFill/>
            </a:ln>
          </p:spPr>
          <p:txBody>
            <a:bodyPr wrap="square">
              <a:spAutoFit/>
            </a:bodyPr>
            <a:lstStyle/>
            <a:p>
              <a:pPr indent="511175">
                <a:lnSpc>
                  <a:spcPct val="150000"/>
                </a:lnSpc>
              </a:pPr>
              <a:r>
                <a:rPr lang="zh-CN" altLang="en-US" sz="2200" dirty="0">
                  <a:latin typeface="宋体" panose="02010600030101010101" pitchFamily="2" charset="-122"/>
                  <a:ea typeface="宋体" panose="02010600030101010101" pitchFamily="2" charset="-122"/>
                  <a:sym typeface="+mn-ea"/>
                </a:rPr>
                <a:t>制定决策的人应进入变更控制委员会，决定是采纳或还是拒绝请要的变更。</a:t>
              </a:r>
            </a:p>
            <a:p>
              <a:pPr indent="511175">
                <a:lnSpc>
                  <a:spcPct val="150000"/>
                </a:lnSpc>
              </a:pPr>
              <a:r>
                <a:rPr lang="en-US" altLang="zh-CN" sz="2200" dirty="0">
                  <a:latin typeface="宋体" panose="02010600030101010101" pitchFamily="2" charset="-122"/>
                  <a:ea typeface="宋体" panose="02010600030101010101" pitchFamily="2" charset="-122"/>
                  <a:sym typeface="+mn-ea"/>
                </a:rPr>
                <a:t>CCB</a:t>
              </a:r>
              <a:r>
                <a:rPr lang="zh-CN" altLang="en-US" sz="2200" dirty="0">
                  <a:latin typeface="宋体" panose="02010600030101010101" pitchFamily="2" charset="-122"/>
                  <a:ea typeface="宋体" panose="02010600030101010101" pitchFamily="2" charset="-122"/>
                  <a:sym typeface="+mn-ea"/>
                </a:rPr>
                <a:t>给每个采纳的变更需求设定</a:t>
              </a:r>
              <a:r>
                <a:rPr lang="zh-CN" altLang="en-US" sz="2200" b="1" dirty="0">
                  <a:solidFill>
                    <a:srgbClr val="FF0000"/>
                  </a:solidFill>
                  <a:latin typeface="宋体" panose="02010600030101010101" pitchFamily="2" charset="-122"/>
                  <a:ea typeface="宋体" panose="02010600030101010101" pitchFamily="2" charset="-122"/>
                  <a:sym typeface="+mn-ea"/>
                </a:rPr>
                <a:t>一个优先级或变更实现日期，或将它分配给指定的产品</a:t>
              </a:r>
              <a:r>
                <a:rPr lang="zh-CN" altLang="en-US" sz="2200" dirty="0">
                  <a:latin typeface="宋体" panose="02010600030101010101" pitchFamily="2" charset="-122"/>
                  <a:ea typeface="宋体" panose="02010600030101010101" pitchFamily="2" charset="-122"/>
                  <a:sym typeface="+mn-ea"/>
                </a:rPr>
                <a:t>。变更控制委员会通过更新请求状态和通知所有涉及到的小组成员来传达变更决定。</a:t>
              </a:r>
            </a:p>
            <a:p>
              <a:pPr indent="511175">
                <a:lnSpc>
                  <a:spcPct val="150000"/>
                </a:lnSpc>
              </a:pPr>
              <a:r>
                <a:rPr lang="zh-CN" altLang="en-US" sz="2200" dirty="0">
                  <a:latin typeface="宋体" panose="02010600030101010101" pitchFamily="2" charset="-122"/>
                  <a:ea typeface="宋体" panose="02010600030101010101" pitchFamily="2" charset="-122"/>
                  <a:sym typeface="+mn-ea"/>
                </a:rPr>
                <a:t>相关人员</a:t>
              </a:r>
              <a:r>
                <a:rPr lang="zh-CN" altLang="en-US" sz="2200" b="1" dirty="0">
                  <a:solidFill>
                    <a:srgbClr val="FF0000"/>
                  </a:solidFill>
                  <a:latin typeface="宋体" panose="02010600030101010101" pitchFamily="2" charset="-122"/>
                  <a:ea typeface="宋体" panose="02010600030101010101" pitchFamily="2" charset="-122"/>
                  <a:sym typeface="+mn-ea"/>
                </a:rPr>
                <a:t>可能需要改变工作产品</a:t>
              </a:r>
              <a:r>
                <a:rPr lang="zh-CN" altLang="en-US" sz="2200" dirty="0">
                  <a:latin typeface="宋体" panose="02010600030101010101" pitchFamily="2" charset="-122"/>
                  <a:ea typeface="宋体" panose="02010600030101010101" pitchFamily="2" charset="-122"/>
                  <a:sym typeface="+mn-ea"/>
                </a:rPr>
                <a:t>，如软件需求规格说明文档、需求数据库、设计模型、用户界面部件、代码、测试文档、用户文档。修改者在必要时应更新涉及的工作产品。</a:t>
              </a:r>
            </a:p>
          </p:txBody>
        </p:sp>
      </p:grpSp>
      <p:sp>
        <p:nvSpPr>
          <p:cNvPr id="13"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47</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pSp>
        <p:nvGrpSpPr>
          <p:cNvPr id="9" name="组合 8"/>
          <p:cNvGrpSpPr/>
          <p:nvPr/>
        </p:nvGrpSpPr>
        <p:grpSpPr>
          <a:xfrm>
            <a:off x="1460955" y="1965241"/>
            <a:ext cx="9673209" cy="4092659"/>
            <a:chOff x="1574135" y="2441140"/>
            <a:chExt cx="9315450" cy="3296089"/>
          </a:xfrm>
        </p:grpSpPr>
        <p:sp>
          <p:nvSpPr>
            <p:cNvPr id="8" name="矩形 7"/>
            <p:cNvSpPr/>
            <p:nvPr/>
          </p:nvSpPr>
          <p:spPr>
            <a:xfrm>
              <a:off x="1574135" y="2441140"/>
              <a:ext cx="9315450" cy="3260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zh-CN" altLang="en-US"/>
            </a:p>
          </p:txBody>
        </p:sp>
        <p:sp>
          <p:nvSpPr>
            <p:cNvPr id="16" name="文本框 15"/>
            <p:cNvSpPr txBox="1"/>
            <p:nvPr/>
          </p:nvSpPr>
          <p:spPr>
            <a:xfrm>
              <a:off x="1799049" y="2557555"/>
              <a:ext cx="8865620" cy="3179674"/>
            </a:xfrm>
            <a:prstGeom prst="rect">
              <a:avLst/>
            </a:prstGeom>
            <a:noFill/>
            <a:ln>
              <a:noFill/>
            </a:ln>
          </p:spPr>
          <p:txBody>
            <a:bodyPr wrap="square">
              <a:spAutoFit/>
            </a:bodyPr>
            <a:lstStyle/>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验证需求变更的典型方法是通过检查确保更新后的软件需求规格说明文档、使用实例文档、分析模型均正确反映变更的各个方面。</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使用跟踪能力信息找出受变更影响的系统的各个部分，然后验证他们实现了变更。属于多个团组的成员可能会通过对下游工作产品测试或检查工作来参与验证变更工作。</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验证后，修改者安装更新后的部分工作产品并通过调试使之能与其它部分正常工作。</a:t>
              </a:r>
            </a:p>
          </p:txBody>
        </p:sp>
      </p:grpSp>
      <p:sp>
        <p:nvSpPr>
          <p:cNvPr id="14" name="文本框 13"/>
          <p:cNvSpPr txBox="1"/>
          <p:nvPr/>
        </p:nvSpPr>
        <p:spPr>
          <a:xfrm>
            <a:off x="1243013" y="1385564"/>
            <a:ext cx="8215323" cy="520848"/>
          </a:xfrm>
          <a:prstGeom prst="rect">
            <a:avLst/>
          </a:prstGeom>
          <a:noFill/>
        </p:spPr>
        <p:txBody>
          <a:bodyPr wrap="square">
            <a:spAutoFit/>
          </a:bodyPr>
          <a:lstStyle/>
          <a:p>
            <a:pPr>
              <a:lnSpc>
                <a:spcPct val="150000"/>
              </a:lnSpc>
            </a:pPr>
            <a:r>
              <a:rPr lang="zh-CN" altLang="en-US" sz="2200" b="1" dirty="0">
                <a:latin typeface="宋体" panose="02010600030101010101" pitchFamily="2" charset="-122"/>
                <a:ea typeface="宋体" panose="02010600030101010101" pitchFamily="2" charset="-122"/>
                <a:sym typeface="+mn-ea"/>
              </a:rPr>
              <a:t>（</a:t>
            </a:r>
            <a:r>
              <a:rPr lang="en-US" altLang="zh-CN" sz="2200" b="1" dirty="0">
                <a:latin typeface="宋体" panose="02010600030101010101" pitchFamily="2" charset="-122"/>
                <a:ea typeface="宋体" panose="02010600030101010101" pitchFamily="2" charset="-122"/>
                <a:sym typeface="+mn-ea"/>
              </a:rPr>
              <a:t>6</a:t>
            </a:r>
            <a:r>
              <a:rPr lang="zh-CN" altLang="en-US" sz="2200" b="1" dirty="0">
                <a:latin typeface="宋体" panose="02010600030101010101" pitchFamily="2" charset="-122"/>
                <a:ea typeface="宋体" panose="02010600030101010101" pitchFamily="2" charset="-122"/>
                <a:sym typeface="+mn-ea"/>
              </a:rPr>
              <a:t>）验证</a:t>
            </a:r>
          </a:p>
        </p:txBody>
      </p:sp>
      <p:sp>
        <p:nvSpPr>
          <p:cNvPr id="17"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48</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pSp>
        <p:nvGrpSpPr>
          <p:cNvPr id="9" name="组合 8"/>
          <p:cNvGrpSpPr/>
          <p:nvPr/>
        </p:nvGrpSpPr>
        <p:grpSpPr>
          <a:xfrm>
            <a:off x="1365669" y="2611101"/>
            <a:ext cx="9460662" cy="2981048"/>
            <a:chOff x="1528780" y="3033664"/>
            <a:chExt cx="9406161" cy="3781795"/>
          </a:xfrm>
        </p:grpSpPr>
        <p:sp>
          <p:nvSpPr>
            <p:cNvPr id="8" name="矩形 7"/>
            <p:cNvSpPr/>
            <p:nvPr/>
          </p:nvSpPr>
          <p:spPr>
            <a:xfrm>
              <a:off x="1528780" y="3033664"/>
              <a:ext cx="9406161" cy="37817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zh-CN" altLang="en-US"/>
            </a:p>
          </p:txBody>
        </p:sp>
        <p:sp>
          <p:nvSpPr>
            <p:cNvPr id="16" name="文本框 15"/>
            <p:cNvSpPr txBox="1"/>
            <p:nvPr/>
          </p:nvSpPr>
          <p:spPr>
            <a:xfrm>
              <a:off x="1799050" y="3213381"/>
              <a:ext cx="8865620" cy="3237721"/>
            </a:xfrm>
            <a:prstGeom prst="rect">
              <a:avLst/>
            </a:prstGeom>
            <a:noFill/>
            <a:ln>
              <a:noFill/>
            </a:ln>
          </p:spPr>
          <p:txBody>
            <a:bodyPr wrap="square">
              <a:spAutoFit/>
            </a:bodyPr>
            <a:lstStyle/>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请求状态为“已否决”、“已结束”或“已取消”。</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所有修改后的工作产品安装至合适的位置。</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建议者，</a:t>
              </a:r>
              <a:r>
                <a:rPr lang="en-US" altLang="zh-CN" sz="2200" dirty="0">
                  <a:latin typeface="宋体" panose="02010600030101010101" pitchFamily="2" charset="-122"/>
                  <a:ea typeface="宋体" panose="02010600030101010101" pitchFamily="2" charset="-122"/>
                  <a:sym typeface="+mn-ea"/>
                </a:rPr>
                <a:t>CCB</a:t>
              </a:r>
              <a:r>
                <a:rPr lang="zh-CN" altLang="en-US" sz="2200" dirty="0">
                  <a:latin typeface="宋体" panose="02010600030101010101" pitchFamily="2" charset="-122"/>
                  <a:ea typeface="宋体" panose="02010600030101010101" pitchFamily="2" charset="-122"/>
                  <a:sym typeface="+mn-ea"/>
                </a:rPr>
                <a:t>主席，项目管理者和其他相关的项目参与者已经知晓了变更的细节和当前的状态。</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已更新了需求跟踪能力矩阵。</a:t>
              </a:r>
            </a:p>
          </p:txBody>
        </p:sp>
      </p:grpSp>
      <p:sp>
        <p:nvSpPr>
          <p:cNvPr id="14" name="文本框 13"/>
          <p:cNvSpPr txBox="1"/>
          <p:nvPr/>
        </p:nvSpPr>
        <p:spPr>
          <a:xfrm>
            <a:off x="838200" y="1967311"/>
            <a:ext cx="7097059" cy="520848"/>
          </a:xfrm>
          <a:prstGeom prst="rect">
            <a:avLst/>
          </a:prstGeom>
          <a:noFill/>
        </p:spPr>
        <p:txBody>
          <a:bodyPr wrap="square">
            <a:spAutoFit/>
          </a:bodyPr>
          <a:lstStyle/>
          <a:p>
            <a:pPr indent="511175">
              <a:lnSpc>
                <a:spcPct val="150000"/>
              </a:lnSpc>
            </a:pPr>
            <a:r>
              <a:rPr lang="zh-CN" altLang="en-US" sz="2200" b="1" dirty="0">
                <a:latin typeface="宋体" panose="02010600030101010101" pitchFamily="2" charset="-122"/>
                <a:ea typeface="宋体" panose="02010600030101010101" pitchFamily="2" charset="-122"/>
                <a:sym typeface="+mn-ea"/>
              </a:rPr>
              <a:t>要结束变更控制执行过程，必须满足下列条件：</a:t>
            </a:r>
          </a:p>
        </p:txBody>
      </p:sp>
      <p:sp>
        <p:nvSpPr>
          <p:cNvPr id="17" name="文本框 16"/>
          <p:cNvSpPr txBox="1"/>
          <p:nvPr/>
        </p:nvSpPr>
        <p:spPr>
          <a:xfrm>
            <a:off x="1054802" y="1385408"/>
            <a:ext cx="8215323" cy="520848"/>
          </a:xfrm>
          <a:prstGeom prst="rect">
            <a:avLst/>
          </a:prstGeom>
          <a:noFill/>
        </p:spPr>
        <p:txBody>
          <a:bodyPr wrap="square">
            <a:spAutoFit/>
          </a:bodyPr>
          <a:lstStyle/>
          <a:p>
            <a:pPr>
              <a:lnSpc>
                <a:spcPct val="150000"/>
              </a:lnSpc>
            </a:pPr>
            <a:r>
              <a:rPr lang="zh-CN" altLang="en-US" sz="2200" b="1" dirty="0">
                <a:latin typeface="宋体" panose="02010600030101010101" pitchFamily="2" charset="-122"/>
                <a:ea typeface="宋体" panose="02010600030101010101" pitchFamily="2" charset="-122"/>
                <a:sym typeface="+mn-ea"/>
              </a:rPr>
              <a:t>（</a:t>
            </a:r>
            <a:r>
              <a:rPr lang="en-US" altLang="zh-CN" sz="2200" b="1" dirty="0">
                <a:latin typeface="宋体" panose="02010600030101010101" pitchFamily="2" charset="-122"/>
                <a:ea typeface="宋体" panose="02010600030101010101" pitchFamily="2" charset="-122"/>
                <a:sym typeface="+mn-ea"/>
              </a:rPr>
              <a:t>7</a:t>
            </a:r>
            <a:r>
              <a:rPr lang="zh-CN" altLang="en-US" sz="2200" b="1" dirty="0">
                <a:latin typeface="宋体" panose="02010600030101010101" pitchFamily="2" charset="-122"/>
                <a:ea typeface="宋体" panose="02010600030101010101" pitchFamily="2" charset="-122"/>
                <a:sym typeface="+mn-ea"/>
              </a:rPr>
              <a:t>）结束条件</a:t>
            </a:r>
          </a:p>
        </p:txBody>
      </p:sp>
      <p:sp>
        <p:nvSpPr>
          <p:cNvPr id="15"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49</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pSp>
        <p:nvGrpSpPr>
          <p:cNvPr id="9" name="组合 8"/>
          <p:cNvGrpSpPr/>
          <p:nvPr/>
        </p:nvGrpSpPr>
        <p:grpSpPr>
          <a:xfrm>
            <a:off x="1369031" y="2623110"/>
            <a:ext cx="9453937" cy="2247563"/>
            <a:chOff x="1574135" y="2441140"/>
            <a:chExt cx="9315450" cy="3842617"/>
          </a:xfrm>
        </p:grpSpPr>
        <p:sp>
          <p:nvSpPr>
            <p:cNvPr id="8" name="矩形 7"/>
            <p:cNvSpPr/>
            <p:nvPr/>
          </p:nvSpPr>
          <p:spPr>
            <a:xfrm>
              <a:off x="1574135" y="2441140"/>
              <a:ext cx="9315450" cy="3260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zh-CN" altLang="en-US" sz="2200">
                <a:latin typeface="宋体" panose="02010600030101010101" pitchFamily="2" charset="-122"/>
                <a:ea typeface="宋体" panose="02010600030101010101" pitchFamily="2" charset="-122"/>
              </a:endParaRPr>
            </a:p>
          </p:txBody>
        </p:sp>
        <p:sp>
          <p:nvSpPr>
            <p:cNvPr id="16" name="文本框 15"/>
            <p:cNvSpPr txBox="1"/>
            <p:nvPr/>
          </p:nvSpPr>
          <p:spPr>
            <a:xfrm>
              <a:off x="1799050" y="2557552"/>
              <a:ext cx="8744877" cy="3726205"/>
            </a:xfrm>
            <a:prstGeom prst="rect">
              <a:avLst/>
            </a:prstGeom>
            <a:noFill/>
            <a:ln>
              <a:noFill/>
            </a:ln>
          </p:spPr>
          <p:txBody>
            <a:bodyPr wrap="square">
              <a:spAutoFit/>
            </a:bodyPr>
            <a:lstStyle/>
            <a:p>
              <a:pPr indent="511175">
                <a:lnSpc>
                  <a:spcPct val="150000"/>
                </a:lnSpc>
              </a:pPr>
              <a:r>
                <a:rPr lang="zh-CN" altLang="en-US" sz="2200" dirty="0">
                  <a:latin typeface="宋体" panose="02010600030101010101" pitchFamily="2" charset="-122"/>
                  <a:ea typeface="宋体" panose="02010600030101010101" pitchFamily="2" charset="-122"/>
                  <a:sym typeface="+mn-ea"/>
                </a:rPr>
                <a:t>用报告、图表来总结变更控制数据库的内容和按状态分类的变更请求数量。描述产生报告的步骤。项目管理者通常使用这些报告来跟踪项目状态。</a:t>
              </a:r>
            </a:p>
          </p:txBody>
        </p:sp>
      </p:grpSp>
      <p:sp>
        <p:nvSpPr>
          <p:cNvPr id="17" name="文本框 16"/>
          <p:cNvSpPr txBox="1"/>
          <p:nvPr/>
        </p:nvSpPr>
        <p:spPr>
          <a:xfrm>
            <a:off x="1101818" y="1634398"/>
            <a:ext cx="8215323" cy="520848"/>
          </a:xfrm>
          <a:prstGeom prst="rect">
            <a:avLst/>
          </a:prstGeom>
          <a:noFill/>
        </p:spPr>
        <p:txBody>
          <a:bodyPr wrap="square">
            <a:spAutoFit/>
          </a:bodyPr>
          <a:lstStyle/>
          <a:p>
            <a:pPr>
              <a:lnSpc>
                <a:spcPct val="150000"/>
              </a:lnSpc>
            </a:pPr>
            <a:r>
              <a:rPr lang="zh-CN" altLang="en-US" sz="2200" b="1" dirty="0">
                <a:latin typeface="宋体" panose="02010600030101010101" pitchFamily="2" charset="-122"/>
                <a:ea typeface="宋体" panose="02010600030101010101" pitchFamily="2" charset="-122"/>
                <a:sym typeface="+mn-ea"/>
              </a:rPr>
              <a:t>（</a:t>
            </a:r>
            <a:r>
              <a:rPr lang="en-US" altLang="zh-CN" sz="2200" b="1" dirty="0">
                <a:latin typeface="宋体" panose="02010600030101010101" pitchFamily="2" charset="-122"/>
                <a:ea typeface="宋体" panose="02010600030101010101" pitchFamily="2" charset="-122"/>
                <a:sym typeface="+mn-ea"/>
              </a:rPr>
              <a:t>8</a:t>
            </a:r>
            <a:r>
              <a:rPr lang="zh-CN" altLang="en-US" sz="2200" b="1" dirty="0">
                <a:latin typeface="宋体" panose="02010600030101010101" pitchFamily="2" charset="-122"/>
                <a:ea typeface="宋体" panose="02010600030101010101" pitchFamily="2" charset="-122"/>
                <a:sym typeface="+mn-ea"/>
              </a:rPr>
              <a:t>）变更控制状态报告</a:t>
            </a:r>
          </a:p>
        </p:txBody>
      </p:sp>
      <p:sp>
        <p:nvSpPr>
          <p:cNvPr id="14" name="文本框 67"/>
          <p:cNvSpPr>
            <a:spLocks noChangeArrowheads="1"/>
          </p:cNvSpPr>
          <p:nvPr/>
        </p:nvSpPr>
        <p:spPr bwMode="auto">
          <a:xfrm>
            <a:off x="1054802" y="904407"/>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6.2.2.2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变更控制过程描述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a:t>
            </a:fld>
            <a:endParaRPr lang="zh-CN" altLang="en-US" dirty="0">
              <a:solidFill>
                <a:prstClr val="black">
                  <a:tint val="75000"/>
                </a:prstClr>
              </a:solidFill>
            </a:endParaRPr>
          </a:p>
        </p:txBody>
      </p:sp>
      <p:sp>
        <p:nvSpPr>
          <p:cNvPr id="11" name="文本框 10"/>
          <p:cNvSpPr txBox="1"/>
          <p:nvPr/>
        </p:nvSpPr>
        <p:spPr>
          <a:xfrm>
            <a:off x="1434984" y="1326645"/>
            <a:ext cx="9322031" cy="943528"/>
          </a:xfrm>
          <a:prstGeom prst="rect">
            <a:avLst/>
          </a:prstGeom>
          <a:noFill/>
        </p:spPr>
        <p:txBody>
          <a:bodyPr wrap="square">
            <a:spAutoFit/>
          </a:bodyPr>
          <a:lstStyle/>
          <a:p>
            <a:pPr>
              <a:lnSpc>
                <a:spcPct val="150000"/>
              </a:lnSpc>
              <a:defRPr/>
            </a:pPr>
            <a:r>
              <a:rPr lang="zh-CN" altLang="en-US" sz="2000" b="1" noProof="1">
                <a:latin typeface="宋体" panose="02010600030101010101" pitchFamily="2" charset="-122"/>
              </a:rPr>
              <a:t>需求管理包括在工程进展过程中维持需求约定集成性和精确性的所有活动，如图</a:t>
            </a:r>
            <a:r>
              <a:rPr lang="en-US" altLang="zh-CN" sz="2000" b="1" noProof="1">
                <a:latin typeface="宋体" panose="02010600030101010101" pitchFamily="2" charset="-122"/>
              </a:rPr>
              <a:t>6.1</a:t>
            </a:r>
            <a:r>
              <a:rPr lang="zh-CN" altLang="en-US" sz="2000" b="1" noProof="1">
                <a:latin typeface="宋体" panose="02010600030101010101" pitchFamily="2" charset="-122"/>
              </a:rPr>
              <a:t>所示。</a:t>
            </a:r>
          </a:p>
        </p:txBody>
      </p:sp>
      <p:sp>
        <p:nvSpPr>
          <p:cNvPr id="23" name="文本框 45073"/>
          <p:cNvSpPr txBox="1">
            <a:spLocks noChangeArrowheads="1"/>
          </p:cNvSpPr>
          <p:nvPr/>
        </p:nvSpPr>
        <p:spPr bwMode="auto">
          <a:xfrm>
            <a:off x="4725371" y="6048506"/>
            <a:ext cx="3390672" cy="400110"/>
          </a:xfrm>
          <a:prstGeom prst="rect">
            <a:avLst/>
          </a:prstGeom>
          <a:noFill/>
        </p:spPr>
        <p:txBody>
          <a:bodyPr wrap="square">
            <a:spAutoFit/>
          </a:bodyPr>
          <a:lstStyle>
            <a:defPPr>
              <a:defRPr lang="zh-CN"/>
            </a:defPPr>
            <a:lvl1pPr algn="ctr">
              <a:defRPr sz="2000" b="1" kern="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图</a:t>
            </a:r>
            <a:r>
              <a:rPr lang="en-US" altLang="zh-CN" dirty="0"/>
              <a:t>6.1  </a:t>
            </a:r>
            <a:r>
              <a:rPr lang="zh-CN" altLang="en-US" dirty="0"/>
              <a:t>需求管理的主要活动</a:t>
            </a:r>
          </a:p>
        </p:txBody>
      </p:sp>
      <p:grpSp>
        <p:nvGrpSpPr>
          <p:cNvPr id="62" name="组合 61"/>
          <p:cNvGrpSpPr/>
          <p:nvPr/>
        </p:nvGrpSpPr>
        <p:grpSpPr>
          <a:xfrm>
            <a:off x="1629883" y="1899547"/>
            <a:ext cx="8886328" cy="4148959"/>
            <a:chOff x="2113922" y="1759710"/>
            <a:chExt cx="8886328" cy="4148959"/>
          </a:xfrm>
        </p:grpSpPr>
        <p:sp>
          <p:nvSpPr>
            <p:cNvPr id="25" name="矩形 45059"/>
            <p:cNvSpPr>
              <a:spLocks noChangeArrowheads="1"/>
            </p:cNvSpPr>
            <p:nvPr/>
          </p:nvSpPr>
          <p:spPr bwMode="auto">
            <a:xfrm>
              <a:off x="5447473" y="1759710"/>
              <a:ext cx="2133600" cy="457200"/>
            </a:xfrm>
            <a:prstGeom prst="rect">
              <a:avLst/>
            </a:prstGeom>
            <a:solidFill>
              <a:schemeClr val="accent1">
                <a:lumMod val="20000"/>
                <a:lumOff val="80000"/>
              </a:schemeClr>
            </a:solidFill>
            <a:ln w="38100">
              <a:no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需求管理</a:t>
              </a:r>
            </a:p>
          </p:txBody>
        </p:sp>
        <p:sp>
          <p:nvSpPr>
            <p:cNvPr id="26" name="矩形 45060"/>
            <p:cNvSpPr/>
            <p:nvPr/>
          </p:nvSpPr>
          <p:spPr>
            <a:xfrm>
              <a:off x="2118610" y="3543503"/>
              <a:ext cx="2063271" cy="2365166"/>
            </a:xfrm>
            <a:prstGeom prst="rect">
              <a:avLst/>
            </a:prstGeom>
            <a:solidFill>
              <a:schemeClr val="accent1">
                <a:lumMod val="20000"/>
                <a:lumOff val="80000"/>
              </a:schemeClr>
            </a:solidFill>
            <a:ln w="38100" cap="flat" cmpd="sng">
              <a:noFill/>
              <a:prstDash val="solid"/>
              <a:miter/>
              <a:headEnd type="none" w="med" len="med"/>
              <a:tailEnd type="none" w="med" len="med"/>
            </a:ln>
          </p:spPr>
          <p:txBody>
            <a:bodyPr wrap="none" anchor="ctr"/>
            <a:lstStyle/>
            <a:p>
              <a:pPr fontAlgn="base">
                <a:spcBef>
                  <a:spcPct val="0"/>
                </a:spcBef>
                <a:spcAft>
                  <a:spcPct val="0"/>
                </a:spcAft>
              </a:pPr>
              <a:endParaRPr lang="zh-CN" altLang="en-US" sz="2000" kern="0" noProof="1">
                <a:solidFill>
                  <a:srgbClr val="000000"/>
                </a:solidFill>
                <a:latin typeface="宋体" panose="02010600030101010101" pitchFamily="2" charset="-122"/>
                <a:ea typeface="宋体" panose="02010600030101010101" pitchFamily="2" charset="-122"/>
              </a:endParaRPr>
            </a:p>
          </p:txBody>
        </p:sp>
        <p:sp>
          <p:nvSpPr>
            <p:cNvPr id="27" name="矩形 45061"/>
            <p:cNvSpPr>
              <a:spLocks noChangeArrowheads="1"/>
            </p:cNvSpPr>
            <p:nvPr/>
          </p:nvSpPr>
          <p:spPr bwMode="auto">
            <a:xfrm>
              <a:off x="2113922" y="3157724"/>
              <a:ext cx="2067959" cy="381000"/>
            </a:xfrm>
            <a:prstGeom prst="rect">
              <a:avLst/>
            </a:prstGeom>
            <a:solidFill>
              <a:schemeClr val="accent1">
                <a:lumMod val="75000"/>
              </a:schemeClr>
            </a:solidFill>
            <a:ln w="38100">
              <a:noFill/>
              <a:miter lim="800000"/>
            </a:ln>
          </p:spPr>
          <p:txBody>
            <a:bodyPr wrap="none" anchor="ctr"/>
            <a:lstStyle/>
            <a:p>
              <a:pPr algn="ctr" fontAlgn="base">
                <a:spcBef>
                  <a:spcPct val="0"/>
                </a:spcBef>
                <a:spcAft>
                  <a:spcPct val="0"/>
                </a:spcAft>
              </a:pPr>
              <a:r>
                <a:rPr lang="zh-CN" altLang="en-US" sz="2000" kern="0">
                  <a:solidFill>
                    <a:srgbClr val="FFFFFF"/>
                  </a:solidFill>
                  <a:latin typeface="宋体" panose="02010600030101010101" pitchFamily="2" charset="-122"/>
                  <a:ea typeface="宋体" panose="02010600030101010101" pitchFamily="2" charset="-122"/>
                </a:rPr>
                <a:t>变更控制</a:t>
              </a:r>
            </a:p>
          </p:txBody>
        </p:sp>
        <p:sp>
          <p:nvSpPr>
            <p:cNvPr id="28" name="矩形 45062"/>
            <p:cNvSpPr/>
            <p:nvPr/>
          </p:nvSpPr>
          <p:spPr>
            <a:xfrm>
              <a:off x="4365100" y="3531390"/>
              <a:ext cx="2016871" cy="2374495"/>
            </a:xfrm>
            <a:prstGeom prst="rect">
              <a:avLst/>
            </a:prstGeom>
            <a:solidFill>
              <a:schemeClr val="accent1">
                <a:lumMod val="20000"/>
                <a:lumOff val="80000"/>
              </a:schemeClr>
            </a:solidFill>
            <a:ln w="38100" cap="flat" cmpd="sng">
              <a:noFill/>
              <a:prstDash val="solid"/>
              <a:miter/>
              <a:headEnd type="none" w="med" len="med"/>
              <a:tailEnd type="none" w="med" len="med"/>
            </a:ln>
          </p:spPr>
          <p:txBody>
            <a:bodyPr wrap="none" anchor="ctr"/>
            <a:lstStyle/>
            <a:p>
              <a:pPr fontAlgn="base">
                <a:spcBef>
                  <a:spcPct val="0"/>
                </a:spcBef>
                <a:spcAft>
                  <a:spcPct val="0"/>
                </a:spcAft>
              </a:pPr>
              <a:endParaRPr lang="zh-CN" altLang="en-US" sz="2000" kern="0" noProof="1">
                <a:solidFill>
                  <a:srgbClr val="000000"/>
                </a:solidFill>
                <a:latin typeface="宋体" panose="02010600030101010101" pitchFamily="2" charset="-122"/>
                <a:ea typeface="宋体" panose="02010600030101010101" pitchFamily="2" charset="-122"/>
              </a:endParaRPr>
            </a:p>
          </p:txBody>
        </p:sp>
        <p:sp>
          <p:nvSpPr>
            <p:cNvPr id="29" name="矩形 45063"/>
            <p:cNvSpPr>
              <a:spLocks noChangeArrowheads="1"/>
            </p:cNvSpPr>
            <p:nvPr/>
          </p:nvSpPr>
          <p:spPr bwMode="auto">
            <a:xfrm>
              <a:off x="4364119" y="3150391"/>
              <a:ext cx="2016871" cy="381000"/>
            </a:xfrm>
            <a:prstGeom prst="rect">
              <a:avLst/>
            </a:prstGeom>
            <a:solidFill>
              <a:schemeClr val="accent1">
                <a:lumMod val="75000"/>
              </a:schemeClr>
            </a:solidFill>
            <a:ln w="38100">
              <a:noFill/>
              <a:miter lim="800000"/>
            </a:ln>
          </p:spPr>
          <p:txBody>
            <a:bodyPr wrap="none" anchor="ctr"/>
            <a:lstStyle/>
            <a:p>
              <a:pPr algn="ctr" fontAlgn="base">
                <a:spcBef>
                  <a:spcPct val="0"/>
                </a:spcBef>
                <a:spcAft>
                  <a:spcPct val="0"/>
                </a:spcAft>
              </a:pPr>
              <a:r>
                <a:rPr lang="zh-CN" altLang="en-US" sz="2000" kern="0" dirty="0">
                  <a:solidFill>
                    <a:srgbClr val="FFFFFF"/>
                  </a:solidFill>
                  <a:latin typeface="宋体" panose="02010600030101010101" pitchFamily="2" charset="-122"/>
                  <a:ea typeface="宋体" panose="02010600030101010101" pitchFamily="2" charset="-122"/>
                </a:rPr>
                <a:t>版本控制</a:t>
              </a:r>
            </a:p>
          </p:txBody>
        </p:sp>
        <p:sp>
          <p:nvSpPr>
            <p:cNvPr id="30" name="矩形 45064"/>
            <p:cNvSpPr/>
            <p:nvPr/>
          </p:nvSpPr>
          <p:spPr>
            <a:xfrm>
              <a:off x="6582469" y="3540230"/>
              <a:ext cx="2131580" cy="2356327"/>
            </a:xfrm>
            <a:prstGeom prst="rect">
              <a:avLst/>
            </a:prstGeom>
            <a:solidFill>
              <a:schemeClr val="accent1">
                <a:lumMod val="20000"/>
                <a:lumOff val="80000"/>
              </a:schemeClr>
            </a:solidFill>
            <a:ln w="38100" cap="flat" cmpd="sng">
              <a:noFill/>
              <a:prstDash val="solid"/>
              <a:miter/>
              <a:headEnd type="none" w="med" len="med"/>
              <a:tailEnd type="none" w="med" len="med"/>
            </a:ln>
          </p:spPr>
          <p:txBody>
            <a:bodyPr wrap="none" anchor="ctr"/>
            <a:lstStyle/>
            <a:p>
              <a:pPr marR="0" lvl="0" defTabSz="914400" eaLnBrk="1" fontAlgn="base" latinLnBrk="0" hangingPunct="1">
                <a:lnSpc>
                  <a:spcPct val="100000"/>
                </a:lnSpc>
                <a:spcBef>
                  <a:spcPct val="0"/>
                </a:spcBef>
                <a:spcAft>
                  <a:spcPct val="0"/>
                </a:spcAft>
                <a:buClrTx/>
                <a:buSzTx/>
                <a:defRPr/>
              </a:pPr>
              <a:endParaRPr kumimoji="0" lang="zh-CN" altLang="en-US" sz="20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a:p>
              <a:pPr marR="0" lvl="0" defTabSz="914400" eaLnBrk="1" fontAlgn="base" latinLnBrk="0" hangingPunct="1">
                <a:lnSpc>
                  <a:spcPct val="100000"/>
                </a:lnSpc>
                <a:spcBef>
                  <a:spcPct val="0"/>
                </a:spcBef>
                <a:spcAft>
                  <a:spcPct val="0"/>
                </a:spcAft>
                <a:buClrTx/>
                <a:buSzTx/>
                <a:defRPr/>
              </a:pPr>
              <a:endParaRPr kumimoji="0" lang="zh-CN" altLang="en-US" sz="20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a:p>
              <a:pPr marR="0" lvl="0" defTabSz="914400" eaLnBrk="1" fontAlgn="base" latinLnBrk="0" hangingPunct="1">
                <a:lnSpc>
                  <a:spcPct val="100000"/>
                </a:lnSpc>
                <a:spcBef>
                  <a:spcPct val="0"/>
                </a:spcBef>
                <a:spcAft>
                  <a:spcPct val="0"/>
                </a:spcAft>
                <a:buClrTx/>
                <a:buSzTx/>
                <a:defRPr/>
              </a:pPr>
              <a:endParaRPr kumimoji="0" lang="zh-CN" altLang="en-US" sz="20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a:p>
              <a:pPr marR="0" lvl="0" defTabSz="914400" eaLnBrk="1" fontAlgn="base" latinLnBrk="0" hangingPunct="1">
                <a:lnSpc>
                  <a:spcPct val="100000"/>
                </a:lnSpc>
                <a:spcBef>
                  <a:spcPct val="0"/>
                </a:spcBef>
                <a:spcAft>
                  <a:spcPct val="0"/>
                </a:spcAft>
                <a:buClrTx/>
                <a:buSzTx/>
                <a:defRPr/>
              </a:pPr>
              <a:endParaRPr kumimoji="0" lang="zh-CN" altLang="en-US" sz="20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31" name="矩形 45065"/>
            <p:cNvSpPr>
              <a:spLocks noChangeArrowheads="1"/>
            </p:cNvSpPr>
            <p:nvPr/>
          </p:nvSpPr>
          <p:spPr bwMode="auto">
            <a:xfrm>
              <a:off x="6581054" y="3153331"/>
              <a:ext cx="2131579" cy="381000"/>
            </a:xfrm>
            <a:prstGeom prst="rect">
              <a:avLst/>
            </a:prstGeom>
            <a:solidFill>
              <a:schemeClr val="accent1">
                <a:lumMod val="75000"/>
              </a:schemeClr>
            </a:solidFill>
            <a:ln w="38100">
              <a:no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rPr>
                <a:t>需求跟踪</a:t>
              </a:r>
            </a:p>
          </p:txBody>
        </p:sp>
        <p:sp>
          <p:nvSpPr>
            <p:cNvPr id="32" name="矩形 45066"/>
            <p:cNvSpPr/>
            <p:nvPr/>
          </p:nvSpPr>
          <p:spPr>
            <a:xfrm>
              <a:off x="8951427" y="3534174"/>
              <a:ext cx="2048823" cy="2374495"/>
            </a:xfrm>
            <a:prstGeom prst="rect">
              <a:avLst/>
            </a:prstGeom>
            <a:solidFill>
              <a:schemeClr val="accent1">
                <a:lumMod val="20000"/>
                <a:lumOff val="80000"/>
              </a:schemeClr>
            </a:solidFill>
            <a:ln w="38100" cap="flat" cmpd="sng">
              <a:noFill/>
              <a:prstDash val="solid"/>
              <a:miter/>
              <a:headEnd type="none" w="med" len="med"/>
              <a:tailEnd type="none" w="med" len="med"/>
            </a:ln>
          </p:spPr>
          <p:txBody>
            <a:bodyPr wrap="none" anchor="ctr"/>
            <a:lstStyle/>
            <a:p>
              <a:pPr fontAlgn="base">
                <a:spcBef>
                  <a:spcPct val="0"/>
                </a:spcBef>
                <a:spcAft>
                  <a:spcPct val="0"/>
                </a:spcAft>
              </a:pPr>
              <a:endParaRPr lang="zh-CN" altLang="en-US" sz="2000" kern="0" noProof="1">
                <a:solidFill>
                  <a:srgbClr val="000000"/>
                </a:solidFill>
                <a:latin typeface="宋体" panose="02010600030101010101" pitchFamily="2" charset="-122"/>
                <a:ea typeface="宋体" panose="02010600030101010101" pitchFamily="2" charset="-122"/>
              </a:endParaRPr>
            </a:p>
          </p:txBody>
        </p:sp>
        <p:sp>
          <p:nvSpPr>
            <p:cNvPr id="33" name="矩形 45067"/>
            <p:cNvSpPr>
              <a:spLocks noChangeArrowheads="1"/>
            </p:cNvSpPr>
            <p:nvPr/>
          </p:nvSpPr>
          <p:spPr bwMode="auto">
            <a:xfrm>
              <a:off x="8950817" y="3157724"/>
              <a:ext cx="2048823" cy="381000"/>
            </a:xfrm>
            <a:prstGeom prst="rect">
              <a:avLst/>
            </a:prstGeom>
            <a:solidFill>
              <a:schemeClr val="accent1">
                <a:lumMod val="75000"/>
              </a:schemeClr>
            </a:solidFill>
            <a:ln w="38100">
              <a:noFill/>
              <a:miter lim="800000"/>
            </a:ln>
          </p:spPr>
          <p:txBody>
            <a:bodyPr wrap="none" anchor="ctr"/>
            <a:lstStyle/>
            <a:p>
              <a:pPr algn="ctr" fontAlgn="base">
                <a:spcBef>
                  <a:spcPct val="0"/>
                </a:spcBef>
                <a:spcAft>
                  <a:spcPct val="0"/>
                </a:spcAft>
              </a:pPr>
              <a:r>
                <a:rPr lang="zh-CN" altLang="en-US" sz="2000" kern="0" dirty="0">
                  <a:solidFill>
                    <a:srgbClr val="FFFFFF"/>
                  </a:solidFill>
                  <a:latin typeface="宋体" panose="02010600030101010101" pitchFamily="2" charset="-122"/>
                  <a:ea typeface="宋体" panose="02010600030101010101" pitchFamily="2" charset="-122"/>
                </a:rPr>
                <a:t>需求状态跟踪</a:t>
              </a:r>
            </a:p>
          </p:txBody>
        </p:sp>
        <p:sp>
          <p:nvSpPr>
            <p:cNvPr id="34" name="直接连接符 45068"/>
            <p:cNvSpPr>
              <a:spLocks noChangeShapeType="1"/>
            </p:cNvSpPr>
            <p:nvPr/>
          </p:nvSpPr>
          <p:spPr bwMode="auto">
            <a:xfrm flipH="1">
              <a:off x="5238968" y="2215621"/>
              <a:ext cx="1030622" cy="946882"/>
            </a:xfrm>
            <a:prstGeom prst="line">
              <a:avLst/>
            </a:prstGeom>
            <a:noFill/>
            <a:ln w="28575">
              <a:solidFill>
                <a:schemeClr val="tx2">
                  <a:lumMod val="75000"/>
                </a:schemeClr>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kern="0">
                <a:solidFill>
                  <a:srgbClr val="000000"/>
                </a:solidFill>
                <a:latin typeface="宋体" panose="02010600030101010101" pitchFamily="2" charset="-122"/>
                <a:ea typeface="宋体" panose="02010600030101010101" pitchFamily="2" charset="-122"/>
              </a:endParaRPr>
            </a:p>
          </p:txBody>
        </p:sp>
        <p:sp>
          <p:nvSpPr>
            <p:cNvPr id="35" name="直接连接符 45069"/>
            <p:cNvSpPr>
              <a:spLocks noChangeShapeType="1"/>
            </p:cNvSpPr>
            <p:nvPr/>
          </p:nvSpPr>
          <p:spPr bwMode="auto">
            <a:xfrm>
              <a:off x="6951861" y="2222809"/>
              <a:ext cx="2401909" cy="939694"/>
            </a:xfrm>
            <a:prstGeom prst="line">
              <a:avLst/>
            </a:prstGeom>
            <a:noFill/>
            <a:ln w="28575">
              <a:solidFill>
                <a:schemeClr val="tx2">
                  <a:lumMod val="75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36" name="直接连接符 45070"/>
            <p:cNvSpPr>
              <a:spLocks noChangeShapeType="1"/>
            </p:cNvSpPr>
            <p:nvPr/>
          </p:nvSpPr>
          <p:spPr bwMode="auto">
            <a:xfrm flipH="1">
              <a:off x="3321268" y="2210842"/>
              <a:ext cx="2564803" cy="951660"/>
            </a:xfrm>
            <a:prstGeom prst="line">
              <a:avLst/>
            </a:prstGeom>
            <a:noFill/>
            <a:ln w="28575">
              <a:solidFill>
                <a:schemeClr val="tx2">
                  <a:lumMod val="75000"/>
                </a:schemeClr>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kern="0">
                <a:solidFill>
                  <a:srgbClr val="000000"/>
                </a:solidFill>
                <a:latin typeface="宋体" panose="02010600030101010101" pitchFamily="2" charset="-122"/>
                <a:ea typeface="宋体" panose="02010600030101010101" pitchFamily="2" charset="-122"/>
              </a:endParaRPr>
            </a:p>
          </p:txBody>
        </p:sp>
        <p:sp>
          <p:nvSpPr>
            <p:cNvPr id="37" name="直接连接符 45071"/>
            <p:cNvSpPr>
              <a:spLocks noChangeShapeType="1"/>
            </p:cNvSpPr>
            <p:nvPr/>
          </p:nvSpPr>
          <p:spPr bwMode="auto">
            <a:xfrm>
              <a:off x="6750727" y="2215621"/>
              <a:ext cx="621843" cy="946882"/>
            </a:xfrm>
            <a:prstGeom prst="line">
              <a:avLst/>
            </a:prstGeom>
            <a:noFill/>
            <a:ln w="28575">
              <a:solidFill>
                <a:schemeClr val="tx2">
                  <a:lumMod val="75000"/>
                </a:schemeClr>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kern="0">
                <a:solidFill>
                  <a:srgbClr val="000000"/>
                </a:solidFill>
                <a:latin typeface="宋体" panose="02010600030101010101" pitchFamily="2" charset="-122"/>
                <a:ea typeface="宋体" panose="02010600030101010101" pitchFamily="2" charset="-122"/>
              </a:endParaRPr>
            </a:p>
          </p:txBody>
        </p:sp>
      </p:grpSp>
      <p:sp>
        <p:nvSpPr>
          <p:cNvPr id="38" name="文本框 37"/>
          <p:cNvSpPr txBox="1"/>
          <p:nvPr/>
        </p:nvSpPr>
        <p:spPr>
          <a:xfrm>
            <a:off x="1669336" y="3728624"/>
            <a:ext cx="2016871" cy="390941"/>
          </a:xfrm>
          <a:prstGeom prst="rect">
            <a:avLst/>
          </a:prstGeom>
          <a:noFill/>
        </p:spPr>
        <p:txBody>
          <a:bodyPr wrap="square">
            <a:spAutoFit/>
          </a:bodyPr>
          <a:lstStyle/>
          <a:p>
            <a:pPr marR="0" lvl="0" algn="ctr" defTabSz="914400" eaLnBrk="1" fontAlgn="base" latinLnBrk="0" hangingPunct="1">
              <a:lnSpc>
                <a:spcPct val="125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建议变更</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39" name="文本框 38"/>
          <p:cNvSpPr txBox="1"/>
          <p:nvPr/>
        </p:nvSpPr>
        <p:spPr>
          <a:xfrm>
            <a:off x="1359170" y="4061583"/>
            <a:ext cx="2620672" cy="390941"/>
          </a:xfrm>
          <a:prstGeom prst="rect">
            <a:avLst/>
          </a:prstGeom>
          <a:noFill/>
        </p:spPr>
        <p:txBody>
          <a:bodyPr wrap="square">
            <a:spAutoFit/>
          </a:bodyPr>
          <a:lstStyle/>
          <a:p>
            <a:pPr marR="0" lvl="0" algn="ctr" defTabSz="914400" eaLnBrk="1" fontAlgn="base" latinLnBrk="0" hangingPunct="1">
              <a:lnSpc>
                <a:spcPct val="125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分析影响</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41" name="文本框 40"/>
          <p:cNvSpPr txBox="1"/>
          <p:nvPr/>
        </p:nvSpPr>
        <p:spPr>
          <a:xfrm>
            <a:off x="1151488" y="4406279"/>
            <a:ext cx="3036036" cy="390941"/>
          </a:xfrm>
          <a:prstGeom prst="rect">
            <a:avLst/>
          </a:prstGeom>
          <a:noFill/>
        </p:spPr>
        <p:txBody>
          <a:bodyPr wrap="square">
            <a:spAutoFit/>
          </a:bodyPr>
          <a:lstStyle/>
          <a:p>
            <a:pPr marR="0" lvl="0" algn="ctr" defTabSz="914400" eaLnBrk="1" fontAlgn="base" latinLnBrk="0" hangingPunct="1">
              <a:lnSpc>
                <a:spcPct val="125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决定变更</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43" name="文本框 42"/>
          <p:cNvSpPr txBox="1"/>
          <p:nvPr/>
        </p:nvSpPr>
        <p:spPr>
          <a:xfrm>
            <a:off x="1151488" y="4766042"/>
            <a:ext cx="3036036" cy="390941"/>
          </a:xfrm>
          <a:prstGeom prst="rect">
            <a:avLst/>
          </a:prstGeom>
          <a:noFill/>
        </p:spPr>
        <p:txBody>
          <a:bodyPr wrap="square">
            <a:spAutoFit/>
          </a:bodyPr>
          <a:lstStyle/>
          <a:p>
            <a:pPr marR="0" lvl="0" algn="ctr" defTabSz="914400" eaLnBrk="1" fontAlgn="base" latinLnBrk="0" hangingPunct="1">
              <a:lnSpc>
                <a:spcPct val="125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更新需求文档</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45" name="文本框 44"/>
          <p:cNvSpPr txBox="1"/>
          <p:nvPr/>
        </p:nvSpPr>
        <p:spPr>
          <a:xfrm>
            <a:off x="1482494" y="5123233"/>
            <a:ext cx="2374023" cy="390941"/>
          </a:xfrm>
          <a:prstGeom prst="rect">
            <a:avLst/>
          </a:prstGeom>
          <a:noFill/>
        </p:spPr>
        <p:txBody>
          <a:bodyPr wrap="square">
            <a:spAutoFit/>
          </a:bodyPr>
          <a:lstStyle/>
          <a:p>
            <a:pPr marR="0" lvl="0" algn="ctr" defTabSz="914400" eaLnBrk="1" fontAlgn="base" latinLnBrk="0" hangingPunct="1">
              <a:lnSpc>
                <a:spcPct val="125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变更计划</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47" name="文本框 46"/>
          <p:cNvSpPr txBox="1"/>
          <p:nvPr/>
        </p:nvSpPr>
        <p:spPr>
          <a:xfrm>
            <a:off x="1226951" y="5449246"/>
            <a:ext cx="2901640" cy="390941"/>
          </a:xfrm>
          <a:prstGeom prst="rect">
            <a:avLst/>
          </a:prstGeom>
          <a:noFill/>
        </p:spPr>
        <p:txBody>
          <a:bodyPr wrap="square">
            <a:spAutoFit/>
          </a:bodyPr>
          <a:lstStyle/>
          <a:p>
            <a:pPr marR="0" lvl="0" algn="ctr" defTabSz="914400" eaLnBrk="1" fontAlgn="base" latinLnBrk="0" hangingPunct="1">
              <a:lnSpc>
                <a:spcPct val="125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测量需求的稳定性</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49" name="文本框 48"/>
          <p:cNvSpPr txBox="1"/>
          <p:nvPr/>
        </p:nvSpPr>
        <p:spPr>
          <a:xfrm>
            <a:off x="3480965" y="3781706"/>
            <a:ext cx="2853223" cy="369332"/>
          </a:xfrm>
          <a:prstGeom prst="rect">
            <a:avLst/>
          </a:prstGeom>
          <a:noFill/>
        </p:spPr>
        <p:txBody>
          <a:bodyPr wrap="square">
            <a:spAutoFit/>
          </a:bodyPr>
          <a:lstStyle/>
          <a:p>
            <a:pPr marR="0" lvl="0" algn="ctr" defTabSz="914400" eaLnBrk="1" fontAlgn="base" latinLnBrk="0" hangingPunct="1">
              <a:lnSpc>
                <a:spcPct val="100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定义版本标识方法</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51" name="文本框 50"/>
          <p:cNvSpPr txBox="1"/>
          <p:nvPr/>
        </p:nvSpPr>
        <p:spPr>
          <a:xfrm>
            <a:off x="3762791" y="4193646"/>
            <a:ext cx="2273087" cy="369332"/>
          </a:xfrm>
          <a:prstGeom prst="rect">
            <a:avLst/>
          </a:prstGeom>
          <a:noFill/>
        </p:spPr>
        <p:txBody>
          <a:bodyPr wrap="square">
            <a:spAutoFit/>
          </a:bodyPr>
          <a:lstStyle/>
          <a:p>
            <a:pPr marR="0" lvl="0" algn="ctr" defTabSz="914400" eaLnBrk="1" fontAlgn="base" latinLnBrk="0" hangingPunct="1">
              <a:lnSpc>
                <a:spcPct val="100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确定需求文档版本</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54" name="文本框 53"/>
          <p:cNvSpPr txBox="1"/>
          <p:nvPr/>
        </p:nvSpPr>
        <p:spPr>
          <a:xfrm>
            <a:off x="3847372" y="4591158"/>
            <a:ext cx="2084631" cy="646331"/>
          </a:xfrm>
          <a:prstGeom prst="rect">
            <a:avLst/>
          </a:prstGeom>
          <a:noFill/>
        </p:spPr>
        <p:txBody>
          <a:bodyPr wrap="square">
            <a:spAutoFit/>
          </a:bodyPr>
          <a:lstStyle/>
          <a:p>
            <a:pPr marR="0" lvl="0" algn="ctr" defTabSz="914400" eaLnBrk="1" fontAlgn="base" latinLnBrk="0" hangingPunct="1">
              <a:lnSpc>
                <a:spcPct val="100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确定单个需求文档版本</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56" name="文本框 55"/>
          <p:cNvSpPr txBox="1"/>
          <p:nvPr/>
        </p:nvSpPr>
        <p:spPr>
          <a:xfrm>
            <a:off x="6164296" y="3819442"/>
            <a:ext cx="2051681" cy="646331"/>
          </a:xfrm>
          <a:prstGeom prst="rect">
            <a:avLst/>
          </a:prstGeom>
          <a:noFill/>
        </p:spPr>
        <p:txBody>
          <a:bodyPr wrap="square">
            <a:spAutoFit/>
          </a:bodyPr>
          <a:lstStyle/>
          <a:p>
            <a:pPr marR="0" lvl="0" defTabSz="914400" eaLnBrk="1" fontAlgn="base" latinLnBrk="0" hangingPunct="1">
              <a:lnSpc>
                <a:spcPct val="100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定义对其它需求的连接链</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57" name="文本框 56"/>
          <p:cNvSpPr txBox="1"/>
          <p:nvPr/>
        </p:nvSpPr>
        <p:spPr>
          <a:xfrm>
            <a:off x="6187145" y="4503509"/>
            <a:ext cx="2028832" cy="646331"/>
          </a:xfrm>
          <a:prstGeom prst="rect">
            <a:avLst/>
          </a:prstGeom>
          <a:noFill/>
        </p:spPr>
        <p:txBody>
          <a:bodyPr wrap="square">
            <a:spAutoFit/>
          </a:bodyPr>
          <a:lstStyle/>
          <a:p>
            <a:pPr marR="0" lvl="0" defTabSz="914400" eaLnBrk="1" fontAlgn="base" latinLnBrk="0" hangingPunct="1">
              <a:lnSpc>
                <a:spcPct val="100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定义对其它系统元素的连接链</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59" name="文本框 58"/>
          <p:cNvSpPr txBox="1"/>
          <p:nvPr/>
        </p:nvSpPr>
        <p:spPr>
          <a:xfrm>
            <a:off x="8494027" y="3815799"/>
            <a:ext cx="2142825" cy="646331"/>
          </a:xfrm>
          <a:prstGeom prst="rect">
            <a:avLst/>
          </a:prstGeom>
          <a:noFill/>
        </p:spPr>
        <p:txBody>
          <a:bodyPr wrap="square">
            <a:spAutoFit/>
          </a:bodyPr>
          <a:lstStyle/>
          <a:p>
            <a:pPr marR="0" lvl="0" defTabSz="914400" eaLnBrk="1" fontAlgn="base" latinLnBrk="0" hangingPunct="1">
              <a:lnSpc>
                <a:spcPct val="100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定义可能的需求状态</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61" name="文本框 60"/>
          <p:cNvSpPr txBox="1"/>
          <p:nvPr/>
        </p:nvSpPr>
        <p:spPr>
          <a:xfrm>
            <a:off x="8501459" y="4450367"/>
            <a:ext cx="2142825" cy="646331"/>
          </a:xfrm>
          <a:prstGeom prst="rect">
            <a:avLst/>
          </a:prstGeom>
          <a:noFill/>
        </p:spPr>
        <p:txBody>
          <a:bodyPr wrap="square">
            <a:spAutoFit/>
          </a:bodyPr>
          <a:lstStyle/>
          <a:p>
            <a:pPr marR="0" lvl="0" defTabSz="914400" eaLnBrk="1" fontAlgn="base" latinLnBrk="0" hangingPunct="1">
              <a:lnSpc>
                <a:spcPct val="100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记录</a:t>
            </a: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sym typeface="+mn-ea"/>
              </a:rPr>
              <a:t>每一个</a:t>
            </a: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需求状态</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
        <p:nvSpPr>
          <p:cNvPr id="63" name="文本框 62"/>
          <p:cNvSpPr txBox="1"/>
          <p:nvPr/>
        </p:nvSpPr>
        <p:spPr>
          <a:xfrm>
            <a:off x="8501459" y="5065840"/>
            <a:ext cx="2194589" cy="646331"/>
          </a:xfrm>
          <a:prstGeom prst="rect">
            <a:avLst/>
          </a:prstGeom>
          <a:noFill/>
        </p:spPr>
        <p:txBody>
          <a:bodyPr wrap="square">
            <a:spAutoFit/>
          </a:bodyPr>
          <a:lstStyle/>
          <a:p>
            <a:pPr marR="0" lvl="0" defTabSz="914400" eaLnBrk="1" fontAlgn="base" latinLnBrk="0" hangingPunct="1">
              <a:lnSpc>
                <a:spcPct val="100000"/>
              </a:lnSpc>
              <a:spcBef>
                <a:spcPct val="0"/>
              </a:spcBef>
              <a:spcAft>
                <a:spcPct val="0"/>
              </a:spcAft>
              <a:buClrTx/>
              <a:buSzTx/>
              <a:defRPr/>
            </a:pPr>
            <a:r>
              <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cs typeface="+mn-ea"/>
              </a:rPr>
              <a:t>记录所有需求的状态分布情况</a:t>
            </a:r>
            <a:endParaRPr kumimoji="0" lang="zh-CN" altLang="en-US" sz="1800" i="0" u="none" strike="noStrike" kern="0" cap="none" spc="0" normalizeH="0" baseline="0" noProof="1">
              <a:ln>
                <a:noFill/>
              </a:ln>
              <a:solidFill>
                <a:srgbClr val="000000"/>
              </a:solidFill>
              <a:effectLst/>
              <a:uLnTx/>
              <a:uFillTx/>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slide(fromBottom)">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50</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4" name="文本框 13"/>
          <p:cNvSpPr txBox="1"/>
          <p:nvPr/>
        </p:nvSpPr>
        <p:spPr>
          <a:xfrm>
            <a:off x="1536575" y="1350212"/>
            <a:ext cx="6096000" cy="400110"/>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表</a:t>
            </a:r>
            <a:r>
              <a:rPr lang="en-US" altLang="zh-CN" sz="2000" b="1" dirty="0">
                <a:latin typeface="宋体" panose="02010600030101010101" pitchFamily="2" charset="-122"/>
                <a:ea typeface="宋体" panose="02010600030101010101" pitchFamily="2" charset="-122"/>
              </a:rPr>
              <a:t>6.3</a:t>
            </a:r>
            <a:r>
              <a:rPr lang="zh-CN" altLang="en-US" sz="2000" b="1" dirty="0">
                <a:latin typeface="宋体" panose="02010600030101010101" pitchFamily="2" charset="-122"/>
                <a:ea typeface="宋体" panose="02010600030101010101" pitchFamily="2" charset="-122"/>
              </a:rPr>
              <a:t>列出了每一个变更请求存储的一些数据项。</a:t>
            </a:r>
            <a:endParaRPr lang="zh-CN" altLang="en-US" sz="2000" dirty="0">
              <a:latin typeface="宋体" panose="02010600030101010101" pitchFamily="2" charset="-122"/>
              <a:ea typeface="宋体" panose="02010600030101010101" pitchFamily="2" charset="-122"/>
            </a:endParaRPr>
          </a:p>
        </p:txBody>
      </p:sp>
      <p:graphicFrame>
        <p:nvGraphicFramePr>
          <p:cNvPr id="15" name="表格 14"/>
          <p:cNvGraphicFramePr/>
          <p:nvPr>
            <p:custDataLst>
              <p:tags r:id="rId1"/>
            </p:custDataLst>
          </p:nvPr>
        </p:nvGraphicFramePr>
        <p:xfrm>
          <a:off x="1649977" y="2082850"/>
          <a:ext cx="8892045" cy="4358835"/>
        </p:xfrm>
        <a:graphic>
          <a:graphicData uri="http://schemas.openxmlformats.org/drawingml/2006/table">
            <a:tbl>
              <a:tblPr/>
              <a:tblGrid>
                <a:gridCol w="2439095">
                  <a:extLst>
                    <a:ext uri="{9D8B030D-6E8A-4147-A177-3AD203B41FA5}">
                      <a16:colId xmlns:a16="http://schemas.microsoft.com/office/drawing/2014/main" val="20000"/>
                    </a:ext>
                  </a:extLst>
                </a:gridCol>
                <a:gridCol w="6452950">
                  <a:extLst>
                    <a:ext uri="{9D8B030D-6E8A-4147-A177-3AD203B41FA5}">
                      <a16:colId xmlns:a16="http://schemas.microsoft.com/office/drawing/2014/main" val="20001"/>
                    </a:ext>
                  </a:extLst>
                </a:gridCol>
              </a:tblGrid>
              <a:tr h="406308">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bg1"/>
                          </a:solidFill>
                          <a:latin typeface="宋体" panose="02010600030101010101" pitchFamily="2" charset="-122"/>
                          <a:ea typeface="宋体" panose="02010600030101010101" pitchFamily="2" charset="-122"/>
                          <a:cs typeface="Times New Roman" panose="02020603050405020304" pitchFamily="2" charset="0"/>
                        </a:rPr>
                        <a:t>数据项名称</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bg1"/>
                          </a:solidFill>
                          <a:latin typeface="宋体" panose="02010600030101010101" pitchFamily="2" charset="-122"/>
                          <a:ea typeface="宋体" panose="02010600030101010101" pitchFamily="2" charset="-122"/>
                          <a:cs typeface="Times New Roman" panose="02020603050405020304" pitchFamily="2" charset="0"/>
                        </a:rPr>
                        <a:t>定义</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512649">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变更由来</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请求变更的功能区域，可能包括的团体，有市场、管理、客户、软件工程、硬件工程和测试等部门</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变更要求</a:t>
                      </a:r>
                      <a:r>
                        <a:rPr lang="en-US" altLang="zh-CN"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ID</a:t>
                      </a: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号</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分配给每个请求的标识标签或序列号</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402691">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变更类型</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变更请求的类型，例如需求变更，建议性增强，或缺陷报告</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提交日期</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提议者提交变更请求的日期</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更新日期</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最近更新变更请求的日期</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5"/>
                  </a:ext>
                </a:extLst>
              </a:tr>
              <a:tr h="368300">
                <a:tc>
                  <a:txBody>
                    <a:bodyPr/>
                    <a:lstStyle/>
                    <a:p>
                      <a:pPr marL="0" lvl="0" indent="0" algn="ctr" defTabSz="914400" rtl="0" eaLnBrk="0" fontAlgn="base" latinLnBrk="0" hangingPunct="0">
                        <a:lnSpc>
                          <a:spcPct val="150000"/>
                        </a:lnSpc>
                        <a:spcBef>
                          <a:spcPct val="20000"/>
                        </a:spcBef>
                        <a:spcAft>
                          <a:spcPct val="0"/>
                        </a:spcAft>
                        <a:buNone/>
                      </a:pPr>
                      <a:r>
                        <a:rPr lang="zh-CN" altLang="en-US" sz="18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描述</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defRPr/>
                      </a:pPr>
                      <a:r>
                        <a:rPr lang="zh-CN" altLang="en-US" sz="18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以自由格式文本描述已请求的变更</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68300">
                <a:tc>
                  <a:txBody>
                    <a:body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实现优先级</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由</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CCB</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赋予的每个变更的相对重要性，例如低、中、高</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7"/>
                  </a:ext>
                </a:extLst>
              </a:tr>
              <a:tr h="368300">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修改者</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实现变更的主要负责人姓名</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17" name="矩形 62611"/>
          <p:cNvSpPr>
            <a:spLocks noChangeArrowheads="1"/>
          </p:cNvSpPr>
          <p:nvPr/>
        </p:nvSpPr>
        <p:spPr bwMode="auto">
          <a:xfrm>
            <a:off x="3911181" y="1735569"/>
            <a:ext cx="3595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rPr>
              <a:t>表</a:t>
            </a:r>
            <a:r>
              <a:rPr lang="en-US" altLang="zh-CN" sz="2000" b="1" kern="0" dirty="0">
                <a:solidFill>
                  <a:schemeClr val="tx1">
                    <a:lumMod val="50000"/>
                    <a:lumOff val="50000"/>
                  </a:schemeClr>
                </a:solidFill>
                <a:latin typeface="微软雅黑" panose="020B0503020204020204" pitchFamily="34" charset="-122"/>
                <a:ea typeface="微软雅黑" panose="020B0503020204020204" pitchFamily="34" charset="-122"/>
              </a:rPr>
              <a:t>6.3   </a:t>
            </a: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rPr>
              <a:t>建议的变更请求数据项</a:t>
            </a:r>
          </a:p>
        </p:txBody>
      </p:sp>
      <p:sp>
        <p:nvSpPr>
          <p:cNvPr id="16" name="文本框 15"/>
          <p:cNvSpPr txBox="1"/>
          <p:nvPr/>
        </p:nvSpPr>
        <p:spPr>
          <a:xfrm>
            <a:off x="1397653" y="849439"/>
            <a:ext cx="8215323" cy="481863"/>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a:t>
            </a:r>
            <a:r>
              <a:rPr lang="en-US" altLang="zh-CN" sz="2000" b="1" dirty="0">
                <a:latin typeface="宋体" panose="02010600030101010101" pitchFamily="2" charset="-122"/>
                <a:ea typeface="宋体" panose="02010600030101010101" pitchFamily="2" charset="-122"/>
                <a:sym typeface="+mn-ea"/>
              </a:rPr>
              <a:t>9</a:t>
            </a:r>
            <a:r>
              <a:rPr lang="zh-CN" altLang="en-US" sz="2000" b="1" dirty="0">
                <a:latin typeface="宋体" panose="02010600030101010101" pitchFamily="2" charset="-122"/>
                <a:ea typeface="宋体" panose="02010600030101010101" pitchFamily="2" charset="-122"/>
                <a:sym typeface="+mn-ea"/>
              </a:rPr>
              <a:t>）存储的数据项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4"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51</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aphicFrame>
        <p:nvGraphicFramePr>
          <p:cNvPr id="16" name="表格 15"/>
          <p:cNvGraphicFramePr/>
          <p:nvPr>
            <p:custDataLst>
              <p:tags r:id="rId1"/>
            </p:custDataLst>
          </p:nvPr>
        </p:nvGraphicFramePr>
        <p:xfrm>
          <a:off x="1672270" y="1895712"/>
          <a:ext cx="9080870" cy="4460638"/>
        </p:xfrm>
        <a:graphic>
          <a:graphicData uri="http://schemas.openxmlformats.org/drawingml/2006/table">
            <a:tbl>
              <a:tblPr/>
              <a:tblGrid>
                <a:gridCol w="2490890">
                  <a:extLst>
                    <a:ext uri="{9D8B030D-6E8A-4147-A177-3AD203B41FA5}">
                      <a16:colId xmlns:a16="http://schemas.microsoft.com/office/drawing/2014/main" val="20000"/>
                    </a:ext>
                  </a:extLst>
                </a:gridCol>
                <a:gridCol w="6589980">
                  <a:extLst>
                    <a:ext uri="{9D8B030D-6E8A-4147-A177-3AD203B41FA5}">
                      <a16:colId xmlns:a16="http://schemas.microsoft.com/office/drawing/2014/main" val="20001"/>
                    </a:ext>
                  </a:extLst>
                </a:gridCol>
              </a:tblGrid>
              <a:tr h="512649">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提议者</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提交变更请求的人名，也可以存储与此人相关的信息</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0"/>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提议者设置</a:t>
                      </a:r>
                    </a:p>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的优先级</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提议者赋予每个变更的相对重要性，例如：低，中，高</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1"/>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实现版本</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计划中实现此变更的产品版本号</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2"/>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项目</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要求变更的项目名称</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3"/>
                  </a:ext>
                </a:extLst>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响应文档</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对变更请求做出响应的响应文档，可以有多个响应文档，所有响应文档均应保留</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4"/>
                  </a:ext>
                </a:extLst>
              </a:tr>
              <a:tr h="368300">
                <a:tc>
                  <a:txBody>
                    <a:bodyPr/>
                    <a:lstStyle/>
                    <a:p>
                      <a:pPr marL="0" lvl="0" indent="0" algn="ctr" defTabSz="914400" rtl="0" eaLnBrk="0" fontAlgn="base" latinLnBrk="0" hangingPunct="0">
                        <a:lnSpc>
                          <a:spcPct val="150000"/>
                        </a:lnSpc>
                        <a:spcBef>
                          <a:spcPct val="20000"/>
                        </a:spcBef>
                        <a:spcAft>
                          <a:spcPct val="0"/>
                        </a:spcAft>
                        <a:buNone/>
                      </a:pPr>
                      <a:r>
                        <a:rPr lang="zh-CN" altLang="en-US" sz="18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状态</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defRPr/>
                      </a:pPr>
                      <a:r>
                        <a:rPr lang="zh-CN" altLang="en-US" sz="18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变更请求的当前状态。可以从图</a:t>
                      </a:r>
                      <a:r>
                        <a:rPr lang="en-US" altLang="zh-CN" sz="18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6.4</a:t>
                      </a:r>
                      <a:r>
                        <a:rPr lang="zh-CN" altLang="en-US" sz="1800" b="0" i="0" u="none" kern="1200" baseline="0" dirty="0">
                          <a:solidFill>
                            <a:schemeClr val="tx1"/>
                          </a:solidFill>
                          <a:latin typeface="宋体" panose="02010600030101010101" pitchFamily="2" charset="-122"/>
                          <a:ea typeface="宋体" panose="02010600030101010101" pitchFamily="2" charset="-122"/>
                          <a:cs typeface="Times New Roman" panose="02020603050405020304" pitchFamily="2" charset="0"/>
                        </a:rPr>
                        <a:t>中选择相应状态</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5"/>
                  </a:ext>
                </a:extLst>
              </a:tr>
              <a:tr h="368300">
                <a:tc>
                  <a:txBody>
                    <a:bodyPr/>
                    <a:lstStyle/>
                    <a:p>
                      <a:pPr marL="0" lvl="0" indent="0" algn="ctr">
                        <a:lnSpc>
                          <a:spcPct val="150000"/>
                        </a:lnSpc>
                        <a:buNone/>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标题</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对变更的简短总结</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最好仅一行</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6"/>
                  </a:ext>
                </a:extLst>
              </a:tr>
              <a:tr h="368300">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1800" b="0" dirty="0">
                          <a:solidFill>
                            <a:schemeClr val="tx1"/>
                          </a:solidFill>
                          <a:latin typeface="宋体" panose="02010600030101010101" pitchFamily="2" charset="-122"/>
                          <a:ea typeface="宋体" panose="02010600030101010101" pitchFamily="2" charset="-122"/>
                          <a:cs typeface="Times New Roman" panose="02020603050405020304" pitchFamily="2" charset="0"/>
                        </a:rPr>
                        <a:t>验证者</a:t>
                      </a:r>
                    </a:p>
                  </a:txBody>
                  <a:tcPr anchor="ctr">
                    <a:lnL w="12700" cap="flat" cmpd="sng">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2" charset="0"/>
                        </a:rPr>
                        <a:t>负责决定是否正确实现变更的人名</a:t>
                      </a:r>
                    </a:p>
                  </a:txBody>
                  <a:tcPr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7"/>
                  </a:ext>
                </a:extLst>
              </a:tr>
            </a:tbl>
          </a:graphicData>
        </a:graphic>
      </p:graphicFrame>
      <p:sp>
        <p:nvSpPr>
          <p:cNvPr id="18" name="矩形 62611"/>
          <p:cNvSpPr>
            <a:spLocks noChangeArrowheads="1"/>
          </p:cNvSpPr>
          <p:nvPr/>
        </p:nvSpPr>
        <p:spPr bwMode="auto">
          <a:xfrm>
            <a:off x="3738569" y="1422671"/>
            <a:ext cx="4397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rPr>
              <a:t>表</a:t>
            </a:r>
            <a:r>
              <a:rPr lang="en-US" altLang="zh-CN" sz="2000" b="1" kern="0" dirty="0">
                <a:solidFill>
                  <a:schemeClr val="tx1">
                    <a:lumMod val="50000"/>
                    <a:lumOff val="50000"/>
                  </a:schemeClr>
                </a:solidFill>
                <a:latin typeface="微软雅黑" panose="020B0503020204020204" pitchFamily="34" charset="-122"/>
                <a:ea typeface="微软雅黑" panose="020B0503020204020204" pitchFamily="34" charset="-122"/>
              </a:rPr>
              <a:t>6.3 </a:t>
            </a: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rPr>
              <a:t>（续）</a:t>
            </a:r>
            <a:r>
              <a:rPr lang="en-US" altLang="zh-CN" sz="2000" b="1" kern="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rPr>
              <a:t>建议的变更请求数据项</a:t>
            </a:r>
          </a:p>
        </p:txBody>
      </p:sp>
      <p:sp>
        <p:nvSpPr>
          <p:cNvPr id="12" name="文本框 11"/>
          <p:cNvSpPr txBox="1"/>
          <p:nvPr/>
        </p:nvSpPr>
        <p:spPr>
          <a:xfrm>
            <a:off x="1397653" y="849439"/>
            <a:ext cx="8215323" cy="481863"/>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a:t>
            </a:r>
            <a:r>
              <a:rPr lang="en-US" altLang="zh-CN" sz="2000" b="1" dirty="0">
                <a:latin typeface="宋体" panose="02010600030101010101" pitchFamily="2" charset="-122"/>
                <a:ea typeface="宋体" panose="02010600030101010101" pitchFamily="2" charset="-122"/>
                <a:sym typeface="+mn-ea"/>
              </a:rPr>
              <a:t>9</a:t>
            </a:r>
            <a:r>
              <a:rPr lang="zh-CN" altLang="en-US" sz="2000" b="1" dirty="0">
                <a:latin typeface="宋体" panose="02010600030101010101" pitchFamily="2" charset="-122"/>
                <a:ea typeface="宋体" panose="02010600030101010101" pitchFamily="2" charset="-122"/>
                <a:sym typeface="+mn-ea"/>
              </a:rPr>
              <a:t>）存储的数据项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4"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52</a:t>
            </a:fld>
            <a:endParaRPr lang="zh-CN" altLang="en-US" dirty="0">
              <a:solidFill>
                <a:prstClr val="black">
                  <a:tint val="75000"/>
                </a:prstClr>
              </a:solidFill>
            </a:endParaRPr>
          </a:p>
        </p:txBody>
      </p:sp>
      <p:sp>
        <p:nvSpPr>
          <p:cNvPr id="12"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变更控制委员会</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16" name="图示 15"/>
          <p:cNvGraphicFramePr/>
          <p:nvPr/>
        </p:nvGraphicFramePr>
        <p:xfrm>
          <a:off x="1054802" y="1741975"/>
          <a:ext cx="10924611" cy="37029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53</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pSp>
        <p:nvGrpSpPr>
          <p:cNvPr id="13" name="组合 12"/>
          <p:cNvGrpSpPr/>
          <p:nvPr/>
        </p:nvGrpSpPr>
        <p:grpSpPr>
          <a:xfrm>
            <a:off x="1711061" y="1726749"/>
            <a:ext cx="8876062" cy="851322"/>
            <a:chOff x="1954537" y="3610204"/>
            <a:chExt cx="8282013" cy="982286"/>
          </a:xfrm>
        </p:grpSpPr>
        <p:sp>
          <p:nvSpPr>
            <p:cNvPr id="14" name="矩形 13"/>
            <p:cNvSpPr/>
            <p:nvPr/>
          </p:nvSpPr>
          <p:spPr>
            <a:xfrm>
              <a:off x="1954537" y="3610204"/>
              <a:ext cx="8282013" cy="98228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5" name="文本框 14"/>
            <p:cNvSpPr txBox="1"/>
            <p:nvPr/>
          </p:nvSpPr>
          <p:spPr>
            <a:xfrm>
              <a:off x="2702949" y="3678020"/>
              <a:ext cx="7455239" cy="887809"/>
            </a:xfrm>
            <a:prstGeom prst="rect">
              <a:avLst/>
            </a:prstGeom>
            <a:noFill/>
          </p:spPr>
          <p:txBody>
            <a:bodyPr wrap="square" rtlCol="0">
              <a:spAutoFit/>
            </a:bodyPr>
            <a:lstStyle/>
            <a:p>
              <a:r>
                <a:rPr lang="zh-CN" altLang="en-US" sz="2200" noProof="1">
                  <a:latin typeface="宋体" panose="02010600030101010101" pitchFamily="2" charset="-122"/>
                  <a:ea typeface="宋体" panose="02010600030101010101" pitchFamily="2" charset="-122"/>
                </a:rPr>
                <a:t>广义上，变更控制委员会对</a:t>
              </a:r>
              <a:r>
                <a:rPr lang="zh-CN" altLang="en-US" sz="2200" noProof="1">
                  <a:solidFill>
                    <a:srgbClr val="FF0000"/>
                  </a:solidFill>
                  <a:latin typeface="宋体" panose="02010600030101010101" pitchFamily="2" charset="-122"/>
                  <a:ea typeface="宋体" panose="02010600030101010101" pitchFamily="2" charset="-122"/>
                </a:rPr>
                <a:t>项目中任何基线工作产品的变更都可做出决定，需求变更文档仅是其中之一</a:t>
              </a:r>
              <a:r>
                <a:rPr lang="zh-CN" altLang="en-US" sz="2200" noProof="1">
                  <a:latin typeface="宋体" panose="02010600030101010101" pitchFamily="2" charset="-122"/>
                  <a:ea typeface="宋体" panose="02010600030101010101" pitchFamily="2" charset="-122"/>
                </a:rPr>
                <a:t>。</a:t>
              </a:r>
            </a:p>
          </p:txBody>
        </p:sp>
        <p:sp>
          <p:nvSpPr>
            <p:cNvPr id="17" name="椭圆 16"/>
            <p:cNvSpPr/>
            <p:nvPr/>
          </p:nvSpPr>
          <p:spPr>
            <a:xfrm>
              <a:off x="2120051" y="3774802"/>
              <a:ext cx="584269" cy="722819"/>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8" name="文本框 17"/>
            <p:cNvSpPr txBox="1"/>
            <p:nvPr/>
          </p:nvSpPr>
          <p:spPr>
            <a:xfrm>
              <a:off x="2207053" y="3862717"/>
              <a:ext cx="419006" cy="461661"/>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01</a:t>
              </a:r>
              <a:endParaRPr lang="zh-CN" altLang="en-US" sz="2000" b="1" dirty="0">
                <a:latin typeface="宋体" panose="02010600030101010101" pitchFamily="2" charset="-122"/>
                <a:ea typeface="宋体" panose="02010600030101010101" pitchFamily="2" charset="-122"/>
              </a:endParaRPr>
            </a:p>
          </p:txBody>
        </p:sp>
      </p:grpSp>
      <p:sp>
        <p:nvSpPr>
          <p:cNvPr id="19" name="矩形 18"/>
          <p:cNvSpPr/>
          <p:nvPr/>
        </p:nvSpPr>
        <p:spPr>
          <a:xfrm>
            <a:off x="1711061" y="2823576"/>
            <a:ext cx="8878556" cy="12748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nvGrpSpPr>
          <p:cNvPr id="20" name="组合 19"/>
          <p:cNvGrpSpPr/>
          <p:nvPr/>
        </p:nvGrpSpPr>
        <p:grpSpPr>
          <a:xfrm>
            <a:off x="1711061" y="4378823"/>
            <a:ext cx="8921183" cy="981689"/>
            <a:chOff x="1891389" y="3142715"/>
            <a:chExt cx="8348932" cy="1362225"/>
          </a:xfrm>
        </p:grpSpPr>
        <p:sp>
          <p:nvSpPr>
            <p:cNvPr id="21" name="矩形 20"/>
            <p:cNvSpPr/>
            <p:nvPr/>
          </p:nvSpPr>
          <p:spPr>
            <a:xfrm>
              <a:off x="1891389" y="3142715"/>
              <a:ext cx="8323603" cy="13622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2" name="文本框 21"/>
            <p:cNvSpPr txBox="1"/>
            <p:nvPr/>
          </p:nvSpPr>
          <p:spPr>
            <a:xfrm>
              <a:off x="2818618" y="3331447"/>
              <a:ext cx="7421703" cy="1067702"/>
            </a:xfrm>
            <a:prstGeom prst="rect">
              <a:avLst/>
            </a:prstGeom>
            <a:noFill/>
          </p:spPr>
          <p:txBody>
            <a:bodyPr wrap="square" rtlCol="0">
              <a:spAutoFit/>
            </a:bodyPr>
            <a:lstStyle/>
            <a:p>
              <a:r>
                <a:rPr lang="zh-CN" altLang="en-US" sz="2200" noProof="1">
                  <a:latin typeface="宋体" panose="02010600030101010101" pitchFamily="2" charset="-122"/>
                  <a:ea typeface="宋体" panose="02010600030101010101" pitchFamily="2" charset="-122"/>
                </a:rPr>
                <a:t>高级变更控制委员会做出的决策对计划的影响应比低级的大。小项目中，只需一两个人就可做出所有决策。</a:t>
              </a:r>
            </a:p>
          </p:txBody>
        </p:sp>
      </p:grpSp>
      <p:sp>
        <p:nvSpPr>
          <p:cNvPr id="25" name="文本框 24"/>
          <p:cNvSpPr txBox="1"/>
          <p:nvPr/>
        </p:nvSpPr>
        <p:spPr>
          <a:xfrm>
            <a:off x="2526829" y="2931931"/>
            <a:ext cx="7976313" cy="1107996"/>
          </a:xfrm>
          <a:prstGeom prst="rect">
            <a:avLst/>
          </a:prstGeom>
          <a:noFill/>
        </p:spPr>
        <p:txBody>
          <a:bodyPr wrap="square" rtlCol="0">
            <a:spAutoFit/>
          </a:bodyPr>
          <a:lstStyle/>
          <a:p>
            <a:r>
              <a:rPr lang="zh-CN" altLang="en-US" sz="2200" noProof="1">
                <a:latin typeface="宋体" panose="02010600030101010101" pitchFamily="2" charset="-122"/>
                <a:ea typeface="宋体" panose="02010600030101010101" pitchFamily="2" charset="-122"/>
              </a:rPr>
              <a:t>大项目可以有几级控制委员会，有些负责业务决策</a:t>
            </a:r>
            <a:r>
              <a:rPr lang="en-US" altLang="zh-CN" sz="2200" noProof="1">
                <a:latin typeface="宋体" panose="02010600030101010101" pitchFamily="2" charset="-122"/>
                <a:ea typeface="宋体" panose="02010600030101010101" pitchFamily="2" charset="-122"/>
              </a:rPr>
              <a:t>(</a:t>
            </a:r>
            <a:r>
              <a:rPr lang="zh-CN" altLang="en-US" sz="2200" noProof="1">
                <a:latin typeface="宋体" panose="02010600030101010101" pitchFamily="2" charset="-122"/>
                <a:ea typeface="宋体" panose="02010600030101010101" pitchFamily="2" charset="-122"/>
              </a:rPr>
              <a:t>例如需求变更</a:t>
            </a:r>
            <a:r>
              <a:rPr lang="en-US" altLang="zh-CN" sz="2200" noProof="1">
                <a:latin typeface="宋体" panose="02010600030101010101" pitchFamily="2" charset="-122"/>
                <a:ea typeface="宋体" panose="02010600030101010101" pitchFamily="2" charset="-122"/>
              </a:rPr>
              <a:t>)</a:t>
            </a:r>
            <a:r>
              <a:rPr lang="zh-CN" altLang="en-US" sz="2200" noProof="1">
                <a:latin typeface="宋体" panose="02010600030101010101" pitchFamily="2" charset="-122"/>
                <a:ea typeface="宋体" panose="02010600030101010101" pitchFamily="2" charset="-122"/>
              </a:rPr>
              <a:t>，另一些负责技术决策。有些变更控制委员会可以独立做出决策，而有些只是负责决策的建议工作。</a:t>
            </a:r>
          </a:p>
        </p:txBody>
      </p:sp>
      <p:sp>
        <p:nvSpPr>
          <p:cNvPr id="26" name="椭圆 25"/>
          <p:cNvSpPr/>
          <p:nvPr/>
        </p:nvSpPr>
        <p:spPr>
          <a:xfrm>
            <a:off x="1891471" y="3152419"/>
            <a:ext cx="636853" cy="626449"/>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7" name="文本框 26"/>
          <p:cNvSpPr txBox="1"/>
          <p:nvPr/>
        </p:nvSpPr>
        <p:spPr>
          <a:xfrm>
            <a:off x="1986303" y="3228613"/>
            <a:ext cx="456716"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02</a:t>
            </a:r>
            <a:endParaRPr lang="zh-CN" altLang="en-US" sz="2000" b="1" dirty="0">
              <a:latin typeface="宋体" panose="02010600030101010101" pitchFamily="2" charset="-122"/>
              <a:ea typeface="宋体" panose="02010600030101010101" pitchFamily="2" charset="-122"/>
            </a:endParaRPr>
          </a:p>
        </p:txBody>
      </p:sp>
      <p:sp>
        <p:nvSpPr>
          <p:cNvPr id="28" name="椭圆 27"/>
          <p:cNvSpPr/>
          <p:nvPr/>
        </p:nvSpPr>
        <p:spPr>
          <a:xfrm>
            <a:off x="1891373" y="4407052"/>
            <a:ext cx="636853" cy="626449"/>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9" name="文本框 28"/>
          <p:cNvSpPr txBox="1"/>
          <p:nvPr/>
        </p:nvSpPr>
        <p:spPr>
          <a:xfrm>
            <a:off x="1986303" y="4490846"/>
            <a:ext cx="456716"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03</a:t>
            </a:r>
            <a:endParaRPr lang="zh-CN" altLang="en-US" sz="2000" b="1" dirty="0">
              <a:latin typeface="宋体" panose="02010600030101010101" pitchFamily="2" charset="-122"/>
              <a:ea typeface="宋体" panose="02010600030101010101" pitchFamily="2" charset="-122"/>
            </a:endParaRPr>
          </a:p>
        </p:txBody>
      </p:sp>
      <p:sp>
        <p:nvSpPr>
          <p:cNvPr id="24"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变更控制委员会</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left)">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54</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30" name="文本框 29"/>
          <p:cNvSpPr txBox="1"/>
          <p:nvPr/>
        </p:nvSpPr>
        <p:spPr>
          <a:xfrm>
            <a:off x="1744790" y="1733753"/>
            <a:ext cx="8702419" cy="3713517"/>
          </a:xfrm>
          <a:prstGeom prst="rect">
            <a:avLst/>
          </a:prstGeom>
          <a:noFill/>
        </p:spPr>
        <p:txBody>
          <a:bodyPr wrap="square">
            <a:spAutoFit/>
          </a:bodyPr>
          <a:lstStyle/>
          <a:p>
            <a:pPr indent="511175">
              <a:lnSpc>
                <a:spcPct val="150000"/>
              </a:lnSpc>
            </a:pPr>
            <a:r>
              <a:rPr lang="zh-CN" altLang="en-US" sz="2000" dirty="0">
                <a:latin typeface="宋体" panose="02010600030101010101" pitchFamily="2" charset="-122"/>
                <a:ea typeface="宋体" panose="02010600030101010101" pitchFamily="2" charset="-122"/>
                <a:sym typeface="+mn-ea"/>
              </a:rPr>
              <a:t>看到</a:t>
            </a:r>
            <a:r>
              <a:rPr lang="zh-CN" altLang="en-US" sz="2000" dirty="0">
                <a:solidFill>
                  <a:srgbClr val="FF0000"/>
                </a:solidFill>
                <a:latin typeface="宋体" panose="02010600030101010101" pitchFamily="2" charset="-122"/>
                <a:ea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sym typeface="+mn-ea"/>
              </a:rPr>
              <a:t>变更控制委员会</a:t>
            </a:r>
            <a:r>
              <a:rPr lang="zh-CN" altLang="en-US" sz="2000" dirty="0">
                <a:solidFill>
                  <a:srgbClr val="FF0000"/>
                </a:solidFill>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这个词组，会使某些人想到一群高高在上而且浪费时间的官僚分子。然而，应该想到有变更控制委员会的企业结构可以帮助你很好地管理项目，哪怕是一个小项目。这个结构并不浪费时间或是累赘，相反会很有效率。</a:t>
            </a:r>
          </a:p>
          <a:p>
            <a:pPr indent="511175">
              <a:lnSpc>
                <a:spcPct val="150000"/>
              </a:lnSpc>
            </a:pPr>
            <a:r>
              <a:rPr lang="zh-CN" altLang="en-US" sz="2000" dirty="0">
                <a:latin typeface="宋体" panose="02010600030101010101" pitchFamily="2" charset="-122"/>
                <a:ea typeface="宋体" panose="02010600030101010101" pitchFamily="2" charset="-122"/>
                <a:sym typeface="+mn-ea"/>
              </a:rPr>
              <a:t>一个有效率的变更控制委员会定期地考虑每个变更请求，并且基于对由此带来的影响和获益做出及时的决策。</a:t>
            </a:r>
          </a:p>
          <a:p>
            <a:pPr indent="511175">
              <a:lnSpc>
                <a:spcPct val="150000"/>
              </a:lnSpc>
            </a:pPr>
            <a:r>
              <a:rPr lang="zh-CN" altLang="en-US" sz="2000" dirty="0">
                <a:latin typeface="宋体" panose="02010600030101010101" pitchFamily="2" charset="-122"/>
                <a:ea typeface="宋体" panose="02010600030101010101" pitchFamily="2" charset="-122"/>
                <a:sym typeface="+mn-ea"/>
              </a:rPr>
              <a:t>变更控制委员会只要能让合适的人做正确的事就足够了，不必追求大而全。 </a:t>
            </a:r>
          </a:p>
        </p:txBody>
      </p:sp>
      <p:sp>
        <p:nvSpPr>
          <p:cNvPr id="31"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6.2.3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变更控制委员会</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left)">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55</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4" name="文本框 13"/>
          <p:cNvSpPr txBox="1"/>
          <p:nvPr/>
        </p:nvSpPr>
        <p:spPr>
          <a:xfrm>
            <a:off x="1026569" y="1413592"/>
            <a:ext cx="9804715" cy="943528"/>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变更控制委员会的成员应能代表变更涉及的团体。变更控制委员会可能包括如下方面的代表：</a:t>
            </a:r>
          </a:p>
        </p:txBody>
      </p:sp>
      <p:grpSp>
        <p:nvGrpSpPr>
          <p:cNvPr id="7" name="组合 6"/>
          <p:cNvGrpSpPr/>
          <p:nvPr/>
        </p:nvGrpSpPr>
        <p:grpSpPr>
          <a:xfrm>
            <a:off x="1981930" y="2420599"/>
            <a:ext cx="3821655" cy="609600"/>
            <a:chOff x="1323975" y="2525344"/>
            <a:chExt cx="3821655" cy="609600"/>
          </a:xfrm>
        </p:grpSpPr>
        <p:sp>
          <p:nvSpPr>
            <p:cNvPr id="15" name="矩形: 圆角 14"/>
            <p:cNvSpPr/>
            <p:nvPr/>
          </p:nvSpPr>
          <p:spPr>
            <a:xfrm>
              <a:off x="1323975" y="2525344"/>
              <a:ext cx="3821655"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15162" y="2625408"/>
              <a:ext cx="2839279" cy="400110"/>
            </a:xfrm>
            <a:prstGeom prst="rect">
              <a:avLst/>
            </a:prstGeom>
            <a:noFill/>
          </p:spPr>
          <p:txBody>
            <a:bodyPr wrap="square" rtlCol="0">
              <a:spAutoFit/>
            </a:bodyPr>
            <a:lstStyle/>
            <a:p>
              <a:pPr algn="ctr"/>
              <a:r>
                <a:rPr lang="zh-CN" altLang="en-US" sz="2000" dirty="0"/>
                <a:t>产品或计划管理部门</a:t>
              </a:r>
            </a:p>
          </p:txBody>
        </p:sp>
      </p:grpSp>
      <p:grpSp>
        <p:nvGrpSpPr>
          <p:cNvPr id="18" name="组合 17"/>
          <p:cNvGrpSpPr/>
          <p:nvPr/>
        </p:nvGrpSpPr>
        <p:grpSpPr>
          <a:xfrm>
            <a:off x="1981928" y="3253478"/>
            <a:ext cx="3821655" cy="609600"/>
            <a:chOff x="1323975" y="2525344"/>
            <a:chExt cx="3821655" cy="609600"/>
          </a:xfrm>
        </p:grpSpPr>
        <p:sp>
          <p:nvSpPr>
            <p:cNvPr id="19" name="矩形: 圆角 18"/>
            <p:cNvSpPr/>
            <p:nvPr/>
          </p:nvSpPr>
          <p:spPr>
            <a:xfrm>
              <a:off x="1323975" y="2525344"/>
              <a:ext cx="3821655"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153008" y="2631715"/>
              <a:ext cx="1998712" cy="400110"/>
            </a:xfrm>
            <a:prstGeom prst="rect">
              <a:avLst/>
            </a:prstGeom>
            <a:noFill/>
          </p:spPr>
          <p:txBody>
            <a:bodyPr wrap="square" rtlCol="0">
              <a:spAutoFit/>
            </a:bodyPr>
            <a:lstStyle/>
            <a:p>
              <a:pPr algn="ctr"/>
              <a:r>
                <a:rPr lang="zh-CN" altLang="en-US" sz="2000" dirty="0"/>
                <a:t>项目管理部门</a:t>
              </a:r>
            </a:p>
          </p:txBody>
        </p:sp>
      </p:grpSp>
      <p:grpSp>
        <p:nvGrpSpPr>
          <p:cNvPr id="21" name="组合 20"/>
          <p:cNvGrpSpPr/>
          <p:nvPr/>
        </p:nvGrpSpPr>
        <p:grpSpPr>
          <a:xfrm>
            <a:off x="1981928" y="4060709"/>
            <a:ext cx="3821655" cy="609600"/>
            <a:chOff x="1323975" y="2525344"/>
            <a:chExt cx="3821655" cy="609600"/>
          </a:xfrm>
        </p:grpSpPr>
        <p:sp>
          <p:nvSpPr>
            <p:cNvPr id="22" name="矩形: 圆角 21"/>
            <p:cNvSpPr/>
            <p:nvPr/>
          </p:nvSpPr>
          <p:spPr>
            <a:xfrm>
              <a:off x="1323975" y="2525344"/>
              <a:ext cx="3821655"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815162" y="2625408"/>
              <a:ext cx="2839279" cy="400110"/>
            </a:xfrm>
            <a:prstGeom prst="rect">
              <a:avLst/>
            </a:prstGeom>
            <a:noFill/>
          </p:spPr>
          <p:txBody>
            <a:bodyPr wrap="square" rtlCol="0">
              <a:spAutoFit/>
            </a:bodyPr>
            <a:lstStyle/>
            <a:p>
              <a:pPr algn="ctr"/>
              <a:r>
                <a:rPr lang="zh-CN" altLang="en-US" sz="2000" dirty="0"/>
                <a:t>开发部门</a:t>
              </a:r>
            </a:p>
          </p:txBody>
        </p:sp>
      </p:grpSp>
      <p:grpSp>
        <p:nvGrpSpPr>
          <p:cNvPr id="24" name="组合 23"/>
          <p:cNvGrpSpPr/>
          <p:nvPr/>
        </p:nvGrpSpPr>
        <p:grpSpPr>
          <a:xfrm>
            <a:off x="1981926" y="4864181"/>
            <a:ext cx="3821655" cy="609600"/>
            <a:chOff x="1323975" y="2525344"/>
            <a:chExt cx="3821655" cy="609600"/>
          </a:xfrm>
        </p:grpSpPr>
        <p:sp>
          <p:nvSpPr>
            <p:cNvPr id="25" name="矩形: 圆角 24"/>
            <p:cNvSpPr/>
            <p:nvPr/>
          </p:nvSpPr>
          <p:spPr>
            <a:xfrm>
              <a:off x="1323975" y="2525344"/>
              <a:ext cx="3821655"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815162" y="2625408"/>
              <a:ext cx="2839279" cy="400110"/>
            </a:xfrm>
            <a:prstGeom prst="rect">
              <a:avLst/>
            </a:prstGeom>
            <a:noFill/>
          </p:spPr>
          <p:txBody>
            <a:bodyPr wrap="square" rtlCol="0">
              <a:spAutoFit/>
            </a:bodyPr>
            <a:lstStyle/>
            <a:p>
              <a:pPr algn="ctr"/>
              <a:r>
                <a:rPr lang="zh-CN" altLang="en-US" sz="2000" dirty="0"/>
                <a:t>测试或质量保证部门</a:t>
              </a:r>
            </a:p>
          </p:txBody>
        </p:sp>
      </p:grpSp>
      <p:grpSp>
        <p:nvGrpSpPr>
          <p:cNvPr id="29" name="组合 28"/>
          <p:cNvGrpSpPr/>
          <p:nvPr/>
        </p:nvGrpSpPr>
        <p:grpSpPr>
          <a:xfrm>
            <a:off x="5985033" y="2415918"/>
            <a:ext cx="3821655" cy="609600"/>
            <a:chOff x="1323975" y="2525344"/>
            <a:chExt cx="3821655" cy="609600"/>
          </a:xfrm>
        </p:grpSpPr>
        <p:sp>
          <p:nvSpPr>
            <p:cNvPr id="31" name="矩形: 圆角 30"/>
            <p:cNvSpPr/>
            <p:nvPr/>
          </p:nvSpPr>
          <p:spPr>
            <a:xfrm>
              <a:off x="1323975" y="2525344"/>
              <a:ext cx="3821655"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815162" y="2625408"/>
              <a:ext cx="2839279" cy="400110"/>
            </a:xfrm>
            <a:prstGeom prst="rect">
              <a:avLst/>
            </a:prstGeom>
            <a:noFill/>
          </p:spPr>
          <p:txBody>
            <a:bodyPr wrap="square" rtlCol="0">
              <a:spAutoFit/>
            </a:bodyPr>
            <a:lstStyle/>
            <a:p>
              <a:pPr algn="ctr"/>
              <a:r>
                <a:rPr lang="zh-CN" altLang="en-US" sz="2000" dirty="0"/>
                <a:t>市场部或客户代表</a:t>
              </a:r>
            </a:p>
          </p:txBody>
        </p:sp>
      </p:grpSp>
      <p:grpSp>
        <p:nvGrpSpPr>
          <p:cNvPr id="33" name="组合 32"/>
          <p:cNvGrpSpPr/>
          <p:nvPr/>
        </p:nvGrpSpPr>
        <p:grpSpPr>
          <a:xfrm>
            <a:off x="5985033" y="3267479"/>
            <a:ext cx="3821655" cy="609600"/>
            <a:chOff x="1323975" y="2525344"/>
            <a:chExt cx="3821655" cy="609600"/>
          </a:xfrm>
        </p:grpSpPr>
        <p:sp>
          <p:nvSpPr>
            <p:cNvPr id="34" name="矩形: 圆角 33"/>
            <p:cNvSpPr/>
            <p:nvPr/>
          </p:nvSpPr>
          <p:spPr>
            <a:xfrm>
              <a:off x="1323975" y="2525344"/>
              <a:ext cx="3821655"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905089" y="2631969"/>
              <a:ext cx="2749350" cy="400110"/>
            </a:xfrm>
            <a:prstGeom prst="rect">
              <a:avLst/>
            </a:prstGeom>
            <a:noFill/>
          </p:spPr>
          <p:txBody>
            <a:bodyPr wrap="square" rtlCol="0">
              <a:spAutoFit/>
            </a:bodyPr>
            <a:lstStyle/>
            <a:p>
              <a:pPr algn="ctr"/>
              <a:r>
                <a:rPr lang="zh-CN" altLang="en-US" sz="2000" dirty="0"/>
                <a:t>制作用户文档的部门</a:t>
              </a:r>
            </a:p>
          </p:txBody>
        </p:sp>
      </p:grpSp>
      <p:grpSp>
        <p:nvGrpSpPr>
          <p:cNvPr id="36" name="组合 35"/>
          <p:cNvGrpSpPr/>
          <p:nvPr/>
        </p:nvGrpSpPr>
        <p:grpSpPr>
          <a:xfrm>
            <a:off x="5985033" y="4074710"/>
            <a:ext cx="3821655" cy="609600"/>
            <a:chOff x="1323975" y="2525344"/>
            <a:chExt cx="3821655" cy="609600"/>
          </a:xfrm>
        </p:grpSpPr>
        <p:sp>
          <p:nvSpPr>
            <p:cNvPr id="37" name="矩形: 圆角 36"/>
            <p:cNvSpPr/>
            <p:nvPr/>
          </p:nvSpPr>
          <p:spPr>
            <a:xfrm>
              <a:off x="1323975" y="2525344"/>
              <a:ext cx="3821655"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815162" y="2625408"/>
              <a:ext cx="2839279" cy="400110"/>
            </a:xfrm>
            <a:prstGeom prst="rect">
              <a:avLst/>
            </a:prstGeom>
            <a:noFill/>
          </p:spPr>
          <p:txBody>
            <a:bodyPr wrap="square" rtlCol="0">
              <a:spAutoFit/>
            </a:bodyPr>
            <a:lstStyle/>
            <a:p>
              <a:pPr algn="ctr"/>
              <a:r>
                <a:rPr lang="zh-CN" altLang="en-US" sz="2000" dirty="0"/>
                <a:t>技术支持部门</a:t>
              </a:r>
            </a:p>
          </p:txBody>
        </p:sp>
      </p:grpSp>
      <p:grpSp>
        <p:nvGrpSpPr>
          <p:cNvPr id="39" name="组合 38"/>
          <p:cNvGrpSpPr/>
          <p:nvPr/>
        </p:nvGrpSpPr>
        <p:grpSpPr>
          <a:xfrm>
            <a:off x="5925824" y="4878182"/>
            <a:ext cx="4029995" cy="609600"/>
            <a:chOff x="1264768" y="2525344"/>
            <a:chExt cx="4029995" cy="609600"/>
          </a:xfrm>
        </p:grpSpPr>
        <p:sp>
          <p:nvSpPr>
            <p:cNvPr id="40" name="矩形: 圆角 39"/>
            <p:cNvSpPr/>
            <p:nvPr/>
          </p:nvSpPr>
          <p:spPr>
            <a:xfrm>
              <a:off x="1323975" y="2525344"/>
              <a:ext cx="3821655"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64768" y="2611407"/>
              <a:ext cx="4029995" cy="400110"/>
            </a:xfrm>
            <a:prstGeom prst="rect">
              <a:avLst/>
            </a:prstGeom>
            <a:noFill/>
          </p:spPr>
          <p:txBody>
            <a:bodyPr wrap="square" rtlCol="0">
              <a:spAutoFit/>
            </a:bodyPr>
            <a:lstStyle/>
            <a:p>
              <a:pPr algn="ctr"/>
              <a:r>
                <a:rPr lang="zh-CN" altLang="en-US" sz="2000" dirty="0"/>
                <a:t>帮助桌面或用户支持热线部门</a:t>
              </a:r>
            </a:p>
          </p:txBody>
        </p:sp>
      </p:grpSp>
      <p:grpSp>
        <p:nvGrpSpPr>
          <p:cNvPr id="42" name="组合 41"/>
          <p:cNvGrpSpPr/>
          <p:nvPr/>
        </p:nvGrpSpPr>
        <p:grpSpPr>
          <a:xfrm>
            <a:off x="5925824" y="5675974"/>
            <a:ext cx="4029995" cy="609600"/>
            <a:chOff x="1264768" y="2525344"/>
            <a:chExt cx="4029995" cy="609600"/>
          </a:xfrm>
        </p:grpSpPr>
        <p:sp>
          <p:nvSpPr>
            <p:cNvPr id="43" name="矩形: 圆角 42"/>
            <p:cNvSpPr/>
            <p:nvPr/>
          </p:nvSpPr>
          <p:spPr>
            <a:xfrm>
              <a:off x="1323975" y="2525344"/>
              <a:ext cx="3821655" cy="609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264768" y="2611407"/>
              <a:ext cx="4029995" cy="400110"/>
            </a:xfrm>
            <a:prstGeom prst="rect">
              <a:avLst/>
            </a:prstGeom>
            <a:noFill/>
          </p:spPr>
          <p:txBody>
            <a:bodyPr wrap="square" rtlCol="0">
              <a:spAutoFit/>
            </a:bodyPr>
            <a:lstStyle/>
            <a:p>
              <a:pPr algn="ctr"/>
              <a:r>
                <a:rPr lang="zh-CN" altLang="en-US" sz="2000" dirty="0"/>
                <a:t>配置管理部门</a:t>
              </a:r>
            </a:p>
          </p:txBody>
        </p:sp>
      </p:grpSp>
      <p:sp>
        <p:nvSpPr>
          <p:cNvPr id="46"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6.2.3.1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变更控制委员会的组成</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p:tgtEl>
                                          <p:spTgt spid="46"/>
                                        </p:tgtEl>
                                        <p:attrNameLst>
                                          <p:attrName>ppt_x</p:attrName>
                                        </p:attrNameLst>
                                      </p:cBhvr>
                                      <p:tavLst>
                                        <p:tav tm="0">
                                          <p:val>
                                            <p:strVal val="#ppt_x+#ppt_w*1.125000"/>
                                          </p:val>
                                        </p:tav>
                                        <p:tav tm="100000">
                                          <p:val>
                                            <p:strVal val="#ppt_x"/>
                                          </p:val>
                                        </p:tav>
                                      </p:tavLst>
                                    </p:anim>
                                    <p:animEffect transition="in" filter="wipe(left)">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56</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graphicFrame>
        <p:nvGraphicFramePr>
          <p:cNvPr id="16" name="图示 15"/>
          <p:cNvGraphicFramePr/>
          <p:nvPr/>
        </p:nvGraphicFramePr>
        <p:xfrm>
          <a:off x="748109" y="1703248"/>
          <a:ext cx="10924611" cy="3936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6.2.3.1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变更控制委员会的组成</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57</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2" name="文本框 11"/>
          <p:cNvSpPr txBox="1"/>
          <p:nvPr/>
        </p:nvSpPr>
        <p:spPr>
          <a:xfrm>
            <a:off x="1401889" y="1518044"/>
            <a:ext cx="9951911" cy="1405193"/>
          </a:xfrm>
          <a:prstGeom prst="rect">
            <a:avLst/>
          </a:prstGeom>
          <a:noFill/>
        </p:spPr>
        <p:txBody>
          <a:bodyPr wrap="square">
            <a:spAutoFit/>
          </a:bodyPr>
          <a:lstStyle/>
          <a:p>
            <a:pPr indent="511175">
              <a:lnSpc>
                <a:spcPct val="150000"/>
              </a:lnSpc>
            </a:pPr>
            <a:r>
              <a:rPr lang="zh-CN" altLang="en-US" sz="2000" b="1" dirty="0">
                <a:latin typeface="宋体" panose="02010600030101010101" pitchFamily="2" charset="-122"/>
                <a:ea typeface="宋体" panose="02010600030101010101" pitchFamily="2" charset="-122"/>
                <a:sym typeface="+mn-ea"/>
              </a:rPr>
              <a:t>设立变更控制委员会的第一步是写一个总则，描述变更控制委员会的目的、授权范围、成员构成、做出决策的过程及操作步骤。总则也应该说明举行会议的频度和事由。管理范围是指该委员会能做什么样的决策，及哪种决策应上报到高一级的委员会。</a:t>
            </a:r>
            <a:endParaRPr lang="en-US" altLang="zh-CN" sz="2000" b="1" dirty="0">
              <a:latin typeface="宋体" panose="02010600030101010101" pitchFamily="2" charset="-122"/>
              <a:ea typeface="宋体" panose="02010600030101010101" pitchFamily="2" charset="-122"/>
              <a:sym typeface="+mn-ea"/>
            </a:endParaRPr>
          </a:p>
        </p:txBody>
      </p:sp>
      <p:sp>
        <p:nvSpPr>
          <p:cNvPr id="14" name="文本框 13"/>
          <p:cNvSpPr txBox="1"/>
          <p:nvPr/>
        </p:nvSpPr>
        <p:spPr>
          <a:xfrm>
            <a:off x="1463000" y="3219054"/>
            <a:ext cx="7527654" cy="2790187"/>
          </a:xfrm>
          <a:prstGeom prst="rect">
            <a:avLst/>
          </a:prstGeom>
          <a:noFill/>
        </p:spPr>
        <p:txBody>
          <a:bodyPr wrap="square">
            <a:spAutoFit/>
          </a:bodyPr>
          <a:lstStyle/>
          <a:p>
            <a:pPr indent="511175">
              <a:lnSpc>
                <a:spcPct val="150000"/>
              </a:lnSpc>
            </a:pPr>
            <a:r>
              <a:rPr lang="zh-CN" altLang="en-US" sz="2000" dirty="0">
                <a:latin typeface="宋体" panose="02010600030101010101" pitchFamily="2" charset="-122"/>
                <a:ea typeface="宋体" panose="02010600030101010101" pitchFamily="2" charset="-122"/>
                <a:sym typeface="+mn-ea"/>
              </a:rPr>
              <a:t>制定决策</a:t>
            </a:r>
          </a:p>
          <a:p>
            <a:pPr>
              <a:lnSpc>
                <a:spcPct val="150000"/>
              </a:lnSpc>
            </a:pPr>
            <a:r>
              <a:rPr lang="zh-CN" altLang="en-US" sz="2000" dirty="0">
                <a:latin typeface="宋体" panose="02010600030101010101" pitchFamily="2" charset="-122"/>
                <a:ea typeface="宋体" panose="02010600030101010101" pitchFamily="2" charset="-122"/>
                <a:sym typeface="+mn-ea"/>
              </a:rPr>
              <a:t>制定决策规则和过程，其描述应确定：</a:t>
            </a: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变更控制委员会必须到会的人数或作出有效决定必须出席的人员数。</a:t>
            </a: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决策的规则，例如：投票、一致通过或其它机制。</a:t>
            </a:r>
            <a:endParaRPr lang="en-US" altLang="zh-CN" sz="2000" dirty="0">
              <a:latin typeface="宋体" panose="02010600030101010101" pitchFamily="2" charset="-122"/>
              <a:ea typeface="宋体" panose="02010600030101010101" pitchFamily="2" charset="-122"/>
              <a:sym typeface="+mn-ea"/>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变更控制委员会主席是否可以否决</a:t>
            </a:r>
            <a:r>
              <a:rPr lang="en-US" altLang="zh-CN" sz="2000" dirty="0">
                <a:latin typeface="宋体" panose="02010600030101010101" pitchFamily="2" charset="-122"/>
                <a:ea typeface="宋体" panose="02010600030101010101" pitchFamily="2" charset="-122"/>
                <a:sym typeface="+mn-ea"/>
              </a:rPr>
              <a:t>CCB</a:t>
            </a:r>
            <a:r>
              <a:rPr lang="zh-CN" altLang="en-US" sz="2000" dirty="0">
                <a:latin typeface="宋体" panose="02010600030101010101" pitchFamily="2" charset="-122"/>
                <a:ea typeface="宋体" panose="02010600030101010101" pitchFamily="2" charset="-122"/>
                <a:sym typeface="+mn-ea"/>
              </a:rPr>
              <a:t>的集体决定。</a:t>
            </a:r>
          </a:p>
        </p:txBody>
      </p:sp>
      <p:grpSp>
        <p:nvGrpSpPr>
          <p:cNvPr id="15" name="组合 14"/>
          <p:cNvGrpSpPr/>
          <p:nvPr/>
        </p:nvGrpSpPr>
        <p:grpSpPr>
          <a:xfrm>
            <a:off x="1556764" y="3284143"/>
            <a:ext cx="653036" cy="562783"/>
            <a:chOff x="1429342" y="3860854"/>
            <a:chExt cx="653036" cy="562783"/>
          </a:xfrm>
        </p:grpSpPr>
        <p:sp>
          <p:nvSpPr>
            <p:cNvPr id="17" name="矩形 16"/>
            <p:cNvSpPr/>
            <p:nvPr/>
          </p:nvSpPr>
          <p:spPr>
            <a:xfrm rot="1800000">
              <a:off x="1603679" y="3977550"/>
              <a:ext cx="478699" cy="446087"/>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8" name="椭圆 17"/>
            <p:cNvSpPr/>
            <p:nvPr/>
          </p:nvSpPr>
          <p:spPr>
            <a:xfrm>
              <a:off x="1429342" y="3860854"/>
              <a:ext cx="438327" cy="4493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1"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19" name="椭圆 33"/>
            <p:cNvSpPr/>
            <p:nvPr/>
          </p:nvSpPr>
          <p:spPr>
            <a:xfrm>
              <a:off x="1518007" y="3956504"/>
              <a:ext cx="297529" cy="268512"/>
            </a:xfrm>
            <a:custGeom>
              <a:avLst/>
              <a:gdLst>
                <a:gd name="T0" fmla="*/ 5973 w 6827"/>
                <a:gd name="T1" fmla="*/ 0 h 6827"/>
                <a:gd name="T2" fmla="*/ 1993 w 6827"/>
                <a:gd name="T3" fmla="*/ 0 h 6827"/>
                <a:gd name="T4" fmla="*/ 1138 w 6827"/>
                <a:gd name="T5" fmla="*/ 854 h 6827"/>
                <a:gd name="T6" fmla="*/ 1138 w 6827"/>
                <a:gd name="T7" fmla="*/ 4836 h 6827"/>
                <a:gd name="T8" fmla="*/ 284 w 6827"/>
                <a:gd name="T9" fmla="*/ 4836 h 6827"/>
                <a:gd name="T10" fmla="*/ 83 w 6827"/>
                <a:gd name="T11" fmla="*/ 4919 h 6827"/>
                <a:gd name="T12" fmla="*/ 0 w 6827"/>
                <a:gd name="T13" fmla="*/ 5120 h 6827"/>
                <a:gd name="T14" fmla="*/ 0 w 6827"/>
                <a:gd name="T15" fmla="*/ 6003 h 6827"/>
                <a:gd name="T16" fmla="*/ 824 w 6827"/>
                <a:gd name="T17" fmla="*/ 6827 h 6827"/>
                <a:gd name="T18" fmla="*/ 4836 w 6827"/>
                <a:gd name="T19" fmla="*/ 6827 h 6827"/>
                <a:gd name="T20" fmla="*/ 4924 w 6827"/>
                <a:gd name="T21" fmla="*/ 6827 h 6827"/>
                <a:gd name="T22" fmla="*/ 5047 w 6827"/>
                <a:gd name="T23" fmla="*/ 6797 h 6827"/>
                <a:gd name="T24" fmla="*/ 5689 w 6827"/>
                <a:gd name="T25" fmla="*/ 5973 h 6827"/>
                <a:gd name="T26" fmla="*/ 5689 w 6827"/>
                <a:gd name="T27" fmla="*/ 2276 h 6827"/>
                <a:gd name="T28" fmla="*/ 6542 w 6827"/>
                <a:gd name="T29" fmla="*/ 2276 h 6827"/>
                <a:gd name="T30" fmla="*/ 6827 w 6827"/>
                <a:gd name="T31" fmla="*/ 1991 h 6827"/>
                <a:gd name="T32" fmla="*/ 6827 w 6827"/>
                <a:gd name="T33" fmla="*/ 853 h 6827"/>
                <a:gd name="T34" fmla="*/ 5973 w 6827"/>
                <a:gd name="T35" fmla="*/ 0 h 6827"/>
                <a:gd name="T36" fmla="*/ 824 w 6827"/>
                <a:gd name="T37" fmla="*/ 6258 h 6827"/>
                <a:gd name="T38" fmla="*/ 824 w 6827"/>
                <a:gd name="T39" fmla="*/ 6258 h 6827"/>
                <a:gd name="T40" fmla="*/ 569 w 6827"/>
                <a:gd name="T41" fmla="*/ 6003 h 6827"/>
                <a:gd name="T42" fmla="*/ 569 w 6827"/>
                <a:gd name="T43" fmla="*/ 5404 h 6827"/>
                <a:gd name="T44" fmla="*/ 3982 w 6827"/>
                <a:gd name="T45" fmla="*/ 5405 h 6827"/>
                <a:gd name="T46" fmla="*/ 3982 w 6827"/>
                <a:gd name="T47" fmla="*/ 5973 h 6827"/>
                <a:gd name="T48" fmla="*/ 3998 w 6827"/>
                <a:gd name="T49" fmla="*/ 6133 h 6827"/>
                <a:gd name="T50" fmla="*/ 4011 w 6827"/>
                <a:gd name="T51" fmla="*/ 6182 h 6827"/>
                <a:gd name="T52" fmla="*/ 4031 w 6827"/>
                <a:gd name="T53" fmla="*/ 6258 h 6827"/>
                <a:gd name="T54" fmla="*/ 824 w 6827"/>
                <a:gd name="T55" fmla="*/ 6258 h 6827"/>
                <a:gd name="T56" fmla="*/ 4724 w 6827"/>
                <a:gd name="T57" fmla="*/ 2245 h 6827"/>
                <a:gd name="T58" fmla="*/ 3650 w 6827"/>
                <a:gd name="T59" fmla="*/ 3856 h 6827"/>
                <a:gd name="T60" fmla="*/ 3442 w 6827"/>
                <a:gd name="T61" fmla="*/ 3981 h 6827"/>
                <a:gd name="T62" fmla="*/ 3413 w 6827"/>
                <a:gd name="T63" fmla="*/ 3982 h 6827"/>
                <a:gd name="T64" fmla="*/ 3212 w 6827"/>
                <a:gd name="T65" fmla="*/ 3899 h 6827"/>
                <a:gd name="T66" fmla="*/ 2496 w 6827"/>
                <a:gd name="T67" fmla="*/ 3183 h 6827"/>
                <a:gd name="T68" fmla="*/ 2496 w 6827"/>
                <a:gd name="T69" fmla="*/ 2781 h 6827"/>
                <a:gd name="T70" fmla="*/ 2898 w 6827"/>
                <a:gd name="T71" fmla="*/ 2781 h 6827"/>
                <a:gd name="T72" fmla="*/ 3369 w 6827"/>
                <a:gd name="T73" fmla="*/ 3251 h 6827"/>
                <a:gd name="T74" fmla="*/ 4250 w 6827"/>
                <a:gd name="T75" fmla="*/ 1929 h 6827"/>
                <a:gd name="T76" fmla="*/ 4645 w 6827"/>
                <a:gd name="T77" fmla="*/ 1850 h 6827"/>
                <a:gd name="T78" fmla="*/ 4724 w 6827"/>
                <a:gd name="T79" fmla="*/ 2245 h 6827"/>
                <a:gd name="T80" fmla="*/ 6258 w 6827"/>
                <a:gd name="T81" fmla="*/ 1707 h 6827"/>
                <a:gd name="T82" fmla="*/ 5689 w 6827"/>
                <a:gd name="T83" fmla="*/ 1707 h 6827"/>
                <a:gd name="T84" fmla="*/ 5689 w 6827"/>
                <a:gd name="T85" fmla="*/ 853 h 6827"/>
                <a:gd name="T86" fmla="*/ 5973 w 6827"/>
                <a:gd name="T87" fmla="*/ 569 h 6827"/>
                <a:gd name="T88" fmla="*/ 6258 w 6827"/>
                <a:gd name="T89" fmla="*/ 853 h 6827"/>
                <a:gd name="T90" fmla="*/ 6258 w 6827"/>
                <a:gd name="T91" fmla="*/ 1707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27" h="6827">
                  <a:moveTo>
                    <a:pt x="5973" y="0"/>
                  </a:moveTo>
                  <a:lnTo>
                    <a:pt x="1993" y="0"/>
                  </a:lnTo>
                  <a:cubicBezTo>
                    <a:pt x="1521" y="0"/>
                    <a:pt x="1138" y="383"/>
                    <a:pt x="1138" y="854"/>
                  </a:cubicBezTo>
                  <a:lnTo>
                    <a:pt x="1138" y="4836"/>
                  </a:lnTo>
                  <a:lnTo>
                    <a:pt x="284" y="4836"/>
                  </a:lnTo>
                  <a:cubicBezTo>
                    <a:pt x="209" y="4836"/>
                    <a:pt x="137" y="4865"/>
                    <a:pt x="83" y="4919"/>
                  </a:cubicBezTo>
                  <a:cubicBezTo>
                    <a:pt x="30" y="4972"/>
                    <a:pt x="0" y="5045"/>
                    <a:pt x="0" y="5120"/>
                  </a:cubicBezTo>
                  <a:lnTo>
                    <a:pt x="0" y="6003"/>
                  </a:lnTo>
                  <a:cubicBezTo>
                    <a:pt x="0" y="6457"/>
                    <a:pt x="370" y="6827"/>
                    <a:pt x="824" y="6827"/>
                  </a:cubicBezTo>
                  <a:lnTo>
                    <a:pt x="4836" y="6827"/>
                  </a:lnTo>
                  <a:lnTo>
                    <a:pt x="4924" y="6827"/>
                  </a:lnTo>
                  <a:cubicBezTo>
                    <a:pt x="4968" y="6827"/>
                    <a:pt x="5009" y="6815"/>
                    <a:pt x="5047" y="6797"/>
                  </a:cubicBezTo>
                  <a:cubicBezTo>
                    <a:pt x="5415" y="6702"/>
                    <a:pt x="5689" y="6370"/>
                    <a:pt x="5689" y="5973"/>
                  </a:cubicBezTo>
                  <a:lnTo>
                    <a:pt x="5689" y="2276"/>
                  </a:lnTo>
                  <a:lnTo>
                    <a:pt x="6542" y="2276"/>
                  </a:lnTo>
                  <a:cubicBezTo>
                    <a:pt x="6700" y="2276"/>
                    <a:pt x="6827" y="2148"/>
                    <a:pt x="6827" y="1991"/>
                  </a:cubicBezTo>
                  <a:lnTo>
                    <a:pt x="6827" y="853"/>
                  </a:lnTo>
                  <a:cubicBezTo>
                    <a:pt x="6827" y="383"/>
                    <a:pt x="6444" y="0"/>
                    <a:pt x="5973" y="0"/>
                  </a:cubicBezTo>
                  <a:close/>
                  <a:moveTo>
                    <a:pt x="824" y="6258"/>
                  </a:moveTo>
                  <a:lnTo>
                    <a:pt x="824" y="6258"/>
                  </a:lnTo>
                  <a:cubicBezTo>
                    <a:pt x="683" y="6258"/>
                    <a:pt x="569" y="6143"/>
                    <a:pt x="569" y="6003"/>
                  </a:cubicBezTo>
                  <a:lnTo>
                    <a:pt x="569" y="5404"/>
                  </a:lnTo>
                  <a:lnTo>
                    <a:pt x="3982" y="5405"/>
                  </a:lnTo>
                  <a:lnTo>
                    <a:pt x="3982" y="5973"/>
                  </a:lnTo>
                  <a:cubicBezTo>
                    <a:pt x="3982" y="6028"/>
                    <a:pt x="3988" y="6082"/>
                    <a:pt x="3998" y="6133"/>
                  </a:cubicBezTo>
                  <a:cubicBezTo>
                    <a:pt x="4002" y="6150"/>
                    <a:pt x="4007" y="6166"/>
                    <a:pt x="4011" y="6182"/>
                  </a:cubicBezTo>
                  <a:cubicBezTo>
                    <a:pt x="4017" y="6207"/>
                    <a:pt x="4022" y="6233"/>
                    <a:pt x="4031" y="6258"/>
                  </a:cubicBezTo>
                  <a:lnTo>
                    <a:pt x="824" y="6258"/>
                  </a:lnTo>
                  <a:close/>
                  <a:moveTo>
                    <a:pt x="4724" y="2245"/>
                  </a:moveTo>
                  <a:lnTo>
                    <a:pt x="3650" y="3856"/>
                  </a:lnTo>
                  <a:cubicBezTo>
                    <a:pt x="3603" y="3926"/>
                    <a:pt x="3526" y="3973"/>
                    <a:pt x="3442" y="3981"/>
                  </a:cubicBezTo>
                  <a:cubicBezTo>
                    <a:pt x="3432" y="3982"/>
                    <a:pt x="3423" y="3982"/>
                    <a:pt x="3413" y="3982"/>
                  </a:cubicBezTo>
                  <a:cubicBezTo>
                    <a:pt x="3338" y="3982"/>
                    <a:pt x="3266" y="3953"/>
                    <a:pt x="3212" y="3899"/>
                  </a:cubicBezTo>
                  <a:lnTo>
                    <a:pt x="2496" y="3183"/>
                  </a:lnTo>
                  <a:cubicBezTo>
                    <a:pt x="2385" y="3072"/>
                    <a:pt x="2385" y="2892"/>
                    <a:pt x="2496" y="2781"/>
                  </a:cubicBezTo>
                  <a:cubicBezTo>
                    <a:pt x="2607" y="2670"/>
                    <a:pt x="2787" y="2670"/>
                    <a:pt x="2898" y="2781"/>
                  </a:cubicBezTo>
                  <a:lnTo>
                    <a:pt x="3369" y="3251"/>
                  </a:lnTo>
                  <a:lnTo>
                    <a:pt x="4250" y="1929"/>
                  </a:lnTo>
                  <a:cubicBezTo>
                    <a:pt x="4337" y="1798"/>
                    <a:pt x="4514" y="1762"/>
                    <a:pt x="4645" y="1850"/>
                  </a:cubicBezTo>
                  <a:cubicBezTo>
                    <a:pt x="4776" y="1937"/>
                    <a:pt x="4811" y="2114"/>
                    <a:pt x="4724" y="2245"/>
                  </a:cubicBezTo>
                  <a:close/>
                  <a:moveTo>
                    <a:pt x="6258" y="1707"/>
                  </a:moveTo>
                  <a:lnTo>
                    <a:pt x="5689" y="1707"/>
                  </a:lnTo>
                  <a:lnTo>
                    <a:pt x="5689" y="853"/>
                  </a:lnTo>
                  <a:cubicBezTo>
                    <a:pt x="5689" y="697"/>
                    <a:pt x="5816" y="569"/>
                    <a:pt x="5973" y="569"/>
                  </a:cubicBezTo>
                  <a:cubicBezTo>
                    <a:pt x="6130" y="569"/>
                    <a:pt x="6258" y="697"/>
                    <a:pt x="6258" y="853"/>
                  </a:cubicBezTo>
                  <a:lnTo>
                    <a:pt x="6258" y="1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0"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6.2.3.2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变更控制委员会总则</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58</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4" name="文本框 13"/>
          <p:cNvSpPr txBox="1"/>
          <p:nvPr/>
        </p:nvSpPr>
        <p:spPr>
          <a:xfrm>
            <a:off x="419337" y="1430012"/>
            <a:ext cx="8445095" cy="520848"/>
          </a:xfrm>
          <a:prstGeom prst="rect">
            <a:avLst/>
          </a:prstGeom>
          <a:noFill/>
        </p:spPr>
        <p:txBody>
          <a:bodyPr wrap="square">
            <a:spAutoFit/>
          </a:bodyPr>
          <a:lstStyle/>
          <a:p>
            <a:pPr indent="511175">
              <a:lnSpc>
                <a:spcPct val="150000"/>
              </a:lnSpc>
            </a:pPr>
            <a:r>
              <a:rPr lang="zh-CN" altLang="en-US" sz="2200" b="1" dirty="0">
                <a:latin typeface="宋体" panose="02010600030101010101" pitchFamily="2" charset="-122"/>
                <a:ea typeface="宋体" panose="02010600030101010101" pitchFamily="2" charset="-122"/>
                <a:sym typeface="+mn-ea"/>
              </a:rPr>
              <a:t> 变更控制委员会应该对每个变更权衡利弊后做出决定。</a:t>
            </a:r>
            <a:endParaRPr lang="en-US" altLang="zh-CN" sz="2200" b="1" dirty="0">
              <a:latin typeface="宋体" panose="02010600030101010101" pitchFamily="2" charset="-122"/>
              <a:ea typeface="宋体" panose="02010600030101010101" pitchFamily="2" charset="-122"/>
              <a:sym typeface="+mn-ea"/>
            </a:endParaRPr>
          </a:p>
        </p:txBody>
      </p:sp>
      <p:sp>
        <p:nvSpPr>
          <p:cNvPr id="15" name="文本框 14"/>
          <p:cNvSpPr txBox="1"/>
          <p:nvPr/>
        </p:nvSpPr>
        <p:spPr>
          <a:xfrm>
            <a:off x="1949252" y="2156714"/>
            <a:ext cx="8293495" cy="3060005"/>
          </a:xfrm>
          <a:prstGeom prst="rect">
            <a:avLst/>
          </a:prstGeom>
          <a:noFill/>
        </p:spPr>
        <p:txBody>
          <a:bodyPr wrap="square">
            <a:spAutoFit/>
          </a:bodyPr>
          <a:lstStyle/>
          <a:p>
            <a:pPr marL="342900" indent="-342900">
              <a:lnSpc>
                <a:spcPct val="150000"/>
              </a:lnSpc>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“利”包括节省的资金或额外的收入、增强的客户满意度、竞争优势、减少上市时间。</a:t>
            </a:r>
          </a:p>
          <a:p>
            <a:pPr marL="342900" indent="-342900">
              <a:lnSpc>
                <a:spcPct val="150000"/>
              </a:lnSpc>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“弊”是指接受变更后产生的负面影响，包括增加的开发费用、推迟的交付日期、产品质量的下降、减少的功能、用户不满意。</a:t>
            </a:r>
          </a:p>
          <a:p>
            <a:pPr marL="342900" indent="-342900">
              <a:lnSpc>
                <a:spcPct val="150000"/>
              </a:lnSpc>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sym typeface="+mn-ea"/>
              </a:rPr>
              <a:t>如果估计的费用超过了本级变更控制委员会的管理范围，上报到高一级的委员会，否则用制订的决策程式来对变更做出决定。 </a:t>
            </a:r>
          </a:p>
        </p:txBody>
      </p:sp>
      <p:sp>
        <p:nvSpPr>
          <p:cNvPr id="12"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6.2.3.2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变更控制委员会总则</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59</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3" name="矩形 66"/>
          <p:cNvSpPr>
            <a:spLocks noChangeArrowheads="1"/>
          </p:cNvSpPr>
          <p:nvPr/>
        </p:nvSpPr>
        <p:spPr bwMode="auto">
          <a:xfrm>
            <a:off x="1614698" y="2273997"/>
            <a:ext cx="8962604" cy="204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11175">
              <a:lnSpc>
                <a:spcPct val="150000"/>
              </a:lnSpc>
            </a:pPr>
            <a:r>
              <a:rPr lang="zh-CN" altLang="en-US" sz="2200" dirty="0">
                <a:latin typeface="宋体" panose="02010600030101010101" pitchFamily="2" charset="-122"/>
                <a:ea typeface="宋体" panose="02010600030101010101" pitchFamily="2" charset="-122"/>
                <a:sym typeface="+mn-ea"/>
              </a:rPr>
              <a:t>交流情况</a:t>
            </a:r>
          </a:p>
          <a:p>
            <a:pPr indent="511175">
              <a:lnSpc>
                <a:spcPct val="150000"/>
              </a:lnSpc>
            </a:pPr>
            <a:r>
              <a:rPr lang="zh-CN" altLang="en-US" sz="2200" dirty="0">
                <a:latin typeface="宋体" panose="02010600030101010101" pitchFamily="2" charset="-122"/>
                <a:ea typeface="宋体" panose="02010600030101010101" pitchFamily="2" charset="-122"/>
                <a:sym typeface="+mn-ea"/>
              </a:rPr>
              <a:t> 一旦变更控制委员会做出决策时，指派的人员应及时更新数据库中请求的状态。有的工具可以自动通过电子邮件来通知相关人员。若没有这样的工具，就应该人工通知，以保证他们能充分处理变更。</a:t>
            </a:r>
          </a:p>
        </p:txBody>
      </p:sp>
      <p:sp>
        <p:nvSpPr>
          <p:cNvPr id="16" name="矩形 15"/>
          <p:cNvSpPr/>
          <p:nvPr/>
        </p:nvSpPr>
        <p:spPr>
          <a:xfrm rot="1800000">
            <a:off x="1789035" y="2457305"/>
            <a:ext cx="478699" cy="446087"/>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椭圆 16"/>
          <p:cNvSpPr/>
          <p:nvPr/>
        </p:nvSpPr>
        <p:spPr>
          <a:xfrm>
            <a:off x="1614698" y="2340609"/>
            <a:ext cx="438327" cy="44930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1"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18" name="椭圆 34"/>
          <p:cNvSpPr/>
          <p:nvPr/>
        </p:nvSpPr>
        <p:spPr>
          <a:xfrm>
            <a:off x="1746219" y="2444140"/>
            <a:ext cx="189681" cy="285740"/>
          </a:xfrm>
          <a:custGeom>
            <a:avLst/>
            <a:gdLst>
              <a:gd name="connsiteX0" fmla="*/ 113166 w 440681"/>
              <a:gd name="connsiteY0" fmla="*/ 412808 h 607631"/>
              <a:gd name="connsiteX1" fmla="*/ 245589 w 440681"/>
              <a:gd name="connsiteY1" fmla="*/ 412808 h 607631"/>
              <a:gd name="connsiteX2" fmla="*/ 256082 w 440681"/>
              <a:gd name="connsiteY2" fmla="*/ 423287 h 607631"/>
              <a:gd name="connsiteX3" fmla="*/ 245589 w 440681"/>
              <a:gd name="connsiteY3" fmla="*/ 433766 h 607631"/>
              <a:gd name="connsiteX4" fmla="*/ 113166 w 440681"/>
              <a:gd name="connsiteY4" fmla="*/ 433766 h 607631"/>
              <a:gd name="connsiteX5" fmla="*/ 102673 w 440681"/>
              <a:gd name="connsiteY5" fmla="*/ 423287 h 607631"/>
              <a:gd name="connsiteX6" fmla="*/ 113166 w 440681"/>
              <a:gd name="connsiteY6" fmla="*/ 412808 h 607631"/>
              <a:gd name="connsiteX7" fmla="*/ 112953 w 440681"/>
              <a:gd name="connsiteY7" fmla="*/ 347535 h 607631"/>
              <a:gd name="connsiteX8" fmla="*/ 327305 w 440681"/>
              <a:gd name="connsiteY8" fmla="*/ 347535 h 607631"/>
              <a:gd name="connsiteX9" fmla="*/ 337797 w 440681"/>
              <a:gd name="connsiteY9" fmla="*/ 358014 h 607631"/>
              <a:gd name="connsiteX10" fmla="*/ 327305 w 440681"/>
              <a:gd name="connsiteY10" fmla="*/ 368493 h 607631"/>
              <a:gd name="connsiteX11" fmla="*/ 112953 w 440681"/>
              <a:gd name="connsiteY11" fmla="*/ 368493 h 607631"/>
              <a:gd name="connsiteX12" fmla="*/ 102461 w 440681"/>
              <a:gd name="connsiteY12" fmla="*/ 358014 h 607631"/>
              <a:gd name="connsiteX13" fmla="*/ 112953 w 440681"/>
              <a:gd name="connsiteY13" fmla="*/ 347535 h 607631"/>
              <a:gd name="connsiteX14" fmla="*/ 112953 w 440681"/>
              <a:gd name="connsiteY14" fmla="*/ 282332 h 607631"/>
              <a:gd name="connsiteX15" fmla="*/ 327305 w 440681"/>
              <a:gd name="connsiteY15" fmla="*/ 282332 h 607631"/>
              <a:gd name="connsiteX16" fmla="*/ 337797 w 440681"/>
              <a:gd name="connsiteY16" fmla="*/ 292811 h 607631"/>
              <a:gd name="connsiteX17" fmla="*/ 327305 w 440681"/>
              <a:gd name="connsiteY17" fmla="*/ 303290 h 607631"/>
              <a:gd name="connsiteX18" fmla="*/ 112953 w 440681"/>
              <a:gd name="connsiteY18" fmla="*/ 303290 h 607631"/>
              <a:gd name="connsiteX19" fmla="*/ 102461 w 440681"/>
              <a:gd name="connsiteY19" fmla="*/ 292811 h 607631"/>
              <a:gd name="connsiteX20" fmla="*/ 112953 w 440681"/>
              <a:gd name="connsiteY20" fmla="*/ 282332 h 607631"/>
              <a:gd name="connsiteX21" fmla="*/ 112953 w 440681"/>
              <a:gd name="connsiteY21" fmla="*/ 217200 h 607631"/>
              <a:gd name="connsiteX22" fmla="*/ 327305 w 440681"/>
              <a:gd name="connsiteY22" fmla="*/ 217200 h 607631"/>
              <a:gd name="connsiteX23" fmla="*/ 337797 w 440681"/>
              <a:gd name="connsiteY23" fmla="*/ 227679 h 607631"/>
              <a:gd name="connsiteX24" fmla="*/ 327305 w 440681"/>
              <a:gd name="connsiteY24" fmla="*/ 238158 h 607631"/>
              <a:gd name="connsiteX25" fmla="*/ 112953 w 440681"/>
              <a:gd name="connsiteY25" fmla="*/ 238158 h 607631"/>
              <a:gd name="connsiteX26" fmla="*/ 102461 w 440681"/>
              <a:gd name="connsiteY26" fmla="*/ 227679 h 607631"/>
              <a:gd name="connsiteX27" fmla="*/ 112953 w 440681"/>
              <a:gd name="connsiteY27" fmla="*/ 217200 h 607631"/>
              <a:gd name="connsiteX28" fmla="*/ 112953 w 440681"/>
              <a:gd name="connsiteY28" fmla="*/ 151998 h 607631"/>
              <a:gd name="connsiteX29" fmla="*/ 327305 w 440681"/>
              <a:gd name="connsiteY29" fmla="*/ 151998 h 607631"/>
              <a:gd name="connsiteX30" fmla="*/ 337797 w 440681"/>
              <a:gd name="connsiteY30" fmla="*/ 162477 h 607631"/>
              <a:gd name="connsiteX31" fmla="*/ 327305 w 440681"/>
              <a:gd name="connsiteY31" fmla="*/ 172956 h 607631"/>
              <a:gd name="connsiteX32" fmla="*/ 112953 w 440681"/>
              <a:gd name="connsiteY32" fmla="*/ 172956 h 607631"/>
              <a:gd name="connsiteX33" fmla="*/ 102461 w 440681"/>
              <a:gd name="connsiteY33" fmla="*/ 162477 h 607631"/>
              <a:gd name="connsiteX34" fmla="*/ 112953 w 440681"/>
              <a:gd name="connsiteY34" fmla="*/ 151998 h 607631"/>
              <a:gd name="connsiteX35" fmla="*/ 112953 w 440681"/>
              <a:gd name="connsiteY35" fmla="*/ 86725 h 607631"/>
              <a:gd name="connsiteX36" fmla="*/ 327305 w 440681"/>
              <a:gd name="connsiteY36" fmla="*/ 86725 h 607631"/>
              <a:gd name="connsiteX37" fmla="*/ 337797 w 440681"/>
              <a:gd name="connsiteY37" fmla="*/ 97204 h 607631"/>
              <a:gd name="connsiteX38" fmla="*/ 327305 w 440681"/>
              <a:gd name="connsiteY38" fmla="*/ 107683 h 607631"/>
              <a:gd name="connsiteX39" fmla="*/ 112953 w 440681"/>
              <a:gd name="connsiteY39" fmla="*/ 107683 h 607631"/>
              <a:gd name="connsiteX40" fmla="*/ 102461 w 440681"/>
              <a:gd name="connsiteY40" fmla="*/ 97204 h 607631"/>
              <a:gd name="connsiteX41" fmla="*/ 112953 w 440681"/>
              <a:gd name="connsiteY41" fmla="*/ 86725 h 607631"/>
              <a:gd name="connsiteX42" fmla="*/ 20880 w 440681"/>
              <a:gd name="connsiteY42" fmla="*/ 20640 h 607631"/>
              <a:gd name="connsiteX43" fmla="*/ 20880 w 440681"/>
              <a:gd name="connsiteY43" fmla="*/ 524180 h 607631"/>
              <a:gd name="connsiteX44" fmla="*/ 80057 w 440681"/>
              <a:gd name="connsiteY44" fmla="*/ 582434 h 607631"/>
              <a:gd name="connsiteX45" fmla="*/ 143431 w 440681"/>
              <a:gd name="connsiteY45" fmla="*/ 521037 h 607631"/>
              <a:gd name="connsiteX46" fmla="*/ 158121 w 440681"/>
              <a:gd name="connsiteY46" fmla="*/ 521037 h 607631"/>
              <a:gd name="connsiteX47" fmla="*/ 220236 w 440681"/>
              <a:gd name="connsiteY47" fmla="*/ 582434 h 607631"/>
              <a:gd name="connsiteX48" fmla="*/ 282456 w 440681"/>
              <a:gd name="connsiteY48" fmla="*/ 521246 h 607631"/>
              <a:gd name="connsiteX49" fmla="*/ 289695 w 440681"/>
              <a:gd name="connsiteY49" fmla="*/ 518103 h 607631"/>
              <a:gd name="connsiteX50" fmla="*/ 297040 w 440681"/>
              <a:gd name="connsiteY50" fmla="*/ 521037 h 607631"/>
              <a:gd name="connsiteX51" fmla="*/ 360414 w 440681"/>
              <a:gd name="connsiteY51" fmla="*/ 582434 h 607631"/>
              <a:gd name="connsiteX52" fmla="*/ 419591 w 440681"/>
              <a:gd name="connsiteY52" fmla="*/ 524180 h 607631"/>
              <a:gd name="connsiteX53" fmla="*/ 419591 w 440681"/>
              <a:gd name="connsiteY53" fmla="*/ 20640 h 607631"/>
              <a:gd name="connsiteX54" fmla="*/ 10492 w 440681"/>
              <a:gd name="connsiteY54" fmla="*/ 0 h 607631"/>
              <a:gd name="connsiteX55" fmla="*/ 430189 w 440681"/>
              <a:gd name="connsiteY55" fmla="*/ 0 h 607631"/>
              <a:gd name="connsiteX56" fmla="*/ 440681 w 440681"/>
              <a:gd name="connsiteY56" fmla="*/ 10477 h 607631"/>
              <a:gd name="connsiteX57" fmla="*/ 440681 w 440681"/>
              <a:gd name="connsiteY57" fmla="*/ 528790 h 607631"/>
              <a:gd name="connsiteX58" fmla="*/ 437533 w 440681"/>
              <a:gd name="connsiteY58" fmla="*/ 536124 h 607631"/>
              <a:gd name="connsiteX59" fmla="*/ 368074 w 440681"/>
              <a:gd name="connsiteY59" fmla="*/ 604646 h 607631"/>
              <a:gd name="connsiteX60" fmla="*/ 360519 w 440681"/>
              <a:gd name="connsiteY60" fmla="*/ 607579 h 607631"/>
              <a:gd name="connsiteX61" fmla="*/ 353174 w 440681"/>
              <a:gd name="connsiteY61" fmla="*/ 604646 h 607631"/>
              <a:gd name="connsiteX62" fmla="*/ 289800 w 440681"/>
              <a:gd name="connsiteY62" fmla="*/ 543249 h 607631"/>
              <a:gd name="connsiteX63" fmla="*/ 227580 w 440681"/>
              <a:gd name="connsiteY63" fmla="*/ 604646 h 607631"/>
              <a:gd name="connsiteX64" fmla="*/ 212891 w 440681"/>
              <a:gd name="connsiteY64" fmla="*/ 604646 h 607631"/>
              <a:gd name="connsiteX65" fmla="*/ 150671 w 440681"/>
              <a:gd name="connsiteY65" fmla="*/ 543249 h 607631"/>
              <a:gd name="connsiteX66" fmla="*/ 87297 w 440681"/>
              <a:gd name="connsiteY66" fmla="*/ 604646 h 607631"/>
              <a:gd name="connsiteX67" fmla="*/ 72607 w 440681"/>
              <a:gd name="connsiteY67" fmla="*/ 604646 h 607631"/>
              <a:gd name="connsiteX68" fmla="*/ 3043 w 440681"/>
              <a:gd name="connsiteY68" fmla="*/ 536124 h 607631"/>
              <a:gd name="connsiteX69" fmla="*/ 0 w 440681"/>
              <a:gd name="connsiteY69" fmla="*/ 528790 h 607631"/>
              <a:gd name="connsiteX70" fmla="*/ 0 w 440681"/>
              <a:gd name="connsiteY70" fmla="*/ 10477 h 607631"/>
              <a:gd name="connsiteX71" fmla="*/ 10492 w 440681"/>
              <a:gd name="connsiteY71" fmla="*/ 0 h 60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40681" h="607631">
                <a:moveTo>
                  <a:pt x="113166" y="412808"/>
                </a:moveTo>
                <a:lnTo>
                  <a:pt x="245589" y="412808"/>
                </a:lnTo>
                <a:cubicBezTo>
                  <a:pt x="251360" y="412808"/>
                  <a:pt x="256082" y="417524"/>
                  <a:pt x="256082" y="423287"/>
                </a:cubicBezTo>
                <a:cubicBezTo>
                  <a:pt x="256082" y="429050"/>
                  <a:pt x="251360" y="433766"/>
                  <a:pt x="245589" y="433766"/>
                </a:cubicBezTo>
                <a:lnTo>
                  <a:pt x="113166" y="433766"/>
                </a:lnTo>
                <a:cubicBezTo>
                  <a:pt x="107395" y="433766"/>
                  <a:pt x="102673" y="429050"/>
                  <a:pt x="102673" y="423287"/>
                </a:cubicBezTo>
                <a:cubicBezTo>
                  <a:pt x="102673" y="417524"/>
                  <a:pt x="107395" y="412808"/>
                  <a:pt x="113166" y="412808"/>
                </a:cubicBezTo>
                <a:close/>
                <a:moveTo>
                  <a:pt x="112953" y="347535"/>
                </a:moveTo>
                <a:lnTo>
                  <a:pt x="327305" y="347535"/>
                </a:lnTo>
                <a:cubicBezTo>
                  <a:pt x="332971" y="347535"/>
                  <a:pt x="337797" y="352355"/>
                  <a:pt x="337797" y="358014"/>
                </a:cubicBezTo>
                <a:cubicBezTo>
                  <a:pt x="337797" y="363777"/>
                  <a:pt x="332971" y="368493"/>
                  <a:pt x="327305" y="368493"/>
                </a:cubicBezTo>
                <a:lnTo>
                  <a:pt x="112953" y="368493"/>
                </a:lnTo>
                <a:cubicBezTo>
                  <a:pt x="107287" y="368493"/>
                  <a:pt x="102461" y="363777"/>
                  <a:pt x="102461" y="358014"/>
                </a:cubicBezTo>
                <a:cubicBezTo>
                  <a:pt x="102461" y="352355"/>
                  <a:pt x="107182" y="347535"/>
                  <a:pt x="112953" y="347535"/>
                </a:cubicBezTo>
                <a:close/>
                <a:moveTo>
                  <a:pt x="112953" y="282332"/>
                </a:moveTo>
                <a:lnTo>
                  <a:pt x="327305" y="282332"/>
                </a:lnTo>
                <a:cubicBezTo>
                  <a:pt x="332971" y="282332"/>
                  <a:pt x="337797" y="287048"/>
                  <a:pt x="337797" y="292811"/>
                </a:cubicBezTo>
                <a:cubicBezTo>
                  <a:pt x="337797" y="298679"/>
                  <a:pt x="332971" y="303290"/>
                  <a:pt x="327305" y="303290"/>
                </a:cubicBezTo>
                <a:lnTo>
                  <a:pt x="112953" y="303290"/>
                </a:lnTo>
                <a:cubicBezTo>
                  <a:pt x="107287" y="303290"/>
                  <a:pt x="102461" y="298470"/>
                  <a:pt x="102461" y="292811"/>
                </a:cubicBezTo>
                <a:cubicBezTo>
                  <a:pt x="102461" y="287048"/>
                  <a:pt x="107182" y="282332"/>
                  <a:pt x="112953" y="282332"/>
                </a:cubicBezTo>
                <a:close/>
                <a:moveTo>
                  <a:pt x="112953" y="217200"/>
                </a:moveTo>
                <a:lnTo>
                  <a:pt x="327305" y="217200"/>
                </a:lnTo>
                <a:cubicBezTo>
                  <a:pt x="332971" y="217200"/>
                  <a:pt x="337797" y="222020"/>
                  <a:pt x="337797" y="227679"/>
                </a:cubicBezTo>
                <a:cubicBezTo>
                  <a:pt x="337797" y="233442"/>
                  <a:pt x="332971" y="238158"/>
                  <a:pt x="327305" y="238158"/>
                </a:cubicBezTo>
                <a:lnTo>
                  <a:pt x="112953" y="238158"/>
                </a:lnTo>
                <a:cubicBezTo>
                  <a:pt x="107287" y="238158"/>
                  <a:pt x="102461" y="233442"/>
                  <a:pt x="102461" y="227679"/>
                </a:cubicBezTo>
                <a:cubicBezTo>
                  <a:pt x="102461" y="222020"/>
                  <a:pt x="107182" y="217200"/>
                  <a:pt x="112953" y="217200"/>
                </a:cubicBezTo>
                <a:close/>
                <a:moveTo>
                  <a:pt x="112953" y="151998"/>
                </a:moveTo>
                <a:lnTo>
                  <a:pt x="327305" y="151998"/>
                </a:lnTo>
                <a:cubicBezTo>
                  <a:pt x="332971" y="151998"/>
                  <a:pt x="337797" y="156714"/>
                  <a:pt x="337797" y="162477"/>
                </a:cubicBezTo>
                <a:cubicBezTo>
                  <a:pt x="337797" y="168136"/>
                  <a:pt x="332971" y="172956"/>
                  <a:pt x="327305" y="172956"/>
                </a:cubicBezTo>
                <a:lnTo>
                  <a:pt x="112953" y="172956"/>
                </a:lnTo>
                <a:cubicBezTo>
                  <a:pt x="107287" y="172956"/>
                  <a:pt x="102461" y="168136"/>
                  <a:pt x="102461" y="162477"/>
                </a:cubicBezTo>
                <a:cubicBezTo>
                  <a:pt x="102461" y="156714"/>
                  <a:pt x="107182" y="151998"/>
                  <a:pt x="112953" y="151998"/>
                </a:cubicBezTo>
                <a:close/>
                <a:moveTo>
                  <a:pt x="112953" y="86725"/>
                </a:moveTo>
                <a:lnTo>
                  <a:pt x="327305" y="86725"/>
                </a:lnTo>
                <a:cubicBezTo>
                  <a:pt x="332971" y="86725"/>
                  <a:pt x="337797" y="91441"/>
                  <a:pt x="337797" y="97204"/>
                </a:cubicBezTo>
                <a:cubicBezTo>
                  <a:pt x="337797" y="103072"/>
                  <a:pt x="332971" y="107683"/>
                  <a:pt x="327305" y="107683"/>
                </a:cubicBezTo>
                <a:lnTo>
                  <a:pt x="112953" y="107683"/>
                </a:lnTo>
                <a:cubicBezTo>
                  <a:pt x="107287" y="107683"/>
                  <a:pt x="102461" y="102967"/>
                  <a:pt x="102461" y="97204"/>
                </a:cubicBezTo>
                <a:cubicBezTo>
                  <a:pt x="102461" y="91441"/>
                  <a:pt x="107182" y="86725"/>
                  <a:pt x="112953" y="86725"/>
                </a:cubicBezTo>
                <a:close/>
                <a:moveTo>
                  <a:pt x="20880" y="20640"/>
                </a:moveTo>
                <a:lnTo>
                  <a:pt x="20880" y="524180"/>
                </a:lnTo>
                <a:lnTo>
                  <a:pt x="80057" y="582434"/>
                </a:lnTo>
                <a:lnTo>
                  <a:pt x="143431" y="521037"/>
                </a:lnTo>
                <a:cubicBezTo>
                  <a:pt x="147418" y="517160"/>
                  <a:pt x="154029" y="517160"/>
                  <a:pt x="158121" y="521037"/>
                </a:cubicBezTo>
                <a:lnTo>
                  <a:pt x="220236" y="582434"/>
                </a:lnTo>
                <a:lnTo>
                  <a:pt x="282456" y="521246"/>
                </a:lnTo>
                <a:cubicBezTo>
                  <a:pt x="284449" y="519151"/>
                  <a:pt x="287072" y="518103"/>
                  <a:pt x="289695" y="518103"/>
                </a:cubicBezTo>
                <a:cubicBezTo>
                  <a:pt x="292423" y="518103"/>
                  <a:pt x="295046" y="519151"/>
                  <a:pt x="297040" y="521037"/>
                </a:cubicBezTo>
                <a:lnTo>
                  <a:pt x="360414" y="582434"/>
                </a:lnTo>
                <a:lnTo>
                  <a:pt x="419591" y="524180"/>
                </a:lnTo>
                <a:lnTo>
                  <a:pt x="419591" y="20640"/>
                </a:lnTo>
                <a:close/>
                <a:moveTo>
                  <a:pt x="10492" y="0"/>
                </a:moveTo>
                <a:lnTo>
                  <a:pt x="430189" y="0"/>
                </a:lnTo>
                <a:cubicBezTo>
                  <a:pt x="435959" y="0"/>
                  <a:pt x="440681" y="4715"/>
                  <a:pt x="440681" y="10477"/>
                </a:cubicBezTo>
                <a:lnTo>
                  <a:pt x="440681" y="528790"/>
                </a:lnTo>
                <a:cubicBezTo>
                  <a:pt x="440681" y="531514"/>
                  <a:pt x="439527" y="534238"/>
                  <a:pt x="437533" y="536124"/>
                </a:cubicBezTo>
                <a:lnTo>
                  <a:pt x="368074" y="604646"/>
                </a:lnTo>
                <a:cubicBezTo>
                  <a:pt x="365765" y="606532"/>
                  <a:pt x="363142" y="607579"/>
                  <a:pt x="360519" y="607579"/>
                </a:cubicBezTo>
                <a:cubicBezTo>
                  <a:pt x="357791" y="607579"/>
                  <a:pt x="355168" y="606532"/>
                  <a:pt x="353174" y="604646"/>
                </a:cubicBezTo>
                <a:lnTo>
                  <a:pt x="289800" y="543249"/>
                </a:lnTo>
                <a:lnTo>
                  <a:pt x="227580" y="604646"/>
                </a:lnTo>
                <a:cubicBezTo>
                  <a:pt x="223488" y="608627"/>
                  <a:pt x="216983" y="608627"/>
                  <a:pt x="212891" y="604646"/>
                </a:cubicBezTo>
                <a:lnTo>
                  <a:pt x="150671" y="543249"/>
                </a:lnTo>
                <a:lnTo>
                  <a:pt x="87297" y="604646"/>
                </a:lnTo>
                <a:cubicBezTo>
                  <a:pt x="83205" y="608522"/>
                  <a:pt x="76595" y="608522"/>
                  <a:pt x="72607" y="604646"/>
                </a:cubicBezTo>
                <a:lnTo>
                  <a:pt x="3043" y="536124"/>
                </a:lnTo>
                <a:cubicBezTo>
                  <a:pt x="1049" y="534238"/>
                  <a:pt x="0" y="531514"/>
                  <a:pt x="0" y="528790"/>
                </a:cubicBezTo>
                <a:lnTo>
                  <a:pt x="0" y="10477"/>
                </a:lnTo>
                <a:cubicBezTo>
                  <a:pt x="0" y="4715"/>
                  <a:pt x="4722" y="0"/>
                  <a:pt x="104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6.2.3.2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变更控制委员会总则</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ppt_x</p:attrName>
                                        </p:attrNameLst>
                                      </p:cBhvr>
                                      <p:tavLst>
                                        <p:tav tm="0">
                                          <p:val>
                                            <p:strVal val="#ppt_x+#ppt_w*1.125000"/>
                                          </p:val>
                                        </p:tav>
                                        <p:tav tm="100000">
                                          <p:val>
                                            <p:strVal val="#ppt_x"/>
                                          </p:val>
                                        </p:tav>
                                      </p:tavLst>
                                    </p:anim>
                                    <p:animEffect transition="in" filter="wipe(left)">
                                      <p:cBhvr>
                                        <p:cTn id="14" dur="500"/>
                                        <p:tgtEl>
                                          <p:spTgt spid="13"/>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ppt_x</p:attrName>
                                        </p:attrNameLst>
                                      </p:cBhvr>
                                      <p:tavLst>
                                        <p:tav tm="0">
                                          <p:val>
                                            <p:strVal val="#ppt_x+#ppt_w*1.125000"/>
                                          </p:val>
                                        </p:tav>
                                        <p:tav tm="100000">
                                          <p:val>
                                            <p:strVal val="#ppt_x"/>
                                          </p:val>
                                        </p:tav>
                                      </p:tavLst>
                                    </p:anim>
                                    <p:animEffect transition="in" filter="wipe(left)">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
          <p:cNvGrpSpPr/>
          <p:nvPr/>
        </p:nvGrpSpPr>
        <p:grpSpPr>
          <a:xfrm>
            <a:off x="1060860" y="1655734"/>
            <a:ext cx="219075" cy="4255770"/>
            <a:chOff x="1374772" y="1213680"/>
            <a:chExt cx="274322" cy="5187394"/>
          </a:xfrm>
        </p:grpSpPr>
        <p:sp>
          <p:nvSpPr>
            <p:cNvPr id="84" name="Arrow: Pentagon 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5" name="Freeform: Shape 3"/>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1" fmla="*/ 0 w 272825"/>
                <a:gd name="connsiteY0-2" fmla="*/ 0 h 3776662"/>
                <a:gd name="connsiteX1-3" fmla="*/ 272825 w 272825"/>
                <a:gd name="connsiteY1-4" fmla="*/ 0 h 3776662"/>
                <a:gd name="connsiteX2-5" fmla="*/ 272825 w 272825"/>
                <a:gd name="connsiteY2-6" fmla="*/ 3776662 h 3776662"/>
                <a:gd name="connsiteX3-7" fmla="*/ 0 w 272825"/>
                <a:gd name="connsiteY3-8" fmla="*/ 3776662 h 3776662"/>
                <a:gd name="connsiteX4-9" fmla="*/ 1 w 272825"/>
                <a:gd name="connsiteY4-10" fmla="*/ 3609974 h 3776662"/>
                <a:gd name="connsiteX5" fmla="*/ 0 w 272825"/>
                <a:gd name="connsiteY5" fmla="*/ 0 h 3776662"/>
                <a:gd name="connsiteX0-11" fmla="*/ 0 w 272825"/>
                <a:gd name="connsiteY0-12" fmla="*/ 0 h 3776662"/>
                <a:gd name="connsiteX1-13" fmla="*/ 272825 w 272825"/>
                <a:gd name="connsiteY1-14" fmla="*/ 0 h 3776662"/>
                <a:gd name="connsiteX2-15" fmla="*/ 272825 w 272825"/>
                <a:gd name="connsiteY2-16" fmla="*/ 3776662 h 3776662"/>
                <a:gd name="connsiteX3-17" fmla="*/ 57151 w 272825"/>
                <a:gd name="connsiteY3-18" fmla="*/ 3776661 h 3776662"/>
                <a:gd name="connsiteX4-19" fmla="*/ 0 w 272825"/>
                <a:gd name="connsiteY4-20" fmla="*/ 3776662 h 3776662"/>
                <a:gd name="connsiteX5-21" fmla="*/ 1 w 272825"/>
                <a:gd name="connsiteY5-22" fmla="*/ 3609974 h 3776662"/>
                <a:gd name="connsiteX6" fmla="*/ 0 w 272825"/>
                <a:gd name="connsiteY6" fmla="*/ 0 h 3776662"/>
                <a:gd name="connsiteX0-23" fmla="*/ 0 w 272825"/>
                <a:gd name="connsiteY0-24" fmla="*/ 0 h 3776662"/>
                <a:gd name="connsiteX1-25" fmla="*/ 272825 w 272825"/>
                <a:gd name="connsiteY1-26" fmla="*/ 0 h 3776662"/>
                <a:gd name="connsiteX2-27" fmla="*/ 272825 w 272825"/>
                <a:gd name="connsiteY2-28" fmla="*/ 3776662 h 3776662"/>
                <a:gd name="connsiteX3-29" fmla="*/ 166689 w 272825"/>
                <a:gd name="connsiteY3-30" fmla="*/ 3776661 h 3776662"/>
                <a:gd name="connsiteX4-31" fmla="*/ 57151 w 272825"/>
                <a:gd name="connsiteY4-32" fmla="*/ 3776661 h 3776662"/>
                <a:gd name="connsiteX5-33" fmla="*/ 0 w 272825"/>
                <a:gd name="connsiteY5-34" fmla="*/ 3776662 h 3776662"/>
                <a:gd name="connsiteX6-35" fmla="*/ 1 w 272825"/>
                <a:gd name="connsiteY6-36" fmla="*/ 3609974 h 3776662"/>
                <a:gd name="connsiteX7" fmla="*/ 0 w 272825"/>
                <a:gd name="connsiteY7" fmla="*/ 0 h 3776662"/>
                <a:gd name="connsiteX0-37" fmla="*/ 0 w 272825"/>
                <a:gd name="connsiteY0-38" fmla="*/ 0 h 3776662"/>
                <a:gd name="connsiteX1-39" fmla="*/ 272825 w 272825"/>
                <a:gd name="connsiteY1-40" fmla="*/ 0 h 3776662"/>
                <a:gd name="connsiteX2-41" fmla="*/ 272825 w 272825"/>
                <a:gd name="connsiteY2-42" fmla="*/ 3776662 h 3776662"/>
                <a:gd name="connsiteX3-43" fmla="*/ 166689 w 272825"/>
                <a:gd name="connsiteY3-44" fmla="*/ 3776661 h 3776662"/>
                <a:gd name="connsiteX4-45" fmla="*/ 107157 w 272825"/>
                <a:gd name="connsiteY4-46" fmla="*/ 3774280 h 3776662"/>
                <a:gd name="connsiteX5-47" fmla="*/ 57151 w 272825"/>
                <a:gd name="connsiteY5-48" fmla="*/ 3776661 h 3776662"/>
                <a:gd name="connsiteX6-49" fmla="*/ 0 w 272825"/>
                <a:gd name="connsiteY6-50" fmla="*/ 3776662 h 3776662"/>
                <a:gd name="connsiteX7-51" fmla="*/ 1 w 272825"/>
                <a:gd name="connsiteY7-52" fmla="*/ 3609974 h 3776662"/>
                <a:gd name="connsiteX8" fmla="*/ 0 w 272825"/>
                <a:gd name="connsiteY8" fmla="*/ 0 h 3776662"/>
                <a:gd name="connsiteX0-53" fmla="*/ 0 w 272825"/>
                <a:gd name="connsiteY0-54" fmla="*/ 0 h 3776662"/>
                <a:gd name="connsiteX1-55" fmla="*/ 272825 w 272825"/>
                <a:gd name="connsiteY1-56" fmla="*/ 0 h 3776662"/>
                <a:gd name="connsiteX2-57" fmla="*/ 272825 w 272825"/>
                <a:gd name="connsiteY2-58" fmla="*/ 3776662 h 3776662"/>
                <a:gd name="connsiteX3-59" fmla="*/ 221457 w 272825"/>
                <a:gd name="connsiteY3-60" fmla="*/ 3774280 h 3776662"/>
                <a:gd name="connsiteX4-61" fmla="*/ 166689 w 272825"/>
                <a:gd name="connsiteY4-62" fmla="*/ 3776661 h 3776662"/>
                <a:gd name="connsiteX5-63" fmla="*/ 107157 w 272825"/>
                <a:gd name="connsiteY5-64" fmla="*/ 3774280 h 3776662"/>
                <a:gd name="connsiteX6-65" fmla="*/ 57151 w 272825"/>
                <a:gd name="connsiteY6-66" fmla="*/ 3776661 h 3776662"/>
                <a:gd name="connsiteX7-67" fmla="*/ 0 w 272825"/>
                <a:gd name="connsiteY7-68" fmla="*/ 3776662 h 3776662"/>
                <a:gd name="connsiteX8-69" fmla="*/ 1 w 272825"/>
                <a:gd name="connsiteY8-70" fmla="*/ 3609974 h 3776662"/>
                <a:gd name="connsiteX9" fmla="*/ 0 w 272825"/>
                <a:gd name="connsiteY9" fmla="*/ 0 h 3776662"/>
                <a:gd name="connsiteX0-71" fmla="*/ 0 w 272825"/>
                <a:gd name="connsiteY0-72" fmla="*/ 0 h 3776662"/>
                <a:gd name="connsiteX1-73" fmla="*/ 272825 w 272825"/>
                <a:gd name="connsiteY1-74" fmla="*/ 0 h 3776662"/>
                <a:gd name="connsiteX2-75" fmla="*/ 272825 w 272825"/>
                <a:gd name="connsiteY2-76" fmla="*/ 3776662 h 3776662"/>
                <a:gd name="connsiteX3-77" fmla="*/ 252414 w 272825"/>
                <a:gd name="connsiteY3-78" fmla="*/ 3776661 h 3776662"/>
                <a:gd name="connsiteX4-79" fmla="*/ 221457 w 272825"/>
                <a:gd name="connsiteY4-80" fmla="*/ 3774280 h 3776662"/>
                <a:gd name="connsiteX5-81" fmla="*/ 166689 w 272825"/>
                <a:gd name="connsiteY5-82" fmla="*/ 3776661 h 3776662"/>
                <a:gd name="connsiteX6-83" fmla="*/ 107157 w 272825"/>
                <a:gd name="connsiteY6-84" fmla="*/ 3774280 h 3776662"/>
                <a:gd name="connsiteX7-85" fmla="*/ 57151 w 272825"/>
                <a:gd name="connsiteY7-86" fmla="*/ 3776661 h 3776662"/>
                <a:gd name="connsiteX8-87" fmla="*/ 0 w 272825"/>
                <a:gd name="connsiteY8-88" fmla="*/ 3776662 h 3776662"/>
                <a:gd name="connsiteX9-89" fmla="*/ 1 w 272825"/>
                <a:gd name="connsiteY9-90" fmla="*/ 3609974 h 3776662"/>
                <a:gd name="connsiteX10" fmla="*/ 0 w 272825"/>
                <a:gd name="connsiteY10" fmla="*/ 0 h 3776662"/>
                <a:gd name="connsiteX0-91" fmla="*/ 0 w 273845"/>
                <a:gd name="connsiteY0-92" fmla="*/ 0 h 3776662"/>
                <a:gd name="connsiteX1-93" fmla="*/ 272825 w 273845"/>
                <a:gd name="connsiteY1-94" fmla="*/ 0 h 3776662"/>
                <a:gd name="connsiteX2-95" fmla="*/ 273845 w 273845"/>
                <a:gd name="connsiteY2-96" fmla="*/ 3581399 h 3776662"/>
                <a:gd name="connsiteX3-97" fmla="*/ 272825 w 273845"/>
                <a:gd name="connsiteY3-98" fmla="*/ 3776662 h 3776662"/>
                <a:gd name="connsiteX4-99" fmla="*/ 252414 w 273845"/>
                <a:gd name="connsiteY4-100" fmla="*/ 3776661 h 3776662"/>
                <a:gd name="connsiteX5-101" fmla="*/ 221457 w 273845"/>
                <a:gd name="connsiteY5-102" fmla="*/ 3774280 h 3776662"/>
                <a:gd name="connsiteX6-103" fmla="*/ 166689 w 273845"/>
                <a:gd name="connsiteY6-104" fmla="*/ 3776661 h 3776662"/>
                <a:gd name="connsiteX7-105" fmla="*/ 107157 w 273845"/>
                <a:gd name="connsiteY7-106" fmla="*/ 3774280 h 3776662"/>
                <a:gd name="connsiteX8-107" fmla="*/ 57151 w 273845"/>
                <a:gd name="connsiteY8-108" fmla="*/ 3776661 h 3776662"/>
                <a:gd name="connsiteX9-109" fmla="*/ 0 w 273845"/>
                <a:gd name="connsiteY9-110" fmla="*/ 3776662 h 3776662"/>
                <a:gd name="connsiteX10-111" fmla="*/ 1 w 273845"/>
                <a:gd name="connsiteY10-112" fmla="*/ 3609974 h 3776662"/>
                <a:gd name="connsiteX11" fmla="*/ 0 w 273845"/>
                <a:gd name="connsiteY11" fmla="*/ 0 h 3776662"/>
                <a:gd name="connsiteX0-113" fmla="*/ 0 w 273845"/>
                <a:gd name="connsiteY0-114" fmla="*/ 0 h 3776662"/>
                <a:gd name="connsiteX1-115" fmla="*/ 272825 w 273845"/>
                <a:gd name="connsiteY1-116" fmla="*/ 0 h 3776662"/>
                <a:gd name="connsiteX2-117" fmla="*/ 273845 w 273845"/>
                <a:gd name="connsiteY2-118" fmla="*/ 3581399 h 3776662"/>
                <a:gd name="connsiteX3-119" fmla="*/ 252414 w 273845"/>
                <a:gd name="connsiteY3-120" fmla="*/ 3776661 h 3776662"/>
                <a:gd name="connsiteX4-121" fmla="*/ 221457 w 273845"/>
                <a:gd name="connsiteY4-122" fmla="*/ 3774280 h 3776662"/>
                <a:gd name="connsiteX5-123" fmla="*/ 166689 w 273845"/>
                <a:gd name="connsiteY5-124" fmla="*/ 3776661 h 3776662"/>
                <a:gd name="connsiteX6-125" fmla="*/ 107157 w 273845"/>
                <a:gd name="connsiteY6-126" fmla="*/ 3774280 h 3776662"/>
                <a:gd name="connsiteX7-127" fmla="*/ 57151 w 273845"/>
                <a:gd name="connsiteY7-128" fmla="*/ 3776661 h 3776662"/>
                <a:gd name="connsiteX8-129" fmla="*/ 0 w 273845"/>
                <a:gd name="connsiteY8-130" fmla="*/ 3776662 h 3776662"/>
                <a:gd name="connsiteX9-131" fmla="*/ 1 w 273845"/>
                <a:gd name="connsiteY9-132" fmla="*/ 3609974 h 3776662"/>
                <a:gd name="connsiteX10-133" fmla="*/ 0 w 273845"/>
                <a:gd name="connsiteY10-134" fmla="*/ 0 h 3776662"/>
                <a:gd name="connsiteX0-135" fmla="*/ 0 w 273845"/>
                <a:gd name="connsiteY0-136" fmla="*/ 0 h 3776661"/>
                <a:gd name="connsiteX1-137" fmla="*/ 272825 w 273845"/>
                <a:gd name="connsiteY1-138" fmla="*/ 0 h 3776661"/>
                <a:gd name="connsiteX2-139" fmla="*/ 273845 w 273845"/>
                <a:gd name="connsiteY2-140" fmla="*/ 3581399 h 3776661"/>
                <a:gd name="connsiteX3-141" fmla="*/ 252414 w 273845"/>
                <a:gd name="connsiteY3-142" fmla="*/ 3776661 h 3776661"/>
                <a:gd name="connsiteX4-143" fmla="*/ 221457 w 273845"/>
                <a:gd name="connsiteY4-144" fmla="*/ 3774280 h 3776661"/>
                <a:gd name="connsiteX5-145" fmla="*/ 166689 w 273845"/>
                <a:gd name="connsiteY5-146" fmla="*/ 3776661 h 3776661"/>
                <a:gd name="connsiteX6-147" fmla="*/ 107157 w 273845"/>
                <a:gd name="connsiteY6-148" fmla="*/ 3774280 h 3776661"/>
                <a:gd name="connsiteX7-149" fmla="*/ 57151 w 273845"/>
                <a:gd name="connsiteY7-150" fmla="*/ 3776661 h 3776661"/>
                <a:gd name="connsiteX8-151" fmla="*/ 1 w 273845"/>
                <a:gd name="connsiteY8-152" fmla="*/ 3609974 h 3776661"/>
                <a:gd name="connsiteX9-153" fmla="*/ 0 w 273845"/>
                <a:gd name="connsiteY9-154" fmla="*/ 0 h 3776661"/>
                <a:gd name="connsiteX0-155" fmla="*/ 0 w 273845"/>
                <a:gd name="connsiteY0-156" fmla="*/ 0 h 3776661"/>
                <a:gd name="connsiteX1-157" fmla="*/ 272825 w 273845"/>
                <a:gd name="connsiteY1-158" fmla="*/ 0 h 3776661"/>
                <a:gd name="connsiteX2-159" fmla="*/ 273845 w 273845"/>
                <a:gd name="connsiteY2-160" fmla="*/ 3581399 h 3776661"/>
                <a:gd name="connsiteX3-161" fmla="*/ 252414 w 273845"/>
                <a:gd name="connsiteY3-162" fmla="*/ 3776661 h 3776661"/>
                <a:gd name="connsiteX4-163" fmla="*/ 221457 w 273845"/>
                <a:gd name="connsiteY4-164" fmla="*/ 3774280 h 3776661"/>
                <a:gd name="connsiteX5-165" fmla="*/ 166689 w 273845"/>
                <a:gd name="connsiteY5-166" fmla="*/ 3776661 h 3776661"/>
                <a:gd name="connsiteX6-167" fmla="*/ 104776 w 273845"/>
                <a:gd name="connsiteY6-168" fmla="*/ 3664743 h 3776661"/>
                <a:gd name="connsiteX7-169" fmla="*/ 57151 w 273845"/>
                <a:gd name="connsiteY7-170" fmla="*/ 3776661 h 3776661"/>
                <a:gd name="connsiteX8-171" fmla="*/ 1 w 273845"/>
                <a:gd name="connsiteY8-172" fmla="*/ 3609974 h 3776661"/>
                <a:gd name="connsiteX9-173" fmla="*/ 0 w 273845"/>
                <a:gd name="connsiteY9-174" fmla="*/ 0 h 3776661"/>
                <a:gd name="connsiteX0-175" fmla="*/ 0 w 273845"/>
                <a:gd name="connsiteY0-176" fmla="*/ 0 h 3776661"/>
                <a:gd name="connsiteX1-177" fmla="*/ 272825 w 273845"/>
                <a:gd name="connsiteY1-178" fmla="*/ 0 h 3776661"/>
                <a:gd name="connsiteX2-179" fmla="*/ 273845 w 273845"/>
                <a:gd name="connsiteY2-180" fmla="*/ 3581399 h 3776661"/>
                <a:gd name="connsiteX3-181" fmla="*/ 252414 w 273845"/>
                <a:gd name="connsiteY3-182" fmla="*/ 3776661 h 3776661"/>
                <a:gd name="connsiteX4-183" fmla="*/ 221457 w 273845"/>
                <a:gd name="connsiteY4-184" fmla="*/ 3774280 h 3776661"/>
                <a:gd name="connsiteX5-185" fmla="*/ 166689 w 273845"/>
                <a:gd name="connsiteY5-186" fmla="*/ 3776661 h 3776661"/>
                <a:gd name="connsiteX6-187" fmla="*/ 104776 w 273845"/>
                <a:gd name="connsiteY6-188" fmla="*/ 3664743 h 3776661"/>
                <a:gd name="connsiteX7-189" fmla="*/ 57151 w 273845"/>
                <a:gd name="connsiteY7-190" fmla="*/ 3750467 h 3776661"/>
                <a:gd name="connsiteX8-191" fmla="*/ 1 w 273845"/>
                <a:gd name="connsiteY8-192" fmla="*/ 3609974 h 3776661"/>
                <a:gd name="connsiteX9-193" fmla="*/ 0 w 273845"/>
                <a:gd name="connsiteY9-194" fmla="*/ 0 h 3776661"/>
                <a:gd name="connsiteX0-195" fmla="*/ 0 w 273845"/>
                <a:gd name="connsiteY0-196" fmla="*/ 0 h 3776661"/>
                <a:gd name="connsiteX1-197" fmla="*/ 272825 w 273845"/>
                <a:gd name="connsiteY1-198" fmla="*/ 0 h 3776661"/>
                <a:gd name="connsiteX2-199" fmla="*/ 273845 w 273845"/>
                <a:gd name="connsiteY2-200" fmla="*/ 3581399 h 3776661"/>
                <a:gd name="connsiteX3-201" fmla="*/ 252414 w 273845"/>
                <a:gd name="connsiteY3-202" fmla="*/ 3776661 h 3776661"/>
                <a:gd name="connsiteX4-203" fmla="*/ 228601 w 273845"/>
                <a:gd name="connsiteY4-204" fmla="*/ 3629023 h 3776661"/>
                <a:gd name="connsiteX5-205" fmla="*/ 166689 w 273845"/>
                <a:gd name="connsiteY5-206" fmla="*/ 3776661 h 3776661"/>
                <a:gd name="connsiteX6-207" fmla="*/ 104776 w 273845"/>
                <a:gd name="connsiteY6-208" fmla="*/ 3664743 h 3776661"/>
                <a:gd name="connsiteX7-209" fmla="*/ 57151 w 273845"/>
                <a:gd name="connsiteY7-210" fmla="*/ 3750467 h 3776661"/>
                <a:gd name="connsiteX8-211" fmla="*/ 1 w 273845"/>
                <a:gd name="connsiteY8-212" fmla="*/ 3609974 h 3776661"/>
                <a:gd name="connsiteX9-213" fmla="*/ 0 w 273845"/>
                <a:gd name="connsiteY9-214" fmla="*/ 0 h 3776661"/>
                <a:gd name="connsiteX0-215" fmla="*/ 0 w 273845"/>
                <a:gd name="connsiteY0-216" fmla="*/ 0 h 3776661"/>
                <a:gd name="connsiteX1-217" fmla="*/ 272825 w 273845"/>
                <a:gd name="connsiteY1-218" fmla="*/ 0 h 3776661"/>
                <a:gd name="connsiteX2-219" fmla="*/ 273845 w 273845"/>
                <a:gd name="connsiteY2-220" fmla="*/ 3581399 h 3776661"/>
                <a:gd name="connsiteX3-221" fmla="*/ 250032 w 273845"/>
                <a:gd name="connsiteY3-222" fmla="*/ 3695699 h 3776661"/>
                <a:gd name="connsiteX4-223" fmla="*/ 228601 w 273845"/>
                <a:gd name="connsiteY4-224" fmla="*/ 3629023 h 3776661"/>
                <a:gd name="connsiteX5-225" fmla="*/ 166689 w 273845"/>
                <a:gd name="connsiteY5-226" fmla="*/ 3776661 h 3776661"/>
                <a:gd name="connsiteX6-227" fmla="*/ 104776 w 273845"/>
                <a:gd name="connsiteY6-228" fmla="*/ 3664743 h 3776661"/>
                <a:gd name="connsiteX7-229" fmla="*/ 57151 w 273845"/>
                <a:gd name="connsiteY7-230" fmla="*/ 3750467 h 3776661"/>
                <a:gd name="connsiteX8-231" fmla="*/ 1 w 273845"/>
                <a:gd name="connsiteY8-232" fmla="*/ 3609974 h 3776661"/>
                <a:gd name="connsiteX9-233" fmla="*/ 0 w 273845"/>
                <a:gd name="connsiteY9-234" fmla="*/ 0 h 3776661"/>
                <a:gd name="connsiteX0-235" fmla="*/ 0 w 273845"/>
                <a:gd name="connsiteY0-236" fmla="*/ 0 h 3776661"/>
                <a:gd name="connsiteX1-237" fmla="*/ 272825 w 273845"/>
                <a:gd name="connsiteY1-238" fmla="*/ 0 h 3776661"/>
                <a:gd name="connsiteX2-239" fmla="*/ 273845 w 273845"/>
                <a:gd name="connsiteY2-240" fmla="*/ 3581399 h 3776661"/>
                <a:gd name="connsiteX3-241" fmla="*/ 247651 w 273845"/>
                <a:gd name="connsiteY3-242" fmla="*/ 3702843 h 3776661"/>
                <a:gd name="connsiteX4-243" fmla="*/ 228601 w 273845"/>
                <a:gd name="connsiteY4-244" fmla="*/ 3629023 h 3776661"/>
                <a:gd name="connsiteX5-245" fmla="*/ 166689 w 273845"/>
                <a:gd name="connsiteY5-246" fmla="*/ 3776661 h 3776661"/>
                <a:gd name="connsiteX6-247" fmla="*/ 104776 w 273845"/>
                <a:gd name="connsiteY6-248" fmla="*/ 3664743 h 3776661"/>
                <a:gd name="connsiteX7-249" fmla="*/ 57151 w 273845"/>
                <a:gd name="connsiteY7-250" fmla="*/ 3750467 h 3776661"/>
                <a:gd name="connsiteX8-251" fmla="*/ 1 w 273845"/>
                <a:gd name="connsiteY8-252" fmla="*/ 3609974 h 3776661"/>
                <a:gd name="connsiteX9-253" fmla="*/ 0 w 273845"/>
                <a:gd name="connsiteY9-254" fmla="*/ 0 h 3776661"/>
                <a:gd name="connsiteX0-255" fmla="*/ 0 w 273845"/>
                <a:gd name="connsiteY0-256" fmla="*/ 0 h 3776661"/>
                <a:gd name="connsiteX1-257" fmla="*/ 272825 w 273845"/>
                <a:gd name="connsiteY1-258" fmla="*/ 0 h 3776661"/>
                <a:gd name="connsiteX2-259" fmla="*/ 273845 w 273845"/>
                <a:gd name="connsiteY2-260" fmla="*/ 3581399 h 3776661"/>
                <a:gd name="connsiteX3-261" fmla="*/ 247651 w 273845"/>
                <a:gd name="connsiteY3-262" fmla="*/ 3702843 h 3776661"/>
                <a:gd name="connsiteX4-263" fmla="*/ 228601 w 273845"/>
                <a:gd name="connsiteY4-264" fmla="*/ 3629023 h 3776661"/>
                <a:gd name="connsiteX5-265" fmla="*/ 166689 w 273845"/>
                <a:gd name="connsiteY5-266" fmla="*/ 3776661 h 3776661"/>
                <a:gd name="connsiteX6-267" fmla="*/ 104776 w 273845"/>
                <a:gd name="connsiteY6-268" fmla="*/ 3664743 h 3776661"/>
                <a:gd name="connsiteX7-269" fmla="*/ 57151 w 273845"/>
                <a:gd name="connsiteY7-270" fmla="*/ 3750467 h 3776661"/>
                <a:gd name="connsiteX8-271" fmla="*/ 1 w 273845"/>
                <a:gd name="connsiteY8-272" fmla="*/ 3609974 h 3776661"/>
                <a:gd name="connsiteX9-273" fmla="*/ 0 w 273845"/>
                <a:gd name="connsiteY9-274" fmla="*/ 0 h 3776661"/>
                <a:gd name="connsiteX0-275" fmla="*/ 0 w 273845"/>
                <a:gd name="connsiteY0-276" fmla="*/ 0 h 3776661"/>
                <a:gd name="connsiteX1-277" fmla="*/ 272825 w 273845"/>
                <a:gd name="connsiteY1-278" fmla="*/ 0 h 3776661"/>
                <a:gd name="connsiteX2-279" fmla="*/ 273845 w 273845"/>
                <a:gd name="connsiteY2-280" fmla="*/ 3581399 h 3776661"/>
                <a:gd name="connsiteX3-281" fmla="*/ 247651 w 273845"/>
                <a:gd name="connsiteY3-282" fmla="*/ 3702843 h 3776661"/>
                <a:gd name="connsiteX4-283" fmla="*/ 228601 w 273845"/>
                <a:gd name="connsiteY4-284" fmla="*/ 3629023 h 3776661"/>
                <a:gd name="connsiteX5-285" fmla="*/ 166689 w 273845"/>
                <a:gd name="connsiteY5-286" fmla="*/ 3776661 h 3776661"/>
                <a:gd name="connsiteX6-287" fmla="*/ 104776 w 273845"/>
                <a:gd name="connsiteY6-288" fmla="*/ 3664743 h 3776661"/>
                <a:gd name="connsiteX7-289" fmla="*/ 57151 w 273845"/>
                <a:gd name="connsiteY7-290" fmla="*/ 3750467 h 3776661"/>
                <a:gd name="connsiteX8-291" fmla="*/ 1 w 273845"/>
                <a:gd name="connsiteY8-292" fmla="*/ 3609974 h 3776661"/>
                <a:gd name="connsiteX9-293" fmla="*/ 0 w 273845"/>
                <a:gd name="connsiteY9-294" fmla="*/ 0 h 3776661"/>
                <a:gd name="connsiteX0-295" fmla="*/ 0 w 273845"/>
                <a:gd name="connsiteY0-296" fmla="*/ 0 h 3776661"/>
                <a:gd name="connsiteX1-297" fmla="*/ 272825 w 273845"/>
                <a:gd name="connsiteY1-298" fmla="*/ 0 h 3776661"/>
                <a:gd name="connsiteX2-299" fmla="*/ 273845 w 273845"/>
                <a:gd name="connsiteY2-300" fmla="*/ 3581399 h 3776661"/>
                <a:gd name="connsiteX3-301" fmla="*/ 247651 w 273845"/>
                <a:gd name="connsiteY3-302" fmla="*/ 3702843 h 3776661"/>
                <a:gd name="connsiteX4-303" fmla="*/ 228601 w 273845"/>
                <a:gd name="connsiteY4-304" fmla="*/ 3629023 h 3776661"/>
                <a:gd name="connsiteX5-305" fmla="*/ 166689 w 273845"/>
                <a:gd name="connsiteY5-306" fmla="*/ 3776661 h 3776661"/>
                <a:gd name="connsiteX6-307" fmla="*/ 104776 w 273845"/>
                <a:gd name="connsiteY6-308" fmla="*/ 3664743 h 3776661"/>
                <a:gd name="connsiteX7-309" fmla="*/ 57151 w 273845"/>
                <a:gd name="connsiteY7-310" fmla="*/ 3750467 h 3776661"/>
                <a:gd name="connsiteX8-311" fmla="*/ 1 w 273845"/>
                <a:gd name="connsiteY8-312" fmla="*/ 3609974 h 3776661"/>
                <a:gd name="connsiteX9-313" fmla="*/ 0 w 273845"/>
                <a:gd name="connsiteY9-314" fmla="*/ 0 h 3776661"/>
                <a:gd name="connsiteX0-315" fmla="*/ 0 w 273845"/>
                <a:gd name="connsiteY0-316" fmla="*/ 0 h 3776661"/>
                <a:gd name="connsiteX1-317" fmla="*/ 272825 w 273845"/>
                <a:gd name="connsiteY1-318" fmla="*/ 0 h 3776661"/>
                <a:gd name="connsiteX2-319" fmla="*/ 273845 w 273845"/>
                <a:gd name="connsiteY2-320" fmla="*/ 3581399 h 3776661"/>
                <a:gd name="connsiteX3-321" fmla="*/ 247651 w 273845"/>
                <a:gd name="connsiteY3-322" fmla="*/ 3702843 h 3776661"/>
                <a:gd name="connsiteX4-323" fmla="*/ 228601 w 273845"/>
                <a:gd name="connsiteY4-324" fmla="*/ 3629023 h 3776661"/>
                <a:gd name="connsiteX5-325" fmla="*/ 166689 w 273845"/>
                <a:gd name="connsiteY5-326" fmla="*/ 3776661 h 3776661"/>
                <a:gd name="connsiteX6-327" fmla="*/ 104776 w 273845"/>
                <a:gd name="connsiteY6-328" fmla="*/ 3664743 h 3776661"/>
                <a:gd name="connsiteX7-329" fmla="*/ 57151 w 273845"/>
                <a:gd name="connsiteY7-330" fmla="*/ 3750467 h 3776661"/>
                <a:gd name="connsiteX8-331" fmla="*/ 1 w 273845"/>
                <a:gd name="connsiteY8-332" fmla="*/ 3609974 h 3776661"/>
                <a:gd name="connsiteX9-333" fmla="*/ 0 w 273845"/>
                <a:gd name="connsiteY9-334" fmla="*/ 0 h 3776661"/>
                <a:gd name="connsiteX0-335" fmla="*/ 0 w 273845"/>
                <a:gd name="connsiteY0-336" fmla="*/ 0 h 3776661"/>
                <a:gd name="connsiteX1-337" fmla="*/ 272825 w 273845"/>
                <a:gd name="connsiteY1-338" fmla="*/ 0 h 3776661"/>
                <a:gd name="connsiteX2-339" fmla="*/ 273845 w 273845"/>
                <a:gd name="connsiteY2-340" fmla="*/ 3581399 h 3776661"/>
                <a:gd name="connsiteX3-341" fmla="*/ 247651 w 273845"/>
                <a:gd name="connsiteY3-342" fmla="*/ 3702843 h 3776661"/>
                <a:gd name="connsiteX4-343" fmla="*/ 228601 w 273845"/>
                <a:gd name="connsiteY4-344" fmla="*/ 3629023 h 3776661"/>
                <a:gd name="connsiteX5-345" fmla="*/ 166689 w 273845"/>
                <a:gd name="connsiteY5-346" fmla="*/ 3776661 h 3776661"/>
                <a:gd name="connsiteX6-347" fmla="*/ 104776 w 273845"/>
                <a:gd name="connsiteY6-348" fmla="*/ 3664743 h 3776661"/>
                <a:gd name="connsiteX7-349" fmla="*/ 57151 w 273845"/>
                <a:gd name="connsiteY7-350" fmla="*/ 3750467 h 3776661"/>
                <a:gd name="connsiteX8-351" fmla="*/ 1 w 273845"/>
                <a:gd name="connsiteY8-352" fmla="*/ 3609974 h 3776661"/>
                <a:gd name="connsiteX9-353" fmla="*/ 0 w 273845"/>
                <a:gd name="connsiteY9-354" fmla="*/ 0 h 3776661"/>
                <a:gd name="connsiteX0-355" fmla="*/ 0 w 273845"/>
                <a:gd name="connsiteY0-356" fmla="*/ 0 h 3776887"/>
                <a:gd name="connsiteX1-357" fmla="*/ 272825 w 273845"/>
                <a:gd name="connsiteY1-358" fmla="*/ 0 h 3776887"/>
                <a:gd name="connsiteX2-359" fmla="*/ 273845 w 273845"/>
                <a:gd name="connsiteY2-360" fmla="*/ 3581399 h 3776887"/>
                <a:gd name="connsiteX3-361" fmla="*/ 247651 w 273845"/>
                <a:gd name="connsiteY3-362" fmla="*/ 3702843 h 3776887"/>
                <a:gd name="connsiteX4-363" fmla="*/ 228601 w 273845"/>
                <a:gd name="connsiteY4-364" fmla="*/ 3629023 h 3776887"/>
                <a:gd name="connsiteX5-365" fmla="*/ 166689 w 273845"/>
                <a:gd name="connsiteY5-366" fmla="*/ 3776661 h 3776887"/>
                <a:gd name="connsiteX6-367" fmla="*/ 104776 w 273845"/>
                <a:gd name="connsiteY6-368" fmla="*/ 3664743 h 3776887"/>
                <a:gd name="connsiteX7-369" fmla="*/ 57151 w 273845"/>
                <a:gd name="connsiteY7-370" fmla="*/ 3750467 h 3776887"/>
                <a:gd name="connsiteX8-371" fmla="*/ 1 w 273845"/>
                <a:gd name="connsiteY8-372" fmla="*/ 3609974 h 3776887"/>
                <a:gd name="connsiteX9-373" fmla="*/ 0 w 273845"/>
                <a:gd name="connsiteY9-374" fmla="*/ 0 h 3776887"/>
                <a:gd name="connsiteX0-375" fmla="*/ 0 w 273845"/>
                <a:gd name="connsiteY0-376" fmla="*/ 0 h 3776887"/>
                <a:gd name="connsiteX1-377" fmla="*/ 272825 w 273845"/>
                <a:gd name="connsiteY1-378" fmla="*/ 0 h 3776887"/>
                <a:gd name="connsiteX2-379" fmla="*/ 273845 w 273845"/>
                <a:gd name="connsiteY2-380" fmla="*/ 3581399 h 3776887"/>
                <a:gd name="connsiteX3-381" fmla="*/ 247651 w 273845"/>
                <a:gd name="connsiteY3-382" fmla="*/ 3702843 h 3776887"/>
                <a:gd name="connsiteX4-383" fmla="*/ 228601 w 273845"/>
                <a:gd name="connsiteY4-384" fmla="*/ 3629023 h 3776887"/>
                <a:gd name="connsiteX5-385" fmla="*/ 166689 w 273845"/>
                <a:gd name="connsiteY5-386" fmla="*/ 3776661 h 3776887"/>
                <a:gd name="connsiteX6-387" fmla="*/ 104776 w 273845"/>
                <a:gd name="connsiteY6-388" fmla="*/ 3664743 h 3776887"/>
                <a:gd name="connsiteX7-389" fmla="*/ 57151 w 273845"/>
                <a:gd name="connsiteY7-390" fmla="*/ 3750467 h 3776887"/>
                <a:gd name="connsiteX8-391" fmla="*/ 1 w 273845"/>
                <a:gd name="connsiteY8-392" fmla="*/ 3609974 h 3776887"/>
                <a:gd name="connsiteX9-393" fmla="*/ 0 w 273845"/>
                <a:gd name="connsiteY9-394" fmla="*/ 0 h 3776887"/>
                <a:gd name="connsiteX0-395" fmla="*/ 0 w 273845"/>
                <a:gd name="connsiteY0-396" fmla="*/ 0 h 3776887"/>
                <a:gd name="connsiteX1-397" fmla="*/ 272825 w 273845"/>
                <a:gd name="connsiteY1-398" fmla="*/ 0 h 3776887"/>
                <a:gd name="connsiteX2-399" fmla="*/ 273845 w 273845"/>
                <a:gd name="connsiteY2-400" fmla="*/ 3581399 h 3776887"/>
                <a:gd name="connsiteX3-401" fmla="*/ 247651 w 273845"/>
                <a:gd name="connsiteY3-402" fmla="*/ 3702843 h 3776887"/>
                <a:gd name="connsiteX4-403" fmla="*/ 228601 w 273845"/>
                <a:gd name="connsiteY4-404" fmla="*/ 3629023 h 3776887"/>
                <a:gd name="connsiteX5-405" fmla="*/ 166689 w 273845"/>
                <a:gd name="connsiteY5-406" fmla="*/ 3776661 h 3776887"/>
                <a:gd name="connsiteX6-407" fmla="*/ 104776 w 273845"/>
                <a:gd name="connsiteY6-408" fmla="*/ 3664743 h 3776887"/>
                <a:gd name="connsiteX7-409" fmla="*/ 57151 w 273845"/>
                <a:gd name="connsiteY7-410" fmla="*/ 3750467 h 3776887"/>
                <a:gd name="connsiteX8-411" fmla="*/ 1 w 273845"/>
                <a:gd name="connsiteY8-412" fmla="*/ 3609974 h 3776887"/>
                <a:gd name="connsiteX9-413" fmla="*/ 0 w 273845"/>
                <a:gd name="connsiteY9-414" fmla="*/ 0 h 3776887"/>
                <a:gd name="connsiteX0-415" fmla="*/ 0 w 273845"/>
                <a:gd name="connsiteY0-416" fmla="*/ 0 h 3776859"/>
                <a:gd name="connsiteX1-417" fmla="*/ 272825 w 273845"/>
                <a:gd name="connsiteY1-418" fmla="*/ 0 h 3776859"/>
                <a:gd name="connsiteX2-419" fmla="*/ 273845 w 273845"/>
                <a:gd name="connsiteY2-420" fmla="*/ 3581399 h 3776859"/>
                <a:gd name="connsiteX3-421" fmla="*/ 247651 w 273845"/>
                <a:gd name="connsiteY3-422" fmla="*/ 3702843 h 3776859"/>
                <a:gd name="connsiteX4-423" fmla="*/ 223839 w 273845"/>
                <a:gd name="connsiteY4-424" fmla="*/ 3631404 h 3776859"/>
                <a:gd name="connsiteX5-425" fmla="*/ 166689 w 273845"/>
                <a:gd name="connsiteY5-426" fmla="*/ 3776661 h 3776859"/>
                <a:gd name="connsiteX6-427" fmla="*/ 104776 w 273845"/>
                <a:gd name="connsiteY6-428" fmla="*/ 3664743 h 3776859"/>
                <a:gd name="connsiteX7-429" fmla="*/ 57151 w 273845"/>
                <a:gd name="connsiteY7-430" fmla="*/ 3750467 h 3776859"/>
                <a:gd name="connsiteX8-431" fmla="*/ 1 w 273845"/>
                <a:gd name="connsiteY8-432" fmla="*/ 3609974 h 3776859"/>
                <a:gd name="connsiteX9-433" fmla="*/ 0 w 273845"/>
                <a:gd name="connsiteY9-434" fmla="*/ 0 h 3776859"/>
                <a:gd name="connsiteX0-435" fmla="*/ 0 w 273845"/>
                <a:gd name="connsiteY0-436" fmla="*/ 0 h 3776859"/>
                <a:gd name="connsiteX1-437" fmla="*/ 272825 w 273845"/>
                <a:gd name="connsiteY1-438" fmla="*/ 0 h 3776859"/>
                <a:gd name="connsiteX2-439" fmla="*/ 273845 w 273845"/>
                <a:gd name="connsiteY2-440" fmla="*/ 3581399 h 3776859"/>
                <a:gd name="connsiteX3-441" fmla="*/ 247651 w 273845"/>
                <a:gd name="connsiteY3-442" fmla="*/ 3702843 h 3776859"/>
                <a:gd name="connsiteX4-443" fmla="*/ 223839 w 273845"/>
                <a:gd name="connsiteY4-444" fmla="*/ 3631404 h 3776859"/>
                <a:gd name="connsiteX5-445" fmla="*/ 166689 w 273845"/>
                <a:gd name="connsiteY5-446" fmla="*/ 3776661 h 3776859"/>
                <a:gd name="connsiteX6-447" fmla="*/ 104776 w 273845"/>
                <a:gd name="connsiteY6-448" fmla="*/ 3664743 h 3776859"/>
                <a:gd name="connsiteX7-449" fmla="*/ 57151 w 273845"/>
                <a:gd name="connsiteY7-450" fmla="*/ 3750467 h 3776859"/>
                <a:gd name="connsiteX8-451" fmla="*/ 1 w 273845"/>
                <a:gd name="connsiteY8-452" fmla="*/ 3609974 h 3776859"/>
                <a:gd name="connsiteX9-453" fmla="*/ 0 w 273845"/>
                <a:gd name="connsiteY9-454" fmla="*/ 0 h 3776859"/>
                <a:gd name="connsiteX0-455" fmla="*/ 0 w 273894"/>
                <a:gd name="connsiteY0-456" fmla="*/ 0 h 3776859"/>
                <a:gd name="connsiteX1-457" fmla="*/ 272825 w 273894"/>
                <a:gd name="connsiteY1-458" fmla="*/ 0 h 3776859"/>
                <a:gd name="connsiteX2-459" fmla="*/ 273845 w 273894"/>
                <a:gd name="connsiteY2-460" fmla="*/ 3581399 h 3776859"/>
                <a:gd name="connsiteX3-461" fmla="*/ 247651 w 273894"/>
                <a:gd name="connsiteY3-462" fmla="*/ 3702843 h 3776859"/>
                <a:gd name="connsiteX4-463" fmla="*/ 223839 w 273894"/>
                <a:gd name="connsiteY4-464" fmla="*/ 3631404 h 3776859"/>
                <a:gd name="connsiteX5-465" fmla="*/ 166689 w 273894"/>
                <a:gd name="connsiteY5-466" fmla="*/ 3776661 h 3776859"/>
                <a:gd name="connsiteX6-467" fmla="*/ 104776 w 273894"/>
                <a:gd name="connsiteY6-468" fmla="*/ 3664743 h 3776859"/>
                <a:gd name="connsiteX7-469" fmla="*/ 57151 w 273894"/>
                <a:gd name="connsiteY7-470" fmla="*/ 3750467 h 3776859"/>
                <a:gd name="connsiteX8-471" fmla="*/ 1 w 273894"/>
                <a:gd name="connsiteY8-472" fmla="*/ 3609974 h 3776859"/>
                <a:gd name="connsiteX9-473" fmla="*/ 0 w 273894"/>
                <a:gd name="connsiteY9-474" fmla="*/ 0 h 3776859"/>
                <a:gd name="connsiteX0-475" fmla="*/ 0 w 273894"/>
                <a:gd name="connsiteY0-476" fmla="*/ 0 h 3776859"/>
                <a:gd name="connsiteX1-477" fmla="*/ 272825 w 273894"/>
                <a:gd name="connsiteY1-478" fmla="*/ 0 h 3776859"/>
                <a:gd name="connsiteX2-479" fmla="*/ 273845 w 273894"/>
                <a:gd name="connsiteY2-480" fmla="*/ 3581399 h 3776859"/>
                <a:gd name="connsiteX3-481" fmla="*/ 247651 w 273894"/>
                <a:gd name="connsiteY3-482" fmla="*/ 3702843 h 3776859"/>
                <a:gd name="connsiteX4-483" fmla="*/ 223839 w 273894"/>
                <a:gd name="connsiteY4-484" fmla="*/ 3631404 h 3776859"/>
                <a:gd name="connsiteX5-485" fmla="*/ 166689 w 273894"/>
                <a:gd name="connsiteY5-486" fmla="*/ 3776661 h 3776859"/>
                <a:gd name="connsiteX6-487" fmla="*/ 104776 w 273894"/>
                <a:gd name="connsiteY6-488" fmla="*/ 3664743 h 3776859"/>
                <a:gd name="connsiteX7-489" fmla="*/ 57151 w 273894"/>
                <a:gd name="connsiteY7-490" fmla="*/ 3750467 h 3776859"/>
                <a:gd name="connsiteX8-491" fmla="*/ 1 w 273894"/>
                <a:gd name="connsiteY8-492" fmla="*/ 3609974 h 3776859"/>
                <a:gd name="connsiteX9-493" fmla="*/ 0 w 273894"/>
                <a:gd name="connsiteY9-494" fmla="*/ 0 h 3776859"/>
                <a:gd name="connsiteX0-495" fmla="*/ 0 w 273845"/>
                <a:gd name="connsiteY0-496" fmla="*/ 0 h 3776859"/>
                <a:gd name="connsiteX1-497" fmla="*/ 272825 w 273845"/>
                <a:gd name="connsiteY1-498" fmla="*/ 0 h 3776859"/>
                <a:gd name="connsiteX2-499" fmla="*/ 273845 w 273845"/>
                <a:gd name="connsiteY2-500" fmla="*/ 3581399 h 3776859"/>
                <a:gd name="connsiteX3-501" fmla="*/ 247651 w 273845"/>
                <a:gd name="connsiteY3-502" fmla="*/ 3702843 h 3776859"/>
                <a:gd name="connsiteX4-503" fmla="*/ 223839 w 273845"/>
                <a:gd name="connsiteY4-504" fmla="*/ 3631404 h 3776859"/>
                <a:gd name="connsiteX5-505" fmla="*/ 166689 w 273845"/>
                <a:gd name="connsiteY5-506" fmla="*/ 3776661 h 3776859"/>
                <a:gd name="connsiteX6-507" fmla="*/ 104776 w 273845"/>
                <a:gd name="connsiteY6-508" fmla="*/ 3664743 h 3776859"/>
                <a:gd name="connsiteX7-509" fmla="*/ 57151 w 273845"/>
                <a:gd name="connsiteY7-510" fmla="*/ 3750467 h 3776859"/>
                <a:gd name="connsiteX8-511" fmla="*/ 1 w 273845"/>
                <a:gd name="connsiteY8-512" fmla="*/ 3609974 h 3776859"/>
                <a:gd name="connsiteX9-513" fmla="*/ 0 w 273845"/>
                <a:gd name="connsiteY9-514" fmla="*/ 0 h 3776859"/>
                <a:gd name="connsiteX0-515" fmla="*/ 0 w 273845"/>
                <a:gd name="connsiteY0-516" fmla="*/ 0 h 3776859"/>
                <a:gd name="connsiteX1-517" fmla="*/ 272825 w 273845"/>
                <a:gd name="connsiteY1-518" fmla="*/ 0 h 3776859"/>
                <a:gd name="connsiteX2-519" fmla="*/ 273845 w 273845"/>
                <a:gd name="connsiteY2-520" fmla="*/ 3581399 h 3776859"/>
                <a:gd name="connsiteX3-521" fmla="*/ 252414 w 273845"/>
                <a:gd name="connsiteY3-522" fmla="*/ 3702843 h 3776859"/>
                <a:gd name="connsiteX4-523" fmla="*/ 223839 w 273845"/>
                <a:gd name="connsiteY4-524" fmla="*/ 3631404 h 3776859"/>
                <a:gd name="connsiteX5-525" fmla="*/ 166689 w 273845"/>
                <a:gd name="connsiteY5-526" fmla="*/ 3776661 h 3776859"/>
                <a:gd name="connsiteX6-527" fmla="*/ 104776 w 273845"/>
                <a:gd name="connsiteY6-528" fmla="*/ 3664743 h 3776859"/>
                <a:gd name="connsiteX7-529" fmla="*/ 57151 w 273845"/>
                <a:gd name="connsiteY7-530" fmla="*/ 3750467 h 3776859"/>
                <a:gd name="connsiteX8-531" fmla="*/ 1 w 273845"/>
                <a:gd name="connsiteY8-532" fmla="*/ 3609974 h 3776859"/>
                <a:gd name="connsiteX9-533" fmla="*/ 0 w 273845"/>
                <a:gd name="connsiteY9-534" fmla="*/ 0 h 3776859"/>
                <a:gd name="connsiteX0-535" fmla="*/ 0 w 273845"/>
                <a:gd name="connsiteY0-536" fmla="*/ 0 h 3776859"/>
                <a:gd name="connsiteX1-537" fmla="*/ 272825 w 273845"/>
                <a:gd name="connsiteY1-538" fmla="*/ 0 h 3776859"/>
                <a:gd name="connsiteX2-539" fmla="*/ 273845 w 273845"/>
                <a:gd name="connsiteY2-540" fmla="*/ 3581399 h 3776859"/>
                <a:gd name="connsiteX3-541" fmla="*/ 252414 w 273845"/>
                <a:gd name="connsiteY3-542" fmla="*/ 3702843 h 3776859"/>
                <a:gd name="connsiteX4-543" fmla="*/ 223839 w 273845"/>
                <a:gd name="connsiteY4-544" fmla="*/ 3631404 h 3776859"/>
                <a:gd name="connsiteX5-545" fmla="*/ 166689 w 273845"/>
                <a:gd name="connsiteY5-546" fmla="*/ 3776661 h 3776859"/>
                <a:gd name="connsiteX6-547" fmla="*/ 104776 w 273845"/>
                <a:gd name="connsiteY6-548" fmla="*/ 3664743 h 3776859"/>
                <a:gd name="connsiteX7-549" fmla="*/ 57151 w 273845"/>
                <a:gd name="connsiteY7-550" fmla="*/ 3750467 h 3776859"/>
                <a:gd name="connsiteX8-551" fmla="*/ 1 w 273845"/>
                <a:gd name="connsiteY8-552" fmla="*/ 3609974 h 3776859"/>
                <a:gd name="connsiteX9-553" fmla="*/ 0 w 273845"/>
                <a:gd name="connsiteY9-554" fmla="*/ 0 h 3776859"/>
                <a:gd name="connsiteX0-555" fmla="*/ 0 w 273845"/>
                <a:gd name="connsiteY0-556" fmla="*/ 0 h 3776859"/>
                <a:gd name="connsiteX1-557" fmla="*/ 272825 w 273845"/>
                <a:gd name="connsiteY1-558" fmla="*/ 0 h 3776859"/>
                <a:gd name="connsiteX2-559" fmla="*/ 273845 w 273845"/>
                <a:gd name="connsiteY2-560" fmla="*/ 3581399 h 3776859"/>
                <a:gd name="connsiteX3-561" fmla="*/ 245270 w 273845"/>
                <a:gd name="connsiteY3-562" fmla="*/ 3702843 h 3776859"/>
                <a:gd name="connsiteX4-563" fmla="*/ 223839 w 273845"/>
                <a:gd name="connsiteY4-564" fmla="*/ 3631404 h 3776859"/>
                <a:gd name="connsiteX5-565" fmla="*/ 166689 w 273845"/>
                <a:gd name="connsiteY5-566" fmla="*/ 3776661 h 3776859"/>
                <a:gd name="connsiteX6-567" fmla="*/ 104776 w 273845"/>
                <a:gd name="connsiteY6-568" fmla="*/ 3664743 h 3776859"/>
                <a:gd name="connsiteX7-569" fmla="*/ 57151 w 273845"/>
                <a:gd name="connsiteY7-570" fmla="*/ 3750467 h 3776859"/>
                <a:gd name="connsiteX8-571" fmla="*/ 1 w 273845"/>
                <a:gd name="connsiteY8-572" fmla="*/ 3609974 h 3776859"/>
                <a:gd name="connsiteX9-573" fmla="*/ 0 w 273845"/>
                <a:gd name="connsiteY9-574" fmla="*/ 0 h 3776859"/>
                <a:gd name="connsiteX0-575" fmla="*/ 0 w 273845"/>
                <a:gd name="connsiteY0-576" fmla="*/ 0 h 3776859"/>
                <a:gd name="connsiteX1-577" fmla="*/ 272825 w 273845"/>
                <a:gd name="connsiteY1-578" fmla="*/ 0 h 3776859"/>
                <a:gd name="connsiteX2-579" fmla="*/ 273845 w 273845"/>
                <a:gd name="connsiteY2-580" fmla="*/ 3581399 h 3776859"/>
                <a:gd name="connsiteX3-581" fmla="*/ 245270 w 273845"/>
                <a:gd name="connsiteY3-582" fmla="*/ 3702843 h 3776859"/>
                <a:gd name="connsiteX4-583" fmla="*/ 223839 w 273845"/>
                <a:gd name="connsiteY4-584" fmla="*/ 3631404 h 3776859"/>
                <a:gd name="connsiteX5-585" fmla="*/ 166689 w 273845"/>
                <a:gd name="connsiteY5-586" fmla="*/ 3776661 h 3776859"/>
                <a:gd name="connsiteX6-587" fmla="*/ 104776 w 273845"/>
                <a:gd name="connsiteY6-588" fmla="*/ 3664743 h 3776859"/>
                <a:gd name="connsiteX7-589" fmla="*/ 57151 w 273845"/>
                <a:gd name="connsiteY7-590" fmla="*/ 3750467 h 3776859"/>
                <a:gd name="connsiteX8-591" fmla="*/ 1 w 273845"/>
                <a:gd name="connsiteY8-592" fmla="*/ 3609974 h 3776859"/>
                <a:gd name="connsiteX9-593" fmla="*/ 0 w 273845"/>
                <a:gd name="connsiteY9-594" fmla="*/ 0 h 3776859"/>
                <a:gd name="connsiteX0-595" fmla="*/ 0 w 273845"/>
                <a:gd name="connsiteY0-596" fmla="*/ 0 h 3776859"/>
                <a:gd name="connsiteX1-597" fmla="*/ 272825 w 273845"/>
                <a:gd name="connsiteY1-598" fmla="*/ 0 h 3776859"/>
                <a:gd name="connsiteX2-599" fmla="*/ 273845 w 273845"/>
                <a:gd name="connsiteY2-600" fmla="*/ 3581399 h 3776859"/>
                <a:gd name="connsiteX3-601" fmla="*/ 245270 w 273845"/>
                <a:gd name="connsiteY3-602" fmla="*/ 3702843 h 3776859"/>
                <a:gd name="connsiteX4-603" fmla="*/ 223839 w 273845"/>
                <a:gd name="connsiteY4-604" fmla="*/ 3631404 h 3776859"/>
                <a:gd name="connsiteX5-605" fmla="*/ 166689 w 273845"/>
                <a:gd name="connsiteY5-606" fmla="*/ 3776661 h 3776859"/>
                <a:gd name="connsiteX6-607" fmla="*/ 104776 w 273845"/>
                <a:gd name="connsiteY6-608" fmla="*/ 3664743 h 3776859"/>
                <a:gd name="connsiteX7-609" fmla="*/ 57151 w 273845"/>
                <a:gd name="connsiteY7-610" fmla="*/ 3750467 h 3776859"/>
                <a:gd name="connsiteX8-611" fmla="*/ 1 w 273845"/>
                <a:gd name="connsiteY8-612" fmla="*/ 3609974 h 3776859"/>
                <a:gd name="connsiteX9-613" fmla="*/ 0 w 273845"/>
                <a:gd name="connsiteY9-614" fmla="*/ 0 h 3776859"/>
                <a:gd name="connsiteX0-615" fmla="*/ 0 w 273845"/>
                <a:gd name="connsiteY0-616" fmla="*/ 0 h 3776859"/>
                <a:gd name="connsiteX1-617" fmla="*/ 272825 w 273845"/>
                <a:gd name="connsiteY1-618" fmla="*/ 0 h 3776859"/>
                <a:gd name="connsiteX2-619" fmla="*/ 273845 w 273845"/>
                <a:gd name="connsiteY2-620" fmla="*/ 3581399 h 3776859"/>
                <a:gd name="connsiteX3-621" fmla="*/ 245270 w 273845"/>
                <a:gd name="connsiteY3-622" fmla="*/ 3702843 h 3776859"/>
                <a:gd name="connsiteX4-623" fmla="*/ 223839 w 273845"/>
                <a:gd name="connsiteY4-624" fmla="*/ 3631404 h 3776859"/>
                <a:gd name="connsiteX5-625" fmla="*/ 166689 w 273845"/>
                <a:gd name="connsiteY5-626" fmla="*/ 3776661 h 3776859"/>
                <a:gd name="connsiteX6-627" fmla="*/ 104776 w 273845"/>
                <a:gd name="connsiteY6-628" fmla="*/ 3664743 h 3776859"/>
                <a:gd name="connsiteX7-629" fmla="*/ 57151 w 273845"/>
                <a:gd name="connsiteY7-630" fmla="*/ 3750467 h 3776859"/>
                <a:gd name="connsiteX8-631" fmla="*/ 1 w 273845"/>
                <a:gd name="connsiteY8-632" fmla="*/ 3609974 h 3776859"/>
                <a:gd name="connsiteX9-633" fmla="*/ 0 w 273845"/>
                <a:gd name="connsiteY9-634" fmla="*/ 0 h 3776859"/>
                <a:gd name="connsiteX0-635" fmla="*/ 0 w 273845"/>
                <a:gd name="connsiteY0-636" fmla="*/ 0 h 3776859"/>
                <a:gd name="connsiteX1-637" fmla="*/ 272825 w 273845"/>
                <a:gd name="connsiteY1-638" fmla="*/ 0 h 3776859"/>
                <a:gd name="connsiteX2-639" fmla="*/ 273845 w 273845"/>
                <a:gd name="connsiteY2-640" fmla="*/ 3581399 h 3776859"/>
                <a:gd name="connsiteX3-641" fmla="*/ 245270 w 273845"/>
                <a:gd name="connsiteY3-642" fmla="*/ 3702843 h 3776859"/>
                <a:gd name="connsiteX4-643" fmla="*/ 223839 w 273845"/>
                <a:gd name="connsiteY4-644" fmla="*/ 3631404 h 3776859"/>
                <a:gd name="connsiteX5-645" fmla="*/ 166689 w 273845"/>
                <a:gd name="connsiteY5-646" fmla="*/ 3776661 h 3776859"/>
                <a:gd name="connsiteX6-647" fmla="*/ 104776 w 273845"/>
                <a:gd name="connsiteY6-648" fmla="*/ 3664743 h 3776859"/>
                <a:gd name="connsiteX7-649" fmla="*/ 57151 w 273845"/>
                <a:gd name="connsiteY7-650" fmla="*/ 3750467 h 3776859"/>
                <a:gd name="connsiteX8-651" fmla="*/ 1 w 273845"/>
                <a:gd name="connsiteY8-652" fmla="*/ 3609974 h 3776859"/>
                <a:gd name="connsiteX9-653" fmla="*/ 0 w 273845"/>
                <a:gd name="connsiteY9-654" fmla="*/ 0 h 3776859"/>
                <a:gd name="connsiteX0-655" fmla="*/ 0 w 273845"/>
                <a:gd name="connsiteY0-656" fmla="*/ 0 h 3776859"/>
                <a:gd name="connsiteX1-657" fmla="*/ 272825 w 273845"/>
                <a:gd name="connsiteY1-658" fmla="*/ 0 h 3776859"/>
                <a:gd name="connsiteX2-659" fmla="*/ 273845 w 273845"/>
                <a:gd name="connsiteY2-660" fmla="*/ 3581399 h 3776859"/>
                <a:gd name="connsiteX3-661" fmla="*/ 245270 w 273845"/>
                <a:gd name="connsiteY3-662" fmla="*/ 3702843 h 3776859"/>
                <a:gd name="connsiteX4-663" fmla="*/ 223839 w 273845"/>
                <a:gd name="connsiteY4-664" fmla="*/ 3631404 h 3776859"/>
                <a:gd name="connsiteX5-665" fmla="*/ 166689 w 273845"/>
                <a:gd name="connsiteY5-666" fmla="*/ 3776661 h 3776859"/>
                <a:gd name="connsiteX6-667" fmla="*/ 104776 w 273845"/>
                <a:gd name="connsiteY6-668" fmla="*/ 3664743 h 3776859"/>
                <a:gd name="connsiteX7-669" fmla="*/ 57151 w 273845"/>
                <a:gd name="connsiteY7-670" fmla="*/ 3750467 h 3776859"/>
                <a:gd name="connsiteX8-671" fmla="*/ 1 w 273845"/>
                <a:gd name="connsiteY8-672" fmla="*/ 3609974 h 3776859"/>
                <a:gd name="connsiteX9-673" fmla="*/ 0 w 273845"/>
                <a:gd name="connsiteY9-674" fmla="*/ 0 h 3776859"/>
                <a:gd name="connsiteX0-675" fmla="*/ 0 w 273845"/>
                <a:gd name="connsiteY0-676" fmla="*/ 0 h 3776859"/>
                <a:gd name="connsiteX1-677" fmla="*/ 272825 w 273845"/>
                <a:gd name="connsiteY1-678" fmla="*/ 0 h 3776859"/>
                <a:gd name="connsiteX2-679" fmla="*/ 273845 w 273845"/>
                <a:gd name="connsiteY2-680" fmla="*/ 3581399 h 3776859"/>
                <a:gd name="connsiteX3-681" fmla="*/ 245270 w 273845"/>
                <a:gd name="connsiteY3-682" fmla="*/ 3702843 h 3776859"/>
                <a:gd name="connsiteX4-683" fmla="*/ 223839 w 273845"/>
                <a:gd name="connsiteY4-684" fmla="*/ 3631404 h 3776859"/>
                <a:gd name="connsiteX5-685" fmla="*/ 166689 w 273845"/>
                <a:gd name="connsiteY5-686" fmla="*/ 3776661 h 3776859"/>
                <a:gd name="connsiteX6-687" fmla="*/ 104776 w 273845"/>
                <a:gd name="connsiteY6-688" fmla="*/ 3664743 h 3776859"/>
                <a:gd name="connsiteX7-689" fmla="*/ 57151 w 273845"/>
                <a:gd name="connsiteY7-690" fmla="*/ 3750467 h 3776859"/>
                <a:gd name="connsiteX8-691" fmla="*/ 1 w 273845"/>
                <a:gd name="connsiteY8-692" fmla="*/ 3609974 h 3776859"/>
                <a:gd name="connsiteX9-693" fmla="*/ 0 w 273845"/>
                <a:gd name="connsiteY9-694" fmla="*/ 0 h 3776859"/>
                <a:gd name="connsiteX0-695" fmla="*/ 0 w 273845"/>
                <a:gd name="connsiteY0-696" fmla="*/ 0 h 3776859"/>
                <a:gd name="connsiteX1-697" fmla="*/ 272825 w 273845"/>
                <a:gd name="connsiteY1-698" fmla="*/ 0 h 3776859"/>
                <a:gd name="connsiteX2-699" fmla="*/ 273845 w 273845"/>
                <a:gd name="connsiteY2-700" fmla="*/ 3581399 h 3776859"/>
                <a:gd name="connsiteX3-701" fmla="*/ 245270 w 273845"/>
                <a:gd name="connsiteY3-702" fmla="*/ 3702843 h 3776859"/>
                <a:gd name="connsiteX4-703" fmla="*/ 223839 w 273845"/>
                <a:gd name="connsiteY4-704" fmla="*/ 3631404 h 3776859"/>
                <a:gd name="connsiteX5-705" fmla="*/ 166689 w 273845"/>
                <a:gd name="connsiteY5-706" fmla="*/ 3776661 h 3776859"/>
                <a:gd name="connsiteX6-707" fmla="*/ 104776 w 273845"/>
                <a:gd name="connsiteY6-708" fmla="*/ 3664743 h 3776859"/>
                <a:gd name="connsiteX7-709" fmla="*/ 57151 w 273845"/>
                <a:gd name="connsiteY7-710" fmla="*/ 3750467 h 3776859"/>
                <a:gd name="connsiteX8-711" fmla="*/ 1 w 273845"/>
                <a:gd name="connsiteY8-712" fmla="*/ 3609974 h 3776859"/>
                <a:gd name="connsiteX9-713" fmla="*/ 0 w 273845"/>
                <a:gd name="connsiteY9-714" fmla="*/ 0 h 3776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69" y="connsiteY8-70"/>
                </a:cxn>
                <a:cxn ang="0">
                  <a:pos x="connsiteX9-89" y="connsiteY9-90"/>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chemeClr val="tx2"/>
                </a:gs>
                <a:gs pos="82000">
                  <a:schemeClr val="tx2"/>
                </a:gs>
                <a:gs pos="34000">
                  <a:schemeClr val="tx2">
                    <a:lumMod val="75000"/>
                  </a:schemeClr>
                </a:gs>
                <a:gs pos="0">
                  <a:schemeClr val="tx2"/>
                </a:gs>
                <a:gs pos="38000">
                  <a:schemeClr val="tx2"/>
                </a:gs>
                <a:gs pos="100000">
                  <a:schemeClr val="tx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6" name="Rectangle 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7" name="Rectangle 5"/>
            <p:cNvSpPr/>
            <p:nvPr/>
          </p:nvSpPr>
          <p:spPr>
            <a:xfrm>
              <a:off x="1404710" y="1213680"/>
              <a:ext cx="212954" cy="203438"/>
            </a:xfrm>
            <a:prstGeom prst="rect">
              <a:avLst/>
            </a:prstGeom>
            <a:solidFill>
              <a:schemeClr val="tx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8" name="Freeform: Shape 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1" fmla="*/ 0 w 226544"/>
                <a:gd name="connsiteY0-2" fmla="*/ 35306 h 70612"/>
                <a:gd name="connsiteX1-3" fmla="*/ 27685 w 226544"/>
                <a:gd name="connsiteY1-4" fmla="*/ 0 h 70612"/>
                <a:gd name="connsiteX2-5" fmla="*/ 226544 w 226544"/>
                <a:gd name="connsiteY2-6" fmla="*/ 35306 h 70612"/>
                <a:gd name="connsiteX3-7" fmla="*/ 27685 w 226544"/>
                <a:gd name="connsiteY3-8" fmla="*/ 70612 h 70612"/>
                <a:gd name="connsiteX4" fmla="*/ 0 w 226544"/>
                <a:gd name="connsiteY4" fmla="*/ 35306 h 70612"/>
                <a:gd name="connsiteX0-9" fmla="*/ 0 w 226544"/>
                <a:gd name="connsiteY0-10" fmla="*/ 35306 h 70612"/>
                <a:gd name="connsiteX1-11" fmla="*/ 27685 w 226544"/>
                <a:gd name="connsiteY1-12" fmla="*/ 0 h 70612"/>
                <a:gd name="connsiteX2-13" fmla="*/ 226544 w 226544"/>
                <a:gd name="connsiteY2-14" fmla="*/ 35306 h 70612"/>
                <a:gd name="connsiteX3-15" fmla="*/ 27685 w 226544"/>
                <a:gd name="connsiteY3-16" fmla="*/ 70612 h 70612"/>
                <a:gd name="connsiteX4-17" fmla="*/ 0 w 226544"/>
                <a:gd name="connsiteY4-18" fmla="*/ 35306 h 70612"/>
                <a:gd name="connsiteX0-19" fmla="*/ 0 w 226544"/>
                <a:gd name="connsiteY0-20" fmla="*/ 35306 h 70612"/>
                <a:gd name="connsiteX1-21" fmla="*/ 27685 w 226544"/>
                <a:gd name="connsiteY1-22" fmla="*/ 0 h 70612"/>
                <a:gd name="connsiteX2-23" fmla="*/ 226544 w 226544"/>
                <a:gd name="connsiteY2-24" fmla="*/ 35306 h 70612"/>
                <a:gd name="connsiteX3-25" fmla="*/ 27685 w 226544"/>
                <a:gd name="connsiteY3-26" fmla="*/ 70612 h 70612"/>
                <a:gd name="connsiteX4-27" fmla="*/ 0 w 226544"/>
                <a:gd name="connsiteY4-28" fmla="*/ 35306 h 70612"/>
                <a:gd name="connsiteX0-29" fmla="*/ 0 w 226544"/>
                <a:gd name="connsiteY0-30" fmla="*/ 35306 h 70612"/>
                <a:gd name="connsiteX1-31" fmla="*/ 27685 w 226544"/>
                <a:gd name="connsiteY1-32" fmla="*/ 0 h 70612"/>
                <a:gd name="connsiteX2-33" fmla="*/ 226544 w 226544"/>
                <a:gd name="connsiteY2-34" fmla="*/ 35306 h 70612"/>
                <a:gd name="connsiteX3-35" fmla="*/ 27685 w 226544"/>
                <a:gd name="connsiteY3-36" fmla="*/ 70612 h 70612"/>
                <a:gd name="connsiteX4-37" fmla="*/ 0 w 226544"/>
                <a:gd name="connsiteY4-38" fmla="*/ 35306 h 70612"/>
                <a:gd name="connsiteX0-39" fmla="*/ 0 w 226544"/>
                <a:gd name="connsiteY0-40" fmla="*/ 35306 h 70612"/>
                <a:gd name="connsiteX1-41" fmla="*/ 27685 w 226544"/>
                <a:gd name="connsiteY1-42" fmla="*/ 0 h 70612"/>
                <a:gd name="connsiteX2-43" fmla="*/ 226544 w 226544"/>
                <a:gd name="connsiteY2-44" fmla="*/ 35306 h 70612"/>
                <a:gd name="connsiteX3-45" fmla="*/ 27685 w 226544"/>
                <a:gd name="connsiteY3-46" fmla="*/ 70612 h 70612"/>
                <a:gd name="connsiteX4-47" fmla="*/ 0 w 226544"/>
                <a:gd name="connsiteY4-48" fmla="*/ 35306 h 70612"/>
                <a:gd name="connsiteX0-49" fmla="*/ 0 w 226544"/>
                <a:gd name="connsiteY0-50" fmla="*/ 35306 h 70612"/>
                <a:gd name="connsiteX1-51" fmla="*/ 27685 w 226544"/>
                <a:gd name="connsiteY1-52" fmla="*/ 0 h 70612"/>
                <a:gd name="connsiteX2-53" fmla="*/ 226544 w 226544"/>
                <a:gd name="connsiteY2-54" fmla="*/ 35306 h 70612"/>
                <a:gd name="connsiteX3-55" fmla="*/ 27685 w 226544"/>
                <a:gd name="connsiteY3-56" fmla="*/ 70612 h 70612"/>
                <a:gd name="connsiteX4-57" fmla="*/ 0 w 226544"/>
                <a:gd name="connsiteY4-58" fmla="*/ 35306 h 70612"/>
                <a:gd name="connsiteX0-59" fmla="*/ 0 w 226544"/>
                <a:gd name="connsiteY0-60" fmla="*/ 35306 h 70612"/>
                <a:gd name="connsiteX1-61" fmla="*/ 27685 w 226544"/>
                <a:gd name="connsiteY1-62" fmla="*/ 0 h 70612"/>
                <a:gd name="connsiteX2-63" fmla="*/ 226544 w 226544"/>
                <a:gd name="connsiteY2-64" fmla="*/ 35306 h 70612"/>
                <a:gd name="connsiteX3-65" fmla="*/ 27685 w 226544"/>
                <a:gd name="connsiteY3-66" fmla="*/ 70612 h 70612"/>
                <a:gd name="connsiteX4-67" fmla="*/ 0 w 226544"/>
                <a:gd name="connsiteY4-68" fmla="*/ 35306 h 70612"/>
                <a:gd name="connsiteX0-69" fmla="*/ 0 w 226544"/>
                <a:gd name="connsiteY0-70" fmla="*/ 35306 h 70612"/>
                <a:gd name="connsiteX1-71" fmla="*/ 27685 w 226544"/>
                <a:gd name="connsiteY1-72" fmla="*/ 0 h 70612"/>
                <a:gd name="connsiteX2-73" fmla="*/ 226544 w 226544"/>
                <a:gd name="connsiteY2-74" fmla="*/ 35306 h 70612"/>
                <a:gd name="connsiteX3-75" fmla="*/ 27685 w 226544"/>
                <a:gd name="connsiteY3-76" fmla="*/ 70612 h 70612"/>
                <a:gd name="connsiteX4-77" fmla="*/ 0 w 226544"/>
                <a:gd name="connsiteY4-78" fmla="*/ 35306 h 70612"/>
                <a:gd name="connsiteX0-79" fmla="*/ 0 w 226544"/>
                <a:gd name="connsiteY0-80" fmla="*/ 35306 h 70612"/>
                <a:gd name="connsiteX1-81" fmla="*/ 27685 w 226544"/>
                <a:gd name="connsiteY1-82" fmla="*/ 0 h 70612"/>
                <a:gd name="connsiteX2-83" fmla="*/ 226544 w 226544"/>
                <a:gd name="connsiteY2-84" fmla="*/ 35306 h 70612"/>
                <a:gd name="connsiteX3-85" fmla="*/ 27685 w 226544"/>
                <a:gd name="connsiteY3-86" fmla="*/ 70612 h 70612"/>
                <a:gd name="connsiteX4-87" fmla="*/ 0 w 226544"/>
                <a:gd name="connsiteY4-88" fmla="*/ 35306 h 7061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89" name="Straight Connector 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2" name="Straight Connector 1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1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4" name="Straight Connector 1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5" name="Straight Connector 1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a:t>
            </a:fld>
            <a:endParaRPr lang="zh-CN" altLang="en-US" dirty="0">
              <a:solidFill>
                <a:prstClr val="black">
                  <a:tint val="75000"/>
                </a:prstClr>
              </a:solidFill>
            </a:endParaRPr>
          </a:p>
        </p:txBody>
      </p:sp>
      <p:sp>
        <p:nvSpPr>
          <p:cNvPr id="11" name="文本框 10"/>
          <p:cNvSpPr txBox="1"/>
          <p:nvPr/>
        </p:nvSpPr>
        <p:spPr>
          <a:xfrm>
            <a:off x="986867" y="970942"/>
            <a:ext cx="9322031" cy="481863"/>
          </a:xfrm>
          <a:prstGeom prst="rect">
            <a:avLst/>
          </a:prstGeom>
          <a:noFill/>
        </p:spPr>
        <p:txBody>
          <a:bodyPr wrap="square">
            <a:spAutoFit/>
          </a:bodyPr>
          <a:lstStyle/>
          <a:p>
            <a:pPr>
              <a:lnSpc>
                <a:spcPct val="150000"/>
              </a:lnSpc>
              <a:defRPr/>
            </a:pPr>
            <a:r>
              <a:rPr lang="zh-CN" altLang="en-US" sz="2000" b="1" noProof="1">
                <a:latin typeface="宋体" panose="02010600030101010101" pitchFamily="2" charset="-122"/>
              </a:rPr>
              <a:t>需求管理强调：</a:t>
            </a:r>
          </a:p>
        </p:txBody>
      </p:sp>
      <p:sp>
        <p:nvSpPr>
          <p:cNvPr id="42" name="Freeform: Shape 57"/>
          <p:cNvSpPr/>
          <p:nvPr/>
        </p:nvSpPr>
        <p:spPr bwMode="auto">
          <a:xfrm>
            <a:off x="8377247" y="2417766"/>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anchor="ctr"/>
          <a:lstStyle/>
          <a:p>
            <a:pPr algn="ctr"/>
            <a:endParaRPr>
              <a:cs typeface="+mn-ea"/>
              <a:sym typeface="+mn-lt"/>
            </a:endParaRPr>
          </a:p>
        </p:txBody>
      </p:sp>
      <p:sp>
        <p:nvSpPr>
          <p:cNvPr id="44" name="Freeform: Shape 63"/>
          <p:cNvSpPr/>
          <p:nvPr/>
        </p:nvSpPr>
        <p:spPr bwMode="auto">
          <a:xfrm rot="20052358">
            <a:off x="8791078" y="2641516"/>
            <a:ext cx="268287" cy="385850"/>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anchor="ctr"/>
          <a:lstStyle/>
          <a:p>
            <a:pPr algn="ctr"/>
            <a:endParaRPr>
              <a:cs typeface="+mn-ea"/>
              <a:sym typeface="+mn-lt"/>
            </a:endParaRPr>
          </a:p>
        </p:txBody>
      </p:sp>
      <p:sp>
        <p:nvSpPr>
          <p:cNvPr id="46" name="Freeform: Shape 55"/>
          <p:cNvSpPr/>
          <p:nvPr/>
        </p:nvSpPr>
        <p:spPr bwMode="auto">
          <a:xfrm>
            <a:off x="8588384" y="3076578"/>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anchor="ctr"/>
          <a:lstStyle/>
          <a:p>
            <a:pPr algn="ctr"/>
            <a:endParaRPr>
              <a:cs typeface="+mn-ea"/>
              <a:sym typeface="+mn-lt"/>
            </a:endParaRPr>
          </a:p>
        </p:txBody>
      </p:sp>
      <p:sp>
        <p:nvSpPr>
          <p:cNvPr id="48" name="Freeform: Shape 56"/>
          <p:cNvSpPr/>
          <p:nvPr/>
        </p:nvSpPr>
        <p:spPr bwMode="auto">
          <a:xfrm>
            <a:off x="8151187" y="2637793"/>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anchor="ctr"/>
          <a:lstStyle/>
          <a:p>
            <a:pPr algn="ctr"/>
            <a:endParaRPr>
              <a:cs typeface="+mn-ea"/>
              <a:sym typeface="+mn-lt"/>
            </a:endParaRPr>
          </a:p>
        </p:txBody>
      </p:sp>
      <p:grpSp>
        <p:nvGrpSpPr>
          <p:cNvPr id="58" name="组合 57"/>
          <p:cNvGrpSpPr/>
          <p:nvPr/>
        </p:nvGrpSpPr>
        <p:grpSpPr>
          <a:xfrm>
            <a:off x="1050700" y="2298989"/>
            <a:ext cx="5685790" cy="521335"/>
            <a:chOff x="978047" y="1482395"/>
            <a:chExt cx="2633067" cy="521495"/>
          </a:xfrm>
          <a:solidFill>
            <a:schemeClr val="accent1"/>
          </a:solidFill>
        </p:grpSpPr>
        <p:sp>
          <p:nvSpPr>
            <p:cNvPr id="60" name="Trapezoid 17"/>
            <p:cNvSpPr/>
            <p:nvPr/>
          </p:nvSpPr>
          <p:spPr>
            <a:xfrm rot="16200000">
              <a:off x="739624" y="1720819"/>
              <a:ext cx="521495" cy="44647"/>
            </a:xfrm>
            <a:prstGeom prst="trapezoid">
              <a:avLst>
                <a:gd name="adj" fmla="val 69837"/>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latin typeface="+mn-ea"/>
                <a:cs typeface="+mn-ea"/>
                <a:sym typeface="+mn-lt"/>
              </a:endParaRPr>
            </a:p>
          </p:txBody>
        </p:sp>
        <p:sp>
          <p:nvSpPr>
            <p:cNvPr id="65" name="Arrow: Pentagon 18"/>
            <p:cNvSpPr/>
            <p:nvPr/>
          </p:nvSpPr>
          <p:spPr>
            <a:xfrm>
              <a:off x="978047" y="1514542"/>
              <a:ext cx="2633067" cy="455414"/>
            </a:xfrm>
            <a:prstGeom prst="homePlate">
              <a:avLst>
                <a:gd name="adj" fmla="val 36274"/>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2000" dirty="0">
                  <a:latin typeface="+mn-ea"/>
                  <a:sym typeface="+mn-ea"/>
                </a:rPr>
                <a:t>控制对需求基线的变动。</a:t>
              </a:r>
            </a:p>
          </p:txBody>
        </p:sp>
        <p:sp>
          <p:nvSpPr>
            <p:cNvPr id="66" name="TextBox 22"/>
            <p:cNvSpPr txBox="1"/>
            <p:nvPr/>
          </p:nvSpPr>
          <p:spPr>
            <a:xfrm>
              <a:off x="1022693" y="1545664"/>
              <a:ext cx="288782" cy="392415"/>
            </a:xfrm>
            <a:prstGeom prst="rect">
              <a:avLst/>
            </a:prstGeom>
            <a:grpFill/>
            <a:effectLst/>
          </p:spPr>
          <p:txBody>
            <a:bodyPr wrap="none">
              <a:noAutofit/>
            </a:bodyPr>
            <a:lstStyle/>
            <a:p>
              <a:pPr algn="ctr"/>
              <a:r>
                <a:rPr lang="en-US" sz="2000">
                  <a:solidFill>
                    <a:schemeClr val="bg1"/>
                  </a:solidFill>
                  <a:latin typeface="+mn-ea"/>
                  <a:cs typeface="+mn-ea"/>
                  <a:sym typeface="+mn-lt"/>
                </a:rPr>
                <a:t>1</a:t>
              </a:r>
            </a:p>
          </p:txBody>
        </p:sp>
      </p:grpSp>
      <p:grpSp>
        <p:nvGrpSpPr>
          <p:cNvPr id="67" name="组合 66"/>
          <p:cNvGrpSpPr/>
          <p:nvPr/>
        </p:nvGrpSpPr>
        <p:grpSpPr>
          <a:xfrm>
            <a:off x="1050700" y="2960659"/>
            <a:ext cx="5686425" cy="521335"/>
            <a:chOff x="978047" y="2159119"/>
            <a:chExt cx="2633067" cy="521495"/>
          </a:xfrm>
          <a:solidFill>
            <a:schemeClr val="accent1">
              <a:lumMod val="60000"/>
              <a:lumOff val="40000"/>
            </a:schemeClr>
          </a:solidFill>
        </p:grpSpPr>
        <p:sp>
          <p:nvSpPr>
            <p:cNvPr id="68" name="Trapezoid 16"/>
            <p:cNvSpPr/>
            <p:nvPr/>
          </p:nvSpPr>
          <p:spPr>
            <a:xfrm rot="16200000">
              <a:off x="739624" y="2397543"/>
              <a:ext cx="521495" cy="44647"/>
            </a:xfrm>
            <a:prstGeom prst="trapezoid">
              <a:avLst>
                <a:gd name="adj" fmla="val 69837"/>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latin typeface="+mn-ea"/>
                <a:cs typeface="+mn-ea"/>
                <a:sym typeface="+mn-lt"/>
              </a:endParaRPr>
            </a:p>
          </p:txBody>
        </p:sp>
        <p:sp>
          <p:nvSpPr>
            <p:cNvPr id="69" name="Arrow: Pentagon 19"/>
            <p:cNvSpPr/>
            <p:nvPr/>
          </p:nvSpPr>
          <p:spPr>
            <a:xfrm>
              <a:off x="978047" y="2191266"/>
              <a:ext cx="2633067" cy="455414"/>
            </a:xfrm>
            <a:prstGeom prst="homePlate">
              <a:avLst>
                <a:gd name="adj" fmla="val 36274"/>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2000" dirty="0">
                  <a:latin typeface="+mn-ea"/>
                  <a:sym typeface="+mn-ea"/>
                </a:rPr>
                <a:t>保持项目计划与需求一致。</a:t>
              </a:r>
            </a:p>
          </p:txBody>
        </p:sp>
        <p:sp>
          <p:nvSpPr>
            <p:cNvPr id="70" name="TextBox 23"/>
            <p:cNvSpPr txBox="1"/>
            <p:nvPr/>
          </p:nvSpPr>
          <p:spPr>
            <a:xfrm>
              <a:off x="1022693" y="2222513"/>
              <a:ext cx="288782" cy="392415"/>
            </a:xfrm>
            <a:prstGeom prst="rect">
              <a:avLst/>
            </a:prstGeom>
            <a:grpFill/>
            <a:effectLst/>
          </p:spPr>
          <p:txBody>
            <a:bodyPr wrap="none">
              <a:noAutofit/>
            </a:bodyPr>
            <a:lstStyle/>
            <a:p>
              <a:pPr algn="ctr"/>
              <a:r>
                <a:rPr lang="en-US" sz="2000">
                  <a:solidFill>
                    <a:schemeClr val="bg1"/>
                  </a:solidFill>
                  <a:latin typeface="+mn-ea"/>
                  <a:cs typeface="+mn-ea"/>
                  <a:sym typeface="+mn-lt"/>
                </a:rPr>
                <a:t>2</a:t>
              </a:r>
            </a:p>
          </p:txBody>
        </p:sp>
      </p:grpSp>
      <p:grpSp>
        <p:nvGrpSpPr>
          <p:cNvPr id="71" name="组合 70"/>
          <p:cNvGrpSpPr/>
          <p:nvPr/>
        </p:nvGrpSpPr>
        <p:grpSpPr>
          <a:xfrm>
            <a:off x="1050700" y="3640698"/>
            <a:ext cx="6205854" cy="521335"/>
            <a:chOff x="978047" y="2835843"/>
            <a:chExt cx="3085857" cy="521495"/>
          </a:xfrm>
        </p:grpSpPr>
        <p:sp>
          <p:nvSpPr>
            <p:cNvPr id="72" name="Trapezoid 15"/>
            <p:cNvSpPr/>
            <p:nvPr/>
          </p:nvSpPr>
          <p:spPr>
            <a:xfrm rot="16200000">
              <a:off x="739624" y="3074267"/>
              <a:ext cx="521495" cy="44647"/>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latin typeface="+mn-ea"/>
                <a:cs typeface="+mn-ea"/>
                <a:sym typeface="+mn-lt"/>
              </a:endParaRPr>
            </a:p>
          </p:txBody>
        </p:sp>
        <p:sp>
          <p:nvSpPr>
            <p:cNvPr id="73" name="Arrow: Pentagon 20"/>
            <p:cNvSpPr/>
            <p:nvPr/>
          </p:nvSpPr>
          <p:spPr>
            <a:xfrm>
              <a:off x="978047" y="2868238"/>
              <a:ext cx="3085857" cy="455435"/>
            </a:xfrm>
            <a:prstGeom prst="homePlate">
              <a:avLst>
                <a:gd name="adj" fmla="val 36274"/>
              </a:avLst>
            </a:prstGeom>
            <a:solidFill>
              <a:schemeClr val="accent1">
                <a:lumMod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2000" dirty="0">
                  <a:latin typeface="+mn-ea"/>
                  <a:sym typeface="+mn-ea"/>
                </a:rPr>
                <a:t>控制单个需求和需求文档的版本情况。</a:t>
              </a:r>
            </a:p>
          </p:txBody>
        </p:sp>
        <p:sp>
          <p:nvSpPr>
            <p:cNvPr id="74" name="TextBox 24"/>
            <p:cNvSpPr txBox="1"/>
            <p:nvPr/>
          </p:nvSpPr>
          <p:spPr>
            <a:xfrm>
              <a:off x="1022693" y="2899363"/>
              <a:ext cx="288782" cy="392415"/>
            </a:xfrm>
            <a:prstGeom prst="rect">
              <a:avLst/>
            </a:prstGeom>
            <a:noFill/>
            <a:effectLst/>
          </p:spPr>
          <p:txBody>
            <a:bodyPr wrap="none">
              <a:noAutofit/>
            </a:bodyPr>
            <a:lstStyle/>
            <a:p>
              <a:pPr algn="ctr"/>
              <a:r>
                <a:rPr lang="en-US" sz="2000">
                  <a:solidFill>
                    <a:schemeClr val="bg1"/>
                  </a:solidFill>
                  <a:latin typeface="+mn-ea"/>
                  <a:cs typeface="+mn-ea"/>
                  <a:sym typeface="+mn-lt"/>
                </a:rPr>
                <a:t>3</a:t>
              </a:r>
            </a:p>
          </p:txBody>
        </p:sp>
      </p:grpSp>
      <p:grpSp>
        <p:nvGrpSpPr>
          <p:cNvPr id="75" name="组合 74"/>
          <p:cNvGrpSpPr/>
          <p:nvPr/>
        </p:nvGrpSpPr>
        <p:grpSpPr>
          <a:xfrm>
            <a:off x="1058955" y="4280189"/>
            <a:ext cx="10489129" cy="574278"/>
            <a:chOff x="978047" y="3512567"/>
            <a:chExt cx="5246148" cy="521495"/>
          </a:xfrm>
        </p:grpSpPr>
        <p:sp>
          <p:nvSpPr>
            <p:cNvPr id="76" name="Trapezoid 14"/>
            <p:cNvSpPr/>
            <p:nvPr/>
          </p:nvSpPr>
          <p:spPr>
            <a:xfrm rot="16200000">
              <a:off x="739624" y="3750991"/>
              <a:ext cx="521495" cy="44647"/>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latin typeface="+mn-ea"/>
                <a:cs typeface="+mn-ea"/>
                <a:sym typeface="+mn-lt"/>
              </a:endParaRPr>
            </a:p>
          </p:txBody>
        </p:sp>
        <p:sp>
          <p:nvSpPr>
            <p:cNvPr id="77" name="Arrow: Pentagon 21"/>
            <p:cNvSpPr/>
            <p:nvPr/>
          </p:nvSpPr>
          <p:spPr>
            <a:xfrm>
              <a:off x="978047" y="3544962"/>
              <a:ext cx="5246148" cy="455435"/>
            </a:xfrm>
            <a:prstGeom prst="homePlate">
              <a:avLst>
                <a:gd name="adj" fmla="val 36274"/>
              </a:avLst>
            </a:prstGeom>
            <a:solidFill>
              <a:schemeClr val="accent1">
                <a:lumMod val="60000"/>
                <a:lumOff val="4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2000" dirty="0">
                  <a:latin typeface="+mn-ea"/>
                  <a:sym typeface="+mn-ea"/>
                </a:rPr>
                <a:t>管理需求和联系链之间的联系或管理单个需求和项目其它可交付品之间的依赖关系。</a:t>
              </a:r>
            </a:p>
          </p:txBody>
        </p:sp>
        <p:sp>
          <p:nvSpPr>
            <p:cNvPr id="78" name="TextBox 25"/>
            <p:cNvSpPr txBox="1"/>
            <p:nvPr/>
          </p:nvSpPr>
          <p:spPr>
            <a:xfrm>
              <a:off x="1058941" y="3599590"/>
              <a:ext cx="210233" cy="351898"/>
            </a:xfrm>
            <a:prstGeom prst="rect">
              <a:avLst/>
            </a:prstGeom>
            <a:noFill/>
            <a:effectLst/>
          </p:spPr>
          <p:txBody>
            <a:bodyPr wrap="none">
              <a:noAutofit/>
            </a:bodyPr>
            <a:lstStyle/>
            <a:p>
              <a:pPr algn="ctr"/>
              <a:r>
                <a:rPr lang="en-US" sz="2000" dirty="0">
                  <a:solidFill>
                    <a:schemeClr val="bg1"/>
                  </a:solidFill>
                  <a:latin typeface="+mn-ea"/>
                  <a:cs typeface="+mn-ea"/>
                  <a:sym typeface="+mn-lt"/>
                </a:rPr>
                <a:t>4</a:t>
              </a:r>
            </a:p>
          </p:txBody>
        </p:sp>
      </p:grpSp>
      <p:grpSp>
        <p:nvGrpSpPr>
          <p:cNvPr id="79" name="组合 78"/>
          <p:cNvGrpSpPr/>
          <p:nvPr/>
        </p:nvGrpSpPr>
        <p:grpSpPr>
          <a:xfrm>
            <a:off x="1050700" y="4941224"/>
            <a:ext cx="5295264" cy="521335"/>
            <a:chOff x="978047" y="2835843"/>
            <a:chExt cx="2633066" cy="521495"/>
          </a:xfrm>
          <a:solidFill>
            <a:schemeClr val="accent1">
              <a:lumMod val="75000"/>
            </a:schemeClr>
          </a:solidFill>
        </p:grpSpPr>
        <p:sp>
          <p:nvSpPr>
            <p:cNvPr id="80" name="Trapezoid 15"/>
            <p:cNvSpPr/>
            <p:nvPr/>
          </p:nvSpPr>
          <p:spPr>
            <a:xfrm rot="16200000">
              <a:off x="739624" y="3074267"/>
              <a:ext cx="521495" cy="44647"/>
            </a:xfrm>
            <a:prstGeom prst="trapezoid">
              <a:avLst>
                <a:gd name="adj" fmla="val 69837"/>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latin typeface="+mn-ea"/>
                <a:cs typeface="+mn-ea"/>
                <a:sym typeface="+mn-lt"/>
              </a:endParaRPr>
            </a:p>
          </p:txBody>
        </p:sp>
        <p:sp>
          <p:nvSpPr>
            <p:cNvPr id="81" name="Arrow: Pentagon 20"/>
            <p:cNvSpPr/>
            <p:nvPr/>
          </p:nvSpPr>
          <p:spPr>
            <a:xfrm>
              <a:off x="978047" y="2867990"/>
              <a:ext cx="2633066" cy="455414"/>
            </a:xfrm>
            <a:prstGeom prst="homePlate">
              <a:avLst>
                <a:gd name="adj" fmla="val 36274"/>
              </a:avLst>
            </a:pr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2000" dirty="0">
                  <a:latin typeface="+mn-ea"/>
                  <a:sym typeface="+mn-ea"/>
                </a:rPr>
                <a:t>跟踪基线中需求的状态。</a:t>
              </a:r>
            </a:p>
          </p:txBody>
        </p:sp>
        <p:sp>
          <p:nvSpPr>
            <p:cNvPr id="82" name="TextBox 24"/>
            <p:cNvSpPr txBox="1"/>
            <p:nvPr/>
          </p:nvSpPr>
          <p:spPr>
            <a:xfrm>
              <a:off x="1022693" y="2899363"/>
              <a:ext cx="288782" cy="392415"/>
            </a:xfrm>
            <a:prstGeom prst="rect">
              <a:avLst/>
            </a:prstGeom>
            <a:grpFill/>
            <a:effectLst/>
          </p:spPr>
          <p:txBody>
            <a:bodyPr wrap="none">
              <a:noAutofit/>
            </a:bodyPr>
            <a:lstStyle/>
            <a:p>
              <a:pPr algn="ctr"/>
              <a:r>
                <a:rPr lang="en-US" sz="2000">
                  <a:solidFill>
                    <a:schemeClr val="bg1"/>
                  </a:solidFill>
                  <a:latin typeface="+mn-ea"/>
                  <a:cs typeface="+mn-ea"/>
                  <a:sym typeface="+mn-lt"/>
                </a:rPr>
                <a:t>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2" presetClass="entr" presetSubtype="4"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500"/>
                                        <p:tgtEl>
                                          <p:spTgt spid="4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down)">
                                      <p:cBhvr>
                                        <p:cTn id="25" dur="500"/>
                                        <p:tgtEl>
                                          <p:spTgt spid="48"/>
                                        </p:tgtEl>
                                      </p:cBhvr>
                                    </p:animEffect>
                                  </p:childTnLst>
                                </p:cTn>
                              </p:par>
                              <p:par>
                                <p:cTn id="26" presetID="22" presetClass="entr" presetSubtype="8"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left)">
                                      <p:cBhvr>
                                        <p:cTn id="28" dur="500"/>
                                        <p:tgtEl>
                                          <p:spTgt spid="58"/>
                                        </p:tgtEl>
                                      </p:cBhvr>
                                    </p:animEffect>
                                  </p:childTnLst>
                                </p:cTn>
                              </p:par>
                              <p:par>
                                <p:cTn id="29" presetID="22" presetClass="entr" presetSubtype="8"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wipe(left)">
                                      <p:cBhvr>
                                        <p:cTn id="31" dur="500"/>
                                        <p:tgtEl>
                                          <p:spTgt spid="67"/>
                                        </p:tgtEl>
                                      </p:cBhvr>
                                    </p:animEffect>
                                  </p:childTnLst>
                                </p:cTn>
                              </p:par>
                              <p:par>
                                <p:cTn id="32" presetID="22" presetClass="entr" presetSubtype="8"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500"/>
                                        <p:tgtEl>
                                          <p:spTgt spid="71"/>
                                        </p:tgtEl>
                                      </p:cBhvr>
                                    </p:animEffect>
                                  </p:childTnLst>
                                </p:cTn>
                              </p:par>
                              <p:par>
                                <p:cTn id="35" presetID="22" presetClass="entr" presetSubtype="8" fill="hold"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par>
                                <p:cTn id="38" presetID="22" presetClass="entr" presetSubtype="8" fill="hold"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wipe(left)">
                                      <p:cBhvr>
                                        <p:cTn id="40" dur="500"/>
                                        <p:tgtEl>
                                          <p:spTgt spid="79"/>
                                        </p:tgtEl>
                                      </p:cBhvr>
                                    </p:animEffect>
                                  </p:childTnLst>
                                </p:cTn>
                              </p:par>
                              <p:par>
                                <p:cTn id="41" presetID="2" presetClass="entr" presetSubtype="1"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additive="base">
                                        <p:cTn id="43" dur="500" fill="hold"/>
                                        <p:tgtEl>
                                          <p:spTgt spid="83"/>
                                        </p:tgtEl>
                                        <p:attrNameLst>
                                          <p:attrName>ppt_x</p:attrName>
                                        </p:attrNameLst>
                                      </p:cBhvr>
                                      <p:tavLst>
                                        <p:tav tm="0">
                                          <p:val>
                                            <p:strVal val="#ppt_x"/>
                                          </p:val>
                                        </p:tav>
                                        <p:tav tm="100000">
                                          <p:val>
                                            <p:strVal val="#ppt_x"/>
                                          </p:val>
                                        </p:tav>
                                      </p:tavLst>
                                    </p:anim>
                                    <p:anim calcmode="lin" valueType="num">
                                      <p:cBhvr additive="base">
                                        <p:cTn id="44"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animBg="1"/>
      <p:bldP spid="42" grpId="1" animBg="1"/>
      <p:bldP spid="44" grpId="0" animBg="1"/>
      <p:bldP spid="44" grpId="1" animBg="1"/>
      <p:bldP spid="46" grpId="0" animBg="1"/>
      <p:bldP spid="46" grpId="1" animBg="1"/>
      <p:bldP spid="48" grpId="0" animBg="1"/>
      <p:bldP spid="48"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60</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4" name="矩形 66"/>
          <p:cNvSpPr>
            <a:spLocks noChangeArrowheads="1"/>
          </p:cNvSpPr>
          <p:nvPr/>
        </p:nvSpPr>
        <p:spPr bwMode="auto">
          <a:xfrm>
            <a:off x="1324297" y="1588858"/>
            <a:ext cx="9543406" cy="417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11175">
              <a:lnSpc>
                <a:spcPct val="150000"/>
              </a:lnSpc>
            </a:pPr>
            <a:r>
              <a:rPr lang="zh-CN" altLang="en-US" sz="2000" dirty="0">
                <a:latin typeface="宋体" panose="02010600030101010101" pitchFamily="2" charset="-122"/>
                <a:ea typeface="宋体" panose="02010600030101010101" pitchFamily="2" charset="-122"/>
                <a:sym typeface="+mn-ea"/>
              </a:rPr>
              <a:t>重新协商约定</a:t>
            </a:r>
            <a:endParaRPr lang="en-US" altLang="zh-CN" sz="2000" dirty="0">
              <a:latin typeface="宋体" panose="02010600030101010101" pitchFamily="2" charset="-122"/>
              <a:ea typeface="宋体" panose="02010600030101010101" pitchFamily="2" charset="-122"/>
              <a:sym typeface="+mn-ea"/>
            </a:endParaRPr>
          </a:p>
          <a:p>
            <a:pPr indent="511175">
              <a:lnSpc>
                <a:spcPct val="150000"/>
              </a:lnSpc>
            </a:pPr>
            <a:r>
              <a:rPr lang="zh-CN" altLang="en-US" sz="2000" b="1" dirty="0">
                <a:solidFill>
                  <a:srgbClr val="FF0000"/>
                </a:solidFill>
                <a:latin typeface="宋体" panose="02010600030101010101" pitchFamily="2" charset="-122"/>
                <a:ea typeface="宋体" panose="02010600030101010101" pitchFamily="2" charset="-122"/>
                <a:sym typeface="+mn-ea"/>
              </a:rPr>
              <a:t>变更总是有代价的。即使拒绝的变更也因为决策行为</a:t>
            </a:r>
            <a:r>
              <a:rPr lang="en-US" altLang="zh-CN" sz="2000" b="1" dirty="0">
                <a:solidFill>
                  <a:srgbClr val="FF0000"/>
                </a:solidFill>
                <a:latin typeface="宋体" panose="02010600030101010101" pitchFamily="2" charset="-122"/>
                <a:ea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sym typeface="+mn-ea"/>
              </a:rPr>
              <a:t>提交、评估、决策</a:t>
            </a:r>
            <a:r>
              <a:rPr lang="en-US" altLang="zh-CN" sz="2000" b="1" dirty="0">
                <a:solidFill>
                  <a:srgbClr val="FF0000"/>
                </a:solidFill>
                <a:latin typeface="宋体" panose="02010600030101010101" pitchFamily="2" charset="-122"/>
                <a:ea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sym typeface="+mn-ea"/>
              </a:rPr>
              <a:t>而耗费了资源</a:t>
            </a:r>
            <a:r>
              <a:rPr lang="zh-CN" altLang="en-US" sz="2000" b="1"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变更对新的产品特性会有很大的影响。向一个工程项目中增加很多功能，又要求在原先确定的进度计划、人员安排、资金预算和质量要求限制内完成整个项目是不现实的。当工程项目接受了重要的需求变更时，为了适应变更情况要与管理部门和客户重新协商约定。协商的内容可能包括：推迟“交货”时间、要求增加人手、推迟实现尚未实现的较低优先级的需求，或者质量上进行折衷。要是不能获得一些约定的调整，应该把面临的威胁写进风险管理计划中，这样当项目没有达到期望的结果时就不会有人惊奇了。 </a:t>
            </a:r>
          </a:p>
        </p:txBody>
      </p:sp>
      <p:sp>
        <p:nvSpPr>
          <p:cNvPr id="15" name="矩形 14"/>
          <p:cNvSpPr/>
          <p:nvPr/>
        </p:nvSpPr>
        <p:spPr>
          <a:xfrm rot="1800000">
            <a:off x="1498634" y="1790889"/>
            <a:ext cx="478699" cy="446087"/>
          </a:xfrm>
          <a:prstGeom prst="rect">
            <a:avLst/>
          </a:prstGeom>
          <a:gradFill>
            <a:gsLst>
              <a:gs pos="0">
                <a:schemeClr val="bg1">
                  <a:lumMod val="50000"/>
                </a:schemeClr>
              </a:gs>
              <a:gs pos="82000">
                <a:srgbClr val="F8F8F8">
                  <a:alpha val="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椭圆 18"/>
          <p:cNvSpPr/>
          <p:nvPr/>
        </p:nvSpPr>
        <p:spPr>
          <a:xfrm>
            <a:off x="1324297" y="1674193"/>
            <a:ext cx="438327" cy="449303"/>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1"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endParaRPr>
          </a:p>
        </p:txBody>
      </p:sp>
      <p:sp>
        <p:nvSpPr>
          <p:cNvPr id="20" name="椭圆 35"/>
          <p:cNvSpPr/>
          <p:nvPr/>
        </p:nvSpPr>
        <p:spPr>
          <a:xfrm>
            <a:off x="1437594" y="1718218"/>
            <a:ext cx="226254" cy="318495"/>
          </a:xfrm>
          <a:custGeom>
            <a:avLst/>
            <a:gdLst>
              <a:gd name="connsiteX0" fmla="*/ 278806 w 606933"/>
              <a:gd name="connsiteY0" fmla="*/ 252491 h 503061"/>
              <a:gd name="connsiteX1" fmla="*/ 278806 w 606933"/>
              <a:gd name="connsiteY1" fmla="*/ 272515 h 503061"/>
              <a:gd name="connsiteX2" fmla="*/ 333844 w 606933"/>
              <a:gd name="connsiteY2" fmla="*/ 272515 h 503061"/>
              <a:gd name="connsiteX3" fmla="*/ 333844 w 606933"/>
              <a:gd name="connsiteY3" fmla="*/ 252491 h 503061"/>
              <a:gd name="connsiteX4" fmla="*/ 256573 w 606933"/>
              <a:gd name="connsiteY4" fmla="*/ 208097 h 503061"/>
              <a:gd name="connsiteX5" fmla="*/ 356077 w 606933"/>
              <a:gd name="connsiteY5" fmla="*/ 208097 h 503061"/>
              <a:gd name="connsiteX6" fmla="*/ 378465 w 606933"/>
              <a:gd name="connsiteY6" fmla="*/ 230294 h 503061"/>
              <a:gd name="connsiteX7" fmla="*/ 378465 w 606933"/>
              <a:gd name="connsiteY7" fmla="*/ 240384 h 503061"/>
              <a:gd name="connsiteX8" fmla="*/ 502844 w 606933"/>
              <a:gd name="connsiteY8" fmla="*/ 240384 h 503061"/>
              <a:gd name="connsiteX9" fmla="*/ 525077 w 606933"/>
              <a:gd name="connsiteY9" fmla="*/ 262581 h 503061"/>
              <a:gd name="connsiteX10" fmla="*/ 502844 w 606933"/>
              <a:gd name="connsiteY10" fmla="*/ 284778 h 503061"/>
              <a:gd name="connsiteX11" fmla="*/ 378465 w 606933"/>
              <a:gd name="connsiteY11" fmla="*/ 284778 h 503061"/>
              <a:gd name="connsiteX12" fmla="*/ 378465 w 606933"/>
              <a:gd name="connsiteY12" fmla="*/ 294712 h 503061"/>
              <a:gd name="connsiteX13" fmla="*/ 356077 w 606933"/>
              <a:gd name="connsiteY13" fmla="*/ 316909 h 503061"/>
              <a:gd name="connsiteX14" fmla="*/ 256573 w 606933"/>
              <a:gd name="connsiteY14" fmla="*/ 316909 h 503061"/>
              <a:gd name="connsiteX15" fmla="*/ 234340 w 606933"/>
              <a:gd name="connsiteY15" fmla="*/ 294712 h 503061"/>
              <a:gd name="connsiteX16" fmla="*/ 234340 w 606933"/>
              <a:gd name="connsiteY16" fmla="*/ 284778 h 503061"/>
              <a:gd name="connsiteX17" fmla="*/ 109805 w 606933"/>
              <a:gd name="connsiteY17" fmla="*/ 284778 h 503061"/>
              <a:gd name="connsiteX18" fmla="*/ 87572 w 606933"/>
              <a:gd name="connsiteY18" fmla="*/ 262581 h 503061"/>
              <a:gd name="connsiteX19" fmla="*/ 109805 w 606933"/>
              <a:gd name="connsiteY19" fmla="*/ 240384 h 503061"/>
              <a:gd name="connsiteX20" fmla="*/ 234340 w 606933"/>
              <a:gd name="connsiteY20" fmla="*/ 240384 h 503061"/>
              <a:gd name="connsiteX21" fmla="*/ 234340 w 606933"/>
              <a:gd name="connsiteY21" fmla="*/ 230294 h 503061"/>
              <a:gd name="connsiteX22" fmla="*/ 256573 w 606933"/>
              <a:gd name="connsiteY22" fmla="*/ 208097 h 503061"/>
              <a:gd name="connsiteX23" fmla="*/ 252073 w 606933"/>
              <a:gd name="connsiteY23" fmla="*/ 44406 h 503061"/>
              <a:gd name="connsiteX24" fmla="*/ 252073 w 606933"/>
              <a:gd name="connsiteY24" fmla="*/ 87415 h 503061"/>
              <a:gd name="connsiteX25" fmla="*/ 360615 w 606933"/>
              <a:gd name="connsiteY25" fmla="*/ 87415 h 503061"/>
              <a:gd name="connsiteX26" fmla="*/ 360615 w 606933"/>
              <a:gd name="connsiteY26" fmla="*/ 44406 h 503061"/>
              <a:gd name="connsiteX27" fmla="*/ 229835 w 606933"/>
              <a:gd name="connsiteY27" fmla="*/ 0 h 503061"/>
              <a:gd name="connsiteX28" fmla="*/ 382852 w 606933"/>
              <a:gd name="connsiteY28" fmla="*/ 0 h 503061"/>
              <a:gd name="connsiteX29" fmla="*/ 405244 w 606933"/>
              <a:gd name="connsiteY29" fmla="*/ 22203 h 503061"/>
              <a:gd name="connsiteX30" fmla="*/ 405244 w 606933"/>
              <a:gd name="connsiteY30" fmla="*/ 87415 h 503061"/>
              <a:gd name="connsiteX31" fmla="*/ 584696 w 606933"/>
              <a:gd name="connsiteY31" fmla="*/ 87415 h 503061"/>
              <a:gd name="connsiteX32" fmla="*/ 606933 w 606933"/>
              <a:gd name="connsiteY32" fmla="*/ 109618 h 503061"/>
              <a:gd name="connsiteX33" fmla="*/ 606933 w 606933"/>
              <a:gd name="connsiteY33" fmla="*/ 480858 h 503061"/>
              <a:gd name="connsiteX34" fmla="*/ 584696 w 606933"/>
              <a:gd name="connsiteY34" fmla="*/ 503061 h 503061"/>
              <a:gd name="connsiteX35" fmla="*/ 27991 w 606933"/>
              <a:gd name="connsiteY35" fmla="*/ 503061 h 503061"/>
              <a:gd name="connsiteX36" fmla="*/ 5753 w 606933"/>
              <a:gd name="connsiteY36" fmla="*/ 480858 h 503061"/>
              <a:gd name="connsiteX37" fmla="*/ 5753 w 606933"/>
              <a:gd name="connsiteY37" fmla="*/ 185077 h 503061"/>
              <a:gd name="connsiteX38" fmla="*/ 27991 w 606933"/>
              <a:gd name="connsiteY38" fmla="*/ 162874 h 503061"/>
              <a:gd name="connsiteX39" fmla="*/ 50383 w 606933"/>
              <a:gd name="connsiteY39" fmla="*/ 185077 h 503061"/>
              <a:gd name="connsiteX40" fmla="*/ 50383 w 606933"/>
              <a:gd name="connsiteY40" fmla="*/ 458655 h 503061"/>
              <a:gd name="connsiteX41" fmla="*/ 562304 w 606933"/>
              <a:gd name="connsiteY41" fmla="*/ 458655 h 503061"/>
              <a:gd name="connsiteX42" fmla="*/ 562304 w 606933"/>
              <a:gd name="connsiteY42" fmla="*/ 131821 h 503061"/>
              <a:gd name="connsiteX43" fmla="*/ 192670 w 606933"/>
              <a:gd name="connsiteY43" fmla="*/ 131821 h 503061"/>
              <a:gd name="connsiteX44" fmla="*/ 174631 w 606933"/>
              <a:gd name="connsiteY44" fmla="*/ 131821 h 503061"/>
              <a:gd name="connsiteX45" fmla="*/ 22237 w 606933"/>
              <a:gd name="connsiteY45" fmla="*/ 131821 h 503061"/>
              <a:gd name="connsiteX46" fmla="*/ 0 w 606933"/>
              <a:gd name="connsiteY46" fmla="*/ 109618 h 503061"/>
              <a:gd name="connsiteX47" fmla="*/ 22237 w 606933"/>
              <a:gd name="connsiteY47" fmla="*/ 87415 h 503061"/>
              <a:gd name="connsiteX48" fmla="*/ 174631 w 606933"/>
              <a:gd name="connsiteY48" fmla="*/ 87415 h 503061"/>
              <a:gd name="connsiteX49" fmla="*/ 192670 w 606933"/>
              <a:gd name="connsiteY49" fmla="*/ 87415 h 503061"/>
              <a:gd name="connsiteX50" fmla="*/ 207598 w 606933"/>
              <a:gd name="connsiteY50" fmla="*/ 87415 h 503061"/>
              <a:gd name="connsiteX51" fmla="*/ 207598 w 606933"/>
              <a:gd name="connsiteY51" fmla="*/ 22203 h 503061"/>
              <a:gd name="connsiteX52" fmla="*/ 229835 w 606933"/>
              <a:gd name="connsiteY52" fmla="*/ 0 h 5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6933" h="503061">
                <a:moveTo>
                  <a:pt x="278806" y="252491"/>
                </a:moveTo>
                <a:lnTo>
                  <a:pt x="278806" y="272515"/>
                </a:lnTo>
                <a:lnTo>
                  <a:pt x="333844" y="272515"/>
                </a:lnTo>
                <a:lnTo>
                  <a:pt x="333844" y="252491"/>
                </a:lnTo>
                <a:close/>
                <a:moveTo>
                  <a:pt x="256573" y="208097"/>
                </a:moveTo>
                <a:lnTo>
                  <a:pt x="356077" y="208097"/>
                </a:lnTo>
                <a:cubicBezTo>
                  <a:pt x="368359" y="208097"/>
                  <a:pt x="378465" y="218031"/>
                  <a:pt x="378465" y="230294"/>
                </a:cubicBezTo>
                <a:lnTo>
                  <a:pt x="378465" y="240384"/>
                </a:lnTo>
                <a:lnTo>
                  <a:pt x="502844" y="240384"/>
                </a:lnTo>
                <a:cubicBezTo>
                  <a:pt x="515127" y="240384"/>
                  <a:pt x="525077" y="250318"/>
                  <a:pt x="525077" y="262581"/>
                </a:cubicBezTo>
                <a:cubicBezTo>
                  <a:pt x="525077" y="274843"/>
                  <a:pt x="515127" y="284778"/>
                  <a:pt x="502844" y="284778"/>
                </a:cubicBezTo>
                <a:lnTo>
                  <a:pt x="378465" y="284778"/>
                </a:lnTo>
                <a:lnTo>
                  <a:pt x="378465" y="294712"/>
                </a:lnTo>
                <a:cubicBezTo>
                  <a:pt x="378465" y="306975"/>
                  <a:pt x="368359" y="316909"/>
                  <a:pt x="356077" y="316909"/>
                </a:cubicBezTo>
                <a:lnTo>
                  <a:pt x="256573" y="316909"/>
                </a:lnTo>
                <a:cubicBezTo>
                  <a:pt x="244290" y="316909"/>
                  <a:pt x="234340" y="306975"/>
                  <a:pt x="234340" y="294712"/>
                </a:cubicBezTo>
                <a:lnTo>
                  <a:pt x="234340" y="284778"/>
                </a:lnTo>
                <a:lnTo>
                  <a:pt x="109805" y="284778"/>
                </a:lnTo>
                <a:cubicBezTo>
                  <a:pt x="97523" y="284778"/>
                  <a:pt x="87572" y="274843"/>
                  <a:pt x="87572" y="262581"/>
                </a:cubicBezTo>
                <a:cubicBezTo>
                  <a:pt x="87572" y="250318"/>
                  <a:pt x="97523" y="240384"/>
                  <a:pt x="109805" y="240384"/>
                </a:cubicBezTo>
                <a:lnTo>
                  <a:pt x="234340" y="240384"/>
                </a:lnTo>
                <a:lnTo>
                  <a:pt x="234340" y="230294"/>
                </a:lnTo>
                <a:cubicBezTo>
                  <a:pt x="234340" y="218031"/>
                  <a:pt x="244290" y="208097"/>
                  <a:pt x="256573" y="208097"/>
                </a:cubicBezTo>
                <a:close/>
                <a:moveTo>
                  <a:pt x="252073" y="44406"/>
                </a:moveTo>
                <a:lnTo>
                  <a:pt x="252073" y="87415"/>
                </a:lnTo>
                <a:lnTo>
                  <a:pt x="360615" y="87415"/>
                </a:lnTo>
                <a:lnTo>
                  <a:pt x="360615" y="44406"/>
                </a:lnTo>
                <a:close/>
                <a:moveTo>
                  <a:pt x="229835" y="0"/>
                </a:moveTo>
                <a:lnTo>
                  <a:pt x="382852" y="0"/>
                </a:lnTo>
                <a:cubicBezTo>
                  <a:pt x="395136" y="0"/>
                  <a:pt x="405244" y="9937"/>
                  <a:pt x="405244" y="22203"/>
                </a:cubicBezTo>
                <a:lnTo>
                  <a:pt x="405244" y="87415"/>
                </a:lnTo>
                <a:lnTo>
                  <a:pt x="584696" y="87415"/>
                </a:lnTo>
                <a:cubicBezTo>
                  <a:pt x="596981" y="87415"/>
                  <a:pt x="606933" y="97352"/>
                  <a:pt x="606933" y="109618"/>
                </a:cubicBezTo>
                <a:lnTo>
                  <a:pt x="606933" y="480858"/>
                </a:lnTo>
                <a:cubicBezTo>
                  <a:pt x="606933" y="493124"/>
                  <a:pt x="596981" y="503061"/>
                  <a:pt x="584696" y="503061"/>
                </a:cubicBezTo>
                <a:lnTo>
                  <a:pt x="27991" y="503061"/>
                </a:lnTo>
                <a:cubicBezTo>
                  <a:pt x="15706" y="503061"/>
                  <a:pt x="5753" y="493124"/>
                  <a:pt x="5753" y="480858"/>
                </a:cubicBezTo>
                <a:lnTo>
                  <a:pt x="5753" y="185077"/>
                </a:lnTo>
                <a:cubicBezTo>
                  <a:pt x="5753" y="172811"/>
                  <a:pt x="15706" y="162874"/>
                  <a:pt x="27991" y="162874"/>
                </a:cubicBezTo>
                <a:cubicBezTo>
                  <a:pt x="40275" y="162874"/>
                  <a:pt x="50383" y="172811"/>
                  <a:pt x="50383" y="185077"/>
                </a:cubicBezTo>
                <a:lnTo>
                  <a:pt x="50383" y="458655"/>
                </a:lnTo>
                <a:lnTo>
                  <a:pt x="562304" y="458655"/>
                </a:lnTo>
                <a:lnTo>
                  <a:pt x="562304" y="131821"/>
                </a:lnTo>
                <a:lnTo>
                  <a:pt x="192670" y="131821"/>
                </a:lnTo>
                <a:lnTo>
                  <a:pt x="174631" y="131821"/>
                </a:lnTo>
                <a:lnTo>
                  <a:pt x="22237" y="131821"/>
                </a:lnTo>
                <a:cubicBezTo>
                  <a:pt x="9952" y="131821"/>
                  <a:pt x="0" y="121884"/>
                  <a:pt x="0" y="109618"/>
                </a:cubicBezTo>
                <a:cubicBezTo>
                  <a:pt x="0" y="97352"/>
                  <a:pt x="9952" y="87415"/>
                  <a:pt x="22237" y="87415"/>
                </a:cubicBezTo>
                <a:lnTo>
                  <a:pt x="174631" y="87415"/>
                </a:lnTo>
                <a:lnTo>
                  <a:pt x="192670" y="87415"/>
                </a:lnTo>
                <a:lnTo>
                  <a:pt x="207598" y="87415"/>
                </a:lnTo>
                <a:lnTo>
                  <a:pt x="207598" y="22203"/>
                </a:lnTo>
                <a:cubicBezTo>
                  <a:pt x="207598" y="9937"/>
                  <a:pt x="217551" y="0"/>
                  <a:pt x="229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6.2.3.2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变更控制委员会总则</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left)">
                                      <p:cBhvr>
                                        <p:cTn id="14" dur="500"/>
                                        <p:tgtEl>
                                          <p:spTgt spid="14"/>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61</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3" name="矩形 66"/>
          <p:cNvSpPr>
            <a:spLocks noChangeArrowheads="1"/>
          </p:cNvSpPr>
          <p:nvPr/>
        </p:nvSpPr>
        <p:spPr bwMode="auto">
          <a:xfrm>
            <a:off x="1078891" y="2026798"/>
            <a:ext cx="10034217" cy="306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11175">
              <a:lnSpc>
                <a:spcPct val="150000"/>
              </a:lnSpc>
            </a:pPr>
            <a:r>
              <a:rPr lang="zh-CN" altLang="en-US" sz="2200" dirty="0">
                <a:latin typeface="宋体" panose="02010600030101010101" pitchFamily="2" charset="-122"/>
                <a:ea typeface="宋体" panose="02010600030101010101" pitchFamily="2" charset="-122"/>
                <a:sym typeface="+mn-ea"/>
              </a:rPr>
              <a:t>自动工具能够帮助企业有效地执行变更控制过程。有许多人使用商业问题跟踪工具来收集、存储、管理需求变更。可以使用这些工具对一系列最近提交的变更建议产生一个列表给变更控制委员会开会时做议程用。</a:t>
            </a:r>
          </a:p>
          <a:p>
            <a:pPr indent="511175">
              <a:lnSpc>
                <a:spcPct val="150000"/>
              </a:lnSpc>
            </a:pPr>
            <a:r>
              <a:rPr lang="zh-CN" altLang="en-US" sz="2200" b="1" dirty="0">
                <a:solidFill>
                  <a:srgbClr val="FF0000"/>
                </a:solidFill>
                <a:latin typeface="宋体" panose="02010600030101010101" pitchFamily="2" charset="-122"/>
                <a:ea typeface="宋体" panose="02010600030101010101" pitchFamily="2" charset="-122"/>
                <a:sym typeface="+mn-ea"/>
              </a:rPr>
              <a:t>问题跟踪工具</a:t>
            </a:r>
            <a:r>
              <a:rPr lang="zh-CN" altLang="en-US" sz="2200" dirty="0">
                <a:latin typeface="宋体" panose="02010600030101010101" pitchFamily="2" charset="-122"/>
                <a:ea typeface="宋体" panose="02010600030101010101" pitchFamily="2" charset="-122"/>
                <a:sym typeface="+mn-ea"/>
              </a:rPr>
              <a:t>也可以随时按变更状态分类报告变更请求的数目。使用高级配置的问题管理工具来存储软件需求变更请求、问题报告、建议的产品增强、更新</a:t>
            </a:r>
            <a:r>
              <a:rPr lang="en-US" altLang="zh-CN" sz="2200" dirty="0">
                <a:latin typeface="宋体" panose="02010600030101010101" pitchFamily="2" charset="-122"/>
                <a:ea typeface="宋体" panose="02010600030101010101" pitchFamily="2" charset="-122"/>
                <a:sym typeface="+mn-ea"/>
              </a:rPr>
              <a:t>Web</a:t>
            </a:r>
            <a:r>
              <a:rPr lang="zh-CN" altLang="en-US" sz="2200" dirty="0">
                <a:latin typeface="宋体" panose="02010600030101010101" pitchFamily="2" charset="-122"/>
                <a:ea typeface="宋体" panose="02010600030101010101" pitchFamily="2" charset="-122"/>
                <a:sym typeface="+mn-ea"/>
              </a:rPr>
              <a:t>站点内容及新开发项目请求。</a:t>
            </a:r>
          </a:p>
        </p:txBody>
      </p:sp>
      <p:sp>
        <p:nvSpPr>
          <p:cNvPr id="14"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6.2.4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变更控制工具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ppt_x</p:attrName>
                                        </p:attrNameLst>
                                      </p:cBhvr>
                                      <p:tavLst>
                                        <p:tav tm="0">
                                          <p:val>
                                            <p:strVal val="#ppt_x+#ppt_w*1.125000"/>
                                          </p:val>
                                        </p:tav>
                                        <p:tav tm="100000">
                                          <p:val>
                                            <p:strVal val="#ppt_x"/>
                                          </p:val>
                                        </p:tav>
                                      </p:tavLst>
                                    </p:anim>
                                    <p:animEffect transition="in" filter="wipe(left)">
                                      <p:cBhvr>
                                        <p:cTn id="14" dur="500"/>
                                        <p:tgtEl>
                                          <p:spTgt spid="13"/>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62</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4" name="文本框 13"/>
          <p:cNvSpPr txBox="1"/>
          <p:nvPr/>
        </p:nvSpPr>
        <p:spPr>
          <a:xfrm>
            <a:off x="1253750" y="1504299"/>
            <a:ext cx="6096946" cy="481863"/>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sym typeface="+mn-ea"/>
              </a:rPr>
              <a:t>挑选工具时可以考虑以下几个方面：</a:t>
            </a:r>
          </a:p>
        </p:txBody>
      </p:sp>
      <p:sp>
        <p:nvSpPr>
          <p:cNvPr id="15" name="文本框 14"/>
          <p:cNvSpPr txBox="1"/>
          <p:nvPr/>
        </p:nvSpPr>
        <p:spPr>
          <a:xfrm>
            <a:off x="1333261" y="2117774"/>
            <a:ext cx="9349883" cy="4175182"/>
          </a:xfrm>
          <a:prstGeom prst="rect">
            <a:avLst/>
          </a:prstGeom>
          <a:noFill/>
        </p:spPr>
        <p:txBody>
          <a:bodyPr wrap="square">
            <a:spAutoFit/>
          </a:bodyPr>
          <a:lstStyle/>
          <a:p>
            <a:pPr marL="342900" indent="-3429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可以定义变更请求的数据项。</a:t>
            </a:r>
          </a:p>
          <a:p>
            <a:pPr marL="342900" indent="-3429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可以定义变更请求生存期的状态转换图。</a:t>
            </a:r>
          </a:p>
          <a:p>
            <a:pPr marL="342900" indent="-3429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可以加强状态转换图使经授权的用户仅能做出所允许的状态变更。</a:t>
            </a:r>
          </a:p>
          <a:p>
            <a:pPr marL="342900" indent="-3429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记录每一种状态变更的数据，确认做出变更的人员。</a:t>
            </a:r>
          </a:p>
          <a:p>
            <a:pPr marL="342900" indent="-3429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可以定义在提交新请求或请求状态被更新后应该自动通知的设计人员。</a:t>
            </a:r>
          </a:p>
          <a:p>
            <a:pPr marL="342900" indent="-3429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可以根据需要生成标准的或定制的报告和图表。</a:t>
            </a:r>
            <a:endParaRPr lang="en-US" altLang="zh-CN" sz="2000" dirty="0">
              <a:latin typeface="宋体" panose="02010600030101010101" pitchFamily="2" charset="-122"/>
              <a:ea typeface="宋体" panose="02010600030101010101" pitchFamily="2" charset="-122"/>
              <a:sym typeface="+mn-ea"/>
            </a:endParaRPr>
          </a:p>
          <a:p>
            <a:pPr marL="342900" indent="-342900">
              <a:lnSpc>
                <a:spcPct val="150000"/>
              </a:lnSpc>
              <a:buFont typeface="+mj-lt"/>
              <a:buAutoNum type="arabicPeriod"/>
            </a:pPr>
            <a:r>
              <a:rPr lang="zh-CN" altLang="en-US" sz="2000" dirty="0">
                <a:latin typeface="宋体" panose="02010600030101010101" pitchFamily="2" charset="-122"/>
                <a:ea typeface="宋体" panose="02010600030101010101" pitchFamily="2" charset="-122"/>
                <a:sym typeface="+mn-ea"/>
              </a:rPr>
              <a:t>一些商业需求管理工具内置有简单的变更建议系统。这些工具可以通过联系链从建议变更找到特定的需求，使得任何时候，无论谁作出变更请求，均可以通过</a:t>
            </a:r>
            <a:r>
              <a:rPr lang="en-US" altLang="zh-CN" sz="2000" dirty="0">
                <a:latin typeface="宋体" panose="02010600030101010101" pitchFamily="2" charset="-122"/>
                <a:ea typeface="宋体" panose="02010600030101010101" pitchFamily="2" charset="-122"/>
                <a:sym typeface="+mn-ea"/>
              </a:rPr>
              <a:t>e-mail</a:t>
            </a:r>
            <a:r>
              <a:rPr lang="zh-CN" altLang="en-US" sz="2000" dirty="0">
                <a:latin typeface="宋体" panose="02010600030101010101" pitchFamily="2" charset="-122"/>
                <a:ea typeface="宋体" panose="02010600030101010101" pitchFamily="2" charset="-122"/>
                <a:sym typeface="+mn-ea"/>
              </a:rPr>
              <a:t>及时通知涉及到的人员。</a:t>
            </a:r>
          </a:p>
        </p:txBody>
      </p:sp>
      <p:sp>
        <p:nvSpPr>
          <p:cNvPr id="12"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6.2.4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变更控制工具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63</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4" name="矩形 66"/>
          <p:cNvSpPr>
            <a:spLocks noChangeArrowheads="1"/>
          </p:cNvSpPr>
          <p:nvPr/>
        </p:nvSpPr>
        <p:spPr bwMode="auto">
          <a:xfrm>
            <a:off x="1194384" y="1733753"/>
            <a:ext cx="9803232" cy="204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11175">
              <a:lnSpc>
                <a:spcPct val="150000"/>
              </a:lnSpc>
            </a:pPr>
            <a:r>
              <a:rPr lang="zh-CN" altLang="en-US" sz="2200" dirty="0">
                <a:latin typeface="宋体" panose="02010600030101010101" pitchFamily="2" charset="-122"/>
                <a:ea typeface="宋体" panose="02010600030101010101" pitchFamily="2" charset="-122"/>
                <a:sym typeface="+mn-ea"/>
              </a:rPr>
              <a:t>软件测量是深入项目、产品、处理过程的调查研究，比起主观印象或对过去发生事情的模糊回忆要精确得多。测量方法的选择应该由所面临的问题和要达到的目标为依据。测量变更活动是评估需求的稳定性和确定某种过程改进时机</a:t>
            </a:r>
            <a:r>
              <a:rPr lang="en-US" altLang="zh-CN" sz="2200" dirty="0">
                <a:latin typeface="宋体" panose="02010600030101010101" pitchFamily="2" charset="-122"/>
                <a:ea typeface="宋体" panose="02010600030101010101" pitchFamily="2" charset="-122"/>
                <a:sym typeface="+mn-ea"/>
              </a:rPr>
              <a:t>(opportunity)</a:t>
            </a:r>
            <a:r>
              <a:rPr lang="zh-CN" altLang="en-US" sz="2200" dirty="0">
                <a:latin typeface="宋体" panose="02010600030101010101" pitchFamily="2" charset="-122"/>
                <a:ea typeface="宋体" panose="02010600030101010101" pitchFamily="2" charset="-122"/>
                <a:sym typeface="+mn-ea"/>
              </a:rPr>
              <a:t>的一种方法，这种时机可以减少未来的变更请求。 </a:t>
            </a:r>
          </a:p>
        </p:txBody>
      </p:sp>
      <p:sp>
        <p:nvSpPr>
          <p:cNvPr id="13"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6.2.5</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测量变更活动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left)">
                                      <p:cBhvr>
                                        <p:cTn id="14" dur="500"/>
                                        <p:tgtEl>
                                          <p:spTgt spid="14"/>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64</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3" name="文本框 12"/>
          <p:cNvSpPr txBox="1"/>
          <p:nvPr/>
        </p:nvSpPr>
        <p:spPr>
          <a:xfrm>
            <a:off x="731233" y="1422200"/>
            <a:ext cx="6096946" cy="481863"/>
          </a:xfrm>
          <a:prstGeom prst="rect">
            <a:avLst/>
          </a:prstGeom>
          <a:noFill/>
        </p:spPr>
        <p:txBody>
          <a:bodyPr wrap="square">
            <a:spAutoFit/>
          </a:bodyPr>
          <a:lstStyle/>
          <a:p>
            <a:pPr indent="511175">
              <a:lnSpc>
                <a:spcPct val="150000"/>
              </a:lnSpc>
            </a:pPr>
            <a:r>
              <a:rPr lang="zh-CN" altLang="en-US" sz="2000" b="1" dirty="0">
                <a:latin typeface="宋体" panose="02010600030101010101" pitchFamily="2" charset="-122"/>
                <a:ea typeface="宋体" panose="02010600030101010101" pitchFamily="2" charset="-122"/>
                <a:sym typeface="+mn-ea"/>
              </a:rPr>
              <a:t>需求变更活动的下列方面值得考虑：</a:t>
            </a:r>
          </a:p>
        </p:txBody>
      </p:sp>
      <p:sp>
        <p:nvSpPr>
          <p:cNvPr id="15" name="文本框 14"/>
          <p:cNvSpPr txBox="1"/>
          <p:nvPr/>
        </p:nvSpPr>
        <p:spPr>
          <a:xfrm>
            <a:off x="2513654" y="1904063"/>
            <a:ext cx="6096946" cy="3251852"/>
          </a:xfrm>
          <a:prstGeom prst="rect">
            <a:avLst/>
          </a:prstGeom>
          <a:noFill/>
        </p:spPr>
        <p:txBody>
          <a:bodyPr wrap="square">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接收、未作决定、结束处理的变更请求的数量。</a:t>
            </a: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已实现需求变更</a:t>
            </a: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包括增、删、改</a:t>
            </a: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的合计数量</a:t>
            </a: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也可以用在基线上占需求总数的百分比来表示</a:t>
            </a: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   </a:t>
            </a: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每个方面发出的变更请求的数量。</a:t>
            </a: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每一个已应用的需求</a:t>
            </a: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是指已划过基线</a:t>
            </a: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建议变更和实现变更的数量。</a:t>
            </a: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sym typeface="+mn-ea"/>
              </a:rPr>
              <a:t>投入处理变更的人力、物力。</a:t>
            </a:r>
            <a:endParaRPr lang="en-US" altLang="zh-CN" sz="2000" dirty="0">
              <a:latin typeface="宋体" panose="02010600030101010101" pitchFamily="2" charset="-122"/>
              <a:ea typeface="宋体" panose="02010600030101010101" pitchFamily="2" charset="-122"/>
              <a:sym typeface="+mn-ea"/>
            </a:endParaRPr>
          </a:p>
        </p:txBody>
      </p:sp>
      <p:sp>
        <p:nvSpPr>
          <p:cNvPr id="16" name="文本框 15"/>
          <p:cNvSpPr txBox="1"/>
          <p:nvPr/>
        </p:nvSpPr>
        <p:spPr>
          <a:xfrm>
            <a:off x="1123121" y="5155915"/>
            <a:ext cx="10031424" cy="943528"/>
          </a:xfrm>
          <a:prstGeom prst="rect">
            <a:avLst/>
          </a:prstGeom>
          <a:noFill/>
        </p:spPr>
        <p:txBody>
          <a:bodyPr wrap="square">
            <a:spAutoFit/>
          </a:bodyPr>
          <a:lstStyle/>
          <a:p>
            <a:pPr indent="511175">
              <a:lnSpc>
                <a:spcPct val="150000"/>
              </a:lnSpc>
            </a:pPr>
            <a:r>
              <a:rPr lang="zh-CN" altLang="en-US" sz="2000" dirty="0">
                <a:latin typeface="宋体" panose="02010600030101010101" pitchFamily="2" charset="-122"/>
                <a:ea typeface="宋体" panose="02010600030101010101" pitchFamily="2" charset="-122"/>
                <a:sym typeface="+mn-ea"/>
              </a:rPr>
              <a:t>以先用简单的测量法在组织中建立氛围，同时收集有效管理项目所需的关键数据。获得经验后就可以建立复杂的测量方法来管理项目。</a:t>
            </a:r>
          </a:p>
        </p:txBody>
      </p:sp>
      <p:sp>
        <p:nvSpPr>
          <p:cNvPr id="14"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6.2.5</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测量变更活动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65</a:t>
            </a:fld>
            <a:endParaRPr lang="zh-CN" altLang="en-US" dirty="0">
              <a:solidFill>
                <a:prstClr val="black">
                  <a:tint val="75000"/>
                </a:prstClr>
              </a:solidFill>
            </a:endParaRPr>
          </a:p>
        </p:txBody>
      </p:sp>
      <p:sp>
        <p:nvSpPr>
          <p:cNvPr id="11"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altLang="en-US" sz="2400" b="1" dirty="0">
                <a:solidFill>
                  <a:srgbClr val="000000"/>
                </a:solidFill>
                <a:latin typeface="微软雅黑" panose="020B0503020204020204" pitchFamily="34" charset="-122"/>
                <a:ea typeface="微软雅黑" panose="020B0503020204020204" pitchFamily="34" charset="-122"/>
              </a:rPr>
              <a:t>变更管理</a:t>
            </a:r>
          </a:p>
        </p:txBody>
      </p:sp>
      <p:sp>
        <p:nvSpPr>
          <p:cNvPr id="14" name="矩形 66"/>
          <p:cNvSpPr>
            <a:spLocks noChangeArrowheads="1"/>
          </p:cNvSpPr>
          <p:nvPr/>
        </p:nvSpPr>
        <p:spPr bwMode="auto">
          <a:xfrm>
            <a:off x="1219546" y="1967575"/>
            <a:ext cx="9752907" cy="3567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11175">
              <a:lnSpc>
                <a:spcPct val="150000"/>
              </a:lnSpc>
            </a:pPr>
            <a:r>
              <a:rPr lang="zh-CN" altLang="en-US" sz="2200" dirty="0">
                <a:latin typeface="宋体" panose="02010600030101010101" pitchFamily="2" charset="-122"/>
                <a:ea typeface="宋体" panose="02010600030101010101" pitchFamily="2" charset="-122"/>
                <a:sym typeface="+mn-ea"/>
              </a:rPr>
              <a:t>图</a:t>
            </a:r>
            <a:r>
              <a:rPr lang="en-US" altLang="zh-CN" sz="2200" dirty="0">
                <a:latin typeface="宋体" panose="02010600030101010101" pitchFamily="2" charset="-122"/>
                <a:ea typeface="宋体" panose="02010600030101010101" pitchFamily="2" charset="-122"/>
                <a:sym typeface="+mn-ea"/>
              </a:rPr>
              <a:t>6.5</a:t>
            </a:r>
            <a:r>
              <a:rPr lang="zh-CN" altLang="en-US" sz="2200" dirty="0">
                <a:latin typeface="宋体" panose="02010600030101010101" pitchFamily="2" charset="-122"/>
                <a:ea typeface="宋体" panose="02010600030101010101" pitchFamily="2" charset="-122"/>
                <a:sym typeface="+mn-ea"/>
              </a:rPr>
              <a:t>说明了在开发过程中跟踪需求变更数目的一种方法。这个图跟踪新的需求变更建议出现的速率，类似地，还可跟踪采纳的变更需求数量。因为需求在不断变化，所以不必在定基线前知道实现的变更需求数量。</a:t>
            </a:r>
          </a:p>
          <a:p>
            <a:pPr indent="511175">
              <a:lnSpc>
                <a:spcPct val="150000"/>
              </a:lnSpc>
            </a:pPr>
            <a:r>
              <a:rPr lang="zh-CN" altLang="en-US" sz="2200" dirty="0">
                <a:latin typeface="宋体" panose="02010600030101010101" pitchFamily="2" charset="-122"/>
                <a:ea typeface="宋体" panose="02010600030101010101" pitchFamily="2" charset="-122"/>
                <a:sym typeface="+mn-ea"/>
              </a:rPr>
              <a:t>然而，一旦划好了需求基线，应遵循变更控制过程来处理建议的变更，并开始跟踪变更的频率</a:t>
            </a:r>
            <a:r>
              <a:rPr lang="en-US" altLang="zh-CN" sz="2200" dirty="0">
                <a:latin typeface="宋体" panose="02010600030101010101" pitchFamily="2" charset="-122"/>
                <a:ea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sym typeface="+mn-ea"/>
              </a:rPr>
              <a:t>需求的稳定性</a:t>
            </a:r>
            <a:r>
              <a:rPr lang="en-US" altLang="zh-CN" sz="2200" dirty="0">
                <a:latin typeface="宋体" panose="02010600030101010101" pitchFamily="2" charset="-122"/>
                <a:ea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sym typeface="+mn-ea"/>
              </a:rPr>
              <a:t>。这种图表的最终趋势应为零。</a:t>
            </a:r>
          </a:p>
          <a:p>
            <a:pPr indent="511175">
              <a:lnSpc>
                <a:spcPct val="150000"/>
              </a:lnSpc>
            </a:pPr>
            <a:r>
              <a:rPr lang="zh-CN" altLang="en-US" sz="2200" dirty="0">
                <a:latin typeface="宋体" panose="02010600030101010101" pitchFamily="2" charset="-122"/>
                <a:ea typeface="宋体" panose="02010600030101010101" pitchFamily="2" charset="-122"/>
                <a:sym typeface="+mn-ea"/>
              </a:rPr>
              <a:t>持续高频率的变更隐含了项目超期的风险。同样也表明原来需求的基线确定不完善，应该改进需求获取的策略。</a:t>
            </a:r>
          </a:p>
        </p:txBody>
      </p:sp>
      <p:sp>
        <p:nvSpPr>
          <p:cNvPr id="12" name="文本框 67"/>
          <p:cNvSpPr>
            <a:spLocks noChangeArrowheads="1"/>
          </p:cNvSpPr>
          <p:nvPr/>
        </p:nvSpPr>
        <p:spPr bwMode="auto">
          <a:xfrm>
            <a:off x="700838" y="1070808"/>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6.2.5</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测量变更活动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left)">
                                      <p:cBhvr>
                                        <p:cTn id="14" dur="500"/>
                                        <p:tgtEl>
                                          <p:spTgt spid="14"/>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ppt_x</p:attrName>
                                        </p:attrNameLst>
                                      </p:cBhvr>
                                      <p:tavLst>
                                        <p:tav tm="0">
                                          <p:val>
                                            <p:strVal val="#ppt_x+#ppt_w*1.125000"/>
                                          </p:val>
                                        </p:tav>
                                        <p:tav tm="100000">
                                          <p:val>
                                            <p:strVal val="#ppt_x"/>
                                          </p:val>
                                        </p:tav>
                                      </p:tavLst>
                                    </p:anim>
                                    <p:animEffect transition="in" filter="wipe(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2968493">
            <a:off x="-938719" y="3988158"/>
            <a:ext cx="3075252" cy="3613333"/>
          </a:xfrm>
          <a:prstGeom prst="rect">
            <a:avLst/>
          </a:prstGeom>
          <a:solidFill>
            <a:srgbClr val="3E6BBC">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75BE"/>
              </a:solidFill>
            </a:endParaRPr>
          </a:p>
        </p:txBody>
      </p:sp>
      <p:sp>
        <p:nvSpPr>
          <p:cNvPr id="12" name="矩形 11"/>
          <p:cNvSpPr/>
          <p:nvPr/>
        </p:nvSpPr>
        <p:spPr>
          <a:xfrm rot="2968493">
            <a:off x="9525009" y="-1649972"/>
            <a:ext cx="3075252" cy="3613333"/>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75BE"/>
              </a:solidFill>
            </a:endParaRPr>
          </a:p>
        </p:txBody>
      </p:sp>
      <p:grpSp>
        <p:nvGrpSpPr>
          <p:cNvPr id="25" name="组合 24"/>
          <p:cNvGrpSpPr/>
          <p:nvPr/>
        </p:nvGrpSpPr>
        <p:grpSpPr bwMode="auto">
          <a:xfrm>
            <a:off x="9653432" y="4257257"/>
            <a:ext cx="1762125" cy="1897062"/>
            <a:chOff x="7355" y="5913"/>
            <a:chExt cx="2775" cy="2987"/>
          </a:xfrm>
        </p:grpSpPr>
        <p:sp>
          <p:nvSpPr>
            <p:cNvPr id="26" name="Freeform 15"/>
            <p:cNvSpPr>
              <a:spLocks noEditPoints="1"/>
            </p:cNvSpPr>
            <p:nvPr/>
          </p:nvSpPr>
          <p:spPr bwMode="auto">
            <a:xfrm rot="20342882">
              <a:off x="7355" y="5913"/>
              <a:ext cx="2555" cy="221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A76E">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pitchFamily="34" charset="-122"/>
              </a:endParaRPr>
            </a:p>
          </p:txBody>
        </p:sp>
        <p:sp>
          <p:nvSpPr>
            <p:cNvPr id="27" name="Freeform 16"/>
            <p:cNvSpPr/>
            <p:nvPr/>
          </p:nvSpPr>
          <p:spPr bwMode="auto">
            <a:xfrm rot="20342882">
              <a:off x="9148" y="6250"/>
              <a:ext cx="982" cy="224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ECB3">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pitchFamily="34" charset="-122"/>
              </a:endParaRPr>
            </a:p>
          </p:txBody>
        </p:sp>
        <p:sp>
          <p:nvSpPr>
            <p:cNvPr id="28" name="Freeform 17"/>
            <p:cNvSpPr/>
            <p:nvPr/>
          </p:nvSpPr>
          <p:spPr bwMode="auto">
            <a:xfrm rot="20342882">
              <a:off x="7745" y="7328"/>
              <a:ext cx="1783" cy="1572"/>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58F49">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pitchFamily="34" charset="-122"/>
              </a:endParaRPr>
            </a:p>
          </p:txBody>
        </p:sp>
      </p:grpSp>
      <p:pic>
        <p:nvPicPr>
          <p:cNvPr id="29" name="图片 28"/>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98849" y="6294019"/>
            <a:ext cx="2048823" cy="509101"/>
          </a:xfrm>
          <a:prstGeom prst="rect">
            <a:avLst/>
          </a:prstGeom>
        </p:spPr>
      </p:pic>
      <p:graphicFrame>
        <p:nvGraphicFramePr>
          <p:cNvPr id="7" name="图表 6"/>
          <p:cNvGraphicFramePr/>
          <p:nvPr/>
        </p:nvGraphicFramePr>
        <p:xfrm>
          <a:off x="2031013"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4752846" y="6031510"/>
            <a:ext cx="3737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fontAlgn="base">
              <a:spcBef>
                <a:spcPct val="0"/>
              </a:spcBef>
              <a:spcAft>
                <a:spcPct val="0"/>
              </a:spcAft>
              <a:defRPr sz="2000" b="1" kern="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图</a:t>
            </a:r>
            <a:r>
              <a:rPr lang="en-US" altLang="zh-CN" dirty="0"/>
              <a:t>6.5  </a:t>
            </a:r>
            <a:r>
              <a:rPr lang="zh-CN" altLang="en-US" dirty="0"/>
              <a:t>需求变化活动的样本图</a:t>
            </a:r>
          </a:p>
        </p:txBody>
      </p:sp>
      <p:grpSp>
        <p:nvGrpSpPr>
          <p:cNvPr id="11" name="组合 7"/>
          <p:cNvGrpSpPr/>
          <p:nvPr/>
        </p:nvGrpSpPr>
        <p:grpSpPr>
          <a:xfrm>
            <a:off x="103701" y="317532"/>
            <a:ext cx="5399614" cy="492897"/>
            <a:chOff x="198764" y="258545"/>
            <a:chExt cx="7197817" cy="657729"/>
          </a:xfrm>
        </p:grpSpPr>
        <p:grpSp>
          <p:nvGrpSpPr>
            <p:cNvPr id="13" name="组合 5"/>
            <p:cNvGrpSpPr/>
            <p:nvPr/>
          </p:nvGrpSpPr>
          <p:grpSpPr>
            <a:xfrm>
              <a:off x="198764" y="258545"/>
              <a:ext cx="700083" cy="563491"/>
              <a:chOff x="5075564" y="2933562"/>
              <a:chExt cx="2860947" cy="2302753"/>
            </a:xfrm>
          </p:grpSpPr>
          <p:sp>
            <p:nvSpPr>
              <p:cNvPr id="16" name="等腰三角形 1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7" name="等腰三角形 1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988289" y="300221"/>
              <a:ext cx="6408292" cy="616053"/>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需求管理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3"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0-#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2" presetClass="entr" presetSubtype="8"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2" grpId="0" bldLvl="0" animBg="1"/>
      <p:bldGraphic spid="7" grpId="0">
        <p:bldAsOne/>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单圆角矩形 3"/>
          <p:cNvSpPr/>
          <p:nvPr/>
        </p:nvSpPr>
        <p:spPr>
          <a:xfrm>
            <a:off x="1587500" y="3747135"/>
            <a:ext cx="8784590" cy="1896745"/>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rgbClr val="E9EDF4"/>
              </a:solidFill>
              <a:latin typeface="微软雅黑" panose="020B0503020204020204" pitchFamily="34" charset="-122"/>
              <a:ea typeface="微软雅黑" panose="020B0503020204020204" pitchFamily="34" charset="-122"/>
              <a:sym typeface="+mn-ea"/>
            </a:endParaRPr>
          </a:p>
        </p:txBody>
      </p:sp>
      <p:sp>
        <p:nvSpPr>
          <p:cNvPr id="3" name="单圆角矩形 2"/>
          <p:cNvSpPr/>
          <p:nvPr/>
        </p:nvSpPr>
        <p:spPr>
          <a:xfrm>
            <a:off x="1643380" y="1957705"/>
            <a:ext cx="8672195" cy="1612900"/>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200" dirty="0">
              <a:solidFill>
                <a:schemeClr val="tx1"/>
              </a:solidFill>
              <a:latin typeface="微软雅黑" panose="020B0503020204020204" pitchFamily="34" charset="-122"/>
              <a:ea typeface="微软雅黑" panose="020B0503020204020204" pitchFamily="34" charset="-122"/>
              <a:sym typeface="+mn-ea"/>
            </a:endParaRPr>
          </a:p>
        </p:txBody>
      </p:sp>
      <p:sp>
        <p:nvSpPr>
          <p:cNvPr id="16" name="矩形 66"/>
          <p:cNvSpPr>
            <a:spLocks noChangeArrowheads="1"/>
          </p:cNvSpPr>
          <p:nvPr/>
        </p:nvSpPr>
        <p:spPr bwMode="auto">
          <a:xfrm>
            <a:off x="1708150" y="2094865"/>
            <a:ext cx="8540750"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fontAlgn="auto">
              <a:lnSpc>
                <a:spcPct val="150000"/>
              </a:lnSpc>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一个项目管理者应该知道频繁的需求变更会使产品不能按时交付。可以通过跟踪产生需求变更的来源深入剖析这个问题。以数据作为这种讨论的出发点比盲目地开一些面对面的会议更有建设性。</a:t>
            </a:r>
          </a:p>
          <a:p>
            <a:pPr marL="0" indent="0" fontAlgn="auto">
              <a:lnSpc>
                <a:spcPct val="150000"/>
              </a:lnSpc>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图6.6说明了按来源分类的变更请求数量。项目管理者通过图6.6应该了解到销售部门造成的需求变更最多。这样，项目管理者就可以与市场代表和项目组一起讨论采取何种措施来减少销售部门提出的变更请求。</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49" name="组合 7"/>
          <p:cNvGrpSpPr/>
          <p:nvPr/>
        </p:nvGrpSpPr>
        <p:grpSpPr>
          <a:xfrm>
            <a:off x="89507" y="290007"/>
            <a:ext cx="3592020" cy="491607"/>
            <a:chOff x="198764" y="258545"/>
            <a:chExt cx="4788250" cy="656007"/>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6.2 </a:t>
              </a:r>
              <a:r>
                <a:rPr lang="zh-CN" sz="2400" b="1" dirty="0">
                  <a:solidFill>
                    <a:srgbClr val="000000"/>
                  </a:solidFill>
                  <a:latin typeface="微软雅黑" panose="020B0503020204020204" pitchFamily="34" charset="-122"/>
                  <a:ea typeface="微软雅黑" panose="020B0503020204020204" pitchFamily="34" charset="-122"/>
                </a:rPr>
                <a:t>变更管理</a:t>
              </a:r>
            </a:p>
          </p:txBody>
        </p:sp>
      </p:grpSp>
      <p:sp>
        <p:nvSpPr>
          <p:cNvPr id="17" name="文本框 67"/>
          <p:cNvSpPr>
            <a:spLocks noChangeArrowheads="1"/>
          </p:cNvSpPr>
          <p:nvPr/>
        </p:nvSpPr>
        <p:spPr bwMode="auto">
          <a:xfrm>
            <a:off x="579813" y="976122"/>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eaLnBrk="1" fontAlgn="base" latinLnBrk="0" hangingPunct="1">
              <a:lnSpc>
                <a:spcPct val="100000"/>
              </a:lnSpc>
              <a:buClrTx/>
              <a:buSzTx/>
              <a:buFont typeface="Arial" panose="020B0604020202020204" pitchFamily="34" charset="0"/>
              <a:buNone/>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6.2.5</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测量变更活动</a:t>
            </a:r>
            <a:endParaRPr kumimoji="0" lang="en-US" altLang="zh-CN" sz="2200" b="1" i="0" u="none" strike="noStrike" kern="0" cap="none" spc="0" normalizeH="0" baseline="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灯片编号占位符 5"/>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67</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par>
                                <p:cTn id="17" presetID="12" presetClass="entr" presetSubtype="4"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p:tgtEl>
                                          <p:spTgt spid="49"/>
                                        </p:tgtEl>
                                        <p:attrNameLst>
                                          <p:attrName>ppt_y</p:attrName>
                                        </p:attrNameLst>
                                      </p:cBhvr>
                                      <p:tavLst>
                                        <p:tav tm="0">
                                          <p:val>
                                            <p:strVal val="#ppt_y+#ppt_h*1.125000"/>
                                          </p:val>
                                        </p:tav>
                                        <p:tav tm="100000">
                                          <p:val>
                                            <p:strVal val="#ppt_y"/>
                                          </p:val>
                                        </p:tav>
                                      </p:tavLst>
                                    </p:anim>
                                    <p:animEffect transition="in" filter="wipe(up)">
                                      <p:cBhvr>
                                        <p:cTn id="20" dur="500"/>
                                        <p:tgtEl>
                                          <p:spTgt spid="4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p:tgtEl>
                                          <p:spTgt spid="17"/>
                                        </p:tgtEl>
                                        <p:attrNameLst>
                                          <p:attrName>ppt_y</p:attrName>
                                        </p:attrNameLst>
                                      </p:cBhvr>
                                      <p:tavLst>
                                        <p:tav tm="0">
                                          <p:val>
                                            <p:strVal val="#ppt_y+#ppt_h*1.125000"/>
                                          </p:val>
                                        </p:tav>
                                        <p:tav tm="100000">
                                          <p:val>
                                            <p:strVal val="#ppt_y"/>
                                          </p:val>
                                        </p:tav>
                                      </p:tavLst>
                                    </p:anim>
                                    <p:animEffect transition="in" filter="wipe(up)">
                                      <p:cBhvr>
                                        <p:cTn id="24" dur="500"/>
                                        <p:tgtEl>
                                          <p:spTgt spid="17"/>
                                        </p:tgtEl>
                                      </p:cBhvr>
                                    </p:animEffect>
                                  </p:childTnLst>
                                </p:cTn>
                              </p:par>
                              <p:par>
                                <p:cTn id="25" presetID="1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p:tgtEl>
                                          <p:spTgt spid="55"/>
                                        </p:tgtEl>
                                        <p:attrNameLst>
                                          <p:attrName>ppt_y</p:attrName>
                                        </p:attrNameLst>
                                      </p:cBhvr>
                                      <p:tavLst>
                                        <p:tav tm="0">
                                          <p:val>
                                            <p:strVal val="#ppt_y+#ppt_h*1.125000"/>
                                          </p:val>
                                        </p:tav>
                                        <p:tav tm="100000">
                                          <p:val>
                                            <p:strVal val="#ppt_y"/>
                                          </p:val>
                                        </p:tav>
                                      </p:tavLst>
                                    </p:anim>
                                    <p:animEffect transition="in" filter="wipe(up)">
                                      <p:cBhvr>
                                        <p:cTn id="28" dur="500"/>
                                        <p:tgtEl>
                                          <p:spTgt spid="5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p:tgtEl>
                                          <p:spTgt spid="2"/>
                                        </p:tgtEl>
                                        <p:attrNameLst>
                                          <p:attrName>ppt_y</p:attrName>
                                        </p:attrNameLst>
                                      </p:cBhvr>
                                      <p:tavLst>
                                        <p:tav tm="0">
                                          <p:val>
                                            <p:strVal val="#ppt_y+#ppt_h*1.125000"/>
                                          </p:val>
                                        </p:tav>
                                        <p:tav tm="100000">
                                          <p:val>
                                            <p:strVal val="#ppt_y"/>
                                          </p:val>
                                        </p:tav>
                                      </p:tavLst>
                                    </p:anim>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3" grpId="0" bldLvl="0" animBg="1"/>
      <p:bldP spid="3" grpId="1" animBg="1"/>
      <p:bldP spid="16" grpId="0"/>
      <p:bldP spid="16" grpId="1"/>
      <p:bldP spid="17" grpId="0"/>
      <p:bldP spid="17" grpId="1"/>
      <p:bldP spid="2" grpId="0"/>
      <p:bldP spid="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1982964" y="5590778"/>
            <a:ext cx="7765668" cy="61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lnSpc>
                <a:spcPct val="200000"/>
              </a:lnSpc>
              <a:spcBef>
                <a:spcPct val="0"/>
              </a:spcBef>
              <a:spcAft>
                <a:spcPct val="0"/>
              </a:spcAft>
              <a:buFont typeface="Arial" panose="020B0604020202020204" pitchFamily="34" charset="0"/>
              <a:buNone/>
            </a:pP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图6.6   需求变更起源的样本图</a:t>
            </a:r>
            <a:endPar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3" name="图表 2"/>
          <p:cNvGraphicFramePr/>
          <p:nvPr/>
        </p:nvGraphicFramePr>
        <p:xfrm>
          <a:off x="2688608" y="652182"/>
          <a:ext cx="6778121" cy="5044772"/>
        </p:xfrm>
        <a:graphic>
          <a:graphicData uri="http://schemas.openxmlformats.org/drawingml/2006/chart">
            <c:chart xmlns:c="http://schemas.openxmlformats.org/drawingml/2006/chart" xmlns:r="http://schemas.openxmlformats.org/officeDocument/2006/relationships" r:id="rId2"/>
          </a:graphicData>
        </a:graphic>
      </p:graphicFrame>
      <p:grpSp>
        <p:nvGrpSpPr>
          <p:cNvPr id="49" name="组合 7"/>
          <p:cNvGrpSpPr/>
          <p:nvPr/>
        </p:nvGrpSpPr>
        <p:grpSpPr>
          <a:xfrm>
            <a:off x="89507" y="290007"/>
            <a:ext cx="3592020" cy="491607"/>
            <a:chOff x="198764" y="258545"/>
            <a:chExt cx="4788250" cy="656007"/>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zh-CN" sz="2400" b="1" dirty="0">
                  <a:solidFill>
                    <a:srgbClr val="000000"/>
                  </a:solidFill>
                  <a:latin typeface="微软雅黑" panose="020B0503020204020204" pitchFamily="34" charset="-122"/>
                  <a:ea typeface="微软雅黑" panose="020B0503020204020204" pitchFamily="34" charset="-122"/>
                </a:rPr>
                <a:t>需求管理</a:t>
              </a: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 name="日期占位符 3"/>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灯片编号占位符 5"/>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68</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0-#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par>
                                <p:cTn id="13" presetID="1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up)">
                                      <p:cBhvr>
                                        <p:cTn id="16" dur="500"/>
                                        <p:tgtEl>
                                          <p:spTgt spid="3"/>
                                        </p:tgtEl>
                                      </p:cBhvr>
                                    </p:animEffect>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Shape 57"/>
          <p:cNvSpPr/>
          <p:nvPr/>
        </p:nvSpPr>
        <p:spPr bwMode="auto">
          <a:xfrm>
            <a:off x="8519160" y="2274094"/>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anchor="ctr"/>
          <a:lstStyle/>
          <a:p>
            <a:pPr algn="ctr"/>
            <a:endParaRPr>
              <a:cs typeface="+mn-ea"/>
              <a:sym typeface="+mn-lt"/>
            </a:endParaRPr>
          </a:p>
        </p:txBody>
      </p:sp>
      <p:sp>
        <p:nvSpPr>
          <p:cNvPr id="16" name="矩形 66"/>
          <p:cNvSpPr>
            <a:spLocks noChangeArrowheads="1"/>
          </p:cNvSpPr>
          <p:nvPr/>
        </p:nvSpPr>
        <p:spPr bwMode="auto">
          <a:xfrm>
            <a:off x="2347342" y="2261604"/>
            <a:ext cx="7765668"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fontAlgn="auto">
              <a:lnSpc>
                <a:spcPct val="150000"/>
              </a:lnSpc>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sym typeface="+mn-ea"/>
              </a:rPr>
              <a:t>现实中的软件项目均有需求变更。</a:t>
            </a:r>
          </a:p>
        </p:txBody>
      </p:sp>
      <p:grpSp>
        <p:nvGrpSpPr>
          <p:cNvPr id="2" name="组合 7"/>
          <p:cNvGrpSpPr/>
          <p:nvPr/>
        </p:nvGrpSpPr>
        <p:grpSpPr>
          <a:xfrm>
            <a:off x="89507" y="290007"/>
            <a:ext cx="3592020" cy="491607"/>
            <a:chOff x="198764" y="258545"/>
            <a:chExt cx="4788250" cy="656007"/>
          </a:xfrm>
        </p:grpSpPr>
        <p:grpSp>
          <p:nvGrpSpPr>
            <p:cNvPr id="3" name="组合 5"/>
            <p:cNvGrpSpPr/>
            <p:nvPr/>
          </p:nvGrpSpPr>
          <p:grpSpPr>
            <a:xfrm>
              <a:off x="198764" y="258545"/>
              <a:ext cx="700083" cy="563491"/>
              <a:chOff x="5075564" y="2933562"/>
              <a:chExt cx="2860947" cy="2302753"/>
            </a:xfrm>
          </p:grpSpPr>
          <p:sp>
            <p:nvSpPr>
              <p:cNvPr id="4" name="等腰三角形 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 name="等腰三角形 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6"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6.2 </a:t>
              </a:r>
              <a:r>
                <a:rPr lang="zh-CN" sz="2400" b="1" dirty="0">
                  <a:solidFill>
                    <a:srgbClr val="000000"/>
                  </a:solidFill>
                  <a:latin typeface="微软雅黑" panose="020B0503020204020204" pitchFamily="34" charset="-122"/>
                  <a:ea typeface="微软雅黑" panose="020B0503020204020204" pitchFamily="34" charset="-122"/>
                  <a:sym typeface="+mn-ea"/>
                </a:rPr>
                <a:t>变更管理</a:t>
              </a:r>
              <a:endParaRPr lang="zh-CN" sz="2400" b="1" dirty="0">
                <a:solidFill>
                  <a:srgbClr val="000000"/>
                </a:solidFill>
                <a:latin typeface="微软雅黑" panose="020B0503020204020204" pitchFamily="34" charset="-122"/>
                <a:ea typeface="微软雅黑" panose="020B0503020204020204" pitchFamily="34" charset="-122"/>
              </a:endParaRPr>
            </a:p>
          </p:txBody>
        </p:sp>
      </p:grpSp>
      <p:sp>
        <p:nvSpPr>
          <p:cNvPr id="7" name="Freeform: Shape 204"/>
          <p:cNvSpPr/>
          <p:nvPr/>
        </p:nvSpPr>
        <p:spPr bwMode="auto">
          <a:xfrm>
            <a:off x="1991839" y="3210134"/>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5"/>
          </a:solidFill>
          <a:ln w="9525">
            <a:noFill/>
            <a:round/>
          </a:ln>
        </p:spPr>
        <p:txBody>
          <a:bodyPr anchor="ctr"/>
          <a:lstStyle/>
          <a:p>
            <a:pPr algn="ctr"/>
            <a:endParaRPr>
              <a:cs typeface="+mn-ea"/>
              <a:sym typeface="+mn-lt"/>
            </a:endParaRPr>
          </a:p>
        </p:txBody>
      </p:sp>
      <p:sp>
        <p:nvSpPr>
          <p:cNvPr id="50" name="TextBox 57"/>
          <p:cNvSpPr txBox="1"/>
          <p:nvPr/>
        </p:nvSpPr>
        <p:spPr bwMode="auto">
          <a:xfrm>
            <a:off x="2382520" y="2981960"/>
            <a:ext cx="5910580" cy="695325"/>
          </a:xfrm>
          <a:prstGeom prst="rect">
            <a:avLst/>
          </a:prstGeom>
          <a:noFill/>
          <a:ln>
            <a:noFill/>
          </a:ln>
        </p:spPr>
        <p:txBody>
          <a:bodyPr wrap="square" lIns="0" tIns="0" rIns="432000" bIns="0" anchor="ctr" anchorCtr="0">
            <a:noAutofit/>
          </a:bodyPr>
          <a:lstStyle/>
          <a:p>
            <a:pPr algn="l" latinLnBrk="0">
              <a:lnSpc>
                <a:spcPct val="150000"/>
              </a:lnSpc>
              <a:buClrTx/>
              <a:buSzTx/>
              <a:buFont typeface="Wingdings" panose="05000000000000000000" pitchFamily="2" charset="2"/>
            </a:pPr>
            <a:r>
              <a:rPr lang="zh-CN" altLang="en-US" sz="2000" dirty="0">
                <a:latin typeface="宋体" panose="02010600030101010101" pitchFamily="2" charset="-122"/>
                <a:ea typeface="宋体" panose="02010600030101010101" pitchFamily="2" charset="-122"/>
                <a:sym typeface="+mn-ea"/>
              </a:rPr>
              <a:t>严格控制变更管理策略可以减少变更造成的混乱。</a:t>
            </a:r>
            <a:endParaRPr lang="zh-CN" altLang="en-US" sz="2000" b="0" dirty="0">
              <a:solidFill>
                <a:schemeClr val="tx1"/>
              </a:solidFill>
              <a:latin typeface="宋体" panose="02010600030101010101" pitchFamily="2" charset="-122"/>
              <a:ea typeface="宋体" panose="02010600030101010101" pitchFamily="2" charset="-122"/>
              <a:sym typeface="+mn-ea"/>
            </a:endParaRPr>
          </a:p>
        </p:txBody>
      </p:sp>
      <p:sp>
        <p:nvSpPr>
          <p:cNvPr id="8" name="Freeform: Shape 204"/>
          <p:cNvSpPr/>
          <p:nvPr/>
        </p:nvSpPr>
        <p:spPr bwMode="auto">
          <a:xfrm>
            <a:off x="1991839" y="4085799"/>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5"/>
          </a:solidFill>
          <a:ln w="9525">
            <a:noFill/>
            <a:round/>
          </a:ln>
        </p:spPr>
        <p:txBody>
          <a:bodyPr anchor="ctr"/>
          <a:lstStyle/>
          <a:p>
            <a:pPr algn="ctr"/>
            <a:endParaRPr>
              <a:cs typeface="+mn-ea"/>
              <a:sym typeface="+mn-lt"/>
            </a:endParaRPr>
          </a:p>
        </p:txBody>
      </p:sp>
      <p:sp>
        <p:nvSpPr>
          <p:cNvPr id="9" name="TextBox 57"/>
          <p:cNvSpPr txBox="1"/>
          <p:nvPr/>
        </p:nvSpPr>
        <p:spPr bwMode="auto">
          <a:xfrm>
            <a:off x="2347595" y="3797300"/>
            <a:ext cx="6751320" cy="695325"/>
          </a:xfrm>
          <a:prstGeom prst="rect">
            <a:avLst/>
          </a:prstGeom>
          <a:noFill/>
          <a:ln>
            <a:noFill/>
          </a:ln>
        </p:spPr>
        <p:txBody>
          <a:bodyPr wrap="square" lIns="0" tIns="0" rIns="432000" bIns="0" anchor="ctr" anchorCtr="0">
            <a:noAutofit/>
          </a:bodyPr>
          <a:lstStyle/>
          <a:p>
            <a:pPr indent="0" algn="l" fontAlgn="auto">
              <a:lnSpc>
                <a:spcPct val="150000"/>
              </a:lnSpc>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sym typeface="+mn-ea"/>
              </a:rPr>
              <a:t>改进的需求开发技术可以减少面临的需求变更的数量。</a:t>
            </a:r>
            <a:endParaRPr lang="zh-CN" altLang="en-US" sz="900" b="0" dirty="0">
              <a:solidFill>
                <a:schemeClr val="tx1"/>
              </a:solidFill>
              <a:latin typeface="微软雅黑" panose="020B0503020204020204" pitchFamily="34" charset="-122"/>
              <a:ea typeface="微软雅黑" panose="020B0503020204020204" pitchFamily="34" charset="-122"/>
              <a:sym typeface="+mn-ea"/>
            </a:endParaRPr>
          </a:p>
        </p:txBody>
      </p:sp>
      <p:sp>
        <p:nvSpPr>
          <p:cNvPr id="10" name="Freeform: Shape 204"/>
          <p:cNvSpPr/>
          <p:nvPr/>
        </p:nvSpPr>
        <p:spPr bwMode="auto">
          <a:xfrm>
            <a:off x="1991839" y="4903044"/>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5"/>
          </a:solidFill>
          <a:ln w="9525">
            <a:noFill/>
            <a:round/>
          </a:ln>
        </p:spPr>
        <p:txBody>
          <a:bodyPr anchor="ctr"/>
          <a:lstStyle/>
          <a:p>
            <a:pPr algn="ctr"/>
            <a:endParaRPr>
              <a:cs typeface="+mn-ea"/>
              <a:sym typeface="+mn-lt"/>
            </a:endParaRPr>
          </a:p>
        </p:txBody>
      </p:sp>
      <p:sp>
        <p:nvSpPr>
          <p:cNvPr id="11" name="TextBox 57"/>
          <p:cNvSpPr txBox="1"/>
          <p:nvPr/>
        </p:nvSpPr>
        <p:spPr bwMode="auto">
          <a:xfrm>
            <a:off x="2347595" y="4613275"/>
            <a:ext cx="6710680" cy="695325"/>
          </a:xfrm>
          <a:prstGeom prst="rect">
            <a:avLst/>
          </a:prstGeom>
          <a:noFill/>
          <a:ln>
            <a:noFill/>
          </a:ln>
        </p:spPr>
        <p:txBody>
          <a:bodyPr wrap="square" lIns="0" tIns="0" rIns="432000" bIns="0" anchor="ctr" anchorCtr="0">
            <a:noAutofit/>
          </a:bodyPr>
          <a:lstStyle/>
          <a:p>
            <a:pPr indent="0" algn="l" fontAlgn="auto">
              <a:lnSpc>
                <a:spcPct val="150000"/>
              </a:lnSpc>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sym typeface="+mn-ea"/>
              </a:rPr>
              <a:t>效率高的需求获取和管理策略将增强按时交付的能力。</a:t>
            </a:r>
            <a:endParaRPr lang="zh-CN" altLang="en-US" sz="900" b="0" dirty="0">
              <a:solidFill>
                <a:schemeClr val="tx1"/>
              </a:solidFill>
              <a:latin typeface="微软雅黑" panose="020B0503020204020204" pitchFamily="34" charset="-122"/>
              <a:ea typeface="微软雅黑" panose="020B0503020204020204" pitchFamily="34" charset="-122"/>
              <a:sym typeface="+mn-ea"/>
            </a:endParaRPr>
          </a:p>
        </p:txBody>
      </p:sp>
      <p:sp>
        <p:nvSpPr>
          <p:cNvPr id="49" name="Freeform: Shape 63"/>
          <p:cNvSpPr/>
          <p:nvPr/>
        </p:nvSpPr>
        <p:spPr bwMode="auto">
          <a:xfrm rot="20052358">
            <a:off x="8932991" y="2497844"/>
            <a:ext cx="268287" cy="385850"/>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anchor="ctr"/>
          <a:lstStyle/>
          <a:p>
            <a:pPr algn="ctr"/>
            <a:endParaRPr>
              <a:cs typeface="+mn-ea"/>
              <a:sym typeface="+mn-lt"/>
            </a:endParaRPr>
          </a:p>
        </p:txBody>
      </p:sp>
      <p:sp>
        <p:nvSpPr>
          <p:cNvPr id="53" name="Freeform: Shape 55"/>
          <p:cNvSpPr/>
          <p:nvPr/>
        </p:nvSpPr>
        <p:spPr bwMode="auto">
          <a:xfrm>
            <a:off x="8730297" y="2932906"/>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anchor="ctr"/>
          <a:lstStyle/>
          <a:p>
            <a:pPr algn="ctr"/>
            <a:endParaRPr>
              <a:cs typeface="+mn-ea"/>
              <a:sym typeface="+mn-lt"/>
            </a:endParaRPr>
          </a:p>
        </p:txBody>
      </p:sp>
      <p:sp>
        <p:nvSpPr>
          <p:cNvPr id="54" name="Freeform: Shape 56"/>
          <p:cNvSpPr/>
          <p:nvPr/>
        </p:nvSpPr>
        <p:spPr bwMode="auto">
          <a:xfrm>
            <a:off x="8293100" y="2494121"/>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anchor="ctr"/>
          <a:lstStyle/>
          <a:p>
            <a:pPr algn="ctr"/>
            <a:endParaRPr>
              <a:cs typeface="+mn-ea"/>
              <a:sym typeface="+mn-lt"/>
            </a:endParaRPr>
          </a:p>
        </p:txBody>
      </p:sp>
      <p:sp>
        <p:nvSpPr>
          <p:cNvPr id="20" name="Freeform: Shape 57"/>
          <p:cNvSpPr/>
          <p:nvPr/>
        </p:nvSpPr>
        <p:spPr bwMode="auto">
          <a:xfrm>
            <a:off x="8519795" y="3619024"/>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anchor="ctr"/>
          <a:lstStyle/>
          <a:p>
            <a:pPr algn="ctr"/>
            <a:endParaRPr>
              <a:cs typeface="+mn-ea"/>
              <a:sym typeface="+mn-lt"/>
            </a:endParaRPr>
          </a:p>
        </p:txBody>
      </p:sp>
      <p:sp>
        <p:nvSpPr>
          <p:cNvPr id="22" name="Freeform: Shape 55"/>
          <p:cNvSpPr/>
          <p:nvPr/>
        </p:nvSpPr>
        <p:spPr bwMode="auto">
          <a:xfrm>
            <a:off x="8730932" y="4277836"/>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anchor="ctr"/>
          <a:lstStyle/>
          <a:p>
            <a:pPr algn="ctr"/>
            <a:endParaRPr>
              <a:cs typeface="+mn-ea"/>
              <a:sym typeface="+mn-lt"/>
            </a:endParaRPr>
          </a:p>
        </p:txBody>
      </p:sp>
      <p:sp>
        <p:nvSpPr>
          <p:cNvPr id="23" name="Freeform: Shape 56"/>
          <p:cNvSpPr/>
          <p:nvPr/>
        </p:nvSpPr>
        <p:spPr bwMode="auto">
          <a:xfrm>
            <a:off x="8293735" y="3839051"/>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anchor="ctr"/>
          <a:lstStyle/>
          <a:p>
            <a:pPr algn="ctr"/>
            <a:endParaRPr>
              <a:cs typeface="+mn-ea"/>
              <a:sym typeface="+mn-lt"/>
            </a:endParaRPr>
          </a:p>
        </p:txBody>
      </p:sp>
      <p:sp>
        <p:nvSpPr>
          <p:cNvPr id="39" name="Freeform: Shape 47"/>
          <p:cNvSpPr/>
          <p:nvPr/>
        </p:nvSpPr>
        <p:spPr bwMode="auto">
          <a:xfrm rot="20303856">
            <a:off x="8884921" y="3878650"/>
            <a:ext cx="365125" cy="405978"/>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anchor="ctr"/>
          <a:lstStyle/>
          <a:p>
            <a:pPr algn="ctr"/>
            <a:endParaRPr>
              <a:cs typeface="+mn-ea"/>
              <a:sym typeface="+mn-lt"/>
            </a:endParaRPr>
          </a:p>
        </p:txBody>
      </p:sp>
      <p:sp>
        <p:nvSpPr>
          <p:cNvPr id="15" name="文本框 67"/>
          <p:cNvSpPr>
            <a:spLocks noChangeArrowheads="1"/>
          </p:cNvSpPr>
          <p:nvPr/>
        </p:nvSpPr>
        <p:spPr bwMode="auto">
          <a:xfrm>
            <a:off x="614738" y="965962"/>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eaLnBrk="1" fontAlgn="base" latinLnBrk="0" hangingPunct="1">
              <a:lnSpc>
                <a:spcPct val="100000"/>
              </a:lnSpc>
              <a:buClrTx/>
              <a:buSzTx/>
              <a:buFont typeface="Arial" panose="020B0604020202020204" pitchFamily="34" charset="0"/>
              <a:buNone/>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6.2.5 </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测量变更活动</a:t>
            </a:r>
            <a:endParaRPr kumimoji="0" lang="en-US" altLang="zh-CN" sz="2200" b="1" i="0" u="none" strike="noStrike" kern="0" cap="none" spc="0" normalizeH="0" baseline="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文本框 67"/>
          <p:cNvSpPr>
            <a:spLocks noChangeArrowheads="1"/>
          </p:cNvSpPr>
          <p:nvPr/>
        </p:nvSpPr>
        <p:spPr bwMode="auto">
          <a:xfrm>
            <a:off x="1756468" y="1580007"/>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eaLnBrk="1" fontAlgn="base" latinLnBrk="0" hangingPunct="1">
              <a:lnSpc>
                <a:spcPct val="100000"/>
              </a:lnSpc>
              <a:buClrTx/>
              <a:buSzTx/>
              <a:buFont typeface="Arial" panose="020B0604020202020204" pitchFamily="34" charset="0"/>
              <a:buNone/>
              <a:defRPr/>
            </a:pP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控制</a:t>
            </a: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变更活动</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有什么好处？</a:t>
            </a:r>
            <a:endParaRPr kumimoji="0" lang="zh-CN" altLang="en-US" sz="2200" b="1" i="0" u="none" strike="noStrike" kern="0" cap="none" spc="0" normalizeH="0" baseline="0"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7" name="日期占位符 16"/>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4" name="灯片编号占位符 13"/>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69</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ppt_x"/>
                                          </p:val>
                                        </p:tav>
                                        <p:tav tm="100000">
                                          <p:val>
                                            <p:strVal val="#ppt_x"/>
                                          </p:val>
                                        </p:tav>
                                      </p:tavLst>
                                    </p:anim>
                                    <p:anim calcmode="lin" valueType="num">
                                      <p:cBhvr additive="base">
                                        <p:cTn id="48" dur="500" fill="hold"/>
                                        <p:tgtEl>
                                          <p:spTgt spid="5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ppt_x"/>
                                          </p:val>
                                        </p:tav>
                                        <p:tav tm="100000">
                                          <p:val>
                                            <p:strVal val="#ppt_x"/>
                                          </p:val>
                                        </p:tav>
                                      </p:tavLst>
                                    </p:anim>
                                    <p:anim calcmode="lin" valueType="num">
                                      <p:cBhvr additive="base">
                                        <p:cTn id="52" dur="500" fill="hold"/>
                                        <p:tgtEl>
                                          <p:spTgt spid="5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16" grpId="0"/>
      <p:bldP spid="16" grpId="1"/>
      <p:bldP spid="7" grpId="0" animBg="1"/>
      <p:bldP spid="7" grpId="1" animBg="1"/>
      <p:bldP spid="50" grpId="0"/>
      <p:bldP spid="50" grpId="1"/>
      <p:bldP spid="8" grpId="0" animBg="1"/>
      <p:bldP spid="8" grpId="1" animBg="1"/>
      <p:bldP spid="9" grpId="0"/>
      <p:bldP spid="9" grpId="1"/>
      <p:bldP spid="10" grpId="0" animBg="1"/>
      <p:bldP spid="10" grpId="1" animBg="1"/>
      <p:bldP spid="11" grpId="0"/>
      <p:bldP spid="11" grpId="1"/>
      <p:bldP spid="49" grpId="0" animBg="1"/>
      <p:bldP spid="49" grpId="1" animBg="1"/>
      <p:bldP spid="53" grpId="0" animBg="1"/>
      <p:bldP spid="53" grpId="1" animBg="1"/>
      <p:bldP spid="54" grpId="0" animBg="1"/>
      <p:bldP spid="54" grpId="1" animBg="1"/>
      <p:bldP spid="20" grpId="0" animBg="1"/>
      <p:bldP spid="20" grpId="1" animBg="1"/>
      <p:bldP spid="22" grpId="0" animBg="1"/>
      <p:bldP spid="22" grpId="1" animBg="1"/>
      <p:bldP spid="23" grpId="0" animBg="1"/>
      <p:bldP spid="23" grpId="1" animBg="1"/>
      <p:bldP spid="39" grpId="0" animBg="1"/>
      <p:bldP spid="39" grpId="1" animBg="1"/>
      <p:bldP spid="15" grpId="0"/>
      <p:bldP spid="15" grpId="1"/>
      <p:bldP spid="18" grpId="0"/>
      <p:bldP spid="18" grpId="1"/>
      <p:bldP spid="17" grpId="0"/>
      <p:bldP spid="1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a:t>
            </a:fld>
            <a:endParaRPr lang="zh-CN" altLang="en-US" dirty="0">
              <a:solidFill>
                <a:prstClr val="black">
                  <a:tint val="75000"/>
                </a:prstClr>
              </a:solidFill>
            </a:endParaRPr>
          </a:p>
        </p:txBody>
      </p:sp>
      <p:sp>
        <p:nvSpPr>
          <p:cNvPr id="11" name="文本框 10"/>
          <p:cNvSpPr txBox="1"/>
          <p:nvPr/>
        </p:nvSpPr>
        <p:spPr>
          <a:xfrm>
            <a:off x="2031769" y="1300478"/>
            <a:ext cx="9322031" cy="520848"/>
          </a:xfrm>
          <a:prstGeom prst="rect">
            <a:avLst/>
          </a:prstGeom>
          <a:noFill/>
        </p:spPr>
        <p:txBody>
          <a:bodyPr wrap="square">
            <a:spAutoFit/>
          </a:bodyPr>
          <a:lstStyle/>
          <a:p>
            <a:pPr>
              <a:lnSpc>
                <a:spcPct val="150000"/>
              </a:lnSpc>
              <a:defRPr/>
            </a:pPr>
            <a:r>
              <a:rPr lang="zh-CN" altLang="en-US" sz="2200" b="1" noProof="1">
                <a:latin typeface="宋体" panose="02010600030101010101" pitchFamily="2" charset="-122"/>
              </a:rPr>
              <a:t>通过如下方法响应提出的新需求或对已变更过的需求。</a:t>
            </a:r>
          </a:p>
        </p:txBody>
      </p:sp>
      <p:sp>
        <p:nvSpPr>
          <p:cNvPr id="96" name="文本框 95"/>
          <p:cNvSpPr txBox="1"/>
          <p:nvPr/>
        </p:nvSpPr>
        <p:spPr>
          <a:xfrm>
            <a:off x="2031769" y="2152913"/>
            <a:ext cx="7917511" cy="2552174"/>
          </a:xfrm>
          <a:prstGeom prst="rect">
            <a:avLst/>
          </a:prstGeom>
          <a:noFill/>
        </p:spPr>
        <p:txBody>
          <a:bodyPr wrap="square">
            <a:spAutoFit/>
          </a:bodyPr>
          <a:lstStyle/>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rPr>
              <a:t>推迟实现优先级低的或次要的需求。</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rPr>
              <a:t>增派一定数量的后备人员。</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rPr>
              <a:t>短期内带薪加班处理。</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rPr>
              <a:t>将新的功能排入进度安排，推迟交付日期。</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rPr>
              <a:t>为了保证按时交工使产品有些质量受些的影响。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39" y="368935"/>
            <a:ext cx="4672149"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需求管理提纲</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70</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11" name="文本框 10"/>
          <p:cNvSpPr txBox="1"/>
          <p:nvPr/>
        </p:nvSpPr>
        <p:spPr>
          <a:xfrm>
            <a:off x="1862819" y="1481896"/>
            <a:ext cx="7199537" cy="3784600"/>
          </a:xfrm>
          <a:prstGeom prst="rect">
            <a:avLst/>
          </a:prstGeom>
          <a:noFill/>
        </p:spPr>
        <p:txBody>
          <a:bodyPr wrap="square">
            <a:spAutoFit/>
          </a:bodyPr>
          <a:lstStyle/>
          <a:p>
            <a:pPr lvl="0">
              <a:lnSpc>
                <a:spcPct val="150000"/>
              </a:lnSpc>
            </a:pPr>
            <a:r>
              <a:rPr lang="en-US" altLang="zh-CN" sz="3200" b="1" kern="1200" dirty="0">
                <a:latin typeface="微软雅黑" panose="020B0503020204020204" pitchFamily="34" charset="-122"/>
                <a:ea typeface="微软雅黑" panose="020B0503020204020204" pitchFamily="34" charset="-122"/>
              </a:rPr>
              <a:t>6.1</a:t>
            </a:r>
            <a:r>
              <a:rPr lang="zh-CN" altLang="en-US" sz="3200" b="1" kern="1200" dirty="0">
                <a:latin typeface="微软雅黑" panose="020B0503020204020204" pitchFamily="34" charset="-122"/>
                <a:ea typeface="微软雅黑" panose="020B0503020204020204" pitchFamily="34" charset="-122"/>
              </a:rPr>
              <a:t>、</a:t>
            </a:r>
            <a:r>
              <a:rPr lang="en-US" altLang="zh-CN" sz="3200" b="1" kern="1200" dirty="0">
                <a:latin typeface="微软雅黑" panose="020B0503020204020204" pitchFamily="34" charset="-122"/>
                <a:ea typeface="微软雅黑" panose="020B0503020204020204" pitchFamily="34" charset="-122"/>
              </a:rPr>
              <a:t> </a:t>
            </a:r>
            <a:r>
              <a:rPr lang="zh-CN" altLang="en-US" sz="3200" b="1" kern="1200" dirty="0">
                <a:latin typeface="微软雅黑" panose="020B0503020204020204" pitchFamily="34" charset="-122"/>
                <a:ea typeface="微软雅黑" panose="020B0503020204020204" pitchFamily="34" charset="-122"/>
              </a:rPr>
              <a:t>需求管理的原则和实践</a:t>
            </a:r>
            <a:endParaRPr lang="en-US" altLang="zh-CN" sz="3200" b="1" kern="1200" dirty="0">
              <a:latin typeface="微软雅黑" panose="020B0503020204020204" pitchFamily="34" charset="-122"/>
              <a:ea typeface="微软雅黑" panose="020B0503020204020204" pitchFamily="34" charset="-122"/>
            </a:endParaRPr>
          </a:p>
          <a:p>
            <a:pPr>
              <a:lnSpc>
                <a:spcPct val="150000"/>
              </a:lnSpc>
            </a:pPr>
            <a:r>
              <a:rPr lang="en-US" altLang="zh-CN" sz="3200" b="1" dirty="0">
                <a:latin typeface="微软雅黑" panose="020B0503020204020204" pitchFamily="34" charset="-122"/>
                <a:ea typeface="微软雅黑" panose="020B0503020204020204" pitchFamily="34" charset="-122"/>
              </a:rPr>
              <a:t>6.2    </a:t>
            </a:r>
            <a:r>
              <a:rPr lang="zh-CN" altLang="en-US" sz="3200" b="1" dirty="0">
                <a:latin typeface="微软雅黑" panose="020B0503020204020204" pitchFamily="34" charset="-122"/>
                <a:ea typeface="微软雅黑" panose="020B0503020204020204" pitchFamily="34" charset="-122"/>
              </a:rPr>
              <a:t>变更管理</a:t>
            </a:r>
            <a:endParaRPr lang="en-US" altLang="zh-CN" sz="3200" b="1" dirty="0">
              <a:latin typeface="微软雅黑" panose="020B0503020204020204" pitchFamily="34" charset="-122"/>
              <a:ea typeface="微软雅黑" panose="020B0503020204020204" pitchFamily="34" charset="-122"/>
            </a:endParaRPr>
          </a:p>
          <a:p>
            <a:pPr>
              <a:lnSpc>
                <a:spcPct val="150000"/>
              </a:lnSpc>
            </a:pPr>
            <a:r>
              <a:rPr lang="en-US" altLang="zh-CN" sz="3200" b="1" dirty="0">
                <a:solidFill>
                  <a:srgbClr val="FF0000"/>
                </a:solidFill>
                <a:latin typeface="微软雅黑" panose="020B0503020204020204" pitchFamily="34" charset="-122"/>
                <a:ea typeface="微软雅黑" panose="020B0503020204020204" pitchFamily="34" charset="-122"/>
              </a:rPr>
              <a:t>6.3    </a:t>
            </a:r>
            <a:r>
              <a:rPr lang="zh-CN" altLang="en-US" sz="3200" b="1" dirty="0">
                <a:solidFill>
                  <a:srgbClr val="FF0000"/>
                </a:solidFill>
                <a:latin typeface="微软雅黑" panose="020B0503020204020204" pitchFamily="34" charset="-122"/>
                <a:ea typeface="微软雅黑" panose="020B0503020204020204" pitchFamily="34" charset="-122"/>
                <a:sym typeface="+mn-ea"/>
              </a:rPr>
              <a:t>需求变更影响分析</a:t>
            </a:r>
            <a:endParaRPr lang="zh-CN" altLang="en-US" sz="32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3200" b="1" dirty="0">
                <a:latin typeface="微软雅黑" panose="020B0503020204020204" pitchFamily="34" charset="-122"/>
                <a:ea typeface="微软雅黑" panose="020B0503020204020204" pitchFamily="34" charset="-122"/>
              </a:rPr>
              <a:t>6.4    </a:t>
            </a:r>
            <a:r>
              <a:rPr lang="zh-CN" altLang="en-US" sz="3200" b="1" dirty="0">
                <a:latin typeface="微软雅黑" panose="020B0503020204020204" pitchFamily="34" charset="-122"/>
                <a:ea typeface="微软雅黑" panose="020B0503020204020204" pitchFamily="34" charset="-122"/>
              </a:rPr>
              <a:t>需求跟踪</a:t>
            </a:r>
            <a:endParaRPr lang="en-US" altLang="zh-CN" sz="3200" b="1" dirty="0">
              <a:latin typeface="微软雅黑" panose="020B0503020204020204" pitchFamily="34" charset="-122"/>
              <a:ea typeface="微软雅黑" panose="020B0503020204020204" pitchFamily="34" charset="-122"/>
            </a:endParaRPr>
          </a:p>
          <a:p>
            <a:pPr>
              <a:lnSpc>
                <a:spcPct val="150000"/>
              </a:lnSpc>
            </a:pPr>
            <a:r>
              <a:rPr lang="en-US" altLang="zh-CN" sz="3200" b="1" dirty="0">
                <a:latin typeface="微软雅黑" panose="020B0503020204020204" pitchFamily="34" charset="-122"/>
                <a:ea typeface="微软雅黑" panose="020B0503020204020204" pitchFamily="34" charset="-122"/>
              </a:rPr>
              <a:t>6.5    </a:t>
            </a:r>
            <a:r>
              <a:rPr lang="zh-CN" altLang="en-US" sz="3200" b="1" dirty="0">
                <a:latin typeface="微软雅黑" panose="020B0503020204020204" pitchFamily="34" charset="-122"/>
                <a:ea typeface="微软雅黑" panose="020B0503020204020204" pitchFamily="34" charset="-122"/>
              </a:rPr>
              <a:t>需求管理工具</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59635" y="1612900"/>
            <a:ext cx="6734810" cy="5778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42" name="矩形 66"/>
          <p:cNvSpPr>
            <a:spLocks noChangeArrowheads="1"/>
          </p:cNvSpPr>
          <p:nvPr/>
        </p:nvSpPr>
        <p:spPr bwMode="auto">
          <a:xfrm>
            <a:off x="1955800" y="1415415"/>
            <a:ext cx="8280400" cy="407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eaLnBrk="1" hangingPunct="1">
              <a:lnSpc>
                <a:spcPct val="150000"/>
              </a:lnSpc>
              <a:buClrTx/>
              <a:buSzTx/>
              <a:buFont typeface="Wingdings" panose="05000000000000000000" pitchFamily="2" charset="2"/>
              <a:buNone/>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p>
          <a:p>
            <a:pPr marL="0" indent="0" algn="l" eaLnBrk="1" hangingPunct="1">
              <a:lnSpc>
                <a:spcPct val="150000"/>
              </a:lnSpc>
              <a:buClrTx/>
              <a:buSzTx/>
              <a:buFont typeface="Wingdings" panose="05000000000000000000" pitchFamily="2" charset="2"/>
              <a:buNone/>
            </a:pP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0" indent="0" algn="l" eaLnBrk="1" hangingPunct="1">
              <a:lnSpc>
                <a:spcPct val="150000"/>
              </a:lnSpc>
              <a:buClrTx/>
              <a:buSzTx/>
              <a:buFont typeface="Wingdings" panose="05000000000000000000" pitchFamily="2" charset="2"/>
              <a:buNone/>
            </a:pPr>
            <a:r>
              <a:rPr lang="en-US" altLang="zh-CN" sz="22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许多开发人员有过未经正式批准而擅自变更需求的情况。一个表面上很简单的变更转变成很复杂的局面。只要允许需求变更或添加新特性，这种情况就免不了。开发人员往往对建议的软件变更成本或其它衍生结果不——或不能——提供出准确的评估。</a:t>
            </a:r>
            <a:endParaRPr lang="zh-CN" altLang="en-US" sz="22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50000"/>
              </a:lnSpc>
              <a:buClrTx/>
              <a:buSzTx/>
              <a:buFont typeface="Wingdings" panose="05000000000000000000" pitchFamily="2" charset="2"/>
              <a:buNone/>
            </a:pPr>
            <a:r>
              <a:rPr lang="en-US" altLang="zh-CN" sz="22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2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变更是免费的”这种</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误解</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是造成项目范围延伸的一个原因。人们往往只有在知道变更的成本后才能做出理智的选择。</a:t>
            </a:r>
            <a:endParaRPr lang="zh-CN" altLang="en-US" sz="2200" dirty="0">
              <a:latin typeface="宋体" panose="02010600030101010101" pitchFamily="2" charset="-122"/>
              <a:ea typeface="宋体" panose="02010600030101010101" pitchFamily="2" charset="-122"/>
              <a:cs typeface="宋体" panose="02010600030101010101" pitchFamily="2" charset="-122"/>
            </a:endParaRPr>
          </a:p>
        </p:txBody>
      </p:sp>
      <p:grpSp>
        <p:nvGrpSpPr>
          <p:cNvPr id="49" name="组合 7"/>
          <p:cNvGrpSpPr/>
          <p:nvPr/>
        </p:nvGrpSpPr>
        <p:grpSpPr>
          <a:xfrm>
            <a:off x="89507" y="290007"/>
            <a:ext cx="3592020" cy="491607"/>
            <a:chOff x="198764" y="258545"/>
            <a:chExt cx="4788250" cy="656007"/>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单圆角矩形 5"/>
          <p:cNvSpPr/>
          <p:nvPr/>
        </p:nvSpPr>
        <p:spPr>
          <a:xfrm>
            <a:off x="1955800" y="1506855"/>
            <a:ext cx="8280400" cy="4124960"/>
          </a:xfrm>
          <a:prstGeom prst="round1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200"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71</a:t>
            </a:fld>
            <a:endParaRPr lang="zh-CN" altLang="en-US" dirty="0">
              <a:solidFill>
                <a:prstClr val="black">
                  <a:tint val="75000"/>
                </a:prstClr>
              </a:solidFill>
            </a:endParaRPr>
          </a:p>
        </p:txBody>
      </p:sp>
      <p:sp>
        <p:nvSpPr>
          <p:cNvPr id="14" name="文本框 13"/>
          <p:cNvSpPr txBox="1"/>
          <p:nvPr/>
        </p:nvSpPr>
        <p:spPr>
          <a:xfrm>
            <a:off x="2209800" y="1612900"/>
            <a:ext cx="6094878" cy="536685"/>
          </a:xfrm>
          <a:prstGeom prst="rect">
            <a:avLst/>
          </a:prstGeom>
          <a:noFill/>
        </p:spPr>
        <p:txBody>
          <a:bodyPr wrap="square">
            <a:spAutoFit/>
          </a:bodyPr>
          <a:lstStyle/>
          <a:p>
            <a:pPr marL="0" indent="0" algn="l" eaLnBrk="1" hangingPunct="1">
              <a:lnSpc>
                <a:spcPct val="150000"/>
              </a:lnSpc>
              <a:buClrTx/>
              <a:buSzTx/>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sym typeface="+mn-ea"/>
              </a:rPr>
              <a:t>变更需要付出代价</a:t>
            </a:r>
            <a:endParaRPr lang="zh-CN" altLang="en-US" sz="2200"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downLeft)">
                                      <p:cBhvr>
                                        <p:cTn id="7" dur="500"/>
                                        <p:tgtEl>
                                          <p:spTgt spid="42"/>
                                        </p:tgtEl>
                                      </p:cBhvr>
                                    </p:animEffect>
                                  </p:childTnLst>
                                </p:cTn>
                              </p:par>
                              <p:par>
                                <p:cTn id="8" presetID="18" presetClass="entr" presetSubtype="12"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strips(downLeft)">
                                      <p:cBhvr>
                                        <p:cTn id="10" dur="500"/>
                                        <p:tgtEl>
                                          <p:spTgt spid="49"/>
                                        </p:tgtEl>
                                      </p:cBhvr>
                                    </p:animEffect>
                                  </p:childTnLst>
                                </p:cTn>
                              </p:par>
                              <p:par>
                                <p:cTn id="11" presetID="18" presetClass="entr" presetSubtype="12"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downLeft)">
                                      <p:cBhvr>
                                        <p:cTn id="13" dur="500"/>
                                        <p:tgtEl>
                                          <p:spTgt spid="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500"/>
                                        <p:tgtEl>
                                          <p:spTgt spid="3"/>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42" grpId="0"/>
      <p:bldP spid="42" grpId="1"/>
      <p:bldP spid="3" grpId="0"/>
      <p:bldP spid="3" grpId="1"/>
      <p:bldP spid="6" grpId="0" bldLvl="0" animBg="1"/>
      <p:bldP spid="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9475" y="1612900"/>
            <a:ext cx="6734810" cy="5778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42" name="矩形 66"/>
          <p:cNvSpPr>
            <a:spLocks noChangeArrowheads="1"/>
          </p:cNvSpPr>
          <p:nvPr/>
        </p:nvSpPr>
        <p:spPr bwMode="auto">
          <a:xfrm>
            <a:off x="2008953" y="1612900"/>
            <a:ext cx="828103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eaLnBrk="1" hangingPunct="1">
              <a:lnSpc>
                <a:spcPct val="150000"/>
              </a:lnSpc>
              <a:buClrTx/>
              <a:buSzTx/>
              <a:buFont typeface="Wingdings" panose="05000000000000000000" pitchFamily="2" charset="2"/>
              <a:buNone/>
            </a:pP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影响分析是需求管理的一个重要组成部分</a:t>
            </a:r>
            <a:endParaRPr lang="zh-CN" altLang="en-US" sz="20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lnSpc>
                <a:spcPct val="150000"/>
              </a:lnSpc>
              <a:buClrTx/>
              <a:buSzTx/>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lnSpc>
                <a:spcPct val="150000"/>
              </a:lnSpc>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影响分析可以提供对建议的变更的准确理解，帮助做出信息量充分的变更批准决策。通过对变更内容的检验，确定对现有的系统做出是修改或抛弃的决定，或者创建新系统以及评估每个任务的工作量。</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进行影响分析的能力依赖于跟踪能力数据的质量和完整性。</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没有人愿意做一个费时费力还要担心意想不到情况的需求变更。</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变更只能在项目时间、预算、资源的限制内进行协商。</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grpSp>
        <p:nvGrpSpPr>
          <p:cNvPr id="49" name="组合 7"/>
          <p:cNvGrpSpPr/>
          <p:nvPr/>
        </p:nvGrpSpPr>
        <p:grpSpPr>
          <a:xfrm>
            <a:off x="89507" y="290007"/>
            <a:ext cx="3592020" cy="491607"/>
            <a:chOff x="198764" y="258545"/>
            <a:chExt cx="4788250" cy="656007"/>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单圆角矩形 5"/>
          <p:cNvSpPr/>
          <p:nvPr/>
        </p:nvSpPr>
        <p:spPr>
          <a:xfrm>
            <a:off x="1955800" y="1444625"/>
            <a:ext cx="8280400" cy="4398645"/>
          </a:xfrm>
          <a:prstGeom prst="round1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72</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22" presetClass="entr" presetSubtype="4"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down)">
                                      <p:cBhvr>
                                        <p:cTn id="13" dur="500"/>
                                        <p:tgtEl>
                                          <p:spTgt spid="49"/>
                                        </p:tgtEl>
                                      </p:cBhvr>
                                    </p:animEffect>
                                  </p:childTnLst>
                                </p:cTn>
                              </p:par>
                              <p:par>
                                <p:cTn id="14" presetID="22" presetClass="entr" presetSubtype="4"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down)">
                                      <p:cBhvr>
                                        <p:cTn id="16" dur="500"/>
                                        <p:tgtEl>
                                          <p:spTgt spid="5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42" grpId="0"/>
      <p:bldP spid="42" grpId="1"/>
      <p:bldP spid="2" grpId="0"/>
      <p:bldP spid="2" grpId="1"/>
      <p:bldP spid="6" grpId="0" animBg="1"/>
      <p:bldP spid="6"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39" y="368935"/>
            <a:ext cx="4777047"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6.3 </a:t>
            </a:r>
            <a:r>
              <a:rPr lang="zh-CN" alt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fld id="{719AC410-3DB4-4DF6-9C46-9EB74471E774}" type="slidenum">
              <a:rPr lang="zh-CN" altLang="en-US"/>
              <a:t>73</a:t>
            </a:fld>
            <a:endParaRPr lang="zh-CN" altLang="en-US" sz="1800">
              <a:solidFill>
                <a:srgbClr val="000000"/>
              </a:solidFill>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3" name="文本框 67"/>
          <p:cNvSpPr>
            <a:spLocks noChangeArrowheads="1"/>
          </p:cNvSpPr>
          <p:nvPr/>
        </p:nvSpPr>
        <p:spPr bwMode="auto">
          <a:xfrm>
            <a:off x="4138809" y="1907563"/>
            <a:ext cx="5042770" cy="168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lnSpc>
                <a:spcPct val="200000"/>
              </a:lnSpc>
              <a:defRPr/>
            </a:pPr>
            <a:r>
              <a:rPr lang="en-US" altLang="zh-CN" sz="2800" b="1" kern="0" dirty="0">
                <a:latin typeface="微软雅黑" panose="020B0503020204020204" pitchFamily="34" charset="-122"/>
                <a:ea typeface="微软雅黑" panose="020B0503020204020204" pitchFamily="34" charset="-122"/>
                <a:sym typeface="+mn-ea"/>
              </a:rPr>
              <a:t>6.3.1 </a:t>
            </a:r>
            <a:r>
              <a:rPr lang="zh-CN" altLang="en-US" sz="2800" b="1" kern="0" dirty="0">
                <a:latin typeface="微软雅黑" panose="020B0503020204020204" pitchFamily="34" charset="-122"/>
                <a:ea typeface="微软雅黑" panose="020B0503020204020204" pitchFamily="34" charset="-122"/>
                <a:sym typeface="+mn-ea"/>
              </a:rPr>
              <a:t>影响分析过程</a:t>
            </a:r>
            <a:endParaRPr lang="zh-CN" altLang="en-US" sz="2800" b="1"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ct val="200000"/>
              </a:lnSpc>
              <a:defRPr/>
            </a:pPr>
            <a:r>
              <a:rPr lang="en-US" altLang="zh-CN" sz="2800" b="1" kern="0" dirty="0">
                <a:latin typeface="微软雅黑" panose="020B0503020204020204" pitchFamily="34" charset="-122"/>
                <a:ea typeface="微软雅黑" panose="020B0503020204020204" pitchFamily="34" charset="-122"/>
                <a:sym typeface="+mn-ea"/>
              </a:rPr>
              <a:t>6.3.2 </a:t>
            </a:r>
            <a:r>
              <a:rPr lang="zh-CN" altLang="en-US" sz="2800" b="1" kern="0" dirty="0">
                <a:latin typeface="微软雅黑" panose="020B0503020204020204" pitchFamily="34" charset="-122"/>
                <a:ea typeface="微软雅黑" panose="020B0503020204020204" pitchFamily="34" charset="-122"/>
                <a:sym typeface="+mn-ea"/>
              </a:rPr>
              <a:t>影响分析报告模板</a:t>
            </a:r>
            <a:endParaRPr lang="zh-CN" altLang="en-US" sz="28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67">
            <a:extLst>
              <a:ext uri="{FF2B5EF4-FFF2-40B4-BE49-F238E27FC236}">
                <a16:creationId xmlns:a16="http://schemas.microsoft.com/office/drawing/2014/main" id="{F2C72016-0A0D-4559-B16F-6A0049AE3FF7}"/>
              </a:ext>
            </a:extLst>
          </p:cNvPr>
          <p:cNvSpPr>
            <a:spLocks noChangeArrowheads="1"/>
          </p:cNvSpPr>
          <p:nvPr/>
        </p:nvSpPr>
        <p:spPr bwMode="auto">
          <a:xfrm>
            <a:off x="633730" y="913130"/>
            <a:ext cx="2309886" cy="8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lnSpc>
                <a:spcPct val="200000"/>
              </a:lnSpc>
              <a:defRPr/>
            </a:pPr>
            <a:r>
              <a:rPr lang="zh-CN" altLang="en-US" sz="2800" b="1" kern="0" dirty="0">
                <a:latin typeface="微软雅黑" panose="020B0503020204020204" pitchFamily="34" charset="-122"/>
                <a:ea typeface="微软雅黑" panose="020B0503020204020204" pitchFamily="34" charset="-122"/>
                <a:sym typeface="+mn-ea"/>
              </a:rPr>
              <a:t>主要内容</a:t>
            </a:r>
            <a:endParaRPr lang="zh-CN" altLang="en-US" sz="2800" b="1" kern="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p:tgtEl>
                                          <p:spTgt spid="10"/>
                                        </p:tgtEl>
                                        <p:attrNameLst>
                                          <p:attrName>ppt_x</p:attrName>
                                        </p:attrNameLst>
                                      </p:cBhvr>
                                      <p:tavLst>
                                        <p:tav tm="0">
                                          <p:val>
                                            <p:strVal val="#ppt_x+#ppt_w*1.125000"/>
                                          </p:val>
                                        </p:tav>
                                        <p:tav tm="100000">
                                          <p:val>
                                            <p:strVal val="#ppt_x"/>
                                          </p:val>
                                        </p:tav>
                                      </p:tavLst>
                                    </p:anim>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单圆角矩形 3"/>
          <p:cNvSpPr/>
          <p:nvPr/>
        </p:nvSpPr>
        <p:spPr>
          <a:xfrm>
            <a:off x="1850319" y="1963271"/>
            <a:ext cx="8720418" cy="3375211"/>
          </a:xfrm>
          <a:prstGeom prst="round1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42" name="矩形 66"/>
          <p:cNvSpPr>
            <a:spLocks noChangeArrowheads="1"/>
          </p:cNvSpPr>
          <p:nvPr/>
        </p:nvSpPr>
        <p:spPr bwMode="auto">
          <a:xfrm>
            <a:off x="2125092" y="2249539"/>
            <a:ext cx="8170872" cy="255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eaLnBrk="1" hangingPunct="1">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项目变更控制委员会通常会请</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资深开发人员</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对提出的需求变更申请</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进行影响分析</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。为了帮助影响分析员理解接受一个建议变更的影响，可设计一个建议的变更涉及的问题核对表（简称表A，见表</a:t>
            </a:r>
            <a:r>
              <a:rPr lang="en-US" altLang="zh-CN" sz="2200" dirty="0">
                <a:latin typeface="宋体" panose="02010600030101010101" pitchFamily="2" charset="-122"/>
                <a:ea typeface="宋体" panose="02010600030101010101" pitchFamily="2" charset="-122"/>
                <a:cs typeface="宋体" panose="02010600030101010101" pitchFamily="2" charset="-122"/>
                <a:sym typeface="+mn-ea"/>
              </a:rPr>
              <a:t>6.4</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）和变更影响的软件元素核对表（简称表B</a:t>
            </a:r>
            <a:r>
              <a:rPr lang="en-US" altLang="zh-CN" sz="2200" dirty="0">
                <a:latin typeface="宋体" panose="02010600030101010101" pitchFamily="2" charset="-122"/>
                <a:ea typeface="宋体" panose="02010600030101010101" pitchFamily="2" charset="-122"/>
                <a:cs typeface="宋体" panose="02010600030101010101" pitchFamily="2" charset="-122"/>
                <a:sym typeface="+mn-ea"/>
              </a:rPr>
              <a:t>,</a:t>
            </a:r>
            <a:r>
              <a:rPr lang="zh-CN" altLang="zh-CN" sz="2200" dirty="0">
                <a:latin typeface="宋体" panose="02010600030101010101" pitchFamily="2" charset="-122"/>
                <a:ea typeface="宋体" panose="02010600030101010101" pitchFamily="2" charset="-122"/>
                <a:cs typeface="宋体" panose="02010600030101010101" pitchFamily="2" charset="-122"/>
                <a:sym typeface="+mn-ea"/>
              </a:rPr>
              <a:t>见表</a:t>
            </a:r>
            <a:r>
              <a:rPr lang="en-US" altLang="zh-CN" sz="2200" dirty="0">
                <a:latin typeface="宋体" panose="02010600030101010101" pitchFamily="2" charset="-122"/>
                <a:ea typeface="宋体" panose="02010600030101010101" pitchFamily="2" charset="-122"/>
                <a:cs typeface="宋体" panose="02010600030101010101" pitchFamily="2" charset="-122"/>
                <a:sym typeface="+mn-ea"/>
              </a:rPr>
              <a:t>6.5</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），用来帮助确定涉及的软件元素。这两个表见后续的影响分析模板</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43" name="文本框 67"/>
          <p:cNvSpPr>
            <a:spLocks noChangeArrowheads="1"/>
          </p:cNvSpPr>
          <p:nvPr/>
        </p:nvSpPr>
        <p:spPr bwMode="auto">
          <a:xfrm>
            <a:off x="579813" y="905637"/>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eaLnBrk="1" fontAlgn="base" latinLnBrk="0" hangingPunct="1">
              <a:lnSpc>
                <a:spcPct val="100000"/>
              </a:lnSpc>
              <a:buClrTx/>
              <a:buSzTx/>
              <a:buFont typeface="Arial" panose="020B0604020202020204" pitchFamily="34" charset="0"/>
              <a:buNone/>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6.3.1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影响分析过程</a:t>
            </a:r>
            <a:endParaRPr kumimoji="0" lang="zh-CN" altLang="en-US" sz="2200" b="1" i="0" u="none" strike="noStrike" kern="0" cap="none" spc="0" normalizeH="0" baseline="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9" name="组合 7"/>
          <p:cNvGrpSpPr/>
          <p:nvPr/>
        </p:nvGrpSpPr>
        <p:grpSpPr>
          <a:xfrm>
            <a:off x="89507" y="290007"/>
            <a:ext cx="3592020" cy="491607"/>
            <a:chOff x="198764" y="258545"/>
            <a:chExt cx="4788250" cy="656007"/>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灯片编号占位符 5"/>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74</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linds(horizontal)">
                                      <p:cBhvr>
                                        <p:cTn id="13" dur="500"/>
                                        <p:tgtEl>
                                          <p:spTgt spid="43"/>
                                        </p:tgtEl>
                                      </p:cBhvr>
                                    </p:animEffect>
                                  </p:childTnLst>
                                </p:cTn>
                              </p:par>
                              <p:par>
                                <p:cTn id="14" presetID="3" presetClass="entr" presetSubtype="1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par>
                                <p:cTn id="17" presetID="3" presetClass="entr" presetSubtype="1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42" grpId="0"/>
      <p:bldP spid="42" grpId="1"/>
      <p:bldP spid="43" grpId="0"/>
      <p:bldP spid="43" grpId="1"/>
      <p:bldP spid="3" grpId="0"/>
      <p:bldP spid="3"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单圆角矩形 12"/>
          <p:cNvSpPr/>
          <p:nvPr/>
        </p:nvSpPr>
        <p:spPr>
          <a:xfrm>
            <a:off x="2296160" y="5845175"/>
            <a:ext cx="7823200" cy="418465"/>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l">
              <a:lnSpc>
                <a:spcPct val="9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4)求评估工作值的总和。</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12" name="单圆角矩形 11"/>
          <p:cNvSpPr/>
          <p:nvPr/>
        </p:nvSpPr>
        <p:spPr>
          <a:xfrm>
            <a:off x="2296160" y="4921250"/>
            <a:ext cx="7823200" cy="833120"/>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l">
              <a:lnSpc>
                <a:spcPct val="9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3)使用如表6.</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6(</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评估需求变更的劳动时数表</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所示来评估预期任务要求的工作量，绝大多数的变更仅要求工单所列任务的一部分。</a:t>
            </a:r>
          </a:p>
        </p:txBody>
      </p:sp>
      <p:sp>
        <p:nvSpPr>
          <p:cNvPr id="10" name="单圆角矩形 9"/>
          <p:cNvSpPr/>
          <p:nvPr/>
        </p:nvSpPr>
        <p:spPr>
          <a:xfrm>
            <a:off x="2296160" y="3531235"/>
            <a:ext cx="7823200" cy="385445"/>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l">
              <a:lnSpc>
                <a:spcPct val="9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1)按表A(问题核对表)进行一遍。</a:t>
            </a:r>
          </a:p>
        </p:txBody>
      </p:sp>
      <p:sp>
        <p:nvSpPr>
          <p:cNvPr id="11" name="单圆角矩形 10"/>
          <p:cNvSpPr/>
          <p:nvPr/>
        </p:nvSpPr>
        <p:spPr>
          <a:xfrm>
            <a:off x="2296160" y="4007485"/>
            <a:ext cx="7823200" cy="822960"/>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l" fontAlgn="auto">
              <a:lnSpc>
                <a:spcPct val="15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2)按表B</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变更影响的软件元素核对表</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进行一遍，要使用有效的跟踪能力信息，包含影响分析报告并能发现受变更影响的系统元素。</a:t>
            </a:r>
          </a:p>
        </p:txBody>
      </p:sp>
      <p:sp>
        <p:nvSpPr>
          <p:cNvPr id="42" name="矩形 66"/>
          <p:cNvSpPr>
            <a:spLocks noChangeArrowheads="1"/>
          </p:cNvSpPr>
          <p:nvPr/>
        </p:nvSpPr>
        <p:spPr bwMode="auto">
          <a:xfrm>
            <a:off x="2296160" y="1602105"/>
            <a:ext cx="7765668"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eaLnBrk="1" hangingPunct="1">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下面是一个评估需求变更影响的简单流程，许多评估问题的出现是因为评估者没有完全按此行事。所以，这个影响分析方法强调的是更为广泛的任务确认。对于重大的变更，整个小组而不只是一个开发者，都要做影响分析和工作量估算来确保不忽略重要的任务。</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3" name="下箭头 2"/>
          <p:cNvSpPr/>
          <p:nvPr/>
        </p:nvSpPr>
        <p:spPr>
          <a:xfrm>
            <a:off x="1327150" y="3716020"/>
            <a:ext cx="760730" cy="2353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67"/>
          <p:cNvSpPr>
            <a:spLocks noChangeArrowheads="1"/>
          </p:cNvSpPr>
          <p:nvPr/>
        </p:nvSpPr>
        <p:spPr bwMode="auto">
          <a:xfrm>
            <a:off x="579813" y="905637"/>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eaLnBrk="1" fontAlgn="base" latinLnBrk="0" hangingPunct="1">
              <a:lnSpc>
                <a:spcPct val="100000"/>
              </a:lnSpc>
              <a:buClrTx/>
              <a:buSzTx/>
              <a:buFont typeface="Arial" panose="020B0604020202020204" pitchFamily="34" charset="0"/>
              <a:buNone/>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6.3.1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影响分析过程</a:t>
            </a:r>
            <a:endParaRPr kumimoji="0" lang="zh-CN" altLang="en-US" sz="2200" b="1" i="0" u="none" strike="noStrike" kern="0" cap="none" spc="0" normalizeH="0" baseline="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 name="组合 7"/>
          <p:cNvGrpSpPr/>
          <p:nvPr/>
        </p:nvGrpSpPr>
        <p:grpSpPr>
          <a:xfrm>
            <a:off x="89507" y="290007"/>
            <a:ext cx="3592020" cy="491607"/>
            <a:chOff x="198764" y="258545"/>
            <a:chExt cx="4788250"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9" name="日期占位符 8"/>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4" name="文本框 13"/>
          <p:cNvSpPr txBox="1"/>
          <p:nvPr/>
        </p:nvSpPr>
        <p:spPr>
          <a:xfrm>
            <a:off x="2233295" y="1335405"/>
            <a:ext cx="2697480" cy="429895"/>
          </a:xfrm>
          <a:prstGeom prst="rect">
            <a:avLst/>
          </a:prstGeom>
          <a:noFill/>
        </p:spPr>
        <p:txBody>
          <a:bodyPr wrap="none" rtlCol="0">
            <a:spAutoFit/>
          </a:bodyPr>
          <a:lstStyle/>
          <a:p>
            <a:pPr algn="l"/>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评估需求变更的流程</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灯片编号占位符 15"/>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75</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12" presetClass="entr" presetSubtype="2"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p:tgtEl>
                                          <p:spTgt spid="43"/>
                                        </p:tgtEl>
                                        <p:attrNameLst>
                                          <p:attrName>ppt_x</p:attrName>
                                        </p:attrNameLst>
                                      </p:cBhvr>
                                      <p:tavLst>
                                        <p:tav tm="0">
                                          <p:val>
                                            <p:strVal val="#ppt_x+#ppt_w*1.125000"/>
                                          </p:val>
                                        </p:tav>
                                        <p:tav tm="100000">
                                          <p:val>
                                            <p:strVal val="#ppt_x"/>
                                          </p:val>
                                        </p:tav>
                                      </p:tavLst>
                                    </p:anim>
                                    <p:animEffect transition="in" filter="wipe(left)">
                                      <p:cBhvr>
                                        <p:cTn id="16" dur="500"/>
                                        <p:tgtEl>
                                          <p:spTgt spid="43"/>
                                        </p:tgtEl>
                                      </p:cBhvr>
                                    </p:animEffect>
                                  </p:childTnLst>
                                </p:cTn>
                              </p:par>
                              <p:par>
                                <p:cTn id="17" presetID="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 grpId="0" bldLvl="0" animBg="1"/>
      <p:bldP spid="3" grpId="1" animBg="1"/>
      <p:bldP spid="4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单圆角矩形 8"/>
          <p:cNvSpPr/>
          <p:nvPr/>
        </p:nvSpPr>
        <p:spPr>
          <a:xfrm>
            <a:off x="2473325" y="3385185"/>
            <a:ext cx="7766050" cy="456565"/>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l">
              <a:lnSpc>
                <a:spcPct val="9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7)估计变更如何影响进度和费用。</a:t>
            </a:r>
          </a:p>
        </p:txBody>
      </p:sp>
      <p:sp>
        <p:nvSpPr>
          <p:cNvPr id="8" name="单圆角矩形 7"/>
          <p:cNvSpPr/>
          <p:nvPr/>
        </p:nvSpPr>
        <p:spPr>
          <a:xfrm>
            <a:off x="2473325" y="2054225"/>
            <a:ext cx="7766050" cy="1268730"/>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l" fontAlgn="auto">
              <a:lnSpc>
                <a:spcPct val="15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6)决定变更是否处于项目的临界路径。如果一个处于关键路径的任务延期，项目的完成之日将遥遥无期。每个变更都会消耗资源，如果能避免变更影响关键任务，则变更不会造成整个项目延期。</a:t>
            </a:r>
          </a:p>
        </p:txBody>
      </p:sp>
      <p:sp>
        <p:nvSpPr>
          <p:cNvPr id="7" name="单圆角矩形 6"/>
          <p:cNvSpPr/>
          <p:nvPr/>
        </p:nvSpPr>
        <p:spPr>
          <a:xfrm>
            <a:off x="2473325" y="1528445"/>
            <a:ext cx="7766050" cy="456565"/>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l">
              <a:lnSpc>
                <a:spcPct val="9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5)确认任务执行的顺序，这些任务如何同当前的计划任务配合?</a:t>
            </a:r>
          </a:p>
        </p:txBody>
      </p:sp>
      <p:sp>
        <p:nvSpPr>
          <p:cNvPr id="6" name="单圆角矩形 5"/>
          <p:cNvSpPr/>
          <p:nvPr/>
        </p:nvSpPr>
        <p:spPr>
          <a:xfrm>
            <a:off x="2473325" y="4799330"/>
            <a:ext cx="7823200" cy="833120"/>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l" fontAlgn="auto">
              <a:lnSpc>
                <a:spcPct val="15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9)向变更控制委员会报告影响分析结果，他们可以在采纳或拒绝变更的决策过程中使用这些评估信息。</a:t>
            </a:r>
          </a:p>
        </p:txBody>
      </p:sp>
      <p:sp>
        <p:nvSpPr>
          <p:cNvPr id="5" name="单圆角矩形 4"/>
          <p:cNvSpPr/>
          <p:nvPr/>
        </p:nvSpPr>
        <p:spPr>
          <a:xfrm>
            <a:off x="2444750" y="3903980"/>
            <a:ext cx="7823200" cy="833120"/>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l" fontAlgn="auto">
              <a:lnSpc>
                <a:spcPct val="15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8)通过与其它任意需求的收益、代价、成本和技术风险的比较来评估变更的优先级。</a:t>
            </a:r>
          </a:p>
        </p:txBody>
      </p:sp>
      <p:sp>
        <p:nvSpPr>
          <p:cNvPr id="3" name="下箭头 2"/>
          <p:cNvSpPr/>
          <p:nvPr/>
        </p:nvSpPr>
        <p:spPr>
          <a:xfrm>
            <a:off x="1337310" y="1712595"/>
            <a:ext cx="760730" cy="38538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7"/>
          <p:cNvGrpSpPr/>
          <p:nvPr/>
        </p:nvGrpSpPr>
        <p:grpSpPr>
          <a:xfrm>
            <a:off x="89507" y="290007"/>
            <a:ext cx="3592020" cy="491607"/>
            <a:chOff x="198764" y="258545"/>
            <a:chExt cx="4788250" cy="656007"/>
          </a:xfrm>
        </p:grpSpPr>
        <p:grpSp>
          <p:nvGrpSpPr>
            <p:cNvPr id="20" name="组合 5"/>
            <p:cNvGrpSpPr/>
            <p:nvPr/>
          </p:nvGrpSpPr>
          <p:grpSpPr>
            <a:xfrm>
              <a:off x="198764" y="258545"/>
              <a:ext cx="700083" cy="563491"/>
              <a:chOff x="5075564" y="2933562"/>
              <a:chExt cx="2860947" cy="2302753"/>
            </a:xfrm>
          </p:grpSpPr>
          <p:sp>
            <p:nvSpPr>
              <p:cNvPr id="22" name="等腰三角形 2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3" name="等腰三角形 2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43" name="文本框 67"/>
          <p:cNvSpPr>
            <a:spLocks noChangeArrowheads="1"/>
          </p:cNvSpPr>
          <p:nvPr/>
        </p:nvSpPr>
        <p:spPr bwMode="auto">
          <a:xfrm>
            <a:off x="579813" y="905637"/>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eaLnBrk="1" fontAlgn="base" latinLnBrk="0" hangingPunct="1">
              <a:lnSpc>
                <a:spcPct val="100000"/>
              </a:lnSpc>
              <a:buClrTx/>
              <a:buSzTx/>
              <a:buFont typeface="Arial" panose="020B0604020202020204" pitchFamily="34" charset="0"/>
              <a:buNone/>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6.3.1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影响分析过程</a:t>
            </a:r>
            <a:endParaRPr kumimoji="0" lang="zh-CN" altLang="en-US" sz="2200" b="1" i="0" u="none" strike="noStrike" kern="0" cap="none" spc="0" normalizeH="0" baseline="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灯片编号占位符 9"/>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76</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p:tgtEl>
                                          <p:spTgt spid="3"/>
                                        </p:tgtEl>
                                        <p:attrNameLst>
                                          <p:attrName>ppt_y</p:attrName>
                                        </p:attrNameLst>
                                      </p:cBhvr>
                                      <p:tavLst>
                                        <p:tav tm="0">
                                          <p:val>
                                            <p:strVal val="#ppt_y+#ppt_h*1.125000"/>
                                          </p:val>
                                        </p:tav>
                                        <p:tav tm="100000">
                                          <p:val>
                                            <p:strVal val="#ppt_y"/>
                                          </p:val>
                                        </p:tav>
                                      </p:tavLst>
                                    </p:anim>
                                    <p:animEffect transition="in" filter="wipe(up)">
                                      <p:cBhvr>
                                        <p:cTn id="28" dur="500"/>
                                        <p:tgtEl>
                                          <p:spTgt spid="3"/>
                                        </p:tgtEl>
                                      </p:cBhvr>
                                    </p:animEffect>
                                  </p:childTnLst>
                                </p:cTn>
                              </p:par>
                              <p:par>
                                <p:cTn id="29" presetID="1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p:tgtEl>
                                          <p:spTgt spid="19"/>
                                        </p:tgtEl>
                                        <p:attrNameLst>
                                          <p:attrName>ppt_y</p:attrName>
                                        </p:attrNameLst>
                                      </p:cBhvr>
                                      <p:tavLst>
                                        <p:tav tm="0">
                                          <p:val>
                                            <p:strVal val="#ppt_y+#ppt_h*1.125000"/>
                                          </p:val>
                                        </p:tav>
                                        <p:tav tm="100000">
                                          <p:val>
                                            <p:strVal val="#ppt_y"/>
                                          </p:val>
                                        </p:tav>
                                      </p:tavLst>
                                    </p:anim>
                                    <p:animEffect transition="in" filter="wipe(up)">
                                      <p:cBhvr>
                                        <p:cTn id="32" dur="500"/>
                                        <p:tgtEl>
                                          <p:spTgt spid="19"/>
                                        </p:tgtEl>
                                      </p:cBhvr>
                                    </p:animEffect>
                                  </p:childTnLst>
                                </p:cTn>
                              </p:par>
                              <p:par>
                                <p:cTn id="33" presetID="12" presetClass="entr" presetSubtype="4"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p:tgtEl>
                                          <p:spTgt spid="55"/>
                                        </p:tgtEl>
                                        <p:attrNameLst>
                                          <p:attrName>ppt_y</p:attrName>
                                        </p:attrNameLst>
                                      </p:cBhvr>
                                      <p:tavLst>
                                        <p:tav tm="0">
                                          <p:val>
                                            <p:strVal val="#ppt_y+#ppt_h*1.125000"/>
                                          </p:val>
                                        </p:tav>
                                        <p:tav tm="100000">
                                          <p:val>
                                            <p:strVal val="#ppt_y"/>
                                          </p:val>
                                        </p:tav>
                                      </p:tavLst>
                                    </p:anim>
                                    <p:animEffect transition="in" filter="wipe(up)">
                                      <p:cBhvr>
                                        <p:cTn id="36" dur="500"/>
                                        <p:tgtEl>
                                          <p:spTgt spid="55"/>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p:tgtEl>
                                          <p:spTgt spid="2"/>
                                        </p:tgtEl>
                                        <p:attrNameLst>
                                          <p:attrName>ppt_y</p:attrName>
                                        </p:attrNameLst>
                                      </p:cBhvr>
                                      <p:tavLst>
                                        <p:tav tm="0">
                                          <p:val>
                                            <p:strVal val="#ppt_y+#ppt_h*1.125000"/>
                                          </p:val>
                                        </p:tav>
                                        <p:tav tm="100000">
                                          <p:val>
                                            <p:strVal val="#ppt_y"/>
                                          </p:val>
                                        </p:tav>
                                      </p:tavLst>
                                    </p:anim>
                                    <p:animEffect transition="in" filter="wipe(up)">
                                      <p:cBhvr>
                                        <p:cTn id="40" dur="500"/>
                                        <p:tgtEl>
                                          <p:spTgt spid="2"/>
                                        </p:tgtEl>
                                      </p:cBhvr>
                                    </p:animEffect>
                                  </p:childTnLst>
                                </p:cTn>
                              </p:par>
                              <p:par>
                                <p:cTn id="41" presetID="12" presetClass="entr" presetSubtype="2"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p:tgtEl>
                                          <p:spTgt spid="43"/>
                                        </p:tgtEl>
                                        <p:attrNameLst>
                                          <p:attrName>ppt_x</p:attrName>
                                        </p:attrNameLst>
                                      </p:cBhvr>
                                      <p:tavLst>
                                        <p:tav tm="0">
                                          <p:val>
                                            <p:strVal val="#ppt_x+#ppt_w*1.125000"/>
                                          </p:val>
                                        </p:tav>
                                        <p:tav tm="100000">
                                          <p:val>
                                            <p:strVal val="#ppt_x"/>
                                          </p:val>
                                        </p:tav>
                                      </p:tavLst>
                                    </p:anim>
                                    <p:animEffect transition="in" filter="wipe(left)">
                                      <p:cBhvr>
                                        <p:cTn id="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P spid="8" grpId="0" bldLvl="0" animBg="1"/>
      <p:bldP spid="8" grpId="1" animBg="1"/>
      <p:bldP spid="7" grpId="0" bldLvl="0" animBg="1"/>
      <p:bldP spid="7" grpId="1" animBg="1"/>
      <p:bldP spid="6" grpId="0" bldLvl="0" animBg="1"/>
      <p:bldP spid="6" grpId="1" animBg="1"/>
      <p:bldP spid="5" grpId="0" bldLvl="0" animBg="1"/>
      <p:bldP spid="5" grpId="1" animBg="1"/>
      <p:bldP spid="3" grpId="0" animBg="1"/>
      <p:bldP spid="3" grpId="1" animBg="1"/>
      <p:bldP spid="2" grpId="0"/>
      <p:bldP spid="2" grpId="1"/>
      <p:bldP spid="4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97940" y="2038985"/>
            <a:ext cx="5223510" cy="3418205"/>
          </a:xfrm>
          <a:prstGeom prst="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42" name="矩形 66"/>
          <p:cNvSpPr>
            <a:spLocks noChangeArrowheads="1"/>
          </p:cNvSpPr>
          <p:nvPr/>
        </p:nvSpPr>
        <p:spPr bwMode="auto">
          <a:xfrm>
            <a:off x="1402715" y="2054225"/>
            <a:ext cx="511873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在绝大多数实例中，完成这些过程不会超过几个小时。对于一个繁忙的开发人员来说似乎浪费了很多时间，其实为了确保开发人员对有限的资源的精打细算，这只是一笔很小的投资。如果不用系统的评估技能从容地评估出变更影响，就可能陷入被动而产生负面影响。</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1"/>
          <p:cNvPicPr>
            <a:picLocks noChangeAspect="1"/>
          </p:cNvPicPr>
          <p:nvPr/>
        </p:nvPicPr>
        <p:blipFill>
          <a:blip r:embed="rId2"/>
          <a:stretch>
            <a:fillRect/>
          </a:stretch>
        </p:blipFill>
        <p:spPr>
          <a:xfrm>
            <a:off x="6656705" y="2044700"/>
            <a:ext cx="4762500" cy="3362325"/>
          </a:xfrm>
          <a:prstGeom prst="rect">
            <a:avLst/>
          </a:prstGeom>
        </p:spPr>
      </p:pic>
      <p:grpSp>
        <p:nvGrpSpPr>
          <p:cNvPr id="9" name="组合 7"/>
          <p:cNvGrpSpPr/>
          <p:nvPr/>
        </p:nvGrpSpPr>
        <p:grpSpPr>
          <a:xfrm>
            <a:off x="89507" y="290007"/>
            <a:ext cx="3592020" cy="491607"/>
            <a:chOff x="198764" y="258545"/>
            <a:chExt cx="4788250" cy="656007"/>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 name="日期占位符 3"/>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43" name="文本框 67"/>
          <p:cNvSpPr>
            <a:spLocks noChangeArrowheads="1"/>
          </p:cNvSpPr>
          <p:nvPr/>
        </p:nvSpPr>
        <p:spPr bwMode="auto">
          <a:xfrm>
            <a:off x="579813" y="905637"/>
            <a:ext cx="4189644"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eaLnBrk="1" fontAlgn="base" latinLnBrk="0" hangingPunct="1">
              <a:lnSpc>
                <a:spcPct val="100000"/>
              </a:lnSpc>
              <a:buClrTx/>
              <a:buSzTx/>
              <a:buFont typeface="Arial" panose="020B0604020202020204" pitchFamily="34" charset="0"/>
              <a:buNone/>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6.3.1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影响分析过程</a:t>
            </a:r>
            <a:endParaRPr kumimoji="0" lang="zh-CN" altLang="en-US" sz="2200" b="1" i="0" u="none" strike="noStrike" kern="0" cap="none" spc="0" normalizeH="0" baseline="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p:cNvSpPr txBox="1"/>
          <p:nvPr/>
        </p:nvSpPr>
        <p:spPr>
          <a:xfrm>
            <a:off x="1263650" y="1459230"/>
            <a:ext cx="2418080" cy="429895"/>
          </a:xfrm>
          <a:prstGeom prst="rect">
            <a:avLst/>
          </a:prstGeom>
          <a:noFill/>
        </p:spPr>
        <p:txBody>
          <a:bodyPr wrap="none" rtlCol="0">
            <a:spAutoFit/>
          </a:bodyPr>
          <a:lstStyle/>
          <a:p>
            <a:pPr algn="l"/>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影响分析的必要性</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77</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1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par>
                                <p:cTn id="13" presetID="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12" presetClass="entr" presetSubtype="2"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p:tgtEl>
                                          <p:spTgt spid="43"/>
                                        </p:tgtEl>
                                        <p:attrNameLst>
                                          <p:attrName>ppt_x</p:attrName>
                                        </p:attrNameLst>
                                      </p:cBhvr>
                                      <p:tavLst>
                                        <p:tav tm="0">
                                          <p:val>
                                            <p:strVal val="#ppt_x+#ppt_w*1.125000"/>
                                          </p:val>
                                        </p:tav>
                                        <p:tav tm="100000">
                                          <p:val>
                                            <p:strVal val="#ppt_x"/>
                                          </p:val>
                                        </p:tav>
                                      </p:tavLst>
                                    </p:anim>
                                    <p:animEffect transition="in" filter="wipe(left)">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93470" y="2060575"/>
            <a:ext cx="5427980" cy="3204210"/>
          </a:xfrm>
          <a:prstGeom prst="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7" name="矩形 66"/>
          <p:cNvSpPr>
            <a:spLocks noChangeArrowheads="1"/>
          </p:cNvSpPr>
          <p:nvPr/>
        </p:nvSpPr>
        <p:spPr bwMode="auto">
          <a:xfrm>
            <a:off x="1094105" y="2060575"/>
            <a:ext cx="5481507" cy="325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150000"/>
              </a:lnSpc>
              <a:buClrTx/>
              <a:buSzTx/>
              <a:buFont typeface="Wingdings" panose="05000000000000000000" pitchFamily="2" charset="2"/>
              <a:buNone/>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rPr>
              <a:t>表</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6.</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7</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是一个模板，可以用来向变更控制委员会报告进行需求变更的影响分析。使用模板可以帮助变更控制委员会分析变更对整体的影响，找到有用的信息来作出正式的决策。实现此项变更的开发人员可能需要详细的分析情况和工作量计划工单，但变更控制委员会仅需要影响分析的总结。可以视情况调整模板。</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descr="1"/>
          <p:cNvPicPr>
            <a:picLocks noChangeAspect="1"/>
          </p:cNvPicPr>
          <p:nvPr/>
        </p:nvPicPr>
        <p:blipFill>
          <a:blip r:embed="rId2"/>
          <a:stretch>
            <a:fillRect/>
          </a:stretch>
        </p:blipFill>
        <p:spPr>
          <a:xfrm>
            <a:off x="6670675" y="2060575"/>
            <a:ext cx="4762500" cy="3220085"/>
          </a:xfrm>
          <a:prstGeom prst="rect">
            <a:avLst/>
          </a:prstGeom>
        </p:spPr>
      </p:pic>
      <p:sp>
        <p:nvSpPr>
          <p:cNvPr id="3" name="文本框 67"/>
          <p:cNvSpPr>
            <a:spLocks noChangeArrowheads="1"/>
          </p:cNvSpPr>
          <p:nvPr/>
        </p:nvSpPr>
        <p:spPr bwMode="auto">
          <a:xfrm>
            <a:off x="579755" y="905510"/>
            <a:ext cx="75361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eaLnBrk="1" fontAlgn="base" latinLnBrk="0" hangingPunct="1">
              <a:lnSpc>
                <a:spcPct val="100000"/>
              </a:lnSpc>
              <a:buClrTx/>
              <a:buSzTx/>
              <a:buFont typeface="Arial" panose="020B0604020202020204" pitchFamily="34" charset="0"/>
              <a:buNone/>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6.3.2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影响分析报告模板</a:t>
            </a:r>
            <a:endParaRPr kumimoji="0" lang="zh-CN" altLang="en-US" sz="2200" b="1" i="0" u="none" strike="noStrike" kern="0" cap="none" spc="0" normalizeH="0" baseline="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9" name="组合 7"/>
          <p:cNvGrpSpPr/>
          <p:nvPr/>
        </p:nvGrpSpPr>
        <p:grpSpPr>
          <a:xfrm>
            <a:off x="89507" y="290007"/>
            <a:ext cx="3592020" cy="491607"/>
            <a:chOff x="198764" y="258545"/>
            <a:chExt cx="4788250" cy="656007"/>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日期占位符 4"/>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8" name="文本框 7"/>
          <p:cNvSpPr txBox="1"/>
          <p:nvPr/>
        </p:nvSpPr>
        <p:spPr>
          <a:xfrm>
            <a:off x="1581785" y="1459230"/>
            <a:ext cx="8285480" cy="429895"/>
          </a:xfrm>
          <a:prstGeom prst="rect">
            <a:avLst/>
          </a:prstGeom>
          <a:noFill/>
        </p:spPr>
        <p:txBody>
          <a:bodyPr wrap="none" rtlCol="0">
            <a:spAutoFit/>
          </a:bodyPr>
          <a:lstStyle/>
          <a:p>
            <a:pPr algn="l"/>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对于需求变更后造成的影响进行分析报告的模板即为影响分析模板</a:t>
            </a:r>
            <a:endParaRPr lang="zh-CN" altLang="en-US"/>
          </a:p>
        </p:txBody>
      </p:sp>
      <p:sp>
        <p:nvSpPr>
          <p:cNvPr id="15" name="灯片编号占位符 14"/>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78</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par>
                                <p:cTn id="13" presetID="1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par>
                                <p:cTn id="21" presetID="1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up)">
                                      <p:cBhvr>
                                        <p:cTn id="24" dur="500"/>
                                        <p:tgtEl>
                                          <p:spTgt spid="9"/>
                                        </p:tgtEl>
                                      </p:cBhvr>
                                    </p:animEffect>
                                  </p:childTnLst>
                                </p:cTn>
                              </p:par>
                              <p:par>
                                <p:cTn id="25" presetID="1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ppt_y</p:attrName>
                                        </p:attrNameLst>
                                      </p:cBhvr>
                                      <p:tavLst>
                                        <p:tav tm="0">
                                          <p:val>
                                            <p:strVal val="#ppt_y+#ppt_h*1.125000"/>
                                          </p:val>
                                        </p:tav>
                                        <p:tav tm="100000">
                                          <p:val>
                                            <p:strVal val="#ppt_y"/>
                                          </p:val>
                                        </p:tav>
                                      </p:tavLst>
                                    </p:anim>
                                    <p:animEffect transition="in" filter="wipe(up)">
                                      <p:cBhvr>
                                        <p:cTn id="28" dur="500"/>
                                        <p:tgtEl>
                                          <p:spTgt spid="4"/>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p:tgtEl>
                                          <p:spTgt spid="8"/>
                                        </p:tgtEl>
                                        <p:attrNameLst>
                                          <p:attrName>ppt_y</p:attrName>
                                        </p:attrNameLst>
                                      </p:cBhvr>
                                      <p:tavLst>
                                        <p:tav tm="0">
                                          <p:val>
                                            <p:strVal val="#ppt_y+#ppt_h*1.125000"/>
                                          </p:val>
                                        </p:tav>
                                        <p:tav tm="100000">
                                          <p:val>
                                            <p:strVal val="#ppt_y"/>
                                          </p:val>
                                        </p:tav>
                                      </p:tavLst>
                                    </p:anim>
                                    <p:animEffect transition="in" filter="wipe(up)">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7" grpId="0"/>
      <p:bldP spid="7" grpId="1"/>
      <p:bldP spid="3" grpId="0"/>
      <p:bldP spid="3" grpId="1"/>
      <p:bldP spid="5" grpId="0"/>
      <p:bldP spid="5" grpId="1"/>
      <p:bldP spid="8" grpId="0"/>
      <p:bldP spid="8"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89507" y="290007"/>
            <a:ext cx="3592020" cy="491607"/>
            <a:chOff x="198764" y="258545"/>
            <a:chExt cx="4788250" cy="656007"/>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6" name="表格 5"/>
          <p:cNvGraphicFramePr/>
          <p:nvPr>
            <p:custDataLst>
              <p:tags r:id="rId1"/>
            </p:custDataLst>
          </p:nvPr>
        </p:nvGraphicFramePr>
        <p:xfrm>
          <a:off x="1727835" y="1636395"/>
          <a:ext cx="9041130" cy="4480560"/>
        </p:xfrm>
        <a:graphic>
          <a:graphicData uri="http://schemas.openxmlformats.org/drawingml/2006/table">
            <a:tbl>
              <a:tblPr firstRow="1" bandRow="1">
                <a:tableStyleId>{5C22544A-7EE6-4342-B048-85BDC9FD1C3A}</a:tableStyleId>
              </a:tblPr>
              <a:tblGrid>
                <a:gridCol w="4307205">
                  <a:extLst>
                    <a:ext uri="{9D8B030D-6E8A-4147-A177-3AD203B41FA5}">
                      <a16:colId xmlns:a16="http://schemas.microsoft.com/office/drawing/2014/main" val="20000"/>
                    </a:ext>
                  </a:extLst>
                </a:gridCol>
                <a:gridCol w="4733925">
                  <a:extLst>
                    <a:ext uri="{9D8B030D-6E8A-4147-A177-3AD203B41FA5}">
                      <a16:colId xmlns:a16="http://schemas.microsoft.com/office/drawing/2014/main" val="20001"/>
                    </a:ext>
                  </a:extLst>
                </a:gridCol>
              </a:tblGrid>
              <a:tr h="640080">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基准(线)中是否已有需求与建议的变更相冲突?</a:t>
                      </a:r>
                      <a:endParaRPr lang="zh-CN" altLang="en-US" dirty="0"/>
                    </a:p>
                  </a:txBody>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若执行变更，是否会在开发、测试和许多其它环境方面提出不合理要求?</a:t>
                      </a:r>
                      <a:endParaRPr lang="zh-CN" altLang="en-US"/>
                    </a:p>
                  </a:txBody>
                  <a:tcPr/>
                </a:tc>
                <a:extLst>
                  <a:ext uri="{0D108BD9-81ED-4DB2-BD59-A6C34878D82A}">
                    <a16:rowId xmlns:a16="http://schemas.microsoft.com/office/drawing/2014/main" val="10000"/>
                  </a:ext>
                </a:extLst>
              </a:tr>
              <a:tr h="640080">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是否有待解决的需求变更与已建议的变更相冲突?</a:t>
                      </a:r>
                      <a:endParaRPr lang="zh-CN" altLang="en-US"/>
                    </a:p>
                  </a:txBody>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实现或测试变更是否有额外的工具要求?</a:t>
                      </a:r>
                      <a:endParaRPr lang="zh-CN" altLang="en-US"/>
                    </a:p>
                  </a:txBody>
                  <a:tcPr/>
                </a:tc>
                <a:extLst>
                  <a:ext uri="{0D108BD9-81ED-4DB2-BD59-A6C34878D82A}">
                    <a16:rowId xmlns:a16="http://schemas.microsoft.com/office/drawing/2014/main" val="10001"/>
                  </a:ext>
                </a:extLst>
              </a:tr>
              <a:tr h="640080">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是否有待解决的需求变更与已建议的变更相冲突?</a:t>
                      </a:r>
                      <a:endParaRPr lang="zh-CN" altLang="en-US" dirty="0"/>
                    </a:p>
                  </a:txBody>
                  <a:tcPr/>
                </a:tc>
                <a:tc>
                  <a:txBody>
                    <a:bodyPr/>
                    <a:lstStyle/>
                    <a:p>
                      <a:pPr indent="0" algn="l" fontAlgn="auto">
                        <a:lnSpc>
                          <a:spcPct val="100000"/>
                        </a:lnSpc>
                        <a:buClrTx/>
                        <a:buSzTx/>
                        <a:buFont typeface="Wingdings" panose="05000000000000000000" pitchFamily="2" charset="2"/>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在项目计划中，建议的变更如何影响任务的执行顺序、依赖性、工作量或进度?</a:t>
                      </a:r>
                      <a:endParaRPr lang="zh-CN" altLang="en-US"/>
                    </a:p>
                  </a:txBody>
                  <a:tcPr/>
                </a:tc>
                <a:extLst>
                  <a:ext uri="{0D108BD9-81ED-4DB2-BD59-A6C34878D82A}">
                    <a16:rowId xmlns:a16="http://schemas.microsoft.com/office/drawing/2014/main" val="10002"/>
                  </a:ext>
                </a:extLst>
              </a:tr>
              <a:tr h="640080">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进行建议的变更会有什么样的负面效应或风险?</a:t>
                      </a:r>
                      <a:endParaRPr lang="zh-CN" altLang="en-US"/>
                    </a:p>
                  </a:txBody>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评审或验证变更是否要求原型法或别的用户提供意见?</a:t>
                      </a:r>
                      <a:endParaRPr lang="zh-CN" altLang="en-US"/>
                    </a:p>
                  </a:txBody>
                  <a:tcPr/>
                </a:tc>
                <a:extLst>
                  <a:ext uri="{0D108BD9-81ED-4DB2-BD59-A6C34878D82A}">
                    <a16:rowId xmlns:a16="http://schemas.microsoft.com/office/drawing/2014/main" val="10003"/>
                  </a:ext>
                </a:extLst>
              </a:tr>
              <a:tr h="640080">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建议的变更是否会不利于需求实现或其它质量属性?</a:t>
                      </a:r>
                      <a:endParaRPr lang="zh-CN" altLang="en-US"/>
                    </a:p>
                  </a:txBody>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采纳变更要求后，浪费了多少以前曾做的工作?</a:t>
                      </a:r>
                      <a:endParaRPr lang="zh-CN" altLang="en-US"/>
                    </a:p>
                  </a:txBody>
                  <a:tcPr/>
                </a:tc>
                <a:extLst>
                  <a:ext uri="{0D108BD9-81ED-4DB2-BD59-A6C34878D82A}">
                    <a16:rowId xmlns:a16="http://schemas.microsoft.com/office/drawing/2014/main" val="10004"/>
                  </a:ext>
                </a:extLst>
              </a:tr>
              <a:tr h="640080">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从技术条件和员工技能的角度看该变更是否可行?</a:t>
                      </a:r>
                      <a:endParaRPr lang="zh-CN" altLang="en-US"/>
                    </a:p>
                  </a:txBody>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建议的变更是否导致产品单元成本增加?例如增加了第三方产品使用许可证的费用。</a:t>
                      </a:r>
                      <a:endParaRPr lang="zh-CN" altLang="en-US"/>
                    </a:p>
                  </a:txBody>
                  <a:tcPr/>
                </a:tc>
                <a:extLst>
                  <a:ext uri="{0D108BD9-81ED-4DB2-BD59-A6C34878D82A}">
                    <a16:rowId xmlns:a16="http://schemas.microsoft.com/office/drawing/2014/main" val="10005"/>
                  </a:ext>
                </a:extLst>
              </a:tr>
              <a:tr h="378460">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变更是否影响任何市场营销、制造、培训或用户支持计划? </a:t>
                      </a:r>
                      <a:endParaRPr lang="zh-CN" altLang="en-US"/>
                    </a:p>
                  </a:txBody>
                  <a:tcPr/>
                </a:tc>
                <a:tc>
                  <a:txBody>
                    <a:bodyPr/>
                    <a:lstStyle/>
                    <a:p>
                      <a:pPr>
                        <a:buNone/>
                      </a:pPr>
                      <a:r>
                        <a:rPr lang="en-US" altLang="zh-CN" dirty="0"/>
                        <a:t>…………</a:t>
                      </a:r>
                    </a:p>
                  </a:txBody>
                  <a:tcPr/>
                </a:tc>
                <a:extLst>
                  <a:ext uri="{0D108BD9-81ED-4DB2-BD59-A6C34878D82A}">
                    <a16:rowId xmlns:a16="http://schemas.microsoft.com/office/drawing/2014/main" val="10006"/>
                  </a:ext>
                </a:extLst>
              </a:tr>
            </a:tbl>
          </a:graphicData>
        </a:graphic>
      </p:graphicFrame>
      <p:sp>
        <p:nvSpPr>
          <p:cNvPr id="7" name="文本框 6"/>
          <p:cNvSpPr txBox="1"/>
          <p:nvPr/>
        </p:nvSpPr>
        <p:spPr>
          <a:xfrm>
            <a:off x="1727835" y="967105"/>
            <a:ext cx="9041130" cy="398780"/>
          </a:xfrm>
          <a:prstGeom prst="rect">
            <a:avLst/>
          </a:prstGeom>
          <a:noFill/>
        </p:spPr>
        <p:txBody>
          <a:bodyPr wrap="square" rtlCol="0">
            <a:spAutoFit/>
          </a:bodyPr>
          <a:lstStyle/>
          <a:p>
            <a:pPr algn="ct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表</a:t>
            </a:r>
            <a:r>
              <a:rPr lang="en-US" altLang="zh-CN"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6.4 </a:t>
            </a: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变更涉及的问题核对表（简称表A）</a:t>
            </a:r>
            <a:endParaRPr lang="zh-CN" altLang="en-US"/>
          </a:p>
        </p:txBody>
      </p:sp>
      <p:sp>
        <p:nvSpPr>
          <p:cNvPr id="8" name="日期占位符 7"/>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79</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par>
                                <p:cTn id="8" presetID="3" presetClass="entr" presetSubtype="1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blinds(horizontal)">
                                      <p:cBhvr>
                                        <p:cTn id="10" dur="500"/>
                                        <p:tgtEl>
                                          <p:spTgt spid="55"/>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39" y="368935"/>
            <a:ext cx="4777047"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7" name="日期占位符 6"/>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fld id="{719AC410-3DB4-4DF6-9C46-9EB74471E774}" type="slidenum">
              <a:rPr lang="zh-CN" altLang="en-US"/>
              <a:t>8</a:t>
            </a:fld>
            <a:endParaRPr lang="zh-CN" altLang="en-US" sz="1800">
              <a:solidFill>
                <a:srgbClr val="000000"/>
              </a:solidFill>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3" name="文本框 67"/>
          <p:cNvSpPr>
            <a:spLocks noChangeArrowheads="1"/>
          </p:cNvSpPr>
          <p:nvPr/>
        </p:nvSpPr>
        <p:spPr bwMode="auto">
          <a:xfrm>
            <a:off x="3950918" y="1598382"/>
            <a:ext cx="6621049" cy="443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6.1.1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需求基线</a:t>
            </a:r>
            <a:endParaRPr lang="en-US" altLang="zh-CN" sz="3200" b="1" kern="0" dirty="0">
              <a:latin typeface="微软雅黑" panose="020B0503020204020204" pitchFamily="34" charset="-122"/>
              <a:ea typeface="微软雅黑" panose="020B0503020204020204" pitchFamily="34" charset="-122"/>
              <a:sym typeface="宋体" panose="02010600030101010101" pitchFamily="2" charset="-122"/>
            </a:endParaRPr>
          </a:p>
          <a:p>
            <a:pPr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6.1.2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需求管理过程</a:t>
            </a:r>
            <a:endParaRPr lang="en-US" altLang="zh-CN" sz="3200" b="1" kern="0" dirty="0">
              <a:latin typeface="微软雅黑" panose="020B0503020204020204" pitchFamily="34" charset="-122"/>
              <a:ea typeface="微软雅黑" panose="020B0503020204020204" pitchFamily="34" charset="-122"/>
              <a:sym typeface="宋体" panose="02010600030101010101" pitchFamily="2" charset="-122"/>
            </a:endParaRPr>
          </a:p>
          <a:p>
            <a:pPr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6.1.3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需求版本控制</a:t>
            </a:r>
            <a:endParaRPr lang="en-US" altLang="zh-CN" sz="3200" b="1" kern="0" dirty="0">
              <a:latin typeface="微软雅黑" panose="020B0503020204020204" pitchFamily="34" charset="-122"/>
              <a:ea typeface="微软雅黑" panose="020B0503020204020204" pitchFamily="34" charset="-122"/>
              <a:sym typeface="宋体" panose="02010600030101010101" pitchFamily="2" charset="-122"/>
            </a:endParaRPr>
          </a:p>
          <a:p>
            <a:pPr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6.1.4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需求属性</a:t>
            </a:r>
            <a:endParaRPr lang="en-US" altLang="zh-CN" sz="3200" b="1" kern="0" dirty="0">
              <a:latin typeface="微软雅黑" panose="020B0503020204020204" pitchFamily="34" charset="-122"/>
              <a:ea typeface="微软雅黑" panose="020B0503020204020204" pitchFamily="34" charset="-122"/>
              <a:sym typeface="宋体" panose="02010600030101010101" pitchFamily="2" charset="-122"/>
            </a:endParaRPr>
          </a:p>
          <a:p>
            <a:pPr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6.1.5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跟踪需求状态</a:t>
            </a:r>
            <a:endParaRPr kumimoji="0" lang="en-US" altLang="zh-CN"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宋体" panose="02010600030101010101" pitchFamily="2" charset="-122"/>
            </a:endParaRPr>
          </a:p>
          <a:p>
            <a:pPr fontAlgn="base">
              <a:lnSpc>
                <a:spcPct val="150000"/>
              </a:lnSpc>
              <a:spcBef>
                <a:spcPct val="0"/>
              </a:spcBef>
              <a:spcAft>
                <a:spcPct val="0"/>
              </a:spcAft>
              <a:defRPr/>
            </a:pPr>
            <a:r>
              <a:rPr lang="en-US" altLang="zh-CN" sz="3200" b="1" kern="0" dirty="0">
                <a:latin typeface="微软雅黑" panose="020B0503020204020204" pitchFamily="34" charset="-122"/>
                <a:ea typeface="微软雅黑" panose="020B0503020204020204" pitchFamily="34" charset="-122"/>
                <a:sym typeface="宋体" panose="02010600030101010101" pitchFamily="2" charset="-122"/>
              </a:rPr>
              <a:t>6.1.6 </a:t>
            </a: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评估需求管理的工作量</a:t>
            </a:r>
          </a:p>
        </p:txBody>
      </p:sp>
      <p:sp>
        <p:nvSpPr>
          <p:cNvPr id="10" name="文本框 9">
            <a:extLst>
              <a:ext uri="{FF2B5EF4-FFF2-40B4-BE49-F238E27FC236}">
                <a16:creationId xmlns:a16="http://schemas.microsoft.com/office/drawing/2014/main" id="{750BDA9F-1240-4B4F-B6B7-3894FAF874D1}"/>
              </a:ext>
            </a:extLst>
          </p:cNvPr>
          <p:cNvSpPr txBox="1"/>
          <p:nvPr/>
        </p:nvSpPr>
        <p:spPr>
          <a:xfrm>
            <a:off x="1014939" y="922407"/>
            <a:ext cx="2074623" cy="743986"/>
          </a:xfrm>
          <a:prstGeom prst="rect">
            <a:avLst/>
          </a:prstGeom>
          <a:noFill/>
        </p:spPr>
        <p:txBody>
          <a:bodyPr wrap="square">
            <a:spAutoFit/>
          </a:bodyPr>
          <a:lstStyle/>
          <a:p>
            <a:pPr lvl="0" fontAlgn="base">
              <a:lnSpc>
                <a:spcPct val="150000"/>
              </a:lnSpc>
              <a:spcBef>
                <a:spcPct val="0"/>
              </a:spcBef>
              <a:spcAft>
                <a:spcPct val="0"/>
              </a:spcAft>
              <a:defRPr/>
            </a:pPr>
            <a:r>
              <a:rPr lang="zh-CN" altLang="en-US" sz="3200" b="1" kern="0" dirty="0">
                <a:latin typeface="微软雅黑" panose="020B0503020204020204" pitchFamily="34" charset="-122"/>
                <a:ea typeface="微软雅黑" panose="020B0503020204020204" pitchFamily="34" charset="-122"/>
                <a:sym typeface="宋体" panose="02010600030101010101" pitchFamily="2" charset="-122"/>
              </a:rPr>
              <a:t>主要内容</a:t>
            </a:r>
            <a:endParaRPr lang="en-US" altLang="zh-CN" sz="3200" b="1" kern="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7"/>
          <p:cNvGrpSpPr/>
          <p:nvPr/>
        </p:nvGrpSpPr>
        <p:grpSpPr>
          <a:xfrm>
            <a:off x="89507" y="290007"/>
            <a:ext cx="3592020" cy="491607"/>
            <a:chOff x="198764" y="258545"/>
            <a:chExt cx="4788250" cy="656007"/>
          </a:xfrm>
        </p:grpSpPr>
        <p:grpSp>
          <p:nvGrpSpPr>
            <p:cNvPr id="20" name="组合 5"/>
            <p:cNvGrpSpPr/>
            <p:nvPr/>
          </p:nvGrpSpPr>
          <p:grpSpPr>
            <a:xfrm>
              <a:off x="198764" y="258545"/>
              <a:ext cx="700083" cy="563491"/>
              <a:chOff x="5075564" y="2933562"/>
              <a:chExt cx="2860947" cy="2302753"/>
            </a:xfrm>
          </p:grpSpPr>
          <p:sp>
            <p:nvSpPr>
              <p:cNvPr id="22" name="等腰三角形 2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3" name="等腰三角形 2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9" name="日期占位符 8"/>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graphicFrame>
        <p:nvGraphicFramePr>
          <p:cNvPr id="15" name="表格 14"/>
          <p:cNvGraphicFramePr/>
          <p:nvPr>
            <p:custDataLst>
              <p:tags r:id="rId1"/>
            </p:custDataLst>
          </p:nvPr>
        </p:nvGraphicFramePr>
        <p:xfrm>
          <a:off x="1576070" y="1680210"/>
          <a:ext cx="9039860" cy="3855720"/>
        </p:xfrm>
        <a:graphic>
          <a:graphicData uri="http://schemas.openxmlformats.org/drawingml/2006/table">
            <a:tbl>
              <a:tblPr firstRow="1" bandRow="1">
                <a:tableStyleId>{5C22544A-7EE6-4342-B048-85BDC9FD1C3A}</a:tableStyleId>
              </a:tblPr>
              <a:tblGrid>
                <a:gridCol w="4763135">
                  <a:extLst>
                    <a:ext uri="{9D8B030D-6E8A-4147-A177-3AD203B41FA5}">
                      <a16:colId xmlns:a16="http://schemas.microsoft.com/office/drawing/2014/main" val="20000"/>
                    </a:ext>
                  </a:extLst>
                </a:gridCol>
                <a:gridCol w="4276725">
                  <a:extLst>
                    <a:ext uri="{9D8B030D-6E8A-4147-A177-3AD203B41FA5}">
                      <a16:colId xmlns:a16="http://schemas.microsoft.com/office/drawing/2014/main" val="20001"/>
                    </a:ext>
                  </a:extLst>
                </a:gridCol>
              </a:tblGrid>
              <a:tr h="640080">
                <a:tc>
                  <a:txBody>
                    <a:bodyPr/>
                    <a:lstStyle/>
                    <a:p>
                      <a:pPr>
                        <a:buNone/>
                      </a:pPr>
                      <a:r>
                        <a:rPr lang="zh-CN" altLang="en-US" sz="1800" dirty="0">
                          <a:latin typeface="宋体" panose="02010600030101010101" pitchFamily="2" charset="-122"/>
                          <a:ea typeface="宋体" panose="02010600030101010101" pitchFamily="2" charset="-122"/>
                          <a:sym typeface="+mn-ea"/>
                        </a:rPr>
                        <a:t>确认任何用户接口要求的变更、添加或删除</a:t>
                      </a:r>
                      <a:endParaRPr lang="zh-CN" altLang="en-US"/>
                    </a:p>
                  </a:txBody>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确认变更影响的应用软件、库或硬件部件</a:t>
                      </a:r>
                      <a:endParaRPr lang="zh-CN" altLang="en-US"/>
                    </a:p>
                  </a:txBody>
                  <a:tcPr/>
                </a:tc>
                <a:extLst>
                  <a:ext uri="{0D108BD9-81ED-4DB2-BD59-A6C34878D82A}">
                    <a16:rowId xmlns:a16="http://schemas.microsoft.com/office/drawing/2014/main" val="10000"/>
                  </a:ext>
                </a:extLst>
              </a:tr>
              <a:tr h="630555">
                <a:tc>
                  <a:txBody>
                    <a:bodyPr/>
                    <a:lstStyle/>
                    <a:p>
                      <a:pPr>
                        <a:buNone/>
                      </a:pPr>
                      <a:r>
                        <a:rPr lang="zh-CN" altLang="en-US" sz="1800" dirty="0">
                          <a:latin typeface="宋体" panose="02010600030101010101" pitchFamily="2" charset="-122"/>
                          <a:ea typeface="宋体" panose="02010600030101010101" pitchFamily="2" charset="-122"/>
                          <a:sym typeface="+mn-ea"/>
                        </a:rPr>
                        <a:t>确认报告、数据库或文件中任何要求的变更，添加或删除</a:t>
                      </a:r>
                      <a:endParaRPr lang="zh-CN" altLang="en-US"/>
                    </a:p>
                  </a:txBody>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确认须购买的第三方软件</a:t>
                      </a:r>
                      <a:endParaRPr lang="zh-CN" altLang="en-US"/>
                    </a:p>
                  </a:txBody>
                  <a:tcPr/>
                </a:tc>
                <a:extLst>
                  <a:ext uri="{0D108BD9-81ED-4DB2-BD59-A6C34878D82A}">
                    <a16:rowId xmlns:a16="http://schemas.microsoft.com/office/drawing/2014/main" val="10001"/>
                  </a:ext>
                </a:extLst>
              </a:tr>
              <a:tr h="381000">
                <a:tc>
                  <a:txBody>
                    <a:bodyPr/>
                    <a:lstStyle/>
                    <a:p>
                      <a:pPr>
                        <a:buNone/>
                      </a:pPr>
                      <a:r>
                        <a:rPr lang="zh-CN" altLang="en-US" sz="1800" dirty="0">
                          <a:latin typeface="宋体" panose="02010600030101010101" pitchFamily="2" charset="-122"/>
                          <a:ea typeface="宋体" panose="02010600030101010101" pitchFamily="2" charset="-122"/>
                          <a:sym typeface="+mn-ea"/>
                        </a:rPr>
                        <a:t>确认必须创建、修改或删除的设计部件</a:t>
                      </a:r>
                      <a:endParaRPr lang="zh-CN" altLang="en-US"/>
                    </a:p>
                  </a:txBody>
                  <a:tcPr/>
                </a:tc>
                <a:tc>
                  <a:txBody>
                    <a:bodyPr/>
                    <a:lstStyle/>
                    <a:p>
                      <a:pPr>
                        <a:buNone/>
                      </a:pP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确认在软件项目管理计划、质量保证计划和配置管理计划等中变更将产生的影响。</a:t>
                      </a:r>
                      <a:endParaRPr lang="zh-CN" altLang="en-US"/>
                    </a:p>
                  </a:txBody>
                  <a:tcPr/>
                </a:tc>
                <a:extLst>
                  <a:ext uri="{0D108BD9-81ED-4DB2-BD59-A6C34878D82A}">
                    <a16:rowId xmlns:a16="http://schemas.microsoft.com/office/drawing/2014/main" val="10002"/>
                  </a:ext>
                </a:extLst>
              </a:tr>
              <a:tr h="381000">
                <a:tc>
                  <a:txBody>
                    <a:bodyPr/>
                    <a:lstStyle/>
                    <a:p>
                      <a:pPr>
                        <a:buNone/>
                      </a:pPr>
                      <a:r>
                        <a:rPr lang="zh-CN" altLang="en-US" sz="1800" dirty="0">
                          <a:latin typeface="宋体" panose="02010600030101010101" pitchFamily="2" charset="-122"/>
                          <a:ea typeface="宋体" panose="02010600030101010101" pitchFamily="2" charset="-122"/>
                          <a:sym typeface="+mn-ea"/>
                        </a:rPr>
                        <a:t>确认源代码文件中任何要求的变更。</a:t>
                      </a:r>
                      <a:endParaRPr lang="zh-CN" altLang="en-US"/>
                    </a:p>
                  </a:txBody>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确认在修改后必须再次检查的工作产品。</a:t>
                      </a:r>
                      <a:endParaRPr lang="zh-CN" altLang="en-US"/>
                    </a:p>
                  </a:txBody>
                  <a:tcPr/>
                </a:tc>
                <a:extLst>
                  <a:ext uri="{0D108BD9-81ED-4DB2-BD59-A6C34878D82A}">
                    <a16:rowId xmlns:a16="http://schemas.microsoft.com/office/drawing/2014/main" val="10003"/>
                  </a:ext>
                </a:extLst>
              </a:tr>
              <a:tr h="381000">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确认必须修改或删除的已有的单元、集成或系统测试用例。</a:t>
                      </a:r>
                      <a:endParaRPr lang="zh-CN" altLang="en-US" dirty="0"/>
                    </a:p>
                  </a:txBody>
                  <a:tcPr/>
                </a:tc>
                <a:tc>
                  <a:txBody>
                    <a:bodyPr/>
                    <a:lstStyle/>
                    <a:p>
                      <a:pPr>
                        <a:buNone/>
                      </a:pPr>
                      <a:r>
                        <a:rPr lang="zh-CN" altLang="en-US" sz="1800" dirty="0">
                          <a:latin typeface="宋体" panose="02010600030101010101" pitchFamily="2" charset="-122"/>
                          <a:ea typeface="宋体" panose="02010600030101010101" pitchFamily="2" charset="-122"/>
                          <a:sym typeface="+mn-ea"/>
                        </a:rPr>
                        <a:t>确认任何必须创建或修改的帮助文件（屏幕）、培训教材或用户文档。</a:t>
                      </a:r>
                      <a:endParaRPr lang="zh-CN" altLang="en-US"/>
                    </a:p>
                  </a:txBody>
                  <a:tcPr/>
                </a:tc>
                <a:extLst>
                  <a:ext uri="{0D108BD9-81ED-4DB2-BD59-A6C34878D82A}">
                    <a16:rowId xmlns:a16="http://schemas.microsoft.com/office/drawing/2014/main" val="10004"/>
                  </a:ext>
                </a:extLst>
              </a:tr>
              <a:tr h="381000">
                <a:tc>
                  <a:txBody>
                    <a:bodyPr/>
                    <a:lstStyle/>
                    <a:p>
                      <a:pPr>
                        <a:buNone/>
                      </a:pP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评估要求的新单元测试、集成测试、系统测试和验收测试的测试用例个数。</a:t>
                      </a:r>
                      <a:endParaRPr lang="zh-CN" altLang="en-US"/>
                    </a:p>
                  </a:txBody>
                  <a:tcPr/>
                </a:tc>
                <a:tc>
                  <a:txBody>
                    <a:bodyPr/>
                    <a:lstStyle/>
                    <a:p>
                      <a:pPr>
                        <a:buNone/>
                      </a:pPr>
                      <a:r>
                        <a:rPr lang="en-US" altLang="zh-CN" sz="1800" dirty="0">
                          <a:sym typeface="+mn-ea"/>
                        </a:rPr>
                        <a:t>…………</a:t>
                      </a:r>
                      <a:endParaRPr lang="en-US" altLang="zh-CN" sz="1800" dirty="0"/>
                    </a:p>
                    <a:p>
                      <a:pPr>
                        <a:buNone/>
                      </a:pPr>
                      <a:endParaRPr lang="zh-CN" altLang="en-US" dirty="0"/>
                    </a:p>
                  </a:txBody>
                  <a:tcPr/>
                </a:tc>
                <a:extLst>
                  <a:ext uri="{0D108BD9-81ED-4DB2-BD59-A6C34878D82A}">
                    <a16:rowId xmlns:a16="http://schemas.microsoft.com/office/drawing/2014/main" val="10005"/>
                  </a:ext>
                </a:extLst>
              </a:tr>
            </a:tbl>
          </a:graphicData>
        </a:graphic>
      </p:graphicFrame>
      <p:sp>
        <p:nvSpPr>
          <p:cNvPr id="4" name="灯片编号占位符 3"/>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80</a:t>
            </a:fld>
            <a:endParaRPr lang="zh-CN" altLang="en-US" dirty="0">
              <a:solidFill>
                <a:prstClr val="black">
                  <a:tint val="75000"/>
                </a:prstClr>
              </a:solidFill>
            </a:endParaRPr>
          </a:p>
        </p:txBody>
      </p:sp>
      <p:sp>
        <p:nvSpPr>
          <p:cNvPr id="7" name="文本框 6"/>
          <p:cNvSpPr txBox="1"/>
          <p:nvPr/>
        </p:nvSpPr>
        <p:spPr>
          <a:xfrm>
            <a:off x="1727835" y="967105"/>
            <a:ext cx="9041130" cy="398780"/>
          </a:xfrm>
          <a:prstGeom prst="rect">
            <a:avLst/>
          </a:prstGeom>
          <a:noFill/>
        </p:spPr>
        <p:txBody>
          <a:bodyPr wrap="square" rtlCol="0">
            <a:spAutoFit/>
          </a:bodyPr>
          <a:lstStyle/>
          <a:p>
            <a:pPr algn="ct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表</a:t>
            </a:r>
            <a:r>
              <a:rPr lang="en-US" altLang="zh-CN"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6.5 </a:t>
            </a: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变更影响的软件元素核对表（简称表B）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p:cNvGraphicFramePr/>
          <p:nvPr>
            <p:custDataLst>
              <p:tags r:id="rId1"/>
            </p:custDataLst>
          </p:nvPr>
        </p:nvGraphicFramePr>
        <p:xfrm>
          <a:off x="579755" y="1665605"/>
          <a:ext cx="10995025" cy="4087495"/>
        </p:xfrm>
        <a:graphic>
          <a:graphicData uri="http://schemas.openxmlformats.org/drawingml/2006/table">
            <a:tbl>
              <a:tblPr/>
              <a:tblGrid>
                <a:gridCol w="1545590">
                  <a:extLst>
                    <a:ext uri="{9D8B030D-6E8A-4147-A177-3AD203B41FA5}">
                      <a16:colId xmlns:a16="http://schemas.microsoft.com/office/drawing/2014/main" val="20000"/>
                    </a:ext>
                  </a:extLst>
                </a:gridCol>
                <a:gridCol w="2422525">
                  <a:extLst>
                    <a:ext uri="{9D8B030D-6E8A-4147-A177-3AD203B41FA5}">
                      <a16:colId xmlns:a16="http://schemas.microsoft.com/office/drawing/2014/main" val="20001"/>
                    </a:ext>
                  </a:extLst>
                </a:gridCol>
                <a:gridCol w="2681605">
                  <a:extLst>
                    <a:ext uri="{9D8B030D-6E8A-4147-A177-3AD203B41FA5}">
                      <a16:colId xmlns:a16="http://schemas.microsoft.com/office/drawing/2014/main" val="20002"/>
                    </a:ext>
                  </a:extLst>
                </a:gridCol>
                <a:gridCol w="2247900">
                  <a:extLst>
                    <a:ext uri="{9D8B030D-6E8A-4147-A177-3AD203B41FA5}">
                      <a16:colId xmlns:a16="http://schemas.microsoft.com/office/drawing/2014/main" val="20003"/>
                    </a:ext>
                  </a:extLst>
                </a:gridCol>
                <a:gridCol w="2097405">
                  <a:extLst>
                    <a:ext uri="{9D8B030D-6E8A-4147-A177-3AD203B41FA5}">
                      <a16:colId xmlns:a16="http://schemas.microsoft.com/office/drawing/2014/main" val="20004"/>
                    </a:ext>
                  </a:extLst>
                </a:gridCol>
              </a:tblGrid>
              <a:tr h="31940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cs typeface="宋体" panose="02010600030101010101" pitchFamily="2" charset="-122"/>
                        </a:rPr>
                        <a:t>工作量</a:t>
                      </a:r>
                      <a:r>
                        <a:rPr kumimoji="0" lang="en-US" altLang="zh-CN" sz="1400" b="1" i="0" u="none" strike="noStrike" cap="none" normalizeH="0" baseline="0">
                          <a:ln>
                            <a:noFill/>
                          </a:ln>
                          <a:solidFill>
                            <a:schemeClr val="tx1"/>
                          </a:solidFill>
                          <a:effectLst/>
                          <a:latin typeface="宋体" panose="02010600030101010101" pitchFamily="2" charset="-122"/>
                          <a:cs typeface="宋体" panose="02010600030101010101" pitchFamily="2" charset="-122"/>
                        </a:rPr>
                        <a:t>(</a:t>
                      </a:r>
                      <a:r>
                        <a:rPr kumimoji="0" lang="zh-CN" altLang="en-US" sz="1400" b="1" i="0" u="none" strike="noStrike" cap="none" normalizeH="0" baseline="0">
                          <a:ln>
                            <a:noFill/>
                          </a:ln>
                          <a:solidFill>
                            <a:schemeClr val="tx1"/>
                          </a:solidFill>
                          <a:effectLst/>
                          <a:latin typeface="宋体" panose="02010600030101010101" pitchFamily="2" charset="-122"/>
                          <a:cs typeface="宋体" panose="02010600030101010101" pitchFamily="2" charset="-122"/>
                        </a:rPr>
                        <a:t>劳动时数</a:t>
                      </a:r>
                      <a:r>
                        <a:rPr kumimoji="0" lang="en-US" altLang="zh-CN" sz="1400" b="1" i="0" u="none" strike="noStrike" cap="none" normalizeH="0" baseline="0">
                          <a:ln>
                            <a:noFill/>
                          </a:ln>
                          <a:solidFill>
                            <a:schemeClr val="tx1"/>
                          </a:solidFill>
                          <a:effectLst/>
                          <a:latin typeface="宋体" panose="02010600030101010101" pitchFamily="2" charset="-122"/>
                          <a:cs typeface="宋体" panose="02010600030101010101" pitchFamily="2" charset="-122"/>
                        </a:rPr>
                        <a:t>)</a:t>
                      </a:r>
                    </a:p>
                  </a:txBody>
                  <a:tcPr anchor="ct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gridSpan="4">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cs typeface="宋体" panose="02010600030101010101" pitchFamily="2" charset="-122"/>
                        </a:rPr>
                        <a:t>任务</a:t>
                      </a:r>
                    </a:p>
                  </a:txBody>
                  <a:tcPr anchor="ct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hMerge="1">
                  <a:txBody>
                    <a:bodyPr/>
                    <a:lstStyle/>
                    <a:p>
                      <a:endParaRPr lang="zh-CN"/>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hMerge="1">
                  <a:txBody>
                    <a:bodyPr/>
                    <a:lstStyle/>
                    <a:p>
                      <a:endParaRPr lang="zh-CN"/>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hMerge="1">
                  <a:txBody>
                    <a:bodyPr/>
                    <a:lstStyle/>
                    <a:p>
                      <a:endParaRPr lang="zh-CN"/>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41402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r>
                        <a:rPr lang="zh-CN" altLang="en-US" sz="1600">
                          <a:ln>
                            <a:noFill/>
                          </a:ln>
                          <a:effectLst/>
                          <a:cs typeface="Times New Roman" panose="02020603050405020304" pitchFamily="2" charset="0"/>
                          <a:sym typeface="+mn-ea"/>
                        </a:rPr>
                        <a:t>开发并评估原型</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开发新的源代码</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修改自动测试驱动程序</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更新其他的文档</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41973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r>
                        <a:rPr lang="zh-CN" altLang="en-US" sz="1600">
                          <a:ln>
                            <a:noFill/>
                          </a:ln>
                          <a:effectLst/>
                          <a:cs typeface="Times New Roman" panose="02020603050405020304" pitchFamily="2" charset="0"/>
                          <a:sym typeface="+mn-ea"/>
                        </a:rPr>
                        <a:t>创建新的设计部件</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修改已有的源代码</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进行回归测试</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更新需求跟踪矩阵</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40830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r>
                        <a:rPr lang="zh-CN" altLang="en-US" sz="1600">
                          <a:ln>
                            <a:noFill/>
                          </a:ln>
                          <a:effectLst/>
                          <a:cs typeface="Times New Roman" panose="02020603050405020304" pitchFamily="2" charset="0"/>
                          <a:sym typeface="+mn-ea"/>
                        </a:rPr>
                        <a:t>修改已有的设计部件</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购买和集成第三方软件</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开发新报告</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342900" marR="0" lvl="0" indent="-342900" algn="l" defTabSz="914400" rtl="0" eaLnBrk="1" fontAlgn="base" latinLnBrk="0" hangingPunct="1">
                        <a:lnSpc>
                          <a:spcPct val="100000"/>
                        </a:lnSpc>
                        <a:buClrTx/>
                        <a:buSzTx/>
                        <a:buFontTx/>
                        <a:buNone/>
                      </a:pPr>
                      <a:r>
                        <a:rPr lang="zh-CN" altLang="en-US" sz="1600">
                          <a:ln>
                            <a:noFill/>
                          </a:ln>
                          <a:effectLst/>
                          <a:cs typeface="Times New Roman" panose="02020603050405020304" pitchFamily="2" charset="0"/>
                          <a:sym typeface="+mn-ea"/>
                        </a:rPr>
                        <a:t>修改已有的数据文件</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41656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r>
                        <a:rPr lang="zh-CN" altLang="en-US" sz="1600">
                          <a:ln>
                            <a:noFill/>
                          </a:ln>
                          <a:effectLst/>
                          <a:cs typeface="Times New Roman" panose="02020603050405020304" pitchFamily="2" charset="0"/>
                          <a:sym typeface="+mn-ea"/>
                        </a:rPr>
                        <a:t>开发新的用户界面部件</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修改构造文件</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修改已有的报告</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marR="0" lvl="0" indent="-342900" algn="l" defTabSz="914400" rtl="0" eaLnBrk="1" fontAlgn="base" latinLnBrk="0" hangingPunct="1">
                        <a:lnSpc>
                          <a:spcPct val="100000"/>
                        </a:lnSpc>
                        <a:buClrTx/>
                        <a:buSzTx/>
                        <a:buFontTx/>
                        <a:buNone/>
                      </a:pPr>
                      <a:r>
                        <a:rPr lang="zh-CN" altLang="en-US" sz="1600">
                          <a:ln>
                            <a:noFill/>
                          </a:ln>
                          <a:effectLst/>
                          <a:cs typeface="Times New Roman" panose="02020603050405020304" pitchFamily="2" charset="0"/>
                          <a:sym typeface="+mn-ea"/>
                        </a:rPr>
                        <a:t>更新需求跟踪矩阵</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3968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宋体" panose="02010600030101010101" pitchFamily="2" charset="-122"/>
                          <a:cs typeface="Times New Roman" panose="02020603050405020304" pitchFamily="2" charset="0"/>
                        </a:rPr>
                        <a:t> </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r>
                        <a:rPr lang="zh-CN" altLang="en-US" sz="1600">
                          <a:ln>
                            <a:noFill/>
                          </a:ln>
                          <a:effectLst/>
                          <a:cs typeface="Times New Roman" panose="02020603050405020304" pitchFamily="2" charset="0"/>
                          <a:sym typeface="+mn-ea"/>
                        </a:rPr>
                        <a:t>修改已有的用户界面部件</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开发新单元测试和综合测试</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开发新的数据库元素</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总计劳动时数</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5"/>
                  </a:ext>
                </a:extLst>
              </a:tr>
              <a:tr h="37909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宋体" panose="02010600030101010101" pitchFamily="2" charset="-122"/>
                          <a:cs typeface="Times New Roman" panose="02020603050405020304" pitchFamily="2" charset="0"/>
                        </a:rPr>
                        <a:t> </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lang="zh-CN" altLang="en-US" sz="1600">
                          <a:ln>
                            <a:noFill/>
                          </a:ln>
                          <a:effectLst/>
                          <a:cs typeface="Times New Roman" panose="02020603050405020304" pitchFamily="2" charset="0"/>
                          <a:sym typeface="+mn-ea"/>
                        </a:rPr>
                        <a:t>开发新的数据文件</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进行单元测试和综合测试</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修改已有的数据库元素</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更新其他的文档</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6"/>
                  </a:ext>
                </a:extLst>
              </a:tr>
              <a:tr h="62801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endParaRPr kumimoji="0" lang="zh-CN" altLang="en-US" sz="1600" i="0" u="none" strike="noStrike" cap="none" normalizeH="0" baseline="0">
                        <a:ln>
                          <a:noFill/>
                        </a:ln>
                        <a:solidFill>
                          <a:schemeClr val="tx1"/>
                        </a:solidFill>
                        <a:effectLst/>
                        <a:latin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开发新的用户文档和帮助屏幕</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写新的系统测试和验收</a:t>
                      </a: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测试用</a:t>
                      </a: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例</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r>
                        <a:rPr lang="zh-CN" altLang="en-US" sz="1600">
                          <a:ln>
                            <a:noFill/>
                          </a:ln>
                          <a:effectLst/>
                          <a:cs typeface="Times New Roman" panose="02020603050405020304" pitchFamily="2" charset="0"/>
                          <a:sym typeface="+mn-ea"/>
                        </a:rPr>
                        <a:t>更新软件需求规格说明书或需求数据库</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342900" marR="0" lvl="0" indent="-342900" algn="l" defTabSz="914400" rtl="0" eaLnBrk="1" fontAlgn="base" latinLnBrk="0" hangingPunct="1">
                        <a:lnSpc>
                          <a:spcPct val="100000"/>
                        </a:lnSpc>
                        <a:buClrTx/>
                        <a:buSzTx/>
                        <a:buFontTx/>
                        <a:buNone/>
                      </a:pPr>
                      <a:r>
                        <a:rPr lang="zh-CN" altLang="en-US" sz="1600">
                          <a:ln>
                            <a:noFill/>
                          </a:ln>
                          <a:effectLst/>
                          <a:latin typeface="Times New Roman" panose="02020603050405020304" pitchFamily="2" charset="0"/>
                          <a:ea typeface="宋体" panose="02010600030101010101" pitchFamily="2" charset="-122"/>
                          <a:cs typeface="Times New Roman" panose="02020603050405020304" pitchFamily="2" charset="0"/>
                          <a:sym typeface="+mn-ea"/>
                        </a:rPr>
                        <a:t>检查已修改的工作产品</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7"/>
                  </a:ext>
                </a:extLst>
              </a:tr>
              <a:tr h="6286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endParaRPr kumimoji="0" lang="en-US" altLang="zh-CN" sz="1200" b="1" i="0" u="none" strike="noStrike" cap="none" normalizeH="0" baseline="0">
                        <a:ln>
                          <a:noFill/>
                        </a:ln>
                        <a:solidFill>
                          <a:schemeClr val="tx1"/>
                        </a:solidFill>
                        <a:effectLst/>
                        <a:latin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修改已有的用户文档和帮助屏幕</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修改已有的系统测试</a:t>
                      </a: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和验收测试用</a:t>
                      </a: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例</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marR="0" lvl="0" indent="-342900" algn="l" defTabSz="914400" rtl="0" eaLnBrk="1" fontAlgn="base" latinLnBrk="0" hangingPunct="1">
                        <a:lnSpc>
                          <a:spcPct val="100000"/>
                        </a:lnSpc>
                        <a:buClrTx/>
                        <a:buSzTx/>
                        <a:buFontTx/>
                        <a:buNone/>
                      </a:pPr>
                      <a:r>
                        <a:rPr lang="zh-CN" altLang="en-US" sz="1600">
                          <a:ln>
                            <a:noFill/>
                          </a:ln>
                          <a:effectLst/>
                          <a:cs typeface="Times New Roman" panose="02020603050405020304" pitchFamily="2" charset="0"/>
                          <a:sym typeface="+mn-ea"/>
                        </a:rPr>
                        <a:t>根据测试和检查情况返工等</a:t>
                      </a:r>
                      <a:endPar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342900" marR="0" lvl="0" indent="-342900" algn="l" defTabSz="914400" rtl="0" eaLnBrk="1" fontAlgn="base" latinLnBrk="0" hangingPunct="1">
                        <a:lnSpc>
                          <a:spcPct val="100000"/>
                        </a:lnSpc>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检查已修改的工作产品</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8"/>
                  </a:ext>
                </a:extLst>
              </a:tr>
            </a:tbl>
          </a:graphicData>
        </a:graphic>
      </p:graphicFrame>
      <p:grpSp>
        <p:nvGrpSpPr>
          <p:cNvPr id="9" name="组合 7"/>
          <p:cNvGrpSpPr/>
          <p:nvPr/>
        </p:nvGrpSpPr>
        <p:grpSpPr>
          <a:xfrm>
            <a:off x="89507" y="290007"/>
            <a:ext cx="3592020" cy="491607"/>
            <a:chOff x="198764" y="258545"/>
            <a:chExt cx="4788250" cy="656007"/>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 name="等腰三角形 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日期占位符 4"/>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7" name="灯片编号占位符 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81</a:t>
            </a:fld>
            <a:endParaRPr lang="zh-CN" altLang="en-US" dirty="0">
              <a:solidFill>
                <a:prstClr val="black">
                  <a:tint val="75000"/>
                </a:prstClr>
              </a:solidFill>
            </a:endParaRPr>
          </a:p>
        </p:txBody>
      </p:sp>
      <p:sp>
        <p:nvSpPr>
          <p:cNvPr id="13" name="文本框 12"/>
          <p:cNvSpPr txBox="1"/>
          <p:nvPr/>
        </p:nvSpPr>
        <p:spPr>
          <a:xfrm>
            <a:off x="1727835" y="967105"/>
            <a:ext cx="9041130" cy="398780"/>
          </a:xfrm>
          <a:prstGeom prst="rect">
            <a:avLst/>
          </a:prstGeom>
          <a:noFill/>
        </p:spPr>
        <p:txBody>
          <a:bodyPr wrap="square" rtlCol="0">
            <a:spAutoFit/>
          </a:bodyPr>
          <a:lstStyle/>
          <a:p>
            <a:pPr algn="ctr" fontAlgn="base">
              <a:lnSpc>
                <a:spcPct val="100000"/>
              </a:lnSpc>
              <a:spcBef>
                <a:spcPct val="0"/>
              </a:spcBef>
              <a:spcAft>
                <a:spcPct val="0"/>
              </a:spcAft>
              <a:buFont typeface="Arial" panose="020B0604020202020204" pitchFamily="34" charset="0"/>
              <a:buNone/>
            </a:pPr>
            <a:r>
              <a:rPr lang="en-US" altLang="zh-CN"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表6.6 评估需求变更的劳动时数</a:t>
            </a:r>
            <a:r>
              <a:rPr lang="zh-CN" altLang="en-US" sz="2000" b="1" kern="0" dirty="0">
                <a:solidFill>
                  <a:schemeClr val="tx1">
                    <a:lumMod val="50000"/>
                    <a:lumOff val="50000"/>
                  </a:schemeClr>
                </a:solidFill>
                <a:latin typeface="微软雅黑" panose="020B0503020204020204" pitchFamily="34" charset="-122"/>
                <a:ea typeface="微软雅黑" panose="020B0503020204020204" pitchFamily="34" charset="-122"/>
                <a:sym typeface="+mn-ea"/>
              </a:rPr>
              <a:t>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内容占位符 110593"/>
          <p:cNvGraphicFramePr>
            <a:graphicFrameLocks noGrp="1"/>
          </p:cNvGraphicFramePr>
          <p:nvPr>
            <p:ph idx="4294967295"/>
            <p:custDataLst>
              <p:tags r:id="rId1"/>
            </p:custDataLst>
          </p:nvPr>
        </p:nvGraphicFramePr>
        <p:xfrm>
          <a:off x="1268730" y="1337945"/>
          <a:ext cx="9654540" cy="4591050"/>
        </p:xfrm>
        <a:graphic>
          <a:graphicData uri="http://schemas.openxmlformats.org/drawingml/2006/table">
            <a:tbl>
              <a:tblPr/>
              <a:tblGrid>
                <a:gridCol w="9654540">
                  <a:extLst>
                    <a:ext uri="{9D8B030D-6E8A-4147-A177-3AD203B41FA5}">
                      <a16:colId xmlns:a16="http://schemas.microsoft.com/office/drawing/2014/main" val="20000"/>
                    </a:ext>
                  </a:extLst>
                </a:gridCol>
              </a:tblGrid>
              <a:tr h="4591050">
                <a:tc>
                  <a:txBody>
                    <a:bodyPr/>
                    <a:lstStyle/>
                    <a:p>
                      <a:pPr marL="342900" marR="0" lvl="0" indent="276225"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变更请求</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ID___</a:t>
                      </a:r>
                      <a:r>
                        <a:rPr lang="en-US" altLang="zh-CN" sz="1800" b="0">
                          <a:ln>
                            <a:noFill/>
                          </a:ln>
                          <a:effectLst/>
                          <a:latin typeface="Times New Roman" panose="02020603050405020304" pitchFamily="2" charset="0"/>
                          <a:ea typeface="宋体" panose="02010600030101010101" pitchFamily="2" charset="-122"/>
                          <a:cs typeface="Times New Roman" panose="02020603050405020304" pitchFamily="2" charset="0"/>
                          <a:sym typeface="+mn-ea"/>
                        </a:rPr>
                        <a:t>____</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lang="zh-CN" altLang="en-US" sz="1800" b="0">
                          <a:ln>
                            <a:noFill/>
                          </a:ln>
                          <a:effectLst/>
                          <a:latin typeface="Times New Roman" panose="02020603050405020304" pitchFamily="2" charset="0"/>
                          <a:ea typeface="宋体" panose="02010600030101010101" pitchFamily="2" charset="-122"/>
                          <a:cs typeface="Times New Roman" panose="02020603050405020304" pitchFamily="2" charset="0"/>
                          <a:sym typeface="+mn-ea"/>
                        </a:rPr>
                        <a:t>标    题</a:t>
                      </a:r>
                      <a:r>
                        <a:rPr lang="en-US" altLang="zh-CN" sz="1800" b="0">
                          <a:ln>
                            <a:noFill/>
                          </a:ln>
                          <a:effectLst/>
                          <a:latin typeface="Times New Roman" panose="02020603050405020304" pitchFamily="2" charset="0"/>
                          <a:ea typeface="宋体" panose="02010600030101010101" pitchFamily="2" charset="-122"/>
                          <a:cs typeface="Times New Roman" panose="02020603050405020304" pitchFamily="2" charset="0"/>
                          <a:sym typeface="+mn-ea"/>
                        </a:rPr>
                        <a:t>_____________  </a:t>
                      </a:r>
                    </a:p>
                    <a:p>
                      <a:pPr marL="342900" marR="0" lvl="0" indent="276225"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分析者</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a:t>
                      </a:r>
                      <a:r>
                        <a:rPr lang="en-US" altLang="zh-CN" sz="1800" b="0">
                          <a:ln>
                            <a:noFill/>
                          </a:ln>
                          <a:effectLst/>
                          <a:latin typeface="Times New Roman" panose="02020603050405020304" pitchFamily="2" charset="0"/>
                          <a:ea typeface="宋体" panose="02010600030101010101" pitchFamily="2" charset="-122"/>
                          <a:cs typeface="Times New Roman" panose="02020603050405020304" pitchFamily="2" charset="0"/>
                          <a:sym typeface="+mn-ea"/>
                        </a:rPr>
                        <a:t>________</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日    期</a:t>
                      </a:r>
                      <a:r>
                        <a:rPr kumimoji="0" lang="en-US" altLang="zh-CN" sz="1800" b="0" i="0"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____________</a:t>
                      </a:r>
                      <a:r>
                        <a:rPr lang="en-US" altLang="zh-CN" sz="1800" b="0">
                          <a:ln>
                            <a:noFill/>
                          </a:ln>
                          <a:effectLst/>
                          <a:latin typeface="Times New Roman" panose="02020603050405020304" pitchFamily="2" charset="0"/>
                          <a:ea typeface="宋体" panose="02010600030101010101" pitchFamily="2" charset="-122"/>
                          <a:cs typeface="Times New Roman" panose="02020603050405020304" pitchFamily="2" charset="0"/>
                          <a:sym typeface="+mn-ea"/>
                        </a:rPr>
                        <a:t>_</a:t>
                      </a:r>
                      <a:endPar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p>
                      <a:pPr marL="342900" marR="0" lvl="0" indent="276225"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lang="zh-CN" altLang="en-US" sz="1800" b="0">
                          <a:ln>
                            <a:noFill/>
                          </a:ln>
                          <a:effectLst/>
                          <a:latin typeface="Times New Roman" panose="02020603050405020304" pitchFamily="2" charset="0"/>
                          <a:ea typeface="宋体" panose="02010600030101010101" pitchFamily="2" charset="-122"/>
                          <a:sym typeface="+mn-ea"/>
                        </a:rPr>
                        <a:t>描    述</a:t>
                      </a:r>
                      <a:r>
                        <a:rPr lang="zh-CN" altLang="en-US" sz="1800" b="0">
                          <a:ln>
                            <a:noFill/>
                          </a:ln>
                          <a:effectLst/>
                          <a:latin typeface="Times New Roman" panose="02020603050405020304" pitchFamily="2" charset="0"/>
                          <a:ea typeface="宋体" panose="02010600030101010101" pitchFamily="2" charset="-122"/>
                          <a:cs typeface="Times New Roman" panose="02020603050405020304" pitchFamily="2" charset="0"/>
                          <a:sym typeface="+mn-ea"/>
                        </a:rPr>
                        <a:t>____________________________________________________</a:t>
                      </a:r>
                      <a:endParaRPr kumimoji="0" lang="en-US" altLang="zh-CN" sz="1800" b="0" i="1"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优先权评估：</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相关收益</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______________ (1-9)                </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相关代价</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______________ (1-9)</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相关成本</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______________ (1-9)                </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相关风险</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______________ (1-9)</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rPr>
                        <a:t>计算出的</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最终优先级</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_________</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预计总工作量</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________________</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劳动小时数</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预计损失的工作量</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____________</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劳动小时数</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预计对进度的影响</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_______   _</a:t>
                      </a:r>
                      <a:r>
                        <a:rPr lang="en-US" altLang="zh-CN" sz="1800" b="0">
                          <a:ln>
                            <a:noFill/>
                          </a:ln>
                          <a:effectLst/>
                          <a:latin typeface="Times New Roman" panose="02020603050405020304" pitchFamily="2" charset="0"/>
                          <a:ea typeface="宋体" panose="02010600030101010101" pitchFamily="2" charset="-122"/>
                          <a:cs typeface="Times New Roman" panose="02020603050405020304" pitchFamily="2" charset="0"/>
                          <a:sym typeface="+mn-ea"/>
                        </a:rPr>
                        <a:t>_</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天数</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额外的成本影响</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en-US" altLang="zh-CN"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________   ____</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金额</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质量影响</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被影响的其他需求</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被影响的其他任务</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要更新的计划</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集成问题</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lang="zh-CN" altLang="en-US" sz="1800" b="0" u="sng">
                          <a:ln>
                            <a:noFill/>
                          </a:ln>
                          <a:effectLst/>
                          <a:latin typeface="Times New Roman" panose="02020603050405020304" pitchFamily="2" charset="0"/>
                          <a:ea typeface="宋体" panose="02010600030101010101" pitchFamily="2" charset="-122"/>
                          <a:cs typeface="Times New Roman" panose="02020603050405020304" pitchFamily="2" charset="0"/>
                          <a:sym typeface="+mn-ea"/>
                        </a:rPr>
                        <a:t>            	</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生存期成本事项</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276225"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可能的变更所需检查的其他部件</a:t>
                      </a:r>
                      <a:r>
                        <a:rPr kumimoji="0" lang="zh-CN" altLang="en-US" sz="18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2000" b="0"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r>
                        <a:rPr kumimoji="0" lang="zh-CN" altLang="en-US" sz="2000" b="1" i="0" u="sng" strike="noStrike" cap="none" normalizeH="0" baseline="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167" name="文本框 110599"/>
          <p:cNvSpPr txBox="1"/>
          <p:nvPr/>
        </p:nvSpPr>
        <p:spPr>
          <a:xfrm>
            <a:off x="4555490" y="781685"/>
            <a:ext cx="3081655" cy="398780"/>
          </a:xfrm>
          <a:prstGeom prst="rect">
            <a:avLst/>
          </a:prstGeom>
          <a:noFill/>
          <a:ln w="9525">
            <a:noFill/>
          </a:ln>
        </p:spPr>
        <p:txBody>
          <a:bodyPr wrap="none" anchor="t" anchorCtr="0">
            <a:spAutoFit/>
          </a:bodyPr>
          <a:lstStyle/>
          <a:p>
            <a:pPr algn="l" fontAlgn="base">
              <a:buClrTx/>
              <a:buSzTx/>
              <a:buFont typeface="Arial" panose="020B0604020202020204" pitchFamily="34" charset="0"/>
              <a:defRPr/>
            </a:pPr>
            <a:r>
              <a:rPr lang="en-US" altLang="zh-CN" sz="2000" b="1" kern="0" dirty="0">
                <a:solidFill>
                  <a:schemeClr val="tx1">
                    <a:lumMod val="50000"/>
                    <a:lumOff val="50000"/>
                  </a:schemeClr>
                </a:solidFill>
                <a:latin typeface="微软雅黑" panose="020B0503020204020204" pitchFamily="34" charset="-122"/>
                <a:ea typeface="微软雅黑" panose="020B0503020204020204" pitchFamily="34" charset="-122"/>
              </a:rPr>
              <a:t>表6.7  影响分析报告模板 </a:t>
            </a:r>
          </a:p>
        </p:txBody>
      </p:sp>
      <p:grpSp>
        <p:nvGrpSpPr>
          <p:cNvPr id="9" name="组合 7"/>
          <p:cNvGrpSpPr/>
          <p:nvPr/>
        </p:nvGrpSpPr>
        <p:grpSpPr>
          <a:xfrm>
            <a:off x="89507" y="290007"/>
            <a:ext cx="3592020" cy="491607"/>
            <a:chOff x="198764" y="258545"/>
            <a:chExt cx="4788250" cy="656007"/>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 name="等腰三角形 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6.3 </a:t>
              </a:r>
              <a:r>
                <a:rPr lang="zh-CN" sz="2400" b="1" dirty="0">
                  <a:solidFill>
                    <a:srgbClr val="000000"/>
                  </a:solidFill>
                  <a:latin typeface="微软雅黑" panose="020B0503020204020204" pitchFamily="34" charset="-122"/>
                  <a:ea typeface="微软雅黑" panose="020B0503020204020204" pitchFamily="34" charset="-122"/>
                  <a:sym typeface="+mn-ea"/>
                </a:rPr>
                <a:t>影响分析</a:t>
              </a:r>
              <a:endParaRPr lang="zh-CN"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 name="日期占位符 3"/>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灯片编号占位符 5"/>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82</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92167"/>
                                        </p:tgtEl>
                                        <p:attrNameLst>
                                          <p:attrName>style.visibility</p:attrName>
                                        </p:attrNameLst>
                                      </p:cBhvr>
                                      <p:to>
                                        <p:strVal val="visible"/>
                                      </p:to>
                                    </p:set>
                                    <p:anim calcmode="lin" valueType="num">
                                      <p:cBhvr additive="base">
                                        <p:cTn id="7" dur="500"/>
                                        <p:tgtEl>
                                          <p:spTgt spid="92167"/>
                                        </p:tgtEl>
                                        <p:attrNameLst>
                                          <p:attrName>ppt_y</p:attrName>
                                        </p:attrNameLst>
                                      </p:cBhvr>
                                      <p:tavLst>
                                        <p:tav tm="0">
                                          <p:val>
                                            <p:strVal val="#ppt_y+#ppt_h*1.125000"/>
                                          </p:val>
                                        </p:tav>
                                        <p:tav tm="100000">
                                          <p:val>
                                            <p:strVal val="#ppt_y"/>
                                          </p:val>
                                        </p:tav>
                                      </p:tavLst>
                                    </p:anim>
                                    <p:animEffect transition="in" filter="wipe(up)">
                                      <p:cBhvr>
                                        <p:cTn id="8" dur="500"/>
                                        <p:tgtEl>
                                          <p:spTgt spid="92167"/>
                                        </p:tgtEl>
                                      </p:cBhvr>
                                    </p:animEffect>
                                  </p:childTnLst>
                                </p:cTn>
                              </p:par>
                              <p:par>
                                <p:cTn id="9" presetID="12" presetClass="entr" presetSubtype="4" fill="hold" nodeType="withEffect">
                                  <p:stCondLst>
                                    <p:cond delay="0"/>
                                  </p:stCondLst>
                                  <p:childTnLst>
                                    <p:set>
                                      <p:cBhvr>
                                        <p:cTn id="10" dur="1" fill="hold">
                                          <p:stCondLst>
                                            <p:cond delay="0"/>
                                          </p:stCondLst>
                                        </p:cTn>
                                        <p:tgtEl>
                                          <p:spTgt spid="110594"/>
                                        </p:tgtEl>
                                        <p:attrNameLst>
                                          <p:attrName>style.visibility</p:attrName>
                                        </p:attrNameLst>
                                      </p:cBhvr>
                                      <p:to>
                                        <p:strVal val="visible"/>
                                      </p:to>
                                    </p:set>
                                    <p:anim calcmode="lin" valueType="num">
                                      <p:cBhvr additive="base">
                                        <p:cTn id="11" dur="500"/>
                                        <p:tgtEl>
                                          <p:spTgt spid="110594"/>
                                        </p:tgtEl>
                                        <p:attrNameLst>
                                          <p:attrName>ppt_y</p:attrName>
                                        </p:attrNameLst>
                                      </p:cBhvr>
                                      <p:tavLst>
                                        <p:tav tm="0">
                                          <p:val>
                                            <p:strVal val="#ppt_y+#ppt_h*1.125000"/>
                                          </p:val>
                                        </p:tav>
                                        <p:tav tm="100000">
                                          <p:val>
                                            <p:strVal val="#ppt_y"/>
                                          </p:val>
                                        </p:tav>
                                      </p:tavLst>
                                    </p:anim>
                                    <p:animEffect transition="in" filter="wipe(up)">
                                      <p:cBhvr>
                                        <p:cTn id="12" dur="500"/>
                                        <p:tgtEl>
                                          <p:spTgt spid="110594"/>
                                        </p:tgtEl>
                                      </p:cBhvr>
                                    </p:animEffect>
                                  </p:childTnLst>
                                </p:cTn>
                              </p:par>
                              <p:par>
                                <p:cTn id="13" presetID="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p:bldP spid="9216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4" name="文本框 6"/>
          <p:cNvSpPr txBox="1"/>
          <p:nvPr/>
        </p:nvSpPr>
        <p:spPr>
          <a:xfrm>
            <a:off x="700838" y="368864"/>
            <a:ext cx="4034664"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6.1 </a:t>
            </a:r>
            <a:r>
              <a:rPr lang="zh-CN" altLang="en-US" sz="2400" b="1" dirty="0">
                <a:solidFill>
                  <a:srgbClr val="000000"/>
                </a:solidFill>
                <a:latin typeface="微软雅黑" panose="020B0503020204020204" pitchFamily="34" charset="-122"/>
                <a:ea typeface="微软雅黑" panose="020B0503020204020204" pitchFamily="34" charset="-122"/>
              </a:rPr>
              <a:t>需求管理的原则和实践</a:t>
            </a:r>
          </a:p>
        </p:txBody>
      </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9</a:t>
            </a:fld>
            <a:endParaRPr lang="zh-CN" altLang="en-US" dirty="0">
              <a:solidFill>
                <a:prstClr val="black">
                  <a:tint val="75000"/>
                </a:prstClr>
              </a:solidFill>
            </a:endParaRPr>
          </a:p>
        </p:txBody>
      </p:sp>
      <p:sp>
        <p:nvSpPr>
          <p:cNvPr id="11" name="文本框 10"/>
          <p:cNvSpPr txBox="1"/>
          <p:nvPr/>
        </p:nvSpPr>
        <p:spPr>
          <a:xfrm>
            <a:off x="2031769" y="1775020"/>
            <a:ext cx="9322031" cy="2044342"/>
          </a:xfrm>
          <a:prstGeom prst="rect">
            <a:avLst/>
          </a:prstGeom>
          <a:noFill/>
        </p:spPr>
        <p:txBody>
          <a:bodyPr wrap="square">
            <a:spAutoFit/>
          </a:bodyPr>
          <a:lstStyle/>
          <a:p>
            <a:pPr>
              <a:lnSpc>
                <a:spcPct val="150000"/>
              </a:lnSpc>
              <a:defRPr/>
            </a:pPr>
            <a:r>
              <a:rPr lang="zh-CN" altLang="en-US" sz="2200" b="1" dirty="0">
                <a:solidFill>
                  <a:srgbClr val="FF0000"/>
                </a:solidFill>
                <a:latin typeface="宋体" panose="02010600030101010101" pitchFamily="2" charset="-122"/>
                <a:ea typeface="宋体" panose="02010600030101010101" pitchFamily="2" charset="-122"/>
                <a:sym typeface="+mn-ea"/>
              </a:rPr>
              <a:t>需求基线（</a:t>
            </a:r>
            <a:r>
              <a:rPr lang="en-US" altLang="zh-CN" sz="2200" b="1" dirty="0">
                <a:solidFill>
                  <a:srgbClr val="FF0000"/>
                </a:solidFill>
                <a:latin typeface="宋体" panose="02010600030101010101" pitchFamily="2" charset="-122"/>
                <a:ea typeface="宋体" panose="02010600030101010101" pitchFamily="2" charset="-122"/>
                <a:sym typeface="+mn-ea"/>
              </a:rPr>
              <a:t>Requirement Baseline)</a:t>
            </a:r>
            <a:r>
              <a:rPr lang="zh-CN" altLang="en-US" sz="2200" dirty="0">
                <a:latin typeface="宋体" panose="02010600030101010101" pitchFamily="2" charset="-122"/>
                <a:ea typeface="宋体" panose="02010600030101010101" pitchFamily="2" charset="-122"/>
                <a:sym typeface="+mn-ea"/>
              </a:rPr>
              <a:t>是团队成员已经承诺将在某一特定产品版本中实现的功能性和非功能性需求的一组集合。通过正式的评审和批准定义了</a:t>
            </a:r>
            <a:r>
              <a:rPr lang="zh-CN" altLang="en-US" sz="2200" b="1" dirty="0">
                <a:latin typeface="宋体" panose="02010600030101010101" pitchFamily="2" charset="-122"/>
                <a:ea typeface="宋体" panose="02010600030101010101" pitchFamily="2" charset="-122"/>
                <a:sym typeface="+mn-ea"/>
              </a:rPr>
              <a:t>需求基线</a:t>
            </a:r>
            <a:r>
              <a:rPr lang="zh-CN" altLang="en-US" sz="2200" dirty="0">
                <a:latin typeface="宋体" panose="02010600030101010101" pitchFamily="2" charset="-122"/>
                <a:ea typeface="宋体" panose="02010600030101010101" pitchFamily="2" charset="-122"/>
                <a:sym typeface="+mn-ea"/>
              </a:rPr>
              <a:t>，意味着：</a:t>
            </a:r>
          </a:p>
          <a:p>
            <a:pPr>
              <a:lnSpc>
                <a:spcPct val="150000"/>
              </a:lnSpc>
              <a:defRPr/>
            </a:pPr>
            <a:endParaRPr lang="zh-CN" altLang="en-US" sz="2200" b="1" noProof="1">
              <a:latin typeface="宋体" panose="02010600030101010101" pitchFamily="2" charset="-122"/>
              <a:ea typeface="宋体" panose="02010600030101010101" pitchFamily="2" charset="-122"/>
            </a:endParaRPr>
          </a:p>
        </p:txBody>
      </p:sp>
      <p:sp>
        <p:nvSpPr>
          <p:cNvPr id="96" name="文本框 95"/>
          <p:cNvSpPr txBox="1"/>
          <p:nvPr/>
        </p:nvSpPr>
        <p:spPr>
          <a:xfrm>
            <a:off x="2224527" y="3545001"/>
            <a:ext cx="7917511" cy="481863"/>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 </a:t>
            </a:r>
          </a:p>
        </p:txBody>
      </p:sp>
      <p:sp>
        <p:nvSpPr>
          <p:cNvPr id="12" name="文本框 67"/>
          <p:cNvSpPr>
            <a:spLocks noChangeArrowheads="1"/>
          </p:cNvSpPr>
          <p:nvPr/>
        </p:nvSpPr>
        <p:spPr bwMode="auto">
          <a:xfrm>
            <a:off x="1207202" y="1174890"/>
            <a:ext cx="67466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6.1.1 </a:t>
            </a:r>
            <a:r>
              <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需求基线</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矩形 66"/>
          <p:cNvSpPr>
            <a:spLocks noChangeArrowheads="1"/>
          </p:cNvSpPr>
          <p:nvPr/>
        </p:nvSpPr>
        <p:spPr bwMode="auto">
          <a:xfrm>
            <a:off x="2031769" y="3545001"/>
            <a:ext cx="8049443" cy="204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项目涉众各方对产品功能和属性达成一致；</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需求应进行配置管理；</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后续变更必须遵守项目预先确定的变更控制过程；</a:t>
            </a:r>
          </a:p>
          <a:p>
            <a:pPr marL="457200" indent="-457200">
              <a:lnSpc>
                <a:spcPct val="150000"/>
              </a:lnSpc>
              <a:buFont typeface="+mj-lt"/>
              <a:buAutoNum type="arabicPeriod"/>
            </a:pPr>
            <a:r>
              <a:rPr lang="zh-CN" altLang="en-US" sz="2200" dirty="0">
                <a:latin typeface="宋体" panose="02010600030101010101" pitchFamily="2" charset="-122"/>
                <a:ea typeface="宋体" panose="02010600030101010101" pitchFamily="2" charset="-122"/>
                <a:sym typeface="+mn-ea"/>
              </a:rPr>
              <a:t>对需求文档实施版本控制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par>
                          <p:cTn id="18" fill="hold">
                            <p:stCondLst>
                              <p:cond delay="500"/>
                            </p:stCondLst>
                            <p:childTnLst>
                              <p:par>
                                <p:cTn id="19" presetID="12" presetClass="entr" presetSubtype="2"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ppt_x</p:attrName>
                                        </p:attrNameLst>
                                      </p:cBhvr>
                                      <p:tavLst>
                                        <p:tav tm="0">
                                          <p:val>
                                            <p:strVal val="#ppt_x+#ppt_w*1.125000"/>
                                          </p:val>
                                        </p:tav>
                                        <p:tav tm="100000">
                                          <p:val>
                                            <p:strVal val="#ppt_x"/>
                                          </p:val>
                                        </p:tav>
                                      </p:tavLst>
                                    </p:anim>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d3c21a96-7c07-4ba9-b66e-e466dbb68b0c}"/>
  <p:tag name="TABLE_ENDDRAG_ORIGIN_RECT" val="711*382"/>
  <p:tag name="TABLE_ENDDRAG_RECT" val="144*262*711*382"/>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57358daf-a655-4a2a-910f-e404c378392d}"/>
  <p:tag name="TABLE_ENDDRAG_ORIGIN_RECT" val="711*324"/>
  <p:tag name="TABLE_ENDDRAG_RECT" val="126*165*711*324"/>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 name="TABLE_ENDDRAG_ORIGIN_RECT" val="865*387"/>
  <p:tag name="TABLE_ENDDRAG_RECT" val="6*137*865*387"/>
</p:tagLst>
</file>

<file path=ppt/tags/tag9.xml><?xml version="1.0" encoding="utf-8"?>
<p:tagLst xmlns:a="http://schemas.openxmlformats.org/drawingml/2006/main" xmlns:r="http://schemas.openxmlformats.org/officeDocument/2006/relationships" xmlns:p="http://schemas.openxmlformats.org/presentationml/2006/main">
  <p:tag name="TABLE_ENDDRAG_ORIGIN_RECT" val="760*361"/>
  <p:tag name="TABLE_ENDDRAG_RECT" val="92*61*760*361"/>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9942</Words>
  <Application>Microsoft Office PowerPoint</Application>
  <PresentationFormat>宽屏</PresentationFormat>
  <Paragraphs>983</Paragraphs>
  <Slides>82</Slides>
  <Notes>67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82</vt:i4>
      </vt:variant>
    </vt:vector>
  </HeadingPairs>
  <TitlesOfParts>
    <vt:vector size="93" baseType="lpstr">
      <vt:lpstr>等线</vt:lpstr>
      <vt:lpstr>宋体</vt:lpstr>
      <vt:lpstr>微软雅黑</vt:lpstr>
      <vt:lpstr>Arial</vt:lpstr>
      <vt:lpstr>Calibri</vt:lpstr>
      <vt:lpstr>Calibri Light</vt:lpstr>
      <vt:lpstr>Century Gothic</vt:lpstr>
      <vt:lpstr>Times New Roman</vt:lpstr>
      <vt:lpstr>Wingdings</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大学Goal工作室</dc:creator>
  <cp:lastModifiedBy>wang bingshu</cp:lastModifiedBy>
  <cp:revision>1399</cp:revision>
  <dcterms:created xsi:type="dcterms:W3CDTF">2016-04-10T11:44:00Z</dcterms:created>
  <dcterms:modified xsi:type="dcterms:W3CDTF">2022-01-15T03:05:10Z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30846C12D9C84E5EA1A506EBAD21D761</vt:lpwstr>
  </property>
  <property fmtid="{D5CDD505-2E9C-101B-9397-08002B2CF9AE}" pid="3" name="KSOProductBuildVer">
    <vt:lpwstr>2052-11.1.0.11294</vt:lpwstr>
  </property>
</Properties>
</file>