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31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bingshu" initials="wb"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22" y="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fontAlgn="auto">
              <a:lnSpc>
                <a:spcPct val="150000"/>
              </a:lnSpc>
              <a:buClrTx/>
              <a:buSzTx/>
              <a:buFont typeface="Wingdings" panose="05000000000000000000" pitchFamily="2" charset="2"/>
              <a:buChar char="l"/>
            </a:pPr>
            <a:r>
              <a:rPr lang="en-US" altLang="zh-CN" dirty="0">
                <a:latin typeface="微软雅黑" panose="020B0503020204020204" charset="-122"/>
                <a:ea typeface="微软雅黑" panose="020B0503020204020204" charset="-122"/>
                <a:sym typeface="+mn-ea"/>
              </a:rPr>
              <a:t>   获得有关可用的需求管理工具的最新信息，根据影响决策的因素对候选工具排序。对客观因素的评分只有在使用每个工具后才能进行。开发商的展示可能会增加一些感性认识。但展示往往不全面，所以最好还是亲自使用一下(几个小时)。</a:t>
            </a:r>
          </a:p>
          <a:p>
            <a:pPr algn="l" fontAlgn="auto">
              <a:lnSpc>
                <a:spcPct val="150000"/>
              </a:lnSpc>
              <a:buClrTx/>
              <a:buSzTx/>
              <a:buFont typeface="Wingdings" panose="05000000000000000000" pitchFamily="2" charset="2"/>
              <a:buChar char="l"/>
            </a:pPr>
            <a:r>
              <a:rPr lang="en-US" altLang="zh-CN" dirty="0">
                <a:latin typeface="微软雅黑" panose="020B0503020204020204" charset="-122"/>
                <a:ea typeface="微软雅黑" panose="020B0503020204020204" charset="-122"/>
                <a:sym typeface="+mn-ea"/>
              </a:rPr>
              <a:t>  根据给每个因素的加权值来计算每个候选工具的得分，从而确定最合适的产品。</a:t>
            </a:r>
          </a:p>
          <a:p>
            <a:pPr algn="l" fontAlgn="auto">
              <a:lnSpc>
                <a:spcPct val="150000"/>
              </a:lnSpc>
              <a:buClrTx/>
              <a:buSzTx/>
              <a:buFont typeface="Wingdings" panose="05000000000000000000" pitchFamily="2" charset="2"/>
              <a:buChar char="l"/>
            </a:pPr>
            <a:r>
              <a:rPr lang="en-US" altLang="zh-CN" dirty="0">
                <a:latin typeface="微软雅黑" panose="020B0503020204020204" charset="-122"/>
                <a:ea typeface="微软雅黑" panose="020B0503020204020204" charset="-122"/>
                <a:sym typeface="+mn-ea"/>
              </a:rPr>
              <a:t>   从候选工具的其他用户那里获得一些体会，可以通过在线论坛获得经验，对自己的判断和开发商的投标进行补充。</a:t>
            </a:r>
            <a:endParaRPr lang="en-US" altLang="zh-CN" dirty="0">
              <a:latin typeface="微软雅黑" panose="020B0503020204020204" charset="-122"/>
              <a:ea typeface="微软雅黑" panose="020B0503020204020204" charset="-122"/>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如果忽略某几个需求造成用户不满意或发布一个不符合要求的产品，那情况就十分严重</a:t>
            </a:r>
          </a:p>
          <a:p>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软件开发过程中忽略了一个需求，不得不返工编写额外的代码。</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在某种程度上，需求跟踪提供了一个表明与合同或说明一致的方法</a:t>
            </a:r>
          </a:p>
          <a:p>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更进一步，需求跟踪可以改善产品质量，降低维护成本，而且很容易实现重用。</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t>25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fontAlgn="auto">
              <a:lnSpc>
                <a:spcPct val="150000"/>
              </a:lnSpc>
              <a:buClr>
                <a:schemeClr val="tx1"/>
              </a:buClr>
              <a:buFont typeface="Wingdings" panose="05000000000000000000" pitchFamily="2" charset="2"/>
              <a:buChar char="l"/>
            </a:pPr>
            <a:r>
              <a:rPr lang="en-US" altLang="zh-CN" dirty="0">
                <a:latin typeface="微软雅黑" panose="020B0503020204020204" charset="-122"/>
                <a:ea typeface="微软雅黑" panose="020B0503020204020204" charset="-122"/>
                <a:sym typeface="Arial" panose="020B0604020202020204" pitchFamily="34" charset="0"/>
              </a:rPr>
              <a:t>   </a:t>
            </a:r>
            <a:r>
              <a:rPr lang="zh-CN" altLang="en-US" dirty="0">
                <a:latin typeface="微软雅黑" panose="020B0503020204020204" charset="-122"/>
                <a:ea typeface="微软雅黑" panose="020B0503020204020204" charset="-122"/>
                <a:sym typeface="Arial" panose="020B0604020202020204" pitchFamily="34" charset="0"/>
              </a:rPr>
              <a:t>用RequisitePro不仅可以将需求与用Rational   Rose建立的用例模型链接，还可以建立与Rational Team Test中存储的测试用例连接起来。    </a:t>
            </a:r>
            <a:endParaRPr lang="zh-CN" altLang="en-US" dirty="0">
              <a:latin typeface="微软雅黑" panose="020B0503020204020204" charset="-122"/>
              <a:ea typeface="微软雅黑" panose="020B0503020204020204" charset="-122"/>
            </a:endParaRPr>
          </a:p>
          <a:p>
            <a:pPr fontAlgn="auto">
              <a:lnSpc>
                <a:spcPct val="150000"/>
              </a:lnSpc>
              <a:buClr>
                <a:schemeClr val="tx1"/>
              </a:buClr>
              <a:buFont typeface="Wingdings" panose="05000000000000000000" pitchFamily="2" charset="2"/>
              <a:buChar char="l"/>
            </a:pPr>
            <a:r>
              <a:rPr lang="zh-CN" altLang="en-US" dirty="0">
                <a:latin typeface="微软雅黑" panose="020B0503020204020204" charset="-122"/>
                <a:ea typeface="微软雅黑" panose="020B0503020204020204" charset="-122"/>
                <a:sym typeface="Arial" panose="020B0604020202020204" pitchFamily="34" charset="0"/>
              </a:rPr>
              <a:t>  用DOORS可以将需求跟踪至Rational Rose、Telelogic Tau和其他工具中存储的单个设计元素。</a:t>
            </a:r>
            <a:endParaRPr lang="zh-CN" altLang="en-US" dirty="0">
              <a:latin typeface="微软雅黑" panose="020B0503020204020204" charset="-122"/>
              <a:ea typeface="微软雅黑" panose="020B0503020204020204" charset="-122"/>
            </a:endParaRPr>
          </a:p>
          <a:p>
            <a:pPr fontAlgn="auto">
              <a:lnSpc>
                <a:spcPct val="150000"/>
              </a:lnSpc>
              <a:buClr>
                <a:schemeClr val="tx1"/>
              </a:buClr>
              <a:buFont typeface="Wingdings" panose="05000000000000000000" pitchFamily="2" charset="2"/>
              <a:buChar char="l"/>
            </a:pPr>
            <a:r>
              <a:rPr lang="zh-CN" altLang="en-US" dirty="0">
                <a:latin typeface="微软雅黑" panose="020B0503020204020204" charset="-122"/>
                <a:ea typeface="微软雅黑" panose="020B0503020204020204" charset="-122"/>
                <a:sym typeface="宋体" panose="02010600030101010101" pitchFamily="2" charset="-122"/>
              </a:rPr>
              <a:t>  </a:t>
            </a:r>
            <a:r>
              <a:rPr lang="en-US" altLang="zh-CN" dirty="0">
                <a:latin typeface="微软雅黑" panose="020B0503020204020204" charset="-122"/>
                <a:ea typeface="微软雅黑" panose="020B0503020204020204" charset="-122"/>
                <a:sym typeface="宋体" panose="02010600030101010101" pitchFamily="2" charset="-122"/>
              </a:rPr>
              <a:t> </a:t>
            </a:r>
            <a:r>
              <a:rPr lang="zh-CN" altLang="en-US" dirty="0">
                <a:latin typeface="微软雅黑" panose="020B0503020204020204" charset="-122"/>
                <a:ea typeface="微软雅黑" panose="020B0503020204020204" charset="-122"/>
                <a:sym typeface="宋体" panose="02010600030101010101" pitchFamily="2" charset="-122"/>
              </a:rPr>
              <a:t>用RequisitePro和DOORS可以将单个需求与Microsoft Project中的项目任务连接起来。</a:t>
            </a:r>
            <a:endParaRPr lang="zh-CN" altLang="en-US" dirty="0">
              <a:latin typeface="微软雅黑" panose="020B0503020204020204" charset="-122"/>
              <a:ea typeface="微软雅黑" panose="020B0503020204020204" charset="-122"/>
            </a:endParaRPr>
          </a:p>
          <a:p>
            <a:pPr fontAlgn="auto">
              <a:lnSpc>
                <a:spcPct val="150000"/>
              </a:lnSpc>
              <a:buClr>
                <a:schemeClr val="tx1"/>
              </a:buClr>
              <a:buFont typeface="Wingdings" panose="05000000000000000000" pitchFamily="2" charset="2"/>
              <a:buChar char="l"/>
            </a:pPr>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CaliberRM有一个中央通信框架，通过它使用者可以将需求与TogetherSoft Control Center中存储的用例、类或过程设计元素连接起来，还可以与Borland StarTeam中存储的源代码连接起来，还可以与存储在Mercury Interactive’s  TestDirector的测试元素建立联系。然后就可以通过存储在CaliberRM数据库中的需求直接访问这些连接的元素。</a:t>
            </a:r>
            <a:endParaRPr lang="en-US" altLang="zh-CN" dirty="0">
              <a:latin typeface="微软雅黑" panose="020B0503020204020204" charset="-122"/>
              <a:ea typeface="微软雅黑" panose="020B0503020204020204" charset="-122"/>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lnSpc>
                <a:spcPct val="150000"/>
              </a:lnSpc>
              <a:buClrTx/>
              <a:buSzTx/>
              <a:buFont typeface="Wingdings" panose="05000000000000000000" pitchFamily="2" charset="2"/>
              <a:buChar char="l"/>
            </a:pPr>
            <a:r>
              <a:rPr lang="en-US" altLang="zh-CN" dirty="0">
                <a:latin typeface="微软雅黑" panose="020B0503020204020204" charset="-122"/>
                <a:ea typeface="微软雅黑" panose="020B0503020204020204" charset="-122"/>
                <a:sym typeface="Arial" panose="020B0604020202020204" pitchFamily="34" charset="0"/>
              </a:rPr>
              <a:t>   定义组织对</a:t>
            </a:r>
            <a:r>
              <a:rPr lang="en-US" altLang="zh-CN" dirty="0">
                <a:latin typeface="微软雅黑" panose="020B0503020204020204" charset="-122"/>
                <a:ea typeface="微软雅黑" panose="020B0503020204020204" charset="-122"/>
                <a:sym typeface="+mn-ea"/>
              </a:rPr>
              <a:t>需求管理工具的需求。</a:t>
            </a:r>
          </a:p>
          <a:p>
            <a:pPr algn="l">
              <a:lnSpc>
                <a:spcPct val="150000"/>
              </a:lnSpc>
              <a:buClrTx/>
              <a:buSzTx/>
              <a:buFont typeface="Wingdings" panose="05000000000000000000" pitchFamily="2" charset="2"/>
              <a:buChar char="l"/>
            </a:pPr>
            <a:r>
              <a:rPr lang="en-US" altLang="zh-CN" dirty="0">
                <a:latin typeface="微软雅黑" panose="020B0503020204020204" charset="-122"/>
                <a:ea typeface="微软雅黑" panose="020B0503020204020204" charset="-122"/>
                <a:sym typeface="+mn-ea"/>
              </a:rPr>
              <a:t>   确定下列事项：最重要的功能是什么，是否要与其它使用的工具连接以及通过Web远程数据处理是否重要。决定是使用数据库存储全部数据还是只存储一部分。</a:t>
            </a:r>
          </a:p>
          <a:p>
            <a:pPr algn="l">
              <a:lnSpc>
                <a:spcPct val="150000"/>
              </a:lnSpc>
              <a:buClrTx/>
              <a:buSzTx/>
              <a:buFont typeface="Wingdings" panose="05000000000000000000" pitchFamily="2" charset="2"/>
              <a:buChar char="l"/>
            </a:pPr>
            <a:r>
              <a:rPr lang="en-US" altLang="zh-CN" dirty="0">
                <a:latin typeface="微软雅黑" panose="020B0503020204020204" charset="-122"/>
                <a:ea typeface="微软雅黑" panose="020B0503020204020204" charset="-122"/>
                <a:sym typeface="+mn-ea"/>
              </a:rPr>
              <a:t>   列出影响决策的10-15个因素。既要有主观的因素，也要有客观的因素(如裁剪能力、有效性及GUI的效率)。</a:t>
            </a:r>
          </a:p>
          <a:p>
            <a:pPr algn="l">
              <a:lnSpc>
                <a:spcPct val="150000"/>
              </a:lnSpc>
              <a:buClrTx/>
              <a:buSzTx/>
              <a:buFont typeface="Wingdings" panose="05000000000000000000" pitchFamily="2" charset="2"/>
              <a:buChar char="l"/>
            </a:pPr>
            <a:r>
              <a:rPr lang="en-US" altLang="zh-CN" dirty="0">
                <a:latin typeface="微软雅黑" panose="020B0503020204020204" charset="-122"/>
                <a:ea typeface="微软雅黑" panose="020B0503020204020204" charset="-122"/>
                <a:sym typeface="+mn-ea"/>
              </a:rPr>
              <a:t>    对步骤2中列出的因素打分(总计100分)。对更重要的因素可以打更高的分。</a:t>
            </a:r>
            <a:endParaRPr lang="en-US" altLang="zh-CN" dirty="0">
              <a:latin typeface="微软雅黑" panose="020B0503020204020204" charset="-122"/>
              <a:ea typeface="微软雅黑" panose="020B0503020204020204"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248540" y="3559438"/>
            <a:ext cx="1480978" cy="148097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9" name="组合 118"/>
          <p:cNvGrpSpPr/>
          <p:nvPr/>
        </p:nvGrpSpPr>
        <p:grpSpPr>
          <a:xfrm>
            <a:off x="98996" y="2748476"/>
            <a:ext cx="6428833" cy="1361049"/>
            <a:chOff x="98996" y="2748476"/>
            <a:chExt cx="6428833" cy="1361049"/>
          </a:xfrm>
        </p:grpSpPr>
        <p:grpSp>
          <p:nvGrpSpPr>
            <p:cNvPr id="118" name="组合 117"/>
            <p:cNvGrpSpPr/>
            <p:nvPr/>
          </p:nvGrpSpPr>
          <p:grpSpPr>
            <a:xfrm>
              <a:off x="98996" y="2748476"/>
              <a:ext cx="6428833" cy="1361049"/>
              <a:chOff x="98996" y="2748476"/>
              <a:chExt cx="6428833" cy="1361049"/>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12" name="组合 11"/>
              <p:cNvGrpSpPr/>
              <p:nvPr/>
            </p:nvGrpSpPr>
            <p:grpSpPr>
              <a:xfrm>
                <a:off x="1307853" y="2748476"/>
                <a:ext cx="5219976" cy="1361049"/>
                <a:chOff x="1307853" y="2366615"/>
                <a:chExt cx="5219976" cy="1670538"/>
              </a:xfrm>
            </p:grpSpPr>
            <p:sp>
              <p:nvSpPr>
                <p:cNvPr id="8" name="矩形 7"/>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等腰三角形 5"/>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7" name="文本框 6"/>
            <p:cNvSpPr txBox="1"/>
            <p:nvPr/>
          </p:nvSpPr>
          <p:spPr>
            <a:xfrm>
              <a:off x="2446986" y="2967335"/>
              <a:ext cx="3060121" cy="923330"/>
            </a:xfrm>
            <a:prstGeom prst="rect">
              <a:avLst/>
            </a:prstGeom>
            <a:noFill/>
          </p:spPr>
          <p:txBody>
            <a:bodyPr wrap="square" rtlCol="0">
              <a:spAutoFit/>
            </a:bodyPr>
            <a:lstStyle/>
            <a:p>
              <a:pPr algn="ctr"/>
              <a:r>
                <a:rPr lang="en-US" altLang="zh-CN" sz="5400" dirty="0">
                  <a:solidFill>
                    <a:srgbClr val="F1F5EF"/>
                  </a:solidFill>
                </a:rPr>
                <a:t>PART 6</a:t>
              </a:r>
            </a:p>
          </p:txBody>
        </p:sp>
      </p:grpSp>
      <p:sp>
        <p:nvSpPr>
          <p:cNvPr id="19" name="文本框 18"/>
          <p:cNvSpPr txBox="1"/>
          <p:nvPr/>
        </p:nvSpPr>
        <p:spPr>
          <a:xfrm>
            <a:off x="6260558" y="2921803"/>
            <a:ext cx="4339951" cy="1014730"/>
          </a:xfrm>
          <a:prstGeom prst="rect">
            <a:avLst/>
          </a:prstGeom>
          <a:noFill/>
        </p:spPr>
        <p:txBody>
          <a:bodyPr wrap="square" rtlCol="0">
            <a:spAutoFit/>
          </a:bodyPr>
          <a:lstStyle/>
          <a:p>
            <a:pPr algn="ctr"/>
            <a:r>
              <a:rPr lang="zh-CN" altLang="en-US" sz="6000" b="1" dirty="0">
                <a:solidFill>
                  <a:srgbClr val="5197D7"/>
                </a:solidFill>
                <a:latin typeface="微软雅黑" panose="020B0503020204020204" charset="-122"/>
                <a:ea typeface="微软雅黑" panose="020B0503020204020204" charset="-122"/>
              </a:rPr>
              <a:t>需求管理</a:t>
            </a:r>
            <a:r>
              <a:rPr lang="en-US" altLang="zh-CN" sz="6000" b="1" dirty="0">
                <a:solidFill>
                  <a:srgbClr val="5197D7"/>
                </a:solidFill>
                <a:latin typeface="微软雅黑" panose="020B0503020204020204" charset="-122"/>
                <a:ea typeface="微软雅黑" panose="020B0503020204020204" charset="-122"/>
              </a:rPr>
              <a:t>(</a:t>
            </a:r>
            <a:r>
              <a:rPr lang="zh-CN" altLang="en-US" sz="6000" b="1" dirty="0">
                <a:solidFill>
                  <a:srgbClr val="5197D7"/>
                </a:solidFill>
                <a:latin typeface="微软雅黑" panose="020B0503020204020204" charset="-122"/>
                <a:ea typeface="微软雅黑" panose="020B0503020204020204" charset="-122"/>
              </a:rPr>
              <a:t>下</a:t>
            </a:r>
            <a:r>
              <a:rPr lang="en-US" altLang="zh-CN" sz="6000" b="1" dirty="0">
                <a:solidFill>
                  <a:srgbClr val="5197D7"/>
                </a:solidFill>
                <a:latin typeface="微软雅黑" panose="020B0503020204020204" charset="-122"/>
                <a:ea typeface="微软雅黑" panose="020B0503020204020204" charset="-122"/>
              </a:rPr>
              <a:t>)</a:t>
            </a:r>
          </a:p>
        </p:txBody>
      </p:sp>
      <p:sp>
        <p:nvSpPr>
          <p:cNvPr id="2" name="椭圆 1"/>
          <p:cNvSpPr/>
          <p:nvPr/>
        </p:nvSpPr>
        <p:spPr>
          <a:xfrm>
            <a:off x="9402178" y="-2460175"/>
            <a:ext cx="5146766" cy="5146766"/>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椭圆 2"/>
          <p:cNvSpPr/>
          <p:nvPr/>
        </p:nvSpPr>
        <p:spPr>
          <a:xfrm>
            <a:off x="9911932" y="3873554"/>
            <a:ext cx="2063629" cy="2063629"/>
          </a:xfrm>
          <a:prstGeom prst="ellipse">
            <a:avLst/>
          </a:prstGeom>
          <a:solidFill>
            <a:srgbClr val="5197D7">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57960" y="273722"/>
            <a:ext cx="1480978" cy="1480978"/>
          </a:xfrm>
          <a:prstGeom prst="ellipse">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31" name="直接连接符 30"/>
          <p:cNvCxnSpPr/>
          <p:nvPr/>
        </p:nvCxnSpPr>
        <p:spPr>
          <a:xfrm flipV="1">
            <a:off x="11377422" y="-2375271"/>
            <a:ext cx="2215453" cy="2375271"/>
          </a:xfrm>
          <a:prstGeom prst="line">
            <a:avLst/>
          </a:prstGeom>
          <a:ln w="9525">
            <a:solidFill>
              <a:srgbClr val="F4A66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083975" y="6858000"/>
            <a:ext cx="2215453" cy="2375271"/>
          </a:xfrm>
          <a:prstGeom prst="line">
            <a:avLst/>
          </a:prstGeom>
          <a:ln w="9525">
            <a:solidFill>
              <a:srgbClr val="F4A66F"/>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513792" y="2140978"/>
            <a:ext cx="2048823" cy="509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1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400"/>
                                        <p:tgtEl>
                                          <p:spTgt spid="30"/>
                                        </p:tgtEl>
                                      </p:cBhvr>
                                    </p:animEffect>
                                    <p:anim calcmode="lin" valueType="num">
                                      <p:cBhvr>
                                        <p:cTn id="13" dur="400" fill="hold"/>
                                        <p:tgtEl>
                                          <p:spTgt spid="30"/>
                                        </p:tgtEl>
                                        <p:attrNameLst>
                                          <p:attrName>ppt_x</p:attrName>
                                        </p:attrNameLst>
                                      </p:cBhvr>
                                      <p:tavLst>
                                        <p:tav tm="0">
                                          <p:val>
                                            <p:strVal val="#ppt_x"/>
                                          </p:val>
                                        </p:tav>
                                        <p:tav tm="100000">
                                          <p:val>
                                            <p:strVal val="#ppt_x"/>
                                          </p:val>
                                        </p:tav>
                                      </p:tavLst>
                                    </p:anim>
                                    <p:anim calcmode="lin" valueType="num">
                                      <p:cBhvr>
                                        <p:cTn id="14" dur="400" fill="hold"/>
                                        <p:tgtEl>
                                          <p:spTgt spid="30"/>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15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42" presetClass="entr" presetSubtype="0" fill="hold" grpId="0" nodeType="withEffect">
                                  <p:stCondLst>
                                    <p:cond delay="140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400"/>
                                        <p:tgtEl>
                                          <p:spTgt spid="29"/>
                                        </p:tgtEl>
                                      </p:cBhvr>
                                    </p:animEffect>
                                    <p:anim calcmode="lin" valueType="num">
                                      <p:cBhvr>
                                        <p:cTn id="23" dur="400" fill="hold"/>
                                        <p:tgtEl>
                                          <p:spTgt spid="29"/>
                                        </p:tgtEl>
                                        <p:attrNameLst>
                                          <p:attrName>ppt_x</p:attrName>
                                        </p:attrNameLst>
                                      </p:cBhvr>
                                      <p:tavLst>
                                        <p:tav tm="0">
                                          <p:val>
                                            <p:strVal val="#ppt_x"/>
                                          </p:val>
                                        </p:tav>
                                        <p:tav tm="100000">
                                          <p:val>
                                            <p:strVal val="#ppt_x"/>
                                          </p:val>
                                        </p:tav>
                                      </p:tavLst>
                                    </p:anim>
                                    <p:anim calcmode="lin" valueType="num">
                                      <p:cBhvr>
                                        <p:cTn id="24" dur="4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7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400"/>
                                        <p:tgtEl>
                                          <p:spTgt spid="3"/>
                                        </p:tgtEl>
                                      </p:cBhvr>
                                    </p:animEffect>
                                    <p:anim calcmode="lin" valueType="num">
                                      <p:cBhvr>
                                        <p:cTn id="28" dur="400" fill="hold"/>
                                        <p:tgtEl>
                                          <p:spTgt spid="3"/>
                                        </p:tgtEl>
                                        <p:attrNameLst>
                                          <p:attrName>ppt_x</p:attrName>
                                        </p:attrNameLst>
                                      </p:cBhvr>
                                      <p:tavLst>
                                        <p:tav tm="0">
                                          <p:val>
                                            <p:strVal val="#ppt_x"/>
                                          </p:val>
                                        </p:tav>
                                        <p:tav tm="100000">
                                          <p:val>
                                            <p:strVal val="#ppt_x"/>
                                          </p:val>
                                        </p:tav>
                                      </p:tavLst>
                                    </p:anim>
                                    <p:anim calcmode="lin" valueType="num">
                                      <p:cBhvr>
                                        <p:cTn id="29" dur="400" fill="hold"/>
                                        <p:tgtEl>
                                          <p:spTgt spid="3"/>
                                        </p:tgtEl>
                                        <p:attrNameLst>
                                          <p:attrName>ppt_y</p:attrName>
                                        </p:attrNameLst>
                                      </p:cBhvr>
                                      <p:tavLst>
                                        <p:tav tm="0">
                                          <p:val>
                                            <p:strVal val="#ppt_y+.1"/>
                                          </p:val>
                                        </p:tav>
                                        <p:tav tm="100000">
                                          <p:val>
                                            <p:strVal val="#ppt_y"/>
                                          </p:val>
                                        </p:tav>
                                      </p:tavLst>
                                    </p:anim>
                                  </p:childTnLst>
                                </p:cTn>
                              </p:par>
                              <p:par>
                                <p:cTn id="30" presetID="2" presetClass="entr" presetSubtype="8" fill="hold" nodeType="withEffect">
                                  <p:stCondLst>
                                    <p:cond delay="1700"/>
                                  </p:stCondLst>
                                  <p:childTnLst>
                                    <p:set>
                                      <p:cBhvr>
                                        <p:cTn id="31" dur="1" fill="hold">
                                          <p:stCondLst>
                                            <p:cond delay="0"/>
                                          </p:stCondLst>
                                        </p:cTn>
                                        <p:tgtEl>
                                          <p:spTgt spid="119"/>
                                        </p:tgtEl>
                                        <p:attrNameLst>
                                          <p:attrName>style.visibility</p:attrName>
                                        </p:attrNameLst>
                                      </p:cBhvr>
                                      <p:to>
                                        <p:strVal val="visible"/>
                                      </p:to>
                                    </p:set>
                                    <p:anim calcmode="lin" valueType="num">
                                      <p:cBhvr additive="base">
                                        <p:cTn id="32" dur="500" fill="hold"/>
                                        <p:tgtEl>
                                          <p:spTgt spid="119"/>
                                        </p:tgtEl>
                                        <p:attrNameLst>
                                          <p:attrName>ppt_x</p:attrName>
                                        </p:attrNameLst>
                                      </p:cBhvr>
                                      <p:tavLst>
                                        <p:tav tm="0">
                                          <p:val>
                                            <p:strVal val="0-#ppt_w/2"/>
                                          </p:val>
                                        </p:tav>
                                        <p:tav tm="100000">
                                          <p:val>
                                            <p:strVal val="#ppt_x"/>
                                          </p:val>
                                        </p:tav>
                                      </p:tavLst>
                                    </p:anim>
                                    <p:anim calcmode="lin" valueType="num">
                                      <p:cBhvr additive="base">
                                        <p:cTn id="33" dur="500" fill="hold"/>
                                        <p:tgtEl>
                                          <p:spTgt spid="119"/>
                                        </p:tgtEl>
                                        <p:attrNameLst>
                                          <p:attrName>ppt_y</p:attrName>
                                        </p:attrNameLst>
                                      </p:cBhvr>
                                      <p:tavLst>
                                        <p:tav tm="0">
                                          <p:val>
                                            <p:strVal val="#ppt_y"/>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600"/>
                            </p:stCondLst>
                            <p:childTnLst>
                              <p:par>
                                <p:cTn id="39" presetID="42" presetClass="path" presetSubtype="0" accel="50000" decel="50000" fill="hold" nodeType="afterEffect">
                                  <p:stCondLst>
                                    <p:cond delay="0"/>
                                  </p:stCondLst>
                                  <p:childTnLst>
                                    <p:animMotion origin="layout" path="M -0.0457 0.08565 L -0.35 0.6632 " pathEditMode="relative" rAng="0" ptsTypes="AA">
                                      <p:cBhvr>
                                        <p:cTn id="40" dur="1000" fill="hold"/>
                                        <p:tgtEl>
                                          <p:spTgt spid="31"/>
                                        </p:tgtEl>
                                        <p:attrNameLst>
                                          <p:attrName>ppt_x</p:attrName>
                                          <p:attrName>ppt_y</p:attrName>
                                        </p:attrNameLst>
                                      </p:cBhvr>
                                      <p:rCtr x="-15221" y="28866"/>
                                    </p:animMotion>
                                  </p:childTnLst>
                                </p:cTn>
                              </p:par>
                              <p:par>
                                <p:cTn id="41" presetID="42" presetClass="path" presetSubtype="0" accel="50000" decel="50000" fill="hold" nodeType="withEffect">
                                  <p:stCondLst>
                                    <p:cond delay="0"/>
                                  </p:stCondLst>
                                  <p:childTnLst>
                                    <p:animMotion origin="layout" path="M -0.00299 1.85185E-6 L 0.29818 -0.57616 " pathEditMode="relative" rAng="0" ptsTypes="AA">
                                      <p:cBhvr>
                                        <p:cTn id="42" dur="1000" fill="hold"/>
                                        <p:tgtEl>
                                          <p:spTgt spid="45"/>
                                        </p:tgtEl>
                                        <p:attrNameLst>
                                          <p:attrName>ppt_x</p:attrName>
                                          <p:attrName>ppt_y</p:attrName>
                                        </p:attrNameLst>
                                      </p:cBhvr>
                                      <p:rCtr x="15052" y="-28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9" grpId="0"/>
      <p:bldP spid="2" grpId="0" bldLvl="0" animBg="1"/>
      <p:bldP spid="3" grpId="0" bldLvl="0" animBg="1"/>
      <p:bldP spid="3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3754120" y="6085205"/>
            <a:ext cx="51308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lnSpc>
                <a:spcPct val="100000"/>
              </a:lnSpc>
              <a:buClrTx/>
              <a:buSzTx/>
              <a:buFontTx/>
              <a:buNone/>
            </a:pPr>
            <a:r>
              <a:rPr lang="zh-CN" altLang="en-US" sz="2000" b="1" kern="0" dirty="0">
                <a:solidFill>
                  <a:schemeClr val="tx1">
                    <a:lumMod val="50000"/>
                    <a:lumOff val="50000"/>
                  </a:schemeClr>
                </a:solidFill>
                <a:latin typeface="微软雅黑" panose="020B0503020204020204" charset="-122"/>
                <a:ea typeface="微软雅黑" panose="020B0503020204020204" charset="-122"/>
                <a:sym typeface="+mn-ea"/>
              </a:rPr>
              <a:t>图6-8  一些可能的需求跟踪联系链</a:t>
            </a:r>
            <a:endParaRPr lang="zh-CN" altLang="en-US" sz="2000" b="1" kern="0" dirty="0">
              <a:solidFill>
                <a:schemeClr val="tx1">
                  <a:lumMod val="50000"/>
                  <a:lumOff val="50000"/>
                </a:schemeClr>
              </a:solidFill>
              <a:latin typeface="微软雅黑" panose="020B0503020204020204" charset="-122"/>
              <a:ea typeface="微软雅黑" panose="020B0503020204020204" charset="-122"/>
            </a:endParaRPr>
          </a:p>
        </p:txBody>
      </p:sp>
      <p:grpSp>
        <p:nvGrpSpPr>
          <p:cNvPr id="100353" name="组合 76842"/>
          <p:cNvGrpSpPr/>
          <p:nvPr/>
        </p:nvGrpSpPr>
        <p:grpSpPr>
          <a:xfrm>
            <a:off x="1764123" y="712470"/>
            <a:ext cx="8663810" cy="5280092"/>
            <a:chOff x="362" y="48"/>
            <a:chExt cx="5015" cy="4212"/>
          </a:xfrm>
        </p:grpSpPr>
        <p:sp>
          <p:nvSpPr>
            <p:cNvPr id="100375" name="直接连接符 76826"/>
            <p:cNvSpPr/>
            <p:nvPr/>
          </p:nvSpPr>
          <p:spPr>
            <a:xfrm>
              <a:off x="2304" y="3360"/>
              <a:ext cx="0" cy="517"/>
            </a:xfrm>
            <a:prstGeom prst="line">
              <a:avLst/>
            </a:prstGeom>
            <a:ln w="28575" cap="flat" cmpd="sng">
              <a:solidFill>
                <a:schemeClr val="tx1"/>
              </a:solidFill>
              <a:prstDash val="solid"/>
              <a:round/>
              <a:headEnd type="none" w="med" len="med"/>
              <a:tailEnd type="triangle" w="med" len="lg"/>
            </a:ln>
          </p:spPr>
        </p:sp>
        <p:sp>
          <p:nvSpPr>
            <p:cNvPr id="100386" name="文本框 76838"/>
            <p:cNvSpPr txBox="1"/>
            <p:nvPr/>
          </p:nvSpPr>
          <p:spPr>
            <a:xfrm>
              <a:off x="1680" y="3472"/>
              <a:ext cx="547" cy="294"/>
            </a:xfrm>
            <a:prstGeom prst="rect">
              <a:avLst/>
            </a:prstGeom>
            <a:solidFill>
              <a:schemeClr val="bg1"/>
            </a:solidFill>
            <a:ln w="9525">
              <a:noFill/>
            </a:ln>
          </p:spPr>
          <p:txBody>
            <a:bodyPr wrap="square" anchor="t" anchorCtr="0">
              <a:spAutoFit/>
            </a:bodyPr>
            <a:lstStyle/>
            <a:p>
              <a:r>
                <a:rPr lang="zh-CN" altLang="en-US" b="1" dirty="0">
                  <a:latin typeface="Arial" panose="020B0604020202020204" pitchFamily="34" charset="0"/>
                  <a:ea typeface="宋体" panose="02010600030101010101" pitchFamily="2" charset="-122"/>
                </a:rPr>
                <a:t>验证者</a:t>
              </a:r>
            </a:p>
          </p:txBody>
        </p:sp>
        <p:sp>
          <p:nvSpPr>
            <p:cNvPr id="100388" name="文本框 76840"/>
            <p:cNvSpPr txBox="1"/>
            <p:nvPr/>
          </p:nvSpPr>
          <p:spPr>
            <a:xfrm>
              <a:off x="3888" y="480"/>
              <a:ext cx="696" cy="318"/>
            </a:xfrm>
            <a:prstGeom prst="rect">
              <a:avLst/>
            </a:prstGeom>
            <a:solidFill>
              <a:schemeClr val="bg1"/>
            </a:solidFill>
            <a:ln w="9525">
              <a:noFill/>
            </a:ln>
          </p:spPr>
          <p:txBody>
            <a:bodyPr wrap="square" anchor="t" anchorCtr="0">
              <a:spAutoFit/>
            </a:bodyPr>
            <a:lstStyle/>
            <a:p>
              <a:r>
                <a:rPr lang="zh-CN" altLang="en-US" sz="2000" dirty="0">
                  <a:latin typeface="微软雅黑" panose="020B0503020204020204" charset="-122"/>
                  <a:ea typeface="微软雅黑" panose="020B0503020204020204" charset="-122"/>
                </a:rPr>
                <a:t>规格说明</a:t>
              </a:r>
              <a:endParaRPr lang="zh-CN" altLang="en-US" b="1" dirty="0">
                <a:latin typeface="Arial" panose="020B0604020202020204" pitchFamily="34" charset="0"/>
                <a:ea typeface="宋体" panose="02010600030101010101" pitchFamily="2" charset="-122"/>
              </a:endParaRPr>
            </a:p>
          </p:txBody>
        </p:sp>
        <p:sp>
          <p:nvSpPr>
            <p:cNvPr id="100354" name="矩形 76803"/>
            <p:cNvSpPr/>
            <p:nvPr/>
          </p:nvSpPr>
          <p:spPr>
            <a:xfrm>
              <a:off x="3125" y="48"/>
              <a:ext cx="1200" cy="384"/>
            </a:xfrm>
            <a:prstGeom prst="rect">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wrap="none" anchor="ctr" anchorCtr="0"/>
            <a:lstStyle/>
            <a:p>
              <a:pPr algn="ctr">
                <a:buClrTx/>
                <a:buSzTx/>
                <a:buFontTx/>
              </a:pPr>
              <a:r>
                <a:rPr lang="zh-CN" altLang="en-US" sz="2000" dirty="0">
                  <a:latin typeface="微软雅黑" panose="020B0503020204020204" charset="-122"/>
                  <a:ea typeface="微软雅黑" panose="020B0503020204020204" charset="-122"/>
                </a:rPr>
                <a:t>业务需求</a:t>
              </a:r>
            </a:p>
          </p:txBody>
        </p:sp>
        <p:sp>
          <p:nvSpPr>
            <p:cNvPr id="100355" name="矩形 76804"/>
            <p:cNvSpPr/>
            <p:nvPr/>
          </p:nvSpPr>
          <p:spPr>
            <a:xfrm>
              <a:off x="3030" y="816"/>
              <a:ext cx="1554" cy="495"/>
            </a:xfrm>
            <a:prstGeom prst="rect">
              <a:avLst/>
            </a:prstGeom>
            <a:solidFill>
              <a:schemeClr val="accent1">
                <a:lumMod val="40000"/>
                <a:lumOff val="60000"/>
              </a:schemeClr>
            </a:solidFill>
            <a:ln w="9525" cap="flat" cmpd="sng">
              <a:solidFill>
                <a:schemeClr val="tx1"/>
              </a:solidFill>
              <a:prstDash val="solid"/>
              <a:miter/>
              <a:headEnd type="none" w="med" len="med"/>
              <a:tailEnd type="none" w="med" len="med"/>
            </a:ln>
          </p:spPr>
          <p:txBody>
            <a:bodyPr wrap="none" anchor="ctr" anchorCtr="0"/>
            <a:lstStyle/>
            <a:p>
              <a:pPr algn="ctr">
                <a:buClrTx/>
                <a:buSzTx/>
                <a:buFontTx/>
                <a:buNone/>
              </a:pPr>
              <a:r>
                <a:rPr lang="zh-CN" altLang="en-US" sz="1600" b="1" dirty="0">
                  <a:latin typeface="微软雅黑" panose="020B0503020204020204" charset="-122"/>
                  <a:ea typeface="微软雅黑" panose="020B0503020204020204" charset="-122"/>
                </a:rPr>
                <a:t>系统需求，用例，业务规则</a:t>
              </a:r>
            </a:p>
            <a:p>
              <a:pPr algn="ctr">
                <a:buClrTx/>
                <a:buSzTx/>
                <a:buFontTx/>
                <a:buNone/>
              </a:pPr>
              <a:r>
                <a:rPr lang="zh-CN" altLang="en-US" sz="1600" b="1" dirty="0">
                  <a:latin typeface="微软雅黑" panose="020B0503020204020204" charset="-122"/>
                  <a:ea typeface="微软雅黑" panose="020B0503020204020204" charset="-122"/>
                </a:rPr>
                <a:t>及外部接口需求，质量属性</a:t>
              </a:r>
              <a:endParaRPr lang="zh-CN" altLang="en-US" sz="2000" b="1" dirty="0">
                <a:latin typeface="微软雅黑" panose="020B0503020204020204" charset="-122"/>
                <a:ea typeface="微软雅黑" panose="020B0503020204020204" charset="-122"/>
              </a:endParaRPr>
            </a:p>
          </p:txBody>
        </p:sp>
        <p:sp>
          <p:nvSpPr>
            <p:cNvPr id="100356" name="矩形 76805"/>
            <p:cNvSpPr/>
            <p:nvPr/>
          </p:nvSpPr>
          <p:spPr>
            <a:xfrm>
              <a:off x="3120" y="1632"/>
              <a:ext cx="1200" cy="384"/>
            </a:xfrm>
            <a:prstGeom prst="rect">
              <a:avLst/>
            </a:prstGeom>
            <a:solidFill>
              <a:schemeClr val="accent1">
                <a:lumMod val="40000"/>
                <a:lumOff val="60000"/>
              </a:schemeClr>
            </a:solidFill>
            <a:ln w="9525" cap="flat" cmpd="sng">
              <a:solidFill>
                <a:schemeClr val="tx1"/>
              </a:solidFill>
              <a:prstDash val="solid"/>
              <a:miter/>
              <a:headEnd type="none" w="med" len="med"/>
              <a:tailEnd type="none" w="med" len="med"/>
            </a:ln>
          </p:spPr>
          <p:txBody>
            <a:bodyPr wrap="none" anchor="ctr" anchorCtr="0"/>
            <a:lstStyle/>
            <a:p>
              <a:pPr algn="ctr">
                <a:buClrTx/>
                <a:buSzTx/>
                <a:buNone/>
              </a:pPr>
              <a:r>
                <a:rPr lang="zh-CN" altLang="en-US" sz="2000" dirty="0">
                  <a:latin typeface="微软雅黑" panose="020B0503020204020204" charset="-122"/>
                  <a:ea typeface="微软雅黑" panose="020B0503020204020204" charset="-122"/>
                </a:rPr>
                <a:t>功能性需求</a:t>
              </a:r>
            </a:p>
          </p:txBody>
        </p:sp>
        <p:sp>
          <p:nvSpPr>
            <p:cNvPr id="100357" name="矩形 76806"/>
            <p:cNvSpPr/>
            <p:nvPr/>
          </p:nvSpPr>
          <p:spPr>
            <a:xfrm>
              <a:off x="3370" y="2669"/>
              <a:ext cx="816" cy="384"/>
            </a:xfrm>
            <a:prstGeom prst="rect">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wrap="none" anchor="ctr" anchorCtr="0"/>
            <a:lstStyle/>
            <a:p>
              <a:pPr algn="ctr">
                <a:buClrTx/>
                <a:buSzTx/>
                <a:buFontTx/>
              </a:pPr>
              <a:r>
                <a:rPr lang="zh-CN" altLang="en-US" sz="2000" dirty="0">
                  <a:latin typeface="微软雅黑" panose="020B0503020204020204" charset="-122"/>
                  <a:ea typeface="微软雅黑" panose="020B0503020204020204" charset="-122"/>
                </a:rPr>
                <a:t>系统测试</a:t>
              </a:r>
            </a:p>
          </p:txBody>
        </p:sp>
        <p:sp>
          <p:nvSpPr>
            <p:cNvPr id="100358" name="矩形 76807"/>
            <p:cNvSpPr/>
            <p:nvPr/>
          </p:nvSpPr>
          <p:spPr>
            <a:xfrm>
              <a:off x="4320" y="2669"/>
              <a:ext cx="1057" cy="384"/>
            </a:xfrm>
            <a:prstGeom prst="rect">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wrap="none" anchor="ctr" anchorCtr="0"/>
            <a:lstStyle/>
            <a:p>
              <a:pPr algn="ctr">
                <a:buClrTx/>
                <a:buSzTx/>
                <a:buFontTx/>
              </a:pPr>
              <a:r>
                <a:rPr lang="zh-CN" altLang="en-US" sz="2000" dirty="0">
                  <a:latin typeface="微软雅黑" panose="020B0503020204020204" charset="-122"/>
                  <a:ea typeface="微软雅黑" panose="020B0503020204020204" charset="-122"/>
                </a:rPr>
                <a:t>项目计划任务</a:t>
              </a:r>
            </a:p>
          </p:txBody>
        </p:sp>
        <p:sp>
          <p:nvSpPr>
            <p:cNvPr id="100359" name="矩形 76808"/>
            <p:cNvSpPr/>
            <p:nvPr/>
          </p:nvSpPr>
          <p:spPr>
            <a:xfrm>
              <a:off x="442" y="2191"/>
              <a:ext cx="1669" cy="384"/>
            </a:xfrm>
            <a:prstGeom prst="rect">
              <a:avLst/>
            </a:prstGeom>
            <a:solidFill>
              <a:schemeClr val="accent1">
                <a:lumMod val="40000"/>
                <a:lumOff val="60000"/>
              </a:schemeClr>
            </a:solidFill>
            <a:ln w="9525" cap="flat" cmpd="sng">
              <a:solidFill>
                <a:schemeClr val="tx1"/>
              </a:solidFill>
              <a:prstDash val="solid"/>
              <a:miter/>
              <a:headEnd type="none" w="med" len="med"/>
              <a:tailEnd type="none" w="med" len="med"/>
            </a:ln>
          </p:spPr>
          <p:txBody>
            <a:bodyPr wrap="none" anchor="ctr" anchorCtr="0"/>
            <a:lstStyle/>
            <a:p>
              <a:pPr algn="ctr"/>
              <a:r>
                <a:rPr lang="zh-CN" altLang="en-US" sz="1600" b="1" dirty="0">
                  <a:latin typeface="微软雅黑" panose="020B0503020204020204" charset="-122"/>
                  <a:ea typeface="微软雅黑" panose="020B0503020204020204" charset="-122"/>
                </a:rPr>
                <a:t>体系结构，用户接口或功能设计</a:t>
              </a:r>
            </a:p>
          </p:txBody>
        </p:sp>
        <p:sp>
          <p:nvSpPr>
            <p:cNvPr id="100360" name="矩形 76809"/>
            <p:cNvSpPr/>
            <p:nvPr/>
          </p:nvSpPr>
          <p:spPr>
            <a:xfrm>
              <a:off x="362" y="3082"/>
              <a:ext cx="816" cy="384"/>
            </a:xfrm>
            <a:prstGeom prst="rect">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wrap="none" anchor="ctr" anchorCtr="0"/>
            <a:lstStyle/>
            <a:p>
              <a:pPr algn="ctr"/>
              <a:r>
                <a:rPr lang="zh-CN" altLang="en-US" sz="2000" dirty="0">
                  <a:latin typeface="微软雅黑" panose="020B0503020204020204" charset="-122"/>
                  <a:ea typeface="微软雅黑" panose="020B0503020204020204" charset="-122"/>
                </a:rPr>
                <a:t>系统集成</a:t>
              </a:r>
              <a:endParaRPr lang="zh-CN" altLang="en-US" b="1" dirty="0">
                <a:latin typeface="Arial" panose="020B0604020202020204" pitchFamily="34" charset="0"/>
                <a:ea typeface="宋体" panose="02010600030101010101" pitchFamily="2" charset="-122"/>
              </a:endParaRPr>
            </a:p>
          </p:txBody>
        </p:sp>
        <p:sp>
          <p:nvSpPr>
            <p:cNvPr id="100361" name="矩形 76810"/>
            <p:cNvSpPr/>
            <p:nvPr/>
          </p:nvSpPr>
          <p:spPr>
            <a:xfrm>
              <a:off x="1896" y="3082"/>
              <a:ext cx="816" cy="384"/>
            </a:xfrm>
            <a:prstGeom prst="rect">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wrap="none" anchor="ctr" anchorCtr="0"/>
            <a:lstStyle/>
            <a:p>
              <a:pPr algn="ctr">
                <a:buClrTx/>
                <a:buSzTx/>
                <a:buNone/>
              </a:pPr>
              <a:r>
                <a:rPr lang="zh-CN" altLang="en-US" sz="2000" dirty="0">
                  <a:latin typeface="微软雅黑" panose="020B0503020204020204" charset="-122"/>
                  <a:ea typeface="微软雅黑" panose="020B0503020204020204" charset="-122"/>
                </a:rPr>
                <a:t>代码</a:t>
              </a:r>
            </a:p>
          </p:txBody>
        </p:sp>
        <p:sp>
          <p:nvSpPr>
            <p:cNvPr id="100362" name="矩形 76811"/>
            <p:cNvSpPr/>
            <p:nvPr/>
          </p:nvSpPr>
          <p:spPr>
            <a:xfrm>
              <a:off x="1896" y="3876"/>
              <a:ext cx="816" cy="384"/>
            </a:xfrm>
            <a:prstGeom prst="rect">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wrap="none" anchor="ctr" anchorCtr="0"/>
            <a:lstStyle/>
            <a:p>
              <a:pPr algn="ctr">
                <a:buClrTx/>
                <a:buSzTx/>
                <a:buNone/>
              </a:pPr>
              <a:r>
                <a:rPr lang="zh-CN" altLang="en-US" sz="2000" dirty="0">
                  <a:latin typeface="微软雅黑" panose="020B0503020204020204" charset="-122"/>
                  <a:ea typeface="微软雅黑" panose="020B0503020204020204" charset="-122"/>
                </a:rPr>
                <a:t>单元测试</a:t>
              </a:r>
            </a:p>
          </p:txBody>
        </p:sp>
        <p:sp>
          <p:nvSpPr>
            <p:cNvPr id="100363" name="矩形 76812"/>
            <p:cNvSpPr/>
            <p:nvPr/>
          </p:nvSpPr>
          <p:spPr>
            <a:xfrm>
              <a:off x="912" y="912"/>
              <a:ext cx="816" cy="384"/>
            </a:xfrm>
            <a:prstGeom prst="rect">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wrap="none" anchor="ctr" anchorCtr="0">
              <a:noAutofit/>
            </a:bodyPr>
            <a:lstStyle/>
            <a:p>
              <a:pPr lvl="0" algn="ctr">
                <a:buClrTx/>
                <a:buSzTx/>
                <a:buFontTx/>
              </a:pPr>
              <a:r>
                <a:rPr lang="zh-CN" altLang="en-US" sz="2000" dirty="0">
                  <a:latin typeface="微软雅黑" panose="020B0503020204020204" charset="-122"/>
                  <a:ea typeface="微软雅黑" panose="020B0503020204020204" charset="-122"/>
                  <a:sym typeface="+mn-ea"/>
                </a:rPr>
                <a:t>变更需求</a:t>
              </a:r>
            </a:p>
          </p:txBody>
        </p:sp>
        <p:sp>
          <p:nvSpPr>
            <p:cNvPr id="100364" name="右弧形箭头 76813"/>
            <p:cNvSpPr/>
            <p:nvPr/>
          </p:nvSpPr>
          <p:spPr>
            <a:xfrm>
              <a:off x="4363" y="1632"/>
              <a:ext cx="462" cy="477"/>
            </a:xfrm>
            <a:prstGeom prst="curvedLeftArrow">
              <a:avLst>
                <a:gd name="adj1" fmla="val 20649"/>
                <a:gd name="adj2" fmla="val 41298"/>
                <a:gd name="adj3" fmla="val 33268"/>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100365" name="直接连接符 76814"/>
            <p:cNvSpPr/>
            <p:nvPr/>
          </p:nvSpPr>
          <p:spPr>
            <a:xfrm>
              <a:off x="3744" y="432"/>
              <a:ext cx="0" cy="384"/>
            </a:xfrm>
            <a:prstGeom prst="line">
              <a:avLst/>
            </a:prstGeom>
            <a:ln w="28575" cap="flat" cmpd="sng">
              <a:solidFill>
                <a:schemeClr val="tx1"/>
              </a:solidFill>
              <a:prstDash val="solid"/>
              <a:round/>
              <a:headEnd type="none" w="med" len="med"/>
              <a:tailEnd type="triangle" w="med" len="lg"/>
            </a:ln>
          </p:spPr>
        </p:sp>
        <p:sp>
          <p:nvSpPr>
            <p:cNvPr id="100366" name="直接连接符 76815"/>
            <p:cNvSpPr/>
            <p:nvPr/>
          </p:nvSpPr>
          <p:spPr>
            <a:xfrm>
              <a:off x="3744" y="1344"/>
              <a:ext cx="0" cy="288"/>
            </a:xfrm>
            <a:prstGeom prst="line">
              <a:avLst/>
            </a:prstGeom>
            <a:ln w="28575" cap="flat" cmpd="sng">
              <a:solidFill>
                <a:schemeClr val="tx1"/>
              </a:solidFill>
              <a:prstDash val="solid"/>
              <a:round/>
              <a:headEnd type="none" w="med" len="med"/>
              <a:tailEnd type="triangle" w="med" len="lg"/>
            </a:ln>
          </p:spPr>
        </p:sp>
        <p:sp>
          <p:nvSpPr>
            <p:cNvPr id="100367" name="直接连接符 76816"/>
            <p:cNvSpPr/>
            <p:nvPr/>
          </p:nvSpPr>
          <p:spPr>
            <a:xfrm>
              <a:off x="3744" y="2016"/>
              <a:ext cx="0" cy="653"/>
            </a:xfrm>
            <a:prstGeom prst="line">
              <a:avLst/>
            </a:prstGeom>
            <a:ln w="28575" cap="flat" cmpd="sng">
              <a:solidFill>
                <a:schemeClr val="tx1"/>
              </a:solidFill>
              <a:prstDash val="solid"/>
              <a:round/>
              <a:headEnd type="none" w="med" len="med"/>
              <a:tailEnd type="triangle" w="med" len="lg"/>
            </a:ln>
          </p:spPr>
        </p:sp>
        <p:sp>
          <p:nvSpPr>
            <p:cNvPr id="100368" name="直接连接符 76817"/>
            <p:cNvSpPr/>
            <p:nvPr/>
          </p:nvSpPr>
          <p:spPr>
            <a:xfrm>
              <a:off x="3984" y="2016"/>
              <a:ext cx="912" cy="673"/>
            </a:xfrm>
            <a:prstGeom prst="line">
              <a:avLst/>
            </a:prstGeom>
            <a:ln w="28575" cap="flat" cmpd="sng">
              <a:solidFill>
                <a:schemeClr val="tx1"/>
              </a:solidFill>
              <a:prstDash val="solid"/>
              <a:round/>
              <a:headEnd type="none" w="med" len="med"/>
              <a:tailEnd type="triangle" w="med" len="lg"/>
            </a:ln>
          </p:spPr>
        </p:sp>
        <p:sp>
          <p:nvSpPr>
            <p:cNvPr id="100369" name="直接连接符 76818"/>
            <p:cNvSpPr/>
            <p:nvPr/>
          </p:nvSpPr>
          <p:spPr>
            <a:xfrm flipH="1">
              <a:off x="2298" y="2016"/>
              <a:ext cx="1205" cy="413"/>
            </a:xfrm>
            <a:prstGeom prst="line">
              <a:avLst/>
            </a:prstGeom>
            <a:ln w="28575" cap="flat" cmpd="sng">
              <a:solidFill>
                <a:schemeClr val="tx1"/>
              </a:solidFill>
              <a:prstDash val="solid"/>
              <a:round/>
              <a:headEnd type="none" w="med" len="med"/>
              <a:tailEnd type="triangle" w="med" len="lg"/>
            </a:ln>
          </p:spPr>
        </p:sp>
        <p:sp>
          <p:nvSpPr>
            <p:cNvPr id="100370" name="文本框 76819"/>
            <p:cNvSpPr txBox="1"/>
            <p:nvPr/>
          </p:nvSpPr>
          <p:spPr>
            <a:xfrm>
              <a:off x="4320" y="2236"/>
              <a:ext cx="547" cy="294"/>
            </a:xfrm>
            <a:prstGeom prst="rect">
              <a:avLst/>
            </a:prstGeom>
            <a:solidFill>
              <a:schemeClr val="bg1"/>
            </a:solidFill>
            <a:ln w="9525">
              <a:noFill/>
            </a:ln>
          </p:spPr>
          <p:txBody>
            <a:bodyPr wrap="square" anchor="t" anchorCtr="0">
              <a:spAutoFit/>
            </a:bodyPr>
            <a:lstStyle/>
            <a:p>
              <a:r>
                <a:rPr lang="zh-CN" altLang="en-US" b="1" dirty="0">
                  <a:latin typeface="Arial" panose="020B0604020202020204" pitchFamily="34" charset="0"/>
                  <a:ea typeface="宋体" panose="02010600030101010101" pitchFamily="2" charset="-122"/>
                </a:rPr>
                <a:t>会创建</a:t>
              </a:r>
            </a:p>
          </p:txBody>
        </p:sp>
        <p:sp>
          <p:nvSpPr>
            <p:cNvPr id="100371" name="文本框 76820"/>
            <p:cNvSpPr txBox="1"/>
            <p:nvPr/>
          </p:nvSpPr>
          <p:spPr>
            <a:xfrm>
              <a:off x="3503" y="2140"/>
              <a:ext cx="547" cy="294"/>
            </a:xfrm>
            <a:prstGeom prst="rect">
              <a:avLst/>
            </a:prstGeom>
            <a:solidFill>
              <a:schemeClr val="bg1"/>
            </a:solidFill>
            <a:ln w="9525">
              <a:noFill/>
            </a:ln>
          </p:spPr>
          <p:txBody>
            <a:bodyPr wrap="square" anchor="t" anchorCtr="0">
              <a:spAutoFit/>
            </a:bodyPr>
            <a:lstStyle/>
            <a:p>
              <a:r>
                <a:rPr lang="zh-CN" altLang="en-US" b="1" dirty="0">
                  <a:latin typeface="Arial" panose="020B0604020202020204" pitchFamily="34" charset="0"/>
                  <a:ea typeface="宋体" panose="02010600030101010101" pitchFamily="2" charset="-122"/>
                </a:rPr>
                <a:t>验证者</a:t>
              </a:r>
            </a:p>
          </p:txBody>
        </p:sp>
        <p:sp>
          <p:nvSpPr>
            <p:cNvPr id="100372" name="文本框 76821"/>
            <p:cNvSpPr txBox="1"/>
            <p:nvPr/>
          </p:nvSpPr>
          <p:spPr>
            <a:xfrm>
              <a:off x="2400" y="2112"/>
              <a:ext cx="547" cy="318"/>
            </a:xfrm>
            <a:prstGeom prst="rect">
              <a:avLst/>
            </a:prstGeom>
            <a:solidFill>
              <a:schemeClr val="bg1"/>
            </a:solidFill>
            <a:ln w="9525">
              <a:noFill/>
            </a:ln>
          </p:spPr>
          <p:txBody>
            <a:bodyPr wrap="square" anchor="t" anchorCtr="0">
              <a:spAutoFit/>
            </a:bodyPr>
            <a:lstStyle/>
            <a:p>
              <a:r>
                <a:rPr lang="zh-CN" altLang="en-US" sz="2000" dirty="0">
                  <a:latin typeface="微软雅黑" panose="020B0503020204020204" charset="-122"/>
                  <a:ea typeface="微软雅黑" panose="020B0503020204020204" charset="-122"/>
                </a:rPr>
                <a:t>满足者</a:t>
              </a:r>
            </a:p>
          </p:txBody>
        </p:sp>
        <p:sp>
          <p:nvSpPr>
            <p:cNvPr id="100373" name="直接连接符 76823"/>
            <p:cNvSpPr/>
            <p:nvPr/>
          </p:nvSpPr>
          <p:spPr>
            <a:xfrm flipH="1">
              <a:off x="774" y="2640"/>
              <a:ext cx="618" cy="442"/>
            </a:xfrm>
            <a:prstGeom prst="line">
              <a:avLst/>
            </a:prstGeom>
            <a:ln w="28575" cap="flat" cmpd="sng">
              <a:solidFill>
                <a:schemeClr val="tx1"/>
              </a:solidFill>
              <a:prstDash val="solid"/>
              <a:round/>
              <a:headEnd type="none" w="med" len="med"/>
              <a:tailEnd type="triangle" w="med" len="lg"/>
            </a:ln>
          </p:spPr>
        </p:sp>
        <p:sp>
          <p:nvSpPr>
            <p:cNvPr id="100374" name="直接连接符 76825"/>
            <p:cNvSpPr/>
            <p:nvPr/>
          </p:nvSpPr>
          <p:spPr>
            <a:xfrm>
              <a:off x="1680" y="2640"/>
              <a:ext cx="624" cy="336"/>
            </a:xfrm>
            <a:prstGeom prst="line">
              <a:avLst/>
            </a:prstGeom>
            <a:ln w="28575" cap="flat" cmpd="sng">
              <a:solidFill>
                <a:schemeClr val="tx1"/>
              </a:solidFill>
              <a:prstDash val="solid"/>
              <a:round/>
              <a:headEnd type="none" w="med" len="med"/>
              <a:tailEnd type="triangle" w="med" len="lg"/>
            </a:ln>
          </p:spPr>
        </p:sp>
        <p:sp>
          <p:nvSpPr>
            <p:cNvPr id="100376" name="直接连接符 76828"/>
            <p:cNvSpPr/>
            <p:nvPr/>
          </p:nvSpPr>
          <p:spPr>
            <a:xfrm flipV="1">
              <a:off x="1728" y="1097"/>
              <a:ext cx="1302" cy="16"/>
            </a:xfrm>
            <a:prstGeom prst="line">
              <a:avLst/>
            </a:prstGeom>
            <a:ln w="28575" cap="flat" cmpd="sng">
              <a:solidFill>
                <a:schemeClr val="tx1"/>
              </a:solidFill>
              <a:prstDash val="solid"/>
              <a:round/>
              <a:headEnd type="none" w="med" len="med"/>
              <a:tailEnd type="triangle" w="med" len="lg"/>
            </a:ln>
          </p:spPr>
        </p:sp>
        <p:sp>
          <p:nvSpPr>
            <p:cNvPr id="100377" name="直接连接符 76829"/>
            <p:cNvSpPr/>
            <p:nvPr/>
          </p:nvSpPr>
          <p:spPr>
            <a:xfrm>
              <a:off x="1728" y="1200"/>
              <a:ext cx="1392" cy="624"/>
            </a:xfrm>
            <a:prstGeom prst="line">
              <a:avLst/>
            </a:prstGeom>
            <a:ln w="28575" cap="flat" cmpd="sng">
              <a:solidFill>
                <a:schemeClr val="tx1"/>
              </a:solidFill>
              <a:prstDash val="solid"/>
              <a:round/>
              <a:headEnd type="none" w="med" len="med"/>
              <a:tailEnd type="triangle" w="med" len="lg"/>
            </a:ln>
          </p:spPr>
        </p:sp>
        <p:sp>
          <p:nvSpPr>
            <p:cNvPr id="100378" name="直接连接符 76830"/>
            <p:cNvSpPr/>
            <p:nvPr/>
          </p:nvSpPr>
          <p:spPr>
            <a:xfrm flipV="1">
              <a:off x="1728" y="288"/>
              <a:ext cx="1392" cy="720"/>
            </a:xfrm>
            <a:prstGeom prst="line">
              <a:avLst/>
            </a:prstGeom>
            <a:ln w="28575" cap="flat" cmpd="sng">
              <a:solidFill>
                <a:schemeClr val="tx1"/>
              </a:solidFill>
              <a:prstDash val="solid"/>
              <a:round/>
              <a:headEnd type="none" w="med" len="med"/>
              <a:tailEnd type="triangle" w="med" len="lg"/>
            </a:ln>
          </p:spPr>
        </p:sp>
        <p:sp>
          <p:nvSpPr>
            <p:cNvPr id="100379" name="文本框 76831"/>
            <p:cNvSpPr txBox="1"/>
            <p:nvPr/>
          </p:nvSpPr>
          <p:spPr>
            <a:xfrm>
              <a:off x="2112" y="489"/>
              <a:ext cx="406" cy="318"/>
            </a:xfrm>
            <a:prstGeom prst="rect">
              <a:avLst/>
            </a:prstGeom>
            <a:solidFill>
              <a:schemeClr val="bg1"/>
            </a:solidFill>
            <a:ln w="9525">
              <a:noFill/>
            </a:ln>
          </p:spPr>
          <p:txBody>
            <a:bodyPr wrap="square" anchor="t" anchorCtr="0">
              <a:spAutoFit/>
            </a:bodyPr>
            <a:lstStyle/>
            <a:p>
              <a:r>
                <a:rPr lang="zh-CN" altLang="en-US" sz="2000" dirty="0">
                  <a:latin typeface="微软雅黑" panose="020B0503020204020204" charset="-122"/>
                  <a:ea typeface="微软雅黑" panose="020B0503020204020204" charset="-122"/>
                </a:rPr>
                <a:t>影响</a:t>
              </a:r>
            </a:p>
          </p:txBody>
        </p:sp>
        <p:sp>
          <p:nvSpPr>
            <p:cNvPr id="100380" name="文本框 76832"/>
            <p:cNvSpPr txBox="1"/>
            <p:nvPr/>
          </p:nvSpPr>
          <p:spPr>
            <a:xfrm>
              <a:off x="2112" y="969"/>
              <a:ext cx="406" cy="318"/>
            </a:xfrm>
            <a:prstGeom prst="rect">
              <a:avLst/>
            </a:prstGeom>
            <a:solidFill>
              <a:schemeClr val="bg1"/>
            </a:solidFill>
            <a:ln w="9525">
              <a:noFill/>
            </a:ln>
          </p:spPr>
          <p:txBody>
            <a:bodyPr wrap="square" anchor="t" anchorCtr="0">
              <a:spAutoFit/>
            </a:bodyPr>
            <a:lstStyle/>
            <a:p>
              <a:r>
                <a:rPr lang="zh-CN" altLang="en-US" sz="2000" dirty="0">
                  <a:latin typeface="微软雅黑" panose="020B0503020204020204" charset="-122"/>
                  <a:ea typeface="微软雅黑" panose="020B0503020204020204" charset="-122"/>
                </a:rPr>
                <a:t>影响</a:t>
              </a:r>
              <a:endParaRPr lang="zh-CN" altLang="en-US" b="1" dirty="0">
                <a:latin typeface="Arial" panose="020B0604020202020204" pitchFamily="34" charset="0"/>
                <a:ea typeface="宋体" panose="02010600030101010101" pitchFamily="2" charset="-122"/>
              </a:endParaRPr>
            </a:p>
          </p:txBody>
        </p:sp>
        <p:sp>
          <p:nvSpPr>
            <p:cNvPr id="100381" name="文本框 76833"/>
            <p:cNvSpPr txBox="1"/>
            <p:nvPr/>
          </p:nvSpPr>
          <p:spPr>
            <a:xfrm>
              <a:off x="2112" y="1401"/>
              <a:ext cx="406" cy="318"/>
            </a:xfrm>
            <a:prstGeom prst="rect">
              <a:avLst/>
            </a:prstGeom>
            <a:solidFill>
              <a:schemeClr val="bg1"/>
            </a:solidFill>
            <a:ln w="9525">
              <a:noFill/>
            </a:ln>
          </p:spPr>
          <p:txBody>
            <a:bodyPr wrap="square" anchor="t" anchorCtr="0">
              <a:spAutoFit/>
            </a:bodyPr>
            <a:lstStyle/>
            <a:p>
              <a:r>
                <a:rPr lang="zh-CN" altLang="en-US" sz="2000" dirty="0">
                  <a:latin typeface="微软雅黑" panose="020B0503020204020204" charset="-122"/>
                  <a:ea typeface="微软雅黑" panose="020B0503020204020204" charset="-122"/>
                </a:rPr>
                <a:t>影响</a:t>
              </a:r>
              <a:endParaRPr lang="zh-CN" altLang="en-US" b="1" dirty="0">
                <a:latin typeface="Arial" panose="020B0604020202020204" pitchFamily="34" charset="0"/>
                <a:ea typeface="宋体" panose="02010600030101010101" pitchFamily="2" charset="-122"/>
              </a:endParaRPr>
            </a:p>
          </p:txBody>
        </p:sp>
        <p:sp>
          <p:nvSpPr>
            <p:cNvPr id="100382" name="直接连接符 76835"/>
            <p:cNvSpPr/>
            <p:nvPr/>
          </p:nvSpPr>
          <p:spPr>
            <a:xfrm>
              <a:off x="1344" y="1296"/>
              <a:ext cx="0" cy="844"/>
            </a:xfrm>
            <a:prstGeom prst="line">
              <a:avLst/>
            </a:prstGeom>
            <a:ln w="28575" cap="flat" cmpd="sng">
              <a:solidFill>
                <a:schemeClr val="tx1"/>
              </a:solidFill>
              <a:prstDash val="solid"/>
              <a:round/>
              <a:headEnd type="none" w="med" len="med"/>
              <a:tailEnd type="triangle" w="med" len="lg"/>
            </a:ln>
          </p:spPr>
        </p:sp>
        <p:sp>
          <p:nvSpPr>
            <p:cNvPr id="100383" name="文本框 76834"/>
            <p:cNvSpPr txBox="1"/>
            <p:nvPr/>
          </p:nvSpPr>
          <p:spPr>
            <a:xfrm>
              <a:off x="1178" y="1545"/>
              <a:ext cx="406" cy="318"/>
            </a:xfrm>
            <a:prstGeom prst="rect">
              <a:avLst/>
            </a:prstGeom>
            <a:solidFill>
              <a:schemeClr val="bg1"/>
            </a:solidFill>
            <a:ln w="9525">
              <a:noFill/>
            </a:ln>
          </p:spPr>
          <p:txBody>
            <a:bodyPr wrap="square" anchor="t" anchorCtr="0">
              <a:spAutoFit/>
            </a:bodyPr>
            <a:lstStyle/>
            <a:p>
              <a:r>
                <a:rPr lang="zh-CN" altLang="en-US" sz="2000" dirty="0">
                  <a:latin typeface="微软雅黑" panose="020B0503020204020204" charset="-122"/>
                  <a:ea typeface="微软雅黑" panose="020B0503020204020204" charset="-122"/>
                </a:rPr>
                <a:t>影响</a:t>
              </a:r>
              <a:endParaRPr lang="zh-CN" altLang="en-US" b="1" dirty="0">
                <a:latin typeface="Arial" panose="020B0604020202020204" pitchFamily="34" charset="0"/>
                <a:ea typeface="宋体" panose="02010600030101010101" pitchFamily="2" charset="-122"/>
              </a:endParaRPr>
            </a:p>
          </p:txBody>
        </p:sp>
        <p:sp>
          <p:nvSpPr>
            <p:cNvPr id="100384" name="文本框 76836"/>
            <p:cNvSpPr txBox="1"/>
            <p:nvPr/>
          </p:nvSpPr>
          <p:spPr>
            <a:xfrm>
              <a:off x="947" y="2702"/>
              <a:ext cx="567" cy="318"/>
            </a:xfrm>
            <a:prstGeom prst="rect">
              <a:avLst/>
            </a:prstGeom>
            <a:solidFill>
              <a:schemeClr val="bg1"/>
            </a:solidFill>
            <a:ln w="9525">
              <a:noFill/>
            </a:ln>
          </p:spPr>
          <p:txBody>
            <a:bodyPr anchor="t" anchorCtr="0">
              <a:spAutoFit/>
            </a:bodyPr>
            <a:lstStyle/>
            <a:p>
              <a:r>
                <a:rPr lang="zh-CN" altLang="en-US" sz="2000" dirty="0">
                  <a:latin typeface="微软雅黑" panose="020B0503020204020204" charset="-122"/>
                  <a:ea typeface="微软雅黑" panose="020B0503020204020204" charset="-122"/>
                </a:rPr>
                <a:t>验证者</a:t>
              </a:r>
              <a:endParaRPr lang="zh-CN" altLang="en-US" b="1" dirty="0">
                <a:latin typeface="Arial" panose="020B0604020202020204" pitchFamily="34" charset="0"/>
                <a:ea typeface="宋体" panose="02010600030101010101" pitchFamily="2" charset="-122"/>
              </a:endParaRPr>
            </a:p>
          </p:txBody>
        </p:sp>
        <p:sp>
          <p:nvSpPr>
            <p:cNvPr id="100385" name="文本框 76837"/>
            <p:cNvSpPr txBox="1"/>
            <p:nvPr/>
          </p:nvSpPr>
          <p:spPr>
            <a:xfrm>
              <a:off x="1728" y="2688"/>
              <a:ext cx="547" cy="318"/>
            </a:xfrm>
            <a:prstGeom prst="rect">
              <a:avLst/>
            </a:prstGeom>
            <a:solidFill>
              <a:schemeClr val="bg1"/>
            </a:solidFill>
            <a:ln w="9525">
              <a:noFill/>
            </a:ln>
          </p:spPr>
          <p:txBody>
            <a:bodyPr wrap="square" anchor="t" anchorCtr="0">
              <a:spAutoFit/>
            </a:bodyPr>
            <a:lstStyle/>
            <a:p>
              <a:r>
                <a:rPr lang="zh-CN" altLang="en-US" sz="2000" dirty="0">
                  <a:latin typeface="微软雅黑" panose="020B0503020204020204" charset="-122"/>
                  <a:ea typeface="微软雅黑" panose="020B0503020204020204" charset="-122"/>
                </a:rPr>
                <a:t>实现者</a:t>
              </a:r>
            </a:p>
          </p:txBody>
        </p:sp>
        <p:sp>
          <p:nvSpPr>
            <p:cNvPr id="100387" name="文本框 76839"/>
            <p:cNvSpPr txBox="1"/>
            <p:nvPr/>
          </p:nvSpPr>
          <p:spPr>
            <a:xfrm>
              <a:off x="4790" y="1550"/>
              <a:ext cx="551" cy="564"/>
            </a:xfrm>
            <a:prstGeom prst="rect">
              <a:avLst/>
            </a:prstGeom>
            <a:noFill/>
            <a:ln w="9525">
              <a:noFill/>
            </a:ln>
          </p:spPr>
          <p:txBody>
            <a:bodyPr wrap="square" anchor="t" anchorCtr="0">
              <a:spAutoFit/>
            </a:bodyPr>
            <a:lstStyle/>
            <a:p>
              <a:pPr algn="ctr">
                <a:buClrTx/>
                <a:buSzTx/>
                <a:buNone/>
              </a:pPr>
              <a:r>
                <a:rPr lang="zh-CN" altLang="en-US" sz="2000" dirty="0">
                  <a:latin typeface="微软雅黑" panose="020B0503020204020204" charset="-122"/>
                  <a:ea typeface="微软雅黑" panose="020B0503020204020204" charset="-122"/>
                </a:rPr>
                <a:t>依赖另</a:t>
              </a:r>
            </a:p>
            <a:p>
              <a:pPr algn="ctr">
                <a:buClrTx/>
                <a:buSzTx/>
                <a:buNone/>
              </a:pPr>
              <a:r>
                <a:rPr lang="zh-CN" altLang="en-US" sz="2000" dirty="0">
                  <a:latin typeface="微软雅黑" panose="020B0503020204020204" charset="-122"/>
                  <a:ea typeface="微软雅黑" panose="020B0503020204020204" charset="-122"/>
                </a:rPr>
                <a:t>一个</a:t>
              </a:r>
              <a:endParaRPr lang="zh-CN" altLang="en-US" b="1" dirty="0">
                <a:latin typeface="Arial" panose="020B0604020202020204" pitchFamily="34" charset="0"/>
                <a:ea typeface="宋体" panose="02010600030101010101" pitchFamily="2" charset="-122"/>
              </a:endParaRPr>
            </a:p>
          </p:txBody>
        </p:sp>
      </p:grpSp>
      <p:grpSp>
        <p:nvGrpSpPr>
          <p:cNvPr id="5" name="组合 7"/>
          <p:cNvGrpSpPr/>
          <p:nvPr/>
        </p:nvGrpSpPr>
        <p:grpSpPr>
          <a:xfrm>
            <a:off x="89507" y="290007"/>
            <a:ext cx="3592020" cy="491607"/>
            <a:chOff x="198764" y="258545"/>
            <a:chExt cx="4788250" cy="656007"/>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4" name="灯片编号占位符 3"/>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10</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ppt_y</p:attrName>
                                        </p:attrNameLst>
                                      </p:cBhvr>
                                      <p:tavLst>
                                        <p:tav tm="0">
                                          <p:val>
                                            <p:strVal val="#ppt_y-#ppt_h*1.125000"/>
                                          </p:val>
                                        </p:tav>
                                        <p:tav tm="100000">
                                          <p:val>
                                            <p:strVal val="#ppt_y"/>
                                          </p:val>
                                        </p:tav>
                                      </p:tavLst>
                                    </p:anim>
                                    <p:animEffect transition="in" filter="wipe(down)">
                                      <p:cBhvr>
                                        <p:cTn id="8" dur="500"/>
                                        <p:tgtEl>
                                          <p:spTgt spid="42"/>
                                        </p:tgtEl>
                                      </p:cBhvr>
                                    </p:animEffect>
                                  </p:childTnLst>
                                </p:cTn>
                              </p:par>
                              <p:par>
                                <p:cTn id="9" presetID="12" presetClass="entr" presetSubtype="1" fill="hold" nodeType="withEffect">
                                  <p:stCondLst>
                                    <p:cond delay="0"/>
                                  </p:stCondLst>
                                  <p:childTnLst>
                                    <p:set>
                                      <p:cBhvr>
                                        <p:cTn id="10" dur="1" fill="hold">
                                          <p:stCondLst>
                                            <p:cond delay="0"/>
                                          </p:stCondLst>
                                        </p:cTn>
                                        <p:tgtEl>
                                          <p:spTgt spid="100353"/>
                                        </p:tgtEl>
                                        <p:attrNameLst>
                                          <p:attrName>style.visibility</p:attrName>
                                        </p:attrNameLst>
                                      </p:cBhvr>
                                      <p:to>
                                        <p:strVal val="visible"/>
                                      </p:to>
                                    </p:set>
                                    <p:anim calcmode="lin" valueType="num">
                                      <p:cBhvr additive="base">
                                        <p:cTn id="11" dur="500"/>
                                        <p:tgtEl>
                                          <p:spTgt spid="100353"/>
                                        </p:tgtEl>
                                        <p:attrNameLst>
                                          <p:attrName>ppt_y</p:attrName>
                                        </p:attrNameLst>
                                      </p:cBhvr>
                                      <p:tavLst>
                                        <p:tav tm="0">
                                          <p:val>
                                            <p:strVal val="#ppt_y-#ppt_h*1.125000"/>
                                          </p:val>
                                        </p:tav>
                                        <p:tav tm="100000">
                                          <p:val>
                                            <p:strVal val="#ppt_y"/>
                                          </p:val>
                                        </p:tav>
                                      </p:tavLst>
                                    </p:anim>
                                    <p:animEffect transition="in" filter="wipe(down)">
                                      <p:cBhvr>
                                        <p:cTn id="12" dur="500"/>
                                        <p:tgtEl>
                                          <p:spTgt spid="100353"/>
                                        </p:tgtEl>
                                      </p:cBhvr>
                                    </p:animEffect>
                                  </p:childTnLst>
                                </p:cTn>
                              </p:par>
                              <p:par>
                                <p:cTn id="13" presetID="1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down)">
                                      <p:cBhvr>
                                        <p:cTn id="16" dur="500"/>
                                        <p:tgtEl>
                                          <p:spTgt spid="5"/>
                                        </p:tgtEl>
                                      </p:cBhvr>
                                    </p:animEffect>
                                  </p:childTnLst>
                                </p:cTn>
                              </p:par>
                              <p:par>
                                <p:cTn id="17" presetID="12" presetClass="entr" presetSubtype="1"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p:tgtEl>
                                          <p:spTgt spid="55"/>
                                        </p:tgtEl>
                                        <p:attrNameLst>
                                          <p:attrName>ppt_y</p:attrName>
                                        </p:attrNameLst>
                                      </p:cBhvr>
                                      <p:tavLst>
                                        <p:tav tm="0">
                                          <p:val>
                                            <p:strVal val="#ppt_y-#ppt_h*1.125000"/>
                                          </p:val>
                                        </p:tav>
                                        <p:tav tm="100000">
                                          <p:val>
                                            <p:strVal val="#ppt_y"/>
                                          </p:val>
                                        </p:tav>
                                      </p:tavLst>
                                    </p:anim>
                                    <p:animEffect transition="in" filter="wipe(down)">
                                      <p:cBhvr>
                                        <p:cTn id="20" dur="500"/>
                                        <p:tgtEl>
                                          <p:spTgt spid="55"/>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down)">
                                      <p:cBhvr>
                                        <p:cTn id="24" dur="500"/>
                                        <p:tgtEl>
                                          <p:spTgt spid="2"/>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ppt_y</p:attrName>
                                        </p:attrNameLst>
                                      </p:cBhvr>
                                      <p:tavLst>
                                        <p:tav tm="0">
                                          <p:val>
                                            <p:strVal val="#ppt_y-#ppt_h*1.125000"/>
                                          </p:val>
                                        </p:tav>
                                        <p:tav tm="100000">
                                          <p:val>
                                            <p:strVal val="#ppt_y"/>
                                          </p:val>
                                        </p:tav>
                                      </p:tavLst>
                                    </p:anim>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2" grpId="0"/>
      <p:bldP spid="2" grpId="1"/>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39" y="368935"/>
            <a:ext cx="4777047" cy="46037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en-US" altLang="zh-CN" sz="2400" b="1" dirty="0">
                <a:solidFill>
                  <a:srgbClr val="000000"/>
                </a:solidFill>
                <a:latin typeface="微软雅黑" panose="020B0503020204020204" charset="-122"/>
                <a:ea typeface="微软雅黑" panose="020B0503020204020204" charset="-122"/>
                <a:sym typeface="+mn-ea"/>
              </a:rPr>
              <a:t> </a:t>
            </a:r>
            <a:r>
              <a:rPr lang="zh-CN" sz="2400" b="1" dirty="0">
                <a:solidFill>
                  <a:srgbClr val="000000"/>
                </a:solidFill>
                <a:latin typeface="微软雅黑" panose="020B0503020204020204" charset="-122"/>
                <a:ea typeface="微软雅黑" panose="020B0503020204020204" charset="-122"/>
                <a:sym typeface="+mn-ea"/>
              </a:rPr>
              <a:t>需求跟踪</a:t>
            </a:r>
            <a:endParaRPr lang="zh-CN" altLang="en-US" sz="2400" b="1" dirty="0">
              <a:solidFill>
                <a:srgbClr val="000000"/>
              </a:solidFill>
              <a:latin typeface="微软雅黑" panose="020B0503020204020204" charset="-122"/>
              <a:ea typeface="微软雅黑" panose="020B0503020204020204" charset="-122"/>
            </a:endParaRPr>
          </a:p>
        </p:txBody>
      </p:sp>
      <p:sp>
        <p:nvSpPr>
          <p:cNvPr id="7" name="日期占位符 6"/>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fld id="{719AC410-3DB4-4DF6-9C46-9EB74471E774}" type="slidenum">
              <a:rPr lang="zh-CN" altLang="en-US"/>
              <a:t>11</a:t>
            </a:fld>
            <a:endParaRPr lang="zh-CN" altLang="en-US" sz="1800">
              <a:solidFill>
                <a:srgbClr val="000000"/>
              </a:solidFill>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3" name="文本框 67"/>
          <p:cNvSpPr>
            <a:spLocks noChangeArrowheads="1"/>
          </p:cNvSpPr>
          <p:nvPr/>
        </p:nvSpPr>
        <p:spPr bwMode="auto">
          <a:xfrm>
            <a:off x="4038600" y="1707037"/>
            <a:ext cx="6155453" cy="324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pPr>
            <a:r>
              <a:rPr lang="en-US" altLang="zh-CN" sz="2800" b="1" kern="0" dirty="0">
                <a:latin typeface="微软雅黑" panose="020B0503020204020204" charset="-122"/>
                <a:ea typeface="微软雅黑" panose="020B0503020204020204" charset="-122"/>
                <a:sym typeface="+mn-ea"/>
              </a:rPr>
              <a:t>6.4.1 </a:t>
            </a:r>
            <a:r>
              <a:rPr lang="zh-CN" altLang="en-US" sz="2800" b="1" kern="0" dirty="0">
                <a:latin typeface="微软雅黑" panose="020B0503020204020204" charset="-122"/>
                <a:ea typeface="微软雅黑" panose="020B0503020204020204" charset="-122"/>
                <a:sym typeface="+mn-ea"/>
              </a:rPr>
              <a:t>需求跟踪动机</a:t>
            </a:r>
            <a:endParaRPr lang="zh-CN" altLang="en-US" sz="2800" b="1" kern="0" dirty="0">
              <a:latin typeface="微软雅黑" panose="020B0503020204020204" charset="-122"/>
              <a:ea typeface="微软雅黑" panose="020B0503020204020204" charset="-122"/>
              <a:sym typeface="宋体" panose="02010600030101010101" pitchFamily="2" charset="-122"/>
            </a:endParaRPr>
          </a:p>
          <a:p>
            <a:pPr fontAlgn="base">
              <a:lnSpc>
                <a:spcPct val="150000"/>
              </a:lnSpc>
              <a:spcBef>
                <a:spcPct val="0"/>
              </a:spcBef>
              <a:spcAft>
                <a:spcPct val="0"/>
              </a:spcAft>
            </a:pPr>
            <a:r>
              <a:rPr lang="en-US" altLang="zh-CN" sz="2800" b="1" kern="0" dirty="0">
                <a:latin typeface="微软雅黑" panose="020B0503020204020204" charset="-122"/>
                <a:ea typeface="微软雅黑" panose="020B0503020204020204" charset="-122"/>
                <a:sym typeface="+mn-ea"/>
              </a:rPr>
              <a:t>6.4.2 </a:t>
            </a:r>
            <a:r>
              <a:rPr lang="zh-CN" altLang="en-US" sz="2800" b="1" kern="0" dirty="0">
                <a:latin typeface="微软雅黑" panose="020B0503020204020204" charset="-122"/>
                <a:ea typeface="微软雅黑" panose="020B0503020204020204" charset="-122"/>
                <a:sym typeface="+mn-ea"/>
              </a:rPr>
              <a:t>需求跟踪方式</a:t>
            </a:r>
            <a:endParaRPr lang="en-US" altLang="zh-CN" sz="2800" b="1" kern="0" dirty="0">
              <a:latin typeface="微软雅黑" panose="020B0503020204020204" charset="-122"/>
              <a:ea typeface="微软雅黑" panose="020B0503020204020204" charset="-122"/>
              <a:sym typeface="+mn-ea"/>
            </a:endParaRPr>
          </a:p>
          <a:p>
            <a:pPr fontAlgn="base">
              <a:lnSpc>
                <a:spcPct val="150000"/>
              </a:lnSpc>
              <a:spcBef>
                <a:spcPct val="0"/>
              </a:spcBef>
              <a:spcAft>
                <a:spcPct val="0"/>
              </a:spcAft>
            </a:pPr>
            <a:r>
              <a:rPr lang="en-US" altLang="zh-CN" sz="2800" b="1" kern="0" dirty="0">
                <a:latin typeface="微软雅黑" panose="020B0503020204020204" charset="-122"/>
                <a:ea typeface="微软雅黑" panose="020B0503020204020204" charset="-122"/>
                <a:sym typeface="+mn-ea"/>
              </a:rPr>
              <a:t>6.4.3 </a:t>
            </a:r>
            <a:r>
              <a:rPr lang="zh-CN" altLang="en-US" sz="2800" b="1" kern="0" dirty="0">
                <a:latin typeface="微软雅黑" panose="020B0503020204020204" charset="-122"/>
                <a:ea typeface="微软雅黑" panose="020B0503020204020204" charset="-122"/>
                <a:sym typeface="+mn-ea"/>
              </a:rPr>
              <a:t>需求跟踪工具</a:t>
            </a:r>
            <a:endParaRPr lang="en-US" altLang="zh-CN" sz="2800" b="1" kern="0" dirty="0">
              <a:latin typeface="微软雅黑" panose="020B0503020204020204" charset="-122"/>
              <a:ea typeface="微软雅黑" panose="020B0503020204020204" charset="-122"/>
              <a:sym typeface="+mn-ea"/>
            </a:endParaRPr>
          </a:p>
          <a:p>
            <a:pPr fontAlgn="base">
              <a:lnSpc>
                <a:spcPct val="150000"/>
              </a:lnSpc>
              <a:spcBef>
                <a:spcPct val="0"/>
              </a:spcBef>
              <a:spcAft>
                <a:spcPct val="0"/>
              </a:spcAft>
            </a:pPr>
            <a:r>
              <a:rPr lang="en-US" altLang="zh-CN" sz="2800" b="1" kern="0" dirty="0">
                <a:latin typeface="微软雅黑" panose="020B0503020204020204" charset="-122"/>
                <a:ea typeface="微软雅黑" panose="020B0503020204020204" charset="-122"/>
                <a:sym typeface="+mn-ea"/>
              </a:rPr>
              <a:t>6.4.4 </a:t>
            </a:r>
            <a:r>
              <a:rPr lang="zh-CN" altLang="en-US" sz="2800" b="1" kern="0" dirty="0">
                <a:latin typeface="微软雅黑" panose="020B0503020204020204" charset="-122"/>
                <a:ea typeface="微软雅黑" panose="020B0503020204020204" charset="-122"/>
                <a:sym typeface="+mn-ea"/>
              </a:rPr>
              <a:t>需求跟踪过程</a:t>
            </a:r>
            <a:endParaRPr lang="en-US" altLang="zh-CN" sz="2800" b="1" kern="0" dirty="0">
              <a:latin typeface="微软雅黑" panose="020B0503020204020204" charset="-122"/>
              <a:ea typeface="微软雅黑" panose="020B0503020204020204" charset="-122"/>
              <a:sym typeface="+mn-ea"/>
            </a:endParaRPr>
          </a:p>
          <a:p>
            <a:pPr fontAlgn="base">
              <a:lnSpc>
                <a:spcPct val="150000"/>
              </a:lnSpc>
              <a:spcBef>
                <a:spcPct val="0"/>
              </a:spcBef>
              <a:spcAft>
                <a:spcPct val="0"/>
              </a:spcAft>
            </a:pPr>
            <a:r>
              <a:rPr lang="en-US" altLang="zh-CN" sz="2800" b="1" kern="0" dirty="0">
                <a:latin typeface="微软雅黑" panose="020B0503020204020204" charset="-122"/>
                <a:ea typeface="微软雅黑" panose="020B0503020204020204" charset="-122"/>
                <a:sym typeface="+mn-ea"/>
              </a:rPr>
              <a:t>6.4.5 </a:t>
            </a:r>
            <a:r>
              <a:rPr lang="zh-CN" altLang="en-US" sz="2800" b="1" kern="0" dirty="0">
                <a:latin typeface="微软雅黑" panose="020B0503020204020204" charset="-122"/>
                <a:ea typeface="微软雅黑" panose="020B0503020204020204" charset="-122"/>
                <a:sym typeface="+mn-ea"/>
              </a:rPr>
              <a:t>需求跟踪的可行性与必要性</a:t>
            </a:r>
            <a:endParaRPr lang="zh-CN" altLang="en-US" sz="2800" b="1" kern="0" dirty="0">
              <a:latin typeface="微软雅黑" panose="020B0503020204020204" charset="-122"/>
              <a:ea typeface="微软雅黑" panose="020B0503020204020204" charset="-122"/>
              <a:sym typeface="宋体" panose="02010600030101010101" pitchFamily="2" charset="-122"/>
            </a:endParaRPr>
          </a:p>
        </p:txBody>
      </p:sp>
      <p:sp>
        <p:nvSpPr>
          <p:cNvPr id="10" name="文本框 9">
            <a:extLst>
              <a:ext uri="{FF2B5EF4-FFF2-40B4-BE49-F238E27FC236}">
                <a16:creationId xmlns:a16="http://schemas.microsoft.com/office/drawing/2014/main" id="{A824DC45-7F31-443E-BBD6-D6512D035E59}"/>
              </a:ext>
            </a:extLst>
          </p:cNvPr>
          <p:cNvSpPr txBox="1"/>
          <p:nvPr/>
        </p:nvSpPr>
        <p:spPr>
          <a:xfrm>
            <a:off x="838200" y="861425"/>
            <a:ext cx="1910024" cy="743986"/>
          </a:xfrm>
          <a:prstGeom prst="rect">
            <a:avLst/>
          </a:prstGeom>
          <a:noFill/>
        </p:spPr>
        <p:txBody>
          <a:bodyPr wrap="square">
            <a:spAutoFit/>
          </a:bodyPr>
          <a:lstStyle/>
          <a:p>
            <a:pPr fontAlgn="base">
              <a:lnSpc>
                <a:spcPct val="150000"/>
              </a:lnSpc>
              <a:spcBef>
                <a:spcPct val="0"/>
              </a:spcBef>
              <a:spcAft>
                <a:spcPct val="0"/>
              </a:spcAft>
            </a:pPr>
            <a:r>
              <a:rPr lang="zh-CN" altLang="en-US" sz="3200" b="1" kern="0" dirty="0">
                <a:latin typeface="微软雅黑" panose="020B0503020204020204" charset="-122"/>
                <a:ea typeface="微软雅黑" panose="020B0503020204020204" charset="-122"/>
                <a:sym typeface="+mn-ea"/>
              </a:rPr>
              <a:t>主要内容</a:t>
            </a:r>
            <a:endParaRPr lang="zh-CN" altLang="en-US" sz="3200" b="1" kern="0" dirty="0">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1155700" y="4498340"/>
            <a:ext cx="10162540" cy="1666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矩形 9"/>
          <p:cNvSpPr/>
          <p:nvPr/>
        </p:nvSpPr>
        <p:spPr>
          <a:xfrm>
            <a:off x="1202690" y="2760980"/>
            <a:ext cx="2378710" cy="15411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如果忽略某几个需求造成用户不满意或发布一个不符合要求的产品，那情况就十分严重。</a:t>
            </a:r>
          </a:p>
        </p:txBody>
      </p:sp>
      <p:sp>
        <p:nvSpPr>
          <p:cNvPr id="42" name="矩形 66"/>
          <p:cNvSpPr>
            <a:spLocks noChangeArrowheads="1"/>
          </p:cNvSpPr>
          <p:nvPr/>
        </p:nvSpPr>
        <p:spPr bwMode="auto">
          <a:xfrm>
            <a:off x="1202690" y="4339590"/>
            <a:ext cx="998347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R="0" lvl="0" indent="0" algn="l" defTabSz="914400" rtl="0" eaLnBrk="1" latinLnBrk="0" hangingPunct="1">
              <a:lnSpc>
                <a:spcPct val="150000"/>
              </a:lnSpc>
              <a:spcBef>
                <a:spcPct val="20000"/>
              </a:spcBef>
              <a:buClrTx/>
              <a:buSzTx/>
              <a:buFont typeface="Wingdings" panose="05000000000000000000" pitchFamily="2" charset="2"/>
              <a:buNone/>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需求跟踪是一个要求人工操作且劳动强度很大的任务，要求组织提供支持</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。随着系统开发的进行和维护的执行，要保持关联链信息与实际一致。跟踪能力信息一旦过时，可能再也不会重建它了。由于上述原因，应该正确使用需求跟踪能力。</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7" name="文本框 67"/>
          <p:cNvSpPr>
            <a:spLocks noChangeArrowheads="1"/>
          </p:cNvSpPr>
          <p:nvPr/>
        </p:nvSpPr>
        <p:spPr bwMode="auto">
          <a:xfrm>
            <a:off x="579755" y="853440"/>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6.4.1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需求跟踪动机</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21" name="组合 20"/>
          <p:cNvGrpSpPr/>
          <p:nvPr/>
        </p:nvGrpSpPr>
        <p:grpSpPr>
          <a:xfrm>
            <a:off x="1819275" y="1522095"/>
            <a:ext cx="1052195" cy="1000125"/>
            <a:chOff x="1561210" y="1630865"/>
            <a:chExt cx="1581153" cy="1581153"/>
          </a:xfrm>
        </p:grpSpPr>
        <p:sp>
          <p:nvSpPr>
            <p:cNvPr id="36" name="任意多边形: 形状 25"/>
            <p:cNvSpPr/>
            <p:nvPr/>
          </p:nvSpPr>
          <p:spPr>
            <a:xfrm>
              <a:off x="1561210"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63500" cap="flat">
              <a:solidFill>
                <a:srgbClr val="000000">
                  <a:alpha val="0"/>
                </a:srgbClr>
              </a:solidFill>
              <a:prstDash val="solid"/>
              <a:miter lim="400000"/>
            </a:ln>
            <a:effectLst/>
          </p:spPr>
          <p:txBody>
            <a:bodyPr anchor="ctr"/>
            <a:lstStyle/>
            <a:p>
              <a:pPr algn="ctr"/>
              <a:endParaRPr>
                <a:cs typeface="+mn-ea"/>
                <a:sym typeface="+mn-lt"/>
              </a:endParaRPr>
            </a:p>
          </p:txBody>
        </p:sp>
        <p:sp>
          <p:nvSpPr>
            <p:cNvPr id="37" name="任意多边形: 形状 26"/>
            <p:cNvSpPr/>
            <p:nvPr/>
          </p:nvSpPr>
          <p:spPr>
            <a:xfrm>
              <a:off x="1593529"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sp>
          <p:nvSpPr>
            <p:cNvPr id="38" name="任意多边形: 形状 27"/>
            <p:cNvSpPr/>
            <p:nvPr/>
          </p:nvSpPr>
          <p:spPr>
            <a:xfrm>
              <a:off x="1692967"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sp>
          <p:nvSpPr>
            <p:cNvPr id="39" name="任意多边形: 形状 28"/>
            <p:cNvSpPr/>
            <p:nvPr/>
          </p:nvSpPr>
          <p:spPr>
            <a:xfrm>
              <a:off x="2084398" y="2153852"/>
              <a:ext cx="534776" cy="535178"/>
            </a:xfrm>
            <a:custGeom>
              <a:avLst/>
              <a:gdLst>
                <a:gd name="connsiteX0" fmla="*/ 258763 w 336945"/>
                <a:gd name="connsiteY0" fmla="*/ 266700 h 337198"/>
                <a:gd name="connsiteX1" fmla="*/ 255588 w 336945"/>
                <a:gd name="connsiteY1" fmla="*/ 287338 h 337198"/>
                <a:gd name="connsiteX2" fmla="*/ 284164 w 336945"/>
                <a:gd name="connsiteY2" fmla="*/ 312738 h 337198"/>
                <a:gd name="connsiteX3" fmla="*/ 285751 w 336945"/>
                <a:gd name="connsiteY3" fmla="*/ 293688 h 337198"/>
                <a:gd name="connsiteX4" fmla="*/ 287338 w 336945"/>
                <a:gd name="connsiteY4" fmla="*/ 255587 h 337198"/>
                <a:gd name="connsiteX5" fmla="*/ 269875 w 336945"/>
                <a:gd name="connsiteY5" fmla="*/ 257175 h 337198"/>
                <a:gd name="connsiteX6" fmla="*/ 295275 w 336945"/>
                <a:gd name="connsiteY6" fmla="*/ 284162 h 337198"/>
                <a:gd name="connsiteX7" fmla="*/ 315913 w 336945"/>
                <a:gd name="connsiteY7" fmla="*/ 280987 h 337198"/>
                <a:gd name="connsiteX8" fmla="*/ 147768 w 336945"/>
                <a:gd name="connsiteY8" fmla="*/ 107950 h 337198"/>
                <a:gd name="connsiteX9" fmla="*/ 107950 w 336945"/>
                <a:gd name="connsiteY9" fmla="*/ 149095 h 337198"/>
                <a:gd name="connsiteX10" fmla="*/ 147768 w 336945"/>
                <a:gd name="connsiteY10" fmla="*/ 188913 h 337198"/>
                <a:gd name="connsiteX11" fmla="*/ 172986 w 336945"/>
                <a:gd name="connsiteY11" fmla="*/ 180949 h 337198"/>
                <a:gd name="connsiteX12" fmla="*/ 153077 w 336945"/>
                <a:gd name="connsiteY12" fmla="*/ 162368 h 337198"/>
                <a:gd name="connsiteX13" fmla="*/ 153077 w 336945"/>
                <a:gd name="connsiteY13" fmla="*/ 151749 h 337198"/>
                <a:gd name="connsiteX14" fmla="*/ 163695 w 336945"/>
                <a:gd name="connsiteY14" fmla="*/ 151749 h 337198"/>
                <a:gd name="connsiteX15" fmla="*/ 182277 w 336945"/>
                <a:gd name="connsiteY15" fmla="*/ 170331 h 337198"/>
                <a:gd name="connsiteX16" fmla="*/ 188913 w 336945"/>
                <a:gd name="connsiteY16" fmla="*/ 149095 h 337198"/>
                <a:gd name="connsiteX17" fmla="*/ 147768 w 336945"/>
                <a:gd name="connsiteY17" fmla="*/ 107950 h 337198"/>
                <a:gd name="connsiteX18" fmla="*/ 147771 w 336945"/>
                <a:gd name="connsiteY18" fmla="*/ 61912 h 337198"/>
                <a:gd name="connsiteX19" fmla="*/ 61913 w 336945"/>
                <a:gd name="connsiteY19" fmla="*/ 149091 h 337198"/>
                <a:gd name="connsiteX20" fmla="*/ 147771 w 336945"/>
                <a:gd name="connsiteY20" fmla="*/ 234950 h 337198"/>
                <a:gd name="connsiteX21" fmla="*/ 204570 w 336945"/>
                <a:gd name="connsiteY21" fmla="*/ 213815 h 337198"/>
                <a:gd name="connsiteX22" fmla="*/ 182115 w 336945"/>
                <a:gd name="connsiteY22" fmla="*/ 191360 h 337198"/>
                <a:gd name="connsiteX23" fmla="*/ 147771 w 336945"/>
                <a:gd name="connsiteY23" fmla="*/ 203248 h 337198"/>
                <a:gd name="connsiteX24" fmla="*/ 93615 w 336945"/>
                <a:gd name="connsiteY24" fmla="*/ 149091 h 337198"/>
                <a:gd name="connsiteX25" fmla="*/ 147771 w 336945"/>
                <a:gd name="connsiteY25" fmla="*/ 94934 h 337198"/>
                <a:gd name="connsiteX26" fmla="*/ 203249 w 336945"/>
                <a:gd name="connsiteY26" fmla="*/ 149091 h 337198"/>
                <a:gd name="connsiteX27" fmla="*/ 191361 w 336945"/>
                <a:gd name="connsiteY27" fmla="*/ 180793 h 337198"/>
                <a:gd name="connsiteX28" fmla="*/ 215137 w 336945"/>
                <a:gd name="connsiteY28" fmla="*/ 204569 h 337198"/>
                <a:gd name="connsiteX29" fmla="*/ 234951 w 336945"/>
                <a:gd name="connsiteY29" fmla="*/ 149091 h 337198"/>
                <a:gd name="connsiteX30" fmla="*/ 147771 w 336945"/>
                <a:gd name="connsiteY30" fmla="*/ 61912 h 337198"/>
                <a:gd name="connsiteX31" fmla="*/ 147771 w 336945"/>
                <a:gd name="connsiteY31" fmla="*/ 14287 h 337198"/>
                <a:gd name="connsiteX32" fmla="*/ 14288 w 336945"/>
                <a:gd name="connsiteY32" fmla="*/ 148294 h 337198"/>
                <a:gd name="connsiteX33" fmla="*/ 147771 w 336945"/>
                <a:gd name="connsiteY33" fmla="*/ 280987 h 337198"/>
                <a:gd name="connsiteX34" fmla="*/ 238963 w 336945"/>
                <a:gd name="connsiteY34" fmla="*/ 246828 h 337198"/>
                <a:gd name="connsiteX35" fmla="*/ 215174 w 336945"/>
                <a:gd name="connsiteY35" fmla="*/ 223180 h 337198"/>
                <a:gd name="connsiteX36" fmla="*/ 147771 w 336945"/>
                <a:gd name="connsiteY36" fmla="*/ 248142 h 337198"/>
                <a:gd name="connsiteX37" fmla="*/ 47328 w 336945"/>
                <a:gd name="connsiteY37" fmla="*/ 146980 h 337198"/>
                <a:gd name="connsiteX38" fmla="*/ 149093 w 336945"/>
                <a:gd name="connsiteY38" fmla="*/ 47132 h 337198"/>
                <a:gd name="connsiteX39" fmla="*/ 249536 w 336945"/>
                <a:gd name="connsiteY39" fmla="*/ 146980 h 337198"/>
                <a:gd name="connsiteX40" fmla="*/ 224425 w 336945"/>
                <a:gd name="connsiteY40" fmla="*/ 212670 h 337198"/>
                <a:gd name="connsiteX41" fmla="*/ 249536 w 336945"/>
                <a:gd name="connsiteY41" fmla="*/ 236318 h 337198"/>
                <a:gd name="connsiteX42" fmla="*/ 282576 w 336945"/>
                <a:gd name="connsiteY42" fmla="*/ 148294 h 337198"/>
                <a:gd name="connsiteX43" fmla="*/ 147771 w 336945"/>
                <a:gd name="connsiteY43" fmla="*/ 14287 h 337198"/>
                <a:gd name="connsiteX44" fmla="*/ 148794 w 336945"/>
                <a:gd name="connsiteY44" fmla="*/ 0 h 337198"/>
                <a:gd name="connsiteX45" fmla="*/ 296272 w 336945"/>
                <a:gd name="connsiteY45" fmla="*/ 147477 h 337198"/>
                <a:gd name="connsiteX46" fmla="*/ 259402 w 336945"/>
                <a:gd name="connsiteY46" fmla="*/ 244918 h 337198"/>
                <a:gd name="connsiteX47" fmla="*/ 289688 w 336945"/>
                <a:gd name="connsiteY47" fmla="*/ 240967 h 337198"/>
                <a:gd name="connsiteX48" fmla="*/ 294955 w 336945"/>
                <a:gd name="connsiteY48" fmla="*/ 243601 h 337198"/>
                <a:gd name="connsiteX49" fmla="*/ 334458 w 336945"/>
                <a:gd name="connsiteY49" fmla="*/ 283104 h 337198"/>
                <a:gd name="connsiteX50" fmla="*/ 330508 w 336945"/>
                <a:gd name="connsiteY50" fmla="*/ 294955 h 337198"/>
                <a:gd name="connsiteX51" fmla="*/ 298905 w 336945"/>
                <a:gd name="connsiteY51" fmla="*/ 297589 h 337198"/>
                <a:gd name="connsiteX52" fmla="*/ 294955 w 336945"/>
                <a:gd name="connsiteY52" fmla="*/ 329191 h 337198"/>
                <a:gd name="connsiteX53" fmla="*/ 283104 w 336945"/>
                <a:gd name="connsiteY53" fmla="*/ 334458 h 337198"/>
                <a:gd name="connsiteX54" fmla="*/ 243601 w 336945"/>
                <a:gd name="connsiteY54" fmla="*/ 294955 h 337198"/>
                <a:gd name="connsiteX55" fmla="*/ 240968 w 336945"/>
                <a:gd name="connsiteY55" fmla="*/ 289688 h 337198"/>
                <a:gd name="connsiteX56" fmla="*/ 244918 w 336945"/>
                <a:gd name="connsiteY56" fmla="*/ 259403 h 337198"/>
                <a:gd name="connsiteX57" fmla="*/ 147477 w 336945"/>
                <a:gd name="connsiteY57" fmla="*/ 296272 h 337198"/>
                <a:gd name="connsiteX58" fmla="*/ 0 w 336945"/>
                <a:gd name="connsiteY58" fmla="*/ 148794 h 337198"/>
                <a:gd name="connsiteX59" fmla="*/ 148794 w 336945"/>
                <a:gd name="connsiteY59" fmla="*/ 0 h 3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6945" h="337198">
                  <a:moveTo>
                    <a:pt x="258763" y="266700"/>
                  </a:moveTo>
                  <a:lnTo>
                    <a:pt x="255588" y="287338"/>
                  </a:lnTo>
                  <a:lnTo>
                    <a:pt x="284164" y="312738"/>
                  </a:lnTo>
                  <a:lnTo>
                    <a:pt x="285751" y="293688"/>
                  </a:lnTo>
                  <a:close/>
                  <a:moveTo>
                    <a:pt x="287338" y="255587"/>
                  </a:moveTo>
                  <a:lnTo>
                    <a:pt x="269875" y="257175"/>
                  </a:lnTo>
                  <a:lnTo>
                    <a:pt x="295275" y="284162"/>
                  </a:lnTo>
                  <a:lnTo>
                    <a:pt x="315913" y="280987"/>
                  </a:lnTo>
                  <a:close/>
                  <a:moveTo>
                    <a:pt x="147768" y="107950"/>
                  </a:moveTo>
                  <a:cubicBezTo>
                    <a:pt x="126532" y="107950"/>
                    <a:pt x="107950" y="126531"/>
                    <a:pt x="107950" y="149095"/>
                  </a:cubicBezTo>
                  <a:cubicBezTo>
                    <a:pt x="107950" y="170331"/>
                    <a:pt x="126532" y="188913"/>
                    <a:pt x="147768" y="188913"/>
                  </a:cubicBezTo>
                  <a:cubicBezTo>
                    <a:pt x="157059" y="188913"/>
                    <a:pt x="165022" y="186258"/>
                    <a:pt x="172986" y="180949"/>
                  </a:cubicBezTo>
                  <a:cubicBezTo>
                    <a:pt x="172986" y="180949"/>
                    <a:pt x="172986" y="180949"/>
                    <a:pt x="153077" y="162368"/>
                  </a:cubicBezTo>
                  <a:cubicBezTo>
                    <a:pt x="150422" y="159713"/>
                    <a:pt x="150422" y="154404"/>
                    <a:pt x="153077" y="151749"/>
                  </a:cubicBezTo>
                  <a:cubicBezTo>
                    <a:pt x="155731" y="149095"/>
                    <a:pt x="161040" y="149095"/>
                    <a:pt x="163695" y="151749"/>
                  </a:cubicBezTo>
                  <a:lnTo>
                    <a:pt x="182277" y="170331"/>
                  </a:lnTo>
                  <a:cubicBezTo>
                    <a:pt x="186258" y="163695"/>
                    <a:pt x="188913" y="157058"/>
                    <a:pt x="188913" y="149095"/>
                  </a:cubicBezTo>
                  <a:cubicBezTo>
                    <a:pt x="188913" y="126531"/>
                    <a:pt x="170331" y="107950"/>
                    <a:pt x="147768" y="107950"/>
                  </a:cubicBezTo>
                  <a:close/>
                  <a:moveTo>
                    <a:pt x="147771" y="61912"/>
                  </a:moveTo>
                  <a:cubicBezTo>
                    <a:pt x="100219" y="61912"/>
                    <a:pt x="61913" y="101539"/>
                    <a:pt x="61913" y="149091"/>
                  </a:cubicBezTo>
                  <a:cubicBezTo>
                    <a:pt x="61913" y="196644"/>
                    <a:pt x="100219" y="234950"/>
                    <a:pt x="147771" y="234950"/>
                  </a:cubicBezTo>
                  <a:cubicBezTo>
                    <a:pt x="170227" y="234950"/>
                    <a:pt x="190040" y="227024"/>
                    <a:pt x="204570" y="213815"/>
                  </a:cubicBezTo>
                  <a:cubicBezTo>
                    <a:pt x="204570" y="213815"/>
                    <a:pt x="204570" y="213815"/>
                    <a:pt x="182115" y="191360"/>
                  </a:cubicBezTo>
                  <a:cubicBezTo>
                    <a:pt x="172869" y="197965"/>
                    <a:pt x="160980" y="203248"/>
                    <a:pt x="147771" y="203248"/>
                  </a:cubicBezTo>
                  <a:cubicBezTo>
                    <a:pt x="118712" y="203248"/>
                    <a:pt x="93615" y="178151"/>
                    <a:pt x="93615" y="149091"/>
                  </a:cubicBezTo>
                  <a:cubicBezTo>
                    <a:pt x="93615" y="118710"/>
                    <a:pt x="118712" y="94934"/>
                    <a:pt x="147771" y="94934"/>
                  </a:cubicBezTo>
                  <a:cubicBezTo>
                    <a:pt x="178152" y="94934"/>
                    <a:pt x="203249" y="118710"/>
                    <a:pt x="203249" y="149091"/>
                  </a:cubicBezTo>
                  <a:cubicBezTo>
                    <a:pt x="203249" y="160979"/>
                    <a:pt x="199287" y="171547"/>
                    <a:pt x="191361" y="180793"/>
                  </a:cubicBezTo>
                  <a:lnTo>
                    <a:pt x="215137" y="204569"/>
                  </a:lnTo>
                  <a:cubicBezTo>
                    <a:pt x="228346" y="188718"/>
                    <a:pt x="234951" y="170226"/>
                    <a:pt x="234951" y="149091"/>
                  </a:cubicBezTo>
                  <a:cubicBezTo>
                    <a:pt x="234951" y="101539"/>
                    <a:pt x="195324" y="61912"/>
                    <a:pt x="147771" y="61912"/>
                  </a:cubicBezTo>
                  <a:close/>
                  <a:moveTo>
                    <a:pt x="147771" y="14287"/>
                  </a:moveTo>
                  <a:cubicBezTo>
                    <a:pt x="75082" y="14287"/>
                    <a:pt x="14288" y="73407"/>
                    <a:pt x="14288" y="148294"/>
                  </a:cubicBezTo>
                  <a:cubicBezTo>
                    <a:pt x="14288" y="221866"/>
                    <a:pt x="75082" y="280987"/>
                    <a:pt x="147771" y="280987"/>
                  </a:cubicBezTo>
                  <a:cubicBezTo>
                    <a:pt x="183455" y="280987"/>
                    <a:pt x="215174" y="267849"/>
                    <a:pt x="238963" y="246828"/>
                  </a:cubicBezTo>
                  <a:cubicBezTo>
                    <a:pt x="238963" y="246828"/>
                    <a:pt x="238963" y="246828"/>
                    <a:pt x="215174" y="223180"/>
                  </a:cubicBezTo>
                  <a:cubicBezTo>
                    <a:pt x="196671" y="237632"/>
                    <a:pt x="174203" y="248142"/>
                    <a:pt x="147771" y="248142"/>
                  </a:cubicBezTo>
                  <a:cubicBezTo>
                    <a:pt x="93585" y="248142"/>
                    <a:pt x="47328" y="202159"/>
                    <a:pt x="47328" y="146980"/>
                  </a:cubicBezTo>
                  <a:cubicBezTo>
                    <a:pt x="47328" y="91801"/>
                    <a:pt x="93585" y="47132"/>
                    <a:pt x="149093" y="47132"/>
                  </a:cubicBezTo>
                  <a:cubicBezTo>
                    <a:pt x="203279" y="47132"/>
                    <a:pt x="249536" y="91801"/>
                    <a:pt x="249536" y="146980"/>
                  </a:cubicBezTo>
                  <a:cubicBezTo>
                    <a:pt x="249536" y="171942"/>
                    <a:pt x="240284" y="194276"/>
                    <a:pt x="224425" y="212670"/>
                  </a:cubicBezTo>
                  <a:cubicBezTo>
                    <a:pt x="224425" y="212670"/>
                    <a:pt x="224425" y="212670"/>
                    <a:pt x="249536" y="236318"/>
                  </a:cubicBezTo>
                  <a:cubicBezTo>
                    <a:pt x="269360" y="212670"/>
                    <a:pt x="282576" y="181138"/>
                    <a:pt x="282576" y="148294"/>
                  </a:cubicBezTo>
                  <a:cubicBezTo>
                    <a:pt x="282576" y="73407"/>
                    <a:pt x="221782" y="14287"/>
                    <a:pt x="147771" y="14287"/>
                  </a:cubicBezTo>
                  <a:close/>
                  <a:moveTo>
                    <a:pt x="148794" y="0"/>
                  </a:moveTo>
                  <a:cubicBezTo>
                    <a:pt x="229117" y="0"/>
                    <a:pt x="296272" y="65838"/>
                    <a:pt x="296272" y="147477"/>
                  </a:cubicBezTo>
                  <a:cubicBezTo>
                    <a:pt x="296272" y="184347"/>
                    <a:pt x="281787" y="218583"/>
                    <a:pt x="259402" y="244918"/>
                  </a:cubicBezTo>
                  <a:cubicBezTo>
                    <a:pt x="259402" y="244918"/>
                    <a:pt x="259402" y="244918"/>
                    <a:pt x="289688" y="240967"/>
                  </a:cubicBezTo>
                  <a:cubicBezTo>
                    <a:pt x="292322" y="240967"/>
                    <a:pt x="293638" y="242284"/>
                    <a:pt x="294955" y="243601"/>
                  </a:cubicBezTo>
                  <a:cubicBezTo>
                    <a:pt x="294955" y="243601"/>
                    <a:pt x="294955" y="243601"/>
                    <a:pt x="334458" y="283104"/>
                  </a:cubicBezTo>
                  <a:cubicBezTo>
                    <a:pt x="339725" y="287055"/>
                    <a:pt x="335775" y="293639"/>
                    <a:pt x="330508" y="294955"/>
                  </a:cubicBezTo>
                  <a:cubicBezTo>
                    <a:pt x="330508" y="294955"/>
                    <a:pt x="330508" y="294955"/>
                    <a:pt x="298905" y="297589"/>
                  </a:cubicBezTo>
                  <a:cubicBezTo>
                    <a:pt x="298905" y="297589"/>
                    <a:pt x="298905" y="297589"/>
                    <a:pt x="294955" y="329191"/>
                  </a:cubicBezTo>
                  <a:cubicBezTo>
                    <a:pt x="293638" y="337092"/>
                    <a:pt x="287055" y="339725"/>
                    <a:pt x="283104" y="334458"/>
                  </a:cubicBezTo>
                  <a:cubicBezTo>
                    <a:pt x="283104" y="334458"/>
                    <a:pt x="283104" y="334458"/>
                    <a:pt x="243601" y="294955"/>
                  </a:cubicBezTo>
                  <a:cubicBezTo>
                    <a:pt x="242284" y="293639"/>
                    <a:pt x="240968" y="291005"/>
                    <a:pt x="240968" y="289688"/>
                  </a:cubicBezTo>
                  <a:cubicBezTo>
                    <a:pt x="240968" y="289688"/>
                    <a:pt x="240968" y="289688"/>
                    <a:pt x="244918" y="259403"/>
                  </a:cubicBezTo>
                  <a:cubicBezTo>
                    <a:pt x="218583" y="281788"/>
                    <a:pt x="184347" y="296272"/>
                    <a:pt x="147477" y="296272"/>
                  </a:cubicBezTo>
                  <a:cubicBezTo>
                    <a:pt x="67155" y="296272"/>
                    <a:pt x="0" y="229117"/>
                    <a:pt x="0" y="148794"/>
                  </a:cubicBezTo>
                  <a:cubicBezTo>
                    <a:pt x="0" y="67155"/>
                    <a:pt x="67155" y="0"/>
                    <a:pt x="148794"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grpSp>
      <p:grpSp>
        <p:nvGrpSpPr>
          <p:cNvPr id="5" name="组合 7"/>
          <p:cNvGrpSpPr/>
          <p:nvPr/>
        </p:nvGrpSpPr>
        <p:grpSpPr>
          <a:xfrm>
            <a:off x="89507" y="290007"/>
            <a:ext cx="3592020" cy="491607"/>
            <a:chOff x="198764" y="258545"/>
            <a:chExt cx="4788250" cy="656007"/>
          </a:xfrm>
        </p:grpSpPr>
        <p:grpSp>
          <p:nvGrpSpPr>
            <p:cNvPr id="3" name="组合 2"/>
            <p:cNvGrpSpPr/>
            <p:nvPr/>
          </p:nvGrpSpPr>
          <p:grpSpPr>
            <a:xfrm>
              <a:off x="198764" y="258545"/>
              <a:ext cx="700083" cy="563491"/>
              <a:chOff x="5075564" y="2933562"/>
              <a:chExt cx="2860947" cy="2302753"/>
            </a:xfrm>
          </p:grpSpPr>
          <p:sp>
            <p:nvSpPr>
              <p:cNvPr id="4" name="等腰三角形 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4" name="矩形 33"/>
          <p:cNvSpPr/>
          <p:nvPr/>
        </p:nvSpPr>
        <p:spPr>
          <a:xfrm>
            <a:off x="3737610" y="2760345"/>
            <a:ext cx="2378710" cy="15792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软件开发过程中忽略了一个需求，不得不返工编写额外的代码。</a:t>
            </a: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35" name="组合 34"/>
          <p:cNvGrpSpPr/>
          <p:nvPr/>
        </p:nvGrpSpPr>
        <p:grpSpPr>
          <a:xfrm>
            <a:off x="4354195" y="1522095"/>
            <a:ext cx="1052195" cy="1000125"/>
            <a:chOff x="1561210" y="1630865"/>
            <a:chExt cx="1581153" cy="1581153"/>
          </a:xfrm>
        </p:grpSpPr>
        <p:sp>
          <p:nvSpPr>
            <p:cNvPr id="65" name="任意多边形: 形状 25"/>
            <p:cNvSpPr/>
            <p:nvPr/>
          </p:nvSpPr>
          <p:spPr>
            <a:xfrm>
              <a:off x="1561210"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63500" cap="flat">
              <a:solidFill>
                <a:srgbClr val="000000">
                  <a:alpha val="0"/>
                </a:srgbClr>
              </a:solidFill>
              <a:prstDash val="solid"/>
              <a:miter lim="400000"/>
            </a:ln>
            <a:effectLst/>
          </p:spPr>
          <p:txBody>
            <a:bodyPr anchor="ctr"/>
            <a:lstStyle/>
            <a:p>
              <a:pPr algn="ctr"/>
              <a:endParaRPr>
                <a:cs typeface="+mn-ea"/>
                <a:sym typeface="+mn-lt"/>
              </a:endParaRPr>
            </a:p>
          </p:txBody>
        </p:sp>
        <p:sp>
          <p:nvSpPr>
            <p:cNvPr id="67" name="任意多边形: 形状 26"/>
            <p:cNvSpPr/>
            <p:nvPr/>
          </p:nvSpPr>
          <p:spPr>
            <a:xfrm>
              <a:off x="1593529"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sp>
          <p:nvSpPr>
            <p:cNvPr id="68" name="任意多边形: 形状 27"/>
            <p:cNvSpPr/>
            <p:nvPr/>
          </p:nvSpPr>
          <p:spPr>
            <a:xfrm>
              <a:off x="1692967"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sp>
          <p:nvSpPr>
            <p:cNvPr id="69" name="任意多边形: 形状 28"/>
            <p:cNvSpPr/>
            <p:nvPr/>
          </p:nvSpPr>
          <p:spPr>
            <a:xfrm>
              <a:off x="2084398" y="2153852"/>
              <a:ext cx="534776" cy="535178"/>
            </a:xfrm>
            <a:custGeom>
              <a:avLst/>
              <a:gdLst>
                <a:gd name="connsiteX0" fmla="*/ 258763 w 336945"/>
                <a:gd name="connsiteY0" fmla="*/ 266700 h 337198"/>
                <a:gd name="connsiteX1" fmla="*/ 255588 w 336945"/>
                <a:gd name="connsiteY1" fmla="*/ 287338 h 337198"/>
                <a:gd name="connsiteX2" fmla="*/ 284164 w 336945"/>
                <a:gd name="connsiteY2" fmla="*/ 312738 h 337198"/>
                <a:gd name="connsiteX3" fmla="*/ 285751 w 336945"/>
                <a:gd name="connsiteY3" fmla="*/ 293688 h 337198"/>
                <a:gd name="connsiteX4" fmla="*/ 287338 w 336945"/>
                <a:gd name="connsiteY4" fmla="*/ 255587 h 337198"/>
                <a:gd name="connsiteX5" fmla="*/ 269875 w 336945"/>
                <a:gd name="connsiteY5" fmla="*/ 257175 h 337198"/>
                <a:gd name="connsiteX6" fmla="*/ 295275 w 336945"/>
                <a:gd name="connsiteY6" fmla="*/ 284162 h 337198"/>
                <a:gd name="connsiteX7" fmla="*/ 315913 w 336945"/>
                <a:gd name="connsiteY7" fmla="*/ 280987 h 337198"/>
                <a:gd name="connsiteX8" fmla="*/ 147768 w 336945"/>
                <a:gd name="connsiteY8" fmla="*/ 107950 h 337198"/>
                <a:gd name="connsiteX9" fmla="*/ 107950 w 336945"/>
                <a:gd name="connsiteY9" fmla="*/ 149095 h 337198"/>
                <a:gd name="connsiteX10" fmla="*/ 147768 w 336945"/>
                <a:gd name="connsiteY10" fmla="*/ 188913 h 337198"/>
                <a:gd name="connsiteX11" fmla="*/ 172986 w 336945"/>
                <a:gd name="connsiteY11" fmla="*/ 180949 h 337198"/>
                <a:gd name="connsiteX12" fmla="*/ 153077 w 336945"/>
                <a:gd name="connsiteY12" fmla="*/ 162368 h 337198"/>
                <a:gd name="connsiteX13" fmla="*/ 153077 w 336945"/>
                <a:gd name="connsiteY13" fmla="*/ 151749 h 337198"/>
                <a:gd name="connsiteX14" fmla="*/ 163695 w 336945"/>
                <a:gd name="connsiteY14" fmla="*/ 151749 h 337198"/>
                <a:gd name="connsiteX15" fmla="*/ 182277 w 336945"/>
                <a:gd name="connsiteY15" fmla="*/ 170331 h 337198"/>
                <a:gd name="connsiteX16" fmla="*/ 188913 w 336945"/>
                <a:gd name="connsiteY16" fmla="*/ 149095 h 337198"/>
                <a:gd name="connsiteX17" fmla="*/ 147768 w 336945"/>
                <a:gd name="connsiteY17" fmla="*/ 107950 h 337198"/>
                <a:gd name="connsiteX18" fmla="*/ 147771 w 336945"/>
                <a:gd name="connsiteY18" fmla="*/ 61912 h 337198"/>
                <a:gd name="connsiteX19" fmla="*/ 61913 w 336945"/>
                <a:gd name="connsiteY19" fmla="*/ 149091 h 337198"/>
                <a:gd name="connsiteX20" fmla="*/ 147771 w 336945"/>
                <a:gd name="connsiteY20" fmla="*/ 234950 h 337198"/>
                <a:gd name="connsiteX21" fmla="*/ 204570 w 336945"/>
                <a:gd name="connsiteY21" fmla="*/ 213815 h 337198"/>
                <a:gd name="connsiteX22" fmla="*/ 182115 w 336945"/>
                <a:gd name="connsiteY22" fmla="*/ 191360 h 337198"/>
                <a:gd name="connsiteX23" fmla="*/ 147771 w 336945"/>
                <a:gd name="connsiteY23" fmla="*/ 203248 h 337198"/>
                <a:gd name="connsiteX24" fmla="*/ 93615 w 336945"/>
                <a:gd name="connsiteY24" fmla="*/ 149091 h 337198"/>
                <a:gd name="connsiteX25" fmla="*/ 147771 w 336945"/>
                <a:gd name="connsiteY25" fmla="*/ 94934 h 337198"/>
                <a:gd name="connsiteX26" fmla="*/ 203249 w 336945"/>
                <a:gd name="connsiteY26" fmla="*/ 149091 h 337198"/>
                <a:gd name="connsiteX27" fmla="*/ 191361 w 336945"/>
                <a:gd name="connsiteY27" fmla="*/ 180793 h 337198"/>
                <a:gd name="connsiteX28" fmla="*/ 215137 w 336945"/>
                <a:gd name="connsiteY28" fmla="*/ 204569 h 337198"/>
                <a:gd name="connsiteX29" fmla="*/ 234951 w 336945"/>
                <a:gd name="connsiteY29" fmla="*/ 149091 h 337198"/>
                <a:gd name="connsiteX30" fmla="*/ 147771 w 336945"/>
                <a:gd name="connsiteY30" fmla="*/ 61912 h 337198"/>
                <a:gd name="connsiteX31" fmla="*/ 147771 w 336945"/>
                <a:gd name="connsiteY31" fmla="*/ 14287 h 337198"/>
                <a:gd name="connsiteX32" fmla="*/ 14288 w 336945"/>
                <a:gd name="connsiteY32" fmla="*/ 148294 h 337198"/>
                <a:gd name="connsiteX33" fmla="*/ 147771 w 336945"/>
                <a:gd name="connsiteY33" fmla="*/ 280987 h 337198"/>
                <a:gd name="connsiteX34" fmla="*/ 238963 w 336945"/>
                <a:gd name="connsiteY34" fmla="*/ 246828 h 337198"/>
                <a:gd name="connsiteX35" fmla="*/ 215174 w 336945"/>
                <a:gd name="connsiteY35" fmla="*/ 223180 h 337198"/>
                <a:gd name="connsiteX36" fmla="*/ 147771 w 336945"/>
                <a:gd name="connsiteY36" fmla="*/ 248142 h 337198"/>
                <a:gd name="connsiteX37" fmla="*/ 47328 w 336945"/>
                <a:gd name="connsiteY37" fmla="*/ 146980 h 337198"/>
                <a:gd name="connsiteX38" fmla="*/ 149093 w 336945"/>
                <a:gd name="connsiteY38" fmla="*/ 47132 h 337198"/>
                <a:gd name="connsiteX39" fmla="*/ 249536 w 336945"/>
                <a:gd name="connsiteY39" fmla="*/ 146980 h 337198"/>
                <a:gd name="connsiteX40" fmla="*/ 224425 w 336945"/>
                <a:gd name="connsiteY40" fmla="*/ 212670 h 337198"/>
                <a:gd name="connsiteX41" fmla="*/ 249536 w 336945"/>
                <a:gd name="connsiteY41" fmla="*/ 236318 h 337198"/>
                <a:gd name="connsiteX42" fmla="*/ 282576 w 336945"/>
                <a:gd name="connsiteY42" fmla="*/ 148294 h 337198"/>
                <a:gd name="connsiteX43" fmla="*/ 147771 w 336945"/>
                <a:gd name="connsiteY43" fmla="*/ 14287 h 337198"/>
                <a:gd name="connsiteX44" fmla="*/ 148794 w 336945"/>
                <a:gd name="connsiteY44" fmla="*/ 0 h 337198"/>
                <a:gd name="connsiteX45" fmla="*/ 296272 w 336945"/>
                <a:gd name="connsiteY45" fmla="*/ 147477 h 337198"/>
                <a:gd name="connsiteX46" fmla="*/ 259402 w 336945"/>
                <a:gd name="connsiteY46" fmla="*/ 244918 h 337198"/>
                <a:gd name="connsiteX47" fmla="*/ 289688 w 336945"/>
                <a:gd name="connsiteY47" fmla="*/ 240967 h 337198"/>
                <a:gd name="connsiteX48" fmla="*/ 294955 w 336945"/>
                <a:gd name="connsiteY48" fmla="*/ 243601 h 337198"/>
                <a:gd name="connsiteX49" fmla="*/ 334458 w 336945"/>
                <a:gd name="connsiteY49" fmla="*/ 283104 h 337198"/>
                <a:gd name="connsiteX50" fmla="*/ 330508 w 336945"/>
                <a:gd name="connsiteY50" fmla="*/ 294955 h 337198"/>
                <a:gd name="connsiteX51" fmla="*/ 298905 w 336945"/>
                <a:gd name="connsiteY51" fmla="*/ 297589 h 337198"/>
                <a:gd name="connsiteX52" fmla="*/ 294955 w 336945"/>
                <a:gd name="connsiteY52" fmla="*/ 329191 h 337198"/>
                <a:gd name="connsiteX53" fmla="*/ 283104 w 336945"/>
                <a:gd name="connsiteY53" fmla="*/ 334458 h 337198"/>
                <a:gd name="connsiteX54" fmla="*/ 243601 w 336945"/>
                <a:gd name="connsiteY54" fmla="*/ 294955 h 337198"/>
                <a:gd name="connsiteX55" fmla="*/ 240968 w 336945"/>
                <a:gd name="connsiteY55" fmla="*/ 289688 h 337198"/>
                <a:gd name="connsiteX56" fmla="*/ 244918 w 336945"/>
                <a:gd name="connsiteY56" fmla="*/ 259403 h 337198"/>
                <a:gd name="connsiteX57" fmla="*/ 147477 w 336945"/>
                <a:gd name="connsiteY57" fmla="*/ 296272 h 337198"/>
                <a:gd name="connsiteX58" fmla="*/ 0 w 336945"/>
                <a:gd name="connsiteY58" fmla="*/ 148794 h 337198"/>
                <a:gd name="connsiteX59" fmla="*/ 148794 w 336945"/>
                <a:gd name="connsiteY59" fmla="*/ 0 h 3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6945" h="337198">
                  <a:moveTo>
                    <a:pt x="258763" y="266700"/>
                  </a:moveTo>
                  <a:lnTo>
                    <a:pt x="255588" y="287338"/>
                  </a:lnTo>
                  <a:lnTo>
                    <a:pt x="284164" y="312738"/>
                  </a:lnTo>
                  <a:lnTo>
                    <a:pt x="285751" y="293688"/>
                  </a:lnTo>
                  <a:close/>
                  <a:moveTo>
                    <a:pt x="287338" y="255587"/>
                  </a:moveTo>
                  <a:lnTo>
                    <a:pt x="269875" y="257175"/>
                  </a:lnTo>
                  <a:lnTo>
                    <a:pt x="295275" y="284162"/>
                  </a:lnTo>
                  <a:lnTo>
                    <a:pt x="315913" y="280987"/>
                  </a:lnTo>
                  <a:close/>
                  <a:moveTo>
                    <a:pt x="147768" y="107950"/>
                  </a:moveTo>
                  <a:cubicBezTo>
                    <a:pt x="126532" y="107950"/>
                    <a:pt x="107950" y="126531"/>
                    <a:pt x="107950" y="149095"/>
                  </a:cubicBezTo>
                  <a:cubicBezTo>
                    <a:pt x="107950" y="170331"/>
                    <a:pt x="126532" y="188913"/>
                    <a:pt x="147768" y="188913"/>
                  </a:cubicBezTo>
                  <a:cubicBezTo>
                    <a:pt x="157059" y="188913"/>
                    <a:pt x="165022" y="186258"/>
                    <a:pt x="172986" y="180949"/>
                  </a:cubicBezTo>
                  <a:cubicBezTo>
                    <a:pt x="172986" y="180949"/>
                    <a:pt x="172986" y="180949"/>
                    <a:pt x="153077" y="162368"/>
                  </a:cubicBezTo>
                  <a:cubicBezTo>
                    <a:pt x="150422" y="159713"/>
                    <a:pt x="150422" y="154404"/>
                    <a:pt x="153077" y="151749"/>
                  </a:cubicBezTo>
                  <a:cubicBezTo>
                    <a:pt x="155731" y="149095"/>
                    <a:pt x="161040" y="149095"/>
                    <a:pt x="163695" y="151749"/>
                  </a:cubicBezTo>
                  <a:lnTo>
                    <a:pt x="182277" y="170331"/>
                  </a:lnTo>
                  <a:cubicBezTo>
                    <a:pt x="186258" y="163695"/>
                    <a:pt x="188913" y="157058"/>
                    <a:pt x="188913" y="149095"/>
                  </a:cubicBezTo>
                  <a:cubicBezTo>
                    <a:pt x="188913" y="126531"/>
                    <a:pt x="170331" y="107950"/>
                    <a:pt x="147768" y="107950"/>
                  </a:cubicBezTo>
                  <a:close/>
                  <a:moveTo>
                    <a:pt x="147771" y="61912"/>
                  </a:moveTo>
                  <a:cubicBezTo>
                    <a:pt x="100219" y="61912"/>
                    <a:pt x="61913" y="101539"/>
                    <a:pt x="61913" y="149091"/>
                  </a:cubicBezTo>
                  <a:cubicBezTo>
                    <a:pt x="61913" y="196644"/>
                    <a:pt x="100219" y="234950"/>
                    <a:pt x="147771" y="234950"/>
                  </a:cubicBezTo>
                  <a:cubicBezTo>
                    <a:pt x="170227" y="234950"/>
                    <a:pt x="190040" y="227024"/>
                    <a:pt x="204570" y="213815"/>
                  </a:cubicBezTo>
                  <a:cubicBezTo>
                    <a:pt x="204570" y="213815"/>
                    <a:pt x="204570" y="213815"/>
                    <a:pt x="182115" y="191360"/>
                  </a:cubicBezTo>
                  <a:cubicBezTo>
                    <a:pt x="172869" y="197965"/>
                    <a:pt x="160980" y="203248"/>
                    <a:pt x="147771" y="203248"/>
                  </a:cubicBezTo>
                  <a:cubicBezTo>
                    <a:pt x="118712" y="203248"/>
                    <a:pt x="93615" y="178151"/>
                    <a:pt x="93615" y="149091"/>
                  </a:cubicBezTo>
                  <a:cubicBezTo>
                    <a:pt x="93615" y="118710"/>
                    <a:pt x="118712" y="94934"/>
                    <a:pt x="147771" y="94934"/>
                  </a:cubicBezTo>
                  <a:cubicBezTo>
                    <a:pt x="178152" y="94934"/>
                    <a:pt x="203249" y="118710"/>
                    <a:pt x="203249" y="149091"/>
                  </a:cubicBezTo>
                  <a:cubicBezTo>
                    <a:pt x="203249" y="160979"/>
                    <a:pt x="199287" y="171547"/>
                    <a:pt x="191361" y="180793"/>
                  </a:cubicBezTo>
                  <a:lnTo>
                    <a:pt x="215137" y="204569"/>
                  </a:lnTo>
                  <a:cubicBezTo>
                    <a:pt x="228346" y="188718"/>
                    <a:pt x="234951" y="170226"/>
                    <a:pt x="234951" y="149091"/>
                  </a:cubicBezTo>
                  <a:cubicBezTo>
                    <a:pt x="234951" y="101539"/>
                    <a:pt x="195324" y="61912"/>
                    <a:pt x="147771" y="61912"/>
                  </a:cubicBezTo>
                  <a:close/>
                  <a:moveTo>
                    <a:pt x="147771" y="14287"/>
                  </a:moveTo>
                  <a:cubicBezTo>
                    <a:pt x="75082" y="14287"/>
                    <a:pt x="14288" y="73407"/>
                    <a:pt x="14288" y="148294"/>
                  </a:cubicBezTo>
                  <a:cubicBezTo>
                    <a:pt x="14288" y="221866"/>
                    <a:pt x="75082" y="280987"/>
                    <a:pt x="147771" y="280987"/>
                  </a:cubicBezTo>
                  <a:cubicBezTo>
                    <a:pt x="183455" y="280987"/>
                    <a:pt x="215174" y="267849"/>
                    <a:pt x="238963" y="246828"/>
                  </a:cubicBezTo>
                  <a:cubicBezTo>
                    <a:pt x="238963" y="246828"/>
                    <a:pt x="238963" y="246828"/>
                    <a:pt x="215174" y="223180"/>
                  </a:cubicBezTo>
                  <a:cubicBezTo>
                    <a:pt x="196671" y="237632"/>
                    <a:pt x="174203" y="248142"/>
                    <a:pt x="147771" y="248142"/>
                  </a:cubicBezTo>
                  <a:cubicBezTo>
                    <a:pt x="93585" y="248142"/>
                    <a:pt x="47328" y="202159"/>
                    <a:pt x="47328" y="146980"/>
                  </a:cubicBezTo>
                  <a:cubicBezTo>
                    <a:pt x="47328" y="91801"/>
                    <a:pt x="93585" y="47132"/>
                    <a:pt x="149093" y="47132"/>
                  </a:cubicBezTo>
                  <a:cubicBezTo>
                    <a:pt x="203279" y="47132"/>
                    <a:pt x="249536" y="91801"/>
                    <a:pt x="249536" y="146980"/>
                  </a:cubicBezTo>
                  <a:cubicBezTo>
                    <a:pt x="249536" y="171942"/>
                    <a:pt x="240284" y="194276"/>
                    <a:pt x="224425" y="212670"/>
                  </a:cubicBezTo>
                  <a:cubicBezTo>
                    <a:pt x="224425" y="212670"/>
                    <a:pt x="224425" y="212670"/>
                    <a:pt x="249536" y="236318"/>
                  </a:cubicBezTo>
                  <a:cubicBezTo>
                    <a:pt x="269360" y="212670"/>
                    <a:pt x="282576" y="181138"/>
                    <a:pt x="282576" y="148294"/>
                  </a:cubicBezTo>
                  <a:cubicBezTo>
                    <a:pt x="282576" y="73407"/>
                    <a:pt x="221782" y="14287"/>
                    <a:pt x="147771" y="14287"/>
                  </a:cubicBezTo>
                  <a:close/>
                  <a:moveTo>
                    <a:pt x="148794" y="0"/>
                  </a:moveTo>
                  <a:cubicBezTo>
                    <a:pt x="229117" y="0"/>
                    <a:pt x="296272" y="65838"/>
                    <a:pt x="296272" y="147477"/>
                  </a:cubicBezTo>
                  <a:cubicBezTo>
                    <a:pt x="296272" y="184347"/>
                    <a:pt x="281787" y="218583"/>
                    <a:pt x="259402" y="244918"/>
                  </a:cubicBezTo>
                  <a:cubicBezTo>
                    <a:pt x="259402" y="244918"/>
                    <a:pt x="259402" y="244918"/>
                    <a:pt x="289688" y="240967"/>
                  </a:cubicBezTo>
                  <a:cubicBezTo>
                    <a:pt x="292322" y="240967"/>
                    <a:pt x="293638" y="242284"/>
                    <a:pt x="294955" y="243601"/>
                  </a:cubicBezTo>
                  <a:cubicBezTo>
                    <a:pt x="294955" y="243601"/>
                    <a:pt x="294955" y="243601"/>
                    <a:pt x="334458" y="283104"/>
                  </a:cubicBezTo>
                  <a:cubicBezTo>
                    <a:pt x="339725" y="287055"/>
                    <a:pt x="335775" y="293639"/>
                    <a:pt x="330508" y="294955"/>
                  </a:cubicBezTo>
                  <a:cubicBezTo>
                    <a:pt x="330508" y="294955"/>
                    <a:pt x="330508" y="294955"/>
                    <a:pt x="298905" y="297589"/>
                  </a:cubicBezTo>
                  <a:cubicBezTo>
                    <a:pt x="298905" y="297589"/>
                    <a:pt x="298905" y="297589"/>
                    <a:pt x="294955" y="329191"/>
                  </a:cubicBezTo>
                  <a:cubicBezTo>
                    <a:pt x="293638" y="337092"/>
                    <a:pt x="287055" y="339725"/>
                    <a:pt x="283104" y="334458"/>
                  </a:cubicBezTo>
                  <a:cubicBezTo>
                    <a:pt x="283104" y="334458"/>
                    <a:pt x="283104" y="334458"/>
                    <a:pt x="243601" y="294955"/>
                  </a:cubicBezTo>
                  <a:cubicBezTo>
                    <a:pt x="242284" y="293639"/>
                    <a:pt x="240968" y="291005"/>
                    <a:pt x="240968" y="289688"/>
                  </a:cubicBezTo>
                  <a:cubicBezTo>
                    <a:pt x="240968" y="289688"/>
                    <a:pt x="240968" y="289688"/>
                    <a:pt x="244918" y="259403"/>
                  </a:cubicBezTo>
                  <a:cubicBezTo>
                    <a:pt x="218583" y="281788"/>
                    <a:pt x="184347" y="296272"/>
                    <a:pt x="147477" y="296272"/>
                  </a:cubicBezTo>
                  <a:cubicBezTo>
                    <a:pt x="67155" y="296272"/>
                    <a:pt x="0" y="229117"/>
                    <a:pt x="0" y="148794"/>
                  </a:cubicBezTo>
                  <a:cubicBezTo>
                    <a:pt x="0" y="67155"/>
                    <a:pt x="67155" y="0"/>
                    <a:pt x="148794"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grpSp>
      <p:sp>
        <p:nvSpPr>
          <p:cNvPr id="76" name="矩形 75"/>
          <p:cNvSpPr/>
          <p:nvPr/>
        </p:nvSpPr>
        <p:spPr>
          <a:xfrm>
            <a:off x="6272530" y="2768600"/>
            <a:ext cx="2378710" cy="15709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在某种程度上，需求跟踪提供了一个表明与合同或说明一致的方法</a:t>
            </a:r>
          </a:p>
        </p:txBody>
      </p:sp>
      <p:grpSp>
        <p:nvGrpSpPr>
          <p:cNvPr id="77" name="组合 76"/>
          <p:cNvGrpSpPr/>
          <p:nvPr/>
        </p:nvGrpSpPr>
        <p:grpSpPr>
          <a:xfrm>
            <a:off x="6889115" y="1522095"/>
            <a:ext cx="1052195" cy="1000125"/>
            <a:chOff x="1561210" y="1630865"/>
            <a:chExt cx="1581153" cy="1581153"/>
          </a:xfrm>
        </p:grpSpPr>
        <p:sp>
          <p:nvSpPr>
            <p:cNvPr id="78" name="任意多边形: 形状 25"/>
            <p:cNvSpPr/>
            <p:nvPr/>
          </p:nvSpPr>
          <p:spPr>
            <a:xfrm>
              <a:off x="1561210"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63500" cap="flat">
              <a:solidFill>
                <a:srgbClr val="000000">
                  <a:alpha val="0"/>
                </a:srgbClr>
              </a:solidFill>
              <a:prstDash val="solid"/>
              <a:miter lim="400000"/>
            </a:ln>
            <a:effectLst/>
          </p:spPr>
          <p:txBody>
            <a:bodyPr anchor="ctr"/>
            <a:lstStyle/>
            <a:p>
              <a:pPr algn="ctr"/>
              <a:endParaRPr>
                <a:cs typeface="+mn-ea"/>
                <a:sym typeface="+mn-lt"/>
              </a:endParaRPr>
            </a:p>
          </p:txBody>
        </p:sp>
        <p:sp>
          <p:nvSpPr>
            <p:cNvPr id="79" name="任意多边形: 形状 26"/>
            <p:cNvSpPr/>
            <p:nvPr/>
          </p:nvSpPr>
          <p:spPr>
            <a:xfrm>
              <a:off x="1593529"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sp>
          <p:nvSpPr>
            <p:cNvPr id="80" name="任意多边形: 形状 27"/>
            <p:cNvSpPr/>
            <p:nvPr/>
          </p:nvSpPr>
          <p:spPr>
            <a:xfrm>
              <a:off x="1692967"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sp>
          <p:nvSpPr>
            <p:cNvPr id="81" name="任意多边形: 形状 28"/>
            <p:cNvSpPr/>
            <p:nvPr/>
          </p:nvSpPr>
          <p:spPr>
            <a:xfrm>
              <a:off x="2084398" y="2153852"/>
              <a:ext cx="534776" cy="535178"/>
            </a:xfrm>
            <a:custGeom>
              <a:avLst/>
              <a:gdLst>
                <a:gd name="connsiteX0" fmla="*/ 258763 w 336945"/>
                <a:gd name="connsiteY0" fmla="*/ 266700 h 337198"/>
                <a:gd name="connsiteX1" fmla="*/ 255588 w 336945"/>
                <a:gd name="connsiteY1" fmla="*/ 287338 h 337198"/>
                <a:gd name="connsiteX2" fmla="*/ 284164 w 336945"/>
                <a:gd name="connsiteY2" fmla="*/ 312738 h 337198"/>
                <a:gd name="connsiteX3" fmla="*/ 285751 w 336945"/>
                <a:gd name="connsiteY3" fmla="*/ 293688 h 337198"/>
                <a:gd name="connsiteX4" fmla="*/ 287338 w 336945"/>
                <a:gd name="connsiteY4" fmla="*/ 255587 h 337198"/>
                <a:gd name="connsiteX5" fmla="*/ 269875 w 336945"/>
                <a:gd name="connsiteY5" fmla="*/ 257175 h 337198"/>
                <a:gd name="connsiteX6" fmla="*/ 295275 w 336945"/>
                <a:gd name="connsiteY6" fmla="*/ 284162 h 337198"/>
                <a:gd name="connsiteX7" fmla="*/ 315913 w 336945"/>
                <a:gd name="connsiteY7" fmla="*/ 280987 h 337198"/>
                <a:gd name="connsiteX8" fmla="*/ 147768 w 336945"/>
                <a:gd name="connsiteY8" fmla="*/ 107950 h 337198"/>
                <a:gd name="connsiteX9" fmla="*/ 107950 w 336945"/>
                <a:gd name="connsiteY9" fmla="*/ 149095 h 337198"/>
                <a:gd name="connsiteX10" fmla="*/ 147768 w 336945"/>
                <a:gd name="connsiteY10" fmla="*/ 188913 h 337198"/>
                <a:gd name="connsiteX11" fmla="*/ 172986 w 336945"/>
                <a:gd name="connsiteY11" fmla="*/ 180949 h 337198"/>
                <a:gd name="connsiteX12" fmla="*/ 153077 w 336945"/>
                <a:gd name="connsiteY12" fmla="*/ 162368 h 337198"/>
                <a:gd name="connsiteX13" fmla="*/ 153077 w 336945"/>
                <a:gd name="connsiteY13" fmla="*/ 151749 h 337198"/>
                <a:gd name="connsiteX14" fmla="*/ 163695 w 336945"/>
                <a:gd name="connsiteY14" fmla="*/ 151749 h 337198"/>
                <a:gd name="connsiteX15" fmla="*/ 182277 w 336945"/>
                <a:gd name="connsiteY15" fmla="*/ 170331 h 337198"/>
                <a:gd name="connsiteX16" fmla="*/ 188913 w 336945"/>
                <a:gd name="connsiteY16" fmla="*/ 149095 h 337198"/>
                <a:gd name="connsiteX17" fmla="*/ 147768 w 336945"/>
                <a:gd name="connsiteY17" fmla="*/ 107950 h 337198"/>
                <a:gd name="connsiteX18" fmla="*/ 147771 w 336945"/>
                <a:gd name="connsiteY18" fmla="*/ 61912 h 337198"/>
                <a:gd name="connsiteX19" fmla="*/ 61913 w 336945"/>
                <a:gd name="connsiteY19" fmla="*/ 149091 h 337198"/>
                <a:gd name="connsiteX20" fmla="*/ 147771 w 336945"/>
                <a:gd name="connsiteY20" fmla="*/ 234950 h 337198"/>
                <a:gd name="connsiteX21" fmla="*/ 204570 w 336945"/>
                <a:gd name="connsiteY21" fmla="*/ 213815 h 337198"/>
                <a:gd name="connsiteX22" fmla="*/ 182115 w 336945"/>
                <a:gd name="connsiteY22" fmla="*/ 191360 h 337198"/>
                <a:gd name="connsiteX23" fmla="*/ 147771 w 336945"/>
                <a:gd name="connsiteY23" fmla="*/ 203248 h 337198"/>
                <a:gd name="connsiteX24" fmla="*/ 93615 w 336945"/>
                <a:gd name="connsiteY24" fmla="*/ 149091 h 337198"/>
                <a:gd name="connsiteX25" fmla="*/ 147771 w 336945"/>
                <a:gd name="connsiteY25" fmla="*/ 94934 h 337198"/>
                <a:gd name="connsiteX26" fmla="*/ 203249 w 336945"/>
                <a:gd name="connsiteY26" fmla="*/ 149091 h 337198"/>
                <a:gd name="connsiteX27" fmla="*/ 191361 w 336945"/>
                <a:gd name="connsiteY27" fmla="*/ 180793 h 337198"/>
                <a:gd name="connsiteX28" fmla="*/ 215137 w 336945"/>
                <a:gd name="connsiteY28" fmla="*/ 204569 h 337198"/>
                <a:gd name="connsiteX29" fmla="*/ 234951 w 336945"/>
                <a:gd name="connsiteY29" fmla="*/ 149091 h 337198"/>
                <a:gd name="connsiteX30" fmla="*/ 147771 w 336945"/>
                <a:gd name="connsiteY30" fmla="*/ 61912 h 337198"/>
                <a:gd name="connsiteX31" fmla="*/ 147771 w 336945"/>
                <a:gd name="connsiteY31" fmla="*/ 14287 h 337198"/>
                <a:gd name="connsiteX32" fmla="*/ 14288 w 336945"/>
                <a:gd name="connsiteY32" fmla="*/ 148294 h 337198"/>
                <a:gd name="connsiteX33" fmla="*/ 147771 w 336945"/>
                <a:gd name="connsiteY33" fmla="*/ 280987 h 337198"/>
                <a:gd name="connsiteX34" fmla="*/ 238963 w 336945"/>
                <a:gd name="connsiteY34" fmla="*/ 246828 h 337198"/>
                <a:gd name="connsiteX35" fmla="*/ 215174 w 336945"/>
                <a:gd name="connsiteY35" fmla="*/ 223180 h 337198"/>
                <a:gd name="connsiteX36" fmla="*/ 147771 w 336945"/>
                <a:gd name="connsiteY36" fmla="*/ 248142 h 337198"/>
                <a:gd name="connsiteX37" fmla="*/ 47328 w 336945"/>
                <a:gd name="connsiteY37" fmla="*/ 146980 h 337198"/>
                <a:gd name="connsiteX38" fmla="*/ 149093 w 336945"/>
                <a:gd name="connsiteY38" fmla="*/ 47132 h 337198"/>
                <a:gd name="connsiteX39" fmla="*/ 249536 w 336945"/>
                <a:gd name="connsiteY39" fmla="*/ 146980 h 337198"/>
                <a:gd name="connsiteX40" fmla="*/ 224425 w 336945"/>
                <a:gd name="connsiteY40" fmla="*/ 212670 h 337198"/>
                <a:gd name="connsiteX41" fmla="*/ 249536 w 336945"/>
                <a:gd name="connsiteY41" fmla="*/ 236318 h 337198"/>
                <a:gd name="connsiteX42" fmla="*/ 282576 w 336945"/>
                <a:gd name="connsiteY42" fmla="*/ 148294 h 337198"/>
                <a:gd name="connsiteX43" fmla="*/ 147771 w 336945"/>
                <a:gd name="connsiteY43" fmla="*/ 14287 h 337198"/>
                <a:gd name="connsiteX44" fmla="*/ 148794 w 336945"/>
                <a:gd name="connsiteY44" fmla="*/ 0 h 337198"/>
                <a:gd name="connsiteX45" fmla="*/ 296272 w 336945"/>
                <a:gd name="connsiteY45" fmla="*/ 147477 h 337198"/>
                <a:gd name="connsiteX46" fmla="*/ 259402 w 336945"/>
                <a:gd name="connsiteY46" fmla="*/ 244918 h 337198"/>
                <a:gd name="connsiteX47" fmla="*/ 289688 w 336945"/>
                <a:gd name="connsiteY47" fmla="*/ 240967 h 337198"/>
                <a:gd name="connsiteX48" fmla="*/ 294955 w 336945"/>
                <a:gd name="connsiteY48" fmla="*/ 243601 h 337198"/>
                <a:gd name="connsiteX49" fmla="*/ 334458 w 336945"/>
                <a:gd name="connsiteY49" fmla="*/ 283104 h 337198"/>
                <a:gd name="connsiteX50" fmla="*/ 330508 w 336945"/>
                <a:gd name="connsiteY50" fmla="*/ 294955 h 337198"/>
                <a:gd name="connsiteX51" fmla="*/ 298905 w 336945"/>
                <a:gd name="connsiteY51" fmla="*/ 297589 h 337198"/>
                <a:gd name="connsiteX52" fmla="*/ 294955 w 336945"/>
                <a:gd name="connsiteY52" fmla="*/ 329191 h 337198"/>
                <a:gd name="connsiteX53" fmla="*/ 283104 w 336945"/>
                <a:gd name="connsiteY53" fmla="*/ 334458 h 337198"/>
                <a:gd name="connsiteX54" fmla="*/ 243601 w 336945"/>
                <a:gd name="connsiteY54" fmla="*/ 294955 h 337198"/>
                <a:gd name="connsiteX55" fmla="*/ 240968 w 336945"/>
                <a:gd name="connsiteY55" fmla="*/ 289688 h 337198"/>
                <a:gd name="connsiteX56" fmla="*/ 244918 w 336945"/>
                <a:gd name="connsiteY56" fmla="*/ 259403 h 337198"/>
                <a:gd name="connsiteX57" fmla="*/ 147477 w 336945"/>
                <a:gd name="connsiteY57" fmla="*/ 296272 h 337198"/>
                <a:gd name="connsiteX58" fmla="*/ 0 w 336945"/>
                <a:gd name="connsiteY58" fmla="*/ 148794 h 337198"/>
                <a:gd name="connsiteX59" fmla="*/ 148794 w 336945"/>
                <a:gd name="connsiteY59" fmla="*/ 0 h 3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6945" h="337198">
                  <a:moveTo>
                    <a:pt x="258763" y="266700"/>
                  </a:moveTo>
                  <a:lnTo>
                    <a:pt x="255588" y="287338"/>
                  </a:lnTo>
                  <a:lnTo>
                    <a:pt x="284164" y="312738"/>
                  </a:lnTo>
                  <a:lnTo>
                    <a:pt x="285751" y="293688"/>
                  </a:lnTo>
                  <a:close/>
                  <a:moveTo>
                    <a:pt x="287338" y="255587"/>
                  </a:moveTo>
                  <a:lnTo>
                    <a:pt x="269875" y="257175"/>
                  </a:lnTo>
                  <a:lnTo>
                    <a:pt x="295275" y="284162"/>
                  </a:lnTo>
                  <a:lnTo>
                    <a:pt x="315913" y="280987"/>
                  </a:lnTo>
                  <a:close/>
                  <a:moveTo>
                    <a:pt x="147768" y="107950"/>
                  </a:moveTo>
                  <a:cubicBezTo>
                    <a:pt x="126532" y="107950"/>
                    <a:pt x="107950" y="126531"/>
                    <a:pt x="107950" y="149095"/>
                  </a:cubicBezTo>
                  <a:cubicBezTo>
                    <a:pt x="107950" y="170331"/>
                    <a:pt x="126532" y="188913"/>
                    <a:pt x="147768" y="188913"/>
                  </a:cubicBezTo>
                  <a:cubicBezTo>
                    <a:pt x="157059" y="188913"/>
                    <a:pt x="165022" y="186258"/>
                    <a:pt x="172986" y="180949"/>
                  </a:cubicBezTo>
                  <a:cubicBezTo>
                    <a:pt x="172986" y="180949"/>
                    <a:pt x="172986" y="180949"/>
                    <a:pt x="153077" y="162368"/>
                  </a:cubicBezTo>
                  <a:cubicBezTo>
                    <a:pt x="150422" y="159713"/>
                    <a:pt x="150422" y="154404"/>
                    <a:pt x="153077" y="151749"/>
                  </a:cubicBezTo>
                  <a:cubicBezTo>
                    <a:pt x="155731" y="149095"/>
                    <a:pt x="161040" y="149095"/>
                    <a:pt x="163695" y="151749"/>
                  </a:cubicBezTo>
                  <a:lnTo>
                    <a:pt x="182277" y="170331"/>
                  </a:lnTo>
                  <a:cubicBezTo>
                    <a:pt x="186258" y="163695"/>
                    <a:pt x="188913" y="157058"/>
                    <a:pt x="188913" y="149095"/>
                  </a:cubicBezTo>
                  <a:cubicBezTo>
                    <a:pt x="188913" y="126531"/>
                    <a:pt x="170331" y="107950"/>
                    <a:pt x="147768" y="107950"/>
                  </a:cubicBezTo>
                  <a:close/>
                  <a:moveTo>
                    <a:pt x="147771" y="61912"/>
                  </a:moveTo>
                  <a:cubicBezTo>
                    <a:pt x="100219" y="61912"/>
                    <a:pt x="61913" y="101539"/>
                    <a:pt x="61913" y="149091"/>
                  </a:cubicBezTo>
                  <a:cubicBezTo>
                    <a:pt x="61913" y="196644"/>
                    <a:pt x="100219" y="234950"/>
                    <a:pt x="147771" y="234950"/>
                  </a:cubicBezTo>
                  <a:cubicBezTo>
                    <a:pt x="170227" y="234950"/>
                    <a:pt x="190040" y="227024"/>
                    <a:pt x="204570" y="213815"/>
                  </a:cubicBezTo>
                  <a:cubicBezTo>
                    <a:pt x="204570" y="213815"/>
                    <a:pt x="204570" y="213815"/>
                    <a:pt x="182115" y="191360"/>
                  </a:cubicBezTo>
                  <a:cubicBezTo>
                    <a:pt x="172869" y="197965"/>
                    <a:pt x="160980" y="203248"/>
                    <a:pt x="147771" y="203248"/>
                  </a:cubicBezTo>
                  <a:cubicBezTo>
                    <a:pt x="118712" y="203248"/>
                    <a:pt x="93615" y="178151"/>
                    <a:pt x="93615" y="149091"/>
                  </a:cubicBezTo>
                  <a:cubicBezTo>
                    <a:pt x="93615" y="118710"/>
                    <a:pt x="118712" y="94934"/>
                    <a:pt x="147771" y="94934"/>
                  </a:cubicBezTo>
                  <a:cubicBezTo>
                    <a:pt x="178152" y="94934"/>
                    <a:pt x="203249" y="118710"/>
                    <a:pt x="203249" y="149091"/>
                  </a:cubicBezTo>
                  <a:cubicBezTo>
                    <a:pt x="203249" y="160979"/>
                    <a:pt x="199287" y="171547"/>
                    <a:pt x="191361" y="180793"/>
                  </a:cubicBezTo>
                  <a:lnTo>
                    <a:pt x="215137" y="204569"/>
                  </a:lnTo>
                  <a:cubicBezTo>
                    <a:pt x="228346" y="188718"/>
                    <a:pt x="234951" y="170226"/>
                    <a:pt x="234951" y="149091"/>
                  </a:cubicBezTo>
                  <a:cubicBezTo>
                    <a:pt x="234951" y="101539"/>
                    <a:pt x="195324" y="61912"/>
                    <a:pt x="147771" y="61912"/>
                  </a:cubicBezTo>
                  <a:close/>
                  <a:moveTo>
                    <a:pt x="147771" y="14287"/>
                  </a:moveTo>
                  <a:cubicBezTo>
                    <a:pt x="75082" y="14287"/>
                    <a:pt x="14288" y="73407"/>
                    <a:pt x="14288" y="148294"/>
                  </a:cubicBezTo>
                  <a:cubicBezTo>
                    <a:pt x="14288" y="221866"/>
                    <a:pt x="75082" y="280987"/>
                    <a:pt x="147771" y="280987"/>
                  </a:cubicBezTo>
                  <a:cubicBezTo>
                    <a:pt x="183455" y="280987"/>
                    <a:pt x="215174" y="267849"/>
                    <a:pt x="238963" y="246828"/>
                  </a:cubicBezTo>
                  <a:cubicBezTo>
                    <a:pt x="238963" y="246828"/>
                    <a:pt x="238963" y="246828"/>
                    <a:pt x="215174" y="223180"/>
                  </a:cubicBezTo>
                  <a:cubicBezTo>
                    <a:pt x="196671" y="237632"/>
                    <a:pt x="174203" y="248142"/>
                    <a:pt x="147771" y="248142"/>
                  </a:cubicBezTo>
                  <a:cubicBezTo>
                    <a:pt x="93585" y="248142"/>
                    <a:pt x="47328" y="202159"/>
                    <a:pt x="47328" y="146980"/>
                  </a:cubicBezTo>
                  <a:cubicBezTo>
                    <a:pt x="47328" y="91801"/>
                    <a:pt x="93585" y="47132"/>
                    <a:pt x="149093" y="47132"/>
                  </a:cubicBezTo>
                  <a:cubicBezTo>
                    <a:pt x="203279" y="47132"/>
                    <a:pt x="249536" y="91801"/>
                    <a:pt x="249536" y="146980"/>
                  </a:cubicBezTo>
                  <a:cubicBezTo>
                    <a:pt x="249536" y="171942"/>
                    <a:pt x="240284" y="194276"/>
                    <a:pt x="224425" y="212670"/>
                  </a:cubicBezTo>
                  <a:cubicBezTo>
                    <a:pt x="224425" y="212670"/>
                    <a:pt x="224425" y="212670"/>
                    <a:pt x="249536" y="236318"/>
                  </a:cubicBezTo>
                  <a:cubicBezTo>
                    <a:pt x="269360" y="212670"/>
                    <a:pt x="282576" y="181138"/>
                    <a:pt x="282576" y="148294"/>
                  </a:cubicBezTo>
                  <a:cubicBezTo>
                    <a:pt x="282576" y="73407"/>
                    <a:pt x="221782" y="14287"/>
                    <a:pt x="147771" y="14287"/>
                  </a:cubicBezTo>
                  <a:close/>
                  <a:moveTo>
                    <a:pt x="148794" y="0"/>
                  </a:moveTo>
                  <a:cubicBezTo>
                    <a:pt x="229117" y="0"/>
                    <a:pt x="296272" y="65838"/>
                    <a:pt x="296272" y="147477"/>
                  </a:cubicBezTo>
                  <a:cubicBezTo>
                    <a:pt x="296272" y="184347"/>
                    <a:pt x="281787" y="218583"/>
                    <a:pt x="259402" y="244918"/>
                  </a:cubicBezTo>
                  <a:cubicBezTo>
                    <a:pt x="259402" y="244918"/>
                    <a:pt x="259402" y="244918"/>
                    <a:pt x="289688" y="240967"/>
                  </a:cubicBezTo>
                  <a:cubicBezTo>
                    <a:pt x="292322" y="240967"/>
                    <a:pt x="293638" y="242284"/>
                    <a:pt x="294955" y="243601"/>
                  </a:cubicBezTo>
                  <a:cubicBezTo>
                    <a:pt x="294955" y="243601"/>
                    <a:pt x="294955" y="243601"/>
                    <a:pt x="334458" y="283104"/>
                  </a:cubicBezTo>
                  <a:cubicBezTo>
                    <a:pt x="339725" y="287055"/>
                    <a:pt x="335775" y="293639"/>
                    <a:pt x="330508" y="294955"/>
                  </a:cubicBezTo>
                  <a:cubicBezTo>
                    <a:pt x="330508" y="294955"/>
                    <a:pt x="330508" y="294955"/>
                    <a:pt x="298905" y="297589"/>
                  </a:cubicBezTo>
                  <a:cubicBezTo>
                    <a:pt x="298905" y="297589"/>
                    <a:pt x="298905" y="297589"/>
                    <a:pt x="294955" y="329191"/>
                  </a:cubicBezTo>
                  <a:cubicBezTo>
                    <a:pt x="293638" y="337092"/>
                    <a:pt x="287055" y="339725"/>
                    <a:pt x="283104" y="334458"/>
                  </a:cubicBezTo>
                  <a:cubicBezTo>
                    <a:pt x="283104" y="334458"/>
                    <a:pt x="283104" y="334458"/>
                    <a:pt x="243601" y="294955"/>
                  </a:cubicBezTo>
                  <a:cubicBezTo>
                    <a:pt x="242284" y="293639"/>
                    <a:pt x="240968" y="291005"/>
                    <a:pt x="240968" y="289688"/>
                  </a:cubicBezTo>
                  <a:cubicBezTo>
                    <a:pt x="240968" y="289688"/>
                    <a:pt x="240968" y="289688"/>
                    <a:pt x="244918" y="259403"/>
                  </a:cubicBezTo>
                  <a:cubicBezTo>
                    <a:pt x="218583" y="281788"/>
                    <a:pt x="184347" y="296272"/>
                    <a:pt x="147477" y="296272"/>
                  </a:cubicBezTo>
                  <a:cubicBezTo>
                    <a:pt x="67155" y="296272"/>
                    <a:pt x="0" y="229117"/>
                    <a:pt x="0" y="148794"/>
                  </a:cubicBezTo>
                  <a:cubicBezTo>
                    <a:pt x="0" y="67155"/>
                    <a:pt x="67155" y="0"/>
                    <a:pt x="148794"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grpSp>
      <p:sp>
        <p:nvSpPr>
          <p:cNvPr id="82" name="矩形 81"/>
          <p:cNvSpPr/>
          <p:nvPr/>
        </p:nvSpPr>
        <p:spPr>
          <a:xfrm>
            <a:off x="8807450" y="2765425"/>
            <a:ext cx="2510790" cy="15741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更进一步，需求跟踪可以改善产品质量，降低维护成本，而且很容易实现重用。</a:t>
            </a:r>
          </a:p>
        </p:txBody>
      </p:sp>
      <p:grpSp>
        <p:nvGrpSpPr>
          <p:cNvPr id="83" name="组合 82"/>
          <p:cNvGrpSpPr/>
          <p:nvPr/>
        </p:nvGrpSpPr>
        <p:grpSpPr>
          <a:xfrm>
            <a:off x="9424035" y="1522095"/>
            <a:ext cx="1052195" cy="1000125"/>
            <a:chOff x="1561210" y="1630865"/>
            <a:chExt cx="1581153" cy="1581153"/>
          </a:xfrm>
        </p:grpSpPr>
        <p:sp>
          <p:nvSpPr>
            <p:cNvPr id="84" name="任意多边形: 形状 25"/>
            <p:cNvSpPr/>
            <p:nvPr/>
          </p:nvSpPr>
          <p:spPr>
            <a:xfrm>
              <a:off x="1561210"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63500" cap="flat">
              <a:solidFill>
                <a:srgbClr val="000000">
                  <a:alpha val="0"/>
                </a:srgbClr>
              </a:solidFill>
              <a:prstDash val="solid"/>
              <a:miter lim="400000"/>
            </a:ln>
            <a:effectLst/>
          </p:spPr>
          <p:txBody>
            <a:bodyPr anchor="ctr"/>
            <a:lstStyle/>
            <a:p>
              <a:pPr algn="ctr"/>
              <a:endParaRPr>
                <a:cs typeface="+mn-ea"/>
                <a:sym typeface="+mn-lt"/>
              </a:endParaRPr>
            </a:p>
          </p:txBody>
        </p:sp>
        <p:sp>
          <p:nvSpPr>
            <p:cNvPr id="85" name="任意多边形: 形状 26"/>
            <p:cNvSpPr/>
            <p:nvPr/>
          </p:nvSpPr>
          <p:spPr>
            <a:xfrm>
              <a:off x="1593529"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sp>
          <p:nvSpPr>
            <p:cNvPr id="86" name="任意多边形: 形状 27"/>
            <p:cNvSpPr/>
            <p:nvPr/>
          </p:nvSpPr>
          <p:spPr>
            <a:xfrm>
              <a:off x="1692967"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sp>
          <p:nvSpPr>
            <p:cNvPr id="87" name="任意多边形: 形状 28"/>
            <p:cNvSpPr/>
            <p:nvPr/>
          </p:nvSpPr>
          <p:spPr>
            <a:xfrm>
              <a:off x="2084398" y="2153852"/>
              <a:ext cx="534776" cy="535178"/>
            </a:xfrm>
            <a:custGeom>
              <a:avLst/>
              <a:gdLst>
                <a:gd name="connsiteX0" fmla="*/ 258763 w 336945"/>
                <a:gd name="connsiteY0" fmla="*/ 266700 h 337198"/>
                <a:gd name="connsiteX1" fmla="*/ 255588 w 336945"/>
                <a:gd name="connsiteY1" fmla="*/ 287338 h 337198"/>
                <a:gd name="connsiteX2" fmla="*/ 284164 w 336945"/>
                <a:gd name="connsiteY2" fmla="*/ 312738 h 337198"/>
                <a:gd name="connsiteX3" fmla="*/ 285751 w 336945"/>
                <a:gd name="connsiteY3" fmla="*/ 293688 h 337198"/>
                <a:gd name="connsiteX4" fmla="*/ 287338 w 336945"/>
                <a:gd name="connsiteY4" fmla="*/ 255587 h 337198"/>
                <a:gd name="connsiteX5" fmla="*/ 269875 w 336945"/>
                <a:gd name="connsiteY5" fmla="*/ 257175 h 337198"/>
                <a:gd name="connsiteX6" fmla="*/ 295275 w 336945"/>
                <a:gd name="connsiteY6" fmla="*/ 284162 h 337198"/>
                <a:gd name="connsiteX7" fmla="*/ 315913 w 336945"/>
                <a:gd name="connsiteY7" fmla="*/ 280987 h 337198"/>
                <a:gd name="connsiteX8" fmla="*/ 147768 w 336945"/>
                <a:gd name="connsiteY8" fmla="*/ 107950 h 337198"/>
                <a:gd name="connsiteX9" fmla="*/ 107950 w 336945"/>
                <a:gd name="connsiteY9" fmla="*/ 149095 h 337198"/>
                <a:gd name="connsiteX10" fmla="*/ 147768 w 336945"/>
                <a:gd name="connsiteY10" fmla="*/ 188913 h 337198"/>
                <a:gd name="connsiteX11" fmla="*/ 172986 w 336945"/>
                <a:gd name="connsiteY11" fmla="*/ 180949 h 337198"/>
                <a:gd name="connsiteX12" fmla="*/ 153077 w 336945"/>
                <a:gd name="connsiteY12" fmla="*/ 162368 h 337198"/>
                <a:gd name="connsiteX13" fmla="*/ 153077 w 336945"/>
                <a:gd name="connsiteY13" fmla="*/ 151749 h 337198"/>
                <a:gd name="connsiteX14" fmla="*/ 163695 w 336945"/>
                <a:gd name="connsiteY14" fmla="*/ 151749 h 337198"/>
                <a:gd name="connsiteX15" fmla="*/ 182277 w 336945"/>
                <a:gd name="connsiteY15" fmla="*/ 170331 h 337198"/>
                <a:gd name="connsiteX16" fmla="*/ 188913 w 336945"/>
                <a:gd name="connsiteY16" fmla="*/ 149095 h 337198"/>
                <a:gd name="connsiteX17" fmla="*/ 147768 w 336945"/>
                <a:gd name="connsiteY17" fmla="*/ 107950 h 337198"/>
                <a:gd name="connsiteX18" fmla="*/ 147771 w 336945"/>
                <a:gd name="connsiteY18" fmla="*/ 61912 h 337198"/>
                <a:gd name="connsiteX19" fmla="*/ 61913 w 336945"/>
                <a:gd name="connsiteY19" fmla="*/ 149091 h 337198"/>
                <a:gd name="connsiteX20" fmla="*/ 147771 w 336945"/>
                <a:gd name="connsiteY20" fmla="*/ 234950 h 337198"/>
                <a:gd name="connsiteX21" fmla="*/ 204570 w 336945"/>
                <a:gd name="connsiteY21" fmla="*/ 213815 h 337198"/>
                <a:gd name="connsiteX22" fmla="*/ 182115 w 336945"/>
                <a:gd name="connsiteY22" fmla="*/ 191360 h 337198"/>
                <a:gd name="connsiteX23" fmla="*/ 147771 w 336945"/>
                <a:gd name="connsiteY23" fmla="*/ 203248 h 337198"/>
                <a:gd name="connsiteX24" fmla="*/ 93615 w 336945"/>
                <a:gd name="connsiteY24" fmla="*/ 149091 h 337198"/>
                <a:gd name="connsiteX25" fmla="*/ 147771 w 336945"/>
                <a:gd name="connsiteY25" fmla="*/ 94934 h 337198"/>
                <a:gd name="connsiteX26" fmla="*/ 203249 w 336945"/>
                <a:gd name="connsiteY26" fmla="*/ 149091 h 337198"/>
                <a:gd name="connsiteX27" fmla="*/ 191361 w 336945"/>
                <a:gd name="connsiteY27" fmla="*/ 180793 h 337198"/>
                <a:gd name="connsiteX28" fmla="*/ 215137 w 336945"/>
                <a:gd name="connsiteY28" fmla="*/ 204569 h 337198"/>
                <a:gd name="connsiteX29" fmla="*/ 234951 w 336945"/>
                <a:gd name="connsiteY29" fmla="*/ 149091 h 337198"/>
                <a:gd name="connsiteX30" fmla="*/ 147771 w 336945"/>
                <a:gd name="connsiteY30" fmla="*/ 61912 h 337198"/>
                <a:gd name="connsiteX31" fmla="*/ 147771 w 336945"/>
                <a:gd name="connsiteY31" fmla="*/ 14287 h 337198"/>
                <a:gd name="connsiteX32" fmla="*/ 14288 w 336945"/>
                <a:gd name="connsiteY32" fmla="*/ 148294 h 337198"/>
                <a:gd name="connsiteX33" fmla="*/ 147771 w 336945"/>
                <a:gd name="connsiteY33" fmla="*/ 280987 h 337198"/>
                <a:gd name="connsiteX34" fmla="*/ 238963 w 336945"/>
                <a:gd name="connsiteY34" fmla="*/ 246828 h 337198"/>
                <a:gd name="connsiteX35" fmla="*/ 215174 w 336945"/>
                <a:gd name="connsiteY35" fmla="*/ 223180 h 337198"/>
                <a:gd name="connsiteX36" fmla="*/ 147771 w 336945"/>
                <a:gd name="connsiteY36" fmla="*/ 248142 h 337198"/>
                <a:gd name="connsiteX37" fmla="*/ 47328 w 336945"/>
                <a:gd name="connsiteY37" fmla="*/ 146980 h 337198"/>
                <a:gd name="connsiteX38" fmla="*/ 149093 w 336945"/>
                <a:gd name="connsiteY38" fmla="*/ 47132 h 337198"/>
                <a:gd name="connsiteX39" fmla="*/ 249536 w 336945"/>
                <a:gd name="connsiteY39" fmla="*/ 146980 h 337198"/>
                <a:gd name="connsiteX40" fmla="*/ 224425 w 336945"/>
                <a:gd name="connsiteY40" fmla="*/ 212670 h 337198"/>
                <a:gd name="connsiteX41" fmla="*/ 249536 w 336945"/>
                <a:gd name="connsiteY41" fmla="*/ 236318 h 337198"/>
                <a:gd name="connsiteX42" fmla="*/ 282576 w 336945"/>
                <a:gd name="connsiteY42" fmla="*/ 148294 h 337198"/>
                <a:gd name="connsiteX43" fmla="*/ 147771 w 336945"/>
                <a:gd name="connsiteY43" fmla="*/ 14287 h 337198"/>
                <a:gd name="connsiteX44" fmla="*/ 148794 w 336945"/>
                <a:gd name="connsiteY44" fmla="*/ 0 h 337198"/>
                <a:gd name="connsiteX45" fmla="*/ 296272 w 336945"/>
                <a:gd name="connsiteY45" fmla="*/ 147477 h 337198"/>
                <a:gd name="connsiteX46" fmla="*/ 259402 w 336945"/>
                <a:gd name="connsiteY46" fmla="*/ 244918 h 337198"/>
                <a:gd name="connsiteX47" fmla="*/ 289688 w 336945"/>
                <a:gd name="connsiteY47" fmla="*/ 240967 h 337198"/>
                <a:gd name="connsiteX48" fmla="*/ 294955 w 336945"/>
                <a:gd name="connsiteY48" fmla="*/ 243601 h 337198"/>
                <a:gd name="connsiteX49" fmla="*/ 334458 w 336945"/>
                <a:gd name="connsiteY49" fmla="*/ 283104 h 337198"/>
                <a:gd name="connsiteX50" fmla="*/ 330508 w 336945"/>
                <a:gd name="connsiteY50" fmla="*/ 294955 h 337198"/>
                <a:gd name="connsiteX51" fmla="*/ 298905 w 336945"/>
                <a:gd name="connsiteY51" fmla="*/ 297589 h 337198"/>
                <a:gd name="connsiteX52" fmla="*/ 294955 w 336945"/>
                <a:gd name="connsiteY52" fmla="*/ 329191 h 337198"/>
                <a:gd name="connsiteX53" fmla="*/ 283104 w 336945"/>
                <a:gd name="connsiteY53" fmla="*/ 334458 h 337198"/>
                <a:gd name="connsiteX54" fmla="*/ 243601 w 336945"/>
                <a:gd name="connsiteY54" fmla="*/ 294955 h 337198"/>
                <a:gd name="connsiteX55" fmla="*/ 240968 w 336945"/>
                <a:gd name="connsiteY55" fmla="*/ 289688 h 337198"/>
                <a:gd name="connsiteX56" fmla="*/ 244918 w 336945"/>
                <a:gd name="connsiteY56" fmla="*/ 259403 h 337198"/>
                <a:gd name="connsiteX57" fmla="*/ 147477 w 336945"/>
                <a:gd name="connsiteY57" fmla="*/ 296272 h 337198"/>
                <a:gd name="connsiteX58" fmla="*/ 0 w 336945"/>
                <a:gd name="connsiteY58" fmla="*/ 148794 h 337198"/>
                <a:gd name="connsiteX59" fmla="*/ 148794 w 336945"/>
                <a:gd name="connsiteY59" fmla="*/ 0 h 3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6945" h="337198">
                  <a:moveTo>
                    <a:pt x="258763" y="266700"/>
                  </a:moveTo>
                  <a:lnTo>
                    <a:pt x="255588" y="287338"/>
                  </a:lnTo>
                  <a:lnTo>
                    <a:pt x="284164" y="312738"/>
                  </a:lnTo>
                  <a:lnTo>
                    <a:pt x="285751" y="293688"/>
                  </a:lnTo>
                  <a:close/>
                  <a:moveTo>
                    <a:pt x="287338" y="255587"/>
                  </a:moveTo>
                  <a:lnTo>
                    <a:pt x="269875" y="257175"/>
                  </a:lnTo>
                  <a:lnTo>
                    <a:pt x="295275" y="284162"/>
                  </a:lnTo>
                  <a:lnTo>
                    <a:pt x="315913" y="280987"/>
                  </a:lnTo>
                  <a:close/>
                  <a:moveTo>
                    <a:pt x="147768" y="107950"/>
                  </a:moveTo>
                  <a:cubicBezTo>
                    <a:pt x="126532" y="107950"/>
                    <a:pt x="107950" y="126531"/>
                    <a:pt x="107950" y="149095"/>
                  </a:cubicBezTo>
                  <a:cubicBezTo>
                    <a:pt x="107950" y="170331"/>
                    <a:pt x="126532" y="188913"/>
                    <a:pt x="147768" y="188913"/>
                  </a:cubicBezTo>
                  <a:cubicBezTo>
                    <a:pt x="157059" y="188913"/>
                    <a:pt x="165022" y="186258"/>
                    <a:pt x="172986" y="180949"/>
                  </a:cubicBezTo>
                  <a:cubicBezTo>
                    <a:pt x="172986" y="180949"/>
                    <a:pt x="172986" y="180949"/>
                    <a:pt x="153077" y="162368"/>
                  </a:cubicBezTo>
                  <a:cubicBezTo>
                    <a:pt x="150422" y="159713"/>
                    <a:pt x="150422" y="154404"/>
                    <a:pt x="153077" y="151749"/>
                  </a:cubicBezTo>
                  <a:cubicBezTo>
                    <a:pt x="155731" y="149095"/>
                    <a:pt x="161040" y="149095"/>
                    <a:pt x="163695" y="151749"/>
                  </a:cubicBezTo>
                  <a:lnTo>
                    <a:pt x="182277" y="170331"/>
                  </a:lnTo>
                  <a:cubicBezTo>
                    <a:pt x="186258" y="163695"/>
                    <a:pt x="188913" y="157058"/>
                    <a:pt x="188913" y="149095"/>
                  </a:cubicBezTo>
                  <a:cubicBezTo>
                    <a:pt x="188913" y="126531"/>
                    <a:pt x="170331" y="107950"/>
                    <a:pt x="147768" y="107950"/>
                  </a:cubicBezTo>
                  <a:close/>
                  <a:moveTo>
                    <a:pt x="147771" y="61912"/>
                  </a:moveTo>
                  <a:cubicBezTo>
                    <a:pt x="100219" y="61912"/>
                    <a:pt x="61913" y="101539"/>
                    <a:pt x="61913" y="149091"/>
                  </a:cubicBezTo>
                  <a:cubicBezTo>
                    <a:pt x="61913" y="196644"/>
                    <a:pt x="100219" y="234950"/>
                    <a:pt x="147771" y="234950"/>
                  </a:cubicBezTo>
                  <a:cubicBezTo>
                    <a:pt x="170227" y="234950"/>
                    <a:pt x="190040" y="227024"/>
                    <a:pt x="204570" y="213815"/>
                  </a:cubicBezTo>
                  <a:cubicBezTo>
                    <a:pt x="204570" y="213815"/>
                    <a:pt x="204570" y="213815"/>
                    <a:pt x="182115" y="191360"/>
                  </a:cubicBezTo>
                  <a:cubicBezTo>
                    <a:pt x="172869" y="197965"/>
                    <a:pt x="160980" y="203248"/>
                    <a:pt x="147771" y="203248"/>
                  </a:cubicBezTo>
                  <a:cubicBezTo>
                    <a:pt x="118712" y="203248"/>
                    <a:pt x="93615" y="178151"/>
                    <a:pt x="93615" y="149091"/>
                  </a:cubicBezTo>
                  <a:cubicBezTo>
                    <a:pt x="93615" y="118710"/>
                    <a:pt x="118712" y="94934"/>
                    <a:pt x="147771" y="94934"/>
                  </a:cubicBezTo>
                  <a:cubicBezTo>
                    <a:pt x="178152" y="94934"/>
                    <a:pt x="203249" y="118710"/>
                    <a:pt x="203249" y="149091"/>
                  </a:cubicBezTo>
                  <a:cubicBezTo>
                    <a:pt x="203249" y="160979"/>
                    <a:pt x="199287" y="171547"/>
                    <a:pt x="191361" y="180793"/>
                  </a:cubicBezTo>
                  <a:lnTo>
                    <a:pt x="215137" y="204569"/>
                  </a:lnTo>
                  <a:cubicBezTo>
                    <a:pt x="228346" y="188718"/>
                    <a:pt x="234951" y="170226"/>
                    <a:pt x="234951" y="149091"/>
                  </a:cubicBezTo>
                  <a:cubicBezTo>
                    <a:pt x="234951" y="101539"/>
                    <a:pt x="195324" y="61912"/>
                    <a:pt x="147771" y="61912"/>
                  </a:cubicBezTo>
                  <a:close/>
                  <a:moveTo>
                    <a:pt x="147771" y="14287"/>
                  </a:moveTo>
                  <a:cubicBezTo>
                    <a:pt x="75082" y="14287"/>
                    <a:pt x="14288" y="73407"/>
                    <a:pt x="14288" y="148294"/>
                  </a:cubicBezTo>
                  <a:cubicBezTo>
                    <a:pt x="14288" y="221866"/>
                    <a:pt x="75082" y="280987"/>
                    <a:pt x="147771" y="280987"/>
                  </a:cubicBezTo>
                  <a:cubicBezTo>
                    <a:pt x="183455" y="280987"/>
                    <a:pt x="215174" y="267849"/>
                    <a:pt x="238963" y="246828"/>
                  </a:cubicBezTo>
                  <a:cubicBezTo>
                    <a:pt x="238963" y="246828"/>
                    <a:pt x="238963" y="246828"/>
                    <a:pt x="215174" y="223180"/>
                  </a:cubicBezTo>
                  <a:cubicBezTo>
                    <a:pt x="196671" y="237632"/>
                    <a:pt x="174203" y="248142"/>
                    <a:pt x="147771" y="248142"/>
                  </a:cubicBezTo>
                  <a:cubicBezTo>
                    <a:pt x="93585" y="248142"/>
                    <a:pt x="47328" y="202159"/>
                    <a:pt x="47328" y="146980"/>
                  </a:cubicBezTo>
                  <a:cubicBezTo>
                    <a:pt x="47328" y="91801"/>
                    <a:pt x="93585" y="47132"/>
                    <a:pt x="149093" y="47132"/>
                  </a:cubicBezTo>
                  <a:cubicBezTo>
                    <a:pt x="203279" y="47132"/>
                    <a:pt x="249536" y="91801"/>
                    <a:pt x="249536" y="146980"/>
                  </a:cubicBezTo>
                  <a:cubicBezTo>
                    <a:pt x="249536" y="171942"/>
                    <a:pt x="240284" y="194276"/>
                    <a:pt x="224425" y="212670"/>
                  </a:cubicBezTo>
                  <a:cubicBezTo>
                    <a:pt x="224425" y="212670"/>
                    <a:pt x="224425" y="212670"/>
                    <a:pt x="249536" y="236318"/>
                  </a:cubicBezTo>
                  <a:cubicBezTo>
                    <a:pt x="269360" y="212670"/>
                    <a:pt x="282576" y="181138"/>
                    <a:pt x="282576" y="148294"/>
                  </a:cubicBezTo>
                  <a:cubicBezTo>
                    <a:pt x="282576" y="73407"/>
                    <a:pt x="221782" y="14287"/>
                    <a:pt x="147771" y="14287"/>
                  </a:cubicBezTo>
                  <a:close/>
                  <a:moveTo>
                    <a:pt x="148794" y="0"/>
                  </a:moveTo>
                  <a:cubicBezTo>
                    <a:pt x="229117" y="0"/>
                    <a:pt x="296272" y="65838"/>
                    <a:pt x="296272" y="147477"/>
                  </a:cubicBezTo>
                  <a:cubicBezTo>
                    <a:pt x="296272" y="184347"/>
                    <a:pt x="281787" y="218583"/>
                    <a:pt x="259402" y="244918"/>
                  </a:cubicBezTo>
                  <a:cubicBezTo>
                    <a:pt x="259402" y="244918"/>
                    <a:pt x="259402" y="244918"/>
                    <a:pt x="289688" y="240967"/>
                  </a:cubicBezTo>
                  <a:cubicBezTo>
                    <a:pt x="292322" y="240967"/>
                    <a:pt x="293638" y="242284"/>
                    <a:pt x="294955" y="243601"/>
                  </a:cubicBezTo>
                  <a:cubicBezTo>
                    <a:pt x="294955" y="243601"/>
                    <a:pt x="294955" y="243601"/>
                    <a:pt x="334458" y="283104"/>
                  </a:cubicBezTo>
                  <a:cubicBezTo>
                    <a:pt x="339725" y="287055"/>
                    <a:pt x="335775" y="293639"/>
                    <a:pt x="330508" y="294955"/>
                  </a:cubicBezTo>
                  <a:cubicBezTo>
                    <a:pt x="330508" y="294955"/>
                    <a:pt x="330508" y="294955"/>
                    <a:pt x="298905" y="297589"/>
                  </a:cubicBezTo>
                  <a:cubicBezTo>
                    <a:pt x="298905" y="297589"/>
                    <a:pt x="298905" y="297589"/>
                    <a:pt x="294955" y="329191"/>
                  </a:cubicBezTo>
                  <a:cubicBezTo>
                    <a:pt x="293638" y="337092"/>
                    <a:pt x="287055" y="339725"/>
                    <a:pt x="283104" y="334458"/>
                  </a:cubicBezTo>
                  <a:cubicBezTo>
                    <a:pt x="283104" y="334458"/>
                    <a:pt x="283104" y="334458"/>
                    <a:pt x="243601" y="294955"/>
                  </a:cubicBezTo>
                  <a:cubicBezTo>
                    <a:pt x="242284" y="293639"/>
                    <a:pt x="240968" y="291005"/>
                    <a:pt x="240968" y="289688"/>
                  </a:cubicBezTo>
                  <a:cubicBezTo>
                    <a:pt x="240968" y="289688"/>
                    <a:pt x="240968" y="289688"/>
                    <a:pt x="244918" y="259403"/>
                  </a:cubicBezTo>
                  <a:cubicBezTo>
                    <a:pt x="218583" y="281788"/>
                    <a:pt x="184347" y="296272"/>
                    <a:pt x="147477" y="296272"/>
                  </a:cubicBezTo>
                  <a:cubicBezTo>
                    <a:pt x="67155" y="296272"/>
                    <a:pt x="0" y="229117"/>
                    <a:pt x="0" y="148794"/>
                  </a:cubicBezTo>
                  <a:cubicBezTo>
                    <a:pt x="0" y="67155"/>
                    <a:pt x="67155" y="0"/>
                    <a:pt x="148794"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a:cs typeface="+mn-ea"/>
                <a:sym typeface="+mn-lt"/>
              </a:endParaRPr>
            </a:p>
          </p:txBody>
        </p:sp>
      </p:grpSp>
      <p:sp>
        <p:nvSpPr>
          <p:cNvPr id="12" name="灯片编号占位符 11"/>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12</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strips(downLeft)">
                                      <p:cBhvr>
                                        <p:cTn id="7" dur="500"/>
                                        <p:tgtEl>
                                          <p:spTgt spid="8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500"/>
                                        <p:tgtEl>
                                          <p:spTgt spid="10"/>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strips(downLeft)">
                                      <p:cBhvr>
                                        <p:cTn id="13" dur="500"/>
                                        <p:tgtEl>
                                          <p:spTgt spid="4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Left)">
                                      <p:cBhvr>
                                        <p:cTn id="16" dur="500"/>
                                        <p:tgtEl>
                                          <p:spTgt spid="7"/>
                                        </p:tgtEl>
                                      </p:cBhvr>
                                    </p:animEffect>
                                  </p:childTnLst>
                                </p:cTn>
                              </p:par>
                              <p:par>
                                <p:cTn id="17" presetID="18" presetClass="entr" presetSubtype="1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strips(downLeft)">
                                      <p:cBhvr>
                                        <p:cTn id="19" dur="500"/>
                                        <p:tgtEl>
                                          <p:spTgt spid="21"/>
                                        </p:tgtEl>
                                      </p:cBhvr>
                                    </p:animEffect>
                                  </p:childTnLst>
                                </p:cTn>
                              </p:par>
                              <p:par>
                                <p:cTn id="20" presetID="18" presetClass="entr" presetSubtype="12"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Left)">
                                      <p:cBhvr>
                                        <p:cTn id="22" dur="500"/>
                                        <p:tgtEl>
                                          <p:spTgt spid="5"/>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downLeft)">
                                      <p:cBhvr>
                                        <p:cTn id="25" dur="500"/>
                                        <p:tgtEl>
                                          <p:spTgt spid="2"/>
                                        </p:tgtEl>
                                      </p:cBhvr>
                                    </p:animEffect>
                                  </p:childTnLst>
                                </p:cTn>
                              </p:par>
                              <p:par>
                                <p:cTn id="26" presetID="18" presetClass="entr" presetSubtype="12"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strips(downLeft)">
                                      <p:cBhvr>
                                        <p:cTn id="28" dur="500"/>
                                        <p:tgtEl>
                                          <p:spTgt spid="11"/>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strips(downLeft)">
                                      <p:cBhvr>
                                        <p:cTn id="31" dur="500"/>
                                        <p:tgtEl>
                                          <p:spTgt spid="34"/>
                                        </p:tgtEl>
                                      </p:cBhvr>
                                    </p:animEffect>
                                  </p:childTnLst>
                                </p:cTn>
                              </p:par>
                              <p:par>
                                <p:cTn id="32" presetID="18" presetClass="entr" presetSubtype="12"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strips(downLeft)">
                                      <p:cBhvr>
                                        <p:cTn id="34" dur="500"/>
                                        <p:tgtEl>
                                          <p:spTgt spid="35"/>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strips(downLeft)">
                                      <p:cBhvr>
                                        <p:cTn id="37" dur="500"/>
                                        <p:tgtEl>
                                          <p:spTgt spid="76"/>
                                        </p:tgtEl>
                                      </p:cBhvr>
                                    </p:animEffect>
                                  </p:childTnLst>
                                </p:cTn>
                              </p:par>
                              <p:par>
                                <p:cTn id="38" presetID="18" presetClass="entr" presetSubtype="12"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strips(downLeft)">
                                      <p:cBhvr>
                                        <p:cTn id="40" dur="500"/>
                                        <p:tgtEl>
                                          <p:spTgt spid="77"/>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strips(downLeft)">
                                      <p:cBhvr>
                                        <p:cTn id="43" dur="500"/>
                                        <p:tgtEl>
                                          <p:spTgt spid="82"/>
                                        </p:tgtEl>
                                      </p:cBhvr>
                                    </p:animEffect>
                                  </p:childTnLst>
                                </p:cTn>
                              </p:par>
                              <p:par>
                                <p:cTn id="44" presetID="18" presetClass="entr" presetSubtype="12" fill="hold" nodeType="with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strips(downLeft)">
                                      <p:cBhvr>
                                        <p:cTn id="4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88" grpId="1" animBg="1"/>
      <p:bldP spid="10" grpId="0" bldLvl="0" animBg="1"/>
      <p:bldP spid="10" grpId="1" animBg="1"/>
      <p:bldP spid="42" grpId="0"/>
      <p:bldP spid="42" grpId="1"/>
      <p:bldP spid="7" grpId="0"/>
      <p:bldP spid="7" grpId="1"/>
      <p:bldP spid="2" grpId="0"/>
      <p:bldP spid="2" grpId="1"/>
      <p:bldP spid="34" grpId="0" bldLvl="0" animBg="1"/>
      <p:bldP spid="34" grpId="1" animBg="1"/>
      <p:bldP spid="76" grpId="0" bldLvl="0" animBg="1"/>
      <p:bldP spid="76" grpId="1" animBg="1"/>
      <p:bldP spid="82" grpId="0" bldLvl="0" animBg="1"/>
      <p:bldP spid="8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6560" y="4166870"/>
            <a:ext cx="9475470" cy="18415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fontAlgn="auto">
              <a:lnSpc>
                <a:spcPct val="150000"/>
              </a:lnSpc>
              <a:buClrTx/>
              <a:buSzTx/>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维护</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可靠的跟踪能力信息使得维护时能正确、完整地实施变更，从而提高</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p>
          <a:p>
            <a:pPr marL="0" indent="0" algn="l" fontAlgn="auto">
              <a:lnSpc>
                <a:spcPct val="150000"/>
              </a:lnSpc>
              <a:buClrTx/>
              <a:buSzTx/>
              <a:buFont typeface="Wingdings" panose="05000000000000000000" pitchFamily="2" charset="2"/>
              <a:buNone/>
            </a:pP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生产率。要是一下子不能为整个系统建立跟踪能力信息，一次可以只建立一</a:t>
            </a:r>
          </a:p>
          <a:p>
            <a:pPr marL="0" indent="0" algn="l" fontAlgn="auto">
              <a:lnSpc>
                <a:spcPct val="150000"/>
              </a:lnSpc>
              <a:buClrTx/>
              <a:buSzTx/>
              <a:buFont typeface="Wingdings" panose="05000000000000000000" pitchFamily="2" charset="2"/>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部分，再逐渐增加。从系统的一部分着手建立，先列表需求，然后记录跟踪</a:t>
            </a:r>
          </a:p>
          <a:p>
            <a:pPr marL="0" indent="0" algn="l" fontAlgn="auto">
              <a:lnSpc>
                <a:spcPct val="150000"/>
              </a:lnSpc>
              <a:buClrTx/>
              <a:buSzTx/>
              <a:buFont typeface="Wingdings" panose="05000000000000000000" pitchFamily="2" charset="2"/>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能力链，再逐渐拓展。</a:t>
            </a:r>
          </a:p>
        </p:txBody>
      </p:sp>
      <p:sp>
        <p:nvSpPr>
          <p:cNvPr id="2" name="矩形 1"/>
          <p:cNvSpPr/>
          <p:nvPr/>
        </p:nvSpPr>
        <p:spPr>
          <a:xfrm>
            <a:off x="1685925" y="3051810"/>
            <a:ext cx="9474835" cy="9607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lnSpcReduction="10000"/>
          </a:bodyPr>
          <a:lstStyle/>
          <a:p>
            <a:pPr marL="0" indent="0" algn="l" eaLnBrk="1" hangingPunct="1">
              <a:lnSpc>
                <a:spcPct val="150000"/>
              </a:lnSpc>
              <a:buClrTx/>
              <a:buSzTx/>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影响分析</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跟踪能力信息在增、删、改需求时可以确保不忽略每个</a:t>
            </a:r>
          </a:p>
          <a:p>
            <a:pPr marL="0" indent="0" algn="l" eaLnBrk="1" hangingPunct="1">
              <a:lnSpc>
                <a:spcPct val="150000"/>
              </a:lnSpc>
              <a:buClrTx/>
              <a:buSzTx/>
              <a:buFont typeface="Wingdings" panose="05000000000000000000" pitchFamily="2" charset="2"/>
              <a:buNone/>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受到影响的系统元素。</a:t>
            </a:r>
          </a:p>
          <a:p>
            <a:pPr algn="ctr"/>
            <a:endPar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矩形 26"/>
          <p:cNvSpPr/>
          <p:nvPr/>
        </p:nvSpPr>
        <p:spPr>
          <a:xfrm>
            <a:off x="1685290" y="2075180"/>
            <a:ext cx="9475470" cy="6902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审核</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(certification)</a:t>
            </a:r>
            <a:r>
              <a:rPr lang="en-US" altLang="zh-CN"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跟踪能力信息可以帮助审核确保所有需求被应用。</a:t>
            </a:r>
          </a:p>
        </p:txBody>
      </p:sp>
      <p:sp>
        <p:nvSpPr>
          <p:cNvPr id="42" name="矩形 66"/>
          <p:cNvSpPr>
            <a:spLocks noChangeArrowheads="1"/>
          </p:cNvSpPr>
          <p:nvPr/>
        </p:nvSpPr>
        <p:spPr bwMode="auto">
          <a:xfrm>
            <a:off x="1685290" y="1383030"/>
            <a:ext cx="947483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eaLnBrk="1" hangingPunct="1">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下面是在项目中使用需求跟踪能力的一些</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好处</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5" name="文本框 67"/>
          <p:cNvSpPr>
            <a:spLocks noChangeArrowheads="1"/>
          </p:cNvSpPr>
          <p:nvPr/>
        </p:nvSpPr>
        <p:spPr bwMode="auto">
          <a:xfrm>
            <a:off x="579755" y="853440"/>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6.4.1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需求跟踪动机</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8" name="组合 7"/>
          <p:cNvGrpSpPr/>
          <p:nvPr/>
        </p:nvGrpSpPr>
        <p:grpSpPr>
          <a:xfrm>
            <a:off x="1686486" y="2126965"/>
            <a:ext cx="588601" cy="582564"/>
            <a:chOff x="1773599" y="2699941"/>
            <a:chExt cx="588601" cy="582564"/>
          </a:xfrm>
        </p:grpSpPr>
        <p:sp>
          <p:nvSpPr>
            <p:cNvPr id="9" name="椭圆 8"/>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0" name="文本框 9"/>
            <p:cNvSpPr txBox="1"/>
            <p:nvPr/>
          </p:nvSpPr>
          <p:spPr>
            <a:xfrm>
              <a:off x="1842243" y="2763445"/>
              <a:ext cx="451311" cy="398780"/>
            </a:xfrm>
            <a:prstGeom prst="rect">
              <a:avLst/>
            </a:prstGeom>
            <a:noFill/>
          </p:spPr>
          <p:txBody>
            <a:bodyPr wrap="square" rtlCol="0">
              <a:spAutoFit/>
            </a:bodyPr>
            <a:lstStyle/>
            <a:p>
              <a:pPr algn="ctr"/>
              <a:r>
                <a:rPr lang="en-US" altLang="zh-CN" sz="2000" b="1" dirty="0">
                  <a:latin typeface="宋体" panose="02010600030101010101" pitchFamily="2" charset="-122"/>
                  <a:ea typeface="宋体" panose="02010600030101010101" pitchFamily="2" charset="-122"/>
                </a:rPr>
                <a:t>1</a:t>
              </a:r>
            </a:p>
          </p:txBody>
        </p:sp>
      </p:grpSp>
      <p:grpSp>
        <p:nvGrpSpPr>
          <p:cNvPr id="11" name="组合 10"/>
          <p:cNvGrpSpPr/>
          <p:nvPr/>
        </p:nvGrpSpPr>
        <p:grpSpPr>
          <a:xfrm>
            <a:off x="1685851" y="3087085"/>
            <a:ext cx="588601" cy="582564"/>
            <a:chOff x="1804079" y="2355136"/>
            <a:chExt cx="588601" cy="582564"/>
          </a:xfrm>
        </p:grpSpPr>
        <p:sp>
          <p:nvSpPr>
            <p:cNvPr id="16" name="椭圆 15"/>
            <p:cNvSpPr/>
            <p:nvPr/>
          </p:nvSpPr>
          <p:spPr>
            <a:xfrm>
              <a:off x="1804079" y="2355136"/>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7" name="文本框 16"/>
            <p:cNvSpPr txBox="1"/>
            <p:nvPr/>
          </p:nvSpPr>
          <p:spPr>
            <a:xfrm>
              <a:off x="1873358" y="2446580"/>
              <a:ext cx="451311" cy="398780"/>
            </a:xfrm>
            <a:prstGeom prst="rect">
              <a:avLst/>
            </a:prstGeom>
            <a:noFill/>
          </p:spPr>
          <p:txBody>
            <a:bodyPr wrap="square" rtlCol="0">
              <a:spAutoFit/>
            </a:bodyPr>
            <a:lstStyle/>
            <a:p>
              <a:pPr algn="ctr"/>
              <a:r>
                <a:rPr lang="en-US" altLang="zh-CN" sz="2000" b="1" dirty="0">
                  <a:latin typeface="宋体" panose="02010600030101010101" pitchFamily="2" charset="-122"/>
                  <a:ea typeface="宋体" panose="02010600030101010101" pitchFamily="2" charset="-122"/>
                </a:rPr>
                <a:t>2</a:t>
              </a:r>
            </a:p>
          </p:txBody>
        </p:sp>
      </p:grpSp>
      <p:grpSp>
        <p:nvGrpSpPr>
          <p:cNvPr id="18" name="组合 17"/>
          <p:cNvGrpSpPr/>
          <p:nvPr/>
        </p:nvGrpSpPr>
        <p:grpSpPr>
          <a:xfrm>
            <a:off x="1686486" y="4235165"/>
            <a:ext cx="588601" cy="582564"/>
            <a:chOff x="1773599" y="2699941"/>
            <a:chExt cx="588601" cy="582564"/>
          </a:xfrm>
        </p:grpSpPr>
        <p:sp>
          <p:nvSpPr>
            <p:cNvPr id="19" name="椭圆 18"/>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0" name="文本框 19"/>
            <p:cNvSpPr txBox="1"/>
            <p:nvPr/>
          </p:nvSpPr>
          <p:spPr>
            <a:xfrm>
              <a:off x="1842243" y="2763445"/>
              <a:ext cx="451311" cy="398780"/>
            </a:xfrm>
            <a:prstGeom prst="rect">
              <a:avLst/>
            </a:prstGeom>
            <a:noFill/>
          </p:spPr>
          <p:txBody>
            <a:bodyPr wrap="square" rtlCol="0">
              <a:spAutoFit/>
            </a:bodyPr>
            <a:lstStyle/>
            <a:p>
              <a:pPr algn="ctr"/>
              <a:r>
                <a:rPr lang="en-US" altLang="zh-CN" sz="2000" b="1" dirty="0">
                  <a:latin typeface="宋体" panose="02010600030101010101" pitchFamily="2" charset="-122"/>
                  <a:ea typeface="宋体" panose="02010600030101010101" pitchFamily="2" charset="-122"/>
                </a:rPr>
                <a:t>3</a:t>
              </a: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2" name="日期占位符 2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grpSp>
        <p:nvGrpSpPr>
          <p:cNvPr id="12" name="组合 7"/>
          <p:cNvGrpSpPr/>
          <p:nvPr/>
        </p:nvGrpSpPr>
        <p:grpSpPr>
          <a:xfrm>
            <a:off x="89507" y="290007"/>
            <a:ext cx="3592020" cy="491607"/>
            <a:chOff x="198764" y="258545"/>
            <a:chExt cx="4788250" cy="656007"/>
          </a:xfrm>
        </p:grpSpPr>
        <p:grpSp>
          <p:nvGrpSpPr>
            <p:cNvPr id="14" name="组合 13"/>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3" name="等腰三角形 2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sp>
        <p:nvSpPr>
          <p:cNvPr id="4" name="灯片编号占位符 3"/>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13</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down)">
                                      <p:cBhvr>
                                        <p:cTn id="19" dur="500"/>
                                        <p:tgtEl>
                                          <p:spTgt spid="5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18" presetClass="entr" presetSubtype="12"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trips(down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par>
                                <p:cTn id="31" presetID="2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par>
                                <p:cTn id="39" presetID="22" presetClass="entr" presetSubtype="4"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2" grpId="0" bldLvl="0" animBg="1"/>
      <p:bldP spid="2" grpId="1" animBg="1"/>
      <p:bldP spid="27" grpId="0" bldLvl="0" animBg="1"/>
      <p:bldP spid="27" grpId="1" animBg="1"/>
      <p:bldP spid="42" grpId="0"/>
      <p:bldP spid="42" grpId="1"/>
      <p:bldP spid="15" grpId="0"/>
      <p:bldP spid="15" grpId="1"/>
      <p:bldP spid="22" grpId="0"/>
      <p:bldP spid="2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73810" y="3714750"/>
            <a:ext cx="5123815" cy="23990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7" name="矩形 26"/>
          <p:cNvSpPr/>
          <p:nvPr/>
        </p:nvSpPr>
        <p:spPr>
          <a:xfrm>
            <a:off x="1273810" y="1682115"/>
            <a:ext cx="5123815" cy="1936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2" name="矩形 66"/>
          <p:cNvSpPr>
            <a:spLocks noChangeArrowheads="1"/>
          </p:cNvSpPr>
          <p:nvPr/>
        </p:nvSpPr>
        <p:spPr bwMode="auto">
          <a:xfrm>
            <a:off x="1394460" y="3668395"/>
            <a:ext cx="4881880"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eaLnBrk="1" hangingPunct="1">
              <a:lnSpc>
                <a:spcPct val="150000"/>
              </a:lnSpc>
              <a:buClrTx/>
              <a:buSzTx/>
              <a:buFont typeface="Wingdings" panose="05000000000000000000" pitchFamily="2" charset="2"/>
              <a:buNone/>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再设计(重新建造)</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可以列出传统系统中将要替换的功能，记录它们在新系统的需求和软件组件中的位置。通过定义跟踪能力信息链提供一种方法收集从一个现成系统的逆向工程中所学到的方法。</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descr="1"/>
          <p:cNvPicPr>
            <a:picLocks noChangeAspect="1"/>
          </p:cNvPicPr>
          <p:nvPr/>
        </p:nvPicPr>
        <p:blipFill>
          <a:blip r:embed="rId2"/>
          <a:stretch>
            <a:fillRect/>
          </a:stretch>
        </p:blipFill>
        <p:spPr>
          <a:xfrm>
            <a:off x="6509385" y="1682750"/>
            <a:ext cx="4853940" cy="4430395"/>
          </a:xfrm>
          <a:prstGeom prst="rect">
            <a:avLst/>
          </a:prstGeom>
        </p:spPr>
      </p:pic>
      <p:grpSp>
        <p:nvGrpSpPr>
          <p:cNvPr id="5" name="组合 7"/>
          <p:cNvGrpSpPr/>
          <p:nvPr/>
        </p:nvGrpSpPr>
        <p:grpSpPr>
          <a:xfrm>
            <a:off x="89507" y="290007"/>
            <a:ext cx="3592020" cy="491607"/>
            <a:chOff x="198764" y="258545"/>
            <a:chExt cx="4788250" cy="656007"/>
          </a:xfrm>
        </p:grpSpPr>
        <p:grpSp>
          <p:nvGrpSpPr>
            <p:cNvPr id="3" name="组合 2"/>
            <p:cNvGrpSpPr/>
            <p:nvPr/>
          </p:nvGrpSpPr>
          <p:grpSpPr>
            <a:xfrm>
              <a:off x="198764" y="258545"/>
              <a:ext cx="700083" cy="563491"/>
              <a:chOff x="5075564" y="2933562"/>
              <a:chExt cx="2860947" cy="2302753"/>
            </a:xfrm>
          </p:grpSpPr>
          <p:sp>
            <p:nvSpPr>
              <p:cNvPr id="4" name="等腰三角形 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6" name="等腰三角形 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sp>
        <p:nvSpPr>
          <p:cNvPr id="15" name="文本框 67"/>
          <p:cNvSpPr>
            <a:spLocks noChangeArrowheads="1"/>
          </p:cNvSpPr>
          <p:nvPr/>
        </p:nvSpPr>
        <p:spPr bwMode="auto">
          <a:xfrm>
            <a:off x="579755" y="853440"/>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6.4.1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需求跟踪动机</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8" name="组合 7"/>
          <p:cNvGrpSpPr/>
          <p:nvPr/>
        </p:nvGrpSpPr>
        <p:grpSpPr>
          <a:xfrm>
            <a:off x="1429311" y="1771365"/>
            <a:ext cx="588601" cy="582564"/>
            <a:chOff x="1773599" y="2699941"/>
            <a:chExt cx="588601" cy="582564"/>
          </a:xfrm>
        </p:grpSpPr>
        <p:sp>
          <p:nvSpPr>
            <p:cNvPr id="9" name="椭圆 8"/>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0" name="文本框 9"/>
            <p:cNvSpPr txBox="1"/>
            <p:nvPr/>
          </p:nvSpPr>
          <p:spPr>
            <a:xfrm>
              <a:off x="1842243" y="2763445"/>
              <a:ext cx="451311" cy="398780"/>
            </a:xfrm>
            <a:prstGeom prst="rect">
              <a:avLst/>
            </a:prstGeom>
            <a:noFill/>
          </p:spPr>
          <p:txBody>
            <a:bodyPr wrap="square" rtlCol="0">
              <a:spAutoFit/>
            </a:bodyPr>
            <a:lstStyle/>
            <a:p>
              <a:pPr algn="ctr"/>
              <a:r>
                <a:rPr lang="en-US" altLang="zh-CN" sz="2000" b="1" dirty="0">
                  <a:latin typeface="宋体" panose="02010600030101010101" pitchFamily="2" charset="-122"/>
                  <a:ea typeface="宋体" panose="02010600030101010101" pitchFamily="2" charset="-122"/>
                </a:rPr>
                <a:t>4</a:t>
              </a:r>
            </a:p>
          </p:txBody>
        </p:sp>
      </p:grpSp>
      <p:grpSp>
        <p:nvGrpSpPr>
          <p:cNvPr id="11" name="组合 10"/>
          <p:cNvGrpSpPr/>
          <p:nvPr/>
        </p:nvGrpSpPr>
        <p:grpSpPr>
          <a:xfrm>
            <a:off x="1429311" y="3758280"/>
            <a:ext cx="588601" cy="582564"/>
            <a:chOff x="1773599" y="2699941"/>
            <a:chExt cx="588601" cy="582564"/>
          </a:xfrm>
        </p:grpSpPr>
        <p:sp>
          <p:nvSpPr>
            <p:cNvPr id="12" name="椭圆 11"/>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4" name="文本框 13"/>
            <p:cNvSpPr txBox="1"/>
            <p:nvPr/>
          </p:nvSpPr>
          <p:spPr>
            <a:xfrm>
              <a:off x="1842243" y="2763445"/>
              <a:ext cx="451311" cy="398780"/>
            </a:xfrm>
            <a:prstGeom prst="rect">
              <a:avLst/>
            </a:prstGeom>
            <a:noFill/>
          </p:spPr>
          <p:txBody>
            <a:bodyPr wrap="square" rtlCol="0">
              <a:spAutoFit/>
            </a:bodyPr>
            <a:lstStyle/>
            <a:p>
              <a:pPr algn="ctr"/>
              <a:r>
                <a:rPr lang="en-US" altLang="zh-CN" sz="2000" b="1" dirty="0">
                  <a:latin typeface="宋体" panose="02010600030101010101" pitchFamily="2" charset="-122"/>
                  <a:ea typeface="宋体" panose="02010600030101010101" pitchFamily="2" charset="-122"/>
                </a:rPr>
                <a:t>5</a:t>
              </a:r>
            </a:p>
          </p:txBody>
        </p:sp>
      </p:grpSp>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7" name="日期占位符 16"/>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9" name="灯片编号占位符 18"/>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14</a:t>
            </a:fld>
            <a:endParaRPr lang="zh-CN" altLang="en-US" dirty="0">
              <a:solidFill>
                <a:prstClr val="black">
                  <a:tint val="75000"/>
                </a:prstClr>
              </a:solidFill>
            </a:endParaRPr>
          </a:p>
        </p:txBody>
      </p:sp>
      <p:sp>
        <p:nvSpPr>
          <p:cNvPr id="18" name="文本框 17"/>
          <p:cNvSpPr txBox="1"/>
          <p:nvPr/>
        </p:nvSpPr>
        <p:spPr>
          <a:xfrm>
            <a:off x="1273810" y="1638300"/>
            <a:ext cx="4977765" cy="2030095"/>
          </a:xfrm>
          <a:prstGeom prst="rect">
            <a:avLst/>
          </a:prstGeom>
          <a:noFill/>
        </p:spPr>
        <p:txBody>
          <a:bodyPr wrap="square" rtlCol="0">
            <a:spAutoFit/>
          </a:bodyPr>
          <a:lstStyle/>
          <a:p>
            <a:pPr fontAlgn="auto">
              <a:lnSpc>
                <a:spcPct val="150000"/>
              </a:lnSpc>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项目跟踪</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 在开发中，认真记录跟踪能力数据，就可以获得计划功能当前实现状态的记录。还未出现的联系链意味着没有相应的产品部件。</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 calcmode="lin" valueType="num">
                                      <p:cBhvr additive="base">
                                        <p:cTn id="10" dur="500"/>
                                        <p:tgtEl>
                                          <p:spTgt spid="27"/>
                                        </p:tgtEl>
                                        <p:attrNameLst>
                                          <p:attrName>ppt_y</p:attrName>
                                        </p:attrNameLst>
                                      </p:cBhvr>
                                      <p:tavLst>
                                        <p:tav tm="0">
                                          <p:val>
                                            <p:strVal val="#ppt_y+#ppt_h*1.125000"/>
                                          </p:val>
                                        </p:tav>
                                        <p:tav tm="100000">
                                          <p:val>
                                            <p:strVal val="#ppt_y"/>
                                          </p:val>
                                        </p:tav>
                                      </p:tavLst>
                                    </p:anim>
                                    <p:animEffect transition="in" filter="wipe(up)">
                                      <p:cBhvr>
                                        <p:cTn id="11" dur="500"/>
                                        <p:tgtEl>
                                          <p:spTgt spid="27"/>
                                        </p:tgtEl>
                                      </p:cBhvr>
                                    </p:animEffect>
                                  </p:childTnLst>
                                </p:cTn>
                              </p:par>
                              <p:par>
                                <p:cTn id="12" presetID="1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par>
                                <p:cTn id="16" presetID="1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ppt_y</p:attrName>
                                        </p:attrNameLst>
                                      </p:cBhvr>
                                      <p:tavLst>
                                        <p:tav tm="0">
                                          <p:val>
                                            <p:strVal val="#ppt_y+#ppt_h*1.125000"/>
                                          </p:val>
                                        </p:tav>
                                        <p:tav tm="100000">
                                          <p:val>
                                            <p:strVal val="#ppt_y"/>
                                          </p:val>
                                        </p:tav>
                                      </p:tavLst>
                                    </p:anim>
                                    <p:animEffect transition="in" filter="wipe(up)">
                                      <p:cBhvr>
                                        <p:cTn id="19" dur="500"/>
                                        <p:tgtEl>
                                          <p:spTgt spid="5"/>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p:tgtEl>
                                          <p:spTgt spid="15"/>
                                        </p:tgtEl>
                                        <p:attrNameLst>
                                          <p:attrName>ppt_y</p:attrName>
                                        </p:attrNameLst>
                                      </p:cBhvr>
                                      <p:tavLst>
                                        <p:tav tm="0">
                                          <p:val>
                                            <p:strVal val="#ppt_y+#ppt_h*1.125000"/>
                                          </p:val>
                                        </p:tav>
                                        <p:tav tm="100000">
                                          <p:val>
                                            <p:strVal val="#ppt_y"/>
                                          </p:val>
                                        </p:tav>
                                      </p:tavLst>
                                    </p:anim>
                                    <p:animEffect transition="in" filter="wipe(up)">
                                      <p:cBhvr>
                                        <p:cTn id="23" dur="500"/>
                                        <p:tgtEl>
                                          <p:spTgt spid="15"/>
                                        </p:tgtEl>
                                      </p:cBhvr>
                                    </p:animEffect>
                                  </p:childTnLst>
                                </p:cTn>
                              </p:par>
                              <p:par>
                                <p:cTn id="24" presetID="1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p:tgtEl>
                                          <p:spTgt spid="8"/>
                                        </p:tgtEl>
                                        <p:attrNameLst>
                                          <p:attrName>ppt_y</p:attrName>
                                        </p:attrNameLst>
                                      </p:cBhvr>
                                      <p:tavLst>
                                        <p:tav tm="0">
                                          <p:val>
                                            <p:strVal val="#ppt_y+#ppt_h*1.125000"/>
                                          </p:val>
                                        </p:tav>
                                        <p:tav tm="100000">
                                          <p:val>
                                            <p:strVal val="#ppt_y"/>
                                          </p:val>
                                        </p:tav>
                                      </p:tavLst>
                                    </p:anim>
                                    <p:animEffect transition="in" filter="wipe(up)">
                                      <p:cBhvr>
                                        <p:cTn id="27" dur="500"/>
                                        <p:tgtEl>
                                          <p:spTgt spid="8"/>
                                        </p:tgtEl>
                                      </p:cBhvr>
                                    </p:animEffect>
                                  </p:childTnLst>
                                </p:cTn>
                              </p:par>
                              <p:par>
                                <p:cTn id="28" presetID="1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p:tgtEl>
                                          <p:spTgt spid="16"/>
                                        </p:tgtEl>
                                        <p:attrNameLst>
                                          <p:attrName>ppt_y</p:attrName>
                                        </p:attrNameLst>
                                      </p:cBhvr>
                                      <p:tavLst>
                                        <p:tav tm="0">
                                          <p:val>
                                            <p:strVal val="#ppt_y+#ppt_h*1.125000"/>
                                          </p:val>
                                        </p:tav>
                                        <p:tav tm="100000">
                                          <p:val>
                                            <p:strVal val="#ppt_y"/>
                                          </p:val>
                                        </p:tav>
                                      </p:tavLst>
                                    </p:anim>
                                    <p:animEffect transition="in" filter="wipe(up)">
                                      <p:cBhvr>
                                        <p:cTn id="31" dur="500"/>
                                        <p:tgtEl>
                                          <p:spTgt spid="16"/>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ppt_y</p:attrName>
                                        </p:attrNameLst>
                                      </p:cBhvr>
                                      <p:tavLst>
                                        <p:tav tm="0">
                                          <p:val>
                                            <p:strVal val="#ppt_y+#ppt_h*1.125000"/>
                                          </p:val>
                                        </p:tav>
                                        <p:tav tm="100000">
                                          <p:val>
                                            <p:strVal val="#ppt_y"/>
                                          </p:val>
                                        </p:tav>
                                      </p:tavLst>
                                    </p:anim>
                                    <p:animEffect transition="in" filter="wipe(up)">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p:tgtEl>
                                          <p:spTgt spid="7"/>
                                        </p:tgtEl>
                                        <p:attrNameLst>
                                          <p:attrName>ppt_y</p:attrName>
                                        </p:attrNameLst>
                                      </p:cBhvr>
                                      <p:tavLst>
                                        <p:tav tm="0">
                                          <p:val>
                                            <p:strVal val="#ppt_y+#ppt_h*1.125000"/>
                                          </p:val>
                                        </p:tav>
                                        <p:tav tm="100000">
                                          <p:val>
                                            <p:strVal val="#ppt_y"/>
                                          </p:val>
                                        </p:tav>
                                      </p:tavLst>
                                    </p:anim>
                                    <p:animEffect transition="in" filter="wipe(up)">
                                      <p:cBhvr>
                                        <p:cTn id="41" dur="500"/>
                                        <p:tgtEl>
                                          <p:spTgt spid="7"/>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p:tgtEl>
                                          <p:spTgt spid="42"/>
                                        </p:tgtEl>
                                        <p:attrNameLst>
                                          <p:attrName>ppt_y</p:attrName>
                                        </p:attrNameLst>
                                      </p:cBhvr>
                                      <p:tavLst>
                                        <p:tav tm="0">
                                          <p:val>
                                            <p:strVal val="#ppt_y+#ppt_h*1.125000"/>
                                          </p:val>
                                        </p:tav>
                                        <p:tav tm="100000">
                                          <p:val>
                                            <p:strVal val="#ppt_y"/>
                                          </p:val>
                                        </p:tav>
                                      </p:tavLst>
                                    </p:anim>
                                    <p:animEffect transition="in" filter="wipe(up)">
                                      <p:cBhvr>
                                        <p:cTn id="45" dur="500"/>
                                        <p:tgtEl>
                                          <p:spTgt spid="42"/>
                                        </p:tgtEl>
                                      </p:cBhvr>
                                    </p:animEffect>
                                  </p:childTnLst>
                                </p:cTn>
                              </p:par>
                              <p:par>
                                <p:cTn id="46" presetID="12" presetClass="entr" presetSubtype="4"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p:tgtEl>
                                          <p:spTgt spid="11"/>
                                        </p:tgtEl>
                                        <p:attrNameLst>
                                          <p:attrName>ppt_y</p:attrName>
                                        </p:attrNameLst>
                                      </p:cBhvr>
                                      <p:tavLst>
                                        <p:tav tm="0">
                                          <p:val>
                                            <p:strVal val="#ppt_y+#ppt_h*1.125000"/>
                                          </p:val>
                                        </p:tav>
                                        <p:tav tm="100000">
                                          <p:val>
                                            <p:strVal val="#ppt_y"/>
                                          </p:val>
                                        </p:tav>
                                      </p:tavLst>
                                    </p:anim>
                                    <p:animEffect transition="in" filter="wipe(up)">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27" grpId="0" bldLvl="0" animBg="1"/>
      <p:bldP spid="27" grpId="1" animBg="1"/>
      <p:bldP spid="42" grpId="0"/>
      <p:bldP spid="42" grpId="1"/>
      <p:bldP spid="15" grpId="0"/>
      <p:bldP spid="15" grpId="1"/>
      <p:bldP spid="17" grpId="0"/>
      <p:bldP spid="17" grpId="1"/>
      <p:bldP spid="18" grpId="0"/>
      <p:bldP spid="1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2"/>
          <a:stretch>
            <a:fillRect/>
          </a:stretch>
        </p:blipFill>
        <p:spPr>
          <a:xfrm>
            <a:off x="6026785" y="1002665"/>
            <a:ext cx="5978525" cy="5547360"/>
          </a:xfrm>
          <a:prstGeom prst="rect">
            <a:avLst/>
          </a:prstGeom>
        </p:spPr>
      </p:pic>
      <p:sp>
        <p:nvSpPr>
          <p:cNvPr id="11" name="矩形 10"/>
          <p:cNvSpPr/>
          <p:nvPr/>
        </p:nvSpPr>
        <p:spPr>
          <a:xfrm>
            <a:off x="1270000" y="4589145"/>
            <a:ext cx="5204460" cy="12706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0" name="矩形 9"/>
          <p:cNvSpPr/>
          <p:nvPr/>
        </p:nvSpPr>
        <p:spPr>
          <a:xfrm>
            <a:off x="1269365" y="3517265"/>
            <a:ext cx="5205730" cy="100711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7" name="矩形 26"/>
          <p:cNvSpPr/>
          <p:nvPr/>
        </p:nvSpPr>
        <p:spPr>
          <a:xfrm>
            <a:off x="1269365" y="2029460"/>
            <a:ext cx="5205095" cy="14230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2" name="矩形 66"/>
          <p:cNvSpPr>
            <a:spLocks noChangeArrowheads="1"/>
          </p:cNvSpPr>
          <p:nvPr/>
        </p:nvSpPr>
        <p:spPr bwMode="auto">
          <a:xfrm>
            <a:off x="1379855" y="3448685"/>
            <a:ext cx="513842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algn="l" eaLnBrk="1" hangingPunct="1">
              <a:lnSpc>
                <a:spcPct val="150000"/>
              </a:lnSpc>
              <a:buClrTx/>
              <a:buSzTx/>
              <a:buFont typeface="Wingdings" panose="05000000000000000000" pitchFamily="2" charset="2"/>
              <a:buChar char="l"/>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减小风险</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使部件互连关系文档化可减少由关键成员离开项目而带来的风险。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5" name="组合 7"/>
          <p:cNvGrpSpPr/>
          <p:nvPr/>
        </p:nvGrpSpPr>
        <p:grpSpPr>
          <a:xfrm>
            <a:off x="89507" y="290007"/>
            <a:ext cx="3592020" cy="491607"/>
            <a:chOff x="198764" y="258545"/>
            <a:chExt cx="4788250" cy="656007"/>
          </a:xfrm>
        </p:grpSpPr>
        <p:grpSp>
          <p:nvGrpSpPr>
            <p:cNvPr id="3" name="组合 2"/>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grpSp>
        <p:nvGrpSpPr>
          <p:cNvPr id="13" name="组合 12"/>
          <p:cNvGrpSpPr/>
          <p:nvPr/>
        </p:nvGrpSpPr>
        <p:grpSpPr>
          <a:xfrm>
            <a:off x="1379855" y="2108835"/>
            <a:ext cx="520065" cy="527685"/>
            <a:chOff x="1773599" y="2699941"/>
            <a:chExt cx="588601" cy="582564"/>
          </a:xfrm>
        </p:grpSpPr>
        <p:sp>
          <p:nvSpPr>
            <p:cNvPr id="15" name="椭圆 14"/>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6" name="文本框 15"/>
            <p:cNvSpPr txBox="1"/>
            <p:nvPr/>
          </p:nvSpPr>
          <p:spPr>
            <a:xfrm>
              <a:off x="1842243" y="2763445"/>
              <a:ext cx="451311" cy="440253"/>
            </a:xfrm>
            <a:prstGeom prst="rect">
              <a:avLst/>
            </a:prstGeom>
            <a:noFill/>
          </p:spPr>
          <p:txBody>
            <a:bodyPr wrap="square" rtlCol="0">
              <a:spAutoFit/>
            </a:bodyPr>
            <a:lstStyle/>
            <a:p>
              <a:pPr algn="ctr"/>
              <a:r>
                <a:rPr lang="en-US" altLang="zh-CN" sz="2000" b="1" dirty="0">
                  <a:latin typeface="宋体" panose="02010600030101010101" pitchFamily="2" charset="-122"/>
                  <a:ea typeface="宋体" panose="02010600030101010101" pitchFamily="2" charset="-122"/>
                </a:rPr>
                <a:t>6</a:t>
              </a:r>
            </a:p>
          </p:txBody>
        </p:sp>
      </p:grpSp>
      <p:grpSp>
        <p:nvGrpSpPr>
          <p:cNvPr id="17" name="组合 16"/>
          <p:cNvGrpSpPr/>
          <p:nvPr/>
        </p:nvGrpSpPr>
        <p:grpSpPr>
          <a:xfrm>
            <a:off x="1379855" y="3588385"/>
            <a:ext cx="520065" cy="505460"/>
            <a:chOff x="1773599" y="2699941"/>
            <a:chExt cx="588601" cy="582564"/>
          </a:xfrm>
        </p:grpSpPr>
        <p:sp>
          <p:nvSpPr>
            <p:cNvPr id="18" name="椭圆 17"/>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9" name="文本框 18"/>
            <p:cNvSpPr txBox="1"/>
            <p:nvPr/>
          </p:nvSpPr>
          <p:spPr>
            <a:xfrm>
              <a:off x="1842243" y="2763445"/>
              <a:ext cx="451311" cy="459611"/>
            </a:xfrm>
            <a:prstGeom prst="rect">
              <a:avLst/>
            </a:prstGeom>
            <a:noFill/>
          </p:spPr>
          <p:txBody>
            <a:bodyPr wrap="square" rtlCol="0">
              <a:spAutoFit/>
            </a:bodyPr>
            <a:lstStyle/>
            <a:p>
              <a:pPr algn="ctr"/>
              <a:r>
                <a:rPr lang="en-US" altLang="zh-CN" sz="2000" b="1" dirty="0">
                  <a:latin typeface="宋体" panose="02010600030101010101" pitchFamily="2" charset="-122"/>
                  <a:ea typeface="宋体" panose="02010600030101010101" pitchFamily="2" charset="-122"/>
                </a:rPr>
                <a:t>7</a:t>
              </a:r>
            </a:p>
          </p:txBody>
        </p:sp>
      </p:grpSp>
      <p:grpSp>
        <p:nvGrpSpPr>
          <p:cNvPr id="20" name="组合 19"/>
          <p:cNvGrpSpPr/>
          <p:nvPr/>
        </p:nvGrpSpPr>
        <p:grpSpPr>
          <a:xfrm>
            <a:off x="1379855" y="4589145"/>
            <a:ext cx="520065" cy="527685"/>
            <a:chOff x="1773599" y="2699941"/>
            <a:chExt cx="588601" cy="582564"/>
          </a:xfrm>
        </p:grpSpPr>
        <p:sp>
          <p:nvSpPr>
            <p:cNvPr id="21" name="椭圆 20"/>
            <p:cNvSpPr/>
            <p:nvPr/>
          </p:nvSpPr>
          <p:spPr>
            <a:xfrm>
              <a:off x="1773599" y="2699941"/>
              <a:ext cx="588601" cy="582564"/>
            </a:xfrm>
            <a:prstGeom prst="ellipse">
              <a:avLst/>
            </a:prstGeom>
            <a:solidFill>
              <a:schemeClr val="bg1"/>
            </a:solidFill>
            <a:ln>
              <a:noFill/>
            </a:ln>
            <a:effectLst>
              <a:glow rad="635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2" name="文本框 21"/>
            <p:cNvSpPr txBox="1"/>
            <p:nvPr/>
          </p:nvSpPr>
          <p:spPr>
            <a:xfrm>
              <a:off x="1842243" y="2763445"/>
              <a:ext cx="451311" cy="440253"/>
            </a:xfrm>
            <a:prstGeom prst="rect">
              <a:avLst/>
            </a:prstGeom>
            <a:noFill/>
          </p:spPr>
          <p:txBody>
            <a:bodyPr wrap="square" rtlCol="0">
              <a:spAutoFit/>
            </a:bodyPr>
            <a:lstStyle/>
            <a:p>
              <a:pPr algn="ctr"/>
              <a:r>
                <a:rPr lang="en-US" altLang="zh-CN" sz="2000" b="1" dirty="0">
                  <a:latin typeface="宋体" panose="02010600030101010101" pitchFamily="2" charset="-122"/>
                  <a:ea typeface="宋体" panose="02010600030101010101" pitchFamily="2" charset="-122"/>
                </a:rPr>
                <a:t>8</a:t>
              </a: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3" name="日期占位符 2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4" name="文本框 67"/>
          <p:cNvSpPr>
            <a:spLocks noChangeArrowheads="1"/>
          </p:cNvSpPr>
          <p:nvPr/>
        </p:nvSpPr>
        <p:spPr bwMode="auto">
          <a:xfrm>
            <a:off x="579755" y="853440"/>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6.4.1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需求跟踪动机</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12" name="灯片编号占位符 11"/>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15</a:t>
            </a:fld>
            <a:endParaRPr lang="zh-CN" altLang="en-US" dirty="0">
              <a:solidFill>
                <a:prstClr val="black">
                  <a:tint val="75000"/>
                </a:prstClr>
              </a:solidFill>
            </a:endParaRPr>
          </a:p>
        </p:txBody>
      </p:sp>
      <p:sp>
        <p:nvSpPr>
          <p:cNvPr id="7" name="文本框 6"/>
          <p:cNvSpPr txBox="1"/>
          <p:nvPr/>
        </p:nvSpPr>
        <p:spPr>
          <a:xfrm>
            <a:off x="1247775" y="1928495"/>
            <a:ext cx="5248910" cy="1522095"/>
          </a:xfrm>
          <a:prstGeom prst="rect">
            <a:avLst/>
          </a:prstGeom>
          <a:noFill/>
        </p:spPr>
        <p:txBody>
          <a:bodyPr wrap="square" rtlCol="0">
            <a:spAutoFit/>
          </a:bodyPr>
          <a:lstStyle/>
          <a:p>
            <a:pPr fontAlgn="auto">
              <a:lnSpc>
                <a:spcPct val="150000"/>
              </a:lnSpc>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重用</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跟踪信息可以帮助你在新系统中对相同的功能利用旧系统相关资源。例如：功能设计、相关需求、代码、测试等。</a:t>
            </a:r>
            <a:endParaRPr lang="zh-CN" altLang="en-US"/>
          </a:p>
        </p:txBody>
      </p:sp>
      <p:sp>
        <p:nvSpPr>
          <p:cNvPr id="14" name="文本框 13"/>
          <p:cNvSpPr txBox="1"/>
          <p:nvPr/>
        </p:nvSpPr>
        <p:spPr>
          <a:xfrm>
            <a:off x="1203960" y="4464050"/>
            <a:ext cx="5271135" cy="1522095"/>
          </a:xfrm>
          <a:prstGeom prst="rect">
            <a:avLst/>
          </a:prstGeom>
          <a:noFill/>
        </p:spPr>
        <p:txBody>
          <a:bodyPr wrap="square" rtlCol="0">
            <a:spAutoFit/>
          </a:bodyPr>
          <a:lstStyle/>
          <a:p>
            <a:pPr algn="l"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测试</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测试模块、需求、代码段之间的联系链可以在测试出错时指出最可能有问题的代码段。</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blinds(horizontal)">
                                      <p:cBhvr>
                                        <p:cTn id="34" dur="500"/>
                                        <p:tgtEl>
                                          <p:spTgt spid="4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18" presetClass="entr" presetSubtype="12"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strips(downLeft)">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P spid="10" grpId="0" bldLvl="0" animBg="1"/>
      <p:bldP spid="10" grpId="1" animBg="1"/>
      <p:bldP spid="27" grpId="0" bldLvl="0" animBg="1"/>
      <p:bldP spid="27" grpId="1" animBg="1"/>
      <p:bldP spid="42" grpId="0"/>
      <p:bldP spid="42" grpId="1"/>
      <p:bldP spid="23" grpId="0"/>
      <p:bldP spid="23" grpId="1"/>
      <p:bldP spid="4" grpId="0"/>
      <p:bldP spid="4" grpId="1"/>
      <p:bldP spid="7" grpId="0"/>
      <p:bldP spid="7" grpId="1"/>
      <p:bldP spid="14" grpId="0"/>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单圆角矩形 7"/>
          <p:cNvSpPr/>
          <p:nvPr/>
        </p:nvSpPr>
        <p:spPr>
          <a:xfrm>
            <a:off x="1561465" y="1653540"/>
            <a:ext cx="8905240" cy="4330700"/>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1887220" y="1768475"/>
            <a:ext cx="81915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eaLnBrk="1" hangingPunct="1">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以上所述许多是</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长期利益</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，减少了整个</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产品生存期费用</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，但同时要注意到由于积累和管理跟踪能力信息</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增加了开发成本</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可以把</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需求跟踪看作是一项投资</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，这笔投资可以使我们发布</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令人满意同时更容易维护的产品</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。尽管</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很难定量</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地计算，但这笔投资在每一次修改、扩展或代替产品时都会有所体现。如果在开发工程中收集信息，定义跟踪能力联系链一点也不难，但要</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在整个系统完成后再实施，代价确实很大</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5" name="组合 7"/>
          <p:cNvGrpSpPr/>
          <p:nvPr/>
        </p:nvGrpSpPr>
        <p:grpSpPr>
          <a:xfrm>
            <a:off x="89507" y="290007"/>
            <a:ext cx="3592020" cy="491607"/>
            <a:chOff x="198764" y="258545"/>
            <a:chExt cx="4788250" cy="656007"/>
          </a:xfrm>
        </p:grpSpPr>
        <p:grpSp>
          <p:nvGrpSpPr>
            <p:cNvPr id="3" name="组合 2"/>
            <p:cNvGrpSpPr/>
            <p:nvPr/>
          </p:nvGrpSpPr>
          <p:grpSpPr>
            <a:xfrm>
              <a:off x="198764" y="258545"/>
              <a:ext cx="700083" cy="563491"/>
              <a:chOff x="5075564" y="2933562"/>
              <a:chExt cx="2860947" cy="2302753"/>
            </a:xfrm>
          </p:grpSpPr>
          <p:sp>
            <p:nvSpPr>
              <p:cNvPr id="4" name="等腰三角形 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6" name="等腰三角形 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日期占位符 6"/>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9" name="文本框 67"/>
          <p:cNvSpPr>
            <a:spLocks noChangeArrowheads="1"/>
          </p:cNvSpPr>
          <p:nvPr/>
        </p:nvSpPr>
        <p:spPr bwMode="auto">
          <a:xfrm>
            <a:off x="579755" y="853440"/>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6.4.1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需求跟踪动机</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11" name="灯片编号占位符 10"/>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16</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p:tgtEl>
                                          <p:spTgt spid="9"/>
                                        </p:tgtEl>
                                        <p:attrNameLst>
                                          <p:attrName>ppt_y</p:attrName>
                                        </p:attrNameLst>
                                      </p:cBhvr>
                                      <p:tavLst>
                                        <p:tav tm="0">
                                          <p:val>
                                            <p:strVal val="#ppt_y+#ppt_h*1.125000"/>
                                          </p:val>
                                        </p:tav>
                                        <p:tav tm="100000">
                                          <p:val>
                                            <p:strVal val="#ppt_y"/>
                                          </p:val>
                                        </p:tav>
                                      </p:tavLst>
                                    </p:anim>
                                    <p:animEffect transition="in" filter="wipe(up)">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42" grpId="0"/>
      <p:bldP spid="42" grpId="1"/>
      <p:bldP spid="7" grpId="0"/>
      <p:bldP spid="7" grpId="1"/>
      <p:bldP spid="9" grpId="0"/>
      <p:bldP spid="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单圆角矩形 8"/>
          <p:cNvSpPr/>
          <p:nvPr/>
        </p:nvSpPr>
        <p:spPr>
          <a:xfrm>
            <a:off x="1523365" y="3793490"/>
            <a:ext cx="9128760" cy="2393950"/>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8" name="单圆角矩形 7"/>
          <p:cNvSpPr/>
          <p:nvPr/>
        </p:nvSpPr>
        <p:spPr>
          <a:xfrm>
            <a:off x="1526540" y="1291590"/>
            <a:ext cx="9138920" cy="2332990"/>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1718310" y="1434465"/>
            <a:ext cx="8576310"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eaLnBrk="1" hangingPunct="1">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表示需求和别的系统元素之间的联系链的最普遍方式是使用需求跟踪距阵</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。表6</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.8</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展示了这种矩阵，这是一个“化学制品跟踪系统”实例的跟踪能力矩阵的一部分。这个表说明了每个功能性需求向后连接一个特定的使用实例，向前连接一个或多个设计、代码和测试元素。</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3" name="文本框 67"/>
          <p:cNvSpPr>
            <a:spLocks noChangeArrowheads="1"/>
          </p:cNvSpPr>
          <p:nvPr/>
        </p:nvSpPr>
        <p:spPr bwMode="auto">
          <a:xfrm>
            <a:off x="614680" y="858520"/>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6.4.2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需求跟踪方式</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5" name="组合 7"/>
          <p:cNvGrpSpPr/>
          <p:nvPr/>
        </p:nvGrpSpPr>
        <p:grpSpPr>
          <a:xfrm>
            <a:off x="89507" y="290007"/>
            <a:ext cx="3592020" cy="491607"/>
            <a:chOff x="198764" y="258545"/>
            <a:chExt cx="4788250" cy="656007"/>
          </a:xfrm>
        </p:grpSpPr>
        <p:grpSp>
          <p:nvGrpSpPr>
            <p:cNvPr id="2" name="组合 1"/>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 name="等腰三角形 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日期占位符 6"/>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1" name="灯片编号占位符 10"/>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17</a:t>
            </a:fld>
            <a:endParaRPr lang="zh-CN" altLang="en-US" dirty="0">
              <a:solidFill>
                <a:prstClr val="black">
                  <a:tint val="75000"/>
                </a:prstClr>
              </a:solidFill>
            </a:endParaRPr>
          </a:p>
        </p:txBody>
      </p:sp>
      <p:sp>
        <p:nvSpPr>
          <p:cNvPr id="10" name="文本框 9"/>
          <p:cNvSpPr txBox="1"/>
          <p:nvPr/>
        </p:nvSpPr>
        <p:spPr>
          <a:xfrm>
            <a:off x="1685290" y="3793490"/>
            <a:ext cx="8642350" cy="2399665"/>
          </a:xfrm>
          <a:prstGeom prst="rect">
            <a:avLst/>
          </a:prstGeom>
          <a:noFill/>
        </p:spPr>
        <p:txBody>
          <a:bodyPr wrap="square" rtlCol="0">
            <a:spAutoFit/>
          </a:bodyPr>
          <a:lstStyle/>
          <a:p>
            <a:pPr indent="0" algn="l" eaLnBrk="1" hangingPunct="1">
              <a:lnSpc>
                <a:spcPct val="150000"/>
              </a:lnSpc>
              <a:buClrTx/>
              <a:buSzTx/>
              <a:buFont typeface="Wingdings" panose="05000000000000000000" pitchFamily="2" charset="2"/>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设计元素可以是模型中的对象，例如数据流图、关系数据模型中的表单、或对象类。代码参考可以是类中的方法，源代码文件名、过程或函数。加上更多的列项就可以拓展到与其它工作产品的关联，例如在线帮助文档。包括越多的细节就越花时间，但同时很容易得到相关联的软件元素，在做变更影响分析和维护时就可以节省时间。</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P spid="8" grpId="0" bldLvl="0" animBg="1"/>
      <p:bldP spid="8" grpId="1" animBg="1"/>
      <p:bldP spid="42" grpId="0"/>
      <p:bldP spid="42" grpId="1"/>
      <p:bldP spid="3" grpId="0"/>
      <p:bldP spid="3" grpId="1"/>
      <p:bldP spid="7" grpId="0"/>
      <p:bldP spid="7" grpId="1"/>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2171700" y="1063625"/>
            <a:ext cx="73837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lnSpc>
                <a:spcPct val="200000"/>
              </a:lnSpc>
              <a:spcBef>
                <a:spcPct val="0"/>
              </a:spcBef>
              <a:spcAft>
                <a:spcPct val="0"/>
              </a:spcAft>
              <a:buFont typeface="Arial" panose="020B0604020202020204" pitchFamily="34" charset="0"/>
              <a:buNone/>
            </a:pPr>
            <a:r>
              <a:rPr lang="zh-CN" altLang="en-US" sz="2000" b="1" kern="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sym typeface="+mn-ea"/>
              </a:rPr>
              <a:t>表6</a:t>
            </a:r>
            <a:r>
              <a:rPr lang="en-US" altLang="zh-CN" sz="2000" b="1" kern="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sym typeface="+mn-ea"/>
              </a:rPr>
              <a:t>.8</a:t>
            </a:r>
            <a:r>
              <a:rPr lang="zh-CN" altLang="en-US" sz="2000" b="1" kern="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sym typeface="+mn-ea"/>
              </a:rPr>
              <a:t>  一种需求跟踪能力矩阵</a:t>
            </a:r>
            <a:endParaRPr lang="zh-CN" altLang="en-US" sz="2000" b="1" kern="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p:txBody>
      </p:sp>
      <p:graphicFrame>
        <p:nvGraphicFramePr>
          <p:cNvPr id="20" name="表格 19"/>
          <p:cNvGraphicFramePr/>
          <p:nvPr>
            <p:custDataLst>
              <p:tags r:id="rId1"/>
            </p:custDataLst>
          </p:nvPr>
        </p:nvGraphicFramePr>
        <p:xfrm>
          <a:off x="1572895" y="2113280"/>
          <a:ext cx="8738870" cy="3829685"/>
        </p:xfrm>
        <a:graphic>
          <a:graphicData uri="http://schemas.openxmlformats.org/drawingml/2006/table">
            <a:tbl>
              <a:tblPr/>
              <a:tblGrid>
                <a:gridCol w="1419860">
                  <a:extLst>
                    <a:ext uri="{9D8B030D-6E8A-4147-A177-3AD203B41FA5}">
                      <a16:colId xmlns:a16="http://schemas.microsoft.com/office/drawing/2014/main" val="20000"/>
                    </a:ext>
                  </a:extLst>
                </a:gridCol>
                <a:gridCol w="2313305">
                  <a:extLst>
                    <a:ext uri="{9D8B030D-6E8A-4147-A177-3AD203B41FA5}">
                      <a16:colId xmlns:a16="http://schemas.microsoft.com/office/drawing/2014/main" val="20001"/>
                    </a:ext>
                  </a:extLst>
                </a:gridCol>
                <a:gridCol w="1464945">
                  <a:extLst>
                    <a:ext uri="{9D8B030D-6E8A-4147-A177-3AD203B41FA5}">
                      <a16:colId xmlns:a16="http://schemas.microsoft.com/office/drawing/2014/main" val="20002"/>
                    </a:ext>
                  </a:extLst>
                </a:gridCol>
                <a:gridCol w="1882775">
                  <a:extLst>
                    <a:ext uri="{9D8B030D-6E8A-4147-A177-3AD203B41FA5}">
                      <a16:colId xmlns:a16="http://schemas.microsoft.com/office/drawing/2014/main" val="20003"/>
                    </a:ext>
                  </a:extLst>
                </a:gridCol>
                <a:gridCol w="1657985">
                  <a:extLst>
                    <a:ext uri="{9D8B030D-6E8A-4147-A177-3AD203B41FA5}">
                      <a16:colId xmlns:a16="http://schemas.microsoft.com/office/drawing/2014/main" val="20004"/>
                    </a:ext>
                  </a:extLst>
                </a:gridCol>
              </a:tblGrid>
              <a:tr h="43751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600" dirty="0">
                          <a:latin typeface="微软雅黑" panose="020B0503020204020204" charset="-122"/>
                          <a:ea typeface="微软雅黑" panose="020B0503020204020204" charset="-122"/>
                          <a:sym typeface="+mn-ea"/>
                        </a:rPr>
                        <a:t>使用实例</a:t>
                      </a:r>
                      <a:endParaRPr lang="zh-CN" altLang="en-US" sz="1600" b="1" dirty="0">
                        <a:solidFill>
                          <a:srgbClr val="FFFFFF"/>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600" dirty="0">
                          <a:latin typeface="微软雅黑" panose="020B0503020204020204" charset="-122"/>
                          <a:ea typeface="微软雅黑" panose="020B0503020204020204" charset="-122"/>
                          <a:sym typeface="+mn-ea"/>
                        </a:rPr>
                        <a:t>功能需求</a:t>
                      </a:r>
                      <a:endParaRPr lang="zh-CN" altLang="en-US" sz="1600" b="1" dirty="0">
                        <a:solidFill>
                          <a:srgbClr val="FFFFFF"/>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600" dirty="0">
                          <a:latin typeface="微软雅黑" panose="020B0503020204020204" charset="-122"/>
                          <a:ea typeface="微软雅黑" panose="020B0503020204020204" charset="-122"/>
                          <a:sym typeface="+mn-ea"/>
                        </a:rPr>
                        <a:t>设计元素</a:t>
                      </a:r>
                      <a:endParaRPr lang="zh-CN" altLang="en-US" sz="1600" b="1" dirty="0">
                        <a:solidFill>
                          <a:srgbClr val="FFFFFF"/>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600" dirty="0">
                          <a:latin typeface="微软雅黑" panose="020B0503020204020204" charset="-122"/>
                          <a:ea typeface="微软雅黑" panose="020B0503020204020204" charset="-122"/>
                          <a:sym typeface="+mn-ea"/>
                        </a:rPr>
                        <a:t>代  码</a:t>
                      </a:r>
                      <a:endParaRPr lang="zh-CN" altLang="en-US" sz="1600" b="1" dirty="0">
                        <a:solidFill>
                          <a:srgbClr val="FFFFFF"/>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p>
                      <a:pPr marL="0" lvl="0" indent="0" algn="ctr">
                        <a:buNone/>
                      </a:pPr>
                      <a:r>
                        <a:rPr lang="zh-CN" altLang="en-US" sz="1600" dirty="0">
                          <a:latin typeface="微软雅黑" panose="020B0503020204020204" charset="-122"/>
                          <a:ea typeface="微软雅黑" panose="020B0503020204020204" charset="-122"/>
                          <a:sym typeface="+mn-ea"/>
                        </a:rPr>
                        <a:t>测试实例</a:t>
                      </a:r>
                      <a:endParaRPr lang="zh-CN" altLang="en-US" sz="1600" b="1" dirty="0">
                        <a:solidFill>
                          <a:srgbClr val="FFFFFF"/>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8255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600" dirty="0">
                          <a:latin typeface="微软雅黑" panose="020B0503020204020204" charset="-122"/>
                          <a:ea typeface="微软雅黑" panose="020B0503020204020204" charset="-122"/>
                          <a:sym typeface="+mn-ea"/>
                        </a:rPr>
                        <a:t>UC-28</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r>
                        <a:rPr lang="zh-CN" altLang="en-US" sz="1600" dirty="0">
                          <a:latin typeface="微软雅黑" panose="020B0503020204020204" charset="-122"/>
                          <a:ea typeface="微软雅黑" panose="020B0503020204020204" charset="-122"/>
                          <a:sym typeface="+mn-ea"/>
                        </a:rPr>
                        <a:t>Catalog.query.sort</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dirty="0">
                          <a:latin typeface="微软雅黑" panose="020B0503020204020204" charset="-122"/>
                          <a:ea typeface="微软雅黑" panose="020B0503020204020204" charset="-122"/>
                          <a:sym typeface="+mn-ea"/>
                        </a:rPr>
                        <a:t>Class catalog</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r>
                        <a:rPr lang="zh-CN" altLang="en-US" sz="1600" dirty="0">
                          <a:latin typeface="微软雅黑" panose="020B0503020204020204" charset="-122"/>
                          <a:ea typeface="微软雅黑" panose="020B0503020204020204" charset="-122"/>
                          <a:sym typeface="+mn-ea"/>
                        </a:rPr>
                        <a:t>Catalog.sort()</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indent="0" algn="ctr">
                        <a:buNone/>
                      </a:pPr>
                      <a:r>
                        <a:rPr lang="zh-CN" altLang="en-US" sz="1600" dirty="0">
                          <a:latin typeface="微软雅黑" panose="020B0503020204020204" charset="-122"/>
                          <a:ea typeface="微软雅黑" panose="020B0503020204020204" charset="-122"/>
                          <a:sym typeface="+mn-ea"/>
                        </a:rPr>
                        <a:t>Search.7</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45847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lgn="ctr">
                        <a:buNone/>
                      </a:pPr>
                      <a:r>
                        <a:rPr lang="zh-CN" altLang="en-US" sz="1600" dirty="0">
                          <a:latin typeface="微软雅黑" panose="020B0503020204020204" charset="-122"/>
                          <a:ea typeface="微软雅黑" panose="020B0503020204020204" charset="-122"/>
                          <a:sym typeface="+mn-ea"/>
                        </a:rPr>
                        <a:t>Search.8</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82486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r>
                        <a:rPr lang="zh-CN" altLang="en-US" sz="1600" dirty="0">
                          <a:latin typeface="微软雅黑" panose="020B0503020204020204" charset="-122"/>
                          <a:ea typeface="微软雅黑" panose="020B0503020204020204" charset="-122"/>
                          <a:sym typeface="+mn-ea"/>
                        </a:rPr>
                        <a:t>UC-29</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r>
                        <a:rPr lang="zh-CN" altLang="en-US" sz="1600" dirty="0">
                          <a:latin typeface="微软雅黑" panose="020B0503020204020204" charset="-122"/>
                          <a:ea typeface="微软雅黑" panose="020B0503020204020204" charset="-122"/>
                          <a:sym typeface="+mn-ea"/>
                        </a:rPr>
                        <a:t>Catalog.query.import</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dirty="0">
                          <a:latin typeface="微软雅黑" panose="020B0503020204020204" charset="-122"/>
                          <a:ea typeface="微软雅黑" panose="020B0503020204020204" charset="-122"/>
                          <a:sym typeface="+mn-ea"/>
                        </a:rPr>
                        <a:t>Class catalog</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r>
                        <a:rPr lang="zh-CN" altLang="en-US" sz="1600" dirty="0">
                          <a:latin typeface="微软雅黑" panose="020B0503020204020204" charset="-122"/>
                          <a:ea typeface="微软雅黑" panose="020B0503020204020204" charset="-122"/>
                          <a:sym typeface="+mn-ea"/>
                        </a:rPr>
                        <a:t>Catalog.import()</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indent="0" algn="ctr">
                        <a:buNone/>
                      </a:pPr>
                      <a:r>
                        <a:rPr lang="zh-CN" altLang="en-US" sz="1600" dirty="0">
                          <a:latin typeface="微软雅黑" panose="020B0503020204020204" charset="-122"/>
                          <a:ea typeface="微软雅黑" panose="020B0503020204020204" charset="-122"/>
                          <a:sym typeface="+mn-ea"/>
                        </a:rPr>
                        <a:t>Search.12</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82486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r>
                        <a:rPr lang="zh-CN" altLang="en-US" sz="1600" dirty="0">
                          <a:latin typeface="微软雅黑" panose="020B0503020204020204" charset="-122"/>
                          <a:ea typeface="微软雅黑" panose="020B0503020204020204" charset="-122"/>
                          <a:sym typeface="+mn-ea"/>
                        </a:rPr>
                        <a:t>Catalog.validate()</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lgn="ctr">
                        <a:buNone/>
                      </a:pPr>
                      <a:r>
                        <a:rPr lang="zh-CN" altLang="en-US" sz="1600" dirty="0">
                          <a:latin typeface="微软雅黑" panose="020B0503020204020204" charset="-122"/>
                          <a:ea typeface="微软雅黑" panose="020B0503020204020204" charset="-122"/>
                          <a:sym typeface="+mn-ea"/>
                        </a:rPr>
                        <a:t>Search.13</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45847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fontAlgn="base">
                        <a:lnSpc>
                          <a:spcPct val="150000"/>
                        </a:lnSpc>
                        <a:spcBef>
                          <a:spcPct val="0"/>
                        </a:spcBef>
                        <a:spcAft>
                          <a:spcPct val="0"/>
                        </a:spcAft>
                        <a:buClrTx/>
                        <a:buSzTx/>
                        <a:buFontTx/>
                        <a:buNone/>
                      </a:pP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indent="0" algn="ctr">
                        <a:buNone/>
                      </a:pPr>
                      <a:r>
                        <a:rPr lang="zh-CN" altLang="en-US" sz="1600" dirty="0">
                          <a:latin typeface="微软雅黑" panose="020B0503020204020204" charset="-122"/>
                          <a:ea typeface="微软雅黑" panose="020B0503020204020204" charset="-122"/>
                          <a:sym typeface="+mn-ea"/>
                        </a:rPr>
                        <a:t>Search.14</a:t>
                      </a:r>
                      <a:endParaRPr lang="zh-CN" altLang="en-US" sz="1600" b="0" dirty="0">
                        <a:solidFill>
                          <a:srgbClr val="FF0000"/>
                        </a:solidFill>
                        <a:latin typeface="Times New Roman" panose="02020603050405020304" pitchFamily="2" charset="0"/>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5"/>
                  </a:ext>
                </a:extLst>
              </a:tr>
            </a:tbl>
          </a:graphicData>
        </a:graphic>
      </p:graphicFrame>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9" name="日期占位符 8"/>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grpSp>
        <p:nvGrpSpPr>
          <p:cNvPr id="10" name="组合 7"/>
          <p:cNvGrpSpPr/>
          <p:nvPr/>
        </p:nvGrpSpPr>
        <p:grpSpPr>
          <a:xfrm>
            <a:off x="89507" y="290007"/>
            <a:ext cx="3592020" cy="491607"/>
            <a:chOff x="198764" y="258545"/>
            <a:chExt cx="4788250" cy="656007"/>
          </a:xfrm>
        </p:grpSpPr>
        <p:grpSp>
          <p:nvGrpSpPr>
            <p:cNvPr id="11" name="组合 10"/>
            <p:cNvGrpSpPr/>
            <p:nvPr/>
          </p:nvGrpSpPr>
          <p:grpSpPr>
            <a:xfrm>
              <a:off x="198764" y="258545"/>
              <a:ext cx="700083" cy="563491"/>
              <a:chOff x="5075564" y="2933562"/>
              <a:chExt cx="2860947" cy="2302753"/>
            </a:xfrm>
          </p:grpSpPr>
          <p:sp>
            <p:nvSpPr>
              <p:cNvPr id="12" name="等腰三角形 1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7" name="等腰三角形 1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8"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sp>
        <p:nvSpPr>
          <p:cNvPr id="3" name="灯片编号占位符 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18</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ppt_y</p:attrName>
                                        </p:attrNameLst>
                                      </p:cBhvr>
                                      <p:tavLst>
                                        <p:tav tm="0">
                                          <p:val>
                                            <p:strVal val="#ppt_y+#ppt_h*1.125000"/>
                                          </p:val>
                                        </p:tav>
                                        <p:tav tm="100000">
                                          <p:val>
                                            <p:strVal val="#ppt_y"/>
                                          </p:val>
                                        </p:tav>
                                      </p:tavLst>
                                    </p:anim>
                                    <p:animEffect transition="in" filter="wipe(up)">
                                      <p:cBhvr>
                                        <p:cTn id="8" dur="500"/>
                                        <p:tgtEl>
                                          <p:spTgt spid="42"/>
                                        </p:tgtEl>
                                      </p:cBhvr>
                                    </p:animEffect>
                                  </p:childTnLst>
                                </p:cTn>
                              </p:par>
                              <p:par>
                                <p:cTn id="9" presetID="1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p:tgtEl>
                                          <p:spTgt spid="20"/>
                                        </p:tgtEl>
                                        <p:attrNameLst>
                                          <p:attrName>ppt_y</p:attrName>
                                        </p:attrNameLst>
                                      </p:cBhvr>
                                      <p:tavLst>
                                        <p:tav tm="0">
                                          <p:val>
                                            <p:strVal val="#ppt_y+#ppt_h*1.125000"/>
                                          </p:val>
                                        </p:tav>
                                        <p:tav tm="100000">
                                          <p:val>
                                            <p:strVal val="#ppt_y"/>
                                          </p:val>
                                        </p:tav>
                                      </p:tavLst>
                                    </p:anim>
                                    <p:animEffect transition="in" filter="wipe(up)">
                                      <p:cBhvr>
                                        <p:cTn id="12" dur="500"/>
                                        <p:tgtEl>
                                          <p:spTgt spid="20"/>
                                        </p:tgtEl>
                                      </p:cBhvr>
                                    </p:animEffect>
                                  </p:childTnLst>
                                </p:cTn>
                              </p:par>
                              <p:par>
                                <p:cTn id="13" presetID="1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up)">
                                      <p:cBhvr>
                                        <p:cTn id="16" dur="500"/>
                                        <p:tgtEl>
                                          <p:spTgt spid="8"/>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par>
                                <p:cTn id="21" presetID="1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ppt_y</p:attrName>
                                        </p:attrNameLst>
                                      </p:cBhvr>
                                      <p:tavLst>
                                        <p:tav tm="0">
                                          <p:val>
                                            <p:strVal val="#ppt_y+#ppt_h*1.125000"/>
                                          </p:val>
                                        </p:tav>
                                        <p:tav tm="100000">
                                          <p:val>
                                            <p:strVal val="#ppt_y"/>
                                          </p:val>
                                        </p:tav>
                                      </p:tavLst>
                                    </p:anim>
                                    <p:animEffect transition="in" filter="wipe(up)">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9" grpId="0"/>
      <p:bldP spid="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单圆角矩形 9"/>
          <p:cNvSpPr/>
          <p:nvPr/>
        </p:nvSpPr>
        <p:spPr>
          <a:xfrm>
            <a:off x="1770380" y="1663700"/>
            <a:ext cx="8611870" cy="4543425"/>
          </a:xfrm>
          <a:prstGeom prst="round1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8" name="矩形 7"/>
          <p:cNvSpPr/>
          <p:nvPr/>
        </p:nvSpPr>
        <p:spPr>
          <a:xfrm>
            <a:off x="2560955" y="4010025"/>
            <a:ext cx="7008495" cy="4591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一对多</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（one-to-many)</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：多个测试实例验证一个功能需求</a:t>
            </a:r>
          </a:p>
        </p:txBody>
      </p:sp>
      <p:sp>
        <p:nvSpPr>
          <p:cNvPr id="7" name="矩形 6"/>
          <p:cNvSpPr/>
          <p:nvPr/>
        </p:nvSpPr>
        <p:spPr>
          <a:xfrm>
            <a:off x="2583815" y="4542155"/>
            <a:ext cx="7000240" cy="4591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多对多</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（many-to-many)</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每个用例导致多个功能性需求</a:t>
            </a:r>
          </a:p>
        </p:txBody>
      </p:sp>
      <p:sp>
        <p:nvSpPr>
          <p:cNvPr id="27" name="矩形 26"/>
          <p:cNvSpPr/>
          <p:nvPr/>
        </p:nvSpPr>
        <p:spPr>
          <a:xfrm>
            <a:off x="2576195" y="3550920"/>
            <a:ext cx="7007860" cy="3854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一对一（one-to-one)：</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一个代码模块实现一个设计元素</a:t>
            </a:r>
          </a:p>
        </p:txBody>
      </p:sp>
      <p:sp>
        <p:nvSpPr>
          <p:cNvPr id="42" name="矩形 66"/>
          <p:cNvSpPr>
            <a:spLocks noChangeArrowheads="1"/>
          </p:cNvSpPr>
          <p:nvPr/>
        </p:nvSpPr>
        <p:spPr bwMode="auto">
          <a:xfrm>
            <a:off x="2007870" y="5031740"/>
            <a:ext cx="774509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而一些功能性需求常拥有几个用例。同样，一个共享的或重复的设计元素可能满足许多功能需求</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47" name="Rectangle: Rounded Corners 159"/>
          <p:cNvSpPr/>
          <p:nvPr/>
        </p:nvSpPr>
        <p:spPr>
          <a:xfrm>
            <a:off x="1991360" y="3477260"/>
            <a:ext cx="569595" cy="5327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1600" b="1">
                <a:cs typeface="+mn-ea"/>
                <a:sym typeface="+mn-lt"/>
              </a:rPr>
              <a:t>01</a:t>
            </a:r>
          </a:p>
        </p:txBody>
      </p:sp>
      <p:sp>
        <p:nvSpPr>
          <p:cNvPr id="2" name="Rectangle: Rounded Corners 159"/>
          <p:cNvSpPr/>
          <p:nvPr/>
        </p:nvSpPr>
        <p:spPr>
          <a:xfrm>
            <a:off x="1999615" y="4010025"/>
            <a:ext cx="569595" cy="5327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1600" b="1">
                <a:cs typeface="+mn-ea"/>
                <a:sym typeface="+mn-lt"/>
              </a:rPr>
              <a:t>02</a:t>
            </a:r>
          </a:p>
        </p:txBody>
      </p:sp>
      <p:sp>
        <p:nvSpPr>
          <p:cNvPr id="3" name="Rectangle: Rounded Corners 159"/>
          <p:cNvSpPr/>
          <p:nvPr/>
        </p:nvSpPr>
        <p:spPr>
          <a:xfrm>
            <a:off x="2006600" y="4505960"/>
            <a:ext cx="569595" cy="5327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1600" b="1">
                <a:cs typeface="+mn-ea"/>
                <a:sym typeface="+mn-lt"/>
              </a:rPr>
              <a:t>03</a:t>
            </a:r>
          </a:p>
        </p:txBody>
      </p:sp>
      <p:grpSp>
        <p:nvGrpSpPr>
          <p:cNvPr id="5" name="组合 7"/>
          <p:cNvGrpSpPr/>
          <p:nvPr/>
        </p:nvGrpSpPr>
        <p:grpSpPr>
          <a:xfrm>
            <a:off x="89507" y="290007"/>
            <a:ext cx="3592020" cy="491607"/>
            <a:chOff x="198764" y="258545"/>
            <a:chExt cx="4788250" cy="656007"/>
          </a:xfrm>
        </p:grpSpPr>
        <p:grpSp>
          <p:nvGrpSpPr>
            <p:cNvPr id="6" name="组合 5"/>
            <p:cNvGrpSpPr/>
            <p:nvPr/>
          </p:nvGrpSpPr>
          <p:grpSpPr>
            <a:xfrm>
              <a:off x="198764" y="258545"/>
              <a:ext cx="700083" cy="563491"/>
              <a:chOff x="5075564" y="2933562"/>
              <a:chExt cx="2860947" cy="2302753"/>
            </a:xfrm>
          </p:grpSpPr>
          <p:sp>
            <p:nvSpPr>
              <p:cNvPr id="15" name="等腰三角形 1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6" name="等腰三角形 15"/>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9" name="日期占位符 8"/>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1" name="文本框 67"/>
          <p:cNvSpPr>
            <a:spLocks noChangeArrowheads="1"/>
          </p:cNvSpPr>
          <p:nvPr/>
        </p:nvSpPr>
        <p:spPr bwMode="auto">
          <a:xfrm>
            <a:off x="614680" y="858520"/>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6.4.2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需求跟踪方式</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12" name="灯片编号占位符 11"/>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19</a:t>
            </a:fld>
            <a:endParaRPr lang="zh-CN" altLang="en-US" dirty="0">
              <a:solidFill>
                <a:prstClr val="black">
                  <a:tint val="75000"/>
                </a:prstClr>
              </a:solidFill>
            </a:endParaRPr>
          </a:p>
        </p:txBody>
      </p:sp>
      <p:sp>
        <p:nvSpPr>
          <p:cNvPr id="4" name="文本框 3"/>
          <p:cNvSpPr txBox="1"/>
          <p:nvPr/>
        </p:nvSpPr>
        <p:spPr>
          <a:xfrm>
            <a:off x="2007870" y="1906270"/>
            <a:ext cx="8042910" cy="1660525"/>
          </a:xfrm>
          <a:prstGeom prst="rect">
            <a:avLst/>
          </a:prstGeom>
          <a:noFill/>
        </p:spPr>
        <p:txBody>
          <a:bodyPr wrap="square" rtlCol="0">
            <a:spAutoFit/>
          </a:bodyPr>
          <a:lstStyle/>
          <a:p>
            <a:pPr algn="l" fontAlgn="auto">
              <a:lnSpc>
                <a:spcPct val="150000"/>
              </a:lnSpc>
            </a:pP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跟踪能力联系链可以定义各种系统元素类型间的一对一，一对多，多对多关系</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表6.9允许在一个表单元中填入几个元素来实现这些特征。这里是一些可能的分类：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ppt_y</p:attrName>
                                        </p:attrNameLst>
                                      </p:cBhvr>
                                      <p:tavLst>
                                        <p:tav tm="0">
                                          <p:val>
                                            <p:strVal val="#ppt_y+#ppt_h*1.125000"/>
                                          </p:val>
                                        </p:tav>
                                        <p:tav tm="100000">
                                          <p:val>
                                            <p:strVal val="#ppt_y"/>
                                          </p:val>
                                        </p:tav>
                                      </p:tavLst>
                                    </p:anim>
                                    <p:animEffect transition="in" filter="wipe(up)">
                                      <p:cBhvr>
                                        <p:cTn id="22" dur="500"/>
                                        <p:tgtEl>
                                          <p:spTgt spid="10"/>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ppt_y</p:attrName>
                                        </p:attrNameLst>
                                      </p:cBhvr>
                                      <p:tavLst>
                                        <p:tav tm="0">
                                          <p:val>
                                            <p:strVal val="#ppt_y+#ppt_h*1.125000"/>
                                          </p:val>
                                        </p:tav>
                                        <p:tav tm="100000">
                                          <p:val>
                                            <p:strVal val="#ppt_y"/>
                                          </p:val>
                                        </p:tav>
                                      </p:tavLst>
                                    </p:anim>
                                    <p:animEffect transition="in" filter="wipe(up)">
                                      <p:cBhvr>
                                        <p:cTn id="30" dur="500"/>
                                        <p:tgtEl>
                                          <p:spTgt spid="8"/>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p:tgtEl>
                                          <p:spTgt spid="7"/>
                                        </p:tgtEl>
                                        <p:attrNameLst>
                                          <p:attrName>ppt_y</p:attrName>
                                        </p:attrNameLst>
                                      </p:cBhvr>
                                      <p:tavLst>
                                        <p:tav tm="0">
                                          <p:val>
                                            <p:strVal val="#ppt_y+#ppt_h*1.125000"/>
                                          </p:val>
                                        </p:tav>
                                        <p:tav tm="100000">
                                          <p:val>
                                            <p:strVal val="#ppt_y"/>
                                          </p:val>
                                        </p:tav>
                                      </p:tavLst>
                                    </p:anim>
                                    <p:animEffect transition="in" filter="wipe(up)">
                                      <p:cBhvr>
                                        <p:cTn id="34" dur="500"/>
                                        <p:tgtEl>
                                          <p:spTgt spid="7"/>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p:tgtEl>
                                          <p:spTgt spid="27"/>
                                        </p:tgtEl>
                                        <p:attrNameLst>
                                          <p:attrName>ppt_y</p:attrName>
                                        </p:attrNameLst>
                                      </p:cBhvr>
                                      <p:tavLst>
                                        <p:tav tm="0">
                                          <p:val>
                                            <p:strVal val="#ppt_y+#ppt_h*1.125000"/>
                                          </p:val>
                                        </p:tav>
                                        <p:tav tm="100000">
                                          <p:val>
                                            <p:strVal val="#ppt_y"/>
                                          </p:val>
                                        </p:tav>
                                      </p:tavLst>
                                    </p:anim>
                                    <p:animEffect transition="in" filter="wipe(up)">
                                      <p:cBhvr>
                                        <p:cTn id="38" dur="500"/>
                                        <p:tgtEl>
                                          <p:spTgt spid="27"/>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p:tgtEl>
                                          <p:spTgt spid="42"/>
                                        </p:tgtEl>
                                        <p:attrNameLst>
                                          <p:attrName>ppt_y</p:attrName>
                                        </p:attrNameLst>
                                      </p:cBhvr>
                                      <p:tavLst>
                                        <p:tav tm="0">
                                          <p:val>
                                            <p:strVal val="#ppt_y+#ppt_h*1.125000"/>
                                          </p:val>
                                        </p:tav>
                                        <p:tav tm="100000">
                                          <p:val>
                                            <p:strVal val="#ppt_y"/>
                                          </p:val>
                                        </p:tav>
                                      </p:tavLst>
                                    </p:anim>
                                    <p:animEffect transition="in" filter="wipe(up)">
                                      <p:cBhvr>
                                        <p:cTn id="42" dur="500"/>
                                        <p:tgtEl>
                                          <p:spTgt spid="42"/>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p:tgtEl>
                                          <p:spTgt spid="47"/>
                                        </p:tgtEl>
                                        <p:attrNameLst>
                                          <p:attrName>ppt_y</p:attrName>
                                        </p:attrNameLst>
                                      </p:cBhvr>
                                      <p:tavLst>
                                        <p:tav tm="0">
                                          <p:val>
                                            <p:strVal val="#ppt_y+#ppt_h*1.125000"/>
                                          </p:val>
                                        </p:tav>
                                        <p:tav tm="100000">
                                          <p:val>
                                            <p:strVal val="#ppt_y"/>
                                          </p:val>
                                        </p:tav>
                                      </p:tavLst>
                                    </p:anim>
                                    <p:animEffect transition="in" filter="wipe(up)">
                                      <p:cBhvr>
                                        <p:cTn id="46" dur="500"/>
                                        <p:tgtEl>
                                          <p:spTgt spid="47"/>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p:tgtEl>
                                          <p:spTgt spid="2"/>
                                        </p:tgtEl>
                                        <p:attrNameLst>
                                          <p:attrName>ppt_y</p:attrName>
                                        </p:attrNameLst>
                                      </p:cBhvr>
                                      <p:tavLst>
                                        <p:tav tm="0">
                                          <p:val>
                                            <p:strVal val="#ppt_y+#ppt_h*1.125000"/>
                                          </p:val>
                                        </p:tav>
                                        <p:tav tm="100000">
                                          <p:val>
                                            <p:strVal val="#ppt_y"/>
                                          </p:val>
                                        </p:tav>
                                      </p:tavLst>
                                    </p:anim>
                                    <p:animEffect transition="in" filter="wipe(up)">
                                      <p:cBhvr>
                                        <p:cTn id="50" dur="500"/>
                                        <p:tgtEl>
                                          <p:spTgt spid="2"/>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p:tgtEl>
                                          <p:spTgt spid="3"/>
                                        </p:tgtEl>
                                        <p:attrNameLst>
                                          <p:attrName>ppt_y</p:attrName>
                                        </p:attrNameLst>
                                      </p:cBhvr>
                                      <p:tavLst>
                                        <p:tav tm="0">
                                          <p:val>
                                            <p:strVal val="#ppt_y+#ppt_h*1.125000"/>
                                          </p:val>
                                        </p:tav>
                                        <p:tav tm="100000">
                                          <p:val>
                                            <p:strVal val="#ppt_y"/>
                                          </p:val>
                                        </p:tav>
                                      </p:tavLst>
                                    </p:anim>
                                    <p:animEffect transition="in" filter="wipe(up)">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8" grpId="0" animBg="1"/>
      <p:bldP spid="8" grpId="1" animBg="1"/>
      <p:bldP spid="7" grpId="0" animBg="1"/>
      <p:bldP spid="7" grpId="1" animBg="1"/>
      <p:bldP spid="27" grpId="0" animBg="1"/>
      <p:bldP spid="27" grpId="1" animBg="1"/>
      <p:bldP spid="42" grpId="0"/>
      <p:bldP spid="42" grpId="1"/>
      <p:bldP spid="47" grpId="0" animBg="1"/>
      <p:bldP spid="47" grpId="1" animBg="1"/>
      <p:bldP spid="2" grpId="0" animBg="1"/>
      <p:bldP spid="2" grpId="1" animBg="1"/>
      <p:bldP spid="3" grpId="0" animBg="1"/>
      <p:bldP spid="3" grpId="1" animBg="1"/>
      <p:bldP spid="9" grpId="0"/>
      <p:bldP spid="9" grpId="1"/>
      <p:bldP spid="11" grpId="0"/>
      <p:bldP spid="11" grpId="1"/>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39" y="368935"/>
            <a:ext cx="4672149"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charset="-122"/>
                <a:ea typeface="微软雅黑" panose="020B0503020204020204" charset="-122"/>
              </a:rPr>
              <a:t>需求管理提纲</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11" name="文本框 10"/>
          <p:cNvSpPr txBox="1"/>
          <p:nvPr/>
        </p:nvSpPr>
        <p:spPr>
          <a:xfrm>
            <a:off x="1862819" y="1481896"/>
            <a:ext cx="7199537" cy="3784600"/>
          </a:xfrm>
          <a:prstGeom prst="rect">
            <a:avLst/>
          </a:prstGeom>
          <a:noFill/>
        </p:spPr>
        <p:txBody>
          <a:bodyPr wrap="square">
            <a:spAutoFit/>
          </a:bodyPr>
          <a:lstStyle/>
          <a:p>
            <a:pPr lvl="0">
              <a:lnSpc>
                <a:spcPct val="150000"/>
              </a:lnSpc>
            </a:pPr>
            <a:r>
              <a:rPr lang="en-US" altLang="zh-CN" sz="3200" b="1" kern="1200" dirty="0">
                <a:latin typeface="微软雅黑" panose="020B0503020204020204" charset="-122"/>
                <a:ea typeface="微软雅黑" panose="020B0503020204020204" charset="-122"/>
              </a:rPr>
              <a:t>6.1</a:t>
            </a:r>
            <a:r>
              <a:rPr lang="zh-CN" altLang="en-US" sz="3200" b="1" kern="1200" dirty="0">
                <a:latin typeface="微软雅黑" panose="020B0503020204020204" charset="-122"/>
                <a:ea typeface="微软雅黑" panose="020B0503020204020204" charset="-122"/>
              </a:rPr>
              <a:t>、</a:t>
            </a:r>
            <a:r>
              <a:rPr lang="en-US" altLang="zh-CN" sz="3200" b="1" kern="1200" dirty="0">
                <a:latin typeface="微软雅黑" panose="020B0503020204020204" charset="-122"/>
                <a:ea typeface="微软雅黑" panose="020B0503020204020204" charset="-122"/>
              </a:rPr>
              <a:t> </a:t>
            </a:r>
            <a:r>
              <a:rPr lang="zh-CN" altLang="en-US" sz="3200" b="1" kern="1200" dirty="0">
                <a:latin typeface="微软雅黑" panose="020B0503020204020204" charset="-122"/>
                <a:ea typeface="微软雅黑" panose="020B0503020204020204" charset="-122"/>
              </a:rPr>
              <a:t>需求管理的原则和实践</a:t>
            </a:r>
            <a:endParaRPr lang="en-US" altLang="zh-CN" sz="3200" b="1" kern="1200" dirty="0">
              <a:latin typeface="微软雅黑" panose="020B0503020204020204" charset="-122"/>
              <a:ea typeface="微软雅黑" panose="020B0503020204020204" charset="-122"/>
            </a:endParaRPr>
          </a:p>
          <a:p>
            <a:pPr>
              <a:lnSpc>
                <a:spcPct val="150000"/>
              </a:lnSpc>
            </a:pPr>
            <a:r>
              <a:rPr lang="en-US" altLang="zh-CN" sz="3200" b="1" dirty="0">
                <a:latin typeface="微软雅黑" panose="020B0503020204020204" charset="-122"/>
                <a:ea typeface="微软雅黑" panose="020B0503020204020204" charset="-122"/>
              </a:rPr>
              <a:t>6.2    </a:t>
            </a:r>
            <a:r>
              <a:rPr lang="zh-CN" altLang="en-US" sz="3200" b="1" dirty="0">
                <a:latin typeface="微软雅黑" panose="020B0503020204020204" charset="-122"/>
                <a:ea typeface="微软雅黑" panose="020B0503020204020204" charset="-122"/>
              </a:rPr>
              <a:t>变更管理</a:t>
            </a:r>
            <a:endParaRPr lang="en-US" altLang="zh-CN" sz="3200" b="1" dirty="0">
              <a:latin typeface="微软雅黑" panose="020B0503020204020204" charset="-122"/>
              <a:ea typeface="微软雅黑" panose="020B0503020204020204" charset="-122"/>
            </a:endParaRPr>
          </a:p>
          <a:p>
            <a:pPr>
              <a:lnSpc>
                <a:spcPct val="150000"/>
              </a:lnSpc>
            </a:pPr>
            <a:r>
              <a:rPr lang="en-US" altLang="zh-CN" sz="3200" b="1" dirty="0">
                <a:latin typeface="微软雅黑" panose="020B0503020204020204" charset="-122"/>
                <a:ea typeface="微软雅黑" panose="020B0503020204020204" charset="-122"/>
              </a:rPr>
              <a:t>6.3    </a:t>
            </a:r>
            <a:r>
              <a:rPr lang="zh-CN" altLang="en-US" sz="3200" b="1" dirty="0">
                <a:latin typeface="微软雅黑" panose="020B0503020204020204" charset="-122"/>
                <a:ea typeface="微软雅黑" panose="020B0503020204020204" charset="-122"/>
                <a:sym typeface="+mn-ea"/>
              </a:rPr>
              <a:t>需求变更影响分析</a:t>
            </a:r>
            <a:endParaRPr lang="zh-CN" altLang="en-US" sz="3200" b="1" dirty="0">
              <a:latin typeface="微软雅黑" panose="020B0503020204020204" charset="-122"/>
              <a:ea typeface="微软雅黑" panose="020B0503020204020204" charset="-122"/>
            </a:endParaRPr>
          </a:p>
          <a:p>
            <a:pPr>
              <a:lnSpc>
                <a:spcPct val="150000"/>
              </a:lnSpc>
            </a:pPr>
            <a:r>
              <a:rPr lang="en-US" altLang="zh-CN" sz="3200" b="1" dirty="0">
                <a:solidFill>
                  <a:srgbClr val="FF0000"/>
                </a:solidFill>
                <a:latin typeface="微软雅黑" panose="020B0503020204020204" charset="-122"/>
                <a:ea typeface="微软雅黑" panose="020B0503020204020204" charset="-122"/>
              </a:rPr>
              <a:t>6.4    </a:t>
            </a:r>
            <a:r>
              <a:rPr lang="zh-CN" altLang="en-US" sz="3200" b="1" dirty="0">
                <a:solidFill>
                  <a:srgbClr val="FF0000"/>
                </a:solidFill>
                <a:latin typeface="微软雅黑" panose="020B0503020204020204" charset="-122"/>
                <a:ea typeface="微软雅黑" panose="020B0503020204020204" charset="-122"/>
              </a:rPr>
              <a:t>需求跟踪</a:t>
            </a:r>
            <a:endParaRPr lang="en-US" altLang="zh-CN" sz="3200" b="1" dirty="0">
              <a:solidFill>
                <a:srgbClr val="FF0000"/>
              </a:solidFill>
              <a:latin typeface="微软雅黑" panose="020B0503020204020204" charset="-122"/>
              <a:ea typeface="微软雅黑" panose="020B0503020204020204" charset="-122"/>
            </a:endParaRPr>
          </a:p>
          <a:p>
            <a:pPr>
              <a:lnSpc>
                <a:spcPct val="150000"/>
              </a:lnSpc>
            </a:pPr>
            <a:r>
              <a:rPr lang="en-US" altLang="zh-CN" sz="3200" b="1" dirty="0">
                <a:latin typeface="微软雅黑" panose="020B0503020204020204" charset="-122"/>
                <a:ea typeface="微软雅黑" panose="020B0503020204020204" charset="-122"/>
              </a:rPr>
              <a:t>6.5    </a:t>
            </a:r>
            <a:r>
              <a:rPr lang="zh-CN" altLang="en-US" sz="3200" b="1" dirty="0">
                <a:latin typeface="微软雅黑" panose="020B0503020204020204" charset="-122"/>
                <a:ea typeface="微软雅黑" panose="020B0503020204020204" charset="-122"/>
              </a:rPr>
              <a:t>需求管理工具</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单圆角矩形 9"/>
          <p:cNvSpPr/>
          <p:nvPr/>
        </p:nvSpPr>
        <p:spPr>
          <a:xfrm>
            <a:off x="838200" y="3844925"/>
            <a:ext cx="10974705" cy="1941195"/>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9" name="单圆角矩形 8"/>
          <p:cNvSpPr/>
          <p:nvPr/>
        </p:nvSpPr>
        <p:spPr>
          <a:xfrm>
            <a:off x="807720" y="1761490"/>
            <a:ext cx="10974705" cy="2012315"/>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970280" y="1761490"/>
            <a:ext cx="1065022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表示跟踪信息的另一个方法是通过</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矩阵的集合</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矩阵定义了系统元素对之间的联系链。例如：一类需求与另一类需求之间。同类中不同的需求之间，以及一类需求与测试实例之间。可以使用这些矩阵定义需求间可能的不同联系，例如：指定／被指定、依赖于、衍生为以及限制／被限制。</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5" name="组合 7"/>
          <p:cNvGrpSpPr/>
          <p:nvPr/>
        </p:nvGrpSpPr>
        <p:grpSpPr>
          <a:xfrm>
            <a:off x="89507" y="290007"/>
            <a:ext cx="3592020" cy="491607"/>
            <a:chOff x="198764" y="258545"/>
            <a:chExt cx="4788250" cy="656007"/>
          </a:xfrm>
        </p:grpSpPr>
        <p:grpSp>
          <p:nvGrpSpPr>
            <p:cNvPr id="2" name="组合 1"/>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 name="等腰三角形 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8" name="日期占位符 7"/>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1" name="文本框 67"/>
          <p:cNvSpPr>
            <a:spLocks noChangeArrowheads="1"/>
          </p:cNvSpPr>
          <p:nvPr/>
        </p:nvSpPr>
        <p:spPr bwMode="auto">
          <a:xfrm>
            <a:off x="614680" y="858520"/>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6.4.2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需求跟踪矩阵</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12" name="灯片编号占位符 11"/>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20</a:t>
            </a:fld>
            <a:endParaRPr lang="zh-CN" altLang="en-US" dirty="0">
              <a:solidFill>
                <a:prstClr val="black">
                  <a:tint val="75000"/>
                </a:prstClr>
              </a:solidFill>
            </a:endParaRPr>
          </a:p>
        </p:txBody>
      </p:sp>
      <p:sp>
        <p:nvSpPr>
          <p:cNvPr id="3" name="文本框 2"/>
          <p:cNvSpPr txBox="1"/>
          <p:nvPr/>
        </p:nvSpPr>
        <p:spPr>
          <a:xfrm>
            <a:off x="879475" y="3791585"/>
            <a:ext cx="10741025" cy="1938020"/>
          </a:xfrm>
          <a:prstGeom prst="rect">
            <a:avLst/>
          </a:prstGeom>
          <a:noFill/>
        </p:spPr>
        <p:txBody>
          <a:bodyPr wrap="square" rtlCol="0">
            <a:spAutoFit/>
          </a:bodyPr>
          <a:lstStyle/>
          <a:p>
            <a:pPr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后续的表6.</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9</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说明了两维的跟踪能力矩阵。矩阵中绝大多数的单元是空的。每个单元指示相对应行与列之间的联系，可以使用不同的符号明确表示“追溯到’’和“从……回溯’’或其他联系。表6.</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9</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使用一个对号</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表示一个功能性需求是从一个使用实例追溯来的。这些矩阵相对于表6.</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8</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中的单跟踪能力表更容易被计算机自动支持。</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blinds(horizontal)">
                                      <p:cBhvr>
                                        <p:cTn id="13" dur="500"/>
                                        <p:tgtEl>
                                          <p:spTgt spid="42"/>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animBg="1"/>
      <p:bldP spid="9" grpId="0" bldLvl="0" animBg="1"/>
      <p:bldP spid="9" grpId="1" animBg="1"/>
      <p:bldP spid="42" grpId="0"/>
      <p:bldP spid="42" grpId="1"/>
      <p:bldP spid="8" grpId="0"/>
      <p:bldP spid="8" grpId="1"/>
      <p:bldP spid="11" grpId="0"/>
      <p:bldP spid="11" grpId="1"/>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1768475" y="874395"/>
            <a:ext cx="822896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lnSpc>
                <a:spcPct val="150000"/>
              </a:lnSpc>
              <a:spcBef>
                <a:spcPct val="0"/>
              </a:spcBef>
              <a:spcAft>
                <a:spcPct val="0"/>
              </a:spcAft>
              <a:buFont typeface="Arial" panose="020B0604020202020204" pitchFamily="34" charset="0"/>
              <a:buNone/>
            </a:pPr>
            <a:r>
              <a:rPr lang="zh-CN" altLang="en-US" sz="2000" b="1" kern="0" dirty="0">
                <a:solidFill>
                  <a:schemeClr val="tx1">
                    <a:lumMod val="50000"/>
                    <a:lumOff val="50000"/>
                  </a:schemeClr>
                </a:solidFill>
                <a:latin typeface="微软雅黑" panose="020B0503020204020204" charset="-122"/>
                <a:ea typeface="微软雅黑" panose="020B0503020204020204" charset="-122"/>
                <a:sym typeface="+mn-ea"/>
              </a:rPr>
              <a:t>表6</a:t>
            </a:r>
            <a:r>
              <a:rPr lang="en-US" altLang="zh-CN" sz="2000" b="1" kern="0" dirty="0">
                <a:solidFill>
                  <a:schemeClr val="tx1">
                    <a:lumMod val="50000"/>
                    <a:lumOff val="50000"/>
                  </a:schemeClr>
                </a:solidFill>
                <a:latin typeface="微软雅黑" panose="020B0503020204020204" charset="-122"/>
                <a:ea typeface="微软雅黑" panose="020B0503020204020204" charset="-122"/>
                <a:sym typeface="+mn-ea"/>
              </a:rPr>
              <a:t>.9</a:t>
            </a:r>
            <a:r>
              <a:rPr lang="zh-CN" altLang="en-US" sz="2000" b="1" kern="0" dirty="0">
                <a:solidFill>
                  <a:schemeClr val="tx1">
                    <a:lumMod val="50000"/>
                    <a:lumOff val="50000"/>
                  </a:schemeClr>
                </a:solidFill>
                <a:latin typeface="微软雅黑" panose="020B0503020204020204" charset="-122"/>
                <a:ea typeface="微软雅黑" panose="020B0503020204020204" charset="-122"/>
                <a:sym typeface="+mn-ea"/>
              </a:rPr>
              <a:t> 反映用例与功能需求之间联系的需求跟踪能力矩阵</a:t>
            </a:r>
            <a:endParaRPr lang="zh-CN" altLang="en-US" sz="2000" dirty="0">
              <a:latin typeface="微软雅黑" panose="020B0503020204020204" charset="-122"/>
              <a:ea typeface="微软雅黑" panose="020B0503020204020204" charset="-122"/>
            </a:endParaRPr>
          </a:p>
        </p:txBody>
      </p:sp>
      <p:graphicFrame>
        <p:nvGraphicFramePr>
          <p:cNvPr id="17" name="表格 16"/>
          <p:cNvGraphicFramePr/>
          <p:nvPr>
            <p:custDataLst>
              <p:tags r:id="rId1"/>
            </p:custDataLst>
          </p:nvPr>
        </p:nvGraphicFramePr>
        <p:xfrm>
          <a:off x="1601470" y="1635125"/>
          <a:ext cx="8563610" cy="3849056"/>
        </p:xfrm>
        <a:graphic>
          <a:graphicData uri="http://schemas.openxmlformats.org/drawingml/2006/table">
            <a:tbl>
              <a:tblPr/>
              <a:tblGrid>
                <a:gridCol w="1496060">
                  <a:extLst>
                    <a:ext uri="{9D8B030D-6E8A-4147-A177-3AD203B41FA5}">
                      <a16:colId xmlns:a16="http://schemas.microsoft.com/office/drawing/2014/main" val="20000"/>
                    </a:ext>
                  </a:extLst>
                </a:gridCol>
                <a:gridCol w="1583113">
                  <a:extLst>
                    <a:ext uri="{9D8B030D-6E8A-4147-A177-3AD203B41FA5}">
                      <a16:colId xmlns:a16="http://schemas.microsoft.com/office/drawing/2014/main" val="20001"/>
                    </a:ext>
                  </a:extLst>
                </a:gridCol>
                <a:gridCol w="1828146">
                  <a:extLst>
                    <a:ext uri="{9D8B030D-6E8A-4147-A177-3AD203B41FA5}">
                      <a16:colId xmlns:a16="http://schemas.microsoft.com/office/drawing/2014/main" val="20002"/>
                    </a:ext>
                  </a:extLst>
                </a:gridCol>
                <a:gridCol w="1828146">
                  <a:extLst>
                    <a:ext uri="{9D8B030D-6E8A-4147-A177-3AD203B41FA5}">
                      <a16:colId xmlns:a16="http://schemas.microsoft.com/office/drawing/2014/main" val="20003"/>
                    </a:ext>
                  </a:extLst>
                </a:gridCol>
                <a:gridCol w="1828145">
                  <a:extLst>
                    <a:ext uri="{9D8B030D-6E8A-4147-A177-3AD203B41FA5}">
                      <a16:colId xmlns:a16="http://schemas.microsoft.com/office/drawing/2014/main" val="20004"/>
                    </a:ext>
                  </a:extLst>
                </a:gridCol>
              </a:tblGrid>
              <a:tr h="508635">
                <a:tc row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功能</a:t>
                      </a:r>
                    </a:p>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需求</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gridSpan="4">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用例</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hMerge="1">
                  <a:txBody>
                    <a:bodyPr/>
                    <a:lstStyle/>
                    <a:p>
                      <a:endParaRPr lang="zh-CN"/>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hMerge="1">
                  <a:txBody>
                    <a:bodyPr/>
                    <a:lstStyle/>
                    <a:p>
                      <a:endParaRPr lang="zh-CN"/>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hMerge="1">
                  <a:txBody>
                    <a:bodyPr/>
                    <a:lstStyle/>
                    <a:p>
                      <a:endParaRPr lang="zh-CN"/>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431165">
                <a:tc vMerge="1">
                  <a:txBody>
                    <a:bodyPr/>
                    <a:lstStyle/>
                    <a:p>
                      <a:endParaRPr lang="zh-CN"/>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UC-1</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UC-2</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UC-3</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UC-4</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38798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FR-1</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en-US" altLang="zh-CN" sz="2000" dirty="0">
                          <a:latin typeface="宋体" panose="02010600030101010101" pitchFamily="2" charset="-122"/>
                        </a:rPr>
                        <a:t>√</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45910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FR-2</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en-US" altLang="zh-CN" sz="2000" dirty="0">
                          <a:latin typeface="宋体" panose="02010600030101010101" pitchFamily="2" charset="-122"/>
                          <a:sym typeface="+mn-ea"/>
                        </a:rPr>
                        <a:t>√</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36004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FR-3</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sym typeface="+mn-ea"/>
                        </a:rPr>
                        <a:t>√</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3810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FR-4</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40000"/>
                        <a:lumOff val="60000"/>
                      </a:schemeClr>
                    </a:solidFill>
                  </a:tcPr>
                </a:tc>
                <a:tc>
                  <a:txBody>
                    <a:bodyPr/>
                    <a:lstStyle/>
                    <a:p>
                      <a:pPr marL="0" lvl="0" algn="ctr" fontAlgn="auto">
                        <a:lnSpc>
                          <a:spcPct val="150000"/>
                        </a:lnSpc>
                        <a:spcBef>
                          <a:spcPts val="0"/>
                        </a:spcBef>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sym typeface="+mn-ea"/>
                        </a:rPr>
                        <a:t>√</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40000"/>
                        <a:lumOff val="60000"/>
                      </a:schemeClr>
                    </a:solidFill>
                  </a:tcPr>
                </a:tc>
                <a:tc>
                  <a:txBody>
                    <a:body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5"/>
                  </a:ext>
                </a:extLst>
              </a:tr>
              <a:tr h="3206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FR-5</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en-US" altLang="zh-CN" sz="2000" dirty="0">
                          <a:latin typeface="宋体" panose="02010600030101010101" pitchFamily="2" charset="-122"/>
                          <a:sym typeface="+mn-ea"/>
                        </a:rPr>
                        <a:t>√</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algn="ctr" fontAlgn="auto">
                        <a:lnSpc>
                          <a:spcPct val="150000"/>
                        </a:lnSpc>
                        <a:spcBef>
                          <a:spcPts val="0"/>
                        </a:spcBef>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sym typeface="+mn-ea"/>
                        </a:rPr>
                        <a:t>√</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6"/>
                  </a:ext>
                </a:extLst>
              </a:tr>
              <a:tr h="41846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FR-6</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20000"/>
                        <a:lumOff val="80000"/>
                      </a:schemeClr>
                    </a:solidFill>
                  </a:tcPr>
                </a:tc>
                <a:tc>
                  <a:txBody>
                    <a:bodyPr/>
                    <a:lstStyle/>
                    <a:p>
                      <a:pPr marL="0" lvl="0" algn="ctr" fontAlgn="auto">
                        <a:lnSpc>
                          <a:spcPct val="150000"/>
                        </a:lnSpc>
                        <a:spcBef>
                          <a:spcPts val="0"/>
                        </a:spcBef>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sym typeface="+mn-ea"/>
                        </a:rPr>
                        <a:t>√</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20000"/>
                        <a:lumOff val="80000"/>
                      </a:schemeClr>
                    </a:solidFill>
                  </a:tcPr>
                </a:tc>
                <a:tc>
                  <a:txBody>
                    <a:bodyPr/>
                    <a:lstStyle/>
                    <a:p>
                      <a:pPr marL="0" lvl="0" algn="ctr" fontAlgn="auto">
                        <a:lnSpc>
                          <a:spcPct val="150000"/>
                        </a:lnSpc>
                        <a:spcBef>
                          <a:spcPts val="0"/>
                        </a:spcBef>
                        <a:buClrTx/>
                        <a:buSzTx/>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7"/>
                  </a:ext>
                </a:extLst>
              </a:tr>
            </a:tbl>
          </a:graphicData>
        </a:graphic>
      </p:graphicFrame>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grpSp>
        <p:nvGrpSpPr>
          <p:cNvPr id="5" name="组合 7"/>
          <p:cNvGrpSpPr/>
          <p:nvPr/>
        </p:nvGrpSpPr>
        <p:grpSpPr>
          <a:xfrm>
            <a:off x="89507" y="290007"/>
            <a:ext cx="3592020" cy="491607"/>
            <a:chOff x="198764" y="258545"/>
            <a:chExt cx="4788250" cy="656007"/>
          </a:xfrm>
        </p:grpSpPr>
        <p:grpSp>
          <p:nvGrpSpPr>
            <p:cNvPr id="3" name="组合 2"/>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 name="等腰三角形 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sp>
        <p:nvSpPr>
          <p:cNvPr id="8" name="灯片编号占位符 7"/>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21</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down)">
                                      <p:cBhvr>
                                        <p:cTn id="13" dur="500"/>
                                        <p:tgtEl>
                                          <p:spTgt spid="5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1443355" y="1719580"/>
            <a:ext cx="84588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lnSpc>
                <a:spcPct val="200000"/>
              </a:lnSpc>
              <a:spcBef>
                <a:spcPct val="0"/>
              </a:spcBef>
              <a:spcAft>
                <a:spcPct val="0"/>
              </a:spcAft>
              <a:buFont typeface="Arial" panose="020B0604020202020204" pitchFamily="34" charset="0"/>
              <a:buNone/>
            </a:pPr>
            <a:r>
              <a:rPr lang="zh-CN" altLang="en-US" sz="2000" b="1" kern="0" dirty="0">
                <a:solidFill>
                  <a:schemeClr val="tx1">
                    <a:lumMod val="50000"/>
                    <a:lumOff val="50000"/>
                  </a:schemeClr>
                </a:solidFill>
                <a:latin typeface="微软雅黑" panose="020B0503020204020204" charset="-122"/>
                <a:ea typeface="微软雅黑" panose="020B0503020204020204" charset="-122"/>
                <a:sym typeface="+mn-ea"/>
              </a:rPr>
              <a:t>表6</a:t>
            </a:r>
            <a:r>
              <a:rPr lang="en-US" altLang="zh-CN" sz="2000" b="1" kern="0" dirty="0">
                <a:solidFill>
                  <a:schemeClr val="tx1">
                    <a:lumMod val="50000"/>
                    <a:lumOff val="50000"/>
                  </a:schemeClr>
                </a:solidFill>
                <a:latin typeface="微软雅黑" panose="020B0503020204020204" charset="-122"/>
                <a:ea typeface="微软雅黑" panose="020B0503020204020204" charset="-122"/>
                <a:sym typeface="+mn-ea"/>
              </a:rPr>
              <a:t>.10</a:t>
            </a:r>
            <a:r>
              <a:rPr lang="zh-CN" altLang="en-US" sz="2000" b="1" kern="0" dirty="0">
                <a:solidFill>
                  <a:schemeClr val="tx1">
                    <a:lumMod val="50000"/>
                    <a:lumOff val="50000"/>
                  </a:schemeClr>
                </a:solidFill>
                <a:latin typeface="微软雅黑" panose="020B0503020204020204" charset="-122"/>
                <a:ea typeface="微软雅黑" panose="020B0503020204020204" charset="-122"/>
                <a:sym typeface="+mn-ea"/>
              </a:rPr>
              <a:t>  跟踪联系链可能的信息源</a:t>
            </a:r>
            <a:endParaRPr lang="zh-CN" altLang="en-US" sz="2000" dirty="0">
              <a:latin typeface="微软雅黑" panose="020B0503020204020204" charset="-122"/>
              <a:ea typeface="微软雅黑" panose="020B0503020204020204" charset="-122"/>
            </a:endParaRPr>
          </a:p>
        </p:txBody>
      </p:sp>
      <p:sp>
        <p:nvSpPr>
          <p:cNvPr id="3" name="文本框 2"/>
          <p:cNvSpPr txBox="1"/>
          <p:nvPr/>
        </p:nvSpPr>
        <p:spPr>
          <a:xfrm>
            <a:off x="624840" y="712470"/>
            <a:ext cx="10232390" cy="1476375"/>
          </a:xfrm>
          <a:prstGeom prst="rect">
            <a:avLst/>
          </a:prstGeom>
          <a:noFill/>
        </p:spPr>
        <p:txBody>
          <a:bodyPr wrap="square" rtlCol="0">
            <a:spAutoFit/>
          </a:bodyPr>
          <a:lstStyle/>
          <a:p>
            <a:pPr indent="-342900" algn="l" fontAlgn="auto">
              <a:lnSpc>
                <a:spcPct val="150000"/>
              </a:lnSpc>
              <a:spcBef>
                <a:spcPts val="0"/>
              </a:spcBef>
              <a:buClrTx/>
              <a:buSzTx/>
              <a:buFont typeface="Wingdings" panose="05000000000000000000" pitchFamily="2" charset="2"/>
            </a:pP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跟踪能力联系链无论谁有合适的信息都可以定义。表6-8定义了一些典型的知识源，即关于不同种类源和目标对象间的联系链。定义了可以为工程项目提供每种跟踪能力信息的角色和个人。</a:t>
            </a:r>
            <a:endParaRPr lang="zh-CN" altLang="en-US" sz="3200" b="1" kern="0"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7" name="表格 16"/>
          <p:cNvGraphicFramePr/>
          <p:nvPr>
            <p:custDataLst>
              <p:tags r:id="rId1"/>
            </p:custDataLst>
          </p:nvPr>
        </p:nvGraphicFramePr>
        <p:xfrm>
          <a:off x="1315720" y="2517775"/>
          <a:ext cx="9119870" cy="3675698"/>
        </p:xfrm>
        <a:graphic>
          <a:graphicData uri="http://schemas.openxmlformats.org/drawingml/2006/table">
            <a:tbl>
              <a:tblPr/>
              <a:tblGrid>
                <a:gridCol w="2553335">
                  <a:extLst>
                    <a:ext uri="{9D8B030D-6E8A-4147-A177-3AD203B41FA5}">
                      <a16:colId xmlns:a16="http://schemas.microsoft.com/office/drawing/2014/main" val="20000"/>
                    </a:ext>
                  </a:extLst>
                </a:gridCol>
                <a:gridCol w="3387725">
                  <a:extLst>
                    <a:ext uri="{9D8B030D-6E8A-4147-A177-3AD203B41FA5}">
                      <a16:colId xmlns:a16="http://schemas.microsoft.com/office/drawing/2014/main" val="20001"/>
                    </a:ext>
                  </a:extLst>
                </a:gridCol>
                <a:gridCol w="3178810">
                  <a:extLst>
                    <a:ext uri="{9D8B030D-6E8A-4147-A177-3AD203B41FA5}">
                      <a16:colId xmlns:a16="http://schemas.microsoft.com/office/drawing/2014/main" val="20002"/>
                    </a:ext>
                  </a:extLst>
                </a:gridCol>
              </a:tblGrid>
              <a:tr h="60071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b="1" dirty="0">
                          <a:latin typeface="宋体" panose="02010600030101010101" pitchFamily="2" charset="-122"/>
                        </a:rPr>
                        <a:t>联系链的源对象类型</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b="1" dirty="0">
                          <a:latin typeface="宋体" panose="02010600030101010101" pitchFamily="2" charset="-122"/>
                        </a:rPr>
                        <a:t>联系链的目的对象类型</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b="1" dirty="0">
                          <a:latin typeface="宋体" panose="02010600030101010101" pitchFamily="2" charset="-122"/>
                        </a:rPr>
                        <a:t>信息源</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47244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系统需求</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软件需求</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fontAlgn="auto">
                        <a:lnSpc>
                          <a:spcPct val="150000"/>
                        </a:lnSpc>
                        <a:spcBef>
                          <a:spcPts val="0"/>
                        </a:spcBef>
                        <a:buClrTx/>
                        <a:buSzTx/>
                        <a:buFont typeface="Wingdings" panose="05000000000000000000" pitchFamily="2" charset="2"/>
                        <a:buNone/>
                      </a:pPr>
                      <a:r>
                        <a:rPr lang="zh-CN" altLang="en-US" sz="2000" dirty="0">
                          <a:latin typeface="宋体" panose="02010600030101010101" pitchFamily="2" charset="-122"/>
                        </a:rPr>
                        <a:t>系统工程师</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4254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用例或业务规则</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功能性需求</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需求分析员</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50355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功能性需求</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功能性需求</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需求分析员</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39433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功能性需求</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软件体系结构元素</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软件架构师</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41783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功能性需求</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其他设计元素</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设计人员或开发人员</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5"/>
                  </a:ext>
                </a:extLst>
              </a:tr>
              <a:tr h="35179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设计元素</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代码</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开发人员</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6"/>
                  </a:ext>
                </a:extLst>
              </a:tr>
              <a:tr h="45847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功能性需求</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测试用例</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000" dirty="0">
                          <a:latin typeface="宋体" panose="02010600030101010101" pitchFamily="2" charset="-122"/>
                        </a:rPr>
                        <a:t>测试工程师</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7"/>
                  </a:ext>
                </a:extLst>
              </a:tr>
            </a:tbl>
          </a:graphicData>
        </a:graphic>
      </p:graphicFrame>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5" name="组合 7"/>
          <p:cNvGrpSpPr/>
          <p:nvPr/>
        </p:nvGrpSpPr>
        <p:grpSpPr>
          <a:xfrm>
            <a:off x="89507" y="290007"/>
            <a:ext cx="3592020" cy="491607"/>
            <a:chOff x="198764" y="258545"/>
            <a:chExt cx="4788250" cy="656007"/>
          </a:xfrm>
        </p:grpSpPr>
        <p:grpSp>
          <p:nvGrpSpPr>
            <p:cNvPr id="2" name="组合 1"/>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 name="等腰三角形 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sp>
        <p:nvSpPr>
          <p:cNvPr id="10" name="灯片编号占位符 9"/>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22</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down)">
                                      <p:cBhvr>
                                        <p:cTn id="16" dur="500"/>
                                        <p:tgtEl>
                                          <p:spTgt spid="55"/>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单圆角矩形 8"/>
          <p:cNvSpPr/>
          <p:nvPr/>
        </p:nvSpPr>
        <p:spPr>
          <a:xfrm>
            <a:off x="1317625" y="1653540"/>
            <a:ext cx="9494520" cy="4594860"/>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1371600" y="1586230"/>
            <a:ext cx="9448165"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由于联系链源于开发组成员的头脑中，所以需求跟踪能力不能完全自动化。然而，一旦已确定联系链，特定工具就能帮你管理巨大的跟踪能力信息。可以使用电子数据表来维护几百个需求的矩阵，但更大的系统需要更“鲁棒”的解决办法。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需求管理一节中将描述具有强大需求跟踪能力的商业需求管理工具。这些工具均使用如表6</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.10</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的跟踪能力矩阵。可以在工具的数据库中存储需求和其他信息，定义不同对象间的联系链，甚至包括同类需求的对等联系链。有一些工具需要区分“追溯到(跟踪进)”与“从……回溯(跟踪出)”关系，  自动定义相对的联系链。这就是说，如果你指出需求R追溯到测试实例T，工具会自动定义相对的联系“T从R回溯”。还有一些工具可以在联系链某端变更后将另一端标为“可疑”。可以让你检查确保知道变更的后续效果。</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6" name="文本框 67"/>
          <p:cNvSpPr>
            <a:spLocks noChangeArrowheads="1"/>
          </p:cNvSpPr>
          <p:nvPr/>
        </p:nvSpPr>
        <p:spPr bwMode="auto">
          <a:xfrm>
            <a:off x="579755" y="934085"/>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6.4.3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需求跟踪工具</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5" name="组合 7"/>
          <p:cNvGrpSpPr/>
          <p:nvPr/>
        </p:nvGrpSpPr>
        <p:grpSpPr>
          <a:xfrm>
            <a:off x="89507" y="290007"/>
            <a:ext cx="3592020" cy="491607"/>
            <a:chOff x="198764" y="258545"/>
            <a:chExt cx="4788250" cy="656007"/>
          </a:xfrm>
        </p:grpSpPr>
        <p:grpSp>
          <p:nvGrpSpPr>
            <p:cNvPr id="2" name="组合 1"/>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 name="等腰三角形 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8" name="日期占位符 7"/>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1" name="灯片编号占位符 10"/>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23</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p:tgtEl>
                                          <p:spTgt spid="42"/>
                                        </p:tgtEl>
                                        <p:attrNameLst>
                                          <p:attrName>ppt_y</p:attrName>
                                        </p:attrNameLst>
                                      </p:cBhvr>
                                      <p:tavLst>
                                        <p:tav tm="0">
                                          <p:val>
                                            <p:strVal val="#ppt_y+#ppt_h*1.125000"/>
                                          </p:val>
                                        </p:tav>
                                        <p:tav tm="100000">
                                          <p:val>
                                            <p:strVal val="#ppt_y"/>
                                          </p:val>
                                        </p:tav>
                                      </p:tavLst>
                                    </p:anim>
                                    <p:animEffect transition="in" filter="wipe(up)">
                                      <p:cBhvr>
                                        <p:cTn id="12" dur="500"/>
                                        <p:tgtEl>
                                          <p:spTgt spid="4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par>
                                <p:cTn id="17" presetID="1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par>
                                <p:cTn id="21" presetID="1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P spid="42" grpId="0"/>
      <p:bldP spid="42" grpId="1"/>
      <p:bldP spid="16" grpId="0"/>
      <p:bldP spid="16" grpId="1"/>
      <p:bldP spid="8" grpId="0"/>
      <p:bldP spid="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96570" y="1694815"/>
            <a:ext cx="5770880" cy="4257040"/>
          </a:xfrm>
          <a:prstGeom prst="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579755" y="1643380"/>
            <a:ext cx="5693410"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这些工具允许定义“跨项目”或“跨子系统”的联系链。对于具有多个子系统的大项目，某些高层产品需求建立在多个子系统之上。有些情况下，分配给一个子系统的需求，实际上是由另一个子系统提供的服务完成的。这样的项目采用商业需求管理工具可以成功地跟踪这些复杂的跟踪能力关系。</a:t>
            </a:r>
          </a:p>
          <a:p>
            <a:pPr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后面提到的需求管理工具多包含了需求跟踪能力。</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5" name="组合 7"/>
          <p:cNvGrpSpPr/>
          <p:nvPr/>
        </p:nvGrpSpPr>
        <p:grpSpPr>
          <a:xfrm>
            <a:off x="89507" y="290007"/>
            <a:ext cx="3592020" cy="491607"/>
            <a:chOff x="198764" y="258545"/>
            <a:chExt cx="4788250" cy="656007"/>
          </a:xfrm>
        </p:grpSpPr>
        <p:grpSp>
          <p:nvGrpSpPr>
            <p:cNvPr id="3" name="组合 2"/>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4" name="等腰三角形 3"/>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7"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pic>
        <p:nvPicPr>
          <p:cNvPr id="8" name="图片 7" descr="2"/>
          <p:cNvPicPr>
            <a:picLocks noChangeAspect="1"/>
          </p:cNvPicPr>
          <p:nvPr/>
        </p:nvPicPr>
        <p:blipFill>
          <a:blip r:embed="rId3"/>
          <a:stretch>
            <a:fillRect/>
          </a:stretch>
        </p:blipFill>
        <p:spPr>
          <a:xfrm>
            <a:off x="6398260" y="1704340"/>
            <a:ext cx="5362575" cy="4246880"/>
          </a:xfrm>
          <a:prstGeom prst="rect">
            <a:avLst/>
          </a:prstGeom>
        </p:spPr>
      </p:pic>
      <p:sp>
        <p:nvSpPr>
          <p:cNvPr id="9" name="文本框 8"/>
          <p:cNvSpPr txBox="1"/>
          <p:nvPr/>
        </p:nvSpPr>
        <p:spPr>
          <a:xfrm>
            <a:off x="5946775" y="6169025"/>
            <a:ext cx="6057900" cy="368300"/>
          </a:xfrm>
          <a:prstGeom prst="rect">
            <a:avLst/>
          </a:prstGeom>
          <a:noFill/>
        </p:spPr>
        <p:txBody>
          <a:bodyPr wrap="none" rtlCol="0" anchor="t">
            <a:spAutoFit/>
          </a:bodyPr>
          <a:lstStyle/>
          <a:p>
            <a:r>
              <a:rPr lang="zh-CN" altLang="en-US" b="1" dirty="0">
                <a:latin typeface="宋体" panose="02010600030101010101" pitchFamily="2" charset="-122"/>
                <a:ea typeface="宋体" panose="02010600030101010101" pitchFamily="2" charset="-122"/>
                <a:cs typeface="宋体" panose="02010600030101010101" pitchFamily="2" charset="-122"/>
                <a:sym typeface="+mn-ea"/>
              </a:rPr>
              <a:t>需求追踪工具中的Traceability matrix</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可追溯矩阵</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样</a:t>
            </a:r>
            <a:r>
              <a:rPr lang="zh-CN" altLang="zh-CN" b="1" dirty="0">
                <a:latin typeface="宋体" panose="02010600030101010101" pitchFamily="2" charset="-122"/>
                <a:ea typeface="宋体" panose="02010600030101010101" pitchFamily="2" charset="-122"/>
                <a:cs typeface="宋体" panose="02010600030101010101" pitchFamily="2" charset="-122"/>
                <a:sym typeface="+mn-ea"/>
              </a:rPr>
              <a:t>例</a:t>
            </a:r>
          </a:p>
        </p:txBody>
      </p:sp>
      <p:sp>
        <p:nvSpPr>
          <p:cNvPr id="10" name="日期占位符 9"/>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6" name="文本框 67"/>
          <p:cNvSpPr>
            <a:spLocks noChangeArrowheads="1"/>
          </p:cNvSpPr>
          <p:nvPr/>
        </p:nvSpPr>
        <p:spPr bwMode="auto">
          <a:xfrm>
            <a:off x="579755" y="934085"/>
            <a:ext cx="473456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6.4.3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需求跟踪工具</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12" name="灯片编号占位符 11"/>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24</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linds(horizontal)">
                                      <p:cBhvr>
                                        <p:cTn id="16" dur="500"/>
                                        <p:tgtEl>
                                          <p:spTgt spid="55"/>
                                        </p:tgtEl>
                                      </p:cBhvr>
                                    </p:animEffect>
                                  </p:childTnLst>
                                </p:cTn>
                              </p:par>
                              <p:par>
                                <p:cTn id="17" presetID="3"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p:tgtEl>
                                          <p:spTgt spid="16"/>
                                        </p:tgtEl>
                                        <p:attrNameLst>
                                          <p:attrName>ppt_y</p:attrName>
                                        </p:attrNameLst>
                                      </p:cBhvr>
                                      <p:tavLst>
                                        <p:tav tm="0">
                                          <p:val>
                                            <p:strVal val="#ppt_y+#ppt_h*1.125000"/>
                                          </p:val>
                                        </p:tav>
                                        <p:tav tm="100000">
                                          <p:val>
                                            <p:strVal val="#ppt_y"/>
                                          </p:val>
                                        </p:tav>
                                      </p:tavLst>
                                    </p:anim>
                                    <p:animEffect transition="in" filter="wipe(up)">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P spid="42" grpId="0"/>
      <p:bldP spid="42" grpId="1"/>
      <p:bldP spid="9" grpId="0"/>
      <p:bldP spid="9" grpId="1"/>
      <p:bldP spid="10" grpId="0"/>
      <p:bldP spid="10" grpId="1"/>
      <p:bldP spid="16" grpId="0"/>
      <p:bldP spid="1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等腰三角形 20"/>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20" name="文本框 6"/>
          <p:cNvSpPr txBox="1"/>
          <p:nvPr/>
        </p:nvSpPr>
        <p:spPr>
          <a:xfrm>
            <a:off x="701039" y="368935"/>
            <a:ext cx="4672149" cy="646331"/>
          </a:xfrm>
          <a:prstGeom prst="rect">
            <a:avLst/>
          </a:prstGeom>
          <a:noFill/>
          <a:ln w="9525">
            <a:noFill/>
            <a:miter/>
          </a:ln>
        </p:spPr>
        <p:txBody>
          <a:bodyPr wrap="square">
            <a:spAutoFit/>
          </a:bodyPr>
          <a:lstStyle/>
          <a:p>
            <a:pPr fontAlgn="base">
              <a:spcBef>
                <a:spcPct val="0"/>
              </a:spcBef>
              <a:spcAft>
                <a:spcPct val="0"/>
              </a:spcAft>
            </a:pPr>
            <a:r>
              <a:rPr lang="zh-CN" altLang="en-US" sz="3600" b="1" dirty="0">
                <a:solidFill>
                  <a:srgbClr val="000000"/>
                </a:solidFill>
                <a:latin typeface="微软雅黑" panose="020B0503020204020204" charset="-122"/>
                <a:ea typeface="微软雅黑" panose="020B0503020204020204" charset="-122"/>
              </a:rPr>
              <a:t>需求管理提纲</a:t>
            </a:r>
          </a:p>
        </p:txBody>
      </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25</a:t>
            </a:fld>
            <a:endParaRPr lang="zh-CN" altLang="en-US" sz="1800">
              <a:solidFill>
                <a:srgbClr val="000000"/>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11" name="文本框 10"/>
          <p:cNvSpPr txBox="1"/>
          <p:nvPr/>
        </p:nvSpPr>
        <p:spPr>
          <a:xfrm>
            <a:off x="1862819" y="1481896"/>
            <a:ext cx="7199537" cy="3784600"/>
          </a:xfrm>
          <a:prstGeom prst="rect">
            <a:avLst/>
          </a:prstGeom>
          <a:noFill/>
        </p:spPr>
        <p:txBody>
          <a:bodyPr wrap="square">
            <a:spAutoFit/>
          </a:bodyPr>
          <a:lstStyle/>
          <a:p>
            <a:pPr lvl="0">
              <a:lnSpc>
                <a:spcPct val="150000"/>
              </a:lnSpc>
            </a:pPr>
            <a:r>
              <a:rPr lang="en-US" altLang="zh-CN" sz="3200" b="1" kern="1200" dirty="0">
                <a:latin typeface="微软雅黑" panose="020B0503020204020204" charset="-122"/>
                <a:ea typeface="微软雅黑" panose="020B0503020204020204" charset="-122"/>
              </a:rPr>
              <a:t>6.1</a:t>
            </a:r>
            <a:r>
              <a:rPr lang="zh-CN" altLang="en-US" sz="3200" b="1" kern="1200" dirty="0">
                <a:latin typeface="微软雅黑" panose="020B0503020204020204" charset="-122"/>
                <a:ea typeface="微软雅黑" panose="020B0503020204020204" charset="-122"/>
              </a:rPr>
              <a:t>、</a:t>
            </a:r>
            <a:r>
              <a:rPr lang="en-US" altLang="zh-CN" sz="3200" b="1" kern="1200" dirty="0">
                <a:latin typeface="微软雅黑" panose="020B0503020204020204" charset="-122"/>
                <a:ea typeface="微软雅黑" panose="020B0503020204020204" charset="-122"/>
              </a:rPr>
              <a:t> </a:t>
            </a:r>
            <a:r>
              <a:rPr lang="zh-CN" altLang="en-US" sz="3200" b="1" kern="1200" dirty="0">
                <a:latin typeface="微软雅黑" panose="020B0503020204020204" charset="-122"/>
                <a:ea typeface="微软雅黑" panose="020B0503020204020204" charset="-122"/>
              </a:rPr>
              <a:t>需求管理的原则和实践</a:t>
            </a:r>
            <a:endParaRPr lang="en-US" altLang="zh-CN" sz="3200" b="1" kern="1200" dirty="0">
              <a:latin typeface="微软雅黑" panose="020B0503020204020204" charset="-122"/>
              <a:ea typeface="微软雅黑" panose="020B0503020204020204" charset="-122"/>
            </a:endParaRPr>
          </a:p>
          <a:p>
            <a:pPr>
              <a:lnSpc>
                <a:spcPct val="150000"/>
              </a:lnSpc>
            </a:pPr>
            <a:r>
              <a:rPr lang="en-US" altLang="zh-CN" sz="3200" b="1" dirty="0">
                <a:latin typeface="微软雅黑" panose="020B0503020204020204" charset="-122"/>
                <a:ea typeface="微软雅黑" panose="020B0503020204020204" charset="-122"/>
              </a:rPr>
              <a:t>6.2    </a:t>
            </a:r>
            <a:r>
              <a:rPr lang="zh-CN" altLang="en-US" sz="3200" b="1" dirty="0">
                <a:latin typeface="微软雅黑" panose="020B0503020204020204" charset="-122"/>
                <a:ea typeface="微软雅黑" panose="020B0503020204020204" charset="-122"/>
              </a:rPr>
              <a:t>变更管理</a:t>
            </a:r>
            <a:endParaRPr lang="en-US" altLang="zh-CN" sz="3200" b="1" dirty="0">
              <a:latin typeface="微软雅黑" panose="020B0503020204020204" charset="-122"/>
              <a:ea typeface="微软雅黑" panose="020B0503020204020204" charset="-122"/>
            </a:endParaRPr>
          </a:p>
          <a:p>
            <a:pPr>
              <a:lnSpc>
                <a:spcPct val="150000"/>
              </a:lnSpc>
            </a:pPr>
            <a:r>
              <a:rPr lang="en-US" altLang="zh-CN" sz="3200" b="1" dirty="0">
                <a:latin typeface="微软雅黑" panose="020B0503020204020204" charset="-122"/>
                <a:ea typeface="微软雅黑" panose="020B0503020204020204" charset="-122"/>
              </a:rPr>
              <a:t>6.3    </a:t>
            </a:r>
            <a:r>
              <a:rPr lang="zh-CN" altLang="en-US" sz="3200" b="1" dirty="0">
                <a:latin typeface="微软雅黑" panose="020B0503020204020204" charset="-122"/>
                <a:ea typeface="微软雅黑" panose="020B0503020204020204" charset="-122"/>
                <a:sym typeface="+mn-ea"/>
              </a:rPr>
              <a:t>需求变更影响分析</a:t>
            </a:r>
            <a:endParaRPr lang="zh-CN" altLang="en-US" sz="3200" b="1" dirty="0">
              <a:latin typeface="微软雅黑" panose="020B0503020204020204" charset="-122"/>
              <a:ea typeface="微软雅黑" panose="020B0503020204020204" charset="-122"/>
            </a:endParaRPr>
          </a:p>
          <a:p>
            <a:pPr>
              <a:lnSpc>
                <a:spcPct val="150000"/>
              </a:lnSpc>
            </a:pPr>
            <a:r>
              <a:rPr lang="en-US" altLang="zh-CN" sz="3200" b="1" dirty="0">
                <a:latin typeface="微软雅黑" panose="020B0503020204020204" charset="-122"/>
                <a:ea typeface="微软雅黑" panose="020B0503020204020204" charset="-122"/>
              </a:rPr>
              <a:t>6.4    </a:t>
            </a:r>
            <a:r>
              <a:rPr lang="zh-CN" altLang="en-US" sz="3200" b="1" dirty="0">
                <a:latin typeface="微软雅黑" panose="020B0503020204020204" charset="-122"/>
                <a:ea typeface="微软雅黑" panose="020B0503020204020204" charset="-122"/>
              </a:rPr>
              <a:t>需求跟踪</a:t>
            </a:r>
            <a:endParaRPr lang="en-US" altLang="zh-CN" sz="3200" b="1" dirty="0">
              <a:latin typeface="微软雅黑" panose="020B0503020204020204" charset="-122"/>
              <a:ea typeface="微软雅黑" panose="020B0503020204020204" charset="-122"/>
            </a:endParaRPr>
          </a:p>
          <a:p>
            <a:pPr>
              <a:lnSpc>
                <a:spcPct val="150000"/>
              </a:lnSpc>
            </a:pPr>
            <a:r>
              <a:rPr lang="en-US" altLang="zh-CN" sz="3200" b="1" dirty="0">
                <a:solidFill>
                  <a:srgbClr val="FF0000"/>
                </a:solidFill>
                <a:latin typeface="微软雅黑" panose="020B0503020204020204" charset="-122"/>
                <a:ea typeface="微软雅黑" panose="020B0503020204020204" charset="-122"/>
              </a:rPr>
              <a:t>6.5    </a:t>
            </a:r>
            <a:r>
              <a:rPr lang="zh-CN" altLang="en-US" sz="3200" b="1" dirty="0">
                <a:solidFill>
                  <a:srgbClr val="FF0000"/>
                </a:solidFill>
                <a:latin typeface="微软雅黑" panose="020B0503020204020204" charset="-122"/>
                <a:ea typeface="微软雅黑" panose="020B0503020204020204" charset="-122"/>
              </a:rPr>
              <a:t>需求管理工具</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单圆角矩形 4"/>
          <p:cNvSpPr/>
          <p:nvPr/>
        </p:nvSpPr>
        <p:spPr>
          <a:xfrm>
            <a:off x="1602105" y="1186815"/>
            <a:ext cx="9554845" cy="1003935"/>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1708150" y="1177925"/>
            <a:ext cx="95408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以上讨论了建立自然语言的软件需求规格说明，该说明书除了包括业务需求和用例描述的书面文档以外，还包含功能性和非功能性的需求。</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基于文档存储需求的方法有若干限制。例如：</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2" name="Group 1"/>
          <p:cNvGrpSpPr/>
          <p:nvPr/>
        </p:nvGrpSpPr>
        <p:grpSpPr>
          <a:xfrm>
            <a:off x="1952625" y="2299335"/>
            <a:ext cx="219075" cy="4255770"/>
            <a:chOff x="1374772" y="1213680"/>
            <a:chExt cx="274322" cy="5187394"/>
          </a:xfrm>
        </p:grpSpPr>
        <p:sp>
          <p:nvSpPr>
            <p:cNvPr id="39" name="Arrow: Pentagon 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Freeform: Shape 3"/>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1" fmla="*/ 0 w 272825"/>
                <a:gd name="connsiteY0-2" fmla="*/ 0 h 3776662"/>
                <a:gd name="connsiteX1-3" fmla="*/ 272825 w 272825"/>
                <a:gd name="connsiteY1-4" fmla="*/ 0 h 3776662"/>
                <a:gd name="connsiteX2-5" fmla="*/ 272825 w 272825"/>
                <a:gd name="connsiteY2-6" fmla="*/ 3776662 h 3776662"/>
                <a:gd name="connsiteX3-7" fmla="*/ 0 w 272825"/>
                <a:gd name="connsiteY3-8" fmla="*/ 3776662 h 3776662"/>
                <a:gd name="connsiteX4-9" fmla="*/ 1 w 272825"/>
                <a:gd name="connsiteY4-10" fmla="*/ 3609974 h 3776662"/>
                <a:gd name="connsiteX5" fmla="*/ 0 w 272825"/>
                <a:gd name="connsiteY5" fmla="*/ 0 h 3776662"/>
                <a:gd name="connsiteX0-11" fmla="*/ 0 w 272825"/>
                <a:gd name="connsiteY0-12" fmla="*/ 0 h 3776662"/>
                <a:gd name="connsiteX1-13" fmla="*/ 272825 w 272825"/>
                <a:gd name="connsiteY1-14" fmla="*/ 0 h 3776662"/>
                <a:gd name="connsiteX2-15" fmla="*/ 272825 w 272825"/>
                <a:gd name="connsiteY2-16" fmla="*/ 3776662 h 3776662"/>
                <a:gd name="connsiteX3-17" fmla="*/ 57151 w 272825"/>
                <a:gd name="connsiteY3-18" fmla="*/ 3776661 h 3776662"/>
                <a:gd name="connsiteX4-19" fmla="*/ 0 w 272825"/>
                <a:gd name="connsiteY4-20" fmla="*/ 3776662 h 3776662"/>
                <a:gd name="connsiteX5-21" fmla="*/ 1 w 272825"/>
                <a:gd name="connsiteY5-22" fmla="*/ 3609974 h 3776662"/>
                <a:gd name="connsiteX6" fmla="*/ 0 w 272825"/>
                <a:gd name="connsiteY6" fmla="*/ 0 h 3776662"/>
                <a:gd name="connsiteX0-23" fmla="*/ 0 w 272825"/>
                <a:gd name="connsiteY0-24" fmla="*/ 0 h 3776662"/>
                <a:gd name="connsiteX1-25" fmla="*/ 272825 w 272825"/>
                <a:gd name="connsiteY1-26" fmla="*/ 0 h 3776662"/>
                <a:gd name="connsiteX2-27" fmla="*/ 272825 w 272825"/>
                <a:gd name="connsiteY2-28" fmla="*/ 3776662 h 3776662"/>
                <a:gd name="connsiteX3-29" fmla="*/ 166689 w 272825"/>
                <a:gd name="connsiteY3-30" fmla="*/ 3776661 h 3776662"/>
                <a:gd name="connsiteX4-31" fmla="*/ 57151 w 272825"/>
                <a:gd name="connsiteY4-32" fmla="*/ 3776661 h 3776662"/>
                <a:gd name="connsiteX5-33" fmla="*/ 0 w 272825"/>
                <a:gd name="connsiteY5-34" fmla="*/ 3776662 h 3776662"/>
                <a:gd name="connsiteX6-35" fmla="*/ 1 w 272825"/>
                <a:gd name="connsiteY6-36" fmla="*/ 3609974 h 3776662"/>
                <a:gd name="connsiteX7" fmla="*/ 0 w 272825"/>
                <a:gd name="connsiteY7" fmla="*/ 0 h 3776662"/>
                <a:gd name="connsiteX0-37" fmla="*/ 0 w 272825"/>
                <a:gd name="connsiteY0-38" fmla="*/ 0 h 3776662"/>
                <a:gd name="connsiteX1-39" fmla="*/ 272825 w 272825"/>
                <a:gd name="connsiteY1-40" fmla="*/ 0 h 3776662"/>
                <a:gd name="connsiteX2-41" fmla="*/ 272825 w 272825"/>
                <a:gd name="connsiteY2-42" fmla="*/ 3776662 h 3776662"/>
                <a:gd name="connsiteX3-43" fmla="*/ 166689 w 272825"/>
                <a:gd name="connsiteY3-44" fmla="*/ 3776661 h 3776662"/>
                <a:gd name="connsiteX4-45" fmla="*/ 107157 w 272825"/>
                <a:gd name="connsiteY4-46" fmla="*/ 3774280 h 3776662"/>
                <a:gd name="connsiteX5-47" fmla="*/ 57151 w 272825"/>
                <a:gd name="connsiteY5-48" fmla="*/ 3776661 h 3776662"/>
                <a:gd name="connsiteX6-49" fmla="*/ 0 w 272825"/>
                <a:gd name="connsiteY6-50" fmla="*/ 3776662 h 3776662"/>
                <a:gd name="connsiteX7-51" fmla="*/ 1 w 272825"/>
                <a:gd name="connsiteY7-52" fmla="*/ 3609974 h 3776662"/>
                <a:gd name="connsiteX8" fmla="*/ 0 w 272825"/>
                <a:gd name="connsiteY8" fmla="*/ 0 h 3776662"/>
                <a:gd name="connsiteX0-53" fmla="*/ 0 w 272825"/>
                <a:gd name="connsiteY0-54" fmla="*/ 0 h 3776662"/>
                <a:gd name="connsiteX1-55" fmla="*/ 272825 w 272825"/>
                <a:gd name="connsiteY1-56" fmla="*/ 0 h 3776662"/>
                <a:gd name="connsiteX2-57" fmla="*/ 272825 w 272825"/>
                <a:gd name="connsiteY2-58" fmla="*/ 3776662 h 3776662"/>
                <a:gd name="connsiteX3-59" fmla="*/ 221457 w 272825"/>
                <a:gd name="connsiteY3-60" fmla="*/ 3774280 h 3776662"/>
                <a:gd name="connsiteX4-61" fmla="*/ 166689 w 272825"/>
                <a:gd name="connsiteY4-62" fmla="*/ 3776661 h 3776662"/>
                <a:gd name="connsiteX5-63" fmla="*/ 107157 w 272825"/>
                <a:gd name="connsiteY5-64" fmla="*/ 3774280 h 3776662"/>
                <a:gd name="connsiteX6-65" fmla="*/ 57151 w 272825"/>
                <a:gd name="connsiteY6-66" fmla="*/ 3776661 h 3776662"/>
                <a:gd name="connsiteX7-67" fmla="*/ 0 w 272825"/>
                <a:gd name="connsiteY7-68" fmla="*/ 3776662 h 3776662"/>
                <a:gd name="connsiteX8-69" fmla="*/ 1 w 272825"/>
                <a:gd name="connsiteY8-70" fmla="*/ 3609974 h 3776662"/>
                <a:gd name="connsiteX9" fmla="*/ 0 w 272825"/>
                <a:gd name="connsiteY9" fmla="*/ 0 h 3776662"/>
                <a:gd name="connsiteX0-71" fmla="*/ 0 w 272825"/>
                <a:gd name="connsiteY0-72" fmla="*/ 0 h 3776662"/>
                <a:gd name="connsiteX1-73" fmla="*/ 272825 w 272825"/>
                <a:gd name="connsiteY1-74" fmla="*/ 0 h 3776662"/>
                <a:gd name="connsiteX2-75" fmla="*/ 272825 w 272825"/>
                <a:gd name="connsiteY2-76" fmla="*/ 3776662 h 3776662"/>
                <a:gd name="connsiteX3-77" fmla="*/ 252414 w 272825"/>
                <a:gd name="connsiteY3-78" fmla="*/ 3776661 h 3776662"/>
                <a:gd name="connsiteX4-79" fmla="*/ 221457 w 272825"/>
                <a:gd name="connsiteY4-80" fmla="*/ 3774280 h 3776662"/>
                <a:gd name="connsiteX5-81" fmla="*/ 166689 w 272825"/>
                <a:gd name="connsiteY5-82" fmla="*/ 3776661 h 3776662"/>
                <a:gd name="connsiteX6-83" fmla="*/ 107157 w 272825"/>
                <a:gd name="connsiteY6-84" fmla="*/ 3774280 h 3776662"/>
                <a:gd name="connsiteX7-85" fmla="*/ 57151 w 272825"/>
                <a:gd name="connsiteY7-86" fmla="*/ 3776661 h 3776662"/>
                <a:gd name="connsiteX8-87" fmla="*/ 0 w 272825"/>
                <a:gd name="connsiteY8-88" fmla="*/ 3776662 h 3776662"/>
                <a:gd name="connsiteX9-89" fmla="*/ 1 w 272825"/>
                <a:gd name="connsiteY9-90" fmla="*/ 3609974 h 3776662"/>
                <a:gd name="connsiteX10" fmla="*/ 0 w 272825"/>
                <a:gd name="connsiteY10" fmla="*/ 0 h 3776662"/>
                <a:gd name="connsiteX0-91" fmla="*/ 0 w 273845"/>
                <a:gd name="connsiteY0-92" fmla="*/ 0 h 3776662"/>
                <a:gd name="connsiteX1-93" fmla="*/ 272825 w 273845"/>
                <a:gd name="connsiteY1-94" fmla="*/ 0 h 3776662"/>
                <a:gd name="connsiteX2-95" fmla="*/ 273845 w 273845"/>
                <a:gd name="connsiteY2-96" fmla="*/ 3581399 h 3776662"/>
                <a:gd name="connsiteX3-97" fmla="*/ 272825 w 273845"/>
                <a:gd name="connsiteY3-98" fmla="*/ 3776662 h 3776662"/>
                <a:gd name="connsiteX4-99" fmla="*/ 252414 w 273845"/>
                <a:gd name="connsiteY4-100" fmla="*/ 3776661 h 3776662"/>
                <a:gd name="connsiteX5-101" fmla="*/ 221457 w 273845"/>
                <a:gd name="connsiteY5-102" fmla="*/ 3774280 h 3776662"/>
                <a:gd name="connsiteX6-103" fmla="*/ 166689 w 273845"/>
                <a:gd name="connsiteY6-104" fmla="*/ 3776661 h 3776662"/>
                <a:gd name="connsiteX7-105" fmla="*/ 107157 w 273845"/>
                <a:gd name="connsiteY7-106" fmla="*/ 3774280 h 3776662"/>
                <a:gd name="connsiteX8-107" fmla="*/ 57151 w 273845"/>
                <a:gd name="connsiteY8-108" fmla="*/ 3776661 h 3776662"/>
                <a:gd name="connsiteX9-109" fmla="*/ 0 w 273845"/>
                <a:gd name="connsiteY9-110" fmla="*/ 3776662 h 3776662"/>
                <a:gd name="connsiteX10-111" fmla="*/ 1 w 273845"/>
                <a:gd name="connsiteY10-112" fmla="*/ 3609974 h 3776662"/>
                <a:gd name="connsiteX11" fmla="*/ 0 w 273845"/>
                <a:gd name="connsiteY11" fmla="*/ 0 h 3776662"/>
                <a:gd name="connsiteX0-113" fmla="*/ 0 w 273845"/>
                <a:gd name="connsiteY0-114" fmla="*/ 0 h 3776662"/>
                <a:gd name="connsiteX1-115" fmla="*/ 272825 w 273845"/>
                <a:gd name="connsiteY1-116" fmla="*/ 0 h 3776662"/>
                <a:gd name="connsiteX2-117" fmla="*/ 273845 w 273845"/>
                <a:gd name="connsiteY2-118" fmla="*/ 3581399 h 3776662"/>
                <a:gd name="connsiteX3-119" fmla="*/ 252414 w 273845"/>
                <a:gd name="connsiteY3-120" fmla="*/ 3776661 h 3776662"/>
                <a:gd name="connsiteX4-121" fmla="*/ 221457 w 273845"/>
                <a:gd name="connsiteY4-122" fmla="*/ 3774280 h 3776662"/>
                <a:gd name="connsiteX5-123" fmla="*/ 166689 w 273845"/>
                <a:gd name="connsiteY5-124" fmla="*/ 3776661 h 3776662"/>
                <a:gd name="connsiteX6-125" fmla="*/ 107157 w 273845"/>
                <a:gd name="connsiteY6-126" fmla="*/ 3774280 h 3776662"/>
                <a:gd name="connsiteX7-127" fmla="*/ 57151 w 273845"/>
                <a:gd name="connsiteY7-128" fmla="*/ 3776661 h 3776662"/>
                <a:gd name="connsiteX8-129" fmla="*/ 0 w 273845"/>
                <a:gd name="connsiteY8-130" fmla="*/ 3776662 h 3776662"/>
                <a:gd name="connsiteX9-131" fmla="*/ 1 w 273845"/>
                <a:gd name="connsiteY9-132" fmla="*/ 3609974 h 3776662"/>
                <a:gd name="connsiteX10-133" fmla="*/ 0 w 273845"/>
                <a:gd name="connsiteY10-134" fmla="*/ 0 h 3776662"/>
                <a:gd name="connsiteX0-135" fmla="*/ 0 w 273845"/>
                <a:gd name="connsiteY0-136" fmla="*/ 0 h 3776661"/>
                <a:gd name="connsiteX1-137" fmla="*/ 272825 w 273845"/>
                <a:gd name="connsiteY1-138" fmla="*/ 0 h 3776661"/>
                <a:gd name="connsiteX2-139" fmla="*/ 273845 w 273845"/>
                <a:gd name="connsiteY2-140" fmla="*/ 3581399 h 3776661"/>
                <a:gd name="connsiteX3-141" fmla="*/ 252414 w 273845"/>
                <a:gd name="connsiteY3-142" fmla="*/ 3776661 h 3776661"/>
                <a:gd name="connsiteX4-143" fmla="*/ 221457 w 273845"/>
                <a:gd name="connsiteY4-144" fmla="*/ 3774280 h 3776661"/>
                <a:gd name="connsiteX5-145" fmla="*/ 166689 w 273845"/>
                <a:gd name="connsiteY5-146" fmla="*/ 3776661 h 3776661"/>
                <a:gd name="connsiteX6-147" fmla="*/ 107157 w 273845"/>
                <a:gd name="connsiteY6-148" fmla="*/ 3774280 h 3776661"/>
                <a:gd name="connsiteX7-149" fmla="*/ 57151 w 273845"/>
                <a:gd name="connsiteY7-150" fmla="*/ 3776661 h 3776661"/>
                <a:gd name="connsiteX8-151" fmla="*/ 1 w 273845"/>
                <a:gd name="connsiteY8-152" fmla="*/ 3609974 h 3776661"/>
                <a:gd name="connsiteX9-153" fmla="*/ 0 w 273845"/>
                <a:gd name="connsiteY9-154" fmla="*/ 0 h 3776661"/>
                <a:gd name="connsiteX0-155" fmla="*/ 0 w 273845"/>
                <a:gd name="connsiteY0-156" fmla="*/ 0 h 3776661"/>
                <a:gd name="connsiteX1-157" fmla="*/ 272825 w 273845"/>
                <a:gd name="connsiteY1-158" fmla="*/ 0 h 3776661"/>
                <a:gd name="connsiteX2-159" fmla="*/ 273845 w 273845"/>
                <a:gd name="connsiteY2-160" fmla="*/ 3581399 h 3776661"/>
                <a:gd name="connsiteX3-161" fmla="*/ 252414 w 273845"/>
                <a:gd name="connsiteY3-162" fmla="*/ 3776661 h 3776661"/>
                <a:gd name="connsiteX4-163" fmla="*/ 221457 w 273845"/>
                <a:gd name="connsiteY4-164" fmla="*/ 3774280 h 3776661"/>
                <a:gd name="connsiteX5-165" fmla="*/ 166689 w 273845"/>
                <a:gd name="connsiteY5-166" fmla="*/ 3776661 h 3776661"/>
                <a:gd name="connsiteX6-167" fmla="*/ 104776 w 273845"/>
                <a:gd name="connsiteY6-168" fmla="*/ 3664743 h 3776661"/>
                <a:gd name="connsiteX7-169" fmla="*/ 57151 w 273845"/>
                <a:gd name="connsiteY7-170" fmla="*/ 3776661 h 3776661"/>
                <a:gd name="connsiteX8-171" fmla="*/ 1 w 273845"/>
                <a:gd name="connsiteY8-172" fmla="*/ 3609974 h 3776661"/>
                <a:gd name="connsiteX9-173" fmla="*/ 0 w 273845"/>
                <a:gd name="connsiteY9-174" fmla="*/ 0 h 3776661"/>
                <a:gd name="connsiteX0-175" fmla="*/ 0 w 273845"/>
                <a:gd name="connsiteY0-176" fmla="*/ 0 h 3776661"/>
                <a:gd name="connsiteX1-177" fmla="*/ 272825 w 273845"/>
                <a:gd name="connsiteY1-178" fmla="*/ 0 h 3776661"/>
                <a:gd name="connsiteX2-179" fmla="*/ 273845 w 273845"/>
                <a:gd name="connsiteY2-180" fmla="*/ 3581399 h 3776661"/>
                <a:gd name="connsiteX3-181" fmla="*/ 252414 w 273845"/>
                <a:gd name="connsiteY3-182" fmla="*/ 3776661 h 3776661"/>
                <a:gd name="connsiteX4-183" fmla="*/ 221457 w 273845"/>
                <a:gd name="connsiteY4-184" fmla="*/ 3774280 h 3776661"/>
                <a:gd name="connsiteX5-185" fmla="*/ 166689 w 273845"/>
                <a:gd name="connsiteY5-186" fmla="*/ 3776661 h 3776661"/>
                <a:gd name="connsiteX6-187" fmla="*/ 104776 w 273845"/>
                <a:gd name="connsiteY6-188" fmla="*/ 3664743 h 3776661"/>
                <a:gd name="connsiteX7-189" fmla="*/ 57151 w 273845"/>
                <a:gd name="connsiteY7-190" fmla="*/ 3750467 h 3776661"/>
                <a:gd name="connsiteX8-191" fmla="*/ 1 w 273845"/>
                <a:gd name="connsiteY8-192" fmla="*/ 3609974 h 3776661"/>
                <a:gd name="connsiteX9-193" fmla="*/ 0 w 273845"/>
                <a:gd name="connsiteY9-194" fmla="*/ 0 h 3776661"/>
                <a:gd name="connsiteX0-195" fmla="*/ 0 w 273845"/>
                <a:gd name="connsiteY0-196" fmla="*/ 0 h 3776661"/>
                <a:gd name="connsiteX1-197" fmla="*/ 272825 w 273845"/>
                <a:gd name="connsiteY1-198" fmla="*/ 0 h 3776661"/>
                <a:gd name="connsiteX2-199" fmla="*/ 273845 w 273845"/>
                <a:gd name="connsiteY2-200" fmla="*/ 3581399 h 3776661"/>
                <a:gd name="connsiteX3-201" fmla="*/ 252414 w 273845"/>
                <a:gd name="connsiteY3-202" fmla="*/ 3776661 h 3776661"/>
                <a:gd name="connsiteX4-203" fmla="*/ 228601 w 273845"/>
                <a:gd name="connsiteY4-204" fmla="*/ 3629023 h 3776661"/>
                <a:gd name="connsiteX5-205" fmla="*/ 166689 w 273845"/>
                <a:gd name="connsiteY5-206" fmla="*/ 3776661 h 3776661"/>
                <a:gd name="connsiteX6-207" fmla="*/ 104776 w 273845"/>
                <a:gd name="connsiteY6-208" fmla="*/ 3664743 h 3776661"/>
                <a:gd name="connsiteX7-209" fmla="*/ 57151 w 273845"/>
                <a:gd name="connsiteY7-210" fmla="*/ 3750467 h 3776661"/>
                <a:gd name="connsiteX8-211" fmla="*/ 1 w 273845"/>
                <a:gd name="connsiteY8-212" fmla="*/ 3609974 h 3776661"/>
                <a:gd name="connsiteX9-213" fmla="*/ 0 w 273845"/>
                <a:gd name="connsiteY9-214" fmla="*/ 0 h 3776661"/>
                <a:gd name="connsiteX0-215" fmla="*/ 0 w 273845"/>
                <a:gd name="connsiteY0-216" fmla="*/ 0 h 3776661"/>
                <a:gd name="connsiteX1-217" fmla="*/ 272825 w 273845"/>
                <a:gd name="connsiteY1-218" fmla="*/ 0 h 3776661"/>
                <a:gd name="connsiteX2-219" fmla="*/ 273845 w 273845"/>
                <a:gd name="connsiteY2-220" fmla="*/ 3581399 h 3776661"/>
                <a:gd name="connsiteX3-221" fmla="*/ 250032 w 273845"/>
                <a:gd name="connsiteY3-222" fmla="*/ 3695699 h 3776661"/>
                <a:gd name="connsiteX4-223" fmla="*/ 228601 w 273845"/>
                <a:gd name="connsiteY4-224" fmla="*/ 3629023 h 3776661"/>
                <a:gd name="connsiteX5-225" fmla="*/ 166689 w 273845"/>
                <a:gd name="connsiteY5-226" fmla="*/ 3776661 h 3776661"/>
                <a:gd name="connsiteX6-227" fmla="*/ 104776 w 273845"/>
                <a:gd name="connsiteY6-228" fmla="*/ 3664743 h 3776661"/>
                <a:gd name="connsiteX7-229" fmla="*/ 57151 w 273845"/>
                <a:gd name="connsiteY7-230" fmla="*/ 3750467 h 3776661"/>
                <a:gd name="connsiteX8-231" fmla="*/ 1 w 273845"/>
                <a:gd name="connsiteY8-232" fmla="*/ 3609974 h 3776661"/>
                <a:gd name="connsiteX9-233" fmla="*/ 0 w 273845"/>
                <a:gd name="connsiteY9-234" fmla="*/ 0 h 3776661"/>
                <a:gd name="connsiteX0-235" fmla="*/ 0 w 273845"/>
                <a:gd name="connsiteY0-236" fmla="*/ 0 h 3776661"/>
                <a:gd name="connsiteX1-237" fmla="*/ 272825 w 273845"/>
                <a:gd name="connsiteY1-238" fmla="*/ 0 h 3776661"/>
                <a:gd name="connsiteX2-239" fmla="*/ 273845 w 273845"/>
                <a:gd name="connsiteY2-240" fmla="*/ 3581399 h 3776661"/>
                <a:gd name="connsiteX3-241" fmla="*/ 247651 w 273845"/>
                <a:gd name="connsiteY3-242" fmla="*/ 3702843 h 3776661"/>
                <a:gd name="connsiteX4-243" fmla="*/ 228601 w 273845"/>
                <a:gd name="connsiteY4-244" fmla="*/ 3629023 h 3776661"/>
                <a:gd name="connsiteX5-245" fmla="*/ 166689 w 273845"/>
                <a:gd name="connsiteY5-246" fmla="*/ 3776661 h 3776661"/>
                <a:gd name="connsiteX6-247" fmla="*/ 104776 w 273845"/>
                <a:gd name="connsiteY6-248" fmla="*/ 3664743 h 3776661"/>
                <a:gd name="connsiteX7-249" fmla="*/ 57151 w 273845"/>
                <a:gd name="connsiteY7-250" fmla="*/ 3750467 h 3776661"/>
                <a:gd name="connsiteX8-251" fmla="*/ 1 w 273845"/>
                <a:gd name="connsiteY8-252" fmla="*/ 3609974 h 3776661"/>
                <a:gd name="connsiteX9-253" fmla="*/ 0 w 273845"/>
                <a:gd name="connsiteY9-254" fmla="*/ 0 h 3776661"/>
                <a:gd name="connsiteX0-255" fmla="*/ 0 w 273845"/>
                <a:gd name="connsiteY0-256" fmla="*/ 0 h 3776661"/>
                <a:gd name="connsiteX1-257" fmla="*/ 272825 w 273845"/>
                <a:gd name="connsiteY1-258" fmla="*/ 0 h 3776661"/>
                <a:gd name="connsiteX2-259" fmla="*/ 273845 w 273845"/>
                <a:gd name="connsiteY2-260" fmla="*/ 3581399 h 3776661"/>
                <a:gd name="connsiteX3-261" fmla="*/ 247651 w 273845"/>
                <a:gd name="connsiteY3-262" fmla="*/ 3702843 h 3776661"/>
                <a:gd name="connsiteX4-263" fmla="*/ 228601 w 273845"/>
                <a:gd name="connsiteY4-264" fmla="*/ 3629023 h 3776661"/>
                <a:gd name="connsiteX5-265" fmla="*/ 166689 w 273845"/>
                <a:gd name="connsiteY5-266" fmla="*/ 3776661 h 3776661"/>
                <a:gd name="connsiteX6-267" fmla="*/ 104776 w 273845"/>
                <a:gd name="connsiteY6-268" fmla="*/ 3664743 h 3776661"/>
                <a:gd name="connsiteX7-269" fmla="*/ 57151 w 273845"/>
                <a:gd name="connsiteY7-270" fmla="*/ 3750467 h 3776661"/>
                <a:gd name="connsiteX8-271" fmla="*/ 1 w 273845"/>
                <a:gd name="connsiteY8-272" fmla="*/ 3609974 h 3776661"/>
                <a:gd name="connsiteX9-273" fmla="*/ 0 w 273845"/>
                <a:gd name="connsiteY9-274" fmla="*/ 0 h 3776661"/>
                <a:gd name="connsiteX0-275" fmla="*/ 0 w 273845"/>
                <a:gd name="connsiteY0-276" fmla="*/ 0 h 3776661"/>
                <a:gd name="connsiteX1-277" fmla="*/ 272825 w 273845"/>
                <a:gd name="connsiteY1-278" fmla="*/ 0 h 3776661"/>
                <a:gd name="connsiteX2-279" fmla="*/ 273845 w 273845"/>
                <a:gd name="connsiteY2-280" fmla="*/ 3581399 h 3776661"/>
                <a:gd name="connsiteX3-281" fmla="*/ 247651 w 273845"/>
                <a:gd name="connsiteY3-282" fmla="*/ 3702843 h 3776661"/>
                <a:gd name="connsiteX4-283" fmla="*/ 228601 w 273845"/>
                <a:gd name="connsiteY4-284" fmla="*/ 3629023 h 3776661"/>
                <a:gd name="connsiteX5-285" fmla="*/ 166689 w 273845"/>
                <a:gd name="connsiteY5-286" fmla="*/ 3776661 h 3776661"/>
                <a:gd name="connsiteX6-287" fmla="*/ 104776 w 273845"/>
                <a:gd name="connsiteY6-288" fmla="*/ 3664743 h 3776661"/>
                <a:gd name="connsiteX7-289" fmla="*/ 57151 w 273845"/>
                <a:gd name="connsiteY7-290" fmla="*/ 3750467 h 3776661"/>
                <a:gd name="connsiteX8-291" fmla="*/ 1 w 273845"/>
                <a:gd name="connsiteY8-292" fmla="*/ 3609974 h 3776661"/>
                <a:gd name="connsiteX9-293" fmla="*/ 0 w 273845"/>
                <a:gd name="connsiteY9-294" fmla="*/ 0 h 3776661"/>
                <a:gd name="connsiteX0-295" fmla="*/ 0 w 273845"/>
                <a:gd name="connsiteY0-296" fmla="*/ 0 h 3776661"/>
                <a:gd name="connsiteX1-297" fmla="*/ 272825 w 273845"/>
                <a:gd name="connsiteY1-298" fmla="*/ 0 h 3776661"/>
                <a:gd name="connsiteX2-299" fmla="*/ 273845 w 273845"/>
                <a:gd name="connsiteY2-300" fmla="*/ 3581399 h 3776661"/>
                <a:gd name="connsiteX3-301" fmla="*/ 247651 w 273845"/>
                <a:gd name="connsiteY3-302" fmla="*/ 3702843 h 3776661"/>
                <a:gd name="connsiteX4-303" fmla="*/ 228601 w 273845"/>
                <a:gd name="connsiteY4-304" fmla="*/ 3629023 h 3776661"/>
                <a:gd name="connsiteX5-305" fmla="*/ 166689 w 273845"/>
                <a:gd name="connsiteY5-306" fmla="*/ 3776661 h 3776661"/>
                <a:gd name="connsiteX6-307" fmla="*/ 104776 w 273845"/>
                <a:gd name="connsiteY6-308" fmla="*/ 3664743 h 3776661"/>
                <a:gd name="connsiteX7-309" fmla="*/ 57151 w 273845"/>
                <a:gd name="connsiteY7-310" fmla="*/ 3750467 h 3776661"/>
                <a:gd name="connsiteX8-311" fmla="*/ 1 w 273845"/>
                <a:gd name="connsiteY8-312" fmla="*/ 3609974 h 3776661"/>
                <a:gd name="connsiteX9-313" fmla="*/ 0 w 273845"/>
                <a:gd name="connsiteY9-314" fmla="*/ 0 h 3776661"/>
                <a:gd name="connsiteX0-315" fmla="*/ 0 w 273845"/>
                <a:gd name="connsiteY0-316" fmla="*/ 0 h 3776661"/>
                <a:gd name="connsiteX1-317" fmla="*/ 272825 w 273845"/>
                <a:gd name="connsiteY1-318" fmla="*/ 0 h 3776661"/>
                <a:gd name="connsiteX2-319" fmla="*/ 273845 w 273845"/>
                <a:gd name="connsiteY2-320" fmla="*/ 3581399 h 3776661"/>
                <a:gd name="connsiteX3-321" fmla="*/ 247651 w 273845"/>
                <a:gd name="connsiteY3-322" fmla="*/ 3702843 h 3776661"/>
                <a:gd name="connsiteX4-323" fmla="*/ 228601 w 273845"/>
                <a:gd name="connsiteY4-324" fmla="*/ 3629023 h 3776661"/>
                <a:gd name="connsiteX5-325" fmla="*/ 166689 w 273845"/>
                <a:gd name="connsiteY5-326" fmla="*/ 3776661 h 3776661"/>
                <a:gd name="connsiteX6-327" fmla="*/ 104776 w 273845"/>
                <a:gd name="connsiteY6-328" fmla="*/ 3664743 h 3776661"/>
                <a:gd name="connsiteX7-329" fmla="*/ 57151 w 273845"/>
                <a:gd name="connsiteY7-330" fmla="*/ 3750467 h 3776661"/>
                <a:gd name="connsiteX8-331" fmla="*/ 1 w 273845"/>
                <a:gd name="connsiteY8-332" fmla="*/ 3609974 h 3776661"/>
                <a:gd name="connsiteX9-333" fmla="*/ 0 w 273845"/>
                <a:gd name="connsiteY9-334" fmla="*/ 0 h 3776661"/>
                <a:gd name="connsiteX0-335" fmla="*/ 0 w 273845"/>
                <a:gd name="connsiteY0-336" fmla="*/ 0 h 3776661"/>
                <a:gd name="connsiteX1-337" fmla="*/ 272825 w 273845"/>
                <a:gd name="connsiteY1-338" fmla="*/ 0 h 3776661"/>
                <a:gd name="connsiteX2-339" fmla="*/ 273845 w 273845"/>
                <a:gd name="connsiteY2-340" fmla="*/ 3581399 h 3776661"/>
                <a:gd name="connsiteX3-341" fmla="*/ 247651 w 273845"/>
                <a:gd name="connsiteY3-342" fmla="*/ 3702843 h 3776661"/>
                <a:gd name="connsiteX4-343" fmla="*/ 228601 w 273845"/>
                <a:gd name="connsiteY4-344" fmla="*/ 3629023 h 3776661"/>
                <a:gd name="connsiteX5-345" fmla="*/ 166689 w 273845"/>
                <a:gd name="connsiteY5-346" fmla="*/ 3776661 h 3776661"/>
                <a:gd name="connsiteX6-347" fmla="*/ 104776 w 273845"/>
                <a:gd name="connsiteY6-348" fmla="*/ 3664743 h 3776661"/>
                <a:gd name="connsiteX7-349" fmla="*/ 57151 w 273845"/>
                <a:gd name="connsiteY7-350" fmla="*/ 3750467 h 3776661"/>
                <a:gd name="connsiteX8-351" fmla="*/ 1 w 273845"/>
                <a:gd name="connsiteY8-352" fmla="*/ 3609974 h 3776661"/>
                <a:gd name="connsiteX9-353" fmla="*/ 0 w 273845"/>
                <a:gd name="connsiteY9-354" fmla="*/ 0 h 3776661"/>
                <a:gd name="connsiteX0-355" fmla="*/ 0 w 273845"/>
                <a:gd name="connsiteY0-356" fmla="*/ 0 h 3776887"/>
                <a:gd name="connsiteX1-357" fmla="*/ 272825 w 273845"/>
                <a:gd name="connsiteY1-358" fmla="*/ 0 h 3776887"/>
                <a:gd name="connsiteX2-359" fmla="*/ 273845 w 273845"/>
                <a:gd name="connsiteY2-360" fmla="*/ 3581399 h 3776887"/>
                <a:gd name="connsiteX3-361" fmla="*/ 247651 w 273845"/>
                <a:gd name="connsiteY3-362" fmla="*/ 3702843 h 3776887"/>
                <a:gd name="connsiteX4-363" fmla="*/ 228601 w 273845"/>
                <a:gd name="connsiteY4-364" fmla="*/ 3629023 h 3776887"/>
                <a:gd name="connsiteX5-365" fmla="*/ 166689 w 273845"/>
                <a:gd name="connsiteY5-366" fmla="*/ 3776661 h 3776887"/>
                <a:gd name="connsiteX6-367" fmla="*/ 104776 w 273845"/>
                <a:gd name="connsiteY6-368" fmla="*/ 3664743 h 3776887"/>
                <a:gd name="connsiteX7-369" fmla="*/ 57151 w 273845"/>
                <a:gd name="connsiteY7-370" fmla="*/ 3750467 h 3776887"/>
                <a:gd name="connsiteX8-371" fmla="*/ 1 w 273845"/>
                <a:gd name="connsiteY8-372" fmla="*/ 3609974 h 3776887"/>
                <a:gd name="connsiteX9-373" fmla="*/ 0 w 273845"/>
                <a:gd name="connsiteY9-374" fmla="*/ 0 h 3776887"/>
                <a:gd name="connsiteX0-375" fmla="*/ 0 w 273845"/>
                <a:gd name="connsiteY0-376" fmla="*/ 0 h 3776887"/>
                <a:gd name="connsiteX1-377" fmla="*/ 272825 w 273845"/>
                <a:gd name="connsiteY1-378" fmla="*/ 0 h 3776887"/>
                <a:gd name="connsiteX2-379" fmla="*/ 273845 w 273845"/>
                <a:gd name="connsiteY2-380" fmla="*/ 3581399 h 3776887"/>
                <a:gd name="connsiteX3-381" fmla="*/ 247651 w 273845"/>
                <a:gd name="connsiteY3-382" fmla="*/ 3702843 h 3776887"/>
                <a:gd name="connsiteX4-383" fmla="*/ 228601 w 273845"/>
                <a:gd name="connsiteY4-384" fmla="*/ 3629023 h 3776887"/>
                <a:gd name="connsiteX5-385" fmla="*/ 166689 w 273845"/>
                <a:gd name="connsiteY5-386" fmla="*/ 3776661 h 3776887"/>
                <a:gd name="connsiteX6-387" fmla="*/ 104776 w 273845"/>
                <a:gd name="connsiteY6-388" fmla="*/ 3664743 h 3776887"/>
                <a:gd name="connsiteX7-389" fmla="*/ 57151 w 273845"/>
                <a:gd name="connsiteY7-390" fmla="*/ 3750467 h 3776887"/>
                <a:gd name="connsiteX8-391" fmla="*/ 1 w 273845"/>
                <a:gd name="connsiteY8-392" fmla="*/ 3609974 h 3776887"/>
                <a:gd name="connsiteX9-393" fmla="*/ 0 w 273845"/>
                <a:gd name="connsiteY9-394" fmla="*/ 0 h 3776887"/>
                <a:gd name="connsiteX0-395" fmla="*/ 0 w 273845"/>
                <a:gd name="connsiteY0-396" fmla="*/ 0 h 3776887"/>
                <a:gd name="connsiteX1-397" fmla="*/ 272825 w 273845"/>
                <a:gd name="connsiteY1-398" fmla="*/ 0 h 3776887"/>
                <a:gd name="connsiteX2-399" fmla="*/ 273845 w 273845"/>
                <a:gd name="connsiteY2-400" fmla="*/ 3581399 h 3776887"/>
                <a:gd name="connsiteX3-401" fmla="*/ 247651 w 273845"/>
                <a:gd name="connsiteY3-402" fmla="*/ 3702843 h 3776887"/>
                <a:gd name="connsiteX4-403" fmla="*/ 228601 w 273845"/>
                <a:gd name="connsiteY4-404" fmla="*/ 3629023 h 3776887"/>
                <a:gd name="connsiteX5-405" fmla="*/ 166689 w 273845"/>
                <a:gd name="connsiteY5-406" fmla="*/ 3776661 h 3776887"/>
                <a:gd name="connsiteX6-407" fmla="*/ 104776 w 273845"/>
                <a:gd name="connsiteY6-408" fmla="*/ 3664743 h 3776887"/>
                <a:gd name="connsiteX7-409" fmla="*/ 57151 w 273845"/>
                <a:gd name="connsiteY7-410" fmla="*/ 3750467 h 3776887"/>
                <a:gd name="connsiteX8-411" fmla="*/ 1 w 273845"/>
                <a:gd name="connsiteY8-412" fmla="*/ 3609974 h 3776887"/>
                <a:gd name="connsiteX9-413" fmla="*/ 0 w 273845"/>
                <a:gd name="connsiteY9-414" fmla="*/ 0 h 3776887"/>
                <a:gd name="connsiteX0-415" fmla="*/ 0 w 273845"/>
                <a:gd name="connsiteY0-416" fmla="*/ 0 h 3776859"/>
                <a:gd name="connsiteX1-417" fmla="*/ 272825 w 273845"/>
                <a:gd name="connsiteY1-418" fmla="*/ 0 h 3776859"/>
                <a:gd name="connsiteX2-419" fmla="*/ 273845 w 273845"/>
                <a:gd name="connsiteY2-420" fmla="*/ 3581399 h 3776859"/>
                <a:gd name="connsiteX3-421" fmla="*/ 247651 w 273845"/>
                <a:gd name="connsiteY3-422" fmla="*/ 3702843 h 3776859"/>
                <a:gd name="connsiteX4-423" fmla="*/ 223839 w 273845"/>
                <a:gd name="connsiteY4-424" fmla="*/ 3631404 h 3776859"/>
                <a:gd name="connsiteX5-425" fmla="*/ 166689 w 273845"/>
                <a:gd name="connsiteY5-426" fmla="*/ 3776661 h 3776859"/>
                <a:gd name="connsiteX6-427" fmla="*/ 104776 w 273845"/>
                <a:gd name="connsiteY6-428" fmla="*/ 3664743 h 3776859"/>
                <a:gd name="connsiteX7-429" fmla="*/ 57151 w 273845"/>
                <a:gd name="connsiteY7-430" fmla="*/ 3750467 h 3776859"/>
                <a:gd name="connsiteX8-431" fmla="*/ 1 w 273845"/>
                <a:gd name="connsiteY8-432" fmla="*/ 3609974 h 3776859"/>
                <a:gd name="connsiteX9-433" fmla="*/ 0 w 273845"/>
                <a:gd name="connsiteY9-434" fmla="*/ 0 h 3776859"/>
                <a:gd name="connsiteX0-435" fmla="*/ 0 w 273845"/>
                <a:gd name="connsiteY0-436" fmla="*/ 0 h 3776859"/>
                <a:gd name="connsiteX1-437" fmla="*/ 272825 w 273845"/>
                <a:gd name="connsiteY1-438" fmla="*/ 0 h 3776859"/>
                <a:gd name="connsiteX2-439" fmla="*/ 273845 w 273845"/>
                <a:gd name="connsiteY2-440" fmla="*/ 3581399 h 3776859"/>
                <a:gd name="connsiteX3-441" fmla="*/ 247651 w 273845"/>
                <a:gd name="connsiteY3-442" fmla="*/ 3702843 h 3776859"/>
                <a:gd name="connsiteX4-443" fmla="*/ 223839 w 273845"/>
                <a:gd name="connsiteY4-444" fmla="*/ 3631404 h 3776859"/>
                <a:gd name="connsiteX5-445" fmla="*/ 166689 w 273845"/>
                <a:gd name="connsiteY5-446" fmla="*/ 3776661 h 3776859"/>
                <a:gd name="connsiteX6-447" fmla="*/ 104776 w 273845"/>
                <a:gd name="connsiteY6-448" fmla="*/ 3664743 h 3776859"/>
                <a:gd name="connsiteX7-449" fmla="*/ 57151 w 273845"/>
                <a:gd name="connsiteY7-450" fmla="*/ 3750467 h 3776859"/>
                <a:gd name="connsiteX8-451" fmla="*/ 1 w 273845"/>
                <a:gd name="connsiteY8-452" fmla="*/ 3609974 h 3776859"/>
                <a:gd name="connsiteX9-453" fmla="*/ 0 w 273845"/>
                <a:gd name="connsiteY9-454" fmla="*/ 0 h 3776859"/>
                <a:gd name="connsiteX0-455" fmla="*/ 0 w 273894"/>
                <a:gd name="connsiteY0-456" fmla="*/ 0 h 3776859"/>
                <a:gd name="connsiteX1-457" fmla="*/ 272825 w 273894"/>
                <a:gd name="connsiteY1-458" fmla="*/ 0 h 3776859"/>
                <a:gd name="connsiteX2-459" fmla="*/ 273845 w 273894"/>
                <a:gd name="connsiteY2-460" fmla="*/ 3581399 h 3776859"/>
                <a:gd name="connsiteX3-461" fmla="*/ 247651 w 273894"/>
                <a:gd name="connsiteY3-462" fmla="*/ 3702843 h 3776859"/>
                <a:gd name="connsiteX4-463" fmla="*/ 223839 w 273894"/>
                <a:gd name="connsiteY4-464" fmla="*/ 3631404 h 3776859"/>
                <a:gd name="connsiteX5-465" fmla="*/ 166689 w 273894"/>
                <a:gd name="connsiteY5-466" fmla="*/ 3776661 h 3776859"/>
                <a:gd name="connsiteX6-467" fmla="*/ 104776 w 273894"/>
                <a:gd name="connsiteY6-468" fmla="*/ 3664743 h 3776859"/>
                <a:gd name="connsiteX7-469" fmla="*/ 57151 w 273894"/>
                <a:gd name="connsiteY7-470" fmla="*/ 3750467 h 3776859"/>
                <a:gd name="connsiteX8-471" fmla="*/ 1 w 273894"/>
                <a:gd name="connsiteY8-472" fmla="*/ 3609974 h 3776859"/>
                <a:gd name="connsiteX9-473" fmla="*/ 0 w 273894"/>
                <a:gd name="connsiteY9-474" fmla="*/ 0 h 3776859"/>
                <a:gd name="connsiteX0-475" fmla="*/ 0 w 273894"/>
                <a:gd name="connsiteY0-476" fmla="*/ 0 h 3776859"/>
                <a:gd name="connsiteX1-477" fmla="*/ 272825 w 273894"/>
                <a:gd name="connsiteY1-478" fmla="*/ 0 h 3776859"/>
                <a:gd name="connsiteX2-479" fmla="*/ 273845 w 273894"/>
                <a:gd name="connsiteY2-480" fmla="*/ 3581399 h 3776859"/>
                <a:gd name="connsiteX3-481" fmla="*/ 247651 w 273894"/>
                <a:gd name="connsiteY3-482" fmla="*/ 3702843 h 3776859"/>
                <a:gd name="connsiteX4-483" fmla="*/ 223839 w 273894"/>
                <a:gd name="connsiteY4-484" fmla="*/ 3631404 h 3776859"/>
                <a:gd name="connsiteX5-485" fmla="*/ 166689 w 273894"/>
                <a:gd name="connsiteY5-486" fmla="*/ 3776661 h 3776859"/>
                <a:gd name="connsiteX6-487" fmla="*/ 104776 w 273894"/>
                <a:gd name="connsiteY6-488" fmla="*/ 3664743 h 3776859"/>
                <a:gd name="connsiteX7-489" fmla="*/ 57151 w 273894"/>
                <a:gd name="connsiteY7-490" fmla="*/ 3750467 h 3776859"/>
                <a:gd name="connsiteX8-491" fmla="*/ 1 w 273894"/>
                <a:gd name="connsiteY8-492" fmla="*/ 3609974 h 3776859"/>
                <a:gd name="connsiteX9-493" fmla="*/ 0 w 273894"/>
                <a:gd name="connsiteY9-494" fmla="*/ 0 h 3776859"/>
                <a:gd name="connsiteX0-495" fmla="*/ 0 w 273845"/>
                <a:gd name="connsiteY0-496" fmla="*/ 0 h 3776859"/>
                <a:gd name="connsiteX1-497" fmla="*/ 272825 w 273845"/>
                <a:gd name="connsiteY1-498" fmla="*/ 0 h 3776859"/>
                <a:gd name="connsiteX2-499" fmla="*/ 273845 w 273845"/>
                <a:gd name="connsiteY2-500" fmla="*/ 3581399 h 3776859"/>
                <a:gd name="connsiteX3-501" fmla="*/ 247651 w 273845"/>
                <a:gd name="connsiteY3-502" fmla="*/ 3702843 h 3776859"/>
                <a:gd name="connsiteX4-503" fmla="*/ 223839 w 273845"/>
                <a:gd name="connsiteY4-504" fmla="*/ 3631404 h 3776859"/>
                <a:gd name="connsiteX5-505" fmla="*/ 166689 w 273845"/>
                <a:gd name="connsiteY5-506" fmla="*/ 3776661 h 3776859"/>
                <a:gd name="connsiteX6-507" fmla="*/ 104776 w 273845"/>
                <a:gd name="connsiteY6-508" fmla="*/ 3664743 h 3776859"/>
                <a:gd name="connsiteX7-509" fmla="*/ 57151 w 273845"/>
                <a:gd name="connsiteY7-510" fmla="*/ 3750467 h 3776859"/>
                <a:gd name="connsiteX8-511" fmla="*/ 1 w 273845"/>
                <a:gd name="connsiteY8-512" fmla="*/ 3609974 h 3776859"/>
                <a:gd name="connsiteX9-513" fmla="*/ 0 w 273845"/>
                <a:gd name="connsiteY9-514" fmla="*/ 0 h 3776859"/>
                <a:gd name="connsiteX0-515" fmla="*/ 0 w 273845"/>
                <a:gd name="connsiteY0-516" fmla="*/ 0 h 3776859"/>
                <a:gd name="connsiteX1-517" fmla="*/ 272825 w 273845"/>
                <a:gd name="connsiteY1-518" fmla="*/ 0 h 3776859"/>
                <a:gd name="connsiteX2-519" fmla="*/ 273845 w 273845"/>
                <a:gd name="connsiteY2-520" fmla="*/ 3581399 h 3776859"/>
                <a:gd name="connsiteX3-521" fmla="*/ 252414 w 273845"/>
                <a:gd name="connsiteY3-522" fmla="*/ 3702843 h 3776859"/>
                <a:gd name="connsiteX4-523" fmla="*/ 223839 w 273845"/>
                <a:gd name="connsiteY4-524" fmla="*/ 3631404 h 3776859"/>
                <a:gd name="connsiteX5-525" fmla="*/ 166689 w 273845"/>
                <a:gd name="connsiteY5-526" fmla="*/ 3776661 h 3776859"/>
                <a:gd name="connsiteX6-527" fmla="*/ 104776 w 273845"/>
                <a:gd name="connsiteY6-528" fmla="*/ 3664743 h 3776859"/>
                <a:gd name="connsiteX7-529" fmla="*/ 57151 w 273845"/>
                <a:gd name="connsiteY7-530" fmla="*/ 3750467 h 3776859"/>
                <a:gd name="connsiteX8-531" fmla="*/ 1 w 273845"/>
                <a:gd name="connsiteY8-532" fmla="*/ 3609974 h 3776859"/>
                <a:gd name="connsiteX9-533" fmla="*/ 0 w 273845"/>
                <a:gd name="connsiteY9-534" fmla="*/ 0 h 3776859"/>
                <a:gd name="connsiteX0-535" fmla="*/ 0 w 273845"/>
                <a:gd name="connsiteY0-536" fmla="*/ 0 h 3776859"/>
                <a:gd name="connsiteX1-537" fmla="*/ 272825 w 273845"/>
                <a:gd name="connsiteY1-538" fmla="*/ 0 h 3776859"/>
                <a:gd name="connsiteX2-539" fmla="*/ 273845 w 273845"/>
                <a:gd name="connsiteY2-540" fmla="*/ 3581399 h 3776859"/>
                <a:gd name="connsiteX3-541" fmla="*/ 252414 w 273845"/>
                <a:gd name="connsiteY3-542" fmla="*/ 3702843 h 3776859"/>
                <a:gd name="connsiteX4-543" fmla="*/ 223839 w 273845"/>
                <a:gd name="connsiteY4-544" fmla="*/ 3631404 h 3776859"/>
                <a:gd name="connsiteX5-545" fmla="*/ 166689 w 273845"/>
                <a:gd name="connsiteY5-546" fmla="*/ 3776661 h 3776859"/>
                <a:gd name="connsiteX6-547" fmla="*/ 104776 w 273845"/>
                <a:gd name="connsiteY6-548" fmla="*/ 3664743 h 3776859"/>
                <a:gd name="connsiteX7-549" fmla="*/ 57151 w 273845"/>
                <a:gd name="connsiteY7-550" fmla="*/ 3750467 h 3776859"/>
                <a:gd name="connsiteX8-551" fmla="*/ 1 w 273845"/>
                <a:gd name="connsiteY8-552" fmla="*/ 3609974 h 3776859"/>
                <a:gd name="connsiteX9-553" fmla="*/ 0 w 273845"/>
                <a:gd name="connsiteY9-554" fmla="*/ 0 h 3776859"/>
                <a:gd name="connsiteX0-555" fmla="*/ 0 w 273845"/>
                <a:gd name="connsiteY0-556" fmla="*/ 0 h 3776859"/>
                <a:gd name="connsiteX1-557" fmla="*/ 272825 w 273845"/>
                <a:gd name="connsiteY1-558" fmla="*/ 0 h 3776859"/>
                <a:gd name="connsiteX2-559" fmla="*/ 273845 w 273845"/>
                <a:gd name="connsiteY2-560" fmla="*/ 3581399 h 3776859"/>
                <a:gd name="connsiteX3-561" fmla="*/ 245270 w 273845"/>
                <a:gd name="connsiteY3-562" fmla="*/ 3702843 h 3776859"/>
                <a:gd name="connsiteX4-563" fmla="*/ 223839 w 273845"/>
                <a:gd name="connsiteY4-564" fmla="*/ 3631404 h 3776859"/>
                <a:gd name="connsiteX5-565" fmla="*/ 166689 w 273845"/>
                <a:gd name="connsiteY5-566" fmla="*/ 3776661 h 3776859"/>
                <a:gd name="connsiteX6-567" fmla="*/ 104776 w 273845"/>
                <a:gd name="connsiteY6-568" fmla="*/ 3664743 h 3776859"/>
                <a:gd name="connsiteX7-569" fmla="*/ 57151 w 273845"/>
                <a:gd name="connsiteY7-570" fmla="*/ 3750467 h 3776859"/>
                <a:gd name="connsiteX8-571" fmla="*/ 1 w 273845"/>
                <a:gd name="connsiteY8-572" fmla="*/ 3609974 h 3776859"/>
                <a:gd name="connsiteX9-573" fmla="*/ 0 w 273845"/>
                <a:gd name="connsiteY9-574" fmla="*/ 0 h 3776859"/>
                <a:gd name="connsiteX0-575" fmla="*/ 0 w 273845"/>
                <a:gd name="connsiteY0-576" fmla="*/ 0 h 3776859"/>
                <a:gd name="connsiteX1-577" fmla="*/ 272825 w 273845"/>
                <a:gd name="connsiteY1-578" fmla="*/ 0 h 3776859"/>
                <a:gd name="connsiteX2-579" fmla="*/ 273845 w 273845"/>
                <a:gd name="connsiteY2-580" fmla="*/ 3581399 h 3776859"/>
                <a:gd name="connsiteX3-581" fmla="*/ 245270 w 273845"/>
                <a:gd name="connsiteY3-582" fmla="*/ 3702843 h 3776859"/>
                <a:gd name="connsiteX4-583" fmla="*/ 223839 w 273845"/>
                <a:gd name="connsiteY4-584" fmla="*/ 3631404 h 3776859"/>
                <a:gd name="connsiteX5-585" fmla="*/ 166689 w 273845"/>
                <a:gd name="connsiteY5-586" fmla="*/ 3776661 h 3776859"/>
                <a:gd name="connsiteX6-587" fmla="*/ 104776 w 273845"/>
                <a:gd name="connsiteY6-588" fmla="*/ 3664743 h 3776859"/>
                <a:gd name="connsiteX7-589" fmla="*/ 57151 w 273845"/>
                <a:gd name="connsiteY7-590" fmla="*/ 3750467 h 3776859"/>
                <a:gd name="connsiteX8-591" fmla="*/ 1 w 273845"/>
                <a:gd name="connsiteY8-592" fmla="*/ 3609974 h 3776859"/>
                <a:gd name="connsiteX9-593" fmla="*/ 0 w 273845"/>
                <a:gd name="connsiteY9-594" fmla="*/ 0 h 3776859"/>
                <a:gd name="connsiteX0-595" fmla="*/ 0 w 273845"/>
                <a:gd name="connsiteY0-596" fmla="*/ 0 h 3776859"/>
                <a:gd name="connsiteX1-597" fmla="*/ 272825 w 273845"/>
                <a:gd name="connsiteY1-598" fmla="*/ 0 h 3776859"/>
                <a:gd name="connsiteX2-599" fmla="*/ 273845 w 273845"/>
                <a:gd name="connsiteY2-600" fmla="*/ 3581399 h 3776859"/>
                <a:gd name="connsiteX3-601" fmla="*/ 245270 w 273845"/>
                <a:gd name="connsiteY3-602" fmla="*/ 3702843 h 3776859"/>
                <a:gd name="connsiteX4-603" fmla="*/ 223839 w 273845"/>
                <a:gd name="connsiteY4-604" fmla="*/ 3631404 h 3776859"/>
                <a:gd name="connsiteX5-605" fmla="*/ 166689 w 273845"/>
                <a:gd name="connsiteY5-606" fmla="*/ 3776661 h 3776859"/>
                <a:gd name="connsiteX6-607" fmla="*/ 104776 w 273845"/>
                <a:gd name="connsiteY6-608" fmla="*/ 3664743 h 3776859"/>
                <a:gd name="connsiteX7-609" fmla="*/ 57151 w 273845"/>
                <a:gd name="connsiteY7-610" fmla="*/ 3750467 h 3776859"/>
                <a:gd name="connsiteX8-611" fmla="*/ 1 w 273845"/>
                <a:gd name="connsiteY8-612" fmla="*/ 3609974 h 3776859"/>
                <a:gd name="connsiteX9-613" fmla="*/ 0 w 273845"/>
                <a:gd name="connsiteY9-614" fmla="*/ 0 h 3776859"/>
                <a:gd name="connsiteX0-615" fmla="*/ 0 w 273845"/>
                <a:gd name="connsiteY0-616" fmla="*/ 0 h 3776859"/>
                <a:gd name="connsiteX1-617" fmla="*/ 272825 w 273845"/>
                <a:gd name="connsiteY1-618" fmla="*/ 0 h 3776859"/>
                <a:gd name="connsiteX2-619" fmla="*/ 273845 w 273845"/>
                <a:gd name="connsiteY2-620" fmla="*/ 3581399 h 3776859"/>
                <a:gd name="connsiteX3-621" fmla="*/ 245270 w 273845"/>
                <a:gd name="connsiteY3-622" fmla="*/ 3702843 h 3776859"/>
                <a:gd name="connsiteX4-623" fmla="*/ 223839 w 273845"/>
                <a:gd name="connsiteY4-624" fmla="*/ 3631404 h 3776859"/>
                <a:gd name="connsiteX5-625" fmla="*/ 166689 w 273845"/>
                <a:gd name="connsiteY5-626" fmla="*/ 3776661 h 3776859"/>
                <a:gd name="connsiteX6-627" fmla="*/ 104776 w 273845"/>
                <a:gd name="connsiteY6-628" fmla="*/ 3664743 h 3776859"/>
                <a:gd name="connsiteX7-629" fmla="*/ 57151 w 273845"/>
                <a:gd name="connsiteY7-630" fmla="*/ 3750467 h 3776859"/>
                <a:gd name="connsiteX8-631" fmla="*/ 1 w 273845"/>
                <a:gd name="connsiteY8-632" fmla="*/ 3609974 h 3776859"/>
                <a:gd name="connsiteX9-633" fmla="*/ 0 w 273845"/>
                <a:gd name="connsiteY9-634" fmla="*/ 0 h 3776859"/>
                <a:gd name="connsiteX0-635" fmla="*/ 0 w 273845"/>
                <a:gd name="connsiteY0-636" fmla="*/ 0 h 3776859"/>
                <a:gd name="connsiteX1-637" fmla="*/ 272825 w 273845"/>
                <a:gd name="connsiteY1-638" fmla="*/ 0 h 3776859"/>
                <a:gd name="connsiteX2-639" fmla="*/ 273845 w 273845"/>
                <a:gd name="connsiteY2-640" fmla="*/ 3581399 h 3776859"/>
                <a:gd name="connsiteX3-641" fmla="*/ 245270 w 273845"/>
                <a:gd name="connsiteY3-642" fmla="*/ 3702843 h 3776859"/>
                <a:gd name="connsiteX4-643" fmla="*/ 223839 w 273845"/>
                <a:gd name="connsiteY4-644" fmla="*/ 3631404 h 3776859"/>
                <a:gd name="connsiteX5-645" fmla="*/ 166689 w 273845"/>
                <a:gd name="connsiteY5-646" fmla="*/ 3776661 h 3776859"/>
                <a:gd name="connsiteX6-647" fmla="*/ 104776 w 273845"/>
                <a:gd name="connsiteY6-648" fmla="*/ 3664743 h 3776859"/>
                <a:gd name="connsiteX7-649" fmla="*/ 57151 w 273845"/>
                <a:gd name="connsiteY7-650" fmla="*/ 3750467 h 3776859"/>
                <a:gd name="connsiteX8-651" fmla="*/ 1 w 273845"/>
                <a:gd name="connsiteY8-652" fmla="*/ 3609974 h 3776859"/>
                <a:gd name="connsiteX9-653" fmla="*/ 0 w 273845"/>
                <a:gd name="connsiteY9-654" fmla="*/ 0 h 3776859"/>
                <a:gd name="connsiteX0-655" fmla="*/ 0 w 273845"/>
                <a:gd name="connsiteY0-656" fmla="*/ 0 h 3776859"/>
                <a:gd name="connsiteX1-657" fmla="*/ 272825 w 273845"/>
                <a:gd name="connsiteY1-658" fmla="*/ 0 h 3776859"/>
                <a:gd name="connsiteX2-659" fmla="*/ 273845 w 273845"/>
                <a:gd name="connsiteY2-660" fmla="*/ 3581399 h 3776859"/>
                <a:gd name="connsiteX3-661" fmla="*/ 245270 w 273845"/>
                <a:gd name="connsiteY3-662" fmla="*/ 3702843 h 3776859"/>
                <a:gd name="connsiteX4-663" fmla="*/ 223839 w 273845"/>
                <a:gd name="connsiteY4-664" fmla="*/ 3631404 h 3776859"/>
                <a:gd name="connsiteX5-665" fmla="*/ 166689 w 273845"/>
                <a:gd name="connsiteY5-666" fmla="*/ 3776661 h 3776859"/>
                <a:gd name="connsiteX6-667" fmla="*/ 104776 w 273845"/>
                <a:gd name="connsiteY6-668" fmla="*/ 3664743 h 3776859"/>
                <a:gd name="connsiteX7-669" fmla="*/ 57151 w 273845"/>
                <a:gd name="connsiteY7-670" fmla="*/ 3750467 h 3776859"/>
                <a:gd name="connsiteX8-671" fmla="*/ 1 w 273845"/>
                <a:gd name="connsiteY8-672" fmla="*/ 3609974 h 3776859"/>
                <a:gd name="connsiteX9-673" fmla="*/ 0 w 273845"/>
                <a:gd name="connsiteY9-674" fmla="*/ 0 h 3776859"/>
                <a:gd name="connsiteX0-675" fmla="*/ 0 w 273845"/>
                <a:gd name="connsiteY0-676" fmla="*/ 0 h 3776859"/>
                <a:gd name="connsiteX1-677" fmla="*/ 272825 w 273845"/>
                <a:gd name="connsiteY1-678" fmla="*/ 0 h 3776859"/>
                <a:gd name="connsiteX2-679" fmla="*/ 273845 w 273845"/>
                <a:gd name="connsiteY2-680" fmla="*/ 3581399 h 3776859"/>
                <a:gd name="connsiteX3-681" fmla="*/ 245270 w 273845"/>
                <a:gd name="connsiteY3-682" fmla="*/ 3702843 h 3776859"/>
                <a:gd name="connsiteX4-683" fmla="*/ 223839 w 273845"/>
                <a:gd name="connsiteY4-684" fmla="*/ 3631404 h 3776859"/>
                <a:gd name="connsiteX5-685" fmla="*/ 166689 w 273845"/>
                <a:gd name="connsiteY5-686" fmla="*/ 3776661 h 3776859"/>
                <a:gd name="connsiteX6-687" fmla="*/ 104776 w 273845"/>
                <a:gd name="connsiteY6-688" fmla="*/ 3664743 h 3776859"/>
                <a:gd name="connsiteX7-689" fmla="*/ 57151 w 273845"/>
                <a:gd name="connsiteY7-690" fmla="*/ 3750467 h 3776859"/>
                <a:gd name="connsiteX8-691" fmla="*/ 1 w 273845"/>
                <a:gd name="connsiteY8-692" fmla="*/ 3609974 h 3776859"/>
                <a:gd name="connsiteX9-693" fmla="*/ 0 w 273845"/>
                <a:gd name="connsiteY9-694" fmla="*/ 0 h 3776859"/>
                <a:gd name="connsiteX0-695" fmla="*/ 0 w 273845"/>
                <a:gd name="connsiteY0-696" fmla="*/ 0 h 3776859"/>
                <a:gd name="connsiteX1-697" fmla="*/ 272825 w 273845"/>
                <a:gd name="connsiteY1-698" fmla="*/ 0 h 3776859"/>
                <a:gd name="connsiteX2-699" fmla="*/ 273845 w 273845"/>
                <a:gd name="connsiteY2-700" fmla="*/ 3581399 h 3776859"/>
                <a:gd name="connsiteX3-701" fmla="*/ 245270 w 273845"/>
                <a:gd name="connsiteY3-702" fmla="*/ 3702843 h 3776859"/>
                <a:gd name="connsiteX4-703" fmla="*/ 223839 w 273845"/>
                <a:gd name="connsiteY4-704" fmla="*/ 3631404 h 3776859"/>
                <a:gd name="connsiteX5-705" fmla="*/ 166689 w 273845"/>
                <a:gd name="connsiteY5-706" fmla="*/ 3776661 h 3776859"/>
                <a:gd name="connsiteX6-707" fmla="*/ 104776 w 273845"/>
                <a:gd name="connsiteY6-708" fmla="*/ 3664743 h 3776859"/>
                <a:gd name="connsiteX7-709" fmla="*/ 57151 w 273845"/>
                <a:gd name="connsiteY7-710" fmla="*/ 3750467 h 3776859"/>
                <a:gd name="connsiteX8-711" fmla="*/ 1 w 273845"/>
                <a:gd name="connsiteY8-712" fmla="*/ 3609974 h 3776859"/>
                <a:gd name="connsiteX9-713" fmla="*/ 0 w 273845"/>
                <a:gd name="connsiteY9-714" fmla="*/ 0 h 3776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69" y="connsiteY8-70"/>
                </a:cxn>
                <a:cxn ang="0">
                  <a:pos x="connsiteX9-89" y="connsiteY9-90"/>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chemeClr val="tx2"/>
                </a:gs>
                <a:gs pos="82000">
                  <a:schemeClr val="tx2"/>
                </a:gs>
                <a:gs pos="34000">
                  <a:schemeClr val="tx2">
                    <a:lumMod val="75000"/>
                  </a:schemeClr>
                </a:gs>
                <a:gs pos="0">
                  <a:schemeClr val="tx2"/>
                </a:gs>
                <a:gs pos="38000">
                  <a:schemeClr val="tx2"/>
                </a:gs>
                <a:gs pos="100000">
                  <a:schemeClr val="tx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Rectangle 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 name="Rectangle 5"/>
            <p:cNvSpPr/>
            <p:nvPr/>
          </p:nvSpPr>
          <p:spPr>
            <a:xfrm>
              <a:off x="1404710" y="1213680"/>
              <a:ext cx="212954" cy="203438"/>
            </a:xfrm>
            <a:prstGeom prst="rect">
              <a:avLst/>
            </a:prstGeom>
            <a:solidFill>
              <a:schemeClr val="tx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3" name="Freeform: Shape 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1" fmla="*/ 0 w 226544"/>
                <a:gd name="connsiteY0-2" fmla="*/ 35306 h 70612"/>
                <a:gd name="connsiteX1-3" fmla="*/ 27685 w 226544"/>
                <a:gd name="connsiteY1-4" fmla="*/ 0 h 70612"/>
                <a:gd name="connsiteX2-5" fmla="*/ 226544 w 226544"/>
                <a:gd name="connsiteY2-6" fmla="*/ 35306 h 70612"/>
                <a:gd name="connsiteX3-7" fmla="*/ 27685 w 226544"/>
                <a:gd name="connsiteY3-8" fmla="*/ 70612 h 70612"/>
                <a:gd name="connsiteX4" fmla="*/ 0 w 226544"/>
                <a:gd name="connsiteY4" fmla="*/ 35306 h 70612"/>
                <a:gd name="connsiteX0-9" fmla="*/ 0 w 226544"/>
                <a:gd name="connsiteY0-10" fmla="*/ 35306 h 70612"/>
                <a:gd name="connsiteX1-11" fmla="*/ 27685 w 226544"/>
                <a:gd name="connsiteY1-12" fmla="*/ 0 h 70612"/>
                <a:gd name="connsiteX2-13" fmla="*/ 226544 w 226544"/>
                <a:gd name="connsiteY2-14" fmla="*/ 35306 h 70612"/>
                <a:gd name="connsiteX3-15" fmla="*/ 27685 w 226544"/>
                <a:gd name="connsiteY3-16" fmla="*/ 70612 h 70612"/>
                <a:gd name="connsiteX4-17" fmla="*/ 0 w 226544"/>
                <a:gd name="connsiteY4-18" fmla="*/ 35306 h 70612"/>
                <a:gd name="connsiteX0-19" fmla="*/ 0 w 226544"/>
                <a:gd name="connsiteY0-20" fmla="*/ 35306 h 70612"/>
                <a:gd name="connsiteX1-21" fmla="*/ 27685 w 226544"/>
                <a:gd name="connsiteY1-22" fmla="*/ 0 h 70612"/>
                <a:gd name="connsiteX2-23" fmla="*/ 226544 w 226544"/>
                <a:gd name="connsiteY2-24" fmla="*/ 35306 h 70612"/>
                <a:gd name="connsiteX3-25" fmla="*/ 27685 w 226544"/>
                <a:gd name="connsiteY3-26" fmla="*/ 70612 h 70612"/>
                <a:gd name="connsiteX4-27" fmla="*/ 0 w 226544"/>
                <a:gd name="connsiteY4-28" fmla="*/ 35306 h 70612"/>
                <a:gd name="connsiteX0-29" fmla="*/ 0 w 226544"/>
                <a:gd name="connsiteY0-30" fmla="*/ 35306 h 70612"/>
                <a:gd name="connsiteX1-31" fmla="*/ 27685 w 226544"/>
                <a:gd name="connsiteY1-32" fmla="*/ 0 h 70612"/>
                <a:gd name="connsiteX2-33" fmla="*/ 226544 w 226544"/>
                <a:gd name="connsiteY2-34" fmla="*/ 35306 h 70612"/>
                <a:gd name="connsiteX3-35" fmla="*/ 27685 w 226544"/>
                <a:gd name="connsiteY3-36" fmla="*/ 70612 h 70612"/>
                <a:gd name="connsiteX4-37" fmla="*/ 0 w 226544"/>
                <a:gd name="connsiteY4-38" fmla="*/ 35306 h 70612"/>
                <a:gd name="connsiteX0-39" fmla="*/ 0 w 226544"/>
                <a:gd name="connsiteY0-40" fmla="*/ 35306 h 70612"/>
                <a:gd name="connsiteX1-41" fmla="*/ 27685 w 226544"/>
                <a:gd name="connsiteY1-42" fmla="*/ 0 h 70612"/>
                <a:gd name="connsiteX2-43" fmla="*/ 226544 w 226544"/>
                <a:gd name="connsiteY2-44" fmla="*/ 35306 h 70612"/>
                <a:gd name="connsiteX3-45" fmla="*/ 27685 w 226544"/>
                <a:gd name="connsiteY3-46" fmla="*/ 70612 h 70612"/>
                <a:gd name="connsiteX4-47" fmla="*/ 0 w 226544"/>
                <a:gd name="connsiteY4-48" fmla="*/ 35306 h 70612"/>
                <a:gd name="connsiteX0-49" fmla="*/ 0 w 226544"/>
                <a:gd name="connsiteY0-50" fmla="*/ 35306 h 70612"/>
                <a:gd name="connsiteX1-51" fmla="*/ 27685 w 226544"/>
                <a:gd name="connsiteY1-52" fmla="*/ 0 h 70612"/>
                <a:gd name="connsiteX2-53" fmla="*/ 226544 w 226544"/>
                <a:gd name="connsiteY2-54" fmla="*/ 35306 h 70612"/>
                <a:gd name="connsiteX3-55" fmla="*/ 27685 w 226544"/>
                <a:gd name="connsiteY3-56" fmla="*/ 70612 h 70612"/>
                <a:gd name="connsiteX4-57" fmla="*/ 0 w 226544"/>
                <a:gd name="connsiteY4-58" fmla="*/ 35306 h 70612"/>
                <a:gd name="connsiteX0-59" fmla="*/ 0 w 226544"/>
                <a:gd name="connsiteY0-60" fmla="*/ 35306 h 70612"/>
                <a:gd name="connsiteX1-61" fmla="*/ 27685 w 226544"/>
                <a:gd name="connsiteY1-62" fmla="*/ 0 h 70612"/>
                <a:gd name="connsiteX2-63" fmla="*/ 226544 w 226544"/>
                <a:gd name="connsiteY2-64" fmla="*/ 35306 h 70612"/>
                <a:gd name="connsiteX3-65" fmla="*/ 27685 w 226544"/>
                <a:gd name="connsiteY3-66" fmla="*/ 70612 h 70612"/>
                <a:gd name="connsiteX4-67" fmla="*/ 0 w 226544"/>
                <a:gd name="connsiteY4-68" fmla="*/ 35306 h 70612"/>
                <a:gd name="connsiteX0-69" fmla="*/ 0 w 226544"/>
                <a:gd name="connsiteY0-70" fmla="*/ 35306 h 70612"/>
                <a:gd name="connsiteX1-71" fmla="*/ 27685 w 226544"/>
                <a:gd name="connsiteY1-72" fmla="*/ 0 h 70612"/>
                <a:gd name="connsiteX2-73" fmla="*/ 226544 w 226544"/>
                <a:gd name="connsiteY2-74" fmla="*/ 35306 h 70612"/>
                <a:gd name="connsiteX3-75" fmla="*/ 27685 w 226544"/>
                <a:gd name="connsiteY3-76" fmla="*/ 70612 h 70612"/>
                <a:gd name="connsiteX4-77" fmla="*/ 0 w 226544"/>
                <a:gd name="connsiteY4-78" fmla="*/ 35306 h 70612"/>
                <a:gd name="connsiteX0-79" fmla="*/ 0 w 226544"/>
                <a:gd name="connsiteY0-80" fmla="*/ 35306 h 70612"/>
                <a:gd name="connsiteX1-81" fmla="*/ 27685 w 226544"/>
                <a:gd name="connsiteY1-82" fmla="*/ 0 h 70612"/>
                <a:gd name="connsiteX2-83" fmla="*/ 226544 w 226544"/>
                <a:gd name="connsiteY2-84" fmla="*/ 35306 h 70612"/>
                <a:gd name="connsiteX3-85" fmla="*/ 27685 w 226544"/>
                <a:gd name="connsiteY3-86" fmla="*/ 70612 h 70612"/>
                <a:gd name="connsiteX4-87" fmla="*/ 0 w 226544"/>
                <a:gd name="connsiteY4-88" fmla="*/ 35306 h 7061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44" name="Straight Connector 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1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1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1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50" name="Straight Connector 1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1942465" y="2942590"/>
            <a:ext cx="5685790" cy="521335"/>
            <a:chOff x="978047" y="1482395"/>
            <a:chExt cx="2633067" cy="521495"/>
          </a:xfrm>
        </p:grpSpPr>
        <p:sp>
          <p:nvSpPr>
            <p:cNvPr id="11" name="Trapezoid 17"/>
            <p:cNvSpPr/>
            <p:nvPr/>
          </p:nvSpPr>
          <p:spPr>
            <a:xfrm rot="16200000">
              <a:off x="739624" y="1720819"/>
              <a:ext cx="521495" cy="44647"/>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Arrow: Pentagon 18"/>
            <p:cNvSpPr/>
            <p:nvPr/>
          </p:nvSpPr>
          <p:spPr>
            <a:xfrm>
              <a:off x="978047" y="1514542"/>
              <a:ext cx="2633067" cy="455414"/>
            </a:xfrm>
            <a:prstGeom prst="homePlate">
              <a:avLst>
                <a:gd name="adj" fmla="val 36274"/>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2000" dirty="0">
                  <a:latin typeface="宋体" panose="02010600030101010101" pitchFamily="2" charset="-122"/>
                  <a:ea typeface="宋体" panose="02010600030101010101" pitchFamily="2" charset="-122"/>
                  <a:sym typeface="+mn-ea"/>
                </a:rPr>
                <a:t>很难保持文档与现实的一致</a:t>
              </a:r>
              <a:endParaRPr lang="zh-CN" altLang="en-US" sz="2000" dirty="0">
                <a:latin typeface="宋体" panose="02010600030101010101" pitchFamily="2" charset="-122"/>
                <a:ea typeface="宋体" panose="02010600030101010101" pitchFamily="2" charset="-122"/>
                <a:cs typeface="+mn-ea"/>
                <a:sym typeface="+mn-lt"/>
              </a:endParaRPr>
            </a:p>
          </p:txBody>
        </p:sp>
        <p:sp>
          <p:nvSpPr>
            <p:cNvPr id="15" name="TextBox 22"/>
            <p:cNvSpPr txBox="1"/>
            <p:nvPr/>
          </p:nvSpPr>
          <p:spPr>
            <a:xfrm>
              <a:off x="1022693" y="1545664"/>
              <a:ext cx="288782" cy="392415"/>
            </a:xfrm>
            <a:prstGeom prst="rect">
              <a:avLst/>
            </a:prstGeom>
            <a:noFill/>
            <a:effectLst/>
          </p:spPr>
          <p:txBody>
            <a:bodyPr wrap="none">
              <a:noAutofit/>
            </a:bodyPr>
            <a:lstStyle/>
            <a:p>
              <a:r>
                <a:rPr lang="en-US" sz="2300">
                  <a:solidFill>
                    <a:schemeClr val="bg1"/>
                  </a:solidFill>
                  <a:cs typeface="+mn-ea"/>
                  <a:sym typeface="+mn-lt"/>
                </a:rPr>
                <a:t>1</a:t>
              </a:r>
            </a:p>
          </p:txBody>
        </p:sp>
      </p:grpSp>
      <p:grpSp>
        <p:nvGrpSpPr>
          <p:cNvPr id="52" name="组合 51"/>
          <p:cNvGrpSpPr/>
          <p:nvPr/>
        </p:nvGrpSpPr>
        <p:grpSpPr>
          <a:xfrm>
            <a:off x="1942465" y="3604260"/>
            <a:ext cx="5686425" cy="521335"/>
            <a:chOff x="978047" y="2159119"/>
            <a:chExt cx="2633067" cy="521495"/>
          </a:xfrm>
        </p:grpSpPr>
        <p:sp>
          <p:nvSpPr>
            <p:cNvPr id="16" name="Trapezoid 16"/>
            <p:cNvSpPr/>
            <p:nvPr/>
          </p:nvSpPr>
          <p:spPr>
            <a:xfrm rot="16200000">
              <a:off x="739624" y="2397543"/>
              <a:ext cx="521495" cy="44647"/>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Arrow: Pentagon 19"/>
            <p:cNvSpPr/>
            <p:nvPr/>
          </p:nvSpPr>
          <p:spPr>
            <a:xfrm>
              <a:off x="978047" y="2191266"/>
              <a:ext cx="2633067" cy="455414"/>
            </a:xfrm>
            <a:prstGeom prst="homePlate">
              <a:avLst>
                <a:gd name="adj" fmla="val 36274"/>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buClrTx/>
                <a:buSzTx/>
                <a:buFontTx/>
              </a:pPr>
              <a:r>
                <a:rPr lang="zh-CN" altLang="en-US" sz="2000" dirty="0">
                  <a:latin typeface="宋体" panose="02010600030101010101" pitchFamily="2" charset="-122"/>
                  <a:ea typeface="宋体" panose="02010600030101010101" pitchFamily="2" charset="-122"/>
                  <a:sym typeface="+mn-ea"/>
                </a:rPr>
                <a:t>通知受变更影响的设计人员是手工过程</a:t>
              </a:r>
              <a:endParaRPr lang="zh-CN" altLang="en-US" sz="2000" dirty="0">
                <a:latin typeface="宋体" panose="02010600030101010101" pitchFamily="2" charset="-122"/>
                <a:ea typeface="宋体" panose="02010600030101010101" pitchFamily="2" charset="-122"/>
                <a:sym typeface="+mn-lt"/>
              </a:endParaRPr>
            </a:p>
          </p:txBody>
        </p:sp>
        <p:sp>
          <p:nvSpPr>
            <p:cNvPr id="18" name="TextBox 23"/>
            <p:cNvSpPr txBox="1"/>
            <p:nvPr/>
          </p:nvSpPr>
          <p:spPr>
            <a:xfrm>
              <a:off x="1022693" y="2222513"/>
              <a:ext cx="288782" cy="392415"/>
            </a:xfrm>
            <a:prstGeom prst="rect">
              <a:avLst/>
            </a:prstGeom>
            <a:noFill/>
            <a:effectLst/>
          </p:spPr>
          <p:txBody>
            <a:bodyPr wrap="none">
              <a:noAutofit/>
            </a:bodyPr>
            <a:lstStyle/>
            <a:p>
              <a:r>
                <a:rPr lang="en-US" sz="2300">
                  <a:solidFill>
                    <a:schemeClr val="bg1"/>
                  </a:solidFill>
                  <a:cs typeface="+mn-ea"/>
                  <a:sym typeface="+mn-lt"/>
                </a:rPr>
                <a:t>2</a:t>
              </a:r>
            </a:p>
          </p:txBody>
        </p:sp>
      </p:grpSp>
      <p:grpSp>
        <p:nvGrpSpPr>
          <p:cNvPr id="53" name="组合 52"/>
          <p:cNvGrpSpPr/>
          <p:nvPr/>
        </p:nvGrpSpPr>
        <p:grpSpPr>
          <a:xfrm>
            <a:off x="1942465" y="4284345"/>
            <a:ext cx="6205854" cy="521335"/>
            <a:chOff x="978047" y="2835843"/>
            <a:chExt cx="3085857" cy="521495"/>
          </a:xfrm>
        </p:grpSpPr>
        <p:sp>
          <p:nvSpPr>
            <p:cNvPr id="19" name="Trapezoid 15"/>
            <p:cNvSpPr/>
            <p:nvPr/>
          </p:nvSpPr>
          <p:spPr>
            <a:xfrm rot="16200000">
              <a:off x="739624" y="3074267"/>
              <a:ext cx="521495" cy="44647"/>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Arrow: Pentagon 20"/>
            <p:cNvSpPr/>
            <p:nvPr/>
          </p:nvSpPr>
          <p:spPr>
            <a:xfrm>
              <a:off x="978047" y="2868238"/>
              <a:ext cx="3085857" cy="455435"/>
            </a:xfrm>
            <a:prstGeom prst="homePlate">
              <a:avLst>
                <a:gd name="adj" fmla="val 36274"/>
              </a:avLst>
            </a:pr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2000" dirty="0">
                  <a:latin typeface="宋体" panose="02010600030101010101" pitchFamily="2" charset="-122"/>
                  <a:ea typeface="宋体" panose="02010600030101010101" pitchFamily="2" charset="-122"/>
                  <a:sym typeface="+mn-ea"/>
                </a:rPr>
                <a:t>不太容易做到为每一个需求保存增补的信息</a:t>
              </a:r>
              <a:endParaRPr lang="zh-CN" altLang="en-US" sz="1600">
                <a:latin typeface="宋体" panose="02010600030101010101" pitchFamily="2" charset="-122"/>
                <a:ea typeface="宋体" panose="02010600030101010101" pitchFamily="2" charset="-122"/>
                <a:cs typeface="+mn-ea"/>
                <a:sym typeface="+mn-lt"/>
              </a:endParaRPr>
            </a:p>
          </p:txBody>
        </p:sp>
        <p:sp>
          <p:nvSpPr>
            <p:cNvPr id="21" name="TextBox 24"/>
            <p:cNvSpPr txBox="1"/>
            <p:nvPr/>
          </p:nvSpPr>
          <p:spPr>
            <a:xfrm>
              <a:off x="1022693" y="2899363"/>
              <a:ext cx="288782" cy="392415"/>
            </a:xfrm>
            <a:prstGeom prst="rect">
              <a:avLst/>
            </a:prstGeom>
            <a:noFill/>
            <a:effectLst/>
          </p:spPr>
          <p:txBody>
            <a:bodyPr wrap="none">
              <a:noAutofit/>
            </a:bodyPr>
            <a:lstStyle/>
            <a:p>
              <a:r>
                <a:rPr lang="en-US" sz="2300">
                  <a:solidFill>
                    <a:schemeClr val="bg1"/>
                  </a:solidFill>
                  <a:cs typeface="+mn-ea"/>
                  <a:sym typeface="+mn-lt"/>
                </a:rPr>
                <a:t>3</a:t>
              </a:r>
            </a:p>
          </p:txBody>
        </p:sp>
      </p:grpSp>
      <p:grpSp>
        <p:nvGrpSpPr>
          <p:cNvPr id="54" name="组合 53"/>
          <p:cNvGrpSpPr/>
          <p:nvPr/>
        </p:nvGrpSpPr>
        <p:grpSpPr>
          <a:xfrm>
            <a:off x="1950720" y="4923790"/>
            <a:ext cx="9366249" cy="521335"/>
            <a:chOff x="978047" y="3512567"/>
            <a:chExt cx="5091839" cy="521495"/>
          </a:xfrm>
        </p:grpSpPr>
        <p:sp>
          <p:nvSpPr>
            <p:cNvPr id="22" name="Trapezoid 14"/>
            <p:cNvSpPr/>
            <p:nvPr/>
          </p:nvSpPr>
          <p:spPr>
            <a:xfrm rot="16200000">
              <a:off x="739624" y="3750991"/>
              <a:ext cx="521495" cy="44647"/>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Arrow: Pentagon 21"/>
            <p:cNvSpPr/>
            <p:nvPr/>
          </p:nvSpPr>
          <p:spPr>
            <a:xfrm>
              <a:off x="978047" y="3544962"/>
              <a:ext cx="5091839" cy="455435"/>
            </a:xfrm>
            <a:prstGeom prst="homePlate">
              <a:avLst>
                <a:gd name="adj" fmla="val 36274"/>
              </a:avLst>
            </a:pr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marL="457200" lvl="1" indent="0" algn="l" fontAlgn="auto">
                <a:lnSpc>
                  <a:spcPct val="150000"/>
                </a:lnSpc>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sym typeface="+mn-ea"/>
                </a:rPr>
                <a:t>很难在功能需求与相应的用例、设计、代码、测试和项目任务之间建立联系链</a:t>
              </a:r>
              <a:endParaRPr lang="zh-CN" altLang="en-US" sz="2000" dirty="0">
                <a:latin typeface="宋体" panose="02010600030101010101" pitchFamily="2" charset="-122"/>
                <a:ea typeface="宋体" panose="02010600030101010101" pitchFamily="2" charset="-122"/>
                <a:cs typeface="+mn-ea"/>
                <a:sym typeface="+mn-ea"/>
              </a:endParaRPr>
            </a:p>
          </p:txBody>
        </p:sp>
        <p:sp>
          <p:nvSpPr>
            <p:cNvPr id="24" name="TextBox 25"/>
            <p:cNvSpPr txBox="1"/>
            <p:nvPr/>
          </p:nvSpPr>
          <p:spPr>
            <a:xfrm>
              <a:off x="1022579" y="3616739"/>
              <a:ext cx="210233" cy="351898"/>
            </a:xfrm>
            <a:prstGeom prst="rect">
              <a:avLst/>
            </a:prstGeom>
            <a:noFill/>
            <a:effectLst/>
          </p:spPr>
          <p:txBody>
            <a:bodyPr wrap="none">
              <a:noAutofit/>
            </a:bodyPr>
            <a:lstStyle/>
            <a:p>
              <a:r>
                <a:rPr lang="en-US" sz="2400">
                  <a:solidFill>
                    <a:schemeClr val="bg1"/>
                  </a:solidFill>
                  <a:cs typeface="+mn-ea"/>
                  <a:sym typeface="+mn-lt"/>
                </a:rPr>
                <a:t>4</a:t>
              </a:r>
            </a:p>
          </p:txBody>
        </p:sp>
      </p:grpSp>
      <p:grpSp>
        <p:nvGrpSpPr>
          <p:cNvPr id="25" name="组合 24"/>
          <p:cNvGrpSpPr/>
          <p:nvPr/>
        </p:nvGrpSpPr>
        <p:grpSpPr>
          <a:xfrm>
            <a:off x="1942465" y="5584825"/>
            <a:ext cx="5295265" cy="521335"/>
            <a:chOff x="978047" y="2835843"/>
            <a:chExt cx="2633067" cy="521495"/>
          </a:xfrm>
        </p:grpSpPr>
        <p:sp>
          <p:nvSpPr>
            <p:cNvPr id="26" name="Trapezoid 15"/>
            <p:cNvSpPr/>
            <p:nvPr/>
          </p:nvSpPr>
          <p:spPr>
            <a:xfrm rot="16200000">
              <a:off x="739624" y="3074267"/>
              <a:ext cx="521495" cy="44647"/>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Arrow: Pentagon 20"/>
            <p:cNvSpPr/>
            <p:nvPr/>
          </p:nvSpPr>
          <p:spPr>
            <a:xfrm>
              <a:off x="978047" y="2867990"/>
              <a:ext cx="2633067" cy="455414"/>
            </a:xfrm>
            <a:prstGeom prst="homePlate">
              <a:avLst>
                <a:gd name="adj" fmla="val 36274"/>
              </a:avLst>
            </a:pr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很难跟踪每个需求的状态</a:t>
              </a:r>
              <a:endParaRPr lang="zh-CN" altLang="en-US" sz="2000" dirty="0">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28" name="TextBox 24"/>
            <p:cNvSpPr txBox="1"/>
            <p:nvPr/>
          </p:nvSpPr>
          <p:spPr>
            <a:xfrm>
              <a:off x="1022693" y="2899363"/>
              <a:ext cx="288782" cy="392415"/>
            </a:xfrm>
            <a:prstGeom prst="rect">
              <a:avLst/>
            </a:prstGeom>
            <a:noFill/>
            <a:effectLst/>
          </p:spPr>
          <p:txBody>
            <a:bodyPr wrap="none">
              <a:noAutofit/>
            </a:bodyPr>
            <a:lstStyle/>
            <a:p>
              <a:r>
                <a:rPr lang="en-US" sz="2300">
                  <a:solidFill>
                    <a:schemeClr val="bg1"/>
                  </a:solidFill>
                  <a:cs typeface="+mn-ea"/>
                  <a:sym typeface="+mn-lt"/>
                </a:rPr>
                <a:t>5</a:t>
              </a:r>
            </a:p>
          </p:txBody>
        </p:sp>
      </p:grpSp>
      <p:grpSp>
        <p:nvGrpSpPr>
          <p:cNvPr id="56" name="组合 55"/>
          <p:cNvGrpSpPr/>
          <p:nvPr/>
        </p:nvGrpSpPr>
        <p:grpSpPr>
          <a:xfrm>
            <a:off x="99667" y="220792"/>
            <a:ext cx="3592020" cy="491607"/>
            <a:chOff x="198764" y="258545"/>
            <a:chExt cx="4788250" cy="656007"/>
          </a:xfrm>
        </p:grpSpPr>
        <p:grpSp>
          <p:nvGrpSpPr>
            <p:cNvPr id="57" name="组合 5"/>
            <p:cNvGrpSpPr/>
            <p:nvPr/>
          </p:nvGrpSpPr>
          <p:grpSpPr>
            <a:xfrm>
              <a:off x="198764" y="258545"/>
              <a:ext cx="700083" cy="563491"/>
              <a:chOff x="5075564" y="2933562"/>
              <a:chExt cx="2860947" cy="2302753"/>
            </a:xfrm>
          </p:grpSpPr>
          <p:sp>
            <p:nvSpPr>
              <p:cNvPr id="58" name="等腰三角形 5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9" name="等腰三角形 58"/>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60"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 name="日期占位符 3"/>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7" name="灯片编号占位符 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26</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500"/>
                                        <p:tgtEl>
                                          <p:spTgt spid="52"/>
                                        </p:tgtEl>
                                      </p:cBhvr>
                                    </p:animEffect>
                                  </p:childTnLst>
                                </p:cTn>
                              </p:par>
                              <p:par>
                                <p:cTn id="21" presetID="22" presetClass="entr" presetSubtype="8"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left)">
                                      <p:cBhvr>
                                        <p:cTn id="23" dur="500"/>
                                        <p:tgtEl>
                                          <p:spTgt spid="53"/>
                                        </p:tgtEl>
                                      </p:cBhvr>
                                    </p:animEffect>
                                  </p:childTnLst>
                                </p:cTn>
                              </p:par>
                              <p:par>
                                <p:cTn id="24" presetID="22" presetClass="entr" presetSubtype="8"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par>
                                <p:cTn id="27" presetID="22" presetClass="entr" presetSubtype="8"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2" presetClass="entr" presetSubtype="8"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additive="base">
                                        <p:cTn id="32" dur="500" fill="hold"/>
                                        <p:tgtEl>
                                          <p:spTgt spid="56"/>
                                        </p:tgtEl>
                                        <p:attrNameLst>
                                          <p:attrName>ppt_x</p:attrName>
                                        </p:attrNameLst>
                                      </p:cBhvr>
                                      <p:tavLst>
                                        <p:tav tm="0">
                                          <p:val>
                                            <p:strVal val="0-#ppt_w/2"/>
                                          </p:val>
                                        </p:tav>
                                        <p:tav tm="100000">
                                          <p:val>
                                            <p:strVal val="#ppt_x"/>
                                          </p:val>
                                        </p:tav>
                                      </p:tavLst>
                                    </p:anim>
                                    <p:anim calcmode="lin" valueType="num">
                                      <p:cBhvr additive="base">
                                        <p:cTn id="33" dur="500" fill="hold"/>
                                        <p:tgtEl>
                                          <p:spTgt spid="56"/>
                                        </p:tgtEl>
                                        <p:attrNameLst>
                                          <p:attrName>ppt_y</p:attrName>
                                        </p:attrNameLst>
                                      </p:cBhvr>
                                      <p:tavLst>
                                        <p:tav tm="0">
                                          <p:val>
                                            <p:strVal val="#ppt_y"/>
                                          </p:val>
                                        </p:tav>
                                        <p:tav tm="100000">
                                          <p:val>
                                            <p:strVal val="#ppt_y"/>
                                          </p:val>
                                        </p:tav>
                                      </p:tavLst>
                                    </p:anim>
                                  </p:childTnLst>
                                </p:cTn>
                              </p:par>
                              <p:par>
                                <p:cTn id="34" presetID="53" presetClass="entr" presetSubtype="16"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anim calcmode="lin" valueType="num">
                                      <p:cBhvr>
                                        <p:cTn id="36" dur="500" fill="hold"/>
                                        <p:tgtEl>
                                          <p:spTgt spid="55"/>
                                        </p:tgtEl>
                                        <p:attrNameLst>
                                          <p:attrName>ppt_w</p:attrName>
                                        </p:attrNameLst>
                                      </p:cBhvr>
                                      <p:tavLst>
                                        <p:tav tm="0">
                                          <p:val>
                                            <p:fltVal val="0"/>
                                          </p:val>
                                        </p:tav>
                                        <p:tav tm="100000">
                                          <p:val>
                                            <p:strVal val="#ppt_w"/>
                                          </p:val>
                                        </p:tav>
                                      </p:tavLst>
                                    </p:anim>
                                    <p:anim calcmode="lin" valueType="num">
                                      <p:cBhvr>
                                        <p:cTn id="37" dur="500" fill="hold"/>
                                        <p:tgtEl>
                                          <p:spTgt spid="55"/>
                                        </p:tgtEl>
                                        <p:attrNameLst>
                                          <p:attrName>ppt_h</p:attrName>
                                        </p:attrNameLst>
                                      </p:cBhvr>
                                      <p:tavLst>
                                        <p:tav tm="0">
                                          <p:val>
                                            <p:fltVal val="0"/>
                                          </p:val>
                                        </p:tav>
                                        <p:tav tm="100000">
                                          <p:val>
                                            <p:strVal val="#ppt_h"/>
                                          </p:val>
                                        </p:tav>
                                      </p:tavLst>
                                    </p:anim>
                                    <p:animEffect transition="in" filter="fade">
                                      <p:cBhvr>
                                        <p:cTn id="38" dur="500"/>
                                        <p:tgtEl>
                                          <p:spTgt spid="55"/>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p:tgtEl>
                                          <p:spTgt spid="5"/>
                                        </p:tgtEl>
                                        <p:attrNameLst>
                                          <p:attrName>ppt_y</p:attrName>
                                        </p:attrNameLst>
                                      </p:cBhvr>
                                      <p:tavLst>
                                        <p:tav tm="0">
                                          <p:val>
                                            <p:strVal val="#ppt_y+#ppt_h*1.125000"/>
                                          </p:val>
                                        </p:tav>
                                        <p:tav tm="100000">
                                          <p:val>
                                            <p:strVal val="#ppt_y"/>
                                          </p:val>
                                        </p:tav>
                                      </p:tavLst>
                                    </p:anim>
                                    <p:animEffect transition="in" filter="wipe(up)">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922780" y="1151255"/>
            <a:ext cx="219075" cy="4928235"/>
            <a:chOff x="1374772" y="1213680"/>
            <a:chExt cx="274322" cy="5187394"/>
          </a:xfrm>
        </p:grpSpPr>
        <p:sp>
          <p:nvSpPr>
            <p:cNvPr id="39" name="Arrow: Pentagon 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Freeform: Shape 3"/>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1" fmla="*/ 0 w 272825"/>
                <a:gd name="connsiteY0-2" fmla="*/ 0 h 3776662"/>
                <a:gd name="connsiteX1-3" fmla="*/ 272825 w 272825"/>
                <a:gd name="connsiteY1-4" fmla="*/ 0 h 3776662"/>
                <a:gd name="connsiteX2-5" fmla="*/ 272825 w 272825"/>
                <a:gd name="connsiteY2-6" fmla="*/ 3776662 h 3776662"/>
                <a:gd name="connsiteX3-7" fmla="*/ 0 w 272825"/>
                <a:gd name="connsiteY3-8" fmla="*/ 3776662 h 3776662"/>
                <a:gd name="connsiteX4-9" fmla="*/ 1 w 272825"/>
                <a:gd name="connsiteY4-10" fmla="*/ 3609974 h 3776662"/>
                <a:gd name="connsiteX5" fmla="*/ 0 w 272825"/>
                <a:gd name="connsiteY5" fmla="*/ 0 h 3776662"/>
                <a:gd name="connsiteX0-11" fmla="*/ 0 w 272825"/>
                <a:gd name="connsiteY0-12" fmla="*/ 0 h 3776662"/>
                <a:gd name="connsiteX1-13" fmla="*/ 272825 w 272825"/>
                <a:gd name="connsiteY1-14" fmla="*/ 0 h 3776662"/>
                <a:gd name="connsiteX2-15" fmla="*/ 272825 w 272825"/>
                <a:gd name="connsiteY2-16" fmla="*/ 3776662 h 3776662"/>
                <a:gd name="connsiteX3-17" fmla="*/ 57151 w 272825"/>
                <a:gd name="connsiteY3-18" fmla="*/ 3776661 h 3776662"/>
                <a:gd name="connsiteX4-19" fmla="*/ 0 w 272825"/>
                <a:gd name="connsiteY4-20" fmla="*/ 3776662 h 3776662"/>
                <a:gd name="connsiteX5-21" fmla="*/ 1 w 272825"/>
                <a:gd name="connsiteY5-22" fmla="*/ 3609974 h 3776662"/>
                <a:gd name="connsiteX6" fmla="*/ 0 w 272825"/>
                <a:gd name="connsiteY6" fmla="*/ 0 h 3776662"/>
                <a:gd name="connsiteX0-23" fmla="*/ 0 w 272825"/>
                <a:gd name="connsiteY0-24" fmla="*/ 0 h 3776662"/>
                <a:gd name="connsiteX1-25" fmla="*/ 272825 w 272825"/>
                <a:gd name="connsiteY1-26" fmla="*/ 0 h 3776662"/>
                <a:gd name="connsiteX2-27" fmla="*/ 272825 w 272825"/>
                <a:gd name="connsiteY2-28" fmla="*/ 3776662 h 3776662"/>
                <a:gd name="connsiteX3-29" fmla="*/ 166689 w 272825"/>
                <a:gd name="connsiteY3-30" fmla="*/ 3776661 h 3776662"/>
                <a:gd name="connsiteX4-31" fmla="*/ 57151 w 272825"/>
                <a:gd name="connsiteY4-32" fmla="*/ 3776661 h 3776662"/>
                <a:gd name="connsiteX5-33" fmla="*/ 0 w 272825"/>
                <a:gd name="connsiteY5-34" fmla="*/ 3776662 h 3776662"/>
                <a:gd name="connsiteX6-35" fmla="*/ 1 w 272825"/>
                <a:gd name="connsiteY6-36" fmla="*/ 3609974 h 3776662"/>
                <a:gd name="connsiteX7" fmla="*/ 0 w 272825"/>
                <a:gd name="connsiteY7" fmla="*/ 0 h 3776662"/>
                <a:gd name="connsiteX0-37" fmla="*/ 0 w 272825"/>
                <a:gd name="connsiteY0-38" fmla="*/ 0 h 3776662"/>
                <a:gd name="connsiteX1-39" fmla="*/ 272825 w 272825"/>
                <a:gd name="connsiteY1-40" fmla="*/ 0 h 3776662"/>
                <a:gd name="connsiteX2-41" fmla="*/ 272825 w 272825"/>
                <a:gd name="connsiteY2-42" fmla="*/ 3776662 h 3776662"/>
                <a:gd name="connsiteX3-43" fmla="*/ 166689 w 272825"/>
                <a:gd name="connsiteY3-44" fmla="*/ 3776661 h 3776662"/>
                <a:gd name="connsiteX4-45" fmla="*/ 107157 w 272825"/>
                <a:gd name="connsiteY4-46" fmla="*/ 3774280 h 3776662"/>
                <a:gd name="connsiteX5-47" fmla="*/ 57151 w 272825"/>
                <a:gd name="connsiteY5-48" fmla="*/ 3776661 h 3776662"/>
                <a:gd name="connsiteX6-49" fmla="*/ 0 w 272825"/>
                <a:gd name="connsiteY6-50" fmla="*/ 3776662 h 3776662"/>
                <a:gd name="connsiteX7-51" fmla="*/ 1 w 272825"/>
                <a:gd name="connsiteY7-52" fmla="*/ 3609974 h 3776662"/>
                <a:gd name="connsiteX8" fmla="*/ 0 w 272825"/>
                <a:gd name="connsiteY8" fmla="*/ 0 h 3776662"/>
                <a:gd name="connsiteX0-53" fmla="*/ 0 w 272825"/>
                <a:gd name="connsiteY0-54" fmla="*/ 0 h 3776662"/>
                <a:gd name="connsiteX1-55" fmla="*/ 272825 w 272825"/>
                <a:gd name="connsiteY1-56" fmla="*/ 0 h 3776662"/>
                <a:gd name="connsiteX2-57" fmla="*/ 272825 w 272825"/>
                <a:gd name="connsiteY2-58" fmla="*/ 3776662 h 3776662"/>
                <a:gd name="connsiteX3-59" fmla="*/ 221457 w 272825"/>
                <a:gd name="connsiteY3-60" fmla="*/ 3774280 h 3776662"/>
                <a:gd name="connsiteX4-61" fmla="*/ 166689 w 272825"/>
                <a:gd name="connsiteY4-62" fmla="*/ 3776661 h 3776662"/>
                <a:gd name="connsiteX5-63" fmla="*/ 107157 w 272825"/>
                <a:gd name="connsiteY5-64" fmla="*/ 3774280 h 3776662"/>
                <a:gd name="connsiteX6-65" fmla="*/ 57151 w 272825"/>
                <a:gd name="connsiteY6-66" fmla="*/ 3776661 h 3776662"/>
                <a:gd name="connsiteX7-67" fmla="*/ 0 w 272825"/>
                <a:gd name="connsiteY7-68" fmla="*/ 3776662 h 3776662"/>
                <a:gd name="connsiteX8-69" fmla="*/ 1 w 272825"/>
                <a:gd name="connsiteY8-70" fmla="*/ 3609974 h 3776662"/>
                <a:gd name="connsiteX9" fmla="*/ 0 w 272825"/>
                <a:gd name="connsiteY9" fmla="*/ 0 h 3776662"/>
                <a:gd name="connsiteX0-71" fmla="*/ 0 w 272825"/>
                <a:gd name="connsiteY0-72" fmla="*/ 0 h 3776662"/>
                <a:gd name="connsiteX1-73" fmla="*/ 272825 w 272825"/>
                <a:gd name="connsiteY1-74" fmla="*/ 0 h 3776662"/>
                <a:gd name="connsiteX2-75" fmla="*/ 272825 w 272825"/>
                <a:gd name="connsiteY2-76" fmla="*/ 3776662 h 3776662"/>
                <a:gd name="connsiteX3-77" fmla="*/ 252414 w 272825"/>
                <a:gd name="connsiteY3-78" fmla="*/ 3776661 h 3776662"/>
                <a:gd name="connsiteX4-79" fmla="*/ 221457 w 272825"/>
                <a:gd name="connsiteY4-80" fmla="*/ 3774280 h 3776662"/>
                <a:gd name="connsiteX5-81" fmla="*/ 166689 w 272825"/>
                <a:gd name="connsiteY5-82" fmla="*/ 3776661 h 3776662"/>
                <a:gd name="connsiteX6-83" fmla="*/ 107157 w 272825"/>
                <a:gd name="connsiteY6-84" fmla="*/ 3774280 h 3776662"/>
                <a:gd name="connsiteX7-85" fmla="*/ 57151 w 272825"/>
                <a:gd name="connsiteY7-86" fmla="*/ 3776661 h 3776662"/>
                <a:gd name="connsiteX8-87" fmla="*/ 0 w 272825"/>
                <a:gd name="connsiteY8-88" fmla="*/ 3776662 h 3776662"/>
                <a:gd name="connsiteX9-89" fmla="*/ 1 w 272825"/>
                <a:gd name="connsiteY9-90" fmla="*/ 3609974 h 3776662"/>
                <a:gd name="connsiteX10" fmla="*/ 0 w 272825"/>
                <a:gd name="connsiteY10" fmla="*/ 0 h 3776662"/>
                <a:gd name="connsiteX0-91" fmla="*/ 0 w 273845"/>
                <a:gd name="connsiteY0-92" fmla="*/ 0 h 3776662"/>
                <a:gd name="connsiteX1-93" fmla="*/ 272825 w 273845"/>
                <a:gd name="connsiteY1-94" fmla="*/ 0 h 3776662"/>
                <a:gd name="connsiteX2-95" fmla="*/ 273845 w 273845"/>
                <a:gd name="connsiteY2-96" fmla="*/ 3581399 h 3776662"/>
                <a:gd name="connsiteX3-97" fmla="*/ 272825 w 273845"/>
                <a:gd name="connsiteY3-98" fmla="*/ 3776662 h 3776662"/>
                <a:gd name="connsiteX4-99" fmla="*/ 252414 w 273845"/>
                <a:gd name="connsiteY4-100" fmla="*/ 3776661 h 3776662"/>
                <a:gd name="connsiteX5-101" fmla="*/ 221457 w 273845"/>
                <a:gd name="connsiteY5-102" fmla="*/ 3774280 h 3776662"/>
                <a:gd name="connsiteX6-103" fmla="*/ 166689 w 273845"/>
                <a:gd name="connsiteY6-104" fmla="*/ 3776661 h 3776662"/>
                <a:gd name="connsiteX7-105" fmla="*/ 107157 w 273845"/>
                <a:gd name="connsiteY7-106" fmla="*/ 3774280 h 3776662"/>
                <a:gd name="connsiteX8-107" fmla="*/ 57151 w 273845"/>
                <a:gd name="connsiteY8-108" fmla="*/ 3776661 h 3776662"/>
                <a:gd name="connsiteX9-109" fmla="*/ 0 w 273845"/>
                <a:gd name="connsiteY9-110" fmla="*/ 3776662 h 3776662"/>
                <a:gd name="connsiteX10-111" fmla="*/ 1 w 273845"/>
                <a:gd name="connsiteY10-112" fmla="*/ 3609974 h 3776662"/>
                <a:gd name="connsiteX11" fmla="*/ 0 w 273845"/>
                <a:gd name="connsiteY11" fmla="*/ 0 h 3776662"/>
                <a:gd name="connsiteX0-113" fmla="*/ 0 w 273845"/>
                <a:gd name="connsiteY0-114" fmla="*/ 0 h 3776662"/>
                <a:gd name="connsiteX1-115" fmla="*/ 272825 w 273845"/>
                <a:gd name="connsiteY1-116" fmla="*/ 0 h 3776662"/>
                <a:gd name="connsiteX2-117" fmla="*/ 273845 w 273845"/>
                <a:gd name="connsiteY2-118" fmla="*/ 3581399 h 3776662"/>
                <a:gd name="connsiteX3-119" fmla="*/ 252414 w 273845"/>
                <a:gd name="connsiteY3-120" fmla="*/ 3776661 h 3776662"/>
                <a:gd name="connsiteX4-121" fmla="*/ 221457 w 273845"/>
                <a:gd name="connsiteY4-122" fmla="*/ 3774280 h 3776662"/>
                <a:gd name="connsiteX5-123" fmla="*/ 166689 w 273845"/>
                <a:gd name="connsiteY5-124" fmla="*/ 3776661 h 3776662"/>
                <a:gd name="connsiteX6-125" fmla="*/ 107157 w 273845"/>
                <a:gd name="connsiteY6-126" fmla="*/ 3774280 h 3776662"/>
                <a:gd name="connsiteX7-127" fmla="*/ 57151 w 273845"/>
                <a:gd name="connsiteY7-128" fmla="*/ 3776661 h 3776662"/>
                <a:gd name="connsiteX8-129" fmla="*/ 0 w 273845"/>
                <a:gd name="connsiteY8-130" fmla="*/ 3776662 h 3776662"/>
                <a:gd name="connsiteX9-131" fmla="*/ 1 w 273845"/>
                <a:gd name="connsiteY9-132" fmla="*/ 3609974 h 3776662"/>
                <a:gd name="connsiteX10-133" fmla="*/ 0 w 273845"/>
                <a:gd name="connsiteY10-134" fmla="*/ 0 h 3776662"/>
                <a:gd name="connsiteX0-135" fmla="*/ 0 w 273845"/>
                <a:gd name="connsiteY0-136" fmla="*/ 0 h 3776661"/>
                <a:gd name="connsiteX1-137" fmla="*/ 272825 w 273845"/>
                <a:gd name="connsiteY1-138" fmla="*/ 0 h 3776661"/>
                <a:gd name="connsiteX2-139" fmla="*/ 273845 w 273845"/>
                <a:gd name="connsiteY2-140" fmla="*/ 3581399 h 3776661"/>
                <a:gd name="connsiteX3-141" fmla="*/ 252414 w 273845"/>
                <a:gd name="connsiteY3-142" fmla="*/ 3776661 h 3776661"/>
                <a:gd name="connsiteX4-143" fmla="*/ 221457 w 273845"/>
                <a:gd name="connsiteY4-144" fmla="*/ 3774280 h 3776661"/>
                <a:gd name="connsiteX5-145" fmla="*/ 166689 w 273845"/>
                <a:gd name="connsiteY5-146" fmla="*/ 3776661 h 3776661"/>
                <a:gd name="connsiteX6-147" fmla="*/ 107157 w 273845"/>
                <a:gd name="connsiteY6-148" fmla="*/ 3774280 h 3776661"/>
                <a:gd name="connsiteX7-149" fmla="*/ 57151 w 273845"/>
                <a:gd name="connsiteY7-150" fmla="*/ 3776661 h 3776661"/>
                <a:gd name="connsiteX8-151" fmla="*/ 1 w 273845"/>
                <a:gd name="connsiteY8-152" fmla="*/ 3609974 h 3776661"/>
                <a:gd name="connsiteX9-153" fmla="*/ 0 w 273845"/>
                <a:gd name="connsiteY9-154" fmla="*/ 0 h 3776661"/>
                <a:gd name="connsiteX0-155" fmla="*/ 0 w 273845"/>
                <a:gd name="connsiteY0-156" fmla="*/ 0 h 3776661"/>
                <a:gd name="connsiteX1-157" fmla="*/ 272825 w 273845"/>
                <a:gd name="connsiteY1-158" fmla="*/ 0 h 3776661"/>
                <a:gd name="connsiteX2-159" fmla="*/ 273845 w 273845"/>
                <a:gd name="connsiteY2-160" fmla="*/ 3581399 h 3776661"/>
                <a:gd name="connsiteX3-161" fmla="*/ 252414 w 273845"/>
                <a:gd name="connsiteY3-162" fmla="*/ 3776661 h 3776661"/>
                <a:gd name="connsiteX4-163" fmla="*/ 221457 w 273845"/>
                <a:gd name="connsiteY4-164" fmla="*/ 3774280 h 3776661"/>
                <a:gd name="connsiteX5-165" fmla="*/ 166689 w 273845"/>
                <a:gd name="connsiteY5-166" fmla="*/ 3776661 h 3776661"/>
                <a:gd name="connsiteX6-167" fmla="*/ 104776 w 273845"/>
                <a:gd name="connsiteY6-168" fmla="*/ 3664743 h 3776661"/>
                <a:gd name="connsiteX7-169" fmla="*/ 57151 w 273845"/>
                <a:gd name="connsiteY7-170" fmla="*/ 3776661 h 3776661"/>
                <a:gd name="connsiteX8-171" fmla="*/ 1 w 273845"/>
                <a:gd name="connsiteY8-172" fmla="*/ 3609974 h 3776661"/>
                <a:gd name="connsiteX9-173" fmla="*/ 0 w 273845"/>
                <a:gd name="connsiteY9-174" fmla="*/ 0 h 3776661"/>
                <a:gd name="connsiteX0-175" fmla="*/ 0 w 273845"/>
                <a:gd name="connsiteY0-176" fmla="*/ 0 h 3776661"/>
                <a:gd name="connsiteX1-177" fmla="*/ 272825 w 273845"/>
                <a:gd name="connsiteY1-178" fmla="*/ 0 h 3776661"/>
                <a:gd name="connsiteX2-179" fmla="*/ 273845 w 273845"/>
                <a:gd name="connsiteY2-180" fmla="*/ 3581399 h 3776661"/>
                <a:gd name="connsiteX3-181" fmla="*/ 252414 w 273845"/>
                <a:gd name="connsiteY3-182" fmla="*/ 3776661 h 3776661"/>
                <a:gd name="connsiteX4-183" fmla="*/ 221457 w 273845"/>
                <a:gd name="connsiteY4-184" fmla="*/ 3774280 h 3776661"/>
                <a:gd name="connsiteX5-185" fmla="*/ 166689 w 273845"/>
                <a:gd name="connsiteY5-186" fmla="*/ 3776661 h 3776661"/>
                <a:gd name="connsiteX6-187" fmla="*/ 104776 w 273845"/>
                <a:gd name="connsiteY6-188" fmla="*/ 3664743 h 3776661"/>
                <a:gd name="connsiteX7-189" fmla="*/ 57151 w 273845"/>
                <a:gd name="connsiteY7-190" fmla="*/ 3750467 h 3776661"/>
                <a:gd name="connsiteX8-191" fmla="*/ 1 w 273845"/>
                <a:gd name="connsiteY8-192" fmla="*/ 3609974 h 3776661"/>
                <a:gd name="connsiteX9-193" fmla="*/ 0 w 273845"/>
                <a:gd name="connsiteY9-194" fmla="*/ 0 h 3776661"/>
                <a:gd name="connsiteX0-195" fmla="*/ 0 w 273845"/>
                <a:gd name="connsiteY0-196" fmla="*/ 0 h 3776661"/>
                <a:gd name="connsiteX1-197" fmla="*/ 272825 w 273845"/>
                <a:gd name="connsiteY1-198" fmla="*/ 0 h 3776661"/>
                <a:gd name="connsiteX2-199" fmla="*/ 273845 w 273845"/>
                <a:gd name="connsiteY2-200" fmla="*/ 3581399 h 3776661"/>
                <a:gd name="connsiteX3-201" fmla="*/ 252414 w 273845"/>
                <a:gd name="connsiteY3-202" fmla="*/ 3776661 h 3776661"/>
                <a:gd name="connsiteX4-203" fmla="*/ 228601 w 273845"/>
                <a:gd name="connsiteY4-204" fmla="*/ 3629023 h 3776661"/>
                <a:gd name="connsiteX5-205" fmla="*/ 166689 w 273845"/>
                <a:gd name="connsiteY5-206" fmla="*/ 3776661 h 3776661"/>
                <a:gd name="connsiteX6-207" fmla="*/ 104776 w 273845"/>
                <a:gd name="connsiteY6-208" fmla="*/ 3664743 h 3776661"/>
                <a:gd name="connsiteX7-209" fmla="*/ 57151 w 273845"/>
                <a:gd name="connsiteY7-210" fmla="*/ 3750467 h 3776661"/>
                <a:gd name="connsiteX8-211" fmla="*/ 1 w 273845"/>
                <a:gd name="connsiteY8-212" fmla="*/ 3609974 h 3776661"/>
                <a:gd name="connsiteX9-213" fmla="*/ 0 w 273845"/>
                <a:gd name="connsiteY9-214" fmla="*/ 0 h 3776661"/>
                <a:gd name="connsiteX0-215" fmla="*/ 0 w 273845"/>
                <a:gd name="connsiteY0-216" fmla="*/ 0 h 3776661"/>
                <a:gd name="connsiteX1-217" fmla="*/ 272825 w 273845"/>
                <a:gd name="connsiteY1-218" fmla="*/ 0 h 3776661"/>
                <a:gd name="connsiteX2-219" fmla="*/ 273845 w 273845"/>
                <a:gd name="connsiteY2-220" fmla="*/ 3581399 h 3776661"/>
                <a:gd name="connsiteX3-221" fmla="*/ 250032 w 273845"/>
                <a:gd name="connsiteY3-222" fmla="*/ 3695699 h 3776661"/>
                <a:gd name="connsiteX4-223" fmla="*/ 228601 w 273845"/>
                <a:gd name="connsiteY4-224" fmla="*/ 3629023 h 3776661"/>
                <a:gd name="connsiteX5-225" fmla="*/ 166689 w 273845"/>
                <a:gd name="connsiteY5-226" fmla="*/ 3776661 h 3776661"/>
                <a:gd name="connsiteX6-227" fmla="*/ 104776 w 273845"/>
                <a:gd name="connsiteY6-228" fmla="*/ 3664743 h 3776661"/>
                <a:gd name="connsiteX7-229" fmla="*/ 57151 w 273845"/>
                <a:gd name="connsiteY7-230" fmla="*/ 3750467 h 3776661"/>
                <a:gd name="connsiteX8-231" fmla="*/ 1 w 273845"/>
                <a:gd name="connsiteY8-232" fmla="*/ 3609974 h 3776661"/>
                <a:gd name="connsiteX9-233" fmla="*/ 0 w 273845"/>
                <a:gd name="connsiteY9-234" fmla="*/ 0 h 3776661"/>
                <a:gd name="connsiteX0-235" fmla="*/ 0 w 273845"/>
                <a:gd name="connsiteY0-236" fmla="*/ 0 h 3776661"/>
                <a:gd name="connsiteX1-237" fmla="*/ 272825 w 273845"/>
                <a:gd name="connsiteY1-238" fmla="*/ 0 h 3776661"/>
                <a:gd name="connsiteX2-239" fmla="*/ 273845 w 273845"/>
                <a:gd name="connsiteY2-240" fmla="*/ 3581399 h 3776661"/>
                <a:gd name="connsiteX3-241" fmla="*/ 247651 w 273845"/>
                <a:gd name="connsiteY3-242" fmla="*/ 3702843 h 3776661"/>
                <a:gd name="connsiteX4-243" fmla="*/ 228601 w 273845"/>
                <a:gd name="connsiteY4-244" fmla="*/ 3629023 h 3776661"/>
                <a:gd name="connsiteX5-245" fmla="*/ 166689 w 273845"/>
                <a:gd name="connsiteY5-246" fmla="*/ 3776661 h 3776661"/>
                <a:gd name="connsiteX6-247" fmla="*/ 104776 w 273845"/>
                <a:gd name="connsiteY6-248" fmla="*/ 3664743 h 3776661"/>
                <a:gd name="connsiteX7-249" fmla="*/ 57151 w 273845"/>
                <a:gd name="connsiteY7-250" fmla="*/ 3750467 h 3776661"/>
                <a:gd name="connsiteX8-251" fmla="*/ 1 w 273845"/>
                <a:gd name="connsiteY8-252" fmla="*/ 3609974 h 3776661"/>
                <a:gd name="connsiteX9-253" fmla="*/ 0 w 273845"/>
                <a:gd name="connsiteY9-254" fmla="*/ 0 h 3776661"/>
                <a:gd name="connsiteX0-255" fmla="*/ 0 w 273845"/>
                <a:gd name="connsiteY0-256" fmla="*/ 0 h 3776661"/>
                <a:gd name="connsiteX1-257" fmla="*/ 272825 w 273845"/>
                <a:gd name="connsiteY1-258" fmla="*/ 0 h 3776661"/>
                <a:gd name="connsiteX2-259" fmla="*/ 273845 w 273845"/>
                <a:gd name="connsiteY2-260" fmla="*/ 3581399 h 3776661"/>
                <a:gd name="connsiteX3-261" fmla="*/ 247651 w 273845"/>
                <a:gd name="connsiteY3-262" fmla="*/ 3702843 h 3776661"/>
                <a:gd name="connsiteX4-263" fmla="*/ 228601 w 273845"/>
                <a:gd name="connsiteY4-264" fmla="*/ 3629023 h 3776661"/>
                <a:gd name="connsiteX5-265" fmla="*/ 166689 w 273845"/>
                <a:gd name="connsiteY5-266" fmla="*/ 3776661 h 3776661"/>
                <a:gd name="connsiteX6-267" fmla="*/ 104776 w 273845"/>
                <a:gd name="connsiteY6-268" fmla="*/ 3664743 h 3776661"/>
                <a:gd name="connsiteX7-269" fmla="*/ 57151 w 273845"/>
                <a:gd name="connsiteY7-270" fmla="*/ 3750467 h 3776661"/>
                <a:gd name="connsiteX8-271" fmla="*/ 1 w 273845"/>
                <a:gd name="connsiteY8-272" fmla="*/ 3609974 h 3776661"/>
                <a:gd name="connsiteX9-273" fmla="*/ 0 w 273845"/>
                <a:gd name="connsiteY9-274" fmla="*/ 0 h 3776661"/>
                <a:gd name="connsiteX0-275" fmla="*/ 0 w 273845"/>
                <a:gd name="connsiteY0-276" fmla="*/ 0 h 3776661"/>
                <a:gd name="connsiteX1-277" fmla="*/ 272825 w 273845"/>
                <a:gd name="connsiteY1-278" fmla="*/ 0 h 3776661"/>
                <a:gd name="connsiteX2-279" fmla="*/ 273845 w 273845"/>
                <a:gd name="connsiteY2-280" fmla="*/ 3581399 h 3776661"/>
                <a:gd name="connsiteX3-281" fmla="*/ 247651 w 273845"/>
                <a:gd name="connsiteY3-282" fmla="*/ 3702843 h 3776661"/>
                <a:gd name="connsiteX4-283" fmla="*/ 228601 w 273845"/>
                <a:gd name="connsiteY4-284" fmla="*/ 3629023 h 3776661"/>
                <a:gd name="connsiteX5-285" fmla="*/ 166689 w 273845"/>
                <a:gd name="connsiteY5-286" fmla="*/ 3776661 h 3776661"/>
                <a:gd name="connsiteX6-287" fmla="*/ 104776 w 273845"/>
                <a:gd name="connsiteY6-288" fmla="*/ 3664743 h 3776661"/>
                <a:gd name="connsiteX7-289" fmla="*/ 57151 w 273845"/>
                <a:gd name="connsiteY7-290" fmla="*/ 3750467 h 3776661"/>
                <a:gd name="connsiteX8-291" fmla="*/ 1 w 273845"/>
                <a:gd name="connsiteY8-292" fmla="*/ 3609974 h 3776661"/>
                <a:gd name="connsiteX9-293" fmla="*/ 0 w 273845"/>
                <a:gd name="connsiteY9-294" fmla="*/ 0 h 3776661"/>
                <a:gd name="connsiteX0-295" fmla="*/ 0 w 273845"/>
                <a:gd name="connsiteY0-296" fmla="*/ 0 h 3776661"/>
                <a:gd name="connsiteX1-297" fmla="*/ 272825 w 273845"/>
                <a:gd name="connsiteY1-298" fmla="*/ 0 h 3776661"/>
                <a:gd name="connsiteX2-299" fmla="*/ 273845 w 273845"/>
                <a:gd name="connsiteY2-300" fmla="*/ 3581399 h 3776661"/>
                <a:gd name="connsiteX3-301" fmla="*/ 247651 w 273845"/>
                <a:gd name="connsiteY3-302" fmla="*/ 3702843 h 3776661"/>
                <a:gd name="connsiteX4-303" fmla="*/ 228601 w 273845"/>
                <a:gd name="connsiteY4-304" fmla="*/ 3629023 h 3776661"/>
                <a:gd name="connsiteX5-305" fmla="*/ 166689 w 273845"/>
                <a:gd name="connsiteY5-306" fmla="*/ 3776661 h 3776661"/>
                <a:gd name="connsiteX6-307" fmla="*/ 104776 w 273845"/>
                <a:gd name="connsiteY6-308" fmla="*/ 3664743 h 3776661"/>
                <a:gd name="connsiteX7-309" fmla="*/ 57151 w 273845"/>
                <a:gd name="connsiteY7-310" fmla="*/ 3750467 h 3776661"/>
                <a:gd name="connsiteX8-311" fmla="*/ 1 w 273845"/>
                <a:gd name="connsiteY8-312" fmla="*/ 3609974 h 3776661"/>
                <a:gd name="connsiteX9-313" fmla="*/ 0 w 273845"/>
                <a:gd name="connsiteY9-314" fmla="*/ 0 h 3776661"/>
                <a:gd name="connsiteX0-315" fmla="*/ 0 w 273845"/>
                <a:gd name="connsiteY0-316" fmla="*/ 0 h 3776661"/>
                <a:gd name="connsiteX1-317" fmla="*/ 272825 w 273845"/>
                <a:gd name="connsiteY1-318" fmla="*/ 0 h 3776661"/>
                <a:gd name="connsiteX2-319" fmla="*/ 273845 w 273845"/>
                <a:gd name="connsiteY2-320" fmla="*/ 3581399 h 3776661"/>
                <a:gd name="connsiteX3-321" fmla="*/ 247651 w 273845"/>
                <a:gd name="connsiteY3-322" fmla="*/ 3702843 h 3776661"/>
                <a:gd name="connsiteX4-323" fmla="*/ 228601 w 273845"/>
                <a:gd name="connsiteY4-324" fmla="*/ 3629023 h 3776661"/>
                <a:gd name="connsiteX5-325" fmla="*/ 166689 w 273845"/>
                <a:gd name="connsiteY5-326" fmla="*/ 3776661 h 3776661"/>
                <a:gd name="connsiteX6-327" fmla="*/ 104776 w 273845"/>
                <a:gd name="connsiteY6-328" fmla="*/ 3664743 h 3776661"/>
                <a:gd name="connsiteX7-329" fmla="*/ 57151 w 273845"/>
                <a:gd name="connsiteY7-330" fmla="*/ 3750467 h 3776661"/>
                <a:gd name="connsiteX8-331" fmla="*/ 1 w 273845"/>
                <a:gd name="connsiteY8-332" fmla="*/ 3609974 h 3776661"/>
                <a:gd name="connsiteX9-333" fmla="*/ 0 w 273845"/>
                <a:gd name="connsiteY9-334" fmla="*/ 0 h 3776661"/>
                <a:gd name="connsiteX0-335" fmla="*/ 0 w 273845"/>
                <a:gd name="connsiteY0-336" fmla="*/ 0 h 3776661"/>
                <a:gd name="connsiteX1-337" fmla="*/ 272825 w 273845"/>
                <a:gd name="connsiteY1-338" fmla="*/ 0 h 3776661"/>
                <a:gd name="connsiteX2-339" fmla="*/ 273845 w 273845"/>
                <a:gd name="connsiteY2-340" fmla="*/ 3581399 h 3776661"/>
                <a:gd name="connsiteX3-341" fmla="*/ 247651 w 273845"/>
                <a:gd name="connsiteY3-342" fmla="*/ 3702843 h 3776661"/>
                <a:gd name="connsiteX4-343" fmla="*/ 228601 w 273845"/>
                <a:gd name="connsiteY4-344" fmla="*/ 3629023 h 3776661"/>
                <a:gd name="connsiteX5-345" fmla="*/ 166689 w 273845"/>
                <a:gd name="connsiteY5-346" fmla="*/ 3776661 h 3776661"/>
                <a:gd name="connsiteX6-347" fmla="*/ 104776 w 273845"/>
                <a:gd name="connsiteY6-348" fmla="*/ 3664743 h 3776661"/>
                <a:gd name="connsiteX7-349" fmla="*/ 57151 w 273845"/>
                <a:gd name="connsiteY7-350" fmla="*/ 3750467 h 3776661"/>
                <a:gd name="connsiteX8-351" fmla="*/ 1 w 273845"/>
                <a:gd name="connsiteY8-352" fmla="*/ 3609974 h 3776661"/>
                <a:gd name="connsiteX9-353" fmla="*/ 0 w 273845"/>
                <a:gd name="connsiteY9-354" fmla="*/ 0 h 3776661"/>
                <a:gd name="connsiteX0-355" fmla="*/ 0 w 273845"/>
                <a:gd name="connsiteY0-356" fmla="*/ 0 h 3776887"/>
                <a:gd name="connsiteX1-357" fmla="*/ 272825 w 273845"/>
                <a:gd name="connsiteY1-358" fmla="*/ 0 h 3776887"/>
                <a:gd name="connsiteX2-359" fmla="*/ 273845 w 273845"/>
                <a:gd name="connsiteY2-360" fmla="*/ 3581399 h 3776887"/>
                <a:gd name="connsiteX3-361" fmla="*/ 247651 w 273845"/>
                <a:gd name="connsiteY3-362" fmla="*/ 3702843 h 3776887"/>
                <a:gd name="connsiteX4-363" fmla="*/ 228601 w 273845"/>
                <a:gd name="connsiteY4-364" fmla="*/ 3629023 h 3776887"/>
                <a:gd name="connsiteX5-365" fmla="*/ 166689 w 273845"/>
                <a:gd name="connsiteY5-366" fmla="*/ 3776661 h 3776887"/>
                <a:gd name="connsiteX6-367" fmla="*/ 104776 w 273845"/>
                <a:gd name="connsiteY6-368" fmla="*/ 3664743 h 3776887"/>
                <a:gd name="connsiteX7-369" fmla="*/ 57151 w 273845"/>
                <a:gd name="connsiteY7-370" fmla="*/ 3750467 h 3776887"/>
                <a:gd name="connsiteX8-371" fmla="*/ 1 w 273845"/>
                <a:gd name="connsiteY8-372" fmla="*/ 3609974 h 3776887"/>
                <a:gd name="connsiteX9-373" fmla="*/ 0 w 273845"/>
                <a:gd name="connsiteY9-374" fmla="*/ 0 h 3776887"/>
                <a:gd name="connsiteX0-375" fmla="*/ 0 w 273845"/>
                <a:gd name="connsiteY0-376" fmla="*/ 0 h 3776887"/>
                <a:gd name="connsiteX1-377" fmla="*/ 272825 w 273845"/>
                <a:gd name="connsiteY1-378" fmla="*/ 0 h 3776887"/>
                <a:gd name="connsiteX2-379" fmla="*/ 273845 w 273845"/>
                <a:gd name="connsiteY2-380" fmla="*/ 3581399 h 3776887"/>
                <a:gd name="connsiteX3-381" fmla="*/ 247651 w 273845"/>
                <a:gd name="connsiteY3-382" fmla="*/ 3702843 h 3776887"/>
                <a:gd name="connsiteX4-383" fmla="*/ 228601 w 273845"/>
                <a:gd name="connsiteY4-384" fmla="*/ 3629023 h 3776887"/>
                <a:gd name="connsiteX5-385" fmla="*/ 166689 w 273845"/>
                <a:gd name="connsiteY5-386" fmla="*/ 3776661 h 3776887"/>
                <a:gd name="connsiteX6-387" fmla="*/ 104776 w 273845"/>
                <a:gd name="connsiteY6-388" fmla="*/ 3664743 h 3776887"/>
                <a:gd name="connsiteX7-389" fmla="*/ 57151 w 273845"/>
                <a:gd name="connsiteY7-390" fmla="*/ 3750467 h 3776887"/>
                <a:gd name="connsiteX8-391" fmla="*/ 1 w 273845"/>
                <a:gd name="connsiteY8-392" fmla="*/ 3609974 h 3776887"/>
                <a:gd name="connsiteX9-393" fmla="*/ 0 w 273845"/>
                <a:gd name="connsiteY9-394" fmla="*/ 0 h 3776887"/>
                <a:gd name="connsiteX0-395" fmla="*/ 0 w 273845"/>
                <a:gd name="connsiteY0-396" fmla="*/ 0 h 3776887"/>
                <a:gd name="connsiteX1-397" fmla="*/ 272825 w 273845"/>
                <a:gd name="connsiteY1-398" fmla="*/ 0 h 3776887"/>
                <a:gd name="connsiteX2-399" fmla="*/ 273845 w 273845"/>
                <a:gd name="connsiteY2-400" fmla="*/ 3581399 h 3776887"/>
                <a:gd name="connsiteX3-401" fmla="*/ 247651 w 273845"/>
                <a:gd name="connsiteY3-402" fmla="*/ 3702843 h 3776887"/>
                <a:gd name="connsiteX4-403" fmla="*/ 228601 w 273845"/>
                <a:gd name="connsiteY4-404" fmla="*/ 3629023 h 3776887"/>
                <a:gd name="connsiteX5-405" fmla="*/ 166689 w 273845"/>
                <a:gd name="connsiteY5-406" fmla="*/ 3776661 h 3776887"/>
                <a:gd name="connsiteX6-407" fmla="*/ 104776 w 273845"/>
                <a:gd name="connsiteY6-408" fmla="*/ 3664743 h 3776887"/>
                <a:gd name="connsiteX7-409" fmla="*/ 57151 w 273845"/>
                <a:gd name="connsiteY7-410" fmla="*/ 3750467 h 3776887"/>
                <a:gd name="connsiteX8-411" fmla="*/ 1 w 273845"/>
                <a:gd name="connsiteY8-412" fmla="*/ 3609974 h 3776887"/>
                <a:gd name="connsiteX9-413" fmla="*/ 0 w 273845"/>
                <a:gd name="connsiteY9-414" fmla="*/ 0 h 3776887"/>
                <a:gd name="connsiteX0-415" fmla="*/ 0 w 273845"/>
                <a:gd name="connsiteY0-416" fmla="*/ 0 h 3776859"/>
                <a:gd name="connsiteX1-417" fmla="*/ 272825 w 273845"/>
                <a:gd name="connsiteY1-418" fmla="*/ 0 h 3776859"/>
                <a:gd name="connsiteX2-419" fmla="*/ 273845 w 273845"/>
                <a:gd name="connsiteY2-420" fmla="*/ 3581399 h 3776859"/>
                <a:gd name="connsiteX3-421" fmla="*/ 247651 w 273845"/>
                <a:gd name="connsiteY3-422" fmla="*/ 3702843 h 3776859"/>
                <a:gd name="connsiteX4-423" fmla="*/ 223839 w 273845"/>
                <a:gd name="connsiteY4-424" fmla="*/ 3631404 h 3776859"/>
                <a:gd name="connsiteX5-425" fmla="*/ 166689 w 273845"/>
                <a:gd name="connsiteY5-426" fmla="*/ 3776661 h 3776859"/>
                <a:gd name="connsiteX6-427" fmla="*/ 104776 w 273845"/>
                <a:gd name="connsiteY6-428" fmla="*/ 3664743 h 3776859"/>
                <a:gd name="connsiteX7-429" fmla="*/ 57151 w 273845"/>
                <a:gd name="connsiteY7-430" fmla="*/ 3750467 h 3776859"/>
                <a:gd name="connsiteX8-431" fmla="*/ 1 w 273845"/>
                <a:gd name="connsiteY8-432" fmla="*/ 3609974 h 3776859"/>
                <a:gd name="connsiteX9-433" fmla="*/ 0 w 273845"/>
                <a:gd name="connsiteY9-434" fmla="*/ 0 h 3776859"/>
                <a:gd name="connsiteX0-435" fmla="*/ 0 w 273845"/>
                <a:gd name="connsiteY0-436" fmla="*/ 0 h 3776859"/>
                <a:gd name="connsiteX1-437" fmla="*/ 272825 w 273845"/>
                <a:gd name="connsiteY1-438" fmla="*/ 0 h 3776859"/>
                <a:gd name="connsiteX2-439" fmla="*/ 273845 w 273845"/>
                <a:gd name="connsiteY2-440" fmla="*/ 3581399 h 3776859"/>
                <a:gd name="connsiteX3-441" fmla="*/ 247651 w 273845"/>
                <a:gd name="connsiteY3-442" fmla="*/ 3702843 h 3776859"/>
                <a:gd name="connsiteX4-443" fmla="*/ 223839 w 273845"/>
                <a:gd name="connsiteY4-444" fmla="*/ 3631404 h 3776859"/>
                <a:gd name="connsiteX5-445" fmla="*/ 166689 w 273845"/>
                <a:gd name="connsiteY5-446" fmla="*/ 3776661 h 3776859"/>
                <a:gd name="connsiteX6-447" fmla="*/ 104776 w 273845"/>
                <a:gd name="connsiteY6-448" fmla="*/ 3664743 h 3776859"/>
                <a:gd name="connsiteX7-449" fmla="*/ 57151 w 273845"/>
                <a:gd name="connsiteY7-450" fmla="*/ 3750467 h 3776859"/>
                <a:gd name="connsiteX8-451" fmla="*/ 1 w 273845"/>
                <a:gd name="connsiteY8-452" fmla="*/ 3609974 h 3776859"/>
                <a:gd name="connsiteX9-453" fmla="*/ 0 w 273845"/>
                <a:gd name="connsiteY9-454" fmla="*/ 0 h 3776859"/>
                <a:gd name="connsiteX0-455" fmla="*/ 0 w 273894"/>
                <a:gd name="connsiteY0-456" fmla="*/ 0 h 3776859"/>
                <a:gd name="connsiteX1-457" fmla="*/ 272825 w 273894"/>
                <a:gd name="connsiteY1-458" fmla="*/ 0 h 3776859"/>
                <a:gd name="connsiteX2-459" fmla="*/ 273845 w 273894"/>
                <a:gd name="connsiteY2-460" fmla="*/ 3581399 h 3776859"/>
                <a:gd name="connsiteX3-461" fmla="*/ 247651 w 273894"/>
                <a:gd name="connsiteY3-462" fmla="*/ 3702843 h 3776859"/>
                <a:gd name="connsiteX4-463" fmla="*/ 223839 w 273894"/>
                <a:gd name="connsiteY4-464" fmla="*/ 3631404 h 3776859"/>
                <a:gd name="connsiteX5-465" fmla="*/ 166689 w 273894"/>
                <a:gd name="connsiteY5-466" fmla="*/ 3776661 h 3776859"/>
                <a:gd name="connsiteX6-467" fmla="*/ 104776 w 273894"/>
                <a:gd name="connsiteY6-468" fmla="*/ 3664743 h 3776859"/>
                <a:gd name="connsiteX7-469" fmla="*/ 57151 w 273894"/>
                <a:gd name="connsiteY7-470" fmla="*/ 3750467 h 3776859"/>
                <a:gd name="connsiteX8-471" fmla="*/ 1 w 273894"/>
                <a:gd name="connsiteY8-472" fmla="*/ 3609974 h 3776859"/>
                <a:gd name="connsiteX9-473" fmla="*/ 0 w 273894"/>
                <a:gd name="connsiteY9-474" fmla="*/ 0 h 3776859"/>
                <a:gd name="connsiteX0-475" fmla="*/ 0 w 273894"/>
                <a:gd name="connsiteY0-476" fmla="*/ 0 h 3776859"/>
                <a:gd name="connsiteX1-477" fmla="*/ 272825 w 273894"/>
                <a:gd name="connsiteY1-478" fmla="*/ 0 h 3776859"/>
                <a:gd name="connsiteX2-479" fmla="*/ 273845 w 273894"/>
                <a:gd name="connsiteY2-480" fmla="*/ 3581399 h 3776859"/>
                <a:gd name="connsiteX3-481" fmla="*/ 247651 w 273894"/>
                <a:gd name="connsiteY3-482" fmla="*/ 3702843 h 3776859"/>
                <a:gd name="connsiteX4-483" fmla="*/ 223839 w 273894"/>
                <a:gd name="connsiteY4-484" fmla="*/ 3631404 h 3776859"/>
                <a:gd name="connsiteX5-485" fmla="*/ 166689 w 273894"/>
                <a:gd name="connsiteY5-486" fmla="*/ 3776661 h 3776859"/>
                <a:gd name="connsiteX6-487" fmla="*/ 104776 w 273894"/>
                <a:gd name="connsiteY6-488" fmla="*/ 3664743 h 3776859"/>
                <a:gd name="connsiteX7-489" fmla="*/ 57151 w 273894"/>
                <a:gd name="connsiteY7-490" fmla="*/ 3750467 h 3776859"/>
                <a:gd name="connsiteX8-491" fmla="*/ 1 w 273894"/>
                <a:gd name="connsiteY8-492" fmla="*/ 3609974 h 3776859"/>
                <a:gd name="connsiteX9-493" fmla="*/ 0 w 273894"/>
                <a:gd name="connsiteY9-494" fmla="*/ 0 h 3776859"/>
                <a:gd name="connsiteX0-495" fmla="*/ 0 w 273845"/>
                <a:gd name="connsiteY0-496" fmla="*/ 0 h 3776859"/>
                <a:gd name="connsiteX1-497" fmla="*/ 272825 w 273845"/>
                <a:gd name="connsiteY1-498" fmla="*/ 0 h 3776859"/>
                <a:gd name="connsiteX2-499" fmla="*/ 273845 w 273845"/>
                <a:gd name="connsiteY2-500" fmla="*/ 3581399 h 3776859"/>
                <a:gd name="connsiteX3-501" fmla="*/ 247651 w 273845"/>
                <a:gd name="connsiteY3-502" fmla="*/ 3702843 h 3776859"/>
                <a:gd name="connsiteX4-503" fmla="*/ 223839 w 273845"/>
                <a:gd name="connsiteY4-504" fmla="*/ 3631404 h 3776859"/>
                <a:gd name="connsiteX5-505" fmla="*/ 166689 w 273845"/>
                <a:gd name="connsiteY5-506" fmla="*/ 3776661 h 3776859"/>
                <a:gd name="connsiteX6-507" fmla="*/ 104776 w 273845"/>
                <a:gd name="connsiteY6-508" fmla="*/ 3664743 h 3776859"/>
                <a:gd name="connsiteX7-509" fmla="*/ 57151 w 273845"/>
                <a:gd name="connsiteY7-510" fmla="*/ 3750467 h 3776859"/>
                <a:gd name="connsiteX8-511" fmla="*/ 1 w 273845"/>
                <a:gd name="connsiteY8-512" fmla="*/ 3609974 h 3776859"/>
                <a:gd name="connsiteX9-513" fmla="*/ 0 w 273845"/>
                <a:gd name="connsiteY9-514" fmla="*/ 0 h 3776859"/>
                <a:gd name="connsiteX0-515" fmla="*/ 0 w 273845"/>
                <a:gd name="connsiteY0-516" fmla="*/ 0 h 3776859"/>
                <a:gd name="connsiteX1-517" fmla="*/ 272825 w 273845"/>
                <a:gd name="connsiteY1-518" fmla="*/ 0 h 3776859"/>
                <a:gd name="connsiteX2-519" fmla="*/ 273845 w 273845"/>
                <a:gd name="connsiteY2-520" fmla="*/ 3581399 h 3776859"/>
                <a:gd name="connsiteX3-521" fmla="*/ 252414 w 273845"/>
                <a:gd name="connsiteY3-522" fmla="*/ 3702843 h 3776859"/>
                <a:gd name="connsiteX4-523" fmla="*/ 223839 w 273845"/>
                <a:gd name="connsiteY4-524" fmla="*/ 3631404 h 3776859"/>
                <a:gd name="connsiteX5-525" fmla="*/ 166689 w 273845"/>
                <a:gd name="connsiteY5-526" fmla="*/ 3776661 h 3776859"/>
                <a:gd name="connsiteX6-527" fmla="*/ 104776 w 273845"/>
                <a:gd name="connsiteY6-528" fmla="*/ 3664743 h 3776859"/>
                <a:gd name="connsiteX7-529" fmla="*/ 57151 w 273845"/>
                <a:gd name="connsiteY7-530" fmla="*/ 3750467 h 3776859"/>
                <a:gd name="connsiteX8-531" fmla="*/ 1 w 273845"/>
                <a:gd name="connsiteY8-532" fmla="*/ 3609974 h 3776859"/>
                <a:gd name="connsiteX9-533" fmla="*/ 0 w 273845"/>
                <a:gd name="connsiteY9-534" fmla="*/ 0 h 3776859"/>
                <a:gd name="connsiteX0-535" fmla="*/ 0 w 273845"/>
                <a:gd name="connsiteY0-536" fmla="*/ 0 h 3776859"/>
                <a:gd name="connsiteX1-537" fmla="*/ 272825 w 273845"/>
                <a:gd name="connsiteY1-538" fmla="*/ 0 h 3776859"/>
                <a:gd name="connsiteX2-539" fmla="*/ 273845 w 273845"/>
                <a:gd name="connsiteY2-540" fmla="*/ 3581399 h 3776859"/>
                <a:gd name="connsiteX3-541" fmla="*/ 252414 w 273845"/>
                <a:gd name="connsiteY3-542" fmla="*/ 3702843 h 3776859"/>
                <a:gd name="connsiteX4-543" fmla="*/ 223839 w 273845"/>
                <a:gd name="connsiteY4-544" fmla="*/ 3631404 h 3776859"/>
                <a:gd name="connsiteX5-545" fmla="*/ 166689 w 273845"/>
                <a:gd name="connsiteY5-546" fmla="*/ 3776661 h 3776859"/>
                <a:gd name="connsiteX6-547" fmla="*/ 104776 w 273845"/>
                <a:gd name="connsiteY6-548" fmla="*/ 3664743 h 3776859"/>
                <a:gd name="connsiteX7-549" fmla="*/ 57151 w 273845"/>
                <a:gd name="connsiteY7-550" fmla="*/ 3750467 h 3776859"/>
                <a:gd name="connsiteX8-551" fmla="*/ 1 w 273845"/>
                <a:gd name="connsiteY8-552" fmla="*/ 3609974 h 3776859"/>
                <a:gd name="connsiteX9-553" fmla="*/ 0 w 273845"/>
                <a:gd name="connsiteY9-554" fmla="*/ 0 h 3776859"/>
                <a:gd name="connsiteX0-555" fmla="*/ 0 w 273845"/>
                <a:gd name="connsiteY0-556" fmla="*/ 0 h 3776859"/>
                <a:gd name="connsiteX1-557" fmla="*/ 272825 w 273845"/>
                <a:gd name="connsiteY1-558" fmla="*/ 0 h 3776859"/>
                <a:gd name="connsiteX2-559" fmla="*/ 273845 w 273845"/>
                <a:gd name="connsiteY2-560" fmla="*/ 3581399 h 3776859"/>
                <a:gd name="connsiteX3-561" fmla="*/ 245270 w 273845"/>
                <a:gd name="connsiteY3-562" fmla="*/ 3702843 h 3776859"/>
                <a:gd name="connsiteX4-563" fmla="*/ 223839 w 273845"/>
                <a:gd name="connsiteY4-564" fmla="*/ 3631404 h 3776859"/>
                <a:gd name="connsiteX5-565" fmla="*/ 166689 w 273845"/>
                <a:gd name="connsiteY5-566" fmla="*/ 3776661 h 3776859"/>
                <a:gd name="connsiteX6-567" fmla="*/ 104776 w 273845"/>
                <a:gd name="connsiteY6-568" fmla="*/ 3664743 h 3776859"/>
                <a:gd name="connsiteX7-569" fmla="*/ 57151 w 273845"/>
                <a:gd name="connsiteY7-570" fmla="*/ 3750467 h 3776859"/>
                <a:gd name="connsiteX8-571" fmla="*/ 1 w 273845"/>
                <a:gd name="connsiteY8-572" fmla="*/ 3609974 h 3776859"/>
                <a:gd name="connsiteX9-573" fmla="*/ 0 w 273845"/>
                <a:gd name="connsiteY9-574" fmla="*/ 0 h 3776859"/>
                <a:gd name="connsiteX0-575" fmla="*/ 0 w 273845"/>
                <a:gd name="connsiteY0-576" fmla="*/ 0 h 3776859"/>
                <a:gd name="connsiteX1-577" fmla="*/ 272825 w 273845"/>
                <a:gd name="connsiteY1-578" fmla="*/ 0 h 3776859"/>
                <a:gd name="connsiteX2-579" fmla="*/ 273845 w 273845"/>
                <a:gd name="connsiteY2-580" fmla="*/ 3581399 h 3776859"/>
                <a:gd name="connsiteX3-581" fmla="*/ 245270 w 273845"/>
                <a:gd name="connsiteY3-582" fmla="*/ 3702843 h 3776859"/>
                <a:gd name="connsiteX4-583" fmla="*/ 223839 w 273845"/>
                <a:gd name="connsiteY4-584" fmla="*/ 3631404 h 3776859"/>
                <a:gd name="connsiteX5-585" fmla="*/ 166689 w 273845"/>
                <a:gd name="connsiteY5-586" fmla="*/ 3776661 h 3776859"/>
                <a:gd name="connsiteX6-587" fmla="*/ 104776 w 273845"/>
                <a:gd name="connsiteY6-588" fmla="*/ 3664743 h 3776859"/>
                <a:gd name="connsiteX7-589" fmla="*/ 57151 w 273845"/>
                <a:gd name="connsiteY7-590" fmla="*/ 3750467 h 3776859"/>
                <a:gd name="connsiteX8-591" fmla="*/ 1 w 273845"/>
                <a:gd name="connsiteY8-592" fmla="*/ 3609974 h 3776859"/>
                <a:gd name="connsiteX9-593" fmla="*/ 0 w 273845"/>
                <a:gd name="connsiteY9-594" fmla="*/ 0 h 3776859"/>
                <a:gd name="connsiteX0-595" fmla="*/ 0 w 273845"/>
                <a:gd name="connsiteY0-596" fmla="*/ 0 h 3776859"/>
                <a:gd name="connsiteX1-597" fmla="*/ 272825 w 273845"/>
                <a:gd name="connsiteY1-598" fmla="*/ 0 h 3776859"/>
                <a:gd name="connsiteX2-599" fmla="*/ 273845 w 273845"/>
                <a:gd name="connsiteY2-600" fmla="*/ 3581399 h 3776859"/>
                <a:gd name="connsiteX3-601" fmla="*/ 245270 w 273845"/>
                <a:gd name="connsiteY3-602" fmla="*/ 3702843 h 3776859"/>
                <a:gd name="connsiteX4-603" fmla="*/ 223839 w 273845"/>
                <a:gd name="connsiteY4-604" fmla="*/ 3631404 h 3776859"/>
                <a:gd name="connsiteX5-605" fmla="*/ 166689 w 273845"/>
                <a:gd name="connsiteY5-606" fmla="*/ 3776661 h 3776859"/>
                <a:gd name="connsiteX6-607" fmla="*/ 104776 w 273845"/>
                <a:gd name="connsiteY6-608" fmla="*/ 3664743 h 3776859"/>
                <a:gd name="connsiteX7-609" fmla="*/ 57151 w 273845"/>
                <a:gd name="connsiteY7-610" fmla="*/ 3750467 h 3776859"/>
                <a:gd name="connsiteX8-611" fmla="*/ 1 w 273845"/>
                <a:gd name="connsiteY8-612" fmla="*/ 3609974 h 3776859"/>
                <a:gd name="connsiteX9-613" fmla="*/ 0 w 273845"/>
                <a:gd name="connsiteY9-614" fmla="*/ 0 h 3776859"/>
                <a:gd name="connsiteX0-615" fmla="*/ 0 w 273845"/>
                <a:gd name="connsiteY0-616" fmla="*/ 0 h 3776859"/>
                <a:gd name="connsiteX1-617" fmla="*/ 272825 w 273845"/>
                <a:gd name="connsiteY1-618" fmla="*/ 0 h 3776859"/>
                <a:gd name="connsiteX2-619" fmla="*/ 273845 w 273845"/>
                <a:gd name="connsiteY2-620" fmla="*/ 3581399 h 3776859"/>
                <a:gd name="connsiteX3-621" fmla="*/ 245270 w 273845"/>
                <a:gd name="connsiteY3-622" fmla="*/ 3702843 h 3776859"/>
                <a:gd name="connsiteX4-623" fmla="*/ 223839 w 273845"/>
                <a:gd name="connsiteY4-624" fmla="*/ 3631404 h 3776859"/>
                <a:gd name="connsiteX5-625" fmla="*/ 166689 w 273845"/>
                <a:gd name="connsiteY5-626" fmla="*/ 3776661 h 3776859"/>
                <a:gd name="connsiteX6-627" fmla="*/ 104776 w 273845"/>
                <a:gd name="connsiteY6-628" fmla="*/ 3664743 h 3776859"/>
                <a:gd name="connsiteX7-629" fmla="*/ 57151 w 273845"/>
                <a:gd name="connsiteY7-630" fmla="*/ 3750467 h 3776859"/>
                <a:gd name="connsiteX8-631" fmla="*/ 1 w 273845"/>
                <a:gd name="connsiteY8-632" fmla="*/ 3609974 h 3776859"/>
                <a:gd name="connsiteX9-633" fmla="*/ 0 w 273845"/>
                <a:gd name="connsiteY9-634" fmla="*/ 0 h 3776859"/>
                <a:gd name="connsiteX0-635" fmla="*/ 0 w 273845"/>
                <a:gd name="connsiteY0-636" fmla="*/ 0 h 3776859"/>
                <a:gd name="connsiteX1-637" fmla="*/ 272825 w 273845"/>
                <a:gd name="connsiteY1-638" fmla="*/ 0 h 3776859"/>
                <a:gd name="connsiteX2-639" fmla="*/ 273845 w 273845"/>
                <a:gd name="connsiteY2-640" fmla="*/ 3581399 h 3776859"/>
                <a:gd name="connsiteX3-641" fmla="*/ 245270 w 273845"/>
                <a:gd name="connsiteY3-642" fmla="*/ 3702843 h 3776859"/>
                <a:gd name="connsiteX4-643" fmla="*/ 223839 w 273845"/>
                <a:gd name="connsiteY4-644" fmla="*/ 3631404 h 3776859"/>
                <a:gd name="connsiteX5-645" fmla="*/ 166689 w 273845"/>
                <a:gd name="connsiteY5-646" fmla="*/ 3776661 h 3776859"/>
                <a:gd name="connsiteX6-647" fmla="*/ 104776 w 273845"/>
                <a:gd name="connsiteY6-648" fmla="*/ 3664743 h 3776859"/>
                <a:gd name="connsiteX7-649" fmla="*/ 57151 w 273845"/>
                <a:gd name="connsiteY7-650" fmla="*/ 3750467 h 3776859"/>
                <a:gd name="connsiteX8-651" fmla="*/ 1 w 273845"/>
                <a:gd name="connsiteY8-652" fmla="*/ 3609974 h 3776859"/>
                <a:gd name="connsiteX9-653" fmla="*/ 0 w 273845"/>
                <a:gd name="connsiteY9-654" fmla="*/ 0 h 3776859"/>
                <a:gd name="connsiteX0-655" fmla="*/ 0 w 273845"/>
                <a:gd name="connsiteY0-656" fmla="*/ 0 h 3776859"/>
                <a:gd name="connsiteX1-657" fmla="*/ 272825 w 273845"/>
                <a:gd name="connsiteY1-658" fmla="*/ 0 h 3776859"/>
                <a:gd name="connsiteX2-659" fmla="*/ 273845 w 273845"/>
                <a:gd name="connsiteY2-660" fmla="*/ 3581399 h 3776859"/>
                <a:gd name="connsiteX3-661" fmla="*/ 245270 w 273845"/>
                <a:gd name="connsiteY3-662" fmla="*/ 3702843 h 3776859"/>
                <a:gd name="connsiteX4-663" fmla="*/ 223839 w 273845"/>
                <a:gd name="connsiteY4-664" fmla="*/ 3631404 h 3776859"/>
                <a:gd name="connsiteX5-665" fmla="*/ 166689 w 273845"/>
                <a:gd name="connsiteY5-666" fmla="*/ 3776661 h 3776859"/>
                <a:gd name="connsiteX6-667" fmla="*/ 104776 w 273845"/>
                <a:gd name="connsiteY6-668" fmla="*/ 3664743 h 3776859"/>
                <a:gd name="connsiteX7-669" fmla="*/ 57151 w 273845"/>
                <a:gd name="connsiteY7-670" fmla="*/ 3750467 h 3776859"/>
                <a:gd name="connsiteX8-671" fmla="*/ 1 w 273845"/>
                <a:gd name="connsiteY8-672" fmla="*/ 3609974 h 3776859"/>
                <a:gd name="connsiteX9-673" fmla="*/ 0 w 273845"/>
                <a:gd name="connsiteY9-674" fmla="*/ 0 h 3776859"/>
                <a:gd name="connsiteX0-675" fmla="*/ 0 w 273845"/>
                <a:gd name="connsiteY0-676" fmla="*/ 0 h 3776859"/>
                <a:gd name="connsiteX1-677" fmla="*/ 272825 w 273845"/>
                <a:gd name="connsiteY1-678" fmla="*/ 0 h 3776859"/>
                <a:gd name="connsiteX2-679" fmla="*/ 273845 w 273845"/>
                <a:gd name="connsiteY2-680" fmla="*/ 3581399 h 3776859"/>
                <a:gd name="connsiteX3-681" fmla="*/ 245270 w 273845"/>
                <a:gd name="connsiteY3-682" fmla="*/ 3702843 h 3776859"/>
                <a:gd name="connsiteX4-683" fmla="*/ 223839 w 273845"/>
                <a:gd name="connsiteY4-684" fmla="*/ 3631404 h 3776859"/>
                <a:gd name="connsiteX5-685" fmla="*/ 166689 w 273845"/>
                <a:gd name="connsiteY5-686" fmla="*/ 3776661 h 3776859"/>
                <a:gd name="connsiteX6-687" fmla="*/ 104776 w 273845"/>
                <a:gd name="connsiteY6-688" fmla="*/ 3664743 h 3776859"/>
                <a:gd name="connsiteX7-689" fmla="*/ 57151 w 273845"/>
                <a:gd name="connsiteY7-690" fmla="*/ 3750467 h 3776859"/>
                <a:gd name="connsiteX8-691" fmla="*/ 1 w 273845"/>
                <a:gd name="connsiteY8-692" fmla="*/ 3609974 h 3776859"/>
                <a:gd name="connsiteX9-693" fmla="*/ 0 w 273845"/>
                <a:gd name="connsiteY9-694" fmla="*/ 0 h 3776859"/>
                <a:gd name="connsiteX0-695" fmla="*/ 0 w 273845"/>
                <a:gd name="connsiteY0-696" fmla="*/ 0 h 3776859"/>
                <a:gd name="connsiteX1-697" fmla="*/ 272825 w 273845"/>
                <a:gd name="connsiteY1-698" fmla="*/ 0 h 3776859"/>
                <a:gd name="connsiteX2-699" fmla="*/ 273845 w 273845"/>
                <a:gd name="connsiteY2-700" fmla="*/ 3581399 h 3776859"/>
                <a:gd name="connsiteX3-701" fmla="*/ 245270 w 273845"/>
                <a:gd name="connsiteY3-702" fmla="*/ 3702843 h 3776859"/>
                <a:gd name="connsiteX4-703" fmla="*/ 223839 w 273845"/>
                <a:gd name="connsiteY4-704" fmla="*/ 3631404 h 3776859"/>
                <a:gd name="connsiteX5-705" fmla="*/ 166689 w 273845"/>
                <a:gd name="connsiteY5-706" fmla="*/ 3776661 h 3776859"/>
                <a:gd name="connsiteX6-707" fmla="*/ 104776 w 273845"/>
                <a:gd name="connsiteY6-708" fmla="*/ 3664743 h 3776859"/>
                <a:gd name="connsiteX7-709" fmla="*/ 57151 w 273845"/>
                <a:gd name="connsiteY7-710" fmla="*/ 3750467 h 3776859"/>
                <a:gd name="connsiteX8-711" fmla="*/ 1 w 273845"/>
                <a:gd name="connsiteY8-712" fmla="*/ 3609974 h 3776859"/>
                <a:gd name="connsiteX9-713" fmla="*/ 0 w 273845"/>
                <a:gd name="connsiteY9-714" fmla="*/ 0 h 3776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69" y="connsiteY8-70"/>
                </a:cxn>
                <a:cxn ang="0">
                  <a:pos x="connsiteX9-89" y="connsiteY9-90"/>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chemeClr val="tx2"/>
                </a:gs>
                <a:gs pos="82000">
                  <a:schemeClr val="tx2"/>
                </a:gs>
                <a:gs pos="34000">
                  <a:schemeClr val="tx2">
                    <a:lumMod val="75000"/>
                  </a:schemeClr>
                </a:gs>
                <a:gs pos="0">
                  <a:schemeClr val="tx2"/>
                </a:gs>
                <a:gs pos="38000">
                  <a:schemeClr val="tx2"/>
                </a:gs>
                <a:gs pos="100000">
                  <a:schemeClr val="tx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Rectangle 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 name="Rectangle 5"/>
            <p:cNvSpPr/>
            <p:nvPr/>
          </p:nvSpPr>
          <p:spPr>
            <a:xfrm>
              <a:off x="1404710" y="1213680"/>
              <a:ext cx="212954" cy="203438"/>
            </a:xfrm>
            <a:prstGeom prst="rect">
              <a:avLst/>
            </a:prstGeom>
            <a:solidFill>
              <a:schemeClr val="tx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3" name="Freeform: Shape 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1" fmla="*/ 0 w 226544"/>
                <a:gd name="connsiteY0-2" fmla="*/ 35306 h 70612"/>
                <a:gd name="connsiteX1-3" fmla="*/ 27685 w 226544"/>
                <a:gd name="connsiteY1-4" fmla="*/ 0 h 70612"/>
                <a:gd name="connsiteX2-5" fmla="*/ 226544 w 226544"/>
                <a:gd name="connsiteY2-6" fmla="*/ 35306 h 70612"/>
                <a:gd name="connsiteX3-7" fmla="*/ 27685 w 226544"/>
                <a:gd name="connsiteY3-8" fmla="*/ 70612 h 70612"/>
                <a:gd name="connsiteX4" fmla="*/ 0 w 226544"/>
                <a:gd name="connsiteY4" fmla="*/ 35306 h 70612"/>
                <a:gd name="connsiteX0-9" fmla="*/ 0 w 226544"/>
                <a:gd name="connsiteY0-10" fmla="*/ 35306 h 70612"/>
                <a:gd name="connsiteX1-11" fmla="*/ 27685 w 226544"/>
                <a:gd name="connsiteY1-12" fmla="*/ 0 h 70612"/>
                <a:gd name="connsiteX2-13" fmla="*/ 226544 w 226544"/>
                <a:gd name="connsiteY2-14" fmla="*/ 35306 h 70612"/>
                <a:gd name="connsiteX3-15" fmla="*/ 27685 w 226544"/>
                <a:gd name="connsiteY3-16" fmla="*/ 70612 h 70612"/>
                <a:gd name="connsiteX4-17" fmla="*/ 0 w 226544"/>
                <a:gd name="connsiteY4-18" fmla="*/ 35306 h 70612"/>
                <a:gd name="connsiteX0-19" fmla="*/ 0 w 226544"/>
                <a:gd name="connsiteY0-20" fmla="*/ 35306 h 70612"/>
                <a:gd name="connsiteX1-21" fmla="*/ 27685 w 226544"/>
                <a:gd name="connsiteY1-22" fmla="*/ 0 h 70612"/>
                <a:gd name="connsiteX2-23" fmla="*/ 226544 w 226544"/>
                <a:gd name="connsiteY2-24" fmla="*/ 35306 h 70612"/>
                <a:gd name="connsiteX3-25" fmla="*/ 27685 w 226544"/>
                <a:gd name="connsiteY3-26" fmla="*/ 70612 h 70612"/>
                <a:gd name="connsiteX4-27" fmla="*/ 0 w 226544"/>
                <a:gd name="connsiteY4-28" fmla="*/ 35306 h 70612"/>
                <a:gd name="connsiteX0-29" fmla="*/ 0 w 226544"/>
                <a:gd name="connsiteY0-30" fmla="*/ 35306 h 70612"/>
                <a:gd name="connsiteX1-31" fmla="*/ 27685 w 226544"/>
                <a:gd name="connsiteY1-32" fmla="*/ 0 h 70612"/>
                <a:gd name="connsiteX2-33" fmla="*/ 226544 w 226544"/>
                <a:gd name="connsiteY2-34" fmla="*/ 35306 h 70612"/>
                <a:gd name="connsiteX3-35" fmla="*/ 27685 w 226544"/>
                <a:gd name="connsiteY3-36" fmla="*/ 70612 h 70612"/>
                <a:gd name="connsiteX4-37" fmla="*/ 0 w 226544"/>
                <a:gd name="connsiteY4-38" fmla="*/ 35306 h 70612"/>
                <a:gd name="connsiteX0-39" fmla="*/ 0 w 226544"/>
                <a:gd name="connsiteY0-40" fmla="*/ 35306 h 70612"/>
                <a:gd name="connsiteX1-41" fmla="*/ 27685 w 226544"/>
                <a:gd name="connsiteY1-42" fmla="*/ 0 h 70612"/>
                <a:gd name="connsiteX2-43" fmla="*/ 226544 w 226544"/>
                <a:gd name="connsiteY2-44" fmla="*/ 35306 h 70612"/>
                <a:gd name="connsiteX3-45" fmla="*/ 27685 w 226544"/>
                <a:gd name="connsiteY3-46" fmla="*/ 70612 h 70612"/>
                <a:gd name="connsiteX4-47" fmla="*/ 0 w 226544"/>
                <a:gd name="connsiteY4-48" fmla="*/ 35306 h 70612"/>
                <a:gd name="connsiteX0-49" fmla="*/ 0 w 226544"/>
                <a:gd name="connsiteY0-50" fmla="*/ 35306 h 70612"/>
                <a:gd name="connsiteX1-51" fmla="*/ 27685 w 226544"/>
                <a:gd name="connsiteY1-52" fmla="*/ 0 h 70612"/>
                <a:gd name="connsiteX2-53" fmla="*/ 226544 w 226544"/>
                <a:gd name="connsiteY2-54" fmla="*/ 35306 h 70612"/>
                <a:gd name="connsiteX3-55" fmla="*/ 27685 w 226544"/>
                <a:gd name="connsiteY3-56" fmla="*/ 70612 h 70612"/>
                <a:gd name="connsiteX4-57" fmla="*/ 0 w 226544"/>
                <a:gd name="connsiteY4-58" fmla="*/ 35306 h 70612"/>
                <a:gd name="connsiteX0-59" fmla="*/ 0 w 226544"/>
                <a:gd name="connsiteY0-60" fmla="*/ 35306 h 70612"/>
                <a:gd name="connsiteX1-61" fmla="*/ 27685 w 226544"/>
                <a:gd name="connsiteY1-62" fmla="*/ 0 h 70612"/>
                <a:gd name="connsiteX2-63" fmla="*/ 226544 w 226544"/>
                <a:gd name="connsiteY2-64" fmla="*/ 35306 h 70612"/>
                <a:gd name="connsiteX3-65" fmla="*/ 27685 w 226544"/>
                <a:gd name="connsiteY3-66" fmla="*/ 70612 h 70612"/>
                <a:gd name="connsiteX4-67" fmla="*/ 0 w 226544"/>
                <a:gd name="connsiteY4-68" fmla="*/ 35306 h 70612"/>
                <a:gd name="connsiteX0-69" fmla="*/ 0 w 226544"/>
                <a:gd name="connsiteY0-70" fmla="*/ 35306 h 70612"/>
                <a:gd name="connsiteX1-71" fmla="*/ 27685 w 226544"/>
                <a:gd name="connsiteY1-72" fmla="*/ 0 h 70612"/>
                <a:gd name="connsiteX2-73" fmla="*/ 226544 w 226544"/>
                <a:gd name="connsiteY2-74" fmla="*/ 35306 h 70612"/>
                <a:gd name="connsiteX3-75" fmla="*/ 27685 w 226544"/>
                <a:gd name="connsiteY3-76" fmla="*/ 70612 h 70612"/>
                <a:gd name="connsiteX4-77" fmla="*/ 0 w 226544"/>
                <a:gd name="connsiteY4-78" fmla="*/ 35306 h 70612"/>
                <a:gd name="connsiteX0-79" fmla="*/ 0 w 226544"/>
                <a:gd name="connsiteY0-80" fmla="*/ 35306 h 70612"/>
                <a:gd name="connsiteX1-81" fmla="*/ 27685 w 226544"/>
                <a:gd name="connsiteY1-82" fmla="*/ 0 h 70612"/>
                <a:gd name="connsiteX2-83" fmla="*/ 226544 w 226544"/>
                <a:gd name="connsiteY2-84" fmla="*/ 35306 h 70612"/>
                <a:gd name="connsiteX3-85" fmla="*/ 27685 w 226544"/>
                <a:gd name="connsiteY3-86" fmla="*/ 70612 h 70612"/>
                <a:gd name="connsiteX4-87" fmla="*/ 0 w 226544"/>
                <a:gd name="connsiteY4-88" fmla="*/ 35306 h 7061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5" name="Straight Connector 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6" name="Straight Connector 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7" name="Straight Connector 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1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50" name="Straight Connector 1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889761" y="2009775"/>
            <a:ext cx="8320404" cy="1120140"/>
            <a:chOff x="969181" y="1482395"/>
            <a:chExt cx="2620078" cy="521495"/>
          </a:xfrm>
        </p:grpSpPr>
        <p:sp>
          <p:nvSpPr>
            <p:cNvPr id="16" name="Trapezoid 17"/>
            <p:cNvSpPr/>
            <p:nvPr/>
          </p:nvSpPr>
          <p:spPr>
            <a:xfrm rot="16200000">
              <a:off x="739624" y="1720819"/>
              <a:ext cx="521495" cy="44647"/>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Arrow: Pentagon 18"/>
            <p:cNvSpPr/>
            <p:nvPr/>
          </p:nvSpPr>
          <p:spPr>
            <a:xfrm>
              <a:off x="978047" y="1511285"/>
              <a:ext cx="2611212" cy="458901"/>
            </a:xfrm>
            <a:prstGeom prst="homePlate">
              <a:avLst>
                <a:gd name="adj" fmla="val 36274"/>
              </a:avLst>
            </a:prstGeom>
            <a:solidFill>
              <a:schemeClr val="accent1">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l">
                <a:lnSpc>
                  <a:spcPct val="90000"/>
                </a:lnSpc>
              </a:pPr>
              <a:endParaRPr kumimoji="0" lang="zh-CN" altLang="en-US" sz="2000" i="0" u="none" strike="noStrike" kern="1200" cap="none" spc="0" normalizeH="0" baseline="0" noProof="1">
                <a:solidFill>
                  <a:schemeClr val="tx1"/>
                </a:solidFill>
                <a:latin typeface="微软雅黑" panose="020B0503020204020204" charset="-122"/>
                <a:ea typeface="微软雅黑" panose="020B0503020204020204" charset="-122"/>
                <a:cs typeface="+mn-cs"/>
                <a:sym typeface="+mn-lt"/>
              </a:endParaRPr>
            </a:p>
          </p:txBody>
        </p:sp>
        <p:sp>
          <p:nvSpPr>
            <p:cNvPr id="18" name="TextBox 22"/>
            <p:cNvSpPr txBox="1"/>
            <p:nvPr/>
          </p:nvSpPr>
          <p:spPr>
            <a:xfrm>
              <a:off x="969181" y="1609065"/>
              <a:ext cx="201510" cy="244821"/>
            </a:xfrm>
            <a:prstGeom prst="rect">
              <a:avLst/>
            </a:prstGeom>
            <a:noFill/>
            <a:effectLst/>
          </p:spPr>
          <p:txBody>
            <a:bodyPr wrap="none">
              <a:noAutofit/>
            </a:bodyPr>
            <a:lstStyle/>
            <a:p>
              <a:r>
                <a:rPr lang="en-US" sz="2300">
                  <a:solidFill>
                    <a:schemeClr val="tx1"/>
                  </a:solidFill>
                  <a:cs typeface="+mn-ea"/>
                  <a:sym typeface="+mn-lt"/>
                </a:rPr>
                <a:t>6</a:t>
              </a:r>
            </a:p>
          </p:txBody>
        </p:sp>
      </p:grpSp>
      <p:grpSp>
        <p:nvGrpSpPr>
          <p:cNvPr id="52" name="组合 51"/>
          <p:cNvGrpSpPr/>
          <p:nvPr/>
        </p:nvGrpSpPr>
        <p:grpSpPr>
          <a:xfrm>
            <a:off x="1910080" y="3187700"/>
            <a:ext cx="8301355" cy="979805"/>
            <a:chOff x="-353482" y="2326521"/>
            <a:chExt cx="2635541" cy="526780"/>
          </a:xfrm>
        </p:grpSpPr>
        <p:sp>
          <p:nvSpPr>
            <p:cNvPr id="19" name="Trapezoid 16"/>
            <p:cNvSpPr/>
            <p:nvPr/>
          </p:nvSpPr>
          <p:spPr>
            <a:xfrm rot="16200000">
              <a:off x="-588446" y="2570230"/>
              <a:ext cx="521495" cy="44647"/>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Arrow: Pentagon 19"/>
            <p:cNvSpPr/>
            <p:nvPr/>
          </p:nvSpPr>
          <p:spPr>
            <a:xfrm>
              <a:off x="-351008" y="2326521"/>
              <a:ext cx="2633067" cy="455414"/>
            </a:xfrm>
            <a:prstGeom prst="homePlate">
              <a:avLst>
                <a:gd name="adj" fmla="val 36274"/>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marR="0" lvl="1" indent="0" algn="l" defTabSz="914400" rtl="0" fontAlgn="auto">
                <a:lnSpc>
                  <a:spcPct val="150000"/>
                </a:lnSpc>
                <a:spcBef>
                  <a:spcPts val="0"/>
                </a:spcBef>
                <a:buClrTx/>
                <a:buSzTx/>
                <a:buFont typeface="Wingdings" panose="05000000000000000000" pitchFamily="2" charset="2"/>
                <a:buNone/>
              </a:pPr>
              <a:endParaRPr lang="zh-CN" altLang="en-US" sz="1700" dirty="0">
                <a:latin typeface="微软雅黑" panose="020B0503020204020204" charset="-122"/>
                <a:ea typeface="微软雅黑" panose="020B0503020204020204" charset="-122"/>
                <a:cs typeface="+mn-ea"/>
                <a:sym typeface="+mn-ea"/>
              </a:endParaRPr>
            </a:p>
          </p:txBody>
        </p:sp>
        <p:sp>
          <p:nvSpPr>
            <p:cNvPr id="21" name="TextBox 23"/>
            <p:cNvSpPr txBox="1"/>
            <p:nvPr/>
          </p:nvSpPr>
          <p:spPr>
            <a:xfrm>
              <a:off x="-353482" y="2358403"/>
              <a:ext cx="288782" cy="392415"/>
            </a:xfrm>
            <a:prstGeom prst="rect">
              <a:avLst/>
            </a:prstGeom>
            <a:noFill/>
            <a:effectLst/>
          </p:spPr>
          <p:txBody>
            <a:bodyPr wrap="none">
              <a:noAutofit/>
            </a:bodyPr>
            <a:lstStyle/>
            <a:p>
              <a:r>
                <a:rPr lang="en-US" sz="2400">
                  <a:solidFill>
                    <a:schemeClr val="bg1"/>
                  </a:solidFill>
                  <a:cs typeface="+mn-ea"/>
                  <a:sym typeface="+mn-lt"/>
                </a:rPr>
                <a:t>7</a:t>
              </a:r>
            </a:p>
          </p:txBody>
        </p:sp>
      </p:grpSp>
      <p:grpSp>
        <p:nvGrpSpPr>
          <p:cNvPr id="25" name="组合 24"/>
          <p:cNvGrpSpPr/>
          <p:nvPr/>
        </p:nvGrpSpPr>
        <p:grpSpPr>
          <a:xfrm>
            <a:off x="1901190" y="4188460"/>
            <a:ext cx="8279130" cy="958850"/>
            <a:chOff x="973338" y="3512567"/>
            <a:chExt cx="2637776" cy="521495"/>
          </a:xfrm>
        </p:grpSpPr>
        <p:sp>
          <p:nvSpPr>
            <p:cNvPr id="26" name="Trapezoid 14"/>
            <p:cNvSpPr/>
            <p:nvPr/>
          </p:nvSpPr>
          <p:spPr>
            <a:xfrm rot="16200000">
              <a:off x="739624" y="3750991"/>
              <a:ext cx="521495" cy="44647"/>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Arrow: Pentagon 21"/>
            <p:cNvSpPr/>
            <p:nvPr/>
          </p:nvSpPr>
          <p:spPr>
            <a:xfrm>
              <a:off x="978047" y="3544714"/>
              <a:ext cx="2633067" cy="455414"/>
            </a:xfrm>
            <a:prstGeom prst="homePlate">
              <a:avLst>
                <a:gd name="adj" fmla="val 36274"/>
              </a:avLst>
            </a:pr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l"/>
              <a:endParaRPr lang="zh-CN" altLang="en-US" sz="2000" dirty="0">
                <a:solidFill>
                  <a:schemeClr val="tx1"/>
                </a:solidFill>
                <a:latin typeface="微软雅黑" panose="020B0503020204020204" charset="-122"/>
                <a:ea typeface="微软雅黑" panose="020B0503020204020204" charset="-122"/>
                <a:cs typeface="+mn-ea"/>
                <a:sym typeface="+mn-ea"/>
              </a:endParaRPr>
            </a:p>
          </p:txBody>
        </p:sp>
        <p:sp>
          <p:nvSpPr>
            <p:cNvPr id="28" name="TextBox 25"/>
            <p:cNvSpPr txBox="1"/>
            <p:nvPr/>
          </p:nvSpPr>
          <p:spPr>
            <a:xfrm>
              <a:off x="973338" y="3563813"/>
              <a:ext cx="288782" cy="392415"/>
            </a:xfrm>
            <a:prstGeom prst="rect">
              <a:avLst/>
            </a:prstGeom>
            <a:noFill/>
            <a:effectLst/>
          </p:spPr>
          <p:txBody>
            <a:bodyPr wrap="none">
              <a:noAutofit/>
            </a:bodyPr>
            <a:lstStyle/>
            <a:p>
              <a:r>
                <a:rPr lang="en-US" sz="2300">
                  <a:solidFill>
                    <a:schemeClr val="bg1"/>
                  </a:solidFill>
                  <a:cs typeface="+mn-ea"/>
                  <a:sym typeface="+mn-lt"/>
                </a:rPr>
                <a:t>8</a:t>
              </a:r>
            </a:p>
          </p:txBody>
        </p:sp>
      </p:grpSp>
      <p:sp>
        <p:nvSpPr>
          <p:cNvPr id="29" name="文本框 28"/>
          <p:cNvSpPr txBox="1"/>
          <p:nvPr/>
        </p:nvSpPr>
        <p:spPr>
          <a:xfrm>
            <a:off x="2116455" y="2116455"/>
            <a:ext cx="8063865" cy="922020"/>
          </a:xfrm>
          <a:prstGeom prst="rect">
            <a:avLst/>
          </a:prstGeom>
          <a:noFill/>
        </p:spPr>
        <p:txBody>
          <a:bodyPr wrap="squar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很难同时管理多个分别用于不同产品版本或者相关产品的需求集。如果某一需求从一个版本推迟到下一个版本实现时，分析人员必须将它从一个需求规格说明书中移到另一个规格说明书中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0" name="文本框 29"/>
          <p:cNvSpPr txBox="1"/>
          <p:nvPr/>
        </p:nvSpPr>
        <p:spPr>
          <a:xfrm>
            <a:off x="2292985" y="3329940"/>
            <a:ext cx="7918450" cy="645160"/>
          </a:xfrm>
          <a:prstGeom prst="rect">
            <a:avLst/>
          </a:prstGeom>
          <a:noFill/>
        </p:spPr>
        <p:txBody>
          <a:bodyPr wrap="square" rtlCol="0">
            <a:spAutoFit/>
          </a:bodyPr>
          <a:lstStyle/>
          <a:p>
            <a:pPr marL="0" lvl="1"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如果有多人参与项目，要修改需求是很困难的，如果这些参与者分别位于不同的地点，则更是难</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上加难</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1" name="文本框 30"/>
          <p:cNvSpPr txBox="1"/>
          <p:nvPr/>
        </p:nvSpPr>
        <p:spPr>
          <a:xfrm>
            <a:off x="2399665" y="4378325"/>
            <a:ext cx="7505700" cy="645160"/>
          </a:xfrm>
          <a:prstGeom prst="rect">
            <a:avLst/>
          </a:prstGeom>
          <a:noFill/>
        </p:spPr>
        <p:txBody>
          <a:bodyPr wrap="squar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没有一个合适的地方可以方便地存储提议之后被否决的那些需求，以及已从基线中删除的需求</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nvGrpSpPr>
          <p:cNvPr id="34" name="组合 33"/>
          <p:cNvGrpSpPr/>
          <p:nvPr/>
        </p:nvGrpSpPr>
        <p:grpSpPr>
          <a:xfrm>
            <a:off x="99667" y="220792"/>
            <a:ext cx="3592020" cy="491607"/>
            <a:chOff x="198764" y="258545"/>
            <a:chExt cx="4788250" cy="656007"/>
          </a:xfrm>
        </p:grpSpPr>
        <p:grpSp>
          <p:nvGrpSpPr>
            <p:cNvPr id="35" name="组合 5"/>
            <p:cNvGrpSpPr/>
            <p:nvPr/>
          </p:nvGrpSpPr>
          <p:grpSpPr>
            <a:xfrm>
              <a:off x="198764" y="258545"/>
              <a:ext cx="700083" cy="563491"/>
              <a:chOff x="5075564" y="2933562"/>
              <a:chExt cx="2860947" cy="2302753"/>
            </a:xfrm>
          </p:grpSpPr>
          <p:sp>
            <p:nvSpPr>
              <p:cNvPr id="36" name="等腰三角形 3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7" name="等腰三角形 3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8"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8" name="日期占位符 7"/>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0" name="灯片编号占位符 9"/>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27</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par>
                                <p:cTn id="9" presetID="12" presetClass="entr" presetSubtype="4"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ppt_y</p:attrName>
                                        </p:attrNameLst>
                                      </p:cBhvr>
                                      <p:tavLst>
                                        <p:tav tm="0">
                                          <p:val>
                                            <p:strVal val="#ppt_y+#ppt_h*1.125000"/>
                                          </p:val>
                                        </p:tav>
                                        <p:tav tm="100000">
                                          <p:val>
                                            <p:strVal val="#ppt_y"/>
                                          </p:val>
                                        </p:tav>
                                      </p:tavLst>
                                    </p:anim>
                                    <p:animEffect transition="in" filter="wipe(up)">
                                      <p:cBhvr>
                                        <p:cTn id="12" dur="500"/>
                                        <p:tgtEl>
                                          <p:spTgt spid="52"/>
                                        </p:tgtEl>
                                      </p:cBhvr>
                                    </p:animEffect>
                                  </p:childTnLst>
                                </p:cTn>
                              </p:par>
                              <p:par>
                                <p:cTn id="13" presetID="1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ppt_y</p:attrName>
                                        </p:attrNameLst>
                                      </p:cBhvr>
                                      <p:tavLst>
                                        <p:tav tm="0">
                                          <p:val>
                                            <p:strVal val="#ppt_y+#ppt_h*1.125000"/>
                                          </p:val>
                                        </p:tav>
                                        <p:tav tm="100000">
                                          <p:val>
                                            <p:strVal val="#ppt_y"/>
                                          </p:val>
                                        </p:tav>
                                      </p:tavLst>
                                    </p:anim>
                                    <p:animEffect transition="in" filter="wipe(up)">
                                      <p:cBhvr>
                                        <p:cTn id="16" dur="500"/>
                                        <p:tgtEl>
                                          <p:spTgt spid="2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ppt_y</p:attrName>
                                        </p:attrNameLst>
                                      </p:cBhvr>
                                      <p:tavLst>
                                        <p:tav tm="0">
                                          <p:val>
                                            <p:strVal val="#ppt_y+#ppt_h*1.125000"/>
                                          </p:val>
                                        </p:tav>
                                        <p:tav tm="100000">
                                          <p:val>
                                            <p:strVal val="#ppt_y"/>
                                          </p:val>
                                        </p:tav>
                                      </p:tavLst>
                                    </p:anim>
                                    <p:animEffect transition="in" filter="wipe(up)">
                                      <p:cBhvr>
                                        <p:cTn id="20" dur="500"/>
                                        <p:tgtEl>
                                          <p:spTgt spid="2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up)">
                                      <p:cBhvr>
                                        <p:cTn id="24" dur="500"/>
                                        <p:tgtEl>
                                          <p:spTgt spid="30"/>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p:tgtEl>
                                          <p:spTgt spid="31"/>
                                        </p:tgtEl>
                                        <p:attrNameLst>
                                          <p:attrName>ppt_y</p:attrName>
                                        </p:attrNameLst>
                                      </p:cBhvr>
                                      <p:tavLst>
                                        <p:tav tm="0">
                                          <p:val>
                                            <p:strVal val="#ppt_y+#ppt_h*1.125000"/>
                                          </p:val>
                                        </p:tav>
                                        <p:tav tm="100000">
                                          <p:val>
                                            <p:strVal val="#ppt_y"/>
                                          </p:val>
                                        </p:tav>
                                      </p:tavLst>
                                    </p:anim>
                                    <p:animEffect transition="in" filter="wipe(up)">
                                      <p:cBhvr>
                                        <p:cTn id="28" dur="500"/>
                                        <p:tgtEl>
                                          <p:spTgt spid="31"/>
                                        </p:tgtEl>
                                      </p:cBhvr>
                                    </p:animEffect>
                                  </p:childTnLst>
                                </p:cTn>
                              </p:par>
                              <p:par>
                                <p:cTn id="29" presetID="12" presetClass="entr" presetSubtype="4"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p:tgtEl>
                                          <p:spTgt spid="34"/>
                                        </p:tgtEl>
                                        <p:attrNameLst>
                                          <p:attrName>ppt_y</p:attrName>
                                        </p:attrNameLst>
                                      </p:cBhvr>
                                      <p:tavLst>
                                        <p:tav tm="0">
                                          <p:val>
                                            <p:strVal val="#ppt_y+#ppt_h*1.125000"/>
                                          </p:val>
                                        </p:tav>
                                        <p:tav tm="100000">
                                          <p:val>
                                            <p:strVal val="#ppt_y"/>
                                          </p:val>
                                        </p:tav>
                                      </p:tavLst>
                                    </p:anim>
                                    <p:animEffect transition="in" filter="wipe(up)">
                                      <p:cBhvr>
                                        <p:cTn id="32" dur="500"/>
                                        <p:tgtEl>
                                          <p:spTgt spid="34"/>
                                        </p:tgtEl>
                                      </p:cBhvr>
                                    </p:animEffect>
                                  </p:childTnLst>
                                </p:cTn>
                              </p:par>
                              <p:par>
                                <p:cTn id="33" presetID="12" presetClass="entr" presetSubtype="4"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p:tgtEl>
                                          <p:spTgt spid="2"/>
                                        </p:tgtEl>
                                        <p:attrNameLst>
                                          <p:attrName>ppt_y</p:attrName>
                                        </p:attrNameLst>
                                      </p:cBhvr>
                                      <p:tavLst>
                                        <p:tav tm="0">
                                          <p:val>
                                            <p:strVal val="#ppt_y+#ppt_h*1.125000"/>
                                          </p:val>
                                        </p:tav>
                                        <p:tav tm="100000">
                                          <p:val>
                                            <p:strVal val="#ppt_y"/>
                                          </p:val>
                                        </p:tav>
                                      </p:tavLst>
                                    </p:anim>
                                    <p:animEffect transition="in" filter="wipe(up)">
                                      <p:cBhvr>
                                        <p:cTn id="36" dur="500"/>
                                        <p:tgtEl>
                                          <p:spTgt spid="2"/>
                                        </p:tgtEl>
                                      </p:cBhvr>
                                    </p:animEffect>
                                  </p:childTnLst>
                                </p:cTn>
                              </p:par>
                              <p:par>
                                <p:cTn id="37" presetID="2" presetClass="entr" presetSubtype="1"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21755" y="2581910"/>
            <a:ext cx="5197475" cy="8413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矩形 6"/>
          <p:cNvSpPr/>
          <p:nvPr/>
        </p:nvSpPr>
        <p:spPr>
          <a:xfrm>
            <a:off x="7534910" y="4963795"/>
            <a:ext cx="3728720" cy="10306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6" name="矩形 5"/>
          <p:cNvSpPr/>
          <p:nvPr/>
        </p:nvSpPr>
        <p:spPr>
          <a:xfrm>
            <a:off x="589280" y="3086735"/>
            <a:ext cx="3879850" cy="30048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0" name="矩形 9"/>
          <p:cNvSpPr/>
          <p:nvPr/>
        </p:nvSpPr>
        <p:spPr>
          <a:xfrm>
            <a:off x="2004695" y="1694815"/>
            <a:ext cx="7616825" cy="8051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2" name="矩形 66"/>
          <p:cNvSpPr>
            <a:spLocks noChangeArrowheads="1"/>
          </p:cNvSpPr>
          <p:nvPr/>
        </p:nvSpPr>
        <p:spPr bwMode="auto">
          <a:xfrm>
            <a:off x="2003807" y="1574534"/>
            <a:ext cx="7765668"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fontAlgn="base">
              <a:lnSpc>
                <a:spcPct val="150000"/>
              </a:lnSpc>
              <a:spcBef>
                <a:spcPts val="0"/>
              </a:spcBef>
              <a:spcAft>
                <a:spcPct val="0"/>
              </a:spcAft>
              <a:buClrTx/>
              <a:buSzTx/>
              <a:buFontTx/>
              <a:buNone/>
              <a:defRPr/>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需求管理工具使用多用户数据库保存与需求相关的信息，而不必担心以上提及的基于文档存储需求所出现的问题。</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4" name="Group 2"/>
          <p:cNvGrpSpPr/>
          <p:nvPr/>
        </p:nvGrpSpPr>
        <p:grpSpPr>
          <a:xfrm>
            <a:off x="4469199" y="3333298"/>
            <a:ext cx="3065531" cy="2736329"/>
            <a:chOff x="4052312" y="2372849"/>
            <a:chExt cx="4087375" cy="3648439"/>
          </a:xfrm>
        </p:grpSpPr>
        <p:sp>
          <p:nvSpPr>
            <p:cNvPr id="2" name="Freeform: Shape 65"/>
            <p:cNvSpPr/>
            <p:nvPr/>
          </p:nvSpPr>
          <p:spPr bwMode="auto">
            <a:xfrm>
              <a:off x="5506048" y="3858802"/>
              <a:ext cx="2633639" cy="2162486"/>
            </a:xfrm>
            <a:custGeom>
              <a:avLst/>
              <a:gdLst/>
              <a:ahLst/>
              <a:cxnLst>
                <a:cxn ang="0">
                  <a:pos x="392" y="0"/>
                </a:cxn>
                <a:cxn ang="0">
                  <a:pos x="514" y="321"/>
                </a:cxn>
                <a:cxn ang="0">
                  <a:pos x="0" y="425"/>
                </a:cxn>
                <a:cxn ang="0">
                  <a:pos x="328" y="275"/>
                </a:cxn>
                <a:cxn ang="0">
                  <a:pos x="392" y="0"/>
                </a:cxn>
              </a:cxnLst>
              <a:rect l="0" t="0" r="r" b="b"/>
              <a:pathLst>
                <a:path w="617" h="507">
                  <a:moveTo>
                    <a:pt x="392" y="0"/>
                  </a:moveTo>
                  <a:cubicBezTo>
                    <a:pt x="392" y="0"/>
                    <a:pt x="617" y="168"/>
                    <a:pt x="514" y="321"/>
                  </a:cubicBezTo>
                  <a:cubicBezTo>
                    <a:pt x="388" y="507"/>
                    <a:pt x="0" y="425"/>
                    <a:pt x="0" y="425"/>
                  </a:cubicBezTo>
                  <a:cubicBezTo>
                    <a:pt x="0" y="425"/>
                    <a:pt x="203" y="411"/>
                    <a:pt x="328" y="275"/>
                  </a:cubicBezTo>
                  <a:cubicBezTo>
                    <a:pt x="414" y="180"/>
                    <a:pt x="392" y="0"/>
                    <a:pt x="392" y="0"/>
                  </a:cubicBezTo>
                  <a:close/>
                </a:path>
              </a:pathLst>
            </a:custGeom>
            <a:solidFill>
              <a:schemeClr val="accent3"/>
            </a:solidFill>
            <a:ln w="9525">
              <a:noFill/>
              <a:round/>
            </a:ln>
          </p:spPr>
          <p:txBody>
            <a:bodyPr anchor="ctr"/>
            <a:lstStyle/>
            <a:p>
              <a:pPr algn="ctr"/>
              <a:endParaRPr>
                <a:cs typeface="+mn-ea"/>
                <a:sym typeface="+mn-lt"/>
              </a:endParaRPr>
            </a:p>
          </p:txBody>
        </p:sp>
        <p:sp>
          <p:nvSpPr>
            <p:cNvPr id="15" name="Freeform: Shape 66"/>
            <p:cNvSpPr/>
            <p:nvPr/>
          </p:nvSpPr>
          <p:spPr bwMode="auto">
            <a:xfrm>
              <a:off x="4052312" y="3097703"/>
              <a:ext cx="1864489" cy="2822909"/>
            </a:xfrm>
            <a:custGeom>
              <a:avLst/>
              <a:gdLst/>
              <a:ahLst/>
              <a:cxnLst>
                <a:cxn ang="0">
                  <a:pos x="437" y="552"/>
                </a:cxn>
                <a:cxn ang="0">
                  <a:pos x="99" y="497"/>
                </a:cxn>
                <a:cxn ang="0">
                  <a:pos x="265" y="0"/>
                </a:cxn>
                <a:cxn ang="0">
                  <a:pos x="232" y="359"/>
                </a:cxn>
                <a:cxn ang="0">
                  <a:pos x="437" y="552"/>
                </a:cxn>
              </a:cxnLst>
              <a:rect l="0" t="0" r="r" b="b"/>
              <a:pathLst>
                <a:path w="437" h="662">
                  <a:moveTo>
                    <a:pt x="437" y="552"/>
                  </a:moveTo>
                  <a:cubicBezTo>
                    <a:pt x="437" y="552"/>
                    <a:pt x="179" y="662"/>
                    <a:pt x="99" y="497"/>
                  </a:cubicBezTo>
                  <a:cubicBezTo>
                    <a:pt x="0" y="294"/>
                    <a:pt x="265" y="0"/>
                    <a:pt x="265" y="0"/>
                  </a:cubicBezTo>
                  <a:cubicBezTo>
                    <a:pt x="265" y="0"/>
                    <a:pt x="176" y="183"/>
                    <a:pt x="232" y="359"/>
                  </a:cubicBezTo>
                  <a:cubicBezTo>
                    <a:pt x="271" y="481"/>
                    <a:pt x="437" y="552"/>
                    <a:pt x="437" y="552"/>
                  </a:cubicBezTo>
                  <a:close/>
                </a:path>
              </a:pathLst>
            </a:custGeom>
            <a:solidFill>
              <a:schemeClr val="accent1"/>
            </a:solidFill>
            <a:ln w="9525">
              <a:noFill/>
              <a:round/>
            </a:ln>
          </p:spPr>
          <p:txBody>
            <a:bodyPr anchor="ctr"/>
            <a:lstStyle/>
            <a:p>
              <a:pPr algn="ctr"/>
              <a:endParaRPr>
                <a:cs typeface="+mn-ea"/>
                <a:sym typeface="+mn-lt"/>
              </a:endParaRPr>
            </a:p>
          </p:txBody>
        </p:sp>
        <p:sp>
          <p:nvSpPr>
            <p:cNvPr id="16" name="Freeform: Shape 67"/>
            <p:cNvSpPr/>
            <p:nvPr/>
          </p:nvSpPr>
          <p:spPr bwMode="auto">
            <a:xfrm>
              <a:off x="5175836" y="2372849"/>
              <a:ext cx="2404104" cy="1731598"/>
            </a:xfrm>
            <a:custGeom>
              <a:avLst/>
              <a:gdLst/>
              <a:ahLst/>
              <a:cxnLst>
                <a:cxn ang="0">
                  <a:pos x="0" y="279"/>
                </a:cxn>
                <a:cxn ang="0">
                  <a:pos x="216" y="14"/>
                </a:cxn>
                <a:cxn ang="0">
                  <a:pos x="564" y="406"/>
                </a:cxn>
                <a:cxn ang="0">
                  <a:pos x="269" y="198"/>
                </a:cxn>
                <a:cxn ang="0">
                  <a:pos x="0" y="279"/>
                </a:cxn>
              </a:cxnLst>
              <a:rect l="0" t="0" r="r" b="b"/>
              <a:pathLst>
                <a:path w="564" h="406">
                  <a:moveTo>
                    <a:pt x="0" y="279"/>
                  </a:moveTo>
                  <a:cubicBezTo>
                    <a:pt x="0" y="279"/>
                    <a:pt x="33" y="0"/>
                    <a:pt x="216" y="14"/>
                  </a:cubicBezTo>
                  <a:cubicBezTo>
                    <a:pt x="441" y="29"/>
                    <a:pt x="564" y="406"/>
                    <a:pt x="564" y="406"/>
                  </a:cubicBezTo>
                  <a:cubicBezTo>
                    <a:pt x="564" y="406"/>
                    <a:pt x="449" y="237"/>
                    <a:pt x="269" y="198"/>
                  </a:cubicBezTo>
                  <a:cubicBezTo>
                    <a:pt x="144" y="170"/>
                    <a:pt x="0" y="279"/>
                    <a:pt x="0" y="279"/>
                  </a:cubicBezTo>
                  <a:close/>
                </a:path>
              </a:pathLst>
            </a:custGeom>
            <a:solidFill>
              <a:schemeClr val="accent2"/>
            </a:solidFill>
            <a:ln w="9525">
              <a:noFill/>
              <a:round/>
            </a:ln>
          </p:spPr>
          <p:txBody>
            <a:bodyPr anchor="ctr"/>
            <a:lstStyle/>
            <a:p>
              <a:pPr algn="ctr"/>
              <a:endParaRPr>
                <a:cs typeface="+mn-ea"/>
                <a:sym typeface="+mn-lt"/>
              </a:endParaRPr>
            </a:p>
          </p:txBody>
        </p:sp>
        <p:grpSp>
          <p:nvGrpSpPr>
            <p:cNvPr id="17" name="Group 68"/>
            <p:cNvGrpSpPr/>
            <p:nvPr/>
          </p:nvGrpSpPr>
          <p:grpSpPr>
            <a:xfrm>
              <a:off x="4671116" y="4917324"/>
              <a:ext cx="456432" cy="459762"/>
              <a:chOff x="1905000" y="3457575"/>
              <a:chExt cx="217488" cy="219075"/>
            </a:xfrm>
            <a:solidFill>
              <a:schemeClr val="bg1"/>
            </a:solidFill>
          </p:grpSpPr>
          <p:sp>
            <p:nvSpPr>
              <p:cNvPr id="26" name="Freeform: Shape 69"/>
              <p:cNvSpPr/>
              <p:nvPr/>
            </p:nvSpPr>
            <p:spPr bwMode="auto">
              <a:xfrm>
                <a:off x="1905000" y="3457575"/>
                <a:ext cx="217488" cy="219075"/>
              </a:xfrm>
              <a:custGeom>
                <a:avLst/>
                <a:gdLst/>
                <a:ahLst/>
                <a:cxnLst>
                  <a:cxn ang="0">
                    <a:pos x="76" y="9"/>
                  </a:cxn>
                  <a:cxn ang="0">
                    <a:pos x="53" y="0"/>
                  </a:cxn>
                  <a:cxn ang="0">
                    <a:pos x="30" y="9"/>
                  </a:cxn>
                  <a:cxn ang="0">
                    <a:pos x="21" y="32"/>
                  </a:cxn>
                  <a:cxn ang="0">
                    <a:pos x="25" y="48"/>
                  </a:cxn>
                  <a:cxn ang="0">
                    <a:pos x="1" y="73"/>
                  </a:cxn>
                  <a:cxn ang="0">
                    <a:pos x="0" y="75"/>
                  </a:cxn>
                  <a:cxn ang="0">
                    <a:pos x="1" y="77"/>
                  </a:cxn>
                  <a:cxn ang="0">
                    <a:pos x="8" y="85"/>
                  </a:cxn>
                  <a:cxn ang="0">
                    <a:pos x="10" y="85"/>
                  </a:cxn>
                  <a:cxn ang="0">
                    <a:pos x="12" y="85"/>
                  </a:cxn>
                  <a:cxn ang="0">
                    <a:pos x="37" y="60"/>
                  </a:cxn>
                  <a:cxn ang="0">
                    <a:pos x="53" y="64"/>
                  </a:cxn>
                  <a:cxn ang="0">
                    <a:pos x="76" y="55"/>
                  </a:cxn>
                  <a:cxn ang="0">
                    <a:pos x="85" y="32"/>
                  </a:cxn>
                  <a:cxn ang="0">
                    <a:pos x="76" y="9"/>
                  </a:cxn>
                  <a:cxn ang="0">
                    <a:pos x="10" y="79"/>
                  </a:cxn>
                  <a:cxn ang="0">
                    <a:pos x="6" y="75"/>
                  </a:cxn>
                  <a:cxn ang="0">
                    <a:pos x="28" y="53"/>
                  </a:cxn>
                  <a:cxn ang="0">
                    <a:pos x="30" y="55"/>
                  </a:cxn>
                  <a:cxn ang="0">
                    <a:pos x="32" y="57"/>
                  </a:cxn>
                  <a:cxn ang="0">
                    <a:pos x="10" y="79"/>
                  </a:cxn>
                  <a:cxn ang="0">
                    <a:pos x="72" y="51"/>
                  </a:cxn>
                  <a:cxn ang="0">
                    <a:pos x="53" y="59"/>
                  </a:cxn>
                  <a:cxn ang="0">
                    <a:pos x="34" y="51"/>
                  </a:cxn>
                  <a:cxn ang="0">
                    <a:pos x="26" y="32"/>
                  </a:cxn>
                  <a:cxn ang="0">
                    <a:pos x="34" y="13"/>
                  </a:cxn>
                  <a:cxn ang="0">
                    <a:pos x="53" y="5"/>
                  </a:cxn>
                  <a:cxn ang="0">
                    <a:pos x="72" y="13"/>
                  </a:cxn>
                  <a:cxn ang="0">
                    <a:pos x="80" y="32"/>
                  </a:cxn>
                  <a:cxn ang="0">
                    <a:pos x="72" y="51"/>
                  </a:cxn>
                </a:cxnLst>
                <a:rect l="0" t="0" r="r" b="b"/>
                <a:pathLst>
                  <a:path w="85" h="85">
                    <a:moveTo>
                      <a:pt x="76" y="9"/>
                    </a:moveTo>
                    <a:cubicBezTo>
                      <a:pt x="70" y="3"/>
                      <a:pt x="62" y="0"/>
                      <a:pt x="53" y="0"/>
                    </a:cubicBezTo>
                    <a:cubicBezTo>
                      <a:pt x="44" y="0"/>
                      <a:pt x="36" y="3"/>
                      <a:pt x="30" y="9"/>
                    </a:cubicBezTo>
                    <a:cubicBezTo>
                      <a:pt x="24" y="15"/>
                      <a:pt x="21" y="23"/>
                      <a:pt x="21" y="32"/>
                    </a:cubicBezTo>
                    <a:cubicBezTo>
                      <a:pt x="21" y="38"/>
                      <a:pt x="22" y="43"/>
                      <a:pt x="25" y="48"/>
                    </a:cubicBezTo>
                    <a:cubicBezTo>
                      <a:pt x="1" y="73"/>
                      <a:pt x="1" y="73"/>
                      <a:pt x="1" y="73"/>
                    </a:cubicBezTo>
                    <a:cubicBezTo>
                      <a:pt x="0" y="74"/>
                      <a:pt x="0" y="74"/>
                      <a:pt x="0" y="75"/>
                    </a:cubicBezTo>
                    <a:cubicBezTo>
                      <a:pt x="0" y="76"/>
                      <a:pt x="0" y="76"/>
                      <a:pt x="1" y="77"/>
                    </a:cubicBezTo>
                    <a:cubicBezTo>
                      <a:pt x="8" y="85"/>
                      <a:pt x="8" y="85"/>
                      <a:pt x="8" y="85"/>
                    </a:cubicBezTo>
                    <a:cubicBezTo>
                      <a:pt x="9" y="85"/>
                      <a:pt x="9" y="85"/>
                      <a:pt x="10" y="85"/>
                    </a:cubicBezTo>
                    <a:cubicBezTo>
                      <a:pt x="11" y="85"/>
                      <a:pt x="12" y="85"/>
                      <a:pt x="12" y="85"/>
                    </a:cubicBezTo>
                    <a:cubicBezTo>
                      <a:pt x="37" y="60"/>
                      <a:pt x="37" y="60"/>
                      <a:pt x="37" y="60"/>
                    </a:cubicBezTo>
                    <a:cubicBezTo>
                      <a:pt x="42" y="63"/>
                      <a:pt x="47" y="64"/>
                      <a:pt x="53" y="64"/>
                    </a:cubicBezTo>
                    <a:cubicBezTo>
                      <a:pt x="62" y="64"/>
                      <a:pt x="70" y="61"/>
                      <a:pt x="76" y="55"/>
                    </a:cubicBezTo>
                    <a:cubicBezTo>
                      <a:pt x="82" y="49"/>
                      <a:pt x="85" y="41"/>
                      <a:pt x="85" y="32"/>
                    </a:cubicBezTo>
                    <a:cubicBezTo>
                      <a:pt x="85" y="23"/>
                      <a:pt x="82" y="15"/>
                      <a:pt x="76" y="9"/>
                    </a:cubicBezTo>
                    <a:close/>
                    <a:moveTo>
                      <a:pt x="10" y="79"/>
                    </a:moveTo>
                    <a:cubicBezTo>
                      <a:pt x="6" y="75"/>
                      <a:pt x="6" y="75"/>
                      <a:pt x="6" y="75"/>
                    </a:cubicBezTo>
                    <a:cubicBezTo>
                      <a:pt x="28" y="53"/>
                      <a:pt x="28" y="53"/>
                      <a:pt x="28" y="53"/>
                    </a:cubicBezTo>
                    <a:cubicBezTo>
                      <a:pt x="29" y="53"/>
                      <a:pt x="30" y="54"/>
                      <a:pt x="30" y="55"/>
                    </a:cubicBezTo>
                    <a:cubicBezTo>
                      <a:pt x="31" y="56"/>
                      <a:pt x="32" y="56"/>
                      <a:pt x="32" y="57"/>
                    </a:cubicBezTo>
                    <a:lnTo>
                      <a:pt x="10" y="79"/>
                    </a:lnTo>
                    <a:close/>
                    <a:moveTo>
                      <a:pt x="72" y="51"/>
                    </a:moveTo>
                    <a:cubicBezTo>
                      <a:pt x="67" y="56"/>
                      <a:pt x="60" y="59"/>
                      <a:pt x="53" y="59"/>
                    </a:cubicBezTo>
                    <a:cubicBezTo>
                      <a:pt x="46" y="59"/>
                      <a:pt x="39" y="56"/>
                      <a:pt x="34" y="51"/>
                    </a:cubicBezTo>
                    <a:cubicBezTo>
                      <a:pt x="29" y="46"/>
                      <a:pt x="26" y="39"/>
                      <a:pt x="26" y="32"/>
                    </a:cubicBezTo>
                    <a:cubicBezTo>
                      <a:pt x="26" y="25"/>
                      <a:pt x="29" y="18"/>
                      <a:pt x="34" y="13"/>
                    </a:cubicBezTo>
                    <a:cubicBezTo>
                      <a:pt x="39" y="8"/>
                      <a:pt x="46" y="5"/>
                      <a:pt x="53" y="5"/>
                    </a:cubicBezTo>
                    <a:cubicBezTo>
                      <a:pt x="60" y="5"/>
                      <a:pt x="67" y="8"/>
                      <a:pt x="72" y="13"/>
                    </a:cubicBezTo>
                    <a:cubicBezTo>
                      <a:pt x="77" y="18"/>
                      <a:pt x="80" y="25"/>
                      <a:pt x="80" y="32"/>
                    </a:cubicBezTo>
                    <a:cubicBezTo>
                      <a:pt x="80" y="39"/>
                      <a:pt x="77" y="46"/>
                      <a:pt x="72" y="51"/>
                    </a:cubicBezTo>
                    <a:close/>
                  </a:path>
                </a:pathLst>
              </a:custGeom>
              <a:grpFill/>
              <a:ln w="9525">
                <a:noFill/>
                <a:round/>
              </a:ln>
            </p:spPr>
            <p:txBody>
              <a:bodyPr anchor="ctr"/>
              <a:lstStyle/>
              <a:p>
                <a:pPr algn="ctr"/>
                <a:endParaRPr>
                  <a:cs typeface="+mn-ea"/>
                  <a:sym typeface="+mn-lt"/>
                </a:endParaRPr>
              </a:p>
            </p:txBody>
          </p:sp>
          <p:sp>
            <p:nvSpPr>
              <p:cNvPr id="27" name="Freeform: Shape 70"/>
              <p:cNvSpPr/>
              <p:nvPr/>
            </p:nvSpPr>
            <p:spPr bwMode="auto">
              <a:xfrm>
                <a:off x="1992313" y="3548063"/>
                <a:ext cx="107950" cy="50800"/>
              </a:xfrm>
              <a:custGeom>
                <a:avLst/>
                <a:gdLst/>
                <a:ahLst/>
                <a:cxnLst>
                  <a:cxn ang="0">
                    <a:pos x="40" y="0"/>
                  </a:cxn>
                  <a:cxn ang="0">
                    <a:pos x="38" y="2"/>
                  </a:cxn>
                  <a:cxn ang="0">
                    <a:pos x="33" y="11"/>
                  </a:cxn>
                  <a:cxn ang="0">
                    <a:pos x="19" y="17"/>
                  </a:cxn>
                  <a:cxn ang="0">
                    <a:pos x="5" y="11"/>
                  </a:cxn>
                  <a:cxn ang="0">
                    <a:pos x="3" y="9"/>
                  </a:cxn>
                  <a:cxn ang="0">
                    <a:pos x="1" y="8"/>
                  </a:cxn>
                  <a:cxn ang="0">
                    <a:pos x="1" y="11"/>
                  </a:cxn>
                  <a:cxn ang="0">
                    <a:pos x="3" y="13"/>
                  </a:cxn>
                  <a:cxn ang="0">
                    <a:pos x="19" y="20"/>
                  </a:cxn>
                  <a:cxn ang="0">
                    <a:pos x="35" y="13"/>
                  </a:cxn>
                  <a:cxn ang="0">
                    <a:pos x="42" y="2"/>
                  </a:cxn>
                  <a:cxn ang="0">
                    <a:pos x="40" y="0"/>
                  </a:cxn>
                </a:cxnLst>
                <a:rect l="0" t="0" r="r" b="b"/>
                <a:pathLst>
                  <a:path w="42" h="20">
                    <a:moveTo>
                      <a:pt x="40" y="0"/>
                    </a:moveTo>
                    <a:cubicBezTo>
                      <a:pt x="39" y="0"/>
                      <a:pt x="38" y="1"/>
                      <a:pt x="38" y="2"/>
                    </a:cubicBezTo>
                    <a:cubicBezTo>
                      <a:pt x="37" y="5"/>
                      <a:pt x="35" y="8"/>
                      <a:pt x="33" y="11"/>
                    </a:cubicBezTo>
                    <a:cubicBezTo>
                      <a:pt x="29" y="15"/>
                      <a:pt x="24" y="17"/>
                      <a:pt x="19" y="17"/>
                    </a:cubicBezTo>
                    <a:cubicBezTo>
                      <a:pt x="14" y="17"/>
                      <a:pt x="9" y="15"/>
                      <a:pt x="5" y="11"/>
                    </a:cubicBezTo>
                    <a:cubicBezTo>
                      <a:pt x="5" y="10"/>
                      <a:pt x="4" y="9"/>
                      <a:pt x="3" y="9"/>
                    </a:cubicBezTo>
                    <a:cubicBezTo>
                      <a:pt x="3" y="8"/>
                      <a:pt x="2" y="8"/>
                      <a:pt x="1" y="8"/>
                    </a:cubicBezTo>
                    <a:cubicBezTo>
                      <a:pt x="0" y="9"/>
                      <a:pt x="0" y="10"/>
                      <a:pt x="1" y="11"/>
                    </a:cubicBezTo>
                    <a:cubicBezTo>
                      <a:pt x="1" y="12"/>
                      <a:pt x="2" y="13"/>
                      <a:pt x="3" y="13"/>
                    </a:cubicBezTo>
                    <a:cubicBezTo>
                      <a:pt x="7" y="18"/>
                      <a:pt x="13" y="20"/>
                      <a:pt x="19" y="20"/>
                    </a:cubicBezTo>
                    <a:cubicBezTo>
                      <a:pt x="25" y="20"/>
                      <a:pt x="31" y="18"/>
                      <a:pt x="35" y="13"/>
                    </a:cubicBezTo>
                    <a:cubicBezTo>
                      <a:pt x="38" y="10"/>
                      <a:pt x="41" y="7"/>
                      <a:pt x="42" y="2"/>
                    </a:cubicBezTo>
                    <a:cubicBezTo>
                      <a:pt x="42" y="1"/>
                      <a:pt x="41" y="0"/>
                      <a:pt x="40" y="0"/>
                    </a:cubicBezTo>
                    <a:close/>
                  </a:path>
                </a:pathLst>
              </a:custGeom>
              <a:grpFill/>
              <a:ln w="9525">
                <a:noFill/>
                <a:round/>
              </a:ln>
            </p:spPr>
            <p:txBody>
              <a:bodyPr anchor="ctr"/>
              <a:lstStyle/>
              <a:p>
                <a:pPr algn="ctr"/>
                <a:endParaRPr>
                  <a:cs typeface="+mn-ea"/>
                  <a:sym typeface="+mn-lt"/>
                </a:endParaRPr>
              </a:p>
            </p:txBody>
          </p:sp>
          <p:sp>
            <p:nvSpPr>
              <p:cNvPr id="28" name="Freeform: Shape 71"/>
              <p:cNvSpPr/>
              <p:nvPr/>
            </p:nvSpPr>
            <p:spPr bwMode="auto">
              <a:xfrm>
                <a:off x="1976438" y="3481388"/>
                <a:ext cx="123825" cy="79375"/>
              </a:xfrm>
              <a:custGeom>
                <a:avLst/>
                <a:gdLst/>
                <a:ahLst/>
                <a:cxnLst>
                  <a:cxn ang="0">
                    <a:pos x="6" y="29"/>
                  </a:cxn>
                  <a:cxn ang="0">
                    <a:pos x="11" y="9"/>
                  </a:cxn>
                  <a:cxn ang="0">
                    <a:pos x="25" y="3"/>
                  </a:cxn>
                  <a:cxn ang="0">
                    <a:pos x="39" y="9"/>
                  </a:cxn>
                  <a:cxn ang="0">
                    <a:pos x="44" y="18"/>
                  </a:cxn>
                  <a:cxn ang="0">
                    <a:pos x="46" y="19"/>
                  </a:cxn>
                  <a:cxn ang="0">
                    <a:pos x="47" y="17"/>
                  </a:cxn>
                  <a:cxn ang="0">
                    <a:pos x="41" y="7"/>
                  </a:cxn>
                  <a:cxn ang="0">
                    <a:pos x="25" y="0"/>
                  </a:cxn>
                  <a:cxn ang="0">
                    <a:pos x="9" y="7"/>
                  </a:cxn>
                  <a:cxn ang="0">
                    <a:pos x="3" y="30"/>
                  </a:cxn>
                  <a:cxn ang="0">
                    <a:pos x="5" y="31"/>
                  </a:cxn>
                  <a:cxn ang="0">
                    <a:pos x="5" y="31"/>
                  </a:cxn>
                  <a:cxn ang="0">
                    <a:pos x="6" y="29"/>
                  </a:cxn>
                </a:cxnLst>
                <a:rect l="0" t="0" r="r" b="b"/>
                <a:pathLst>
                  <a:path w="48" h="31">
                    <a:moveTo>
                      <a:pt x="6" y="29"/>
                    </a:moveTo>
                    <a:cubicBezTo>
                      <a:pt x="4" y="22"/>
                      <a:pt x="6" y="14"/>
                      <a:pt x="11" y="9"/>
                    </a:cubicBezTo>
                    <a:cubicBezTo>
                      <a:pt x="15" y="6"/>
                      <a:pt x="20" y="3"/>
                      <a:pt x="25" y="3"/>
                    </a:cubicBezTo>
                    <a:cubicBezTo>
                      <a:pt x="30" y="3"/>
                      <a:pt x="35" y="6"/>
                      <a:pt x="39" y="9"/>
                    </a:cubicBezTo>
                    <a:cubicBezTo>
                      <a:pt x="41" y="12"/>
                      <a:pt x="43" y="15"/>
                      <a:pt x="44" y="18"/>
                    </a:cubicBezTo>
                    <a:cubicBezTo>
                      <a:pt x="44" y="19"/>
                      <a:pt x="45" y="20"/>
                      <a:pt x="46" y="19"/>
                    </a:cubicBezTo>
                    <a:cubicBezTo>
                      <a:pt x="47" y="19"/>
                      <a:pt x="48" y="18"/>
                      <a:pt x="47" y="17"/>
                    </a:cubicBezTo>
                    <a:cubicBezTo>
                      <a:pt x="46" y="13"/>
                      <a:pt x="44" y="10"/>
                      <a:pt x="41" y="7"/>
                    </a:cubicBezTo>
                    <a:cubicBezTo>
                      <a:pt x="37" y="2"/>
                      <a:pt x="31" y="0"/>
                      <a:pt x="25" y="0"/>
                    </a:cubicBezTo>
                    <a:cubicBezTo>
                      <a:pt x="19" y="0"/>
                      <a:pt x="13" y="2"/>
                      <a:pt x="9" y="7"/>
                    </a:cubicBezTo>
                    <a:cubicBezTo>
                      <a:pt x="3" y="13"/>
                      <a:pt x="0" y="22"/>
                      <a:pt x="3" y="30"/>
                    </a:cubicBezTo>
                    <a:cubicBezTo>
                      <a:pt x="3" y="31"/>
                      <a:pt x="4" y="31"/>
                      <a:pt x="5" y="31"/>
                    </a:cubicBezTo>
                    <a:cubicBezTo>
                      <a:pt x="5" y="31"/>
                      <a:pt x="5" y="31"/>
                      <a:pt x="5" y="31"/>
                    </a:cubicBezTo>
                    <a:cubicBezTo>
                      <a:pt x="6" y="31"/>
                      <a:pt x="7" y="30"/>
                      <a:pt x="6" y="29"/>
                    </a:cubicBezTo>
                    <a:close/>
                  </a:path>
                </a:pathLst>
              </a:custGeom>
              <a:grpFill/>
              <a:ln w="9525">
                <a:noFill/>
                <a:round/>
              </a:ln>
            </p:spPr>
            <p:txBody>
              <a:bodyPr anchor="ctr"/>
              <a:lstStyle/>
              <a:p>
                <a:pPr algn="ctr"/>
                <a:endParaRPr>
                  <a:cs typeface="+mn-ea"/>
                  <a:sym typeface="+mn-lt"/>
                </a:endParaRPr>
              </a:p>
            </p:txBody>
          </p:sp>
          <p:sp>
            <p:nvSpPr>
              <p:cNvPr id="3" name="Freeform: Shape 72"/>
              <p:cNvSpPr/>
              <p:nvPr/>
            </p:nvSpPr>
            <p:spPr bwMode="auto">
              <a:xfrm>
                <a:off x="2043113" y="3498850"/>
                <a:ext cx="28575" cy="20638"/>
              </a:xfrm>
              <a:custGeom>
                <a:avLst/>
                <a:gdLst/>
                <a:ahLst/>
                <a:cxnLst>
                  <a:cxn ang="0">
                    <a:pos x="3" y="1"/>
                  </a:cxn>
                  <a:cxn ang="0">
                    <a:pos x="0" y="2"/>
                  </a:cxn>
                  <a:cxn ang="0">
                    <a:pos x="2" y="4"/>
                  </a:cxn>
                  <a:cxn ang="0">
                    <a:pos x="8" y="7"/>
                  </a:cxn>
                  <a:cxn ang="0">
                    <a:pos x="9" y="8"/>
                  </a:cxn>
                  <a:cxn ang="0">
                    <a:pos x="10" y="7"/>
                  </a:cxn>
                  <a:cxn ang="0">
                    <a:pos x="10" y="5"/>
                  </a:cxn>
                  <a:cxn ang="0">
                    <a:pos x="3" y="1"/>
                  </a:cxn>
                </a:cxnLst>
                <a:rect l="0" t="0" r="r" b="b"/>
                <a:pathLst>
                  <a:path w="11" h="8">
                    <a:moveTo>
                      <a:pt x="3" y="1"/>
                    </a:moveTo>
                    <a:cubicBezTo>
                      <a:pt x="2" y="0"/>
                      <a:pt x="1" y="1"/>
                      <a:pt x="0" y="2"/>
                    </a:cubicBezTo>
                    <a:cubicBezTo>
                      <a:pt x="0" y="3"/>
                      <a:pt x="1" y="4"/>
                      <a:pt x="2" y="4"/>
                    </a:cubicBezTo>
                    <a:cubicBezTo>
                      <a:pt x="4" y="5"/>
                      <a:pt x="6" y="6"/>
                      <a:pt x="8" y="7"/>
                    </a:cubicBezTo>
                    <a:cubicBezTo>
                      <a:pt x="8" y="8"/>
                      <a:pt x="8" y="8"/>
                      <a:pt x="9" y="8"/>
                    </a:cubicBezTo>
                    <a:cubicBezTo>
                      <a:pt x="9" y="8"/>
                      <a:pt x="10" y="8"/>
                      <a:pt x="10" y="7"/>
                    </a:cubicBezTo>
                    <a:cubicBezTo>
                      <a:pt x="11" y="7"/>
                      <a:pt x="11" y="6"/>
                      <a:pt x="10" y="5"/>
                    </a:cubicBezTo>
                    <a:cubicBezTo>
                      <a:pt x="8" y="3"/>
                      <a:pt x="5" y="1"/>
                      <a:pt x="3" y="1"/>
                    </a:cubicBezTo>
                    <a:close/>
                  </a:path>
                </a:pathLst>
              </a:custGeom>
              <a:grpFill/>
              <a:ln w="9525">
                <a:noFill/>
                <a:round/>
              </a:ln>
            </p:spPr>
            <p:txBody>
              <a:bodyPr anchor="ctr"/>
              <a:lstStyle/>
              <a:p>
                <a:pPr algn="ctr"/>
                <a:endParaRPr>
                  <a:cs typeface="+mn-ea"/>
                  <a:sym typeface="+mn-lt"/>
                </a:endParaRPr>
              </a:p>
            </p:txBody>
          </p:sp>
          <p:sp>
            <p:nvSpPr>
              <p:cNvPr id="30" name="Freeform: Shape 73"/>
              <p:cNvSpPr/>
              <p:nvPr/>
            </p:nvSpPr>
            <p:spPr bwMode="auto">
              <a:xfrm>
                <a:off x="2070100" y="3522663"/>
                <a:ext cx="12700" cy="17463"/>
              </a:xfrm>
              <a:custGeom>
                <a:avLst/>
                <a:gdLst/>
                <a:ahLst/>
                <a:cxnLst>
                  <a:cxn ang="0">
                    <a:pos x="1" y="6"/>
                  </a:cxn>
                  <a:cxn ang="0">
                    <a:pos x="3" y="7"/>
                  </a:cxn>
                  <a:cxn ang="0">
                    <a:pos x="3" y="7"/>
                  </a:cxn>
                  <a:cxn ang="0">
                    <a:pos x="5" y="5"/>
                  </a:cxn>
                  <a:cxn ang="0">
                    <a:pos x="4" y="2"/>
                  </a:cxn>
                  <a:cxn ang="0">
                    <a:pos x="2" y="1"/>
                  </a:cxn>
                  <a:cxn ang="0">
                    <a:pos x="1" y="3"/>
                  </a:cxn>
                  <a:cxn ang="0">
                    <a:pos x="1" y="6"/>
                  </a:cxn>
                </a:cxnLst>
                <a:rect l="0" t="0" r="r" b="b"/>
                <a:pathLst>
                  <a:path w="5" h="7">
                    <a:moveTo>
                      <a:pt x="1" y="6"/>
                    </a:moveTo>
                    <a:cubicBezTo>
                      <a:pt x="1" y="7"/>
                      <a:pt x="2" y="7"/>
                      <a:pt x="3" y="7"/>
                    </a:cubicBezTo>
                    <a:cubicBezTo>
                      <a:pt x="3" y="7"/>
                      <a:pt x="3" y="7"/>
                      <a:pt x="3" y="7"/>
                    </a:cubicBezTo>
                    <a:cubicBezTo>
                      <a:pt x="4" y="7"/>
                      <a:pt x="5" y="6"/>
                      <a:pt x="5" y="5"/>
                    </a:cubicBezTo>
                    <a:cubicBezTo>
                      <a:pt x="5" y="4"/>
                      <a:pt x="4" y="3"/>
                      <a:pt x="4" y="2"/>
                    </a:cubicBezTo>
                    <a:cubicBezTo>
                      <a:pt x="4" y="1"/>
                      <a:pt x="3" y="0"/>
                      <a:pt x="2" y="1"/>
                    </a:cubicBezTo>
                    <a:cubicBezTo>
                      <a:pt x="1" y="1"/>
                      <a:pt x="0" y="2"/>
                      <a:pt x="1" y="3"/>
                    </a:cubicBezTo>
                    <a:cubicBezTo>
                      <a:pt x="1" y="4"/>
                      <a:pt x="1" y="5"/>
                      <a:pt x="1" y="6"/>
                    </a:cubicBezTo>
                    <a:close/>
                  </a:path>
                </a:pathLst>
              </a:custGeom>
              <a:grpFill/>
              <a:ln w="9525">
                <a:noFill/>
                <a:round/>
              </a:ln>
            </p:spPr>
            <p:txBody>
              <a:bodyPr anchor="ctr"/>
              <a:lstStyle/>
              <a:p>
                <a:pPr algn="ctr"/>
                <a:endParaRPr>
                  <a:cs typeface="+mn-ea"/>
                  <a:sym typeface="+mn-lt"/>
                </a:endParaRPr>
              </a:p>
            </p:txBody>
          </p:sp>
        </p:grpSp>
        <p:grpSp>
          <p:nvGrpSpPr>
            <p:cNvPr id="18" name="Group 74"/>
            <p:cNvGrpSpPr/>
            <p:nvPr/>
          </p:nvGrpSpPr>
          <p:grpSpPr>
            <a:xfrm>
              <a:off x="5762273" y="2593866"/>
              <a:ext cx="459763" cy="449769"/>
              <a:chOff x="6516688" y="1757363"/>
              <a:chExt cx="219075" cy="214313"/>
            </a:xfrm>
            <a:solidFill>
              <a:schemeClr val="bg1"/>
            </a:solidFill>
          </p:grpSpPr>
          <p:sp>
            <p:nvSpPr>
              <p:cNvPr id="22" name="Freeform: Shape 75"/>
              <p:cNvSpPr/>
              <p:nvPr/>
            </p:nvSpPr>
            <p:spPr bwMode="auto">
              <a:xfrm>
                <a:off x="6583363" y="1822450"/>
                <a:ext cx="87313" cy="87313"/>
              </a:xfrm>
              <a:custGeom>
                <a:avLst/>
                <a:gdLst/>
                <a:ahLst/>
                <a:cxnLst>
                  <a:cxn ang="0">
                    <a:pos x="0" y="17"/>
                  </a:cxn>
                  <a:cxn ang="0">
                    <a:pos x="17" y="34"/>
                  </a:cxn>
                  <a:cxn ang="0">
                    <a:pos x="34" y="17"/>
                  </a:cxn>
                  <a:cxn ang="0">
                    <a:pos x="17" y="0"/>
                  </a:cxn>
                  <a:cxn ang="0">
                    <a:pos x="0" y="17"/>
                  </a:cxn>
                  <a:cxn ang="0">
                    <a:pos x="29" y="17"/>
                  </a:cxn>
                  <a:cxn ang="0">
                    <a:pos x="17" y="29"/>
                  </a:cxn>
                  <a:cxn ang="0">
                    <a:pos x="5" y="17"/>
                  </a:cxn>
                  <a:cxn ang="0">
                    <a:pos x="17" y="6"/>
                  </a:cxn>
                  <a:cxn ang="0">
                    <a:pos x="29" y="17"/>
                  </a:cxn>
                </a:cxnLst>
                <a:rect l="0" t="0" r="r" b="b"/>
                <a:pathLst>
                  <a:path w="34" h="34">
                    <a:moveTo>
                      <a:pt x="0" y="17"/>
                    </a:moveTo>
                    <a:cubicBezTo>
                      <a:pt x="0" y="27"/>
                      <a:pt x="7" y="34"/>
                      <a:pt x="17" y="34"/>
                    </a:cubicBezTo>
                    <a:cubicBezTo>
                      <a:pt x="26" y="34"/>
                      <a:pt x="34" y="27"/>
                      <a:pt x="34" y="17"/>
                    </a:cubicBezTo>
                    <a:cubicBezTo>
                      <a:pt x="34" y="8"/>
                      <a:pt x="26" y="0"/>
                      <a:pt x="17" y="0"/>
                    </a:cubicBezTo>
                    <a:cubicBezTo>
                      <a:pt x="7" y="0"/>
                      <a:pt x="0" y="8"/>
                      <a:pt x="0" y="17"/>
                    </a:cubicBezTo>
                    <a:close/>
                    <a:moveTo>
                      <a:pt x="29" y="17"/>
                    </a:moveTo>
                    <a:cubicBezTo>
                      <a:pt x="29" y="24"/>
                      <a:pt x="23" y="29"/>
                      <a:pt x="17" y="29"/>
                    </a:cubicBezTo>
                    <a:cubicBezTo>
                      <a:pt x="10" y="29"/>
                      <a:pt x="5" y="24"/>
                      <a:pt x="5" y="17"/>
                    </a:cubicBezTo>
                    <a:cubicBezTo>
                      <a:pt x="5" y="11"/>
                      <a:pt x="10" y="6"/>
                      <a:pt x="17" y="6"/>
                    </a:cubicBezTo>
                    <a:cubicBezTo>
                      <a:pt x="23" y="6"/>
                      <a:pt x="29" y="11"/>
                      <a:pt x="29" y="17"/>
                    </a:cubicBezTo>
                    <a:close/>
                  </a:path>
                </a:pathLst>
              </a:custGeom>
              <a:grpFill/>
              <a:ln w="9525">
                <a:noFill/>
                <a:round/>
              </a:ln>
            </p:spPr>
            <p:txBody>
              <a:bodyPr anchor="ctr"/>
              <a:lstStyle/>
              <a:p>
                <a:pPr algn="ctr"/>
                <a:endParaRPr>
                  <a:cs typeface="+mn-ea"/>
                  <a:sym typeface="+mn-lt"/>
                </a:endParaRPr>
              </a:p>
            </p:txBody>
          </p:sp>
          <p:sp>
            <p:nvSpPr>
              <p:cNvPr id="23" name="Freeform: Shape 76"/>
              <p:cNvSpPr/>
              <p:nvPr/>
            </p:nvSpPr>
            <p:spPr bwMode="auto">
              <a:xfrm>
                <a:off x="6516688" y="1757363"/>
                <a:ext cx="219075" cy="214313"/>
              </a:xfrm>
              <a:custGeom>
                <a:avLst/>
                <a:gdLst/>
                <a:ahLst/>
                <a:cxnLst>
                  <a:cxn ang="0">
                    <a:pos x="77" y="39"/>
                  </a:cxn>
                  <a:cxn ang="0">
                    <a:pos x="79" y="27"/>
                  </a:cxn>
                  <a:cxn ang="0">
                    <a:pos x="73" y="12"/>
                  </a:cxn>
                  <a:cxn ang="0">
                    <a:pos x="67" y="11"/>
                  </a:cxn>
                  <a:cxn ang="0">
                    <a:pos x="54" y="10"/>
                  </a:cxn>
                  <a:cxn ang="0">
                    <a:pos x="48" y="0"/>
                  </a:cxn>
                  <a:cxn ang="0">
                    <a:pos x="38" y="0"/>
                  </a:cxn>
                  <a:cxn ang="0">
                    <a:pos x="32" y="10"/>
                  </a:cxn>
                  <a:cxn ang="0">
                    <a:pos x="18" y="11"/>
                  </a:cxn>
                  <a:cxn ang="0">
                    <a:pos x="12" y="12"/>
                  </a:cxn>
                  <a:cxn ang="0">
                    <a:pos x="6" y="27"/>
                  </a:cxn>
                  <a:cxn ang="0">
                    <a:pos x="8" y="39"/>
                  </a:cxn>
                  <a:cxn ang="0">
                    <a:pos x="0" y="47"/>
                  </a:cxn>
                  <a:cxn ang="0">
                    <a:pos x="8" y="61"/>
                  </a:cxn>
                  <a:cxn ang="0">
                    <a:pos x="19" y="67"/>
                  </a:cxn>
                  <a:cxn ang="0">
                    <a:pos x="20" y="78"/>
                  </a:cxn>
                  <a:cxn ang="0">
                    <a:pos x="31" y="83"/>
                  </a:cxn>
                  <a:cxn ang="0">
                    <a:pos x="39" y="77"/>
                  </a:cxn>
                  <a:cxn ang="0">
                    <a:pos x="46" y="77"/>
                  </a:cxn>
                  <a:cxn ang="0">
                    <a:pos x="54" y="83"/>
                  </a:cxn>
                  <a:cxn ang="0">
                    <a:pos x="66" y="78"/>
                  </a:cxn>
                  <a:cxn ang="0">
                    <a:pos x="67" y="67"/>
                  </a:cxn>
                  <a:cxn ang="0">
                    <a:pos x="78" y="61"/>
                  </a:cxn>
                  <a:cxn ang="0">
                    <a:pos x="85" y="47"/>
                  </a:cxn>
                  <a:cxn ang="0">
                    <a:pos x="61" y="20"/>
                  </a:cxn>
                  <a:cxn ang="0">
                    <a:pos x="75" y="23"/>
                  </a:cxn>
                  <a:cxn ang="0">
                    <a:pos x="71" y="26"/>
                  </a:cxn>
                  <a:cxn ang="0">
                    <a:pos x="68" y="27"/>
                  </a:cxn>
                  <a:cxn ang="0">
                    <a:pos x="46" y="71"/>
                  </a:cxn>
                  <a:cxn ang="0">
                    <a:pos x="14" y="46"/>
                  </a:cxn>
                  <a:cxn ang="0">
                    <a:pos x="25" y="19"/>
                  </a:cxn>
                  <a:cxn ang="0">
                    <a:pos x="26" y="19"/>
                  </a:cxn>
                  <a:cxn ang="0">
                    <a:pos x="36" y="14"/>
                  </a:cxn>
                  <a:cxn ang="0">
                    <a:pos x="49" y="14"/>
                  </a:cxn>
                  <a:cxn ang="0">
                    <a:pos x="61" y="20"/>
                  </a:cxn>
                  <a:cxn ang="0">
                    <a:pos x="43" y="5"/>
                  </a:cxn>
                  <a:cxn ang="0">
                    <a:pos x="48" y="10"/>
                  </a:cxn>
                  <a:cxn ang="0">
                    <a:pos x="37" y="10"/>
                  </a:cxn>
                  <a:cxn ang="0">
                    <a:pos x="16" y="16"/>
                  </a:cxn>
                  <a:cxn ang="0">
                    <a:pos x="17" y="22"/>
                  </a:cxn>
                  <a:cxn ang="0">
                    <a:pos x="11" y="23"/>
                  </a:cxn>
                  <a:cxn ang="0">
                    <a:pos x="6" y="47"/>
                  </a:cxn>
                  <a:cxn ang="0">
                    <a:pos x="11" y="46"/>
                  </a:cxn>
                  <a:cxn ang="0">
                    <a:pos x="8" y="56"/>
                  </a:cxn>
                  <a:cxn ang="0">
                    <a:pos x="23" y="74"/>
                  </a:cxn>
                  <a:cxn ang="0">
                    <a:pos x="35" y="74"/>
                  </a:cxn>
                  <a:cxn ang="0">
                    <a:pos x="23" y="74"/>
                  </a:cxn>
                  <a:cxn ang="0">
                    <a:pos x="51" y="74"/>
                  </a:cxn>
                  <a:cxn ang="0">
                    <a:pos x="63" y="74"/>
                  </a:cxn>
                  <a:cxn ang="0">
                    <a:pos x="78" y="56"/>
                  </a:cxn>
                  <a:cxn ang="0">
                    <a:pos x="75" y="44"/>
                  </a:cxn>
                  <a:cxn ang="0">
                    <a:pos x="78" y="56"/>
                  </a:cxn>
                </a:cxnLst>
                <a:rect l="0" t="0" r="r" b="b"/>
                <a:pathLst>
                  <a:path w="85" h="83">
                    <a:moveTo>
                      <a:pt x="82" y="42"/>
                    </a:moveTo>
                    <a:cubicBezTo>
                      <a:pt x="77" y="39"/>
                      <a:pt x="77" y="39"/>
                      <a:pt x="77" y="39"/>
                    </a:cubicBezTo>
                    <a:cubicBezTo>
                      <a:pt x="77" y="37"/>
                      <a:pt x="76" y="34"/>
                      <a:pt x="75" y="31"/>
                    </a:cubicBezTo>
                    <a:cubicBezTo>
                      <a:pt x="79" y="27"/>
                      <a:pt x="79" y="27"/>
                      <a:pt x="79" y="27"/>
                    </a:cubicBezTo>
                    <a:cubicBezTo>
                      <a:pt x="81" y="25"/>
                      <a:pt x="81" y="23"/>
                      <a:pt x="80" y="21"/>
                    </a:cubicBezTo>
                    <a:cubicBezTo>
                      <a:pt x="78" y="18"/>
                      <a:pt x="76" y="15"/>
                      <a:pt x="73" y="12"/>
                    </a:cubicBezTo>
                    <a:cubicBezTo>
                      <a:pt x="72" y="11"/>
                      <a:pt x="71" y="11"/>
                      <a:pt x="70" y="11"/>
                    </a:cubicBezTo>
                    <a:cubicBezTo>
                      <a:pt x="69" y="11"/>
                      <a:pt x="68" y="11"/>
                      <a:pt x="67" y="11"/>
                    </a:cubicBezTo>
                    <a:cubicBezTo>
                      <a:pt x="62" y="14"/>
                      <a:pt x="62" y="14"/>
                      <a:pt x="62" y="14"/>
                    </a:cubicBezTo>
                    <a:cubicBezTo>
                      <a:pt x="59" y="12"/>
                      <a:pt x="57" y="11"/>
                      <a:pt x="54" y="10"/>
                    </a:cubicBezTo>
                    <a:cubicBezTo>
                      <a:pt x="52" y="4"/>
                      <a:pt x="52" y="4"/>
                      <a:pt x="52" y="4"/>
                    </a:cubicBezTo>
                    <a:cubicBezTo>
                      <a:pt x="52" y="2"/>
                      <a:pt x="50" y="0"/>
                      <a:pt x="48" y="0"/>
                    </a:cubicBezTo>
                    <a:cubicBezTo>
                      <a:pt x="46" y="0"/>
                      <a:pt x="44" y="0"/>
                      <a:pt x="43" y="0"/>
                    </a:cubicBezTo>
                    <a:cubicBezTo>
                      <a:pt x="41" y="0"/>
                      <a:pt x="40" y="0"/>
                      <a:pt x="38" y="0"/>
                    </a:cubicBezTo>
                    <a:cubicBezTo>
                      <a:pt x="36" y="0"/>
                      <a:pt x="34" y="2"/>
                      <a:pt x="33" y="4"/>
                    </a:cubicBezTo>
                    <a:cubicBezTo>
                      <a:pt x="32" y="10"/>
                      <a:pt x="32" y="10"/>
                      <a:pt x="32" y="10"/>
                    </a:cubicBezTo>
                    <a:cubicBezTo>
                      <a:pt x="29" y="11"/>
                      <a:pt x="26" y="12"/>
                      <a:pt x="24" y="14"/>
                    </a:cubicBezTo>
                    <a:cubicBezTo>
                      <a:pt x="18" y="11"/>
                      <a:pt x="18" y="11"/>
                      <a:pt x="18" y="11"/>
                    </a:cubicBezTo>
                    <a:cubicBezTo>
                      <a:pt x="18" y="11"/>
                      <a:pt x="17" y="11"/>
                      <a:pt x="16" y="11"/>
                    </a:cubicBezTo>
                    <a:cubicBezTo>
                      <a:pt x="15" y="11"/>
                      <a:pt x="13" y="11"/>
                      <a:pt x="12" y="12"/>
                    </a:cubicBezTo>
                    <a:cubicBezTo>
                      <a:pt x="10" y="15"/>
                      <a:pt x="8" y="18"/>
                      <a:pt x="6" y="21"/>
                    </a:cubicBezTo>
                    <a:cubicBezTo>
                      <a:pt x="5" y="23"/>
                      <a:pt x="5" y="25"/>
                      <a:pt x="6" y="27"/>
                    </a:cubicBezTo>
                    <a:cubicBezTo>
                      <a:pt x="10" y="31"/>
                      <a:pt x="10" y="31"/>
                      <a:pt x="10" y="31"/>
                    </a:cubicBezTo>
                    <a:cubicBezTo>
                      <a:pt x="9" y="34"/>
                      <a:pt x="9" y="37"/>
                      <a:pt x="8" y="39"/>
                    </a:cubicBezTo>
                    <a:cubicBezTo>
                      <a:pt x="3" y="42"/>
                      <a:pt x="3" y="42"/>
                      <a:pt x="3" y="42"/>
                    </a:cubicBezTo>
                    <a:cubicBezTo>
                      <a:pt x="1" y="43"/>
                      <a:pt x="0" y="45"/>
                      <a:pt x="0" y="47"/>
                    </a:cubicBezTo>
                    <a:cubicBezTo>
                      <a:pt x="1" y="51"/>
                      <a:pt x="2" y="54"/>
                      <a:pt x="3" y="58"/>
                    </a:cubicBezTo>
                    <a:cubicBezTo>
                      <a:pt x="4" y="60"/>
                      <a:pt x="6" y="61"/>
                      <a:pt x="8" y="61"/>
                    </a:cubicBezTo>
                    <a:cubicBezTo>
                      <a:pt x="14" y="61"/>
                      <a:pt x="14" y="61"/>
                      <a:pt x="14" y="61"/>
                    </a:cubicBezTo>
                    <a:cubicBezTo>
                      <a:pt x="15" y="63"/>
                      <a:pt x="17" y="65"/>
                      <a:pt x="19" y="67"/>
                    </a:cubicBezTo>
                    <a:cubicBezTo>
                      <a:pt x="17" y="73"/>
                      <a:pt x="17" y="73"/>
                      <a:pt x="17" y="73"/>
                    </a:cubicBezTo>
                    <a:cubicBezTo>
                      <a:pt x="17" y="75"/>
                      <a:pt x="18" y="77"/>
                      <a:pt x="20" y="78"/>
                    </a:cubicBezTo>
                    <a:cubicBezTo>
                      <a:pt x="23" y="80"/>
                      <a:pt x="26" y="82"/>
                      <a:pt x="30" y="83"/>
                    </a:cubicBezTo>
                    <a:cubicBezTo>
                      <a:pt x="30" y="83"/>
                      <a:pt x="31" y="83"/>
                      <a:pt x="31" y="83"/>
                    </a:cubicBezTo>
                    <a:cubicBezTo>
                      <a:pt x="33" y="83"/>
                      <a:pt x="34" y="82"/>
                      <a:pt x="35" y="81"/>
                    </a:cubicBezTo>
                    <a:cubicBezTo>
                      <a:pt x="39" y="77"/>
                      <a:pt x="39" y="77"/>
                      <a:pt x="39" y="77"/>
                    </a:cubicBezTo>
                    <a:cubicBezTo>
                      <a:pt x="41" y="77"/>
                      <a:pt x="42" y="77"/>
                      <a:pt x="43" y="77"/>
                    </a:cubicBezTo>
                    <a:cubicBezTo>
                      <a:pt x="44" y="77"/>
                      <a:pt x="45" y="77"/>
                      <a:pt x="46" y="77"/>
                    </a:cubicBezTo>
                    <a:cubicBezTo>
                      <a:pt x="50" y="81"/>
                      <a:pt x="50" y="81"/>
                      <a:pt x="50" y="81"/>
                    </a:cubicBezTo>
                    <a:cubicBezTo>
                      <a:pt x="51" y="82"/>
                      <a:pt x="53" y="83"/>
                      <a:pt x="54" y="83"/>
                    </a:cubicBezTo>
                    <a:cubicBezTo>
                      <a:pt x="55" y="83"/>
                      <a:pt x="55" y="83"/>
                      <a:pt x="56" y="83"/>
                    </a:cubicBezTo>
                    <a:cubicBezTo>
                      <a:pt x="59" y="82"/>
                      <a:pt x="63" y="80"/>
                      <a:pt x="66" y="78"/>
                    </a:cubicBezTo>
                    <a:cubicBezTo>
                      <a:pt x="68" y="77"/>
                      <a:pt x="69" y="75"/>
                      <a:pt x="68" y="73"/>
                    </a:cubicBezTo>
                    <a:cubicBezTo>
                      <a:pt x="67" y="67"/>
                      <a:pt x="67" y="67"/>
                      <a:pt x="67" y="67"/>
                    </a:cubicBezTo>
                    <a:cubicBezTo>
                      <a:pt x="69" y="65"/>
                      <a:pt x="70" y="63"/>
                      <a:pt x="72" y="61"/>
                    </a:cubicBezTo>
                    <a:cubicBezTo>
                      <a:pt x="78" y="61"/>
                      <a:pt x="78" y="61"/>
                      <a:pt x="78" y="61"/>
                    </a:cubicBezTo>
                    <a:cubicBezTo>
                      <a:pt x="80" y="61"/>
                      <a:pt x="82" y="60"/>
                      <a:pt x="83" y="58"/>
                    </a:cubicBezTo>
                    <a:cubicBezTo>
                      <a:pt x="84" y="54"/>
                      <a:pt x="85" y="51"/>
                      <a:pt x="85" y="47"/>
                    </a:cubicBezTo>
                    <a:cubicBezTo>
                      <a:pt x="85" y="45"/>
                      <a:pt x="84" y="43"/>
                      <a:pt x="82" y="42"/>
                    </a:cubicBezTo>
                    <a:close/>
                    <a:moveTo>
                      <a:pt x="61" y="20"/>
                    </a:moveTo>
                    <a:cubicBezTo>
                      <a:pt x="70" y="16"/>
                      <a:pt x="70" y="16"/>
                      <a:pt x="70" y="16"/>
                    </a:cubicBezTo>
                    <a:cubicBezTo>
                      <a:pt x="72" y="18"/>
                      <a:pt x="73" y="21"/>
                      <a:pt x="75" y="23"/>
                    </a:cubicBezTo>
                    <a:cubicBezTo>
                      <a:pt x="72" y="28"/>
                      <a:pt x="72" y="28"/>
                      <a:pt x="72" y="28"/>
                    </a:cubicBezTo>
                    <a:cubicBezTo>
                      <a:pt x="71" y="27"/>
                      <a:pt x="71" y="26"/>
                      <a:pt x="71" y="26"/>
                    </a:cubicBezTo>
                    <a:cubicBezTo>
                      <a:pt x="70" y="25"/>
                      <a:pt x="69" y="24"/>
                      <a:pt x="68" y="25"/>
                    </a:cubicBezTo>
                    <a:cubicBezTo>
                      <a:pt x="67" y="25"/>
                      <a:pt x="67" y="27"/>
                      <a:pt x="68" y="27"/>
                    </a:cubicBezTo>
                    <a:cubicBezTo>
                      <a:pt x="70" y="31"/>
                      <a:pt x="71" y="35"/>
                      <a:pt x="72" y="39"/>
                    </a:cubicBezTo>
                    <a:cubicBezTo>
                      <a:pt x="73" y="55"/>
                      <a:pt x="62" y="69"/>
                      <a:pt x="46" y="71"/>
                    </a:cubicBezTo>
                    <a:cubicBezTo>
                      <a:pt x="38" y="72"/>
                      <a:pt x="31" y="70"/>
                      <a:pt x="25" y="65"/>
                    </a:cubicBezTo>
                    <a:cubicBezTo>
                      <a:pt x="19" y="60"/>
                      <a:pt x="15" y="53"/>
                      <a:pt x="14" y="46"/>
                    </a:cubicBezTo>
                    <a:cubicBezTo>
                      <a:pt x="13" y="38"/>
                      <a:pt x="15" y="30"/>
                      <a:pt x="20" y="24"/>
                    </a:cubicBezTo>
                    <a:cubicBezTo>
                      <a:pt x="22" y="22"/>
                      <a:pt x="23" y="21"/>
                      <a:pt x="25" y="19"/>
                    </a:cubicBezTo>
                    <a:cubicBezTo>
                      <a:pt x="25" y="19"/>
                      <a:pt x="25" y="19"/>
                      <a:pt x="25" y="19"/>
                    </a:cubicBezTo>
                    <a:cubicBezTo>
                      <a:pt x="26" y="19"/>
                      <a:pt x="26" y="19"/>
                      <a:pt x="26" y="19"/>
                    </a:cubicBezTo>
                    <a:cubicBezTo>
                      <a:pt x="29" y="17"/>
                      <a:pt x="32" y="15"/>
                      <a:pt x="36" y="14"/>
                    </a:cubicBezTo>
                    <a:cubicBezTo>
                      <a:pt x="36" y="14"/>
                      <a:pt x="36" y="14"/>
                      <a:pt x="36" y="14"/>
                    </a:cubicBezTo>
                    <a:cubicBezTo>
                      <a:pt x="37" y="14"/>
                      <a:pt x="38" y="14"/>
                      <a:pt x="40" y="14"/>
                    </a:cubicBezTo>
                    <a:cubicBezTo>
                      <a:pt x="43" y="13"/>
                      <a:pt x="46" y="13"/>
                      <a:pt x="49" y="14"/>
                    </a:cubicBezTo>
                    <a:cubicBezTo>
                      <a:pt x="49" y="14"/>
                      <a:pt x="49" y="14"/>
                      <a:pt x="49" y="14"/>
                    </a:cubicBezTo>
                    <a:cubicBezTo>
                      <a:pt x="54" y="15"/>
                      <a:pt x="58" y="17"/>
                      <a:pt x="61" y="20"/>
                    </a:cubicBezTo>
                    <a:close/>
                    <a:moveTo>
                      <a:pt x="38" y="5"/>
                    </a:moveTo>
                    <a:cubicBezTo>
                      <a:pt x="40" y="5"/>
                      <a:pt x="41" y="5"/>
                      <a:pt x="43" y="5"/>
                    </a:cubicBezTo>
                    <a:cubicBezTo>
                      <a:pt x="44" y="5"/>
                      <a:pt x="46" y="5"/>
                      <a:pt x="47" y="5"/>
                    </a:cubicBezTo>
                    <a:cubicBezTo>
                      <a:pt x="48" y="10"/>
                      <a:pt x="48" y="10"/>
                      <a:pt x="48" y="10"/>
                    </a:cubicBezTo>
                    <a:cubicBezTo>
                      <a:pt x="45" y="10"/>
                      <a:pt x="42" y="10"/>
                      <a:pt x="39" y="10"/>
                    </a:cubicBezTo>
                    <a:cubicBezTo>
                      <a:pt x="39" y="10"/>
                      <a:pt x="38" y="10"/>
                      <a:pt x="37" y="10"/>
                    </a:cubicBezTo>
                    <a:lnTo>
                      <a:pt x="38" y="5"/>
                    </a:lnTo>
                    <a:close/>
                    <a:moveTo>
                      <a:pt x="16" y="16"/>
                    </a:moveTo>
                    <a:cubicBezTo>
                      <a:pt x="21" y="18"/>
                      <a:pt x="21" y="18"/>
                      <a:pt x="21" y="18"/>
                    </a:cubicBezTo>
                    <a:cubicBezTo>
                      <a:pt x="20" y="19"/>
                      <a:pt x="18" y="21"/>
                      <a:pt x="17" y="22"/>
                    </a:cubicBezTo>
                    <a:cubicBezTo>
                      <a:pt x="16" y="24"/>
                      <a:pt x="15" y="26"/>
                      <a:pt x="14" y="28"/>
                    </a:cubicBezTo>
                    <a:cubicBezTo>
                      <a:pt x="11" y="23"/>
                      <a:pt x="11" y="23"/>
                      <a:pt x="11" y="23"/>
                    </a:cubicBezTo>
                    <a:cubicBezTo>
                      <a:pt x="12" y="21"/>
                      <a:pt x="14" y="18"/>
                      <a:pt x="16" y="16"/>
                    </a:cubicBezTo>
                    <a:close/>
                    <a:moveTo>
                      <a:pt x="6" y="47"/>
                    </a:moveTo>
                    <a:cubicBezTo>
                      <a:pt x="10" y="44"/>
                      <a:pt x="10" y="44"/>
                      <a:pt x="10" y="44"/>
                    </a:cubicBezTo>
                    <a:cubicBezTo>
                      <a:pt x="10" y="45"/>
                      <a:pt x="11" y="45"/>
                      <a:pt x="11" y="46"/>
                    </a:cubicBezTo>
                    <a:cubicBezTo>
                      <a:pt x="11" y="49"/>
                      <a:pt x="12" y="53"/>
                      <a:pt x="13" y="56"/>
                    </a:cubicBezTo>
                    <a:cubicBezTo>
                      <a:pt x="8" y="56"/>
                      <a:pt x="8" y="56"/>
                      <a:pt x="8" y="56"/>
                    </a:cubicBezTo>
                    <a:cubicBezTo>
                      <a:pt x="7" y="53"/>
                      <a:pt x="6" y="50"/>
                      <a:pt x="6" y="47"/>
                    </a:cubicBezTo>
                    <a:close/>
                    <a:moveTo>
                      <a:pt x="23" y="74"/>
                    </a:moveTo>
                    <a:cubicBezTo>
                      <a:pt x="24" y="69"/>
                      <a:pt x="24" y="69"/>
                      <a:pt x="24" y="69"/>
                    </a:cubicBezTo>
                    <a:cubicBezTo>
                      <a:pt x="27" y="71"/>
                      <a:pt x="31" y="73"/>
                      <a:pt x="35" y="74"/>
                    </a:cubicBezTo>
                    <a:cubicBezTo>
                      <a:pt x="31" y="78"/>
                      <a:pt x="31" y="78"/>
                      <a:pt x="31" y="78"/>
                    </a:cubicBezTo>
                    <a:cubicBezTo>
                      <a:pt x="28" y="77"/>
                      <a:pt x="25" y="75"/>
                      <a:pt x="23" y="74"/>
                    </a:cubicBezTo>
                    <a:close/>
                    <a:moveTo>
                      <a:pt x="54" y="78"/>
                    </a:moveTo>
                    <a:cubicBezTo>
                      <a:pt x="51" y="74"/>
                      <a:pt x="51" y="74"/>
                      <a:pt x="51" y="74"/>
                    </a:cubicBezTo>
                    <a:cubicBezTo>
                      <a:pt x="55" y="73"/>
                      <a:pt x="59" y="71"/>
                      <a:pt x="62" y="69"/>
                    </a:cubicBezTo>
                    <a:cubicBezTo>
                      <a:pt x="63" y="74"/>
                      <a:pt x="63" y="74"/>
                      <a:pt x="63" y="74"/>
                    </a:cubicBezTo>
                    <a:cubicBezTo>
                      <a:pt x="60" y="75"/>
                      <a:pt x="57" y="77"/>
                      <a:pt x="54" y="78"/>
                    </a:cubicBezTo>
                    <a:close/>
                    <a:moveTo>
                      <a:pt x="78" y="56"/>
                    </a:moveTo>
                    <a:cubicBezTo>
                      <a:pt x="72" y="56"/>
                      <a:pt x="72" y="56"/>
                      <a:pt x="72" y="56"/>
                    </a:cubicBezTo>
                    <a:cubicBezTo>
                      <a:pt x="74" y="52"/>
                      <a:pt x="75" y="48"/>
                      <a:pt x="75" y="44"/>
                    </a:cubicBezTo>
                    <a:cubicBezTo>
                      <a:pt x="80" y="47"/>
                      <a:pt x="80" y="47"/>
                      <a:pt x="80" y="47"/>
                    </a:cubicBezTo>
                    <a:cubicBezTo>
                      <a:pt x="80" y="50"/>
                      <a:pt x="79" y="53"/>
                      <a:pt x="78" y="56"/>
                    </a:cubicBezTo>
                    <a:close/>
                  </a:path>
                </a:pathLst>
              </a:custGeom>
              <a:grpFill/>
              <a:ln w="9525">
                <a:noFill/>
                <a:round/>
              </a:ln>
            </p:spPr>
            <p:txBody>
              <a:bodyPr anchor="ctr"/>
              <a:lstStyle/>
              <a:p>
                <a:pPr algn="ctr"/>
                <a:endParaRPr>
                  <a:cs typeface="+mn-ea"/>
                  <a:sym typeface="+mn-lt"/>
                </a:endParaRPr>
              </a:p>
            </p:txBody>
          </p:sp>
          <p:sp>
            <p:nvSpPr>
              <p:cNvPr id="24" name="Freeform: Shape 134"/>
              <p:cNvSpPr/>
              <p:nvPr/>
            </p:nvSpPr>
            <p:spPr bwMode="auto">
              <a:xfrm>
                <a:off x="6562725" y="1804988"/>
                <a:ext cx="87313" cy="101600"/>
              </a:xfrm>
              <a:custGeom>
                <a:avLst/>
                <a:gdLst/>
                <a:ahLst/>
                <a:cxnLst>
                  <a:cxn ang="0">
                    <a:pos x="0" y="24"/>
                  </a:cxn>
                  <a:cxn ang="0">
                    <a:pos x="5" y="40"/>
                  </a:cxn>
                  <a:cxn ang="0">
                    <a:pos x="7" y="40"/>
                  </a:cxn>
                  <a:cxn ang="0">
                    <a:pos x="8" y="40"/>
                  </a:cxn>
                  <a:cxn ang="0">
                    <a:pos x="8" y="37"/>
                  </a:cxn>
                  <a:cxn ang="0">
                    <a:pos x="4" y="24"/>
                  </a:cxn>
                  <a:cxn ang="0">
                    <a:pos x="25" y="3"/>
                  </a:cxn>
                  <a:cxn ang="0">
                    <a:pos x="31" y="4"/>
                  </a:cxn>
                  <a:cxn ang="0">
                    <a:pos x="34" y="3"/>
                  </a:cxn>
                  <a:cxn ang="0">
                    <a:pos x="33" y="1"/>
                  </a:cxn>
                  <a:cxn ang="0">
                    <a:pos x="25" y="0"/>
                  </a:cxn>
                  <a:cxn ang="0">
                    <a:pos x="0" y="24"/>
                  </a:cxn>
                </a:cxnLst>
                <a:rect l="0" t="0" r="r" b="b"/>
                <a:pathLst>
                  <a:path w="34" h="40">
                    <a:moveTo>
                      <a:pt x="0" y="24"/>
                    </a:moveTo>
                    <a:cubicBezTo>
                      <a:pt x="0" y="30"/>
                      <a:pt x="2" y="35"/>
                      <a:pt x="5" y="40"/>
                    </a:cubicBezTo>
                    <a:cubicBezTo>
                      <a:pt x="6" y="40"/>
                      <a:pt x="6" y="40"/>
                      <a:pt x="7" y="40"/>
                    </a:cubicBezTo>
                    <a:cubicBezTo>
                      <a:pt x="7" y="40"/>
                      <a:pt x="8" y="40"/>
                      <a:pt x="8" y="40"/>
                    </a:cubicBezTo>
                    <a:cubicBezTo>
                      <a:pt x="9" y="39"/>
                      <a:pt x="9" y="38"/>
                      <a:pt x="8" y="37"/>
                    </a:cubicBezTo>
                    <a:cubicBezTo>
                      <a:pt x="5" y="34"/>
                      <a:pt x="4" y="29"/>
                      <a:pt x="4" y="24"/>
                    </a:cubicBezTo>
                    <a:cubicBezTo>
                      <a:pt x="4" y="13"/>
                      <a:pt x="13" y="3"/>
                      <a:pt x="25" y="3"/>
                    </a:cubicBezTo>
                    <a:cubicBezTo>
                      <a:pt x="27" y="3"/>
                      <a:pt x="29" y="3"/>
                      <a:pt x="31" y="4"/>
                    </a:cubicBezTo>
                    <a:cubicBezTo>
                      <a:pt x="32" y="4"/>
                      <a:pt x="33" y="4"/>
                      <a:pt x="34" y="3"/>
                    </a:cubicBezTo>
                    <a:cubicBezTo>
                      <a:pt x="34" y="2"/>
                      <a:pt x="33" y="1"/>
                      <a:pt x="33" y="1"/>
                    </a:cubicBezTo>
                    <a:cubicBezTo>
                      <a:pt x="30" y="0"/>
                      <a:pt x="27" y="0"/>
                      <a:pt x="25" y="0"/>
                    </a:cubicBezTo>
                    <a:cubicBezTo>
                      <a:pt x="11" y="0"/>
                      <a:pt x="0" y="11"/>
                      <a:pt x="0" y="24"/>
                    </a:cubicBezTo>
                    <a:close/>
                  </a:path>
                </a:pathLst>
              </a:custGeom>
              <a:grpFill/>
              <a:ln w="9525">
                <a:noFill/>
                <a:round/>
              </a:ln>
            </p:spPr>
            <p:txBody>
              <a:bodyPr anchor="ctr"/>
              <a:lstStyle/>
              <a:p>
                <a:pPr algn="ctr"/>
                <a:endParaRPr>
                  <a:cs typeface="+mn-ea"/>
                  <a:sym typeface="+mn-lt"/>
                </a:endParaRPr>
              </a:p>
            </p:txBody>
          </p:sp>
          <p:sp>
            <p:nvSpPr>
              <p:cNvPr id="25" name="Freeform: Shape 135"/>
              <p:cNvSpPr/>
              <p:nvPr/>
            </p:nvSpPr>
            <p:spPr bwMode="auto">
              <a:xfrm>
                <a:off x="6594475" y="1822450"/>
                <a:ext cx="96838" cy="107950"/>
              </a:xfrm>
              <a:custGeom>
                <a:avLst/>
                <a:gdLst/>
                <a:ahLst/>
                <a:cxnLst>
                  <a:cxn ang="0">
                    <a:pos x="34" y="17"/>
                  </a:cxn>
                  <a:cxn ang="0">
                    <a:pos x="13" y="38"/>
                  </a:cxn>
                  <a:cxn ang="0">
                    <a:pos x="3" y="36"/>
                  </a:cxn>
                  <a:cxn ang="0">
                    <a:pos x="1" y="37"/>
                  </a:cxn>
                  <a:cxn ang="0">
                    <a:pos x="2" y="39"/>
                  </a:cxn>
                  <a:cxn ang="0">
                    <a:pos x="13" y="42"/>
                  </a:cxn>
                  <a:cxn ang="0">
                    <a:pos x="38" y="17"/>
                  </a:cxn>
                  <a:cxn ang="0">
                    <a:pos x="31" y="1"/>
                  </a:cxn>
                  <a:cxn ang="0">
                    <a:pos x="29" y="1"/>
                  </a:cxn>
                  <a:cxn ang="0">
                    <a:pos x="29" y="3"/>
                  </a:cxn>
                  <a:cxn ang="0">
                    <a:pos x="34" y="17"/>
                  </a:cxn>
                </a:cxnLst>
                <a:rect l="0" t="0" r="r" b="b"/>
                <a:pathLst>
                  <a:path w="38" h="42">
                    <a:moveTo>
                      <a:pt x="34" y="17"/>
                    </a:moveTo>
                    <a:cubicBezTo>
                      <a:pt x="34" y="29"/>
                      <a:pt x="25" y="38"/>
                      <a:pt x="13" y="38"/>
                    </a:cubicBezTo>
                    <a:cubicBezTo>
                      <a:pt x="9" y="38"/>
                      <a:pt x="6" y="38"/>
                      <a:pt x="3" y="36"/>
                    </a:cubicBezTo>
                    <a:cubicBezTo>
                      <a:pt x="2" y="36"/>
                      <a:pt x="1" y="36"/>
                      <a:pt x="1" y="37"/>
                    </a:cubicBezTo>
                    <a:cubicBezTo>
                      <a:pt x="0" y="38"/>
                      <a:pt x="1" y="39"/>
                      <a:pt x="2" y="39"/>
                    </a:cubicBezTo>
                    <a:cubicBezTo>
                      <a:pt x="5" y="41"/>
                      <a:pt x="9" y="42"/>
                      <a:pt x="13" y="42"/>
                    </a:cubicBezTo>
                    <a:cubicBezTo>
                      <a:pt x="26" y="42"/>
                      <a:pt x="38" y="31"/>
                      <a:pt x="38" y="17"/>
                    </a:cubicBezTo>
                    <a:cubicBezTo>
                      <a:pt x="38" y="11"/>
                      <a:pt x="35" y="5"/>
                      <a:pt x="31" y="1"/>
                    </a:cubicBezTo>
                    <a:cubicBezTo>
                      <a:pt x="31" y="0"/>
                      <a:pt x="30" y="0"/>
                      <a:pt x="29" y="1"/>
                    </a:cubicBezTo>
                    <a:cubicBezTo>
                      <a:pt x="28" y="1"/>
                      <a:pt x="28" y="3"/>
                      <a:pt x="29" y="3"/>
                    </a:cubicBezTo>
                    <a:cubicBezTo>
                      <a:pt x="32" y="7"/>
                      <a:pt x="34" y="12"/>
                      <a:pt x="34" y="17"/>
                    </a:cubicBezTo>
                    <a:close/>
                  </a:path>
                </a:pathLst>
              </a:custGeom>
              <a:grpFill/>
              <a:ln w="9525">
                <a:noFill/>
                <a:round/>
              </a:ln>
            </p:spPr>
            <p:txBody>
              <a:bodyPr anchor="ctr"/>
              <a:lstStyle/>
              <a:p>
                <a:pPr algn="ctr"/>
                <a:endParaRPr>
                  <a:cs typeface="+mn-ea"/>
                  <a:sym typeface="+mn-lt"/>
                </a:endParaRPr>
              </a:p>
            </p:txBody>
          </p:sp>
        </p:grpSp>
        <p:grpSp>
          <p:nvGrpSpPr>
            <p:cNvPr id="19" name="Group 136"/>
            <p:cNvGrpSpPr/>
            <p:nvPr/>
          </p:nvGrpSpPr>
          <p:grpSpPr>
            <a:xfrm>
              <a:off x="7264147" y="4776120"/>
              <a:ext cx="333161" cy="453099"/>
              <a:chOff x="6548438" y="2333625"/>
              <a:chExt cx="158750" cy="215900"/>
            </a:xfrm>
            <a:solidFill>
              <a:schemeClr val="bg1"/>
            </a:solidFill>
          </p:grpSpPr>
          <p:sp>
            <p:nvSpPr>
              <p:cNvPr id="20" name="Freeform: Shape 137"/>
              <p:cNvSpPr/>
              <p:nvPr/>
            </p:nvSpPr>
            <p:spPr bwMode="auto">
              <a:xfrm>
                <a:off x="6548438" y="2333625"/>
                <a:ext cx="158750" cy="215900"/>
              </a:xfrm>
              <a:custGeom>
                <a:avLst/>
                <a:gdLst/>
                <a:ahLst/>
                <a:cxnLst>
                  <a:cxn ang="0">
                    <a:pos x="57" y="0"/>
                  </a:cxn>
                  <a:cxn ang="0">
                    <a:pos x="5" y="0"/>
                  </a:cxn>
                  <a:cxn ang="0">
                    <a:pos x="0" y="5"/>
                  </a:cxn>
                  <a:cxn ang="0">
                    <a:pos x="0" y="22"/>
                  </a:cxn>
                  <a:cxn ang="0">
                    <a:pos x="2" y="26"/>
                  </a:cxn>
                  <a:cxn ang="0">
                    <a:pos x="19" y="37"/>
                  </a:cxn>
                  <a:cxn ang="0">
                    <a:pos x="6" y="59"/>
                  </a:cxn>
                  <a:cxn ang="0">
                    <a:pos x="31" y="84"/>
                  </a:cxn>
                  <a:cxn ang="0">
                    <a:pos x="56" y="59"/>
                  </a:cxn>
                  <a:cxn ang="0">
                    <a:pos x="43" y="37"/>
                  </a:cxn>
                  <a:cxn ang="0">
                    <a:pos x="59" y="26"/>
                  </a:cxn>
                  <a:cxn ang="0">
                    <a:pos x="62" y="22"/>
                  </a:cxn>
                  <a:cxn ang="0">
                    <a:pos x="62" y="5"/>
                  </a:cxn>
                  <a:cxn ang="0">
                    <a:pos x="57" y="0"/>
                  </a:cxn>
                  <a:cxn ang="0">
                    <a:pos x="50" y="59"/>
                  </a:cxn>
                  <a:cxn ang="0">
                    <a:pos x="31" y="79"/>
                  </a:cxn>
                  <a:cxn ang="0">
                    <a:pos x="11" y="59"/>
                  </a:cxn>
                  <a:cxn ang="0">
                    <a:pos x="31" y="40"/>
                  </a:cxn>
                  <a:cxn ang="0">
                    <a:pos x="50" y="59"/>
                  </a:cxn>
                  <a:cxn ang="0">
                    <a:pos x="57" y="22"/>
                  </a:cxn>
                  <a:cxn ang="0">
                    <a:pos x="46" y="29"/>
                  </a:cxn>
                  <a:cxn ang="0">
                    <a:pos x="46" y="19"/>
                  </a:cxn>
                  <a:cxn ang="0">
                    <a:pos x="45" y="17"/>
                  </a:cxn>
                  <a:cxn ang="0">
                    <a:pos x="43" y="19"/>
                  </a:cxn>
                  <a:cxn ang="0">
                    <a:pos x="43" y="31"/>
                  </a:cxn>
                  <a:cxn ang="0">
                    <a:pos x="37" y="35"/>
                  </a:cxn>
                  <a:cxn ang="0">
                    <a:pos x="31" y="35"/>
                  </a:cxn>
                  <a:cxn ang="0">
                    <a:pos x="25" y="35"/>
                  </a:cxn>
                  <a:cxn ang="0">
                    <a:pos x="19" y="31"/>
                  </a:cxn>
                  <a:cxn ang="0">
                    <a:pos x="19" y="19"/>
                  </a:cxn>
                  <a:cxn ang="0">
                    <a:pos x="17" y="17"/>
                  </a:cxn>
                  <a:cxn ang="0">
                    <a:pos x="15" y="19"/>
                  </a:cxn>
                  <a:cxn ang="0">
                    <a:pos x="15" y="29"/>
                  </a:cxn>
                  <a:cxn ang="0">
                    <a:pos x="5" y="22"/>
                  </a:cxn>
                  <a:cxn ang="0">
                    <a:pos x="5" y="5"/>
                  </a:cxn>
                  <a:cxn ang="0">
                    <a:pos x="15" y="5"/>
                  </a:cxn>
                  <a:cxn ang="0">
                    <a:pos x="15" y="10"/>
                  </a:cxn>
                  <a:cxn ang="0">
                    <a:pos x="17" y="11"/>
                  </a:cxn>
                  <a:cxn ang="0">
                    <a:pos x="19" y="10"/>
                  </a:cxn>
                  <a:cxn ang="0">
                    <a:pos x="19" y="5"/>
                  </a:cxn>
                  <a:cxn ang="0">
                    <a:pos x="43" y="5"/>
                  </a:cxn>
                  <a:cxn ang="0">
                    <a:pos x="43" y="10"/>
                  </a:cxn>
                  <a:cxn ang="0">
                    <a:pos x="45" y="11"/>
                  </a:cxn>
                  <a:cxn ang="0">
                    <a:pos x="46" y="10"/>
                  </a:cxn>
                  <a:cxn ang="0">
                    <a:pos x="46" y="5"/>
                  </a:cxn>
                  <a:cxn ang="0">
                    <a:pos x="57" y="5"/>
                  </a:cxn>
                  <a:cxn ang="0">
                    <a:pos x="57" y="22"/>
                  </a:cxn>
                </a:cxnLst>
                <a:rect l="0" t="0" r="r" b="b"/>
                <a:pathLst>
                  <a:path w="62" h="84">
                    <a:moveTo>
                      <a:pt x="57" y="0"/>
                    </a:moveTo>
                    <a:cubicBezTo>
                      <a:pt x="5" y="0"/>
                      <a:pt x="5" y="0"/>
                      <a:pt x="5" y="0"/>
                    </a:cubicBezTo>
                    <a:cubicBezTo>
                      <a:pt x="2" y="0"/>
                      <a:pt x="0" y="2"/>
                      <a:pt x="0" y="5"/>
                    </a:cubicBezTo>
                    <a:cubicBezTo>
                      <a:pt x="0" y="22"/>
                      <a:pt x="0" y="22"/>
                      <a:pt x="0" y="22"/>
                    </a:cubicBezTo>
                    <a:cubicBezTo>
                      <a:pt x="0" y="24"/>
                      <a:pt x="1" y="25"/>
                      <a:pt x="2" y="26"/>
                    </a:cubicBezTo>
                    <a:cubicBezTo>
                      <a:pt x="19" y="37"/>
                      <a:pt x="19" y="37"/>
                      <a:pt x="19" y="37"/>
                    </a:cubicBezTo>
                    <a:cubicBezTo>
                      <a:pt x="11" y="42"/>
                      <a:pt x="6" y="50"/>
                      <a:pt x="6" y="59"/>
                    </a:cubicBezTo>
                    <a:cubicBezTo>
                      <a:pt x="6" y="73"/>
                      <a:pt x="17" y="84"/>
                      <a:pt x="31" y="84"/>
                    </a:cubicBezTo>
                    <a:cubicBezTo>
                      <a:pt x="45" y="84"/>
                      <a:pt x="56" y="73"/>
                      <a:pt x="56" y="59"/>
                    </a:cubicBezTo>
                    <a:cubicBezTo>
                      <a:pt x="56" y="50"/>
                      <a:pt x="50" y="42"/>
                      <a:pt x="43" y="37"/>
                    </a:cubicBezTo>
                    <a:cubicBezTo>
                      <a:pt x="59" y="26"/>
                      <a:pt x="59" y="26"/>
                      <a:pt x="59" y="26"/>
                    </a:cubicBezTo>
                    <a:cubicBezTo>
                      <a:pt x="61" y="25"/>
                      <a:pt x="62" y="24"/>
                      <a:pt x="62" y="22"/>
                    </a:cubicBezTo>
                    <a:cubicBezTo>
                      <a:pt x="62" y="5"/>
                      <a:pt x="62" y="5"/>
                      <a:pt x="62" y="5"/>
                    </a:cubicBezTo>
                    <a:cubicBezTo>
                      <a:pt x="62" y="2"/>
                      <a:pt x="59" y="0"/>
                      <a:pt x="57" y="0"/>
                    </a:cubicBezTo>
                    <a:close/>
                    <a:moveTo>
                      <a:pt x="50" y="59"/>
                    </a:moveTo>
                    <a:cubicBezTo>
                      <a:pt x="50" y="70"/>
                      <a:pt x="42" y="79"/>
                      <a:pt x="31" y="79"/>
                    </a:cubicBezTo>
                    <a:cubicBezTo>
                      <a:pt x="20" y="79"/>
                      <a:pt x="11" y="70"/>
                      <a:pt x="11" y="59"/>
                    </a:cubicBezTo>
                    <a:cubicBezTo>
                      <a:pt x="11" y="49"/>
                      <a:pt x="20" y="40"/>
                      <a:pt x="31" y="40"/>
                    </a:cubicBezTo>
                    <a:cubicBezTo>
                      <a:pt x="42" y="40"/>
                      <a:pt x="50" y="49"/>
                      <a:pt x="50" y="59"/>
                    </a:cubicBezTo>
                    <a:close/>
                    <a:moveTo>
                      <a:pt x="57" y="22"/>
                    </a:moveTo>
                    <a:cubicBezTo>
                      <a:pt x="46" y="29"/>
                      <a:pt x="46" y="29"/>
                      <a:pt x="46" y="29"/>
                    </a:cubicBezTo>
                    <a:cubicBezTo>
                      <a:pt x="46" y="19"/>
                      <a:pt x="46" y="19"/>
                      <a:pt x="46" y="19"/>
                    </a:cubicBezTo>
                    <a:cubicBezTo>
                      <a:pt x="46" y="18"/>
                      <a:pt x="46" y="17"/>
                      <a:pt x="45" y="17"/>
                    </a:cubicBezTo>
                    <a:cubicBezTo>
                      <a:pt x="44" y="17"/>
                      <a:pt x="43" y="18"/>
                      <a:pt x="43" y="19"/>
                    </a:cubicBezTo>
                    <a:cubicBezTo>
                      <a:pt x="43" y="31"/>
                      <a:pt x="43" y="31"/>
                      <a:pt x="43" y="31"/>
                    </a:cubicBezTo>
                    <a:cubicBezTo>
                      <a:pt x="37" y="35"/>
                      <a:pt x="37" y="35"/>
                      <a:pt x="37" y="35"/>
                    </a:cubicBezTo>
                    <a:cubicBezTo>
                      <a:pt x="35" y="35"/>
                      <a:pt x="33" y="35"/>
                      <a:pt x="31" y="35"/>
                    </a:cubicBezTo>
                    <a:cubicBezTo>
                      <a:pt x="29" y="35"/>
                      <a:pt x="27" y="35"/>
                      <a:pt x="25" y="35"/>
                    </a:cubicBezTo>
                    <a:cubicBezTo>
                      <a:pt x="19" y="31"/>
                      <a:pt x="19" y="31"/>
                      <a:pt x="19" y="31"/>
                    </a:cubicBezTo>
                    <a:cubicBezTo>
                      <a:pt x="19" y="19"/>
                      <a:pt x="19" y="19"/>
                      <a:pt x="19" y="19"/>
                    </a:cubicBezTo>
                    <a:cubicBezTo>
                      <a:pt x="19" y="18"/>
                      <a:pt x="18" y="17"/>
                      <a:pt x="17" y="17"/>
                    </a:cubicBezTo>
                    <a:cubicBezTo>
                      <a:pt x="16" y="17"/>
                      <a:pt x="15" y="18"/>
                      <a:pt x="15" y="19"/>
                    </a:cubicBezTo>
                    <a:cubicBezTo>
                      <a:pt x="15" y="29"/>
                      <a:pt x="15" y="29"/>
                      <a:pt x="15" y="29"/>
                    </a:cubicBezTo>
                    <a:cubicBezTo>
                      <a:pt x="5" y="22"/>
                      <a:pt x="5" y="22"/>
                      <a:pt x="5" y="22"/>
                    </a:cubicBezTo>
                    <a:cubicBezTo>
                      <a:pt x="5" y="5"/>
                      <a:pt x="5" y="5"/>
                      <a:pt x="5" y="5"/>
                    </a:cubicBezTo>
                    <a:cubicBezTo>
                      <a:pt x="15" y="5"/>
                      <a:pt x="15" y="5"/>
                      <a:pt x="15" y="5"/>
                    </a:cubicBezTo>
                    <a:cubicBezTo>
                      <a:pt x="15" y="10"/>
                      <a:pt x="15" y="10"/>
                      <a:pt x="15" y="10"/>
                    </a:cubicBezTo>
                    <a:cubicBezTo>
                      <a:pt x="15" y="11"/>
                      <a:pt x="16" y="11"/>
                      <a:pt x="17" y="11"/>
                    </a:cubicBezTo>
                    <a:cubicBezTo>
                      <a:pt x="18" y="11"/>
                      <a:pt x="19" y="11"/>
                      <a:pt x="19" y="10"/>
                    </a:cubicBezTo>
                    <a:cubicBezTo>
                      <a:pt x="19" y="5"/>
                      <a:pt x="19" y="5"/>
                      <a:pt x="19" y="5"/>
                    </a:cubicBezTo>
                    <a:cubicBezTo>
                      <a:pt x="43" y="5"/>
                      <a:pt x="43" y="5"/>
                      <a:pt x="43" y="5"/>
                    </a:cubicBezTo>
                    <a:cubicBezTo>
                      <a:pt x="43" y="10"/>
                      <a:pt x="43" y="10"/>
                      <a:pt x="43" y="10"/>
                    </a:cubicBezTo>
                    <a:cubicBezTo>
                      <a:pt x="43" y="11"/>
                      <a:pt x="44" y="11"/>
                      <a:pt x="45" y="11"/>
                    </a:cubicBezTo>
                    <a:cubicBezTo>
                      <a:pt x="46" y="11"/>
                      <a:pt x="46" y="11"/>
                      <a:pt x="46" y="10"/>
                    </a:cubicBezTo>
                    <a:cubicBezTo>
                      <a:pt x="46" y="5"/>
                      <a:pt x="46" y="5"/>
                      <a:pt x="46" y="5"/>
                    </a:cubicBezTo>
                    <a:cubicBezTo>
                      <a:pt x="57" y="5"/>
                      <a:pt x="57" y="5"/>
                      <a:pt x="57" y="5"/>
                    </a:cubicBezTo>
                    <a:lnTo>
                      <a:pt x="57" y="22"/>
                    </a:lnTo>
                    <a:close/>
                  </a:path>
                </a:pathLst>
              </a:custGeom>
              <a:grpFill/>
              <a:ln w="9525">
                <a:noFill/>
                <a:round/>
              </a:ln>
            </p:spPr>
            <p:txBody>
              <a:bodyPr anchor="ctr"/>
              <a:lstStyle/>
              <a:p>
                <a:pPr algn="ctr"/>
                <a:endParaRPr>
                  <a:cs typeface="+mn-ea"/>
                  <a:sym typeface="+mn-lt"/>
                </a:endParaRPr>
              </a:p>
            </p:txBody>
          </p:sp>
          <p:sp>
            <p:nvSpPr>
              <p:cNvPr id="21" name="Freeform: Shape 138"/>
              <p:cNvSpPr/>
              <p:nvPr/>
            </p:nvSpPr>
            <p:spPr bwMode="auto">
              <a:xfrm>
                <a:off x="6586538" y="2446338"/>
                <a:ext cx="82550" cy="76200"/>
              </a:xfrm>
              <a:custGeom>
                <a:avLst/>
                <a:gdLst/>
                <a:ahLst/>
                <a:cxnLst>
                  <a:cxn ang="0">
                    <a:pos x="13" y="2"/>
                  </a:cxn>
                  <a:cxn ang="0">
                    <a:pos x="10" y="8"/>
                  </a:cxn>
                  <a:cxn ang="0">
                    <a:pos x="3" y="9"/>
                  </a:cxn>
                  <a:cxn ang="0">
                    <a:pos x="0" y="11"/>
                  </a:cxn>
                  <a:cxn ang="0">
                    <a:pos x="1" y="15"/>
                  </a:cxn>
                  <a:cxn ang="0">
                    <a:pos x="6" y="19"/>
                  </a:cxn>
                  <a:cxn ang="0">
                    <a:pos x="5" y="26"/>
                  </a:cxn>
                  <a:cxn ang="0">
                    <a:pos x="6" y="29"/>
                  </a:cxn>
                  <a:cxn ang="0">
                    <a:pos x="8" y="30"/>
                  </a:cxn>
                  <a:cxn ang="0">
                    <a:pos x="10" y="29"/>
                  </a:cxn>
                  <a:cxn ang="0">
                    <a:pos x="16" y="26"/>
                  </a:cxn>
                  <a:cxn ang="0">
                    <a:pos x="22" y="29"/>
                  </a:cxn>
                  <a:cxn ang="0">
                    <a:pos x="23" y="30"/>
                  </a:cxn>
                  <a:cxn ang="0">
                    <a:pos x="25" y="29"/>
                  </a:cxn>
                  <a:cxn ang="0">
                    <a:pos x="27" y="26"/>
                  </a:cxn>
                  <a:cxn ang="0">
                    <a:pos x="26" y="19"/>
                  </a:cxn>
                  <a:cxn ang="0">
                    <a:pos x="30" y="14"/>
                  </a:cxn>
                  <a:cxn ang="0">
                    <a:pos x="31" y="11"/>
                  </a:cxn>
                  <a:cxn ang="0">
                    <a:pos x="28" y="9"/>
                  </a:cxn>
                  <a:cxn ang="0">
                    <a:pos x="22" y="8"/>
                  </a:cxn>
                  <a:cxn ang="0">
                    <a:pos x="19" y="2"/>
                  </a:cxn>
                  <a:cxn ang="0">
                    <a:pos x="16" y="0"/>
                  </a:cxn>
                  <a:cxn ang="0">
                    <a:pos x="13" y="2"/>
                  </a:cxn>
                  <a:cxn ang="0">
                    <a:pos x="20" y="11"/>
                  </a:cxn>
                  <a:cxn ang="0">
                    <a:pos x="28" y="12"/>
                  </a:cxn>
                  <a:cxn ang="0">
                    <a:pos x="22" y="18"/>
                  </a:cxn>
                  <a:cxn ang="0">
                    <a:pos x="23" y="26"/>
                  </a:cxn>
                  <a:cxn ang="0">
                    <a:pos x="16" y="22"/>
                  </a:cxn>
                  <a:cxn ang="0">
                    <a:pos x="8" y="26"/>
                  </a:cxn>
                  <a:cxn ang="0">
                    <a:pos x="10" y="18"/>
                  </a:cxn>
                  <a:cxn ang="0">
                    <a:pos x="4" y="12"/>
                  </a:cxn>
                  <a:cxn ang="0">
                    <a:pos x="12" y="11"/>
                  </a:cxn>
                  <a:cxn ang="0">
                    <a:pos x="16" y="3"/>
                  </a:cxn>
                  <a:cxn ang="0">
                    <a:pos x="20" y="11"/>
                  </a:cxn>
                </a:cxnLst>
                <a:rect l="0" t="0" r="r" b="b"/>
                <a:pathLst>
                  <a:path w="32" h="30">
                    <a:moveTo>
                      <a:pt x="13" y="2"/>
                    </a:moveTo>
                    <a:cubicBezTo>
                      <a:pt x="10" y="8"/>
                      <a:pt x="10" y="8"/>
                      <a:pt x="10" y="8"/>
                    </a:cubicBezTo>
                    <a:cubicBezTo>
                      <a:pt x="3" y="9"/>
                      <a:pt x="3" y="9"/>
                      <a:pt x="3" y="9"/>
                    </a:cubicBezTo>
                    <a:cubicBezTo>
                      <a:pt x="2" y="9"/>
                      <a:pt x="1" y="10"/>
                      <a:pt x="0" y="11"/>
                    </a:cubicBezTo>
                    <a:cubicBezTo>
                      <a:pt x="0" y="12"/>
                      <a:pt x="0" y="14"/>
                      <a:pt x="1" y="15"/>
                    </a:cubicBezTo>
                    <a:cubicBezTo>
                      <a:pt x="6" y="19"/>
                      <a:pt x="6" y="19"/>
                      <a:pt x="6" y="19"/>
                    </a:cubicBezTo>
                    <a:cubicBezTo>
                      <a:pt x="5" y="26"/>
                      <a:pt x="5" y="26"/>
                      <a:pt x="5" y="26"/>
                    </a:cubicBezTo>
                    <a:cubicBezTo>
                      <a:pt x="5" y="27"/>
                      <a:pt x="5" y="28"/>
                      <a:pt x="6" y="29"/>
                    </a:cubicBezTo>
                    <a:cubicBezTo>
                      <a:pt x="7" y="30"/>
                      <a:pt x="8" y="30"/>
                      <a:pt x="8" y="30"/>
                    </a:cubicBezTo>
                    <a:cubicBezTo>
                      <a:pt x="9" y="30"/>
                      <a:pt x="9" y="30"/>
                      <a:pt x="10" y="29"/>
                    </a:cubicBezTo>
                    <a:cubicBezTo>
                      <a:pt x="16" y="26"/>
                      <a:pt x="16" y="26"/>
                      <a:pt x="16" y="26"/>
                    </a:cubicBezTo>
                    <a:cubicBezTo>
                      <a:pt x="22" y="29"/>
                      <a:pt x="22" y="29"/>
                      <a:pt x="22" y="29"/>
                    </a:cubicBezTo>
                    <a:cubicBezTo>
                      <a:pt x="22" y="30"/>
                      <a:pt x="23" y="30"/>
                      <a:pt x="23" y="30"/>
                    </a:cubicBezTo>
                    <a:cubicBezTo>
                      <a:pt x="24" y="30"/>
                      <a:pt x="25" y="30"/>
                      <a:pt x="25" y="29"/>
                    </a:cubicBezTo>
                    <a:cubicBezTo>
                      <a:pt x="26" y="28"/>
                      <a:pt x="27" y="27"/>
                      <a:pt x="27" y="26"/>
                    </a:cubicBezTo>
                    <a:cubicBezTo>
                      <a:pt x="26" y="19"/>
                      <a:pt x="26" y="19"/>
                      <a:pt x="26" y="19"/>
                    </a:cubicBezTo>
                    <a:cubicBezTo>
                      <a:pt x="30" y="14"/>
                      <a:pt x="30" y="14"/>
                      <a:pt x="30" y="14"/>
                    </a:cubicBezTo>
                    <a:cubicBezTo>
                      <a:pt x="31" y="14"/>
                      <a:pt x="32" y="12"/>
                      <a:pt x="31" y="11"/>
                    </a:cubicBezTo>
                    <a:cubicBezTo>
                      <a:pt x="31" y="10"/>
                      <a:pt x="30" y="9"/>
                      <a:pt x="28" y="9"/>
                    </a:cubicBezTo>
                    <a:cubicBezTo>
                      <a:pt x="22" y="8"/>
                      <a:pt x="22" y="8"/>
                      <a:pt x="22" y="8"/>
                    </a:cubicBezTo>
                    <a:cubicBezTo>
                      <a:pt x="19" y="2"/>
                      <a:pt x="19" y="2"/>
                      <a:pt x="19" y="2"/>
                    </a:cubicBezTo>
                    <a:cubicBezTo>
                      <a:pt x="18" y="0"/>
                      <a:pt x="17" y="0"/>
                      <a:pt x="16" y="0"/>
                    </a:cubicBezTo>
                    <a:cubicBezTo>
                      <a:pt x="14" y="0"/>
                      <a:pt x="13" y="0"/>
                      <a:pt x="13" y="2"/>
                    </a:cubicBezTo>
                    <a:close/>
                    <a:moveTo>
                      <a:pt x="20" y="11"/>
                    </a:moveTo>
                    <a:cubicBezTo>
                      <a:pt x="28" y="12"/>
                      <a:pt x="28" y="12"/>
                      <a:pt x="28" y="12"/>
                    </a:cubicBezTo>
                    <a:cubicBezTo>
                      <a:pt x="22" y="18"/>
                      <a:pt x="22" y="18"/>
                      <a:pt x="22" y="18"/>
                    </a:cubicBezTo>
                    <a:cubicBezTo>
                      <a:pt x="23" y="26"/>
                      <a:pt x="23" y="26"/>
                      <a:pt x="23" y="26"/>
                    </a:cubicBezTo>
                    <a:cubicBezTo>
                      <a:pt x="16" y="22"/>
                      <a:pt x="16" y="22"/>
                      <a:pt x="16" y="22"/>
                    </a:cubicBezTo>
                    <a:cubicBezTo>
                      <a:pt x="8" y="26"/>
                      <a:pt x="8" y="26"/>
                      <a:pt x="8" y="26"/>
                    </a:cubicBezTo>
                    <a:cubicBezTo>
                      <a:pt x="10" y="18"/>
                      <a:pt x="10" y="18"/>
                      <a:pt x="10" y="18"/>
                    </a:cubicBezTo>
                    <a:cubicBezTo>
                      <a:pt x="4" y="12"/>
                      <a:pt x="4" y="12"/>
                      <a:pt x="4" y="12"/>
                    </a:cubicBezTo>
                    <a:cubicBezTo>
                      <a:pt x="12" y="11"/>
                      <a:pt x="12" y="11"/>
                      <a:pt x="12" y="11"/>
                    </a:cubicBezTo>
                    <a:cubicBezTo>
                      <a:pt x="16" y="3"/>
                      <a:pt x="16" y="3"/>
                      <a:pt x="16" y="3"/>
                    </a:cubicBezTo>
                    <a:lnTo>
                      <a:pt x="20" y="11"/>
                    </a:lnTo>
                    <a:close/>
                  </a:path>
                </a:pathLst>
              </a:custGeom>
              <a:grpFill/>
              <a:ln w="9525">
                <a:noFill/>
                <a:round/>
              </a:ln>
            </p:spPr>
            <p:txBody>
              <a:bodyPr anchor="ctr"/>
              <a:lstStyle/>
              <a:p>
                <a:pPr algn="ctr"/>
                <a:endParaRPr>
                  <a:cs typeface="+mn-ea"/>
                  <a:sym typeface="+mn-lt"/>
                </a:endParaRPr>
              </a:p>
            </p:txBody>
          </p:sp>
        </p:grpSp>
      </p:grpSp>
      <p:sp>
        <p:nvSpPr>
          <p:cNvPr id="31" name="TextBox 32"/>
          <p:cNvSpPr txBox="1"/>
          <p:nvPr/>
        </p:nvSpPr>
        <p:spPr bwMode="auto">
          <a:xfrm>
            <a:off x="6493510" y="2520950"/>
            <a:ext cx="5231765" cy="909955"/>
          </a:xfrm>
          <a:prstGeom prst="rect">
            <a:avLst/>
          </a:prstGeom>
          <a:noFill/>
        </p:spPr>
        <p:txBody>
          <a:bodyPr wrap="square" lIns="0" tIns="0" rIns="0" bIns="0" anchor="t" anchorCtr="1">
            <a:noAutofit/>
          </a:bodyPr>
          <a:lstStyle/>
          <a:p>
            <a:pPr algn="l" fontAlgn="base" latinLnBrk="0">
              <a:lnSpc>
                <a:spcPct val="150000"/>
              </a:lnSpc>
              <a:spcBef>
                <a:spcPts val="0"/>
              </a:spcBef>
              <a:buClrTx/>
              <a:buSzTx/>
              <a:buFontTx/>
              <a:defRPr/>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可以使用电子表格或简单的数据库管理需求，既保存需求文本，又保存它的几个属性。</a:t>
            </a:r>
            <a:endParaRPr lang="en-US" altLang="zh-CN" sz="2000" b="0"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39" name="TextBox 32"/>
          <p:cNvSpPr txBox="1"/>
          <p:nvPr/>
        </p:nvSpPr>
        <p:spPr bwMode="auto">
          <a:xfrm>
            <a:off x="739775" y="3066415"/>
            <a:ext cx="3729355" cy="3025775"/>
          </a:xfrm>
          <a:prstGeom prst="rect">
            <a:avLst/>
          </a:prstGeom>
          <a:noFill/>
        </p:spPr>
        <p:txBody>
          <a:bodyPr wrap="square" lIns="0" tIns="0" rIns="0" bIns="0" anchor="t" anchorCtr="1">
            <a:noAutofit/>
          </a:bodyPr>
          <a:lstStyle/>
          <a:p>
            <a:pPr algn="l" fontAlgn="base" latinLnBrk="0">
              <a:lnSpc>
                <a:spcPct val="150000"/>
              </a:lnSpc>
              <a:spcBef>
                <a:spcPts val="0"/>
              </a:spcBef>
              <a:buClrTx/>
              <a:buSzTx/>
              <a:buFontTx/>
              <a:defRPr/>
            </a:pPr>
            <a:r>
              <a:rPr lang="en-US" altLang="zh-CN" sz="19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1900" dirty="0">
                <a:latin typeface="宋体" panose="02010600030101010101" pitchFamily="2" charset="-122"/>
                <a:ea typeface="宋体" panose="02010600030101010101" pitchFamily="2" charset="-122"/>
                <a:cs typeface="宋体" panose="02010600030101010101" pitchFamily="2" charset="-122"/>
                <a:sym typeface="+mn-ea"/>
              </a:rPr>
              <a:t>则最好使用商业需求管理工具，用户通过这些工具从源文档中产生需求，定义属性值，操作和显示数据库内容，让需求以各式各样的形式表现出来，定义跟踪联系链，将需求与存储在其他软件开发工具中的条目联系起来。</a:t>
            </a:r>
            <a:endParaRPr lang="en-US" altLang="zh-CN" sz="1900" b="0"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40" name="TextBox 32"/>
          <p:cNvSpPr txBox="1"/>
          <p:nvPr/>
        </p:nvSpPr>
        <p:spPr bwMode="auto">
          <a:xfrm>
            <a:off x="7534910" y="4989830"/>
            <a:ext cx="3729355" cy="925830"/>
          </a:xfrm>
          <a:prstGeom prst="rect">
            <a:avLst/>
          </a:prstGeom>
          <a:noFill/>
        </p:spPr>
        <p:txBody>
          <a:bodyPr wrap="square" lIns="0" tIns="0" rIns="0" bIns="0" anchor="t" anchorCtr="1">
            <a:noAutofit/>
          </a:bodyPr>
          <a:lstStyle/>
          <a:p>
            <a:pPr algn="l" fontAlgn="base" latinLnBrk="0">
              <a:lnSpc>
                <a:spcPct val="150000"/>
              </a:lnSpc>
              <a:spcBef>
                <a:spcPts val="0"/>
              </a:spcBef>
              <a:buClrTx/>
              <a:buSzTx/>
              <a:buFontTx/>
              <a:defRPr/>
            </a:pPr>
            <a:r>
              <a:rPr lang="zh-CN" altLang="en-US" sz="1900" dirty="0">
                <a:latin typeface="宋体" panose="02010600030101010101" pitchFamily="2" charset="-122"/>
                <a:ea typeface="宋体" panose="02010600030101010101" pitchFamily="2" charset="-122"/>
                <a:sym typeface="+mn-ea"/>
              </a:rPr>
              <a:t>在考虑自行开发工具前可以先调查一下现存可用的成熟工具</a:t>
            </a:r>
            <a:endParaRPr lang="en-US" altLang="zh-CN" sz="1900" b="0" dirty="0">
              <a:solidFill>
                <a:schemeClr val="tx1"/>
              </a:solidFill>
              <a:latin typeface="宋体" panose="02010600030101010101" pitchFamily="2" charset="-122"/>
              <a:ea typeface="宋体" panose="02010600030101010101" pitchFamily="2" charset="-122"/>
              <a:sym typeface="+mn-lt"/>
            </a:endParaRPr>
          </a:p>
        </p:txBody>
      </p:sp>
      <p:sp>
        <p:nvSpPr>
          <p:cNvPr id="41" name="文本框 40"/>
          <p:cNvSpPr txBox="1"/>
          <p:nvPr/>
        </p:nvSpPr>
        <p:spPr>
          <a:xfrm>
            <a:off x="6217285" y="3604260"/>
            <a:ext cx="1097280" cy="368300"/>
          </a:xfrm>
          <a:prstGeom prst="rect">
            <a:avLst/>
          </a:prstGeom>
          <a:noFill/>
        </p:spPr>
        <p:txBody>
          <a:bodyPr wrap="none" rtlCol="0">
            <a:spAutoFit/>
          </a:bodyPr>
          <a:lstStyle/>
          <a:p>
            <a:pPr algn="l"/>
            <a:r>
              <a:rPr lang="zh-CN" altLang="en-US" b="1" dirty="0">
                <a:latin typeface="微软雅黑" panose="020B0503020204020204" charset="-122"/>
                <a:ea typeface="微软雅黑" panose="020B0503020204020204" charset="-122"/>
                <a:sym typeface="+mn-ea"/>
              </a:rPr>
              <a:t>小型项目</a:t>
            </a:r>
            <a:endParaRPr lang="zh-CN" altLang="en-US" b="1"/>
          </a:p>
        </p:txBody>
      </p:sp>
      <p:sp>
        <p:nvSpPr>
          <p:cNvPr id="43" name="文本框 42"/>
          <p:cNvSpPr txBox="1"/>
          <p:nvPr/>
        </p:nvSpPr>
        <p:spPr>
          <a:xfrm>
            <a:off x="4556125" y="4803775"/>
            <a:ext cx="1097280" cy="368300"/>
          </a:xfrm>
          <a:prstGeom prst="rect">
            <a:avLst/>
          </a:prstGeom>
          <a:noFill/>
        </p:spPr>
        <p:txBody>
          <a:bodyPr wrap="none" rtlCol="0">
            <a:spAutoFit/>
          </a:bodyPr>
          <a:lstStyle/>
          <a:p>
            <a:pPr algn="l"/>
            <a:r>
              <a:rPr lang="zh-CN" altLang="en-US" b="1" dirty="0">
                <a:latin typeface="微软雅黑" panose="020B0503020204020204" charset="-122"/>
                <a:ea typeface="微软雅黑" panose="020B0503020204020204" charset="-122"/>
                <a:sym typeface="+mn-ea"/>
              </a:rPr>
              <a:t>大型项目</a:t>
            </a:r>
            <a:endParaRPr lang="zh-CN" altLang="en-US" b="1"/>
          </a:p>
        </p:txBody>
      </p:sp>
      <p:sp>
        <p:nvSpPr>
          <p:cNvPr id="44" name="文本框 43"/>
          <p:cNvSpPr txBox="1"/>
          <p:nvPr/>
        </p:nvSpPr>
        <p:spPr>
          <a:xfrm>
            <a:off x="6309360" y="4699635"/>
            <a:ext cx="1097280" cy="368300"/>
          </a:xfrm>
          <a:prstGeom prst="rect">
            <a:avLst/>
          </a:prstGeom>
          <a:noFill/>
        </p:spPr>
        <p:txBody>
          <a:bodyPr wrap="none" rtlCol="0">
            <a:spAutoFit/>
          </a:bodyPr>
          <a:lstStyle/>
          <a:p>
            <a:pPr algn="l"/>
            <a:r>
              <a:rPr lang="zh-CN" altLang="en-US" b="1" dirty="0">
                <a:latin typeface="微软雅黑" panose="020B0503020204020204" charset="-122"/>
                <a:ea typeface="微软雅黑" panose="020B0503020204020204" charset="-122"/>
                <a:sym typeface="+mn-ea"/>
              </a:rPr>
              <a:t>开发工具</a:t>
            </a:r>
            <a:endParaRPr lang="zh-CN" altLang="en-US" b="1"/>
          </a:p>
        </p:txBody>
      </p:sp>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9" name="日期占位符 8"/>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2" name="灯片编号占位符 11"/>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28</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p:tgtEl>
                                          <p:spTgt spid="42"/>
                                        </p:tgtEl>
                                        <p:attrNameLst>
                                          <p:attrName>ppt_y</p:attrName>
                                        </p:attrNameLst>
                                      </p:cBhvr>
                                      <p:tavLst>
                                        <p:tav tm="0">
                                          <p:val>
                                            <p:strVal val="#ppt_y+#ppt_h*1.125000"/>
                                          </p:val>
                                        </p:tav>
                                        <p:tav tm="100000">
                                          <p:val>
                                            <p:strVal val="#ppt_y"/>
                                          </p:val>
                                        </p:tav>
                                      </p:tavLst>
                                    </p:anim>
                                    <p:animEffect transition="in" filter="wipe(up)">
                                      <p:cBhvr>
                                        <p:cTn id="24" dur="500"/>
                                        <p:tgtEl>
                                          <p:spTgt spid="4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p:tgtEl>
                                          <p:spTgt spid="31"/>
                                        </p:tgtEl>
                                        <p:attrNameLst>
                                          <p:attrName>ppt_y</p:attrName>
                                        </p:attrNameLst>
                                      </p:cBhvr>
                                      <p:tavLst>
                                        <p:tav tm="0">
                                          <p:val>
                                            <p:strVal val="#ppt_y+#ppt_h*1.125000"/>
                                          </p:val>
                                        </p:tav>
                                        <p:tav tm="100000">
                                          <p:val>
                                            <p:strVal val="#ppt_y"/>
                                          </p:val>
                                        </p:tav>
                                      </p:tavLst>
                                    </p:anim>
                                    <p:animEffect transition="in" filter="wipe(up)">
                                      <p:cBhvr>
                                        <p:cTn id="28" dur="500"/>
                                        <p:tgtEl>
                                          <p:spTgt spid="3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p:tgtEl>
                                          <p:spTgt spid="39"/>
                                        </p:tgtEl>
                                        <p:attrNameLst>
                                          <p:attrName>ppt_y</p:attrName>
                                        </p:attrNameLst>
                                      </p:cBhvr>
                                      <p:tavLst>
                                        <p:tav tm="0">
                                          <p:val>
                                            <p:strVal val="#ppt_y+#ppt_h*1.125000"/>
                                          </p:val>
                                        </p:tav>
                                        <p:tav tm="100000">
                                          <p:val>
                                            <p:strVal val="#ppt_y"/>
                                          </p:val>
                                        </p:tav>
                                      </p:tavLst>
                                    </p:anim>
                                    <p:animEffect transition="in" filter="wipe(up)">
                                      <p:cBhvr>
                                        <p:cTn id="32" dur="500"/>
                                        <p:tgtEl>
                                          <p:spTgt spid="39"/>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p:tgtEl>
                                          <p:spTgt spid="40"/>
                                        </p:tgtEl>
                                        <p:attrNameLst>
                                          <p:attrName>ppt_y</p:attrName>
                                        </p:attrNameLst>
                                      </p:cBhvr>
                                      <p:tavLst>
                                        <p:tav tm="0">
                                          <p:val>
                                            <p:strVal val="#ppt_y+#ppt_h*1.125000"/>
                                          </p:val>
                                        </p:tav>
                                        <p:tav tm="100000">
                                          <p:val>
                                            <p:strVal val="#ppt_y"/>
                                          </p:val>
                                        </p:tav>
                                      </p:tavLst>
                                    </p:anim>
                                    <p:animEffect transition="in" filter="wipe(up)">
                                      <p:cBhvr>
                                        <p:cTn id="36" dur="500"/>
                                        <p:tgtEl>
                                          <p:spTgt spid="40"/>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p:tgtEl>
                                          <p:spTgt spid="41"/>
                                        </p:tgtEl>
                                        <p:attrNameLst>
                                          <p:attrName>ppt_y</p:attrName>
                                        </p:attrNameLst>
                                      </p:cBhvr>
                                      <p:tavLst>
                                        <p:tav tm="0">
                                          <p:val>
                                            <p:strVal val="#ppt_y+#ppt_h*1.125000"/>
                                          </p:val>
                                        </p:tav>
                                        <p:tav tm="100000">
                                          <p:val>
                                            <p:strVal val="#ppt_y"/>
                                          </p:val>
                                        </p:tav>
                                      </p:tavLst>
                                    </p:anim>
                                    <p:animEffect transition="in" filter="wipe(up)">
                                      <p:cBhvr>
                                        <p:cTn id="40" dur="500"/>
                                        <p:tgtEl>
                                          <p:spTgt spid="41"/>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p:tgtEl>
                                          <p:spTgt spid="43"/>
                                        </p:tgtEl>
                                        <p:attrNameLst>
                                          <p:attrName>ppt_y</p:attrName>
                                        </p:attrNameLst>
                                      </p:cBhvr>
                                      <p:tavLst>
                                        <p:tav tm="0">
                                          <p:val>
                                            <p:strVal val="#ppt_y+#ppt_h*1.125000"/>
                                          </p:val>
                                        </p:tav>
                                        <p:tav tm="100000">
                                          <p:val>
                                            <p:strVal val="#ppt_y"/>
                                          </p:val>
                                        </p:tav>
                                      </p:tavLst>
                                    </p:anim>
                                    <p:animEffect transition="in" filter="wipe(up)">
                                      <p:cBhvr>
                                        <p:cTn id="44" dur="500"/>
                                        <p:tgtEl>
                                          <p:spTgt spid="43"/>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p:tgtEl>
                                          <p:spTgt spid="44"/>
                                        </p:tgtEl>
                                        <p:attrNameLst>
                                          <p:attrName>ppt_y</p:attrName>
                                        </p:attrNameLst>
                                      </p:cBhvr>
                                      <p:tavLst>
                                        <p:tav tm="0">
                                          <p:val>
                                            <p:strVal val="#ppt_y+#ppt_h*1.125000"/>
                                          </p:val>
                                        </p:tav>
                                        <p:tav tm="100000">
                                          <p:val>
                                            <p:strVal val="#ppt_y"/>
                                          </p:val>
                                        </p:tav>
                                      </p:tavLst>
                                    </p:anim>
                                    <p:animEffect transition="in" filter="wipe(up)">
                                      <p:cBhvr>
                                        <p:cTn id="48" dur="500"/>
                                        <p:tgtEl>
                                          <p:spTgt spid="44"/>
                                        </p:tgtEl>
                                      </p:cBhvr>
                                    </p:animEffect>
                                  </p:childTnLst>
                                </p:cTn>
                              </p:par>
                              <p:par>
                                <p:cTn id="49" presetID="1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p:tgtEl>
                                          <p:spTgt spid="11"/>
                                        </p:tgtEl>
                                        <p:attrNameLst>
                                          <p:attrName>ppt_y</p:attrName>
                                        </p:attrNameLst>
                                      </p:cBhvr>
                                      <p:tavLst>
                                        <p:tav tm="0">
                                          <p:val>
                                            <p:strVal val="#ppt_y+#ppt_h*1.125000"/>
                                          </p:val>
                                        </p:tav>
                                        <p:tav tm="100000">
                                          <p:val>
                                            <p:strVal val="#ppt_y"/>
                                          </p:val>
                                        </p:tav>
                                      </p:tavLst>
                                    </p:anim>
                                    <p:animEffect transition="in" filter="wipe(up)">
                                      <p:cBhvr>
                                        <p:cTn id="52" dur="500"/>
                                        <p:tgtEl>
                                          <p:spTgt spid="11"/>
                                        </p:tgtEl>
                                      </p:cBhvr>
                                    </p:animEffect>
                                  </p:childTnLst>
                                </p:cTn>
                              </p:par>
                              <p:par>
                                <p:cTn id="53" presetID="12" presetClass="entr" presetSubtype="4"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p:tgtEl>
                                          <p:spTgt spid="55"/>
                                        </p:tgtEl>
                                        <p:attrNameLst>
                                          <p:attrName>ppt_y</p:attrName>
                                        </p:attrNameLst>
                                      </p:cBhvr>
                                      <p:tavLst>
                                        <p:tav tm="0">
                                          <p:val>
                                            <p:strVal val="#ppt_y+#ppt_h*1.125000"/>
                                          </p:val>
                                        </p:tav>
                                        <p:tav tm="100000">
                                          <p:val>
                                            <p:strVal val="#ppt_y"/>
                                          </p:val>
                                        </p:tav>
                                      </p:tavLst>
                                    </p:anim>
                                    <p:animEffect transition="in" filter="wipe(up)">
                                      <p:cBhvr>
                                        <p:cTn id="56" dur="500"/>
                                        <p:tgtEl>
                                          <p:spTgt spid="55"/>
                                        </p:tgtEl>
                                      </p:cBhvr>
                                    </p:animEffect>
                                  </p:childTnLst>
                                </p:cTn>
                              </p:par>
                              <p:par>
                                <p:cTn id="57" presetID="22" presetClass="entr" presetSubtype="4"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down)">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7" grpId="0" bldLvl="0" animBg="1"/>
      <p:bldP spid="7" grpId="1" animBg="1"/>
      <p:bldP spid="6" grpId="0" bldLvl="0" animBg="1"/>
      <p:bldP spid="6" grpId="1" animBg="1"/>
      <p:bldP spid="10" grpId="0" bldLvl="0" animBg="1"/>
      <p:bldP spid="10" grpId="1" animBg="1"/>
      <p:bldP spid="42" grpId="0"/>
      <p:bldP spid="42" grpId="1"/>
      <p:bldP spid="31" grpId="0"/>
      <p:bldP spid="31" grpId="1"/>
      <p:bldP spid="39" grpId="0"/>
      <p:bldP spid="39" grpId="1"/>
      <p:bldP spid="40" grpId="0"/>
      <p:bldP spid="40" grpId="1"/>
      <p:bldP spid="41" grpId="0"/>
      <p:bldP spid="41" grpId="1"/>
      <p:bldP spid="43" grpId="0"/>
      <p:bldP spid="43" grpId="1"/>
      <p:bldP spid="44" grpId="0"/>
      <p:bldP spid="4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单圆角矩形 4"/>
          <p:cNvSpPr/>
          <p:nvPr/>
        </p:nvSpPr>
        <p:spPr>
          <a:xfrm>
            <a:off x="2007870" y="1724660"/>
            <a:ext cx="8114030" cy="3742690"/>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2212722" y="1875524"/>
            <a:ext cx="7765668"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我们把这些工具称为需求管理工具，而不是需求开发工具，是因为这些工具不能帮助我们确认潜在的用户，并收集正确的产品需求。但是，它们提供了很大的灵活性，可用来在整个开发期间管理需求的变更，使用需求作为设计、测试、项目管理的基础。这些工具不会代替已定义用来描述如何获取和管理需求的处理过程。</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尽管其他方法同样可以完成工作，但为了高效率就应该使用工具。不要期望工具能弥补过程、规定、经验或理解的缺乏</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2" name="文本框 67"/>
          <p:cNvSpPr>
            <a:spLocks noChangeArrowheads="1"/>
          </p:cNvSpPr>
          <p:nvPr/>
        </p:nvSpPr>
        <p:spPr bwMode="auto">
          <a:xfrm>
            <a:off x="614680" y="916305"/>
            <a:ext cx="68465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需求管理工具的作用</a:t>
            </a:r>
            <a:endPar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 name="日期占位符 3"/>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7" name="灯片编号占位符 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29</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p:tgtEl>
                                          <p:spTgt spid="42"/>
                                        </p:tgtEl>
                                        <p:attrNameLst>
                                          <p:attrName>ppt_y</p:attrName>
                                        </p:attrNameLst>
                                      </p:cBhvr>
                                      <p:tavLst>
                                        <p:tav tm="0">
                                          <p:val>
                                            <p:strVal val="#ppt_y+#ppt_h*1.125000"/>
                                          </p:val>
                                        </p:tav>
                                        <p:tav tm="100000">
                                          <p:val>
                                            <p:strVal val="#ppt_y"/>
                                          </p:val>
                                        </p:tav>
                                      </p:tavLst>
                                    </p:anim>
                                    <p:animEffect transition="in" filter="wipe(up)">
                                      <p:cBhvr>
                                        <p:cTn id="12" dur="500"/>
                                        <p:tgtEl>
                                          <p:spTgt spid="42"/>
                                        </p:tgtEl>
                                      </p:cBhvr>
                                    </p:animEffect>
                                  </p:childTnLst>
                                </p:cTn>
                              </p:par>
                              <p:par>
                                <p:cTn id="13" presetID="1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up)">
                                      <p:cBhvr>
                                        <p:cTn id="24" dur="500"/>
                                        <p:tgtEl>
                                          <p:spTgt spid="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ppt_y</p:attrName>
                                        </p:attrNameLst>
                                      </p:cBhvr>
                                      <p:tavLst>
                                        <p:tav tm="0">
                                          <p:val>
                                            <p:strVal val="#ppt_y+#ppt_h*1.125000"/>
                                          </p:val>
                                        </p:tav>
                                        <p:tav tm="100000">
                                          <p:val>
                                            <p:strVal val="#ppt_y"/>
                                          </p:val>
                                        </p:tav>
                                      </p:tavLst>
                                    </p:anim>
                                    <p:animEffect transition="in" filter="wipe(up)">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2" grpId="0"/>
      <p:bldP spid="42" grpId="1"/>
      <p:bldP spid="2" grpId="0"/>
      <p:bldP spid="2" grpId="1"/>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单圆角矩形 4"/>
          <p:cNvSpPr/>
          <p:nvPr/>
        </p:nvSpPr>
        <p:spPr>
          <a:xfrm>
            <a:off x="1878965" y="3899535"/>
            <a:ext cx="8164830" cy="2040890"/>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l">
              <a:lnSpc>
                <a:spcPct val="150000"/>
              </a:lnSpc>
              <a:buClrTx/>
              <a:buSzTx/>
              <a:buFont typeface="Wingdings" panose="05000000000000000000" pitchFamily="2" charset="2"/>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跟踪能力(联系)链(traceability link)使我们能跟踪一个需求使用期限的全过程，即从需求源到实现的前后生存期。跟踪能力是优秀需求规格说明书的一个特征。为了实现可跟踪能力，必须统一地标识出每一个需求，以便能明确地进行查阅。</a:t>
            </a:r>
          </a:p>
        </p:txBody>
      </p:sp>
      <p:sp>
        <p:nvSpPr>
          <p:cNvPr id="4" name="单圆角矩形 3"/>
          <p:cNvSpPr/>
          <p:nvPr/>
        </p:nvSpPr>
        <p:spPr>
          <a:xfrm>
            <a:off x="1878965" y="1489710"/>
            <a:ext cx="8164830" cy="2215515"/>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just" fontAlgn="auto">
              <a:lnSpc>
                <a:spcPct val="150000"/>
              </a:lnSpc>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需求跟踪包括编制每个需求同系统元素之间的联系文档。这些元素包括别的需求、体系结构、其他设计部件、源代码模块、测试、帮助文件、文档等。</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跟踪能力信息使变更影响分析十分便利，有利于确认和评估实现某个建议的需求变更所必须的工作。</a:t>
            </a:r>
            <a:endParaRPr lang="en-US"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13" name="组合 7"/>
          <p:cNvGrpSpPr/>
          <p:nvPr/>
        </p:nvGrpSpPr>
        <p:grpSpPr>
          <a:xfrm>
            <a:off x="89507" y="290007"/>
            <a:ext cx="3592020" cy="491607"/>
            <a:chOff x="198764" y="258545"/>
            <a:chExt cx="4788250" cy="656007"/>
          </a:xfrm>
        </p:grpSpPr>
        <p:grpSp>
          <p:nvGrpSpPr>
            <p:cNvPr id="15" name="组合 5"/>
            <p:cNvGrpSpPr/>
            <p:nvPr/>
          </p:nvGrpSpPr>
          <p:grpSpPr>
            <a:xfrm>
              <a:off x="198764" y="258545"/>
              <a:ext cx="700083" cy="563491"/>
              <a:chOff x="5075564" y="2933562"/>
              <a:chExt cx="2860947" cy="2302753"/>
            </a:xfrm>
          </p:grpSpPr>
          <p:sp>
            <p:nvSpPr>
              <p:cNvPr id="16" name="等腰三角形 1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7" name="等腰三角形 1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8"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sp>
        <p:nvSpPr>
          <p:cNvPr id="19" name="文本框 67"/>
          <p:cNvSpPr>
            <a:spLocks noChangeArrowheads="1"/>
          </p:cNvSpPr>
          <p:nvPr/>
        </p:nvSpPr>
        <p:spPr bwMode="auto">
          <a:xfrm>
            <a:off x="614906" y="972690"/>
            <a:ext cx="447383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什么是需求跟踪</a:t>
            </a: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a:t>
            </a: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7" name="灯片编号占位符 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4" grpId="0" animBg="1"/>
      <p:bldP spid="4" grpId="1" animBg="1"/>
      <p:bldP spid="19" grpId="0"/>
      <p:bldP spid="19" grpId="1"/>
      <p:bldP spid="3" grpId="0"/>
      <p:bldP spid="3" grpId="1"/>
      <p:bldP spid="7" grpId="0" animBg="1"/>
      <p:bldP spid="7"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单圆角矩形 1"/>
          <p:cNvSpPr/>
          <p:nvPr/>
        </p:nvSpPr>
        <p:spPr>
          <a:xfrm>
            <a:off x="1226820" y="1308735"/>
            <a:ext cx="9767570" cy="4483100"/>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1442085" y="1380490"/>
            <a:ext cx="930846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fontAlgn="auto">
              <a:lnSpc>
                <a:spcPct val="150000"/>
              </a:lnSpc>
              <a:buNone/>
            </a:pP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以下介绍使用需求管理工具的好处和需求管理工具一般所具有的功能。后续的表6.</a:t>
            </a: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11</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列出了几种目前可用的商业需求管理工具。</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a:p>
            <a:pPr marL="0" indent="0" algn="just" fontAlgn="auto">
              <a:lnSpc>
                <a:spcPct val="150000"/>
              </a:lnSpc>
              <a:buNone/>
            </a:pP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        这里不涉及产品之间横向比较，因为这些工具能在不断地演化，版本更新速度较快，甚至价格、支持平台、甚至供应商也在频繁地变更。可以使用后续的表6.</a:t>
            </a: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11</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中的Web地址获得有关工具的信息，注意，这些Web地址本身也可能变化。有关这些需求管理工具的特性比较及其它几个工具的介绍可以查阅国际系统工程委员会（International Council on System Engineering,</a:t>
            </a:r>
            <a:r>
              <a:rPr lang="zh-CN" altLang="en-US" sz="2200" b="1">
                <a:latin typeface="Times New Roman" panose="02020603050405020304" pitchFamily="2" charset="0"/>
                <a:ea typeface="宋体" panose="02010600030101010101" pitchFamily="2" charset="-122"/>
                <a:cs typeface="Times New Roman" panose="02020603050405020304" pitchFamily="2" charset="0"/>
                <a:sym typeface="+mn-ea"/>
              </a:rPr>
              <a:t>INCOSE</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)的网址：</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a:p>
            <a:pPr marL="0" indent="0" algn="l" fontAlgn="auto">
              <a:lnSpc>
                <a:spcPct val="150000"/>
              </a:lnSpc>
              <a:buNone/>
            </a:pP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http</a:t>
            </a: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//www</a:t>
            </a: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incose</a:t>
            </a: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org</a:t>
            </a: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toc</a:t>
            </a: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html</a:t>
            </a: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 </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a:p>
            <a:pPr marL="0" indent="0" fontAlgn="auto">
              <a:lnSpc>
                <a:spcPct val="150000"/>
              </a:lnSpc>
              <a:buNone/>
            </a:pP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       该网址同时还提供了如何挑选需求管理工具的指导。</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p:txBody>
      </p:sp>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5" name="灯片编号占位符 4"/>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30</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p:tgtEl>
                                          <p:spTgt spid="42"/>
                                        </p:tgtEl>
                                        <p:attrNameLst>
                                          <p:attrName>ppt_y</p:attrName>
                                        </p:attrNameLst>
                                      </p:cBhvr>
                                      <p:tavLst>
                                        <p:tav tm="0">
                                          <p:val>
                                            <p:strVal val="#ppt_y+#ppt_h*1.125000"/>
                                          </p:val>
                                        </p:tav>
                                        <p:tav tm="100000">
                                          <p:val>
                                            <p:strVal val="#ppt_y"/>
                                          </p:val>
                                        </p:tav>
                                      </p:tavLst>
                                    </p:anim>
                                    <p:animEffect transition="in" filter="wipe(up)">
                                      <p:cBhvr>
                                        <p:cTn id="12" dur="500"/>
                                        <p:tgtEl>
                                          <p:spTgt spid="42"/>
                                        </p:tgtEl>
                                      </p:cBhvr>
                                    </p:animEffect>
                                  </p:childTnLst>
                                </p:cTn>
                              </p:par>
                              <p:par>
                                <p:cTn id="13" presetID="1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par>
                                <p:cTn id="17" presetID="12" presetClass="entr" presetSubtype="4"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p:tgtEl>
                                          <p:spTgt spid="55"/>
                                        </p:tgtEl>
                                        <p:attrNameLst>
                                          <p:attrName>ppt_y</p:attrName>
                                        </p:attrNameLst>
                                      </p:cBhvr>
                                      <p:tavLst>
                                        <p:tav tm="0">
                                          <p:val>
                                            <p:strVal val="#ppt_y+#ppt_h*1.125000"/>
                                          </p:val>
                                        </p:tav>
                                        <p:tav tm="100000">
                                          <p:val>
                                            <p:strVal val="#ppt_y"/>
                                          </p:val>
                                        </p:tav>
                                      </p:tavLst>
                                    </p:anim>
                                    <p:animEffect transition="in" filter="wipe(up)">
                                      <p:cBhvr>
                                        <p:cTn id="20" dur="500"/>
                                        <p:tgtEl>
                                          <p:spTgt spid="55"/>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up)">
                                      <p:cBhvr>
                                        <p:cTn id="24" dur="500"/>
                                        <p:tgtEl>
                                          <p:spTgt spid="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ppt_y</p:attrName>
                                        </p:attrNameLst>
                                      </p:cBhvr>
                                      <p:tavLst>
                                        <p:tav tm="0">
                                          <p:val>
                                            <p:strVal val="#ppt_y+#ppt_h*1.125000"/>
                                          </p:val>
                                        </p:tav>
                                        <p:tav tm="100000">
                                          <p:val>
                                            <p:strVal val="#ppt_y"/>
                                          </p:val>
                                        </p:tav>
                                      </p:tavLst>
                                    </p:anim>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2" grpId="0"/>
      <p:bldP spid="42" grpId="1"/>
      <p:bldP spid="3" grpId="0"/>
      <p:bldP spid="3" grpId="1"/>
      <p:bldP spid="5" grpId="0" animBg="1"/>
      <p:bldP spid="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2080" y="1498600"/>
            <a:ext cx="9418320" cy="41656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2" name="文本框 1"/>
          <p:cNvSpPr txBox="1"/>
          <p:nvPr/>
        </p:nvSpPr>
        <p:spPr>
          <a:xfrm>
            <a:off x="1299845" y="1339850"/>
            <a:ext cx="9714865" cy="4523105"/>
          </a:xfrm>
          <a:prstGeom prst="rect">
            <a:avLst/>
          </a:prstGeom>
          <a:noFill/>
        </p:spPr>
        <p:txBody>
          <a:bodyPr wrap="square" rtlCol="0" anchor="t">
            <a:spAutoFit/>
          </a:bodyPr>
          <a:lstStyle/>
          <a:p>
            <a:pPr algn="ctr" fontAlgn="auto">
              <a:lnSpc>
                <a:spcPct val="150000"/>
              </a:lnSpc>
            </a:pPr>
            <a:r>
              <a:rPr lang="zh-CN" altLang="en-US" sz="2200" b="1">
                <a:latin typeface="Times New Roman" panose="02020603050405020304" pitchFamily="2" charset="0"/>
                <a:ea typeface="宋体" panose="02010600030101010101" pitchFamily="2" charset="-122"/>
                <a:cs typeface="Times New Roman" panose="02020603050405020304" pitchFamily="2" charset="0"/>
              </a:rPr>
              <a:t>Rational RequisitePro</a:t>
            </a:r>
          </a:p>
          <a:p>
            <a:pPr fontAlgn="auto">
              <a:lnSpc>
                <a:spcPct val="150000"/>
              </a:lnSpc>
            </a:pPr>
            <a:r>
              <a:rPr lang="zh-CN" altLang="en-US" sz="2000">
                <a:latin typeface="Times New Roman" panose="02020603050405020304" pitchFamily="2" charset="0"/>
                <a:ea typeface="宋体" panose="02010600030101010101" pitchFamily="2" charset="-122"/>
                <a:cs typeface="Times New Roman" panose="02020603050405020304" pitchFamily="2" charset="0"/>
              </a:rPr>
              <a:t>一种需求和用例管理工具，能够帮助项目团队改进项目目标的沟通，增强协作开发，降低项目风险，以及在部署前提高应用程序的质量。</a:t>
            </a:r>
          </a:p>
          <a:p>
            <a:pPr fontAlgn="auto">
              <a:lnSpc>
                <a:spcPct val="150000"/>
              </a:lnSpc>
            </a:pPr>
            <a:r>
              <a:rPr lang="en-US" altLang="zh-CN" sz="2000" b="1">
                <a:latin typeface="Times New Roman" panose="02020603050405020304" pitchFamily="2" charset="0"/>
                <a:ea typeface="宋体" panose="02010600030101010101" pitchFamily="2" charset="-122"/>
                <a:cs typeface="Times New Roman" panose="02020603050405020304" pitchFamily="2" charset="0"/>
              </a:rPr>
              <a:t>1.</a:t>
            </a:r>
            <a:r>
              <a:rPr lang="zh-CN" altLang="en-US" sz="2000">
                <a:latin typeface="Times New Roman" panose="02020603050405020304" pitchFamily="2" charset="0"/>
                <a:ea typeface="宋体" panose="02010600030101010101" pitchFamily="2" charset="-122"/>
                <a:cs typeface="Times New Roman" panose="02020603050405020304" pitchFamily="2" charset="0"/>
              </a:rPr>
              <a:t>通过与 Microsoft</a:t>
            </a:r>
            <a:r>
              <a:rPr lang="en-US" altLang="zh-CN" sz="2000">
                <a:latin typeface="Times New Roman" panose="02020603050405020304" pitchFamily="2" charset="0"/>
                <a:ea typeface="宋体" panose="02010600030101010101" pitchFamily="2" charset="-122"/>
                <a:cs typeface="Times New Roman" panose="02020603050405020304" pitchFamily="2" charset="0"/>
              </a:rPr>
              <a:t> </a:t>
            </a:r>
            <a:r>
              <a:rPr lang="zh-CN" altLang="en-US" sz="2000">
                <a:latin typeface="Times New Roman" panose="02020603050405020304" pitchFamily="2" charset="0"/>
                <a:ea typeface="宋体" panose="02010600030101010101" pitchFamily="2" charset="-122"/>
                <a:cs typeface="Times New Roman" panose="02020603050405020304" pitchFamily="2" charset="0"/>
              </a:rPr>
              <a:t>Word 的高级</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集成</a:t>
            </a:r>
            <a:r>
              <a:rPr lang="zh-CN" altLang="en-US" sz="2000">
                <a:latin typeface="Times New Roman" panose="02020603050405020304" pitchFamily="2" charset="0"/>
                <a:ea typeface="宋体" panose="02010600030101010101" pitchFamily="2" charset="-122"/>
                <a:cs typeface="Times New Roman" panose="02020603050405020304" pitchFamily="2" charset="0"/>
              </a:rPr>
              <a:t>方式，为需求的定义和组织提供熟悉的环境。</a:t>
            </a:r>
          </a:p>
          <a:p>
            <a:pPr fontAlgn="auto">
              <a:lnSpc>
                <a:spcPct val="150000"/>
              </a:lnSpc>
            </a:pPr>
            <a:r>
              <a:rPr lang="en-US" altLang="zh-CN" sz="2000" b="1">
                <a:latin typeface="Times New Roman" panose="02020603050405020304" pitchFamily="2" charset="0"/>
                <a:ea typeface="宋体" panose="02010600030101010101" pitchFamily="2" charset="-122"/>
                <a:cs typeface="Times New Roman" panose="02020603050405020304" pitchFamily="2" charset="0"/>
              </a:rPr>
              <a:t>2.</a:t>
            </a:r>
            <a:r>
              <a:rPr lang="zh-CN" altLang="en-US" sz="2000">
                <a:latin typeface="Times New Roman" panose="02020603050405020304" pitchFamily="2" charset="0"/>
                <a:ea typeface="宋体" panose="02010600030101010101" pitchFamily="2" charset="-122"/>
                <a:cs typeface="Times New Roman" panose="02020603050405020304" pitchFamily="2" charset="0"/>
              </a:rPr>
              <a:t>提供数据库与Word 文档的实时</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同步</a:t>
            </a:r>
            <a:r>
              <a:rPr lang="zh-CN" altLang="en-US" sz="2000">
                <a:latin typeface="Times New Roman" panose="02020603050405020304" pitchFamily="2" charset="0"/>
                <a:ea typeface="宋体" panose="02010600030101010101" pitchFamily="2" charset="-122"/>
                <a:cs typeface="Times New Roman" panose="02020603050405020304" pitchFamily="2" charset="0"/>
              </a:rPr>
              <a:t>能力，为需求的组织、集成和分析提供方便。</a:t>
            </a:r>
          </a:p>
          <a:p>
            <a:pPr fontAlgn="auto">
              <a:lnSpc>
                <a:spcPct val="150000"/>
              </a:lnSpc>
            </a:pPr>
            <a:r>
              <a:rPr lang="en-US" altLang="zh-CN" sz="2000" b="1">
                <a:latin typeface="Times New Roman" panose="02020603050405020304" pitchFamily="2" charset="0"/>
                <a:ea typeface="宋体" panose="02010600030101010101" pitchFamily="2" charset="-122"/>
                <a:cs typeface="Times New Roman" panose="02020603050405020304" pitchFamily="2" charset="0"/>
              </a:rPr>
              <a:t>3.</a:t>
            </a:r>
            <a:r>
              <a:rPr lang="zh-CN" altLang="en-US" sz="2000">
                <a:latin typeface="Times New Roman" panose="02020603050405020304" pitchFamily="2" charset="0"/>
                <a:ea typeface="宋体" panose="02010600030101010101" pitchFamily="2" charset="-122"/>
                <a:cs typeface="Times New Roman" panose="02020603050405020304" pitchFamily="2" charset="0"/>
              </a:rPr>
              <a:t>支持需求详细属性的</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定制</a:t>
            </a:r>
            <a:r>
              <a:rPr lang="zh-CN" altLang="en-US" sz="2000">
                <a:latin typeface="Times New Roman" panose="02020603050405020304" pitchFamily="2" charset="0"/>
                <a:ea typeface="宋体" panose="02010600030101010101" pitchFamily="2" charset="-122"/>
                <a:cs typeface="Times New Roman" panose="02020603050405020304" pitchFamily="2" charset="0"/>
              </a:rPr>
              <a:t>和</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过滤</a:t>
            </a:r>
            <a:r>
              <a:rPr lang="zh-CN" altLang="en-US" sz="2000">
                <a:latin typeface="Times New Roman" panose="02020603050405020304" pitchFamily="2" charset="0"/>
                <a:ea typeface="宋体" panose="02010600030101010101" pitchFamily="2" charset="-122"/>
                <a:cs typeface="Times New Roman" panose="02020603050405020304" pitchFamily="2" charset="0"/>
              </a:rPr>
              <a:t>，以最大化各个需求的信息价值。</a:t>
            </a:r>
          </a:p>
          <a:p>
            <a:pPr fontAlgn="auto">
              <a:lnSpc>
                <a:spcPct val="150000"/>
              </a:lnSpc>
            </a:pPr>
            <a:r>
              <a:rPr lang="en-US" altLang="zh-CN" sz="2000" b="1">
                <a:latin typeface="Times New Roman" panose="02020603050405020304" pitchFamily="2" charset="0"/>
                <a:ea typeface="宋体" panose="02010600030101010101" pitchFamily="2" charset="-122"/>
                <a:cs typeface="Times New Roman" panose="02020603050405020304" pitchFamily="2" charset="0"/>
              </a:rPr>
              <a:t>4.</a:t>
            </a:r>
            <a:r>
              <a:rPr lang="zh-CN" altLang="en-US" sz="2000">
                <a:latin typeface="Times New Roman" panose="02020603050405020304" pitchFamily="2" charset="0"/>
                <a:ea typeface="宋体" panose="02010600030101010101" pitchFamily="2" charset="-122"/>
                <a:cs typeface="Times New Roman" panose="02020603050405020304" pitchFamily="2" charset="0"/>
              </a:rPr>
              <a:t>提供了详细的可跟踪性</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视图</a:t>
            </a:r>
            <a:r>
              <a:rPr lang="zh-CN" altLang="en-US" sz="2000">
                <a:latin typeface="Times New Roman" panose="02020603050405020304" pitchFamily="2" charset="0"/>
                <a:ea typeface="宋体" panose="02010600030101010101" pitchFamily="2" charset="-122"/>
                <a:cs typeface="Times New Roman" panose="02020603050405020304" pitchFamily="2" charset="0"/>
              </a:rPr>
              <a:t>，通过这些视图可以显示需求间的父子关系，以及需求之间的相互影响关系。</a:t>
            </a:r>
          </a:p>
          <a:p>
            <a:pPr fontAlgn="auto">
              <a:lnSpc>
                <a:spcPct val="150000"/>
              </a:lnSpc>
            </a:pPr>
            <a:r>
              <a:rPr lang="en-US" altLang="zh-CN" sz="2000" b="1">
                <a:latin typeface="Times New Roman" panose="02020603050405020304" pitchFamily="2" charset="0"/>
                <a:ea typeface="宋体" panose="02010600030101010101" pitchFamily="2" charset="-122"/>
                <a:cs typeface="Times New Roman" panose="02020603050405020304" pitchFamily="2" charset="0"/>
              </a:rPr>
              <a:t>5.</a:t>
            </a:r>
            <a:r>
              <a:rPr lang="zh-CN" altLang="en-US" sz="2000">
                <a:latin typeface="Times New Roman" panose="02020603050405020304" pitchFamily="2" charset="0"/>
                <a:ea typeface="宋体" panose="02010600030101010101" pitchFamily="2" charset="-122"/>
                <a:cs typeface="Times New Roman" panose="02020603050405020304" pitchFamily="2" charset="0"/>
              </a:rPr>
              <a:t>通过导出的XML格式的项目</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基线</a:t>
            </a:r>
            <a:r>
              <a:rPr lang="zh-CN" altLang="en-US" sz="2000">
                <a:latin typeface="Times New Roman" panose="02020603050405020304" pitchFamily="2" charset="0"/>
                <a:ea typeface="宋体" panose="02010600030101010101" pitchFamily="2" charset="-122"/>
                <a:cs typeface="Times New Roman" panose="02020603050405020304" pitchFamily="2" charset="0"/>
              </a:rPr>
              <a:t>，可以比较项目间的差异</a:t>
            </a: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灯片编号占位符 5"/>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31</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p:tgtEl>
                                          <p:spTgt spid="55"/>
                                        </p:tgtEl>
                                        <p:attrNameLst>
                                          <p:attrName>ppt_y</p:attrName>
                                        </p:attrNameLst>
                                      </p:cBhvr>
                                      <p:tavLst>
                                        <p:tav tm="0">
                                          <p:val>
                                            <p:strVal val="#ppt_y+#ppt_h*1.125000"/>
                                          </p:val>
                                        </p:tav>
                                        <p:tav tm="100000">
                                          <p:val>
                                            <p:strVal val="#ppt_y"/>
                                          </p:val>
                                        </p:tav>
                                      </p:tavLst>
                                    </p:anim>
                                    <p:animEffect transition="in" filter="wipe(up)">
                                      <p:cBhvr>
                                        <p:cTn id="20" dur="500"/>
                                        <p:tgtEl>
                                          <p:spTgt spid="55"/>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2" grpId="0"/>
      <p:bldP spid="2" grpId="1"/>
      <p:bldP spid="3" grpId="0"/>
      <p:bldP spid="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3835" y="1053465"/>
            <a:ext cx="9417685" cy="43688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2" name="文本框 1"/>
          <p:cNvSpPr txBox="1"/>
          <p:nvPr/>
        </p:nvSpPr>
        <p:spPr>
          <a:xfrm>
            <a:off x="1336675" y="936625"/>
            <a:ext cx="9822180" cy="4984750"/>
          </a:xfrm>
          <a:prstGeom prst="rect">
            <a:avLst/>
          </a:prstGeom>
          <a:noFill/>
        </p:spPr>
        <p:txBody>
          <a:bodyPr wrap="square" rtlCol="0" anchor="t">
            <a:spAutoFit/>
          </a:bodyPr>
          <a:lstStyle/>
          <a:p>
            <a:pPr algn="ctr" fontAlgn="auto">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200" b="1">
                <a:latin typeface="宋体" panose="02010600030101010101" pitchFamily="2" charset="-122"/>
                <a:ea typeface="宋体" panose="02010600030101010101" pitchFamily="2" charset="-122"/>
                <a:cs typeface="宋体" panose="02010600030101010101" pitchFamily="2" charset="-122"/>
              </a:rPr>
              <a:t>DOORS</a:t>
            </a:r>
          </a:p>
          <a:p>
            <a:pPr fontAlgn="auto">
              <a:lnSpc>
                <a:spcPct val="150000"/>
              </a:lnSpc>
            </a:pPr>
            <a:r>
              <a:rPr lang="zh-CN" altLang="en-US" sz="2200" b="1">
                <a:latin typeface="宋体" panose="02010600030101010101" pitchFamily="2" charset="-122"/>
                <a:ea typeface="宋体" panose="02010600030101010101" pitchFamily="2" charset="-122"/>
                <a:cs typeface="宋体" panose="02010600030101010101" pitchFamily="2" charset="-122"/>
              </a:rPr>
              <a:t> </a:t>
            </a:r>
            <a:r>
              <a:rPr lang="en-US" altLang="zh-CN" sz="2200" b="1">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基于整个公司的需求管理系统，用来捕捉、链接、跟踪、分析及管理信息，以确保项目与特定的需求及标准保持一致。</a:t>
            </a:r>
          </a:p>
          <a:p>
            <a:pPr fontAlgn="auto">
              <a:lnSpc>
                <a:spcPct val="150000"/>
              </a:lnSpc>
            </a:pPr>
            <a:r>
              <a:rPr lang="en-US" altLang="zh-CN" sz="2000" b="1">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DOORS使用清晰的</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rPr>
              <a:t>沟通</a:t>
            </a:r>
            <a:r>
              <a:rPr lang="zh-CN" altLang="en-US" sz="2000">
                <a:latin typeface="宋体" panose="02010600030101010101" pitchFamily="2" charset="-122"/>
                <a:ea typeface="宋体" panose="02010600030101010101" pitchFamily="2" charset="-122"/>
                <a:cs typeface="宋体" panose="02010600030101010101" pitchFamily="2" charset="-122"/>
              </a:rPr>
              <a:t>来降低失败的风险，这使通过通用的需求库来实现更高生产率的建设性的协作成为可能，并且为根据特定的需求定义的可交付物提供</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rPr>
              <a:t>可视化</a:t>
            </a:r>
            <a:r>
              <a:rPr lang="zh-CN" altLang="en-US" sz="2000">
                <a:latin typeface="宋体" panose="02010600030101010101" pitchFamily="2" charset="-122"/>
                <a:ea typeface="宋体" panose="02010600030101010101" pitchFamily="2" charset="-122"/>
                <a:cs typeface="宋体" panose="02010600030101010101" pitchFamily="2" charset="-122"/>
              </a:rPr>
              <a:t>的验证方法，从而达到质量标准。 </a:t>
            </a:r>
          </a:p>
          <a:p>
            <a:pPr fontAlgn="auto">
              <a:lnSpc>
                <a:spcPct val="150000"/>
              </a:lnSpc>
            </a:pPr>
            <a:r>
              <a:rPr lang="en-US" altLang="zh-CN" sz="2000" b="1">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DOORS企业需求管理套件是仅有的面向管理者、开发者与最终用户及</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rPr>
              <a:t>整个生命周期</a:t>
            </a:r>
            <a:r>
              <a:rPr lang="zh-CN" altLang="en-US" sz="2000">
                <a:latin typeface="宋体" panose="02010600030101010101" pitchFamily="2" charset="-122"/>
                <a:ea typeface="宋体" panose="02010600030101010101" pitchFamily="2" charset="-122"/>
                <a:cs typeface="宋体" panose="02010600030101010101" pitchFamily="2" charset="-122"/>
              </a:rPr>
              <a:t>的综合需求管理套件。</a:t>
            </a:r>
          </a:p>
          <a:p>
            <a:pPr fontAlgn="auto">
              <a:lnSpc>
                <a:spcPct val="150000"/>
              </a:lnSpc>
            </a:pPr>
            <a:r>
              <a:rPr lang="en-US" altLang="zh-CN" sz="2000" b="1">
                <a:latin typeface="宋体" panose="02010600030101010101" pitchFamily="2" charset="-122"/>
                <a:ea typeface="宋体" panose="02010600030101010101" pitchFamily="2" charset="-122"/>
                <a:cs typeface="宋体" panose="02010600030101010101" pitchFamily="2" charset="-122"/>
              </a:rPr>
              <a:t>3.</a:t>
            </a:r>
            <a:r>
              <a:rPr lang="zh-CN" altLang="en-US" sz="2000">
                <a:latin typeface="宋体" panose="02010600030101010101" pitchFamily="2" charset="-122"/>
                <a:ea typeface="宋体" panose="02010600030101010101" pitchFamily="2" charset="-122"/>
                <a:cs typeface="宋体" panose="02010600030101010101" pitchFamily="2" charset="-122"/>
              </a:rPr>
              <a:t>不同于那些只能通过一种方式工作的解决方案，DOORS赋予你多种工具与方法对需求进行管理，可以</a:t>
            </a:r>
            <a:r>
              <a:rPr lang="zh-CN" altLang="en-US" sz="2200" b="1">
                <a:solidFill>
                  <a:srgbClr val="FF0000"/>
                </a:solidFill>
                <a:latin typeface="宋体" panose="02010600030101010101" pitchFamily="2" charset="-122"/>
                <a:ea typeface="宋体" panose="02010600030101010101" pitchFamily="2" charset="-122"/>
                <a:cs typeface="宋体" panose="02010600030101010101" pitchFamily="2" charset="-122"/>
              </a:rPr>
              <a:t>灵活</a:t>
            </a:r>
            <a:r>
              <a:rPr lang="zh-CN" altLang="en-US" sz="2000">
                <a:latin typeface="宋体" panose="02010600030101010101" pitchFamily="2" charset="-122"/>
                <a:ea typeface="宋体" panose="02010600030101010101" pitchFamily="2" charset="-122"/>
                <a:cs typeface="宋体" panose="02010600030101010101" pitchFamily="2" charset="-122"/>
              </a:rPr>
              <a:t>地融合到公司的管理过程中。</a:t>
            </a: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 name="日期占位符 5"/>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4" name="灯片编号占位符 3"/>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32</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p:tgtEl>
                                          <p:spTgt spid="55"/>
                                        </p:tgtEl>
                                        <p:attrNameLst>
                                          <p:attrName>ppt_y</p:attrName>
                                        </p:attrNameLst>
                                      </p:cBhvr>
                                      <p:tavLst>
                                        <p:tav tm="0">
                                          <p:val>
                                            <p:strVal val="#ppt_y+#ppt_h*1.125000"/>
                                          </p:val>
                                        </p:tav>
                                        <p:tav tm="100000">
                                          <p:val>
                                            <p:strVal val="#ppt_y"/>
                                          </p:val>
                                        </p:tav>
                                      </p:tavLst>
                                    </p:anim>
                                    <p:animEffect transition="in" filter="wipe(up)">
                                      <p:cBhvr>
                                        <p:cTn id="20" dur="500"/>
                                        <p:tgtEl>
                                          <p:spTgt spid="55"/>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2" grpId="0"/>
      <p:bldP spid="2" grpId="1"/>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2715" y="1071880"/>
            <a:ext cx="9417685" cy="5080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2" name="文本框 1"/>
          <p:cNvSpPr txBox="1"/>
          <p:nvPr/>
        </p:nvSpPr>
        <p:spPr>
          <a:xfrm>
            <a:off x="1402715" y="922655"/>
            <a:ext cx="9937115" cy="4431030"/>
          </a:xfrm>
          <a:prstGeom prst="rect">
            <a:avLst/>
          </a:prstGeom>
          <a:noFill/>
        </p:spPr>
        <p:txBody>
          <a:bodyPr wrap="square" rtlCol="0" anchor="t">
            <a:spAutoFit/>
          </a:bodyPr>
          <a:lstStyle/>
          <a:p>
            <a:pPr algn="ctr" fontAlgn="auto">
              <a:lnSpc>
                <a:spcPct val="150000"/>
              </a:lnSpc>
            </a:pPr>
            <a:r>
              <a:rPr lang="en-US" altLang="zh-CN" sz="2000">
                <a:latin typeface="Times New Roman" panose="02020603050405020304" pitchFamily="2" charset="0"/>
                <a:ea typeface="宋体" panose="02010600030101010101" pitchFamily="2" charset="-122"/>
                <a:cs typeface="Times New Roman" panose="02020603050405020304" pitchFamily="2" charset="0"/>
              </a:rPr>
              <a:t>    </a:t>
            </a:r>
            <a:r>
              <a:rPr lang="zh-CN" altLang="en-US" sz="2200" b="1">
                <a:latin typeface="Times New Roman" panose="02020603050405020304" pitchFamily="2" charset="0"/>
                <a:ea typeface="宋体" panose="02010600030101010101" pitchFamily="2" charset="-122"/>
                <a:cs typeface="Times New Roman" panose="02020603050405020304" pitchFamily="2" charset="0"/>
              </a:rPr>
              <a:t>Borland CaliberRM</a:t>
            </a:r>
            <a:endParaRPr lang="zh-CN" altLang="en-US" sz="2000" b="1">
              <a:latin typeface="Times New Roman" panose="02020603050405020304" pitchFamily="2" charset="0"/>
              <a:ea typeface="宋体" panose="02010600030101010101" pitchFamily="2" charset="-122"/>
              <a:cs typeface="Times New Roman" panose="02020603050405020304" pitchFamily="2" charset="0"/>
            </a:endParaRPr>
          </a:p>
          <a:p>
            <a:pPr fontAlgn="auto">
              <a:lnSpc>
                <a:spcPct val="150000"/>
              </a:lnSpc>
            </a:pPr>
            <a:r>
              <a:rPr lang="zh-CN" altLang="en-US" sz="2000">
                <a:latin typeface="Times New Roman" panose="02020603050405020304" pitchFamily="2" charset="0"/>
                <a:ea typeface="宋体" panose="02010600030101010101" pitchFamily="2" charset="-122"/>
                <a:cs typeface="Times New Roman" panose="02020603050405020304" pitchFamily="2" charset="0"/>
              </a:rPr>
              <a:t>一个基于Web 和用于协作的需求定义和管理工具，可以帮助分布式的开发团队平滑协作，从而加速交付应用系统。</a:t>
            </a:r>
          </a:p>
          <a:p>
            <a:pPr fontAlgn="auto">
              <a:lnSpc>
                <a:spcPct val="150000"/>
              </a:lnSpc>
            </a:pPr>
            <a:r>
              <a:rPr lang="en-US" altLang="zh-CN" sz="2000" b="1">
                <a:latin typeface="Times New Roman" panose="02020603050405020304" pitchFamily="2" charset="0"/>
                <a:ea typeface="宋体" panose="02010600030101010101" pitchFamily="2" charset="-122"/>
                <a:cs typeface="Times New Roman" panose="02020603050405020304" pitchFamily="2" charset="0"/>
              </a:rPr>
              <a:t>1.</a:t>
            </a:r>
            <a:r>
              <a:rPr lang="zh-CN" altLang="en-US" sz="2000">
                <a:latin typeface="Times New Roman" panose="02020603050405020304" pitchFamily="2" charset="0"/>
                <a:ea typeface="宋体" panose="02010600030101010101" pitchFamily="2" charset="-122"/>
                <a:cs typeface="Times New Roman" panose="02020603050405020304" pitchFamily="2" charset="0"/>
              </a:rPr>
              <a:t>它可以辅助团队成员</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沟通</a:t>
            </a:r>
            <a:r>
              <a:rPr lang="zh-CN" altLang="en-US" sz="2000">
                <a:latin typeface="Times New Roman" panose="02020603050405020304" pitchFamily="2" charset="0"/>
                <a:ea typeface="宋体" panose="02010600030101010101" pitchFamily="2" charset="-122"/>
                <a:cs typeface="Times New Roman" panose="02020603050405020304" pitchFamily="2" charset="0"/>
              </a:rPr>
              <a:t>，减少错误和提升项目质量，有助于更好地理解和控制项目。</a:t>
            </a:r>
          </a:p>
          <a:p>
            <a:pPr fontAlgn="auto">
              <a:lnSpc>
                <a:spcPct val="150000"/>
              </a:lnSpc>
            </a:pPr>
            <a:r>
              <a:rPr lang="en-US" altLang="zh-CN" sz="2000" b="1">
                <a:latin typeface="Times New Roman" panose="02020603050405020304" pitchFamily="2" charset="0"/>
                <a:ea typeface="宋体" panose="02010600030101010101" pitchFamily="2" charset="-122"/>
                <a:cs typeface="Times New Roman" panose="02020603050405020304" pitchFamily="2" charset="0"/>
              </a:rPr>
              <a:t>2.</a:t>
            </a:r>
            <a:r>
              <a:rPr lang="zh-CN" altLang="en-US" sz="2000">
                <a:latin typeface="Times New Roman" panose="02020603050405020304" pitchFamily="2" charset="0"/>
                <a:ea typeface="宋体" panose="02010600030101010101" pitchFamily="2" charset="-122"/>
                <a:cs typeface="Times New Roman" panose="02020603050405020304" pitchFamily="2" charset="0"/>
              </a:rPr>
              <a:t>CaliberRM 提供集中的存储库，能够帮助团队在早期及时澄清项目的需求，当全体成员都能够保持</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同步</a:t>
            </a:r>
            <a:r>
              <a:rPr lang="zh-CN" altLang="en-US" sz="2000">
                <a:latin typeface="Times New Roman" panose="02020603050405020304" pitchFamily="2" charset="0"/>
                <a:ea typeface="宋体" panose="02010600030101010101" pitchFamily="2" charset="-122"/>
                <a:cs typeface="Times New Roman" panose="02020603050405020304" pitchFamily="2" charset="0"/>
              </a:rPr>
              <a:t>，工作的内容很容易具有明确的重点。</a:t>
            </a:r>
          </a:p>
          <a:p>
            <a:pPr fontAlgn="auto">
              <a:lnSpc>
                <a:spcPct val="150000"/>
              </a:lnSpc>
            </a:pPr>
            <a:r>
              <a:rPr lang="en-US" altLang="zh-CN" sz="2000" b="1">
                <a:latin typeface="Times New Roman" panose="02020603050405020304" pitchFamily="2" charset="0"/>
                <a:ea typeface="宋体" panose="02010600030101010101" pitchFamily="2" charset="-122"/>
                <a:cs typeface="Times New Roman" panose="02020603050405020304" pitchFamily="2" charset="0"/>
              </a:rPr>
              <a:t>3.</a:t>
            </a:r>
            <a:r>
              <a:rPr lang="zh-CN" altLang="en-US" sz="2000">
                <a:latin typeface="Times New Roman" panose="02020603050405020304" pitchFamily="2" charset="0"/>
                <a:ea typeface="宋体" panose="02010600030101010101" pitchFamily="2" charset="-122"/>
                <a:cs typeface="Times New Roman" panose="02020603050405020304" pitchFamily="2" charset="0"/>
              </a:rPr>
              <a:t>此外，CaliberRM 和领先的对象建模工具、软件配置管理工具、项目规划工具、分析设计工具以及测试管理工具良好地</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集成</a:t>
            </a:r>
            <a:r>
              <a:rPr lang="zh-CN" altLang="en-US" sz="2000">
                <a:latin typeface="Times New Roman" panose="02020603050405020304" pitchFamily="2" charset="0"/>
                <a:ea typeface="宋体" panose="02010600030101010101" pitchFamily="2" charset="-122"/>
                <a:cs typeface="Times New Roman" panose="02020603050405020304" pitchFamily="2" charset="0"/>
              </a:rPr>
              <a:t>。这种有效的集成有助于更好地理解需求变更对项目规模、预算和进度的影响。</a:t>
            </a: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灯片编号占位符 5"/>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33</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p:tgtEl>
                                          <p:spTgt spid="55"/>
                                        </p:tgtEl>
                                        <p:attrNameLst>
                                          <p:attrName>ppt_y</p:attrName>
                                        </p:attrNameLst>
                                      </p:cBhvr>
                                      <p:tavLst>
                                        <p:tav tm="0">
                                          <p:val>
                                            <p:strVal val="#ppt_y+#ppt_h*1.125000"/>
                                          </p:val>
                                        </p:tav>
                                        <p:tav tm="100000">
                                          <p:val>
                                            <p:strVal val="#ppt_y"/>
                                          </p:val>
                                        </p:tav>
                                      </p:tavLst>
                                    </p:anim>
                                    <p:animEffect transition="in" filter="wipe(up)">
                                      <p:cBhvr>
                                        <p:cTn id="20" dur="500"/>
                                        <p:tgtEl>
                                          <p:spTgt spid="55"/>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up)">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2" grpId="0"/>
      <p:bldP spid="2" grpId="1"/>
      <p:bldP spid="3" grpId="0"/>
      <p:bldP spid="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6925" y="1581150"/>
            <a:ext cx="5811520" cy="55054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2" name="文本框 1"/>
          <p:cNvSpPr txBox="1"/>
          <p:nvPr/>
        </p:nvSpPr>
        <p:spPr>
          <a:xfrm>
            <a:off x="796925" y="1500505"/>
            <a:ext cx="5811520" cy="4431030"/>
          </a:xfrm>
          <a:prstGeom prst="rect">
            <a:avLst/>
          </a:prstGeom>
          <a:noFill/>
        </p:spPr>
        <p:txBody>
          <a:bodyPr wrap="square" rtlCol="0" anchor="t">
            <a:spAutoFit/>
          </a:bodyPr>
          <a:lstStyle/>
          <a:p>
            <a:pPr algn="ctr" fontAlgn="auto">
              <a:lnSpc>
                <a:spcPct val="150000"/>
              </a:lnSpc>
            </a:pPr>
            <a:r>
              <a:rPr lang="zh-CN" altLang="en-US" sz="2200" b="1">
                <a:latin typeface="宋体" panose="02010600030101010101" pitchFamily="2" charset="-122"/>
                <a:ea typeface="宋体" panose="02010600030101010101" pitchFamily="2" charset="-122"/>
                <a:cs typeface="宋体" panose="02010600030101010101" pitchFamily="2" charset="-122"/>
              </a:rPr>
              <a:t>PingCode</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000">
                <a:latin typeface="宋体" panose="02010600030101010101" pitchFamily="2" charset="-122"/>
                <a:ea typeface="宋体" panose="02010600030101010101" pitchFamily="2" charset="-122"/>
                <a:cs typeface="宋体" panose="02010600030101010101" pitchFamily="2" charset="-122"/>
              </a:rPr>
              <a:t>1、有标准的需求模板，可显示清晰的需求流转过程，方便</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追溯</a:t>
            </a:r>
            <a:r>
              <a:rPr lang="zh-CN" altLang="en-US" sz="2000">
                <a:latin typeface="宋体" panose="02010600030101010101" pitchFamily="2" charset="-122"/>
                <a:ea typeface="宋体" panose="02010600030101010101" pitchFamily="2" charset="-122"/>
                <a:cs typeface="宋体" panose="02010600030101010101" pitchFamily="2" charset="-122"/>
              </a:rPr>
              <a:t>。</a:t>
            </a:r>
          </a:p>
          <a:p>
            <a:pPr fontAlgn="auto">
              <a:lnSpc>
                <a:spcPct val="150000"/>
              </a:lnSpc>
            </a:pPr>
            <a:r>
              <a:rPr lang="zh-CN" altLang="en-US" sz="2000">
                <a:latin typeface="宋体" panose="02010600030101010101" pitchFamily="2" charset="-122"/>
                <a:ea typeface="宋体" panose="02010600030101010101" pitchFamily="2" charset="-122"/>
                <a:cs typeface="宋体" panose="02010600030101010101" pitchFamily="2" charset="-122"/>
              </a:rPr>
              <a:t>2、明确的优先级分类，让整个需求规划更有序。</a:t>
            </a:r>
          </a:p>
          <a:p>
            <a:pPr fontAlgn="auto">
              <a:lnSpc>
                <a:spcPct val="150000"/>
              </a:lnSpc>
            </a:pPr>
            <a:r>
              <a:rPr lang="zh-CN" altLang="en-US" sz="2000">
                <a:latin typeface="宋体" panose="02010600030101010101" pitchFamily="2" charset="-122"/>
                <a:ea typeface="宋体" panose="02010600030101010101" pitchFamily="2" charset="-122"/>
                <a:cs typeface="宋体" panose="02010600030101010101" pitchFamily="2" charset="-122"/>
              </a:rPr>
              <a:t>3、需求评审：</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灵活</a:t>
            </a:r>
            <a:r>
              <a:rPr lang="zh-CN" altLang="en-US" sz="2000">
                <a:latin typeface="宋体" panose="02010600030101010101" pitchFamily="2" charset="-122"/>
                <a:ea typeface="宋体" panose="02010600030101010101" pitchFamily="2" charset="-122"/>
                <a:cs typeface="宋体" panose="02010600030101010101" pitchFamily="2" charset="-122"/>
              </a:rPr>
              <a:t>支持多种维度定义需求。</a:t>
            </a:r>
          </a:p>
          <a:p>
            <a:pPr fontAlgn="auto">
              <a:lnSpc>
                <a:spcPct val="150000"/>
              </a:lnSpc>
            </a:pPr>
            <a:r>
              <a:rPr lang="zh-CN" altLang="en-US" sz="2000">
                <a:latin typeface="宋体" panose="02010600030101010101" pitchFamily="2" charset="-122"/>
                <a:ea typeface="宋体" panose="02010600030101010101" pitchFamily="2" charset="-122"/>
                <a:cs typeface="宋体" panose="02010600030101010101" pitchFamily="2" charset="-122"/>
              </a:rPr>
              <a:t>4、不同状态区分需求进度，支持各种报表。</a:t>
            </a:r>
          </a:p>
          <a:p>
            <a:pPr fontAlgn="auto">
              <a:lnSpc>
                <a:spcPct val="150000"/>
              </a:lnSpc>
            </a:pPr>
            <a:r>
              <a:rPr lang="zh-CN" altLang="en-US" sz="2000">
                <a:latin typeface="宋体" panose="02010600030101010101" pitchFamily="2" charset="-122"/>
                <a:ea typeface="宋体" panose="02010600030101010101" pitchFamily="2" charset="-122"/>
                <a:cs typeface="宋体" panose="02010600030101010101" pitchFamily="2" charset="-122"/>
              </a:rPr>
              <a:t>5、规划迭代：每个迭代确认后，需求可拆解，创建成单个研发任务指派到人，基于任务可自动关联测试报告，缺陷、代码等，具有高度的</a:t>
            </a:r>
            <a:r>
              <a:rPr lang="zh-CN" altLang="en-US" sz="2200" b="1">
                <a:solidFill>
                  <a:srgbClr val="FF0000"/>
                </a:solidFill>
                <a:latin typeface="Times New Roman" panose="02020603050405020304" pitchFamily="2" charset="0"/>
                <a:ea typeface="宋体" panose="02010600030101010101" pitchFamily="2" charset="-122"/>
                <a:cs typeface="Times New Roman" panose="02020603050405020304" pitchFamily="2" charset="0"/>
              </a:rPr>
              <a:t>集成</a:t>
            </a:r>
            <a:r>
              <a:rPr lang="zh-CN" altLang="en-US" sz="2000">
                <a:latin typeface="宋体" panose="02010600030101010101" pitchFamily="2" charset="-122"/>
                <a:ea typeface="宋体" panose="02010600030101010101" pitchFamily="2" charset="-122"/>
                <a:cs typeface="宋体" panose="02010600030101010101" pitchFamily="2" charset="-122"/>
              </a:rPr>
              <a:t>性。</a:t>
            </a:r>
          </a:p>
        </p:txBody>
      </p:sp>
      <p:pic>
        <p:nvPicPr>
          <p:cNvPr id="3" name="图片 2"/>
          <p:cNvPicPr>
            <a:picLocks noChangeAspect="1"/>
          </p:cNvPicPr>
          <p:nvPr/>
        </p:nvPicPr>
        <p:blipFill>
          <a:blip r:embed="rId2"/>
          <a:stretch>
            <a:fillRect/>
          </a:stretch>
        </p:blipFill>
        <p:spPr>
          <a:xfrm>
            <a:off x="6696075" y="1419225"/>
            <a:ext cx="5126990" cy="4455160"/>
          </a:xfrm>
          <a:prstGeom prst="rect">
            <a:avLst/>
          </a:prstGeom>
        </p:spPr>
      </p:pic>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日期占位符 4"/>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7" name="灯片编号占位符 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34</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par>
                                <p:cTn id="21" presetID="12" presetClass="entr" presetSubtype="4"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up)">
                                      <p:cBhvr>
                                        <p:cTn id="24" dur="500"/>
                                        <p:tgtEl>
                                          <p:spTgt spid="5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ppt_y</p:attrName>
                                        </p:attrNameLst>
                                      </p:cBhvr>
                                      <p:tavLst>
                                        <p:tav tm="0">
                                          <p:val>
                                            <p:strVal val="#ppt_y+#ppt_h*1.125000"/>
                                          </p:val>
                                        </p:tav>
                                        <p:tav tm="100000">
                                          <p:val>
                                            <p:strVal val="#ppt_y"/>
                                          </p:val>
                                        </p:tav>
                                      </p:tavLst>
                                    </p:anim>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2" grpId="0"/>
      <p:bldP spid="2"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1368" y="2073678"/>
            <a:ext cx="5222240" cy="60896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6015355" y="2104403"/>
            <a:ext cx="5761355" cy="4472940"/>
          </a:xfrm>
          <a:prstGeom prst="rect">
            <a:avLst/>
          </a:prstGeom>
        </p:spPr>
      </p:pic>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2" name="文本框 1"/>
          <p:cNvSpPr txBox="1"/>
          <p:nvPr/>
        </p:nvSpPr>
        <p:spPr>
          <a:xfrm>
            <a:off x="415290" y="2141291"/>
            <a:ext cx="5535295" cy="4292600"/>
          </a:xfrm>
          <a:prstGeom prst="rect">
            <a:avLst/>
          </a:prstGeom>
          <a:noFill/>
        </p:spPr>
        <p:txBody>
          <a:bodyPr wrap="square" rtlCol="0" anchor="t">
            <a:spAutoFit/>
          </a:bodyPr>
          <a:lstStyle/>
          <a:p>
            <a:pPr algn="ctr" fontAlgn="auto">
              <a:lnSpc>
                <a:spcPct val="150000"/>
              </a:lnSpc>
              <a:buClrTx/>
              <a:buSzTx/>
              <a:buFontTx/>
            </a:pPr>
            <a:r>
              <a:rPr lang="zh-CN" altLang="en-US" sz="2200" b="1" dirty="0">
                <a:latin typeface="宋体" panose="02010600030101010101" pitchFamily="2" charset="-122"/>
                <a:ea typeface="宋体" panose="02010600030101010101" pitchFamily="2" charset="-122"/>
                <a:cs typeface="宋体" panose="02010600030101010101" pitchFamily="2" charset="-122"/>
              </a:rPr>
              <a:t>ONES</a:t>
            </a:r>
          </a:p>
          <a:p>
            <a:pPr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1、有标准的需求模板，</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可显示清晰的需求流转过程，方便</a:t>
            </a:r>
            <a:r>
              <a:rPr lang="zh-CN" altLang="en-US" sz="2000" b="1" dirty="0">
                <a:solidFill>
                  <a:srgbClr val="FF0000"/>
                </a:solidFill>
                <a:latin typeface="Times New Roman" panose="02020603050405020304" pitchFamily="2" charset="0"/>
                <a:ea typeface="宋体" panose="02010600030101010101" pitchFamily="2" charset="-122"/>
                <a:cs typeface="Times New Roman" panose="02020603050405020304" pitchFamily="2" charset="0"/>
                <a:sym typeface="+mn-ea"/>
              </a:rPr>
              <a:t>追溯</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2、包含关联代码、工作项、文件以及详情</a:t>
            </a:r>
          </a:p>
          <a:p>
            <a:pPr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3、有详细的状态分类，</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有详细的可跟踪动态列表，需求执行路径一目了然。</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4</a:t>
            </a:r>
            <a:r>
              <a:rPr lang="zh-CN" altLang="en-US" sz="2000" dirty="0">
                <a:latin typeface="宋体" panose="02010600030101010101" pitchFamily="2" charset="-122"/>
                <a:ea typeface="宋体" panose="02010600030101010101" pitchFamily="2" charset="-122"/>
                <a:cs typeface="宋体" panose="02010600030101010101" pitchFamily="2" charset="-122"/>
              </a:rPr>
              <a:t>、明确的优先级分类，让整个需求规划更</a:t>
            </a:r>
            <a:r>
              <a:rPr lang="zh-CN" altLang="en-US" sz="2000" b="1" dirty="0">
                <a:solidFill>
                  <a:srgbClr val="FF0000"/>
                </a:solidFill>
                <a:latin typeface="Times New Roman" panose="02020603050405020304" pitchFamily="2" charset="0"/>
                <a:ea typeface="宋体" panose="02010600030101010101" pitchFamily="2" charset="-122"/>
                <a:cs typeface="Times New Roman" panose="02020603050405020304" pitchFamily="2" charset="0"/>
              </a:rPr>
              <a:t>有序</a:t>
            </a:r>
            <a:r>
              <a:rPr lang="zh-CN" altLang="en-US" sz="2000" dirty="0">
                <a:latin typeface="宋体" panose="02010600030101010101" pitchFamily="2" charset="-122"/>
                <a:ea typeface="宋体" panose="02010600030101010101" pitchFamily="2" charset="-122"/>
                <a:cs typeface="宋体" panose="02010600030101010101" pitchFamily="2" charset="-122"/>
              </a:rPr>
              <a:t>。</a:t>
            </a:r>
          </a:p>
          <a:p>
            <a:pPr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5</a:t>
            </a:r>
            <a:r>
              <a:rPr lang="zh-CN" altLang="en-US" sz="2000" dirty="0">
                <a:latin typeface="宋体" panose="02010600030101010101" pitchFamily="2" charset="-122"/>
                <a:ea typeface="宋体" panose="02010600030101010101" pitchFamily="2" charset="-122"/>
                <a:cs typeface="宋体" panose="02010600030101010101" pitchFamily="2" charset="-122"/>
              </a:rPr>
              <a:t>、多样的显示形式，可用表格、看板、列表等。</a:t>
            </a:r>
          </a:p>
          <a:p>
            <a:pPr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6</a:t>
            </a:r>
            <a:r>
              <a:rPr lang="zh-CN" altLang="en-US" sz="2000" dirty="0">
                <a:latin typeface="宋体" panose="02010600030101010101" pitchFamily="2" charset="-122"/>
                <a:ea typeface="宋体" panose="02010600030101010101" pitchFamily="2" charset="-122"/>
                <a:cs typeface="宋体" panose="02010600030101010101" pitchFamily="2" charset="-122"/>
              </a:rPr>
              <a:t>、批量建工作项、子工作项、变更工作项等。</a:t>
            </a:r>
          </a:p>
        </p:txBody>
      </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8" name="日期占位符 7"/>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灯片编号占位符 5"/>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35</a:t>
            </a:fld>
            <a:endParaRPr lang="zh-CN" altLang="en-US" dirty="0">
              <a:solidFill>
                <a:prstClr val="black">
                  <a:tint val="75000"/>
                </a:prstClr>
              </a:solidFill>
            </a:endParaRPr>
          </a:p>
        </p:txBody>
      </p:sp>
      <p:sp>
        <p:nvSpPr>
          <p:cNvPr id="5" name="文本框 4"/>
          <p:cNvSpPr txBox="1"/>
          <p:nvPr/>
        </p:nvSpPr>
        <p:spPr>
          <a:xfrm>
            <a:off x="2746375" y="643255"/>
            <a:ext cx="6985000" cy="1106805"/>
          </a:xfrm>
          <a:prstGeom prst="rect">
            <a:avLst/>
          </a:prstGeom>
          <a:solidFill>
            <a:schemeClr val="accent1">
              <a:lumMod val="40000"/>
              <a:lumOff val="60000"/>
            </a:schemeClr>
          </a:solidFill>
        </p:spPr>
        <p:txBody>
          <a:bodyPr wrap="square" rtlCol="0" anchor="t">
            <a:spAutoFit/>
          </a:bodyPr>
          <a:lstStyle/>
          <a:p>
            <a:pPr algn="ctr" fontAlgn="auto">
              <a:lnSpc>
                <a:spcPct val="150000"/>
              </a:lnSpc>
              <a:buClrTx/>
              <a:buSzTx/>
              <a:buFontTx/>
            </a:pPr>
            <a:r>
              <a:rPr lang="zh-CN" sz="2200" b="1">
                <a:latin typeface="宋体" panose="02010600030101010101" pitchFamily="2" charset="-122"/>
                <a:ea typeface="宋体" panose="02010600030101010101" pitchFamily="2" charset="-122"/>
                <a:cs typeface="宋体" panose="02010600030101010101" pitchFamily="2" charset="-122"/>
              </a:rPr>
              <a:t>总的来说，不难发现，这些工具都强调</a:t>
            </a:r>
            <a:r>
              <a:rPr lang="zh-CN"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沟通，同步，集成，清晰，有的则允许更为灵活的需求表达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par>
                                <p:cTn id="13" presetID="1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4"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up)">
                                      <p:cBhvr>
                                        <p:cTn id="24" dur="500"/>
                                        <p:tgtEl>
                                          <p:spTgt spid="5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2"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2" grpId="0"/>
      <p:bldP spid="2" grpId="1"/>
      <p:bldP spid="8" grpId="0"/>
      <p:bldP spid="8" grpId="1"/>
      <p:bldP spid="5" grpId="1"/>
      <p:bldP spid="5"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矩形 147457"/>
          <p:cNvSpPr/>
          <p:nvPr/>
        </p:nvSpPr>
        <p:spPr>
          <a:xfrm>
            <a:off x="3832861" y="745491"/>
            <a:ext cx="3924935" cy="398780"/>
          </a:xfrm>
          <a:prstGeom prst="rect">
            <a:avLst/>
          </a:prstGeom>
          <a:noFill/>
          <a:ln w="9525">
            <a:noFill/>
          </a:ln>
        </p:spPr>
        <p:txBody>
          <a:bodyPr wrap="none" anchor="ctr" anchorCtr="0">
            <a:spAutoFit/>
          </a:bodyPr>
          <a:lstStyle/>
          <a:p>
            <a:pPr algn="l" fontAlgn="base">
              <a:buClrTx/>
              <a:buSzTx/>
              <a:buFontTx/>
            </a:pPr>
            <a:r>
              <a:rPr lang="zh-CN" altLang="en-US" sz="2000" b="1" kern="0" dirty="0">
                <a:solidFill>
                  <a:schemeClr val="tx1">
                    <a:lumMod val="50000"/>
                    <a:lumOff val="50000"/>
                  </a:schemeClr>
                </a:solidFill>
                <a:latin typeface="微软雅黑" panose="020B0503020204020204" charset="-122"/>
                <a:ea typeface="微软雅黑" panose="020B0503020204020204" charset="-122"/>
              </a:rPr>
              <a:t>表6.</a:t>
            </a:r>
            <a:r>
              <a:rPr lang="en-US" altLang="zh-CN" sz="2000" b="1" kern="0" dirty="0">
                <a:solidFill>
                  <a:schemeClr val="tx1">
                    <a:lumMod val="50000"/>
                    <a:lumOff val="50000"/>
                  </a:schemeClr>
                </a:solidFill>
                <a:latin typeface="微软雅黑" panose="020B0503020204020204" charset="-122"/>
                <a:ea typeface="微软雅黑" panose="020B0503020204020204" charset="-122"/>
              </a:rPr>
              <a:t>11</a:t>
            </a:r>
            <a:r>
              <a:rPr lang="zh-CN" altLang="en-US" sz="2000" b="1" kern="0" dirty="0">
                <a:solidFill>
                  <a:schemeClr val="tx1">
                    <a:lumMod val="50000"/>
                    <a:lumOff val="50000"/>
                  </a:schemeClr>
                </a:solidFill>
                <a:latin typeface="微软雅黑" panose="020B0503020204020204" charset="-122"/>
                <a:ea typeface="微软雅黑" panose="020B0503020204020204" charset="-122"/>
              </a:rPr>
              <a:t>  一些商业的需求管理工具</a:t>
            </a:r>
          </a:p>
        </p:txBody>
      </p:sp>
      <p:grpSp>
        <p:nvGrpSpPr>
          <p:cNvPr id="2" name="组合 1"/>
          <p:cNvGrpSpPr/>
          <p:nvPr/>
        </p:nvGrpSpPr>
        <p:grpSpPr>
          <a:xfrm>
            <a:off x="99667" y="220792"/>
            <a:ext cx="3592020" cy="491607"/>
            <a:chOff x="198764" y="258545"/>
            <a:chExt cx="4788250" cy="656007"/>
          </a:xfrm>
        </p:grpSpPr>
        <p:grpSp>
          <p:nvGrpSpPr>
            <p:cNvPr id="3" name="组合 5"/>
            <p:cNvGrpSpPr/>
            <p:nvPr/>
          </p:nvGrpSpPr>
          <p:grpSpPr>
            <a:xfrm>
              <a:off x="198764" y="258545"/>
              <a:ext cx="700083" cy="563491"/>
              <a:chOff x="5075564" y="2933562"/>
              <a:chExt cx="2860947" cy="2302753"/>
            </a:xfrm>
          </p:grpSpPr>
          <p:sp>
            <p:nvSpPr>
              <p:cNvPr id="4" name="等腰三角形 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5"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graphicFrame>
        <p:nvGraphicFramePr>
          <p:cNvPr id="9" name="表格 8"/>
          <p:cNvGraphicFramePr/>
          <p:nvPr>
            <p:custDataLst>
              <p:tags r:id="rId1"/>
            </p:custDataLst>
          </p:nvPr>
        </p:nvGraphicFramePr>
        <p:xfrm>
          <a:off x="1435100" y="1226820"/>
          <a:ext cx="8563610" cy="5240020"/>
        </p:xfrm>
        <a:graphic>
          <a:graphicData uri="http://schemas.openxmlformats.org/drawingml/2006/table">
            <a:tbl>
              <a:tblPr/>
              <a:tblGrid>
                <a:gridCol w="1618615">
                  <a:extLst>
                    <a:ext uri="{9D8B030D-6E8A-4147-A177-3AD203B41FA5}">
                      <a16:colId xmlns:a16="http://schemas.microsoft.com/office/drawing/2014/main" val="20000"/>
                    </a:ext>
                  </a:extLst>
                </a:gridCol>
                <a:gridCol w="3754755">
                  <a:extLst>
                    <a:ext uri="{9D8B030D-6E8A-4147-A177-3AD203B41FA5}">
                      <a16:colId xmlns:a16="http://schemas.microsoft.com/office/drawing/2014/main" val="20001"/>
                    </a:ext>
                  </a:extLst>
                </a:gridCol>
                <a:gridCol w="3190240">
                  <a:extLst>
                    <a:ext uri="{9D8B030D-6E8A-4147-A177-3AD203B41FA5}">
                      <a16:colId xmlns:a16="http://schemas.microsoft.com/office/drawing/2014/main" val="20002"/>
                    </a:ext>
                  </a:extLst>
                </a:gridCol>
              </a:tblGrid>
              <a:tr h="38227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0" fontAlgn="base" latinLnBrk="0" hangingPunct="0">
                        <a:lnSpc>
                          <a:spcPct val="100000"/>
                        </a:lnSpc>
                        <a:spcBef>
                          <a:spcPct val="0"/>
                        </a:spcBef>
                        <a:spcAft>
                          <a:spcPct val="0"/>
                        </a:spcAft>
                        <a:buClrTx/>
                        <a:buSzTx/>
                        <a:buFontTx/>
                        <a:buNone/>
                      </a:pPr>
                      <a:r>
                        <a:rPr lang="zh-CN" altLang="en-US" sz="1400" b="1">
                          <a:ln>
                            <a:noFill/>
                          </a:ln>
                          <a:effectLst/>
                          <a:cs typeface="Times New Roman" panose="02020603050405020304" pitchFamily="2" charset="0"/>
                          <a:sym typeface="+mn-ea"/>
                        </a:rPr>
                        <a:t>工  具</a:t>
                      </a:r>
                      <a:endParaRPr lang="zh-CN" altLang="en-US" sz="1400" b="1" dirty="0">
                        <a:ln>
                          <a:noFill/>
                        </a:ln>
                        <a:solidFill>
                          <a:srgbClr val="FFFFFF"/>
                        </a:solidFill>
                        <a:effectLst/>
                        <a:latin typeface="Times New Roman" panose="02020603050405020304" pitchFamily="2" charset="0"/>
                        <a:ea typeface="微软雅黑" panose="020B0503020204020204" charset="-122"/>
                        <a:cs typeface="Times New Roman" panose="02020603050405020304" pitchFamily="2" charset="0"/>
                        <a:sym typeface="+mn-ea"/>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zh-CN" sz="1400" b="1">
                          <a:ln>
                            <a:noFill/>
                          </a:ln>
                          <a:effectLst/>
                          <a:latin typeface="Arial" panose="020B0604020202020204" pitchFamily="34" charset="0"/>
                          <a:sym typeface="+mn-ea"/>
                        </a:rPr>
                        <a:t>供应商</a:t>
                      </a:r>
                      <a:endParaRPr lang="zh-CN" altLang="zh-CN" sz="1400" b="1" dirty="0">
                        <a:ln>
                          <a:noFill/>
                        </a:ln>
                        <a:solidFill>
                          <a:srgbClr val="FFFFFF"/>
                        </a:solidFill>
                        <a:effectLst/>
                        <a:latin typeface="Arial" panose="020B0604020202020204" pitchFamily="34" charset="0"/>
                        <a:ea typeface="微软雅黑" panose="020B0503020204020204" charset="-122"/>
                        <a:cs typeface="Times New Roman" panose="02020603050405020304" pitchFamily="2" charset="0"/>
                        <a:sym typeface="+mn-ea"/>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1400" b="1">
                          <a:ln>
                            <a:noFill/>
                          </a:ln>
                          <a:effectLst/>
                          <a:cs typeface="Times New Roman" panose="02020603050405020304" pitchFamily="2" charset="0"/>
                          <a:sym typeface="+mn-ea"/>
                        </a:rPr>
                        <a:t>以数据库或以文档为中心</a:t>
                      </a:r>
                      <a:endParaRPr lang="zh-CN" altLang="en-US" sz="1400" b="1" dirty="0">
                        <a:ln>
                          <a:noFill/>
                        </a:ln>
                        <a:solidFill>
                          <a:srgbClr val="FFFFFF"/>
                        </a:solidFill>
                        <a:effectLst/>
                        <a:latin typeface="Times New Roman" panose="02020603050405020304" pitchFamily="2" charset="0"/>
                        <a:ea typeface="微软雅黑" panose="020B0503020204020204" charset="-122"/>
                        <a:cs typeface="Times New Roman" panose="02020603050405020304" pitchFamily="2" charset="0"/>
                        <a:sym typeface="+mn-ea"/>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56261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CaliberRM</a:t>
                      </a:r>
                      <a:endParaRPr lang="en-US" altLang="zh-CN" sz="1400" b="0" dirty="0">
                        <a:ln>
                          <a:noFill/>
                        </a:ln>
                        <a:solidFill>
                          <a:srgbClr val="FF0000"/>
                        </a:solidFill>
                        <a:effectLst/>
                        <a:ea typeface="微软雅黑" panose="020B0503020204020204" charset="-122"/>
                        <a:cs typeface="Times New Roman" panose="02020603050405020304" pitchFamily="2" charset="0"/>
                        <a:sym typeface="+mn-ea"/>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Borland Software Corporation,</a:t>
                      </a:r>
                      <a:endPar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http://www.borland.com</a:t>
                      </a:r>
                      <a:endParaRPr lang="en-US" altLang="zh-CN" sz="1400" b="0" dirty="0">
                        <a:ln>
                          <a:noFill/>
                        </a:ln>
                        <a:solidFill>
                          <a:srgbClr val="FF0000"/>
                        </a:solidFill>
                        <a:effectLst/>
                        <a:ea typeface="微软雅黑" panose="020B0503020204020204" charset="-122"/>
                        <a:cs typeface="Times New Roman" panose="02020603050405020304" pitchFamily="2" charset="0"/>
                        <a:sym typeface="+mn-ea"/>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rPr>
                        <a:t>数据库</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38798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DOORS</a:t>
                      </a:r>
                      <a:endParaRPr lang="en-US" altLang="zh-CN" sz="1400" b="0" dirty="0">
                        <a:ln>
                          <a:noFill/>
                        </a:ln>
                        <a:solidFill>
                          <a:srgbClr val="000000"/>
                        </a:solidFill>
                        <a:effectLst/>
                        <a:ea typeface="微软雅黑" panose="020B0503020204020204" charset="-122"/>
                        <a:cs typeface="Times New Roman" panose="02020603050405020304" pitchFamily="2" charset="0"/>
                        <a:sym typeface="+mn-ea"/>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Telelogic,</a:t>
                      </a:r>
                      <a:endPar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http://www.telelogic.com</a:t>
                      </a:r>
                      <a:endParaRPr lang="en-US" altLang="zh-CN" sz="1400" b="0" dirty="0">
                        <a:ln>
                          <a:noFill/>
                        </a:ln>
                        <a:solidFill>
                          <a:srgbClr val="000000"/>
                        </a:solidFill>
                        <a:effectLst/>
                        <a:ea typeface="微软雅黑" panose="020B0503020204020204" charset="-122"/>
                        <a:cs typeface="Times New Roman" panose="02020603050405020304" pitchFamily="2" charset="0"/>
                        <a:sym typeface="+mn-ea"/>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rPr>
                        <a:t>数据库</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45910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PingCode</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Worktile Software Corporation,</a:t>
                      </a:r>
                      <a:endParaRPr kumimoji="0" lang="en-US" altLang="zh-CN" sz="1400" b="0" i="0" u="none" strike="noStrike" cap="none" normalizeH="0" baseline="0">
                        <a:ln>
                          <a:noFill/>
                        </a:ln>
                        <a:effectLst/>
                        <a:ea typeface="宋体" panose="02010600030101010101" pitchFamily="2" charset="-122"/>
                        <a:cs typeface="Times New Roman" panose="02020603050405020304" pitchFamily="2" charset="0"/>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http://www.worktile.com</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sym typeface="+mn-ea"/>
                        </a:rPr>
                        <a:t>数据库</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52197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RequisitePro</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Rational Software Corporation</a:t>
                      </a:r>
                      <a:endPar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http://www.rational.com</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rPr>
                        <a:t>文档</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4413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RTM Workshop</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Integrated Chipware,Inc</a:t>
                      </a:r>
                      <a:endPar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http://www.chipware.com</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rPr>
                        <a:t>数据库</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40000"/>
                        <a:lumOff val="60000"/>
                      </a:schemeClr>
                    </a:solidFill>
                  </a:tcPr>
                </a:tc>
                <a:extLst>
                  <a:ext uri="{0D108BD9-81ED-4DB2-BD59-A6C34878D82A}">
                    <a16:rowId xmlns:a16="http://schemas.microsoft.com/office/drawing/2014/main" val="10005"/>
                  </a:ext>
                </a:extLst>
              </a:tr>
              <a:tr h="51308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oKit</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qinglflow</a:t>
                      </a:r>
                    </a:p>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https://qingflow.com/</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rPr>
                        <a:t>数据库</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6"/>
                  </a:ext>
                </a:extLst>
              </a:tr>
              <a:tr h="41846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RMTrak</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RBC Inc.,</a:t>
                      </a:r>
                      <a:endPar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http://www.rbccorp.com</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sym typeface="+mn-ea"/>
                        </a:rPr>
                        <a:t>文档</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7"/>
                  </a:ext>
                </a:extLst>
              </a:tr>
              <a:tr h="495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1400" b="0">
                          <a:ln>
                            <a:noFill/>
                          </a:ln>
                          <a:effectLst/>
                          <a:cs typeface="Times New Roman" panose="02020603050405020304" pitchFamily="2" charset="0"/>
                          <a:sym typeface="+mn-ea"/>
                        </a:rPr>
                        <a:t>Ones</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Ones Software Corporation,</a:t>
                      </a:r>
                      <a:endParaRPr kumimoji="0" lang="en-US" altLang="zh-CN" sz="1400" b="0" i="0" u="none" strike="noStrike" cap="none" normalizeH="0" baseline="0">
                        <a:ln>
                          <a:noFill/>
                        </a:ln>
                        <a:effectLst/>
                        <a:ea typeface="宋体" panose="02010600030101010101" pitchFamily="2" charset="-122"/>
                        <a:cs typeface="Times New Roman" panose="02020603050405020304" pitchFamily="2" charset="0"/>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http://www.ones.com</a:t>
                      </a: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sym typeface="+mn-ea"/>
                        </a:rPr>
                        <a:t>数据库</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8"/>
                  </a:ext>
                </a:extLst>
              </a:tr>
              <a:tr h="66421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Vital Lin</a:t>
                      </a:r>
                      <a:r>
                        <a:rPr lang="en-US" altLang="zh-CN" sz="1400" b="0">
                          <a:ln>
                            <a:noFill/>
                          </a:ln>
                          <a:solidFill>
                            <a:schemeClr val="tx1"/>
                          </a:solidFill>
                          <a:effectLst/>
                          <a:cs typeface="Times New Roman" panose="02020603050405020304" pitchFamily="2" charset="0"/>
                          <a:sym typeface="+mn-ea"/>
                        </a:rPr>
                        <a:t>k</a:t>
                      </a:r>
                      <a:endParaRPr lang="en-US" altLang="zh-CN" sz="1400" b="0">
                        <a:ln>
                          <a:noFill/>
                        </a:ln>
                        <a:solidFill>
                          <a:srgbClr val="FF0000"/>
                        </a:solidFill>
                        <a:effectLst/>
                        <a:cs typeface="Times New Roman" panose="02020603050405020304" pitchFamily="2" charset="0"/>
                        <a:sym typeface="+mn-ea"/>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Compliance Automation,Inc.,</a:t>
                      </a:r>
                      <a:endParaRPr kumimoji="0" lang="en-US" altLang="zh-CN"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400" b="0">
                          <a:ln>
                            <a:noFill/>
                          </a:ln>
                          <a:effectLst/>
                          <a:cs typeface="Times New Roman" panose="02020603050405020304" pitchFamily="2" charset="0"/>
                          <a:sym typeface="+mn-ea"/>
                        </a:rPr>
                        <a:t>http://www.complianceautomation.com</a:t>
                      </a:r>
                      <a:endParaRPr lang="en-US" altLang="zh-CN" sz="1400" b="0" dirty="0">
                        <a:ln>
                          <a:noFill/>
                        </a:ln>
                        <a:solidFill>
                          <a:srgbClr val="000000"/>
                        </a:solidFill>
                        <a:effectLst/>
                        <a:ea typeface="微软雅黑" panose="020B0503020204020204" charset="-122"/>
                        <a:cs typeface="Times New Roman" panose="02020603050405020304" pitchFamily="2"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ea typeface="宋体" panose="02010600030101010101" pitchFamily="2" charset="-122"/>
                          <a:cs typeface="Times New Roman" panose="02020603050405020304" pitchFamily="2" charset="0"/>
                        </a:rPr>
                        <a:t>文档</a:t>
                      </a:r>
                    </a:p>
                  </a:txBody>
                  <a:tcPr horzOverflow="overflow">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9"/>
                  </a:ext>
                </a:extLst>
              </a:tr>
            </a:tbl>
          </a:graphicData>
        </a:graphic>
      </p:graphicFrame>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日期占位符 4"/>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7" name="灯片编号占位符 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36</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9025"/>
                                        </p:tgtEl>
                                        <p:attrNameLst>
                                          <p:attrName>style.visibility</p:attrName>
                                        </p:attrNameLst>
                                      </p:cBhvr>
                                      <p:to>
                                        <p:strVal val="visible"/>
                                      </p:to>
                                    </p:set>
                                    <p:anim calcmode="lin" valueType="num">
                                      <p:cBhvr additive="base">
                                        <p:cTn id="7" dur="500"/>
                                        <p:tgtEl>
                                          <p:spTgt spid="129025"/>
                                        </p:tgtEl>
                                        <p:attrNameLst>
                                          <p:attrName>ppt_y</p:attrName>
                                        </p:attrNameLst>
                                      </p:cBhvr>
                                      <p:tavLst>
                                        <p:tav tm="0">
                                          <p:val>
                                            <p:strVal val="#ppt_y+#ppt_h*1.125000"/>
                                          </p:val>
                                        </p:tav>
                                        <p:tav tm="100000">
                                          <p:val>
                                            <p:strVal val="#ppt_y"/>
                                          </p:val>
                                        </p:tav>
                                      </p:tavLst>
                                    </p:anim>
                                    <p:animEffect transition="in" filter="wipe(up)">
                                      <p:cBhvr>
                                        <p:cTn id="8" dur="500"/>
                                        <p:tgtEl>
                                          <p:spTgt spid="129025"/>
                                        </p:tgtEl>
                                      </p:cBhvr>
                                    </p:animEffect>
                                  </p:childTnLst>
                                </p:cTn>
                              </p:par>
                              <p:par>
                                <p:cTn id="9" presetID="1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ppt_y</p:attrName>
                                        </p:attrNameLst>
                                      </p:cBhvr>
                                      <p:tavLst>
                                        <p:tav tm="0">
                                          <p:val>
                                            <p:strVal val="#ppt_y+#ppt_h*1.125000"/>
                                          </p:val>
                                        </p:tav>
                                        <p:tav tm="100000">
                                          <p:val>
                                            <p:strVal val="#ppt_y"/>
                                          </p:val>
                                        </p:tav>
                                      </p:tavLst>
                                    </p:anim>
                                    <p:animEffect transition="in" filter="wipe(up)">
                                      <p:cBhvr>
                                        <p:cTn id="16" dur="500"/>
                                        <p:tgtEl>
                                          <p:spTgt spid="9"/>
                                        </p:tgtEl>
                                      </p:cBhvr>
                                    </p:animEffect>
                                  </p:childTnLst>
                                </p:cTn>
                              </p:par>
                              <p:par>
                                <p:cTn id="17" presetID="12" presetClass="entr" presetSubtype="4"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p:tgtEl>
                                          <p:spTgt spid="55"/>
                                        </p:tgtEl>
                                        <p:attrNameLst>
                                          <p:attrName>ppt_y</p:attrName>
                                        </p:attrNameLst>
                                      </p:cBhvr>
                                      <p:tavLst>
                                        <p:tav tm="0">
                                          <p:val>
                                            <p:strVal val="#ppt_y+#ppt_h*1.125000"/>
                                          </p:val>
                                        </p:tav>
                                        <p:tav tm="100000">
                                          <p:val>
                                            <p:strVal val="#ppt_y"/>
                                          </p:val>
                                        </p:tav>
                                      </p:tavLst>
                                    </p:anim>
                                    <p:animEffect transition="in" filter="wipe(up)">
                                      <p:cBhvr>
                                        <p:cTn id="20" dur="500"/>
                                        <p:tgtEl>
                                          <p:spTgt spid="55"/>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5" grpId="0"/>
      <p:bldP spid="129025" grpId="1"/>
      <p:bldP spid="5" grpId="0"/>
      <p:bldP spid="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bwMode="auto">
          <a:xfrm>
            <a:off x="9653432" y="4257257"/>
            <a:ext cx="1762125" cy="1897062"/>
            <a:chOff x="7355" y="5913"/>
            <a:chExt cx="2775" cy="2987"/>
          </a:xfrm>
        </p:grpSpPr>
        <p:sp>
          <p:nvSpPr>
            <p:cNvPr id="26" name="Freeform 15"/>
            <p:cNvSpPr>
              <a:spLocks noEditPoints="1"/>
            </p:cNvSpPr>
            <p:nvPr/>
          </p:nvSpPr>
          <p:spPr bwMode="auto">
            <a:xfrm rot="20342882">
              <a:off x="7355" y="5913"/>
              <a:ext cx="2555" cy="221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A76E">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7" name="Freeform 16"/>
            <p:cNvSpPr/>
            <p:nvPr/>
          </p:nvSpPr>
          <p:spPr bwMode="auto">
            <a:xfrm rot="20342882">
              <a:off x="9148" y="6250"/>
              <a:ext cx="982" cy="224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ECB3">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8" name="Freeform 17"/>
            <p:cNvSpPr/>
            <p:nvPr/>
          </p:nvSpPr>
          <p:spPr bwMode="auto">
            <a:xfrm rot="20342882">
              <a:off x="7745" y="7328"/>
              <a:ext cx="1783" cy="1572"/>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58F49">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grpSp>
      <p:sp>
        <p:nvSpPr>
          <p:cNvPr id="4" name="单圆角矩形 3"/>
          <p:cNvSpPr/>
          <p:nvPr/>
        </p:nvSpPr>
        <p:spPr>
          <a:xfrm>
            <a:off x="1378585" y="1684020"/>
            <a:ext cx="9169400" cy="3559810"/>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16" name="矩形 66"/>
          <p:cNvSpPr>
            <a:spLocks noChangeArrowheads="1"/>
          </p:cNvSpPr>
          <p:nvPr/>
        </p:nvSpPr>
        <p:spPr bwMode="auto">
          <a:xfrm>
            <a:off x="1508760" y="1767205"/>
            <a:ext cx="8831580"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fontAlgn="auto">
              <a:lnSpc>
                <a:spcPct val="150000"/>
              </a:lnSpc>
              <a:buClrTx/>
              <a:buSzTx/>
              <a:buFont typeface="Wingdings" panose="05000000000000000000" pitchFamily="2" charset="2"/>
              <a:buNone/>
            </a:pP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这些工具最大的区别是以数据库还是以文档为中心。</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a:p>
            <a:pPr marL="0" indent="0" algn="l" fontAlgn="auto">
              <a:lnSpc>
                <a:spcPct val="150000"/>
              </a:lnSpc>
              <a:buClrTx/>
              <a:buSzTx/>
              <a:buFont typeface="Wingdings" panose="05000000000000000000" pitchFamily="2" charset="2"/>
              <a:buNone/>
            </a:pP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以数据库为核心的产品把所有的需求、属性和跟踪信息存储在数据库中。依赖于这样的产品，数据库可以或是商业(通用)的或是专有的，关系型或面向对象的。可以从不同的源文档中产生需求，但结果都存在数据库中。</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a:p>
            <a:pPr marL="0" indent="0" algn="l" fontAlgn="auto">
              <a:lnSpc>
                <a:spcPct val="150000"/>
              </a:lnSpc>
              <a:buClrTx/>
              <a:buSzTx/>
              <a:buFont typeface="Wingdings" panose="05000000000000000000" pitchFamily="2" charset="2"/>
              <a:buNone/>
            </a:pP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在大多数情况下需求的文本描述被处理为必须的属性。有一些产品可以把每个需求与外部文件相联系(微软的Word文件，Excel文件，图形文件，等等)。通过这些文件提供额外补充性信息以扩充需求库中的内容</a:t>
            </a:r>
            <a:r>
              <a:rPr lang="zh-CN" altLang="en-US" sz="2000" b="1" dirty="0">
                <a:latin typeface="Times New Roman" panose="02020603050405020304" pitchFamily="2" charset="0"/>
                <a:ea typeface="宋体" panose="02010600030101010101" pitchFamily="2" charset="-122"/>
                <a:cs typeface="Times New Roman" panose="02020603050405020304" pitchFamily="2" charset="0"/>
                <a:sym typeface="+mn-ea"/>
              </a:rPr>
              <a:t>。</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p:txBody>
      </p:sp>
      <p:sp>
        <p:nvSpPr>
          <p:cNvPr id="2" name="文本框 67"/>
          <p:cNvSpPr>
            <a:spLocks noChangeArrowheads="1"/>
          </p:cNvSpPr>
          <p:nvPr/>
        </p:nvSpPr>
        <p:spPr bwMode="auto">
          <a:xfrm>
            <a:off x="624840" y="889635"/>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需求管理工具的区别</a:t>
            </a:r>
            <a:endParaRPr kumimoji="0" lang="en-US" altLang="zh-CN"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mn-ea"/>
            </a:endParaRPr>
          </a:p>
        </p:txBody>
      </p:sp>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6" name="灯片编号占位符 5"/>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37</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ppt_y</p:attrName>
                                        </p:attrNameLst>
                                      </p:cBhvr>
                                      <p:tavLst>
                                        <p:tav tm="0">
                                          <p:val>
                                            <p:strVal val="#ppt_y+#ppt_h*1.125000"/>
                                          </p:val>
                                        </p:tav>
                                        <p:tav tm="100000">
                                          <p:val>
                                            <p:strVal val="#ppt_y"/>
                                          </p:val>
                                        </p:tav>
                                      </p:tavLst>
                                    </p:anim>
                                    <p:animEffect transition="in" filter="wipe(up)">
                                      <p:cBhvr>
                                        <p:cTn id="8" dur="500"/>
                                        <p:tgtEl>
                                          <p:spTgt spid="2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par>
                                <p:cTn id="25" presetID="1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p:tgtEl>
                                          <p:spTgt spid="55"/>
                                        </p:tgtEl>
                                        <p:attrNameLst>
                                          <p:attrName>ppt_y</p:attrName>
                                        </p:attrNameLst>
                                      </p:cBhvr>
                                      <p:tavLst>
                                        <p:tav tm="0">
                                          <p:val>
                                            <p:strVal val="#ppt_y+#ppt_h*1.125000"/>
                                          </p:val>
                                        </p:tav>
                                        <p:tav tm="100000">
                                          <p:val>
                                            <p:strVal val="#ppt_y"/>
                                          </p:val>
                                        </p:tav>
                                      </p:tavLst>
                                    </p:anim>
                                    <p:animEffect transition="in" filter="wipe(up)">
                                      <p:cBhvr>
                                        <p:cTn id="28" dur="500"/>
                                        <p:tgtEl>
                                          <p:spTgt spid="5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p:tgtEl>
                                          <p:spTgt spid="3"/>
                                        </p:tgtEl>
                                        <p:attrNameLst>
                                          <p:attrName>ppt_y</p:attrName>
                                        </p:attrNameLst>
                                      </p:cBhvr>
                                      <p:tavLst>
                                        <p:tav tm="0">
                                          <p:val>
                                            <p:strVal val="#ppt_y+#ppt_h*1.125000"/>
                                          </p:val>
                                        </p:tav>
                                        <p:tav tm="100000">
                                          <p:val>
                                            <p:strVal val="#ppt_y"/>
                                          </p:val>
                                        </p:tav>
                                      </p:tavLst>
                                    </p:anim>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16" grpId="0"/>
      <p:bldP spid="16" grpId="1"/>
      <p:bldP spid="2" grpId="0"/>
      <p:bldP spid="2" grpId="1"/>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同侧圆角矩形 4"/>
          <p:cNvSpPr/>
          <p:nvPr/>
        </p:nvSpPr>
        <p:spPr>
          <a:xfrm>
            <a:off x="1845310" y="1470660"/>
            <a:ext cx="8185785" cy="4280535"/>
          </a:xfrm>
          <a:prstGeom prst="round2Same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2014220" y="1682750"/>
            <a:ext cx="755777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fontAlgn="auto">
              <a:lnSpc>
                <a:spcPct val="150000"/>
              </a:lnSpc>
              <a:spcBef>
                <a:spcPts val="0"/>
              </a:spcBef>
              <a:buClrTx/>
              <a:buSzTx/>
              <a:buFont typeface="Wingdings" panose="05000000000000000000" pitchFamily="2" charset="2"/>
              <a:buNone/>
            </a:pP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以文档为中心的方法使用Word或Adobe公司的FrameMaker等字处理程序制作和存储文档。</a:t>
            </a:r>
            <a:endParaRPr kumimoji="0" lang="zh-CN" altLang="en-US" sz="200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Times New Roman" panose="02020603050405020304" pitchFamily="2" charset="0"/>
            </a:endParaRPr>
          </a:p>
          <a:p>
            <a:pPr marR="0" lvl="0" indent="0" algn="l" defTabSz="914400" rtl="0" fontAlgn="auto">
              <a:lnSpc>
                <a:spcPct val="150000"/>
              </a:lnSpc>
              <a:spcBef>
                <a:spcPts val="0"/>
              </a:spcBef>
              <a:buClrTx/>
              <a:buSzTx/>
              <a:buFont typeface="Wingdings" panose="05000000000000000000" pitchFamily="2" charset="2"/>
              <a:buNone/>
            </a:pP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利用RequisitePro工具可以选择Word文档中的文本串，将它作为离散需求存储在数据库中。只要将需求存储在数据库中，就可以定义属性和跟踪能力联系链，如同以数据库为核心的工具。该工具同时提供一些机制同步数据库和文档的内容。</a:t>
            </a:r>
            <a:endParaRPr kumimoji="0" lang="zh-CN" altLang="en-US" sz="200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Times New Roman" panose="02020603050405020304" pitchFamily="2" charset="0"/>
            </a:endParaRPr>
          </a:p>
          <a:p>
            <a:pPr marR="0" lvl="0" indent="0" algn="l" defTabSz="914400" rtl="0" fontAlgn="auto">
              <a:lnSpc>
                <a:spcPct val="150000"/>
              </a:lnSpc>
              <a:spcBef>
                <a:spcPts val="0"/>
              </a:spcBef>
              <a:buClrTx/>
              <a:buSzTx/>
              <a:buFont typeface="Wingdings" panose="05000000000000000000" pitchFamily="2" charset="2"/>
              <a:buNone/>
            </a:pPr>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RTM Workshop两方面都包括在内，尽管是以数据库为核心，但允许从Word中维护需求。</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p:txBody>
      </p:sp>
      <p:sp>
        <p:nvSpPr>
          <p:cNvPr id="2" name="文本框 67"/>
          <p:cNvSpPr>
            <a:spLocks noChangeArrowheads="1"/>
          </p:cNvSpPr>
          <p:nvPr/>
        </p:nvSpPr>
        <p:spPr bwMode="auto">
          <a:xfrm>
            <a:off x="624840" y="889635"/>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需求管理工具的区别</a:t>
            </a:r>
            <a:endParaRPr kumimoji="0" lang="en-US" altLang="zh-CN"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mn-ea"/>
            </a:endParaRPr>
          </a:p>
        </p:txBody>
      </p:sp>
      <p:grpSp>
        <p:nvGrpSpPr>
          <p:cNvPr id="11" name="组合 10"/>
          <p:cNvGrpSpPr/>
          <p:nvPr/>
        </p:nvGrpSpPr>
        <p:grpSpPr>
          <a:xfrm>
            <a:off x="99667" y="220792"/>
            <a:ext cx="3592020" cy="491607"/>
            <a:chOff x="198764" y="258545"/>
            <a:chExt cx="4788250" cy="656007"/>
          </a:xfrm>
        </p:grpSpPr>
        <p:grpSp>
          <p:nvGrpSpPr>
            <p:cNvPr id="13" name="组合 5"/>
            <p:cNvGrpSpPr/>
            <p:nvPr/>
          </p:nvGrpSpPr>
          <p:grpSpPr>
            <a:xfrm>
              <a:off x="198764" y="258545"/>
              <a:ext cx="700083" cy="563491"/>
              <a:chOff x="5075564" y="2933562"/>
              <a:chExt cx="2860947" cy="2302753"/>
            </a:xfrm>
          </p:grpSpPr>
          <p:sp>
            <p:nvSpPr>
              <p:cNvPr id="32" name="等腰三角形 3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 name="日期占位符 3"/>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7" name="灯片编号占位符 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38</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p:tgtEl>
                                          <p:spTgt spid="42"/>
                                        </p:tgtEl>
                                        <p:attrNameLst>
                                          <p:attrName>ppt_y</p:attrName>
                                        </p:attrNameLst>
                                      </p:cBhvr>
                                      <p:tavLst>
                                        <p:tav tm="0">
                                          <p:val>
                                            <p:strVal val="#ppt_y+#ppt_h*1.125000"/>
                                          </p:val>
                                        </p:tav>
                                        <p:tav tm="100000">
                                          <p:val>
                                            <p:strVal val="#ppt_y"/>
                                          </p:val>
                                        </p:tav>
                                      </p:tavLst>
                                    </p:anim>
                                    <p:animEffect transition="in" filter="wipe(up)">
                                      <p:cBhvr>
                                        <p:cTn id="12" dur="500"/>
                                        <p:tgtEl>
                                          <p:spTgt spid="4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par>
                                <p:cTn id="21" presetID="1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up)">
                                      <p:cBhvr>
                                        <p:cTn id="24" dur="500"/>
                                        <p:tgtEl>
                                          <p:spTgt spid="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ppt_y</p:attrName>
                                        </p:attrNameLst>
                                      </p:cBhvr>
                                      <p:tavLst>
                                        <p:tav tm="0">
                                          <p:val>
                                            <p:strVal val="#ppt_y+#ppt_h*1.125000"/>
                                          </p:val>
                                        </p:tav>
                                        <p:tav tm="100000">
                                          <p:val>
                                            <p:strVal val="#ppt_y"/>
                                          </p:val>
                                        </p:tav>
                                      </p:tavLst>
                                    </p:anim>
                                    <p:animEffect transition="in" filter="wipe(up)">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2" grpId="0"/>
      <p:bldP spid="42" grpId="1"/>
      <p:bldP spid="2" grpId="0"/>
      <p:bldP spid="2" grpId="1"/>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66"/>
          <p:cNvSpPr>
            <a:spLocks noChangeArrowheads="1"/>
          </p:cNvSpPr>
          <p:nvPr/>
        </p:nvSpPr>
        <p:spPr bwMode="auto">
          <a:xfrm>
            <a:off x="1402715" y="1570990"/>
            <a:ext cx="5080000" cy="443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fontAlgn="auto">
              <a:lnSpc>
                <a:spcPct val="150000"/>
              </a:lnSpc>
              <a:buFont typeface="Wingdings" panose="05000000000000000000" pitchFamily="2" charset="2"/>
              <a:buNone/>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这些工具</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价格不菲</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但相对于需求管理的高成本而言，投资购买工具是值得的。注意，这些工具的代价不仅仅只是购买费用(许可证费),还包括主机费用、每年的维护费用和定期升级、软件安装、执行管理所需费用、获得开发商的支持和咨询所需的费用，以及对用户的培训费用等。</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在购买前，一定要进行成本效益的分析，</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权衡利弊</a:t>
            </a:r>
          </a:p>
        </p:txBody>
      </p:sp>
      <p:sp>
        <p:nvSpPr>
          <p:cNvPr id="19" name="文本框 67"/>
          <p:cNvSpPr>
            <a:spLocks noChangeArrowheads="1"/>
          </p:cNvSpPr>
          <p:nvPr/>
        </p:nvSpPr>
        <p:spPr bwMode="auto">
          <a:xfrm>
            <a:off x="625066" y="834895"/>
            <a:ext cx="447383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使用需求管理工具应当注意</a:t>
            </a:r>
          </a:p>
        </p:txBody>
      </p:sp>
      <p:pic>
        <p:nvPicPr>
          <p:cNvPr id="3" name="图片 2" descr="2"/>
          <p:cNvPicPr>
            <a:picLocks noChangeAspect="1"/>
          </p:cNvPicPr>
          <p:nvPr/>
        </p:nvPicPr>
        <p:blipFill>
          <a:blip r:embed="rId2"/>
          <a:stretch>
            <a:fillRect/>
          </a:stretch>
        </p:blipFill>
        <p:spPr>
          <a:xfrm>
            <a:off x="6548755" y="1718310"/>
            <a:ext cx="5037455" cy="4190365"/>
          </a:xfrm>
          <a:prstGeom prst="rect">
            <a:avLst/>
          </a:prstGeom>
        </p:spPr>
      </p:pic>
      <p:grpSp>
        <p:nvGrpSpPr>
          <p:cNvPr id="2" name="组合 1"/>
          <p:cNvGrpSpPr/>
          <p:nvPr/>
        </p:nvGrpSpPr>
        <p:grpSpPr>
          <a:xfrm>
            <a:off x="99667" y="220792"/>
            <a:ext cx="3592020" cy="491607"/>
            <a:chOff x="198764" y="258545"/>
            <a:chExt cx="4788250" cy="656007"/>
          </a:xfrm>
        </p:grpSpPr>
        <p:grpSp>
          <p:nvGrpSpPr>
            <p:cNvPr id="4" name="组合 5"/>
            <p:cNvGrpSpPr/>
            <p:nvPr/>
          </p:nvGrpSpPr>
          <p:grpSpPr>
            <a:xfrm>
              <a:off x="198764" y="258545"/>
              <a:ext cx="700083" cy="563491"/>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0" name="矩形 9"/>
          <p:cNvSpPr/>
          <p:nvPr/>
        </p:nvSpPr>
        <p:spPr>
          <a:xfrm>
            <a:off x="1320165" y="1717675"/>
            <a:ext cx="5140960" cy="4191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5" name="日期占位符 4"/>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7" name="灯片编号占位符 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39</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ppt_y</p:attrName>
                                        </p:attrNameLst>
                                      </p:cBhvr>
                                      <p:tavLst>
                                        <p:tav tm="0">
                                          <p:val>
                                            <p:strVal val="#ppt_y+#ppt_h*1.125000"/>
                                          </p:val>
                                        </p:tav>
                                        <p:tav tm="100000">
                                          <p:val>
                                            <p:strVal val="#ppt_y"/>
                                          </p:val>
                                        </p:tav>
                                      </p:tavLst>
                                    </p:anim>
                                    <p:animEffect transition="in" filter="wipe(up)">
                                      <p:cBhvr>
                                        <p:cTn id="12" dur="500"/>
                                        <p:tgtEl>
                                          <p:spTgt spid="19"/>
                                        </p:tgtEl>
                                      </p:cBhvr>
                                    </p:animEffect>
                                  </p:childTnLst>
                                </p:cTn>
                              </p:par>
                              <p:par>
                                <p:cTn id="13" presetID="1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up)">
                                      <p:cBhvr>
                                        <p:cTn id="16" dur="500"/>
                                        <p:tgtEl>
                                          <p:spTgt spid="3"/>
                                        </p:tgtEl>
                                      </p:cBhvr>
                                    </p:animEffect>
                                  </p:childTnLst>
                                </p:cTn>
                              </p:par>
                              <p:par>
                                <p:cTn id="17" presetID="1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4"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p:tgtEl>
                                          <p:spTgt spid="55"/>
                                        </p:tgtEl>
                                        <p:attrNameLst>
                                          <p:attrName>ppt_y</p:attrName>
                                        </p:attrNameLst>
                                      </p:cBhvr>
                                      <p:tavLst>
                                        <p:tav tm="0">
                                          <p:val>
                                            <p:strVal val="#ppt_y+#ppt_h*1.125000"/>
                                          </p:val>
                                        </p:tav>
                                        <p:tav tm="100000">
                                          <p:val>
                                            <p:strVal val="#ppt_y"/>
                                          </p:val>
                                        </p:tav>
                                      </p:tavLst>
                                    </p:anim>
                                    <p:animEffect transition="in" filter="wipe(up)">
                                      <p:cBhvr>
                                        <p:cTn id="24" dur="500"/>
                                        <p:tgtEl>
                                          <p:spTgt spid="5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0" grpId="0" bldLvl="0" animBg="1"/>
      <p:bldP spid="10" grpId="1" animBg="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76020" y="1673860"/>
            <a:ext cx="5822315" cy="4026535"/>
          </a:xfrm>
          <a:prstGeom prst="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1257935" y="1778000"/>
            <a:ext cx="574738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nSpc>
                <a:spcPct val="150000"/>
              </a:lnSpc>
              <a:buFont typeface="Wingdings" panose="05000000000000000000" pitchFamily="2" charset="2"/>
              <a:buNone/>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图6.7展示了四类需求跟踪能力链，包括向前追溯、需求回溯、跟踪到下游与向后回溯。从这些区分出开发过程中或开发结束后由于需求变更受到影响的需求。这也确保了需求规格说明书包括所有客户需求。同样，可以从需求回溯相应的客户需求，确认每个软件需求的源头。如果用用例的形式来描述客户需求，右图6.7</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就是用例和功能性需求之间的跟踪情况。</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94210" name="矩形 73731"/>
          <p:cNvSpPr/>
          <p:nvPr/>
        </p:nvSpPr>
        <p:spPr>
          <a:xfrm>
            <a:off x="7967345" y="830580"/>
            <a:ext cx="1752600" cy="685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sz="2000" dirty="0">
                <a:latin typeface="微软雅黑" panose="020B0503020204020204" charset="-122"/>
                <a:ea typeface="微软雅黑" panose="020B0503020204020204" charset="-122"/>
              </a:rPr>
              <a:t>客户需求</a:t>
            </a:r>
            <a:endParaRPr lang="zh-CN" altLang="en-US" sz="2400" b="1" dirty="0">
              <a:latin typeface="Arial" panose="020B0604020202020204" pitchFamily="34" charset="0"/>
              <a:ea typeface="宋体" panose="02010600030101010101" pitchFamily="2" charset="-122"/>
            </a:endParaRPr>
          </a:p>
        </p:txBody>
      </p:sp>
      <p:sp>
        <p:nvSpPr>
          <p:cNvPr id="94211" name="矩形 73732"/>
          <p:cNvSpPr/>
          <p:nvPr/>
        </p:nvSpPr>
        <p:spPr>
          <a:xfrm>
            <a:off x="7967345" y="2735580"/>
            <a:ext cx="1752600" cy="685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sz="2000" dirty="0">
                <a:latin typeface="微软雅黑" panose="020B0503020204020204" charset="-122"/>
                <a:ea typeface="微软雅黑" panose="020B0503020204020204" charset="-122"/>
              </a:rPr>
              <a:t>需求文档</a:t>
            </a:r>
          </a:p>
        </p:txBody>
      </p:sp>
      <p:sp>
        <p:nvSpPr>
          <p:cNvPr id="94212" name="矩形 73733"/>
          <p:cNvSpPr/>
          <p:nvPr/>
        </p:nvSpPr>
        <p:spPr>
          <a:xfrm>
            <a:off x="7967345" y="4640580"/>
            <a:ext cx="1752600" cy="685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buClrTx/>
              <a:buSzTx/>
              <a:buNone/>
            </a:pPr>
            <a:r>
              <a:rPr lang="zh-CN" altLang="en-US" sz="2000" dirty="0">
                <a:latin typeface="微软雅黑" panose="020B0503020204020204" charset="-122"/>
                <a:ea typeface="微软雅黑" panose="020B0503020204020204" charset="-122"/>
              </a:rPr>
              <a:t>下游工作</a:t>
            </a:r>
          </a:p>
          <a:p>
            <a:pPr algn="ctr">
              <a:buClrTx/>
              <a:buSzTx/>
              <a:buNone/>
            </a:pPr>
            <a:r>
              <a:rPr lang="zh-CN" altLang="en-US" sz="2000" dirty="0">
                <a:latin typeface="微软雅黑" panose="020B0503020204020204" charset="-122"/>
                <a:ea typeface="微软雅黑" panose="020B0503020204020204" charset="-122"/>
              </a:rPr>
              <a:t>产品</a:t>
            </a:r>
          </a:p>
        </p:txBody>
      </p:sp>
      <p:sp>
        <p:nvSpPr>
          <p:cNvPr id="94213" name="文本框 73734"/>
          <p:cNvSpPr txBox="1"/>
          <p:nvPr/>
        </p:nvSpPr>
        <p:spPr>
          <a:xfrm>
            <a:off x="6963411" y="5737860"/>
            <a:ext cx="3808730" cy="429895"/>
          </a:xfrm>
          <a:prstGeom prst="rect">
            <a:avLst/>
          </a:prstGeom>
          <a:noFill/>
          <a:ln w="9525">
            <a:noFill/>
          </a:ln>
        </p:spPr>
        <p:txBody>
          <a:bodyPr wrap="none" anchor="t" anchorCtr="0">
            <a:spAutoFit/>
          </a:bodyPr>
          <a:lstStyle/>
          <a:p>
            <a:pPr algn="ctr">
              <a:buClrTx/>
              <a:buSzTx/>
              <a:buFontTx/>
            </a:pPr>
            <a:r>
              <a:rPr lang="zh-CN" altLang="en-US" sz="2200" b="1" kern="0" dirty="0">
                <a:solidFill>
                  <a:schemeClr val="tx1">
                    <a:lumMod val="50000"/>
                    <a:lumOff val="50000"/>
                  </a:schemeClr>
                </a:solidFill>
                <a:latin typeface="微软雅黑" panose="020B0503020204020204" charset="-122"/>
                <a:ea typeface="微软雅黑" panose="020B0503020204020204" charset="-122"/>
              </a:rPr>
              <a:t>图6.7.a  四种类型的需求跟踪</a:t>
            </a:r>
          </a:p>
        </p:txBody>
      </p:sp>
      <p:sp>
        <p:nvSpPr>
          <p:cNvPr id="94214" name="直接连接符 73735"/>
          <p:cNvSpPr/>
          <p:nvPr/>
        </p:nvSpPr>
        <p:spPr>
          <a:xfrm>
            <a:off x="8272145" y="1516380"/>
            <a:ext cx="0" cy="1219200"/>
          </a:xfrm>
          <a:prstGeom prst="line">
            <a:avLst/>
          </a:prstGeom>
          <a:ln w="38100" cap="flat" cmpd="sng">
            <a:solidFill>
              <a:schemeClr val="tx1"/>
            </a:solidFill>
            <a:prstDash val="solid"/>
            <a:round/>
            <a:headEnd type="none" w="med" len="med"/>
            <a:tailEnd type="triangle" w="lg" len="lg"/>
          </a:ln>
        </p:spPr>
      </p:sp>
      <p:sp>
        <p:nvSpPr>
          <p:cNvPr id="94215" name="直接连接符 73736"/>
          <p:cNvSpPr/>
          <p:nvPr/>
        </p:nvSpPr>
        <p:spPr>
          <a:xfrm>
            <a:off x="8272145" y="3421380"/>
            <a:ext cx="0" cy="1219200"/>
          </a:xfrm>
          <a:prstGeom prst="line">
            <a:avLst/>
          </a:prstGeom>
          <a:ln w="38100" cap="flat" cmpd="sng">
            <a:solidFill>
              <a:schemeClr val="tx1"/>
            </a:solidFill>
            <a:prstDash val="solid"/>
            <a:round/>
            <a:headEnd type="none" w="med" len="med"/>
            <a:tailEnd type="triangle" w="lg" len="lg"/>
          </a:ln>
        </p:spPr>
      </p:sp>
      <p:sp>
        <p:nvSpPr>
          <p:cNvPr id="94216" name="直接连接符 73737"/>
          <p:cNvSpPr/>
          <p:nvPr/>
        </p:nvSpPr>
        <p:spPr>
          <a:xfrm flipV="1">
            <a:off x="9415145" y="3421380"/>
            <a:ext cx="0" cy="1219200"/>
          </a:xfrm>
          <a:prstGeom prst="line">
            <a:avLst/>
          </a:prstGeom>
          <a:ln w="38100" cap="flat" cmpd="sng">
            <a:solidFill>
              <a:schemeClr val="tx1"/>
            </a:solidFill>
            <a:prstDash val="solid"/>
            <a:round/>
            <a:headEnd type="none" w="med" len="med"/>
            <a:tailEnd type="triangle" w="lg" len="lg"/>
          </a:ln>
        </p:spPr>
      </p:sp>
      <p:sp>
        <p:nvSpPr>
          <p:cNvPr id="94217" name="直接连接符 73738"/>
          <p:cNvSpPr/>
          <p:nvPr/>
        </p:nvSpPr>
        <p:spPr>
          <a:xfrm flipV="1">
            <a:off x="9415145" y="1516380"/>
            <a:ext cx="0" cy="1219200"/>
          </a:xfrm>
          <a:prstGeom prst="line">
            <a:avLst/>
          </a:prstGeom>
          <a:ln w="38100" cap="flat" cmpd="sng">
            <a:solidFill>
              <a:schemeClr val="tx1"/>
            </a:solidFill>
            <a:prstDash val="solid"/>
            <a:round/>
            <a:headEnd type="none" w="med" len="med"/>
            <a:tailEnd type="triangle" w="lg" len="lg"/>
          </a:ln>
        </p:spPr>
      </p:sp>
      <p:sp>
        <p:nvSpPr>
          <p:cNvPr id="94218" name="文本框 73739"/>
          <p:cNvSpPr txBox="1"/>
          <p:nvPr/>
        </p:nvSpPr>
        <p:spPr>
          <a:xfrm>
            <a:off x="7005320" y="1926590"/>
            <a:ext cx="1974850" cy="398780"/>
          </a:xfrm>
          <a:prstGeom prst="rect">
            <a:avLst/>
          </a:prstGeom>
          <a:solidFill>
            <a:schemeClr val="bg1"/>
          </a:solidFill>
          <a:ln w="9525">
            <a:noFill/>
          </a:ln>
        </p:spPr>
        <p:txBody>
          <a:bodyPr wrap="square" anchor="t" anchorCtr="0">
            <a:spAutoFit/>
          </a:bodyPr>
          <a:lstStyle/>
          <a:p>
            <a:pPr algn="ctr"/>
            <a:r>
              <a:rPr lang="zh-CN" altLang="en-US" sz="2000" dirty="0">
                <a:latin typeface="微软雅黑" panose="020B0503020204020204" charset="-122"/>
                <a:ea typeface="微软雅黑" panose="020B0503020204020204" charset="-122"/>
              </a:rPr>
              <a:t>向前追溯到需求</a:t>
            </a:r>
          </a:p>
        </p:txBody>
      </p:sp>
      <p:sp>
        <p:nvSpPr>
          <p:cNvPr id="94219" name="文本框 73740"/>
          <p:cNvSpPr txBox="1"/>
          <p:nvPr/>
        </p:nvSpPr>
        <p:spPr>
          <a:xfrm>
            <a:off x="8980170" y="2019300"/>
            <a:ext cx="1932305" cy="398780"/>
          </a:xfrm>
          <a:prstGeom prst="rect">
            <a:avLst/>
          </a:prstGeom>
          <a:solidFill>
            <a:schemeClr val="bg1"/>
          </a:solidFill>
          <a:ln w="9525">
            <a:noFill/>
          </a:ln>
        </p:spPr>
        <p:txBody>
          <a:bodyPr wrap="square" anchor="t" anchorCtr="0">
            <a:spAutoFit/>
          </a:bodyPr>
          <a:lstStyle/>
          <a:p>
            <a:pPr algn="ctr">
              <a:buClrTx/>
              <a:buSzTx/>
              <a:buNone/>
            </a:pPr>
            <a:r>
              <a:rPr lang="zh-CN" altLang="en-US" sz="2000" dirty="0">
                <a:latin typeface="微软雅黑" panose="020B0503020204020204" charset="-122"/>
                <a:ea typeface="微软雅黑" panose="020B0503020204020204" charset="-122"/>
              </a:rPr>
              <a:t>回溯到需求</a:t>
            </a:r>
          </a:p>
        </p:txBody>
      </p:sp>
      <p:sp>
        <p:nvSpPr>
          <p:cNvPr id="94220" name="文本框 73741"/>
          <p:cNvSpPr txBox="1"/>
          <p:nvPr/>
        </p:nvSpPr>
        <p:spPr>
          <a:xfrm>
            <a:off x="8872220" y="3878580"/>
            <a:ext cx="2101215" cy="398780"/>
          </a:xfrm>
          <a:prstGeom prst="rect">
            <a:avLst/>
          </a:prstGeom>
          <a:solidFill>
            <a:schemeClr val="bg1"/>
          </a:solidFill>
          <a:ln w="9525">
            <a:noFill/>
          </a:ln>
        </p:spPr>
        <p:txBody>
          <a:bodyPr wrap="square" anchor="t" anchorCtr="0">
            <a:spAutoFit/>
          </a:bodyPr>
          <a:lstStyle/>
          <a:p>
            <a:pPr algn="ctr">
              <a:buClrTx/>
              <a:buSzTx/>
              <a:buNone/>
            </a:pPr>
            <a:r>
              <a:rPr lang="zh-CN" altLang="en-US" sz="2000" dirty="0">
                <a:latin typeface="微软雅黑" panose="020B0503020204020204" charset="-122"/>
                <a:ea typeface="微软雅黑" panose="020B0503020204020204" charset="-122"/>
              </a:rPr>
              <a:t>向后追溯到需求</a:t>
            </a:r>
          </a:p>
        </p:txBody>
      </p:sp>
      <p:sp>
        <p:nvSpPr>
          <p:cNvPr id="94221" name="文本框 73742"/>
          <p:cNvSpPr txBox="1"/>
          <p:nvPr/>
        </p:nvSpPr>
        <p:spPr>
          <a:xfrm>
            <a:off x="7128510" y="3649980"/>
            <a:ext cx="1743710" cy="706755"/>
          </a:xfrm>
          <a:prstGeom prst="rect">
            <a:avLst/>
          </a:prstGeom>
          <a:solidFill>
            <a:schemeClr val="bg1"/>
          </a:solidFill>
          <a:ln w="9525">
            <a:noFill/>
          </a:ln>
        </p:spPr>
        <p:txBody>
          <a:bodyPr wrap="square" anchor="t" anchorCtr="0">
            <a:spAutoFit/>
          </a:bodyPr>
          <a:lstStyle/>
          <a:p>
            <a:pPr algn="ctr"/>
            <a:r>
              <a:rPr lang="zh-CN" altLang="en-US" sz="2000" dirty="0">
                <a:latin typeface="微软雅黑" panose="020B0503020204020204" charset="-122"/>
                <a:ea typeface="微软雅黑" panose="020B0503020204020204" charset="-122"/>
              </a:rPr>
              <a:t>向前跟踪到下游产品</a:t>
            </a:r>
          </a:p>
        </p:txBody>
      </p:sp>
      <p:grpSp>
        <p:nvGrpSpPr>
          <p:cNvPr id="15" name="组合 5"/>
          <p:cNvGrpSpPr/>
          <p:nvPr/>
        </p:nvGrpSpPr>
        <p:grpSpPr>
          <a:xfrm>
            <a:off x="89535" y="290195"/>
            <a:ext cx="525145" cy="422275"/>
            <a:chOff x="5075564" y="2933562"/>
            <a:chExt cx="2860947" cy="2302753"/>
          </a:xfrm>
        </p:grpSpPr>
        <p:sp>
          <p:nvSpPr>
            <p:cNvPr id="16" name="等腰三角形 1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7" name="等腰三角形 1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4" name="文本框 67"/>
          <p:cNvSpPr>
            <a:spLocks noChangeArrowheads="1"/>
          </p:cNvSpPr>
          <p:nvPr/>
        </p:nvSpPr>
        <p:spPr bwMode="auto">
          <a:xfrm>
            <a:off x="614906" y="972690"/>
            <a:ext cx="447383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怎么做需求跟踪</a:t>
            </a: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a:t>
            </a:r>
          </a:p>
        </p:txBody>
      </p:sp>
      <p:grpSp>
        <p:nvGrpSpPr>
          <p:cNvPr id="5" name="组合 7"/>
          <p:cNvGrpSpPr/>
          <p:nvPr/>
        </p:nvGrpSpPr>
        <p:grpSpPr>
          <a:xfrm>
            <a:off x="89507" y="290007"/>
            <a:ext cx="3592020" cy="491607"/>
            <a:chOff x="198764" y="258545"/>
            <a:chExt cx="4788250" cy="656007"/>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1" name="灯片编号占位符 10"/>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strips(downLeft)">
                                      <p:cBhvr>
                                        <p:cTn id="10" dur="500"/>
                                        <p:tgtEl>
                                          <p:spTgt spid="4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94210"/>
                                        </p:tgtEl>
                                        <p:attrNameLst>
                                          <p:attrName>style.visibility</p:attrName>
                                        </p:attrNameLst>
                                      </p:cBhvr>
                                      <p:to>
                                        <p:strVal val="visible"/>
                                      </p:to>
                                    </p:set>
                                    <p:animEffect transition="in" filter="strips(downLeft)">
                                      <p:cBhvr>
                                        <p:cTn id="13" dur="500"/>
                                        <p:tgtEl>
                                          <p:spTgt spid="94210"/>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94211"/>
                                        </p:tgtEl>
                                        <p:attrNameLst>
                                          <p:attrName>style.visibility</p:attrName>
                                        </p:attrNameLst>
                                      </p:cBhvr>
                                      <p:to>
                                        <p:strVal val="visible"/>
                                      </p:to>
                                    </p:set>
                                    <p:animEffect transition="in" filter="strips(downLeft)">
                                      <p:cBhvr>
                                        <p:cTn id="16" dur="500"/>
                                        <p:tgtEl>
                                          <p:spTgt spid="94211"/>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94212"/>
                                        </p:tgtEl>
                                        <p:attrNameLst>
                                          <p:attrName>style.visibility</p:attrName>
                                        </p:attrNameLst>
                                      </p:cBhvr>
                                      <p:to>
                                        <p:strVal val="visible"/>
                                      </p:to>
                                    </p:set>
                                    <p:animEffect transition="in" filter="strips(downLeft)">
                                      <p:cBhvr>
                                        <p:cTn id="19" dur="500"/>
                                        <p:tgtEl>
                                          <p:spTgt spid="9421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94213"/>
                                        </p:tgtEl>
                                        <p:attrNameLst>
                                          <p:attrName>style.visibility</p:attrName>
                                        </p:attrNameLst>
                                      </p:cBhvr>
                                      <p:to>
                                        <p:strVal val="visible"/>
                                      </p:to>
                                    </p:set>
                                    <p:animEffect transition="in" filter="strips(downLeft)">
                                      <p:cBhvr>
                                        <p:cTn id="22" dur="500"/>
                                        <p:tgtEl>
                                          <p:spTgt spid="94213"/>
                                        </p:tgtEl>
                                      </p:cBhvr>
                                    </p:animEffect>
                                  </p:childTnLst>
                                </p:cTn>
                              </p:par>
                              <p:par>
                                <p:cTn id="23" presetID="18" presetClass="entr" presetSubtype="12" fill="hold" nodeType="withEffect">
                                  <p:stCondLst>
                                    <p:cond delay="0"/>
                                  </p:stCondLst>
                                  <p:childTnLst>
                                    <p:set>
                                      <p:cBhvr>
                                        <p:cTn id="24" dur="1" fill="hold">
                                          <p:stCondLst>
                                            <p:cond delay="0"/>
                                          </p:stCondLst>
                                        </p:cTn>
                                        <p:tgtEl>
                                          <p:spTgt spid="94214"/>
                                        </p:tgtEl>
                                        <p:attrNameLst>
                                          <p:attrName>style.visibility</p:attrName>
                                        </p:attrNameLst>
                                      </p:cBhvr>
                                      <p:to>
                                        <p:strVal val="visible"/>
                                      </p:to>
                                    </p:set>
                                    <p:animEffect transition="in" filter="strips(downLeft)">
                                      <p:cBhvr>
                                        <p:cTn id="25" dur="500"/>
                                        <p:tgtEl>
                                          <p:spTgt spid="94214"/>
                                        </p:tgtEl>
                                      </p:cBhvr>
                                    </p:animEffect>
                                  </p:childTnLst>
                                </p:cTn>
                              </p:par>
                              <p:par>
                                <p:cTn id="26" presetID="18" presetClass="entr" presetSubtype="12" fill="hold" nodeType="withEffect">
                                  <p:stCondLst>
                                    <p:cond delay="0"/>
                                  </p:stCondLst>
                                  <p:childTnLst>
                                    <p:set>
                                      <p:cBhvr>
                                        <p:cTn id="27" dur="1" fill="hold">
                                          <p:stCondLst>
                                            <p:cond delay="0"/>
                                          </p:stCondLst>
                                        </p:cTn>
                                        <p:tgtEl>
                                          <p:spTgt spid="94215"/>
                                        </p:tgtEl>
                                        <p:attrNameLst>
                                          <p:attrName>style.visibility</p:attrName>
                                        </p:attrNameLst>
                                      </p:cBhvr>
                                      <p:to>
                                        <p:strVal val="visible"/>
                                      </p:to>
                                    </p:set>
                                    <p:animEffect transition="in" filter="strips(downLeft)">
                                      <p:cBhvr>
                                        <p:cTn id="28" dur="500"/>
                                        <p:tgtEl>
                                          <p:spTgt spid="94215"/>
                                        </p:tgtEl>
                                      </p:cBhvr>
                                    </p:animEffect>
                                  </p:childTnLst>
                                </p:cTn>
                              </p:par>
                              <p:par>
                                <p:cTn id="29" presetID="18" presetClass="entr" presetSubtype="12" fill="hold" nodeType="withEffect">
                                  <p:stCondLst>
                                    <p:cond delay="0"/>
                                  </p:stCondLst>
                                  <p:childTnLst>
                                    <p:set>
                                      <p:cBhvr>
                                        <p:cTn id="30" dur="1" fill="hold">
                                          <p:stCondLst>
                                            <p:cond delay="0"/>
                                          </p:stCondLst>
                                        </p:cTn>
                                        <p:tgtEl>
                                          <p:spTgt spid="94216"/>
                                        </p:tgtEl>
                                        <p:attrNameLst>
                                          <p:attrName>style.visibility</p:attrName>
                                        </p:attrNameLst>
                                      </p:cBhvr>
                                      <p:to>
                                        <p:strVal val="visible"/>
                                      </p:to>
                                    </p:set>
                                    <p:animEffect transition="in" filter="strips(downLeft)">
                                      <p:cBhvr>
                                        <p:cTn id="31" dur="500"/>
                                        <p:tgtEl>
                                          <p:spTgt spid="94216"/>
                                        </p:tgtEl>
                                      </p:cBhvr>
                                    </p:animEffect>
                                  </p:childTnLst>
                                </p:cTn>
                              </p:par>
                              <p:par>
                                <p:cTn id="32" presetID="18" presetClass="entr" presetSubtype="12" fill="hold" nodeType="withEffect">
                                  <p:stCondLst>
                                    <p:cond delay="0"/>
                                  </p:stCondLst>
                                  <p:childTnLst>
                                    <p:set>
                                      <p:cBhvr>
                                        <p:cTn id="33" dur="1" fill="hold">
                                          <p:stCondLst>
                                            <p:cond delay="0"/>
                                          </p:stCondLst>
                                        </p:cTn>
                                        <p:tgtEl>
                                          <p:spTgt spid="94217"/>
                                        </p:tgtEl>
                                        <p:attrNameLst>
                                          <p:attrName>style.visibility</p:attrName>
                                        </p:attrNameLst>
                                      </p:cBhvr>
                                      <p:to>
                                        <p:strVal val="visible"/>
                                      </p:to>
                                    </p:set>
                                    <p:animEffect transition="in" filter="strips(downLeft)">
                                      <p:cBhvr>
                                        <p:cTn id="34" dur="500"/>
                                        <p:tgtEl>
                                          <p:spTgt spid="94217"/>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94218"/>
                                        </p:tgtEl>
                                        <p:attrNameLst>
                                          <p:attrName>style.visibility</p:attrName>
                                        </p:attrNameLst>
                                      </p:cBhvr>
                                      <p:to>
                                        <p:strVal val="visible"/>
                                      </p:to>
                                    </p:set>
                                    <p:animEffect transition="in" filter="strips(downLeft)">
                                      <p:cBhvr>
                                        <p:cTn id="37" dur="500"/>
                                        <p:tgtEl>
                                          <p:spTgt spid="94218"/>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94219"/>
                                        </p:tgtEl>
                                        <p:attrNameLst>
                                          <p:attrName>style.visibility</p:attrName>
                                        </p:attrNameLst>
                                      </p:cBhvr>
                                      <p:to>
                                        <p:strVal val="visible"/>
                                      </p:to>
                                    </p:set>
                                    <p:animEffect transition="in" filter="strips(downLeft)">
                                      <p:cBhvr>
                                        <p:cTn id="40" dur="500"/>
                                        <p:tgtEl>
                                          <p:spTgt spid="94219"/>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94220"/>
                                        </p:tgtEl>
                                        <p:attrNameLst>
                                          <p:attrName>style.visibility</p:attrName>
                                        </p:attrNameLst>
                                      </p:cBhvr>
                                      <p:to>
                                        <p:strVal val="visible"/>
                                      </p:to>
                                    </p:set>
                                    <p:animEffect transition="in" filter="strips(downLeft)">
                                      <p:cBhvr>
                                        <p:cTn id="43" dur="500"/>
                                        <p:tgtEl>
                                          <p:spTgt spid="94220"/>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94221"/>
                                        </p:tgtEl>
                                        <p:attrNameLst>
                                          <p:attrName>style.visibility</p:attrName>
                                        </p:attrNameLst>
                                      </p:cBhvr>
                                      <p:to>
                                        <p:strVal val="visible"/>
                                      </p:to>
                                    </p:set>
                                    <p:animEffect transition="in" filter="strips(downLeft)">
                                      <p:cBhvr>
                                        <p:cTn id="46" dur="500"/>
                                        <p:tgtEl>
                                          <p:spTgt spid="94221"/>
                                        </p:tgtEl>
                                      </p:cBhvr>
                                    </p:animEffect>
                                  </p:childTnLst>
                                </p:cTn>
                              </p:par>
                              <p:par>
                                <p:cTn id="47" presetID="18" presetClass="entr" presetSubtype="12"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strips(downLeft)">
                                      <p:cBhvr>
                                        <p:cTn id="49" dur="500"/>
                                        <p:tgtEl>
                                          <p:spTgt spid="15"/>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strips(downLeft)">
                                      <p:cBhvr>
                                        <p:cTn id="52" dur="500"/>
                                        <p:tgtEl>
                                          <p:spTgt spid="4"/>
                                        </p:tgtEl>
                                      </p:cBhvr>
                                    </p:animEffect>
                                  </p:childTnLst>
                                </p:cTn>
                              </p:par>
                              <p:par>
                                <p:cTn id="53" presetID="18" presetClass="entr" presetSubtype="12"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strips(downLeft)">
                                      <p:cBhvr>
                                        <p:cTn id="55" dur="500"/>
                                        <p:tgtEl>
                                          <p:spTgt spid="5"/>
                                        </p:tgtEl>
                                      </p:cBhvr>
                                    </p:animEffect>
                                  </p:childTnLst>
                                </p:cTn>
                              </p:par>
                              <p:par>
                                <p:cTn id="56" presetID="18" presetClass="entr" presetSubtype="12"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strips(downLeft)">
                                      <p:cBhvr>
                                        <p:cTn id="58" dur="500"/>
                                        <p:tgtEl>
                                          <p:spTgt spid="55"/>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strips(downLeft)">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42" grpId="0"/>
      <p:bldP spid="42" grpId="1"/>
      <p:bldP spid="94210" grpId="0" bldLvl="0" animBg="1"/>
      <p:bldP spid="94210" grpId="1" animBg="1"/>
      <p:bldP spid="94211" grpId="0" bldLvl="0" animBg="1"/>
      <p:bldP spid="94211" grpId="1" animBg="1"/>
      <p:bldP spid="94212" grpId="0" bldLvl="0" animBg="1"/>
      <p:bldP spid="94212" grpId="1" animBg="1"/>
      <p:bldP spid="94213" grpId="0"/>
      <p:bldP spid="94213" grpId="1"/>
      <p:bldP spid="94218" grpId="0" bldLvl="0" animBg="1"/>
      <p:bldP spid="94218" grpId="1" animBg="1"/>
      <p:bldP spid="94219" grpId="0" bldLvl="0" animBg="1"/>
      <p:bldP spid="94219" grpId="1" animBg="1"/>
      <p:bldP spid="94220" grpId="0" bldLvl="0" animBg="1"/>
      <p:bldP spid="94220" grpId="1" animBg="1"/>
      <p:bldP spid="94221" grpId="0" bldLvl="0" animBg="1"/>
      <p:bldP spid="94221" grpId="1" animBg="1"/>
      <p:bldP spid="4" grpId="0"/>
      <p:bldP spid="4" grpId="1"/>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等腰三角形 51"/>
          <p:cNvSpPr/>
          <p:nvPr/>
        </p:nvSpPr>
        <p:spPr>
          <a:xfrm rot="10800000">
            <a:off x="108585" y="337820"/>
            <a:ext cx="490220" cy="422275"/>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321310" y="490855"/>
            <a:ext cx="312420" cy="269240"/>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sp>
        <p:nvSpPr>
          <p:cNvPr id="51" name="文本框 6"/>
          <p:cNvSpPr txBox="1"/>
          <p:nvPr/>
        </p:nvSpPr>
        <p:spPr>
          <a:xfrm>
            <a:off x="701039" y="368935"/>
            <a:ext cx="4777047"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err="1">
                <a:solidFill>
                  <a:srgbClr val="000000"/>
                </a:solidFill>
                <a:latin typeface="微软雅黑" panose="020B0503020204020204" charset="-122"/>
                <a:ea typeface="微软雅黑" panose="020B0503020204020204" charset="-122"/>
                <a:sym typeface="+mn-ea"/>
              </a:rPr>
              <a:t>需求管理工具</a:t>
            </a:r>
            <a:endParaRPr lang="zh-CN" altLang="en-US" sz="2400" b="1" dirty="0">
              <a:solidFill>
                <a:srgbClr val="000000"/>
              </a:solidFill>
              <a:latin typeface="微软雅黑" panose="020B0503020204020204" charset="-122"/>
              <a:ea typeface="微软雅黑" panose="020B0503020204020204" charset="-122"/>
            </a:endParaRPr>
          </a:p>
        </p:txBody>
      </p:sp>
      <p:sp>
        <p:nvSpPr>
          <p:cNvPr id="7" name="日期占位符 6"/>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8" name="灯片编号占位符 7"/>
          <p:cNvSpPr>
            <a:spLocks noGrp="1"/>
          </p:cNvSpPr>
          <p:nvPr>
            <p:ph type="sldNum" sz="quarter" idx="12"/>
          </p:nvPr>
        </p:nvSpPr>
        <p:spPr/>
        <p:txBody>
          <a:bodyPr/>
          <a:lstStyle/>
          <a:p>
            <a:fld id="{719AC410-3DB4-4DF6-9C46-9EB74471E774}" type="slidenum">
              <a:rPr lang="zh-CN" altLang="en-US"/>
              <a:t>40</a:t>
            </a:fld>
            <a:endParaRPr lang="zh-CN" altLang="en-US" sz="1800">
              <a:solidFill>
                <a:srgbClr val="000000"/>
              </a:solidFill>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3" name="文本框 67"/>
          <p:cNvSpPr>
            <a:spLocks noChangeArrowheads="1"/>
          </p:cNvSpPr>
          <p:nvPr/>
        </p:nvSpPr>
        <p:spPr bwMode="auto">
          <a:xfrm>
            <a:off x="3847681" y="2197893"/>
            <a:ext cx="598965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pPr>
            <a:r>
              <a:rPr lang="en-US" altLang="zh-CN" sz="2800" b="1" kern="0" dirty="0">
                <a:latin typeface="微软雅黑" panose="020B0503020204020204" charset="-122"/>
                <a:ea typeface="微软雅黑" panose="020B0503020204020204" charset="-122"/>
                <a:sym typeface="+mn-ea"/>
              </a:rPr>
              <a:t>6.5.1 </a:t>
            </a:r>
            <a:r>
              <a:rPr lang="zh-CN" altLang="en-US" sz="2800" b="1" kern="0" dirty="0">
                <a:latin typeface="微软雅黑" panose="020B0503020204020204" charset="-122"/>
                <a:ea typeface="微软雅黑" panose="020B0503020204020204" charset="-122"/>
                <a:sym typeface="+mn-ea"/>
              </a:rPr>
              <a:t>使用需求管理工具的益处</a:t>
            </a:r>
            <a:endParaRPr lang="zh-CN" altLang="en-US" sz="2800" b="1" kern="0" dirty="0">
              <a:latin typeface="微软雅黑" panose="020B0503020204020204" charset="-122"/>
              <a:ea typeface="微软雅黑" panose="020B0503020204020204" charset="-122"/>
              <a:sym typeface="宋体" panose="02010600030101010101" pitchFamily="2" charset="-122"/>
            </a:endParaRPr>
          </a:p>
          <a:p>
            <a:pPr fontAlgn="base">
              <a:lnSpc>
                <a:spcPct val="150000"/>
              </a:lnSpc>
            </a:pPr>
            <a:r>
              <a:rPr lang="en-US" altLang="zh-CN" sz="2800" b="1" kern="0" dirty="0">
                <a:latin typeface="微软雅黑" panose="020B0503020204020204" charset="-122"/>
                <a:ea typeface="微软雅黑" panose="020B0503020204020204" charset="-122"/>
                <a:sym typeface="+mn-ea"/>
              </a:rPr>
              <a:t>6.5.2 </a:t>
            </a:r>
            <a:r>
              <a:rPr lang="zh-CN" altLang="en-US" sz="2800" b="1" kern="0" dirty="0">
                <a:latin typeface="微软雅黑" panose="020B0503020204020204" charset="-122"/>
                <a:ea typeface="微软雅黑" panose="020B0503020204020204" charset="-122"/>
                <a:sym typeface="+mn-ea"/>
              </a:rPr>
              <a:t>需求管理工具的功能</a:t>
            </a:r>
            <a:endParaRPr lang="zh-CN" altLang="en-US" sz="2800" b="1" kern="0" dirty="0">
              <a:latin typeface="微软雅黑" panose="020B0503020204020204" charset="-122"/>
              <a:ea typeface="微软雅黑" panose="020B0503020204020204" charset="-122"/>
              <a:sym typeface="宋体" panose="02010600030101010101" pitchFamily="2" charset="-122"/>
            </a:endParaRPr>
          </a:p>
          <a:p>
            <a:pPr fontAlgn="base">
              <a:lnSpc>
                <a:spcPct val="150000"/>
              </a:lnSpc>
            </a:pPr>
            <a:r>
              <a:rPr lang="en-US" altLang="zh-CN" sz="2800" b="1" kern="0" dirty="0">
                <a:latin typeface="微软雅黑" panose="020B0503020204020204" charset="-122"/>
                <a:ea typeface="微软雅黑" panose="020B0503020204020204" charset="-122"/>
                <a:sym typeface="+mn-ea"/>
              </a:rPr>
              <a:t>6.5.3 </a:t>
            </a:r>
            <a:r>
              <a:rPr lang="zh-CN" altLang="en-US" sz="2800" b="1" kern="0" dirty="0">
                <a:latin typeface="微软雅黑" panose="020B0503020204020204" charset="-122"/>
                <a:ea typeface="微软雅黑" panose="020B0503020204020204" charset="-122"/>
                <a:sym typeface="+mn-ea"/>
              </a:rPr>
              <a:t>实现需求管理自动化</a:t>
            </a:r>
            <a:endParaRPr lang="zh-CN" altLang="en-US" sz="2800" b="1" kern="0" dirty="0">
              <a:latin typeface="微软雅黑" panose="020B0503020204020204" charset="-122"/>
              <a:ea typeface="微软雅黑" panose="020B0503020204020204" charset="-122"/>
              <a:sym typeface="宋体" panose="02010600030101010101" pitchFamily="2" charset="-122"/>
            </a:endParaRPr>
          </a:p>
          <a:p>
            <a:pPr fontAlgn="base">
              <a:spcBef>
                <a:spcPct val="0"/>
              </a:spcBef>
              <a:spcAft>
                <a:spcPct val="0"/>
              </a:spcAft>
            </a:pPr>
            <a:endParaRPr lang="zh-CN" altLang="en-US" sz="2800" b="1" kern="0" dirty="0">
              <a:latin typeface="微软雅黑" panose="020B0503020204020204" charset="-122"/>
              <a:ea typeface="微软雅黑" panose="020B0503020204020204" charset="-122"/>
              <a:sym typeface="宋体" panose="02010600030101010101" pitchFamily="2" charset="-122"/>
            </a:endParaRPr>
          </a:p>
        </p:txBody>
      </p:sp>
      <p:sp>
        <p:nvSpPr>
          <p:cNvPr id="10" name="文本框 9">
            <a:extLst>
              <a:ext uri="{FF2B5EF4-FFF2-40B4-BE49-F238E27FC236}">
                <a16:creationId xmlns:a16="http://schemas.microsoft.com/office/drawing/2014/main" id="{CBB9059A-30A5-4255-97AD-4768C6720B75}"/>
              </a:ext>
            </a:extLst>
          </p:cNvPr>
          <p:cNvSpPr txBox="1"/>
          <p:nvPr/>
        </p:nvSpPr>
        <p:spPr>
          <a:xfrm>
            <a:off x="598805" y="1055338"/>
            <a:ext cx="2290096" cy="743986"/>
          </a:xfrm>
          <a:prstGeom prst="rect">
            <a:avLst/>
          </a:prstGeom>
          <a:noFill/>
        </p:spPr>
        <p:txBody>
          <a:bodyPr wrap="square">
            <a:spAutoFit/>
          </a:bodyPr>
          <a:lstStyle/>
          <a:p>
            <a:pPr fontAlgn="base">
              <a:lnSpc>
                <a:spcPct val="150000"/>
              </a:lnSpc>
            </a:pPr>
            <a:r>
              <a:rPr lang="zh-CN" altLang="en-US" sz="3200" b="1" kern="0" dirty="0">
                <a:latin typeface="微软雅黑" panose="020B0503020204020204" charset="-122"/>
                <a:ea typeface="微软雅黑" panose="020B0503020204020204" charset="-122"/>
                <a:sym typeface="宋体" panose="02010600030101010101" pitchFamily="2" charset="-122"/>
              </a:rPr>
              <a:t>主要内容</a:t>
            </a:r>
            <a:endParaRPr lang="en-US" altLang="zh-CN" sz="3200" b="1" kern="0" dirty="0">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99795" y="3124835"/>
            <a:ext cx="8696325" cy="4768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2" name="矩形 66"/>
          <p:cNvSpPr>
            <a:spLocks noChangeArrowheads="1"/>
          </p:cNvSpPr>
          <p:nvPr/>
        </p:nvSpPr>
        <p:spPr bwMode="auto">
          <a:xfrm>
            <a:off x="1007110" y="1606550"/>
            <a:ext cx="1040193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fontAlgn="auto">
              <a:lnSpc>
                <a:spcPct val="150000"/>
              </a:lnSpc>
              <a:buClrTx/>
              <a:buSzTx/>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即使善于收集项目的需求，在开发过程中自动化的工具仍可以帮助项目处理这些需求。随着开发的进行，开发组成员慢慢记不清需求细节，这时商业需求管理工具就变得十分有用。</a:t>
            </a:r>
            <a:endParaRPr lang="zh-CN" altLang="en-US" sz="2000" dirty="0">
              <a:latin typeface="微软雅黑" panose="020B0503020204020204" charset="-122"/>
              <a:ea typeface="微软雅黑" panose="020B0503020204020204" charset="-122"/>
            </a:endParaRPr>
          </a:p>
          <a:p>
            <a:pPr marL="0" indent="0" algn="l" fontAlgn="auto">
              <a:lnSpc>
                <a:spcPct val="150000"/>
              </a:lnSpc>
              <a:buClrTx/>
              <a:buSzTx/>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以下是一些使用工具可以执行的任务：</a:t>
            </a:r>
            <a:endParaRPr lang="zh-CN" altLang="en-US" sz="2000" dirty="0">
              <a:latin typeface="微软雅黑" panose="020B0503020204020204" charset="-122"/>
              <a:ea typeface="微软雅黑" panose="020B0503020204020204" charset="-122"/>
            </a:endParaRPr>
          </a:p>
          <a:p>
            <a:pPr marL="0" algn="l" fontAlgn="auto">
              <a:lnSpc>
                <a:spcPct val="150000"/>
              </a:lnSpc>
              <a:buClrTx/>
              <a:buSzTx/>
              <a:buFont typeface="Wingdings" panose="05000000000000000000" pitchFamily="2" charset="2"/>
              <a:buChar char="l"/>
            </a:pPr>
            <a:r>
              <a:rPr lang="zh-CN" altLang="en-US" sz="2000" dirty="0">
                <a:latin typeface="微软雅黑" panose="020B0503020204020204" charset="-122"/>
                <a:ea typeface="微软雅黑" panose="020B0503020204020204" charset="-122"/>
                <a:sym typeface="+mn-ea"/>
              </a:rPr>
              <a:t> </a:t>
            </a:r>
            <a:r>
              <a:rPr lang="zh-CN" altLang="en-US" sz="2400" b="1" dirty="0">
                <a:latin typeface="微软雅黑" panose="020B0503020204020204" charset="-122"/>
                <a:ea typeface="微软雅黑" panose="020B0503020204020204" charset="-122"/>
                <a:sym typeface="+mn-ea"/>
              </a:rPr>
              <a:t>管理版本和变更</a:t>
            </a:r>
            <a:endParaRPr lang="zh-CN" altLang="en-US" sz="2000" dirty="0">
              <a:latin typeface="微软雅黑" panose="020B0503020204020204" charset="-122"/>
              <a:ea typeface="微软雅黑" panose="020B0503020204020204" charset="-122"/>
            </a:endParaRPr>
          </a:p>
          <a:p>
            <a:pPr marL="0" indent="0" algn="l" fontAlgn="auto">
              <a:lnSpc>
                <a:spcPct val="150000"/>
              </a:lnSpc>
              <a:buClrTx/>
              <a:buSzTx/>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项目应定义需求基线，基线是某一个版本所要实现的需求的集合。一些需求管理工具提供灵活的设定基线功能。这些工具可以自动维护每个需求的变动历史，这比手工操作要优越得多。可以记录变更决定的基本原则并可根据需要返回到以前的需求版本。通常这些工具包括一个内置的变动建议系统，可以将变更请求</a:t>
            </a:r>
            <a:r>
              <a:rPr lang="zh-CN" altLang="en-US" sz="2000" dirty="0">
                <a:latin typeface="微软雅黑" panose="020B0503020204020204" charset="-122"/>
                <a:ea typeface="微软雅黑" panose="020B0503020204020204" charset="-122"/>
                <a:sym typeface="Arial" panose="020B0604020202020204" pitchFamily="34" charset="0"/>
              </a:rPr>
              <a:t>直接与受影响的</a:t>
            </a:r>
            <a:r>
              <a:rPr lang="zh-CN" altLang="en-US" sz="2000" dirty="0">
                <a:latin typeface="微软雅黑" panose="020B0503020204020204" charset="-122"/>
                <a:ea typeface="微软雅黑" panose="020B0503020204020204" charset="-122"/>
                <a:sym typeface="+mn-ea"/>
              </a:rPr>
              <a:t>需求联系起来。</a:t>
            </a:r>
            <a:endParaRPr lang="zh-CN" altLang="en-US" sz="2000" dirty="0">
              <a:latin typeface="微软雅黑" panose="020B0503020204020204" charset="-122"/>
              <a:ea typeface="微软雅黑" panose="020B0503020204020204" charset="-122"/>
            </a:endParaRPr>
          </a:p>
        </p:txBody>
      </p:sp>
      <p:sp>
        <p:nvSpPr>
          <p:cNvPr id="4" name="文本框 67"/>
          <p:cNvSpPr>
            <a:spLocks noChangeArrowheads="1"/>
          </p:cNvSpPr>
          <p:nvPr/>
        </p:nvSpPr>
        <p:spPr bwMode="auto">
          <a:xfrm>
            <a:off x="599440" y="852805"/>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6.5.1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使用需求管理工具的益处</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2" name="组合 1"/>
          <p:cNvGrpSpPr/>
          <p:nvPr/>
        </p:nvGrpSpPr>
        <p:grpSpPr>
          <a:xfrm>
            <a:off x="99667" y="220792"/>
            <a:ext cx="3592020" cy="491607"/>
            <a:chOff x="198764" y="258545"/>
            <a:chExt cx="4788250" cy="656007"/>
          </a:xfrm>
        </p:grpSpPr>
        <p:grpSp>
          <p:nvGrpSpPr>
            <p:cNvPr id="3" name="组合 5"/>
            <p:cNvGrpSpPr/>
            <p:nvPr/>
          </p:nvGrpSpPr>
          <p:grpSpPr>
            <a:xfrm>
              <a:off x="198764" y="258545"/>
              <a:ext cx="700083" cy="563491"/>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单圆角矩形 6"/>
          <p:cNvSpPr/>
          <p:nvPr/>
        </p:nvSpPr>
        <p:spPr>
          <a:xfrm>
            <a:off x="762000" y="3032760"/>
            <a:ext cx="10891520" cy="2590165"/>
          </a:xfrm>
          <a:prstGeom prst="round1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9" name="日期占位符 8"/>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1" name="灯片编号占位符 10"/>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41</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p:tgtEl>
                                          <p:spTgt spid="42"/>
                                        </p:tgtEl>
                                        <p:attrNameLst>
                                          <p:attrName>ppt_y</p:attrName>
                                        </p:attrNameLst>
                                      </p:cBhvr>
                                      <p:tavLst>
                                        <p:tav tm="0">
                                          <p:val>
                                            <p:strVal val="#ppt_y+#ppt_h*1.125000"/>
                                          </p:val>
                                        </p:tav>
                                        <p:tav tm="100000">
                                          <p:val>
                                            <p:strVal val="#ppt_y"/>
                                          </p:val>
                                        </p:tav>
                                      </p:tavLst>
                                    </p:anim>
                                    <p:animEffect transition="in" filter="wipe(up)">
                                      <p:cBhvr>
                                        <p:cTn id="12" dur="500"/>
                                        <p:tgtEl>
                                          <p:spTgt spid="4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par>
                                <p:cTn id="17" presetID="1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p:tgtEl>
                                          <p:spTgt spid="7"/>
                                        </p:tgtEl>
                                        <p:attrNameLst>
                                          <p:attrName>ppt_y</p:attrName>
                                        </p:attrNameLst>
                                      </p:cBhvr>
                                      <p:tavLst>
                                        <p:tav tm="0">
                                          <p:val>
                                            <p:strVal val="#ppt_y+#ppt_h*1.125000"/>
                                          </p:val>
                                        </p:tav>
                                        <p:tav tm="100000">
                                          <p:val>
                                            <p:strVal val="#ppt_y"/>
                                          </p:val>
                                        </p:tav>
                                      </p:tavLst>
                                    </p:anim>
                                    <p:animEffect transition="in" filter="wipe(up)">
                                      <p:cBhvr>
                                        <p:cTn id="28" dur="500"/>
                                        <p:tgtEl>
                                          <p:spTgt spid="7"/>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ppt_y</p:attrName>
                                        </p:attrNameLst>
                                      </p:cBhvr>
                                      <p:tavLst>
                                        <p:tav tm="0">
                                          <p:val>
                                            <p:strVal val="#ppt_y+#ppt_h*1.125000"/>
                                          </p:val>
                                        </p:tav>
                                        <p:tav tm="100000">
                                          <p:val>
                                            <p:strVal val="#ppt_y"/>
                                          </p:val>
                                        </p:tav>
                                      </p:tavLst>
                                    </p:anim>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42" grpId="0"/>
      <p:bldP spid="42" grpId="1"/>
      <p:bldP spid="4" grpId="0"/>
      <p:bldP spid="4" grpId="1"/>
      <p:bldP spid="7" grpId="0" bldLvl="0" animBg="1"/>
      <p:bldP spid="7" grpId="1" animBg="1"/>
      <p:bldP spid="9" grpId="0"/>
      <p:bldP spid="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9460" y="1790065"/>
            <a:ext cx="8696325" cy="6089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6" name="矩形 5"/>
          <p:cNvSpPr/>
          <p:nvPr/>
        </p:nvSpPr>
        <p:spPr>
          <a:xfrm>
            <a:off x="759460" y="4142105"/>
            <a:ext cx="8696325" cy="60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nvGrpSpPr>
          <p:cNvPr id="25" name="组合 24"/>
          <p:cNvGrpSpPr/>
          <p:nvPr/>
        </p:nvGrpSpPr>
        <p:grpSpPr bwMode="auto">
          <a:xfrm>
            <a:off x="9653432" y="4257257"/>
            <a:ext cx="1762125" cy="1897062"/>
            <a:chOff x="7355" y="5913"/>
            <a:chExt cx="2775" cy="2987"/>
          </a:xfrm>
        </p:grpSpPr>
        <p:sp>
          <p:nvSpPr>
            <p:cNvPr id="26" name="Freeform 15"/>
            <p:cNvSpPr>
              <a:spLocks noEditPoints="1"/>
            </p:cNvSpPr>
            <p:nvPr/>
          </p:nvSpPr>
          <p:spPr bwMode="auto">
            <a:xfrm rot="20342882">
              <a:off x="7355" y="5913"/>
              <a:ext cx="2555" cy="221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A76E">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7" name="Freeform 16"/>
            <p:cNvSpPr/>
            <p:nvPr/>
          </p:nvSpPr>
          <p:spPr bwMode="auto">
            <a:xfrm rot="20342882">
              <a:off x="9148" y="6250"/>
              <a:ext cx="982" cy="224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ECB3">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8" name="Freeform 17"/>
            <p:cNvSpPr/>
            <p:nvPr/>
          </p:nvSpPr>
          <p:spPr bwMode="auto">
            <a:xfrm rot="20342882">
              <a:off x="7745" y="7328"/>
              <a:ext cx="1783" cy="1572"/>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58F49">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grpSp>
      <p:sp>
        <p:nvSpPr>
          <p:cNvPr id="16" name="矩形 66"/>
          <p:cNvSpPr>
            <a:spLocks noChangeArrowheads="1"/>
          </p:cNvSpPr>
          <p:nvPr/>
        </p:nvSpPr>
        <p:spPr bwMode="auto">
          <a:xfrm>
            <a:off x="757555" y="1680845"/>
            <a:ext cx="1071626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algn="l" fontAlgn="auto">
              <a:lnSpc>
                <a:spcPct val="150000"/>
              </a:lnSpc>
              <a:buClrTx/>
              <a:buSzTx/>
              <a:buFont typeface="Wingdings" panose="05000000000000000000" pitchFamily="2" charset="2"/>
              <a:buChar char="l"/>
            </a:pPr>
            <a:r>
              <a:rPr lang="zh-CN" altLang="en-US" sz="2000" b="1" dirty="0">
                <a:latin typeface="微软雅黑" panose="020B0503020204020204" charset="-122"/>
                <a:ea typeface="微软雅黑" panose="020B0503020204020204" charset="-122"/>
                <a:sym typeface="+mn-ea"/>
              </a:rPr>
              <a:t> </a:t>
            </a:r>
            <a:r>
              <a:rPr lang="zh-CN" altLang="en-US" sz="2400" b="1" dirty="0">
                <a:latin typeface="微软雅黑" panose="020B0503020204020204" charset="-122"/>
                <a:ea typeface="微软雅黑" panose="020B0503020204020204" charset="-122"/>
                <a:sym typeface="+mn-ea"/>
              </a:rPr>
              <a:t>存储需求属性</a:t>
            </a:r>
            <a:endParaRPr lang="zh-CN" altLang="en-US" sz="2000" b="1" dirty="0">
              <a:solidFill>
                <a:srgbClr val="FF0000"/>
              </a:solidFill>
              <a:latin typeface="微软雅黑" panose="020B0503020204020204" charset="-122"/>
              <a:ea typeface="微软雅黑" panose="020B0503020204020204" charset="-122"/>
            </a:endParaRPr>
          </a:p>
          <a:p>
            <a:pPr marL="0" indent="0" algn="l" fontAlgn="auto">
              <a:lnSpc>
                <a:spcPct val="150000"/>
              </a:lnSpc>
              <a:buClrTx/>
              <a:buSzTx/>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对每一个需求应该保存一些属性，有关人员应能看到这些属性，选择合适的人员更新这些属性值。需求管理工具产生几个系统定义的属性(例如，需求创建日期和版本号)，同时允许定义不同数据类型的其它属性。可以通过排序，过滤，查询数据库来显示满足属性要求的需求子集。</a:t>
            </a:r>
            <a:endParaRPr lang="zh-CN" altLang="en-US" sz="2000" dirty="0">
              <a:latin typeface="微软雅黑" panose="020B0503020204020204" charset="-122"/>
              <a:ea typeface="微软雅黑" panose="020B0503020204020204" charset="-122"/>
            </a:endParaRPr>
          </a:p>
        </p:txBody>
      </p:sp>
      <p:sp>
        <p:nvSpPr>
          <p:cNvPr id="4" name="文本框 67"/>
          <p:cNvSpPr>
            <a:spLocks noChangeArrowheads="1"/>
          </p:cNvSpPr>
          <p:nvPr/>
        </p:nvSpPr>
        <p:spPr bwMode="auto">
          <a:xfrm>
            <a:off x="599440" y="852805"/>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6.5.1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使用需求管理工具的益处</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2" name="组合 1"/>
          <p:cNvGrpSpPr/>
          <p:nvPr/>
        </p:nvGrpSpPr>
        <p:grpSpPr>
          <a:xfrm>
            <a:off x="99667" y="220792"/>
            <a:ext cx="3592020" cy="491607"/>
            <a:chOff x="198764" y="258545"/>
            <a:chExt cx="4788250" cy="656007"/>
          </a:xfrm>
        </p:grpSpPr>
        <p:grpSp>
          <p:nvGrpSpPr>
            <p:cNvPr id="3" name="组合 5"/>
            <p:cNvGrpSpPr/>
            <p:nvPr/>
          </p:nvGrpSpPr>
          <p:grpSpPr>
            <a:xfrm>
              <a:off x="198764" y="258545"/>
              <a:ext cx="700083" cy="563491"/>
              <a:chOff x="5075564" y="2933562"/>
              <a:chExt cx="2860947" cy="2302753"/>
            </a:xfrm>
          </p:grpSpPr>
          <p:sp>
            <p:nvSpPr>
              <p:cNvPr id="8" name="等腰三角形 7"/>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单圆角矩形 6"/>
          <p:cNvSpPr/>
          <p:nvPr/>
        </p:nvSpPr>
        <p:spPr>
          <a:xfrm>
            <a:off x="659130" y="1610360"/>
            <a:ext cx="10891520" cy="2315845"/>
          </a:xfrm>
          <a:prstGeom prst="round1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9" name="单圆角矩形 8"/>
          <p:cNvSpPr/>
          <p:nvPr/>
        </p:nvSpPr>
        <p:spPr>
          <a:xfrm>
            <a:off x="669925" y="4025265"/>
            <a:ext cx="10891520" cy="2315845"/>
          </a:xfrm>
          <a:prstGeom prst="round1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10" name="日期占位符 9"/>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2" name="灯片编号占位符 11"/>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42</a:t>
            </a:fld>
            <a:endParaRPr lang="zh-CN" altLang="en-US" dirty="0">
              <a:solidFill>
                <a:prstClr val="black">
                  <a:tint val="75000"/>
                </a:prstClr>
              </a:solidFill>
            </a:endParaRPr>
          </a:p>
        </p:txBody>
      </p:sp>
      <p:sp>
        <p:nvSpPr>
          <p:cNvPr id="13" name="文本框 12"/>
          <p:cNvSpPr txBox="1"/>
          <p:nvPr/>
        </p:nvSpPr>
        <p:spPr>
          <a:xfrm>
            <a:off x="759460" y="3764280"/>
            <a:ext cx="10721340" cy="2676525"/>
          </a:xfrm>
          <a:prstGeom prst="rect">
            <a:avLst/>
          </a:prstGeom>
          <a:noFill/>
        </p:spPr>
        <p:txBody>
          <a:bodyPr wrap="square" rtlCol="0">
            <a:spAutoFit/>
          </a:bodyPr>
          <a:lstStyle/>
          <a:p>
            <a:pPr marL="0" indent="0" algn="l" fontAlgn="auto">
              <a:lnSpc>
                <a:spcPct val="150000"/>
              </a:lnSpc>
              <a:buClrTx/>
              <a:buSzTx/>
              <a:buFont typeface="Wingdings" panose="05000000000000000000" pitchFamily="2" charset="2"/>
              <a:buNone/>
            </a:pPr>
            <a:endParaRPr lang="zh-CN" altLang="en-US" dirty="0">
              <a:latin typeface="微软雅黑" panose="020B0503020204020204" charset="-122"/>
              <a:ea typeface="微软雅黑" panose="020B0503020204020204" charset="-122"/>
            </a:endParaRPr>
          </a:p>
          <a:p>
            <a:pPr marL="0" algn="l" fontAlgn="auto">
              <a:lnSpc>
                <a:spcPct val="150000"/>
              </a:lnSpc>
              <a:buClrTx/>
              <a:buSzTx/>
              <a:buFont typeface="Wingdings" panose="05000000000000000000" pitchFamily="2" charset="2"/>
              <a:buChar char="l"/>
            </a:pPr>
            <a:r>
              <a:rPr lang="en-US" altLang="zh-CN" dirty="0">
                <a:latin typeface="微软雅黑" panose="020B0503020204020204" charset="-122"/>
                <a:ea typeface="微软雅黑" panose="020B0503020204020204" charset="-122"/>
                <a:sym typeface="+mn-ea"/>
              </a:rPr>
              <a:t> </a:t>
            </a:r>
            <a:r>
              <a:rPr lang="zh-CN" altLang="en-US" sz="2200" b="1" dirty="0">
                <a:latin typeface="微软雅黑" panose="020B0503020204020204" charset="-122"/>
                <a:ea typeface="微软雅黑" panose="020B0503020204020204" charset="-122"/>
                <a:sym typeface="+mn-ea"/>
              </a:rPr>
              <a:t>进行影响分析</a:t>
            </a:r>
            <a:endParaRPr lang="zh-CN" altLang="en-US" dirty="0">
              <a:latin typeface="微软雅黑" panose="020B0503020204020204" charset="-122"/>
              <a:ea typeface="微软雅黑" panose="020B0503020204020204" charset="-122"/>
            </a:endParaRPr>
          </a:p>
          <a:p>
            <a:pPr marL="0" indent="0" algn="l" fontAlgn="auto">
              <a:lnSpc>
                <a:spcPct val="150000"/>
              </a:lnSpc>
              <a:buClrTx/>
              <a:buSzTx/>
              <a:buFont typeface="Wingdings" panose="05000000000000000000" pitchFamily="2" charset="2"/>
              <a:buNone/>
            </a:pPr>
            <a:r>
              <a:rPr lang="en-US" altLang="zh-CN"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通过定义不同类型的需求之间，不同子系统的需求之间，以及单个子系统和相关系统组件（例如：设计、代码模块、测试和用户文档）之间的联系链，从而实现需求跟踪。</a:t>
            </a:r>
            <a:endParaRPr lang="zh-CN" altLang="en-US" sz="2000" dirty="0">
              <a:latin typeface="微软雅黑" panose="020B0503020204020204" charset="-122"/>
              <a:ea typeface="微软雅黑" panose="020B0503020204020204" charset="-122"/>
            </a:endParaRPr>
          </a:p>
          <a:p>
            <a:pPr marL="0" indent="0" algn="l" fontAlgn="auto">
              <a:lnSpc>
                <a:spcPct val="150000"/>
              </a:lnSpc>
              <a:buClrTx/>
              <a:buSzTx/>
              <a:buFont typeface="Wingdings" panose="05000000000000000000" pitchFamily="2" charset="2"/>
              <a:buNone/>
            </a:pPr>
            <a:r>
              <a:rPr lang="zh-CN" altLang="en-US" sz="2000" dirty="0">
                <a:latin typeface="微软雅黑" panose="020B0503020204020204" charset="-122"/>
                <a:ea typeface="微软雅黑" panose="020B0503020204020204" charset="-122"/>
                <a:sym typeface="+mn-ea"/>
              </a:rPr>
              <a:t>    联系链可以帮助用来对特定需求所做的变更可能影响的其它系统元素进行分析。</a:t>
            </a:r>
            <a:endParaRPr lang="zh-CN" altLang="en-US" sz="2000" dirty="0">
              <a:latin typeface="微软雅黑" panose="020B0503020204020204" charset="-122"/>
              <a:ea typeface="微软雅黑" panose="020B0503020204020204" charset="-122"/>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ppt_y</p:attrName>
                                        </p:attrNameLst>
                                      </p:cBhvr>
                                      <p:tavLst>
                                        <p:tav tm="0">
                                          <p:val>
                                            <p:strVal val="#ppt_y+#ppt_h*1.125000"/>
                                          </p:val>
                                        </p:tav>
                                        <p:tav tm="100000">
                                          <p:val>
                                            <p:strVal val="#ppt_y"/>
                                          </p:val>
                                        </p:tav>
                                      </p:tavLst>
                                    </p:anim>
                                    <p:animEffect transition="in" filter="wipe(up)">
                                      <p:cBhvr>
                                        <p:cTn id="16" dur="500"/>
                                        <p:tgtEl>
                                          <p:spTgt spid="2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up)">
                                      <p:cBhvr>
                                        <p:cTn id="20" dur="500"/>
                                        <p:tgtEl>
                                          <p:spTgt spid="1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up)">
                                      <p:cBhvr>
                                        <p:cTn id="24" dur="500"/>
                                        <p:tgtEl>
                                          <p:spTgt spid="4"/>
                                        </p:tgtEl>
                                      </p:cBhvr>
                                    </p:animEffect>
                                  </p:childTnLst>
                                </p:cTn>
                              </p:par>
                              <p:par>
                                <p:cTn id="25" presetID="12" presetClass="entr" presetSubtype="4"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p:tgtEl>
                                          <p:spTgt spid="2"/>
                                        </p:tgtEl>
                                        <p:attrNameLst>
                                          <p:attrName>ppt_y</p:attrName>
                                        </p:attrNameLst>
                                      </p:cBhvr>
                                      <p:tavLst>
                                        <p:tav tm="0">
                                          <p:val>
                                            <p:strVal val="#ppt_y+#ppt_h*1.125000"/>
                                          </p:val>
                                        </p:tav>
                                        <p:tav tm="100000">
                                          <p:val>
                                            <p:strVal val="#ppt_y"/>
                                          </p:val>
                                        </p:tav>
                                      </p:tavLst>
                                    </p:anim>
                                    <p:animEffect transition="in" filter="wipe(up)">
                                      <p:cBhvr>
                                        <p:cTn id="28" dur="500"/>
                                        <p:tgtEl>
                                          <p:spTgt spid="2"/>
                                        </p:tgtEl>
                                      </p:cBhvr>
                                    </p:animEffect>
                                  </p:childTnLst>
                                </p:cTn>
                              </p:par>
                              <p:par>
                                <p:cTn id="29" presetID="12" presetClass="entr" presetSubtype="4"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p:tgtEl>
                                          <p:spTgt spid="55"/>
                                        </p:tgtEl>
                                        <p:attrNameLst>
                                          <p:attrName>ppt_y</p:attrName>
                                        </p:attrNameLst>
                                      </p:cBhvr>
                                      <p:tavLst>
                                        <p:tav tm="0">
                                          <p:val>
                                            <p:strVal val="#ppt_y+#ppt_h*1.125000"/>
                                          </p:val>
                                        </p:tav>
                                        <p:tav tm="100000">
                                          <p:val>
                                            <p:strVal val="#ppt_y"/>
                                          </p:val>
                                        </p:tav>
                                      </p:tavLst>
                                    </p:anim>
                                    <p:animEffect transition="in" filter="wipe(up)">
                                      <p:cBhvr>
                                        <p:cTn id="32" dur="500"/>
                                        <p:tgtEl>
                                          <p:spTgt spid="5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p:tgtEl>
                                          <p:spTgt spid="7"/>
                                        </p:tgtEl>
                                        <p:attrNameLst>
                                          <p:attrName>ppt_y</p:attrName>
                                        </p:attrNameLst>
                                      </p:cBhvr>
                                      <p:tavLst>
                                        <p:tav tm="0">
                                          <p:val>
                                            <p:strVal val="#ppt_y+#ppt_h*1.125000"/>
                                          </p:val>
                                        </p:tav>
                                        <p:tav tm="100000">
                                          <p:val>
                                            <p:strVal val="#ppt_y"/>
                                          </p:val>
                                        </p:tav>
                                      </p:tavLst>
                                    </p:anim>
                                    <p:animEffect transition="in" filter="wipe(up)">
                                      <p:cBhvr>
                                        <p:cTn id="36" dur="500"/>
                                        <p:tgtEl>
                                          <p:spTgt spid="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p:tgtEl>
                                          <p:spTgt spid="9"/>
                                        </p:tgtEl>
                                        <p:attrNameLst>
                                          <p:attrName>ppt_y</p:attrName>
                                        </p:attrNameLst>
                                      </p:cBhvr>
                                      <p:tavLst>
                                        <p:tav tm="0">
                                          <p:val>
                                            <p:strVal val="#ppt_y+#ppt_h*1.125000"/>
                                          </p:val>
                                        </p:tav>
                                        <p:tav tm="100000">
                                          <p:val>
                                            <p:strVal val="#ppt_y"/>
                                          </p:val>
                                        </p:tav>
                                      </p:tavLst>
                                    </p:anim>
                                    <p:animEffect transition="in" filter="wipe(up)">
                                      <p:cBhvr>
                                        <p:cTn id="40" dur="500"/>
                                        <p:tgtEl>
                                          <p:spTgt spid="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p:tgtEl>
                                          <p:spTgt spid="10"/>
                                        </p:tgtEl>
                                        <p:attrNameLst>
                                          <p:attrName>ppt_y</p:attrName>
                                        </p:attrNameLst>
                                      </p:cBhvr>
                                      <p:tavLst>
                                        <p:tav tm="0">
                                          <p:val>
                                            <p:strVal val="#ppt_y+#ppt_h*1.125000"/>
                                          </p:val>
                                        </p:tav>
                                        <p:tav tm="100000">
                                          <p:val>
                                            <p:strVal val="#ppt_y"/>
                                          </p:val>
                                        </p:tav>
                                      </p:tavLst>
                                    </p:anim>
                                    <p:animEffect transition="in" filter="wipe(up)">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16" grpId="0"/>
      <p:bldP spid="16" grpId="1"/>
      <p:bldP spid="4" grpId="0"/>
      <p:bldP spid="4" grpId="1"/>
      <p:bldP spid="7" grpId="0" bldLvl="0" animBg="1"/>
      <p:bldP spid="7" grpId="1" animBg="1"/>
      <p:bldP spid="9" grpId="0" bldLvl="0" animBg="1"/>
      <p:bldP spid="9" grpId="1" animBg="1"/>
      <p:bldP spid="10" grpId="0"/>
      <p:bldP spid="10"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1075" y="4218305"/>
            <a:ext cx="8696325" cy="60896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0" name="矩形 9"/>
          <p:cNvSpPr/>
          <p:nvPr/>
        </p:nvSpPr>
        <p:spPr>
          <a:xfrm>
            <a:off x="981075" y="1864995"/>
            <a:ext cx="8696325" cy="57531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2" name="矩形 66"/>
          <p:cNvSpPr>
            <a:spLocks noChangeArrowheads="1"/>
          </p:cNvSpPr>
          <p:nvPr/>
        </p:nvSpPr>
        <p:spPr bwMode="auto">
          <a:xfrm>
            <a:off x="842010" y="1744980"/>
            <a:ext cx="10586085"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auto">
              <a:lnSpc>
                <a:spcPct val="150000"/>
              </a:lnSpc>
              <a:buClrTx/>
              <a:buSzTx/>
              <a:buFont typeface="Wingdings" panose="05000000000000000000" pitchFamily="2" charset="2"/>
              <a:buChar char="l"/>
            </a:pPr>
            <a:r>
              <a:rPr lang="zh-CN" altLang="en-US" sz="2000" dirty="0">
                <a:latin typeface="微软雅黑" panose="020B0503020204020204" charset="-122"/>
                <a:ea typeface="微软雅黑" panose="020B0503020204020204" charset="-122"/>
                <a:sym typeface="+mn-ea"/>
              </a:rPr>
              <a:t> </a:t>
            </a:r>
            <a:r>
              <a:rPr lang="zh-CN" altLang="en-US" sz="2400" b="1" dirty="0">
                <a:latin typeface="微软雅黑" panose="020B0503020204020204" charset="-122"/>
                <a:ea typeface="微软雅黑" panose="020B0503020204020204" charset="-122"/>
                <a:sym typeface="+mn-ea"/>
              </a:rPr>
              <a:t>跟踪需求状态</a:t>
            </a:r>
            <a:endParaRPr lang="zh-CN" altLang="en-US" sz="2000" dirty="0">
              <a:solidFill>
                <a:srgbClr val="FF0000"/>
              </a:solidFill>
              <a:latin typeface="微软雅黑" panose="020B0503020204020204" charset="-122"/>
              <a:ea typeface="微软雅黑" panose="020B0503020204020204" charset="-122"/>
            </a:endParaRPr>
          </a:p>
          <a:p>
            <a:pPr marL="0" indent="0" algn="l" fontAlgn="auto">
              <a:lnSpc>
                <a:spcPct val="150000"/>
              </a:lnSpc>
              <a:buClrTx/>
              <a:buSzTx/>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利用数据库保存需求可以很容易知道某个产品包含的所有需求。在开发中跟踪每个需求的状态可以支持项目的全程跟踪。当项目管理者知道某个项目的下一版本中的55%的需求已经验证过了，28%已经实现但还没有验证，17%还没有实现时，他就对项目状况有了很好的了解。</a:t>
            </a:r>
          </a:p>
          <a:p>
            <a:pPr marL="0" indent="0" algn="l" fontAlgn="auto">
              <a:lnSpc>
                <a:spcPct val="150000"/>
              </a:lnSpc>
              <a:buClrTx/>
              <a:buSzTx/>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a:p>
            <a:pPr marL="0" algn="l" fontAlgn="auto">
              <a:lnSpc>
                <a:spcPct val="150000"/>
              </a:lnSpc>
              <a:buClrTx/>
              <a:buSzTx/>
              <a:buFont typeface="Wingdings" panose="05000000000000000000" pitchFamily="2" charset="2"/>
              <a:buChar char="l"/>
            </a:pPr>
            <a:r>
              <a:rPr lang="zh-CN" altLang="en-US" sz="2000" dirty="0">
                <a:latin typeface="微软雅黑" panose="020B0503020204020204" charset="-122"/>
                <a:ea typeface="微软雅黑" panose="020B0503020204020204" charset="-122"/>
                <a:sym typeface="+mn-ea"/>
              </a:rPr>
              <a:t> </a:t>
            </a:r>
            <a:r>
              <a:rPr lang="zh-CN" altLang="en-US" sz="2400" b="1" dirty="0">
                <a:latin typeface="微软雅黑" panose="020B0503020204020204" charset="-122"/>
                <a:ea typeface="微软雅黑" panose="020B0503020204020204" charset="-122"/>
                <a:sym typeface="+mn-ea"/>
              </a:rPr>
              <a:t>访问控制</a:t>
            </a:r>
            <a:endParaRPr lang="zh-CN" altLang="en-US" sz="2000" dirty="0">
              <a:solidFill>
                <a:srgbClr val="FF0000"/>
              </a:solidFill>
              <a:latin typeface="微软雅黑" panose="020B0503020204020204" charset="-122"/>
              <a:ea typeface="微软雅黑" panose="020B0503020204020204" charset="-122"/>
              <a:sym typeface="+mn-ea"/>
            </a:endParaRPr>
          </a:p>
          <a:p>
            <a:pPr marL="0" indent="0" algn="l" fontAlgn="auto">
              <a:lnSpc>
                <a:spcPct val="150000"/>
              </a:lnSpc>
              <a:buClrTx/>
              <a:buSzTx/>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可以对个人、用户小组确定访问权限。绝大多数工具允许共享需求信息，对于地域上分散的组可以通过Web网页使用数据库。数据库在需求这一级别通过锁机制进行多用户管理。</a:t>
            </a:r>
            <a:endParaRPr lang="zh-CN" altLang="en-US" sz="2000" dirty="0">
              <a:latin typeface="微软雅黑" panose="020B0503020204020204" charset="-122"/>
              <a:ea typeface="微软雅黑" panose="020B0503020204020204" charset="-122"/>
            </a:endParaRPr>
          </a:p>
        </p:txBody>
      </p:sp>
      <p:sp>
        <p:nvSpPr>
          <p:cNvPr id="2" name="文本框 67"/>
          <p:cNvSpPr>
            <a:spLocks noChangeArrowheads="1"/>
          </p:cNvSpPr>
          <p:nvPr/>
        </p:nvSpPr>
        <p:spPr bwMode="auto">
          <a:xfrm>
            <a:off x="599440" y="852805"/>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6.5.1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使用需求管理工具的益处</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3" name="组合 2"/>
          <p:cNvGrpSpPr/>
          <p:nvPr/>
        </p:nvGrpSpPr>
        <p:grpSpPr>
          <a:xfrm>
            <a:off x="99667" y="220792"/>
            <a:ext cx="3592020" cy="491607"/>
            <a:chOff x="198764" y="258545"/>
            <a:chExt cx="4788250" cy="656007"/>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单圆角矩形 6"/>
          <p:cNvSpPr/>
          <p:nvPr/>
        </p:nvSpPr>
        <p:spPr>
          <a:xfrm>
            <a:off x="842010" y="1744980"/>
            <a:ext cx="10545445" cy="2110740"/>
          </a:xfrm>
          <a:prstGeom prst="round1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9" name="单圆角矩形 8"/>
          <p:cNvSpPr/>
          <p:nvPr/>
        </p:nvSpPr>
        <p:spPr>
          <a:xfrm>
            <a:off x="842010" y="4082415"/>
            <a:ext cx="10545445" cy="1971040"/>
          </a:xfrm>
          <a:prstGeom prst="round1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13" name="灯片编号占位符 12"/>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43</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p:tgtEl>
                                          <p:spTgt spid="42"/>
                                        </p:tgtEl>
                                        <p:attrNameLst>
                                          <p:attrName>ppt_y</p:attrName>
                                        </p:attrNameLst>
                                      </p:cBhvr>
                                      <p:tavLst>
                                        <p:tav tm="0">
                                          <p:val>
                                            <p:strVal val="#ppt_y+#ppt_h*1.125000"/>
                                          </p:val>
                                        </p:tav>
                                        <p:tav tm="100000">
                                          <p:val>
                                            <p:strVal val="#ppt_y"/>
                                          </p:val>
                                        </p:tav>
                                      </p:tavLst>
                                    </p:anim>
                                    <p:animEffect transition="in" filter="wipe(up)">
                                      <p:cBhvr>
                                        <p:cTn id="16" dur="500"/>
                                        <p:tgtEl>
                                          <p:spTgt spid="4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up)">
                                      <p:cBhvr>
                                        <p:cTn id="24" dur="500"/>
                                        <p:tgtEl>
                                          <p:spTgt spid="3"/>
                                        </p:tgtEl>
                                      </p:cBhvr>
                                    </p:animEffect>
                                  </p:childTnLst>
                                </p:cTn>
                              </p:par>
                              <p:par>
                                <p:cTn id="25" presetID="1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ppt_y</p:attrName>
                                        </p:attrNameLst>
                                      </p:cBhvr>
                                      <p:tavLst>
                                        <p:tav tm="0">
                                          <p:val>
                                            <p:strVal val="#ppt_y+#ppt_h*1.125000"/>
                                          </p:val>
                                        </p:tav>
                                        <p:tav tm="100000">
                                          <p:val>
                                            <p:strVal val="#ppt_y"/>
                                          </p:val>
                                        </p:tav>
                                      </p:tavLst>
                                    </p:anim>
                                    <p:animEffect transition="in" filter="wipe(up)">
                                      <p:cBhvr>
                                        <p:cTn id="28" dur="500"/>
                                        <p:tgtEl>
                                          <p:spTgt spid="4"/>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ppt_y</p:attrName>
                                        </p:attrNameLst>
                                      </p:cBhvr>
                                      <p:tavLst>
                                        <p:tav tm="0">
                                          <p:val>
                                            <p:strVal val="#ppt_y+#ppt_h*1.125000"/>
                                          </p:val>
                                        </p:tav>
                                        <p:tav tm="100000">
                                          <p:val>
                                            <p:strVal val="#ppt_y"/>
                                          </p:val>
                                        </p:tav>
                                      </p:tavLst>
                                    </p:anim>
                                    <p:animEffect transition="in" filter="wipe(up)">
                                      <p:cBhvr>
                                        <p:cTn id="32" dur="500"/>
                                        <p:tgtEl>
                                          <p:spTgt spid="7"/>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p:tgtEl>
                                          <p:spTgt spid="9"/>
                                        </p:tgtEl>
                                        <p:attrNameLst>
                                          <p:attrName>ppt_y</p:attrName>
                                        </p:attrNameLst>
                                      </p:cBhvr>
                                      <p:tavLst>
                                        <p:tav tm="0">
                                          <p:val>
                                            <p:strVal val="#ppt_y+#ppt_h*1.125000"/>
                                          </p:val>
                                        </p:tav>
                                        <p:tav tm="100000">
                                          <p:val>
                                            <p:strVal val="#ppt_y"/>
                                          </p:val>
                                        </p:tav>
                                      </p:tavLst>
                                    </p:anim>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P spid="10" grpId="0" bldLvl="0" animBg="1"/>
      <p:bldP spid="10" grpId="1" animBg="1"/>
      <p:bldP spid="42" grpId="0"/>
      <p:bldP spid="42" grpId="1"/>
      <p:bldP spid="2" grpId="0"/>
      <p:bldP spid="2" grpId="1"/>
      <p:bldP spid="7" grpId="0" bldLvl="0" animBg="1"/>
      <p:bldP spid="7" grpId="1" animBg="1"/>
      <p:bldP spid="9" grpId="0" bldLvl="0" animBg="1"/>
      <p:bldP spid="9"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0915" y="2003425"/>
            <a:ext cx="8696325" cy="60896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 name="矩形 3"/>
          <p:cNvSpPr/>
          <p:nvPr/>
        </p:nvSpPr>
        <p:spPr>
          <a:xfrm>
            <a:off x="1042035" y="3903345"/>
            <a:ext cx="8696325" cy="60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nvGrpSpPr>
          <p:cNvPr id="25" name="组合 24"/>
          <p:cNvGrpSpPr/>
          <p:nvPr/>
        </p:nvGrpSpPr>
        <p:grpSpPr bwMode="auto">
          <a:xfrm>
            <a:off x="9643272" y="4227412"/>
            <a:ext cx="1762125" cy="1897062"/>
            <a:chOff x="7355" y="5913"/>
            <a:chExt cx="2775" cy="2987"/>
          </a:xfrm>
        </p:grpSpPr>
        <p:sp>
          <p:nvSpPr>
            <p:cNvPr id="26" name="Freeform 15"/>
            <p:cNvSpPr>
              <a:spLocks noEditPoints="1"/>
            </p:cNvSpPr>
            <p:nvPr/>
          </p:nvSpPr>
          <p:spPr bwMode="auto">
            <a:xfrm rot="20342882">
              <a:off x="7355" y="5913"/>
              <a:ext cx="2555" cy="221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A76E">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7" name="Freeform 16"/>
            <p:cNvSpPr/>
            <p:nvPr/>
          </p:nvSpPr>
          <p:spPr bwMode="auto">
            <a:xfrm rot="20342882">
              <a:off x="9148" y="6250"/>
              <a:ext cx="982" cy="224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ECB3">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8" name="Freeform 17"/>
            <p:cNvSpPr/>
            <p:nvPr/>
          </p:nvSpPr>
          <p:spPr bwMode="auto">
            <a:xfrm rot="20342882">
              <a:off x="7745" y="7328"/>
              <a:ext cx="1783" cy="1572"/>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58F49">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grpSp>
      <p:sp>
        <p:nvSpPr>
          <p:cNvPr id="16" name="矩形 66"/>
          <p:cNvSpPr>
            <a:spLocks noChangeArrowheads="1"/>
          </p:cNvSpPr>
          <p:nvPr/>
        </p:nvSpPr>
        <p:spPr bwMode="auto">
          <a:xfrm>
            <a:off x="1042035" y="1906270"/>
            <a:ext cx="9588500"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algn="l" fontAlgn="auto">
              <a:lnSpc>
                <a:spcPct val="150000"/>
              </a:lnSpc>
              <a:buClrTx/>
              <a:buSzTx/>
              <a:buFont typeface="Wingdings" panose="05000000000000000000" pitchFamily="2" charset="2"/>
              <a:buChar char="l"/>
            </a:pPr>
            <a:r>
              <a:rPr lang="zh-CN" altLang="en-US" sz="2000" dirty="0">
                <a:latin typeface="微软雅黑" panose="020B0503020204020204" charset="-122"/>
                <a:ea typeface="微软雅黑" panose="020B0503020204020204" charset="-122"/>
                <a:sym typeface="+mn-ea"/>
              </a:rPr>
              <a:t> </a:t>
            </a:r>
            <a:r>
              <a:rPr lang="zh-CN" altLang="en-US" sz="2400" b="1" dirty="0">
                <a:latin typeface="微软雅黑" panose="020B0503020204020204" charset="-122"/>
                <a:ea typeface="微软雅黑" panose="020B0503020204020204" charset="-122"/>
                <a:sym typeface="+mn-ea"/>
              </a:rPr>
              <a:t>与涉众进行沟通</a:t>
            </a:r>
            <a:endParaRPr lang="zh-CN" altLang="en-US" sz="2000" b="1" dirty="0">
              <a:solidFill>
                <a:srgbClr val="FF0000"/>
              </a:solidFill>
              <a:latin typeface="微软雅黑" panose="020B0503020204020204" charset="-122"/>
              <a:ea typeface="微软雅黑" panose="020B0503020204020204" charset="-122"/>
              <a:sym typeface="+mn-ea"/>
            </a:endParaRPr>
          </a:p>
          <a:p>
            <a:pPr marL="0" indent="0" algn="l" fontAlgn="auto">
              <a:lnSpc>
                <a:spcPct val="150000"/>
              </a:lnSpc>
              <a:buClrTx/>
              <a:buSzTx/>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典型的需求管理工具允许小组成员通过多线索电子对话讨论需求。当讨论达成一个新的结果时或某个需求修改后，自动电子邮件系统就会通知涉及的人员。</a:t>
            </a:r>
          </a:p>
          <a:p>
            <a:pPr marL="0" indent="0" algn="l" fontAlgn="auto">
              <a:lnSpc>
                <a:spcPct val="150000"/>
              </a:lnSpc>
              <a:buClrTx/>
              <a:buSzTx/>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a:p>
            <a:pPr marL="0" algn="l" fontAlgn="auto">
              <a:lnSpc>
                <a:spcPct val="150000"/>
              </a:lnSpc>
              <a:buClrTx/>
              <a:buSzTx/>
              <a:buFont typeface="Wingdings" panose="05000000000000000000" pitchFamily="2" charset="2"/>
              <a:buChar char="l"/>
            </a:pPr>
            <a:r>
              <a:rPr lang="zh-CN" altLang="en-US" sz="2000" dirty="0">
                <a:latin typeface="微软雅黑" panose="020B0503020204020204" charset="-122"/>
                <a:ea typeface="微软雅黑" panose="020B0503020204020204" charset="-122"/>
                <a:sym typeface="+mn-ea"/>
              </a:rPr>
              <a:t> </a:t>
            </a:r>
            <a:r>
              <a:rPr lang="en-US" altLang="zh-CN" sz="2000" dirty="0">
                <a:latin typeface="微软雅黑" panose="020B0503020204020204" charset="-122"/>
                <a:ea typeface="微软雅黑" panose="020B0503020204020204" charset="-122"/>
                <a:sym typeface="+mn-ea"/>
              </a:rPr>
              <a:t> </a:t>
            </a:r>
            <a:r>
              <a:rPr lang="zh-CN" altLang="en-US" sz="2400" b="1" dirty="0">
                <a:latin typeface="微软雅黑" panose="020B0503020204020204" charset="-122"/>
                <a:ea typeface="微软雅黑" panose="020B0503020204020204" charset="-122"/>
                <a:sym typeface="+mn-ea"/>
              </a:rPr>
              <a:t>重用需求</a:t>
            </a:r>
            <a:endParaRPr lang="zh-CN" altLang="en-US" sz="2000" b="1" dirty="0">
              <a:solidFill>
                <a:srgbClr val="FF0000"/>
              </a:solidFill>
              <a:latin typeface="微软雅黑" panose="020B0503020204020204" charset="-122"/>
              <a:ea typeface="微软雅黑" panose="020B0503020204020204" charset="-122"/>
              <a:sym typeface="+mn-ea"/>
            </a:endParaRPr>
          </a:p>
          <a:p>
            <a:pPr marL="0" indent="0" algn="l" fontAlgn="auto">
              <a:lnSpc>
                <a:spcPct val="150000"/>
              </a:lnSpc>
              <a:buClrTx/>
              <a:buSzTx/>
              <a:buFont typeface="Wingdings" panose="05000000000000000000" pitchFamily="2" charset="2"/>
              <a:buNone/>
            </a:pP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由于在数据库中保存了需求，使在其他项目或子项目中重用需求变为可能。还可以避免信息冗余。</a:t>
            </a:r>
            <a:endParaRPr lang="zh-CN" altLang="en-US" sz="2000" dirty="0">
              <a:latin typeface="微软雅黑" panose="020B0503020204020204" charset="-122"/>
              <a:ea typeface="微软雅黑" panose="020B0503020204020204" charset="-122"/>
            </a:endParaRPr>
          </a:p>
        </p:txBody>
      </p:sp>
      <p:sp>
        <p:nvSpPr>
          <p:cNvPr id="2" name="文本框 67"/>
          <p:cNvSpPr>
            <a:spLocks noChangeArrowheads="1"/>
          </p:cNvSpPr>
          <p:nvPr/>
        </p:nvSpPr>
        <p:spPr bwMode="auto">
          <a:xfrm>
            <a:off x="599440" y="852805"/>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6.5.1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使用需求管理工具的益处</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3" name="组合 2"/>
          <p:cNvGrpSpPr/>
          <p:nvPr/>
        </p:nvGrpSpPr>
        <p:grpSpPr>
          <a:xfrm>
            <a:off x="99667" y="220792"/>
            <a:ext cx="3592020" cy="491607"/>
            <a:chOff x="198764" y="258545"/>
            <a:chExt cx="4788250" cy="656007"/>
          </a:xfrm>
        </p:grpSpPr>
        <p:grpSp>
          <p:nvGrpSpPr>
            <p:cNvPr id="8"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6" name="单圆角矩形 5"/>
          <p:cNvSpPr/>
          <p:nvPr/>
        </p:nvSpPr>
        <p:spPr>
          <a:xfrm>
            <a:off x="842010" y="1925320"/>
            <a:ext cx="10119360" cy="1615440"/>
          </a:xfrm>
          <a:prstGeom prst="round1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7" name="单圆角矩形 6"/>
          <p:cNvSpPr/>
          <p:nvPr/>
        </p:nvSpPr>
        <p:spPr>
          <a:xfrm>
            <a:off x="842010" y="3798570"/>
            <a:ext cx="10119360" cy="1615440"/>
          </a:xfrm>
          <a:prstGeom prst="round1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9" name="日期占位符 8"/>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2" name="灯片编号占位符 11"/>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44</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par>
                                <p:cTn id="13" presetID="1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ppt_y</p:attrName>
                                        </p:attrNameLst>
                                      </p:cBhvr>
                                      <p:tavLst>
                                        <p:tav tm="0">
                                          <p:val>
                                            <p:strVal val="#ppt_y+#ppt_h*1.125000"/>
                                          </p:val>
                                        </p:tav>
                                        <p:tav tm="100000">
                                          <p:val>
                                            <p:strVal val="#ppt_y"/>
                                          </p:val>
                                        </p:tav>
                                      </p:tavLst>
                                    </p:anim>
                                    <p:animEffect transition="in" filter="wipe(up)">
                                      <p:cBhvr>
                                        <p:cTn id="16" dur="500"/>
                                        <p:tgtEl>
                                          <p:spTgt spid="2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up)">
                                      <p:cBhvr>
                                        <p:cTn id="20" dur="500"/>
                                        <p:tgtEl>
                                          <p:spTgt spid="1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up)">
                                      <p:cBhvr>
                                        <p:cTn id="24" dur="500"/>
                                        <p:tgtEl>
                                          <p:spTgt spid="2"/>
                                        </p:tgtEl>
                                      </p:cBhvr>
                                    </p:animEffect>
                                  </p:childTnLst>
                                </p:cTn>
                              </p:par>
                              <p:par>
                                <p:cTn id="25" presetID="1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p:tgtEl>
                                          <p:spTgt spid="3"/>
                                        </p:tgtEl>
                                        <p:attrNameLst>
                                          <p:attrName>ppt_y</p:attrName>
                                        </p:attrNameLst>
                                      </p:cBhvr>
                                      <p:tavLst>
                                        <p:tav tm="0">
                                          <p:val>
                                            <p:strVal val="#ppt_y+#ppt_h*1.125000"/>
                                          </p:val>
                                        </p:tav>
                                        <p:tav tm="100000">
                                          <p:val>
                                            <p:strVal val="#ppt_y"/>
                                          </p:val>
                                        </p:tav>
                                      </p:tavLst>
                                    </p:anim>
                                    <p:animEffect transition="in" filter="wipe(up)">
                                      <p:cBhvr>
                                        <p:cTn id="28" dur="500"/>
                                        <p:tgtEl>
                                          <p:spTgt spid="3"/>
                                        </p:tgtEl>
                                      </p:cBhvr>
                                    </p:animEffect>
                                  </p:childTnLst>
                                </p:cTn>
                              </p:par>
                              <p:par>
                                <p:cTn id="29" presetID="12" presetClass="entr" presetSubtype="4"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p:tgtEl>
                                          <p:spTgt spid="55"/>
                                        </p:tgtEl>
                                        <p:attrNameLst>
                                          <p:attrName>ppt_y</p:attrName>
                                        </p:attrNameLst>
                                      </p:cBhvr>
                                      <p:tavLst>
                                        <p:tav tm="0">
                                          <p:val>
                                            <p:strVal val="#ppt_y+#ppt_h*1.125000"/>
                                          </p:val>
                                        </p:tav>
                                        <p:tav tm="100000">
                                          <p:val>
                                            <p:strVal val="#ppt_y"/>
                                          </p:val>
                                        </p:tav>
                                      </p:tavLst>
                                    </p:anim>
                                    <p:animEffect transition="in" filter="wipe(up)">
                                      <p:cBhvr>
                                        <p:cTn id="32" dur="500"/>
                                        <p:tgtEl>
                                          <p:spTgt spid="5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p:tgtEl>
                                          <p:spTgt spid="6"/>
                                        </p:tgtEl>
                                        <p:attrNameLst>
                                          <p:attrName>ppt_y</p:attrName>
                                        </p:attrNameLst>
                                      </p:cBhvr>
                                      <p:tavLst>
                                        <p:tav tm="0">
                                          <p:val>
                                            <p:strVal val="#ppt_y+#ppt_h*1.125000"/>
                                          </p:val>
                                        </p:tav>
                                        <p:tav tm="100000">
                                          <p:val>
                                            <p:strVal val="#ppt_y"/>
                                          </p:val>
                                        </p:tav>
                                      </p:tavLst>
                                    </p:anim>
                                    <p:animEffect transition="in" filter="wipe(up)">
                                      <p:cBhvr>
                                        <p:cTn id="36" dur="500"/>
                                        <p:tgtEl>
                                          <p:spTgt spid="6"/>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p:tgtEl>
                                          <p:spTgt spid="7"/>
                                        </p:tgtEl>
                                        <p:attrNameLst>
                                          <p:attrName>ppt_y</p:attrName>
                                        </p:attrNameLst>
                                      </p:cBhvr>
                                      <p:tavLst>
                                        <p:tav tm="0">
                                          <p:val>
                                            <p:strVal val="#ppt_y+#ppt_h*1.125000"/>
                                          </p:val>
                                        </p:tav>
                                        <p:tav tm="100000">
                                          <p:val>
                                            <p:strVal val="#ppt_y"/>
                                          </p:val>
                                        </p:tav>
                                      </p:tavLst>
                                    </p:anim>
                                    <p:animEffect transition="in" filter="wipe(up)">
                                      <p:cBhvr>
                                        <p:cTn id="40" dur="500"/>
                                        <p:tgtEl>
                                          <p:spTgt spid="7"/>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p:tgtEl>
                                          <p:spTgt spid="9"/>
                                        </p:tgtEl>
                                        <p:attrNameLst>
                                          <p:attrName>ppt_y</p:attrName>
                                        </p:attrNameLst>
                                      </p:cBhvr>
                                      <p:tavLst>
                                        <p:tav tm="0">
                                          <p:val>
                                            <p:strVal val="#ppt_y+#ppt_h*1.125000"/>
                                          </p:val>
                                        </p:tav>
                                        <p:tav tm="100000">
                                          <p:val>
                                            <p:strVal val="#ppt_y"/>
                                          </p:val>
                                        </p:tav>
                                      </p:tavLst>
                                    </p:anim>
                                    <p:animEffect transition="in" filter="wipe(up)">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 grpId="0" bldLvl="0" animBg="1"/>
      <p:bldP spid="4" grpId="1" animBg="1"/>
      <p:bldP spid="16" grpId="0"/>
      <p:bldP spid="16" grpId="1"/>
      <p:bldP spid="2" grpId="0"/>
      <p:bldP spid="2" grpId="1"/>
      <p:bldP spid="6" grpId="0" bldLvl="0" animBg="1"/>
      <p:bldP spid="6" grpId="1" animBg="1"/>
      <p:bldP spid="7" grpId="0" bldLvl="0" animBg="1"/>
      <p:bldP spid="7" grpId="1" animBg="1"/>
      <p:bldP spid="9" grpId="0"/>
      <p:bldP spid="9"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42745" y="1784985"/>
            <a:ext cx="4371340" cy="4199255"/>
          </a:xfrm>
          <a:prstGeom prst="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1642745" y="1784985"/>
            <a:ext cx="434657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fontAlgn="auto">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sym typeface="+mn-ea"/>
              </a:rPr>
              <a:t>商业需求管理工具允许定义不同种类的数据库元素，例如业务需求、使用实例、功能性需求、硬件需求、非功能性需求和测试。这样就可以区分软件需求规格说明中的需求对象及其它有用信息。所有的工具提供了强大的功能用来定义每类需求的属性，这一点是它们相对于基于文本的软件需求规格说明方法的优势</a:t>
            </a:r>
            <a:endParaRPr lang="zh-CN" altLang="en-US" sz="2000" dirty="0">
              <a:latin typeface="宋体" panose="02010600030101010101" pitchFamily="2" charset="-122"/>
              <a:ea typeface="宋体" panose="02010600030101010101" pitchFamily="2" charset="-122"/>
            </a:endParaRPr>
          </a:p>
        </p:txBody>
      </p:sp>
      <p:sp>
        <p:nvSpPr>
          <p:cNvPr id="2" name="文本框 67"/>
          <p:cNvSpPr>
            <a:spLocks noChangeArrowheads="1"/>
          </p:cNvSpPr>
          <p:nvPr/>
        </p:nvSpPr>
        <p:spPr bwMode="auto">
          <a:xfrm>
            <a:off x="624840" y="90424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6.5.2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需求管理工具的功能</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pic>
        <p:nvPicPr>
          <p:cNvPr id="4" name="图片 3" descr="1"/>
          <p:cNvPicPr>
            <a:picLocks noChangeAspect="1"/>
          </p:cNvPicPr>
          <p:nvPr/>
        </p:nvPicPr>
        <p:blipFill>
          <a:blip r:embed="rId2"/>
          <a:stretch>
            <a:fillRect/>
          </a:stretch>
        </p:blipFill>
        <p:spPr>
          <a:xfrm>
            <a:off x="6198870" y="1846580"/>
            <a:ext cx="4762500" cy="4067810"/>
          </a:xfrm>
          <a:prstGeom prst="rect">
            <a:avLst/>
          </a:prstGeom>
        </p:spPr>
      </p:pic>
      <p:grpSp>
        <p:nvGrpSpPr>
          <p:cNvPr id="7" name="组合 6"/>
          <p:cNvGrpSpPr/>
          <p:nvPr/>
        </p:nvGrpSpPr>
        <p:grpSpPr>
          <a:xfrm>
            <a:off x="99667" y="220792"/>
            <a:ext cx="3592020" cy="491607"/>
            <a:chOff x="198764" y="258545"/>
            <a:chExt cx="4788250" cy="656007"/>
          </a:xfrm>
        </p:grpSpPr>
        <p:grpSp>
          <p:nvGrpSpPr>
            <p:cNvPr id="8"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5" name="日期占位符 4"/>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0" name="灯片编号占位符 9"/>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45</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p:tgtEl>
                                          <p:spTgt spid="42"/>
                                        </p:tgtEl>
                                        <p:attrNameLst>
                                          <p:attrName>ppt_y</p:attrName>
                                        </p:attrNameLst>
                                      </p:cBhvr>
                                      <p:tavLst>
                                        <p:tav tm="0">
                                          <p:val>
                                            <p:strVal val="#ppt_y+#ppt_h*1.125000"/>
                                          </p:val>
                                        </p:tav>
                                        <p:tav tm="100000">
                                          <p:val>
                                            <p:strVal val="#ppt_y"/>
                                          </p:val>
                                        </p:tav>
                                      </p:tavLst>
                                    </p:anim>
                                    <p:animEffect transition="in" filter="wipe(up)">
                                      <p:cBhvr>
                                        <p:cTn id="12" dur="500"/>
                                        <p:tgtEl>
                                          <p:spTgt spid="4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par>
                                <p:cTn id="21" presetID="1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par>
                                <p:cTn id="25" presetID="1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p:tgtEl>
                                          <p:spTgt spid="3"/>
                                        </p:tgtEl>
                                        <p:attrNameLst>
                                          <p:attrName>ppt_y</p:attrName>
                                        </p:attrNameLst>
                                      </p:cBhvr>
                                      <p:tavLst>
                                        <p:tav tm="0">
                                          <p:val>
                                            <p:strVal val="#ppt_y+#ppt_h*1.125000"/>
                                          </p:val>
                                        </p:tav>
                                        <p:tav tm="100000">
                                          <p:val>
                                            <p:strVal val="#ppt_y"/>
                                          </p:val>
                                        </p:tav>
                                      </p:tavLst>
                                    </p:anim>
                                    <p:animEffect transition="in" filter="wipe(up)">
                                      <p:cBhvr>
                                        <p:cTn id="28" dur="500"/>
                                        <p:tgtEl>
                                          <p:spTgt spid="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42" grpId="0"/>
      <p:bldP spid="42" grpId="1"/>
      <p:bldP spid="2" grpId="0"/>
      <p:bldP spid="2" grpId="1"/>
      <p:bldP spid="5" grpId="0"/>
      <p:bldP spid="5"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单圆角矩形 4"/>
          <p:cNvSpPr/>
          <p:nvPr/>
        </p:nvSpPr>
        <p:spPr>
          <a:xfrm>
            <a:off x="1541145" y="3419475"/>
            <a:ext cx="8337550" cy="2779395"/>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2" name="同侧圆角矩形 1"/>
          <p:cNvSpPr/>
          <p:nvPr/>
        </p:nvSpPr>
        <p:spPr>
          <a:xfrm>
            <a:off x="1541145" y="1490980"/>
            <a:ext cx="8336915" cy="1551940"/>
          </a:xfrm>
          <a:prstGeom prst="round2Same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grpSp>
        <p:nvGrpSpPr>
          <p:cNvPr id="25" name="组合 24"/>
          <p:cNvGrpSpPr/>
          <p:nvPr/>
        </p:nvGrpSpPr>
        <p:grpSpPr bwMode="auto">
          <a:xfrm>
            <a:off x="9653432" y="4257257"/>
            <a:ext cx="1762125" cy="1897062"/>
            <a:chOff x="7355" y="5913"/>
            <a:chExt cx="2775" cy="2987"/>
          </a:xfrm>
        </p:grpSpPr>
        <p:sp>
          <p:nvSpPr>
            <p:cNvPr id="26" name="Freeform 15"/>
            <p:cNvSpPr>
              <a:spLocks noEditPoints="1"/>
            </p:cNvSpPr>
            <p:nvPr/>
          </p:nvSpPr>
          <p:spPr bwMode="auto">
            <a:xfrm rot="20342882">
              <a:off x="7355" y="5913"/>
              <a:ext cx="2555" cy="221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A76E">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7" name="Freeform 16"/>
            <p:cNvSpPr/>
            <p:nvPr/>
          </p:nvSpPr>
          <p:spPr bwMode="auto">
            <a:xfrm rot="20342882">
              <a:off x="9148" y="6250"/>
              <a:ext cx="982" cy="224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ECB3">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8" name="Freeform 17"/>
            <p:cNvSpPr/>
            <p:nvPr/>
          </p:nvSpPr>
          <p:spPr bwMode="auto">
            <a:xfrm rot="20342882">
              <a:off x="7745" y="7328"/>
              <a:ext cx="1783" cy="1572"/>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58F49">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grpSp>
      <p:sp>
        <p:nvSpPr>
          <p:cNvPr id="16" name="矩形 66"/>
          <p:cNvSpPr>
            <a:spLocks noChangeArrowheads="1"/>
          </p:cNvSpPr>
          <p:nvPr/>
        </p:nvSpPr>
        <p:spPr bwMode="auto">
          <a:xfrm>
            <a:off x="1734820" y="1562100"/>
            <a:ext cx="794893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绝大多数需求管理工具某种程度上同</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Word</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集成，典型的方式是在</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Word</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上添加工具条。但</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Vital Link是基于FrameMaker的，Slate工具则同时与FrameMaker和Word集成</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4" name="文本框 67"/>
          <p:cNvSpPr>
            <a:spLocks noChangeArrowheads="1"/>
          </p:cNvSpPr>
          <p:nvPr/>
        </p:nvSpPr>
        <p:spPr bwMode="auto">
          <a:xfrm>
            <a:off x="624840" y="90424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6.5.2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需求管理工具的功能</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7" name="组合 6"/>
          <p:cNvGrpSpPr/>
          <p:nvPr/>
        </p:nvGrpSpPr>
        <p:grpSpPr>
          <a:xfrm>
            <a:off x="99667" y="220792"/>
            <a:ext cx="3592020" cy="481447"/>
            <a:chOff x="198764" y="258545"/>
            <a:chExt cx="4788250" cy="642449"/>
          </a:xfrm>
        </p:grpSpPr>
        <p:grpSp>
          <p:nvGrpSpPr>
            <p:cNvPr id="8" name="组合 5"/>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286663"/>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9" name="灯片编号占位符 8"/>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46</a:t>
            </a:fld>
            <a:endParaRPr lang="zh-CN" altLang="en-US" dirty="0">
              <a:solidFill>
                <a:prstClr val="black">
                  <a:tint val="75000"/>
                </a:prstClr>
              </a:solidFill>
            </a:endParaRPr>
          </a:p>
        </p:txBody>
      </p:sp>
      <p:sp>
        <p:nvSpPr>
          <p:cNvPr id="6" name="文本框 5"/>
          <p:cNvSpPr txBox="1"/>
          <p:nvPr/>
        </p:nvSpPr>
        <p:spPr>
          <a:xfrm>
            <a:off x="1701165" y="3419475"/>
            <a:ext cx="7982585" cy="2861310"/>
          </a:xfrm>
          <a:prstGeom prst="rect">
            <a:avLst/>
          </a:prstGeom>
          <a:noFill/>
        </p:spPr>
        <p:txBody>
          <a:bodyPr wrap="square" rtlCol="0">
            <a:spAutoFit/>
          </a:bodyPr>
          <a:lstStyle/>
          <a:p>
            <a:pPr algn="l">
              <a:lnSpc>
                <a:spcPct val="150000"/>
              </a:lnSpc>
              <a:buClrTx/>
              <a:buSzTx/>
              <a:buFont typeface="Wingdings" panose="05000000000000000000" pitchFamily="2" charset="2"/>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高端工具提供了丰富的输入、输出文件格式。有些工具允许从文档中挑选特定的文本，把它们看作离散需求，就如同在数据库中添加新需求。当挑选好作为需求的文本时，工具通常高亮显示需求然后插入到Word书签和隐藏的文本中。还可以把文档编成不同的风格来扩展每个需求。文字处理后的文档可能不太完美，但可以通过使用文档风格和关键字来纠正。</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ppt_y</p:attrName>
                                        </p:attrNameLst>
                                      </p:cBhvr>
                                      <p:tavLst>
                                        <p:tav tm="0">
                                          <p:val>
                                            <p:strVal val="#ppt_y+#ppt_h*1.125000"/>
                                          </p:val>
                                        </p:tav>
                                        <p:tav tm="100000">
                                          <p:val>
                                            <p:strVal val="#ppt_y"/>
                                          </p:val>
                                        </p:tav>
                                      </p:tavLst>
                                    </p:anim>
                                    <p:animEffect transition="in" filter="wipe(up)">
                                      <p:cBhvr>
                                        <p:cTn id="16" dur="500"/>
                                        <p:tgtEl>
                                          <p:spTgt spid="2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up)">
                                      <p:cBhvr>
                                        <p:cTn id="20" dur="500"/>
                                        <p:tgtEl>
                                          <p:spTgt spid="1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up)">
                                      <p:cBhvr>
                                        <p:cTn id="24" dur="500"/>
                                        <p:tgtEl>
                                          <p:spTgt spid="4"/>
                                        </p:tgtEl>
                                      </p:cBhvr>
                                    </p:animEffect>
                                  </p:childTnLst>
                                </p:cTn>
                              </p:par>
                              <p:par>
                                <p:cTn id="25" presetID="1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p:tgtEl>
                                          <p:spTgt spid="7"/>
                                        </p:tgtEl>
                                        <p:attrNameLst>
                                          <p:attrName>ppt_y</p:attrName>
                                        </p:attrNameLst>
                                      </p:cBhvr>
                                      <p:tavLst>
                                        <p:tav tm="0">
                                          <p:val>
                                            <p:strVal val="#ppt_y+#ppt_h*1.125000"/>
                                          </p:val>
                                        </p:tav>
                                        <p:tav tm="100000">
                                          <p:val>
                                            <p:strVal val="#ppt_y"/>
                                          </p:val>
                                        </p:tav>
                                      </p:tavLst>
                                    </p:anim>
                                    <p:animEffect transition="in" filter="wipe(up)">
                                      <p:cBhvr>
                                        <p:cTn id="28" dur="500"/>
                                        <p:tgtEl>
                                          <p:spTgt spid="7"/>
                                        </p:tgtEl>
                                      </p:cBhvr>
                                    </p:animEffect>
                                  </p:childTnLst>
                                </p:cTn>
                              </p:par>
                              <p:par>
                                <p:cTn id="29" presetID="12" presetClass="entr" presetSubtype="4"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p:tgtEl>
                                          <p:spTgt spid="55"/>
                                        </p:tgtEl>
                                        <p:attrNameLst>
                                          <p:attrName>ppt_y</p:attrName>
                                        </p:attrNameLst>
                                      </p:cBhvr>
                                      <p:tavLst>
                                        <p:tav tm="0">
                                          <p:val>
                                            <p:strVal val="#ppt_y+#ppt_h*1.125000"/>
                                          </p:val>
                                        </p:tav>
                                        <p:tav tm="100000">
                                          <p:val>
                                            <p:strVal val="#ppt_y"/>
                                          </p:val>
                                        </p:tav>
                                      </p:tavLst>
                                    </p:anim>
                                    <p:animEffect transition="in" filter="wipe(up)">
                                      <p:cBhvr>
                                        <p:cTn id="32" dur="500"/>
                                        <p:tgtEl>
                                          <p:spTgt spid="5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p:tgtEl>
                                          <p:spTgt spid="3"/>
                                        </p:tgtEl>
                                        <p:attrNameLst>
                                          <p:attrName>ppt_y</p:attrName>
                                        </p:attrNameLst>
                                      </p:cBhvr>
                                      <p:tavLst>
                                        <p:tav tm="0">
                                          <p:val>
                                            <p:strVal val="#ppt_y+#ppt_h*1.125000"/>
                                          </p:val>
                                        </p:tav>
                                        <p:tav tm="100000">
                                          <p:val>
                                            <p:strVal val="#ppt_y"/>
                                          </p:val>
                                        </p:tav>
                                      </p:tavLst>
                                    </p:anim>
                                    <p:animEffect transition="in" filter="wipe(up)">
                                      <p:cBhvr>
                                        <p:cTn id="36" dur="500"/>
                                        <p:tgtEl>
                                          <p:spTgt spid="3"/>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p:tgtEl>
                                          <p:spTgt spid="6"/>
                                        </p:tgtEl>
                                        <p:attrNameLst>
                                          <p:attrName>ppt_y</p:attrName>
                                        </p:attrNameLst>
                                      </p:cBhvr>
                                      <p:tavLst>
                                        <p:tav tm="0">
                                          <p:val>
                                            <p:strVal val="#ppt_y+#ppt_h*1.125000"/>
                                          </p:val>
                                        </p:tav>
                                        <p:tav tm="100000">
                                          <p:val>
                                            <p:strVal val="#ppt_y"/>
                                          </p:val>
                                        </p:tav>
                                      </p:tavLst>
                                    </p:anim>
                                    <p:animEffect transition="in" filter="wipe(up)">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2" grpId="0" bldLvl="0" animBg="1"/>
      <p:bldP spid="2" grpId="1" animBg="1"/>
      <p:bldP spid="16" grpId="0"/>
      <p:bldP spid="16" grpId="1"/>
      <p:bldP spid="4" grpId="0"/>
      <p:bldP spid="4" grpId="1"/>
      <p:bldP spid="3" grpId="0"/>
      <p:bldP spid="3" grpId="1"/>
      <p:bldP spid="6" grpId="0"/>
      <p:bldP spid="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同侧圆角矩形 1"/>
          <p:cNvSpPr/>
          <p:nvPr/>
        </p:nvSpPr>
        <p:spPr>
          <a:xfrm>
            <a:off x="589915" y="1628775"/>
            <a:ext cx="11086465" cy="4432300"/>
          </a:xfrm>
          <a:prstGeom prst="round2Same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589915" y="1722120"/>
            <a:ext cx="10914380"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这些工具对每个需求不仅有统一的内部标识符，还支持层次编码的数字标签。这些标识符通常是一个短文本字首，例如UR代表用户需求(User Requirement)，之后再跟一个唯一的整数。</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a:p>
            <a:pPr marL="0" indent="0" algn="l" fontAlgn="auto">
              <a:lnSpc>
                <a:spcPct val="150000"/>
              </a:lnSpc>
              <a:buClrTx/>
              <a:buSzTx/>
              <a:buFont typeface="Wingdings" panose="05000000000000000000" pitchFamily="2" charset="2"/>
              <a:buNone/>
            </a:pP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      高级的工具提供类似于Windows资源管理器的层次显示方法用来操作需求层次树。DOORS工具可以使我们看到层次结构的软件需求说明书。</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a:p>
            <a:pPr marL="0" indent="0" algn="l" fontAlgn="auto">
              <a:lnSpc>
                <a:spcPct val="150000"/>
              </a:lnSpc>
              <a:buClrTx/>
              <a:buSzTx/>
              <a:buFont typeface="Wingdings" panose="05000000000000000000" pitchFamily="2" charset="2"/>
              <a:buNone/>
            </a:pP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      工具的输出能力包括以用户定义格式或表单报告格式生成需求文档的能力。 CaliberRM强大的文档加工功能(称为“Document Factory”)使用户能在Word中用简单的命令定义一个软件规格说明模板，以指示页面布局、样板文本、从数据库中选取的属性及使用文字的方式。Document Factory以用户定义的查询条件从数据库中筛选信息，并用所定义的模板产生一个定制的文档。因此，软件需求规格说明本质上是一个产生自数据库筛选内容的报告。</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7" name="组合 6"/>
          <p:cNvGrpSpPr/>
          <p:nvPr/>
        </p:nvGrpSpPr>
        <p:grpSpPr>
          <a:xfrm>
            <a:off x="99667" y="220792"/>
            <a:ext cx="3592020" cy="481447"/>
            <a:chOff x="198764" y="258545"/>
            <a:chExt cx="4788250" cy="642449"/>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286663"/>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12" name="日期占位符 1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8" name="文本框 67"/>
          <p:cNvSpPr>
            <a:spLocks noChangeArrowheads="1"/>
          </p:cNvSpPr>
          <p:nvPr/>
        </p:nvSpPr>
        <p:spPr bwMode="auto">
          <a:xfrm>
            <a:off x="624840" y="90424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6.5.2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需求管理工具的功能</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9" name="灯片编号占位符 8"/>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47</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p:tgtEl>
                                          <p:spTgt spid="42"/>
                                        </p:tgtEl>
                                        <p:attrNameLst>
                                          <p:attrName>ppt_y</p:attrName>
                                        </p:attrNameLst>
                                      </p:cBhvr>
                                      <p:tavLst>
                                        <p:tav tm="0">
                                          <p:val>
                                            <p:strVal val="#ppt_y+#ppt_h*1.125000"/>
                                          </p:val>
                                        </p:tav>
                                        <p:tav tm="100000">
                                          <p:val>
                                            <p:strVal val="#ppt_y"/>
                                          </p:val>
                                        </p:tav>
                                      </p:tavLst>
                                    </p:anim>
                                    <p:animEffect transition="in" filter="wipe(up)">
                                      <p:cBhvr>
                                        <p:cTn id="12" dur="500"/>
                                        <p:tgtEl>
                                          <p:spTgt spid="42"/>
                                        </p:tgtEl>
                                      </p:cBhvr>
                                    </p:animEffect>
                                  </p:childTnLst>
                                </p:cTn>
                              </p:par>
                              <p:par>
                                <p:cTn id="13" presetID="1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up)">
                                      <p:cBhvr>
                                        <p:cTn id="16" dur="500"/>
                                        <p:tgtEl>
                                          <p:spTgt spid="3"/>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ppt_y</p:attrName>
                                        </p:attrNameLst>
                                      </p:cBhvr>
                                      <p:tavLst>
                                        <p:tav tm="0">
                                          <p:val>
                                            <p:strVal val="#ppt_y+#ppt_h*1.125000"/>
                                          </p:val>
                                        </p:tav>
                                        <p:tav tm="100000">
                                          <p:val>
                                            <p:strVal val="#ppt_y"/>
                                          </p:val>
                                        </p:tav>
                                      </p:tavLst>
                                    </p:anim>
                                    <p:animEffect transition="in" filter="wipe(up)">
                                      <p:cBhvr>
                                        <p:cTn id="24" dur="500"/>
                                        <p:tgtEl>
                                          <p:spTgt spid="1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42" grpId="0"/>
      <p:bldP spid="42" grpId="1"/>
      <p:bldP spid="12" grpId="0"/>
      <p:bldP spid="12" grpId="1"/>
      <p:bldP spid="8" grpId="0"/>
      <p:bldP spid="8"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bwMode="auto">
          <a:xfrm>
            <a:off x="9653432" y="4257257"/>
            <a:ext cx="1762125" cy="1897062"/>
            <a:chOff x="7355" y="5913"/>
            <a:chExt cx="2775" cy="2987"/>
          </a:xfrm>
        </p:grpSpPr>
        <p:sp>
          <p:nvSpPr>
            <p:cNvPr id="26" name="Freeform 15"/>
            <p:cNvSpPr>
              <a:spLocks noEditPoints="1"/>
            </p:cNvSpPr>
            <p:nvPr/>
          </p:nvSpPr>
          <p:spPr bwMode="auto">
            <a:xfrm rot="20342882">
              <a:off x="7355" y="5913"/>
              <a:ext cx="2555" cy="221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A76E">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7" name="Freeform 16"/>
            <p:cNvSpPr/>
            <p:nvPr/>
          </p:nvSpPr>
          <p:spPr bwMode="auto">
            <a:xfrm rot="20342882">
              <a:off x="9148" y="6250"/>
              <a:ext cx="982" cy="224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ECB3">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8" name="Freeform 17"/>
            <p:cNvSpPr/>
            <p:nvPr/>
          </p:nvSpPr>
          <p:spPr bwMode="auto">
            <a:xfrm rot="20342882">
              <a:off x="7745" y="7328"/>
              <a:ext cx="1783" cy="1572"/>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58F49">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grpSp>
      <p:sp>
        <p:nvSpPr>
          <p:cNvPr id="16" name="矩形 66"/>
          <p:cNvSpPr>
            <a:spLocks noChangeArrowheads="1"/>
          </p:cNvSpPr>
          <p:nvPr/>
        </p:nvSpPr>
        <p:spPr bwMode="auto">
          <a:xfrm>
            <a:off x="624840" y="1776095"/>
            <a:ext cx="1068006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indent="0" fontAlgn="auto">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所有的工具都有在需求同其他系统元素间定义联系链的健壮跟踪能力</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p>
          <a:p>
            <a:pPr lvl="0" indent="0" fontAlgn="auto">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RTM Workshop允许为每个项目中的存储对象类别建立一个E-R图，从而为项目定义一个由E-R图组成的类别图表。通过定义两类别中(或同类别的)对象的联系链和基于图表中定义的类别联系可以实现跟踪能力。当完成以上工作后，一旦某个变更被采纳，工具自动根据跟踪信息把涉及的需求表示为“可疑的”。从而帮助你分析需求变更的影响。</a:t>
            </a:r>
          </a:p>
          <a:p>
            <a:pPr lvl="0" indent="0" fontAlgn="auto">
              <a:lnSpc>
                <a:spcPct val="150000"/>
              </a:lnSpc>
              <a:buFont typeface="Wingdings" panose="05000000000000000000" pitchFamily="2" charset="2"/>
              <a:buNone/>
            </a:pP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    其他特点还包括：建立用户小组，定义用户或用户组对项目、需求、属性和属性值的读、写、创建和删除权限。甚至还有些工具允许把非文本的Excel工单或图像对象作为需求的一方面。还包括一些学习帮助功能，例如教程和示例项目，帮助用户尽快上手。 </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7" name="组合 6"/>
          <p:cNvGrpSpPr/>
          <p:nvPr/>
        </p:nvGrpSpPr>
        <p:grpSpPr>
          <a:xfrm>
            <a:off x="99667" y="220792"/>
            <a:ext cx="3592020" cy="481447"/>
            <a:chOff x="198764" y="258545"/>
            <a:chExt cx="4788250" cy="642449"/>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5" name="等腰三角形 1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7" name="文本框 6"/>
            <p:cNvSpPr txBox="1"/>
            <p:nvPr/>
          </p:nvSpPr>
          <p:spPr>
            <a:xfrm>
              <a:off x="898563" y="286663"/>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13" name="日期占位符 1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同侧圆角矩形 2"/>
          <p:cNvSpPr/>
          <p:nvPr/>
        </p:nvSpPr>
        <p:spPr>
          <a:xfrm>
            <a:off x="589915" y="1628775"/>
            <a:ext cx="11086465" cy="4432300"/>
          </a:xfrm>
          <a:prstGeom prst="round2Same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8" name="文本框 67"/>
          <p:cNvSpPr>
            <a:spLocks noChangeArrowheads="1"/>
          </p:cNvSpPr>
          <p:nvPr/>
        </p:nvSpPr>
        <p:spPr bwMode="auto">
          <a:xfrm>
            <a:off x="624840" y="90424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6.5.2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需求管理工具的功能</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ppt_y</p:attrName>
                                        </p:attrNameLst>
                                      </p:cBhvr>
                                      <p:tavLst>
                                        <p:tav tm="0">
                                          <p:val>
                                            <p:strVal val="#ppt_y+#ppt_h*1.125000"/>
                                          </p:val>
                                        </p:tav>
                                        <p:tav tm="100000">
                                          <p:val>
                                            <p:strVal val="#ppt_y"/>
                                          </p:val>
                                        </p:tav>
                                      </p:tavLst>
                                    </p:anim>
                                    <p:animEffect transition="in" filter="wipe(up)">
                                      <p:cBhvr>
                                        <p:cTn id="8" dur="500"/>
                                        <p:tgtEl>
                                          <p:spTgt spid="2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ppt_y</p:attrName>
                                        </p:attrNameLst>
                                      </p:cBhvr>
                                      <p:tavLst>
                                        <p:tav tm="0">
                                          <p:val>
                                            <p:strVal val="#ppt_y+#ppt_h*1.125000"/>
                                          </p:val>
                                        </p:tav>
                                        <p:tav tm="100000">
                                          <p:val>
                                            <p:strVal val="#ppt_y"/>
                                          </p:val>
                                        </p:tav>
                                      </p:tavLst>
                                    </p:anim>
                                    <p:animEffect transition="in" filter="wipe(up)">
                                      <p:cBhvr>
                                        <p:cTn id="12" dur="500"/>
                                        <p:tgtEl>
                                          <p:spTgt spid="16"/>
                                        </p:tgtEl>
                                      </p:cBhvr>
                                    </p:animEffect>
                                  </p:childTnLst>
                                </p:cTn>
                              </p:par>
                              <p:par>
                                <p:cTn id="13" presetID="1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up)">
                                      <p:cBhvr>
                                        <p:cTn id="24" dur="500"/>
                                        <p:tgtEl>
                                          <p:spTgt spid="1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p:tgtEl>
                                          <p:spTgt spid="3"/>
                                        </p:tgtEl>
                                        <p:attrNameLst>
                                          <p:attrName>ppt_y</p:attrName>
                                        </p:attrNameLst>
                                      </p:cBhvr>
                                      <p:tavLst>
                                        <p:tav tm="0">
                                          <p:val>
                                            <p:strVal val="#ppt_y+#ppt_h*1.125000"/>
                                          </p:val>
                                        </p:tav>
                                        <p:tav tm="100000">
                                          <p:val>
                                            <p:strVal val="#ppt_y"/>
                                          </p:val>
                                        </p:tav>
                                      </p:tavLst>
                                    </p:anim>
                                    <p:animEffect transition="in" filter="wipe(up)">
                                      <p:cBhvr>
                                        <p:cTn id="28" dur="500"/>
                                        <p:tgtEl>
                                          <p:spTgt spid="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3" grpId="0"/>
      <p:bldP spid="13" grpId="1"/>
      <p:bldP spid="3" grpId="0" bldLvl="0" animBg="1"/>
      <p:bldP spid="3" grpId="1" animBg="1"/>
      <p:bldP spid="8" grpId="0"/>
      <p:bldP spid="8"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nvSpPr>
        <p:spPr>
          <a:xfrm>
            <a:off x="838200" y="716280"/>
            <a:ext cx="11086465" cy="1334770"/>
          </a:xfrm>
          <a:prstGeom prst="round2SameRect">
            <a:avLst/>
          </a:prstGeom>
          <a:solidFill>
            <a:schemeClr val="accent1">
              <a:lumMod val="20000"/>
              <a:lumOff val="8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grpSp>
        <p:nvGrpSpPr>
          <p:cNvPr id="25" name="组合 24"/>
          <p:cNvGrpSpPr/>
          <p:nvPr/>
        </p:nvGrpSpPr>
        <p:grpSpPr bwMode="auto">
          <a:xfrm>
            <a:off x="9653432" y="4257257"/>
            <a:ext cx="1762125" cy="1897062"/>
            <a:chOff x="7355" y="5913"/>
            <a:chExt cx="2775" cy="2987"/>
          </a:xfrm>
        </p:grpSpPr>
        <p:sp>
          <p:nvSpPr>
            <p:cNvPr id="26" name="Freeform 15"/>
            <p:cNvSpPr>
              <a:spLocks noEditPoints="1"/>
            </p:cNvSpPr>
            <p:nvPr/>
          </p:nvSpPr>
          <p:spPr bwMode="auto">
            <a:xfrm rot="20342882">
              <a:off x="7355" y="5913"/>
              <a:ext cx="2555" cy="221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A76E">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7" name="Freeform 16"/>
            <p:cNvSpPr/>
            <p:nvPr/>
          </p:nvSpPr>
          <p:spPr bwMode="auto">
            <a:xfrm rot="20342882">
              <a:off x="9148" y="6250"/>
              <a:ext cx="982" cy="224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ECB3">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sp>
          <p:nvSpPr>
            <p:cNvPr id="28" name="Freeform 17"/>
            <p:cNvSpPr/>
            <p:nvPr/>
          </p:nvSpPr>
          <p:spPr bwMode="auto">
            <a:xfrm rot="20342882">
              <a:off x="7745" y="7328"/>
              <a:ext cx="1783" cy="1572"/>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58F49">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buFontTx/>
                <a:buNone/>
                <a:defRPr/>
              </a:pPr>
              <a:endParaRPr lang="en-US">
                <a:solidFill>
                  <a:prstClr val="white"/>
                </a:solidFill>
                <a:ea typeface="微软雅黑" panose="020B0503020204020204" charset="-122"/>
              </a:endParaRPr>
            </a:p>
          </p:txBody>
        </p:sp>
      </p:grpSp>
      <p:sp>
        <p:nvSpPr>
          <p:cNvPr id="16" name="矩形 66"/>
          <p:cNvSpPr>
            <a:spLocks noChangeArrowheads="1"/>
          </p:cNvSpPr>
          <p:nvPr/>
        </p:nvSpPr>
        <p:spPr bwMode="auto">
          <a:xfrm>
            <a:off x="3498850" y="5955030"/>
            <a:ext cx="536194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200000"/>
              </a:lnSpc>
              <a:buClrTx/>
              <a:buSzTx/>
              <a:buFont typeface="Wingdings" panose="05000000000000000000" pitchFamily="2" charset="2"/>
              <a:buNone/>
            </a:pPr>
            <a:r>
              <a:rPr lang="zh-CN" altLang="en-US" sz="2000" b="1" kern="0" dirty="0">
                <a:solidFill>
                  <a:schemeClr val="tx1">
                    <a:lumMod val="50000"/>
                    <a:lumOff val="50000"/>
                  </a:schemeClr>
                </a:solidFill>
                <a:latin typeface="微软雅黑" panose="020B0503020204020204" charset="-122"/>
                <a:ea typeface="微软雅黑" panose="020B0503020204020204" charset="-122"/>
                <a:sym typeface="+mn-ea"/>
              </a:rPr>
              <a:t>图6-9    需求管理工具与其他软件工具的结合</a:t>
            </a:r>
            <a:endParaRPr lang="zh-CN" altLang="en-US" sz="2000" b="1" kern="0" dirty="0">
              <a:solidFill>
                <a:schemeClr val="tx1">
                  <a:lumMod val="50000"/>
                  <a:lumOff val="50000"/>
                </a:schemeClr>
              </a:solidFill>
              <a:latin typeface="微软雅黑" panose="020B0503020204020204" charset="-122"/>
              <a:ea typeface="微软雅黑" panose="020B0503020204020204" charset="-122"/>
            </a:endParaRPr>
          </a:p>
        </p:txBody>
      </p:sp>
      <p:sp>
        <p:nvSpPr>
          <p:cNvPr id="2" name="椭圆 1"/>
          <p:cNvSpPr/>
          <p:nvPr/>
        </p:nvSpPr>
        <p:spPr>
          <a:xfrm>
            <a:off x="4892675" y="2082800"/>
            <a:ext cx="1957070" cy="85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66"/>
          <p:cNvSpPr>
            <a:spLocks noChangeArrowheads="1"/>
          </p:cNvSpPr>
          <p:nvPr/>
        </p:nvSpPr>
        <p:spPr bwMode="auto">
          <a:xfrm>
            <a:off x="5063490" y="2083435"/>
            <a:ext cx="17818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200000"/>
              </a:lnSpc>
              <a:buClrTx/>
              <a:buSzTx/>
              <a:buFont typeface="Wingdings" panose="05000000000000000000" pitchFamily="2" charset="2"/>
              <a:buNone/>
            </a:pPr>
            <a:r>
              <a:rPr lang="zh-CN" altLang="en-US" sz="2000" b="1" dirty="0">
                <a:latin typeface="Times New Roman" panose="02020603050405020304" pitchFamily="2" charset="0"/>
                <a:ea typeface="宋体" panose="02010600030101010101" pitchFamily="2" charset="-122"/>
                <a:sym typeface="+mn-ea"/>
              </a:rPr>
              <a:t>项目跟踪工具</a:t>
            </a:r>
            <a:endParaRPr lang="zh-CN" altLang="en-US" sz="2000" dirty="0">
              <a:latin typeface="微软雅黑" panose="020B0503020204020204" charset="-122"/>
              <a:ea typeface="微软雅黑" panose="020B0503020204020204" charset="-122"/>
            </a:endParaRPr>
          </a:p>
        </p:txBody>
      </p:sp>
      <p:sp>
        <p:nvSpPr>
          <p:cNvPr id="11" name="椭圆 10"/>
          <p:cNvSpPr/>
          <p:nvPr/>
        </p:nvSpPr>
        <p:spPr>
          <a:xfrm>
            <a:off x="4980305" y="3505835"/>
            <a:ext cx="1957070" cy="85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66"/>
          <p:cNvSpPr>
            <a:spLocks noChangeArrowheads="1"/>
          </p:cNvSpPr>
          <p:nvPr/>
        </p:nvSpPr>
        <p:spPr bwMode="auto">
          <a:xfrm>
            <a:off x="5111750" y="3732530"/>
            <a:ext cx="17818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latin typeface="Times New Roman" panose="02020603050405020304" pitchFamily="2" charset="0"/>
                <a:ea typeface="宋体" panose="02010600030101010101" pitchFamily="2" charset="-122"/>
                <a:sym typeface="+mn-ea"/>
              </a:rPr>
              <a:t>需求管理工具</a:t>
            </a:r>
            <a:endParaRPr lang="zh-CN" altLang="en-US" sz="2000" dirty="0">
              <a:latin typeface="微软雅黑" panose="020B0503020204020204" charset="-122"/>
              <a:ea typeface="微软雅黑" panose="020B0503020204020204" charset="-122"/>
            </a:endParaRPr>
          </a:p>
        </p:txBody>
      </p:sp>
      <p:sp>
        <p:nvSpPr>
          <p:cNvPr id="15" name="椭圆 14"/>
          <p:cNvSpPr/>
          <p:nvPr/>
        </p:nvSpPr>
        <p:spPr>
          <a:xfrm>
            <a:off x="4980305" y="5144135"/>
            <a:ext cx="1957070" cy="85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66"/>
          <p:cNvSpPr>
            <a:spLocks noChangeArrowheads="1"/>
          </p:cNvSpPr>
          <p:nvPr/>
        </p:nvSpPr>
        <p:spPr bwMode="auto">
          <a:xfrm>
            <a:off x="5111750" y="5144135"/>
            <a:ext cx="17818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200000"/>
              </a:lnSpc>
              <a:buClrTx/>
              <a:buSzTx/>
              <a:buFont typeface="Wingdings" panose="05000000000000000000" pitchFamily="2" charset="2"/>
              <a:buNone/>
            </a:pPr>
            <a:r>
              <a:rPr lang="zh-CN" altLang="en-US" sz="2000" b="1" dirty="0">
                <a:latin typeface="Times New Roman" panose="02020603050405020304" pitchFamily="2" charset="0"/>
                <a:ea typeface="宋体" panose="02010600030101010101" pitchFamily="2" charset="-122"/>
                <a:sym typeface="+mn-ea"/>
              </a:rPr>
              <a:t>项目评估工具</a:t>
            </a:r>
            <a:endParaRPr lang="zh-CN" altLang="en-US" sz="2000" dirty="0">
              <a:latin typeface="微软雅黑" panose="020B0503020204020204" charset="-122"/>
              <a:ea typeface="微软雅黑" panose="020B0503020204020204" charset="-122"/>
            </a:endParaRPr>
          </a:p>
        </p:txBody>
      </p:sp>
      <p:sp>
        <p:nvSpPr>
          <p:cNvPr id="23" name="椭圆 22"/>
          <p:cNvSpPr/>
          <p:nvPr/>
        </p:nvSpPr>
        <p:spPr>
          <a:xfrm>
            <a:off x="7480935" y="2750185"/>
            <a:ext cx="1957070" cy="85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66"/>
          <p:cNvSpPr>
            <a:spLocks noChangeArrowheads="1"/>
          </p:cNvSpPr>
          <p:nvPr/>
        </p:nvSpPr>
        <p:spPr bwMode="auto">
          <a:xfrm>
            <a:off x="7612380" y="2750185"/>
            <a:ext cx="17818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200000"/>
              </a:lnSpc>
              <a:buClrTx/>
              <a:buSzTx/>
              <a:buFont typeface="Wingdings" panose="05000000000000000000" pitchFamily="2" charset="2"/>
              <a:buNone/>
            </a:pPr>
            <a:r>
              <a:rPr lang="zh-CN" altLang="en-US" sz="2000" b="1" dirty="0">
                <a:latin typeface="Times New Roman" panose="02020603050405020304" pitchFamily="2" charset="0"/>
                <a:ea typeface="宋体" panose="02010600030101010101" pitchFamily="2" charset="-122"/>
                <a:sym typeface="+mn-ea"/>
              </a:rPr>
              <a:t>版本控制工具</a:t>
            </a:r>
            <a:endParaRPr lang="zh-CN" altLang="en-US" sz="2000" dirty="0">
              <a:latin typeface="微软雅黑" panose="020B0503020204020204" charset="-122"/>
              <a:ea typeface="微软雅黑" panose="020B0503020204020204" charset="-122"/>
            </a:endParaRPr>
          </a:p>
        </p:txBody>
      </p:sp>
      <p:sp>
        <p:nvSpPr>
          <p:cNvPr id="31" name="椭圆 30"/>
          <p:cNvSpPr/>
          <p:nvPr/>
        </p:nvSpPr>
        <p:spPr>
          <a:xfrm>
            <a:off x="7480935" y="4459605"/>
            <a:ext cx="1957070" cy="85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66"/>
          <p:cNvSpPr>
            <a:spLocks noChangeArrowheads="1"/>
          </p:cNvSpPr>
          <p:nvPr/>
        </p:nvSpPr>
        <p:spPr bwMode="auto">
          <a:xfrm>
            <a:off x="7612380" y="4459605"/>
            <a:ext cx="17818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200000"/>
              </a:lnSpc>
              <a:buClrTx/>
              <a:buSzTx/>
              <a:buFont typeface="Wingdings" panose="05000000000000000000" pitchFamily="2" charset="2"/>
              <a:buNone/>
            </a:pPr>
            <a:r>
              <a:rPr lang="zh-CN" altLang="en-US" sz="2000" b="1" dirty="0">
                <a:latin typeface="Times New Roman" panose="02020603050405020304" pitchFamily="2" charset="0"/>
                <a:ea typeface="宋体" panose="02010600030101010101" pitchFamily="2" charset="-122"/>
                <a:sym typeface="+mn-ea"/>
              </a:rPr>
              <a:t>项目跟踪工具</a:t>
            </a:r>
            <a:endParaRPr lang="zh-CN" altLang="en-US" sz="2000" dirty="0">
              <a:latin typeface="微软雅黑" panose="020B0503020204020204" charset="-122"/>
              <a:ea typeface="微软雅黑" panose="020B0503020204020204" charset="-122"/>
            </a:endParaRPr>
          </a:p>
        </p:txBody>
      </p:sp>
      <p:sp>
        <p:nvSpPr>
          <p:cNvPr id="33" name="椭圆 32"/>
          <p:cNvSpPr/>
          <p:nvPr/>
        </p:nvSpPr>
        <p:spPr>
          <a:xfrm>
            <a:off x="2479675" y="2868930"/>
            <a:ext cx="1957070" cy="85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66"/>
          <p:cNvSpPr>
            <a:spLocks noChangeArrowheads="1"/>
          </p:cNvSpPr>
          <p:nvPr/>
        </p:nvSpPr>
        <p:spPr bwMode="auto">
          <a:xfrm>
            <a:off x="2611120" y="2868930"/>
            <a:ext cx="17818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200000"/>
              </a:lnSpc>
              <a:buClrTx/>
              <a:buSzTx/>
              <a:buFont typeface="Wingdings" panose="05000000000000000000" pitchFamily="2" charset="2"/>
              <a:buNone/>
            </a:pPr>
            <a:r>
              <a:rPr lang="zh-CN" altLang="en-US" sz="2000" b="1" dirty="0">
                <a:latin typeface="Times New Roman" panose="02020603050405020304" pitchFamily="2" charset="0"/>
                <a:ea typeface="宋体" panose="02010600030101010101" pitchFamily="2" charset="-122"/>
                <a:sym typeface="+mn-ea"/>
              </a:rPr>
              <a:t>测试管理工具</a:t>
            </a:r>
            <a:endParaRPr lang="zh-CN" altLang="en-US" sz="2000" dirty="0">
              <a:latin typeface="微软雅黑" panose="020B0503020204020204" charset="-122"/>
              <a:ea typeface="微软雅黑" panose="020B0503020204020204" charset="-122"/>
            </a:endParaRPr>
          </a:p>
        </p:txBody>
      </p:sp>
      <p:sp>
        <p:nvSpPr>
          <p:cNvPr id="36" name="椭圆 35"/>
          <p:cNvSpPr/>
          <p:nvPr/>
        </p:nvSpPr>
        <p:spPr>
          <a:xfrm>
            <a:off x="2479675" y="4459605"/>
            <a:ext cx="1957070" cy="851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66"/>
          <p:cNvSpPr>
            <a:spLocks noChangeArrowheads="1"/>
          </p:cNvSpPr>
          <p:nvPr/>
        </p:nvSpPr>
        <p:spPr bwMode="auto">
          <a:xfrm>
            <a:off x="2611120" y="4459605"/>
            <a:ext cx="17818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200000"/>
              </a:lnSpc>
              <a:buClrTx/>
              <a:buSzTx/>
              <a:buFont typeface="Wingdings" panose="05000000000000000000" pitchFamily="2" charset="2"/>
              <a:buNone/>
            </a:pPr>
            <a:r>
              <a:rPr lang="zh-CN" altLang="en-US" sz="2000" b="1" dirty="0">
                <a:latin typeface="Times New Roman" panose="02020603050405020304" pitchFamily="2" charset="0"/>
                <a:ea typeface="宋体" panose="02010600030101010101" pitchFamily="2" charset="-122"/>
                <a:sym typeface="+mn-ea"/>
              </a:rPr>
              <a:t>变更管理工具</a:t>
            </a:r>
            <a:endParaRPr lang="zh-CN" altLang="en-US" sz="2000" dirty="0">
              <a:latin typeface="微软雅黑" panose="020B0503020204020204" charset="-122"/>
              <a:ea typeface="微软雅黑" panose="020B0503020204020204" charset="-122"/>
            </a:endParaRPr>
          </a:p>
        </p:txBody>
      </p:sp>
      <p:cxnSp>
        <p:nvCxnSpPr>
          <p:cNvPr id="38" name="直接箭头连接符 37"/>
          <p:cNvCxnSpPr/>
          <p:nvPr/>
        </p:nvCxnSpPr>
        <p:spPr>
          <a:xfrm>
            <a:off x="4519930" y="3295015"/>
            <a:ext cx="543560" cy="306705"/>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4519930" y="4333240"/>
            <a:ext cx="548005" cy="415925"/>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6849745" y="3240405"/>
            <a:ext cx="548005" cy="415925"/>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6849745" y="4333240"/>
            <a:ext cx="555625" cy="38481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936615" y="2882265"/>
            <a:ext cx="0" cy="578485"/>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958840" y="4523740"/>
            <a:ext cx="0" cy="578485"/>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 name="矩形 66"/>
          <p:cNvSpPr>
            <a:spLocks noChangeArrowheads="1"/>
          </p:cNvSpPr>
          <p:nvPr/>
        </p:nvSpPr>
        <p:spPr bwMode="auto">
          <a:xfrm>
            <a:off x="947420" y="606425"/>
            <a:ext cx="99917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这些产品有一个趋势，就是尽量与应用开发中使用的其他工具(例如：测试，模型设计，问题跟踪，项目管理工具)相集成，如下图6-9。当选择一个需求管理产品时，考虑一下是否能与现有工具配合使用(交换数据)</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7" name="组合 6"/>
          <p:cNvGrpSpPr/>
          <p:nvPr/>
        </p:nvGrpSpPr>
        <p:grpSpPr>
          <a:xfrm>
            <a:off x="99667" y="220792"/>
            <a:ext cx="3592020" cy="481447"/>
            <a:chOff x="198764" y="258545"/>
            <a:chExt cx="4788250" cy="642449"/>
          </a:xfrm>
        </p:grpSpPr>
        <p:grpSp>
          <p:nvGrpSpPr>
            <p:cNvPr id="8" name="组合 5"/>
            <p:cNvGrpSpPr/>
            <p:nvPr/>
          </p:nvGrpSpPr>
          <p:grpSpPr>
            <a:xfrm>
              <a:off x="198764" y="258545"/>
              <a:ext cx="700083" cy="563491"/>
              <a:chOff x="5075564" y="2933562"/>
              <a:chExt cx="2860947" cy="2302753"/>
            </a:xfrm>
          </p:grpSpPr>
          <p:sp>
            <p:nvSpPr>
              <p:cNvPr id="5" name="等腰三角形 4"/>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2" name="文本框 6"/>
            <p:cNvSpPr txBox="1"/>
            <p:nvPr/>
          </p:nvSpPr>
          <p:spPr>
            <a:xfrm>
              <a:off x="898563" y="286663"/>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24" name="日期占位符 23"/>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4" name="灯片编号占位符 13"/>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49</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up)">
                                      <p:cBhvr>
                                        <p:cTn id="24" dur="500"/>
                                        <p:tgtEl>
                                          <p:spTgt spid="9"/>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ppt_y</p:attrName>
                                        </p:attrNameLst>
                                      </p:cBhvr>
                                      <p:tavLst>
                                        <p:tav tm="0">
                                          <p:val>
                                            <p:strVal val="#ppt_y+#ppt_h*1.125000"/>
                                          </p:val>
                                        </p:tav>
                                        <p:tav tm="100000">
                                          <p:val>
                                            <p:strVal val="#ppt_y"/>
                                          </p:val>
                                        </p:tav>
                                      </p:tavLst>
                                    </p:anim>
                                    <p:animEffect transition="in" filter="wipe(up)">
                                      <p:cBhvr>
                                        <p:cTn id="28" dur="500"/>
                                        <p:tgtEl>
                                          <p:spTgt spid="1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p:tgtEl>
                                          <p:spTgt spid="15"/>
                                        </p:tgtEl>
                                        <p:attrNameLst>
                                          <p:attrName>ppt_y</p:attrName>
                                        </p:attrNameLst>
                                      </p:cBhvr>
                                      <p:tavLst>
                                        <p:tav tm="0">
                                          <p:val>
                                            <p:strVal val="#ppt_y+#ppt_h*1.125000"/>
                                          </p:val>
                                        </p:tav>
                                        <p:tav tm="100000">
                                          <p:val>
                                            <p:strVal val="#ppt_y"/>
                                          </p:val>
                                        </p:tav>
                                      </p:tavLst>
                                    </p:anim>
                                    <p:animEffect transition="in" filter="wipe(up)">
                                      <p:cBhvr>
                                        <p:cTn id="36" dur="500"/>
                                        <p:tgtEl>
                                          <p:spTgt spid="15"/>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p:tgtEl>
                                          <p:spTgt spid="17"/>
                                        </p:tgtEl>
                                        <p:attrNameLst>
                                          <p:attrName>ppt_y</p:attrName>
                                        </p:attrNameLst>
                                      </p:cBhvr>
                                      <p:tavLst>
                                        <p:tav tm="0">
                                          <p:val>
                                            <p:strVal val="#ppt_y+#ppt_h*1.125000"/>
                                          </p:val>
                                        </p:tav>
                                        <p:tav tm="100000">
                                          <p:val>
                                            <p:strVal val="#ppt_y"/>
                                          </p:val>
                                        </p:tav>
                                      </p:tavLst>
                                    </p:anim>
                                    <p:animEffect transition="in" filter="wipe(up)">
                                      <p:cBhvr>
                                        <p:cTn id="40" dur="500"/>
                                        <p:tgtEl>
                                          <p:spTgt spid="17"/>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ppt_y</p:attrName>
                                        </p:attrNameLst>
                                      </p:cBhvr>
                                      <p:tavLst>
                                        <p:tav tm="0">
                                          <p:val>
                                            <p:strVal val="#ppt_y+#ppt_h*1.125000"/>
                                          </p:val>
                                        </p:tav>
                                        <p:tav tm="100000">
                                          <p:val>
                                            <p:strVal val="#ppt_y"/>
                                          </p:val>
                                        </p:tav>
                                      </p:tavLst>
                                    </p:anim>
                                    <p:animEffect transition="in" filter="wipe(up)">
                                      <p:cBhvr>
                                        <p:cTn id="44" dur="500"/>
                                        <p:tgtEl>
                                          <p:spTgt spid="23"/>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p:tgtEl>
                                          <p:spTgt spid="30"/>
                                        </p:tgtEl>
                                        <p:attrNameLst>
                                          <p:attrName>ppt_y</p:attrName>
                                        </p:attrNameLst>
                                      </p:cBhvr>
                                      <p:tavLst>
                                        <p:tav tm="0">
                                          <p:val>
                                            <p:strVal val="#ppt_y+#ppt_h*1.125000"/>
                                          </p:val>
                                        </p:tav>
                                        <p:tav tm="100000">
                                          <p:val>
                                            <p:strVal val="#ppt_y"/>
                                          </p:val>
                                        </p:tav>
                                      </p:tavLst>
                                    </p:anim>
                                    <p:animEffect transition="in" filter="wipe(up)">
                                      <p:cBhvr>
                                        <p:cTn id="48" dur="500"/>
                                        <p:tgtEl>
                                          <p:spTgt spid="30"/>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p:tgtEl>
                                          <p:spTgt spid="31"/>
                                        </p:tgtEl>
                                        <p:attrNameLst>
                                          <p:attrName>ppt_y</p:attrName>
                                        </p:attrNameLst>
                                      </p:cBhvr>
                                      <p:tavLst>
                                        <p:tav tm="0">
                                          <p:val>
                                            <p:strVal val="#ppt_y+#ppt_h*1.125000"/>
                                          </p:val>
                                        </p:tav>
                                        <p:tav tm="100000">
                                          <p:val>
                                            <p:strVal val="#ppt_y"/>
                                          </p:val>
                                        </p:tav>
                                      </p:tavLst>
                                    </p:anim>
                                    <p:animEffect transition="in" filter="wipe(up)">
                                      <p:cBhvr>
                                        <p:cTn id="52" dur="500"/>
                                        <p:tgtEl>
                                          <p:spTgt spid="3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p:tgtEl>
                                          <p:spTgt spid="32"/>
                                        </p:tgtEl>
                                        <p:attrNameLst>
                                          <p:attrName>ppt_y</p:attrName>
                                        </p:attrNameLst>
                                      </p:cBhvr>
                                      <p:tavLst>
                                        <p:tav tm="0">
                                          <p:val>
                                            <p:strVal val="#ppt_y+#ppt_h*1.125000"/>
                                          </p:val>
                                        </p:tav>
                                        <p:tav tm="100000">
                                          <p:val>
                                            <p:strVal val="#ppt_y"/>
                                          </p:val>
                                        </p:tav>
                                      </p:tavLst>
                                    </p:anim>
                                    <p:animEffect transition="in" filter="wipe(up)">
                                      <p:cBhvr>
                                        <p:cTn id="56" dur="500"/>
                                        <p:tgtEl>
                                          <p:spTgt spid="32"/>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p:tgtEl>
                                          <p:spTgt spid="33"/>
                                        </p:tgtEl>
                                        <p:attrNameLst>
                                          <p:attrName>ppt_y</p:attrName>
                                        </p:attrNameLst>
                                      </p:cBhvr>
                                      <p:tavLst>
                                        <p:tav tm="0">
                                          <p:val>
                                            <p:strVal val="#ppt_y+#ppt_h*1.125000"/>
                                          </p:val>
                                        </p:tav>
                                        <p:tav tm="100000">
                                          <p:val>
                                            <p:strVal val="#ppt_y"/>
                                          </p:val>
                                        </p:tav>
                                      </p:tavLst>
                                    </p:anim>
                                    <p:animEffect transition="in" filter="wipe(up)">
                                      <p:cBhvr>
                                        <p:cTn id="60" dur="500"/>
                                        <p:tgtEl>
                                          <p:spTgt spid="3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p:tgtEl>
                                          <p:spTgt spid="34"/>
                                        </p:tgtEl>
                                        <p:attrNameLst>
                                          <p:attrName>ppt_y</p:attrName>
                                        </p:attrNameLst>
                                      </p:cBhvr>
                                      <p:tavLst>
                                        <p:tav tm="0">
                                          <p:val>
                                            <p:strVal val="#ppt_y+#ppt_h*1.125000"/>
                                          </p:val>
                                        </p:tav>
                                        <p:tav tm="100000">
                                          <p:val>
                                            <p:strVal val="#ppt_y"/>
                                          </p:val>
                                        </p:tav>
                                      </p:tavLst>
                                    </p:anim>
                                    <p:animEffect transition="in" filter="wipe(up)">
                                      <p:cBhvr>
                                        <p:cTn id="64" dur="500"/>
                                        <p:tgtEl>
                                          <p:spTgt spid="34"/>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p:tgtEl>
                                          <p:spTgt spid="36"/>
                                        </p:tgtEl>
                                        <p:attrNameLst>
                                          <p:attrName>ppt_y</p:attrName>
                                        </p:attrNameLst>
                                      </p:cBhvr>
                                      <p:tavLst>
                                        <p:tav tm="0">
                                          <p:val>
                                            <p:strVal val="#ppt_y+#ppt_h*1.125000"/>
                                          </p:val>
                                        </p:tav>
                                        <p:tav tm="100000">
                                          <p:val>
                                            <p:strVal val="#ppt_y"/>
                                          </p:val>
                                        </p:tav>
                                      </p:tavLst>
                                    </p:anim>
                                    <p:animEffect transition="in" filter="wipe(up)">
                                      <p:cBhvr>
                                        <p:cTn id="68" dur="500"/>
                                        <p:tgtEl>
                                          <p:spTgt spid="36"/>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p:tgtEl>
                                          <p:spTgt spid="37"/>
                                        </p:tgtEl>
                                        <p:attrNameLst>
                                          <p:attrName>ppt_y</p:attrName>
                                        </p:attrNameLst>
                                      </p:cBhvr>
                                      <p:tavLst>
                                        <p:tav tm="0">
                                          <p:val>
                                            <p:strVal val="#ppt_y+#ppt_h*1.125000"/>
                                          </p:val>
                                        </p:tav>
                                        <p:tav tm="100000">
                                          <p:val>
                                            <p:strVal val="#ppt_y"/>
                                          </p:val>
                                        </p:tav>
                                      </p:tavLst>
                                    </p:anim>
                                    <p:animEffect transition="in" filter="wipe(up)">
                                      <p:cBhvr>
                                        <p:cTn id="72" dur="500"/>
                                        <p:tgtEl>
                                          <p:spTgt spid="37"/>
                                        </p:tgtEl>
                                      </p:cBhvr>
                                    </p:animEffect>
                                  </p:childTnLst>
                                </p:cTn>
                              </p:par>
                              <p:par>
                                <p:cTn id="73" presetID="12" presetClass="entr" presetSubtype="4"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p:tgtEl>
                                          <p:spTgt spid="38"/>
                                        </p:tgtEl>
                                        <p:attrNameLst>
                                          <p:attrName>ppt_y</p:attrName>
                                        </p:attrNameLst>
                                      </p:cBhvr>
                                      <p:tavLst>
                                        <p:tav tm="0">
                                          <p:val>
                                            <p:strVal val="#ppt_y+#ppt_h*1.125000"/>
                                          </p:val>
                                        </p:tav>
                                        <p:tav tm="100000">
                                          <p:val>
                                            <p:strVal val="#ppt_y"/>
                                          </p:val>
                                        </p:tav>
                                      </p:tavLst>
                                    </p:anim>
                                    <p:animEffect transition="in" filter="wipe(up)">
                                      <p:cBhvr>
                                        <p:cTn id="76" dur="500"/>
                                        <p:tgtEl>
                                          <p:spTgt spid="38"/>
                                        </p:tgtEl>
                                      </p:cBhvr>
                                    </p:animEffect>
                                  </p:childTnLst>
                                </p:cTn>
                              </p:par>
                              <p:par>
                                <p:cTn id="77" presetID="12" presetClass="entr" presetSubtype="4"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p:tgtEl>
                                          <p:spTgt spid="40"/>
                                        </p:tgtEl>
                                        <p:attrNameLst>
                                          <p:attrName>ppt_y</p:attrName>
                                        </p:attrNameLst>
                                      </p:cBhvr>
                                      <p:tavLst>
                                        <p:tav tm="0">
                                          <p:val>
                                            <p:strVal val="#ppt_y+#ppt_h*1.125000"/>
                                          </p:val>
                                        </p:tav>
                                        <p:tav tm="100000">
                                          <p:val>
                                            <p:strVal val="#ppt_y"/>
                                          </p:val>
                                        </p:tav>
                                      </p:tavLst>
                                    </p:anim>
                                    <p:animEffect transition="in" filter="wipe(up)">
                                      <p:cBhvr>
                                        <p:cTn id="80" dur="500"/>
                                        <p:tgtEl>
                                          <p:spTgt spid="40"/>
                                        </p:tgtEl>
                                      </p:cBhvr>
                                    </p:animEffect>
                                  </p:childTnLst>
                                </p:cTn>
                              </p:par>
                              <p:par>
                                <p:cTn id="81" presetID="12" presetClass="entr" presetSubtype="4"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p:tgtEl>
                                          <p:spTgt spid="41"/>
                                        </p:tgtEl>
                                        <p:attrNameLst>
                                          <p:attrName>ppt_y</p:attrName>
                                        </p:attrNameLst>
                                      </p:cBhvr>
                                      <p:tavLst>
                                        <p:tav tm="0">
                                          <p:val>
                                            <p:strVal val="#ppt_y+#ppt_h*1.125000"/>
                                          </p:val>
                                        </p:tav>
                                        <p:tav tm="100000">
                                          <p:val>
                                            <p:strVal val="#ppt_y"/>
                                          </p:val>
                                        </p:tav>
                                      </p:tavLst>
                                    </p:anim>
                                    <p:animEffect transition="in" filter="wipe(up)">
                                      <p:cBhvr>
                                        <p:cTn id="84" dur="500"/>
                                        <p:tgtEl>
                                          <p:spTgt spid="41"/>
                                        </p:tgtEl>
                                      </p:cBhvr>
                                    </p:animEffect>
                                  </p:childTnLst>
                                </p:cTn>
                              </p:par>
                              <p:par>
                                <p:cTn id="85" presetID="12" presetClass="entr" presetSubtype="4"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p:tgtEl>
                                          <p:spTgt spid="42"/>
                                        </p:tgtEl>
                                        <p:attrNameLst>
                                          <p:attrName>ppt_y</p:attrName>
                                        </p:attrNameLst>
                                      </p:cBhvr>
                                      <p:tavLst>
                                        <p:tav tm="0">
                                          <p:val>
                                            <p:strVal val="#ppt_y+#ppt_h*1.125000"/>
                                          </p:val>
                                        </p:tav>
                                        <p:tav tm="100000">
                                          <p:val>
                                            <p:strVal val="#ppt_y"/>
                                          </p:val>
                                        </p:tav>
                                      </p:tavLst>
                                    </p:anim>
                                    <p:animEffect transition="in" filter="wipe(up)">
                                      <p:cBhvr>
                                        <p:cTn id="88" dur="500"/>
                                        <p:tgtEl>
                                          <p:spTgt spid="42"/>
                                        </p:tgtEl>
                                      </p:cBhvr>
                                    </p:animEffect>
                                  </p:childTnLst>
                                </p:cTn>
                              </p:par>
                              <p:par>
                                <p:cTn id="89" presetID="12" presetClass="entr" presetSubtype="4"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p:tgtEl>
                                          <p:spTgt spid="43"/>
                                        </p:tgtEl>
                                        <p:attrNameLst>
                                          <p:attrName>ppt_y</p:attrName>
                                        </p:attrNameLst>
                                      </p:cBhvr>
                                      <p:tavLst>
                                        <p:tav tm="0">
                                          <p:val>
                                            <p:strVal val="#ppt_y+#ppt_h*1.125000"/>
                                          </p:val>
                                        </p:tav>
                                        <p:tav tm="100000">
                                          <p:val>
                                            <p:strVal val="#ppt_y"/>
                                          </p:val>
                                        </p:tav>
                                      </p:tavLst>
                                    </p:anim>
                                    <p:animEffect transition="in" filter="wipe(up)">
                                      <p:cBhvr>
                                        <p:cTn id="92" dur="500"/>
                                        <p:tgtEl>
                                          <p:spTgt spid="43"/>
                                        </p:tgtEl>
                                      </p:cBhvr>
                                    </p:animEffect>
                                  </p:childTnLst>
                                </p:cTn>
                              </p:par>
                              <p:par>
                                <p:cTn id="93" presetID="12" presetClass="entr" presetSubtype="4" fill="hold" nodeType="with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additive="base">
                                        <p:cTn id="95" dur="500"/>
                                        <p:tgtEl>
                                          <p:spTgt spid="44"/>
                                        </p:tgtEl>
                                        <p:attrNameLst>
                                          <p:attrName>ppt_y</p:attrName>
                                        </p:attrNameLst>
                                      </p:cBhvr>
                                      <p:tavLst>
                                        <p:tav tm="0">
                                          <p:val>
                                            <p:strVal val="#ppt_y+#ppt_h*1.125000"/>
                                          </p:val>
                                        </p:tav>
                                        <p:tav tm="100000">
                                          <p:val>
                                            <p:strVal val="#ppt_y"/>
                                          </p:val>
                                        </p:tav>
                                      </p:tavLst>
                                    </p:anim>
                                    <p:animEffect transition="in" filter="wipe(up)">
                                      <p:cBhvr>
                                        <p:cTn id="96" dur="500"/>
                                        <p:tgtEl>
                                          <p:spTgt spid="44"/>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3"/>
                                        </p:tgtEl>
                                        <p:attrNameLst>
                                          <p:attrName>style.visibility</p:attrName>
                                        </p:attrNameLst>
                                      </p:cBhvr>
                                      <p:to>
                                        <p:strVal val="visible"/>
                                      </p:to>
                                    </p:set>
                                    <p:anim calcmode="lin" valueType="num">
                                      <p:cBhvr additive="base">
                                        <p:cTn id="99" dur="500"/>
                                        <p:tgtEl>
                                          <p:spTgt spid="3"/>
                                        </p:tgtEl>
                                        <p:attrNameLst>
                                          <p:attrName>ppt_y</p:attrName>
                                        </p:attrNameLst>
                                      </p:cBhvr>
                                      <p:tavLst>
                                        <p:tav tm="0">
                                          <p:val>
                                            <p:strVal val="#ppt_y+#ppt_h*1.125000"/>
                                          </p:val>
                                        </p:tav>
                                        <p:tav tm="100000">
                                          <p:val>
                                            <p:strVal val="#ppt_y"/>
                                          </p:val>
                                        </p:tav>
                                      </p:tavLst>
                                    </p:anim>
                                    <p:animEffect transition="in" filter="wipe(up)">
                                      <p:cBhvr>
                                        <p:cTn id="100" dur="500"/>
                                        <p:tgtEl>
                                          <p:spTgt spid="3"/>
                                        </p:tgtEl>
                                      </p:cBhvr>
                                    </p:animEffect>
                                  </p:childTnLst>
                                </p:cTn>
                              </p:par>
                              <p:par>
                                <p:cTn id="101" presetID="12" presetClass="entr" presetSubtype="4" fill="hold" nodeType="withEffect">
                                  <p:stCondLst>
                                    <p:cond delay="0"/>
                                  </p:stCondLst>
                                  <p:childTnLst>
                                    <p:set>
                                      <p:cBhvr>
                                        <p:cTn id="102" dur="1" fill="hold">
                                          <p:stCondLst>
                                            <p:cond delay="0"/>
                                          </p:stCondLst>
                                        </p:cTn>
                                        <p:tgtEl>
                                          <p:spTgt spid="4"/>
                                        </p:tgtEl>
                                        <p:attrNameLst>
                                          <p:attrName>style.visibility</p:attrName>
                                        </p:attrNameLst>
                                      </p:cBhvr>
                                      <p:to>
                                        <p:strVal val="visible"/>
                                      </p:to>
                                    </p:set>
                                    <p:anim calcmode="lin" valueType="num">
                                      <p:cBhvr additive="base">
                                        <p:cTn id="103" dur="500"/>
                                        <p:tgtEl>
                                          <p:spTgt spid="4"/>
                                        </p:tgtEl>
                                        <p:attrNameLst>
                                          <p:attrName>ppt_y</p:attrName>
                                        </p:attrNameLst>
                                      </p:cBhvr>
                                      <p:tavLst>
                                        <p:tav tm="0">
                                          <p:val>
                                            <p:strVal val="#ppt_y+#ppt_h*1.125000"/>
                                          </p:val>
                                        </p:tav>
                                        <p:tav tm="100000">
                                          <p:val>
                                            <p:strVal val="#ppt_y"/>
                                          </p:val>
                                        </p:tav>
                                      </p:tavLst>
                                    </p:anim>
                                    <p:animEffect transition="in" filter="wipe(up)">
                                      <p:cBhvr>
                                        <p:cTn id="104" dur="500"/>
                                        <p:tgtEl>
                                          <p:spTgt spid="4"/>
                                        </p:tgtEl>
                                      </p:cBhvr>
                                    </p:animEffect>
                                  </p:childTnLst>
                                </p:cTn>
                              </p:par>
                              <p:par>
                                <p:cTn id="105" presetID="12" presetClass="entr" presetSubtype="4" fill="hold" nodeType="withEffect">
                                  <p:stCondLst>
                                    <p:cond delay="0"/>
                                  </p:stCondLst>
                                  <p:childTnLst>
                                    <p:set>
                                      <p:cBhvr>
                                        <p:cTn id="106" dur="1" fill="hold">
                                          <p:stCondLst>
                                            <p:cond delay="0"/>
                                          </p:stCondLst>
                                        </p:cTn>
                                        <p:tgtEl>
                                          <p:spTgt spid="7"/>
                                        </p:tgtEl>
                                        <p:attrNameLst>
                                          <p:attrName>style.visibility</p:attrName>
                                        </p:attrNameLst>
                                      </p:cBhvr>
                                      <p:to>
                                        <p:strVal val="visible"/>
                                      </p:to>
                                    </p:set>
                                    <p:anim calcmode="lin" valueType="num">
                                      <p:cBhvr additive="base">
                                        <p:cTn id="107" dur="500"/>
                                        <p:tgtEl>
                                          <p:spTgt spid="7"/>
                                        </p:tgtEl>
                                        <p:attrNameLst>
                                          <p:attrName>ppt_y</p:attrName>
                                        </p:attrNameLst>
                                      </p:cBhvr>
                                      <p:tavLst>
                                        <p:tav tm="0">
                                          <p:val>
                                            <p:strVal val="#ppt_y+#ppt_h*1.125000"/>
                                          </p:val>
                                        </p:tav>
                                        <p:tav tm="100000">
                                          <p:val>
                                            <p:strVal val="#ppt_y"/>
                                          </p:val>
                                        </p:tav>
                                      </p:tavLst>
                                    </p:anim>
                                    <p:animEffect transition="in" filter="wipe(up)">
                                      <p:cBhvr>
                                        <p:cTn id="108" dur="500"/>
                                        <p:tgtEl>
                                          <p:spTgt spid="7"/>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additive="base">
                                        <p:cTn id="111" dur="500"/>
                                        <p:tgtEl>
                                          <p:spTgt spid="24"/>
                                        </p:tgtEl>
                                        <p:attrNameLst>
                                          <p:attrName>ppt_y</p:attrName>
                                        </p:attrNameLst>
                                      </p:cBhvr>
                                      <p:tavLst>
                                        <p:tav tm="0">
                                          <p:val>
                                            <p:strVal val="#ppt_y+#ppt_h*1.125000"/>
                                          </p:val>
                                        </p:tav>
                                        <p:tav tm="100000">
                                          <p:val>
                                            <p:strVal val="#ppt_y"/>
                                          </p:val>
                                        </p:tav>
                                      </p:tavLst>
                                    </p:anim>
                                    <p:animEffect transition="in" filter="wipe(up)">
                                      <p:cBhvr>
                                        <p:cTn id="1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16" grpId="0"/>
      <p:bldP spid="16" grpId="1"/>
      <p:bldP spid="2" grpId="0" bldLvl="0" animBg="1"/>
      <p:bldP spid="2" grpId="1" animBg="1"/>
      <p:bldP spid="9" grpId="0"/>
      <p:bldP spid="9" grpId="1"/>
      <p:bldP spid="11" grpId="0" bldLvl="0" animBg="1"/>
      <p:bldP spid="11" grpId="1" animBg="1"/>
      <p:bldP spid="13" grpId="0"/>
      <p:bldP spid="13" grpId="1"/>
      <p:bldP spid="15" grpId="0" bldLvl="0" animBg="1"/>
      <p:bldP spid="15" grpId="1" animBg="1"/>
      <p:bldP spid="17" grpId="0"/>
      <p:bldP spid="17" grpId="1"/>
      <p:bldP spid="23" grpId="0" bldLvl="0" animBg="1"/>
      <p:bldP spid="23" grpId="1" animBg="1"/>
      <p:bldP spid="30" grpId="0"/>
      <p:bldP spid="30" grpId="1"/>
      <p:bldP spid="31" grpId="0" bldLvl="0" animBg="1"/>
      <p:bldP spid="31" grpId="1" animBg="1"/>
      <p:bldP spid="32" grpId="0"/>
      <p:bldP spid="32" grpId="1"/>
      <p:bldP spid="33" grpId="0" bldLvl="0" animBg="1"/>
      <p:bldP spid="33" grpId="1" animBg="1"/>
      <p:bldP spid="34" grpId="0"/>
      <p:bldP spid="34" grpId="1"/>
      <p:bldP spid="36" grpId="0" bldLvl="0" animBg="1"/>
      <p:bldP spid="36" grpId="1" animBg="1"/>
      <p:bldP spid="37" grpId="0"/>
      <p:bldP spid="37" grpId="1"/>
      <p:bldP spid="3" grpId="0"/>
      <p:bldP spid="3" grpId="1"/>
      <p:bldP spid="24" grpId="0"/>
      <p:bldP spid="2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文本占位符 123906"/>
          <p:cNvSpPr>
            <a:spLocks noGrp="1"/>
          </p:cNvSpPr>
          <p:nvPr>
            <p:ph idx="1"/>
          </p:nvPr>
        </p:nvSpPr>
        <p:spPr>
          <a:xfrm>
            <a:off x="1148715" y="1519555"/>
            <a:ext cx="11320145" cy="4715510"/>
          </a:xfrm>
        </p:spPr>
        <p:txBody>
          <a:bodyPr vert="horz" wrap="square" lIns="91440" tIns="45720" rIns="91440" bIns="45720" anchor="t" anchorCtr="0"/>
          <a:lstStyle/>
          <a:p>
            <a:pPr eaLnBrk="1" hangingPunct="1">
              <a:buNone/>
            </a:pPr>
            <a:r>
              <a:rPr lang="en-US" altLang="zh-CN" dirty="0"/>
              <a:t> </a:t>
            </a:r>
          </a:p>
        </p:txBody>
      </p:sp>
      <p:sp>
        <p:nvSpPr>
          <p:cNvPr id="2" name="矩形 1"/>
          <p:cNvSpPr/>
          <p:nvPr/>
        </p:nvSpPr>
        <p:spPr>
          <a:xfrm>
            <a:off x="4398645" y="889000"/>
            <a:ext cx="3580130" cy="446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Business needs</a:t>
            </a:r>
            <a:r>
              <a:rPr lang="zh-CN" altLang="en-US"/>
              <a:t>业务需求</a:t>
            </a:r>
          </a:p>
        </p:txBody>
      </p:sp>
      <p:sp>
        <p:nvSpPr>
          <p:cNvPr id="3" name="矩形 2"/>
          <p:cNvSpPr/>
          <p:nvPr/>
        </p:nvSpPr>
        <p:spPr>
          <a:xfrm>
            <a:off x="4393565" y="1591310"/>
            <a:ext cx="3584575" cy="554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en-US" altLang="zh-CN" sz="2400" b="1"/>
              <a:t>drive</a:t>
            </a:r>
          </a:p>
          <a:p>
            <a:pPr algn="ctr"/>
            <a:r>
              <a:rPr lang="en-US" altLang="zh-CN" b="1"/>
              <a:t>customer needs</a:t>
            </a:r>
            <a:r>
              <a:rPr lang="zh-CN" altLang="en-US" b="1"/>
              <a:t>顾客需求</a:t>
            </a:r>
          </a:p>
        </p:txBody>
      </p:sp>
      <p:sp>
        <p:nvSpPr>
          <p:cNvPr id="4" name="矩形 3"/>
          <p:cNvSpPr/>
          <p:nvPr/>
        </p:nvSpPr>
        <p:spPr>
          <a:xfrm>
            <a:off x="4393565" y="2402205"/>
            <a:ext cx="3585210" cy="545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which drive?</a:t>
            </a:r>
          </a:p>
          <a:p>
            <a:pPr algn="ctr"/>
            <a:r>
              <a:rPr lang="en-US" altLang="zh-CN"/>
              <a:t>user needs</a:t>
            </a:r>
            <a:r>
              <a:rPr lang="zh-CN" altLang="en-US"/>
              <a:t>用户需求</a:t>
            </a:r>
          </a:p>
        </p:txBody>
      </p:sp>
      <p:sp>
        <p:nvSpPr>
          <p:cNvPr id="5" name="矩形 4"/>
          <p:cNvSpPr/>
          <p:nvPr/>
        </p:nvSpPr>
        <p:spPr>
          <a:xfrm>
            <a:off x="4394200" y="3274060"/>
            <a:ext cx="3585210" cy="58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which demand？</a:t>
            </a:r>
          </a:p>
          <a:p>
            <a:pPr algn="ctr"/>
            <a:r>
              <a:rPr lang="en-US" altLang="zh-CN"/>
              <a:t>product features</a:t>
            </a:r>
            <a:r>
              <a:rPr lang="zh-CN" altLang="en-US"/>
              <a:t>产品特征</a:t>
            </a:r>
          </a:p>
        </p:txBody>
      </p:sp>
      <p:sp>
        <p:nvSpPr>
          <p:cNvPr id="6" name="矩形 5"/>
          <p:cNvSpPr/>
          <p:nvPr/>
        </p:nvSpPr>
        <p:spPr>
          <a:xfrm>
            <a:off x="4393565" y="4186555"/>
            <a:ext cx="3585845" cy="58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that drive</a:t>
            </a:r>
          </a:p>
          <a:p>
            <a:pPr algn="ctr"/>
            <a:r>
              <a:rPr lang="en-US" altLang="zh-CN"/>
              <a:t>software requirements</a:t>
            </a:r>
            <a:r>
              <a:rPr lang="zh-CN" altLang="en-US"/>
              <a:t>软件需求</a:t>
            </a:r>
          </a:p>
        </p:txBody>
      </p:sp>
      <p:sp>
        <p:nvSpPr>
          <p:cNvPr id="8" name="矩形 7"/>
          <p:cNvSpPr/>
          <p:nvPr/>
        </p:nvSpPr>
        <p:spPr>
          <a:xfrm>
            <a:off x="4446905" y="5299075"/>
            <a:ext cx="3585210" cy="935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that developers</a:t>
            </a:r>
          </a:p>
          <a:p>
            <a:pPr algn="ctr"/>
            <a:r>
              <a:rPr lang="en-US" altLang="zh-CN"/>
              <a:t>implement and test and document</a:t>
            </a:r>
          </a:p>
          <a:p>
            <a:pPr algn="ctr"/>
            <a:r>
              <a:rPr lang="zh-CN" altLang="en-US"/>
              <a:t>实施、测试和文档</a:t>
            </a:r>
          </a:p>
        </p:txBody>
      </p:sp>
      <p:cxnSp>
        <p:nvCxnSpPr>
          <p:cNvPr id="7" name="直接箭头连接符 6"/>
          <p:cNvCxnSpPr>
            <a:stCxn id="2" idx="1"/>
          </p:cNvCxnSpPr>
          <p:nvPr/>
        </p:nvCxnSpPr>
        <p:spPr>
          <a:xfrm flipH="1" flipV="1">
            <a:off x="1879600" y="1103630"/>
            <a:ext cx="2519045" cy="88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1983740" y="4379595"/>
            <a:ext cx="2360295" cy="158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910080" y="1134110"/>
            <a:ext cx="10160" cy="32759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1960880" y="1793240"/>
            <a:ext cx="2431415" cy="247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025775" y="1833880"/>
            <a:ext cx="0" cy="10477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014980" y="2880995"/>
            <a:ext cx="1359535" cy="6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025775" y="5582285"/>
            <a:ext cx="1359535" cy="6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046095" y="3182620"/>
            <a:ext cx="10160" cy="23837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1960880" y="3182620"/>
            <a:ext cx="2393315" cy="1016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5908675" y="4845685"/>
            <a:ext cx="5080" cy="48704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7923530" y="3557905"/>
            <a:ext cx="1786255" cy="203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8016240" y="2776220"/>
            <a:ext cx="837565" cy="1079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8851265" y="2790825"/>
            <a:ext cx="21590" cy="7937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8032115" y="1073150"/>
            <a:ext cx="1626870" cy="120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9712325" y="1024255"/>
            <a:ext cx="17780" cy="3517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7952105" y="4470400"/>
            <a:ext cx="1786255" cy="203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flipV="1">
            <a:off x="6452235" y="4827905"/>
            <a:ext cx="12065" cy="52260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4213" name="文本框 73734"/>
          <p:cNvSpPr txBox="1"/>
          <p:nvPr/>
        </p:nvSpPr>
        <p:spPr>
          <a:xfrm>
            <a:off x="4385310" y="6276975"/>
            <a:ext cx="3622675" cy="429895"/>
          </a:xfrm>
          <a:prstGeom prst="rect">
            <a:avLst/>
          </a:prstGeom>
          <a:noFill/>
          <a:ln w="9525">
            <a:noFill/>
          </a:ln>
        </p:spPr>
        <p:txBody>
          <a:bodyPr wrap="square" anchor="t" anchorCtr="0">
            <a:spAutoFit/>
          </a:bodyPr>
          <a:lstStyle/>
          <a:p>
            <a:pPr algn="ctr">
              <a:buClrTx/>
              <a:buSzTx/>
              <a:buFontTx/>
            </a:pPr>
            <a:r>
              <a:rPr lang="zh-CN" altLang="en-US" sz="2200" b="1" kern="0" dirty="0">
                <a:solidFill>
                  <a:schemeClr val="tx1">
                    <a:lumMod val="50000"/>
                    <a:lumOff val="50000"/>
                  </a:schemeClr>
                </a:solidFill>
                <a:latin typeface="微软雅黑" panose="020B0503020204020204" charset="-122"/>
                <a:ea typeface="微软雅黑" panose="020B0503020204020204" charset="-122"/>
              </a:rPr>
              <a:t>图6.7.b  需求跟踪</a:t>
            </a:r>
          </a:p>
        </p:txBody>
      </p:sp>
      <p:grpSp>
        <p:nvGrpSpPr>
          <p:cNvPr id="10" name="组合 7"/>
          <p:cNvGrpSpPr/>
          <p:nvPr/>
        </p:nvGrpSpPr>
        <p:grpSpPr>
          <a:xfrm>
            <a:off x="89507" y="290007"/>
            <a:ext cx="3592020" cy="491607"/>
            <a:chOff x="198764" y="258545"/>
            <a:chExt cx="4788250" cy="656007"/>
          </a:xfrm>
        </p:grpSpPr>
        <p:grpSp>
          <p:nvGrpSpPr>
            <p:cNvPr id="11" name="组合 10"/>
            <p:cNvGrpSpPr/>
            <p:nvPr/>
          </p:nvGrpSpPr>
          <p:grpSpPr>
            <a:xfrm>
              <a:off x="198764" y="258545"/>
              <a:ext cx="700083" cy="563491"/>
              <a:chOff x="5075564" y="2933562"/>
              <a:chExt cx="2860947" cy="2302753"/>
            </a:xfrm>
          </p:grpSpPr>
          <p:sp>
            <p:nvSpPr>
              <p:cNvPr id="19" name="等腰三角形 1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3" name="等腰三角形 3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46253"/>
            <a:ext cx="2048823" cy="509101"/>
          </a:xfrm>
          <a:prstGeom prst="rect">
            <a:avLst/>
          </a:prstGeom>
        </p:spPr>
      </p:pic>
      <p:sp>
        <p:nvSpPr>
          <p:cNvPr id="15" name="日期占位符 14"/>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7" name="灯片编号占位符 1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up)">
                                      <p:cBhvr>
                                        <p:cTn id="24" dur="500"/>
                                        <p:tgtEl>
                                          <p:spTgt spid="6"/>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up)">
                                      <p:cBhvr>
                                        <p:cTn id="28" dur="500"/>
                                        <p:tgtEl>
                                          <p:spTgt spid="8"/>
                                        </p:tgtEl>
                                      </p:cBhvr>
                                    </p:animEffect>
                                  </p:childTnLst>
                                </p:cTn>
                              </p:par>
                              <p:par>
                                <p:cTn id="29" presetID="1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ppt_y</p:attrName>
                                        </p:attrNameLst>
                                      </p:cBhvr>
                                      <p:tavLst>
                                        <p:tav tm="0">
                                          <p:val>
                                            <p:strVal val="#ppt_y+#ppt_h*1.125000"/>
                                          </p:val>
                                        </p:tav>
                                        <p:tav tm="100000">
                                          <p:val>
                                            <p:strVal val="#ppt_y"/>
                                          </p:val>
                                        </p:tav>
                                      </p:tavLst>
                                    </p:anim>
                                    <p:animEffect transition="in" filter="wipe(up)">
                                      <p:cBhvr>
                                        <p:cTn id="32" dur="500"/>
                                        <p:tgtEl>
                                          <p:spTgt spid="7"/>
                                        </p:tgtEl>
                                      </p:cBhvr>
                                    </p:animEffect>
                                  </p:childTnLst>
                                </p:cTn>
                              </p:par>
                              <p:par>
                                <p:cTn id="33" presetID="1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p:tgtEl>
                                          <p:spTgt spid="9"/>
                                        </p:tgtEl>
                                        <p:attrNameLst>
                                          <p:attrName>ppt_y</p:attrName>
                                        </p:attrNameLst>
                                      </p:cBhvr>
                                      <p:tavLst>
                                        <p:tav tm="0">
                                          <p:val>
                                            <p:strVal val="#ppt_y+#ppt_h*1.125000"/>
                                          </p:val>
                                        </p:tav>
                                        <p:tav tm="100000">
                                          <p:val>
                                            <p:strVal val="#ppt_y"/>
                                          </p:val>
                                        </p:tav>
                                      </p:tavLst>
                                    </p:anim>
                                    <p:animEffect transition="in" filter="wipe(up)">
                                      <p:cBhvr>
                                        <p:cTn id="36" dur="500"/>
                                        <p:tgtEl>
                                          <p:spTgt spid="9"/>
                                        </p:tgtEl>
                                      </p:cBhvr>
                                    </p:animEffect>
                                  </p:childTnLst>
                                </p:cTn>
                              </p:par>
                              <p:par>
                                <p:cTn id="37" presetID="1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p:tgtEl>
                                          <p:spTgt spid="12"/>
                                        </p:tgtEl>
                                        <p:attrNameLst>
                                          <p:attrName>ppt_y</p:attrName>
                                        </p:attrNameLst>
                                      </p:cBhvr>
                                      <p:tavLst>
                                        <p:tav tm="0">
                                          <p:val>
                                            <p:strVal val="#ppt_y+#ppt_h*1.125000"/>
                                          </p:val>
                                        </p:tav>
                                        <p:tav tm="100000">
                                          <p:val>
                                            <p:strVal val="#ppt_y"/>
                                          </p:val>
                                        </p:tav>
                                      </p:tavLst>
                                    </p:anim>
                                    <p:animEffect transition="in" filter="wipe(up)">
                                      <p:cBhvr>
                                        <p:cTn id="40" dur="500"/>
                                        <p:tgtEl>
                                          <p:spTgt spid="12"/>
                                        </p:tgtEl>
                                      </p:cBhvr>
                                    </p:animEffect>
                                  </p:childTnLst>
                                </p:cTn>
                              </p:par>
                              <p:par>
                                <p:cTn id="41" presetID="1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p:tgtEl>
                                          <p:spTgt spid="14"/>
                                        </p:tgtEl>
                                        <p:attrNameLst>
                                          <p:attrName>ppt_y</p:attrName>
                                        </p:attrNameLst>
                                      </p:cBhvr>
                                      <p:tavLst>
                                        <p:tav tm="0">
                                          <p:val>
                                            <p:strVal val="#ppt_y+#ppt_h*1.125000"/>
                                          </p:val>
                                        </p:tav>
                                        <p:tav tm="100000">
                                          <p:val>
                                            <p:strVal val="#ppt_y"/>
                                          </p:val>
                                        </p:tav>
                                      </p:tavLst>
                                    </p:anim>
                                    <p:animEffect transition="in" filter="wipe(up)">
                                      <p:cBhvr>
                                        <p:cTn id="44" dur="500"/>
                                        <p:tgtEl>
                                          <p:spTgt spid="14"/>
                                        </p:tgtEl>
                                      </p:cBhvr>
                                    </p:animEffect>
                                  </p:childTnLst>
                                </p:cTn>
                              </p:par>
                              <p:par>
                                <p:cTn id="45" presetID="12" presetClass="entr" presetSubtype="4"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p:tgtEl>
                                          <p:spTgt spid="20"/>
                                        </p:tgtEl>
                                        <p:attrNameLst>
                                          <p:attrName>ppt_y</p:attrName>
                                        </p:attrNameLst>
                                      </p:cBhvr>
                                      <p:tavLst>
                                        <p:tav tm="0">
                                          <p:val>
                                            <p:strVal val="#ppt_y+#ppt_h*1.125000"/>
                                          </p:val>
                                        </p:tav>
                                        <p:tav tm="100000">
                                          <p:val>
                                            <p:strVal val="#ppt_y"/>
                                          </p:val>
                                        </p:tav>
                                      </p:tavLst>
                                    </p:anim>
                                    <p:animEffect transition="in" filter="wipe(up)">
                                      <p:cBhvr>
                                        <p:cTn id="48" dur="500"/>
                                        <p:tgtEl>
                                          <p:spTgt spid="20"/>
                                        </p:tgtEl>
                                      </p:cBhvr>
                                    </p:animEffect>
                                  </p:childTnLst>
                                </p:cTn>
                              </p:par>
                              <p:par>
                                <p:cTn id="49" presetID="12" presetClass="entr" presetSubtype="4"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p:tgtEl>
                                          <p:spTgt spid="21"/>
                                        </p:tgtEl>
                                        <p:attrNameLst>
                                          <p:attrName>ppt_y</p:attrName>
                                        </p:attrNameLst>
                                      </p:cBhvr>
                                      <p:tavLst>
                                        <p:tav tm="0">
                                          <p:val>
                                            <p:strVal val="#ppt_y+#ppt_h*1.125000"/>
                                          </p:val>
                                        </p:tav>
                                        <p:tav tm="100000">
                                          <p:val>
                                            <p:strVal val="#ppt_y"/>
                                          </p:val>
                                        </p:tav>
                                      </p:tavLst>
                                    </p:anim>
                                    <p:animEffect transition="in" filter="wipe(up)">
                                      <p:cBhvr>
                                        <p:cTn id="52" dur="500"/>
                                        <p:tgtEl>
                                          <p:spTgt spid="21"/>
                                        </p:tgtEl>
                                      </p:cBhvr>
                                    </p:animEffect>
                                  </p:childTnLst>
                                </p:cTn>
                              </p:par>
                              <p:par>
                                <p:cTn id="53" presetID="1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p:tgtEl>
                                          <p:spTgt spid="22"/>
                                        </p:tgtEl>
                                        <p:attrNameLst>
                                          <p:attrName>ppt_y</p:attrName>
                                        </p:attrNameLst>
                                      </p:cBhvr>
                                      <p:tavLst>
                                        <p:tav tm="0">
                                          <p:val>
                                            <p:strVal val="#ppt_y+#ppt_h*1.125000"/>
                                          </p:val>
                                        </p:tav>
                                        <p:tav tm="100000">
                                          <p:val>
                                            <p:strVal val="#ppt_y"/>
                                          </p:val>
                                        </p:tav>
                                      </p:tavLst>
                                    </p:anim>
                                    <p:animEffect transition="in" filter="wipe(up)">
                                      <p:cBhvr>
                                        <p:cTn id="56" dur="500"/>
                                        <p:tgtEl>
                                          <p:spTgt spid="22"/>
                                        </p:tgtEl>
                                      </p:cBhvr>
                                    </p:animEffect>
                                  </p:childTnLst>
                                </p:cTn>
                              </p:par>
                              <p:par>
                                <p:cTn id="57" presetID="12" presetClass="entr" presetSubtype="4"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p:tgtEl>
                                          <p:spTgt spid="23"/>
                                        </p:tgtEl>
                                        <p:attrNameLst>
                                          <p:attrName>ppt_y</p:attrName>
                                        </p:attrNameLst>
                                      </p:cBhvr>
                                      <p:tavLst>
                                        <p:tav tm="0">
                                          <p:val>
                                            <p:strVal val="#ppt_y+#ppt_h*1.125000"/>
                                          </p:val>
                                        </p:tav>
                                        <p:tav tm="100000">
                                          <p:val>
                                            <p:strVal val="#ppt_y"/>
                                          </p:val>
                                        </p:tav>
                                      </p:tavLst>
                                    </p:anim>
                                    <p:animEffect transition="in" filter="wipe(up)">
                                      <p:cBhvr>
                                        <p:cTn id="60" dur="500"/>
                                        <p:tgtEl>
                                          <p:spTgt spid="23"/>
                                        </p:tgtEl>
                                      </p:cBhvr>
                                    </p:animEffect>
                                  </p:childTnLst>
                                </p:cTn>
                              </p:par>
                              <p:par>
                                <p:cTn id="61" presetID="12" presetClass="entr" presetSubtype="4"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p:tgtEl>
                                          <p:spTgt spid="24"/>
                                        </p:tgtEl>
                                        <p:attrNameLst>
                                          <p:attrName>ppt_y</p:attrName>
                                        </p:attrNameLst>
                                      </p:cBhvr>
                                      <p:tavLst>
                                        <p:tav tm="0">
                                          <p:val>
                                            <p:strVal val="#ppt_y+#ppt_h*1.125000"/>
                                          </p:val>
                                        </p:tav>
                                        <p:tav tm="100000">
                                          <p:val>
                                            <p:strVal val="#ppt_y"/>
                                          </p:val>
                                        </p:tav>
                                      </p:tavLst>
                                    </p:anim>
                                    <p:animEffect transition="in" filter="wipe(up)">
                                      <p:cBhvr>
                                        <p:cTn id="64" dur="500"/>
                                        <p:tgtEl>
                                          <p:spTgt spid="24"/>
                                        </p:tgtEl>
                                      </p:cBhvr>
                                    </p:animEffect>
                                  </p:childTnLst>
                                </p:cTn>
                              </p:par>
                              <p:par>
                                <p:cTn id="65" presetID="12" presetClass="entr" presetSubtype="4"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p:tgtEl>
                                          <p:spTgt spid="25"/>
                                        </p:tgtEl>
                                        <p:attrNameLst>
                                          <p:attrName>ppt_y</p:attrName>
                                        </p:attrNameLst>
                                      </p:cBhvr>
                                      <p:tavLst>
                                        <p:tav tm="0">
                                          <p:val>
                                            <p:strVal val="#ppt_y+#ppt_h*1.125000"/>
                                          </p:val>
                                        </p:tav>
                                        <p:tav tm="100000">
                                          <p:val>
                                            <p:strVal val="#ppt_y"/>
                                          </p:val>
                                        </p:tav>
                                      </p:tavLst>
                                    </p:anim>
                                    <p:animEffect transition="in" filter="wipe(up)">
                                      <p:cBhvr>
                                        <p:cTn id="68" dur="500"/>
                                        <p:tgtEl>
                                          <p:spTgt spid="25"/>
                                        </p:tgtEl>
                                      </p:cBhvr>
                                    </p:animEffect>
                                  </p:childTnLst>
                                </p:cTn>
                              </p:par>
                              <p:par>
                                <p:cTn id="69" presetID="12" presetClass="entr" presetSubtype="4"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p:tgtEl>
                                          <p:spTgt spid="26"/>
                                        </p:tgtEl>
                                        <p:attrNameLst>
                                          <p:attrName>ppt_y</p:attrName>
                                        </p:attrNameLst>
                                      </p:cBhvr>
                                      <p:tavLst>
                                        <p:tav tm="0">
                                          <p:val>
                                            <p:strVal val="#ppt_y+#ppt_h*1.125000"/>
                                          </p:val>
                                        </p:tav>
                                        <p:tav tm="100000">
                                          <p:val>
                                            <p:strVal val="#ppt_y"/>
                                          </p:val>
                                        </p:tav>
                                      </p:tavLst>
                                    </p:anim>
                                    <p:animEffect transition="in" filter="wipe(up)">
                                      <p:cBhvr>
                                        <p:cTn id="72" dur="500"/>
                                        <p:tgtEl>
                                          <p:spTgt spid="26"/>
                                        </p:tgtEl>
                                      </p:cBhvr>
                                    </p:animEffect>
                                  </p:childTnLst>
                                </p:cTn>
                              </p:par>
                              <p:par>
                                <p:cTn id="73" presetID="12" presetClass="entr" presetSubtype="4"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p:tgtEl>
                                          <p:spTgt spid="27"/>
                                        </p:tgtEl>
                                        <p:attrNameLst>
                                          <p:attrName>ppt_y</p:attrName>
                                        </p:attrNameLst>
                                      </p:cBhvr>
                                      <p:tavLst>
                                        <p:tav tm="0">
                                          <p:val>
                                            <p:strVal val="#ppt_y+#ppt_h*1.125000"/>
                                          </p:val>
                                        </p:tav>
                                        <p:tav tm="100000">
                                          <p:val>
                                            <p:strVal val="#ppt_y"/>
                                          </p:val>
                                        </p:tav>
                                      </p:tavLst>
                                    </p:anim>
                                    <p:animEffect transition="in" filter="wipe(up)">
                                      <p:cBhvr>
                                        <p:cTn id="76" dur="500"/>
                                        <p:tgtEl>
                                          <p:spTgt spid="27"/>
                                        </p:tgtEl>
                                      </p:cBhvr>
                                    </p:animEffect>
                                  </p:childTnLst>
                                </p:cTn>
                              </p:par>
                              <p:par>
                                <p:cTn id="77" presetID="12" presetClass="entr" presetSubtype="4"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p:tgtEl>
                                          <p:spTgt spid="28"/>
                                        </p:tgtEl>
                                        <p:attrNameLst>
                                          <p:attrName>ppt_y</p:attrName>
                                        </p:attrNameLst>
                                      </p:cBhvr>
                                      <p:tavLst>
                                        <p:tav tm="0">
                                          <p:val>
                                            <p:strVal val="#ppt_y+#ppt_h*1.125000"/>
                                          </p:val>
                                        </p:tav>
                                        <p:tav tm="100000">
                                          <p:val>
                                            <p:strVal val="#ppt_y"/>
                                          </p:val>
                                        </p:tav>
                                      </p:tavLst>
                                    </p:anim>
                                    <p:animEffect transition="in" filter="wipe(up)">
                                      <p:cBhvr>
                                        <p:cTn id="80" dur="500"/>
                                        <p:tgtEl>
                                          <p:spTgt spid="28"/>
                                        </p:tgtEl>
                                      </p:cBhvr>
                                    </p:animEffect>
                                  </p:childTnLst>
                                </p:cTn>
                              </p:par>
                              <p:par>
                                <p:cTn id="81" presetID="12" presetClass="entr" presetSubtype="4"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p:tgtEl>
                                          <p:spTgt spid="29"/>
                                        </p:tgtEl>
                                        <p:attrNameLst>
                                          <p:attrName>ppt_y</p:attrName>
                                        </p:attrNameLst>
                                      </p:cBhvr>
                                      <p:tavLst>
                                        <p:tav tm="0">
                                          <p:val>
                                            <p:strVal val="#ppt_y+#ppt_h*1.125000"/>
                                          </p:val>
                                        </p:tav>
                                        <p:tav tm="100000">
                                          <p:val>
                                            <p:strVal val="#ppt_y"/>
                                          </p:val>
                                        </p:tav>
                                      </p:tavLst>
                                    </p:anim>
                                    <p:animEffect transition="in" filter="wipe(up)">
                                      <p:cBhvr>
                                        <p:cTn id="84" dur="500"/>
                                        <p:tgtEl>
                                          <p:spTgt spid="29"/>
                                        </p:tgtEl>
                                      </p:cBhvr>
                                    </p:animEffect>
                                  </p:childTnLst>
                                </p:cTn>
                              </p:par>
                              <p:par>
                                <p:cTn id="85" presetID="12" presetClass="entr" presetSubtype="4" fill="hold" nodeType="with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p:tgtEl>
                                          <p:spTgt spid="30"/>
                                        </p:tgtEl>
                                        <p:attrNameLst>
                                          <p:attrName>ppt_y</p:attrName>
                                        </p:attrNameLst>
                                      </p:cBhvr>
                                      <p:tavLst>
                                        <p:tav tm="0">
                                          <p:val>
                                            <p:strVal val="#ppt_y+#ppt_h*1.125000"/>
                                          </p:val>
                                        </p:tav>
                                        <p:tav tm="100000">
                                          <p:val>
                                            <p:strVal val="#ppt_y"/>
                                          </p:val>
                                        </p:tav>
                                      </p:tavLst>
                                    </p:anim>
                                    <p:animEffect transition="in" filter="wipe(up)">
                                      <p:cBhvr>
                                        <p:cTn id="88" dur="500"/>
                                        <p:tgtEl>
                                          <p:spTgt spid="30"/>
                                        </p:tgtEl>
                                      </p:cBhvr>
                                    </p:animEffect>
                                  </p:childTnLst>
                                </p:cTn>
                              </p:par>
                              <p:par>
                                <p:cTn id="89" presetID="1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p:tgtEl>
                                          <p:spTgt spid="31"/>
                                        </p:tgtEl>
                                        <p:attrNameLst>
                                          <p:attrName>ppt_y</p:attrName>
                                        </p:attrNameLst>
                                      </p:cBhvr>
                                      <p:tavLst>
                                        <p:tav tm="0">
                                          <p:val>
                                            <p:strVal val="#ppt_y+#ppt_h*1.125000"/>
                                          </p:val>
                                        </p:tav>
                                        <p:tav tm="100000">
                                          <p:val>
                                            <p:strVal val="#ppt_y"/>
                                          </p:val>
                                        </p:tav>
                                      </p:tavLst>
                                    </p:anim>
                                    <p:animEffect transition="in" filter="wipe(up)">
                                      <p:cBhvr>
                                        <p:cTn id="92" dur="500"/>
                                        <p:tgtEl>
                                          <p:spTgt spid="31"/>
                                        </p:tgtEl>
                                      </p:cBhvr>
                                    </p:animEffect>
                                  </p:childTnLst>
                                </p:cTn>
                              </p:par>
                              <p:par>
                                <p:cTn id="93" presetID="12" presetClass="entr" presetSubtype="4" fill="hold" nodeType="with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500"/>
                                        <p:tgtEl>
                                          <p:spTgt spid="32"/>
                                        </p:tgtEl>
                                        <p:attrNameLst>
                                          <p:attrName>ppt_y</p:attrName>
                                        </p:attrNameLst>
                                      </p:cBhvr>
                                      <p:tavLst>
                                        <p:tav tm="0">
                                          <p:val>
                                            <p:strVal val="#ppt_y+#ppt_h*1.125000"/>
                                          </p:val>
                                        </p:tav>
                                        <p:tav tm="100000">
                                          <p:val>
                                            <p:strVal val="#ppt_y"/>
                                          </p:val>
                                        </p:tav>
                                      </p:tavLst>
                                    </p:anim>
                                    <p:animEffect transition="in" filter="wipe(up)">
                                      <p:cBhvr>
                                        <p:cTn id="96" dur="500"/>
                                        <p:tgtEl>
                                          <p:spTgt spid="32"/>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94213"/>
                                        </p:tgtEl>
                                        <p:attrNameLst>
                                          <p:attrName>style.visibility</p:attrName>
                                        </p:attrNameLst>
                                      </p:cBhvr>
                                      <p:to>
                                        <p:strVal val="visible"/>
                                      </p:to>
                                    </p:set>
                                    <p:anim calcmode="lin" valueType="num">
                                      <p:cBhvr additive="base">
                                        <p:cTn id="99" dur="500"/>
                                        <p:tgtEl>
                                          <p:spTgt spid="94213"/>
                                        </p:tgtEl>
                                        <p:attrNameLst>
                                          <p:attrName>ppt_y</p:attrName>
                                        </p:attrNameLst>
                                      </p:cBhvr>
                                      <p:tavLst>
                                        <p:tav tm="0">
                                          <p:val>
                                            <p:strVal val="#ppt_y+#ppt_h*1.125000"/>
                                          </p:val>
                                        </p:tav>
                                        <p:tav tm="100000">
                                          <p:val>
                                            <p:strVal val="#ppt_y"/>
                                          </p:val>
                                        </p:tav>
                                      </p:tavLst>
                                    </p:anim>
                                    <p:animEffect transition="in" filter="wipe(up)">
                                      <p:cBhvr>
                                        <p:cTn id="100" dur="500"/>
                                        <p:tgtEl>
                                          <p:spTgt spid="94213"/>
                                        </p:tgtEl>
                                      </p:cBhvr>
                                    </p:animEffect>
                                  </p:childTnLst>
                                </p:cTn>
                              </p:par>
                              <p:par>
                                <p:cTn id="101" presetID="2" presetClass="entr" presetSubtype="8" fill="hold"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500" fill="hold"/>
                                        <p:tgtEl>
                                          <p:spTgt spid="10"/>
                                        </p:tgtEl>
                                        <p:attrNameLst>
                                          <p:attrName>ppt_x</p:attrName>
                                        </p:attrNameLst>
                                      </p:cBhvr>
                                      <p:tavLst>
                                        <p:tav tm="0">
                                          <p:val>
                                            <p:strVal val="0-#ppt_w/2"/>
                                          </p:val>
                                        </p:tav>
                                        <p:tav tm="100000">
                                          <p:val>
                                            <p:strVal val="#ppt_x"/>
                                          </p:val>
                                        </p:tav>
                                      </p:tavLst>
                                    </p:anim>
                                    <p:anim calcmode="lin" valueType="num">
                                      <p:cBhvr additive="base">
                                        <p:cTn id="104" dur="500" fill="hold"/>
                                        <p:tgtEl>
                                          <p:spTgt spid="10"/>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0"/>
                                  </p:stCondLst>
                                  <p:childTnLst>
                                    <p:set>
                                      <p:cBhvr>
                                        <p:cTn id="106" dur="1" fill="hold">
                                          <p:stCondLst>
                                            <p:cond delay="0"/>
                                          </p:stCondLst>
                                        </p:cTn>
                                        <p:tgtEl>
                                          <p:spTgt spid="13"/>
                                        </p:tgtEl>
                                        <p:attrNameLst>
                                          <p:attrName>style.visibility</p:attrName>
                                        </p:attrNameLst>
                                      </p:cBhvr>
                                      <p:to>
                                        <p:strVal val="visible"/>
                                      </p:to>
                                    </p:set>
                                    <p:anim calcmode="lin" valueType="num">
                                      <p:cBhvr>
                                        <p:cTn id="107" dur="500" fill="hold"/>
                                        <p:tgtEl>
                                          <p:spTgt spid="13"/>
                                        </p:tgtEl>
                                        <p:attrNameLst>
                                          <p:attrName>ppt_w</p:attrName>
                                        </p:attrNameLst>
                                      </p:cBhvr>
                                      <p:tavLst>
                                        <p:tav tm="0">
                                          <p:val>
                                            <p:fltVal val="0"/>
                                          </p:val>
                                        </p:tav>
                                        <p:tav tm="100000">
                                          <p:val>
                                            <p:strVal val="#ppt_w"/>
                                          </p:val>
                                        </p:tav>
                                      </p:tavLst>
                                    </p:anim>
                                    <p:anim calcmode="lin" valueType="num">
                                      <p:cBhvr>
                                        <p:cTn id="108" dur="500" fill="hold"/>
                                        <p:tgtEl>
                                          <p:spTgt spid="13"/>
                                        </p:tgtEl>
                                        <p:attrNameLst>
                                          <p:attrName>ppt_h</p:attrName>
                                        </p:attrNameLst>
                                      </p:cBhvr>
                                      <p:tavLst>
                                        <p:tav tm="0">
                                          <p:val>
                                            <p:fltVal val="0"/>
                                          </p:val>
                                        </p:tav>
                                        <p:tav tm="100000">
                                          <p:val>
                                            <p:strVal val="#ppt_h"/>
                                          </p:val>
                                        </p:tav>
                                      </p:tavLst>
                                    </p:anim>
                                    <p:animEffect transition="in" filter="fade">
                                      <p:cBhvr>
                                        <p:cTn id="10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ldLvl="0" animBg="1"/>
      <p:bldP spid="3" grpId="1" animBg="1"/>
      <p:bldP spid="4" grpId="0" bldLvl="0" animBg="1"/>
      <p:bldP spid="4" grpId="1" animBg="1"/>
      <p:bldP spid="5" grpId="0" bldLvl="0" animBg="1"/>
      <p:bldP spid="5" grpId="1" animBg="1"/>
      <p:bldP spid="6" grpId="0" bldLvl="0" animBg="1"/>
      <p:bldP spid="6" grpId="1" animBg="1"/>
      <p:bldP spid="8" grpId="0" bldLvl="0" animBg="1"/>
      <p:bldP spid="8" grpId="1" animBg="1"/>
      <p:bldP spid="94213" grpId="0"/>
      <p:bldP spid="9421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8060055" y="3350895"/>
            <a:ext cx="4005580" cy="29006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62" name="矩形 61"/>
          <p:cNvSpPr/>
          <p:nvPr/>
        </p:nvSpPr>
        <p:spPr>
          <a:xfrm>
            <a:off x="5536565" y="4522470"/>
            <a:ext cx="2405380" cy="1696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3" name="矩形 42"/>
          <p:cNvSpPr/>
          <p:nvPr/>
        </p:nvSpPr>
        <p:spPr>
          <a:xfrm>
            <a:off x="2874645" y="3997325"/>
            <a:ext cx="2449195" cy="226758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2" name="矩形 41"/>
          <p:cNvSpPr/>
          <p:nvPr/>
        </p:nvSpPr>
        <p:spPr>
          <a:xfrm>
            <a:off x="445770" y="3350895"/>
            <a:ext cx="2286635" cy="29000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宋体" panose="02010600030101010101" pitchFamily="2" charset="-122"/>
                <a:ea typeface="宋体" panose="02010600030101010101" pitchFamily="2" charset="-122"/>
              </a:rPr>
              <a:t>v</a:t>
            </a:r>
          </a:p>
        </p:txBody>
      </p:sp>
      <p:grpSp>
        <p:nvGrpSpPr>
          <p:cNvPr id="3" name="948662d7-d91f-4646-b05c-be50bde6d88a"/>
          <p:cNvGrpSpPr>
            <a:grpSpLocks noChangeAspect="1"/>
          </p:cNvGrpSpPr>
          <p:nvPr/>
        </p:nvGrpSpPr>
        <p:grpSpPr>
          <a:xfrm>
            <a:off x="126365" y="1232535"/>
            <a:ext cx="11939270" cy="3467970"/>
            <a:chOff x="-106344" y="1301362"/>
            <a:chExt cx="12416212" cy="4623966"/>
          </a:xfrm>
        </p:grpSpPr>
        <p:sp>
          <p:nvSpPr>
            <p:cNvPr id="4" name="Freeform: Shape 1"/>
            <p:cNvSpPr/>
            <p:nvPr/>
          </p:nvSpPr>
          <p:spPr bwMode="auto">
            <a:xfrm>
              <a:off x="-106344" y="2331368"/>
              <a:ext cx="12416212" cy="3593960"/>
            </a:xfrm>
            <a:custGeom>
              <a:avLst/>
              <a:gdLst>
                <a:gd name="T0" fmla="*/ 6336 w 6336"/>
                <a:gd name="T1" fmla="*/ 0 h 1834"/>
                <a:gd name="T2" fmla="*/ 3168 w 6336"/>
                <a:gd name="T3" fmla="*/ 1763 h 1834"/>
                <a:gd name="T4" fmla="*/ 0 w 6336"/>
                <a:gd name="T5" fmla="*/ 0 h 1834"/>
                <a:gd name="T6" fmla="*/ 0 w 6336"/>
                <a:gd name="T7" fmla="*/ 70 h 1834"/>
                <a:gd name="T8" fmla="*/ 3168 w 6336"/>
                <a:gd name="T9" fmla="*/ 1834 h 1834"/>
                <a:gd name="T10" fmla="*/ 6336 w 6336"/>
                <a:gd name="T11" fmla="*/ 70 h 1834"/>
                <a:gd name="T12" fmla="*/ 6336 w 6336"/>
                <a:gd name="T13" fmla="*/ 0 h 1834"/>
              </a:gdLst>
              <a:ahLst/>
              <a:cxnLst>
                <a:cxn ang="0">
                  <a:pos x="T0" y="T1"/>
                </a:cxn>
                <a:cxn ang="0">
                  <a:pos x="T2" y="T3"/>
                </a:cxn>
                <a:cxn ang="0">
                  <a:pos x="T4" y="T5"/>
                </a:cxn>
                <a:cxn ang="0">
                  <a:pos x="T6" y="T7"/>
                </a:cxn>
                <a:cxn ang="0">
                  <a:pos x="T8" y="T9"/>
                </a:cxn>
                <a:cxn ang="0">
                  <a:pos x="T10" y="T11"/>
                </a:cxn>
                <a:cxn ang="0">
                  <a:pos x="T12" y="T13"/>
                </a:cxn>
              </a:cxnLst>
              <a:rect l="0" t="0" r="r" b="b"/>
              <a:pathLst>
                <a:path w="6336" h="1834">
                  <a:moveTo>
                    <a:pt x="6336" y="0"/>
                  </a:moveTo>
                  <a:lnTo>
                    <a:pt x="3168" y="1763"/>
                  </a:lnTo>
                  <a:lnTo>
                    <a:pt x="0" y="0"/>
                  </a:lnTo>
                  <a:lnTo>
                    <a:pt x="0" y="70"/>
                  </a:lnTo>
                  <a:lnTo>
                    <a:pt x="3168" y="1834"/>
                  </a:lnTo>
                  <a:lnTo>
                    <a:pt x="6336" y="70"/>
                  </a:lnTo>
                  <a:lnTo>
                    <a:pt x="6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5" name="Freeform: Shape 2"/>
            <p:cNvSpPr/>
            <p:nvPr/>
          </p:nvSpPr>
          <p:spPr bwMode="auto">
            <a:xfrm>
              <a:off x="-106344" y="1859097"/>
              <a:ext cx="12416212" cy="3595920"/>
            </a:xfrm>
            <a:custGeom>
              <a:avLst/>
              <a:gdLst>
                <a:gd name="T0" fmla="*/ 6336 w 6336"/>
                <a:gd name="T1" fmla="*/ 0 h 1835"/>
                <a:gd name="T2" fmla="*/ 3168 w 6336"/>
                <a:gd name="T3" fmla="*/ 1764 h 1835"/>
                <a:gd name="T4" fmla="*/ 0 w 6336"/>
                <a:gd name="T5" fmla="*/ 0 h 1835"/>
                <a:gd name="T6" fmla="*/ 0 w 6336"/>
                <a:gd name="T7" fmla="*/ 71 h 1835"/>
                <a:gd name="T8" fmla="*/ 3168 w 6336"/>
                <a:gd name="T9" fmla="*/ 1835 h 1835"/>
                <a:gd name="T10" fmla="*/ 6336 w 6336"/>
                <a:gd name="T11" fmla="*/ 71 h 1835"/>
                <a:gd name="T12" fmla="*/ 6336 w 6336"/>
                <a:gd name="T13" fmla="*/ 0 h 1835"/>
              </a:gdLst>
              <a:ahLst/>
              <a:cxnLst>
                <a:cxn ang="0">
                  <a:pos x="T0" y="T1"/>
                </a:cxn>
                <a:cxn ang="0">
                  <a:pos x="T2" y="T3"/>
                </a:cxn>
                <a:cxn ang="0">
                  <a:pos x="T4" y="T5"/>
                </a:cxn>
                <a:cxn ang="0">
                  <a:pos x="T6" y="T7"/>
                </a:cxn>
                <a:cxn ang="0">
                  <a:pos x="T8" y="T9"/>
                </a:cxn>
                <a:cxn ang="0">
                  <a:pos x="T10" y="T11"/>
                </a:cxn>
                <a:cxn ang="0">
                  <a:pos x="T12" y="T13"/>
                </a:cxn>
              </a:cxnLst>
              <a:rect l="0" t="0" r="r" b="b"/>
              <a:pathLst>
                <a:path w="6336" h="1835">
                  <a:moveTo>
                    <a:pt x="6336" y="0"/>
                  </a:moveTo>
                  <a:lnTo>
                    <a:pt x="3168" y="1764"/>
                  </a:lnTo>
                  <a:lnTo>
                    <a:pt x="0" y="0"/>
                  </a:lnTo>
                  <a:lnTo>
                    <a:pt x="0" y="71"/>
                  </a:lnTo>
                  <a:lnTo>
                    <a:pt x="3168" y="1835"/>
                  </a:lnTo>
                  <a:lnTo>
                    <a:pt x="6336" y="71"/>
                  </a:lnTo>
                  <a:lnTo>
                    <a:pt x="6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nvGrpSpPr>
            <p:cNvPr id="6" name="Group 3"/>
            <p:cNvGrpSpPr/>
            <p:nvPr/>
          </p:nvGrpSpPr>
          <p:grpSpPr>
            <a:xfrm>
              <a:off x="-106344" y="1859097"/>
              <a:ext cx="12416212" cy="4066231"/>
              <a:chOff x="-106344" y="1859097"/>
              <a:chExt cx="12416212" cy="4066231"/>
            </a:xfrm>
          </p:grpSpPr>
          <p:sp>
            <p:nvSpPr>
              <p:cNvPr id="7" name="Freeform: Shape 4"/>
              <p:cNvSpPr/>
              <p:nvPr/>
            </p:nvSpPr>
            <p:spPr bwMode="auto">
              <a:xfrm>
                <a:off x="-106344" y="2331368"/>
                <a:ext cx="12416212" cy="3593960"/>
              </a:xfrm>
              <a:custGeom>
                <a:avLst/>
                <a:gdLst>
                  <a:gd name="T0" fmla="*/ 6336 w 6336"/>
                  <a:gd name="T1" fmla="*/ 0 h 1834"/>
                  <a:gd name="T2" fmla="*/ 3168 w 6336"/>
                  <a:gd name="T3" fmla="*/ 1763 h 1834"/>
                  <a:gd name="T4" fmla="*/ 0 w 6336"/>
                  <a:gd name="T5" fmla="*/ 0 h 1834"/>
                  <a:gd name="T6" fmla="*/ 0 w 6336"/>
                  <a:gd name="T7" fmla="*/ 70 h 1834"/>
                  <a:gd name="T8" fmla="*/ 3168 w 6336"/>
                  <a:gd name="T9" fmla="*/ 1834 h 1834"/>
                  <a:gd name="T10" fmla="*/ 6336 w 6336"/>
                  <a:gd name="T11" fmla="*/ 70 h 1834"/>
                  <a:gd name="T12" fmla="*/ 6336 w 6336"/>
                  <a:gd name="T13" fmla="*/ 0 h 1834"/>
                </a:gdLst>
                <a:ahLst/>
                <a:cxnLst>
                  <a:cxn ang="0">
                    <a:pos x="T0" y="T1"/>
                  </a:cxn>
                  <a:cxn ang="0">
                    <a:pos x="T2" y="T3"/>
                  </a:cxn>
                  <a:cxn ang="0">
                    <a:pos x="T4" y="T5"/>
                  </a:cxn>
                  <a:cxn ang="0">
                    <a:pos x="T6" y="T7"/>
                  </a:cxn>
                  <a:cxn ang="0">
                    <a:pos x="T8" y="T9"/>
                  </a:cxn>
                  <a:cxn ang="0">
                    <a:pos x="T10" y="T11"/>
                  </a:cxn>
                  <a:cxn ang="0">
                    <a:pos x="T12" y="T13"/>
                  </a:cxn>
                </a:cxnLst>
                <a:rect l="0" t="0" r="r" b="b"/>
                <a:pathLst>
                  <a:path w="6336" h="1834">
                    <a:moveTo>
                      <a:pt x="6336" y="0"/>
                    </a:moveTo>
                    <a:lnTo>
                      <a:pt x="3168" y="1763"/>
                    </a:lnTo>
                    <a:lnTo>
                      <a:pt x="0" y="0"/>
                    </a:lnTo>
                    <a:lnTo>
                      <a:pt x="0" y="70"/>
                    </a:lnTo>
                    <a:lnTo>
                      <a:pt x="3168" y="1834"/>
                    </a:lnTo>
                    <a:lnTo>
                      <a:pt x="6336" y="70"/>
                    </a:lnTo>
                    <a:lnTo>
                      <a:pt x="6336"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49" name="Freeform: Shape 5"/>
              <p:cNvSpPr/>
              <p:nvPr/>
            </p:nvSpPr>
            <p:spPr bwMode="auto">
              <a:xfrm>
                <a:off x="-106344" y="1859097"/>
                <a:ext cx="12416212" cy="3595920"/>
              </a:xfrm>
              <a:custGeom>
                <a:avLst/>
                <a:gdLst>
                  <a:gd name="T0" fmla="*/ 6336 w 6336"/>
                  <a:gd name="T1" fmla="*/ 0 h 1835"/>
                  <a:gd name="T2" fmla="*/ 3168 w 6336"/>
                  <a:gd name="T3" fmla="*/ 1764 h 1835"/>
                  <a:gd name="T4" fmla="*/ 0 w 6336"/>
                  <a:gd name="T5" fmla="*/ 0 h 1835"/>
                  <a:gd name="T6" fmla="*/ 0 w 6336"/>
                  <a:gd name="T7" fmla="*/ 71 h 1835"/>
                  <a:gd name="T8" fmla="*/ 3168 w 6336"/>
                  <a:gd name="T9" fmla="*/ 1835 h 1835"/>
                  <a:gd name="T10" fmla="*/ 6336 w 6336"/>
                  <a:gd name="T11" fmla="*/ 71 h 1835"/>
                  <a:gd name="T12" fmla="*/ 6336 w 6336"/>
                  <a:gd name="T13" fmla="*/ 0 h 1835"/>
                </a:gdLst>
                <a:ahLst/>
                <a:cxnLst>
                  <a:cxn ang="0">
                    <a:pos x="T0" y="T1"/>
                  </a:cxn>
                  <a:cxn ang="0">
                    <a:pos x="T2" y="T3"/>
                  </a:cxn>
                  <a:cxn ang="0">
                    <a:pos x="T4" y="T5"/>
                  </a:cxn>
                  <a:cxn ang="0">
                    <a:pos x="T6" y="T7"/>
                  </a:cxn>
                  <a:cxn ang="0">
                    <a:pos x="T8" y="T9"/>
                  </a:cxn>
                  <a:cxn ang="0">
                    <a:pos x="T10" y="T11"/>
                  </a:cxn>
                  <a:cxn ang="0">
                    <a:pos x="T12" y="T13"/>
                  </a:cxn>
                </a:cxnLst>
                <a:rect l="0" t="0" r="r" b="b"/>
                <a:pathLst>
                  <a:path w="6336" h="1835">
                    <a:moveTo>
                      <a:pt x="6336" y="0"/>
                    </a:moveTo>
                    <a:lnTo>
                      <a:pt x="3168" y="1764"/>
                    </a:lnTo>
                    <a:lnTo>
                      <a:pt x="0" y="0"/>
                    </a:lnTo>
                    <a:lnTo>
                      <a:pt x="0" y="71"/>
                    </a:lnTo>
                    <a:lnTo>
                      <a:pt x="3168" y="1835"/>
                    </a:lnTo>
                    <a:lnTo>
                      <a:pt x="6336" y="71"/>
                    </a:lnTo>
                    <a:lnTo>
                      <a:pt x="6336" y="0"/>
                    </a:lnTo>
                    <a:close/>
                  </a:path>
                </a:pathLst>
              </a:custGeom>
              <a:solidFill>
                <a:srgbClr val="F4F4F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50" name="Freeform: Shape 6"/>
              <p:cNvSpPr/>
              <p:nvPr/>
            </p:nvSpPr>
            <p:spPr bwMode="auto">
              <a:xfrm>
                <a:off x="-106344" y="2098172"/>
                <a:ext cx="12416212" cy="3590041"/>
              </a:xfrm>
              <a:custGeom>
                <a:avLst/>
                <a:gdLst>
                  <a:gd name="T0" fmla="*/ 6336 w 6336"/>
                  <a:gd name="T1" fmla="*/ 0 h 1832"/>
                  <a:gd name="T2" fmla="*/ 3168 w 6336"/>
                  <a:gd name="T3" fmla="*/ 1761 h 1832"/>
                  <a:gd name="T4" fmla="*/ 0 w 6336"/>
                  <a:gd name="T5" fmla="*/ 0 h 1832"/>
                  <a:gd name="T6" fmla="*/ 0 w 6336"/>
                  <a:gd name="T7" fmla="*/ 70 h 1832"/>
                  <a:gd name="T8" fmla="*/ 3168 w 6336"/>
                  <a:gd name="T9" fmla="*/ 1832 h 1832"/>
                  <a:gd name="T10" fmla="*/ 6336 w 6336"/>
                  <a:gd name="T11" fmla="*/ 70 h 1832"/>
                  <a:gd name="T12" fmla="*/ 6336 w 6336"/>
                  <a:gd name="T13" fmla="*/ 0 h 1832"/>
                </a:gdLst>
                <a:ahLst/>
                <a:cxnLst>
                  <a:cxn ang="0">
                    <a:pos x="T0" y="T1"/>
                  </a:cxn>
                  <a:cxn ang="0">
                    <a:pos x="T2" y="T3"/>
                  </a:cxn>
                  <a:cxn ang="0">
                    <a:pos x="T4" y="T5"/>
                  </a:cxn>
                  <a:cxn ang="0">
                    <a:pos x="T6" y="T7"/>
                  </a:cxn>
                  <a:cxn ang="0">
                    <a:pos x="T8" y="T9"/>
                  </a:cxn>
                  <a:cxn ang="0">
                    <a:pos x="T10" y="T11"/>
                  </a:cxn>
                  <a:cxn ang="0">
                    <a:pos x="T12" y="T13"/>
                  </a:cxn>
                </a:cxnLst>
                <a:rect l="0" t="0" r="r" b="b"/>
                <a:pathLst>
                  <a:path w="6336" h="1832">
                    <a:moveTo>
                      <a:pt x="6336" y="0"/>
                    </a:moveTo>
                    <a:lnTo>
                      <a:pt x="3168" y="1761"/>
                    </a:lnTo>
                    <a:lnTo>
                      <a:pt x="0" y="0"/>
                    </a:lnTo>
                    <a:lnTo>
                      <a:pt x="0" y="70"/>
                    </a:lnTo>
                    <a:lnTo>
                      <a:pt x="3168" y="1832"/>
                    </a:lnTo>
                    <a:lnTo>
                      <a:pt x="6336" y="70"/>
                    </a:lnTo>
                    <a:lnTo>
                      <a:pt x="6336" y="0"/>
                    </a:ln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sp>
          <p:nvSpPr>
            <p:cNvPr id="9" name="Freeform: Shape 7"/>
            <p:cNvSpPr/>
            <p:nvPr/>
          </p:nvSpPr>
          <p:spPr bwMode="auto">
            <a:xfrm>
              <a:off x="-106344" y="2098172"/>
              <a:ext cx="12416212" cy="3590041"/>
            </a:xfrm>
            <a:custGeom>
              <a:avLst/>
              <a:gdLst>
                <a:gd name="T0" fmla="*/ 6336 w 6336"/>
                <a:gd name="T1" fmla="*/ 0 h 1832"/>
                <a:gd name="T2" fmla="*/ 3168 w 6336"/>
                <a:gd name="T3" fmla="*/ 1761 h 1832"/>
                <a:gd name="T4" fmla="*/ 0 w 6336"/>
                <a:gd name="T5" fmla="*/ 0 h 1832"/>
                <a:gd name="T6" fmla="*/ 0 w 6336"/>
                <a:gd name="T7" fmla="*/ 70 h 1832"/>
                <a:gd name="T8" fmla="*/ 3168 w 6336"/>
                <a:gd name="T9" fmla="*/ 1832 h 1832"/>
                <a:gd name="T10" fmla="*/ 6336 w 6336"/>
                <a:gd name="T11" fmla="*/ 70 h 1832"/>
                <a:gd name="T12" fmla="*/ 6336 w 6336"/>
                <a:gd name="T13" fmla="*/ 0 h 1832"/>
              </a:gdLst>
              <a:ahLst/>
              <a:cxnLst>
                <a:cxn ang="0">
                  <a:pos x="T0" y="T1"/>
                </a:cxn>
                <a:cxn ang="0">
                  <a:pos x="T2" y="T3"/>
                </a:cxn>
                <a:cxn ang="0">
                  <a:pos x="T4" y="T5"/>
                </a:cxn>
                <a:cxn ang="0">
                  <a:pos x="T6" y="T7"/>
                </a:cxn>
                <a:cxn ang="0">
                  <a:pos x="T8" y="T9"/>
                </a:cxn>
                <a:cxn ang="0">
                  <a:pos x="T10" y="T11"/>
                </a:cxn>
                <a:cxn ang="0">
                  <a:pos x="T12" y="T13"/>
                </a:cxn>
              </a:cxnLst>
              <a:rect l="0" t="0" r="r" b="b"/>
              <a:pathLst>
                <a:path w="6336" h="1832">
                  <a:moveTo>
                    <a:pt x="6336" y="0"/>
                  </a:moveTo>
                  <a:lnTo>
                    <a:pt x="3168" y="1761"/>
                  </a:lnTo>
                  <a:lnTo>
                    <a:pt x="0" y="0"/>
                  </a:lnTo>
                  <a:lnTo>
                    <a:pt x="0" y="70"/>
                  </a:lnTo>
                  <a:lnTo>
                    <a:pt x="3168" y="1832"/>
                  </a:lnTo>
                  <a:lnTo>
                    <a:pt x="6336" y="70"/>
                  </a:lnTo>
                  <a:lnTo>
                    <a:pt x="6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nvGrpSpPr>
            <p:cNvPr id="10" name="Group 8"/>
            <p:cNvGrpSpPr/>
            <p:nvPr/>
          </p:nvGrpSpPr>
          <p:grpSpPr>
            <a:xfrm>
              <a:off x="687306" y="2456784"/>
              <a:ext cx="2090925" cy="1309032"/>
              <a:chOff x="687306" y="2456784"/>
              <a:chExt cx="2090925" cy="1309032"/>
            </a:xfrm>
          </p:grpSpPr>
          <p:sp>
            <p:nvSpPr>
              <p:cNvPr id="11" name="Freeform: Shape 9"/>
              <p:cNvSpPr/>
              <p:nvPr/>
            </p:nvSpPr>
            <p:spPr bwMode="auto">
              <a:xfrm>
                <a:off x="687306" y="2456784"/>
                <a:ext cx="2090925" cy="1162060"/>
              </a:xfrm>
              <a:custGeom>
                <a:avLst/>
                <a:gdLst>
                  <a:gd name="T0" fmla="*/ 468 w 485"/>
                  <a:gd name="T1" fmla="*/ 118 h 269"/>
                  <a:gd name="T2" fmla="*/ 468 w 485"/>
                  <a:gd name="T3" fmla="*/ 151 h 269"/>
                  <a:gd name="T4" fmla="*/ 272 w 485"/>
                  <a:gd name="T5" fmla="*/ 260 h 269"/>
                  <a:gd name="T6" fmla="*/ 213 w 485"/>
                  <a:gd name="T7" fmla="*/ 260 h 269"/>
                  <a:gd name="T8" fmla="*/ 17 w 485"/>
                  <a:gd name="T9" fmla="*/ 151 h 269"/>
                  <a:gd name="T10" fmla="*/ 17 w 485"/>
                  <a:gd name="T11" fmla="*/ 118 h 269"/>
                  <a:gd name="T12" fmla="*/ 213 w 485"/>
                  <a:gd name="T13" fmla="*/ 9 h 269"/>
                  <a:gd name="T14" fmla="*/ 272 w 485"/>
                  <a:gd name="T15" fmla="*/ 9 h 269"/>
                  <a:gd name="T16" fmla="*/ 468 w 485"/>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5" h="269">
                    <a:moveTo>
                      <a:pt x="468" y="118"/>
                    </a:moveTo>
                    <a:cubicBezTo>
                      <a:pt x="485" y="127"/>
                      <a:pt x="485" y="142"/>
                      <a:pt x="468" y="151"/>
                    </a:cubicBezTo>
                    <a:cubicBezTo>
                      <a:pt x="272" y="260"/>
                      <a:pt x="272" y="260"/>
                      <a:pt x="272" y="260"/>
                    </a:cubicBezTo>
                    <a:cubicBezTo>
                      <a:pt x="256" y="269"/>
                      <a:pt x="229" y="269"/>
                      <a:pt x="213" y="260"/>
                    </a:cubicBezTo>
                    <a:cubicBezTo>
                      <a:pt x="17" y="151"/>
                      <a:pt x="17" y="151"/>
                      <a:pt x="17" y="151"/>
                    </a:cubicBezTo>
                    <a:cubicBezTo>
                      <a:pt x="0" y="142"/>
                      <a:pt x="0" y="127"/>
                      <a:pt x="17" y="118"/>
                    </a:cubicBezTo>
                    <a:cubicBezTo>
                      <a:pt x="213" y="9"/>
                      <a:pt x="213" y="9"/>
                      <a:pt x="213" y="9"/>
                    </a:cubicBezTo>
                    <a:cubicBezTo>
                      <a:pt x="229" y="0"/>
                      <a:pt x="256" y="0"/>
                      <a:pt x="272" y="9"/>
                    </a:cubicBezTo>
                    <a:lnTo>
                      <a:pt x="468"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 name="Freeform: Shape 10"/>
              <p:cNvSpPr/>
              <p:nvPr/>
            </p:nvSpPr>
            <p:spPr bwMode="auto">
              <a:xfrm>
                <a:off x="704943" y="3038794"/>
                <a:ext cx="2055651" cy="727022"/>
              </a:xfrm>
              <a:custGeom>
                <a:avLst/>
                <a:gdLst>
                  <a:gd name="T0" fmla="*/ 477 w 477"/>
                  <a:gd name="T1" fmla="*/ 0 h 168"/>
                  <a:gd name="T2" fmla="*/ 464 w 477"/>
                  <a:gd name="T3" fmla="*/ 16 h 168"/>
                  <a:gd name="T4" fmla="*/ 268 w 477"/>
                  <a:gd name="T5" fmla="*/ 125 h 168"/>
                  <a:gd name="T6" fmla="*/ 209 w 477"/>
                  <a:gd name="T7" fmla="*/ 125 h 168"/>
                  <a:gd name="T8" fmla="*/ 13 w 477"/>
                  <a:gd name="T9" fmla="*/ 16 h 168"/>
                  <a:gd name="T10" fmla="*/ 0 w 477"/>
                  <a:gd name="T11" fmla="*/ 0 h 168"/>
                  <a:gd name="T12" fmla="*/ 0 w 477"/>
                  <a:gd name="T13" fmla="*/ 34 h 168"/>
                  <a:gd name="T14" fmla="*/ 13 w 477"/>
                  <a:gd name="T15" fmla="*/ 50 h 168"/>
                  <a:gd name="T16" fmla="*/ 209 w 477"/>
                  <a:gd name="T17" fmla="*/ 159 h 168"/>
                  <a:gd name="T18" fmla="*/ 268 w 477"/>
                  <a:gd name="T19" fmla="*/ 159 h 168"/>
                  <a:gd name="T20" fmla="*/ 464 w 477"/>
                  <a:gd name="T21" fmla="*/ 50 h 168"/>
                  <a:gd name="T22" fmla="*/ 477 w 477"/>
                  <a:gd name="T23" fmla="*/ 34 h 168"/>
                  <a:gd name="T24" fmla="*/ 477 w 477"/>
                  <a:gd name="T2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168">
                    <a:moveTo>
                      <a:pt x="477" y="0"/>
                    </a:moveTo>
                    <a:cubicBezTo>
                      <a:pt x="477" y="6"/>
                      <a:pt x="473" y="12"/>
                      <a:pt x="464" y="16"/>
                    </a:cubicBezTo>
                    <a:cubicBezTo>
                      <a:pt x="268" y="125"/>
                      <a:pt x="268" y="125"/>
                      <a:pt x="268" y="125"/>
                    </a:cubicBezTo>
                    <a:cubicBezTo>
                      <a:pt x="252" y="134"/>
                      <a:pt x="225" y="134"/>
                      <a:pt x="209" y="125"/>
                    </a:cubicBezTo>
                    <a:cubicBezTo>
                      <a:pt x="13" y="16"/>
                      <a:pt x="13" y="16"/>
                      <a:pt x="13" y="16"/>
                    </a:cubicBezTo>
                    <a:cubicBezTo>
                      <a:pt x="5" y="12"/>
                      <a:pt x="0" y="6"/>
                      <a:pt x="0" y="0"/>
                    </a:cubicBezTo>
                    <a:cubicBezTo>
                      <a:pt x="0" y="34"/>
                      <a:pt x="0" y="34"/>
                      <a:pt x="0" y="34"/>
                    </a:cubicBezTo>
                    <a:cubicBezTo>
                      <a:pt x="0" y="40"/>
                      <a:pt x="5" y="46"/>
                      <a:pt x="13" y="50"/>
                    </a:cubicBezTo>
                    <a:cubicBezTo>
                      <a:pt x="209" y="159"/>
                      <a:pt x="209" y="159"/>
                      <a:pt x="209" y="159"/>
                    </a:cubicBezTo>
                    <a:cubicBezTo>
                      <a:pt x="225" y="168"/>
                      <a:pt x="252" y="168"/>
                      <a:pt x="268" y="159"/>
                    </a:cubicBezTo>
                    <a:cubicBezTo>
                      <a:pt x="464" y="50"/>
                      <a:pt x="464" y="50"/>
                      <a:pt x="464" y="50"/>
                    </a:cubicBezTo>
                    <a:cubicBezTo>
                      <a:pt x="473" y="46"/>
                      <a:pt x="477" y="40"/>
                      <a:pt x="477" y="34"/>
                    </a:cubicBezTo>
                    <a:lnTo>
                      <a:pt x="477"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grpSp>
          <p:nvGrpSpPr>
            <p:cNvPr id="14" name="Group 11"/>
            <p:cNvGrpSpPr/>
            <p:nvPr/>
          </p:nvGrpSpPr>
          <p:grpSpPr>
            <a:xfrm>
              <a:off x="3010310" y="3825363"/>
              <a:ext cx="2087005" cy="1162559"/>
              <a:chOff x="3010310" y="3825363"/>
              <a:chExt cx="2087005" cy="1162559"/>
            </a:xfrm>
          </p:grpSpPr>
          <p:sp>
            <p:nvSpPr>
              <p:cNvPr id="15" name="Freeform: Shape 12"/>
              <p:cNvSpPr/>
              <p:nvPr/>
            </p:nvSpPr>
            <p:spPr bwMode="auto">
              <a:xfrm>
                <a:off x="3010310" y="3825363"/>
                <a:ext cx="2087005" cy="1162060"/>
              </a:xfrm>
              <a:custGeom>
                <a:avLst/>
                <a:gdLst>
                  <a:gd name="T0" fmla="*/ 468 w 484"/>
                  <a:gd name="T1" fmla="*/ 118 h 269"/>
                  <a:gd name="T2" fmla="*/ 468 w 484"/>
                  <a:gd name="T3" fmla="*/ 151 h 269"/>
                  <a:gd name="T4" fmla="*/ 272 w 484"/>
                  <a:gd name="T5" fmla="*/ 260 h 269"/>
                  <a:gd name="T6" fmla="*/ 212 w 484"/>
                  <a:gd name="T7" fmla="*/ 260 h 269"/>
                  <a:gd name="T8" fmla="*/ 16 w 484"/>
                  <a:gd name="T9" fmla="*/ 151 h 269"/>
                  <a:gd name="T10" fmla="*/ 16 w 484"/>
                  <a:gd name="T11" fmla="*/ 118 h 269"/>
                  <a:gd name="T12" fmla="*/ 212 w 484"/>
                  <a:gd name="T13" fmla="*/ 9 h 269"/>
                  <a:gd name="T14" fmla="*/ 272 w 484"/>
                  <a:gd name="T15" fmla="*/ 9 h 269"/>
                  <a:gd name="T16" fmla="*/ 468 w 484"/>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69">
                    <a:moveTo>
                      <a:pt x="468" y="118"/>
                    </a:moveTo>
                    <a:cubicBezTo>
                      <a:pt x="484" y="127"/>
                      <a:pt x="484" y="142"/>
                      <a:pt x="468" y="151"/>
                    </a:cubicBezTo>
                    <a:cubicBezTo>
                      <a:pt x="272" y="260"/>
                      <a:pt x="272" y="260"/>
                      <a:pt x="272" y="260"/>
                    </a:cubicBezTo>
                    <a:cubicBezTo>
                      <a:pt x="256" y="269"/>
                      <a:pt x="229" y="269"/>
                      <a:pt x="212" y="260"/>
                    </a:cubicBezTo>
                    <a:cubicBezTo>
                      <a:pt x="16" y="151"/>
                      <a:pt x="16" y="151"/>
                      <a:pt x="16" y="151"/>
                    </a:cubicBezTo>
                    <a:cubicBezTo>
                      <a:pt x="0" y="142"/>
                      <a:pt x="0" y="127"/>
                      <a:pt x="16" y="118"/>
                    </a:cubicBezTo>
                    <a:cubicBezTo>
                      <a:pt x="212" y="9"/>
                      <a:pt x="212" y="9"/>
                      <a:pt x="212" y="9"/>
                    </a:cubicBezTo>
                    <a:cubicBezTo>
                      <a:pt x="229" y="0"/>
                      <a:pt x="256" y="0"/>
                      <a:pt x="272" y="9"/>
                    </a:cubicBezTo>
                    <a:lnTo>
                      <a:pt x="468" y="11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6" name="Freeform: Shape 13"/>
              <p:cNvSpPr/>
              <p:nvPr/>
            </p:nvSpPr>
            <p:spPr bwMode="auto">
              <a:xfrm>
                <a:off x="3027946" y="4256980"/>
                <a:ext cx="2051732" cy="730942"/>
              </a:xfrm>
              <a:custGeom>
                <a:avLst/>
                <a:gdLst>
                  <a:gd name="T0" fmla="*/ 476 w 476"/>
                  <a:gd name="T1" fmla="*/ 0 h 169"/>
                  <a:gd name="T2" fmla="*/ 464 w 476"/>
                  <a:gd name="T3" fmla="*/ 17 h 169"/>
                  <a:gd name="T4" fmla="*/ 268 w 476"/>
                  <a:gd name="T5" fmla="*/ 126 h 169"/>
                  <a:gd name="T6" fmla="*/ 208 w 476"/>
                  <a:gd name="T7" fmla="*/ 126 h 169"/>
                  <a:gd name="T8" fmla="*/ 12 w 476"/>
                  <a:gd name="T9" fmla="*/ 17 h 169"/>
                  <a:gd name="T10" fmla="*/ 0 w 476"/>
                  <a:gd name="T11" fmla="*/ 0 h 169"/>
                  <a:gd name="T12" fmla="*/ 0 w 476"/>
                  <a:gd name="T13" fmla="*/ 34 h 169"/>
                  <a:gd name="T14" fmla="*/ 12 w 476"/>
                  <a:gd name="T15" fmla="*/ 51 h 169"/>
                  <a:gd name="T16" fmla="*/ 208 w 476"/>
                  <a:gd name="T17" fmla="*/ 160 h 169"/>
                  <a:gd name="T18" fmla="*/ 268 w 476"/>
                  <a:gd name="T19" fmla="*/ 160 h 169"/>
                  <a:gd name="T20" fmla="*/ 464 w 476"/>
                  <a:gd name="T21" fmla="*/ 51 h 169"/>
                  <a:gd name="T22" fmla="*/ 476 w 476"/>
                  <a:gd name="T23" fmla="*/ 34 h 169"/>
                  <a:gd name="T24" fmla="*/ 476 w 476"/>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9">
                    <a:moveTo>
                      <a:pt x="476" y="0"/>
                    </a:moveTo>
                    <a:cubicBezTo>
                      <a:pt x="476" y="6"/>
                      <a:pt x="472" y="12"/>
                      <a:pt x="464" y="17"/>
                    </a:cubicBezTo>
                    <a:cubicBezTo>
                      <a:pt x="268" y="126"/>
                      <a:pt x="268" y="126"/>
                      <a:pt x="268" y="126"/>
                    </a:cubicBezTo>
                    <a:cubicBezTo>
                      <a:pt x="252" y="135"/>
                      <a:pt x="225" y="135"/>
                      <a:pt x="208" y="126"/>
                    </a:cubicBezTo>
                    <a:cubicBezTo>
                      <a:pt x="12" y="17"/>
                      <a:pt x="12" y="17"/>
                      <a:pt x="12" y="17"/>
                    </a:cubicBezTo>
                    <a:cubicBezTo>
                      <a:pt x="4" y="12"/>
                      <a:pt x="0" y="6"/>
                      <a:pt x="0" y="0"/>
                    </a:cubicBezTo>
                    <a:cubicBezTo>
                      <a:pt x="0" y="34"/>
                      <a:pt x="0" y="34"/>
                      <a:pt x="0" y="34"/>
                    </a:cubicBezTo>
                    <a:cubicBezTo>
                      <a:pt x="0" y="40"/>
                      <a:pt x="4" y="46"/>
                      <a:pt x="12" y="51"/>
                    </a:cubicBezTo>
                    <a:cubicBezTo>
                      <a:pt x="208" y="160"/>
                      <a:pt x="208" y="160"/>
                      <a:pt x="208" y="160"/>
                    </a:cubicBezTo>
                    <a:cubicBezTo>
                      <a:pt x="225" y="169"/>
                      <a:pt x="252" y="169"/>
                      <a:pt x="268" y="160"/>
                    </a:cubicBezTo>
                    <a:cubicBezTo>
                      <a:pt x="464" y="51"/>
                      <a:pt x="464" y="51"/>
                      <a:pt x="464" y="51"/>
                    </a:cubicBezTo>
                    <a:cubicBezTo>
                      <a:pt x="472" y="46"/>
                      <a:pt x="476" y="40"/>
                      <a:pt x="476" y="34"/>
                    </a:cubicBezTo>
                    <a:lnTo>
                      <a:pt x="47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grpSp>
          <p:nvGrpSpPr>
            <p:cNvPr id="23" name="Group 17"/>
            <p:cNvGrpSpPr/>
            <p:nvPr/>
          </p:nvGrpSpPr>
          <p:grpSpPr>
            <a:xfrm>
              <a:off x="6054288" y="4292723"/>
              <a:ext cx="2090925" cy="1201507"/>
              <a:chOff x="6054288" y="4292723"/>
              <a:chExt cx="2090925" cy="1201507"/>
            </a:xfrm>
          </p:grpSpPr>
          <p:sp>
            <p:nvSpPr>
              <p:cNvPr id="40" name="Freeform: Shape 18"/>
              <p:cNvSpPr/>
              <p:nvPr/>
            </p:nvSpPr>
            <p:spPr bwMode="auto">
              <a:xfrm>
                <a:off x="6054288" y="4292723"/>
                <a:ext cx="2090925" cy="1162060"/>
              </a:xfrm>
              <a:custGeom>
                <a:avLst/>
                <a:gdLst>
                  <a:gd name="T0" fmla="*/ 469 w 485"/>
                  <a:gd name="T1" fmla="*/ 118 h 269"/>
                  <a:gd name="T2" fmla="*/ 469 w 485"/>
                  <a:gd name="T3" fmla="*/ 151 h 269"/>
                  <a:gd name="T4" fmla="*/ 272 w 485"/>
                  <a:gd name="T5" fmla="*/ 260 h 269"/>
                  <a:gd name="T6" fmla="*/ 213 w 485"/>
                  <a:gd name="T7" fmla="*/ 260 h 269"/>
                  <a:gd name="T8" fmla="*/ 17 w 485"/>
                  <a:gd name="T9" fmla="*/ 151 h 269"/>
                  <a:gd name="T10" fmla="*/ 17 w 485"/>
                  <a:gd name="T11" fmla="*/ 118 h 269"/>
                  <a:gd name="T12" fmla="*/ 213 w 485"/>
                  <a:gd name="T13" fmla="*/ 9 h 269"/>
                  <a:gd name="T14" fmla="*/ 272 w 485"/>
                  <a:gd name="T15" fmla="*/ 9 h 269"/>
                  <a:gd name="T16" fmla="*/ 469 w 485"/>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5" h="269">
                    <a:moveTo>
                      <a:pt x="469" y="118"/>
                    </a:moveTo>
                    <a:cubicBezTo>
                      <a:pt x="485" y="127"/>
                      <a:pt x="485" y="142"/>
                      <a:pt x="469" y="151"/>
                    </a:cubicBezTo>
                    <a:cubicBezTo>
                      <a:pt x="272" y="260"/>
                      <a:pt x="272" y="260"/>
                      <a:pt x="272" y="260"/>
                    </a:cubicBezTo>
                    <a:cubicBezTo>
                      <a:pt x="256" y="269"/>
                      <a:pt x="229" y="269"/>
                      <a:pt x="213" y="260"/>
                    </a:cubicBezTo>
                    <a:cubicBezTo>
                      <a:pt x="17" y="151"/>
                      <a:pt x="17" y="151"/>
                      <a:pt x="17" y="151"/>
                    </a:cubicBezTo>
                    <a:cubicBezTo>
                      <a:pt x="1" y="142"/>
                      <a:pt x="0" y="127"/>
                      <a:pt x="17" y="118"/>
                    </a:cubicBezTo>
                    <a:cubicBezTo>
                      <a:pt x="213" y="9"/>
                      <a:pt x="213" y="9"/>
                      <a:pt x="213" y="9"/>
                    </a:cubicBezTo>
                    <a:cubicBezTo>
                      <a:pt x="229" y="0"/>
                      <a:pt x="256" y="0"/>
                      <a:pt x="272" y="9"/>
                    </a:cubicBezTo>
                    <a:lnTo>
                      <a:pt x="469" y="118"/>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41" name="Freeform: Shape 19"/>
              <p:cNvSpPr/>
              <p:nvPr/>
            </p:nvSpPr>
            <p:spPr bwMode="auto">
              <a:xfrm>
                <a:off x="6093014" y="4763288"/>
                <a:ext cx="2051732" cy="730942"/>
              </a:xfrm>
              <a:custGeom>
                <a:avLst/>
                <a:gdLst>
                  <a:gd name="T0" fmla="*/ 476 w 476"/>
                  <a:gd name="T1" fmla="*/ 0 h 169"/>
                  <a:gd name="T2" fmla="*/ 464 w 476"/>
                  <a:gd name="T3" fmla="*/ 17 h 169"/>
                  <a:gd name="T4" fmla="*/ 267 w 476"/>
                  <a:gd name="T5" fmla="*/ 126 h 169"/>
                  <a:gd name="T6" fmla="*/ 208 w 476"/>
                  <a:gd name="T7" fmla="*/ 126 h 169"/>
                  <a:gd name="T8" fmla="*/ 12 w 476"/>
                  <a:gd name="T9" fmla="*/ 17 h 169"/>
                  <a:gd name="T10" fmla="*/ 0 w 476"/>
                  <a:gd name="T11" fmla="*/ 0 h 169"/>
                  <a:gd name="T12" fmla="*/ 0 w 476"/>
                  <a:gd name="T13" fmla="*/ 34 h 169"/>
                  <a:gd name="T14" fmla="*/ 12 w 476"/>
                  <a:gd name="T15" fmla="*/ 51 h 169"/>
                  <a:gd name="T16" fmla="*/ 208 w 476"/>
                  <a:gd name="T17" fmla="*/ 160 h 169"/>
                  <a:gd name="T18" fmla="*/ 267 w 476"/>
                  <a:gd name="T19" fmla="*/ 160 h 169"/>
                  <a:gd name="T20" fmla="*/ 464 w 476"/>
                  <a:gd name="T21" fmla="*/ 51 h 169"/>
                  <a:gd name="T22" fmla="*/ 476 w 476"/>
                  <a:gd name="T23" fmla="*/ 34 h 169"/>
                  <a:gd name="T24" fmla="*/ 476 w 476"/>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9">
                    <a:moveTo>
                      <a:pt x="476" y="0"/>
                    </a:moveTo>
                    <a:cubicBezTo>
                      <a:pt x="476" y="6"/>
                      <a:pt x="472" y="12"/>
                      <a:pt x="464" y="17"/>
                    </a:cubicBezTo>
                    <a:cubicBezTo>
                      <a:pt x="267" y="126"/>
                      <a:pt x="267" y="126"/>
                      <a:pt x="267" y="126"/>
                    </a:cubicBezTo>
                    <a:cubicBezTo>
                      <a:pt x="251" y="135"/>
                      <a:pt x="224" y="135"/>
                      <a:pt x="208" y="126"/>
                    </a:cubicBezTo>
                    <a:cubicBezTo>
                      <a:pt x="12" y="17"/>
                      <a:pt x="12" y="17"/>
                      <a:pt x="12" y="17"/>
                    </a:cubicBezTo>
                    <a:cubicBezTo>
                      <a:pt x="4" y="12"/>
                      <a:pt x="0" y="6"/>
                      <a:pt x="0" y="0"/>
                    </a:cubicBezTo>
                    <a:cubicBezTo>
                      <a:pt x="0" y="34"/>
                      <a:pt x="0" y="34"/>
                      <a:pt x="0" y="34"/>
                    </a:cubicBezTo>
                    <a:cubicBezTo>
                      <a:pt x="0" y="40"/>
                      <a:pt x="4" y="46"/>
                      <a:pt x="12" y="51"/>
                    </a:cubicBezTo>
                    <a:cubicBezTo>
                      <a:pt x="208" y="160"/>
                      <a:pt x="208" y="160"/>
                      <a:pt x="208" y="160"/>
                    </a:cubicBezTo>
                    <a:cubicBezTo>
                      <a:pt x="224" y="169"/>
                      <a:pt x="251" y="169"/>
                      <a:pt x="267" y="160"/>
                    </a:cubicBezTo>
                    <a:cubicBezTo>
                      <a:pt x="464" y="51"/>
                      <a:pt x="464" y="51"/>
                      <a:pt x="464" y="51"/>
                    </a:cubicBezTo>
                    <a:cubicBezTo>
                      <a:pt x="472" y="46"/>
                      <a:pt x="476" y="40"/>
                      <a:pt x="476" y="34"/>
                    </a:cubicBezTo>
                    <a:lnTo>
                      <a:pt x="47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grpSp>
          <p:nvGrpSpPr>
            <p:cNvPr id="24" name="Group 20"/>
            <p:cNvGrpSpPr/>
            <p:nvPr/>
          </p:nvGrpSpPr>
          <p:grpSpPr>
            <a:xfrm>
              <a:off x="9425293" y="2456784"/>
              <a:ext cx="2090925" cy="1309032"/>
              <a:chOff x="9425293" y="2456784"/>
              <a:chExt cx="2090925" cy="1309032"/>
            </a:xfrm>
          </p:grpSpPr>
          <p:sp>
            <p:nvSpPr>
              <p:cNvPr id="38" name="Freeform: Shape 21"/>
              <p:cNvSpPr/>
              <p:nvPr/>
            </p:nvSpPr>
            <p:spPr bwMode="auto">
              <a:xfrm>
                <a:off x="9425293" y="2456784"/>
                <a:ext cx="2090925" cy="1162060"/>
              </a:xfrm>
              <a:custGeom>
                <a:avLst/>
                <a:gdLst>
                  <a:gd name="T0" fmla="*/ 468 w 485"/>
                  <a:gd name="T1" fmla="*/ 118 h 269"/>
                  <a:gd name="T2" fmla="*/ 468 w 485"/>
                  <a:gd name="T3" fmla="*/ 151 h 269"/>
                  <a:gd name="T4" fmla="*/ 272 w 485"/>
                  <a:gd name="T5" fmla="*/ 260 h 269"/>
                  <a:gd name="T6" fmla="*/ 213 w 485"/>
                  <a:gd name="T7" fmla="*/ 260 h 269"/>
                  <a:gd name="T8" fmla="*/ 17 w 485"/>
                  <a:gd name="T9" fmla="*/ 151 h 269"/>
                  <a:gd name="T10" fmla="*/ 17 w 485"/>
                  <a:gd name="T11" fmla="*/ 118 h 269"/>
                  <a:gd name="T12" fmla="*/ 213 w 485"/>
                  <a:gd name="T13" fmla="*/ 9 h 269"/>
                  <a:gd name="T14" fmla="*/ 272 w 485"/>
                  <a:gd name="T15" fmla="*/ 9 h 269"/>
                  <a:gd name="T16" fmla="*/ 468 w 485"/>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5" h="269">
                    <a:moveTo>
                      <a:pt x="468" y="118"/>
                    </a:moveTo>
                    <a:cubicBezTo>
                      <a:pt x="485" y="127"/>
                      <a:pt x="485" y="142"/>
                      <a:pt x="468" y="151"/>
                    </a:cubicBezTo>
                    <a:cubicBezTo>
                      <a:pt x="272" y="260"/>
                      <a:pt x="272" y="260"/>
                      <a:pt x="272" y="260"/>
                    </a:cubicBezTo>
                    <a:cubicBezTo>
                      <a:pt x="256" y="269"/>
                      <a:pt x="229" y="269"/>
                      <a:pt x="213" y="260"/>
                    </a:cubicBezTo>
                    <a:cubicBezTo>
                      <a:pt x="17" y="151"/>
                      <a:pt x="17" y="151"/>
                      <a:pt x="17" y="151"/>
                    </a:cubicBezTo>
                    <a:cubicBezTo>
                      <a:pt x="0" y="142"/>
                      <a:pt x="0" y="127"/>
                      <a:pt x="17" y="118"/>
                    </a:cubicBezTo>
                    <a:cubicBezTo>
                      <a:pt x="213" y="9"/>
                      <a:pt x="213" y="9"/>
                      <a:pt x="213" y="9"/>
                    </a:cubicBezTo>
                    <a:cubicBezTo>
                      <a:pt x="229" y="0"/>
                      <a:pt x="256" y="0"/>
                      <a:pt x="272" y="9"/>
                    </a:cubicBezTo>
                    <a:lnTo>
                      <a:pt x="468" y="118"/>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9" name="Freeform: Shape 22"/>
              <p:cNvSpPr/>
              <p:nvPr/>
            </p:nvSpPr>
            <p:spPr bwMode="auto">
              <a:xfrm>
                <a:off x="9442930" y="3038794"/>
                <a:ext cx="2055651" cy="727022"/>
              </a:xfrm>
              <a:custGeom>
                <a:avLst/>
                <a:gdLst>
                  <a:gd name="T0" fmla="*/ 477 w 477"/>
                  <a:gd name="T1" fmla="*/ 0 h 168"/>
                  <a:gd name="T2" fmla="*/ 464 w 477"/>
                  <a:gd name="T3" fmla="*/ 16 h 168"/>
                  <a:gd name="T4" fmla="*/ 268 w 477"/>
                  <a:gd name="T5" fmla="*/ 125 h 168"/>
                  <a:gd name="T6" fmla="*/ 209 w 477"/>
                  <a:gd name="T7" fmla="*/ 125 h 168"/>
                  <a:gd name="T8" fmla="*/ 13 w 477"/>
                  <a:gd name="T9" fmla="*/ 16 h 168"/>
                  <a:gd name="T10" fmla="*/ 0 w 477"/>
                  <a:gd name="T11" fmla="*/ 0 h 168"/>
                  <a:gd name="T12" fmla="*/ 0 w 477"/>
                  <a:gd name="T13" fmla="*/ 34 h 168"/>
                  <a:gd name="T14" fmla="*/ 13 w 477"/>
                  <a:gd name="T15" fmla="*/ 50 h 168"/>
                  <a:gd name="T16" fmla="*/ 209 w 477"/>
                  <a:gd name="T17" fmla="*/ 159 h 168"/>
                  <a:gd name="T18" fmla="*/ 268 w 477"/>
                  <a:gd name="T19" fmla="*/ 159 h 168"/>
                  <a:gd name="T20" fmla="*/ 464 w 477"/>
                  <a:gd name="T21" fmla="*/ 50 h 168"/>
                  <a:gd name="T22" fmla="*/ 477 w 477"/>
                  <a:gd name="T23" fmla="*/ 34 h 168"/>
                  <a:gd name="T24" fmla="*/ 477 w 477"/>
                  <a:gd name="T2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168">
                    <a:moveTo>
                      <a:pt x="477" y="0"/>
                    </a:moveTo>
                    <a:cubicBezTo>
                      <a:pt x="477" y="6"/>
                      <a:pt x="472" y="12"/>
                      <a:pt x="464" y="16"/>
                    </a:cubicBezTo>
                    <a:cubicBezTo>
                      <a:pt x="268" y="125"/>
                      <a:pt x="268" y="125"/>
                      <a:pt x="268" y="125"/>
                    </a:cubicBezTo>
                    <a:cubicBezTo>
                      <a:pt x="252" y="134"/>
                      <a:pt x="225" y="134"/>
                      <a:pt x="209" y="125"/>
                    </a:cubicBezTo>
                    <a:cubicBezTo>
                      <a:pt x="13" y="16"/>
                      <a:pt x="13" y="16"/>
                      <a:pt x="13" y="16"/>
                    </a:cubicBezTo>
                    <a:cubicBezTo>
                      <a:pt x="4" y="12"/>
                      <a:pt x="0" y="6"/>
                      <a:pt x="0" y="0"/>
                    </a:cubicBezTo>
                    <a:cubicBezTo>
                      <a:pt x="0" y="34"/>
                      <a:pt x="0" y="34"/>
                      <a:pt x="0" y="34"/>
                    </a:cubicBezTo>
                    <a:cubicBezTo>
                      <a:pt x="0" y="40"/>
                      <a:pt x="4" y="46"/>
                      <a:pt x="13" y="50"/>
                    </a:cubicBezTo>
                    <a:cubicBezTo>
                      <a:pt x="209" y="159"/>
                      <a:pt x="209" y="159"/>
                      <a:pt x="209" y="159"/>
                    </a:cubicBezTo>
                    <a:cubicBezTo>
                      <a:pt x="225" y="168"/>
                      <a:pt x="252" y="168"/>
                      <a:pt x="268" y="159"/>
                    </a:cubicBezTo>
                    <a:cubicBezTo>
                      <a:pt x="464" y="50"/>
                      <a:pt x="464" y="50"/>
                      <a:pt x="464" y="50"/>
                    </a:cubicBezTo>
                    <a:cubicBezTo>
                      <a:pt x="472" y="46"/>
                      <a:pt x="477" y="40"/>
                      <a:pt x="477" y="34"/>
                    </a:cubicBezTo>
                    <a:lnTo>
                      <a:pt x="477"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grpSp>
          <p:nvGrpSpPr>
            <p:cNvPr id="25" name="Group 23"/>
            <p:cNvGrpSpPr/>
            <p:nvPr/>
          </p:nvGrpSpPr>
          <p:grpSpPr>
            <a:xfrm>
              <a:off x="3517171" y="2610872"/>
              <a:ext cx="1107385" cy="1155279"/>
              <a:chOff x="3517171" y="2610872"/>
              <a:chExt cx="1107385" cy="1155279"/>
            </a:xfrm>
          </p:grpSpPr>
          <p:sp>
            <p:nvSpPr>
              <p:cNvPr id="35" name="Oval 24"/>
              <p:cNvSpPr/>
              <p:nvPr/>
            </p:nvSpPr>
            <p:spPr bwMode="auto">
              <a:xfrm>
                <a:off x="3517171" y="2690315"/>
                <a:ext cx="1073877" cy="107583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6" name="Freeform: Shape 25"/>
              <p:cNvSpPr/>
              <p:nvPr/>
            </p:nvSpPr>
            <p:spPr bwMode="auto">
              <a:xfrm>
                <a:off x="3517365" y="2610872"/>
                <a:ext cx="1107191" cy="1111110"/>
              </a:xfrm>
              <a:custGeom>
                <a:avLst/>
                <a:gdLst>
                  <a:gd name="T0" fmla="*/ 128 w 257"/>
                  <a:gd name="T1" fmla="*/ 253 h 257"/>
                  <a:gd name="T2" fmla="*/ 128 w 257"/>
                  <a:gd name="T3" fmla="*/ 257 h 257"/>
                  <a:gd name="T4" fmla="*/ 257 w 257"/>
                  <a:gd name="T5" fmla="*/ 128 h 257"/>
                  <a:gd name="T6" fmla="*/ 128 w 257"/>
                  <a:gd name="T7" fmla="*/ 0 h 257"/>
                  <a:gd name="T8" fmla="*/ 0 w 257"/>
                  <a:gd name="T9" fmla="*/ 128 h 257"/>
                  <a:gd name="T10" fmla="*/ 128 w 257"/>
                  <a:gd name="T11" fmla="*/ 257 h 257"/>
                  <a:gd name="T12" fmla="*/ 128 w 257"/>
                  <a:gd name="T13" fmla="*/ 253 h 257"/>
                  <a:gd name="T14" fmla="*/ 128 w 257"/>
                  <a:gd name="T15" fmla="*/ 249 h 257"/>
                  <a:gd name="T16" fmla="*/ 43 w 257"/>
                  <a:gd name="T17" fmla="*/ 214 h 257"/>
                  <a:gd name="T18" fmla="*/ 8 w 257"/>
                  <a:gd name="T19" fmla="*/ 128 h 257"/>
                  <a:gd name="T20" fmla="*/ 43 w 257"/>
                  <a:gd name="T21" fmla="*/ 43 h 257"/>
                  <a:gd name="T22" fmla="*/ 128 w 257"/>
                  <a:gd name="T23" fmla="*/ 8 h 257"/>
                  <a:gd name="T24" fmla="*/ 214 w 257"/>
                  <a:gd name="T25" fmla="*/ 43 h 257"/>
                  <a:gd name="T26" fmla="*/ 249 w 257"/>
                  <a:gd name="T27" fmla="*/ 128 h 257"/>
                  <a:gd name="T28" fmla="*/ 214 w 257"/>
                  <a:gd name="T29" fmla="*/ 214 h 257"/>
                  <a:gd name="T30" fmla="*/ 128 w 257"/>
                  <a:gd name="T31" fmla="*/ 249 h 257"/>
                  <a:gd name="T32" fmla="*/ 128 w 257"/>
                  <a:gd name="T33" fmla="*/ 25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28" y="253"/>
                    </a:moveTo>
                    <a:cubicBezTo>
                      <a:pt x="128" y="257"/>
                      <a:pt x="128" y="257"/>
                      <a:pt x="128" y="257"/>
                    </a:cubicBezTo>
                    <a:cubicBezTo>
                      <a:pt x="199" y="257"/>
                      <a:pt x="257" y="200"/>
                      <a:pt x="257" y="128"/>
                    </a:cubicBezTo>
                    <a:cubicBezTo>
                      <a:pt x="257" y="57"/>
                      <a:pt x="199" y="0"/>
                      <a:pt x="128" y="0"/>
                    </a:cubicBezTo>
                    <a:cubicBezTo>
                      <a:pt x="57" y="0"/>
                      <a:pt x="0" y="57"/>
                      <a:pt x="0" y="128"/>
                    </a:cubicBezTo>
                    <a:cubicBezTo>
                      <a:pt x="0" y="200"/>
                      <a:pt x="57" y="257"/>
                      <a:pt x="128" y="257"/>
                    </a:cubicBezTo>
                    <a:cubicBezTo>
                      <a:pt x="128" y="253"/>
                      <a:pt x="128" y="253"/>
                      <a:pt x="128" y="253"/>
                    </a:cubicBezTo>
                    <a:cubicBezTo>
                      <a:pt x="128" y="249"/>
                      <a:pt x="128" y="249"/>
                      <a:pt x="128" y="249"/>
                    </a:cubicBezTo>
                    <a:cubicBezTo>
                      <a:pt x="95" y="249"/>
                      <a:pt x="65" y="236"/>
                      <a:pt x="43" y="214"/>
                    </a:cubicBezTo>
                    <a:cubicBezTo>
                      <a:pt x="21" y="192"/>
                      <a:pt x="8" y="162"/>
                      <a:pt x="8" y="128"/>
                    </a:cubicBezTo>
                    <a:cubicBezTo>
                      <a:pt x="8" y="95"/>
                      <a:pt x="21" y="65"/>
                      <a:pt x="43" y="43"/>
                    </a:cubicBezTo>
                    <a:cubicBezTo>
                      <a:pt x="65" y="21"/>
                      <a:pt x="95" y="8"/>
                      <a:pt x="128" y="8"/>
                    </a:cubicBezTo>
                    <a:cubicBezTo>
                      <a:pt x="162" y="8"/>
                      <a:pt x="192" y="21"/>
                      <a:pt x="214" y="43"/>
                    </a:cubicBezTo>
                    <a:cubicBezTo>
                      <a:pt x="236" y="65"/>
                      <a:pt x="249" y="95"/>
                      <a:pt x="249" y="128"/>
                    </a:cubicBezTo>
                    <a:cubicBezTo>
                      <a:pt x="249" y="162"/>
                      <a:pt x="236" y="192"/>
                      <a:pt x="214" y="214"/>
                    </a:cubicBezTo>
                    <a:cubicBezTo>
                      <a:pt x="192" y="236"/>
                      <a:pt x="162" y="249"/>
                      <a:pt x="128" y="249"/>
                    </a:cubicBezTo>
                    <a:lnTo>
                      <a:pt x="128" y="253"/>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7" name="Freeform: Shape 26"/>
              <p:cNvSpPr/>
              <p:nvPr/>
            </p:nvSpPr>
            <p:spPr>
              <a:xfrm>
                <a:off x="3913666" y="302655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tx2"/>
              </a:solidFill>
              <a:ln w="12700">
                <a:miter lim="400000"/>
              </a:ln>
            </p:spPr>
            <p:txBody>
              <a:bodyPr anchor="ctr"/>
              <a:lstStyle/>
              <a:p>
                <a:pPr algn="ctr"/>
                <a:endParaRPr>
                  <a:cs typeface="+mn-ea"/>
                  <a:sym typeface="+mn-lt"/>
                </a:endParaRPr>
              </a:p>
            </p:txBody>
          </p:sp>
        </p:grpSp>
        <p:grpSp>
          <p:nvGrpSpPr>
            <p:cNvPr id="26" name="Group 27"/>
            <p:cNvGrpSpPr/>
            <p:nvPr/>
          </p:nvGrpSpPr>
          <p:grpSpPr>
            <a:xfrm>
              <a:off x="1179173" y="1912007"/>
              <a:ext cx="1107191" cy="1115029"/>
              <a:chOff x="1179173" y="1912007"/>
              <a:chExt cx="1107191" cy="1115029"/>
            </a:xfrm>
          </p:grpSpPr>
          <p:sp>
            <p:nvSpPr>
              <p:cNvPr id="32" name="Oval 28"/>
              <p:cNvSpPr/>
              <p:nvPr/>
            </p:nvSpPr>
            <p:spPr bwMode="auto">
              <a:xfrm>
                <a:off x="1194850" y="1929644"/>
                <a:ext cx="1073877" cy="107975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3" name="Freeform: Shape 29"/>
              <p:cNvSpPr/>
              <p:nvPr/>
            </p:nvSpPr>
            <p:spPr bwMode="auto">
              <a:xfrm>
                <a:off x="1179173" y="1912007"/>
                <a:ext cx="1107191" cy="1115029"/>
              </a:xfrm>
              <a:custGeom>
                <a:avLst/>
                <a:gdLst>
                  <a:gd name="T0" fmla="*/ 129 w 257"/>
                  <a:gd name="T1" fmla="*/ 254 h 258"/>
                  <a:gd name="T2" fmla="*/ 129 w 257"/>
                  <a:gd name="T3" fmla="*/ 258 h 258"/>
                  <a:gd name="T4" fmla="*/ 257 w 257"/>
                  <a:gd name="T5" fmla="*/ 129 h 258"/>
                  <a:gd name="T6" fmla="*/ 129 w 257"/>
                  <a:gd name="T7" fmla="*/ 0 h 258"/>
                  <a:gd name="T8" fmla="*/ 0 w 257"/>
                  <a:gd name="T9" fmla="*/ 129 h 258"/>
                  <a:gd name="T10" fmla="*/ 129 w 257"/>
                  <a:gd name="T11" fmla="*/ 258 h 258"/>
                  <a:gd name="T12" fmla="*/ 129 w 257"/>
                  <a:gd name="T13" fmla="*/ 254 h 258"/>
                  <a:gd name="T14" fmla="*/ 129 w 257"/>
                  <a:gd name="T15" fmla="*/ 250 h 258"/>
                  <a:gd name="T16" fmla="*/ 43 w 257"/>
                  <a:gd name="T17" fmla="*/ 214 h 258"/>
                  <a:gd name="T18" fmla="*/ 8 w 257"/>
                  <a:gd name="T19" fmla="*/ 129 h 258"/>
                  <a:gd name="T20" fmla="*/ 43 w 257"/>
                  <a:gd name="T21" fmla="*/ 44 h 258"/>
                  <a:gd name="T22" fmla="*/ 129 w 257"/>
                  <a:gd name="T23" fmla="*/ 8 h 258"/>
                  <a:gd name="T24" fmla="*/ 214 w 257"/>
                  <a:gd name="T25" fmla="*/ 44 h 258"/>
                  <a:gd name="T26" fmla="*/ 249 w 257"/>
                  <a:gd name="T27" fmla="*/ 129 h 258"/>
                  <a:gd name="T28" fmla="*/ 214 w 257"/>
                  <a:gd name="T29" fmla="*/ 214 h 258"/>
                  <a:gd name="T30" fmla="*/ 129 w 257"/>
                  <a:gd name="T31" fmla="*/ 250 h 258"/>
                  <a:gd name="T32" fmla="*/ 129 w 257"/>
                  <a:gd name="T33" fmla="*/ 25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8">
                    <a:moveTo>
                      <a:pt x="129" y="254"/>
                    </a:moveTo>
                    <a:cubicBezTo>
                      <a:pt x="129" y="258"/>
                      <a:pt x="129" y="258"/>
                      <a:pt x="129" y="258"/>
                    </a:cubicBezTo>
                    <a:cubicBezTo>
                      <a:pt x="200" y="258"/>
                      <a:pt x="257" y="200"/>
                      <a:pt x="257" y="129"/>
                    </a:cubicBezTo>
                    <a:cubicBezTo>
                      <a:pt x="257" y="58"/>
                      <a:pt x="200" y="0"/>
                      <a:pt x="129" y="0"/>
                    </a:cubicBezTo>
                    <a:cubicBezTo>
                      <a:pt x="58" y="0"/>
                      <a:pt x="0" y="58"/>
                      <a:pt x="0" y="129"/>
                    </a:cubicBezTo>
                    <a:cubicBezTo>
                      <a:pt x="0" y="200"/>
                      <a:pt x="58" y="258"/>
                      <a:pt x="129" y="258"/>
                    </a:cubicBezTo>
                    <a:cubicBezTo>
                      <a:pt x="129" y="254"/>
                      <a:pt x="129" y="254"/>
                      <a:pt x="129" y="254"/>
                    </a:cubicBezTo>
                    <a:cubicBezTo>
                      <a:pt x="129" y="250"/>
                      <a:pt x="129" y="250"/>
                      <a:pt x="129" y="250"/>
                    </a:cubicBezTo>
                    <a:cubicBezTo>
                      <a:pt x="95" y="250"/>
                      <a:pt x="65" y="236"/>
                      <a:pt x="43" y="214"/>
                    </a:cubicBezTo>
                    <a:cubicBezTo>
                      <a:pt x="21" y="192"/>
                      <a:pt x="8" y="162"/>
                      <a:pt x="8" y="129"/>
                    </a:cubicBezTo>
                    <a:cubicBezTo>
                      <a:pt x="8" y="96"/>
                      <a:pt x="21" y="65"/>
                      <a:pt x="43" y="44"/>
                    </a:cubicBezTo>
                    <a:cubicBezTo>
                      <a:pt x="65" y="22"/>
                      <a:pt x="95" y="8"/>
                      <a:pt x="129" y="8"/>
                    </a:cubicBezTo>
                    <a:cubicBezTo>
                      <a:pt x="162" y="8"/>
                      <a:pt x="192" y="22"/>
                      <a:pt x="214" y="44"/>
                    </a:cubicBezTo>
                    <a:cubicBezTo>
                      <a:pt x="236" y="65"/>
                      <a:pt x="249" y="96"/>
                      <a:pt x="249" y="129"/>
                    </a:cubicBezTo>
                    <a:cubicBezTo>
                      <a:pt x="249" y="162"/>
                      <a:pt x="236" y="192"/>
                      <a:pt x="214" y="214"/>
                    </a:cubicBezTo>
                    <a:cubicBezTo>
                      <a:pt x="192" y="236"/>
                      <a:pt x="162" y="250"/>
                      <a:pt x="129" y="250"/>
                    </a:cubicBezTo>
                    <a:lnTo>
                      <a:pt x="129" y="25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34" name="Freeform: Shape 30"/>
              <p:cNvSpPr/>
              <p:nvPr/>
            </p:nvSpPr>
            <p:spPr>
              <a:xfrm>
                <a:off x="1592124" y="2309812"/>
                <a:ext cx="279328" cy="27298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2"/>
              </a:solidFill>
              <a:ln w="12700">
                <a:miter lim="400000"/>
              </a:ln>
            </p:spPr>
            <p:txBody>
              <a:bodyPr anchor="ctr"/>
              <a:lstStyle/>
              <a:p>
                <a:pPr algn="ctr"/>
                <a:endParaRPr>
                  <a:cs typeface="+mn-ea"/>
                  <a:sym typeface="+mn-lt"/>
                </a:endParaRPr>
              </a:p>
            </p:txBody>
          </p:sp>
        </p:grpSp>
        <p:grpSp>
          <p:nvGrpSpPr>
            <p:cNvPr id="28" name="Group 35"/>
            <p:cNvGrpSpPr/>
            <p:nvPr/>
          </p:nvGrpSpPr>
          <p:grpSpPr>
            <a:xfrm>
              <a:off x="6554569" y="3169529"/>
              <a:ext cx="1117929" cy="1123106"/>
              <a:chOff x="6554569" y="3169529"/>
              <a:chExt cx="1117929" cy="1123106"/>
            </a:xfrm>
          </p:grpSpPr>
          <p:sp>
            <p:nvSpPr>
              <p:cNvPr id="51" name="Oval 36"/>
              <p:cNvSpPr/>
              <p:nvPr/>
            </p:nvSpPr>
            <p:spPr bwMode="auto">
              <a:xfrm>
                <a:off x="6554569" y="3169529"/>
                <a:ext cx="1073877" cy="107583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52" name="Freeform: Shape 37"/>
              <p:cNvSpPr/>
              <p:nvPr/>
            </p:nvSpPr>
            <p:spPr bwMode="auto">
              <a:xfrm>
                <a:off x="6565307" y="3181525"/>
                <a:ext cx="1107191" cy="1111110"/>
              </a:xfrm>
              <a:custGeom>
                <a:avLst/>
                <a:gdLst>
                  <a:gd name="T0" fmla="*/ 129 w 257"/>
                  <a:gd name="T1" fmla="*/ 253 h 257"/>
                  <a:gd name="T2" fmla="*/ 129 w 257"/>
                  <a:gd name="T3" fmla="*/ 257 h 257"/>
                  <a:gd name="T4" fmla="*/ 257 w 257"/>
                  <a:gd name="T5" fmla="*/ 128 h 257"/>
                  <a:gd name="T6" fmla="*/ 129 w 257"/>
                  <a:gd name="T7" fmla="*/ 0 h 257"/>
                  <a:gd name="T8" fmla="*/ 0 w 257"/>
                  <a:gd name="T9" fmla="*/ 128 h 257"/>
                  <a:gd name="T10" fmla="*/ 129 w 257"/>
                  <a:gd name="T11" fmla="*/ 257 h 257"/>
                  <a:gd name="T12" fmla="*/ 129 w 257"/>
                  <a:gd name="T13" fmla="*/ 253 h 257"/>
                  <a:gd name="T14" fmla="*/ 129 w 257"/>
                  <a:gd name="T15" fmla="*/ 249 h 257"/>
                  <a:gd name="T16" fmla="*/ 43 w 257"/>
                  <a:gd name="T17" fmla="*/ 214 h 257"/>
                  <a:gd name="T18" fmla="*/ 8 w 257"/>
                  <a:gd name="T19" fmla="*/ 128 h 257"/>
                  <a:gd name="T20" fmla="*/ 43 w 257"/>
                  <a:gd name="T21" fmla="*/ 43 h 257"/>
                  <a:gd name="T22" fmla="*/ 129 w 257"/>
                  <a:gd name="T23" fmla="*/ 8 h 257"/>
                  <a:gd name="T24" fmla="*/ 214 w 257"/>
                  <a:gd name="T25" fmla="*/ 43 h 257"/>
                  <a:gd name="T26" fmla="*/ 249 w 257"/>
                  <a:gd name="T27" fmla="*/ 128 h 257"/>
                  <a:gd name="T28" fmla="*/ 214 w 257"/>
                  <a:gd name="T29" fmla="*/ 214 h 257"/>
                  <a:gd name="T30" fmla="*/ 129 w 257"/>
                  <a:gd name="T31" fmla="*/ 249 h 257"/>
                  <a:gd name="T32" fmla="*/ 129 w 257"/>
                  <a:gd name="T33" fmla="*/ 25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29" y="253"/>
                    </a:moveTo>
                    <a:cubicBezTo>
                      <a:pt x="129" y="257"/>
                      <a:pt x="129" y="257"/>
                      <a:pt x="129" y="257"/>
                    </a:cubicBezTo>
                    <a:cubicBezTo>
                      <a:pt x="200" y="257"/>
                      <a:pt x="257" y="200"/>
                      <a:pt x="257" y="128"/>
                    </a:cubicBezTo>
                    <a:cubicBezTo>
                      <a:pt x="257" y="57"/>
                      <a:pt x="200" y="0"/>
                      <a:pt x="129" y="0"/>
                    </a:cubicBezTo>
                    <a:cubicBezTo>
                      <a:pt x="58" y="0"/>
                      <a:pt x="0" y="57"/>
                      <a:pt x="0" y="128"/>
                    </a:cubicBezTo>
                    <a:cubicBezTo>
                      <a:pt x="0" y="200"/>
                      <a:pt x="58" y="257"/>
                      <a:pt x="129" y="257"/>
                    </a:cubicBezTo>
                    <a:cubicBezTo>
                      <a:pt x="129" y="253"/>
                      <a:pt x="129" y="253"/>
                      <a:pt x="129" y="253"/>
                    </a:cubicBezTo>
                    <a:cubicBezTo>
                      <a:pt x="129" y="249"/>
                      <a:pt x="129" y="249"/>
                      <a:pt x="129" y="249"/>
                    </a:cubicBezTo>
                    <a:cubicBezTo>
                      <a:pt x="95" y="249"/>
                      <a:pt x="65" y="236"/>
                      <a:pt x="43" y="214"/>
                    </a:cubicBezTo>
                    <a:cubicBezTo>
                      <a:pt x="21" y="192"/>
                      <a:pt x="8" y="162"/>
                      <a:pt x="8" y="128"/>
                    </a:cubicBezTo>
                    <a:cubicBezTo>
                      <a:pt x="8" y="95"/>
                      <a:pt x="21" y="65"/>
                      <a:pt x="43" y="43"/>
                    </a:cubicBezTo>
                    <a:cubicBezTo>
                      <a:pt x="65" y="21"/>
                      <a:pt x="95" y="8"/>
                      <a:pt x="129" y="8"/>
                    </a:cubicBezTo>
                    <a:cubicBezTo>
                      <a:pt x="162" y="8"/>
                      <a:pt x="192" y="21"/>
                      <a:pt x="214" y="43"/>
                    </a:cubicBezTo>
                    <a:cubicBezTo>
                      <a:pt x="236" y="65"/>
                      <a:pt x="249" y="95"/>
                      <a:pt x="249" y="128"/>
                    </a:cubicBezTo>
                    <a:cubicBezTo>
                      <a:pt x="249" y="162"/>
                      <a:pt x="236" y="192"/>
                      <a:pt x="214" y="214"/>
                    </a:cubicBezTo>
                    <a:cubicBezTo>
                      <a:pt x="192" y="236"/>
                      <a:pt x="162" y="249"/>
                      <a:pt x="129" y="249"/>
                    </a:cubicBezTo>
                    <a:lnTo>
                      <a:pt x="129" y="253"/>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53" name="Freeform: Shape 38"/>
              <p:cNvSpPr/>
              <p:nvPr/>
            </p:nvSpPr>
            <p:spPr>
              <a:xfrm>
                <a:off x="6912488" y="3526119"/>
                <a:ext cx="373767" cy="362374"/>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tx2"/>
              </a:solidFill>
              <a:ln w="12700">
                <a:miter lim="400000"/>
              </a:ln>
            </p:spPr>
            <p:txBody>
              <a:bodyPr anchor="ctr"/>
              <a:lstStyle/>
              <a:p>
                <a:pPr algn="ctr"/>
                <a:endParaRPr>
                  <a:cs typeface="+mn-ea"/>
                  <a:sym typeface="+mn-lt"/>
                </a:endParaRPr>
              </a:p>
            </p:txBody>
          </p:sp>
        </p:grpSp>
        <p:grpSp>
          <p:nvGrpSpPr>
            <p:cNvPr id="57" name="Group 39"/>
            <p:cNvGrpSpPr/>
            <p:nvPr/>
          </p:nvGrpSpPr>
          <p:grpSpPr>
            <a:xfrm>
              <a:off x="9917160" y="1912007"/>
              <a:ext cx="1107191" cy="1115029"/>
              <a:chOff x="9917160" y="1912007"/>
              <a:chExt cx="1107191" cy="1115029"/>
            </a:xfrm>
          </p:grpSpPr>
          <p:sp>
            <p:nvSpPr>
              <p:cNvPr id="58" name="Oval 40"/>
              <p:cNvSpPr/>
              <p:nvPr/>
            </p:nvSpPr>
            <p:spPr bwMode="auto">
              <a:xfrm>
                <a:off x="9934797" y="1929644"/>
                <a:ext cx="1073877" cy="107975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59" name="Freeform: Shape 41"/>
              <p:cNvSpPr/>
              <p:nvPr/>
            </p:nvSpPr>
            <p:spPr bwMode="auto">
              <a:xfrm>
                <a:off x="9917160" y="1912007"/>
                <a:ext cx="1107191" cy="1115029"/>
              </a:xfrm>
              <a:custGeom>
                <a:avLst/>
                <a:gdLst>
                  <a:gd name="T0" fmla="*/ 128 w 257"/>
                  <a:gd name="T1" fmla="*/ 254 h 258"/>
                  <a:gd name="T2" fmla="*/ 128 w 257"/>
                  <a:gd name="T3" fmla="*/ 258 h 258"/>
                  <a:gd name="T4" fmla="*/ 257 w 257"/>
                  <a:gd name="T5" fmla="*/ 129 h 258"/>
                  <a:gd name="T6" fmla="*/ 128 w 257"/>
                  <a:gd name="T7" fmla="*/ 0 h 258"/>
                  <a:gd name="T8" fmla="*/ 0 w 257"/>
                  <a:gd name="T9" fmla="*/ 129 h 258"/>
                  <a:gd name="T10" fmla="*/ 128 w 257"/>
                  <a:gd name="T11" fmla="*/ 258 h 258"/>
                  <a:gd name="T12" fmla="*/ 128 w 257"/>
                  <a:gd name="T13" fmla="*/ 254 h 258"/>
                  <a:gd name="T14" fmla="*/ 128 w 257"/>
                  <a:gd name="T15" fmla="*/ 250 h 258"/>
                  <a:gd name="T16" fmla="*/ 43 w 257"/>
                  <a:gd name="T17" fmla="*/ 214 h 258"/>
                  <a:gd name="T18" fmla="*/ 8 w 257"/>
                  <a:gd name="T19" fmla="*/ 129 h 258"/>
                  <a:gd name="T20" fmla="*/ 43 w 257"/>
                  <a:gd name="T21" fmla="*/ 44 h 258"/>
                  <a:gd name="T22" fmla="*/ 128 w 257"/>
                  <a:gd name="T23" fmla="*/ 8 h 258"/>
                  <a:gd name="T24" fmla="*/ 214 w 257"/>
                  <a:gd name="T25" fmla="*/ 44 h 258"/>
                  <a:gd name="T26" fmla="*/ 249 w 257"/>
                  <a:gd name="T27" fmla="*/ 129 h 258"/>
                  <a:gd name="T28" fmla="*/ 214 w 257"/>
                  <a:gd name="T29" fmla="*/ 214 h 258"/>
                  <a:gd name="T30" fmla="*/ 128 w 257"/>
                  <a:gd name="T31" fmla="*/ 250 h 258"/>
                  <a:gd name="T32" fmla="*/ 128 w 257"/>
                  <a:gd name="T33" fmla="*/ 25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8">
                    <a:moveTo>
                      <a:pt x="128" y="254"/>
                    </a:moveTo>
                    <a:cubicBezTo>
                      <a:pt x="128" y="258"/>
                      <a:pt x="128" y="258"/>
                      <a:pt x="128" y="258"/>
                    </a:cubicBezTo>
                    <a:cubicBezTo>
                      <a:pt x="200" y="258"/>
                      <a:pt x="257" y="200"/>
                      <a:pt x="257" y="129"/>
                    </a:cubicBezTo>
                    <a:cubicBezTo>
                      <a:pt x="257" y="58"/>
                      <a:pt x="200" y="0"/>
                      <a:pt x="128" y="0"/>
                    </a:cubicBezTo>
                    <a:cubicBezTo>
                      <a:pt x="57" y="0"/>
                      <a:pt x="0" y="58"/>
                      <a:pt x="0" y="129"/>
                    </a:cubicBezTo>
                    <a:cubicBezTo>
                      <a:pt x="0" y="200"/>
                      <a:pt x="57" y="258"/>
                      <a:pt x="128" y="258"/>
                    </a:cubicBezTo>
                    <a:cubicBezTo>
                      <a:pt x="128" y="254"/>
                      <a:pt x="128" y="254"/>
                      <a:pt x="128" y="254"/>
                    </a:cubicBezTo>
                    <a:cubicBezTo>
                      <a:pt x="128" y="250"/>
                      <a:pt x="128" y="250"/>
                      <a:pt x="128" y="250"/>
                    </a:cubicBezTo>
                    <a:cubicBezTo>
                      <a:pt x="95" y="250"/>
                      <a:pt x="65" y="236"/>
                      <a:pt x="43" y="214"/>
                    </a:cubicBezTo>
                    <a:cubicBezTo>
                      <a:pt x="21" y="192"/>
                      <a:pt x="8" y="162"/>
                      <a:pt x="8" y="129"/>
                    </a:cubicBezTo>
                    <a:cubicBezTo>
                      <a:pt x="8" y="96"/>
                      <a:pt x="21" y="65"/>
                      <a:pt x="43" y="44"/>
                    </a:cubicBezTo>
                    <a:cubicBezTo>
                      <a:pt x="65" y="22"/>
                      <a:pt x="95" y="8"/>
                      <a:pt x="128" y="8"/>
                    </a:cubicBezTo>
                    <a:cubicBezTo>
                      <a:pt x="162" y="8"/>
                      <a:pt x="192" y="22"/>
                      <a:pt x="214" y="44"/>
                    </a:cubicBezTo>
                    <a:cubicBezTo>
                      <a:pt x="236" y="65"/>
                      <a:pt x="249" y="96"/>
                      <a:pt x="249" y="129"/>
                    </a:cubicBezTo>
                    <a:cubicBezTo>
                      <a:pt x="249" y="162"/>
                      <a:pt x="236" y="192"/>
                      <a:pt x="214" y="214"/>
                    </a:cubicBezTo>
                    <a:cubicBezTo>
                      <a:pt x="192" y="236"/>
                      <a:pt x="162" y="250"/>
                      <a:pt x="128" y="250"/>
                    </a:cubicBezTo>
                    <a:lnTo>
                      <a:pt x="128" y="254"/>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60" name="Freeform: Shape 42"/>
              <p:cNvSpPr/>
              <p:nvPr/>
            </p:nvSpPr>
            <p:spPr>
              <a:xfrm>
                <a:off x="10331091" y="230346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2"/>
              </a:solidFill>
              <a:ln w="12700">
                <a:miter lim="400000"/>
              </a:ln>
            </p:spPr>
            <p:txBody>
              <a:bodyPr anchor="ctr"/>
              <a:lstStyle/>
              <a:p>
                <a:pPr algn="ctr"/>
                <a:endParaRPr>
                  <a:cs typeface="+mn-ea"/>
                  <a:sym typeface="+mn-lt"/>
                </a:endParaRPr>
              </a:p>
            </p:txBody>
          </p:sp>
        </p:grpSp>
        <p:sp>
          <p:nvSpPr>
            <p:cNvPr id="61" name="Rectangle 43"/>
            <p:cNvSpPr/>
            <p:nvPr/>
          </p:nvSpPr>
          <p:spPr>
            <a:xfrm>
              <a:off x="704144" y="1301362"/>
              <a:ext cx="2290152" cy="532453"/>
            </a:xfrm>
            <a:prstGeom prst="rect">
              <a:avLst/>
            </a:prstGeom>
          </p:spPr>
          <p:txBody>
            <a:bodyPr wrap="square">
              <a:noAutofit/>
            </a:bodyPr>
            <a:lstStyle/>
            <a:p>
              <a:pPr algn="ctr">
                <a:lnSpc>
                  <a:spcPct val="120000"/>
                </a:lnSpc>
              </a:pPr>
              <a:r>
                <a:rPr lang="zh-CN" altLang="en-US" sz="2000" dirty="0">
                  <a:latin typeface="微软雅黑" panose="020B0503020204020204" charset="-122"/>
                  <a:ea typeface="微软雅黑" panose="020B0503020204020204" charset="-122"/>
                  <a:sym typeface="Arial" panose="020B0604020202020204" pitchFamily="34" charset="0"/>
                </a:rPr>
                <a:t>RequisitePro</a:t>
              </a:r>
              <a:endParaRPr lang="zh-CN" altLang="en-US" sz="2000" dirty="0">
                <a:latin typeface="微软雅黑" panose="020B0503020204020204" charset="-122"/>
                <a:ea typeface="微软雅黑" panose="020B0503020204020204" charset="-122"/>
                <a:cs typeface="+mn-ea"/>
                <a:sym typeface="Arial" panose="020B0604020202020204" pitchFamily="34" charset="0"/>
              </a:endParaRPr>
            </a:p>
          </p:txBody>
        </p:sp>
      </p:grpSp>
      <p:sp>
        <p:nvSpPr>
          <p:cNvPr id="66" name="文本框 65"/>
          <p:cNvSpPr txBox="1"/>
          <p:nvPr/>
        </p:nvSpPr>
        <p:spPr>
          <a:xfrm>
            <a:off x="445135" y="3723640"/>
            <a:ext cx="2287270" cy="2522855"/>
          </a:xfrm>
          <a:prstGeom prst="rect">
            <a:avLst/>
          </a:prstGeom>
          <a:noFill/>
        </p:spPr>
        <p:txBody>
          <a:bodyPr wrap="square" rtlCol="0">
            <a:spAutoFit/>
          </a:bodyPr>
          <a:lstStyle/>
          <a:p>
            <a:pPr algn="ctr"/>
            <a:r>
              <a:rPr lang="zh-CN" altLang="en-US" b="1" dirty="0">
                <a:latin typeface="微软雅黑" panose="020B0503020204020204" charset="-122"/>
                <a:ea typeface="微软雅黑" panose="020B0503020204020204" charset="-122"/>
                <a:cs typeface="宋体" panose="02010600030101010101" pitchFamily="2" charset="-122"/>
                <a:sym typeface="Arial" panose="020B0604020202020204" pitchFamily="34" charset="0"/>
              </a:rPr>
              <a:t>RequisitePro</a:t>
            </a:r>
          </a:p>
          <a:p>
            <a:pPr algn="just"/>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Arial" panose="020B0604020202020204" pitchFamily="34" charset="0"/>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Arial" panose="020B0604020202020204" pitchFamily="34" charset="0"/>
              </a:rPr>
              <a:t>不仅可以将需求与用Rational-Rose建立的用例模型链接，还可以建立与Rational Team Test中存储的测试用例连接起来。   </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67" name="文本框 66"/>
          <p:cNvSpPr txBox="1"/>
          <p:nvPr/>
        </p:nvSpPr>
        <p:spPr>
          <a:xfrm>
            <a:off x="3549650" y="1856740"/>
            <a:ext cx="850900" cy="368300"/>
          </a:xfrm>
          <a:prstGeom prst="rect">
            <a:avLst/>
          </a:prstGeom>
          <a:noFill/>
        </p:spPr>
        <p:txBody>
          <a:bodyPr wrap="none" rtlCol="0">
            <a:spAutoFit/>
          </a:bodyPr>
          <a:lstStyle/>
          <a:p>
            <a:r>
              <a:rPr lang="en-US" altLang="zh-CN"/>
              <a:t>DOORS</a:t>
            </a:r>
          </a:p>
        </p:txBody>
      </p:sp>
      <p:sp>
        <p:nvSpPr>
          <p:cNvPr id="68" name="文本框 67"/>
          <p:cNvSpPr txBox="1"/>
          <p:nvPr/>
        </p:nvSpPr>
        <p:spPr>
          <a:xfrm>
            <a:off x="2874645" y="4254500"/>
            <a:ext cx="2449195" cy="1906905"/>
          </a:xfrm>
          <a:prstGeom prst="rect">
            <a:avLst/>
          </a:prstGeom>
          <a:noFill/>
        </p:spPr>
        <p:txBody>
          <a:bodyPr wrap="square" rtlCol="0">
            <a:spAutoFit/>
          </a:bodyPr>
          <a:lstStyle/>
          <a:p>
            <a:pPr algn="ctr"/>
            <a:r>
              <a:rPr lang="zh-CN" altLang="en-US" b="1" dirty="0">
                <a:latin typeface="微软雅黑" panose="020B0503020204020204" charset="-122"/>
                <a:ea typeface="微软雅黑" panose="020B0503020204020204" charset="-122"/>
                <a:cs typeface="宋体" panose="02010600030101010101" pitchFamily="2" charset="-122"/>
                <a:sym typeface="Arial" panose="020B0604020202020204" pitchFamily="34" charset="0"/>
              </a:rPr>
              <a:t>DOORS</a:t>
            </a:r>
            <a:r>
              <a:rPr lang="en-US" altLang="zh-CN" dirty="0">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   </a:t>
            </a:r>
          </a:p>
          <a:p>
            <a:pPr algn="l"/>
            <a:r>
              <a:rPr lang="en-US" altLang="zh-CN" sz="2000" dirty="0">
                <a:latin typeface="Times New Roman" panose="02020603050405020304" pitchFamily="2" charset="0"/>
                <a:ea typeface="宋体" panose="02010600030101010101" pitchFamily="2" charset="-122"/>
                <a:cs typeface="Times New Roman" panose="02020603050405020304" pitchFamily="2" charset="0"/>
                <a:sym typeface="Arial" panose="020B0604020202020204" pitchFamily="34" charset="0"/>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Arial" panose="020B0604020202020204" pitchFamily="34" charset="0"/>
              </a:rPr>
              <a:t>用DOORS可以将需求跟踪至Rational Rose、Telelogic Tau和其他工具中存储的单个设计元素</a:t>
            </a:r>
            <a:endParaRPr lang="zh-CN" altLang="en-US" sz="2000" dirty="0">
              <a:latin typeface="Times New Roman" panose="02020603050405020304" pitchFamily="2" charset="0"/>
              <a:ea typeface="宋体" panose="02010600030101010101" pitchFamily="2" charset="-122"/>
              <a:cs typeface="Times New Roman" panose="02020603050405020304" pitchFamily="2" charset="0"/>
            </a:endParaRPr>
          </a:p>
        </p:txBody>
      </p:sp>
      <p:sp>
        <p:nvSpPr>
          <p:cNvPr id="69" name="文本框 68"/>
          <p:cNvSpPr txBox="1"/>
          <p:nvPr/>
        </p:nvSpPr>
        <p:spPr>
          <a:xfrm>
            <a:off x="5442585" y="4616450"/>
            <a:ext cx="2618105" cy="1630045"/>
          </a:xfrm>
          <a:prstGeom prst="rect">
            <a:avLst/>
          </a:prstGeom>
          <a:noFill/>
        </p:spPr>
        <p:txBody>
          <a:bodyPr wrap="square" rtlCol="0">
            <a:spAutoFit/>
          </a:bodyPr>
          <a:lstStyle/>
          <a:p>
            <a:pPr algn="ctr"/>
            <a:r>
              <a:rPr lang="en-US" altLang="zh-CN"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宋体" panose="02010600030101010101" pitchFamily="2" charset="-122"/>
              </a:rPr>
              <a:t>用RequisitePro和DOORS结合的方式可以将单个需求与Microsoft Project中的项目任务连接起来</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70" name="文本框 69"/>
          <p:cNvSpPr txBox="1"/>
          <p:nvPr/>
        </p:nvSpPr>
        <p:spPr>
          <a:xfrm>
            <a:off x="9577705" y="1264285"/>
            <a:ext cx="1319530" cy="368300"/>
          </a:xfrm>
          <a:prstGeom prst="rect">
            <a:avLst/>
          </a:prstGeom>
          <a:noFill/>
        </p:spPr>
        <p:txBody>
          <a:bodyPr wrap="none" rtlCol="0">
            <a:spAutoFit/>
          </a:bodyPr>
          <a:lstStyle/>
          <a:p>
            <a:pPr algn="l"/>
            <a:r>
              <a:rPr lang="zh-CN" altLang="en-US" dirty="0">
                <a:latin typeface="微软雅黑" panose="020B0503020204020204" charset="-122"/>
                <a:ea typeface="微软雅黑" panose="020B0503020204020204" charset="-122"/>
                <a:sym typeface="+mn-ea"/>
              </a:rPr>
              <a:t>CaliberRM</a:t>
            </a:r>
            <a:endParaRPr lang="zh-CN" altLang="en-US"/>
          </a:p>
        </p:txBody>
      </p:sp>
      <p:sp>
        <p:nvSpPr>
          <p:cNvPr id="71" name="文本框 70"/>
          <p:cNvSpPr txBox="1"/>
          <p:nvPr/>
        </p:nvSpPr>
        <p:spPr>
          <a:xfrm>
            <a:off x="8123555" y="3173095"/>
            <a:ext cx="4068445" cy="3138170"/>
          </a:xfrm>
          <a:prstGeom prst="rect">
            <a:avLst/>
          </a:prstGeom>
          <a:noFill/>
        </p:spPr>
        <p:txBody>
          <a:bodyPr wrap="square" rtlCol="0">
            <a:spAutoFit/>
          </a:bodyPr>
          <a:lstStyle/>
          <a:p>
            <a:pPr algn="ctr"/>
            <a:r>
              <a:rPr lang="zh-CN" altLang="en-US" b="1" dirty="0">
                <a:latin typeface="微软雅黑" panose="020B0503020204020204" charset="-122"/>
                <a:ea typeface="微软雅黑" panose="020B0503020204020204" charset="-122"/>
                <a:cs typeface="宋体" panose="02010600030101010101" pitchFamily="2" charset="-122"/>
                <a:sym typeface="+mn-ea"/>
              </a:rPr>
              <a:t>CaliberRM</a:t>
            </a:r>
          </a:p>
          <a:p>
            <a:pPr algn="l" fontAlgn="base"/>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Times New Roman" panose="02020603050405020304" pitchFamily="2" charset="0"/>
                <a:ea typeface="宋体" panose="02010600030101010101" pitchFamily="2" charset="-122"/>
                <a:cs typeface="Times New Roman" panose="02020603050405020304" pitchFamily="2" charset="0"/>
                <a:sym typeface="+mn-ea"/>
              </a:rPr>
              <a:t>使用者可以将需求与Together Soft Control Center中存储的用例、类或过程设计元素连接起来，还可以与Borland-StarTeam中存储的源代码连接起来，还可以与存储在Mercury Interactive的 TestDirector的测试元素建立联系。然后就可以通过存储在CaliberRM数据库中的需求直接访问这些连接的元素。</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6531610" y="2145030"/>
            <a:ext cx="1097280" cy="368300"/>
          </a:xfrm>
          <a:prstGeom prst="rect">
            <a:avLst/>
          </a:prstGeom>
          <a:noFill/>
        </p:spPr>
        <p:txBody>
          <a:bodyPr wrap="none" rtlCol="0">
            <a:spAutoFit/>
          </a:bodyPr>
          <a:lstStyle/>
          <a:p>
            <a:r>
              <a:rPr lang="zh-CN" altLang="en-US" b="1" dirty="0">
                <a:latin typeface="微软雅黑" panose="020B0503020204020204" charset="-122"/>
                <a:ea typeface="微软雅黑" panose="020B0503020204020204" charset="-122"/>
                <a:cs typeface="宋体" panose="02010600030101010101" pitchFamily="2" charset="-122"/>
              </a:rPr>
              <a:t>结合</a:t>
            </a:r>
            <a:r>
              <a:rPr lang="zh-CN" altLang="en-US"/>
              <a:t>两者</a:t>
            </a:r>
          </a:p>
        </p:txBody>
      </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grpSp>
        <p:nvGrpSpPr>
          <p:cNvPr id="22" name="组合 21"/>
          <p:cNvGrpSpPr/>
          <p:nvPr/>
        </p:nvGrpSpPr>
        <p:grpSpPr>
          <a:xfrm>
            <a:off x="99667" y="220792"/>
            <a:ext cx="3592020" cy="481447"/>
            <a:chOff x="198764" y="258545"/>
            <a:chExt cx="4788250" cy="642449"/>
          </a:xfrm>
        </p:grpSpPr>
        <p:grpSp>
          <p:nvGrpSpPr>
            <p:cNvPr id="27" name="组合 5"/>
            <p:cNvGrpSpPr/>
            <p:nvPr/>
          </p:nvGrpSpPr>
          <p:grpSpPr>
            <a:xfrm>
              <a:off x="198764" y="258545"/>
              <a:ext cx="700083" cy="563491"/>
              <a:chOff x="5075564" y="2933562"/>
              <a:chExt cx="2860947" cy="2302753"/>
            </a:xfrm>
          </p:grpSpPr>
          <p:sp>
            <p:nvSpPr>
              <p:cNvPr id="29" name="等腰三角形 2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0" name="等腰三角形 2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1" name="文本框 6"/>
            <p:cNvSpPr txBox="1"/>
            <p:nvPr/>
          </p:nvSpPr>
          <p:spPr>
            <a:xfrm>
              <a:off x="898563" y="286663"/>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sp>
        <p:nvSpPr>
          <p:cNvPr id="64" name="日期占位符 63"/>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8" name="文本框 67"/>
          <p:cNvSpPr>
            <a:spLocks noChangeArrowheads="1"/>
          </p:cNvSpPr>
          <p:nvPr/>
        </p:nvSpPr>
        <p:spPr bwMode="auto">
          <a:xfrm>
            <a:off x="624840" y="80264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6.5.2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需求管理工具的功能</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18" name="灯片编号占位符 17"/>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50</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p:tgtEl>
                                          <p:spTgt spid="63"/>
                                        </p:tgtEl>
                                        <p:attrNameLst>
                                          <p:attrName>ppt_y</p:attrName>
                                        </p:attrNameLst>
                                      </p:cBhvr>
                                      <p:tavLst>
                                        <p:tav tm="0">
                                          <p:val>
                                            <p:strVal val="#ppt_y+#ppt_h*1.125000"/>
                                          </p:val>
                                        </p:tav>
                                        <p:tav tm="100000">
                                          <p:val>
                                            <p:strVal val="#ppt_y"/>
                                          </p:val>
                                        </p:tav>
                                      </p:tavLst>
                                    </p:anim>
                                    <p:animEffect transition="in" filter="wipe(up)">
                                      <p:cBhvr>
                                        <p:cTn id="8" dur="500"/>
                                        <p:tgtEl>
                                          <p:spTgt spid="6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p:tgtEl>
                                          <p:spTgt spid="62"/>
                                        </p:tgtEl>
                                        <p:attrNameLst>
                                          <p:attrName>ppt_y</p:attrName>
                                        </p:attrNameLst>
                                      </p:cBhvr>
                                      <p:tavLst>
                                        <p:tav tm="0">
                                          <p:val>
                                            <p:strVal val="#ppt_y+#ppt_h*1.125000"/>
                                          </p:val>
                                        </p:tav>
                                        <p:tav tm="100000">
                                          <p:val>
                                            <p:strVal val="#ppt_y"/>
                                          </p:val>
                                        </p:tav>
                                      </p:tavLst>
                                    </p:anim>
                                    <p:animEffect transition="in" filter="wipe(up)">
                                      <p:cBhvr>
                                        <p:cTn id="12" dur="500"/>
                                        <p:tgtEl>
                                          <p:spTgt spid="6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p:tgtEl>
                                          <p:spTgt spid="43"/>
                                        </p:tgtEl>
                                        <p:attrNameLst>
                                          <p:attrName>ppt_y</p:attrName>
                                        </p:attrNameLst>
                                      </p:cBhvr>
                                      <p:tavLst>
                                        <p:tav tm="0">
                                          <p:val>
                                            <p:strVal val="#ppt_y+#ppt_h*1.125000"/>
                                          </p:val>
                                        </p:tav>
                                        <p:tav tm="100000">
                                          <p:val>
                                            <p:strVal val="#ppt_y"/>
                                          </p:val>
                                        </p:tav>
                                      </p:tavLst>
                                    </p:anim>
                                    <p:animEffect transition="in" filter="wipe(up)">
                                      <p:cBhvr>
                                        <p:cTn id="16" dur="500"/>
                                        <p:tgtEl>
                                          <p:spTgt spid="43"/>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ppt_y</p:attrName>
                                        </p:attrNameLst>
                                      </p:cBhvr>
                                      <p:tavLst>
                                        <p:tav tm="0">
                                          <p:val>
                                            <p:strVal val="#ppt_y+#ppt_h*1.125000"/>
                                          </p:val>
                                        </p:tav>
                                        <p:tav tm="100000">
                                          <p:val>
                                            <p:strVal val="#ppt_y"/>
                                          </p:val>
                                        </p:tav>
                                      </p:tavLst>
                                    </p:anim>
                                    <p:animEffect transition="in" filter="wipe(up)">
                                      <p:cBhvr>
                                        <p:cTn id="20" dur="500"/>
                                        <p:tgtEl>
                                          <p:spTgt spid="42"/>
                                        </p:tgtEl>
                                      </p:cBhvr>
                                    </p:animEffect>
                                  </p:childTnLst>
                                </p:cTn>
                              </p:par>
                              <p:par>
                                <p:cTn id="21" presetID="1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up)">
                                      <p:cBhvr>
                                        <p:cTn id="24" dur="500"/>
                                        <p:tgtEl>
                                          <p:spTgt spid="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p:tgtEl>
                                          <p:spTgt spid="66"/>
                                        </p:tgtEl>
                                        <p:attrNameLst>
                                          <p:attrName>ppt_y</p:attrName>
                                        </p:attrNameLst>
                                      </p:cBhvr>
                                      <p:tavLst>
                                        <p:tav tm="0">
                                          <p:val>
                                            <p:strVal val="#ppt_y+#ppt_h*1.125000"/>
                                          </p:val>
                                        </p:tav>
                                        <p:tav tm="100000">
                                          <p:val>
                                            <p:strVal val="#ppt_y"/>
                                          </p:val>
                                        </p:tav>
                                      </p:tavLst>
                                    </p:anim>
                                    <p:animEffect transition="in" filter="wipe(up)">
                                      <p:cBhvr>
                                        <p:cTn id="28" dur="500"/>
                                        <p:tgtEl>
                                          <p:spTgt spid="66"/>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p:tgtEl>
                                          <p:spTgt spid="67"/>
                                        </p:tgtEl>
                                        <p:attrNameLst>
                                          <p:attrName>ppt_y</p:attrName>
                                        </p:attrNameLst>
                                      </p:cBhvr>
                                      <p:tavLst>
                                        <p:tav tm="0">
                                          <p:val>
                                            <p:strVal val="#ppt_y+#ppt_h*1.125000"/>
                                          </p:val>
                                        </p:tav>
                                        <p:tav tm="100000">
                                          <p:val>
                                            <p:strVal val="#ppt_y"/>
                                          </p:val>
                                        </p:tav>
                                      </p:tavLst>
                                    </p:anim>
                                    <p:animEffect transition="in" filter="wipe(up)">
                                      <p:cBhvr>
                                        <p:cTn id="32" dur="500"/>
                                        <p:tgtEl>
                                          <p:spTgt spid="67"/>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p:tgtEl>
                                          <p:spTgt spid="68"/>
                                        </p:tgtEl>
                                        <p:attrNameLst>
                                          <p:attrName>ppt_y</p:attrName>
                                        </p:attrNameLst>
                                      </p:cBhvr>
                                      <p:tavLst>
                                        <p:tav tm="0">
                                          <p:val>
                                            <p:strVal val="#ppt_y+#ppt_h*1.125000"/>
                                          </p:val>
                                        </p:tav>
                                        <p:tav tm="100000">
                                          <p:val>
                                            <p:strVal val="#ppt_y"/>
                                          </p:val>
                                        </p:tav>
                                      </p:tavLst>
                                    </p:anim>
                                    <p:animEffect transition="in" filter="wipe(up)">
                                      <p:cBhvr>
                                        <p:cTn id="36" dur="500"/>
                                        <p:tgtEl>
                                          <p:spTgt spid="68"/>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p:tgtEl>
                                          <p:spTgt spid="69"/>
                                        </p:tgtEl>
                                        <p:attrNameLst>
                                          <p:attrName>ppt_y</p:attrName>
                                        </p:attrNameLst>
                                      </p:cBhvr>
                                      <p:tavLst>
                                        <p:tav tm="0">
                                          <p:val>
                                            <p:strVal val="#ppt_y+#ppt_h*1.125000"/>
                                          </p:val>
                                        </p:tav>
                                        <p:tav tm="100000">
                                          <p:val>
                                            <p:strVal val="#ppt_y"/>
                                          </p:val>
                                        </p:tav>
                                      </p:tavLst>
                                    </p:anim>
                                    <p:animEffect transition="in" filter="wipe(up)">
                                      <p:cBhvr>
                                        <p:cTn id="40" dur="500"/>
                                        <p:tgtEl>
                                          <p:spTgt spid="6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 calcmode="lin" valueType="num">
                                      <p:cBhvr additive="base">
                                        <p:cTn id="43" dur="500"/>
                                        <p:tgtEl>
                                          <p:spTgt spid="70"/>
                                        </p:tgtEl>
                                        <p:attrNameLst>
                                          <p:attrName>ppt_y</p:attrName>
                                        </p:attrNameLst>
                                      </p:cBhvr>
                                      <p:tavLst>
                                        <p:tav tm="0">
                                          <p:val>
                                            <p:strVal val="#ppt_y+#ppt_h*1.125000"/>
                                          </p:val>
                                        </p:tav>
                                        <p:tav tm="100000">
                                          <p:val>
                                            <p:strVal val="#ppt_y"/>
                                          </p:val>
                                        </p:tav>
                                      </p:tavLst>
                                    </p:anim>
                                    <p:animEffect transition="in" filter="wipe(up)">
                                      <p:cBhvr>
                                        <p:cTn id="44" dur="500"/>
                                        <p:tgtEl>
                                          <p:spTgt spid="70"/>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additive="base">
                                        <p:cTn id="47" dur="500"/>
                                        <p:tgtEl>
                                          <p:spTgt spid="71"/>
                                        </p:tgtEl>
                                        <p:attrNameLst>
                                          <p:attrName>ppt_y</p:attrName>
                                        </p:attrNameLst>
                                      </p:cBhvr>
                                      <p:tavLst>
                                        <p:tav tm="0">
                                          <p:val>
                                            <p:strVal val="#ppt_y+#ppt_h*1.125000"/>
                                          </p:val>
                                        </p:tav>
                                        <p:tav tm="100000">
                                          <p:val>
                                            <p:strVal val="#ppt_y"/>
                                          </p:val>
                                        </p:tav>
                                      </p:tavLst>
                                    </p:anim>
                                    <p:animEffect transition="in" filter="wipe(up)">
                                      <p:cBhvr>
                                        <p:cTn id="48" dur="500"/>
                                        <p:tgtEl>
                                          <p:spTgt spid="71"/>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p:tgtEl>
                                          <p:spTgt spid="12"/>
                                        </p:tgtEl>
                                        <p:attrNameLst>
                                          <p:attrName>ppt_y</p:attrName>
                                        </p:attrNameLst>
                                      </p:cBhvr>
                                      <p:tavLst>
                                        <p:tav tm="0">
                                          <p:val>
                                            <p:strVal val="#ppt_y+#ppt_h*1.125000"/>
                                          </p:val>
                                        </p:tav>
                                        <p:tav tm="100000">
                                          <p:val>
                                            <p:strVal val="#ppt_y"/>
                                          </p:val>
                                        </p:tav>
                                      </p:tavLst>
                                    </p:anim>
                                    <p:animEffect transition="in" filter="wipe(up)">
                                      <p:cBhvr>
                                        <p:cTn id="52" dur="500"/>
                                        <p:tgtEl>
                                          <p:spTgt spid="12"/>
                                        </p:tgtEl>
                                      </p:cBhvr>
                                    </p:animEffect>
                                  </p:childTnLst>
                                </p:cTn>
                              </p:par>
                              <p:par>
                                <p:cTn id="53" presetID="12" presetClass="entr" presetSubtype="4"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p:tgtEl>
                                          <p:spTgt spid="17"/>
                                        </p:tgtEl>
                                        <p:attrNameLst>
                                          <p:attrName>ppt_y</p:attrName>
                                        </p:attrNameLst>
                                      </p:cBhvr>
                                      <p:tavLst>
                                        <p:tav tm="0">
                                          <p:val>
                                            <p:strVal val="#ppt_y+#ppt_h*1.125000"/>
                                          </p:val>
                                        </p:tav>
                                        <p:tav tm="100000">
                                          <p:val>
                                            <p:strVal val="#ppt_y"/>
                                          </p:val>
                                        </p:tav>
                                      </p:tavLst>
                                    </p:anim>
                                    <p:animEffect transition="in" filter="wipe(up)">
                                      <p:cBhvr>
                                        <p:cTn id="56" dur="500"/>
                                        <p:tgtEl>
                                          <p:spTgt spid="17"/>
                                        </p:tgtEl>
                                      </p:cBhvr>
                                    </p:animEffect>
                                  </p:childTnLst>
                                </p:cTn>
                              </p:par>
                              <p:par>
                                <p:cTn id="57" presetID="12" presetClass="entr" presetSubtype="4"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p:tgtEl>
                                          <p:spTgt spid="22"/>
                                        </p:tgtEl>
                                        <p:attrNameLst>
                                          <p:attrName>ppt_y</p:attrName>
                                        </p:attrNameLst>
                                      </p:cBhvr>
                                      <p:tavLst>
                                        <p:tav tm="0">
                                          <p:val>
                                            <p:strVal val="#ppt_y+#ppt_h*1.125000"/>
                                          </p:val>
                                        </p:tav>
                                        <p:tav tm="100000">
                                          <p:val>
                                            <p:strVal val="#ppt_y"/>
                                          </p:val>
                                        </p:tav>
                                      </p:tavLst>
                                    </p:anim>
                                    <p:animEffect transition="in" filter="wipe(up)">
                                      <p:cBhvr>
                                        <p:cTn id="60" dur="500"/>
                                        <p:tgtEl>
                                          <p:spTgt spid="22"/>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additive="base">
                                        <p:cTn id="63" dur="500"/>
                                        <p:tgtEl>
                                          <p:spTgt spid="64"/>
                                        </p:tgtEl>
                                        <p:attrNameLst>
                                          <p:attrName>ppt_y</p:attrName>
                                        </p:attrNameLst>
                                      </p:cBhvr>
                                      <p:tavLst>
                                        <p:tav tm="0">
                                          <p:val>
                                            <p:strVal val="#ppt_y+#ppt_h*1.125000"/>
                                          </p:val>
                                        </p:tav>
                                        <p:tav tm="100000">
                                          <p:val>
                                            <p:strVal val="#ppt_y"/>
                                          </p:val>
                                        </p:tav>
                                      </p:tavLst>
                                    </p:anim>
                                    <p:animEffect transition="in" filter="wipe(up)">
                                      <p:cBhvr>
                                        <p:cTn id="64" dur="500"/>
                                        <p:tgtEl>
                                          <p:spTgt spid="64"/>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p:tgtEl>
                                          <p:spTgt spid="8"/>
                                        </p:tgtEl>
                                        <p:attrNameLst>
                                          <p:attrName>ppt_y</p:attrName>
                                        </p:attrNameLst>
                                      </p:cBhvr>
                                      <p:tavLst>
                                        <p:tav tm="0">
                                          <p:val>
                                            <p:strVal val="#ppt_y+#ppt_h*1.125000"/>
                                          </p:val>
                                        </p:tav>
                                        <p:tav tm="100000">
                                          <p:val>
                                            <p:strVal val="#ppt_y"/>
                                          </p:val>
                                        </p:tav>
                                      </p:tavLst>
                                    </p:anim>
                                    <p:animEffect transition="in" filter="wipe(up)">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p:bldP spid="63" grpId="1" animBg="1"/>
      <p:bldP spid="62" grpId="0" bldLvl="0" animBg="1"/>
      <p:bldP spid="62" grpId="1" animBg="1"/>
      <p:bldP spid="43" grpId="0" bldLvl="0" animBg="1"/>
      <p:bldP spid="43" grpId="1" animBg="1"/>
      <p:bldP spid="42" grpId="0" bldLvl="0" animBg="1"/>
      <p:bldP spid="42" grpId="1" animBg="1"/>
      <p:bldP spid="66" grpId="0"/>
      <p:bldP spid="66" grpId="1"/>
      <p:bldP spid="67" grpId="0"/>
      <p:bldP spid="67" grpId="1"/>
      <p:bldP spid="68" grpId="0"/>
      <p:bldP spid="68" grpId="1"/>
      <p:bldP spid="69" grpId="0"/>
      <p:bldP spid="69" grpId="1"/>
      <p:bldP spid="70" grpId="0"/>
      <p:bldP spid="70" grpId="1"/>
      <p:bldP spid="71" grpId="0"/>
      <p:bldP spid="71" grpId="1"/>
      <p:bldP spid="12" grpId="0"/>
      <p:bldP spid="12" grpId="1"/>
      <p:bldP spid="64" grpId="0"/>
      <p:bldP spid="64" grpId="1"/>
      <p:bldP spid="8" grpId="0"/>
      <p:bldP spid="8"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66"/>
          <p:cNvSpPr>
            <a:spLocks noChangeArrowheads="1"/>
          </p:cNvSpPr>
          <p:nvPr/>
        </p:nvSpPr>
        <p:spPr bwMode="auto">
          <a:xfrm>
            <a:off x="1218565" y="1691005"/>
            <a:ext cx="933958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所有</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上述</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这些工具都可以把需求管理提高到一个新的层次。然而，用户的勤奋刻苦是成功的关键因素。对于有奉献、守纪精神，知识丰富的用户即使不好的工具也能获得成功，而缺乏热诚和训练的用户即使有最好的工具也不能顺利使用。</a:t>
            </a:r>
          </a:p>
          <a:p>
            <a:pPr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在购买需求管理工具前一定要花费时间先学习它。因为有一个学习曲线问题，不要寄希望在工具上的投资会马上产生回报；当然也不要把一个新工具第一次使用就应用到一个关键项目上，并寄希望于它来获得项目成功。</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0" algn="l" fontAlgn="auto">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正确做法是：</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在应用到关键项目前，一定要先在实验性项目上使用以积累经验</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p>
        </p:txBody>
      </p:sp>
      <p:sp>
        <p:nvSpPr>
          <p:cNvPr id="9" name="文本框 67"/>
          <p:cNvSpPr>
            <a:spLocks noChangeArrowheads="1"/>
          </p:cNvSpPr>
          <p:nvPr/>
        </p:nvSpPr>
        <p:spPr bwMode="auto">
          <a:xfrm>
            <a:off x="599440" y="81915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6.5.3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实现需求管理自动化</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grpSp>
        <p:nvGrpSpPr>
          <p:cNvPr id="7" name="组合 6"/>
          <p:cNvGrpSpPr/>
          <p:nvPr/>
        </p:nvGrpSpPr>
        <p:grpSpPr>
          <a:xfrm>
            <a:off x="99667" y="220792"/>
            <a:ext cx="3592020" cy="491607"/>
            <a:chOff x="198764" y="258545"/>
            <a:chExt cx="4788250" cy="656007"/>
          </a:xfrm>
        </p:grpSpPr>
        <p:grpSp>
          <p:nvGrpSpPr>
            <p:cNvPr id="6" name="组合 5"/>
            <p:cNvGrpSpPr/>
            <p:nvPr/>
          </p:nvGrpSpPr>
          <p:grpSpPr>
            <a:xfrm>
              <a:off x="198764" y="258545"/>
              <a:ext cx="700083" cy="563491"/>
              <a:chOff x="5075564" y="2933562"/>
              <a:chExt cx="2860947" cy="2302753"/>
            </a:xfrm>
          </p:grpSpPr>
          <p:sp>
            <p:nvSpPr>
              <p:cNvPr id="10" name="等腰三角形 9"/>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1" name="等腰三角形 10"/>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3" name="日期占位符 2"/>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2" name="同侧圆角矩形 1"/>
          <p:cNvSpPr/>
          <p:nvPr/>
        </p:nvSpPr>
        <p:spPr>
          <a:xfrm>
            <a:off x="589915" y="1628775"/>
            <a:ext cx="11086465" cy="4432300"/>
          </a:xfrm>
          <a:prstGeom prst="round2Same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5" name="灯片编号占位符 4"/>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51</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up)">
                                      <p:cBhvr>
                                        <p:cTn id="12" dur="500"/>
                                        <p:tgtEl>
                                          <p:spTgt spid="9"/>
                                        </p:tgtEl>
                                      </p:cBhvr>
                                    </p:animEffect>
                                  </p:childTnLst>
                                </p:cTn>
                              </p:par>
                              <p:par>
                                <p:cTn id="13" presetID="1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p:tgtEl>
                                          <p:spTgt spid="17"/>
                                        </p:tgtEl>
                                        <p:attrNameLst>
                                          <p:attrName>ppt_y</p:attrName>
                                        </p:attrNameLst>
                                      </p:cBhvr>
                                      <p:tavLst>
                                        <p:tav tm="0">
                                          <p:val>
                                            <p:strVal val="#ppt_y+#ppt_h*1.125000"/>
                                          </p:val>
                                        </p:tav>
                                        <p:tav tm="100000">
                                          <p:val>
                                            <p:strVal val="#ppt_y"/>
                                          </p:val>
                                        </p:tav>
                                      </p:tavLst>
                                    </p:anim>
                                    <p:animEffect transition="in" filter="wipe(u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ppt_y</p:attrName>
                                        </p:attrNameLst>
                                      </p:cBhvr>
                                      <p:tavLst>
                                        <p:tav tm="0">
                                          <p:val>
                                            <p:strVal val="#ppt_y+#ppt_h*1.125000"/>
                                          </p:val>
                                        </p:tav>
                                        <p:tav tm="100000">
                                          <p:val>
                                            <p:strVal val="#ppt_y"/>
                                          </p:val>
                                        </p:tav>
                                      </p:tavLst>
                                    </p:anim>
                                    <p:animEffect transition="in" filter="wipe(up)">
                                      <p:cBhvr>
                                        <p:cTn id="24" dur="500"/>
                                        <p:tgtEl>
                                          <p:spTgt spid="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p:tgtEl>
                                          <p:spTgt spid="2"/>
                                        </p:tgtEl>
                                        <p:attrNameLst>
                                          <p:attrName>ppt_y</p:attrName>
                                        </p:attrNameLst>
                                      </p:cBhvr>
                                      <p:tavLst>
                                        <p:tav tm="0">
                                          <p:val>
                                            <p:strVal val="#ppt_y+#ppt_h*1.125000"/>
                                          </p:val>
                                        </p:tav>
                                        <p:tav tm="100000">
                                          <p:val>
                                            <p:strVal val="#ppt_y"/>
                                          </p:val>
                                        </p:tav>
                                      </p:tavLst>
                                    </p:anim>
                                    <p:animEffect transition="in" filter="wipe(up)">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9" grpId="0"/>
      <p:bldP spid="9" grpId="1"/>
      <p:bldP spid="3" grpId="0"/>
      <p:bldP spid="3" grpId="1"/>
      <p:bldP spid="2" grpId="0" bldLvl="0" animBg="1"/>
      <p:bldP spid="2"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78990" y="5683250"/>
            <a:ext cx="8696325" cy="60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5" name="矩形 4"/>
          <p:cNvSpPr/>
          <p:nvPr/>
        </p:nvSpPr>
        <p:spPr>
          <a:xfrm>
            <a:off x="2079625" y="4838065"/>
            <a:ext cx="8696325" cy="7702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 name="矩形 3"/>
          <p:cNvSpPr/>
          <p:nvPr/>
        </p:nvSpPr>
        <p:spPr>
          <a:xfrm>
            <a:off x="2078990" y="3808730"/>
            <a:ext cx="8696325" cy="9544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 name="矩形 2"/>
          <p:cNvSpPr/>
          <p:nvPr/>
        </p:nvSpPr>
        <p:spPr>
          <a:xfrm>
            <a:off x="2078990" y="3124835"/>
            <a:ext cx="8696325" cy="60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2" name="矩形 66"/>
          <p:cNvSpPr>
            <a:spLocks noChangeArrowheads="1"/>
          </p:cNvSpPr>
          <p:nvPr/>
        </p:nvSpPr>
        <p:spPr bwMode="auto">
          <a:xfrm>
            <a:off x="1269365" y="1560830"/>
            <a:ext cx="95059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l">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选择一个工具需要综合考虑平台、价格、访问模式和需求方式(是以数据库还是以文档为中心)，进行考虑之后选择一中最适合的开发环境和工具。下列过程对选择一个好的工具可提供帮助：</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9" name="Freeform: Shape 62"/>
          <p:cNvSpPr/>
          <p:nvPr/>
        </p:nvSpPr>
        <p:spPr bwMode="auto">
          <a:xfrm>
            <a:off x="1430020" y="3177540"/>
            <a:ext cx="490855" cy="448945"/>
          </a:xfrm>
          <a:custGeom>
            <a:avLst/>
            <a:gdLst>
              <a:gd name="T0" fmla="*/ 352 w 380"/>
              <a:gd name="T1" fmla="*/ 228 h 302"/>
              <a:gd name="T2" fmla="*/ 378 w 380"/>
              <a:gd name="T3" fmla="*/ 178 h 302"/>
              <a:gd name="T4" fmla="*/ 378 w 380"/>
              <a:gd name="T5" fmla="*/ 140 h 302"/>
              <a:gd name="T6" fmla="*/ 348 w 380"/>
              <a:gd name="T7" fmla="*/ 90 h 302"/>
              <a:gd name="T8" fmla="*/ 292 w 380"/>
              <a:gd name="T9" fmla="*/ 56 h 302"/>
              <a:gd name="T10" fmla="*/ 258 w 380"/>
              <a:gd name="T11" fmla="*/ 38 h 302"/>
              <a:gd name="T12" fmla="*/ 218 w 380"/>
              <a:gd name="T13" fmla="*/ 14 h 302"/>
              <a:gd name="T14" fmla="*/ 168 w 380"/>
              <a:gd name="T15" fmla="*/ 2 h 302"/>
              <a:gd name="T16" fmla="*/ 120 w 380"/>
              <a:gd name="T17" fmla="*/ 4 h 302"/>
              <a:gd name="T18" fmla="*/ 44 w 380"/>
              <a:gd name="T19" fmla="*/ 34 h 302"/>
              <a:gd name="T20" fmla="*/ 12 w 380"/>
              <a:gd name="T21" fmla="*/ 70 h 302"/>
              <a:gd name="T22" fmla="*/ 2 w 380"/>
              <a:gd name="T23" fmla="*/ 102 h 302"/>
              <a:gd name="T24" fmla="*/ 2 w 380"/>
              <a:gd name="T25" fmla="*/ 132 h 302"/>
              <a:gd name="T26" fmla="*/ 30 w 380"/>
              <a:gd name="T27" fmla="*/ 182 h 302"/>
              <a:gd name="T28" fmla="*/ 8 w 380"/>
              <a:gd name="T29" fmla="*/ 242 h 302"/>
              <a:gd name="T30" fmla="*/ 8 w 380"/>
              <a:gd name="T31" fmla="*/ 248 h 302"/>
              <a:gd name="T32" fmla="*/ 12 w 380"/>
              <a:gd name="T33" fmla="*/ 248 h 302"/>
              <a:gd name="T34" fmla="*/ 104 w 380"/>
              <a:gd name="T35" fmla="*/ 222 h 302"/>
              <a:gd name="T36" fmla="*/ 142 w 380"/>
              <a:gd name="T37" fmla="*/ 252 h 302"/>
              <a:gd name="T38" fmla="*/ 192 w 380"/>
              <a:gd name="T39" fmla="*/ 272 h 302"/>
              <a:gd name="T40" fmla="*/ 230 w 380"/>
              <a:gd name="T41" fmla="*/ 276 h 302"/>
              <a:gd name="T42" fmla="*/ 376 w 380"/>
              <a:gd name="T43" fmla="*/ 302 h 302"/>
              <a:gd name="T44" fmla="*/ 376 w 380"/>
              <a:gd name="T45" fmla="*/ 302 h 302"/>
              <a:gd name="T46" fmla="*/ 380 w 380"/>
              <a:gd name="T47" fmla="*/ 296 h 302"/>
              <a:gd name="T48" fmla="*/ 274 w 380"/>
              <a:gd name="T49" fmla="*/ 252 h 302"/>
              <a:gd name="T50" fmla="*/ 250 w 380"/>
              <a:gd name="T51" fmla="*/ 256 h 302"/>
              <a:gd name="T52" fmla="*/ 204 w 380"/>
              <a:gd name="T53" fmla="*/ 256 h 302"/>
              <a:gd name="T54" fmla="*/ 138 w 380"/>
              <a:gd name="T55" fmla="*/ 228 h 302"/>
              <a:gd name="T56" fmla="*/ 106 w 380"/>
              <a:gd name="T57" fmla="*/ 190 h 302"/>
              <a:gd name="T58" fmla="*/ 100 w 380"/>
              <a:gd name="T59" fmla="*/ 160 h 302"/>
              <a:gd name="T60" fmla="*/ 102 w 380"/>
              <a:gd name="T61" fmla="*/ 140 h 302"/>
              <a:gd name="T62" fmla="*/ 122 w 380"/>
              <a:gd name="T63" fmla="*/ 106 h 302"/>
              <a:gd name="T64" fmla="*/ 180 w 380"/>
              <a:gd name="T65" fmla="*/ 70 h 302"/>
              <a:gd name="T66" fmla="*/ 230 w 380"/>
              <a:gd name="T67" fmla="*/ 62 h 302"/>
              <a:gd name="T68" fmla="*/ 304 w 380"/>
              <a:gd name="T69" fmla="*/ 80 h 302"/>
              <a:gd name="T70" fmla="*/ 352 w 380"/>
              <a:gd name="T71" fmla="*/ 122 h 302"/>
              <a:gd name="T72" fmla="*/ 360 w 380"/>
              <a:gd name="T73" fmla="*/ 150 h 302"/>
              <a:gd name="T74" fmla="*/ 360 w 380"/>
              <a:gd name="T75" fmla="*/ 176 h 302"/>
              <a:gd name="T76" fmla="*/ 336 w 380"/>
              <a:gd name="T77" fmla="*/ 218 h 302"/>
              <a:gd name="T78" fmla="*/ 350 w 380"/>
              <a:gd name="T79" fmla="*/ 274 h 302"/>
              <a:gd name="T80" fmla="*/ 230 w 380"/>
              <a:gd name="T81" fmla="*/ 144 h 302"/>
              <a:gd name="T82" fmla="*/ 248 w 380"/>
              <a:gd name="T83" fmla="*/ 156 h 302"/>
              <a:gd name="T84" fmla="*/ 248 w 380"/>
              <a:gd name="T85" fmla="*/ 170 h 302"/>
              <a:gd name="T86" fmla="*/ 230 w 380"/>
              <a:gd name="T87" fmla="*/ 182 h 302"/>
              <a:gd name="T88" fmla="*/ 216 w 380"/>
              <a:gd name="T89" fmla="*/ 176 h 302"/>
              <a:gd name="T90" fmla="*/ 212 w 380"/>
              <a:gd name="T91" fmla="*/ 162 h 302"/>
              <a:gd name="T92" fmla="*/ 222 w 380"/>
              <a:gd name="T93" fmla="*/ 146 h 302"/>
              <a:gd name="T94" fmla="*/ 168 w 380"/>
              <a:gd name="T95" fmla="*/ 144 h 302"/>
              <a:gd name="T96" fmla="*/ 180 w 380"/>
              <a:gd name="T97" fmla="*/ 150 h 302"/>
              <a:gd name="T98" fmla="*/ 186 w 380"/>
              <a:gd name="T99" fmla="*/ 162 h 302"/>
              <a:gd name="T100" fmla="*/ 174 w 380"/>
              <a:gd name="T101" fmla="*/ 180 h 302"/>
              <a:gd name="T102" fmla="*/ 160 w 380"/>
              <a:gd name="T103" fmla="*/ 180 h 302"/>
              <a:gd name="T104" fmla="*/ 148 w 380"/>
              <a:gd name="T105" fmla="*/ 162 h 302"/>
              <a:gd name="T106" fmla="*/ 154 w 380"/>
              <a:gd name="T107" fmla="*/ 150 h 302"/>
              <a:gd name="T108" fmla="*/ 168 w 380"/>
              <a:gd name="T109" fmla="*/ 144 h 302"/>
              <a:gd name="T110" fmla="*/ 306 w 380"/>
              <a:gd name="T111" fmla="*/ 146 h 302"/>
              <a:gd name="T112" fmla="*/ 318 w 380"/>
              <a:gd name="T113" fmla="*/ 162 h 302"/>
              <a:gd name="T114" fmla="*/ 312 w 380"/>
              <a:gd name="T115" fmla="*/ 176 h 302"/>
              <a:gd name="T116" fmla="*/ 300 w 380"/>
              <a:gd name="T117" fmla="*/ 182 h 302"/>
              <a:gd name="T118" fmla="*/ 282 w 380"/>
              <a:gd name="T119" fmla="*/ 170 h 302"/>
              <a:gd name="T120" fmla="*/ 282 w 380"/>
              <a:gd name="T121" fmla="*/ 156 h 302"/>
              <a:gd name="T122" fmla="*/ 300 w 380"/>
              <a:gd name="T123" fmla="*/ 14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0" h="302">
                <a:moveTo>
                  <a:pt x="380" y="296"/>
                </a:moveTo>
                <a:lnTo>
                  <a:pt x="352" y="228"/>
                </a:lnTo>
                <a:lnTo>
                  <a:pt x="352" y="228"/>
                </a:lnTo>
                <a:lnTo>
                  <a:pt x="364" y="212"/>
                </a:lnTo>
                <a:lnTo>
                  <a:pt x="372" y="196"/>
                </a:lnTo>
                <a:lnTo>
                  <a:pt x="378" y="178"/>
                </a:lnTo>
                <a:lnTo>
                  <a:pt x="380" y="160"/>
                </a:lnTo>
                <a:lnTo>
                  <a:pt x="380" y="160"/>
                </a:lnTo>
                <a:lnTo>
                  <a:pt x="378" y="140"/>
                </a:lnTo>
                <a:lnTo>
                  <a:pt x="372" y="122"/>
                </a:lnTo>
                <a:lnTo>
                  <a:pt x="362" y="106"/>
                </a:lnTo>
                <a:lnTo>
                  <a:pt x="348" y="90"/>
                </a:lnTo>
                <a:lnTo>
                  <a:pt x="332" y="76"/>
                </a:lnTo>
                <a:lnTo>
                  <a:pt x="314" y="64"/>
                </a:lnTo>
                <a:lnTo>
                  <a:pt x="292" y="56"/>
                </a:lnTo>
                <a:lnTo>
                  <a:pt x="270" y="48"/>
                </a:lnTo>
                <a:lnTo>
                  <a:pt x="270" y="48"/>
                </a:lnTo>
                <a:lnTo>
                  <a:pt x="258" y="38"/>
                </a:lnTo>
                <a:lnTo>
                  <a:pt x="246" y="30"/>
                </a:lnTo>
                <a:lnTo>
                  <a:pt x="232" y="20"/>
                </a:lnTo>
                <a:lnTo>
                  <a:pt x="218" y="14"/>
                </a:lnTo>
                <a:lnTo>
                  <a:pt x="202" y="8"/>
                </a:lnTo>
                <a:lnTo>
                  <a:pt x="184" y="4"/>
                </a:lnTo>
                <a:lnTo>
                  <a:pt x="168" y="2"/>
                </a:lnTo>
                <a:lnTo>
                  <a:pt x="148" y="0"/>
                </a:lnTo>
                <a:lnTo>
                  <a:pt x="148" y="0"/>
                </a:lnTo>
                <a:lnTo>
                  <a:pt x="120" y="4"/>
                </a:lnTo>
                <a:lnTo>
                  <a:pt x="92" y="10"/>
                </a:lnTo>
                <a:lnTo>
                  <a:pt x="66" y="20"/>
                </a:lnTo>
                <a:lnTo>
                  <a:pt x="44" y="34"/>
                </a:lnTo>
                <a:lnTo>
                  <a:pt x="26" y="50"/>
                </a:lnTo>
                <a:lnTo>
                  <a:pt x="18" y="60"/>
                </a:lnTo>
                <a:lnTo>
                  <a:pt x="12" y="70"/>
                </a:lnTo>
                <a:lnTo>
                  <a:pt x="8" y="80"/>
                </a:lnTo>
                <a:lnTo>
                  <a:pt x="4" y="92"/>
                </a:lnTo>
                <a:lnTo>
                  <a:pt x="2" y="102"/>
                </a:lnTo>
                <a:lnTo>
                  <a:pt x="0" y="114"/>
                </a:lnTo>
                <a:lnTo>
                  <a:pt x="0" y="114"/>
                </a:lnTo>
                <a:lnTo>
                  <a:pt x="2" y="132"/>
                </a:lnTo>
                <a:lnTo>
                  <a:pt x="8" y="150"/>
                </a:lnTo>
                <a:lnTo>
                  <a:pt x="18" y="166"/>
                </a:lnTo>
                <a:lnTo>
                  <a:pt x="30" y="182"/>
                </a:lnTo>
                <a:lnTo>
                  <a:pt x="32" y="184"/>
                </a:lnTo>
                <a:lnTo>
                  <a:pt x="8" y="242"/>
                </a:lnTo>
                <a:lnTo>
                  <a:pt x="8" y="242"/>
                </a:lnTo>
                <a:lnTo>
                  <a:pt x="8" y="246"/>
                </a:lnTo>
                <a:lnTo>
                  <a:pt x="8" y="248"/>
                </a:lnTo>
                <a:lnTo>
                  <a:pt x="8" y="248"/>
                </a:lnTo>
                <a:lnTo>
                  <a:pt x="12" y="248"/>
                </a:lnTo>
                <a:lnTo>
                  <a:pt x="12" y="248"/>
                </a:lnTo>
                <a:lnTo>
                  <a:pt x="12" y="248"/>
                </a:lnTo>
                <a:lnTo>
                  <a:pt x="102" y="220"/>
                </a:lnTo>
                <a:lnTo>
                  <a:pt x="104" y="222"/>
                </a:lnTo>
                <a:lnTo>
                  <a:pt x="104" y="222"/>
                </a:lnTo>
                <a:lnTo>
                  <a:pt x="114" y="232"/>
                </a:lnTo>
                <a:lnTo>
                  <a:pt x="128" y="244"/>
                </a:lnTo>
                <a:lnTo>
                  <a:pt x="142" y="252"/>
                </a:lnTo>
                <a:lnTo>
                  <a:pt x="158" y="260"/>
                </a:lnTo>
                <a:lnTo>
                  <a:pt x="174" y="268"/>
                </a:lnTo>
                <a:lnTo>
                  <a:pt x="192" y="272"/>
                </a:lnTo>
                <a:lnTo>
                  <a:pt x="210" y="274"/>
                </a:lnTo>
                <a:lnTo>
                  <a:pt x="230" y="276"/>
                </a:lnTo>
                <a:lnTo>
                  <a:pt x="230" y="276"/>
                </a:lnTo>
                <a:lnTo>
                  <a:pt x="252" y="274"/>
                </a:lnTo>
                <a:lnTo>
                  <a:pt x="274" y="272"/>
                </a:lnTo>
                <a:lnTo>
                  <a:pt x="376" y="302"/>
                </a:lnTo>
                <a:lnTo>
                  <a:pt x="376" y="302"/>
                </a:lnTo>
                <a:lnTo>
                  <a:pt x="376" y="302"/>
                </a:lnTo>
                <a:lnTo>
                  <a:pt x="376" y="302"/>
                </a:lnTo>
                <a:lnTo>
                  <a:pt x="380" y="300"/>
                </a:lnTo>
                <a:lnTo>
                  <a:pt x="380" y="300"/>
                </a:lnTo>
                <a:lnTo>
                  <a:pt x="380" y="296"/>
                </a:lnTo>
                <a:lnTo>
                  <a:pt x="380" y="296"/>
                </a:lnTo>
                <a:close/>
                <a:moveTo>
                  <a:pt x="278" y="254"/>
                </a:moveTo>
                <a:lnTo>
                  <a:pt x="274" y="252"/>
                </a:lnTo>
                <a:lnTo>
                  <a:pt x="270" y="252"/>
                </a:lnTo>
                <a:lnTo>
                  <a:pt x="270" y="252"/>
                </a:lnTo>
                <a:lnTo>
                  <a:pt x="250" y="256"/>
                </a:lnTo>
                <a:lnTo>
                  <a:pt x="230" y="258"/>
                </a:lnTo>
                <a:lnTo>
                  <a:pt x="230" y="258"/>
                </a:lnTo>
                <a:lnTo>
                  <a:pt x="204" y="256"/>
                </a:lnTo>
                <a:lnTo>
                  <a:pt x="180" y="250"/>
                </a:lnTo>
                <a:lnTo>
                  <a:pt x="158" y="240"/>
                </a:lnTo>
                <a:lnTo>
                  <a:pt x="138" y="228"/>
                </a:lnTo>
                <a:lnTo>
                  <a:pt x="122" y="214"/>
                </a:lnTo>
                <a:lnTo>
                  <a:pt x="110" y="198"/>
                </a:lnTo>
                <a:lnTo>
                  <a:pt x="106" y="190"/>
                </a:lnTo>
                <a:lnTo>
                  <a:pt x="102" y="180"/>
                </a:lnTo>
                <a:lnTo>
                  <a:pt x="100" y="170"/>
                </a:lnTo>
                <a:lnTo>
                  <a:pt x="100" y="160"/>
                </a:lnTo>
                <a:lnTo>
                  <a:pt x="100" y="160"/>
                </a:lnTo>
                <a:lnTo>
                  <a:pt x="100" y="150"/>
                </a:lnTo>
                <a:lnTo>
                  <a:pt x="102" y="140"/>
                </a:lnTo>
                <a:lnTo>
                  <a:pt x="106" y="132"/>
                </a:lnTo>
                <a:lnTo>
                  <a:pt x="110" y="122"/>
                </a:lnTo>
                <a:lnTo>
                  <a:pt x="122" y="106"/>
                </a:lnTo>
                <a:lnTo>
                  <a:pt x="138" y="92"/>
                </a:lnTo>
                <a:lnTo>
                  <a:pt x="158" y="80"/>
                </a:lnTo>
                <a:lnTo>
                  <a:pt x="180" y="70"/>
                </a:lnTo>
                <a:lnTo>
                  <a:pt x="204" y="64"/>
                </a:lnTo>
                <a:lnTo>
                  <a:pt x="230" y="62"/>
                </a:lnTo>
                <a:lnTo>
                  <a:pt x="230" y="62"/>
                </a:lnTo>
                <a:lnTo>
                  <a:pt x="256" y="64"/>
                </a:lnTo>
                <a:lnTo>
                  <a:pt x="282" y="70"/>
                </a:lnTo>
                <a:lnTo>
                  <a:pt x="304" y="80"/>
                </a:lnTo>
                <a:lnTo>
                  <a:pt x="324" y="92"/>
                </a:lnTo>
                <a:lnTo>
                  <a:pt x="340" y="106"/>
                </a:lnTo>
                <a:lnTo>
                  <a:pt x="352" y="122"/>
                </a:lnTo>
                <a:lnTo>
                  <a:pt x="356" y="132"/>
                </a:lnTo>
                <a:lnTo>
                  <a:pt x="358" y="140"/>
                </a:lnTo>
                <a:lnTo>
                  <a:pt x="360" y="150"/>
                </a:lnTo>
                <a:lnTo>
                  <a:pt x="362" y="160"/>
                </a:lnTo>
                <a:lnTo>
                  <a:pt x="362" y="160"/>
                </a:lnTo>
                <a:lnTo>
                  <a:pt x="360" y="176"/>
                </a:lnTo>
                <a:lnTo>
                  <a:pt x="354" y="190"/>
                </a:lnTo>
                <a:lnTo>
                  <a:pt x="348" y="204"/>
                </a:lnTo>
                <a:lnTo>
                  <a:pt x="336" y="218"/>
                </a:lnTo>
                <a:lnTo>
                  <a:pt x="330" y="224"/>
                </a:lnTo>
                <a:lnTo>
                  <a:pt x="334" y="234"/>
                </a:lnTo>
                <a:lnTo>
                  <a:pt x="350" y="274"/>
                </a:lnTo>
                <a:lnTo>
                  <a:pt x="278" y="254"/>
                </a:lnTo>
                <a:close/>
                <a:moveTo>
                  <a:pt x="230" y="144"/>
                </a:moveTo>
                <a:lnTo>
                  <a:pt x="230" y="144"/>
                </a:lnTo>
                <a:lnTo>
                  <a:pt x="238" y="146"/>
                </a:lnTo>
                <a:lnTo>
                  <a:pt x="244" y="150"/>
                </a:lnTo>
                <a:lnTo>
                  <a:pt x="248" y="156"/>
                </a:lnTo>
                <a:lnTo>
                  <a:pt x="248" y="162"/>
                </a:lnTo>
                <a:lnTo>
                  <a:pt x="248" y="162"/>
                </a:lnTo>
                <a:lnTo>
                  <a:pt x="248" y="170"/>
                </a:lnTo>
                <a:lnTo>
                  <a:pt x="244" y="176"/>
                </a:lnTo>
                <a:lnTo>
                  <a:pt x="238" y="180"/>
                </a:lnTo>
                <a:lnTo>
                  <a:pt x="230" y="182"/>
                </a:lnTo>
                <a:lnTo>
                  <a:pt x="230" y="182"/>
                </a:lnTo>
                <a:lnTo>
                  <a:pt x="222" y="180"/>
                </a:lnTo>
                <a:lnTo>
                  <a:pt x="216" y="176"/>
                </a:lnTo>
                <a:lnTo>
                  <a:pt x="212" y="170"/>
                </a:lnTo>
                <a:lnTo>
                  <a:pt x="212" y="162"/>
                </a:lnTo>
                <a:lnTo>
                  <a:pt x="212" y="162"/>
                </a:lnTo>
                <a:lnTo>
                  <a:pt x="212" y="156"/>
                </a:lnTo>
                <a:lnTo>
                  <a:pt x="216" y="150"/>
                </a:lnTo>
                <a:lnTo>
                  <a:pt x="222" y="146"/>
                </a:lnTo>
                <a:lnTo>
                  <a:pt x="230" y="144"/>
                </a:lnTo>
                <a:lnTo>
                  <a:pt x="230" y="144"/>
                </a:lnTo>
                <a:close/>
                <a:moveTo>
                  <a:pt x="168" y="144"/>
                </a:moveTo>
                <a:lnTo>
                  <a:pt x="168" y="144"/>
                </a:lnTo>
                <a:lnTo>
                  <a:pt x="174" y="146"/>
                </a:lnTo>
                <a:lnTo>
                  <a:pt x="180" y="150"/>
                </a:lnTo>
                <a:lnTo>
                  <a:pt x="184" y="156"/>
                </a:lnTo>
                <a:lnTo>
                  <a:pt x="186" y="162"/>
                </a:lnTo>
                <a:lnTo>
                  <a:pt x="186" y="162"/>
                </a:lnTo>
                <a:lnTo>
                  <a:pt x="184" y="170"/>
                </a:lnTo>
                <a:lnTo>
                  <a:pt x="180" y="176"/>
                </a:lnTo>
                <a:lnTo>
                  <a:pt x="174" y="180"/>
                </a:lnTo>
                <a:lnTo>
                  <a:pt x="168" y="182"/>
                </a:lnTo>
                <a:lnTo>
                  <a:pt x="168" y="182"/>
                </a:lnTo>
                <a:lnTo>
                  <a:pt x="160" y="180"/>
                </a:lnTo>
                <a:lnTo>
                  <a:pt x="154" y="176"/>
                </a:lnTo>
                <a:lnTo>
                  <a:pt x="150" y="170"/>
                </a:lnTo>
                <a:lnTo>
                  <a:pt x="148" y="162"/>
                </a:lnTo>
                <a:lnTo>
                  <a:pt x="148" y="162"/>
                </a:lnTo>
                <a:lnTo>
                  <a:pt x="150" y="156"/>
                </a:lnTo>
                <a:lnTo>
                  <a:pt x="154" y="150"/>
                </a:lnTo>
                <a:lnTo>
                  <a:pt x="160" y="146"/>
                </a:lnTo>
                <a:lnTo>
                  <a:pt x="168" y="144"/>
                </a:lnTo>
                <a:lnTo>
                  <a:pt x="168" y="144"/>
                </a:lnTo>
                <a:close/>
                <a:moveTo>
                  <a:pt x="300" y="144"/>
                </a:moveTo>
                <a:lnTo>
                  <a:pt x="300" y="144"/>
                </a:lnTo>
                <a:lnTo>
                  <a:pt x="306" y="146"/>
                </a:lnTo>
                <a:lnTo>
                  <a:pt x="312" y="150"/>
                </a:lnTo>
                <a:lnTo>
                  <a:pt x="316" y="156"/>
                </a:lnTo>
                <a:lnTo>
                  <a:pt x="318" y="162"/>
                </a:lnTo>
                <a:lnTo>
                  <a:pt x="318" y="162"/>
                </a:lnTo>
                <a:lnTo>
                  <a:pt x="316" y="170"/>
                </a:lnTo>
                <a:lnTo>
                  <a:pt x="312" y="176"/>
                </a:lnTo>
                <a:lnTo>
                  <a:pt x="306" y="180"/>
                </a:lnTo>
                <a:lnTo>
                  <a:pt x="300" y="182"/>
                </a:lnTo>
                <a:lnTo>
                  <a:pt x="300" y="182"/>
                </a:lnTo>
                <a:lnTo>
                  <a:pt x="292" y="180"/>
                </a:lnTo>
                <a:lnTo>
                  <a:pt x="286" y="176"/>
                </a:lnTo>
                <a:lnTo>
                  <a:pt x="282" y="170"/>
                </a:lnTo>
                <a:lnTo>
                  <a:pt x="280" y="162"/>
                </a:lnTo>
                <a:lnTo>
                  <a:pt x="280" y="162"/>
                </a:lnTo>
                <a:lnTo>
                  <a:pt x="282" y="156"/>
                </a:lnTo>
                <a:lnTo>
                  <a:pt x="286" y="150"/>
                </a:lnTo>
                <a:lnTo>
                  <a:pt x="292" y="146"/>
                </a:lnTo>
                <a:lnTo>
                  <a:pt x="300" y="144"/>
                </a:lnTo>
                <a:lnTo>
                  <a:pt x="300" y="144"/>
                </a:lnTo>
                <a:close/>
              </a:path>
            </a:pathLst>
          </a:custGeom>
          <a:solidFill>
            <a:schemeClr val="accent1"/>
          </a:solidFill>
          <a:ln>
            <a:noFill/>
          </a:ln>
        </p:spPr>
        <p:txBody>
          <a:bodyPr anchor="ctr"/>
          <a:lstStyle/>
          <a:p>
            <a:pPr algn="ctr"/>
            <a:endParaRPr>
              <a:cs typeface="+mn-ea"/>
              <a:sym typeface="+mn-lt"/>
            </a:endParaRPr>
          </a:p>
        </p:txBody>
      </p:sp>
      <p:sp>
        <p:nvSpPr>
          <p:cNvPr id="17" name="Freeform: Shape 65"/>
          <p:cNvSpPr/>
          <p:nvPr/>
        </p:nvSpPr>
        <p:spPr bwMode="auto">
          <a:xfrm>
            <a:off x="1483360" y="4074795"/>
            <a:ext cx="437515" cy="483235"/>
          </a:xfrm>
          <a:custGeom>
            <a:avLst/>
            <a:gdLst>
              <a:gd name="T0" fmla="*/ 28 w 442"/>
              <a:gd name="T1" fmla="*/ 0 h 324"/>
              <a:gd name="T2" fmla="*/ 6 w 442"/>
              <a:gd name="T3" fmla="*/ 18 h 324"/>
              <a:gd name="T4" fmla="*/ 0 w 442"/>
              <a:gd name="T5" fmla="*/ 282 h 324"/>
              <a:gd name="T6" fmla="*/ 6 w 442"/>
              <a:gd name="T7" fmla="*/ 304 h 324"/>
              <a:gd name="T8" fmla="*/ 28 w 442"/>
              <a:gd name="T9" fmla="*/ 322 h 324"/>
              <a:gd name="T10" fmla="*/ 112 w 442"/>
              <a:gd name="T11" fmla="*/ 322 h 324"/>
              <a:gd name="T12" fmla="*/ 134 w 442"/>
              <a:gd name="T13" fmla="*/ 304 h 324"/>
              <a:gd name="T14" fmla="*/ 142 w 442"/>
              <a:gd name="T15" fmla="*/ 42 h 324"/>
              <a:gd name="T16" fmla="*/ 134 w 442"/>
              <a:gd name="T17" fmla="*/ 18 h 324"/>
              <a:gd name="T18" fmla="*/ 112 w 442"/>
              <a:gd name="T19" fmla="*/ 0 h 324"/>
              <a:gd name="T20" fmla="*/ 108 w 442"/>
              <a:gd name="T21" fmla="*/ 38 h 324"/>
              <a:gd name="T22" fmla="*/ 114 w 442"/>
              <a:gd name="T23" fmla="*/ 46 h 324"/>
              <a:gd name="T24" fmla="*/ 108 w 442"/>
              <a:gd name="T25" fmla="*/ 54 h 324"/>
              <a:gd name="T26" fmla="*/ 28 w 442"/>
              <a:gd name="T27" fmla="*/ 52 h 324"/>
              <a:gd name="T28" fmla="*/ 30 w 442"/>
              <a:gd name="T29" fmla="*/ 38 h 324"/>
              <a:gd name="T30" fmla="*/ 70 w 442"/>
              <a:gd name="T31" fmla="*/ 276 h 324"/>
              <a:gd name="T32" fmla="*/ 54 w 442"/>
              <a:gd name="T33" fmla="*/ 258 h 324"/>
              <a:gd name="T34" fmla="*/ 64 w 442"/>
              <a:gd name="T35" fmla="*/ 242 h 324"/>
              <a:gd name="T36" fmla="*/ 82 w 442"/>
              <a:gd name="T37" fmla="*/ 244 h 324"/>
              <a:gd name="T38" fmla="*/ 86 w 442"/>
              <a:gd name="T39" fmla="*/ 264 h 324"/>
              <a:gd name="T40" fmla="*/ 70 w 442"/>
              <a:gd name="T41" fmla="*/ 276 h 324"/>
              <a:gd name="T42" fmla="*/ 30 w 442"/>
              <a:gd name="T43" fmla="*/ 96 h 324"/>
              <a:gd name="T44" fmla="*/ 28 w 442"/>
              <a:gd name="T45" fmla="*/ 82 h 324"/>
              <a:gd name="T46" fmla="*/ 108 w 442"/>
              <a:gd name="T47" fmla="*/ 80 h 324"/>
              <a:gd name="T48" fmla="*/ 114 w 442"/>
              <a:gd name="T49" fmla="*/ 88 h 324"/>
              <a:gd name="T50" fmla="*/ 108 w 442"/>
              <a:gd name="T51" fmla="*/ 96 h 324"/>
              <a:gd name="T52" fmla="*/ 356 w 442"/>
              <a:gd name="T53" fmla="*/ 300 h 324"/>
              <a:gd name="T54" fmla="*/ 274 w 442"/>
              <a:gd name="T55" fmla="*/ 270 h 324"/>
              <a:gd name="T56" fmla="*/ 268 w 442"/>
              <a:gd name="T57" fmla="*/ 300 h 324"/>
              <a:gd name="T58" fmla="*/ 258 w 442"/>
              <a:gd name="T59" fmla="*/ 310 h 324"/>
              <a:gd name="T60" fmla="*/ 260 w 442"/>
              <a:gd name="T61" fmla="*/ 320 h 324"/>
              <a:gd name="T62" fmla="*/ 358 w 442"/>
              <a:gd name="T63" fmla="*/ 324 h 324"/>
              <a:gd name="T64" fmla="*/ 366 w 442"/>
              <a:gd name="T65" fmla="*/ 314 h 324"/>
              <a:gd name="T66" fmla="*/ 434 w 442"/>
              <a:gd name="T67" fmla="*/ 14 h 324"/>
              <a:gd name="T68" fmla="*/ 184 w 442"/>
              <a:gd name="T69" fmla="*/ 16 h 324"/>
              <a:gd name="T70" fmla="*/ 182 w 442"/>
              <a:gd name="T71" fmla="*/ 246 h 324"/>
              <a:gd name="T72" fmla="*/ 190 w 442"/>
              <a:gd name="T73" fmla="*/ 256 h 324"/>
              <a:gd name="T74" fmla="*/ 440 w 442"/>
              <a:gd name="T75" fmla="*/ 252 h 324"/>
              <a:gd name="T76" fmla="*/ 442 w 442"/>
              <a:gd name="T77" fmla="*/ 22 h 324"/>
              <a:gd name="T78" fmla="*/ 434 w 442"/>
              <a:gd name="T79" fmla="*/ 14 h 324"/>
              <a:gd name="T80" fmla="*/ 420 w 442"/>
              <a:gd name="T81" fmla="*/ 202 h 324"/>
              <a:gd name="T82" fmla="*/ 204 w 442"/>
              <a:gd name="T83" fmla="*/ 202 h 324"/>
              <a:gd name="T84" fmla="*/ 204 w 442"/>
              <a:gd name="T85" fmla="*/ 36 h 324"/>
              <a:gd name="T86" fmla="*/ 420 w 442"/>
              <a:gd name="T87" fmla="*/ 36 h 324"/>
              <a:gd name="T88" fmla="*/ 340 w 442"/>
              <a:gd name="T89" fmla="*/ 94 h 324"/>
              <a:gd name="T90" fmla="*/ 314 w 442"/>
              <a:gd name="T91" fmla="*/ 122 h 324"/>
              <a:gd name="T92" fmla="*/ 288 w 442"/>
              <a:gd name="T93" fmla="*/ 106 h 324"/>
              <a:gd name="T94" fmla="*/ 294 w 442"/>
              <a:gd name="T95" fmla="*/ 76 h 324"/>
              <a:gd name="T96" fmla="*/ 324 w 442"/>
              <a:gd name="T97" fmla="*/ 70 h 324"/>
              <a:gd name="T98" fmla="*/ 340 w 442"/>
              <a:gd name="T99" fmla="*/ 94 h 324"/>
              <a:gd name="T100" fmla="*/ 272 w 442"/>
              <a:gd name="T101" fmla="*/ 144 h 324"/>
              <a:gd name="T102" fmla="*/ 330 w 442"/>
              <a:gd name="T103" fmla="*/ 126 h 324"/>
              <a:gd name="T104" fmla="*/ 364 w 442"/>
              <a:gd name="T105" fmla="*/ 15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2" h="324">
                <a:moveTo>
                  <a:pt x="104" y="0"/>
                </a:moveTo>
                <a:lnTo>
                  <a:pt x="36" y="0"/>
                </a:lnTo>
                <a:lnTo>
                  <a:pt x="36" y="0"/>
                </a:lnTo>
                <a:lnTo>
                  <a:pt x="28" y="0"/>
                </a:lnTo>
                <a:lnTo>
                  <a:pt x="22" y="2"/>
                </a:lnTo>
                <a:lnTo>
                  <a:pt x="16" y="6"/>
                </a:lnTo>
                <a:lnTo>
                  <a:pt x="10" y="12"/>
                </a:lnTo>
                <a:lnTo>
                  <a:pt x="6" y="18"/>
                </a:lnTo>
                <a:lnTo>
                  <a:pt x="2" y="26"/>
                </a:lnTo>
                <a:lnTo>
                  <a:pt x="0" y="34"/>
                </a:lnTo>
                <a:lnTo>
                  <a:pt x="0" y="42"/>
                </a:lnTo>
                <a:lnTo>
                  <a:pt x="0" y="282"/>
                </a:lnTo>
                <a:lnTo>
                  <a:pt x="0" y="282"/>
                </a:lnTo>
                <a:lnTo>
                  <a:pt x="0" y="290"/>
                </a:lnTo>
                <a:lnTo>
                  <a:pt x="2" y="298"/>
                </a:lnTo>
                <a:lnTo>
                  <a:pt x="6" y="304"/>
                </a:lnTo>
                <a:lnTo>
                  <a:pt x="10" y="312"/>
                </a:lnTo>
                <a:lnTo>
                  <a:pt x="16" y="316"/>
                </a:lnTo>
                <a:lnTo>
                  <a:pt x="22" y="320"/>
                </a:lnTo>
                <a:lnTo>
                  <a:pt x="28" y="322"/>
                </a:lnTo>
                <a:lnTo>
                  <a:pt x="36" y="324"/>
                </a:lnTo>
                <a:lnTo>
                  <a:pt x="104" y="324"/>
                </a:lnTo>
                <a:lnTo>
                  <a:pt x="104" y="324"/>
                </a:lnTo>
                <a:lnTo>
                  <a:pt x="112" y="322"/>
                </a:lnTo>
                <a:lnTo>
                  <a:pt x="118" y="320"/>
                </a:lnTo>
                <a:lnTo>
                  <a:pt x="124" y="316"/>
                </a:lnTo>
                <a:lnTo>
                  <a:pt x="130" y="312"/>
                </a:lnTo>
                <a:lnTo>
                  <a:pt x="134" y="304"/>
                </a:lnTo>
                <a:lnTo>
                  <a:pt x="138" y="298"/>
                </a:lnTo>
                <a:lnTo>
                  <a:pt x="140" y="290"/>
                </a:lnTo>
                <a:lnTo>
                  <a:pt x="142" y="282"/>
                </a:lnTo>
                <a:lnTo>
                  <a:pt x="142" y="42"/>
                </a:lnTo>
                <a:lnTo>
                  <a:pt x="142" y="42"/>
                </a:lnTo>
                <a:lnTo>
                  <a:pt x="140" y="34"/>
                </a:lnTo>
                <a:lnTo>
                  <a:pt x="138" y="26"/>
                </a:lnTo>
                <a:lnTo>
                  <a:pt x="134" y="18"/>
                </a:lnTo>
                <a:lnTo>
                  <a:pt x="130" y="12"/>
                </a:lnTo>
                <a:lnTo>
                  <a:pt x="124" y="6"/>
                </a:lnTo>
                <a:lnTo>
                  <a:pt x="118" y="2"/>
                </a:lnTo>
                <a:lnTo>
                  <a:pt x="112" y="0"/>
                </a:lnTo>
                <a:lnTo>
                  <a:pt x="104" y="0"/>
                </a:lnTo>
                <a:lnTo>
                  <a:pt x="104" y="0"/>
                </a:lnTo>
                <a:close/>
                <a:moveTo>
                  <a:pt x="34" y="38"/>
                </a:moveTo>
                <a:lnTo>
                  <a:pt x="108" y="38"/>
                </a:lnTo>
                <a:lnTo>
                  <a:pt x="108" y="38"/>
                </a:lnTo>
                <a:lnTo>
                  <a:pt x="110" y="38"/>
                </a:lnTo>
                <a:lnTo>
                  <a:pt x="112" y="40"/>
                </a:lnTo>
                <a:lnTo>
                  <a:pt x="114" y="46"/>
                </a:lnTo>
                <a:lnTo>
                  <a:pt x="114" y="46"/>
                </a:lnTo>
                <a:lnTo>
                  <a:pt x="112" y="52"/>
                </a:lnTo>
                <a:lnTo>
                  <a:pt x="110" y="54"/>
                </a:lnTo>
                <a:lnTo>
                  <a:pt x="108" y="54"/>
                </a:lnTo>
                <a:lnTo>
                  <a:pt x="34" y="54"/>
                </a:lnTo>
                <a:lnTo>
                  <a:pt x="34" y="54"/>
                </a:lnTo>
                <a:lnTo>
                  <a:pt x="30" y="54"/>
                </a:lnTo>
                <a:lnTo>
                  <a:pt x="28" y="52"/>
                </a:lnTo>
                <a:lnTo>
                  <a:pt x="26" y="46"/>
                </a:lnTo>
                <a:lnTo>
                  <a:pt x="26" y="46"/>
                </a:lnTo>
                <a:lnTo>
                  <a:pt x="28" y="40"/>
                </a:lnTo>
                <a:lnTo>
                  <a:pt x="30" y="38"/>
                </a:lnTo>
                <a:lnTo>
                  <a:pt x="34" y="38"/>
                </a:lnTo>
                <a:lnTo>
                  <a:pt x="34" y="38"/>
                </a:lnTo>
                <a:close/>
                <a:moveTo>
                  <a:pt x="70" y="276"/>
                </a:moveTo>
                <a:lnTo>
                  <a:pt x="70" y="276"/>
                </a:lnTo>
                <a:lnTo>
                  <a:pt x="64" y="274"/>
                </a:lnTo>
                <a:lnTo>
                  <a:pt x="58" y="270"/>
                </a:lnTo>
                <a:lnTo>
                  <a:pt x="56" y="264"/>
                </a:lnTo>
                <a:lnTo>
                  <a:pt x="54" y="258"/>
                </a:lnTo>
                <a:lnTo>
                  <a:pt x="54" y="258"/>
                </a:lnTo>
                <a:lnTo>
                  <a:pt x="56" y="250"/>
                </a:lnTo>
                <a:lnTo>
                  <a:pt x="58" y="244"/>
                </a:lnTo>
                <a:lnTo>
                  <a:pt x="64" y="242"/>
                </a:lnTo>
                <a:lnTo>
                  <a:pt x="70" y="240"/>
                </a:lnTo>
                <a:lnTo>
                  <a:pt x="70" y="240"/>
                </a:lnTo>
                <a:lnTo>
                  <a:pt x="76" y="242"/>
                </a:lnTo>
                <a:lnTo>
                  <a:pt x="82" y="244"/>
                </a:lnTo>
                <a:lnTo>
                  <a:pt x="86" y="250"/>
                </a:lnTo>
                <a:lnTo>
                  <a:pt x="86" y="258"/>
                </a:lnTo>
                <a:lnTo>
                  <a:pt x="86" y="258"/>
                </a:lnTo>
                <a:lnTo>
                  <a:pt x="86" y="264"/>
                </a:lnTo>
                <a:lnTo>
                  <a:pt x="82" y="270"/>
                </a:lnTo>
                <a:lnTo>
                  <a:pt x="76" y="274"/>
                </a:lnTo>
                <a:lnTo>
                  <a:pt x="70" y="276"/>
                </a:lnTo>
                <a:lnTo>
                  <a:pt x="70" y="276"/>
                </a:lnTo>
                <a:close/>
                <a:moveTo>
                  <a:pt x="108" y="96"/>
                </a:moveTo>
                <a:lnTo>
                  <a:pt x="34" y="96"/>
                </a:lnTo>
                <a:lnTo>
                  <a:pt x="34" y="96"/>
                </a:lnTo>
                <a:lnTo>
                  <a:pt x="30" y="96"/>
                </a:lnTo>
                <a:lnTo>
                  <a:pt x="28" y="94"/>
                </a:lnTo>
                <a:lnTo>
                  <a:pt x="26" y="88"/>
                </a:lnTo>
                <a:lnTo>
                  <a:pt x="26" y="88"/>
                </a:lnTo>
                <a:lnTo>
                  <a:pt x="28" y="82"/>
                </a:lnTo>
                <a:lnTo>
                  <a:pt x="30" y="80"/>
                </a:lnTo>
                <a:lnTo>
                  <a:pt x="34" y="80"/>
                </a:lnTo>
                <a:lnTo>
                  <a:pt x="108" y="80"/>
                </a:lnTo>
                <a:lnTo>
                  <a:pt x="108" y="80"/>
                </a:lnTo>
                <a:lnTo>
                  <a:pt x="110" y="80"/>
                </a:lnTo>
                <a:lnTo>
                  <a:pt x="112" y="82"/>
                </a:lnTo>
                <a:lnTo>
                  <a:pt x="114" y="88"/>
                </a:lnTo>
                <a:lnTo>
                  <a:pt x="114" y="88"/>
                </a:lnTo>
                <a:lnTo>
                  <a:pt x="112" y="94"/>
                </a:lnTo>
                <a:lnTo>
                  <a:pt x="110" y="96"/>
                </a:lnTo>
                <a:lnTo>
                  <a:pt x="108" y="96"/>
                </a:lnTo>
                <a:lnTo>
                  <a:pt x="108" y="96"/>
                </a:lnTo>
                <a:close/>
                <a:moveTo>
                  <a:pt x="364" y="310"/>
                </a:moveTo>
                <a:lnTo>
                  <a:pt x="364" y="310"/>
                </a:lnTo>
                <a:lnTo>
                  <a:pt x="356" y="300"/>
                </a:lnTo>
                <a:lnTo>
                  <a:pt x="356" y="300"/>
                </a:lnTo>
                <a:lnTo>
                  <a:pt x="354" y="294"/>
                </a:lnTo>
                <a:lnTo>
                  <a:pt x="352" y="286"/>
                </a:lnTo>
                <a:lnTo>
                  <a:pt x="350" y="270"/>
                </a:lnTo>
                <a:lnTo>
                  <a:pt x="274" y="270"/>
                </a:lnTo>
                <a:lnTo>
                  <a:pt x="274" y="270"/>
                </a:lnTo>
                <a:lnTo>
                  <a:pt x="272" y="286"/>
                </a:lnTo>
                <a:lnTo>
                  <a:pt x="270" y="294"/>
                </a:lnTo>
                <a:lnTo>
                  <a:pt x="268" y="300"/>
                </a:lnTo>
                <a:lnTo>
                  <a:pt x="268" y="300"/>
                </a:lnTo>
                <a:lnTo>
                  <a:pt x="260" y="308"/>
                </a:lnTo>
                <a:lnTo>
                  <a:pt x="260" y="308"/>
                </a:lnTo>
                <a:lnTo>
                  <a:pt x="258" y="310"/>
                </a:lnTo>
                <a:lnTo>
                  <a:pt x="258" y="314"/>
                </a:lnTo>
                <a:lnTo>
                  <a:pt x="258" y="314"/>
                </a:lnTo>
                <a:lnTo>
                  <a:pt x="258" y="318"/>
                </a:lnTo>
                <a:lnTo>
                  <a:pt x="260" y="320"/>
                </a:lnTo>
                <a:lnTo>
                  <a:pt x="262" y="322"/>
                </a:lnTo>
                <a:lnTo>
                  <a:pt x="266" y="324"/>
                </a:lnTo>
                <a:lnTo>
                  <a:pt x="358" y="324"/>
                </a:lnTo>
                <a:lnTo>
                  <a:pt x="358" y="324"/>
                </a:lnTo>
                <a:lnTo>
                  <a:pt x="360" y="322"/>
                </a:lnTo>
                <a:lnTo>
                  <a:pt x="364" y="320"/>
                </a:lnTo>
                <a:lnTo>
                  <a:pt x="366" y="318"/>
                </a:lnTo>
                <a:lnTo>
                  <a:pt x="366" y="314"/>
                </a:lnTo>
                <a:lnTo>
                  <a:pt x="366" y="314"/>
                </a:lnTo>
                <a:lnTo>
                  <a:pt x="364" y="310"/>
                </a:lnTo>
                <a:lnTo>
                  <a:pt x="364" y="310"/>
                </a:lnTo>
                <a:close/>
                <a:moveTo>
                  <a:pt x="434" y="14"/>
                </a:moveTo>
                <a:lnTo>
                  <a:pt x="190" y="14"/>
                </a:lnTo>
                <a:lnTo>
                  <a:pt x="190" y="14"/>
                </a:lnTo>
                <a:lnTo>
                  <a:pt x="186" y="14"/>
                </a:lnTo>
                <a:lnTo>
                  <a:pt x="184" y="16"/>
                </a:lnTo>
                <a:lnTo>
                  <a:pt x="182" y="18"/>
                </a:lnTo>
                <a:lnTo>
                  <a:pt x="182" y="22"/>
                </a:lnTo>
                <a:lnTo>
                  <a:pt x="182" y="246"/>
                </a:lnTo>
                <a:lnTo>
                  <a:pt x="182" y="246"/>
                </a:lnTo>
                <a:lnTo>
                  <a:pt x="182" y="250"/>
                </a:lnTo>
                <a:lnTo>
                  <a:pt x="184" y="252"/>
                </a:lnTo>
                <a:lnTo>
                  <a:pt x="186" y="254"/>
                </a:lnTo>
                <a:lnTo>
                  <a:pt x="190" y="256"/>
                </a:lnTo>
                <a:lnTo>
                  <a:pt x="434" y="256"/>
                </a:lnTo>
                <a:lnTo>
                  <a:pt x="434" y="256"/>
                </a:lnTo>
                <a:lnTo>
                  <a:pt x="438" y="254"/>
                </a:lnTo>
                <a:lnTo>
                  <a:pt x="440" y="252"/>
                </a:lnTo>
                <a:lnTo>
                  <a:pt x="442" y="250"/>
                </a:lnTo>
                <a:lnTo>
                  <a:pt x="442" y="246"/>
                </a:lnTo>
                <a:lnTo>
                  <a:pt x="442" y="22"/>
                </a:lnTo>
                <a:lnTo>
                  <a:pt x="442" y="22"/>
                </a:lnTo>
                <a:lnTo>
                  <a:pt x="442" y="18"/>
                </a:lnTo>
                <a:lnTo>
                  <a:pt x="440" y="16"/>
                </a:lnTo>
                <a:lnTo>
                  <a:pt x="438" y="14"/>
                </a:lnTo>
                <a:lnTo>
                  <a:pt x="434" y="14"/>
                </a:lnTo>
                <a:lnTo>
                  <a:pt x="434" y="14"/>
                </a:lnTo>
                <a:close/>
                <a:moveTo>
                  <a:pt x="422" y="198"/>
                </a:moveTo>
                <a:lnTo>
                  <a:pt x="422" y="198"/>
                </a:lnTo>
                <a:lnTo>
                  <a:pt x="420" y="202"/>
                </a:lnTo>
                <a:lnTo>
                  <a:pt x="416" y="204"/>
                </a:lnTo>
                <a:lnTo>
                  <a:pt x="208" y="204"/>
                </a:lnTo>
                <a:lnTo>
                  <a:pt x="208" y="204"/>
                </a:lnTo>
                <a:lnTo>
                  <a:pt x="204" y="202"/>
                </a:lnTo>
                <a:lnTo>
                  <a:pt x="202" y="198"/>
                </a:lnTo>
                <a:lnTo>
                  <a:pt x="202" y="42"/>
                </a:lnTo>
                <a:lnTo>
                  <a:pt x="202" y="42"/>
                </a:lnTo>
                <a:lnTo>
                  <a:pt x="204" y="36"/>
                </a:lnTo>
                <a:lnTo>
                  <a:pt x="208" y="34"/>
                </a:lnTo>
                <a:lnTo>
                  <a:pt x="416" y="34"/>
                </a:lnTo>
                <a:lnTo>
                  <a:pt x="416" y="34"/>
                </a:lnTo>
                <a:lnTo>
                  <a:pt x="420" y="36"/>
                </a:lnTo>
                <a:lnTo>
                  <a:pt x="422" y="42"/>
                </a:lnTo>
                <a:lnTo>
                  <a:pt x="422" y="198"/>
                </a:lnTo>
                <a:close/>
                <a:moveTo>
                  <a:pt x="340" y="94"/>
                </a:moveTo>
                <a:lnTo>
                  <a:pt x="340" y="94"/>
                </a:lnTo>
                <a:lnTo>
                  <a:pt x="338" y="106"/>
                </a:lnTo>
                <a:lnTo>
                  <a:pt x="332" y="114"/>
                </a:lnTo>
                <a:lnTo>
                  <a:pt x="324" y="120"/>
                </a:lnTo>
                <a:lnTo>
                  <a:pt x="314" y="122"/>
                </a:lnTo>
                <a:lnTo>
                  <a:pt x="314" y="122"/>
                </a:lnTo>
                <a:lnTo>
                  <a:pt x="302" y="120"/>
                </a:lnTo>
                <a:lnTo>
                  <a:pt x="294" y="114"/>
                </a:lnTo>
                <a:lnTo>
                  <a:pt x="288" y="106"/>
                </a:lnTo>
                <a:lnTo>
                  <a:pt x="286" y="94"/>
                </a:lnTo>
                <a:lnTo>
                  <a:pt x="286" y="94"/>
                </a:lnTo>
                <a:lnTo>
                  <a:pt x="288" y="84"/>
                </a:lnTo>
                <a:lnTo>
                  <a:pt x="294" y="76"/>
                </a:lnTo>
                <a:lnTo>
                  <a:pt x="302" y="70"/>
                </a:lnTo>
                <a:lnTo>
                  <a:pt x="314" y="68"/>
                </a:lnTo>
                <a:lnTo>
                  <a:pt x="314" y="68"/>
                </a:lnTo>
                <a:lnTo>
                  <a:pt x="324" y="70"/>
                </a:lnTo>
                <a:lnTo>
                  <a:pt x="332" y="76"/>
                </a:lnTo>
                <a:lnTo>
                  <a:pt x="338" y="84"/>
                </a:lnTo>
                <a:lnTo>
                  <a:pt x="340" y="94"/>
                </a:lnTo>
                <a:lnTo>
                  <a:pt x="340" y="94"/>
                </a:lnTo>
                <a:close/>
                <a:moveTo>
                  <a:pt x="258" y="174"/>
                </a:moveTo>
                <a:lnTo>
                  <a:pt x="258" y="174"/>
                </a:lnTo>
                <a:lnTo>
                  <a:pt x="262" y="158"/>
                </a:lnTo>
                <a:lnTo>
                  <a:pt x="272" y="144"/>
                </a:lnTo>
                <a:lnTo>
                  <a:pt x="282" y="134"/>
                </a:lnTo>
                <a:lnTo>
                  <a:pt x="296" y="126"/>
                </a:lnTo>
                <a:lnTo>
                  <a:pt x="314" y="144"/>
                </a:lnTo>
                <a:lnTo>
                  <a:pt x="330" y="126"/>
                </a:lnTo>
                <a:lnTo>
                  <a:pt x="330" y="126"/>
                </a:lnTo>
                <a:lnTo>
                  <a:pt x="344" y="134"/>
                </a:lnTo>
                <a:lnTo>
                  <a:pt x="356" y="144"/>
                </a:lnTo>
                <a:lnTo>
                  <a:pt x="364" y="158"/>
                </a:lnTo>
                <a:lnTo>
                  <a:pt x="368" y="174"/>
                </a:lnTo>
                <a:lnTo>
                  <a:pt x="258" y="174"/>
                </a:lnTo>
                <a:close/>
              </a:path>
            </a:pathLst>
          </a:custGeom>
          <a:solidFill>
            <a:schemeClr val="accent3"/>
          </a:solidFill>
          <a:ln>
            <a:noFill/>
          </a:ln>
        </p:spPr>
        <p:txBody>
          <a:bodyPr anchor="ctr"/>
          <a:lstStyle/>
          <a:p>
            <a:pPr algn="ctr"/>
            <a:endParaRPr>
              <a:cs typeface="+mn-ea"/>
              <a:sym typeface="+mn-lt"/>
            </a:endParaRPr>
          </a:p>
        </p:txBody>
      </p:sp>
      <p:sp>
        <p:nvSpPr>
          <p:cNvPr id="6" name="Freeform: Shape 68"/>
          <p:cNvSpPr/>
          <p:nvPr/>
        </p:nvSpPr>
        <p:spPr bwMode="auto">
          <a:xfrm>
            <a:off x="1483360" y="4848225"/>
            <a:ext cx="461645" cy="455295"/>
          </a:xfrm>
          <a:custGeom>
            <a:avLst/>
            <a:gdLst>
              <a:gd name="T0" fmla="*/ 213 w 447"/>
              <a:gd name="T1" fmla="*/ 12 h 426"/>
              <a:gd name="T2" fmla="*/ 220 w 447"/>
              <a:gd name="T3" fmla="*/ 1 h 426"/>
              <a:gd name="T4" fmla="*/ 225 w 447"/>
              <a:gd name="T5" fmla="*/ 1 h 426"/>
              <a:gd name="T6" fmla="*/ 232 w 447"/>
              <a:gd name="T7" fmla="*/ 12 h 426"/>
              <a:gd name="T8" fmla="*/ 272 w 447"/>
              <a:gd name="T9" fmla="*/ 127 h 426"/>
              <a:gd name="T10" fmla="*/ 288 w 447"/>
              <a:gd name="T11" fmla="*/ 146 h 426"/>
              <a:gd name="T12" fmla="*/ 311 w 447"/>
              <a:gd name="T13" fmla="*/ 155 h 426"/>
              <a:gd name="T14" fmla="*/ 433 w 447"/>
              <a:gd name="T15" fmla="*/ 157 h 426"/>
              <a:gd name="T16" fmla="*/ 445 w 447"/>
              <a:gd name="T17" fmla="*/ 160 h 426"/>
              <a:gd name="T18" fmla="*/ 447 w 447"/>
              <a:gd name="T19" fmla="*/ 166 h 426"/>
              <a:gd name="T20" fmla="*/ 438 w 447"/>
              <a:gd name="T21" fmla="*/ 176 h 426"/>
              <a:gd name="T22" fmla="*/ 342 w 447"/>
              <a:gd name="T23" fmla="*/ 250 h 426"/>
              <a:gd name="T24" fmla="*/ 328 w 447"/>
              <a:gd name="T25" fmla="*/ 269 h 426"/>
              <a:gd name="T26" fmla="*/ 327 w 447"/>
              <a:gd name="T27" fmla="*/ 293 h 426"/>
              <a:gd name="T28" fmla="*/ 363 w 447"/>
              <a:gd name="T29" fmla="*/ 410 h 426"/>
              <a:gd name="T30" fmla="*/ 363 w 447"/>
              <a:gd name="T31" fmla="*/ 423 h 426"/>
              <a:gd name="T32" fmla="*/ 358 w 447"/>
              <a:gd name="T33" fmla="*/ 426 h 426"/>
              <a:gd name="T34" fmla="*/ 347 w 447"/>
              <a:gd name="T35" fmla="*/ 423 h 426"/>
              <a:gd name="T36" fmla="*/ 246 w 447"/>
              <a:gd name="T37" fmla="*/ 353 h 426"/>
              <a:gd name="T38" fmla="*/ 223 w 447"/>
              <a:gd name="T39" fmla="*/ 346 h 426"/>
              <a:gd name="T40" fmla="*/ 199 w 447"/>
              <a:gd name="T41" fmla="*/ 353 h 426"/>
              <a:gd name="T42" fmla="*/ 99 w 447"/>
              <a:gd name="T43" fmla="*/ 423 h 426"/>
              <a:gd name="T44" fmla="*/ 87 w 447"/>
              <a:gd name="T45" fmla="*/ 426 h 426"/>
              <a:gd name="T46" fmla="*/ 84 w 447"/>
              <a:gd name="T47" fmla="*/ 423 h 426"/>
              <a:gd name="T48" fmla="*/ 84 w 447"/>
              <a:gd name="T49" fmla="*/ 410 h 426"/>
              <a:gd name="T50" fmla="*/ 118 w 447"/>
              <a:gd name="T51" fmla="*/ 293 h 426"/>
              <a:gd name="T52" fmla="*/ 118 w 447"/>
              <a:gd name="T53" fmla="*/ 269 h 426"/>
              <a:gd name="T54" fmla="*/ 105 w 447"/>
              <a:gd name="T55" fmla="*/ 250 h 426"/>
              <a:gd name="T56" fmla="*/ 7 w 447"/>
              <a:gd name="T57" fmla="*/ 176 h 426"/>
              <a:gd name="T58" fmla="*/ 0 w 447"/>
              <a:gd name="T59" fmla="*/ 166 h 426"/>
              <a:gd name="T60" fmla="*/ 1 w 447"/>
              <a:gd name="T61" fmla="*/ 160 h 426"/>
              <a:gd name="T62" fmla="*/ 14 w 447"/>
              <a:gd name="T63" fmla="*/ 157 h 426"/>
              <a:gd name="T64" fmla="*/ 136 w 447"/>
              <a:gd name="T65" fmla="*/ 155 h 426"/>
              <a:gd name="T66" fmla="*/ 159 w 447"/>
              <a:gd name="T67" fmla="*/ 146 h 426"/>
              <a:gd name="T68" fmla="*/ 174 w 447"/>
              <a:gd name="T69" fmla="*/ 127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7" h="426">
                <a:moveTo>
                  <a:pt x="213" y="12"/>
                </a:moveTo>
                <a:lnTo>
                  <a:pt x="213" y="12"/>
                </a:lnTo>
                <a:lnTo>
                  <a:pt x="218" y="3"/>
                </a:lnTo>
                <a:lnTo>
                  <a:pt x="220" y="1"/>
                </a:lnTo>
                <a:lnTo>
                  <a:pt x="223" y="0"/>
                </a:lnTo>
                <a:lnTo>
                  <a:pt x="225" y="1"/>
                </a:lnTo>
                <a:lnTo>
                  <a:pt x="229" y="3"/>
                </a:lnTo>
                <a:lnTo>
                  <a:pt x="232" y="12"/>
                </a:lnTo>
                <a:lnTo>
                  <a:pt x="272" y="127"/>
                </a:lnTo>
                <a:lnTo>
                  <a:pt x="272" y="127"/>
                </a:lnTo>
                <a:lnTo>
                  <a:pt x="279" y="138"/>
                </a:lnTo>
                <a:lnTo>
                  <a:pt x="288" y="146"/>
                </a:lnTo>
                <a:lnTo>
                  <a:pt x="299" y="152"/>
                </a:lnTo>
                <a:lnTo>
                  <a:pt x="311" y="155"/>
                </a:lnTo>
                <a:lnTo>
                  <a:pt x="433" y="157"/>
                </a:lnTo>
                <a:lnTo>
                  <a:pt x="433" y="157"/>
                </a:lnTo>
                <a:lnTo>
                  <a:pt x="442" y="159"/>
                </a:lnTo>
                <a:lnTo>
                  <a:pt x="445" y="160"/>
                </a:lnTo>
                <a:lnTo>
                  <a:pt x="447" y="162"/>
                </a:lnTo>
                <a:lnTo>
                  <a:pt x="447" y="166"/>
                </a:lnTo>
                <a:lnTo>
                  <a:pt x="445" y="169"/>
                </a:lnTo>
                <a:lnTo>
                  <a:pt x="438" y="176"/>
                </a:lnTo>
                <a:lnTo>
                  <a:pt x="342" y="250"/>
                </a:lnTo>
                <a:lnTo>
                  <a:pt x="342" y="250"/>
                </a:lnTo>
                <a:lnTo>
                  <a:pt x="334" y="258"/>
                </a:lnTo>
                <a:lnTo>
                  <a:pt x="328" y="269"/>
                </a:lnTo>
                <a:lnTo>
                  <a:pt x="325" y="283"/>
                </a:lnTo>
                <a:lnTo>
                  <a:pt x="327" y="293"/>
                </a:lnTo>
                <a:lnTo>
                  <a:pt x="363" y="410"/>
                </a:lnTo>
                <a:lnTo>
                  <a:pt x="363" y="410"/>
                </a:lnTo>
                <a:lnTo>
                  <a:pt x="363" y="421"/>
                </a:lnTo>
                <a:lnTo>
                  <a:pt x="363" y="423"/>
                </a:lnTo>
                <a:lnTo>
                  <a:pt x="361" y="426"/>
                </a:lnTo>
                <a:lnTo>
                  <a:pt x="358" y="426"/>
                </a:lnTo>
                <a:lnTo>
                  <a:pt x="356" y="426"/>
                </a:lnTo>
                <a:lnTo>
                  <a:pt x="347" y="423"/>
                </a:lnTo>
                <a:lnTo>
                  <a:pt x="246" y="353"/>
                </a:lnTo>
                <a:lnTo>
                  <a:pt x="246" y="353"/>
                </a:lnTo>
                <a:lnTo>
                  <a:pt x="236" y="348"/>
                </a:lnTo>
                <a:lnTo>
                  <a:pt x="223" y="346"/>
                </a:lnTo>
                <a:lnTo>
                  <a:pt x="211" y="348"/>
                </a:lnTo>
                <a:lnTo>
                  <a:pt x="199" y="353"/>
                </a:lnTo>
                <a:lnTo>
                  <a:pt x="99" y="423"/>
                </a:lnTo>
                <a:lnTo>
                  <a:pt x="99" y="423"/>
                </a:lnTo>
                <a:lnTo>
                  <a:pt x="91" y="426"/>
                </a:lnTo>
                <a:lnTo>
                  <a:pt x="87" y="426"/>
                </a:lnTo>
                <a:lnTo>
                  <a:pt x="85" y="426"/>
                </a:lnTo>
                <a:lnTo>
                  <a:pt x="84" y="423"/>
                </a:lnTo>
                <a:lnTo>
                  <a:pt x="82" y="421"/>
                </a:lnTo>
                <a:lnTo>
                  <a:pt x="84" y="410"/>
                </a:lnTo>
                <a:lnTo>
                  <a:pt x="118" y="293"/>
                </a:lnTo>
                <a:lnTo>
                  <a:pt x="118" y="293"/>
                </a:lnTo>
                <a:lnTo>
                  <a:pt x="120" y="283"/>
                </a:lnTo>
                <a:lnTo>
                  <a:pt x="118" y="269"/>
                </a:lnTo>
                <a:lnTo>
                  <a:pt x="113" y="258"/>
                </a:lnTo>
                <a:lnTo>
                  <a:pt x="105" y="250"/>
                </a:lnTo>
                <a:lnTo>
                  <a:pt x="7" y="176"/>
                </a:lnTo>
                <a:lnTo>
                  <a:pt x="7" y="176"/>
                </a:lnTo>
                <a:lnTo>
                  <a:pt x="1" y="169"/>
                </a:lnTo>
                <a:lnTo>
                  <a:pt x="0" y="166"/>
                </a:lnTo>
                <a:lnTo>
                  <a:pt x="0" y="162"/>
                </a:lnTo>
                <a:lnTo>
                  <a:pt x="1" y="160"/>
                </a:lnTo>
                <a:lnTo>
                  <a:pt x="3" y="159"/>
                </a:lnTo>
                <a:lnTo>
                  <a:pt x="14" y="157"/>
                </a:lnTo>
                <a:lnTo>
                  <a:pt x="136" y="155"/>
                </a:lnTo>
                <a:lnTo>
                  <a:pt x="136" y="155"/>
                </a:lnTo>
                <a:lnTo>
                  <a:pt x="146" y="152"/>
                </a:lnTo>
                <a:lnTo>
                  <a:pt x="159" y="146"/>
                </a:lnTo>
                <a:lnTo>
                  <a:pt x="167" y="138"/>
                </a:lnTo>
                <a:lnTo>
                  <a:pt x="174" y="127"/>
                </a:lnTo>
                <a:lnTo>
                  <a:pt x="213" y="12"/>
                </a:lnTo>
                <a:close/>
              </a:path>
            </a:pathLst>
          </a:custGeom>
          <a:solidFill>
            <a:schemeClr val="accent5"/>
          </a:solidFill>
          <a:ln>
            <a:noFill/>
          </a:ln>
        </p:spPr>
        <p:txBody>
          <a:bodyPr anchor="ctr"/>
          <a:lstStyle/>
          <a:p>
            <a:pPr algn="ctr"/>
            <a:endParaRPr>
              <a:cs typeface="+mn-ea"/>
              <a:sym typeface="+mn-lt"/>
            </a:endParaRPr>
          </a:p>
        </p:txBody>
      </p:sp>
      <p:sp>
        <p:nvSpPr>
          <p:cNvPr id="12" name="Freeform: Shape 64"/>
          <p:cNvSpPr/>
          <p:nvPr/>
        </p:nvSpPr>
        <p:spPr bwMode="auto">
          <a:xfrm>
            <a:off x="1484630" y="5765800"/>
            <a:ext cx="382270" cy="379730"/>
          </a:xfrm>
          <a:custGeom>
            <a:avLst/>
            <a:gdLst>
              <a:gd name="T0" fmla="*/ 122 w 284"/>
              <a:gd name="T1" fmla="*/ 82 h 336"/>
              <a:gd name="T2" fmla="*/ 96 w 284"/>
              <a:gd name="T3" fmla="*/ 96 h 336"/>
              <a:gd name="T4" fmla="*/ 84 w 284"/>
              <a:gd name="T5" fmla="*/ 112 h 336"/>
              <a:gd name="T6" fmla="*/ 80 w 284"/>
              <a:gd name="T7" fmla="*/ 132 h 336"/>
              <a:gd name="T8" fmla="*/ 72 w 284"/>
              <a:gd name="T9" fmla="*/ 144 h 336"/>
              <a:gd name="T10" fmla="*/ 62 w 284"/>
              <a:gd name="T11" fmla="*/ 144 h 336"/>
              <a:gd name="T12" fmla="*/ 54 w 284"/>
              <a:gd name="T13" fmla="*/ 132 h 336"/>
              <a:gd name="T14" fmla="*/ 60 w 284"/>
              <a:gd name="T15" fmla="*/ 100 h 336"/>
              <a:gd name="T16" fmla="*/ 76 w 284"/>
              <a:gd name="T17" fmla="*/ 76 h 336"/>
              <a:gd name="T18" fmla="*/ 116 w 284"/>
              <a:gd name="T19" fmla="*/ 56 h 336"/>
              <a:gd name="T20" fmla="*/ 136 w 284"/>
              <a:gd name="T21" fmla="*/ 54 h 336"/>
              <a:gd name="T22" fmla="*/ 144 w 284"/>
              <a:gd name="T23" fmla="*/ 66 h 336"/>
              <a:gd name="T24" fmla="*/ 142 w 284"/>
              <a:gd name="T25" fmla="*/ 76 h 336"/>
              <a:gd name="T26" fmla="*/ 132 w 284"/>
              <a:gd name="T27" fmla="*/ 80 h 336"/>
              <a:gd name="T28" fmla="*/ 136 w 284"/>
              <a:gd name="T29" fmla="*/ 26 h 336"/>
              <a:gd name="T30" fmla="*/ 144 w 284"/>
              <a:gd name="T31" fmla="*/ 12 h 336"/>
              <a:gd name="T32" fmla="*/ 142 w 284"/>
              <a:gd name="T33" fmla="*/ 4 h 336"/>
              <a:gd name="T34" fmla="*/ 132 w 284"/>
              <a:gd name="T35" fmla="*/ 0 h 336"/>
              <a:gd name="T36" fmla="*/ 92 w 284"/>
              <a:gd name="T37" fmla="*/ 6 h 336"/>
              <a:gd name="T38" fmla="*/ 58 w 284"/>
              <a:gd name="T39" fmla="*/ 22 h 336"/>
              <a:gd name="T40" fmla="*/ 38 w 284"/>
              <a:gd name="T41" fmla="*/ 38 h 336"/>
              <a:gd name="T42" fmla="*/ 16 w 284"/>
              <a:gd name="T43" fmla="*/ 68 h 336"/>
              <a:gd name="T44" fmla="*/ 2 w 284"/>
              <a:gd name="T45" fmla="*/ 104 h 336"/>
              <a:gd name="T46" fmla="*/ 0 w 284"/>
              <a:gd name="T47" fmla="*/ 132 h 336"/>
              <a:gd name="T48" fmla="*/ 8 w 284"/>
              <a:gd name="T49" fmla="*/ 144 h 336"/>
              <a:gd name="T50" fmla="*/ 18 w 284"/>
              <a:gd name="T51" fmla="*/ 144 h 336"/>
              <a:gd name="T52" fmla="*/ 26 w 284"/>
              <a:gd name="T53" fmla="*/ 132 h 336"/>
              <a:gd name="T54" fmla="*/ 34 w 284"/>
              <a:gd name="T55" fmla="*/ 90 h 336"/>
              <a:gd name="T56" fmla="*/ 58 w 284"/>
              <a:gd name="T57" fmla="*/ 56 h 336"/>
              <a:gd name="T58" fmla="*/ 110 w 284"/>
              <a:gd name="T59" fmla="*/ 28 h 336"/>
              <a:gd name="T60" fmla="*/ 30 w 284"/>
              <a:gd name="T61" fmla="*/ 224 h 336"/>
              <a:gd name="T62" fmla="*/ 52 w 284"/>
              <a:gd name="T63" fmla="*/ 246 h 336"/>
              <a:gd name="T64" fmla="*/ 92 w 284"/>
              <a:gd name="T65" fmla="*/ 268 h 336"/>
              <a:gd name="T66" fmla="*/ 140 w 284"/>
              <a:gd name="T67" fmla="*/ 276 h 336"/>
              <a:gd name="T68" fmla="*/ 168 w 284"/>
              <a:gd name="T69" fmla="*/ 272 h 336"/>
              <a:gd name="T70" fmla="*/ 208 w 284"/>
              <a:gd name="T71" fmla="*/ 258 h 336"/>
              <a:gd name="T72" fmla="*/ 242 w 284"/>
              <a:gd name="T73" fmla="*/ 234 h 336"/>
              <a:gd name="T74" fmla="*/ 266 w 284"/>
              <a:gd name="T75" fmla="*/ 200 h 336"/>
              <a:gd name="T76" fmla="*/ 280 w 284"/>
              <a:gd name="T77" fmla="*/ 160 h 336"/>
              <a:gd name="T78" fmla="*/ 284 w 284"/>
              <a:gd name="T79" fmla="*/ 132 h 336"/>
              <a:gd name="T80" fmla="*/ 276 w 284"/>
              <a:gd name="T81" fmla="*/ 84 h 336"/>
              <a:gd name="T82" fmla="*/ 254 w 284"/>
              <a:gd name="T83" fmla="*/ 44 h 336"/>
              <a:gd name="T84" fmla="*/ 30 w 284"/>
              <a:gd name="T85" fmla="*/ 224 h 336"/>
              <a:gd name="T86" fmla="*/ 266 w 284"/>
              <a:gd name="T87" fmla="*/ 336 h 336"/>
              <a:gd name="T88" fmla="*/ 248 w 284"/>
              <a:gd name="T89" fmla="*/ 308 h 336"/>
              <a:gd name="T90" fmla="*/ 220 w 284"/>
              <a:gd name="T91" fmla="*/ 290 h 336"/>
              <a:gd name="T92" fmla="*/ 196 w 284"/>
              <a:gd name="T93" fmla="*/ 286 h 336"/>
              <a:gd name="T94" fmla="*/ 164 w 284"/>
              <a:gd name="T95" fmla="*/ 294 h 336"/>
              <a:gd name="T96" fmla="*/ 138 w 284"/>
              <a:gd name="T97" fmla="*/ 316 h 336"/>
              <a:gd name="T98" fmla="*/ 128 w 284"/>
              <a:gd name="T99"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336">
                <a:moveTo>
                  <a:pt x="132" y="80"/>
                </a:moveTo>
                <a:lnTo>
                  <a:pt x="132" y="80"/>
                </a:lnTo>
                <a:lnTo>
                  <a:pt x="122" y="82"/>
                </a:lnTo>
                <a:lnTo>
                  <a:pt x="112" y="84"/>
                </a:lnTo>
                <a:lnTo>
                  <a:pt x="104" y="88"/>
                </a:lnTo>
                <a:lnTo>
                  <a:pt x="96" y="96"/>
                </a:lnTo>
                <a:lnTo>
                  <a:pt x="96" y="96"/>
                </a:lnTo>
                <a:lnTo>
                  <a:pt x="90" y="102"/>
                </a:lnTo>
                <a:lnTo>
                  <a:pt x="84" y="112"/>
                </a:lnTo>
                <a:lnTo>
                  <a:pt x="82" y="120"/>
                </a:lnTo>
                <a:lnTo>
                  <a:pt x="80" y="132"/>
                </a:lnTo>
                <a:lnTo>
                  <a:pt x="80" y="132"/>
                </a:lnTo>
                <a:lnTo>
                  <a:pt x="80" y="136"/>
                </a:lnTo>
                <a:lnTo>
                  <a:pt x="76" y="140"/>
                </a:lnTo>
                <a:lnTo>
                  <a:pt x="72" y="144"/>
                </a:lnTo>
                <a:lnTo>
                  <a:pt x="68" y="144"/>
                </a:lnTo>
                <a:lnTo>
                  <a:pt x="68" y="144"/>
                </a:lnTo>
                <a:lnTo>
                  <a:pt x="62" y="144"/>
                </a:lnTo>
                <a:lnTo>
                  <a:pt x="58" y="140"/>
                </a:lnTo>
                <a:lnTo>
                  <a:pt x="56" y="136"/>
                </a:lnTo>
                <a:lnTo>
                  <a:pt x="54" y="132"/>
                </a:lnTo>
                <a:lnTo>
                  <a:pt x="54" y="132"/>
                </a:lnTo>
                <a:lnTo>
                  <a:pt x="56" y="116"/>
                </a:lnTo>
                <a:lnTo>
                  <a:pt x="60" y="100"/>
                </a:lnTo>
                <a:lnTo>
                  <a:pt x="68" y="88"/>
                </a:lnTo>
                <a:lnTo>
                  <a:pt x="76" y="76"/>
                </a:lnTo>
                <a:lnTo>
                  <a:pt x="76" y="76"/>
                </a:lnTo>
                <a:lnTo>
                  <a:pt x="88" y="66"/>
                </a:lnTo>
                <a:lnTo>
                  <a:pt x="102" y="60"/>
                </a:lnTo>
                <a:lnTo>
                  <a:pt x="116" y="56"/>
                </a:lnTo>
                <a:lnTo>
                  <a:pt x="132" y="54"/>
                </a:lnTo>
                <a:lnTo>
                  <a:pt x="132" y="54"/>
                </a:lnTo>
                <a:lnTo>
                  <a:pt x="136" y="54"/>
                </a:lnTo>
                <a:lnTo>
                  <a:pt x="142" y="58"/>
                </a:lnTo>
                <a:lnTo>
                  <a:pt x="144" y="62"/>
                </a:lnTo>
                <a:lnTo>
                  <a:pt x="144" y="66"/>
                </a:lnTo>
                <a:lnTo>
                  <a:pt x="144" y="66"/>
                </a:lnTo>
                <a:lnTo>
                  <a:pt x="144" y="72"/>
                </a:lnTo>
                <a:lnTo>
                  <a:pt x="142" y="76"/>
                </a:lnTo>
                <a:lnTo>
                  <a:pt x="136" y="80"/>
                </a:lnTo>
                <a:lnTo>
                  <a:pt x="132" y="80"/>
                </a:lnTo>
                <a:lnTo>
                  <a:pt x="132" y="80"/>
                </a:lnTo>
                <a:close/>
                <a:moveTo>
                  <a:pt x="132" y="26"/>
                </a:moveTo>
                <a:lnTo>
                  <a:pt x="132" y="26"/>
                </a:lnTo>
                <a:lnTo>
                  <a:pt x="136" y="26"/>
                </a:lnTo>
                <a:lnTo>
                  <a:pt x="142" y="22"/>
                </a:lnTo>
                <a:lnTo>
                  <a:pt x="144" y="18"/>
                </a:lnTo>
                <a:lnTo>
                  <a:pt x="144" y="12"/>
                </a:lnTo>
                <a:lnTo>
                  <a:pt x="144" y="12"/>
                </a:lnTo>
                <a:lnTo>
                  <a:pt x="144" y="8"/>
                </a:lnTo>
                <a:lnTo>
                  <a:pt x="142" y="4"/>
                </a:lnTo>
                <a:lnTo>
                  <a:pt x="136" y="0"/>
                </a:lnTo>
                <a:lnTo>
                  <a:pt x="132" y="0"/>
                </a:lnTo>
                <a:lnTo>
                  <a:pt x="132" y="0"/>
                </a:lnTo>
                <a:lnTo>
                  <a:pt x="118" y="0"/>
                </a:lnTo>
                <a:lnTo>
                  <a:pt x="106" y="2"/>
                </a:lnTo>
                <a:lnTo>
                  <a:pt x="92" y="6"/>
                </a:lnTo>
                <a:lnTo>
                  <a:pt x="80" y="10"/>
                </a:lnTo>
                <a:lnTo>
                  <a:pt x="68" y="16"/>
                </a:lnTo>
                <a:lnTo>
                  <a:pt x="58" y="22"/>
                </a:lnTo>
                <a:lnTo>
                  <a:pt x="48" y="30"/>
                </a:lnTo>
                <a:lnTo>
                  <a:pt x="38" y="38"/>
                </a:lnTo>
                <a:lnTo>
                  <a:pt x="38" y="38"/>
                </a:lnTo>
                <a:lnTo>
                  <a:pt x="30" y="48"/>
                </a:lnTo>
                <a:lnTo>
                  <a:pt x="22" y="58"/>
                </a:lnTo>
                <a:lnTo>
                  <a:pt x="16" y="68"/>
                </a:lnTo>
                <a:lnTo>
                  <a:pt x="10" y="80"/>
                </a:lnTo>
                <a:lnTo>
                  <a:pt x="6" y="92"/>
                </a:lnTo>
                <a:lnTo>
                  <a:pt x="2" y="104"/>
                </a:lnTo>
                <a:lnTo>
                  <a:pt x="0" y="118"/>
                </a:lnTo>
                <a:lnTo>
                  <a:pt x="0" y="132"/>
                </a:lnTo>
                <a:lnTo>
                  <a:pt x="0" y="132"/>
                </a:lnTo>
                <a:lnTo>
                  <a:pt x="2" y="136"/>
                </a:lnTo>
                <a:lnTo>
                  <a:pt x="4" y="140"/>
                </a:lnTo>
                <a:lnTo>
                  <a:pt x="8" y="144"/>
                </a:lnTo>
                <a:lnTo>
                  <a:pt x="14" y="144"/>
                </a:lnTo>
                <a:lnTo>
                  <a:pt x="14" y="144"/>
                </a:lnTo>
                <a:lnTo>
                  <a:pt x="18" y="144"/>
                </a:lnTo>
                <a:lnTo>
                  <a:pt x="22" y="140"/>
                </a:lnTo>
                <a:lnTo>
                  <a:pt x="26" y="136"/>
                </a:lnTo>
                <a:lnTo>
                  <a:pt x="26" y="132"/>
                </a:lnTo>
                <a:lnTo>
                  <a:pt x="26" y="132"/>
                </a:lnTo>
                <a:lnTo>
                  <a:pt x="28" y="110"/>
                </a:lnTo>
                <a:lnTo>
                  <a:pt x="34" y="90"/>
                </a:lnTo>
                <a:lnTo>
                  <a:pt x="44" y="72"/>
                </a:lnTo>
                <a:lnTo>
                  <a:pt x="58" y="56"/>
                </a:lnTo>
                <a:lnTo>
                  <a:pt x="58" y="56"/>
                </a:lnTo>
                <a:lnTo>
                  <a:pt x="72" y="44"/>
                </a:lnTo>
                <a:lnTo>
                  <a:pt x="90" y="34"/>
                </a:lnTo>
                <a:lnTo>
                  <a:pt x="110" y="28"/>
                </a:lnTo>
                <a:lnTo>
                  <a:pt x="132" y="26"/>
                </a:lnTo>
                <a:lnTo>
                  <a:pt x="132" y="26"/>
                </a:lnTo>
                <a:close/>
                <a:moveTo>
                  <a:pt x="30" y="224"/>
                </a:moveTo>
                <a:lnTo>
                  <a:pt x="30" y="224"/>
                </a:lnTo>
                <a:lnTo>
                  <a:pt x="40" y="236"/>
                </a:lnTo>
                <a:lnTo>
                  <a:pt x="52" y="246"/>
                </a:lnTo>
                <a:lnTo>
                  <a:pt x="64" y="254"/>
                </a:lnTo>
                <a:lnTo>
                  <a:pt x="78" y="262"/>
                </a:lnTo>
                <a:lnTo>
                  <a:pt x="92" y="268"/>
                </a:lnTo>
                <a:lnTo>
                  <a:pt x="108" y="272"/>
                </a:lnTo>
                <a:lnTo>
                  <a:pt x="124" y="274"/>
                </a:lnTo>
                <a:lnTo>
                  <a:pt x="140" y="276"/>
                </a:lnTo>
                <a:lnTo>
                  <a:pt x="140" y="276"/>
                </a:lnTo>
                <a:lnTo>
                  <a:pt x="154" y="274"/>
                </a:lnTo>
                <a:lnTo>
                  <a:pt x="168" y="272"/>
                </a:lnTo>
                <a:lnTo>
                  <a:pt x="182" y="268"/>
                </a:lnTo>
                <a:lnTo>
                  <a:pt x="196" y="264"/>
                </a:lnTo>
                <a:lnTo>
                  <a:pt x="208" y="258"/>
                </a:lnTo>
                <a:lnTo>
                  <a:pt x="220" y="250"/>
                </a:lnTo>
                <a:lnTo>
                  <a:pt x="230" y="242"/>
                </a:lnTo>
                <a:lnTo>
                  <a:pt x="242" y="234"/>
                </a:lnTo>
                <a:lnTo>
                  <a:pt x="250" y="222"/>
                </a:lnTo>
                <a:lnTo>
                  <a:pt x="258" y="212"/>
                </a:lnTo>
                <a:lnTo>
                  <a:pt x="266" y="200"/>
                </a:lnTo>
                <a:lnTo>
                  <a:pt x="272" y="188"/>
                </a:lnTo>
                <a:lnTo>
                  <a:pt x="276" y="174"/>
                </a:lnTo>
                <a:lnTo>
                  <a:pt x="280" y="160"/>
                </a:lnTo>
                <a:lnTo>
                  <a:pt x="282" y="146"/>
                </a:lnTo>
                <a:lnTo>
                  <a:pt x="284" y="132"/>
                </a:lnTo>
                <a:lnTo>
                  <a:pt x="284" y="132"/>
                </a:lnTo>
                <a:lnTo>
                  <a:pt x="282" y="114"/>
                </a:lnTo>
                <a:lnTo>
                  <a:pt x="280" y="100"/>
                </a:lnTo>
                <a:lnTo>
                  <a:pt x="276" y="84"/>
                </a:lnTo>
                <a:lnTo>
                  <a:pt x="270" y="70"/>
                </a:lnTo>
                <a:lnTo>
                  <a:pt x="262" y="56"/>
                </a:lnTo>
                <a:lnTo>
                  <a:pt x="254" y="44"/>
                </a:lnTo>
                <a:lnTo>
                  <a:pt x="244" y="32"/>
                </a:lnTo>
                <a:lnTo>
                  <a:pt x="232" y="22"/>
                </a:lnTo>
                <a:lnTo>
                  <a:pt x="30" y="224"/>
                </a:lnTo>
                <a:close/>
                <a:moveTo>
                  <a:pt x="128" y="336"/>
                </a:moveTo>
                <a:lnTo>
                  <a:pt x="266" y="336"/>
                </a:lnTo>
                <a:lnTo>
                  <a:pt x="266" y="336"/>
                </a:lnTo>
                <a:lnTo>
                  <a:pt x="262" y="326"/>
                </a:lnTo>
                <a:lnTo>
                  <a:pt x="256" y="316"/>
                </a:lnTo>
                <a:lnTo>
                  <a:pt x="248" y="308"/>
                </a:lnTo>
                <a:lnTo>
                  <a:pt x="240" y="300"/>
                </a:lnTo>
                <a:lnTo>
                  <a:pt x="230" y="294"/>
                </a:lnTo>
                <a:lnTo>
                  <a:pt x="220" y="290"/>
                </a:lnTo>
                <a:lnTo>
                  <a:pt x="208" y="288"/>
                </a:lnTo>
                <a:lnTo>
                  <a:pt x="196" y="286"/>
                </a:lnTo>
                <a:lnTo>
                  <a:pt x="196" y="286"/>
                </a:lnTo>
                <a:lnTo>
                  <a:pt x="186" y="288"/>
                </a:lnTo>
                <a:lnTo>
                  <a:pt x="174" y="290"/>
                </a:lnTo>
                <a:lnTo>
                  <a:pt x="164" y="294"/>
                </a:lnTo>
                <a:lnTo>
                  <a:pt x="154" y="300"/>
                </a:lnTo>
                <a:lnTo>
                  <a:pt x="146" y="308"/>
                </a:lnTo>
                <a:lnTo>
                  <a:pt x="138" y="316"/>
                </a:lnTo>
                <a:lnTo>
                  <a:pt x="132" y="326"/>
                </a:lnTo>
                <a:lnTo>
                  <a:pt x="128" y="336"/>
                </a:lnTo>
                <a:lnTo>
                  <a:pt x="128" y="336"/>
                </a:lnTo>
                <a:close/>
              </a:path>
            </a:pathLst>
          </a:custGeom>
          <a:solidFill>
            <a:schemeClr val="accent2"/>
          </a:solidFill>
          <a:ln>
            <a:noFill/>
          </a:ln>
        </p:spPr>
        <p:txBody>
          <a:bodyPr anchor="ctr"/>
          <a:lstStyle/>
          <a:p>
            <a:pPr algn="ctr"/>
            <a:endParaRPr>
              <a:cs typeface="+mn-ea"/>
              <a:sym typeface="+mn-lt"/>
            </a:endParaRPr>
          </a:p>
        </p:txBody>
      </p:sp>
      <p:sp>
        <p:nvSpPr>
          <p:cNvPr id="11" name="文本框 10"/>
          <p:cNvSpPr txBox="1"/>
          <p:nvPr/>
        </p:nvSpPr>
        <p:spPr>
          <a:xfrm>
            <a:off x="2184400" y="3231515"/>
            <a:ext cx="4335780" cy="39878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   </a:t>
            </a:r>
            <a:r>
              <a:rPr lang="en-US" altLang="zh-CN" sz="2000" dirty="0">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定义组织对</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需求管理工具的需求。</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2079625" y="3808730"/>
            <a:ext cx="8616950" cy="1014730"/>
          </a:xfrm>
          <a:prstGeom prst="rect">
            <a:avLst/>
          </a:prstGeom>
          <a:noFill/>
        </p:spPr>
        <p:txBody>
          <a:bodyPr wrap="square" rtlCol="0">
            <a:spAutoFit/>
          </a:bodyPr>
          <a:lstStyle/>
          <a:p>
            <a:pPr algn="l"/>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确定下列事项：最重要的功能是什么，是否要与其它使用的工具连接以及通过Web远程数据处理是否重要。决定是使用数据库存储全部数据还是只存储一部分</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2079625" y="4898390"/>
            <a:ext cx="8696325" cy="706755"/>
          </a:xfrm>
          <a:prstGeom prst="rect">
            <a:avLst/>
          </a:prstGeom>
          <a:noFill/>
        </p:spPr>
        <p:txBody>
          <a:bodyPr wrap="square" rtlCol="0">
            <a:spAutoFit/>
          </a:bodyPr>
          <a:lstStyle/>
          <a:p>
            <a:pPr indent="0" algn="l" fontAlgn="auto">
              <a:lnSpc>
                <a:spcPct val="10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列出影响决策的10-15个因素。既要有主观的因素，也要有客观的因素(如裁剪能力、有效性及GUI的效率)。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2079625" y="5775960"/>
            <a:ext cx="8696325" cy="398780"/>
          </a:xfrm>
          <a:prstGeom prst="rect">
            <a:avLst/>
          </a:prstGeom>
          <a:noFill/>
        </p:spPr>
        <p:txBody>
          <a:bodyPr wrap="square" rtlCol="0">
            <a:spAutoFit/>
          </a:bodyPr>
          <a:lstStyle/>
          <a:p>
            <a:pPr indent="0" algn="l" fontAlgn="auto">
              <a:lnSpc>
                <a:spcPct val="10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对步骤2中列出的因素打分(总计100分)。对更重要的因素可以打更高的分。</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9667" y="220792"/>
            <a:ext cx="3592020" cy="491607"/>
            <a:chOff x="198764" y="258545"/>
            <a:chExt cx="4788250" cy="656007"/>
          </a:xfrm>
        </p:grpSpPr>
        <p:grpSp>
          <p:nvGrpSpPr>
            <p:cNvPr id="18" name="组合 17"/>
            <p:cNvGrpSpPr/>
            <p:nvPr/>
          </p:nvGrpSpPr>
          <p:grpSpPr>
            <a:xfrm>
              <a:off x="198764" y="258545"/>
              <a:ext cx="700083" cy="563491"/>
              <a:chOff x="5075564" y="2933562"/>
              <a:chExt cx="2860947" cy="2302753"/>
            </a:xfrm>
          </p:grpSpPr>
          <p:sp>
            <p:nvSpPr>
              <p:cNvPr id="19" name="等腰三角形 1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0" name="等腰三角形 1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1"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2" name="文本框 67"/>
          <p:cNvSpPr>
            <a:spLocks noChangeArrowheads="1"/>
          </p:cNvSpPr>
          <p:nvPr/>
        </p:nvSpPr>
        <p:spPr bwMode="auto">
          <a:xfrm>
            <a:off x="599440" y="81915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6.5.3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实现需求管理自动化</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10" name="日期占位符 2"/>
          <p:cNvSpPr>
            <a:spLocks noGrp="1"/>
          </p:cNvSpPr>
          <p:nvPr/>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25" name="灯片编号占位符 24"/>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52</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p:tgtEl>
                                          <p:spTgt spid="42"/>
                                        </p:tgtEl>
                                        <p:attrNameLst>
                                          <p:attrName>ppt_y</p:attrName>
                                        </p:attrNameLst>
                                      </p:cBhvr>
                                      <p:tavLst>
                                        <p:tav tm="0">
                                          <p:val>
                                            <p:strVal val="#ppt_y+#ppt_h*1.125000"/>
                                          </p:val>
                                        </p:tav>
                                        <p:tav tm="100000">
                                          <p:val>
                                            <p:strVal val="#ppt_y"/>
                                          </p:val>
                                        </p:tav>
                                      </p:tavLst>
                                    </p:anim>
                                    <p:animEffect transition="in" filter="wipe(up)">
                                      <p:cBhvr>
                                        <p:cTn id="24" dur="500"/>
                                        <p:tgtEl>
                                          <p:spTgt spid="4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ppt_y</p:attrName>
                                        </p:attrNameLst>
                                      </p:cBhvr>
                                      <p:tavLst>
                                        <p:tav tm="0">
                                          <p:val>
                                            <p:strVal val="#ppt_y+#ppt_h*1.125000"/>
                                          </p:val>
                                        </p:tav>
                                        <p:tav tm="100000">
                                          <p:val>
                                            <p:strVal val="#ppt_y"/>
                                          </p:val>
                                        </p:tav>
                                      </p:tavLst>
                                    </p:anim>
                                    <p:animEffect transition="in" filter="wipe(up)">
                                      <p:cBhvr>
                                        <p:cTn id="32" dur="500"/>
                                        <p:tgtEl>
                                          <p:spTgt spid="17"/>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p:tgtEl>
                                          <p:spTgt spid="6"/>
                                        </p:tgtEl>
                                        <p:attrNameLst>
                                          <p:attrName>ppt_y</p:attrName>
                                        </p:attrNameLst>
                                      </p:cBhvr>
                                      <p:tavLst>
                                        <p:tav tm="0">
                                          <p:val>
                                            <p:strVal val="#ppt_y+#ppt_h*1.125000"/>
                                          </p:val>
                                        </p:tav>
                                        <p:tav tm="100000">
                                          <p:val>
                                            <p:strVal val="#ppt_y"/>
                                          </p:val>
                                        </p:tav>
                                      </p:tavLst>
                                    </p:anim>
                                    <p:animEffect transition="in" filter="wipe(up)">
                                      <p:cBhvr>
                                        <p:cTn id="36" dur="500"/>
                                        <p:tgtEl>
                                          <p:spTgt spid="6"/>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p:tgtEl>
                                          <p:spTgt spid="12"/>
                                        </p:tgtEl>
                                        <p:attrNameLst>
                                          <p:attrName>ppt_y</p:attrName>
                                        </p:attrNameLst>
                                      </p:cBhvr>
                                      <p:tavLst>
                                        <p:tav tm="0">
                                          <p:val>
                                            <p:strVal val="#ppt_y+#ppt_h*1.125000"/>
                                          </p:val>
                                        </p:tav>
                                        <p:tav tm="100000">
                                          <p:val>
                                            <p:strVal val="#ppt_y"/>
                                          </p:val>
                                        </p:tav>
                                      </p:tavLst>
                                    </p:anim>
                                    <p:animEffect transition="in" filter="wipe(up)">
                                      <p:cBhvr>
                                        <p:cTn id="40" dur="500"/>
                                        <p:tgtEl>
                                          <p:spTgt spid="12"/>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p:tgtEl>
                                          <p:spTgt spid="11"/>
                                        </p:tgtEl>
                                        <p:attrNameLst>
                                          <p:attrName>ppt_y</p:attrName>
                                        </p:attrNameLst>
                                      </p:cBhvr>
                                      <p:tavLst>
                                        <p:tav tm="0">
                                          <p:val>
                                            <p:strVal val="#ppt_y+#ppt_h*1.125000"/>
                                          </p:val>
                                        </p:tav>
                                        <p:tav tm="100000">
                                          <p:val>
                                            <p:strVal val="#ppt_y"/>
                                          </p:val>
                                        </p:tav>
                                      </p:tavLst>
                                    </p:anim>
                                    <p:animEffect transition="in" filter="wipe(up)">
                                      <p:cBhvr>
                                        <p:cTn id="44" dur="500"/>
                                        <p:tgtEl>
                                          <p:spTgt spid="11"/>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p:tgtEl>
                                          <p:spTgt spid="13"/>
                                        </p:tgtEl>
                                        <p:attrNameLst>
                                          <p:attrName>ppt_y</p:attrName>
                                        </p:attrNameLst>
                                      </p:cBhvr>
                                      <p:tavLst>
                                        <p:tav tm="0">
                                          <p:val>
                                            <p:strVal val="#ppt_y+#ppt_h*1.125000"/>
                                          </p:val>
                                        </p:tav>
                                        <p:tav tm="100000">
                                          <p:val>
                                            <p:strVal val="#ppt_y"/>
                                          </p:val>
                                        </p:tav>
                                      </p:tavLst>
                                    </p:anim>
                                    <p:animEffect transition="in" filter="wipe(up)">
                                      <p:cBhvr>
                                        <p:cTn id="48" dur="500"/>
                                        <p:tgtEl>
                                          <p:spTgt spid="13"/>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p:tgtEl>
                                          <p:spTgt spid="14"/>
                                        </p:tgtEl>
                                        <p:attrNameLst>
                                          <p:attrName>ppt_y</p:attrName>
                                        </p:attrNameLst>
                                      </p:cBhvr>
                                      <p:tavLst>
                                        <p:tav tm="0">
                                          <p:val>
                                            <p:strVal val="#ppt_y+#ppt_h*1.125000"/>
                                          </p:val>
                                        </p:tav>
                                        <p:tav tm="100000">
                                          <p:val>
                                            <p:strVal val="#ppt_y"/>
                                          </p:val>
                                        </p:tav>
                                      </p:tavLst>
                                    </p:anim>
                                    <p:animEffect transition="in" filter="wipe(up)">
                                      <p:cBhvr>
                                        <p:cTn id="52" dur="500"/>
                                        <p:tgtEl>
                                          <p:spTgt spid="14"/>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p:tgtEl>
                                          <p:spTgt spid="15"/>
                                        </p:tgtEl>
                                        <p:attrNameLst>
                                          <p:attrName>ppt_y</p:attrName>
                                        </p:attrNameLst>
                                      </p:cBhvr>
                                      <p:tavLst>
                                        <p:tav tm="0">
                                          <p:val>
                                            <p:strVal val="#ppt_y+#ppt_h*1.125000"/>
                                          </p:val>
                                        </p:tav>
                                        <p:tav tm="100000">
                                          <p:val>
                                            <p:strVal val="#ppt_y"/>
                                          </p:val>
                                        </p:tav>
                                      </p:tavLst>
                                    </p:anim>
                                    <p:animEffect transition="in" filter="wipe(up)">
                                      <p:cBhvr>
                                        <p:cTn id="56" dur="500"/>
                                        <p:tgtEl>
                                          <p:spTgt spid="15"/>
                                        </p:tgtEl>
                                      </p:cBhvr>
                                    </p:animEffect>
                                  </p:childTnLst>
                                </p:cTn>
                              </p:par>
                              <p:par>
                                <p:cTn id="57" presetID="1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p:tgtEl>
                                          <p:spTgt spid="16"/>
                                        </p:tgtEl>
                                        <p:attrNameLst>
                                          <p:attrName>ppt_y</p:attrName>
                                        </p:attrNameLst>
                                      </p:cBhvr>
                                      <p:tavLst>
                                        <p:tav tm="0">
                                          <p:val>
                                            <p:strVal val="#ppt_y+#ppt_h*1.125000"/>
                                          </p:val>
                                        </p:tav>
                                        <p:tav tm="100000">
                                          <p:val>
                                            <p:strVal val="#ppt_y"/>
                                          </p:val>
                                        </p:tav>
                                      </p:tavLst>
                                    </p:anim>
                                    <p:animEffect transition="in" filter="wipe(up)">
                                      <p:cBhvr>
                                        <p:cTn id="60" dur="500"/>
                                        <p:tgtEl>
                                          <p:spTgt spid="16"/>
                                        </p:tgtEl>
                                      </p:cBhvr>
                                    </p:animEffect>
                                  </p:childTnLst>
                                </p:cTn>
                              </p:par>
                              <p:par>
                                <p:cTn id="61" presetID="12" presetClass="entr" presetSubtype="4"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p:tgtEl>
                                          <p:spTgt spid="2"/>
                                        </p:tgtEl>
                                        <p:attrNameLst>
                                          <p:attrName>ppt_y</p:attrName>
                                        </p:attrNameLst>
                                      </p:cBhvr>
                                      <p:tavLst>
                                        <p:tav tm="0">
                                          <p:val>
                                            <p:strVal val="#ppt_y+#ppt_h*1.125000"/>
                                          </p:val>
                                        </p:tav>
                                        <p:tav tm="100000">
                                          <p:val>
                                            <p:strVal val="#ppt_y"/>
                                          </p:val>
                                        </p:tav>
                                      </p:tavLst>
                                    </p:anim>
                                    <p:animEffect transition="in" filter="wipe(up)">
                                      <p:cBhvr>
                                        <p:cTn id="64" dur="500"/>
                                        <p:tgtEl>
                                          <p:spTgt spid="2"/>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p:tgtEl>
                                          <p:spTgt spid="22"/>
                                        </p:tgtEl>
                                        <p:attrNameLst>
                                          <p:attrName>ppt_y</p:attrName>
                                        </p:attrNameLst>
                                      </p:cBhvr>
                                      <p:tavLst>
                                        <p:tav tm="0">
                                          <p:val>
                                            <p:strVal val="#ppt_y+#ppt_h*1.125000"/>
                                          </p:val>
                                        </p:tav>
                                        <p:tav tm="100000">
                                          <p:val>
                                            <p:strVal val="#ppt_y"/>
                                          </p:val>
                                        </p:tav>
                                      </p:tavLst>
                                    </p:anim>
                                    <p:animEffect transition="in" filter="wipe(up)">
                                      <p:cBhvr>
                                        <p:cTn id="68" dur="500"/>
                                        <p:tgtEl>
                                          <p:spTgt spid="22"/>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500"/>
                                        <p:tgtEl>
                                          <p:spTgt spid="10"/>
                                        </p:tgtEl>
                                        <p:attrNameLst>
                                          <p:attrName>ppt_y</p:attrName>
                                        </p:attrNameLst>
                                      </p:cBhvr>
                                      <p:tavLst>
                                        <p:tav tm="0">
                                          <p:val>
                                            <p:strVal val="#ppt_y+#ppt_h*1.125000"/>
                                          </p:val>
                                        </p:tav>
                                        <p:tav tm="100000">
                                          <p:val>
                                            <p:strVal val="#ppt_y"/>
                                          </p:val>
                                        </p:tav>
                                      </p:tavLst>
                                    </p:anim>
                                    <p:animEffect transition="in" filter="wipe(up)">
                                      <p:cBhvr>
                                        <p:cTn id="7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5" grpId="0" bldLvl="0" animBg="1"/>
      <p:bldP spid="5" grpId="1" animBg="1"/>
      <p:bldP spid="4" grpId="0" bldLvl="0" animBg="1"/>
      <p:bldP spid="4" grpId="1" animBg="1"/>
      <p:bldP spid="3" grpId="0" bldLvl="0" animBg="1"/>
      <p:bldP spid="3" grpId="1" animBg="1"/>
      <p:bldP spid="42" grpId="0"/>
      <p:bldP spid="42" grpId="1"/>
      <p:bldP spid="9" grpId="0" bldLvl="0" animBg="1"/>
      <p:bldP spid="9" grpId="1" animBg="1"/>
      <p:bldP spid="17" grpId="0" bldLvl="0" animBg="1"/>
      <p:bldP spid="17" grpId="1" animBg="1"/>
      <p:bldP spid="6" grpId="0" bldLvl="0" animBg="1"/>
      <p:bldP spid="6" grpId="1" animBg="1"/>
      <p:bldP spid="12" grpId="0" bldLvl="0" animBg="1"/>
      <p:bldP spid="12" grpId="1" animBg="1"/>
      <p:bldP spid="11" grpId="0"/>
      <p:bldP spid="11" grpId="1"/>
      <p:bldP spid="13" grpId="0"/>
      <p:bldP spid="13" grpId="1"/>
      <p:bldP spid="14" grpId="0"/>
      <p:bldP spid="14" grpId="1"/>
      <p:bldP spid="15" grpId="0"/>
      <p:bldP spid="15" grpId="1"/>
      <p:bldP spid="22" grpId="0"/>
      <p:bldP spid="22" grpId="1"/>
      <p:bldP spid="10" grpId="0"/>
      <p:bldP spid="10"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50465" y="4867275"/>
            <a:ext cx="8248650" cy="9499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 name="矩形 2"/>
          <p:cNvSpPr/>
          <p:nvPr/>
        </p:nvSpPr>
        <p:spPr>
          <a:xfrm>
            <a:off x="2486025" y="1821180"/>
            <a:ext cx="8213725" cy="18148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 name="矩形 1"/>
          <p:cNvSpPr/>
          <p:nvPr/>
        </p:nvSpPr>
        <p:spPr>
          <a:xfrm>
            <a:off x="2486025" y="3776980"/>
            <a:ext cx="8213725" cy="9499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1" name="文本框 10"/>
          <p:cNvSpPr txBox="1"/>
          <p:nvPr/>
        </p:nvSpPr>
        <p:spPr>
          <a:xfrm>
            <a:off x="2486025" y="1697990"/>
            <a:ext cx="7948930" cy="1938020"/>
          </a:xfrm>
          <a:prstGeom prst="rect">
            <a:avLst/>
          </a:prstGeom>
          <a:noFill/>
        </p:spPr>
        <p:txBody>
          <a:bodyPr wrap="square" rtlCol="0">
            <a:spAutoFit/>
          </a:bodyPr>
          <a:lstStyle/>
          <a:p>
            <a:pPr algn="l"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获得有关可用的需求管理工具的最新信息，根据影响决策的因素对候选工具排序。对客观因素的评分只有在使用每个工具后才能进行。开发商的展示可能会增加一些感性认识。但展示往往不全面，所以最好还是亲自使用一下(几个小时)。</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2486025" y="3744595"/>
            <a:ext cx="7984490" cy="1014730"/>
          </a:xfrm>
          <a:prstGeom prst="rect">
            <a:avLst/>
          </a:prstGeom>
          <a:noFill/>
        </p:spPr>
        <p:txBody>
          <a:bodyPr wrap="square" rtlCol="0">
            <a:spAutoFit/>
          </a:bodyPr>
          <a:lstStyle/>
          <a:p>
            <a:pPr algn="l"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根据给每个因素的加权值来计算每个候选工具的得分，从而确定最合适的产品。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2486025" y="4802505"/>
            <a:ext cx="7984490" cy="1014730"/>
          </a:xfrm>
          <a:prstGeom prst="rect">
            <a:avLst/>
          </a:prstGeom>
          <a:noFill/>
        </p:spPr>
        <p:txBody>
          <a:bodyPr wrap="square" rtlCol="0">
            <a:spAutoFit/>
          </a:bodyPr>
          <a:lstStyle/>
          <a:p>
            <a:pPr algn="l"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从候选工具的其他用户那里获得一些体会，可以通过在线论坛获得经验，对自己的判断和开发商的投标进行补充。</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9" name="Freeform: Shape 68"/>
          <p:cNvSpPr/>
          <p:nvPr/>
        </p:nvSpPr>
        <p:spPr bwMode="auto">
          <a:xfrm>
            <a:off x="1642745" y="2434590"/>
            <a:ext cx="461645" cy="455295"/>
          </a:xfrm>
          <a:custGeom>
            <a:avLst/>
            <a:gdLst>
              <a:gd name="T0" fmla="*/ 213 w 447"/>
              <a:gd name="T1" fmla="*/ 12 h 426"/>
              <a:gd name="T2" fmla="*/ 220 w 447"/>
              <a:gd name="T3" fmla="*/ 1 h 426"/>
              <a:gd name="T4" fmla="*/ 225 w 447"/>
              <a:gd name="T5" fmla="*/ 1 h 426"/>
              <a:gd name="T6" fmla="*/ 232 w 447"/>
              <a:gd name="T7" fmla="*/ 12 h 426"/>
              <a:gd name="T8" fmla="*/ 272 w 447"/>
              <a:gd name="T9" fmla="*/ 127 h 426"/>
              <a:gd name="T10" fmla="*/ 288 w 447"/>
              <a:gd name="T11" fmla="*/ 146 h 426"/>
              <a:gd name="T12" fmla="*/ 311 w 447"/>
              <a:gd name="T13" fmla="*/ 155 h 426"/>
              <a:gd name="T14" fmla="*/ 433 w 447"/>
              <a:gd name="T15" fmla="*/ 157 h 426"/>
              <a:gd name="T16" fmla="*/ 445 w 447"/>
              <a:gd name="T17" fmla="*/ 160 h 426"/>
              <a:gd name="T18" fmla="*/ 447 w 447"/>
              <a:gd name="T19" fmla="*/ 166 h 426"/>
              <a:gd name="T20" fmla="*/ 438 w 447"/>
              <a:gd name="T21" fmla="*/ 176 h 426"/>
              <a:gd name="T22" fmla="*/ 342 w 447"/>
              <a:gd name="T23" fmla="*/ 250 h 426"/>
              <a:gd name="T24" fmla="*/ 328 w 447"/>
              <a:gd name="T25" fmla="*/ 269 h 426"/>
              <a:gd name="T26" fmla="*/ 327 w 447"/>
              <a:gd name="T27" fmla="*/ 293 h 426"/>
              <a:gd name="T28" fmla="*/ 363 w 447"/>
              <a:gd name="T29" fmla="*/ 410 h 426"/>
              <a:gd name="T30" fmla="*/ 363 w 447"/>
              <a:gd name="T31" fmla="*/ 423 h 426"/>
              <a:gd name="T32" fmla="*/ 358 w 447"/>
              <a:gd name="T33" fmla="*/ 426 h 426"/>
              <a:gd name="T34" fmla="*/ 347 w 447"/>
              <a:gd name="T35" fmla="*/ 423 h 426"/>
              <a:gd name="T36" fmla="*/ 246 w 447"/>
              <a:gd name="T37" fmla="*/ 353 h 426"/>
              <a:gd name="T38" fmla="*/ 223 w 447"/>
              <a:gd name="T39" fmla="*/ 346 h 426"/>
              <a:gd name="T40" fmla="*/ 199 w 447"/>
              <a:gd name="T41" fmla="*/ 353 h 426"/>
              <a:gd name="T42" fmla="*/ 99 w 447"/>
              <a:gd name="T43" fmla="*/ 423 h 426"/>
              <a:gd name="T44" fmla="*/ 87 w 447"/>
              <a:gd name="T45" fmla="*/ 426 h 426"/>
              <a:gd name="T46" fmla="*/ 84 w 447"/>
              <a:gd name="T47" fmla="*/ 423 h 426"/>
              <a:gd name="T48" fmla="*/ 84 w 447"/>
              <a:gd name="T49" fmla="*/ 410 h 426"/>
              <a:gd name="T50" fmla="*/ 118 w 447"/>
              <a:gd name="T51" fmla="*/ 293 h 426"/>
              <a:gd name="T52" fmla="*/ 118 w 447"/>
              <a:gd name="T53" fmla="*/ 269 h 426"/>
              <a:gd name="T54" fmla="*/ 105 w 447"/>
              <a:gd name="T55" fmla="*/ 250 h 426"/>
              <a:gd name="T56" fmla="*/ 7 w 447"/>
              <a:gd name="T57" fmla="*/ 176 h 426"/>
              <a:gd name="T58" fmla="*/ 0 w 447"/>
              <a:gd name="T59" fmla="*/ 166 h 426"/>
              <a:gd name="T60" fmla="*/ 1 w 447"/>
              <a:gd name="T61" fmla="*/ 160 h 426"/>
              <a:gd name="T62" fmla="*/ 14 w 447"/>
              <a:gd name="T63" fmla="*/ 157 h 426"/>
              <a:gd name="T64" fmla="*/ 136 w 447"/>
              <a:gd name="T65" fmla="*/ 155 h 426"/>
              <a:gd name="T66" fmla="*/ 159 w 447"/>
              <a:gd name="T67" fmla="*/ 146 h 426"/>
              <a:gd name="T68" fmla="*/ 174 w 447"/>
              <a:gd name="T69" fmla="*/ 127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7" h="426">
                <a:moveTo>
                  <a:pt x="213" y="12"/>
                </a:moveTo>
                <a:lnTo>
                  <a:pt x="213" y="12"/>
                </a:lnTo>
                <a:lnTo>
                  <a:pt x="218" y="3"/>
                </a:lnTo>
                <a:lnTo>
                  <a:pt x="220" y="1"/>
                </a:lnTo>
                <a:lnTo>
                  <a:pt x="223" y="0"/>
                </a:lnTo>
                <a:lnTo>
                  <a:pt x="225" y="1"/>
                </a:lnTo>
                <a:lnTo>
                  <a:pt x="229" y="3"/>
                </a:lnTo>
                <a:lnTo>
                  <a:pt x="232" y="12"/>
                </a:lnTo>
                <a:lnTo>
                  <a:pt x="272" y="127"/>
                </a:lnTo>
                <a:lnTo>
                  <a:pt x="272" y="127"/>
                </a:lnTo>
                <a:lnTo>
                  <a:pt x="279" y="138"/>
                </a:lnTo>
                <a:lnTo>
                  <a:pt x="288" y="146"/>
                </a:lnTo>
                <a:lnTo>
                  <a:pt x="299" y="152"/>
                </a:lnTo>
                <a:lnTo>
                  <a:pt x="311" y="155"/>
                </a:lnTo>
                <a:lnTo>
                  <a:pt x="433" y="157"/>
                </a:lnTo>
                <a:lnTo>
                  <a:pt x="433" y="157"/>
                </a:lnTo>
                <a:lnTo>
                  <a:pt x="442" y="159"/>
                </a:lnTo>
                <a:lnTo>
                  <a:pt x="445" y="160"/>
                </a:lnTo>
                <a:lnTo>
                  <a:pt x="447" y="162"/>
                </a:lnTo>
                <a:lnTo>
                  <a:pt x="447" y="166"/>
                </a:lnTo>
                <a:lnTo>
                  <a:pt x="445" y="169"/>
                </a:lnTo>
                <a:lnTo>
                  <a:pt x="438" y="176"/>
                </a:lnTo>
                <a:lnTo>
                  <a:pt x="342" y="250"/>
                </a:lnTo>
                <a:lnTo>
                  <a:pt x="342" y="250"/>
                </a:lnTo>
                <a:lnTo>
                  <a:pt x="334" y="258"/>
                </a:lnTo>
                <a:lnTo>
                  <a:pt x="328" y="269"/>
                </a:lnTo>
                <a:lnTo>
                  <a:pt x="325" y="283"/>
                </a:lnTo>
                <a:lnTo>
                  <a:pt x="327" y="293"/>
                </a:lnTo>
                <a:lnTo>
                  <a:pt x="363" y="410"/>
                </a:lnTo>
                <a:lnTo>
                  <a:pt x="363" y="410"/>
                </a:lnTo>
                <a:lnTo>
                  <a:pt x="363" y="421"/>
                </a:lnTo>
                <a:lnTo>
                  <a:pt x="363" y="423"/>
                </a:lnTo>
                <a:lnTo>
                  <a:pt x="361" y="426"/>
                </a:lnTo>
                <a:lnTo>
                  <a:pt x="358" y="426"/>
                </a:lnTo>
                <a:lnTo>
                  <a:pt x="356" y="426"/>
                </a:lnTo>
                <a:lnTo>
                  <a:pt x="347" y="423"/>
                </a:lnTo>
                <a:lnTo>
                  <a:pt x="246" y="353"/>
                </a:lnTo>
                <a:lnTo>
                  <a:pt x="246" y="353"/>
                </a:lnTo>
                <a:lnTo>
                  <a:pt x="236" y="348"/>
                </a:lnTo>
                <a:lnTo>
                  <a:pt x="223" y="346"/>
                </a:lnTo>
                <a:lnTo>
                  <a:pt x="211" y="348"/>
                </a:lnTo>
                <a:lnTo>
                  <a:pt x="199" y="353"/>
                </a:lnTo>
                <a:lnTo>
                  <a:pt x="99" y="423"/>
                </a:lnTo>
                <a:lnTo>
                  <a:pt x="99" y="423"/>
                </a:lnTo>
                <a:lnTo>
                  <a:pt x="91" y="426"/>
                </a:lnTo>
                <a:lnTo>
                  <a:pt x="87" y="426"/>
                </a:lnTo>
                <a:lnTo>
                  <a:pt x="85" y="426"/>
                </a:lnTo>
                <a:lnTo>
                  <a:pt x="84" y="423"/>
                </a:lnTo>
                <a:lnTo>
                  <a:pt x="82" y="421"/>
                </a:lnTo>
                <a:lnTo>
                  <a:pt x="84" y="410"/>
                </a:lnTo>
                <a:lnTo>
                  <a:pt x="118" y="293"/>
                </a:lnTo>
                <a:lnTo>
                  <a:pt x="118" y="293"/>
                </a:lnTo>
                <a:lnTo>
                  <a:pt x="120" y="283"/>
                </a:lnTo>
                <a:lnTo>
                  <a:pt x="118" y="269"/>
                </a:lnTo>
                <a:lnTo>
                  <a:pt x="113" y="258"/>
                </a:lnTo>
                <a:lnTo>
                  <a:pt x="105" y="250"/>
                </a:lnTo>
                <a:lnTo>
                  <a:pt x="7" y="176"/>
                </a:lnTo>
                <a:lnTo>
                  <a:pt x="7" y="176"/>
                </a:lnTo>
                <a:lnTo>
                  <a:pt x="1" y="169"/>
                </a:lnTo>
                <a:lnTo>
                  <a:pt x="0" y="166"/>
                </a:lnTo>
                <a:lnTo>
                  <a:pt x="0" y="162"/>
                </a:lnTo>
                <a:lnTo>
                  <a:pt x="1" y="160"/>
                </a:lnTo>
                <a:lnTo>
                  <a:pt x="3" y="159"/>
                </a:lnTo>
                <a:lnTo>
                  <a:pt x="14" y="157"/>
                </a:lnTo>
                <a:lnTo>
                  <a:pt x="136" y="155"/>
                </a:lnTo>
                <a:lnTo>
                  <a:pt x="136" y="155"/>
                </a:lnTo>
                <a:lnTo>
                  <a:pt x="146" y="152"/>
                </a:lnTo>
                <a:lnTo>
                  <a:pt x="159" y="146"/>
                </a:lnTo>
                <a:lnTo>
                  <a:pt x="167" y="138"/>
                </a:lnTo>
                <a:lnTo>
                  <a:pt x="174" y="127"/>
                </a:lnTo>
                <a:lnTo>
                  <a:pt x="213" y="12"/>
                </a:lnTo>
                <a:close/>
              </a:path>
            </a:pathLst>
          </a:custGeom>
          <a:solidFill>
            <a:schemeClr val="accent5"/>
          </a:solidFill>
          <a:ln>
            <a:noFill/>
          </a:ln>
        </p:spPr>
        <p:txBody>
          <a:bodyPr anchor="ctr"/>
          <a:lstStyle/>
          <a:p>
            <a:pPr algn="ctr"/>
            <a:endParaRPr>
              <a:cs typeface="+mn-ea"/>
              <a:sym typeface="+mn-lt"/>
            </a:endParaRPr>
          </a:p>
        </p:txBody>
      </p:sp>
      <p:sp>
        <p:nvSpPr>
          <p:cNvPr id="42" name="Freeform: Shape 16"/>
          <p:cNvSpPr/>
          <p:nvPr/>
        </p:nvSpPr>
        <p:spPr bwMode="auto">
          <a:xfrm>
            <a:off x="1578610" y="3799205"/>
            <a:ext cx="589915" cy="458470"/>
          </a:xfrm>
          <a:custGeom>
            <a:avLst/>
            <a:gdLst>
              <a:gd name="T0" fmla="*/ 28 w 442"/>
              <a:gd name="T1" fmla="*/ 0 h 324"/>
              <a:gd name="T2" fmla="*/ 6 w 442"/>
              <a:gd name="T3" fmla="*/ 18 h 324"/>
              <a:gd name="T4" fmla="*/ 0 w 442"/>
              <a:gd name="T5" fmla="*/ 282 h 324"/>
              <a:gd name="T6" fmla="*/ 6 w 442"/>
              <a:gd name="T7" fmla="*/ 304 h 324"/>
              <a:gd name="T8" fmla="*/ 28 w 442"/>
              <a:gd name="T9" fmla="*/ 322 h 324"/>
              <a:gd name="T10" fmla="*/ 112 w 442"/>
              <a:gd name="T11" fmla="*/ 322 h 324"/>
              <a:gd name="T12" fmla="*/ 134 w 442"/>
              <a:gd name="T13" fmla="*/ 304 h 324"/>
              <a:gd name="T14" fmla="*/ 142 w 442"/>
              <a:gd name="T15" fmla="*/ 42 h 324"/>
              <a:gd name="T16" fmla="*/ 134 w 442"/>
              <a:gd name="T17" fmla="*/ 18 h 324"/>
              <a:gd name="T18" fmla="*/ 112 w 442"/>
              <a:gd name="T19" fmla="*/ 0 h 324"/>
              <a:gd name="T20" fmla="*/ 108 w 442"/>
              <a:gd name="T21" fmla="*/ 38 h 324"/>
              <a:gd name="T22" fmla="*/ 114 w 442"/>
              <a:gd name="T23" fmla="*/ 46 h 324"/>
              <a:gd name="T24" fmla="*/ 108 w 442"/>
              <a:gd name="T25" fmla="*/ 54 h 324"/>
              <a:gd name="T26" fmla="*/ 28 w 442"/>
              <a:gd name="T27" fmla="*/ 52 h 324"/>
              <a:gd name="T28" fmla="*/ 30 w 442"/>
              <a:gd name="T29" fmla="*/ 38 h 324"/>
              <a:gd name="T30" fmla="*/ 70 w 442"/>
              <a:gd name="T31" fmla="*/ 276 h 324"/>
              <a:gd name="T32" fmla="*/ 54 w 442"/>
              <a:gd name="T33" fmla="*/ 258 h 324"/>
              <a:gd name="T34" fmla="*/ 64 w 442"/>
              <a:gd name="T35" fmla="*/ 242 h 324"/>
              <a:gd name="T36" fmla="*/ 82 w 442"/>
              <a:gd name="T37" fmla="*/ 244 h 324"/>
              <a:gd name="T38" fmla="*/ 86 w 442"/>
              <a:gd name="T39" fmla="*/ 264 h 324"/>
              <a:gd name="T40" fmla="*/ 70 w 442"/>
              <a:gd name="T41" fmla="*/ 276 h 324"/>
              <a:gd name="T42" fmla="*/ 30 w 442"/>
              <a:gd name="T43" fmla="*/ 96 h 324"/>
              <a:gd name="T44" fmla="*/ 28 w 442"/>
              <a:gd name="T45" fmla="*/ 82 h 324"/>
              <a:gd name="T46" fmla="*/ 108 w 442"/>
              <a:gd name="T47" fmla="*/ 80 h 324"/>
              <a:gd name="T48" fmla="*/ 114 w 442"/>
              <a:gd name="T49" fmla="*/ 88 h 324"/>
              <a:gd name="T50" fmla="*/ 108 w 442"/>
              <a:gd name="T51" fmla="*/ 96 h 324"/>
              <a:gd name="T52" fmla="*/ 356 w 442"/>
              <a:gd name="T53" fmla="*/ 300 h 324"/>
              <a:gd name="T54" fmla="*/ 274 w 442"/>
              <a:gd name="T55" fmla="*/ 270 h 324"/>
              <a:gd name="T56" fmla="*/ 268 w 442"/>
              <a:gd name="T57" fmla="*/ 300 h 324"/>
              <a:gd name="T58" fmla="*/ 258 w 442"/>
              <a:gd name="T59" fmla="*/ 310 h 324"/>
              <a:gd name="T60" fmla="*/ 260 w 442"/>
              <a:gd name="T61" fmla="*/ 320 h 324"/>
              <a:gd name="T62" fmla="*/ 358 w 442"/>
              <a:gd name="T63" fmla="*/ 324 h 324"/>
              <a:gd name="T64" fmla="*/ 366 w 442"/>
              <a:gd name="T65" fmla="*/ 314 h 324"/>
              <a:gd name="T66" fmla="*/ 434 w 442"/>
              <a:gd name="T67" fmla="*/ 14 h 324"/>
              <a:gd name="T68" fmla="*/ 184 w 442"/>
              <a:gd name="T69" fmla="*/ 16 h 324"/>
              <a:gd name="T70" fmla="*/ 182 w 442"/>
              <a:gd name="T71" fmla="*/ 246 h 324"/>
              <a:gd name="T72" fmla="*/ 190 w 442"/>
              <a:gd name="T73" fmla="*/ 256 h 324"/>
              <a:gd name="T74" fmla="*/ 440 w 442"/>
              <a:gd name="T75" fmla="*/ 252 h 324"/>
              <a:gd name="T76" fmla="*/ 442 w 442"/>
              <a:gd name="T77" fmla="*/ 22 h 324"/>
              <a:gd name="T78" fmla="*/ 434 w 442"/>
              <a:gd name="T79" fmla="*/ 14 h 324"/>
              <a:gd name="T80" fmla="*/ 420 w 442"/>
              <a:gd name="T81" fmla="*/ 202 h 324"/>
              <a:gd name="T82" fmla="*/ 204 w 442"/>
              <a:gd name="T83" fmla="*/ 202 h 324"/>
              <a:gd name="T84" fmla="*/ 204 w 442"/>
              <a:gd name="T85" fmla="*/ 36 h 324"/>
              <a:gd name="T86" fmla="*/ 420 w 442"/>
              <a:gd name="T87" fmla="*/ 36 h 324"/>
              <a:gd name="T88" fmla="*/ 340 w 442"/>
              <a:gd name="T89" fmla="*/ 94 h 324"/>
              <a:gd name="T90" fmla="*/ 314 w 442"/>
              <a:gd name="T91" fmla="*/ 122 h 324"/>
              <a:gd name="T92" fmla="*/ 288 w 442"/>
              <a:gd name="T93" fmla="*/ 106 h 324"/>
              <a:gd name="T94" fmla="*/ 294 w 442"/>
              <a:gd name="T95" fmla="*/ 76 h 324"/>
              <a:gd name="T96" fmla="*/ 324 w 442"/>
              <a:gd name="T97" fmla="*/ 70 h 324"/>
              <a:gd name="T98" fmla="*/ 340 w 442"/>
              <a:gd name="T99" fmla="*/ 94 h 324"/>
              <a:gd name="T100" fmla="*/ 272 w 442"/>
              <a:gd name="T101" fmla="*/ 144 h 324"/>
              <a:gd name="T102" fmla="*/ 330 w 442"/>
              <a:gd name="T103" fmla="*/ 126 h 324"/>
              <a:gd name="T104" fmla="*/ 364 w 442"/>
              <a:gd name="T105" fmla="*/ 15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2" h="324">
                <a:moveTo>
                  <a:pt x="104" y="0"/>
                </a:moveTo>
                <a:lnTo>
                  <a:pt x="36" y="0"/>
                </a:lnTo>
                <a:lnTo>
                  <a:pt x="36" y="0"/>
                </a:lnTo>
                <a:lnTo>
                  <a:pt x="28" y="0"/>
                </a:lnTo>
                <a:lnTo>
                  <a:pt x="22" y="2"/>
                </a:lnTo>
                <a:lnTo>
                  <a:pt x="16" y="6"/>
                </a:lnTo>
                <a:lnTo>
                  <a:pt x="10" y="12"/>
                </a:lnTo>
                <a:lnTo>
                  <a:pt x="6" y="18"/>
                </a:lnTo>
                <a:lnTo>
                  <a:pt x="2" y="26"/>
                </a:lnTo>
                <a:lnTo>
                  <a:pt x="0" y="34"/>
                </a:lnTo>
                <a:lnTo>
                  <a:pt x="0" y="42"/>
                </a:lnTo>
                <a:lnTo>
                  <a:pt x="0" y="282"/>
                </a:lnTo>
                <a:lnTo>
                  <a:pt x="0" y="282"/>
                </a:lnTo>
                <a:lnTo>
                  <a:pt x="0" y="290"/>
                </a:lnTo>
                <a:lnTo>
                  <a:pt x="2" y="298"/>
                </a:lnTo>
                <a:lnTo>
                  <a:pt x="6" y="304"/>
                </a:lnTo>
                <a:lnTo>
                  <a:pt x="10" y="312"/>
                </a:lnTo>
                <a:lnTo>
                  <a:pt x="16" y="316"/>
                </a:lnTo>
                <a:lnTo>
                  <a:pt x="22" y="320"/>
                </a:lnTo>
                <a:lnTo>
                  <a:pt x="28" y="322"/>
                </a:lnTo>
                <a:lnTo>
                  <a:pt x="36" y="324"/>
                </a:lnTo>
                <a:lnTo>
                  <a:pt x="104" y="324"/>
                </a:lnTo>
                <a:lnTo>
                  <a:pt x="104" y="324"/>
                </a:lnTo>
                <a:lnTo>
                  <a:pt x="112" y="322"/>
                </a:lnTo>
                <a:lnTo>
                  <a:pt x="118" y="320"/>
                </a:lnTo>
                <a:lnTo>
                  <a:pt x="124" y="316"/>
                </a:lnTo>
                <a:lnTo>
                  <a:pt x="130" y="312"/>
                </a:lnTo>
                <a:lnTo>
                  <a:pt x="134" y="304"/>
                </a:lnTo>
                <a:lnTo>
                  <a:pt x="138" y="298"/>
                </a:lnTo>
                <a:lnTo>
                  <a:pt x="140" y="290"/>
                </a:lnTo>
                <a:lnTo>
                  <a:pt x="142" y="282"/>
                </a:lnTo>
                <a:lnTo>
                  <a:pt x="142" y="42"/>
                </a:lnTo>
                <a:lnTo>
                  <a:pt x="142" y="42"/>
                </a:lnTo>
                <a:lnTo>
                  <a:pt x="140" y="34"/>
                </a:lnTo>
                <a:lnTo>
                  <a:pt x="138" y="26"/>
                </a:lnTo>
                <a:lnTo>
                  <a:pt x="134" y="18"/>
                </a:lnTo>
                <a:lnTo>
                  <a:pt x="130" y="12"/>
                </a:lnTo>
                <a:lnTo>
                  <a:pt x="124" y="6"/>
                </a:lnTo>
                <a:lnTo>
                  <a:pt x="118" y="2"/>
                </a:lnTo>
                <a:lnTo>
                  <a:pt x="112" y="0"/>
                </a:lnTo>
                <a:lnTo>
                  <a:pt x="104" y="0"/>
                </a:lnTo>
                <a:lnTo>
                  <a:pt x="104" y="0"/>
                </a:lnTo>
                <a:close/>
                <a:moveTo>
                  <a:pt x="34" y="38"/>
                </a:moveTo>
                <a:lnTo>
                  <a:pt x="108" y="38"/>
                </a:lnTo>
                <a:lnTo>
                  <a:pt x="108" y="38"/>
                </a:lnTo>
                <a:lnTo>
                  <a:pt x="110" y="38"/>
                </a:lnTo>
                <a:lnTo>
                  <a:pt x="112" y="40"/>
                </a:lnTo>
                <a:lnTo>
                  <a:pt x="114" y="46"/>
                </a:lnTo>
                <a:lnTo>
                  <a:pt x="114" y="46"/>
                </a:lnTo>
                <a:lnTo>
                  <a:pt x="112" y="52"/>
                </a:lnTo>
                <a:lnTo>
                  <a:pt x="110" y="54"/>
                </a:lnTo>
                <a:lnTo>
                  <a:pt x="108" y="54"/>
                </a:lnTo>
                <a:lnTo>
                  <a:pt x="34" y="54"/>
                </a:lnTo>
                <a:lnTo>
                  <a:pt x="34" y="54"/>
                </a:lnTo>
                <a:lnTo>
                  <a:pt x="30" y="54"/>
                </a:lnTo>
                <a:lnTo>
                  <a:pt x="28" y="52"/>
                </a:lnTo>
                <a:lnTo>
                  <a:pt x="26" y="46"/>
                </a:lnTo>
                <a:lnTo>
                  <a:pt x="26" y="46"/>
                </a:lnTo>
                <a:lnTo>
                  <a:pt x="28" y="40"/>
                </a:lnTo>
                <a:lnTo>
                  <a:pt x="30" y="38"/>
                </a:lnTo>
                <a:lnTo>
                  <a:pt x="34" y="38"/>
                </a:lnTo>
                <a:lnTo>
                  <a:pt x="34" y="38"/>
                </a:lnTo>
                <a:close/>
                <a:moveTo>
                  <a:pt x="70" y="276"/>
                </a:moveTo>
                <a:lnTo>
                  <a:pt x="70" y="276"/>
                </a:lnTo>
                <a:lnTo>
                  <a:pt x="64" y="274"/>
                </a:lnTo>
                <a:lnTo>
                  <a:pt x="58" y="270"/>
                </a:lnTo>
                <a:lnTo>
                  <a:pt x="56" y="264"/>
                </a:lnTo>
                <a:lnTo>
                  <a:pt x="54" y="258"/>
                </a:lnTo>
                <a:lnTo>
                  <a:pt x="54" y="258"/>
                </a:lnTo>
                <a:lnTo>
                  <a:pt x="56" y="250"/>
                </a:lnTo>
                <a:lnTo>
                  <a:pt x="58" y="244"/>
                </a:lnTo>
                <a:lnTo>
                  <a:pt x="64" y="242"/>
                </a:lnTo>
                <a:lnTo>
                  <a:pt x="70" y="240"/>
                </a:lnTo>
                <a:lnTo>
                  <a:pt x="70" y="240"/>
                </a:lnTo>
                <a:lnTo>
                  <a:pt x="76" y="242"/>
                </a:lnTo>
                <a:lnTo>
                  <a:pt x="82" y="244"/>
                </a:lnTo>
                <a:lnTo>
                  <a:pt x="86" y="250"/>
                </a:lnTo>
                <a:lnTo>
                  <a:pt x="86" y="258"/>
                </a:lnTo>
                <a:lnTo>
                  <a:pt x="86" y="258"/>
                </a:lnTo>
                <a:lnTo>
                  <a:pt x="86" y="264"/>
                </a:lnTo>
                <a:lnTo>
                  <a:pt x="82" y="270"/>
                </a:lnTo>
                <a:lnTo>
                  <a:pt x="76" y="274"/>
                </a:lnTo>
                <a:lnTo>
                  <a:pt x="70" y="276"/>
                </a:lnTo>
                <a:lnTo>
                  <a:pt x="70" y="276"/>
                </a:lnTo>
                <a:close/>
                <a:moveTo>
                  <a:pt x="108" y="96"/>
                </a:moveTo>
                <a:lnTo>
                  <a:pt x="34" y="96"/>
                </a:lnTo>
                <a:lnTo>
                  <a:pt x="34" y="96"/>
                </a:lnTo>
                <a:lnTo>
                  <a:pt x="30" y="96"/>
                </a:lnTo>
                <a:lnTo>
                  <a:pt x="28" y="94"/>
                </a:lnTo>
                <a:lnTo>
                  <a:pt x="26" y="88"/>
                </a:lnTo>
                <a:lnTo>
                  <a:pt x="26" y="88"/>
                </a:lnTo>
                <a:lnTo>
                  <a:pt x="28" y="82"/>
                </a:lnTo>
                <a:lnTo>
                  <a:pt x="30" y="80"/>
                </a:lnTo>
                <a:lnTo>
                  <a:pt x="34" y="80"/>
                </a:lnTo>
                <a:lnTo>
                  <a:pt x="108" y="80"/>
                </a:lnTo>
                <a:lnTo>
                  <a:pt x="108" y="80"/>
                </a:lnTo>
                <a:lnTo>
                  <a:pt x="110" y="80"/>
                </a:lnTo>
                <a:lnTo>
                  <a:pt x="112" y="82"/>
                </a:lnTo>
                <a:lnTo>
                  <a:pt x="114" y="88"/>
                </a:lnTo>
                <a:lnTo>
                  <a:pt x="114" y="88"/>
                </a:lnTo>
                <a:lnTo>
                  <a:pt x="112" y="94"/>
                </a:lnTo>
                <a:lnTo>
                  <a:pt x="110" y="96"/>
                </a:lnTo>
                <a:lnTo>
                  <a:pt x="108" y="96"/>
                </a:lnTo>
                <a:lnTo>
                  <a:pt x="108" y="96"/>
                </a:lnTo>
                <a:close/>
                <a:moveTo>
                  <a:pt x="364" y="310"/>
                </a:moveTo>
                <a:lnTo>
                  <a:pt x="364" y="310"/>
                </a:lnTo>
                <a:lnTo>
                  <a:pt x="356" y="300"/>
                </a:lnTo>
                <a:lnTo>
                  <a:pt x="356" y="300"/>
                </a:lnTo>
                <a:lnTo>
                  <a:pt x="354" y="294"/>
                </a:lnTo>
                <a:lnTo>
                  <a:pt x="352" y="286"/>
                </a:lnTo>
                <a:lnTo>
                  <a:pt x="350" y="270"/>
                </a:lnTo>
                <a:lnTo>
                  <a:pt x="274" y="270"/>
                </a:lnTo>
                <a:lnTo>
                  <a:pt x="274" y="270"/>
                </a:lnTo>
                <a:lnTo>
                  <a:pt x="272" y="286"/>
                </a:lnTo>
                <a:lnTo>
                  <a:pt x="270" y="294"/>
                </a:lnTo>
                <a:lnTo>
                  <a:pt x="268" y="300"/>
                </a:lnTo>
                <a:lnTo>
                  <a:pt x="268" y="300"/>
                </a:lnTo>
                <a:lnTo>
                  <a:pt x="260" y="308"/>
                </a:lnTo>
                <a:lnTo>
                  <a:pt x="260" y="308"/>
                </a:lnTo>
                <a:lnTo>
                  <a:pt x="258" y="310"/>
                </a:lnTo>
                <a:lnTo>
                  <a:pt x="258" y="314"/>
                </a:lnTo>
                <a:lnTo>
                  <a:pt x="258" y="314"/>
                </a:lnTo>
                <a:lnTo>
                  <a:pt x="258" y="318"/>
                </a:lnTo>
                <a:lnTo>
                  <a:pt x="260" y="320"/>
                </a:lnTo>
                <a:lnTo>
                  <a:pt x="262" y="322"/>
                </a:lnTo>
                <a:lnTo>
                  <a:pt x="266" y="324"/>
                </a:lnTo>
                <a:lnTo>
                  <a:pt x="358" y="324"/>
                </a:lnTo>
                <a:lnTo>
                  <a:pt x="358" y="324"/>
                </a:lnTo>
                <a:lnTo>
                  <a:pt x="360" y="322"/>
                </a:lnTo>
                <a:lnTo>
                  <a:pt x="364" y="320"/>
                </a:lnTo>
                <a:lnTo>
                  <a:pt x="366" y="318"/>
                </a:lnTo>
                <a:lnTo>
                  <a:pt x="366" y="314"/>
                </a:lnTo>
                <a:lnTo>
                  <a:pt x="366" y="314"/>
                </a:lnTo>
                <a:lnTo>
                  <a:pt x="364" y="310"/>
                </a:lnTo>
                <a:lnTo>
                  <a:pt x="364" y="310"/>
                </a:lnTo>
                <a:close/>
                <a:moveTo>
                  <a:pt x="434" y="14"/>
                </a:moveTo>
                <a:lnTo>
                  <a:pt x="190" y="14"/>
                </a:lnTo>
                <a:lnTo>
                  <a:pt x="190" y="14"/>
                </a:lnTo>
                <a:lnTo>
                  <a:pt x="186" y="14"/>
                </a:lnTo>
                <a:lnTo>
                  <a:pt x="184" y="16"/>
                </a:lnTo>
                <a:lnTo>
                  <a:pt x="182" y="18"/>
                </a:lnTo>
                <a:lnTo>
                  <a:pt x="182" y="22"/>
                </a:lnTo>
                <a:lnTo>
                  <a:pt x="182" y="246"/>
                </a:lnTo>
                <a:lnTo>
                  <a:pt x="182" y="246"/>
                </a:lnTo>
                <a:lnTo>
                  <a:pt x="182" y="250"/>
                </a:lnTo>
                <a:lnTo>
                  <a:pt x="184" y="252"/>
                </a:lnTo>
                <a:lnTo>
                  <a:pt x="186" y="254"/>
                </a:lnTo>
                <a:lnTo>
                  <a:pt x="190" y="256"/>
                </a:lnTo>
                <a:lnTo>
                  <a:pt x="434" y="256"/>
                </a:lnTo>
                <a:lnTo>
                  <a:pt x="434" y="256"/>
                </a:lnTo>
                <a:lnTo>
                  <a:pt x="438" y="254"/>
                </a:lnTo>
                <a:lnTo>
                  <a:pt x="440" y="252"/>
                </a:lnTo>
                <a:lnTo>
                  <a:pt x="442" y="250"/>
                </a:lnTo>
                <a:lnTo>
                  <a:pt x="442" y="246"/>
                </a:lnTo>
                <a:lnTo>
                  <a:pt x="442" y="22"/>
                </a:lnTo>
                <a:lnTo>
                  <a:pt x="442" y="22"/>
                </a:lnTo>
                <a:lnTo>
                  <a:pt x="442" y="18"/>
                </a:lnTo>
                <a:lnTo>
                  <a:pt x="440" y="16"/>
                </a:lnTo>
                <a:lnTo>
                  <a:pt x="438" y="14"/>
                </a:lnTo>
                <a:lnTo>
                  <a:pt x="434" y="14"/>
                </a:lnTo>
                <a:lnTo>
                  <a:pt x="434" y="14"/>
                </a:lnTo>
                <a:close/>
                <a:moveTo>
                  <a:pt x="422" y="198"/>
                </a:moveTo>
                <a:lnTo>
                  <a:pt x="422" y="198"/>
                </a:lnTo>
                <a:lnTo>
                  <a:pt x="420" y="202"/>
                </a:lnTo>
                <a:lnTo>
                  <a:pt x="416" y="204"/>
                </a:lnTo>
                <a:lnTo>
                  <a:pt x="208" y="204"/>
                </a:lnTo>
                <a:lnTo>
                  <a:pt x="208" y="204"/>
                </a:lnTo>
                <a:lnTo>
                  <a:pt x="204" y="202"/>
                </a:lnTo>
                <a:lnTo>
                  <a:pt x="202" y="198"/>
                </a:lnTo>
                <a:lnTo>
                  <a:pt x="202" y="42"/>
                </a:lnTo>
                <a:lnTo>
                  <a:pt x="202" y="42"/>
                </a:lnTo>
                <a:lnTo>
                  <a:pt x="204" y="36"/>
                </a:lnTo>
                <a:lnTo>
                  <a:pt x="208" y="34"/>
                </a:lnTo>
                <a:lnTo>
                  <a:pt x="416" y="34"/>
                </a:lnTo>
                <a:lnTo>
                  <a:pt x="416" y="34"/>
                </a:lnTo>
                <a:lnTo>
                  <a:pt x="420" y="36"/>
                </a:lnTo>
                <a:lnTo>
                  <a:pt x="422" y="42"/>
                </a:lnTo>
                <a:lnTo>
                  <a:pt x="422" y="198"/>
                </a:lnTo>
                <a:close/>
                <a:moveTo>
                  <a:pt x="340" y="94"/>
                </a:moveTo>
                <a:lnTo>
                  <a:pt x="340" y="94"/>
                </a:lnTo>
                <a:lnTo>
                  <a:pt x="338" y="106"/>
                </a:lnTo>
                <a:lnTo>
                  <a:pt x="332" y="114"/>
                </a:lnTo>
                <a:lnTo>
                  <a:pt x="324" y="120"/>
                </a:lnTo>
                <a:lnTo>
                  <a:pt x="314" y="122"/>
                </a:lnTo>
                <a:lnTo>
                  <a:pt x="314" y="122"/>
                </a:lnTo>
                <a:lnTo>
                  <a:pt x="302" y="120"/>
                </a:lnTo>
                <a:lnTo>
                  <a:pt x="294" y="114"/>
                </a:lnTo>
                <a:lnTo>
                  <a:pt x="288" y="106"/>
                </a:lnTo>
                <a:lnTo>
                  <a:pt x="286" y="94"/>
                </a:lnTo>
                <a:lnTo>
                  <a:pt x="286" y="94"/>
                </a:lnTo>
                <a:lnTo>
                  <a:pt x="288" y="84"/>
                </a:lnTo>
                <a:lnTo>
                  <a:pt x="294" y="76"/>
                </a:lnTo>
                <a:lnTo>
                  <a:pt x="302" y="70"/>
                </a:lnTo>
                <a:lnTo>
                  <a:pt x="314" y="68"/>
                </a:lnTo>
                <a:lnTo>
                  <a:pt x="314" y="68"/>
                </a:lnTo>
                <a:lnTo>
                  <a:pt x="324" y="70"/>
                </a:lnTo>
                <a:lnTo>
                  <a:pt x="332" y="76"/>
                </a:lnTo>
                <a:lnTo>
                  <a:pt x="338" y="84"/>
                </a:lnTo>
                <a:lnTo>
                  <a:pt x="340" y="94"/>
                </a:lnTo>
                <a:lnTo>
                  <a:pt x="340" y="94"/>
                </a:lnTo>
                <a:close/>
                <a:moveTo>
                  <a:pt x="258" y="174"/>
                </a:moveTo>
                <a:lnTo>
                  <a:pt x="258" y="174"/>
                </a:lnTo>
                <a:lnTo>
                  <a:pt x="262" y="158"/>
                </a:lnTo>
                <a:lnTo>
                  <a:pt x="272" y="144"/>
                </a:lnTo>
                <a:lnTo>
                  <a:pt x="282" y="134"/>
                </a:lnTo>
                <a:lnTo>
                  <a:pt x="296" y="126"/>
                </a:lnTo>
                <a:lnTo>
                  <a:pt x="314" y="144"/>
                </a:lnTo>
                <a:lnTo>
                  <a:pt x="330" y="126"/>
                </a:lnTo>
                <a:lnTo>
                  <a:pt x="330" y="126"/>
                </a:lnTo>
                <a:lnTo>
                  <a:pt x="344" y="134"/>
                </a:lnTo>
                <a:lnTo>
                  <a:pt x="356" y="144"/>
                </a:lnTo>
                <a:lnTo>
                  <a:pt x="364" y="158"/>
                </a:lnTo>
                <a:lnTo>
                  <a:pt x="368" y="174"/>
                </a:lnTo>
                <a:lnTo>
                  <a:pt x="258" y="174"/>
                </a:lnTo>
                <a:close/>
              </a:path>
            </a:pathLst>
          </a:custGeom>
          <a:solidFill>
            <a:schemeClr val="bg1"/>
          </a:solidFill>
          <a:ln>
            <a:solidFill>
              <a:schemeClr val="accent1"/>
            </a:solidFill>
          </a:ln>
        </p:spPr>
        <p:txBody>
          <a:bodyPr anchor="ctr"/>
          <a:lstStyle/>
          <a:p>
            <a:pPr algn="ctr"/>
            <a:endParaRPr>
              <a:cs typeface="+mn-ea"/>
              <a:sym typeface="+mn-lt"/>
            </a:endParaRPr>
          </a:p>
        </p:txBody>
      </p:sp>
      <p:sp>
        <p:nvSpPr>
          <p:cNvPr id="43" name="Freeform: Shape 17"/>
          <p:cNvSpPr/>
          <p:nvPr/>
        </p:nvSpPr>
        <p:spPr bwMode="auto">
          <a:xfrm>
            <a:off x="1578610" y="4982210"/>
            <a:ext cx="679450" cy="605790"/>
          </a:xfrm>
          <a:custGeom>
            <a:avLst/>
            <a:gdLst>
              <a:gd name="T0" fmla="*/ 38 w 286"/>
              <a:gd name="T1" fmla="*/ 0 h 332"/>
              <a:gd name="T2" fmla="*/ 18 w 286"/>
              <a:gd name="T3" fmla="*/ 6 h 332"/>
              <a:gd name="T4" fmla="*/ 4 w 286"/>
              <a:gd name="T5" fmla="*/ 22 h 332"/>
              <a:gd name="T6" fmla="*/ 0 w 286"/>
              <a:gd name="T7" fmla="*/ 290 h 332"/>
              <a:gd name="T8" fmla="*/ 4 w 286"/>
              <a:gd name="T9" fmla="*/ 304 h 332"/>
              <a:gd name="T10" fmla="*/ 26 w 286"/>
              <a:gd name="T11" fmla="*/ 324 h 332"/>
              <a:gd name="T12" fmla="*/ 160 w 286"/>
              <a:gd name="T13" fmla="*/ 328 h 332"/>
              <a:gd name="T14" fmla="*/ 172 w 286"/>
              <a:gd name="T15" fmla="*/ 324 h 332"/>
              <a:gd name="T16" fmla="*/ 194 w 286"/>
              <a:gd name="T17" fmla="*/ 304 h 332"/>
              <a:gd name="T18" fmla="*/ 198 w 286"/>
              <a:gd name="T19" fmla="*/ 38 h 332"/>
              <a:gd name="T20" fmla="*/ 194 w 286"/>
              <a:gd name="T21" fmla="*/ 22 h 332"/>
              <a:gd name="T22" fmla="*/ 180 w 286"/>
              <a:gd name="T23" fmla="*/ 6 h 332"/>
              <a:gd name="T24" fmla="*/ 160 w 286"/>
              <a:gd name="T25" fmla="*/ 0 h 332"/>
              <a:gd name="T26" fmla="*/ 34 w 286"/>
              <a:gd name="T27" fmla="*/ 302 h 332"/>
              <a:gd name="T28" fmla="*/ 26 w 286"/>
              <a:gd name="T29" fmla="*/ 294 h 332"/>
              <a:gd name="T30" fmla="*/ 34 w 286"/>
              <a:gd name="T31" fmla="*/ 288 h 332"/>
              <a:gd name="T32" fmla="*/ 86 w 286"/>
              <a:gd name="T33" fmla="*/ 290 h 332"/>
              <a:gd name="T34" fmla="*/ 86 w 286"/>
              <a:gd name="T35" fmla="*/ 300 h 332"/>
              <a:gd name="T36" fmla="*/ 160 w 286"/>
              <a:gd name="T37" fmla="*/ 302 h 332"/>
              <a:gd name="T38" fmla="*/ 108 w 286"/>
              <a:gd name="T39" fmla="*/ 300 h 332"/>
              <a:gd name="T40" fmla="*/ 108 w 286"/>
              <a:gd name="T41" fmla="*/ 290 h 332"/>
              <a:gd name="T42" fmla="*/ 160 w 286"/>
              <a:gd name="T43" fmla="*/ 288 h 332"/>
              <a:gd name="T44" fmla="*/ 168 w 286"/>
              <a:gd name="T45" fmla="*/ 294 h 332"/>
              <a:gd name="T46" fmla="*/ 160 w 286"/>
              <a:gd name="T47" fmla="*/ 302 h 332"/>
              <a:gd name="T48" fmla="*/ 174 w 286"/>
              <a:gd name="T49" fmla="*/ 258 h 332"/>
              <a:gd name="T50" fmla="*/ 30 w 286"/>
              <a:gd name="T51" fmla="*/ 260 h 332"/>
              <a:gd name="T52" fmla="*/ 24 w 286"/>
              <a:gd name="T53" fmla="*/ 42 h 332"/>
              <a:gd name="T54" fmla="*/ 30 w 286"/>
              <a:gd name="T55" fmla="*/ 36 h 332"/>
              <a:gd name="T56" fmla="*/ 174 w 286"/>
              <a:gd name="T57" fmla="*/ 38 h 332"/>
              <a:gd name="T58" fmla="*/ 286 w 286"/>
              <a:gd name="T59" fmla="*/ 82 h 332"/>
              <a:gd name="T60" fmla="*/ 286 w 286"/>
              <a:gd name="T61" fmla="*/ 82 h 332"/>
              <a:gd name="T62" fmla="*/ 238 w 286"/>
              <a:gd name="T63" fmla="*/ 330 h 332"/>
              <a:gd name="T64" fmla="*/ 234 w 286"/>
              <a:gd name="T65" fmla="*/ 330 h 332"/>
              <a:gd name="T66" fmla="*/ 258 w 286"/>
              <a:gd name="T67" fmla="*/ 78 h 332"/>
              <a:gd name="T68" fmla="*/ 262 w 286"/>
              <a:gd name="T69" fmla="*/ 68 h 332"/>
              <a:gd name="T70" fmla="*/ 274 w 286"/>
              <a:gd name="T71" fmla="*/ 66 h 332"/>
              <a:gd name="T72" fmla="*/ 286 w 286"/>
              <a:gd name="T73" fmla="*/ 76 h 332"/>
              <a:gd name="T74" fmla="*/ 136 w 286"/>
              <a:gd name="T75" fmla="*/ 158 h 332"/>
              <a:gd name="T76" fmla="*/ 76 w 286"/>
              <a:gd name="T77" fmla="*/ 192 h 332"/>
              <a:gd name="T78" fmla="*/ 70 w 286"/>
              <a:gd name="T79" fmla="*/ 186 h 332"/>
              <a:gd name="T80" fmla="*/ 72 w 286"/>
              <a:gd name="T81" fmla="*/ 116 h 332"/>
              <a:gd name="T82" fmla="*/ 80 w 286"/>
              <a:gd name="T83" fmla="*/ 114 h 332"/>
              <a:gd name="T84" fmla="*/ 138 w 286"/>
              <a:gd name="T85" fmla="*/ 150 h 332"/>
              <a:gd name="T86" fmla="*/ 136 w 286"/>
              <a:gd name="T87"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332">
                <a:moveTo>
                  <a:pt x="160" y="0"/>
                </a:moveTo>
                <a:lnTo>
                  <a:pt x="38" y="0"/>
                </a:lnTo>
                <a:lnTo>
                  <a:pt x="38" y="0"/>
                </a:lnTo>
                <a:lnTo>
                  <a:pt x="32" y="0"/>
                </a:lnTo>
                <a:lnTo>
                  <a:pt x="24" y="2"/>
                </a:lnTo>
                <a:lnTo>
                  <a:pt x="18" y="6"/>
                </a:lnTo>
                <a:lnTo>
                  <a:pt x="12" y="10"/>
                </a:lnTo>
                <a:lnTo>
                  <a:pt x="8" y="16"/>
                </a:lnTo>
                <a:lnTo>
                  <a:pt x="4" y="22"/>
                </a:lnTo>
                <a:lnTo>
                  <a:pt x="2" y="30"/>
                </a:lnTo>
                <a:lnTo>
                  <a:pt x="0" y="38"/>
                </a:lnTo>
                <a:lnTo>
                  <a:pt x="0" y="290"/>
                </a:lnTo>
                <a:lnTo>
                  <a:pt x="0" y="290"/>
                </a:lnTo>
                <a:lnTo>
                  <a:pt x="2" y="298"/>
                </a:lnTo>
                <a:lnTo>
                  <a:pt x="4" y="304"/>
                </a:lnTo>
                <a:lnTo>
                  <a:pt x="8" y="310"/>
                </a:lnTo>
                <a:lnTo>
                  <a:pt x="14" y="316"/>
                </a:lnTo>
                <a:lnTo>
                  <a:pt x="26" y="324"/>
                </a:lnTo>
                <a:lnTo>
                  <a:pt x="32" y="328"/>
                </a:lnTo>
                <a:lnTo>
                  <a:pt x="38" y="328"/>
                </a:lnTo>
                <a:lnTo>
                  <a:pt x="160" y="328"/>
                </a:lnTo>
                <a:lnTo>
                  <a:pt x="160" y="328"/>
                </a:lnTo>
                <a:lnTo>
                  <a:pt x="166" y="328"/>
                </a:lnTo>
                <a:lnTo>
                  <a:pt x="172" y="324"/>
                </a:lnTo>
                <a:lnTo>
                  <a:pt x="186" y="316"/>
                </a:lnTo>
                <a:lnTo>
                  <a:pt x="190" y="310"/>
                </a:lnTo>
                <a:lnTo>
                  <a:pt x="194" y="304"/>
                </a:lnTo>
                <a:lnTo>
                  <a:pt x="196" y="298"/>
                </a:lnTo>
                <a:lnTo>
                  <a:pt x="198" y="290"/>
                </a:lnTo>
                <a:lnTo>
                  <a:pt x="198" y="38"/>
                </a:lnTo>
                <a:lnTo>
                  <a:pt x="198" y="38"/>
                </a:lnTo>
                <a:lnTo>
                  <a:pt x="198" y="30"/>
                </a:lnTo>
                <a:lnTo>
                  <a:pt x="194" y="22"/>
                </a:lnTo>
                <a:lnTo>
                  <a:pt x="192" y="16"/>
                </a:lnTo>
                <a:lnTo>
                  <a:pt x="186" y="10"/>
                </a:lnTo>
                <a:lnTo>
                  <a:pt x="180" y="6"/>
                </a:lnTo>
                <a:lnTo>
                  <a:pt x="174" y="2"/>
                </a:lnTo>
                <a:lnTo>
                  <a:pt x="168" y="0"/>
                </a:lnTo>
                <a:lnTo>
                  <a:pt x="160" y="0"/>
                </a:lnTo>
                <a:lnTo>
                  <a:pt x="160" y="0"/>
                </a:lnTo>
                <a:close/>
                <a:moveTo>
                  <a:pt x="80" y="302"/>
                </a:moveTo>
                <a:lnTo>
                  <a:pt x="34" y="302"/>
                </a:lnTo>
                <a:lnTo>
                  <a:pt x="34" y="302"/>
                </a:lnTo>
                <a:lnTo>
                  <a:pt x="28" y="300"/>
                </a:lnTo>
                <a:lnTo>
                  <a:pt x="26" y="294"/>
                </a:lnTo>
                <a:lnTo>
                  <a:pt x="26" y="294"/>
                </a:lnTo>
                <a:lnTo>
                  <a:pt x="28" y="290"/>
                </a:lnTo>
                <a:lnTo>
                  <a:pt x="34" y="288"/>
                </a:lnTo>
                <a:lnTo>
                  <a:pt x="80" y="288"/>
                </a:lnTo>
                <a:lnTo>
                  <a:pt x="80" y="288"/>
                </a:lnTo>
                <a:lnTo>
                  <a:pt x="86" y="290"/>
                </a:lnTo>
                <a:lnTo>
                  <a:pt x="88" y="294"/>
                </a:lnTo>
                <a:lnTo>
                  <a:pt x="88" y="294"/>
                </a:lnTo>
                <a:lnTo>
                  <a:pt x="86" y="300"/>
                </a:lnTo>
                <a:lnTo>
                  <a:pt x="80" y="302"/>
                </a:lnTo>
                <a:lnTo>
                  <a:pt x="80" y="302"/>
                </a:lnTo>
                <a:close/>
                <a:moveTo>
                  <a:pt x="160" y="302"/>
                </a:moveTo>
                <a:lnTo>
                  <a:pt x="114" y="302"/>
                </a:lnTo>
                <a:lnTo>
                  <a:pt x="114" y="302"/>
                </a:lnTo>
                <a:lnTo>
                  <a:pt x="108" y="300"/>
                </a:lnTo>
                <a:lnTo>
                  <a:pt x="106" y="294"/>
                </a:lnTo>
                <a:lnTo>
                  <a:pt x="106" y="294"/>
                </a:lnTo>
                <a:lnTo>
                  <a:pt x="108" y="290"/>
                </a:lnTo>
                <a:lnTo>
                  <a:pt x="114" y="288"/>
                </a:lnTo>
                <a:lnTo>
                  <a:pt x="160" y="288"/>
                </a:lnTo>
                <a:lnTo>
                  <a:pt x="160" y="288"/>
                </a:lnTo>
                <a:lnTo>
                  <a:pt x="166" y="290"/>
                </a:lnTo>
                <a:lnTo>
                  <a:pt x="168" y="294"/>
                </a:lnTo>
                <a:lnTo>
                  <a:pt x="168" y="294"/>
                </a:lnTo>
                <a:lnTo>
                  <a:pt x="166" y="300"/>
                </a:lnTo>
                <a:lnTo>
                  <a:pt x="160" y="302"/>
                </a:lnTo>
                <a:lnTo>
                  <a:pt x="160" y="302"/>
                </a:lnTo>
                <a:close/>
                <a:moveTo>
                  <a:pt x="176" y="252"/>
                </a:moveTo>
                <a:lnTo>
                  <a:pt x="176" y="252"/>
                </a:lnTo>
                <a:lnTo>
                  <a:pt x="174" y="258"/>
                </a:lnTo>
                <a:lnTo>
                  <a:pt x="170" y="260"/>
                </a:lnTo>
                <a:lnTo>
                  <a:pt x="30" y="260"/>
                </a:lnTo>
                <a:lnTo>
                  <a:pt x="30" y="260"/>
                </a:lnTo>
                <a:lnTo>
                  <a:pt x="24" y="258"/>
                </a:lnTo>
                <a:lnTo>
                  <a:pt x="24" y="252"/>
                </a:lnTo>
                <a:lnTo>
                  <a:pt x="24" y="42"/>
                </a:lnTo>
                <a:lnTo>
                  <a:pt x="24" y="42"/>
                </a:lnTo>
                <a:lnTo>
                  <a:pt x="24" y="38"/>
                </a:lnTo>
                <a:lnTo>
                  <a:pt x="30" y="36"/>
                </a:lnTo>
                <a:lnTo>
                  <a:pt x="170" y="36"/>
                </a:lnTo>
                <a:lnTo>
                  <a:pt x="170" y="36"/>
                </a:lnTo>
                <a:lnTo>
                  <a:pt x="174" y="38"/>
                </a:lnTo>
                <a:lnTo>
                  <a:pt x="176" y="42"/>
                </a:lnTo>
                <a:lnTo>
                  <a:pt x="176" y="252"/>
                </a:lnTo>
                <a:close/>
                <a:moveTo>
                  <a:pt x="286" y="82"/>
                </a:moveTo>
                <a:lnTo>
                  <a:pt x="286" y="82"/>
                </a:lnTo>
                <a:lnTo>
                  <a:pt x="286" y="82"/>
                </a:lnTo>
                <a:lnTo>
                  <a:pt x="286" y="82"/>
                </a:lnTo>
                <a:lnTo>
                  <a:pt x="254" y="304"/>
                </a:lnTo>
                <a:lnTo>
                  <a:pt x="254" y="304"/>
                </a:lnTo>
                <a:lnTo>
                  <a:pt x="238" y="330"/>
                </a:lnTo>
                <a:lnTo>
                  <a:pt x="238" y="330"/>
                </a:lnTo>
                <a:lnTo>
                  <a:pt x="236" y="332"/>
                </a:lnTo>
                <a:lnTo>
                  <a:pt x="234" y="330"/>
                </a:lnTo>
                <a:lnTo>
                  <a:pt x="226" y="300"/>
                </a:lnTo>
                <a:lnTo>
                  <a:pt x="226" y="300"/>
                </a:lnTo>
                <a:lnTo>
                  <a:pt x="258" y="78"/>
                </a:lnTo>
                <a:lnTo>
                  <a:pt x="258" y="78"/>
                </a:lnTo>
                <a:lnTo>
                  <a:pt x="260" y="72"/>
                </a:lnTo>
                <a:lnTo>
                  <a:pt x="262" y="68"/>
                </a:lnTo>
                <a:lnTo>
                  <a:pt x="268" y="66"/>
                </a:lnTo>
                <a:lnTo>
                  <a:pt x="274" y="66"/>
                </a:lnTo>
                <a:lnTo>
                  <a:pt x="274" y="66"/>
                </a:lnTo>
                <a:lnTo>
                  <a:pt x="278" y="68"/>
                </a:lnTo>
                <a:lnTo>
                  <a:pt x="284" y="72"/>
                </a:lnTo>
                <a:lnTo>
                  <a:pt x="286" y="76"/>
                </a:lnTo>
                <a:lnTo>
                  <a:pt x="286" y="82"/>
                </a:lnTo>
                <a:lnTo>
                  <a:pt x="286" y="82"/>
                </a:lnTo>
                <a:close/>
                <a:moveTo>
                  <a:pt x="136" y="158"/>
                </a:moveTo>
                <a:lnTo>
                  <a:pt x="80" y="190"/>
                </a:lnTo>
                <a:lnTo>
                  <a:pt x="80" y="190"/>
                </a:lnTo>
                <a:lnTo>
                  <a:pt x="76" y="192"/>
                </a:lnTo>
                <a:lnTo>
                  <a:pt x="74" y="192"/>
                </a:lnTo>
                <a:lnTo>
                  <a:pt x="72" y="188"/>
                </a:lnTo>
                <a:lnTo>
                  <a:pt x="70" y="186"/>
                </a:lnTo>
                <a:lnTo>
                  <a:pt x="70" y="120"/>
                </a:lnTo>
                <a:lnTo>
                  <a:pt x="70" y="120"/>
                </a:lnTo>
                <a:lnTo>
                  <a:pt x="72" y="116"/>
                </a:lnTo>
                <a:lnTo>
                  <a:pt x="74" y="114"/>
                </a:lnTo>
                <a:lnTo>
                  <a:pt x="76" y="114"/>
                </a:lnTo>
                <a:lnTo>
                  <a:pt x="80" y="114"/>
                </a:lnTo>
                <a:lnTo>
                  <a:pt x="136" y="148"/>
                </a:lnTo>
                <a:lnTo>
                  <a:pt x="136" y="148"/>
                </a:lnTo>
                <a:lnTo>
                  <a:pt x="138" y="150"/>
                </a:lnTo>
                <a:lnTo>
                  <a:pt x="140" y="152"/>
                </a:lnTo>
                <a:lnTo>
                  <a:pt x="138" y="156"/>
                </a:lnTo>
                <a:lnTo>
                  <a:pt x="136" y="158"/>
                </a:lnTo>
                <a:lnTo>
                  <a:pt x="136" y="158"/>
                </a:lnTo>
                <a:close/>
              </a:path>
            </a:pathLst>
          </a:custGeom>
          <a:solidFill>
            <a:schemeClr val="bg1"/>
          </a:solidFill>
          <a:ln>
            <a:solidFill>
              <a:schemeClr val="accent1"/>
            </a:solidFill>
          </a:ln>
        </p:spPr>
        <p:txBody>
          <a:bodyPr anchor="ctr"/>
          <a:lstStyle/>
          <a:p>
            <a:pPr algn="ctr"/>
            <a:endParaRPr>
              <a:cs typeface="+mn-ea"/>
              <a:sym typeface="+mn-lt"/>
            </a:endParaRPr>
          </a:p>
        </p:txBody>
      </p:sp>
      <p:grpSp>
        <p:nvGrpSpPr>
          <p:cNvPr id="8" name="组合 7"/>
          <p:cNvGrpSpPr/>
          <p:nvPr/>
        </p:nvGrpSpPr>
        <p:grpSpPr>
          <a:xfrm>
            <a:off x="99667" y="220792"/>
            <a:ext cx="3592020" cy="491607"/>
            <a:chOff x="198764" y="258545"/>
            <a:chExt cx="4788250" cy="656007"/>
          </a:xfrm>
        </p:grpSpPr>
        <p:grpSp>
          <p:nvGrpSpPr>
            <p:cNvPr id="15" name="组合 14"/>
            <p:cNvGrpSpPr/>
            <p:nvPr/>
          </p:nvGrpSpPr>
          <p:grpSpPr>
            <a:xfrm>
              <a:off x="198764" y="258545"/>
              <a:ext cx="700083" cy="563491"/>
              <a:chOff x="5075564" y="2933562"/>
              <a:chExt cx="2860947" cy="2302753"/>
            </a:xfrm>
          </p:grpSpPr>
          <p:sp>
            <p:nvSpPr>
              <p:cNvPr id="16" name="等腰三角形 1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8" name="等腰三角形 1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9"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0" name="日期占位符 19"/>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4" name="文本框 67"/>
          <p:cNvSpPr>
            <a:spLocks noChangeArrowheads="1"/>
          </p:cNvSpPr>
          <p:nvPr/>
        </p:nvSpPr>
        <p:spPr bwMode="auto">
          <a:xfrm>
            <a:off x="599440" y="81915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6.5.3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实现需求管理自动化</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10" name="灯片编号占位符 9"/>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53</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up)">
                                      <p:cBhvr>
                                        <p:cTn id="24" dur="500"/>
                                        <p:tgtEl>
                                          <p:spTgt spid="1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p:tgtEl>
                                          <p:spTgt spid="7"/>
                                        </p:tgtEl>
                                        <p:attrNameLst>
                                          <p:attrName>ppt_y</p:attrName>
                                        </p:attrNameLst>
                                      </p:cBhvr>
                                      <p:tavLst>
                                        <p:tav tm="0">
                                          <p:val>
                                            <p:strVal val="#ppt_y+#ppt_h*1.125000"/>
                                          </p:val>
                                        </p:tav>
                                        <p:tav tm="100000">
                                          <p:val>
                                            <p:strVal val="#ppt_y"/>
                                          </p:val>
                                        </p:tav>
                                      </p:tavLst>
                                    </p:anim>
                                    <p:animEffect transition="in" filter="wipe(up)">
                                      <p:cBhvr>
                                        <p:cTn id="28" dur="500"/>
                                        <p:tgtEl>
                                          <p:spTgt spid="7"/>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ppt_y</p:attrName>
                                        </p:attrNameLst>
                                      </p:cBhvr>
                                      <p:tavLst>
                                        <p:tav tm="0">
                                          <p:val>
                                            <p:strVal val="#ppt_y+#ppt_h*1.125000"/>
                                          </p:val>
                                        </p:tav>
                                        <p:tav tm="100000">
                                          <p:val>
                                            <p:strVal val="#ppt_y"/>
                                          </p:val>
                                        </p:tav>
                                      </p:tavLst>
                                    </p:anim>
                                    <p:animEffect transition="in" filter="wipe(up)">
                                      <p:cBhvr>
                                        <p:cTn id="32" dur="500"/>
                                        <p:tgtEl>
                                          <p:spTgt spid="9"/>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p:tgtEl>
                                          <p:spTgt spid="42"/>
                                        </p:tgtEl>
                                        <p:attrNameLst>
                                          <p:attrName>ppt_y</p:attrName>
                                        </p:attrNameLst>
                                      </p:cBhvr>
                                      <p:tavLst>
                                        <p:tav tm="0">
                                          <p:val>
                                            <p:strVal val="#ppt_y+#ppt_h*1.125000"/>
                                          </p:val>
                                        </p:tav>
                                        <p:tav tm="100000">
                                          <p:val>
                                            <p:strVal val="#ppt_y"/>
                                          </p:val>
                                        </p:tav>
                                      </p:tavLst>
                                    </p:anim>
                                    <p:animEffect transition="in" filter="wipe(up)">
                                      <p:cBhvr>
                                        <p:cTn id="36" dur="500"/>
                                        <p:tgtEl>
                                          <p:spTgt spid="42"/>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p:tgtEl>
                                          <p:spTgt spid="43"/>
                                        </p:tgtEl>
                                        <p:attrNameLst>
                                          <p:attrName>ppt_y</p:attrName>
                                        </p:attrNameLst>
                                      </p:cBhvr>
                                      <p:tavLst>
                                        <p:tav tm="0">
                                          <p:val>
                                            <p:strVal val="#ppt_y+#ppt_h*1.125000"/>
                                          </p:val>
                                        </p:tav>
                                        <p:tav tm="100000">
                                          <p:val>
                                            <p:strVal val="#ppt_y"/>
                                          </p:val>
                                        </p:tav>
                                      </p:tavLst>
                                    </p:anim>
                                    <p:animEffect transition="in" filter="wipe(up)">
                                      <p:cBhvr>
                                        <p:cTn id="40" dur="500"/>
                                        <p:tgtEl>
                                          <p:spTgt spid="43"/>
                                        </p:tgtEl>
                                      </p:cBhvr>
                                    </p:animEffect>
                                  </p:childTnLst>
                                </p:cTn>
                              </p:par>
                              <p:par>
                                <p:cTn id="41" presetID="12" presetClass="entr" presetSubtype="4"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p:tgtEl>
                                          <p:spTgt spid="8"/>
                                        </p:tgtEl>
                                        <p:attrNameLst>
                                          <p:attrName>ppt_y</p:attrName>
                                        </p:attrNameLst>
                                      </p:cBhvr>
                                      <p:tavLst>
                                        <p:tav tm="0">
                                          <p:val>
                                            <p:strVal val="#ppt_y+#ppt_h*1.125000"/>
                                          </p:val>
                                        </p:tav>
                                        <p:tav tm="100000">
                                          <p:val>
                                            <p:strVal val="#ppt_y"/>
                                          </p:val>
                                        </p:tav>
                                      </p:tavLst>
                                    </p:anim>
                                    <p:animEffect transition="in" filter="wipe(up)">
                                      <p:cBhvr>
                                        <p:cTn id="44" dur="500"/>
                                        <p:tgtEl>
                                          <p:spTgt spid="8"/>
                                        </p:tgtEl>
                                      </p:cBhvr>
                                    </p:animEffect>
                                  </p:childTnLst>
                                </p:cTn>
                              </p:par>
                              <p:par>
                                <p:cTn id="45" presetID="1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p:tgtEl>
                                          <p:spTgt spid="17"/>
                                        </p:tgtEl>
                                        <p:attrNameLst>
                                          <p:attrName>ppt_y</p:attrName>
                                        </p:attrNameLst>
                                      </p:cBhvr>
                                      <p:tavLst>
                                        <p:tav tm="0">
                                          <p:val>
                                            <p:strVal val="#ppt_y+#ppt_h*1.125000"/>
                                          </p:val>
                                        </p:tav>
                                        <p:tav tm="100000">
                                          <p:val>
                                            <p:strVal val="#ppt_y"/>
                                          </p:val>
                                        </p:tav>
                                      </p:tavLst>
                                    </p:anim>
                                    <p:animEffect transition="in" filter="wipe(up)">
                                      <p:cBhvr>
                                        <p:cTn id="48" dur="500"/>
                                        <p:tgtEl>
                                          <p:spTgt spid="17"/>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p:tgtEl>
                                          <p:spTgt spid="20"/>
                                        </p:tgtEl>
                                        <p:attrNameLst>
                                          <p:attrName>ppt_y</p:attrName>
                                        </p:attrNameLst>
                                      </p:cBhvr>
                                      <p:tavLst>
                                        <p:tav tm="0">
                                          <p:val>
                                            <p:strVal val="#ppt_y+#ppt_h*1.125000"/>
                                          </p:val>
                                        </p:tav>
                                        <p:tav tm="100000">
                                          <p:val>
                                            <p:strVal val="#ppt_y"/>
                                          </p:val>
                                        </p:tav>
                                      </p:tavLst>
                                    </p:anim>
                                    <p:animEffect transition="in" filter="wipe(up)">
                                      <p:cBhvr>
                                        <p:cTn id="52" dur="500"/>
                                        <p:tgtEl>
                                          <p:spTgt spid="20"/>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p:tgtEl>
                                          <p:spTgt spid="4"/>
                                        </p:tgtEl>
                                        <p:attrNameLst>
                                          <p:attrName>ppt_y</p:attrName>
                                        </p:attrNameLst>
                                      </p:cBhvr>
                                      <p:tavLst>
                                        <p:tav tm="0">
                                          <p:val>
                                            <p:strVal val="#ppt_y+#ppt_h*1.125000"/>
                                          </p:val>
                                        </p:tav>
                                        <p:tav tm="100000">
                                          <p:val>
                                            <p:strVal val="#ppt_y"/>
                                          </p:val>
                                        </p:tav>
                                      </p:tavLst>
                                    </p:anim>
                                    <p:animEffect transition="in" filter="wipe(up)">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3" grpId="0" bldLvl="0" animBg="1"/>
      <p:bldP spid="3" grpId="1" animBg="1"/>
      <p:bldP spid="2" grpId="0" bldLvl="0" animBg="1"/>
      <p:bldP spid="2" grpId="1" animBg="1"/>
      <p:bldP spid="11" grpId="0"/>
      <p:bldP spid="11" grpId="1"/>
      <p:bldP spid="13" grpId="0"/>
      <p:bldP spid="13" grpId="1"/>
      <p:bldP spid="7" grpId="0"/>
      <p:bldP spid="7" grpId="1"/>
      <p:bldP spid="9" grpId="0" bldLvl="0" animBg="1"/>
      <p:bldP spid="9" grpId="1" animBg="1"/>
      <p:bldP spid="42" grpId="0" bldLvl="0" animBg="1"/>
      <p:bldP spid="42" grpId="1" animBg="1"/>
      <p:bldP spid="43" grpId="0" bldLvl="0" animBg="1"/>
      <p:bldP spid="43" grpId="1" animBg="1"/>
      <p:bldP spid="20" grpId="0"/>
      <p:bldP spid="20" grpId="1"/>
      <p:bldP spid="4" grpId="0"/>
      <p:bldP spid="4"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5365" y="4590415"/>
            <a:ext cx="8393430" cy="9188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4" name="矩形 3"/>
          <p:cNvSpPr/>
          <p:nvPr/>
        </p:nvSpPr>
        <p:spPr>
          <a:xfrm>
            <a:off x="2308225" y="3325495"/>
            <a:ext cx="8371205" cy="9950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7" name="矩形 26"/>
          <p:cNvSpPr/>
          <p:nvPr/>
        </p:nvSpPr>
        <p:spPr>
          <a:xfrm>
            <a:off x="2308225" y="2263775"/>
            <a:ext cx="8371205" cy="8229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9" name="Freeform: Shape 62"/>
          <p:cNvSpPr/>
          <p:nvPr/>
        </p:nvSpPr>
        <p:spPr bwMode="auto">
          <a:xfrm>
            <a:off x="1624965" y="2432685"/>
            <a:ext cx="490855" cy="448945"/>
          </a:xfrm>
          <a:custGeom>
            <a:avLst/>
            <a:gdLst>
              <a:gd name="T0" fmla="*/ 352 w 380"/>
              <a:gd name="T1" fmla="*/ 228 h 302"/>
              <a:gd name="T2" fmla="*/ 378 w 380"/>
              <a:gd name="T3" fmla="*/ 178 h 302"/>
              <a:gd name="T4" fmla="*/ 378 w 380"/>
              <a:gd name="T5" fmla="*/ 140 h 302"/>
              <a:gd name="T6" fmla="*/ 348 w 380"/>
              <a:gd name="T7" fmla="*/ 90 h 302"/>
              <a:gd name="T8" fmla="*/ 292 w 380"/>
              <a:gd name="T9" fmla="*/ 56 h 302"/>
              <a:gd name="T10" fmla="*/ 258 w 380"/>
              <a:gd name="T11" fmla="*/ 38 h 302"/>
              <a:gd name="T12" fmla="*/ 218 w 380"/>
              <a:gd name="T13" fmla="*/ 14 h 302"/>
              <a:gd name="T14" fmla="*/ 168 w 380"/>
              <a:gd name="T15" fmla="*/ 2 h 302"/>
              <a:gd name="T16" fmla="*/ 120 w 380"/>
              <a:gd name="T17" fmla="*/ 4 h 302"/>
              <a:gd name="T18" fmla="*/ 44 w 380"/>
              <a:gd name="T19" fmla="*/ 34 h 302"/>
              <a:gd name="T20" fmla="*/ 12 w 380"/>
              <a:gd name="T21" fmla="*/ 70 h 302"/>
              <a:gd name="T22" fmla="*/ 2 w 380"/>
              <a:gd name="T23" fmla="*/ 102 h 302"/>
              <a:gd name="T24" fmla="*/ 2 w 380"/>
              <a:gd name="T25" fmla="*/ 132 h 302"/>
              <a:gd name="T26" fmla="*/ 30 w 380"/>
              <a:gd name="T27" fmla="*/ 182 h 302"/>
              <a:gd name="T28" fmla="*/ 8 w 380"/>
              <a:gd name="T29" fmla="*/ 242 h 302"/>
              <a:gd name="T30" fmla="*/ 8 w 380"/>
              <a:gd name="T31" fmla="*/ 248 h 302"/>
              <a:gd name="T32" fmla="*/ 12 w 380"/>
              <a:gd name="T33" fmla="*/ 248 h 302"/>
              <a:gd name="T34" fmla="*/ 104 w 380"/>
              <a:gd name="T35" fmla="*/ 222 h 302"/>
              <a:gd name="T36" fmla="*/ 142 w 380"/>
              <a:gd name="T37" fmla="*/ 252 h 302"/>
              <a:gd name="T38" fmla="*/ 192 w 380"/>
              <a:gd name="T39" fmla="*/ 272 h 302"/>
              <a:gd name="T40" fmla="*/ 230 w 380"/>
              <a:gd name="T41" fmla="*/ 276 h 302"/>
              <a:gd name="T42" fmla="*/ 376 w 380"/>
              <a:gd name="T43" fmla="*/ 302 h 302"/>
              <a:gd name="T44" fmla="*/ 376 w 380"/>
              <a:gd name="T45" fmla="*/ 302 h 302"/>
              <a:gd name="T46" fmla="*/ 380 w 380"/>
              <a:gd name="T47" fmla="*/ 296 h 302"/>
              <a:gd name="T48" fmla="*/ 274 w 380"/>
              <a:gd name="T49" fmla="*/ 252 h 302"/>
              <a:gd name="T50" fmla="*/ 250 w 380"/>
              <a:gd name="T51" fmla="*/ 256 h 302"/>
              <a:gd name="T52" fmla="*/ 204 w 380"/>
              <a:gd name="T53" fmla="*/ 256 h 302"/>
              <a:gd name="T54" fmla="*/ 138 w 380"/>
              <a:gd name="T55" fmla="*/ 228 h 302"/>
              <a:gd name="T56" fmla="*/ 106 w 380"/>
              <a:gd name="T57" fmla="*/ 190 h 302"/>
              <a:gd name="T58" fmla="*/ 100 w 380"/>
              <a:gd name="T59" fmla="*/ 160 h 302"/>
              <a:gd name="T60" fmla="*/ 102 w 380"/>
              <a:gd name="T61" fmla="*/ 140 h 302"/>
              <a:gd name="T62" fmla="*/ 122 w 380"/>
              <a:gd name="T63" fmla="*/ 106 h 302"/>
              <a:gd name="T64" fmla="*/ 180 w 380"/>
              <a:gd name="T65" fmla="*/ 70 h 302"/>
              <a:gd name="T66" fmla="*/ 230 w 380"/>
              <a:gd name="T67" fmla="*/ 62 h 302"/>
              <a:gd name="T68" fmla="*/ 304 w 380"/>
              <a:gd name="T69" fmla="*/ 80 h 302"/>
              <a:gd name="T70" fmla="*/ 352 w 380"/>
              <a:gd name="T71" fmla="*/ 122 h 302"/>
              <a:gd name="T72" fmla="*/ 360 w 380"/>
              <a:gd name="T73" fmla="*/ 150 h 302"/>
              <a:gd name="T74" fmla="*/ 360 w 380"/>
              <a:gd name="T75" fmla="*/ 176 h 302"/>
              <a:gd name="T76" fmla="*/ 336 w 380"/>
              <a:gd name="T77" fmla="*/ 218 h 302"/>
              <a:gd name="T78" fmla="*/ 350 w 380"/>
              <a:gd name="T79" fmla="*/ 274 h 302"/>
              <a:gd name="T80" fmla="*/ 230 w 380"/>
              <a:gd name="T81" fmla="*/ 144 h 302"/>
              <a:gd name="T82" fmla="*/ 248 w 380"/>
              <a:gd name="T83" fmla="*/ 156 h 302"/>
              <a:gd name="T84" fmla="*/ 248 w 380"/>
              <a:gd name="T85" fmla="*/ 170 h 302"/>
              <a:gd name="T86" fmla="*/ 230 w 380"/>
              <a:gd name="T87" fmla="*/ 182 h 302"/>
              <a:gd name="T88" fmla="*/ 216 w 380"/>
              <a:gd name="T89" fmla="*/ 176 h 302"/>
              <a:gd name="T90" fmla="*/ 212 w 380"/>
              <a:gd name="T91" fmla="*/ 162 h 302"/>
              <a:gd name="T92" fmla="*/ 222 w 380"/>
              <a:gd name="T93" fmla="*/ 146 h 302"/>
              <a:gd name="T94" fmla="*/ 168 w 380"/>
              <a:gd name="T95" fmla="*/ 144 h 302"/>
              <a:gd name="T96" fmla="*/ 180 w 380"/>
              <a:gd name="T97" fmla="*/ 150 h 302"/>
              <a:gd name="T98" fmla="*/ 186 w 380"/>
              <a:gd name="T99" fmla="*/ 162 h 302"/>
              <a:gd name="T100" fmla="*/ 174 w 380"/>
              <a:gd name="T101" fmla="*/ 180 h 302"/>
              <a:gd name="T102" fmla="*/ 160 w 380"/>
              <a:gd name="T103" fmla="*/ 180 h 302"/>
              <a:gd name="T104" fmla="*/ 148 w 380"/>
              <a:gd name="T105" fmla="*/ 162 h 302"/>
              <a:gd name="T106" fmla="*/ 154 w 380"/>
              <a:gd name="T107" fmla="*/ 150 h 302"/>
              <a:gd name="T108" fmla="*/ 168 w 380"/>
              <a:gd name="T109" fmla="*/ 144 h 302"/>
              <a:gd name="T110" fmla="*/ 306 w 380"/>
              <a:gd name="T111" fmla="*/ 146 h 302"/>
              <a:gd name="T112" fmla="*/ 318 w 380"/>
              <a:gd name="T113" fmla="*/ 162 h 302"/>
              <a:gd name="T114" fmla="*/ 312 w 380"/>
              <a:gd name="T115" fmla="*/ 176 h 302"/>
              <a:gd name="T116" fmla="*/ 300 w 380"/>
              <a:gd name="T117" fmla="*/ 182 h 302"/>
              <a:gd name="T118" fmla="*/ 282 w 380"/>
              <a:gd name="T119" fmla="*/ 170 h 302"/>
              <a:gd name="T120" fmla="*/ 282 w 380"/>
              <a:gd name="T121" fmla="*/ 156 h 302"/>
              <a:gd name="T122" fmla="*/ 300 w 380"/>
              <a:gd name="T123" fmla="*/ 14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0" h="302">
                <a:moveTo>
                  <a:pt x="380" y="296"/>
                </a:moveTo>
                <a:lnTo>
                  <a:pt x="352" y="228"/>
                </a:lnTo>
                <a:lnTo>
                  <a:pt x="352" y="228"/>
                </a:lnTo>
                <a:lnTo>
                  <a:pt x="364" y="212"/>
                </a:lnTo>
                <a:lnTo>
                  <a:pt x="372" y="196"/>
                </a:lnTo>
                <a:lnTo>
                  <a:pt x="378" y="178"/>
                </a:lnTo>
                <a:lnTo>
                  <a:pt x="380" y="160"/>
                </a:lnTo>
                <a:lnTo>
                  <a:pt x="380" y="160"/>
                </a:lnTo>
                <a:lnTo>
                  <a:pt x="378" y="140"/>
                </a:lnTo>
                <a:lnTo>
                  <a:pt x="372" y="122"/>
                </a:lnTo>
                <a:lnTo>
                  <a:pt x="362" y="106"/>
                </a:lnTo>
                <a:lnTo>
                  <a:pt x="348" y="90"/>
                </a:lnTo>
                <a:lnTo>
                  <a:pt x="332" y="76"/>
                </a:lnTo>
                <a:lnTo>
                  <a:pt x="314" y="64"/>
                </a:lnTo>
                <a:lnTo>
                  <a:pt x="292" y="56"/>
                </a:lnTo>
                <a:lnTo>
                  <a:pt x="270" y="48"/>
                </a:lnTo>
                <a:lnTo>
                  <a:pt x="270" y="48"/>
                </a:lnTo>
                <a:lnTo>
                  <a:pt x="258" y="38"/>
                </a:lnTo>
                <a:lnTo>
                  <a:pt x="246" y="30"/>
                </a:lnTo>
                <a:lnTo>
                  <a:pt x="232" y="20"/>
                </a:lnTo>
                <a:lnTo>
                  <a:pt x="218" y="14"/>
                </a:lnTo>
                <a:lnTo>
                  <a:pt x="202" y="8"/>
                </a:lnTo>
                <a:lnTo>
                  <a:pt x="184" y="4"/>
                </a:lnTo>
                <a:lnTo>
                  <a:pt x="168" y="2"/>
                </a:lnTo>
                <a:lnTo>
                  <a:pt x="148" y="0"/>
                </a:lnTo>
                <a:lnTo>
                  <a:pt x="148" y="0"/>
                </a:lnTo>
                <a:lnTo>
                  <a:pt x="120" y="4"/>
                </a:lnTo>
                <a:lnTo>
                  <a:pt x="92" y="10"/>
                </a:lnTo>
                <a:lnTo>
                  <a:pt x="66" y="20"/>
                </a:lnTo>
                <a:lnTo>
                  <a:pt x="44" y="34"/>
                </a:lnTo>
                <a:lnTo>
                  <a:pt x="26" y="50"/>
                </a:lnTo>
                <a:lnTo>
                  <a:pt x="18" y="60"/>
                </a:lnTo>
                <a:lnTo>
                  <a:pt x="12" y="70"/>
                </a:lnTo>
                <a:lnTo>
                  <a:pt x="8" y="80"/>
                </a:lnTo>
                <a:lnTo>
                  <a:pt x="4" y="92"/>
                </a:lnTo>
                <a:lnTo>
                  <a:pt x="2" y="102"/>
                </a:lnTo>
                <a:lnTo>
                  <a:pt x="0" y="114"/>
                </a:lnTo>
                <a:lnTo>
                  <a:pt x="0" y="114"/>
                </a:lnTo>
                <a:lnTo>
                  <a:pt x="2" y="132"/>
                </a:lnTo>
                <a:lnTo>
                  <a:pt x="8" y="150"/>
                </a:lnTo>
                <a:lnTo>
                  <a:pt x="18" y="166"/>
                </a:lnTo>
                <a:lnTo>
                  <a:pt x="30" y="182"/>
                </a:lnTo>
                <a:lnTo>
                  <a:pt x="32" y="184"/>
                </a:lnTo>
                <a:lnTo>
                  <a:pt x="8" y="242"/>
                </a:lnTo>
                <a:lnTo>
                  <a:pt x="8" y="242"/>
                </a:lnTo>
                <a:lnTo>
                  <a:pt x="8" y="246"/>
                </a:lnTo>
                <a:lnTo>
                  <a:pt x="8" y="248"/>
                </a:lnTo>
                <a:lnTo>
                  <a:pt x="8" y="248"/>
                </a:lnTo>
                <a:lnTo>
                  <a:pt x="12" y="248"/>
                </a:lnTo>
                <a:lnTo>
                  <a:pt x="12" y="248"/>
                </a:lnTo>
                <a:lnTo>
                  <a:pt x="12" y="248"/>
                </a:lnTo>
                <a:lnTo>
                  <a:pt x="102" y="220"/>
                </a:lnTo>
                <a:lnTo>
                  <a:pt x="104" y="222"/>
                </a:lnTo>
                <a:lnTo>
                  <a:pt x="104" y="222"/>
                </a:lnTo>
                <a:lnTo>
                  <a:pt x="114" y="232"/>
                </a:lnTo>
                <a:lnTo>
                  <a:pt x="128" y="244"/>
                </a:lnTo>
                <a:lnTo>
                  <a:pt x="142" y="252"/>
                </a:lnTo>
                <a:lnTo>
                  <a:pt x="158" y="260"/>
                </a:lnTo>
                <a:lnTo>
                  <a:pt x="174" y="268"/>
                </a:lnTo>
                <a:lnTo>
                  <a:pt x="192" y="272"/>
                </a:lnTo>
                <a:lnTo>
                  <a:pt x="210" y="274"/>
                </a:lnTo>
                <a:lnTo>
                  <a:pt x="230" y="276"/>
                </a:lnTo>
                <a:lnTo>
                  <a:pt x="230" y="276"/>
                </a:lnTo>
                <a:lnTo>
                  <a:pt x="252" y="274"/>
                </a:lnTo>
                <a:lnTo>
                  <a:pt x="274" y="272"/>
                </a:lnTo>
                <a:lnTo>
                  <a:pt x="376" y="302"/>
                </a:lnTo>
                <a:lnTo>
                  <a:pt x="376" y="302"/>
                </a:lnTo>
                <a:lnTo>
                  <a:pt x="376" y="302"/>
                </a:lnTo>
                <a:lnTo>
                  <a:pt x="376" y="302"/>
                </a:lnTo>
                <a:lnTo>
                  <a:pt x="380" y="300"/>
                </a:lnTo>
                <a:lnTo>
                  <a:pt x="380" y="300"/>
                </a:lnTo>
                <a:lnTo>
                  <a:pt x="380" y="296"/>
                </a:lnTo>
                <a:lnTo>
                  <a:pt x="380" y="296"/>
                </a:lnTo>
                <a:close/>
                <a:moveTo>
                  <a:pt x="278" y="254"/>
                </a:moveTo>
                <a:lnTo>
                  <a:pt x="274" y="252"/>
                </a:lnTo>
                <a:lnTo>
                  <a:pt x="270" y="252"/>
                </a:lnTo>
                <a:lnTo>
                  <a:pt x="270" y="252"/>
                </a:lnTo>
                <a:lnTo>
                  <a:pt x="250" y="256"/>
                </a:lnTo>
                <a:lnTo>
                  <a:pt x="230" y="258"/>
                </a:lnTo>
                <a:lnTo>
                  <a:pt x="230" y="258"/>
                </a:lnTo>
                <a:lnTo>
                  <a:pt x="204" y="256"/>
                </a:lnTo>
                <a:lnTo>
                  <a:pt x="180" y="250"/>
                </a:lnTo>
                <a:lnTo>
                  <a:pt x="158" y="240"/>
                </a:lnTo>
                <a:lnTo>
                  <a:pt x="138" y="228"/>
                </a:lnTo>
                <a:lnTo>
                  <a:pt x="122" y="214"/>
                </a:lnTo>
                <a:lnTo>
                  <a:pt x="110" y="198"/>
                </a:lnTo>
                <a:lnTo>
                  <a:pt x="106" y="190"/>
                </a:lnTo>
                <a:lnTo>
                  <a:pt x="102" y="180"/>
                </a:lnTo>
                <a:lnTo>
                  <a:pt x="100" y="170"/>
                </a:lnTo>
                <a:lnTo>
                  <a:pt x="100" y="160"/>
                </a:lnTo>
                <a:lnTo>
                  <a:pt x="100" y="160"/>
                </a:lnTo>
                <a:lnTo>
                  <a:pt x="100" y="150"/>
                </a:lnTo>
                <a:lnTo>
                  <a:pt x="102" y="140"/>
                </a:lnTo>
                <a:lnTo>
                  <a:pt x="106" y="132"/>
                </a:lnTo>
                <a:lnTo>
                  <a:pt x="110" y="122"/>
                </a:lnTo>
                <a:lnTo>
                  <a:pt x="122" y="106"/>
                </a:lnTo>
                <a:lnTo>
                  <a:pt x="138" y="92"/>
                </a:lnTo>
                <a:lnTo>
                  <a:pt x="158" y="80"/>
                </a:lnTo>
                <a:lnTo>
                  <a:pt x="180" y="70"/>
                </a:lnTo>
                <a:lnTo>
                  <a:pt x="204" y="64"/>
                </a:lnTo>
                <a:lnTo>
                  <a:pt x="230" y="62"/>
                </a:lnTo>
                <a:lnTo>
                  <a:pt x="230" y="62"/>
                </a:lnTo>
                <a:lnTo>
                  <a:pt x="256" y="64"/>
                </a:lnTo>
                <a:lnTo>
                  <a:pt x="282" y="70"/>
                </a:lnTo>
                <a:lnTo>
                  <a:pt x="304" y="80"/>
                </a:lnTo>
                <a:lnTo>
                  <a:pt x="324" y="92"/>
                </a:lnTo>
                <a:lnTo>
                  <a:pt x="340" y="106"/>
                </a:lnTo>
                <a:lnTo>
                  <a:pt x="352" y="122"/>
                </a:lnTo>
                <a:lnTo>
                  <a:pt x="356" y="132"/>
                </a:lnTo>
                <a:lnTo>
                  <a:pt x="358" y="140"/>
                </a:lnTo>
                <a:lnTo>
                  <a:pt x="360" y="150"/>
                </a:lnTo>
                <a:lnTo>
                  <a:pt x="362" y="160"/>
                </a:lnTo>
                <a:lnTo>
                  <a:pt x="362" y="160"/>
                </a:lnTo>
                <a:lnTo>
                  <a:pt x="360" y="176"/>
                </a:lnTo>
                <a:lnTo>
                  <a:pt x="354" y="190"/>
                </a:lnTo>
                <a:lnTo>
                  <a:pt x="348" y="204"/>
                </a:lnTo>
                <a:lnTo>
                  <a:pt x="336" y="218"/>
                </a:lnTo>
                <a:lnTo>
                  <a:pt x="330" y="224"/>
                </a:lnTo>
                <a:lnTo>
                  <a:pt x="334" y="234"/>
                </a:lnTo>
                <a:lnTo>
                  <a:pt x="350" y="274"/>
                </a:lnTo>
                <a:lnTo>
                  <a:pt x="278" y="254"/>
                </a:lnTo>
                <a:close/>
                <a:moveTo>
                  <a:pt x="230" y="144"/>
                </a:moveTo>
                <a:lnTo>
                  <a:pt x="230" y="144"/>
                </a:lnTo>
                <a:lnTo>
                  <a:pt x="238" y="146"/>
                </a:lnTo>
                <a:lnTo>
                  <a:pt x="244" y="150"/>
                </a:lnTo>
                <a:lnTo>
                  <a:pt x="248" y="156"/>
                </a:lnTo>
                <a:lnTo>
                  <a:pt x="248" y="162"/>
                </a:lnTo>
                <a:lnTo>
                  <a:pt x="248" y="162"/>
                </a:lnTo>
                <a:lnTo>
                  <a:pt x="248" y="170"/>
                </a:lnTo>
                <a:lnTo>
                  <a:pt x="244" y="176"/>
                </a:lnTo>
                <a:lnTo>
                  <a:pt x="238" y="180"/>
                </a:lnTo>
                <a:lnTo>
                  <a:pt x="230" y="182"/>
                </a:lnTo>
                <a:lnTo>
                  <a:pt x="230" y="182"/>
                </a:lnTo>
                <a:lnTo>
                  <a:pt x="222" y="180"/>
                </a:lnTo>
                <a:lnTo>
                  <a:pt x="216" y="176"/>
                </a:lnTo>
                <a:lnTo>
                  <a:pt x="212" y="170"/>
                </a:lnTo>
                <a:lnTo>
                  <a:pt x="212" y="162"/>
                </a:lnTo>
                <a:lnTo>
                  <a:pt x="212" y="162"/>
                </a:lnTo>
                <a:lnTo>
                  <a:pt x="212" y="156"/>
                </a:lnTo>
                <a:lnTo>
                  <a:pt x="216" y="150"/>
                </a:lnTo>
                <a:lnTo>
                  <a:pt x="222" y="146"/>
                </a:lnTo>
                <a:lnTo>
                  <a:pt x="230" y="144"/>
                </a:lnTo>
                <a:lnTo>
                  <a:pt x="230" y="144"/>
                </a:lnTo>
                <a:close/>
                <a:moveTo>
                  <a:pt x="168" y="144"/>
                </a:moveTo>
                <a:lnTo>
                  <a:pt x="168" y="144"/>
                </a:lnTo>
                <a:lnTo>
                  <a:pt x="174" y="146"/>
                </a:lnTo>
                <a:lnTo>
                  <a:pt x="180" y="150"/>
                </a:lnTo>
                <a:lnTo>
                  <a:pt x="184" y="156"/>
                </a:lnTo>
                <a:lnTo>
                  <a:pt x="186" y="162"/>
                </a:lnTo>
                <a:lnTo>
                  <a:pt x="186" y="162"/>
                </a:lnTo>
                <a:lnTo>
                  <a:pt x="184" y="170"/>
                </a:lnTo>
                <a:lnTo>
                  <a:pt x="180" y="176"/>
                </a:lnTo>
                <a:lnTo>
                  <a:pt x="174" y="180"/>
                </a:lnTo>
                <a:lnTo>
                  <a:pt x="168" y="182"/>
                </a:lnTo>
                <a:lnTo>
                  <a:pt x="168" y="182"/>
                </a:lnTo>
                <a:lnTo>
                  <a:pt x="160" y="180"/>
                </a:lnTo>
                <a:lnTo>
                  <a:pt x="154" y="176"/>
                </a:lnTo>
                <a:lnTo>
                  <a:pt x="150" y="170"/>
                </a:lnTo>
                <a:lnTo>
                  <a:pt x="148" y="162"/>
                </a:lnTo>
                <a:lnTo>
                  <a:pt x="148" y="162"/>
                </a:lnTo>
                <a:lnTo>
                  <a:pt x="150" y="156"/>
                </a:lnTo>
                <a:lnTo>
                  <a:pt x="154" y="150"/>
                </a:lnTo>
                <a:lnTo>
                  <a:pt x="160" y="146"/>
                </a:lnTo>
                <a:lnTo>
                  <a:pt x="168" y="144"/>
                </a:lnTo>
                <a:lnTo>
                  <a:pt x="168" y="144"/>
                </a:lnTo>
                <a:close/>
                <a:moveTo>
                  <a:pt x="300" y="144"/>
                </a:moveTo>
                <a:lnTo>
                  <a:pt x="300" y="144"/>
                </a:lnTo>
                <a:lnTo>
                  <a:pt x="306" y="146"/>
                </a:lnTo>
                <a:lnTo>
                  <a:pt x="312" y="150"/>
                </a:lnTo>
                <a:lnTo>
                  <a:pt x="316" y="156"/>
                </a:lnTo>
                <a:lnTo>
                  <a:pt x="318" y="162"/>
                </a:lnTo>
                <a:lnTo>
                  <a:pt x="318" y="162"/>
                </a:lnTo>
                <a:lnTo>
                  <a:pt x="316" y="170"/>
                </a:lnTo>
                <a:lnTo>
                  <a:pt x="312" y="176"/>
                </a:lnTo>
                <a:lnTo>
                  <a:pt x="306" y="180"/>
                </a:lnTo>
                <a:lnTo>
                  <a:pt x="300" y="182"/>
                </a:lnTo>
                <a:lnTo>
                  <a:pt x="300" y="182"/>
                </a:lnTo>
                <a:lnTo>
                  <a:pt x="292" y="180"/>
                </a:lnTo>
                <a:lnTo>
                  <a:pt x="286" y="176"/>
                </a:lnTo>
                <a:lnTo>
                  <a:pt x="282" y="170"/>
                </a:lnTo>
                <a:lnTo>
                  <a:pt x="280" y="162"/>
                </a:lnTo>
                <a:lnTo>
                  <a:pt x="280" y="162"/>
                </a:lnTo>
                <a:lnTo>
                  <a:pt x="282" y="156"/>
                </a:lnTo>
                <a:lnTo>
                  <a:pt x="286" y="150"/>
                </a:lnTo>
                <a:lnTo>
                  <a:pt x="292" y="146"/>
                </a:lnTo>
                <a:lnTo>
                  <a:pt x="300" y="144"/>
                </a:lnTo>
                <a:lnTo>
                  <a:pt x="300" y="144"/>
                </a:lnTo>
                <a:close/>
              </a:path>
            </a:pathLst>
          </a:custGeom>
          <a:solidFill>
            <a:schemeClr val="accent1"/>
          </a:solidFill>
          <a:ln>
            <a:noFill/>
          </a:ln>
        </p:spPr>
        <p:txBody>
          <a:bodyPr anchor="ctr"/>
          <a:lstStyle/>
          <a:p>
            <a:pPr algn="ctr"/>
            <a:endParaRPr>
              <a:cs typeface="+mn-ea"/>
              <a:sym typeface="+mn-lt"/>
            </a:endParaRPr>
          </a:p>
        </p:txBody>
      </p:sp>
      <p:sp>
        <p:nvSpPr>
          <p:cNvPr id="11" name="文本框 10"/>
          <p:cNvSpPr txBox="1"/>
          <p:nvPr/>
        </p:nvSpPr>
        <p:spPr>
          <a:xfrm>
            <a:off x="2506345" y="2137410"/>
            <a:ext cx="7949565" cy="1014730"/>
          </a:xfrm>
          <a:prstGeom prst="rect">
            <a:avLst/>
          </a:prstGeom>
          <a:noFill/>
        </p:spPr>
        <p:txBody>
          <a:bodyPr wrap="square" rtlCol="0">
            <a:spAutoFit/>
          </a:bodyPr>
          <a:lstStyle/>
          <a:p>
            <a:pPr algn="l"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从候选工具中前三名的开发商处得到评估拷贝。确定候选工具前先定义一个评估处理过程，确保获得足够的信息做出好的决策。</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12" name="Freeform: Shape 64"/>
          <p:cNvSpPr/>
          <p:nvPr/>
        </p:nvSpPr>
        <p:spPr bwMode="auto">
          <a:xfrm>
            <a:off x="1678305" y="3576320"/>
            <a:ext cx="438150" cy="391795"/>
          </a:xfrm>
          <a:custGeom>
            <a:avLst/>
            <a:gdLst>
              <a:gd name="T0" fmla="*/ 122 w 284"/>
              <a:gd name="T1" fmla="*/ 82 h 336"/>
              <a:gd name="T2" fmla="*/ 96 w 284"/>
              <a:gd name="T3" fmla="*/ 96 h 336"/>
              <a:gd name="T4" fmla="*/ 84 w 284"/>
              <a:gd name="T5" fmla="*/ 112 h 336"/>
              <a:gd name="T6" fmla="*/ 80 w 284"/>
              <a:gd name="T7" fmla="*/ 132 h 336"/>
              <a:gd name="T8" fmla="*/ 72 w 284"/>
              <a:gd name="T9" fmla="*/ 144 h 336"/>
              <a:gd name="T10" fmla="*/ 62 w 284"/>
              <a:gd name="T11" fmla="*/ 144 h 336"/>
              <a:gd name="T12" fmla="*/ 54 w 284"/>
              <a:gd name="T13" fmla="*/ 132 h 336"/>
              <a:gd name="T14" fmla="*/ 60 w 284"/>
              <a:gd name="T15" fmla="*/ 100 h 336"/>
              <a:gd name="T16" fmla="*/ 76 w 284"/>
              <a:gd name="T17" fmla="*/ 76 h 336"/>
              <a:gd name="T18" fmla="*/ 116 w 284"/>
              <a:gd name="T19" fmla="*/ 56 h 336"/>
              <a:gd name="T20" fmla="*/ 136 w 284"/>
              <a:gd name="T21" fmla="*/ 54 h 336"/>
              <a:gd name="T22" fmla="*/ 144 w 284"/>
              <a:gd name="T23" fmla="*/ 66 h 336"/>
              <a:gd name="T24" fmla="*/ 142 w 284"/>
              <a:gd name="T25" fmla="*/ 76 h 336"/>
              <a:gd name="T26" fmla="*/ 132 w 284"/>
              <a:gd name="T27" fmla="*/ 80 h 336"/>
              <a:gd name="T28" fmla="*/ 136 w 284"/>
              <a:gd name="T29" fmla="*/ 26 h 336"/>
              <a:gd name="T30" fmla="*/ 144 w 284"/>
              <a:gd name="T31" fmla="*/ 12 h 336"/>
              <a:gd name="T32" fmla="*/ 142 w 284"/>
              <a:gd name="T33" fmla="*/ 4 h 336"/>
              <a:gd name="T34" fmla="*/ 132 w 284"/>
              <a:gd name="T35" fmla="*/ 0 h 336"/>
              <a:gd name="T36" fmla="*/ 92 w 284"/>
              <a:gd name="T37" fmla="*/ 6 h 336"/>
              <a:gd name="T38" fmla="*/ 58 w 284"/>
              <a:gd name="T39" fmla="*/ 22 h 336"/>
              <a:gd name="T40" fmla="*/ 38 w 284"/>
              <a:gd name="T41" fmla="*/ 38 h 336"/>
              <a:gd name="T42" fmla="*/ 16 w 284"/>
              <a:gd name="T43" fmla="*/ 68 h 336"/>
              <a:gd name="T44" fmla="*/ 2 w 284"/>
              <a:gd name="T45" fmla="*/ 104 h 336"/>
              <a:gd name="T46" fmla="*/ 0 w 284"/>
              <a:gd name="T47" fmla="*/ 132 h 336"/>
              <a:gd name="T48" fmla="*/ 8 w 284"/>
              <a:gd name="T49" fmla="*/ 144 h 336"/>
              <a:gd name="T50" fmla="*/ 18 w 284"/>
              <a:gd name="T51" fmla="*/ 144 h 336"/>
              <a:gd name="T52" fmla="*/ 26 w 284"/>
              <a:gd name="T53" fmla="*/ 132 h 336"/>
              <a:gd name="T54" fmla="*/ 34 w 284"/>
              <a:gd name="T55" fmla="*/ 90 h 336"/>
              <a:gd name="T56" fmla="*/ 58 w 284"/>
              <a:gd name="T57" fmla="*/ 56 h 336"/>
              <a:gd name="T58" fmla="*/ 110 w 284"/>
              <a:gd name="T59" fmla="*/ 28 h 336"/>
              <a:gd name="T60" fmla="*/ 30 w 284"/>
              <a:gd name="T61" fmla="*/ 224 h 336"/>
              <a:gd name="T62" fmla="*/ 52 w 284"/>
              <a:gd name="T63" fmla="*/ 246 h 336"/>
              <a:gd name="T64" fmla="*/ 92 w 284"/>
              <a:gd name="T65" fmla="*/ 268 h 336"/>
              <a:gd name="T66" fmla="*/ 140 w 284"/>
              <a:gd name="T67" fmla="*/ 276 h 336"/>
              <a:gd name="T68" fmla="*/ 168 w 284"/>
              <a:gd name="T69" fmla="*/ 272 h 336"/>
              <a:gd name="T70" fmla="*/ 208 w 284"/>
              <a:gd name="T71" fmla="*/ 258 h 336"/>
              <a:gd name="T72" fmla="*/ 242 w 284"/>
              <a:gd name="T73" fmla="*/ 234 h 336"/>
              <a:gd name="T74" fmla="*/ 266 w 284"/>
              <a:gd name="T75" fmla="*/ 200 h 336"/>
              <a:gd name="T76" fmla="*/ 280 w 284"/>
              <a:gd name="T77" fmla="*/ 160 h 336"/>
              <a:gd name="T78" fmla="*/ 284 w 284"/>
              <a:gd name="T79" fmla="*/ 132 h 336"/>
              <a:gd name="T80" fmla="*/ 276 w 284"/>
              <a:gd name="T81" fmla="*/ 84 h 336"/>
              <a:gd name="T82" fmla="*/ 254 w 284"/>
              <a:gd name="T83" fmla="*/ 44 h 336"/>
              <a:gd name="T84" fmla="*/ 30 w 284"/>
              <a:gd name="T85" fmla="*/ 224 h 336"/>
              <a:gd name="T86" fmla="*/ 266 w 284"/>
              <a:gd name="T87" fmla="*/ 336 h 336"/>
              <a:gd name="T88" fmla="*/ 248 w 284"/>
              <a:gd name="T89" fmla="*/ 308 h 336"/>
              <a:gd name="T90" fmla="*/ 220 w 284"/>
              <a:gd name="T91" fmla="*/ 290 h 336"/>
              <a:gd name="T92" fmla="*/ 196 w 284"/>
              <a:gd name="T93" fmla="*/ 286 h 336"/>
              <a:gd name="T94" fmla="*/ 164 w 284"/>
              <a:gd name="T95" fmla="*/ 294 h 336"/>
              <a:gd name="T96" fmla="*/ 138 w 284"/>
              <a:gd name="T97" fmla="*/ 316 h 336"/>
              <a:gd name="T98" fmla="*/ 128 w 284"/>
              <a:gd name="T99"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336">
                <a:moveTo>
                  <a:pt x="132" y="80"/>
                </a:moveTo>
                <a:lnTo>
                  <a:pt x="132" y="80"/>
                </a:lnTo>
                <a:lnTo>
                  <a:pt x="122" y="82"/>
                </a:lnTo>
                <a:lnTo>
                  <a:pt x="112" y="84"/>
                </a:lnTo>
                <a:lnTo>
                  <a:pt x="104" y="88"/>
                </a:lnTo>
                <a:lnTo>
                  <a:pt x="96" y="96"/>
                </a:lnTo>
                <a:lnTo>
                  <a:pt x="96" y="96"/>
                </a:lnTo>
                <a:lnTo>
                  <a:pt x="90" y="102"/>
                </a:lnTo>
                <a:lnTo>
                  <a:pt x="84" y="112"/>
                </a:lnTo>
                <a:lnTo>
                  <a:pt x="82" y="120"/>
                </a:lnTo>
                <a:lnTo>
                  <a:pt x="80" y="132"/>
                </a:lnTo>
                <a:lnTo>
                  <a:pt x="80" y="132"/>
                </a:lnTo>
                <a:lnTo>
                  <a:pt x="80" y="136"/>
                </a:lnTo>
                <a:lnTo>
                  <a:pt x="76" y="140"/>
                </a:lnTo>
                <a:lnTo>
                  <a:pt x="72" y="144"/>
                </a:lnTo>
                <a:lnTo>
                  <a:pt x="68" y="144"/>
                </a:lnTo>
                <a:lnTo>
                  <a:pt x="68" y="144"/>
                </a:lnTo>
                <a:lnTo>
                  <a:pt x="62" y="144"/>
                </a:lnTo>
                <a:lnTo>
                  <a:pt x="58" y="140"/>
                </a:lnTo>
                <a:lnTo>
                  <a:pt x="56" y="136"/>
                </a:lnTo>
                <a:lnTo>
                  <a:pt x="54" y="132"/>
                </a:lnTo>
                <a:lnTo>
                  <a:pt x="54" y="132"/>
                </a:lnTo>
                <a:lnTo>
                  <a:pt x="56" y="116"/>
                </a:lnTo>
                <a:lnTo>
                  <a:pt x="60" y="100"/>
                </a:lnTo>
                <a:lnTo>
                  <a:pt x="68" y="88"/>
                </a:lnTo>
                <a:lnTo>
                  <a:pt x="76" y="76"/>
                </a:lnTo>
                <a:lnTo>
                  <a:pt x="76" y="76"/>
                </a:lnTo>
                <a:lnTo>
                  <a:pt x="88" y="66"/>
                </a:lnTo>
                <a:lnTo>
                  <a:pt x="102" y="60"/>
                </a:lnTo>
                <a:lnTo>
                  <a:pt x="116" y="56"/>
                </a:lnTo>
                <a:lnTo>
                  <a:pt x="132" y="54"/>
                </a:lnTo>
                <a:lnTo>
                  <a:pt x="132" y="54"/>
                </a:lnTo>
                <a:lnTo>
                  <a:pt x="136" y="54"/>
                </a:lnTo>
                <a:lnTo>
                  <a:pt x="142" y="58"/>
                </a:lnTo>
                <a:lnTo>
                  <a:pt x="144" y="62"/>
                </a:lnTo>
                <a:lnTo>
                  <a:pt x="144" y="66"/>
                </a:lnTo>
                <a:lnTo>
                  <a:pt x="144" y="66"/>
                </a:lnTo>
                <a:lnTo>
                  <a:pt x="144" y="72"/>
                </a:lnTo>
                <a:lnTo>
                  <a:pt x="142" y="76"/>
                </a:lnTo>
                <a:lnTo>
                  <a:pt x="136" y="80"/>
                </a:lnTo>
                <a:lnTo>
                  <a:pt x="132" y="80"/>
                </a:lnTo>
                <a:lnTo>
                  <a:pt x="132" y="80"/>
                </a:lnTo>
                <a:close/>
                <a:moveTo>
                  <a:pt x="132" y="26"/>
                </a:moveTo>
                <a:lnTo>
                  <a:pt x="132" y="26"/>
                </a:lnTo>
                <a:lnTo>
                  <a:pt x="136" y="26"/>
                </a:lnTo>
                <a:lnTo>
                  <a:pt x="142" y="22"/>
                </a:lnTo>
                <a:lnTo>
                  <a:pt x="144" y="18"/>
                </a:lnTo>
                <a:lnTo>
                  <a:pt x="144" y="12"/>
                </a:lnTo>
                <a:lnTo>
                  <a:pt x="144" y="12"/>
                </a:lnTo>
                <a:lnTo>
                  <a:pt x="144" y="8"/>
                </a:lnTo>
                <a:lnTo>
                  <a:pt x="142" y="4"/>
                </a:lnTo>
                <a:lnTo>
                  <a:pt x="136" y="0"/>
                </a:lnTo>
                <a:lnTo>
                  <a:pt x="132" y="0"/>
                </a:lnTo>
                <a:lnTo>
                  <a:pt x="132" y="0"/>
                </a:lnTo>
                <a:lnTo>
                  <a:pt x="118" y="0"/>
                </a:lnTo>
                <a:lnTo>
                  <a:pt x="106" y="2"/>
                </a:lnTo>
                <a:lnTo>
                  <a:pt x="92" y="6"/>
                </a:lnTo>
                <a:lnTo>
                  <a:pt x="80" y="10"/>
                </a:lnTo>
                <a:lnTo>
                  <a:pt x="68" y="16"/>
                </a:lnTo>
                <a:lnTo>
                  <a:pt x="58" y="22"/>
                </a:lnTo>
                <a:lnTo>
                  <a:pt x="48" y="30"/>
                </a:lnTo>
                <a:lnTo>
                  <a:pt x="38" y="38"/>
                </a:lnTo>
                <a:lnTo>
                  <a:pt x="38" y="38"/>
                </a:lnTo>
                <a:lnTo>
                  <a:pt x="30" y="48"/>
                </a:lnTo>
                <a:lnTo>
                  <a:pt x="22" y="58"/>
                </a:lnTo>
                <a:lnTo>
                  <a:pt x="16" y="68"/>
                </a:lnTo>
                <a:lnTo>
                  <a:pt x="10" y="80"/>
                </a:lnTo>
                <a:lnTo>
                  <a:pt x="6" y="92"/>
                </a:lnTo>
                <a:lnTo>
                  <a:pt x="2" y="104"/>
                </a:lnTo>
                <a:lnTo>
                  <a:pt x="0" y="118"/>
                </a:lnTo>
                <a:lnTo>
                  <a:pt x="0" y="132"/>
                </a:lnTo>
                <a:lnTo>
                  <a:pt x="0" y="132"/>
                </a:lnTo>
                <a:lnTo>
                  <a:pt x="2" y="136"/>
                </a:lnTo>
                <a:lnTo>
                  <a:pt x="4" y="140"/>
                </a:lnTo>
                <a:lnTo>
                  <a:pt x="8" y="144"/>
                </a:lnTo>
                <a:lnTo>
                  <a:pt x="14" y="144"/>
                </a:lnTo>
                <a:lnTo>
                  <a:pt x="14" y="144"/>
                </a:lnTo>
                <a:lnTo>
                  <a:pt x="18" y="144"/>
                </a:lnTo>
                <a:lnTo>
                  <a:pt x="22" y="140"/>
                </a:lnTo>
                <a:lnTo>
                  <a:pt x="26" y="136"/>
                </a:lnTo>
                <a:lnTo>
                  <a:pt x="26" y="132"/>
                </a:lnTo>
                <a:lnTo>
                  <a:pt x="26" y="132"/>
                </a:lnTo>
                <a:lnTo>
                  <a:pt x="28" y="110"/>
                </a:lnTo>
                <a:lnTo>
                  <a:pt x="34" y="90"/>
                </a:lnTo>
                <a:lnTo>
                  <a:pt x="44" y="72"/>
                </a:lnTo>
                <a:lnTo>
                  <a:pt x="58" y="56"/>
                </a:lnTo>
                <a:lnTo>
                  <a:pt x="58" y="56"/>
                </a:lnTo>
                <a:lnTo>
                  <a:pt x="72" y="44"/>
                </a:lnTo>
                <a:lnTo>
                  <a:pt x="90" y="34"/>
                </a:lnTo>
                <a:lnTo>
                  <a:pt x="110" y="28"/>
                </a:lnTo>
                <a:lnTo>
                  <a:pt x="132" y="26"/>
                </a:lnTo>
                <a:lnTo>
                  <a:pt x="132" y="26"/>
                </a:lnTo>
                <a:close/>
                <a:moveTo>
                  <a:pt x="30" y="224"/>
                </a:moveTo>
                <a:lnTo>
                  <a:pt x="30" y="224"/>
                </a:lnTo>
                <a:lnTo>
                  <a:pt x="40" y="236"/>
                </a:lnTo>
                <a:lnTo>
                  <a:pt x="52" y="246"/>
                </a:lnTo>
                <a:lnTo>
                  <a:pt x="64" y="254"/>
                </a:lnTo>
                <a:lnTo>
                  <a:pt x="78" y="262"/>
                </a:lnTo>
                <a:lnTo>
                  <a:pt x="92" y="268"/>
                </a:lnTo>
                <a:lnTo>
                  <a:pt x="108" y="272"/>
                </a:lnTo>
                <a:lnTo>
                  <a:pt x="124" y="274"/>
                </a:lnTo>
                <a:lnTo>
                  <a:pt x="140" y="276"/>
                </a:lnTo>
                <a:lnTo>
                  <a:pt x="140" y="276"/>
                </a:lnTo>
                <a:lnTo>
                  <a:pt x="154" y="274"/>
                </a:lnTo>
                <a:lnTo>
                  <a:pt x="168" y="272"/>
                </a:lnTo>
                <a:lnTo>
                  <a:pt x="182" y="268"/>
                </a:lnTo>
                <a:lnTo>
                  <a:pt x="196" y="264"/>
                </a:lnTo>
                <a:lnTo>
                  <a:pt x="208" y="258"/>
                </a:lnTo>
                <a:lnTo>
                  <a:pt x="220" y="250"/>
                </a:lnTo>
                <a:lnTo>
                  <a:pt x="230" y="242"/>
                </a:lnTo>
                <a:lnTo>
                  <a:pt x="242" y="234"/>
                </a:lnTo>
                <a:lnTo>
                  <a:pt x="250" y="222"/>
                </a:lnTo>
                <a:lnTo>
                  <a:pt x="258" y="212"/>
                </a:lnTo>
                <a:lnTo>
                  <a:pt x="266" y="200"/>
                </a:lnTo>
                <a:lnTo>
                  <a:pt x="272" y="188"/>
                </a:lnTo>
                <a:lnTo>
                  <a:pt x="276" y="174"/>
                </a:lnTo>
                <a:lnTo>
                  <a:pt x="280" y="160"/>
                </a:lnTo>
                <a:lnTo>
                  <a:pt x="282" y="146"/>
                </a:lnTo>
                <a:lnTo>
                  <a:pt x="284" y="132"/>
                </a:lnTo>
                <a:lnTo>
                  <a:pt x="284" y="132"/>
                </a:lnTo>
                <a:lnTo>
                  <a:pt x="282" y="114"/>
                </a:lnTo>
                <a:lnTo>
                  <a:pt x="280" y="100"/>
                </a:lnTo>
                <a:lnTo>
                  <a:pt x="276" y="84"/>
                </a:lnTo>
                <a:lnTo>
                  <a:pt x="270" y="70"/>
                </a:lnTo>
                <a:lnTo>
                  <a:pt x="262" y="56"/>
                </a:lnTo>
                <a:lnTo>
                  <a:pt x="254" y="44"/>
                </a:lnTo>
                <a:lnTo>
                  <a:pt x="244" y="32"/>
                </a:lnTo>
                <a:lnTo>
                  <a:pt x="232" y="22"/>
                </a:lnTo>
                <a:lnTo>
                  <a:pt x="30" y="224"/>
                </a:lnTo>
                <a:close/>
                <a:moveTo>
                  <a:pt x="128" y="336"/>
                </a:moveTo>
                <a:lnTo>
                  <a:pt x="266" y="336"/>
                </a:lnTo>
                <a:lnTo>
                  <a:pt x="266" y="336"/>
                </a:lnTo>
                <a:lnTo>
                  <a:pt x="262" y="326"/>
                </a:lnTo>
                <a:lnTo>
                  <a:pt x="256" y="316"/>
                </a:lnTo>
                <a:lnTo>
                  <a:pt x="248" y="308"/>
                </a:lnTo>
                <a:lnTo>
                  <a:pt x="240" y="300"/>
                </a:lnTo>
                <a:lnTo>
                  <a:pt x="230" y="294"/>
                </a:lnTo>
                <a:lnTo>
                  <a:pt x="220" y="290"/>
                </a:lnTo>
                <a:lnTo>
                  <a:pt x="208" y="288"/>
                </a:lnTo>
                <a:lnTo>
                  <a:pt x="196" y="286"/>
                </a:lnTo>
                <a:lnTo>
                  <a:pt x="196" y="286"/>
                </a:lnTo>
                <a:lnTo>
                  <a:pt x="186" y="288"/>
                </a:lnTo>
                <a:lnTo>
                  <a:pt x="174" y="290"/>
                </a:lnTo>
                <a:lnTo>
                  <a:pt x="164" y="294"/>
                </a:lnTo>
                <a:lnTo>
                  <a:pt x="154" y="300"/>
                </a:lnTo>
                <a:lnTo>
                  <a:pt x="146" y="308"/>
                </a:lnTo>
                <a:lnTo>
                  <a:pt x="138" y="316"/>
                </a:lnTo>
                <a:lnTo>
                  <a:pt x="132" y="326"/>
                </a:lnTo>
                <a:lnTo>
                  <a:pt x="128" y="336"/>
                </a:lnTo>
                <a:lnTo>
                  <a:pt x="128" y="336"/>
                </a:lnTo>
                <a:close/>
              </a:path>
            </a:pathLst>
          </a:custGeom>
          <a:solidFill>
            <a:schemeClr val="accent2"/>
          </a:solidFill>
          <a:ln>
            <a:noFill/>
          </a:ln>
        </p:spPr>
        <p:txBody>
          <a:bodyPr anchor="ctr"/>
          <a:lstStyle/>
          <a:p>
            <a:pPr algn="ctr"/>
            <a:endParaRPr>
              <a:cs typeface="+mn-ea"/>
              <a:sym typeface="+mn-lt"/>
            </a:endParaRPr>
          </a:p>
        </p:txBody>
      </p:sp>
      <p:sp>
        <p:nvSpPr>
          <p:cNvPr id="13" name="文本框 12"/>
          <p:cNvSpPr txBox="1"/>
          <p:nvPr/>
        </p:nvSpPr>
        <p:spPr>
          <a:xfrm>
            <a:off x="2496185" y="3264535"/>
            <a:ext cx="8183245" cy="1014730"/>
          </a:xfrm>
          <a:prstGeom prst="rect">
            <a:avLst/>
          </a:prstGeom>
          <a:noFill/>
        </p:spPr>
        <p:txBody>
          <a:bodyPr wrap="square" rtlCol="0">
            <a:spAutoFit/>
          </a:bodyPr>
          <a:lstStyle/>
          <a:p>
            <a:pPr algn="l" fontAlgn="auto">
              <a:lnSpc>
                <a:spcPct val="150000"/>
              </a:lnSpc>
            </a:pPr>
            <a:r>
              <a:rPr lang="en-US" altLang="zh-CN" sz="2000" dirty="0">
                <a:latin typeface="微软雅黑" panose="020B0503020204020204" charset="-122"/>
                <a:ea typeface="微软雅黑" panose="020B0503020204020204" charset="-122"/>
                <a:sym typeface="+mn-ea"/>
              </a:rPr>
              <a:t>      </a:t>
            </a:r>
            <a:r>
              <a:rPr lang="en-US" altLang="zh-CN" sz="2000" dirty="0">
                <a:latin typeface="宋体" panose="02010600030101010101" pitchFamily="2" charset="-122"/>
                <a:ea typeface="宋体" panose="02010600030101010101" pitchFamily="2" charset="-122"/>
                <a:sym typeface="+mn-ea"/>
              </a:rPr>
              <a:t>最好用一个实际的项目来评估工具，不要仅用工具所带的示教项目进行评估。完成评估后，如有必要调整排名分数。找出得分最多的工具。</a:t>
            </a:r>
            <a:r>
              <a:rPr lang="en-US" altLang="zh-CN" sz="2000" dirty="0">
                <a:latin typeface="微软雅黑" panose="020B0503020204020204" charset="-122"/>
                <a:ea typeface="微软雅黑" panose="020B0503020204020204" charset="-122"/>
                <a:sym typeface="+mn-ea"/>
              </a:rPr>
              <a:t>   </a:t>
            </a:r>
            <a:endParaRPr lang="zh-CN" altLang="en-US" sz="2000"/>
          </a:p>
        </p:txBody>
      </p:sp>
      <p:sp>
        <p:nvSpPr>
          <p:cNvPr id="16" name="文本框 15"/>
          <p:cNvSpPr txBox="1"/>
          <p:nvPr/>
        </p:nvSpPr>
        <p:spPr>
          <a:xfrm>
            <a:off x="2496185" y="4494530"/>
            <a:ext cx="7949565" cy="1014730"/>
          </a:xfrm>
          <a:prstGeom prst="rect">
            <a:avLst/>
          </a:prstGeom>
          <a:noFill/>
        </p:spPr>
        <p:txBody>
          <a:bodyPr wrap="square" rtlCol="0">
            <a:spAutoFit/>
          </a:bodyPr>
          <a:lstStyle/>
          <a:p>
            <a:pPr algn="l" fontAlgn="auto">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经过对排名、许可权费、开发商后续支持费、当前用户的输入、工作小组主观印象等的考虑之后做出决定。</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17" name="Freeform: Shape 65"/>
          <p:cNvSpPr/>
          <p:nvPr/>
        </p:nvSpPr>
        <p:spPr bwMode="auto">
          <a:xfrm>
            <a:off x="1678305" y="4798060"/>
            <a:ext cx="437515" cy="407670"/>
          </a:xfrm>
          <a:custGeom>
            <a:avLst/>
            <a:gdLst>
              <a:gd name="T0" fmla="*/ 28 w 442"/>
              <a:gd name="T1" fmla="*/ 0 h 324"/>
              <a:gd name="T2" fmla="*/ 6 w 442"/>
              <a:gd name="T3" fmla="*/ 18 h 324"/>
              <a:gd name="T4" fmla="*/ 0 w 442"/>
              <a:gd name="T5" fmla="*/ 282 h 324"/>
              <a:gd name="T6" fmla="*/ 6 w 442"/>
              <a:gd name="T7" fmla="*/ 304 h 324"/>
              <a:gd name="T8" fmla="*/ 28 w 442"/>
              <a:gd name="T9" fmla="*/ 322 h 324"/>
              <a:gd name="T10" fmla="*/ 112 w 442"/>
              <a:gd name="T11" fmla="*/ 322 h 324"/>
              <a:gd name="T12" fmla="*/ 134 w 442"/>
              <a:gd name="T13" fmla="*/ 304 h 324"/>
              <a:gd name="T14" fmla="*/ 142 w 442"/>
              <a:gd name="T15" fmla="*/ 42 h 324"/>
              <a:gd name="T16" fmla="*/ 134 w 442"/>
              <a:gd name="T17" fmla="*/ 18 h 324"/>
              <a:gd name="T18" fmla="*/ 112 w 442"/>
              <a:gd name="T19" fmla="*/ 0 h 324"/>
              <a:gd name="T20" fmla="*/ 108 w 442"/>
              <a:gd name="T21" fmla="*/ 38 h 324"/>
              <a:gd name="T22" fmla="*/ 114 w 442"/>
              <a:gd name="T23" fmla="*/ 46 h 324"/>
              <a:gd name="T24" fmla="*/ 108 w 442"/>
              <a:gd name="T25" fmla="*/ 54 h 324"/>
              <a:gd name="T26" fmla="*/ 28 w 442"/>
              <a:gd name="T27" fmla="*/ 52 h 324"/>
              <a:gd name="T28" fmla="*/ 30 w 442"/>
              <a:gd name="T29" fmla="*/ 38 h 324"/>
              <a:gd name="T30" fmla="*/ 70 w 442"/>
              <a:gd name="T31" fmla="*/ 276 h 324"/>
              <a:gd name="T32" fmla="*/ 54 w 442"/>
              <a:gd name="T33" fmla="*/ 258 h 324"/>
              <a:gd name="T34" fmla="*/ 64 w 442"/>
              <a:gd name="T35" fmla="*/ 242 h 324"/>
              <a:gd name="T36" fmla="*/ 82 w 442"/>
              <a:gd name="T37" fmla="*/ 244 h 324"/>
              <a:gd name="T38" fmla="*/ 86 w 442"/>
              <a:gd name="T39" fmla="*/ 264 h 324"/>
              <a:gd name="T40" fmla="*/ 70 w 442"/>
              <a:gd name="T41" fmla="*/ 276 h 324"/>
              <a:gd name="T42" fmla="*/ 30 w 442"/>
              <a:gd name="T43" fmla="*/ 96 h 324"/>
              <a:gd name="T44" fmla="*/ 28 w 442"/>
              <a:gd name="T45" fmla="*/ 82 h 324"/>
              <a:gd name="T46" fmla="*/ 108 w 442"/>
              <a:gd name="T47" fmla="*/ 80 h 324"/>
              <a:gd name="T48" fmla="*/ 114 w 442"/>
              <a:gd name="T49" fmla="*/ 88 h 324"/>
              <a:gd name="T50" fmla="*/ 108 w 442"/>
              <a:gd name="T51" fmla="*/ 96 h 324"/>
              <a:gd name="T52" fmla="*/ 356 w 442"/>
              <a:gd name="T53" fmla="*/ 300 h 324"/>
              <a:gd name="T54" fmla="*/ 274 w 442"/>
              <a:gd name="T55" fmla="*/ 270 h 324"/>
              <a:gd name="T56" fmla="*/ 268 w 442"/>
              <a:gd name="T57" fmla="*/ 300 h 324"/>
              <a:gd name="T58" fmla="*/ 258 w 442"/>
              <a:gd name="T59" fmla="*/ 310 h 324"/>
              <a:gd name="T60" fmla="*/ 260 w 442"/>
              <a:gd name="T61" fmla="*/ 320 h 324"/>
              <a:gd name="T62" fmla="*/ 358 w 442"/>
              <a:gd name="T63" fmla="*/ 324 h 324"/>
              <a:gd name="T64" fmla="*/ 366 w 442"/>
              <a:gd name="T65" fmla="*/ 314 h 324"/>
              <a:gd name="T66" fmla="*/ 434 w 442"/>
              <a:gd name="T67" fmla="*/ 14 h 324"/>
              <a:gd name="T68" fmla="*/ 184 w 442"/>
              <a:gd name="T69" fmla="*/ 16 h 324"/>
              <a:gd name="T70" fmla="*/ 182 w 442"/>
              <a:gd name="T71" fmla="*/ 246 h 324"/>
              <a:gd name="T72" fmla="*/ 190 w 442"/>
              <a:gd name="T73" fmla="*/ 256 h 324"/>
              <a:gd name="T74" fmla="*/ 440 w 442"/>
              <a:gd name="T75" fmla="*/ 252 h 324"/>
              <a:gd name="T76" fmla="*/ 442 w 442"/>
              <a:gd name="T77" fmla="*/ 22 h 324"/>
              <a:gd name="T78" fmla="*/ 434 w 442"/>
              <a:gd name="T79" fmla="*/ 14 h 324"/>
              <a:gd name="T80" fmla="*/ 420 w 442"/>
              <a:gd name="T81" fmla="*/ 202 h 324"/>
              <a:gd name="T82" fmla="*/ 204 w 442"/>
              <a:gd name="T83" fmla="*/ 202 h 324"/>
              <a:gd name="T84" fmla="*/ 204 w 442"/>
              <a:gd name="T85" fmla="*/ 36 h 324"/>
              <a:gd name="T86" fmla="*/ 420 w 442"/>
              <a:gd name="T87" fmla="*/ 36 h 324"/>
              <a:gd name="T88" fmla="*/ 340 w 442"/>
              <a:gd name="T89" fmla="*/ 94 h 324"/>
              <a:gd name="T90" fmla="*/ 314 w 442"/>
              <a:gd name="T91" fmla="*/ 122 h 324"/>
              <a:gd name="T92" fmla="*/ 288 w 442"/>
              <a:gd name="T93" fmla="*/ 106 h 324"/>
              <a:gd name="T94" fmla="*/ 294 w 442"/>
              <a:gd name="T95" fmla="*/ 76 h 324"/>
              <a:gd name="T96" fmla="*/ 324 w 442"/>
              <a:gd name="T97" fmla="*/ 70 h 324"/>
              <a:gd name="T98" fmla="*/ 340 w 442"/>
              <a:gd name="T99" fmla="*/ 94 h 324"/>
              <a:gd name="T100" fmla="*/ 272 w 442"/>
              <a:gd name="T101" fmla="*/ 144 h 324"/>
              <a:gd name="T102" fmla="*/ 330 w 442"/>
              <a:gd name="T103" fmla="*/ 126 h 324"/>
              <a:gd name="T104" fmla="*/ 364 w 442"/>
              <a:gd name="T105" fmla="*/ 15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2" h="324">
                <a:moveTo>
                  <a:pt x="104" y="0"/>
                </a:moveTo>
                <a:lnTo>
                  <a:pt x="36" y="0"/>
                </a:lnTo>
                <a:lnTo>
                  <a:pt x="36" y="0"/>
                </a:lnTo>
                <a:lnTo>
                  <a:pt x="28" y="0"/>
                </a:lnTo>
                <a:lnTo>
                  <a:pt x="22" y="2"/>
                </a:lnTo>
                <a:lnTo>
                  <a:pt x="16" y="6"/>
                </a:lnTo>
                <a:lnTo>
                  <a:pt x="10" y="12"/>
                </a:lnTo>
                <a:lnTo>
                  <a:pt x="6" y="18"/>
                </a:lnTo>
                <a:lnTo>
                  <a:pt x="2" y="26"/>
                </a:lnTo>
                <a:lnTo>
                  <a:pt x="0" y="34"/>
                </a:lnTo>
                <a:lnTo>
                  <a:pt x="0" y="42"/>
                </a:lnTo>
                <a:lnTo>
                  <a:pt x="0" y="282"/>
                </a:lnTo>
                <a:lnTo>
                  <a:pt x="0" y="282"/>
                </a:lnTo>
                <a:lnTo>
                  <a:pt x="0" y="290"/>
                </a:lnTo>
                <a:lnTo>
                  <a:pt x="2" y="298"/>
                </a:lnTo>
                <a:lnTo>
                  <a:pt x="6" y="304"/>
                </a:lnTo>
                <a:lnTo>
                  <a:pt x="10" y="312"/>
                </a:lnTo>
                <a:lnTo>
                  <a:pt x="16" y="316"/>
                </a:lnTo>
                <a:lnTo>
                  <a:pt x="22" y="320"/>
                </a:lnTo>
                <a:lnTo>
                  <a:pt x="28" y="322"/>
                </a:lnTo>
                <a:lnTo>
                  <a:pt x="36" y="324"/>
                </a:lnTo>
                <a:lnTo>
                  <a:pt x="104" y="324"/>
                </a:lnTo>
                <a:lnTo>
                  <a:pt x="104" y="324"/>
                </a:lnTo>
                <a:lnTo>
                  <a:pt x="112" y="322"/>
                </a:lnTo>
                <a:lnTo>
                  <a:pt x="118" y="320"/>
                </a:lnTo>
                <a:lnTo>
                  <a:pt x="124" y="316"/>
                </a:lnTo>
                <a:lnTo>
                  <a:pt x="130" y="312"/>
                </a:lnTo>
                <a:lnTo>
                  <a:pt x="134" y="304"/>
                </a:lnTo>
                <a:lnTo>
                  <a:pt x="138" y="298"/>
                </a:lnTo>
                <a:lnTo>
                  <a:pt x="140" y="290"/>
                </a:lnTo>
                <a:lnTo>
                  <a:pt x="142" y="282"/>
                </a:lnTo>
                <a:lnTo>
                  <a:pt x="142" y="42"/>
                </a:lnTo>
                <a:lnTo>
                  <a:pt x="142" y="42"/>
                </a:lnTo>
                <a:lnTo>
                  <a:pt x="140" y="34"/>
                </a:lnTo>
                <a:lnTo>
                  <a:pt x="138" y="26"/>
                </a:lnTo>
                <a:lnTo>
                  <a:pt x="134" y="18"/>
                </a:lnTo>
                <a:lnTo>
                  <a:pt x="130" y="12"/>
                </a:lnTo>
                <a:lnTo>
                  <a:pt x="124" y="6"/>
                </a:lnTo>
                <a:lnTo>
                  <a:pt x="118" y="2"/>
                </a:lnTo>
                <a:lnTo>
                  <a:pt x="112" y="0"/>
                </a:lnTo>
                <a:lnTo>
                  <a:pt x="104" y="0"/>
                </a:lnTo>
                <a:lnTo>
                  <a:pt x="104" y="0"/>
                </a:lnTo>
                <a:close/>
                <a:moveTo>
                  <a:pt x="34" y="38"/>
                </a:moveTo>
                <a:lnTo>
                  <a:pt x="108" y="38"/>
                </a:lnTo>
                <a:lnTo>
                  <a:pt x="108" y="38"/>
                </a:lnTo>
                <a:lnTo>
                  <a:pt x="110" y="38"/>
                </a:lnTo>
                <a:lnTo>
                  <a:pt x="112" y="40"/>
                </a:lnTo>
                <a:lnTo>
                  <a:pt x="114" y="46"/>
                </a:lnTo>
                <a:lnTo>
                  <a:pt x="114" y="46"/>
                </a:lnTo>
                <a:lnTo>
                  <a:pt x="112" y="52"/>
                </a:lnTo>
                <a:lnTo>
                  <a:pt x="110" y="54"/>
                </a:lnTo>
                <a:lnTo>
                  <a:pt x="108" y="54"/>
                </a:lnTo>
                <a:lnTo>
                  <a:pt x="34" y="54"/>
                </a:lnTo>
                <a:lnTo>
                  <a:pt x="34" y="54"/>
                </a:lnTo>
                <a:lnTo>
                  <a:pt x="30" y="54"/>
                </a:lnTo>
                <a:lnTo>
                  <a:pt x="28" y="52"/>
                </a:lnTo>
                <a:lnTo>
                  <a:pt x="26" y="46"/>
                </a:lnTo>
                <a:lnTo>
                  <a:pt x="26" y="46"/>
                </a:lnTo>
                <a:lnTo>
                  <a:pt x="28" y="40"/>
                </a:lnTo>
                <a:lnTo>
                  <a:pt x="30" y="38"/>
                </a:lnTo>
                <a:lnTo>
                  <a:pt x="34" y="38"/>
                </a:lnTo>
                <a:lnTo>
                  <a:pt x="34" y="38"/>
                </a:lnTo>
                <a:close/>
                <a:moveTo>
                  <a:pt x="70" y="276"/>
                </a:moveTo>
                <a:lnTo>
                  <a:pt x="70" y="276"/>
                </a:lnTo>
                <a:lnTo>
                  <a:pt x="64" y="274"/>
                </a:lnTo>
                <a:lnTo>
                  <a:pt x="58" y="270"/>
                </a:lnTo>
                <a:lnTo>
                  <a:pt x="56" y="264"/>
                </a:lnTo>
                <a:lnTo>
                  <a:pt x="54" y="258"/>
                </a:lnTo>
                <a:lnTo>
                  <a:pt x="54" y="258"/>
                </a:lnTo>
                <a:lnTo>
                  <a:pt x="56" y="250"/>
                </a:lnTo>
                <a:lnTo>
                  <a:pt x="58" y="244"/>
                </a:lnTo>
                <a:lnTo>
                  <a:pt x="64" y="242"/>
                </a:lnTo>
                <a:lnTo>
                  <a:pt x="70" y="240"/>
                </a:lnTo>
                <a:lnTo>
                  <a:pt x="70" y="240"/>
                </a:lnTo>
                <a:lnTo>
                  <a:pt x="76" y="242"/>
                </a:lnTo>
                <a:lnTo>
                  <a:pt x="82" y="244"/>
                </a:lnTo>
                <a:lnTo>
                  <a:pt x="86" y="250"/>
                </a:lnTo>
                <a:lnTo>
                  <a:pt x="86" y="258"/>
                </a:lnTo>
                <a:lnTo>
                  <a:pt x="86" y="258"/>
                </a:lnTo>
                <a:lnTo>
                  <a:pt x="86" y="264"/>
                </a:lnTo>
                <a:lnTo>
                  <a:pt x="82" y="270"/>
                </a:lnTo>
                <a:lnTo>
                  <a:pt x="76" y="274"/>
                </a:lnTo>
                <a:lnTo>
                  <a:pt x="70" y="276"/>
                </a:lnTo>
                <a:lnTo>
                  <a:pt x="70" y="276"/>
                </a:lnTo>
                <a:close/>
                <a:moveTo>
                  <a:pt x="108" y="96"/>
                </a:moveTo>
                <a:lnTo>
                  <a:pt x="34" y="96"/>
                </a:lnTo>
                <a:lnTo>
                  <a:pt x="34" y="96"/>
                </a:lnTo>
                <a:lnTo>
                  <a:pt x="30" y="96"/>
                </a:lnTo>
                <a:lnTo>
                  <a:pt x="28" y="94"/>
                </a:lnTo>
                <a:lnTo>
                  <a:pt x="26" y="88"/>
                </a:lnTo>
                <a:lnTo>
                  <a:pt x="26" y="88"/>
                </a:lnTo>
                <a:lnTo>
                  <a:pt x="28" y="82"/>
                </a:lnTo>
                <a:lnTo>
                  <a:pt x="30" y="80"/>
                </a:lnTo>
                <a:lnTo>
                  <a:pt x="34" y="80"/>
                </a:lnTo>
                <a:lnTo>
                  <a:pt x="108" y="80"/>
                </a:lnTo>
                <a:lnTo>
                  <a:pt x="108" y="80"/>
                </a:lnTo>
                <a:lnTo>
                  <a:pt x="110" y="80"/>
                </a:lnTo>
                <a:lnTo>
                  <a:pt x="112" y="82"/>
                </a:lnTo>
                <a:lnTo>
                  <a:pt x="114" y="88"/>
                </a:lnTo>
                <a:lnTo>
                  <a:pt x="114" y="88"/>
                </a:lnTo>
                <a:lnTo>
                  <a:pt x="112" y="94"/>
                </a:lnTo>
                <a:lnTo>
                  <a:pt x="110" y="96"/>
                </a:lnTo>
                <a:lnTo>
                  <a:pt x="108" y="96"/>
                </a:lnTo>
                <a:lnTo>
                  <a:pt x="108" y="96"/>
                </a:lnTo>
                <a:close/>
                <a:moveTo>
                  <a:pt x="364" y="310"/>
                </a:moveTo>
                <a:lnTo>
                  <a:pt x="364" y="310"/>
                </a:lnTo>
                <a:lnTo>
                  <a:pt x="356" y="300"/>
                </a:lnTo>
                <a:lnTo>
                  <a:pt x="356" y="300"/>
                </a:lnTo>
                <a:lnTo>
                  <a:pt x="354" y="294"/>
                </a:lnTo>
                <a:lnTo>
                  <a:pt x="352" y="286"/>
                </a:lnTo>
                <a:lnTo>
                  <a:pt x="350" y="270"/>
                </a:lnTo>
                <a:lnTo>
                  <a:pt x="274" y="270"/>
                </a:lnTo>
                <a:lnTo>
                  <a:pt x="274" y="270"/>
                </a:lnTo>
                <a:lnTo>
                  <a:pt x="272" y="286"/>
                </a:lnTo>
                <a:lnTo>
                  <a:pt x="270" y="294"/>
                </a:lnTo>
                <a:lnTo>
                  <a:pt x="268" y="300"/>
                </a:lnTo>
                <a:lnTo>
                  <a:pt x="268" y="300"/>
                </a:lnTo>
                <a:lnTo>
                  <a:pt x="260" y="308"/>
                </a:lnTo>
                <a:lnTo>
                  <a:pt x="260" y="308"/>
                </a:lnTo>
                <a:lnTo>
                  <a:pt x="258" y="310"/>
                </a:lnTo>
                <a:lnTo>
                  <a:pt x="258" y="314"/>
                </a:lnTo>
                <a:lnTo>
                  <a:pt x="258" y="314"/>
                </a:lnTo>
                <a:lnTo>
                  <a:pt x="258" y="318"/>
                </a:lnTo>
                <a:lnTo>
                  <a:pt x="260" y="320"/>
                </a:lnTo>
                <a:lnTo>
                  <a:pt x="262" y="322"/>
                </a:lnTo>
                <a:lnTo>
                  <a:pt x="266" y="324"/>
                </a:lnTo>
                <a:lnTo>
                  <a:pt x="358" y="324"/>
                </a:lnTo>
                <a:lnTo>
                  <a:pt x="358" y="324"/>
                </a:lnTo>
                <a:lnTo>
                  <a:pt x="360" y="322"/>
                </a:lnTo>
                <a:lnTo>
                  <a:pt x="364" y="320"/>
                </a:lnTo>
                <a:lnTo>
                  <a:pt x="366" y="318"/>
                </a:lnTo>
                <a:lnTo>
                  <a:pt x="366" y="314"/>
                </a:lnTo>
                <a:lnTo>
                  <a:pt x="366" y="314"/>
                </a:lnTo>
                <a:lnTo>
                  <a:pt x="364" y="310"/>
                </a:lnTo>
                <a:lnTo>
                  <a:pt x="364" y="310"/>
                </a:lnTo>
                <a:close/>
                <a:moveTo>
                  <a:pt x="434" y="14"/>
                </a:moveTo>
                <a:lnTo>
                  <a:pt x="190" y="14"/>
                </a:lnTo>
                <a:lnTo>
                  <a:pt x="190" y="14"/>
                </a:lnTo>
                <a:lnTo>
                  <a:pt x="186" y="14"/>
                </a:lnTo>
                <a:lnTo>
                  <a:pt x="184" y="16"/>
                </a:lnTo>
                <a:lnTo>
                  <a:pt x="182" y="18"/>
                </a:lnTo>
                <a:lnTo>
                  <a:pt x="182" y="22"/>
                </a:lnTo>
                <a:lnTo>
                  <a:pt x="182" y="246"/>
                </a:lnTo>
                <a:lnTo>
                  <a:pt x="182" y="246"/>
                </a:lnTo>
                <a:lnTo>
                  <a:pt x="182" y="250"/>
                </a:lnTo>
                <a:lnTo>
                  <a:pt x="184" y="252"/>
                </a:lnTo>
                <a:lnTo>
                  <a:pt x="186" y="254"/>
                </a:lnTo>
                <a:lnTo>
                  <a:pt x="190" y="256"/>
                </a:lnTo>
                <a:lnTo>
                  <a:pt x="434" y="256"/>
                </a:lnTo>
                <a:lnTo>
                  <a:pt x="434" y="256"/>
                </a:lnTo>
                <a:lnTo>
                  <a:pt x="438" y="254"/>
                </a:lnTo>
                <a:lnTo>
                  <a:pt x="440" y="252"/>
                </a:lnTo>
                <a:lnTo>
                  <a:pt x="442" y="250"/>
                </a:lnTo>
                <a:lnTo>
                  <a:pt x="442" y="246"/>
                </a:lnTo>
                <a:lnTo>
                  <a:pt x="442" y="22"/>
                </a:lnTo>
                <a:lnTo>
                  <a:pt x="442" y="22"/>
                </a:lnTo>
                <a:lnTo>
                  <a:pt x="442" y="18"/>
                </a:lnTo>
                <a:lnTo>
                  <a:pt x="440" y="16"/>
                </a:lnTo>
                <a:lnTo>
                  <a:pt x="438" y="14"/>
                </a:lnTo>
                <a:lnTo>
                  <a:pt x="434" y="14"/>
                </a:lnTo>
                <a:lnTo>
                  <a:pt x="434" y="14"/>
                </a:lnTo>
                <a:close/>
                <a:moveTo>
                  <a:pt x="422" y="198"/>
                </a:moveTo>
                <a:lnTo>
                  <a:pt x="422" y="198"/>
                </a:lnTo>
                <a:lnTo>
                  <a:pt x="420" y="202"/>
                </a:lnTo>
                <a:lnTo>
                  <a:pt x="416" y="204"/>
                </a:lnTo>
                <a:lnTo>
                  <a:pt x="208" y="204"/>
                </a:lnTo>
                <a:lnTo>
                  <a:pt x="208" y="204"/>
                </a:lnTo>
                <a:lnTo>
                  <a:pt x="204" y="202"/>
                </a:lnTo>
                <a:lnTo>
                  <a:pt x="202" y="198"/>
                </a:lnTo>
                <a:lnTo>
                  <a:pt x="202" y="42"/>
                </a:lnTo>
                <a:lnTo>
                  <a:pt x="202" y="42"/>
                </a:lnTo>
                <a:lnTo>
                  <a:pt x="204" y="36"/>
                </a:lnTo>
                <a:lnTo>
                  <a:pt x="208" y="34"/>
                </a:lnTo>
                <a:lnTo>
                  <a:pt x="416" y="34"/>
                </a:lnTo>
                <a:lnTo>
                  <a:pt x="416" y="34"/>
                </a:lnTo>
                <a:lnTo>
                  <a:pt x="420" y="36"/>
                </a:lnTo>
                <a:lnTo>
                  <a:pt x="422" y="42"/>
                </a:lnTo>
                <a:lnTo>
                  <a:pt x="422" y="198"/>
                </a:lnTo>
                <a:close/>
                <a:moveTo>
                  <a:pt x="340" y="94"/>
                </a:moveTo>
                <a:lnTo>
                  <a:pt x="340" y="94"/>
                </a:lnTo>
                <a:lnTo>
                  <a:pt x="338" y="106"/>
                </a:lnTo>
                <a:lnTo>
                  <a:pt x="332" y="114"/>
                </a:lnTo>
                <a:lnTo>
                  <a:pt x="324" y="120"/>
                </a:lnTo>
                <a:lnTo>
                  <a:pt x="314" y="122"/>
                </a:lnTo>
                <a:lnTo>
                  <a:pt x="314" y="122"/>
                </a:lnTo>
                <a:lnTo>
                  <a:pt x="302" y="120"/>
                </a:lnTo>
                <a:lnTo>
                  <a:pt x="294" y="114"/>
                </a:lnTo>
                <a:lnTo>
                  <a:pt x="288" y="106"/>
                </a:lnTo>
                <a:lnTo>
                  <a:pt x="286" y="94"/>
                </a:lnTo>
                <a:lnTo>
                  <a:pt x="286" y="94"/>
                </a:lnTo>
                <a:lnTo>
                  <a:pt x="288" y="84"/>
                </a:lnTo>
                <a:lnTo>
                  <a:pt x="294" y="76"/>
                </a:lnTo>
                <a:lnTo>
                  <a:pt x="302" y="70"/>
                </a:lnTo>
                <a:lnTo>
                  <a:pt x="314" y="68"/>
                </a:lnTo>
                <a:lnTo>
                  <a:pt x="314" y="68"/>
                </a:lnTo>
                <a:lnTo>
                  <a:pt x="324" y="70"/>
                </a:lnTo>
                <a:lnTo>
                  <a:pt x="332" y="76"/>
                </a:lnTo>
                <a:lnTo>
                  <a:pt x="338" y="84"/>
                </a:lnTo>
                <a:lnTo>
                  <a:pt x="340" y="94"/>
                </a:lnTo>
                <a:lnTo>
                  <a:pt x="340" y="94"/>
                </a:lnTo>
                <a:close/>
                <a:moveTo>
                  <a:pt x="258" y="174"/>
                </a:moveTo>
                <a:lnTo>
                  <a:pt x="258" y="174"/>
                </a:lnTo>
                <a:lnTo>
                  <a:pt x="262" y="158"/>
                </a:lnTo>
                <a:lnTo>
                  <a:pt x="272" y="144"/>
                </a:lnTo>
                <a:lnTo>
                  <a:pt x="282" y="134"/>
                </a:lnTo>
                <a:lnTo>
                  <a:pt x="296" y="126"/>
                </a:lnTo>
                <a:lnTo>
                  <a:pt x="314" y="144"/>
                </a:lnTo>
                <a:lnTo>
                  <a:pt x="330" y="126"/>
                </a:lnTo>
                <a:lnTo>
                  <a:pt x="330" y="126"/>
                </a:lnTo>
                <a:lnTo>
                  <a:pt x="344" y="134"/>
                </a:lnTo>
                <a:lnTo>
                  <a:pt x="356" y="144"/>
                </a:lnTo>
                <a:lnTo>
                  <a:pt x="364" y="158"/>
                </a:lnTo>
                <a:lnTo>
                  <a:pt x="368" y="174"/>
                </a:lnTo>
                <a:lnTo>
                  <a:pt x="258" y="174"/>
                </a:lnTo>
                <a:close/>
              </a:path>
            </a:pathLst>
          </a:custGeom>
          <a:solidFill>
            <a:schemeClr val="accent3"/>
          </a:solidFill>
          <a:ln>
            <a:noFill/>
          </a:ln>
        </p:spPr>
        <p:txBody>
          <a:bodyPr anchor="ctr"/>
          <a:lstStyle/>
          <a:p>
            <a:pPr algn="ctr"/>
            <a:endParaRPr>
              <a:cs typeface="+mn-ea"/>
              <a:sym typeface="+mn-lt"/>
            </a:endParaRPr>
          </a:p>
        </p:txBody>
      </p:sp>
      <p:grpSp>
        <p:nvGrpSpPr>
          <p:cNvPr id="6" name="组合 5"/>
          <p:cNvGrpSpPr/>
          <p:nvPr/>
        </p:nvGrpSpPr>
        <p:grpSpPr>
          <a:xfrm>
            <a:off x="99667" y="220792"/>
            <a:ext cx="3592020" cy="491607"/>
            <a:chOff x="198764" y="258545"/>
            <a:chExt cx="4788250" cy="656007"/>
          </a:xfrm>
        </p:grpSpPr>
        <p:grpSp>
          <p:nvGrpSpPr>
            <p:cNvPr id="15" name="组合 14"/>
            <p:cNvGrpSpPr/>
            <p:nvPr/>
          </p:nvGrpSpPr>
          <p:grpSpPr>
            <a:xfrm>
              <a:off x="198764" y="258545"/>
              <a:ext cx="700083" cy="563491"/>
              <a:chOff x="5075564" y="2933562"/>
              <a:chExt cx="2860947" cy="2302753"/>
            </a:xfrm>
          </p:grpSpPr>
          <p:sp>
            <p:nvSpPr>
              <p:cNvPr id="14" name="等腰三角形 1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8" name="等腰三角形 1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1"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7" name="日期占位符 6"/>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3" name="文本框 67"/>
          <p:cNvSpPr>
            <a:spLocks noChangeArrowheads="1"/>
          </p:cNvSpPr>
          <p:nvPr/>
        </p:nvSpPr>
        <p:spPr bwMode="auto">
          <a:xfrm>
            <a:off x="599440" y="81915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6.5.3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实现需求管理自动化</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10" name="灯片编号占位符 9"/>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54</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ppt_y</p:attrName>
                                        </p:attrNameLst>
                                      </p:cBhvr>
                                      <p:tavLst>
                                        <p:tav tm="0">
                                          <p:val>
                                            <p:strVal val="#ppt_y+#ppt_h*1.125000"/>
                                          </p:val>
                                        </p:tav>
                                        <p:tav tm="100000">
                                          <p:val>
                                            <p:strVal val="#ppt_y"/>
                                          </p:val>
                                        </p:tav>
                                      </p:tavLst>
                                    </p:anim>
                                    <p:animEffect transition="in" filter="wipe(up)">
                                      <p:cBhvr>
                                        <p:cTn id="16" dur="500"/>
                                        <p:tgtEl>
                                          <p:spTgt spid="2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p:tgtEl>
                                          <p:spTgt spid="12"/>
                                        </p:tgtEl>
                                        <p:attrNameLst>
                                          <p:attrName>ppt_y</p:attrName>
                                        </p:attrNameLst>
                                      </p:cBhvr>
                                      <p:tavLst>
                                        <p:tav tm="0">
                                          <p:val>
                                            <p:strVal val="#ppt_y+#ppt_h*1.125000"/>
                                          </p:val>
                                        </p:tav>
                                        <p:tav tm="100000">
                                          <p:val>
                                            <p:strVal val="#ppt_y"/>
                                          </p:val>
                                        </p:tav>
                                      </p:tavLst>
                                    </p:anim>
                                    <p:animEffect transition="in" filter="wipe(up)">
                                      <p:cBhvr>
                                        <p:cTn id="28" dur="500"/>
                                        <p:tgtEl>
                                          <p:spTgt spid="12"/>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p:tgtEl>
                                          <p:spTgt spid="16"/>
                                        </p:tgtEl>
                                        <p:attrNameLst>
                                          <p:attrName>ppt_y</p:attrName>
                                        </p:attrNameLst>
                                      </p:cBhvr>
                                      <p:tavLst>
                                        <p:tav tm="0">
                                          <p:val>
                                            <p:strVal val="#ppt_y+#ppt_h*1.125000"/>
                                          </p:val>
                                        </p:tav>
                                        <p:tav tm="100000">
                                          <p:val>
                                            <p:strVal val="#ppt_y"/>
                                          </p:val>
                                        </p:tav>
                                      </p:tavLst>
                                    </p:anim>
                                    <p:animEffect transition="in" filter="wipe(up)">
                                      <p:cBhvr>
                                        <p:cTn id="36" dur="500"/>
                                        <p:tgtEl>
                                          <p:spTgt spid="16"/>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p:tgtEl>
                                          <p:spTgt spid="17"/>
                                        </p:tgtEl>
                                        <p:attrNameLst>
                                          <p:attrName>ppt_y</p:attrName>
                                        </p:attrNameLst>
                                      </p:cBhvr>
                                      <p:tavLst>
                                        <p:tav tm="0">
                                          <p:val>
                                            <p:strVal val="#ppt_y+#ppt_h*1.125000"/>
                                          </p:val>
                                        </p:tav>
                                        <p:tav tm="100000">
                                          <p:val>
                                            <p:strVal val="#ppt_y"/>
                                          </p:val>
                                        </p:tav>
                                      </p:tavLst>
                                    </p:anim>
                                    <p:animEffect transition="in" filter="wipe(up)">
                                      <p:cBhvr>
                                        <p:cTn id="40" dur="500"/>
                                        <p:tgtEl>
                                          <p:spTgt spid="17"/>
                                        </p:tgtEl>
                                      </p:cBhvr>
                                    </p:animEffect>
                                  </p:childTnLst>
                                </p:cTn>
                              </p:par>
                              <p:par>
                                <p:cTn id="41" presetID="12" presetClass="entr" presetSubtype="4"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p:tgtEl>
                                          <p:spTgt spid="6"/>
                                        </p:tgtEl>
                                        <p:attrNameLst>
                                          <p:attrName>ppt_y</p:attrName>
                                        </p:attrNameLst>
                                      </p:cBhvr>
                                      <p:tavLst>
                                        <p:tav tm="0">
                                          <p:val>
                                            <p:strVal val="#ppt_y+#ppt_h*1.125000"/>
                                          </p:val>
                                        </p:tav>
                                        <p:tav tm="100000">
                                          <p:val>
                                            <p:strVal val="#ppt_y"/>
                                          </p:val>
                                        </p:tav>
                                      </p:tavLst>
                                    </p:anim>
                                    <p:animEffect transition="in" filter="wipe(up)">
                                      <p:cBhvr>
                                        <p:cTn id="44" dur="500"/>
                                        <p:tgtEl>
                                          <p:spTgt spid="6"/>
                                        </p:tgtEl>
                                      </p:cBhvr>
                                    </p:animEffect>
                                  </p:childTnLst>
                                </p:cTn>
                              </p:par>
                              <p:par>
                                <p:cTn id="45" presetID="12" presetClass="entr" presetSubtype="4"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p:tgtEl>
                                          <p:spTgt spid="2"/>
                                        </p:tgtEl>
                                        <p:attrNameLst>
                                          <p:attrName>ppt_y</p:attrName>
                                        </p:attrNameLst>
                                      </p:cBhvr>
                                      <p:tavLst>
                                        <p:tav tm="0">
                                          <p:val>
                                            <p:strVal val="#ppt_y+#ppt_h*1.125000"/>
                                          </p:val>
                                        </p:tav>
                                        <p:tav tm="100000">
                                          <p:val>
                                            <p:strVal val="#ppt_y"/>
                                          </p:val>
                                        </p:tav>
                                      </p:tavLst>
                                    </p:anim>
                                    <p:animEffect transition="in" filter="wipe(up)">
                                      <p:cBhvr>
                                        <p:cTn id="48" dur="500"/>
                                        <p:tgtEl>
                                          <p:spTgt spid="2"/>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p:tgtEl>
                                          <p:spTgt spid="7"/>
                                        </p:tgtEl>
                                        <p:attrNameLst>
                                          <p:attrName>ppt_y</p:attrName>
                                        </p:attrNameLst>
                                      </p:cBhvr>
                                      <p:tavLst>
                                        <p:tav tm="0">
                                          <p:val>
                                            <p:strVal val="#ppt_y+#ppt_h*1.125000"/>
                                          </p:val>
                                        </p:tav>
                                        <p:tav tm="100000">
                                          <p:val>
                                            <p:strVal val="#ppt_y"/>
                                          </p:val>
                                        </p:tav>
                                      </p:tavLst>
                                    </p:anim>
                                    <p:animEffect transition="in" filter="wipe(up)">
                                      <p:cBhvr>
                                        <p:cTn id="52" dur="500"/>
                                        <p:tgtEl>
                                          <p:spTgt spid="7"/>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p:tgtEl>
                                          <p:spTgt spid="3"/>
                                        </p:tgtEl>
                                        <p:attrNameLst>
                                          <p:attrName>ppt_y</p:attrName>
                                        </p:attrNameLst>
                                      </p:cBhvr>
                                      <p:tavLst>
                                        <p:tav tm="0">
                                          <p:val>
                                            <p:strVal val="#ppt_y+#ppt_h*1.125000"/>
                                          </p:val>
                                        </p:tav>
                                        <p:tav tm="100000">
                                          <p:val>
                                            <p:strVal val="#ppt_y"/>
                                          </p:val>
                                        </p:tav>
                                      </p:tavLst>
                                    </p:anim>
                                    <p:animEffect transition="in" filter="wipe(up)">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4" grpId="0" bldLvl="0" animBg="1"/>
      <p:bldP spid="4" grpId="1" animBg="1"/>
      <p:bldP spid="27" grpId="0" bldLvl="0" animBg="1"/>
      <p:bldP spid="27" grpId="1" animBg="1"/>
      <p:bldP spid="9" grpId="0" bldLvl="0" animBg="1"/>
      <p:bldP spid="9" grpId="1" animBg="1"/>
      <p:bldP spid="11" grpId="0"/>
      <p:bldP spid="11" grpId="1"/>
      <p:bldP spid="12" grpId="0" bldLvl="0" animBg="1"/>
      <p:bldP spid="12" grpId="1" animBg="1"/>
      <p:bldP spid="13" grpId="0"/>
      <p:bldP spid="13" grpId="1"/>
      <p:bldP spid="16" grpId="0"/>
      <p:bldP spid="16" grpId="1"/>
      <p:bldP spid="17" grpId="0" bldLvl="0" animBg="1"/>
      <p:bldP spid="17" grpId="1" animBg="1"/>
      <p:bldP spid="7" grpId="0"/>
      <p:bldP spid="7" grpId="1"/>
      <p:bldP spid="3" grpId="0"/>
      <p:bldP spid="3"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同侧圆角矩形 4"/>
          <p:cNvSpPr/>
          <p:nvPr/>
        </p:nvSpPr>
        <p:spPr>
          <a:xfrm>
            <a:off x="1604010" y="1628775"/>
            <a:ext cx="8663305" cy="4432300"/>
          </a:xfrm>
          <a:prstGeom prst="round2SameRect">
            <a:avLst/>
          </a:prstGeom>
          <a:solidFill>
            <a:schemeClr val="accent1">
              <a:lumMod val="20000"/>
              <a:lumOff val="8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16" name="矩形 66"/>
          <p:cNvSpPr>
            <a:spLocks noChangeArrowheads="1"/>
          </p:cNvSpPr>
          <p:nvPr/>
        </p:nvSpPr>
        <p:spPr bwMode="auto">
          <a:xfrm>
            <a:off x="2213357" y="1989189"/>
            <a:ext cx="7765668"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考虑到将会花很大力气将项目的需求存入数据库、定义属性、设置跟踪联系链、更新数据库、定义特权和训练用户。应该发动全体成员尽量挖掘产品的潜力。一定避免临时开发自己的需求管理工具或者用一些通用的办公自动化产品临时拼凑。似乎这个方法是一个容易的解决方案，但很快就不能适应应用的强度要求。</a:t>
            </a:r>
          </a:p>
          <a:p>
            <a:pPr indent="0" fontAlgn="auto">
              <a:lnSpc>
                <a:spcPct val="150000"/>
              </a:lnSpc>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如果某一个工具不能克服处理缺陷，宁可选用其它商业需求管理工具以加强软件需求管理。一旦需求管理工具为项目管理提供了帮助，就可在更广泛的范围使用，并获得更大的效能</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grpSp>
        <p:nvGrpSpPr>
          <p:cNvPr id="32" name="组合 31"/>
          <p:cNvGrpSpPr/>
          <p:nvPr/>
        </p:nvGrpSpPr>
        <p:grpSpPr>
          <a:xfrm>
            <a:off x="99667" y="220792"/>
            <a:ext cx="3592020" cy="491607"/>
            <a:chOff x="198764" y="258545"/>
            <a:chExt cx="4788250" cy="656007"/>
          </a:xfrm>
        </p:grpSpPr>
        <p:grpSp>
          <p:nvGrpSpPr>
            <p:cNvPr id="33" name="组合 32"/>
            <p:cNvGrpSpPr/>
            <p:nvPr/>
          </p:nvGrpSpPr>
          <p:grpSpPr>
            <a:xfrm>
              <a:off x="198764" y="258545"/>
              <a:ext cx="700083" cy="563491"/>
              <a:chOff x="5075564" y="2933562"/>
              <a:chExt cx="2860947" cy="2302753"/>
            </a:xfrm>
          </p:grpSpPr>
          <p:sp>
            <p:nvSpPr>
              <p:cNvPr id="34" name="等腰三角形 33"/>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5" name="等腰三角形 34"/>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6"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6.5 </a:t>
              </a:r>
              <a:r>
                <a:rPr lang="en-US" altLang="zh-CN" sz="2400" b="1" dirty="0">
                  <a:solidFill>
                    <a:srgbClr val="000000"/>
                  </a:solidFill>
                  <a:latin typeface="微软雅黑" panose="020B0503020204020204" charset="-122"/>
                  <a:ea typeface="微软雅黑" panose="020B0503020204020204" charset="-122"/>
                  <a:sym typeface="+mn-ea"/>
                </a:rPr>
                <a:t>需求管理工具</a:t>
              </a:r>
              <a:endParaRPr lang="en-US" altLang="zh-CN" sz="2400" b="1" dirty="0">
                <a:solidFill>
                  <a:srgbClr val="000000"/>
                </a:solidFill>
                <a:latin typeface="微软雅黑" panose="020B0503020204020204" charset="-122"/>
                <a:ea typeface="微软雅黑" panose="020B0503020204020204" charset="-122"/>
              </a:endParaRPr>
            </a:p>
          </p:txBody>
        </p:sp>
      </p:grpSp>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9" name="文本框 67"/>
          <p:cNvSpPr>
            <a:spLocks noChangeArrowheads="1"/>
          </p:cNvSpPr>
          <p:nvPr/>
        </p:nvSpPr>
        <p:spPr bwMode="auto">
          <a:xfrm>
            <a:off x="599440" y="819150"/>
            <a:ext cx="622427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base">
              <a:buClrTx/>
              <a:buSzTx/>
              <a:buFontTx/>
            </a:pP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6.5.3 </a:t>
            </a: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实现需求管理自动化</a:t>
            </a:r>
            <a:endParaRPr kumimoji="0" lang="zh-CN" altLang="en-US" sz="2200" b="1" i="0" u="none" strike="noStrike" kern="0" cap="none" spc="0" normalizeH="0" baseline="0" dirty="0">
              <a:solidFill>
                <a:schemeClr val="tx1">
                  <a:lumMod val="50000"/>
                  <a:lumOff val="50000"/>
                </a:schemeClr>
              </a:solidFill>
              <a:latin typeface="微软雅黑" panose="020B0503020204020204" charset="-122"/>
              <a:ea typeface="微软雅黑" panose="020B0503020204020204" charset="-122"/>
              <a:sym typeface="宋体" panose="02010600030101010101" pitchFamily="2" charset="-122"/>
            </a:endParaRPr>
          </a:p>
        </p:txBody>
      </p:sp>
      <p:sp>
        <p:nvSpPr>
          <p:cNvPr id="7" name="灯片编号占位符 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55</a:t>
            </a:fld>
            <a:endParaRPr lang="zh-CN" altLang="en-US" dirty="0">
              <a:solidFill>
                <a:prstClr val="black">
                  <a:tint val="75000"/>
                </a:prstClr>
              </a:solidFill>
            </a:endParaRPr>
          </a:p>
        </p:txBody>
      </p:sp>
      <p:sp>
        <p:nvSpPr>
          <p:cNvPr id="8" name="日期占位符 7"/>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ppt_y</p:attrName>
                                        </p:attrNameLst>
                                      </p:cBhvr>
                                      <p:tavLst>
                                        <p:tav tm="0">
                                          <p:val>
                                            <p:strVal val="#ppt_y+#ppt_h*1.125000"/>
                                          </p:val>
                                        </p:tav>
                                        <p:tav tm="100000">
                                          <p:val>
                                            <p:strVal val="#ppt_y"/>
                                          </p:val>
                                        </p:tav>
                                      </p:tavLst>
                                    </p:anim>
                                    <p:animEffect transition="in" filter="wipe(up)">
                                      <p:cBhvr>
                                        <p:cTn id="12" dur="500"/>
                                        <p:tgtEl>
                                          <p:spTgt spid="16"/>
                                        </p:tgtEl>
                                      </p:cBhvr>
                                    </p:animEffect>
                                  </p:childTnLst>
                                </p:cTn>
                              </p:par>
                              <p:par>
                                <p:cTn id="13" presetID="12" presetClass="entr" presetSubtype="4"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p:tgtEl>
                                          <p:spTgt spid="32"/>
                                        </p:tgtEl>
                                        <p:attrNameLst>
                                          <p:attrName>ppt_y</p:attrName>
                                        </p:attrNameLst>
                                      </p:cBhvr>
                                      <p:tavLst>
                                        <p:tav tm="0">
                                          <p:val>
                                            <p:strVal val="#ppt_y+#ppt_h*1.125000"/>
                                          </p:val>
                                        </p:tav>
                                        <p:tav tm="100000">
                                          <p:val>
                                            <p:strVal val="#ppt_y"/>
                                          </p:val>
                                        </p:tav>
                                      </p:tavLst>
                                    </p:anim>
                                    <p:animEffect transition="in" filter="wipe(up)">
                                      <p:cBhvr>
                                        <p:cTn id="16" dur="500"/>
                                        <p:tgtEl>
                                          <p:spTgt spid="32"/>
                                        </p:tgtEl>
                                      </p:cBhvr>
                                    </p:animEffect>
                                  </p:childTnLst>
                                </p:cTn>
                              </p:par>
                              <p:par>
                                <p:cTn id="17" presetID="1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p:tgtEl>
                                          <p:spTgt spid="17"/>
                                        </p:tgtEl>
                                        <p:attrNameLst>
                                          <p:attrName>ppt_y</p:attrName>
                                        </p:attrNameLst>
                                      </p:cBhvr>
                                      <p:tavLst>
                                        <p:tav tm="0">
                                          <p:val>
                                            <p:strVal val="#ppt_y+#ppt_h*1.125000"/>
                                          </p:val>
                                        </p:tav>
                                        <p:tav tm="100000">
                                          <p:val>
                                            <p:strVal val="#ppt_y"/>
                                          </p:val>
                                        </p:tav>
                                      </p:tavLst>
                                    </p:anim>
                                    <p:animEffect transition="in" filter="wipe(u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up)">
                                      <p:cBhvr>
                                        <p:cTn id="24" dur="500"/>
                                        <p:tgtEl>
                                          <p:spTgt spid="9"/>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16" grpId="0"/>
      <p:bldP spid="16" grpId="1"/>
      <p:bldP spid="9" grpId="0"/>
      <p:bldP spid="9" grpId="1"/>
      <p:bldP spid="8" grpId="0"/>
      <p:bldP spid="8"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5"/>
          <p:cNvGrpSpPr/>
          <p:nvPr/>
        </p:nvGrpSpPr>
        <p:grpSpPr>
          <a:xfrm>
            <a:off x="108557" y="337632"/>
            <a:ext cx="525184" cy="422276"/>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22" name="等腰三角形 2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2" name="日期占位符 1"/>
          <p:cNvSpPr>
            <a:spLocks noGrp="1"/>
          </p:cNvSpPr>
          <p:nvPr>
            <p:ph type="dt" sz="half" idx="10"/>
          </p:nvPr>
        </p:nvSpPr>
        <p:spPr/>
        <p:txBody>
          <a:bodyPr/>
          <a:lstStyle/>
          <a:p>
            <a:fld id="{2CFC917E-C6DD-4296-AA7C-DF2A1760A3DD}" type="datetime1">
              <a:rPr lang="zh-CN" altLang="en-US"/>
              <a:t>2022/1/15</a:t>
            </a:fld>
            <a:endParaRPr lang="zh-CN" altLang="en-US" sz="1800">
              <a:solidFill>
                <a:srgbClr val="000000"/>
              </a:solidFill>
            </a:endParaRPr>
          </a:p>
        </p:txBody>
      </p:sp>
      <p:sp>
        <p:nvSpPr>
          <p:cNvPr id="3" name="灯片编号占位符 2"/>
          <p:cNvSpPr>
            <a:spLocks noGrp="1"/>
          </p:cNvSpPr>
          <p:nvPr>
            <p:ph type="sldNum" sz="quarter" idx="12"/>
          </p:nvPr>
        </p:nvSpPr>
        <p:spPr/>
        <p:txBody>
          <a:bodyPr/>
          <a:lstStyle/>
          <a:p>
            <a:fld id="{719AC410-3DB4-4DF6-9C46-9EB74471E774}" type="slidenum">
              <a:rPr lang="zh-CN" altLang="en-US"/>
              <a:t>56</a:t>
            </a:fld>
            <a:endParaRPr lang="zh-CN" altLang="en-US" sz="1800">
              <a:solidFill>
                <a:srgbClr val="000000"/>
              </a:solidFill>
            </a:endParaRP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74869" y="250698"/>
            <a:ext cx="2048823" cy="509101"/>
          </a:xfrm>
          <a:prstGeom prst="rect">
            <a:avLst/>
          </a:prstGeom>
        </p:spPr>
      </p:pic>
      <p:sp>
        <p:nvSpPr>
          <p:cNvPr id="4" name="文本框 3"/>
          <p:cNvSpPr txBox="1"/>
          <p:nvPr/>
        </p:nvSpPr>
        <p:spPr>
          <a:xfrm>
            <a:off x="3422287" y="2724161"/>
            <a:ext cx="6098144" cy="1015663"/>
          </a:xfrm>
          <a:prstGeom prst="rect">
            <a:avLst/>
          </a:prstGeom>
          <a:noFill/>
        </p:spPr>
        <p:txBody>
          <a:bodyPr wrap="none" rtlCol="0">
            <a:spAutoFit/>
          </a:bodyPr>
          <a:lstStyle/>
          <a:p>
            <a:r>
              <a:rPr lang="zh-CN" altLang="en-US" sz="6000" dirty="0">
                <a:latin typeface="微软雅黑" panose="020B0503020204020204" charset="-122"/>
                <a:ea typeface="微软雅黑" panose="020B0503020204020204" charset="-122"/>
              </a:rPr>
              <a:t>谢谢大家！ </a:t>
            </a:r>
            <a:r>
              <a:rPr lang="en-US" altLang="zh-CN" sz="6000" dirty="0">
                <a:latin typeface="微软雅黑" panose="020B0503020204020204" charset="-122"/>
                <a:ea typeface="微软雅黑" panose="020B0503020204020204" charset="-122"/>
              </a:rPr>
              <a:t>Q&amp;A</a:t>
            </a:r>
            <a:endParaRPr lang="zh-CN" altLang="en-US" sz="6000" dirty="0">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43975" y="1521460"/>
            <a:ext cx="1520825"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Needs</a:t>
            </a:r>
          </a:p>
        </p:txBody>
      </p:sp>
      <p:sp>
        <p:nvSpPr>
          <p:cNvPr id="3" name="矩形 2"/>
          <p:cNvSpPr/>
          <p:nvPr/>
        </p:nvSpPr>
        <p:spPr>
          <a:xfrm>
            <a:off x="8983345" y="3520440"/>
            <a:ext cx="1520825"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Software</a:t>
            </a:r>
          </a:p>
          <a:p>
            <a:pPr algn="ctr"/>
            <a:r>
              <a:rPr lang="en-US" altLang="zh-CN"/>
              <a:t>Requirements</a:t>
            </a:r>
          </a:p>
        </p:txBody>
      </p:sp>
      <p:sp>
        <p:nvSpPr>
          <p:cNvPr id="4" name="矩形 3"/>
          <p:cNvSpPr/>
          <p:nvPr/>
        </p:nvSpPr>
        <p:spPr>
          <a:xfrm>
            <a:off x="8983345" y="2454910"/>
            <a:ext cx="1520825"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Features</a:t>
            </a:r>
          </a:p>
        </p:txBody>
      </p:sp>
      <p:cxnSp>
        <p:nvCxnSpPr>
          <p:cNvPr id="5" name="直接箭头连接符 4"/>
          <p:cNvCxnSpPr/>
          <p:nvPr/>
        </p:nvCxnSpPr>
        <p:spPr>
          <a:xfrm flipH="1">
            <a:off x="9745345" y="1988820"/>
            <a:ext cx="635" cy="508000"/>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9745980" y="2937510"/>
            <a:ext cx="635" cy="508000"/>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9771380" y="4117340"/>
            <a:ext cx="25400" cy="558165"/>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9147175" y="4117340"/>
            <a:ext cx="344805" cy="548005"/>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0019665" y="4086860"/>
            <a:ext cx="446405" cy="598805"/>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stretch>
            <a:fillRect/>
          </a:stretch>
        </p:blipFill>
        <p:spPr>
          <a:xfrm>
            <a:off x="4488180" y="1521460"/>
            <a:ext cx="518160" cy="594360"/>
          </a:xfrm>
          <a:prstGeom prst="rect">
            <a:avLst/>
          </a:prstGeom>
        </p:spPr>
      </p:pic>
      <p:sp>
        <p:nvSpPr>
          <p:cNvPr id="23" name="文本框 22"/>
          <p:cNvSpPr txBox="1"/>
          <p:nvPr/>
        </p:nvSpPr>
        <p:spPr>
          <a:xfrm>
            <a:off x="4373245" y="2110105"/>
            <a:ext cx="748030" cy="368300"/>
          </a:xfrm>
          <a:prstGeom prst="rect">
            <a:avLst/>
          </a:prstGeom>
          <a:noFill/>
        </p:spPr>
        <p:txBody>
          <a:bodyPr wrap="none" rtlCol="0">
            <a:spAutoFit/>
          </a:bodyPr>
          <a:lstStyle/>
          <a:p>
            <a:r>
              <a:rPr lang="en-US" altLang="zh-CN"/>
              <a:t>Vision</a:t>
            </a:r>
          </a:p>
        </p:txBody>
      </p:sp>
      <p:pic>
        <p:nvPicPr>
          <p:cNvPr id="24" name="图片 23"/>
          <p:cNvPicPr>
            <a:picLocks noChangeAspect="1"/>
          </p:cNvPicPr>
          <p:nvPr/>
        </p:nvPicPr>
        <p:blipFill>
          <a:blip r:embed="rId2"/>
          <a:stretch>
            <a:fillRect/>
          </a:stretch>
        </p:blipFill>
        <p:spPr>
          <a:xfrm>
            <a:off x="2332990" y="1765935"/>
            <a:ext cx="518160" cy="594360"/>
          </a:xfrm>
          <a:prstGeom prst="rect">
            <a:avLst/>
          </a:prstGeom>
        </p:spPr>
      </p:pic>
      <p:sp>
        <p:nvSpPr>
          <p:cNvPr id="25" name="文本框 24"/>
          <p:cNvSpPr txBox="1"/>
          <p:nvPr/>
        </p:nvSpPr>
        <p:spPr>
          <a:xfrm>
            <a:off x="1824990" y="2360295"/>
            <a:ext cx="1533525" cy="368300"/>
          </a:xfrm>
          <a:prstGeom prst="rect">
            <a:avLst/>
          </a:prstGeom>
          <a:noFill/>
        </p:spPr>
        <p:txBody>
          <a:bodyPr wrap="none" rtlCol="0">
            <a:spAutoFit/>
          </a:bodyPr>
          <a:lstStyle/>
          <a:p>
            <a:r>
              <a:rPr lang="en-US" altLang="zh-CN"/>
              <a:t>Business Rules</a:t>
            </a:r>
          </a:p>
        </p:txBody>
      </p:sp>
      <p:pic>
        <p:nvPicPr>
          <p:cNvPr id="26" name="图片 25"/>
          <p:cNvPicPr>
            <a:picLocks noChangeAspect="1"/>
          </p:cNvPicPr>
          <p:nvPr/>
        </p:nvPicPr>
        <p:blipFill>
          <a:blip r:embed="rId2"/>
          <a:stretch>
            <a:fillRect/>
          </a:stretch>
        </p:blipFill>
        <p:spPr>
          <a:xfrm>
            <a:off x="1192530" y="2924175"/>
            <a:ext cx="518160" cy="594360"/>
          </a:xfrm>
          <a:prstGeom prst="rect">
            <a:avLst/>
          </a:prstGeom>
        </p:spPr>
      </p:pic>
      <p:sp>
        <p:nvSpPr>
          <p:cNvPr id="27" name="文本框 26"/>
          <p:cNvSpPr txBox="1"/>
          <p:nvPr/>
        </p:nvSpPr>
        <p:spPr>
          <a:xfrm>
            <a:off x="803275" y="3567430"/>
            <a:ext cx="1287780" cy="645160"/>
          </a:xfrm>
          <a:prstGeom prst="rect">
            <a:avLst/>
          </a:prstGeom>
          <a:noFill/>
        </p:spPr>
        <p:txBody>
          <a:bodyPr wrap="none" rtlCol="0">
            <a:spAutoFit/>
          </a:bodyPr>
          <a:lstStyle/>
          <a:p>
            <a:pPr algn="ctr"/>
            <a:r>
              <a:rPr lang="en-US" altLang="zh-CN"/>
              <a:t>Stakeholder</a:t>
            </a:r>
          </a:p>
          <a:p>
            <a:pPr algn="ctr"/>
            <a:r>
              <a:rPr lang="en-US" altLang="zh-CN"/>
              <a:t> Requests</a:t>
            </a:r>
          </a:p>
        </p:txBody>
      </p:sp>
      <p:pic>
        <p:nvPicPr>
          <p:cNvPr id="28" name="图片 27"/>
          <p:cNvPicPr>
            <a:picLocks noChangeAspect="1"/>
          </p:cNvPicPr>
          <p:nvPr/>
        </p:nvPicPr>
        <p:blipFill>
          <a:blip r:embed="rId2"/>
          <a:stretch>
            <a:fillRect/>
          </a:stretch>
        </p:blipFill>
        <p:spPr>
          <a:xfrm>
            <a:off x="5621655" y="2792730"/>
            <a:ext cx="518160" cy="594360"/>
          </a:xfrm>
          <a:prstGeom prst="rect">
            <a:avLst/>
          </a:prstGeom>
        </p:spPr>
      </p:pic>
      <p:sp>
        <p:nvSpPr>
          <p:cNvPr id="30" name="文本框 29"/>
          <p:cNvSpPr txBox="1"/>
          <p:nvPr/>
        </p:nvSpPr>
        <p:spPr>
          <a:xfrm>
            <a:off x="5009515" y="3457575"/>
            <a:ext cx="1868805" cy="645160"/>
          </a:xfrm>
          <a:prstGeom prst="rect">
            <a:avLst/>
          </a:prstGeom>
          <a:noFill/>
        </p:spPr>
        <p:txBody>
          <a:bodyPr wrap="square" rtlCol="0">
            <a:spAutoFit/>
          </a:bodyPr>
          <a:lstStyle/>
          <a:p>
            <a:pPr algn="ctr"/>
            <a:r>
              <a:rPr lang="en-US" altLang="zh-CN"/>
              <a:t>Supplementary Specification</a:t>
            </a:r>
          </a:p>
        </p:txBody>
      </p:sp>
      <p:sp>
        <p:nvSpPr>
          <p:cNvPr id="31" name="矩形 30"/>
          <p:cNvSpPr/>
          <p:nvPr/>
        </p:nvSpPr>
        <p:spPr>
          <a:xfrm>
            <a:off x="3080385" y="3294380"/>
            <a:ext cx="1166495" cy="560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Use-case</a:t>
            </a:r>
          </a:p>
          <a:p>
            <a:pPr algn="ctr"/>
            <a:r>
              <a:rPr lang="en-US" altLang="zh-CN"/>
              <a:t>Model</a:t>
            </a:r>
          </a:p>
        </p:txBody>
      </p:sp>
      <p:sp>
        <p:nvSpPr>
          <p:cNvPr id="34" name="矩形 33"/>
          <p:cNvSpPr/>
          <p:nvPr/>
        </p:nvSpPr>
        <p:spPr>
          <a:xfrm>
            <a:off x="2091055" y="4732020"/>
            <a:ext cx="1166495" cy="560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Design Model</a:t>
            </a:r>
          </a:p>
        </p:txBody>
      </p:sp>
      <p:sp>
        <p:nvSpPr>
          <p:cNvPr id="35" name="矩形 34"/>
          <p:cNvSpPr/>
          <p:nvPr/>
        </p:nvSpPr>
        <p:spPr>
          <a:xfrm>
            <a:off x="3923030" y="4732020"/>
            <a:ext cx="1166495" cy="560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Test</a:t>
            </a:r>
          </a:p>
          <a:p>
            <a:pPr algn="ctr"/>
            <a:r>
              <a:rPr lang="en-US" altLang="zh-CN"/>
              <a:t>Model</a:t>
            </a:r>
          </a:p>
        </p:txBody>
      </p:sp>
      <p:pic>
        <p:nvPicPr>
          <p:cNvPr id="36" name="图片 35"/>
          <p:cNvPicPr>
            <a:picLocks noChangeAspect="1"/>
          </p:cNvPicPr>
          <p:nvPr/>
        </p:nvPicPr>
        <p:blipFill>
          <a:blip r:embed="rId2"/>
          <a:stretch>
            <a:fillRect/>
          </a:stretch>
        </p:blipFill>
        <p:spPr>
          <a:xfrm>
            <a:off x="6181725" y="4173220"/>
            <a:ext cx="518160" cy="594360"/>
          </a:xfrm>
          <a:prstGeom prst="rect">
            <a:avLst/>
          </a:prstGeom>
        </p:spPr>
      </p:pic>
      <p:sp>
        <p:nvSpPr>
          <p:cNvPr id="37" name="文本框 36"/>
          <p:cNvSpPr txBox="1"/>
          <p:nvPr/>
        </p:nvSpPr>
        <p:spPr>
          <a:xfrm>
            <a:off x="5199063" y="4878705"/>
            <a:ext cx="3110865" cy="645160"/>
          </a:xfrm>
          <a:prstGeom prst="rect">
            <a:avLst/>
          </a:prstGeom>
          <a:noFill/>
        </p:spPr>
        <p:txBody>
          <a:bodyPr wrap="none" rtlCol="0">
            <a:spAutoFit/>
          </a:bodyPr>
          <a:lstStyle/>
          <a:p>
            <a:pPr algn="ctr"/>
            <a:r>
              <a:rPr lang="en-US" altLang="zh-CN"/>
              <a:t>End-User Documentation</a:t>
            </a:r>
          </a:p>
          <a:p>
            <a:pPr algn="ctr"/>
            <a:r>
              <a:rPr lang="en-US" altLang="zh-CN"/>
              <a:t>Materals and Training Materials</a:t>
            </a:r>
          </a:p>
        </p:txBody>
      </p:sp>
      <p:cxnSp>
        <p:nvCxnSpPr>
          <p:cNvPr id="38" name="直接连接符 37"/>
          <p:cNvCxnSpPr>
            <a:stCxn id="31" idx="0"/>
          </p:cNvCxnSpPr>
          <p:nvPr/>
        </p:nvCxnSpPr>
        <p:spPr>
          <a:xfrm flipV="1">
            <a:off x="3663950" y="2901315"/>
            <a:ext cx="4445" cy="39306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2672080" y="4270375"/>
            <a:ext cx="2540" cy="46164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4622165" y="4270375"/>
            <a:ext cx="19050" cy="49720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672080" y="4291965"/>
            <a:ext cx="1979930" cy="889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3648075" y="3854450"/>
            <a:ext cx="5715" cy="49720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641725" y="2892425"/>
            <a:ext cx="1979930" cy="889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034155" y="4288790"/>
            <a:ext cx="1979930" cy="889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737735" y="2425065"/>
            <a:ext cx="19050" cy="49720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080385" y="2728595"/>
            <a:ext cx="385445" cy="32448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2136775" y="3552190"/>
            <a:ext cx="535305" cy="95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6" name="组合 7"/>
          <p:cNvGrpSpPr/>
          <p:nvPr/>
        </p:nvGrpSpPr>
        <p:grpSpPr>
          <a:xfrm>
            <a:off x="89507" y="290007"/>
            <a:ext cx="3592020" cy="491607"/>
            <a:chOff x="198764" y="258545"/>
            <a:chExt cx="4788250" cy="656007"/>
          </a:xfrm>
        </p:grpSpPr>
        <p:grpSp>
          <p:nvGrpSpPr>
            <p:cNvPr id="7" name="组合 6"/>
            <p:cNvGrpSpPr/>
            <p:nvPr/>
          </p:nvGrpSpPr>
          <p:grpSpPr>
            <a:xfrm>
              <a:off x="198764" y="258545"/>
              <a:ext cx="700083" cy="563491"/>
              <a:chOff x="5075564" y="2933562"/>
              <a:chExt cx="2860947" cy="2302753"/>
            </a:xfrm>
          </p:grpSpPr>
          <p:sp>
            <p:nvSpPr>
              <p:cNvPr id="21" name="等腰三角形 2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32" name="等腰三角形 3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33"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46253"/>
            <a:ext cx="2048823" cy="509101"/>
          </a:xfrm>
          <a:prstGeom prst="rect">
            <a:avLst/>
          </a:prstGeom>
        </p:spPr>
      </p:pic>
      <p:sp>
        <p:nvSpPr>
          <p:cNvPr id="13" name="矩形 12"/>
          <p:cNvSpPr/>
          <p:nvPr/>
        </p:nvSpPr>
        <p:spPr>
          <a:xfrm>
            <a:off x="8462645" y="4685665"/>
            <a:ext cx="852170" cy="560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Design </a:t>
            </a:r>
          </a:p>
        </p:txBody>
      </p:sp>
      <p:sp>
        <p:nvSpPr>
          <p:cNvPr id="15" name="矩形 14"/>
          <p:cNvSpPr/>
          <p:nvPr/>
        </p:nvSpPr>
        <p:spPr>
          <a:xfrm>
            <a:off x="9402445" y="4685665"/>
            <a:ext cx="840105" cy="560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Test</a:t>
            </a:r>
          </a:p>
        </p:txBody>
      </p:sp>
      <p:sp>
        <p:nvSpPr>
          <p:cNvPr id="16" name="矩形 15"/>
          <p:cNvSpPr/>
          <p:nvPr/>
        </p:nvSpPr>
        <p:spPr>
          <a:xfrm>
            <a:off x="10330180" y="4675505"/>
            <a:ext cx="862330" cy="560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Code</a:t>
            </a:r>
          </a:p>
        </p:txBody>
      </p:sp>
      <p:sp>
        <p:nvSpPr>
          <p:cNvPr id="17" name="任意多边形 16"/>
          <p:cNvSpPr/>
          <p:nvPr/>
        </p:nvSpPr>
        <p:spPr>
          <a:xfrm>
            <a:off x="10657840" y="3618230"/>
            <a:ext cx="755015" cy="726440"/>
          </a:xfrm>
          <a:custGeom>
            <a:avLst/>
            <a:gdLst>
              <a:gd name="connisteX0" fmla="*/ 0 w 755134"/>
              <a:gd name="connsiteY0" fmla="*/ 318628 h 726722"/>
              <a:gd name="connisteX1" fmla="*/ 20320 w 755134"/>
              <a:gd name="connsiteY1" fmla="*/ 389748 h 726722"/>
              <a:gd name="connisteX2" fmla="*/ 40640 w 755134"/>
              <a:gd name="connsiteY2" fmla="*/ 460868 h 726722"/>
              <a:gd name="connisteX3" fmla="*/ 81280 w 755134"/>
              <a:gd name="connsiteY3" fmla="*/ 531988 h 726722"/>
              <a:gd name="connisteX4" fmla="*/ 132080 w 755134"/>
              <a:gd name="connsiteY4" fmla="*/ 603108 h 726722"/>
              <a:gd name="connisteX5" fmla="*/ 203200 w 755134"/>
              <a:gd name="connsiteY5" fmla="*/ 674228 h 726722"/>
              <a:gd name="connisteX6" fmla="*/ 284480 w 755134"/>
              <a:gd name="connsiteY6" fmla="*/ 714868 h 726722"/>
              <a:gd name="connisteX7" fmla="*/ 355600 w 755134"/>
              <a:gd name="connsiteY7" fmla="*/ 725028 h 726722"/>
              <a:gd name="connisteX8" fmla="*/ 426720 w 755134"/>
              <a:gd name="connsiteY8" fmla="*/ 725028 h 726722"/>
              <a:gd name="connisteX9" fmla="*/ 497840 w 755134"/>
              <a:gd name="connsiteY9" fmla="*/ 725028 h 726722"/>
              <a:gd name="connisteX10" fmla="*/ 568960 w 755134"/>
              <a:gd name="connsiteY10" fmla="*/ 704708 h 726722"/>
              <a:gd name="connisteX11" fmla="*/ 640080 w 755134"/>
              <a:gd name="connsiteY11" fmla="*/ 674228 h 726722"/>
              <a:gd name="connisteX12" fmla="*/ 711200 w 755134"/>
              <a:gd name="connsiteY12" fmla="*/ 603108 h 726722"/>
              <a:gd name="connisteX13" fmla="*/ 741680 w 755134"/>
              <a:gd name="connsiteY13" fmla="*/ 531988 h 726722"/>
              <a:gd name="connisteX14" fmla="*/ 751840 w 755134"/>
              <a:gd name="connsiteY14" fmla="*/ 460868 h 726722"/>
              <a:gd name="connisteX15" fmla="*/ 751840 w 755134"/>
              <a:gd name="connsiteY15" fmla="*/ 389748 h 726722"/>
              <a:gd name="connisteX16" fmla="*/ 721360 w 755134"/>
              <a:gd name="connsiteY16" fmla="*/ 318628 h 726722"/>
              <a:gd name="connisteX17" fmla="*/ 680720 w 755134"/>
              <a:gd name="connsiteY17" fmla="*/ 247508 h 726722"/>
              <a:gd name="connisteX18" fmla="*/ 650240 w 755134"/>
              <a:gd name="connsiteY18" fmla="*/ 176388 h 726722"/>
              <a:gd name="connisteX19" fmla="*/ 599440 w 755134"/>
              <a:gd name="connsiteY19" fmla="*/ 105268 h 726722"/>
              <a:gd name="connisteX20" fmla="*/ 538480 w 755134"/>
              <a:gd name="connsiteY20" fmla="*/ 34148 h 726722"/>
              <a:gd name="connisteX21" fmla="*/ 467360 w 755134"/>
              <a:gd name="connsiteY21" fmla="*/ 3668 h 726722"/>
              <a:gd name="connisteX22" fmla="*/ 396240 w 755134"/>
              <a:gd name="connsiteY22" fmla="*/ 3668 h 726722"/>
              <a:gd name="connisteX23" fmla="*/ 325120 w 755134"/>
              <a:gd name="connsiteY23" fmla="*/ 3668 h 726722"/>
              <a:gd name="connisteX24" fmla="*/ 254000 w 755134"/>
              <a:gd name="connsiteY24" fmla="*/ 3668 h 726722"/>
              <a:gd name="connisteX25" fmla="*/ 182880 w 755134"/>
              <a:gd name="connsiteY25" fmla="*/ 44308 h 726722"/>
              <a:gd name="connisteX26" fmla="*/ 111760 w 755134"/>
              <a:gd name="connsiteY26" fmla="*/ 95108 h 726722"/>
              <a:gd name="connisteX27" fmla="*/ 71120 w 755134"/>
              <a:gd name="connsiteY27" fmla="*/ 166228 h 72672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Lst>
            <a:rect l="l" t="t" r="r" b="b"/>
            <a:pathLst>
              <a:path w="755135" h="726722">
                <a:moveTo>
                  <a:pt x="0" y="318629"/>
                </a:moveTo>
                <a:cubicBezTo>
                  <a:pt x="3810" y="331329"/>
                  <a:pt x="12065" y="361174"/>
                  <a:pt x="20320" y="389749"/>
                </a:cubicBezTo>
                <a:cubicBezTo>
                  <a:pt x="28575" y="418324"/>
                  <a:pt x="28575" y="432294"/>
                  <a:pt x="40640" y="460869"/>
                </a:cubicBezTo>
                <a:cubicBezTo>
                  <a:pt x="52705" y="489444"/>
                  <a:pt x="62865" y="503414"/>
                  <a:pt x="81280" y="531989"/>
                </a:cubicBezTo>
                <a:cubicBezTo>
                  <a:pt x="99695" y="560564"/>
                  <a:pt x="107950" y="574534"/>
                  <a:pt x="132080" y="603109"/>
                </a:cubicBezTo>
                <a:cubicBezTo>
                  <a:pt x="156210" y="631684"/>
                  <a:pt x="172720" y="652004"/>
                  <a:pt x="203200" y="674229"/>
                </a:cubicBezTo>
                <a:cubicBezTo>
                  <a:pt x="233680" y="696454"/>
                  <a:pt x="254000" y="704709"/>
                  <a:pt x="284480" y="714869"/>
                </a:cubicBezTo>
                <a:cubicBezTo>
                  <a:pt x="314960" y="725029"/>
                  <a:pt x="327025" y="723124"/>
                  <a:pt x="355600" y="725029"/>
                </a:cubicBezTo>
                <a:cubicBezTo>
                  <a:pt x="384175" y="726934"/>
                  <a:pt x="398145" y="725029"/>
                  <a:pt x="426720" y="725029"/>
                </a:cubicBezTo>
                <a:cubicBezTo>
                  <a:pt x="455295" y="725029"/>
                  <a:pt x="469265" y="728839"/>
                  <a:pt x="497840" y="725029"/>
                </a:cubicBezTo>
                <a:cubicBezTo>
                  <a:pt x="526415" y="721219"/>
                  <a:pt x="540385" y="714869"/>
                  <a:pt x="568960" y="704709"/>
                </a:cubicBezTo>
                <a:cubicBezTo>
                  <a:pt x="597535" y="694549"/>
                  <a:pt x="611505" y="694549"/>
                  <a:pt x="640080" y="674229"/>
                </a:cubicBezTo>
                <a:cubicBezTo>
                  <a:pt x="668655" y="653909"/>
                  <a:pt x="690880" y="631684"/>
                  <a:pt x="711200" y="603109"/>
                </a:cubicBezTo>
                <a:cubicBezTo>
                  <a:pt x="731520" y="574534"/>
                  <a:pt x="733425" y="560564"/>
                  <a:pt x="741680" y="531989"/>
                </a:cubicBezTo>
                <a:cubicBezTo>
                  <a:pt x="749935" y="503414"/>
                  <a:pt x="749935" y="489444"/>
                  <a:pt x="751840" y="460869"/>
                </a:cubicBezTo>
                <a:cubicBezTo>
                  <a:pt x="753745" y="432294"/>
                  <a:pt x="758190" y="418324"/>
                  <a:pt x="751840" y="389749"/>
                </a:cubicBezTo>
                <a:cubicBezTo>
                  <a:pt x="745490" y="361174"/>
                  <a:pt x="735330" y="347204"/>
                  <a:pt x="721360" y="318629"/>
                </a:cubicBezTo>
                <a:cubicBezTo>
                  <a:pt x="707390" y="290054"/>
                  <a:pt x="694690" y="276084"/>
                  <a:pt x="680720" y="247509"/>
                </a:cubicBezTo>
                <a:cubicBezTo>
                  <a:pt x="666750" y="218934"/>
                  <a:pt x="666750" y="204964"/>
                  <a:pt x="650240" y="176389"/>
                </a:cubicBezTo>
                <a:cubicBezTo>
                  <a:pt x="633730" y="147814"/>
                  <a:pt x="621665" y="133844"/>
                  <a:pt x="599440" y="105269"/>
                </a:cubicBezTo>
                <a:cubicBezTo>
                  <a:pt x="577215" y="76694"/>
                  <a:pt x="565150" y="54469"/>
                  <a:pt x="538480" y="34149"/>
                </a:cubicBezTo>
                <a:cubicBezTo>
                  <a:pt x="511810" y="13829"/>
                  <a:pt x="495935" y="10019"/>
                  <a:pt x="467360" y="3669"/>
                </a:cubicBezTo>
                <a:cubicBezTo>
                  <a:pt x="438785" y="-2681"/>
                  <a:pt x="424815" y="3669"/>
                  <a:pt x="396240" y="3669"/>
                </a:cubicBezTo>
                <a:cubicBezTo>
                  <a:pt x="367665" y="3669"/>
                  <a:pt x="353695" y="3669"/>
                  <a:pt x="325120" y="3669"/>
                </a:cubicBezTo>
                <a:cubicBezTo>
                  <a:pt x="296545" y="3669"/>
                  <a:pt x="282575" y="-4586"/>
                  <a:pt x="254000" y="3669"/>
                </a:cubicBezTo>
                <a:cubicBezTo>
                  <a:pt x="225425" y="11924"/>
                  <a:pt x="211455" y="25894"/>
                  <a:pt x="182880" y="44309"/>
                </a:cubicBezTo>
                <a:cubicBezTo>
                  <a:pt x="154305" y="62724"/>
                  <a:pt x="133985" y="70979"/>
                  <a:pt x="111760" y="95109"/>
                </a:cubicBezTo>
                <a:cubicBezTo>
                  <a:pt x="89535" y="119239"/>
                  <a:pt x="78105" y="152894"/>
                  <a:pt x="71120" y="166229"/>
                </a:cubicBezTo>
              </a:path>
            </a:pathLst>
          </a:cu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53" name="右弧形箭头 52"/>
          <p:cNvSpPr/>
          <p:nvPr/>
        </p:nvSpPr>
        <p:spPr>
          <a:xfrm>
            <a:off x="10574020" y="3451860"/>
            <a:ext cx="374650" cy="605155"/>
          </a:xfrm>
          <a:prstGeom prst="curvedLeft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54" name="右弧形箭头 53"/>
          <p:cNvSpPr/>
          <p:nvPr/>
        </p:nvSpPr>
        <p:spPr>
          <a:xfrm rot="10440000">
            <a:off x="8455025" y="3445510"/>
            <a:ext cx="374650" cy="605155"/>
          </a:xfrm>
          <a:prstGeom prst="curvedLeft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59" name="日期占位符 58"/>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94213" name="文本框 73734"/>
          <p:cNvSpPr txBox="1"/>
          <p:nvPr/>
        </p:nvSpPr>
        <p:spPr>
          <a:xfrm>
            <a:off x="3923030" y="5734050"/>
            <a:ext cx="4251325" cy="429895"/>
          </a:xfrm>
          <a:prstGeom prst="rect">
            <a:avLst/>
          </a:prstGeom>
          <a:noFill/>
          <a:ln w="9525">
            <a:noFill/>
          </a:ln>
        </p:spPr>
        <p:txBody>
          <a:bodyPr wrap="square" anchor="t" anchorCtr="0">
            <a:spAutoFit/>
          </a:bodyPr>
          <a:lstStyle/>
          <a:p>
            <a:pPr algn="ctr">
              <a:buClrTx/>
              <a:buSzTx/>
              <a:buFontTx/>
            </a:pPr>
            <a:r>
              <a:rPr lang="zh-CN" altLang="en-US" sz="2200" b="1" kern="0" dirty="0">
                <a:solidFill>
                  <a:schemeClr val="tx1">
                    <a:lumMod val="50000"/>
                    <a:lumOff val="50000"/>
                  </a:schemeClr>
                </a:solidFill>
                <a:latin typeface="微软雅黑" panose="020B0503020204020204" charset="-122"/>
                <a:ea typeface="微软雅黑" panose="020B0503020204020204" charset="-122"/>
              </a:rPr>
              <a:t>图6.7.</a:t>
            </a:r>
            <a:r>
              <a:rPr lang="en-US" altLang="zh-CN" sz="2200" b="1" kern="0" dirty="0">
                <a:solidFill>
                  <a:schemeClr val="tx1">
                    <a:lumMod val="50000"/>
                    <a:lumOff val="50000"/>
                  </a:schemeClr>
                </a:solidFill>
                <a:latin typeface="微软雅黑" panose="020B0503020204020204" charset="-122"/>
                <a:ea typeface="微软雅黑" panose="020B0503020204020204" charset="-122"/>
              </a:rPr>
              <a:t>c</a:t>
            </a:r>
            <a:r>
              <a:rPr lang="zh-CN" altLang="en-US" sz="2200" b="1" kern="0" dirty="0">
                <a:solidFill>
                  <a:schemeClr val="tx1">
                    <a:lumMod val="50000"/>
                    <a:lumOff val="50000"/>
                  </a:schemeClr>
                </a:solidFill>
                <a:latin typeface="微软雅黑" panose="020B0503020204020204" charset="-122"/>
                <a:ea typeface="微软雅黑" panose="020B0503020204020204" charset="-122"/>
              </a:rPr>
              <a:t>  需求跟踪的来源与结构</a:t>
            </a:r>
          </a:p>
        </p:txBody>
      </p:sp>
      <p:sp>
        <p:nvSpPr>
          <p:cNvPr id="14" name="灯片编号占位符 13"/>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6</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par>
                                <p:cTn id="17" presetID="1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par>
                                <p:cTn id="21" presetID="1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up)">
                                      <p:cBhvr>
                                        <p:cTn id="24" dur="500"/>
                                        <p:tgtEl>
                                          <p:spTgt spid="8"/>
                                        </p:tgtEl>
                                      </p:cBhvr>
                                    </p:animEffect>
                                  </p:childTnLst>
                                </p:cTn>
                              </p:par>
                              <p:par>
                                <p:cTn id="25" presetID="1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par>
                                <p:cTn id="29" presetID="1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p:tgtEl>
                                          <p:spTgt spid="10"/>
                                        </p:tgtEl>
                                        <p:attrNameLst>
                                          <p:attrName>ppt_y</p:attrName>
                                        </p:attrNameLst>
                                      </p:cBhvr>
                                      <p:tavLst>
                                        <p:tav tm="0">
                                          <p:val>
                                            <p:strVal val="#ppt_y+#ppt_h*1.125000"/>
                                          </p:val>
                                        </p:tav>
                                        <p:tav tm="100000">
                                          <p:val>
                                            <p:strVal val="#ppt_y"/>
                                          </p:val>
                                        </p:tav>
                                      </p:tavLst>
                                    </p:anim>
                                    <p:animEffect transition="in" filter="wipe(up)">
                                      <p:cBhvr>
                                        <p:cTn id="32" dur="500"/>
                                        <p:tgtEl>
                                          <p:spTgt spid="10"/>
                                        </p:tgtEl>
                                      </p:cBhvr>
                                    </p:animEffect>
                                  </p:childTnLst>
                                </p:cTn>
                              </p:par>
                              <p:par>
                                <p:cTn id="33" presetID="1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p:tgtEl>
                                          <p:spTgt spid="11"/>
                                        </p:tgtEl>
                                        <p:attrNameLst>
                                          <p:attrName>ppt_y</p:attrName>
                                        </p:attrNameLst>
                                      </p:cBhvr>
                                      <p:tavLst>
                                        <p:tav tm="0">
                                          <p:val>
                                            <p:strVal val="#ppt_y+#ppt_h*1.125000"/>
                                          </p:val>
                                        </p:tav>
                                        <p:tav tm="100000">
                                          <p:val>
                                            <p:strVal val="#ppt_y"/>
                                          </p:val>
                                        </p:tav>
                                      </p:tavLst>
                                    </p:anim>
                                    <p:animEffect transition="in" filter="wipe(up)">
                                      <p:cBhvr>
                                        <p:cTn id="36" dur="500"/>
                                        <p:tgtEl>
                                          <p:spTgt spid="11"/>
                                        </p:tgtEl>
                                      </p:cBhvr>
                                    </p:animEffect>
                                  </p:childTnLst>
                                </p:cTn>
                              </p:par>
                              <p:par>
                                <p:cTn id="37" presetID="1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p:tgtEl>
                                          <p:spTgt spid="22"/>
                                        </p:tgtEl>
                                        <p:attrNameLst>
                                          <p:attrName>ppt_y</p:attrName>
                                        </p:attrNameLst>
                                      </p:cBhvr>
                                      <p:tavLst>
                                        <p:tav tm="0">
                                          <p:val>
                                            <p:strVal val="#ppt_y+#ppt_h*1.125000"/>
                                          </p:val>
                                        </p:tav>
                                        <p:tav tm="100000">
                                          <p:val>
                                            <p:strVal val="#ppt_y"/>
                                          </p:val>
                                        </p:tav>
                                      </p:tavLst>
                                    </p:anim>
                                    <p:animEffect transition="in" filter="wipe(up)">
                                      <p:cBhvr>
                                        <p:cTn id="40" dur="500"/>
                                        <p:tgtEl>
                                          <p:spTgt spid="22"/>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ppt_y</p:attrName>
                                        </p:attrNameLst>
                                      </p:cBhvr>
                                      <p:tavLst>
                                        <p:tav tm="0">
                                          <p:val>
                                            <p:strVal val="#ppt_y+#ppt_h*1.125000"/>
                                          </p:val>
                                        </p:tav>
                                        <p:tav tm="100000">
                                          <p:val>
                                            <p:strVal val="#ppt_y"/>
                                          </p:val>
                                        </p:tav>
                                      </p:tavLst>
                                    </p:anim>
                                    <p:animEffect transition="in" filter="wipe(up)">
                                      <p:cBhvr>
                                        <p:cTn id="44" dur="500"/>
                                        <p:tgtEl>
                                          <p:spTgt spid="23"/>
                                        </p:tgtEl>
                                      </p:cBhvr>
                                    </p:animEffect>
                                  </p:childTnLst>
                                </p:cTn>
                              </p:par>
                              <p:par>
                                <p:cTn id="45" presetID="1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p:tgtEl>
                                          <p:spTgt spid="24"/>
                                        </p:tgtEl>
                                        <p:attrNameLst>
                                          <p:attrName>ppt_y</p:attrName>
                                        </p:attrNameLst>
                                      </p:cBhvr>
                                      <p:tavLst>
                                        <p:tav tm="0">
                                          <p:val>
                                            <p:strVal val="#ppt_y+#ppt_h*1.125000"/>
                                          </p:val>
                                        </p:tav>
                                        <p:tav tm="100000">
                                          <p:val>
                                            <p:strVal val="#ppt_y"/>
                                          </p:val>
                                        </p:tav>
                                      </p:tavLst>
                                    </p:anim>
                                    <p:animEffect transition="in" filter="wipe(up)">
                                      <p:cBhvr>
                                        <p:cTn id="48" dur="500"/>
                                        <p:tgtEl>
                                          <p:spTgt spid="24"/>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p:tgtEl>
                                          <p:spTgt spid="25"/>
                                        </p:tgtEl>
                                        <p:attrNameLst>
                                          <p:attrName>ppt_y</p:attrName>
                                        </p:attrNameLst>
                                      </p:cBhvr>
                                      <p:tavLst>
                                        <p:tav tm="0">
                                          <p:val>
                                            <p:strVal val="#ppt_y+#ppt_h*1.125000"/>
                                          </p:val>
                                        </p:tav>
                                        <p:tav tm="100000">
                                          <p:val>
                                            <p:strVal val="#ppt_y"/>
                                          </p:val>
                                        </p:tav>
                                      </p:tavLst>
                                    </p:anim>
                                    <p:animEffect transition="in" filter="wipe(up)">
                                      <p:cBhvr>
                                        <p:cTn id="52" dur="500"/>
                                        <p:tgtEl>
                                          <p:spTgt spid="25"/>
                                        </p:tgtEl>
                                      </p:cBhvr>
                                    </p:animEffect>
                                  </p:childTnLst>
                                </p:cTn>
                              </p:par>
                              <p:par>
                                <p:cTn id="53" presetID="12" presetClass="entr" presetSubtype="4"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p:tgtEl>
                                          <p:spTgt spid="26"/>
                                        </p:tgtEl>
                                        <p:attrNameLst>
                                          <p:attrName>ppt_y</p:attrName>
                                        </p:attrNameLst>
                                      </p:cBhvr>
                                      <p:tavLst>
                                        <p:tav tm="0">
                                          <p:val>
                                            <p:strVal val="#ppt_y+#ppt_h*1.125000"/>
                                          </p:val>
                                        </p:tav>
                                        <p:tav tm="100000">
                                          <p:val>
                                            <p:strVal val="#ppt_y"/>
                                          </p:val>
                                        </p:tav>
                                      </p:tavLst>
                                    </p:anim>
                                    <p:animEffect transition="in" filter="wipe(up)">
                                      <p:cBhvr>
                                        <p:cTn id="56" dur="500"/>
                                        <p:tgtEl>
                                          <p:spTgt spid="26"/>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p:tgtEl>
                                          <p:spTgt spid="27"/>
                                        </p:tgtEl>
                                        <p:attrNameLst>
                                          <p:attrName>ppt_y</p:attrName>
                                        </p:attrNameLst>
                                      </p:cBhvr>
                                      <p:tavLst>
                                        <p:tav tm="0">
                                          <p:val>
                                            <p:strVal val="#ppt_y+#ppt_h*1.125000"/>
                                          </p:val>
                                        </p:tav>
                                        <p:tav tm="100000">
                                          <p:val>
                                            <p:strVal val="#ppt_y"/>
                                          </p:val>
                                        </p:tav>
                                      </p:tavLst>
                                    </p:anim>
                                    <p:animEffect transition="in" filter="wipe(up)">
                                      <p:cBhvr>
                                        <p:cTn id="60" dur="500"/>
                                        <p:tgtEl>
                                          <p:spTgt spid="27"/>
                                        </p:tgtEl>
                                      </p:cBhvr>
                                    </p:animEffect>
                                  </p:childTnLst>
                                </p:cTn>
                              </p:par>
                              <p:par>
                                <p:cTn id="61" presetID="12" presetClass="entr" presetSubtype="4"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p:tgtEl>
                                          <p:spTgt spid="28"/>
                                        </p:tgtEl>
                                        <p:attrNameLst>
                                          <p:attrName>ppt_y</p:attrName>
                                        </p:attrNameLst>
                                      </p:cBhvr>
                                      <p:tavLst>
                                        <p:tav tm="0">
                                          <p:val>
                                            <p:strVal val="#ppt_y+#ppt_h*1.125000"/>
                                          </p:val>
                                        </p:tav>
                                        <p:tav tm="100000">
                                          <p:val>
                                            <p:strVal val="#ppt_y"/>
                                          </p:val>
                                        </p:tav>
                                      </p:tavLst>
                                    </p:anim>
                                    <p:animEffect transition="in" filter="wipe(up)">
                                      <p:cBhvr>
                                        <p:cTn id="64" dur="500"/>
                                        <p:tgtEl>
                                          <p:spTgt spid="2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p:tgtEl>
                                          <p:spTgt spid="30"/>
                                        </p:tgtEl>
                                        <p:attrNameLst>
                                          <p:attrName>ppt_y</p:attrName>
                                        </p:attrNameLst>
                                      </p:cBhvr>
                                      <p:tavLst>
                                        <p:tav tm="0">
                                          <p:val>
                                            <p:strVal val="#ppt_y+#ppt_h*1.125000"/>
                                          </p:val>
                                        </p:tav>
                                        <p:tav tm="100000">
                                          <p:val>
                                            <p:strVal val="#ppt_y"/>
                                          </p:val>
                                        </p:tav>
                                      </p:tavLst>
                                    </p:anim>
                                    <p:animEffect transition="in" filter="wipe(up)">
                                      <p:cBhvr>
                                        <p:cTn id="68" dur="500"/>
                                        <p:tgtEl>
                                          <p:spTgt spid="30"/>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p:tgtEl>
                                          <p:spTgt spid="31"/>
                                        </p:tgtEl>
                                        <p:attrNameLst>
                                          <p:attrName>ppt_y</p:attrName>
                                        </p:attrNameLst>
                                      </p:cBhvr>
                                      <p:tavLst>
                                        <p:tav tm="0">
                                          <p:val>
                                            <p:strVal val="#ppt_y+#ppt_h*1.125000"/>
                                          </p:val>
                                        </p:tav>
                                        <p:tav tm="100000">
                                          <p:val>
                                            <p:strVal val="#ppt_y"/>
                                          </p:val>
                                        </p:tav>
                                      </p:tavLst>
                                    </p:anim>
                                    <p:animEffect transition="in" filter="wipe(up)">
                                      <p:cBhvr>
                                        <p:cTn id="72" dur="500"/>
                                        <p:tgtEl>
                                          <p:spTgt spid="31"/>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p:tgtEl>
                                          <p:spTgt spid="34"/>
                                        </p:tgtEl>
                                        <p:attrNameLst>
                                          <p:attrName>ppt_y</p:attrName>
                                        </p:attrNameLst>
                                      </p:cBhvr>
                                      <p:tavLst>
                                        <p:tav tm="0">
                                          <p:val>
                                            <p:strVal val="#ppt_y+#ppt_h*1.125000"/>
                                          </p:val>
                                        </p:tav>
                                        <p:tav tm="100000">
                                          <p:val>
                                            <p:strVal val="#ppt_y"/>
                                          </p:val>
                                        </p:tav>
                                      </p:tavLst>
                                    </p:anim>
                                    <p:animEffect transition="in" filter="wipe(up)">
                                      <p:cBhvr>
                                        <p:cTn id="76" dur="500"/>
                                        <p:tgtEl>
                                          <p:spTgt spid="34"/>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p:tgtEl>
                                          <p:spTgt spid="35"/>
                                        </p:tgtEl>
                                        <p:attrNameLst>
                                          <p:attrName>ppt_y</p:attrName>
                                        </p:attrNameLst>
                                      </p:cBhvr>
                                      <p:tavLst>
                                        <p:tav tm="0">
                                          <p:val>
                                            <p:strVal val="#ppt_y+#ppt_h*1.125000"/>
                                          </p:val>
                                        </p:tav>
                                        <p:tav tm="100000">
                                          <p:val>
                                            <p:strVal val="#ppt_y"/>
                                          </p:val>
                                        </p:tav>
                                      </p:tavLst>
                                    </p:anim>
                                    <p:animEffect transition="in" filter="wipe(up)">
                                      <p:cBhvr>
                                        <p:cTn id="80" dur="500"/>
                                        <p:tgtEl>
                                          <p:spTgt spid="35"/>
                                        </p:tgtEl>
                                      </p:cBhvr>
                                    </p:animEffect>
                                  </p:childTnLst>
                                </p:cTn>
                              </p:par>
                              <p:par>
                                <p:cTn id="81" presetID="12" presetClass="entr" presetSubtype="4"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p:tgtEl>
                                          <p:spTgt spid="36"/>
                                        </p:tgtEl>
                                        <p:attrNameLst>
                                          <p:attrName>ppt_y</p:attrName>
                                        </p:attrNameLst>
                                      </p:cBhvr>
                                      <p:tavLst>
                                        <p:tav tm="0">
                                          <p:val>
                                            <p:strVal val="#ppt_y+#ppt_h*1.125000"/>
                                          </p:val>
                                        </p:tav>
                                        <p:tav tm="100000">
                                          <p:val>
                                            <p:strVal val="#ppt_y"/>
                                          </p:val>
                                        </p:tav>
                                      </p:tavLst>
                                    </p:anim>
                                    <p:animEffect transition="in" filter="wipe(up)">
                                      <p:cBhvr>
                                        <p:cTn id="84" dur="500"/>
                                        <p:tgtEl>
                                          <p:spTgt spid="36"/>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p:tgtEl>
                                          <p:spTgt spid="37"/>
                                        </p:tgtEl>
                                        <p:attrNameLst>
                                          <p:attrName>ppt_y</p:attrName>
                                        </p:attrNameLst>
                                      </p:cBhvr>
                                      <p:tavLst>
                                        <p:tav tm="0">
                                          <p:val>
                                            <p:strVal val="#ppt_y+#ppt_h*1.125000"/>
                                          </p:val>
                                        </p:tav>
                                        <p:tav tm="100000">
                                          <p:val>
                                            <p:strVal val="#ppt_y"/>
                                          </p:val>
                                        </p:tav>
                                      </p:tavLst>
                                    </p:anim>
                                    <p:animEffect transition="in" filter="wipe(up)">
                                      <p:cBhvr>
                                        <p:cTn id="88" dur="500"/>
                                        <p:tgtEl>
                                          <p:spTgt spid="37"/>
                                        </p:tgtEl>
                                      </p:cBhvr>
                                    </p:animEffect>
                                  </p:childTnLst>
                                </p:cTn>
                              </p:par>
                              <p:par>
                                <p:cTn id="89" presetID="12" presetClass="entr" presetSubtype="4"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additive="base">
                                        <p:cTn id="91" dur="500"/>
                                        <p:tgtEl>
                                          <p:spTgt spid="38"/>
                                        </p:tgtEl>
                                        <p:attrNameLst>
                                          <p:attrName>ppt_y</p:attrName>
                                        </p:attrNameLst>
                                      </p:cBhvr>
                                      <p:tavLst>
                                        <p:tav tm="0">
                                          <p:val>
                                            <p:strVal val="#ppt_y+#ppt_h*1.125000"/>
                                          </p:val>
                                        </p:tav>
                                        <p:tav tm="100000">
                                          <p:val>
                                            <p:strVal val="#ppt_y"/>
                                          </p:val>
                                        </p:tav>
                                      </p:tavLst>
                                    </p:anim>
                                    <p:animEffect transition="in" filter="wipe(up)">
                                      <p:cBhvr>
                                        <p:cTn id="92" dur="500"/>
                                        <p:tgtEl>
                                          <p:spTgt spid="38"/>
                                        </p:tgtEl>
                                      </p:cBhvr>
                                    </p:animEffect>
                                  </p:childTnLst>
                                </p:cTn>
                              </p:par>
                              <p:par>
                                <p:cTn id="93" presetID="12" presetClass="entr" presetSubtype="4"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anim calcmode="lin" valueType="num">
                                      <p:cBhvr additive="base">
                                        <p:cTn id="95" dur="500"/>
                                        <p:tgtEl>
                                          <p:spTgt spid="39"/>
                                        </p:tgtEl>
                                        <p:attrNameLst>
                                          <p:attrName>ppt_y</p:attrName>
                                        </p:attrNameLst>
                                      </p:cBhvr>
                                      <p:tavLst>
                                        <p:tav tm="0">
                                          <p:val>
                                            <p:strVal val="#ppt_y+#ppt_h*1.125000"/>
                                          </p:val>
                                        </p:tav>
                                        <p:tav tm="100000">
                                          <p:val>
                                            <p:strVal val="#ppt_y"/>
                                          </p:val>
                                        </p:tav>
                                      </p:tavLst>
                                    </p:anim>
                                    <p:animEffect transition="in" filter="wipe(up)">
                                      <p:cBhvr>
                                        <p:cTn id="96" dur="500"/>
                                        <p:tgtEl>
                                          <p:spTgt spid="39"/>
                                        </p:tgtEl>
                                      </p:cBhvr>
                                    </p:animEffect>
                                  </p:childTnLst>
                                </p:cTn>
                              </p:par>
                              <p:par>
                                <p:cTn id="97" presetID="1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p:tgtEl>
                                          <p:spTgt spid="40"/>
                                        </p:tgtEl>
                                        <p:attrNameLst>
                                          <p:attrName>ppt_y</p:attrName>
                                        </p:attrNameLst>
                                      </p:cBhvr>
                                      <p:tavLst>
                                        <p:tav tm="0">
                                          <p:val>
                                            <p:strVal val="#ppt_y+#ppt_h*1.125000"/>
                                          </p:val>
                                        </p:tav>
                                        <p:tav tm="100000">
                                          <p:val>
                                            <p:strVal val="#ppt_y"/>
                                          </p:val>
                                        </p:tav>
                                      </p:tavLst>
                                    </p:anim>
                                    <p:animEffect transition="in" filter="wipe(up)">
                                      <p:cBhvr>
                                        <p:cTn id="100" dur="500"/>
                                        <p:tgtEl>
                                          <p:spTgt spid="40"/>
                                        </p:tgtEl>
                                      </p:cBhvr>
                                    </p:animEffect>
                                  </p:childTnLst>
                                </p:cTn>
                              </p:par>
                              <p:par>
                                <p:cTn id="101" presetID="1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p:tgtEl>
                                          <p:spTgt spid="41"/>
                                        </p:tgtEl>
                                        <p:attrNameLst>
                                          <p:attrName>ppt_y</p:attrName>
                                        </p:attrNameLst>
                                      </p:cBhvr>
                                      <p:tavLst>
                                        <p:tav tm="0">
                                          <p:val>
                                            <p:strVal val="#ppt_y+#ppt_h*1.125000"/>
                                          </p:val>
                                        </p:tav>
                                        <p:tav tm="100000">
                                          <p:val>
                                            <p:strVal val="#ppt_y"/>
                                          </p:val>
                                        </p:tav>
                                      </p:tavLst>
                                    </p:anim>
                                    <p:animEffect transition="in" filter="wipe(up)">
                                      <p:cBhvr>
                                        <p:cTn id="104" dur="500"/>
                                        <p:tgtEl>
                                          <p:spTgt spid="41"/>
                                        </p:tgtEl>
                                      </p:cBhvr>
                                    </p:animEffect>
                                  </p:childTnLst>
                                </p:cTn>
                              </p:par>
                              <p:par>
                                <p:cTn id="105" presetID="12" presetClass="entr" presetSubtype="4" fill="hold"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p:tgtEl>
                                          <p:spTgt spid="42"/>
                                        </p:tgtEl>
                                        <p:attrNameLst>
                                          <p:attrName>ppt_y</p:attrName>
                                        </p:attrNameLst>
                                      </p:cBhvr>
                                      <p:tavLst>
                                        <p:tav tm="0">
                                          <p:val>
                                            <p:strVal val="#ppt_y+#ppt_h*1.125000"/>
                                          </p:val>
                                        </p:tav>
                                        <p:tav tm="100000">
                                          <p:val>
                                            <p:strVal val="#ppt_y"/>
                                          </p:val>
                                        </p:tav>
                                      </p:tavLst>
                                    </p:anim>
                                    <p:animEffect transition="in" filter="wipe(up)">
                                      <p:cBhvr>
                                        <p:cTn id="108" dur="500"/>
                                        <p:tgtEl>
                                          <p:spTgt spid="42"/>
                                        </p:tgtEl>
                                      </p:cBhvr>
                                    </p:animEffect>
                                  </p:childTnLst>
                                </p:cTn>
                              </p:par>
                              <p:par>
                                <p:cTn id="109" presetID="12" presetClass="entr" presetSubtype="4" fill="hold" nodeType="withEffect">
                                  <p:stCondLst>
                                    <p:cond delay="0"/>
                                  </p:stCondLst>
                                  <p:childTnLst>
                                    <p:set>
                                      <p:cBhvr>
                                        <p:cTn id="110" dur="1" fill="hold">
                                          <p:stCondLst>
                                            <p:cond delay="0"/>
                                          </p:stCondLst>
                                        </p:cTn>
                                        <p:tgtEl>
                                          <p:spTgt spid="43"/>
                                        </p:tgtEl>
                                        <p:attrNameLst>
                                          <p:attrName>style.visibility</p:attrName>
                                        </p:attrNameLst>
                                      </p:cBhvr>
                                      <p:to>
                                        <p:strVal val="visible"/>
                                      </p:to>
                                    </p:set>
                                    <p:anim calcmode="lin" valueType="num">
                                      <p:cBhvr additive="base">
                                        <p:cTn id="111" dur="500"/>
                                        <p:tgtEl>
                                          <p:spTgt spid="43"/>
                                        </p:tgtEl>
                                        <p:attrNameLst>
                                          <p:attrName>ppt_y</p:attrName>
                                        </p:attrNameLst>
                                      </p:cBhvr>
                                      <p:tavLst>
                                        <p:tav tm="0">
                                          <p:val>
                                            <p:strVal val="#ppt_y+#ppt_h*1.125000"/>
                                          </p:val>
                                        </p:tav>
                                        <p:tav tm="100000">
                                          <p:val>
                                            <p:strVal val="#ppt_y"/>
                                          </p:val>
                                        </p:tav>
                                      </p:tavLst>
                                    </p:anim>
                                    <p:animEffect transition="in" filter="wipe(up)">
                                      <p:cBhvr>
                                        <p:cTn id="112" dur="500"/>
                                        <p:tgtEl>
                                          <p:spTgt spid="43"/>
                                        </p:tgtEl>
                                      </p:cBhvr>
                                    </p:animEffect>
                                  </p:childTnLst>
                                </p:cTn>
                              </p:par>
                              <p:par>
                                <p:cTn id="113" presetID="12" presetClass="entr" presetSubtype="4" fill="hold"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p:tgtEl>
                                          <p:spTgt spid="44"/>
                                        </p:tgtEl>
                                        <p:attrNameLst>
                                          <p:attrName>ppt_y</p:attrName>
                                        </p:attrNameLst>
                                      </p:cBhvr>
                                      <p:tavLst>
                                        <p:tav tm="0">
                                          <p:val>
                                            <p:strVal val="#ppt_y+#ppt_h*1.125000"/>
                                          </p:val>
                                        </p:tav>
                                        <p:tav tm="100000">
                                          <p:val>
                                            <p:strVal val="#ppt_y"/>
                                          </p:val>
                                        </p:tav>
                                      </p:tavLst>
                                    </p:anim>
                                    <p:animEffect transition="in" filter="wipe(up)">
                                      <p:cBhvr>
                                        <p:cTn id="116" dur="500"/>
                                        <p:tgtEl>
                                          <p:spTgt spid="44"/>
                                        </p:tgtEl>
                                      </p:cBhvr>
                                    </p:animEffect>
                                  </p:childTnLst>
                                </p:cTn>
                              </p:par>
                              <p:par>
                                <p:cTn id="117" presetID="12" presetClass="entr" presetSubtype="4" fill="hold" nodeType="withEffect">
                                  <p:stCondLst>
                                    <p:cond delay="0"/>
                                  </p:stCondLst>
                                  <p:childTnLst>
                                    <p:set>
                                      <p:cBhvr>
                                        <p:cTn id="118" dur="1" fill="hold">
                                          <p:stCondLst>
                                            <p:cond delay="0"/>
                                          </p:stCondLst>
                                        </p:cTn>
                                        <p:tgtEl>
                                          <p:spTgt spid="45"/>
                                        </p:tgtEl>
                                        <p:attrNameLst>
                                          <p:attrName>style.visibility</p:attrName>
                                        </p:attrNameLst>
                                      </p:cBhvr>
                                      <p:to>
                                        <p:strVal val="visible"/>
                                      </p:to>
                                    </p:set>
                                    <p:anim calcmode="lin" valueType="num">
                                      <p:cBhvr additive="base">
                                        <p:cTn id="119" dur="500"/>
                                        <p:tgtEl>
                                          <p:spTgt spid="45"/>
                                        </p:tgtEl>
                                        <p:attrNameLst>
                                          <p:attrName>ppt_y</p:attrName>
                                        </p:attrNameLst>
                                      </p:cBhvr>
                                      <p:tavLst>
                                        <p:tav tm="0">
                                          <p:val>
                                            <p:strVal val="#ppt_y+#ppt_h*1.125000"/>
                                          </p:val>
                                        </p:tav>
                                        <p:tav tm="100000">
                                          <p:val>
                                            <p:strVal val="#ppt_y"/>
                                          </p:val>
                                        </p:tav>
                                      </p:tavLst>
                                    </p:anim>
                                    <p:animEffect transition="in" filter="wipe(up)">
                                      <p:cBhvr>
                                        <p:cTn id="120" dur="500"/>
                                        <p:tgtEl>
                                          <p:spTgt spid="45"/>
                                        </p:tgtEl>
                                      </p:cBhvr>
                                    </p:animEffect>
                                  </p:childTnLst>
                                </p:cTn>
                              </p:par>
                              <p:par>
                                <p:cTn id="121" presetID="12" presetClass="entr" presetSubtype="4" fill="hold" nodeType="withEffect">
                                  <p:stCondLst>
                                    <p:cond delay="0"/>
                                  </p:stCondLst>
                                  <p:childTnLst>
                                    <p:set>
                                      <p:cBhvr>
                                        <p:cTn id="122" dur="1" fill="hold">
                                          <p:stCondLst>
                                            <p:cond delay="0"/>
                                          </p:stCondLst>
                                        </p:cTn>
                                        <p:tgtEl>
                                          <p:spTgt spid="46"/>
                                        </p:tgtEl>
                                        <p:attrNameLst>
                                          <p:attrName>style.visibility</p:attrName>
                                        </p:attrNameLst>
                                      </p:cBhvr>
                                      <p:to>
                                        <p:strVal val="visible"/>
                                      </p:to>
                                    </p:set>
                                    <p:anim calcmode="lin" valueType="num">
                                      <p:cBhvr additive="base">
                                        <p:cTn id="123" dur="500"/>
                                        <p:tgtEl>
                                          <p:spTgt spid="46"/>
                                        </p:tgtEl>
                                        <p:attrNameLst>
                                          <p:attrName>ppt_y</p:attrName>
                                        </p:attrNameLst>
                                      </p:cBhvr>
                                      <p:tavLst>
                                        <p:tav tm="0">
                                          <p:val>
                                            <p:strVal val="#ppt_y+#ppt_h*1.125000"/>
                                          </p:val>
                                        </p:tav>
                                        <p:tav tm="100000">
                                          <p:val>
                                            <p:strVal val="#ppt_y"/>
                                          </p:val>
                                        </p:tav>
                                      </p:tavLst>
                                    </p:anim>
                                    <p:animEffect transition="in" filter="wipe(up)">
                                      <p:cBhvr>
                                        <p:cTn id="124" dur="500"/>
                                        <p:tgtEl>
                                          <p:spTgt spid="46"/>
                                        </p:tgtEl>
                                      </p:cBhvr>
                                    </p:animEffect>
                                  </p:childTnLst>
                                </p:cTn>
                              </p:par>
                              <p:par>
                                <p:cTn id="125" presetID="12" presetClass="entr" presetSubtype="4" fill="hold"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p:tgtEl>
                                          <p:spTgt spid="47"/>
                                        </p:tgtEl>
                                        <p:attrNameLst>
                                          <p:attrName>ppt_y</p:attrName>
                                        </p:attrNameLst>
                                      </p:cBhvr>
                                      <p:tavLst>
                                        <p:tav tm="0">
                                          <p:val>
                                            <p:strVal val="#ppt_y+#ppt_h*1.125000"/>
                                          </p:val>
                                        </p:tav>
                                        <p:tav tm="100000">
                                          <p:val>
                                            <p:strVal val="#ppt_y"/>
                                          </p:val>
                                        </p:tav>
                                      </p:tavLst>
                                    </p:anim>
                                    <p:animEffect transition="in" filter="wipe(up)">
                                      <p:cBhvr>
                                        <p:cTn id="128" dur="500"/>
                                        <p:tgtEl>
                                          <p:spTgt spid="47"/>
                                        </p:tgtEl>
                                      </p:cBhvr>
                                    </p:animEffect>
                                  </p:childTnLst>
                                </p:cTn>
                              </p:par>
                              <p:par>
                                <p:cTn id="129" presetID="2" presetClass="entr" presetSubtype="8" fill="hold" nodeType="withEffect">
                                  <p:stCondLst>
                                    <p:cond delay="0"/>
                                  </p:stCondLst>
                                  <p:childTnLst>
                                    <p:set>
                                      <p:cBhvr>
                                        <p:cTn id="130" dur="1" fill="hold">
                                          <p:stCondLst>
                                            <p:cond delay="0"/>
                                          </p:stCondLst>
                                        </p:cTn>
                                        <p:tgtEl>
                                          <p:spTgt spid="6"/>
                                        </p:tgtEl>
                                        <p:attrNameLst>
                                          <p:attrName>style.visibility</p:attrName>
                                        </p:attrNameLst>
                                      </p:cBhvr>
                                      <p:to>
                                        <p:strVal val="visible"/>
                                      </p:to>
                                    </p:set>
                                    <p:anim calcmode="lin" valueType="num">
                                      <p:cBhvr additive="base">
                                        <p:cTn id="131" dur="500" fill="hold"/>
                                        <p:tgtEl>
                                          <p:spTgt spid="6"/>
                                        </p:tgtEl>
                                        <p:attrNameLst>
                                          <p:attrName>ppt_x</p:attrName>
                                        </p:attrNameLst>
                                      </p:cBhvr>
                                      <p:tavLst>
                                        <p:tav tm="0">
                                          <p:val>
                                            <p:strVal val="0-#ppt_w/2"/>
                                          </p:val>
                                        </p:tav>
                                        <p:tav tm="100000">
                                          <p:val>
                                            <p:strVal val="#ppt_x"/>
                                          </p:val>
                                        </p:tav>
                                      </p:tavLst>
                                    </p:anim>
                                    <p:anim calcmode="lin" valueType="num">
                                      <p:cBhvr additive="base">
                                        <p:cTn id="132" dur="500" fill="hold"/>
                                        <p:tgtEl>
                                          <p:spTgt spid="6"/>
                                        </p:tgtEl>
                                        <p:attrNameLst>
                                          <p:attrName>ppt_y</p:attrName>
                                        </p:attrNameLst>
                                      </p:cBhvr>
                                      <p:tavLst>
                                        <p:tav tm="0">
                                          <p:val>
                                            <p:strVal val="#ppt_y"/>
                                          </p:val>
                                        </p:tav>
                                        <p:tav tm="100000">
                                          <p:val>
                                            <p:strVal val="#ppt_y"/>
                                          </p:val>
                                        </p:tav>
                                      </p:tavLst>
                                    </p:anim>
                                  </p:childTnLst>
                                </p:cTn>
                              </p:par>
                              <p:par>
                                <p:cTn id="133" presetID="53" presetClass="entr" presetSubtype="16" fill="hold"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p:cTn id="135" dur="500" fill="hold"/>
                                        <p:tgtEl>
                                          <p:spTgt spid="55"/>
                                        </p:tgtEl>
                                        <p:attrNameLst>
                                          <p:attrName>ppt_w</p:attrName>
                                        </p:attrNameLst>
                                      </p:cBhvr>
                                      <p:tavLst>
                                        <p:tav tm="0">
                                          <p:val>
                                            <p:fltVal val="0"/>
                                          </p:val>
                                        </p:tav>
                                        <p:tav tm="100000">
                                          <p:val>
                                            <p:strVal val="#ppt_w"/>
                                          </p:val>
                                        </p:tav>
                                      </p:tavLst>
                                    </p:anim>
                                    <p:anim calcmode="lin" valueType="num">
                                      <p:cBhvr>
                                        <p:cTn id="136" dur="500" fill="hold"/>
                                        <p:tgtEl>
                                          <p:spTgt spid="55"/>
                                        </p:tgtEl>
                                        <p:attrNameLst>
                                          <p:attrName>ppt_h</p:attrName>
                                        </p:attrNameLst>
                                      </p:cBhvr>
                                      <p:tavLst>
                                        <p:tav tm="0">
                                          <p:val>
                                            <p:fltVal val="0"/>
                                          </p:val>
                                        </p:tav>
                                        <p:tav tm="100000">
                                          <p:val>
                                            <p:strVal val="#ppt_h"/>
                                          </p:val>
                                        </p:tav>
                                      </p:tavLst>
                                    </p:anim>
                                    <p:animEffect transition="in" filter="fade">
                                      <p:cBhvr>
                                        <p:cTn id="137" dur="500"/>
                                        <p:tgtEl>
                                          <p:spTgt spid="55"/>
                                        </p:tgtEl>
                                      </p:cBhvr>
                                    </p:animEffect>
                                  </p:childTnLst>
                                </p:cTn>
                              </p:par>
                              <p:par>
                                <p:cTn id="138" presetID="12" presetClass="entr" presetSubtype="4" fill="hold" grpId="0" nodeType="withEffect">
                                  <p:stCondLst>
                                    <p:cond delay="0"/>
                                  </p:stCondLst>
                                  <p:childTnLst>
                                    <p:set>
                                      <p:cBhvr>
                                        <p:cTn id="139" dur="1" fill="hold">
                                          <p:stCondLst>
                                            <p:cond delay="0"/>
                                          </p:stCondLst>
                                        </p:cTn>
                                        <p:tgtEl>
                                          <p:spTgt spid="13"/>
                                        </p:tgtEl>
                                        <p:attrNameLst>
                                          <p:attrName>style.visibility</p:attrName>
                                        </p:attrNameLst>
                                      </p:cBhvr>
                                      <p:to>
                                        <p:strVal val="visible"/>
                                      </p:to>
                                    </p:set>
                                    <p:anim calcmode="lin" valueType="num">
                                      <p:cBhvr additive="base">
                                        <p:cTn id="140" dur="500"/>
                                        <p:tgtEl>
                                          <p:spTgt spid="13"/>
                                        </p:tgtEl>
                                        <p:attrNameLst>
                                          <p:attrName>ppt_y</p:attrName>
                                        </p:attrNameLst>
                                      </p:cBhvr>
                                      <p:tavLst>
                                        <p:tav tm="0">
                                          <p:val>
                                            <p:strVal val="#ppt_y+#ppt_h*1.125000"/>
                                          </p:val>
                                        </p:tav>
                                        <p:tav tm="100000">
                                          <p:val>
                                            <p:strVal val="#ppt_y"/>
                                          </p:val>
                                        </p:tav>
                                      </p:tavLst>
                                    </p:anim>
                                    <p:animEffect transition="in" filter="wipe(up)">
                                      <p:cBhvr>
                                        <p:cTn id="141" dur="500"/>
                                        <p:tgtEl>
                                          <p:spTgt spid="13"/>
                                        </p:tgtEl>
                                      </p:cBhvr>
                                    </p:animEffect>
                                  </p:childTnLst>
                                </p:cTn>
                              </p:par>
                              <p:par>
                                <p:cTn id="142" presetID="12" presetClass="entr" presetSubtype="4" fill="hold" grpId="0" nodeType="withEffect">
                                  <p:stCondLst>
                                    <p:cond delay="0"/>
                                  </p:stCondLst>
                                  <p:childTnLst>
                                    <p:set>
                                      <p:cBhvr>
                                        <p:cTn id="143" dur="1" fill="hold">
                                          <p:stCondLst>
                                            <p:cond delay="0"/>
                                          </p:stCondLst>
                                        </p:cTn>
                                        <p:tgtEl>
                                          <p:spTgt spid="15"/>
                                        </p:tgtEl>
                                        <p:attrNameLst>
                                          <p:attrName>style.visibility</p:attrName>
                                        </p:attrNameLst>
                                      </p:cBhvr>
                                      <p:to>
                                        <p:strVal val="visible"/>
                                      </p:to>
                                    </p:set>
                                    <p:anim calcmode="lin" valueType="num">
                                      <p:cBhvr additive="base">
                                        <p:cTn id="144" dur="500"/>
                                        <p:tgtEl>
                                          <p:spTgt spid="15"/>
                                        </p:tgtEl>
                                        <p:attrNameLst>
                                          <p:attrName>ppt_y</p:attrName>
                                        </p:attrNameLst>
                                      </p:cBhvr>
                                      <p:tavLst>
                                        <p:tav tm="0">
                                          <p:val>
                                            <p:strVal val="#ppt_y+#ppt_h*1.125000"/>
                                          </p:val>
                                        </p:tav>
                                        <p:tav tm="100000">
                                          <p:val>
                                            <p:strVal val="#ppt_y"/>
                                          </p:val>
                                        </p:tav>
                                      </p:tavLst>
                                    </p:anim>
                                    <p:animEffect transition="in" filter="wipe(up)">
                                      <p:cBhvr>
                                        <p:cTn id="145" dur="500"/>
                                        <p:tgtEl>
                                          <p:spTgt spid="15"/>
                                        </p:tgtEl>
                                      </p:cBhvr>
                                    </p:animEffect>
                                  </p:childTnLst>
                                </p:cTn>
                              </p:par>
                              <p:par>
                                <p:cTn id="146" presetID="12" presetClass="entr" presetSubtype="4" fill="hold" grpId="0" nodeType="withEffect">
                                  <p:stCondLst>
                                    <p:cond delay="0"/>
                                  </p:stCondLst>
                                  <p:childTnLst>
                                    <p:set>
                                      <p:cBhvr>
                                        <p:cTn id="147" dur="1" fill="hold">
                                          <p:stCondLst>
                                            <p:cond delay="0"/>
                                          </p:stCondLst>
                                        </p:cTn>
                                        <p:tgtEl>
                                          <p:spTgt spid="16"/>
                                        </p:tgtEl>
                                        <p:attrNameLst>
                                          <p:attrName>style.visibility</p:attrName>
                                        </p:attrNameLst>
                                      </p:cBhvr>
                                      <p:to>
                                        <p:strVal val="visible"/>
                                      </p:to>
                                    </p:set>
                                    <p:anim calcmode="lin" valueType="num">
                                      <p:cBhvr additive="base">
                                        <p:cTn id="148" dur="500"/>
                                        <p:tgtEl>
                                          <p:spTgt spid="16"/>
                                        </p:tgtEl>
                                        <p:attrNameLst>
                                          <p:attrName>ppt_y</p:attrName>
                                        </p:attrNameLst>
                                      </p:cBhvr>
                                      <p:tavLst>
                                        <p:tav tm="0">
                                          <p:val>
                                            <p:strVal val="#ppt_y+#ppt_h*1.125000"/>
                                          </p:val>
                                        </p:tav>
                                        <p:tav tm="100000">
                                          <p:val>
                                            <p:strVal val="#ppt_y"/>
                                          </p:val>
                                        </p:tav>
                                      </p:tavLst>
                                    </p:anim>
                                    <p:animEffect transition="in" filter="wipe(up)">
                                      <p:cBhvr>
                                        <p:cTn id="149" dur="500"/>
                                        <p:tgtEl>
                                          <p:spTgt spid="16"/>
                                        </p:tgtEl>
                                      </p:cBhvr>
                                    </p:animEffect>
                                  </p:childTnLst>
                                </p:cTn>
                              </p:par>
                              <p:par>
                                <p:cTn id="150" presetID="12" presetClass="entr" presetSubtype="4" fill="hold" grpId="0" nodeType="withEffect">
                                  <p:stCondLst>
                                    <p:cond delay="0"/>
                                  </p:stCondLst>
                                  <p:childTnLst>
                                    <p:set>
                                      <p:cBhvr>
                                        <p:cTn id="151" dur="1" fill="hold">
                                          <p:stCondLst>
                                            <p:cond delay="0"/>
                                          </p:stCondLst>
                                        </p:cTn>
                                        <p:tgtEl>
                                          <p:spTgt spid="94213"/>
                                        </p:tgtEl>
                                        <p:attrNameLst>
                                          <p:attrName>style.visibility</p:attrName>
                                        </p:attrNameLst>
                                      </p:cBhvr>
                                      <p:to>
                                        <p:strVal val="visible"/>
                                      </p:to>
                                    </p:set>
                                    <p:anim calcmode="lin" valueType="num">
                                      <p:cBhvr additive="base">
                                        <p:cTn id="152" dur="500"/>
                                        <p:tgtEl>
                                          <p:spTgt spid="94213"/>
                                        </p:tgtEl>
                                        <p:attrNameLst>
                                          <p:attrName>ppt_y</p:attrName>
                                        </p:attrNameLst>
                                      </p:cBhvr>
                                      <p:tavLst>
                                        <p:tav tm="0">
                                          <p:val>
                                            <p:strVal val="#ppt_y+#ppt_h*1.125000"/>
                                          </p:val>
                                        </p:tav>
                                        <p:tav tm="100000">
                                          <p:val>
                                            <p:strVal val="#ppt_y"/>
                                          </p:val>
                                        </p:tav>
                                      </p:tavLst>
                                    </p:anim>
                                    <p:animEffect transition="in" filter="wipe(up)">
                                      <p:cBhvr>
                                        <p:cTn id="153"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ldLvl="0" animBg="1"/>
      <p:bldP spid="3" grpId="1" animBg="1"/>
      <p:bldP spid="4" grpId="0" bldLvl="0" animBg="1"/>
      <p:bldP spid="4" grpId="1" animBg="1"/>
      <p:bldP spid="23" grpId="0"/>
      <p:bldP spid="23" grpId="1"/>
      <p:bldP spid="25" grpId="0"/>
      <p:bldP spid="25" grpId="1"/>
      <p:bldP spid="27" grpId="0"/>
      <p:bldP spid="27" grpId="1"/>
      <p:bldP spid="30" grpId="0"/>
      <p:bldP spid="30" grpId="1"/>
      <p:bldP spid="31" grpId="0" bldLvl="0" animBg="1"/>
      <p:bldP spid="31" grpId="1" animBg="1"/>
      <p:bldP spid="34" grpId="0" bldLvl="0" animBg="1"/>
      <p:bldP spid="34" grpId="1" animBg="1"/>
      <p:bldP spid="35" grpId="0" bldLvl="0" animBg="1"/>
      <p:bldP spid="35" grpId="1" animBg="1"/>
      <p:bldP spid="37" grpId="0"/>
      <p:bldP spid="37" grpId="1"/>
      <p:bldP spid="13" grpId="0" bldLvl="0" animBg="1"/>
      <p:bldP spid="13" grpId="1" animBg="1"/>
      <p:bldP spid="15" grpId="0" bldLvl="0" animBg="1"/>
      <p:bldP spid="15" grpId="1" animBg="1"/>
      <p:bldP spid="16" grpId="0" bldLvl="0" animBg="1"/>
      <p:bldP spid="16" grpId="1" animBg="1"/>
      <p:bldP spid="94213" grpId="0"/>
      <p:bldP spid="9421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6"/>
          <p:cNvSpPr txBox="1"/>
          <p:nvPr/>
        </p:nvSpPr>
        <p:spPr>
          <a:xfrm>
            <a:off x="2362835" y="1268730"/>
            <a:ext cx="7624445" cy="1506855"/>
          </a:xfrm>
          <a:prstGeom prst="rect">
            <a:avLst/>
          </a:prstGeom>
          <a:noFill/>
          <a:ln w="9525">
            <a:noFill/>
            <a:miter/>
          </a:ln>
        </p:spPr>
        <p:txBody>
          <a:bodyPr wrap="square">
            <a:spAutoFit/>
          </a:bodyPr>
          <a:lstStyle/>
          <a:p>
            <a:pPr algn="l" fontAlgn="base">
              <a:buClrTx/>
              <a:buSzTx/>
              <a:buFontTx/>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这里表现了需求追溯的具体例子，它指出：由于开发过程中系统需求转变为软件需求、设计、编码等，所以通过</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定义单个需求和特定的产品元素之间的(联系)链可从需求向前追溯</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l" fontAlgn="base">
              <a:buClrTx/>
              <a:buSzTx/>
              <a:buFontTx/>
            </a:pP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eg:</a:t>
            </a:r>
          </a:p>
        </p:txBody>
      </p:sp>
      <p:sp>
        <p:nvSpPr>
          <p:cNvPr id="2" name="矩形 1"/>
          <p:cNvSpPr/>
          <p:nvPr/>
        </p:nvSpPr>
        <p:spPr>
          <a:xfrm>
            <a:off x="3847465" y="2688590"/>
            <a:ext cx="4655185" cy="48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Stakeholder Request Requirement1</a:t>
            </a:r>
          </a:p>
        </p:txBody>
      </p:sp>
      <p:cxnSp>
        <p:nvCxnSpPr>
          <p:cNvPr id="3" name="直接箭头连接符 2"/>
          <p:cNvCxnSpPr/>
          <p:nvPr/>
        </p:nvCxnSpPr>
        <p:spPr>
          <a:xfrm flipH="1" flipV="1">
            <a:off x="6028690" y="3175635"/>
            <a:ext cx="9525" cy="741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6139815" y="3362325"/>
            <a:ext cx="2966720" cy="368300"/>
          </a:xfrm>
          <a:prstGeom prst="rect">
            <a:avLst/>
          </a:prstGeom>
          <a:noFill/>
        </p:spPr>
        <p:txBody>
          <a:bodyPr wrap="square" rtlCol="0">
            <a:spAutoFit/>
          </a:bodyPr>
          <a:lstStyle/>
          <a:p>
            <a:r>
              <a:rPr lang="en-US" altLang="zh-CN"/>
              <a:t>Trace to</a:t>
            </a:r>
          </a:p>
        </p:txBody>
      </p:sp>
      <p:sp>
        <p:nvSpPr>
          <p:cNvPr id="5" name="矩形 4"/>
          <p:cNvSpPr/>
          <p:nvPr/>
        </p:nvSpPr>
        <p:spPr>
          <a:xfrm>
            <a:off x="3847465" y="5146040"/>
            <a:ext cx="4655185" cy="48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User Case Requirement 24</a:t>
            </a:r>
          </a:p>
        </p:txBody>
      </p:sp>
      <p:sp>
        <p:nvSpPr>
          <p:cNvPr id="6" name="矩形 5"/>
          <p:cNvSpPr/>
          <p:nvPr/>
        </p:nvSpPr>
        <p:spPr>
          <a:xfrm>
            <a:off x="3847465" y="3917315"/>
            <a:ext cx="4655185" cy="487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Feature Requirement 4</a:t>
            </a:r>
          </a:p>
        </p:txBody>
      </p:sp>
      <p:cxnSp>
        <p:nvCxnSpPr>
          <p:cNvPr id="8" name="直接箭头连接符 7"/>
          <p:cNvCxnSpPr/>
          <p:nvPr/>
        </p:nvCxnSpPr>
        <p:spPr>
          <a:xfrm flipH="1" flipV="1">
            <a:off x="6019165" y="4404995"/>
            <a:ext cx="9525" cy="7410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框 8"/>
          <p:cNvSpPr txBox="1"/>
          <p:nvPr/>
        </p:nvSpPr>
        <p:spPr>
          <a:xfrm>
            <a:off x="6139815" y="4599940"/>
            <a:ext cx="2966720" cy="368300"/>
          </a:xfrm>
          <a:prstGeom prst="rect">
            <a:avLst/>
          </a:prstGeom>
          <a:noFill/>
        </p:spPr>
        <p:txBody>
          <a:bodyPr wrap="square" rtlCol="0">
            <a:spAutoFit/>
          </a:bodyPr>
          <a:lstStyle/>
          <a:p>
            <a:r>
              <a:rPr lang="en-US" altLang="zh-CN"/>
              <a:t>Trace to</a:t>
            </a:r>
          </a:p>
        </p:txBody>
      </p:sp>
      <p:grpSp>
        <p:nvGrpSpPr>
          <p:cNvPr id="7" name="组合 7"/>
          <p:cNvGrpSpPr/>
          <p:nvPr/>
        </p:nvGrpSpPr>
        <p:grpSpPr>
          <a:xfrm>
            <a:off x="89507" y="290007"/>
            <a:ext cx="3592020" cy="491607"/>
            <a:chOff x="198764" y="258545"/>
            <a:chExt cx="4788250" cy="656007"/>
          </a:xfrm>
        </p:grpSpPr>
        <p:grpSp>
          <p:nvGrpSpPr>
            <p:cNvPr id="10" name="组合 9"/>
            <p:cNvGrpSpPr/>
            <p:nvPr/>
          </p:nvGrpSpPr>
          <p:grpSpPr>
            <a:xfrm>
              <a:off x="198764" y="258545"/>
              <a:ext cx="700083" cy="563491"/>
              <a:chOff x="5075564" y="2933562"/>
              <a:chExt cx="2860947" cy="2302753"/>
            </a:xfrm>
          </p:grpSpPr>
          <p:sp>
            <p:nvSpPr>
              <p:cNvPr id="11" name="等腰三角形 10"/>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2" name="等腰三角形 11"/>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4"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15" name="日期占位符 14"/>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7" name="灯片编号占位符 16"/>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7</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p:tgtEl>
                                          <p:spTgt spid="51"/>
                                        </p:tgtEl>
                                        <p:attrNameLst>
                                          <p:attrName>ppt_y</p:attrName>
                                        </p:attrNameLst>
                                      </p:cBhvr>
                                      <p:tavLst>
                                        <p:tav tm="0">
                                          <p:val>
                                            <p:strVal val="#ppt_y+#ppt_h*1.125000"/>
                                          </p:val>
                                        </p:tav>
                                        <p:tav tm="100000">
                                          <p:val>
                                            <p:strVal val="#ppt_y"/>
                                          </p:val>
                                        </p:tav>
                                      </p:tavLst>
                                    </p:anim>
                                    <p:animEffect transition="in" filter="wipe(up)">
                                      <p:cBhvr>
                                        <p:cTn id="8" dur="500"/>
                                        <p:tgtEl>
                                          <p:spTgt spid="5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up)">
                                      <p:cBhvr>
                                        <p:cTn id="16" dur="500"/>
                                        <p:tgtEl>
                                          <p:spTgt spid="3"/>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p:tgtEl>
                                          <p:spTgt spid="6"/>
                                        </p:tgtEl>
                                        <p:attrNameLst>
                                          <p:attrName>ppt_y</p:attrName>
                                        </p:attrNameLst>
                                      </p:cBhvr>
                                      <p:tavLst>
                                        <p:tav tm="0">
                                          <p:val>
                                            <p:strVal val="#ppt_y+#ppt_h*1.125000"/>
                                          </p:val>
                                        </p:tav>
                                        <p:tav tm="100000">
                                          <p:val>
                                            <p:strVal val="#ppt_y"/>
                                          </p:val>
                                        </p:tav>
                                      </p:tavLst>
                                    </p:anim>
                                    <p:animEffect transition="in" filter="wipe(up)">
                                      <p:cBhvr>
                                        <p:cTn id="28" dur="500"/>
                                        <p:tgtEl>
                                          <p:spTgt spid="6"/>
                                        </p:tgtEl>
                                      </p:cBhvr>
                                    </p:animEffect>
                                  </p:childTnLst>
                                </p:cTn>
                              </p:par>
                              <p:par>
                                <p:cTn id="29" presetID="1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p:tgtEl>
                                          <p:spTgt spid="9"/>
                                        </p:tgtEl>
                                        <p:attrNameLst>
                                          <p:attrName>ppt_y</p:attrName>
                                        </p:attrNameLst>
                                      </p:cBhvr>
                                      <p:tavLst>
                                        <p:tav tm="0">
                                          <p:val>
                                            <p:strVal val="#ppt_y+#ppt_h*1.125000"/>
                                          </p:val>
                                        </p:tav>
                                        <p:tav tm="100000">
                                          <p:val>
                                            <p:strVal val="#ppt_y"/>
                                          </p:val>
                                        </p:tav>
                                      </p:tavLst>
                                    </p:anim>
                                    <p:animEffect transition="in" filter="wipe(up)">
                                      <p:cBhvr>
                                        <p:cTn id="36" dur="500"/>
                                        <p:tgtEl>
                                          <p:spTgt spid="9"/>
                                        </p:tgtEl>
                                      </p:cBhvr>
                                    </p:animEffect>
                                  </p:childTnLst>
                                </p:cTn>
                              </p:par>
                              <p:par>
                                <p:cTn id="37" presetID="2" presetClass="entr" presetSubtype="8"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0-#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par>
                                <p:cTn id="41" presetID="53" presetClass="entr" presetSubtype="16"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P spid="2" grpId="0" bldLvl="0" animBg="1"/>
      <p:bldP spid="2" grpId="1" animBg="1"/>
      <p:bldP spid="4" grpId="0"/>
      <p:bldP spid="4" grpId="1"/>
      <p:bldP spid="5" grpId="0" bldLvl="0" animBg="1"/>
      <p:bldP spid="5" grpId="1" animBg="1"/>
      <p:bldP spid="6" grpId="0" bldLvl="0" animBg="1"/>
      <p:bldP spid="6" grpId="1" animBg="1"/>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单圆角矩形 9"/>
          <p:cNvSpPr/>
          <p:nvPr/>
        </p:nvSpPr>
        <p:spPr>
          <a:xfrm>
            <a:off x="1682750" y="4138295"/>
            <a:ext cx="8875395" cy="1876425"/>
          </a:xfrm>
          <a:prstGeom prst="round1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3" name="单圆角矩形 2"/>
          <p:cNvSpPr/>
          <p:nvPr/>
        </p:nvSpPr>
        <p:spPr>
          <a:xfrm>
            <a:off x="1682750" y="1755140"/>
            <a:ext cx="8885555" cy="2109470"/>
          </a:xfrm>
          <a:prstGeom prst="round1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l">
              <a:lnSpc>
                <a:spcPct val="150000"/>
              </a:lnSpc>
              <a:buClrTx/>
              <a:buSzTx/>
              <a:buFont typeface="Wingdings" panose="05000000000000000000" pitchFamily="2" charset="2"/>
            </a:pP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这种联系链使我们知道每个需求对应的产品部件，从而确保产品部件满足每个需求。第四类联系链是从产品部件回溯到需求，使我们知道每个部件存在的原因。绝大多数项目不包括与用户需求直接相关的代码，但对于开发者却要知道为什么写这一行代码。</a:t>
            </a:r>
          </a:p>
        </p:txBody>
      </p:sp>
      <p:sp>
        <p:nvSpPr>
          <p:cNvPr id="42" name="矩形 66"/>
          <p:cNvSpPr>
            <a:spLocks noChangeArrowheads="1"/>
          </p:cNvSpPr>
          <p:nvPr/>
        </p:nvSpPr>
        <p:spPr bwMode="auto">
          <a:xfrm>
            <a:off x="1835785" y="4210050"/>
            <a:ext cx="811974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eaLnBrk="1" hangingPunct="1">
              <a:lnSpc>
                <a:spcPct val="150000"/>
              </a:lnSpc>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如果</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不能把设计元素、代码段或测试回溯到一个需求，就可能有一个多余的程序</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。然而，若这些孤立的元素表明了一个正当的功能，则说明</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需求规格说明书漏掉了一项需求</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19" name="文本框 67"/>
          <p:cNvSpPr>
            <a:spLocks noChangeArrowheads="1"/>
          </p:cNvSpPr>
          <p:nvPr/>
        </p:nvSpPr>
        <p:spPr bwMode="auto">
          <a:xfrm>
            <a:off x="614906" y="893315"/>
            <a:ext cx="447383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为什么需要需求跟踪</a:t>
            </a: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a:t>
            </a:r>
          </a:p>
        </p:txBody>
      </p:sp>
      <p:grpSp>
        <p:nvGrpSpPr>
          <p:cNvPr id="5" name="组合 7"/>
          <p:cNvGrpSpPr/>
          <p:nvPr/>
        </p:nvGrpSpPr>
        <p:grpSpPr>
          <a:xfrm>
            <a:off x="89507" y="290007"/>
            <a:ext cx="3592020" cy="491607"/>
            <a:chOff x="198764" y="258545"/>
            <a:chExt cx="4788250" cy="656007"/>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1" name="灯片编号占位符 10"/>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8</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animBg="1"/>
      <p:bldP spid="3" grpId="0" bldLvl="0" animBg="1"/>
      <p:bldP spid="3" grpId="1" animBg="1"/>
      <p:bldP spid="42" grpId="0"/>
      <p:bldP spid="42" grpId="1"/>
      <p:bldP spid="19" grpId="0"/>
      <p:bldP spid="19" grpId="1"/>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78585" y="1633220"/>
            <a:ext cx="4959985" cy="4422140"/>
          </a:xfrm>
          <a:prstGeom prst="rect">
            <a:avLst/>
          </a:prstGeom>
          <a:solidFill>
            <a:schemeClr val="accent1">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lnSpc>
                <a:spcPct val="90000"/>
              </a:lnSpc>
            </a:pPr>
            <a:endParaRPr lang="zh-CN" altLang="en-US" sz="2000" dirty="0">
              <a:solidFill>
                <a:schemeClr val="tx1"/>
              </a:solidFill>
              <a:latin typeface="微软雅黑" panose="020B0503020204020204" charset="-122"/>
              <a:ea typeface="微软雅黑" panose="020B0503020204020204" charset="-122"/>
              <a:sym typeface="+mn-ea"/>
            </a:endParaRPr>
          </a:p>
        </p:txBody>
      </p:sp>
      <p:sp>
        <p:nvSpPr>
          <p:cNvPr id="42" name="矩形 66"/>
          <p:cNvSpPr>
            <a:spLocks noChangeArrowheads="1"/>
          </p:cNvSpPr>
          <p:nvPr/>
        </p:nvSpPr>
        <p:spPr bwMode="auto">
          <a:xfrm>
            <a:off x="1487170" y="1610995"/>
            <a:ext cx="4874895" cy="433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l" eaLnBrk="1" hangingPunct="1">
              <a:lnSpc>
                <a:spcPct val="150000"/>
              </a:lnSpc>
              <a:buClrTx/>
              <a:buSzTx/>
              <a:buFont typeface="Wingdings" panose="05000000000000000000" pitchFamily="2" charset="2"/>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需求跟踪联系链</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记录了单个需求之间的父层、相互连接、依赖的关系。当某个需求变更(被删除或修改)后，这种信息能够确保正确的变更传播，并将相应的任务作出正确的调整。</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50000"/>
              </a:lnSpc>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后续的图6.8说明了许多能在项目中定义的直接跟踪能力联系链。</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gn="l" eaLnBrk="1" hangingPunct="1">
              <a:lnSpc>
                <a:spcPct val="150000"/>
              </a:lnSpc>
              <a:buClrTx/>
              <a:buSzTx/>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一个项目不必拥有所有种类的跟踪联系链，要根据具体的情况调整。</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2"/>
          <p:cNvPicPr>
            <a:picLocks noChangeAspect="1"/>
          </p:cNvPicPr>
          <p:nvPr/>
        </p:nvPicPr>
        <p:blipFill>
          <a:blip r:embed="rId2"/>
          <a:stretch>
            <a:fillRect/>
          </a:stretch>
        </p:blipFill>
        <p:spPr>
          <a:xfrm>
            <a:off x="6433185" y="1610995"/>
            <a:ext cx="4884420" cy="4445000"/>
          </a:xfrm>
          <a:prstGeom prst="rect">
            <a:avLst/>
          </a:prstGeom>
        </p:spPr>
      </p:pic>
      <p:sp>
        <p:nvSpPr>
          <p:cNvPr id="19" name="文本框 67"/>
          <p:cNvSpPr>
            <a:spLocks noChangeArrowheads="1"/>
          </p:cNvSpPr>
          <p:nvPr/>
        </p:nvSpPr>
        <p:spPr bwMode="auto">
          <a:xfrm>
            <a:off x="614906" y="893315"/>
            <a:ext cx="447383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200" b="1" kern="0" dirty="0">
                <a:solidFill>
                  <a:schemeClr val="tx1">
                    <a:lumMod val="50000"/>
                    <a:lumOff val="50000"/>
                  </a:schemeClr>
                </a:solidFill>
                <a:latin typeface="微软雅黑" panose="020B0503020204020204" charset="-122"/>
                <a:ea typeface="微软雅黑" panose="020B0503020204020204" charset="-122"/>
                <a:sym typeface="+mn-ea"/>
              </a:rPr>
              <a:t>怎么使用需求跟踪联系链</a:t>
            </a:r>
            <a:r>
              <a:rPr lang="en-US" altLang="zh-CN" sz="2200" b="1" kern="0" dirty="0">
                <a:solidFill>
                  <a:schemeClr val="tx1">
                    <a:lumMod val="50000"/>
                    <a:lumOff val="50000"/>
                  </a:schemeClr>
                </a:solidFill>
                <a:latin typeface="微软雅黑" panose="020B0503020204020204" charset="-122"/>
                <a:ea typeface="微软雅黑" panose="020B0503020204020204" charset="-122"/>
                <a:sym typeface="+mn-ea"/>
              </a:rPr>
              <a:t>?</a:t>
            </a:r>
          </a:p>
        </p:txBody>
      </p:sp>
      <p:grpSp>
        <p:nvGrpSpPr>
          <p:cNvPr id="5" name="组合 7"/>
          <p:cNvGrpSpPr/>
          <p:nvPr/>
        </p:nvGrpSpPr>
        <p:grpSpPr>
          <a:xfrm>
            <a:off x="89507" y="290007"/>
            <a:ext cx="3592020" cy="491607"/>
            <a:chOff x="198764" y="258545"/>
            <a:chExt cx="4788250" cy="656007"/>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898563" y="300221"/>
              <a:ext cx="4088451"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charset="-122"/>
                  <a:ea typeface="微软雅黑" panose="020B0503020204020204" charset="-122"/>
                </a:rPr>
                <a:t>6.4 </a:t>
              </a:r>
              <a:r>
                <a:rPr lang="zh-CN" sz="2400" b="1" dirty="0">
                  <a:solidFill>
                    <a:srgbClr val="000000"/>
                  </a:solidFill>
                  <a:latin typeface="微软雅黑" panose="020B0503020204020204" charset="-122"/>
                  <a:ea typeface="微软雅黑" panose="020B0503020204020204" charset="-122"/>
                </a:rPr>
                <a:t>需求</a:t>
              </a:r>
              <a:r>
                <a:rPr lang="zh-CN" sz="2400" b="1" dirty="0">
                  <a:solidFill>
                    <a:srgbClr val="000000"/>
                  </a:solidFill>
                  <a:latin typeface="微软雅黑" panose="020B0503020204020204" charset="-122"/>
                  <a:ea typeface="微软雅黑" panose="020B0503020204020204" charset="-122"/>
                  <a:sym typeface="+mn-ea"/>
                </a:rPr>
                <a:t>跟踪</a:t>
              </a:r>
              <a:endParaRPr lang="zh-CN" sz="2400" b="1" dirty="0">
                <a:solidFill>
                  <a:srgbClr val="000000"/>
                </a:solidFill>
                <a:latin typeface="微软雅黑" panose="020B0503020204020204" charset="-122"/>
                <a:ea typeface="微软雅黑" panose="020B0503020204020204"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4" name="日期占位符 3"/>
          <p:cNvSpPr>
            <a:spLocks noGrp="1"/>
          </p:cNvSpPr>
          <p:nvPr>
            <p:ph type="dt" sz="half" idx="10"/>
          </p:nvPr>
        </p:nvSpPr>
        <p:spPr/>
        <p:txBody>
          <a:bodyPr/>
          <a:lstStyle/>
          <a:p>
            <a:fld id="{2CB4F0CC-F020-8148-8253-15308163C17E}" type="datetime1">
              <a:rPr lang="zh-CN" altLang="en-US" smtClean="0">
                <a:solidFill>
                  <a:prstClr val="black">
                    <a:tint val="75000"/>
                  </a:prstClr>
                </a:solidFill>
              </a:rPr>
              <a:t>2022/1/15</a:t>
            </a:fld>
            <a:endParaRPr lang="zh-CN" altLang="en-US">
              <a:solidFill>
                <a:prstClr val="black">
                  <a:tint val="75000"/>
                </a:prstClr>
              </a:solidFill>
            </a:endParaRPr>
          </a:p>
        </p:txBody>
      </p:sp>
      <p:sp>
        <p:nvSpPr>
          <p:cNvPr id="12" name="灯片编号占位符 11"/>
          <p:cNvSpPr>
            <a:spLocks noGrp="1"/>
          </p:cNvSpPr>
          <p:nvPr>
            <p:ph type="sldNum" sz="quarter" idx="12"/>
          </p:nvPr>
        </p:nvSpPr>
        <p:spPr>
          <a:effectLst>
            <a:glow rad="127000">
              <a:schemeClr val="bg2">
                <a:lumMod val="50000"/>
              </a:schemeClr>
            </a:glow>
          </a:effectLst>
        </p:spPr>
        <p:txBody>
          <a:bodyPr/>
          <a:lstStyle/>
          <a:p>
            <a:fld id="{85BC0CA1-3571-4BD4-9253-723F5D1C3D94}" type="slidenum">
              <a:rPr lang="zh-CN" altLang="en-US" smtClean="0">
                <a:solidFill>
                  <a:prstClr val="black">
                    <a:tint val="75000"/>
                  </a:prstClr>
                </a:solidFill>
              </a:rPr>
              <a:t>9</a:t>
            </a:fld>
            <a:endParaRPr lang="zh-CN" alt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ppt_y</p:attrName>
                                        </p:attrNameLst>
                                      </p:cBhvr>
                                      <p:tavLst>
                                        <p:tav tm="0">
                                          <p:val>
                                            <p:strVal val="#ppt_y+#ppt_h*1.125000"/>
                                          </p:val>
                                        </p:tav>
                                        <p:tav tm="100000">
                                          <p:val>
                                            <p:strVal val="#ppt_y"/>
                                          </p:val>
                                        </p:tav>
                                      </p:tavLst>
                                    </p:anim>
                                    <p:animEffect transition="in" filter="wipe(up)">
                                      <p:cBhvr>
                                        <p:cTn id="12" dur="500"/>
                                        <p:tgtEl>
                                          <p:spTgt spid="19"/>
                                        </p:tgtEl>
                                      </p:cBhvr>
                                    </p:animEffect>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9" grpId="0"/>
      <p:bldP spid="19"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 name="TABLE_ENDDRAG_ORIGIN_RECT" val="688*350"/>
  <p:tag name="TABLE_ENDDRAG_RECT" val="123*155*688*35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 name="TABLE_ENDDRAG_ORIGIN_RECT" val="674*462"/>
  <p:tag name="TABLE_ENDDRAG_RECT" val="47*98*674*46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 name="TABLE_ENDDRAG_ORIGIN_RECT" val="674*462"/>
  <p:tag name="TABLE_ENDDRAG_RECT" val="47*98*674*462"/>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3acbbe7e-9bad-4d79-8ae2-5a078c92a6a2}"/>
  <p:tag name="TABLE_ENDDRAG_ORIGIN_RECT" val="674*462"/>
  <p:tag name="TABLE_ENDDRAG_RECT" val="47*98*674*46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6510</Words>
  <Application>Microsoft Office PowerPoint</Application>
  <PresentationFormat>宽屏</PresentationFormat>
  <Paragraphs>607</Paragraphs>
  <Slides>56</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56</vt:i4>
      </vt:variant>
    </vt:vector>
  </HeadingPairs>
  <TitlesOfParts>
    <vt:vector size="63" baseType="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wang bingshu</cp:lastModifiedBy>
  <cp:revision>123</cp:revision>
  <dcterms:created xsi:type="dcterms:W3CDTF">2022-01-12T12:35:00Z</dcterms:created>
  <dcterms:modified xsi:type="dcterms:W3CDTF">2022-01-15T03:08:19Z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C6B3406C441C454785A4B7808068B44B</vt:lpwstr>
  </property>
  <property fmtid="{D5CDD505-2E9C-101B-9397-08002B2CF9AE}" pid="3" name="KSOProductBuildVer">
    <vt:lpwstr>2052-11.1.0.11294</vt:lpwstr>
  </property>
</Properties>
</file>