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media/image27.svg" ContentType="image/svg+xml"/>
  <Override PartName="/ppt/media/image4.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66"/>
  </p:handoutMasterIdLst>
  <p:sldIdLst>
    <p:sldId id="374" r:id="rId3"/>
    <p:sldId id="497" r:id="rId4"/>
    <p:sldId id="375" r:id="rId5"/>
    <p:sldId id="376" r:id="rId6"/>
    <p:sldId id="377" r:id="rId7"/>
    <p:sldId id="378" r:id="rId8"/>
    <p:sldId id="379" r:id="rId9"/>
    <p:sldId id="315" r:id="rId11"/>
    <p:sldId id="316" r:id="rId12"/>
    <p:sldId id="828" r:id="rId13"/>
    <p:sldId id="318" r:id="rId14"/>
    <p:sldId id="319" r:id="rId15"/>
    <p:sldId id="320" r:id="rId16"/>
    <p:sldId id="321" r:id="rId17"/>
    <p:sldId id="322" r:id="rId18"/>
    <p:sldId id="323" r:id="rId19"/>
    <p:sldId id="324" r:id="rId20"/>
    <p:sldId id="326" r:id="rId21"/>
    <p:sldId id="327" r:id="rId22"/>
    <p:sldId id="882" r:id="rId23"/>
    <p:sldId id="332" r:id="rId24"/>
    <p:sldId id="333" r:id="rId25"/>
    <p:sldId id="334" r:id="rId26"/>
    <p:sldId id="924" r:id="rId27"/>
    <p:sldId id="335" r:id="rId28"/>
    <p:sldId id="336" r:id="rId29"/>
    <p:sldId id="337" r:id="rId30"/>
    <p:sldId id="338" r:id="rId31"/>
    <p:sldId id="382" r:id="rId32"/>
    <p:sldId id="340" r:id="rId33"/>
    <p:sldId id="383" r:id="rId34"/>
    <p:sldId id="384" r:id="rId35"/>
    <p:sldId id="343" r:id="rId36"/>
    <p:sldId id="344" r:id="rId37"/>
    <p:sldId id="824" r:id="rId38"/>
    <p:sldId id="826" r:id="rId39"/>
    <p:sldId id="827" r:id="rId40"/>
    <p:sldId id="878" r:id="rId41"/>
    <p:sldId id="350" r:id="rId42"/>
    <p:sldId id="351" r:id="rId43"/>
    <p:sldId id="879" r:id="rId44"/>
    <p:sldId id="353" r:id="rId45"/>
    <p:sldId id="354" r:id="rId46"/>
    <p:sldId id="355" r:id="rId47"/>
    <p:sldId id="356" r:id="rId48"/>
    <p:sldId id="357" r:id="rId49"/>
    <p:sldId id="359" r:id="rId50"/>
    <p:sldId id="360" r:id="rId51"/>
    <p:sldId id="363" r:id="rId52"/>
    <p:sldId id="364" r:id="rId53"/>
    <p:sldId id="365" r:id="rId54"/>
    <p:sldId id="366" r:id="rId55"/>
    <p:sldId id="367" r:id="rId56"/>
    <p:sldId id="368" r:id="rId57"/>
    <p:sldId id="369" r:id="rId58"/>
    <p:sldId id="370" r:id="rId59"/>
    <p:sldId id="371" r:id="rId60"/>
    <p:sldId id="880" r:id="rId61"/>
    <p:sldId id="881" r:id="rId62"/>
    <p:sldId id="925" r:id="rId63"/>
    <p:sldId id="373" r:id="rId64"/>
    <p:sldId id="435" r:id="rId65"/>
  </p:sldIdLst>
  <p:sldSz cx="12192000" cy="6858000"/>
  <p:notesSz cx="6858000" cy="9144000"/>
  <p:custDataLst>
    <p:tags r:id="rId7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4058552-8705-4113-81A2-BE82CD90031D}">
          <p14:sldIdLst>
            <p14:sldId id="374"/>
            <p14:sldId id="497"/>
            <p14:sldId id="375"/>
            <p14:sldId id="376"/>
            <p14:sldId id="377"/>
            <p14:sldId id="378"/>
            <p14:sldId id="379"/>
            <p14:sldId id="315"/>
            <p14:sldId id="316"/>
            <p14:sldId id="828"/>
            <p14:sldId id="318"/>
            <p14:sldId id="319"/>
            <p14:sldId id="320"/>
            <p14:sldId id="321"/>
            <p14:sldId id="322"/>
            <p14:sldId id="323"/>
            <p14:sldId id="324"/>
            <p14:sldId id="326"/>
            <p14:sldId id="327"/>
            <p14:sldId id="882"/>
            <p14:sldId id="332"/>
            <p14:sldId id="333"/>
            <p14:sldId id="334"/>
            <p14:sldId id="924"/>
          </p14:sldIdLst>
        </p14:section>
        <p14:section name="第3讲第2次课回顾" id="{52CFDE75-4561-4128-BFAB-A4B7D6DA89E5}">
          <p14:sldIdLst/>
        </p14:section>
        <p14:section name="第3讲第3次课" id="{DF37348B-BB1C-459F-84E9-FE8F3DFD6985}">
          <p14:sldIdLst>
            <p14:sldId id="335"/>
            <p14:sldId id="336"/>
            <p14:sldId id="337"/>
            <p14:sldId id="338"/>
            <p14:sldId id="382"/>
            <p14:sldId id="340"/>
            <p14:sldId id="383"/>
            <p14:sldId id="384"/>
            <p14:sldId id="343"/>
            <p14:sldId id="344"/>
            <p14:sldId id="824"/>
            <p14:sldId id="826"/>
            <p14:sldId id="827"/>
            <p14:sldId id="878"/>
            <p14:sldId id="350"/>
            <p14:sldId id="351"/>
            <p14:sldId id="879"/>
            <p14:sldId id="353"/>
            <p14:sldId id="354"/>
            <p14:sldId id="355"/>
            <p14:sldId id="356"/>
            <p14:sldId id="357"/>
            <p14:sldId id="359"/>
            <p14:sldId id="360"/>
            <p14:sldId id="363"/>
            <p14:sldId id="364"/>
            <p14:sldId id="365"/>
            <p14:sldId id="366"/>
            <p14:sldId id="367"/>
            <p14:sldId id="368"/>
            <p14:sldId id="369"/>
            <p14:sldId id="370"/>
            <p14:sldId id="371"/>
            <p14:sldId id="880"/>
            <p14:sldId id="881"/>
            <p14:sldId id="925"/>
            <p14:sldId id="373"/>
            <p14:sldId id="435"/>
          </p14:sldIdLst>
        </p14:section>
      </p14:sectionLst>
    </p:ext>
    <p:ext uri="{EFAFB233-063F-42B5-8137-9DF3F51BA10A}">
      <p15:sldGuideLst xmlns:p15="http://schemas.microsoft.com/office/powerpoint/2012/main">
        <p15:guide id="1" orient="horz" pos="649" userDrawn="1">
          <p15:clr>
            <a:srgbClr val="A4A3A4"/>
          </p15:clr>
        </p15:guide>
        <p15:guide id="2" orient="horz" pos="2920" userDrawn="1">
          <p15:clr>
            <a:srgbClr val="A4A3A4"/>
          </p15:clr>
        </p15:guide>
        <p15:guide id="3" orient="horz" pos="3796" userDrawn="1">
          <p15:clr>
            <a:srgbClr val="A4A3A4"/>
          </p15:clr>
        </p15:guide>
        <p15:guide id="4" orient="horz" pos="3199" userDrawn="1">
          <p15:clr>
            <a:srgbClr val="A4A3A4"/>
          </p15:clr>
        </p15:guide>
        <p15:guide id="5" pos="416" userDrawn="1">
          <p15:clr>
            <a:srgbClr val="A4A3A4"/>
          </p15:clr>
        </p15:guide>
        <p15:guide id="6" pos="72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聂 佳佳" initials="聂" lastIdx="1" clrIdx="0"/>
  <p:cmAuthor id="2" name="j l" initials="jl" lastIdx="8" clrIdx="1"/>
  <p:cmAuthor id="3" name="HE增 杰RO" initials="H杰"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197D7"/>
    <a:srgbClr val="FAFAF9"/>
    <a:srgbClr val="F6F6F5"/>
    <a:srgbClr val="E9E9E8"/>
    <a:srgbClr val="BDD7EE"/>
    <a:srgbClr val="F48B3F"/>
    <a:srgbClr val="7F7F7F"/>
    <a:srgbClr val="A6A6A6"/>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1" autoAdjust="0"/>
    <p:restoredTop sz="91993" autoAdjust="0"/>
  </p:normalViewPr>
  <p:slideViewPr>
    <p:cSldViewPr snapToGrid="0" showGuides="1">
      <p:cViewPr varScale="1">
        <p:scale>
          <a:sx n="80" d="100"/>
          <a:sy n="80" d="100"/>
        </p:scale>
        <p:origin x="514" y="67"/>
      </p:cViewPr>
      <p:guideLst>
        <p:guide orient="horz" pos="649"/>
        <p:guide orient="horz" pos="2920"/>
        <p:guide orient="horz" pos="3796"/>
        <p:guide orient="horz" pos="3199"/>
        <p:guide pos="416"/>
        <p:guide pos="72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gs" Target="tags/tag13.xml"/><Relationship Id="rId70" Type="http://schemas.openxmlformats.org/officeDocument/2006/relationships/commentAuthors" Target="commentAuthors.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iagrams/_rels/drawing2.xml.rels><?xml version="1.0" encoding="UTF-8" standalone="yes"?>
<Relationships xmlns="http://schemas.openxmlformats.org/package/2006/relationships"><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3767650-8521-4685-B8ED-BA7EA85C0544}" type="doc">
      <dgm:prSet loTypeId="urn:microsoft.com/office/officeart/2005/8/layout/cycle6#1" loCatId="relationship" qsTypeId="urn:microsoft.com/office/officeart/2005/8/quickstyle/simple1#1" qsCatId="simple" csTypeId="urn:microsoft.com/office/officeart/2005/8/colors/accent2_1" csCatId="accent2" phldr="1"/>
      <dgm:spPr/>
      <dgm:t>
        <a:bodyPr/>
        <a:lstStyle/>
        <a:p>
          <a:endParaRPr lang="zh-CN" altLang="en-US"/>
        </a:p>
      </dgm:t>
    </dgm:pt>
    <dgm:pt modelId="{D1ED3E17-B010-4F51-AC36-3073E1684B10}">
      <dgm:prSet phldrT="[文本]" custT="1"/>
      <dgm:spPr/>
      <dgm:t>
        <a:bodyPr/>
        <a:lstStyle/>
        <a:p>
          <a:r>
            <a:rPr lang="zh-CN" altLang="en-US" sz="1800" dirty="0"/>
            <a:t>项目经理</a:t>
          </a:r>
        </a:p>
      </dgm:t>
    </dgm:pt>
    <dgm:pt modelId="{977AFFFA-DE01-457E-B3FC-34CA2C4F2DE9}" cxnId="{00029059-7246-4FDC-89CE-50AC943FFA17}" type="parTrans">
      <dgm:prSet/>
      <dgm:spPr/>
      <dgm:t>
        <a:bodyPr/>
        <a:lstStyle/>
        <a:p>
          <a:endParaRPr lang="zh-CN" altLang="en-US"/>
        </a:p>
      </dgm:t>
    </dgm:pt>
    <dgm:pt modelId="{A05A7293-76F6-488C-B5FF-F69F5873367D}" cxnId="{00029059-7246-4FDC-89CE-50AC943FFA17}" type="sibTrans">
      <dgm:prSet/>
      <dgm:spPr/>
      <dgm:t>
        <a:bodyPr/>
        <a:lstStyle/>
        <a:p>
          <a:endParaRPr lang="zh-CN" altLang="en-US"/>
        </a:p>
      </dgm:t>
    </dgm:pt>
    <dgm:pt modelId="{6AA8A892-5102-4FDB-98C8-4BFF1C550C41}">
      <dgm:prSet phldrT="[文本]" custT="1"/>
      <dgm:spPr/>
      <dgm:t>
        <a:bodyPr/>
        <a:lstStyle/>
        <a:p>
          <a:r>
            <a:rPr lang="zh-CN" altLang="en-US" sz="1800" dirty="0"/>
            <a:t>需求分析者</a:t>
          </a:r>
        </a:p>
      </dgm:t>
    </dgm:pt>
    <dgm:pt modelId="{4C393E2E-82E2-4A33-A0B1-2B4F0119DE97}" cxnId="{93B8AAAC-056C-4072-9B5C-9A8C320CE198}" type="parTrans">
      <dgm:prSet/>
      <dgm:spPr/>
      <dgm:t>
        <a:bodyPr/>
        <a:lstStyle/>
        <a:p>
          <a:endParaRPr lang="zh-CN" altLang="en-US"/>
        </a:p>
      </dgm:t>
    </dgm:pt>
    <dgm:pt modelId="{BC4DA275-7FE0-4AA7-8487-90E16FBB080F}" cxnId="{93B8AAAC-056C-4072-9B5C-9A8C320CE198}" type="sibTrans">
      <dgm:prSet/>
      <dgm:spPr/>
      <dgm:t>
        <a:bodyPr/>
        <a:lstStyle/>
        <a:p>
          <a:endParaRPr lang="zh-CN" altLang="en-US"/>
        </a:p>
      </dgm:t>
    </dgm:pt>
    <dgm:pt modelId="{F12A288C-0AFA-4208-9A5F-5E0E1775F77F}">
      <dgm:prSet phldrT="[文本]" custT="1"/>
      <dgm:spPr/>
      <dgm:t>
        <a:bodyPr/>
        <a:lstStyle/>
        <a:p>
          <a:r>
            <a:rPr lang="zh-CN" altLang="en-US" sz="1800" dirty="0"/>
            <a:t>高级程序员</a:t>
          </a:r>
        </a:p>
      </dgm:t>
    </dgm:pt>
    <dgm:pt modelId="{906ABED6-EEDC-4787-A01B-DB0EE4AD2464}" cxnId="{12EF58B0-CEDB-4E68-9EAD-ACCAE8A7AA11}" type="parTrans">
      <dgm:prSet/>
      <dgm:spPr/>
      <dgm:t>
        <a:bodyPr/>
        <a:lstStyle/>
        <a:p>
          <a:endParaRPr lang="zh-CN" altLang="en-US"/>
        </a:p>
      </dgm:t>
    </dgm:pt>
    <dgm:pt modelId="{F3CE249E-0D67-46EB-9E9F-3908F24512EE}" cxnId="{12EF58B0-CEDB-4E68-9EAD-ACCAE8A7AA11}" type="sibTrans">
      <dgm:prSet/>
      <dgm:spPr/>
      <dgm:t>
        <a:bodyPr/>
        <a:lstStyle/>
        <a:p>
          <a:endParaRPr lang="zh-CN" altLang="en-US"/>
        </a:p>
      </dgm:t>
    </dgm:pt>
    <dgm:pt modelId="{9D53CD44-B67B-498C-96D5-516E57163B09}">
      <dgm:prSet phldrT="[文本]" custT="1"/>
      <dgm:spPr/>
      <dgm:t>
        <a:bodyPr/>
        <a:lstStyle/>
        <a:p>
          <a:r>
            <a:rPr lang="zh-CN" altLang="en-US" sz="1800" dirty="0"/>
            <a:t>测试专家</a:t>
          </a:r>
        </a:p>
      </dgm:t>
    </dgm:pt>
    <dgm:pt modelId="{6F846444-D568-49C4-9121-954893641390}" cxnId="{9EDB6C11-205A-40B4-811D-495655898847}" type="parTrans">
      <dgm:prSet/>
      <dgm:spPr/>
      <dgm:t>
        <a:bodyPr/>
        <a:lstStyle/>
        <a:p>
          <a:endParaRPr lang="zh-CN" altLang="en-US"/>
        </a:p>
      </dgm:t>
    </dgm:pt>
    <dgm:pt modelId="{1FB34A22-2FA0-4D6E-A5CE-462490C33048}" cxnId="{9EDB6C11-205A-40B4-811D-495655898847}" type="sibTrans">
      <dgm:prSet/>
      <dgm:spPr/>
      <dgm:t>
        <a:bodyPr/>
        <a:lstStyle/>
        <a:p>
          <a:endParaRPr lang="zh-CN" altLang="en-US"/>
        </a:p>
      </dgm:t>
    </dgm:pt>
    <dgm:pt modelId="{64E56B49-AF56-4163-B315-ACB9A671D37D}">
      <dgm:prSet phldrT="[文本]" custT="1"/>
      <dgm:spPr/>
      <dgm:t>
        <a:bodyPr/>
        <a:lstStyle/>
        <a:p>
          <a:r>
            <a:rPr lang="zh-CN" altLang="en-US" sz="1800" dirty="0"/>
            <a:t>化学制品的产品代表者</a:t>
          </a:r>
        </a:p>
      </dgm:t>
    </dgm:pt>
    <dgm:pt modelId="{EA870DBB-1DA8-45E2-A764-B3C2E7E8C24F}" cxnId="{ABE8EDD4-57CD-48CE-9E18-B68590DDA4C5}" type="parTrans">
      <dgm:prSet/>
      <dgm:spPr/>
      <dgm:t>
        <a:bodyPr/>
        <a:lstStyle/>
        <a:p>
          <a:endParaRPr lang="zh-CN" altLang="en-US"/>
        </a:p>
      </dgm:t>
    </dgm:pt>
    <dgm:pt modelId="{EF46A7DE-180F-46CD-AC12-E9727C2F194B}" cxnId="{ABE8EDD4-57CD-48CE-9E18-B68590DDA4C5}" type="sibTrans">
      <dgm:prSet/>
      <dgm:spPr/>
      <dgm:t>
        <a:bodyPr/>
        <a:lstStyle/>
        <a:p>
          <a:endParaRPr lang="zh-CN" altLang="en-US"/>
        </a:p>
      </dgm:t>
    </dgm:pt>
    <dgm:pt modelId="{21EBA046-7A14-46D9-AC0E-7480DE95C120}">
      <dgm:prSet phldrT="[文本]" custT="1"/>
      <dgm:spPr/>
      <dgm:t>
        <a:bodyPr/>
        <a:lstStyle/>
        <a:p>
          <a:r>
            <a:rPr lang="zh-CN" altLang="en-US" sz="1800" dirty="0"/>
            <a:t>化学制品仓库的产品代表者</a:t>
          </a:r>
        </a:p>
      </dgm:t>
    </dgm:pt>
    <dgm:pt modelId="{20E2B064-9430-4E3F-88E4-8EFAEC99758A}" cxnId="{E7B102C4-C65D-4502-86CA-525828033B23}" type="parTrans">
      <dgm:prSet/>
      <dgm:spPr/>
      <dgm:t>
        <a:bodyPr/>
        <a:lstStyle/>
        <a:p>
          <a:endParaRPr lang="zh-CN" altLang="en-US"/>
        </a:p>
      </dgm:t>
    </dgm:pt>
    <dgm:pt modelId="{052E0115-4E04-4896-8FDE-03176FDC47E7}" cxnId="{E7B102C4-C65D-4502-86CA-525828033B23}" type="sibTrans">
      <dgm:prSet/>
      <dgm:spPr/>
      <dgm:t>
        <a:bodyPr/>
        <a:lstStyle/>
        <a:p>
          <a:endParaRPr lang="zh-CN" altLang="en-US"/>
        </a:p>
      </dgm:t>
    </dgm:pt>
    <dgm:pt modelId="{8674D7FB-A747-45DC-B5AE-7B0082DE2716}" type="pres">
      <dgm:prSet presAssocID="{F3767650-8521-4685-B8ED-BA7EA85C0544}" presName="cycle" presStyleCnt="0">
        <dgm:presLayoutVars>
          <dgm:dir/>
          <dgm:resizeHandles val="exact"/>
        </dgm:presLayoutVars>
      </dgm:prSet>
      <dgm:spPr/>
    </dgm:pt>
    <dgm:pt modelId="{EF33C0A2-1C7C-4945-9AFD-097F54197DBF}" type="pres">
      <dgm:prSet presAssocID="{D1ED3E17-B010-4F51-AC36-3073E1684B10}" presName="node" presStyleLbl="node1" presStyleIdx="0" presStyleCnt="6">
        <dgm:presLayoutVars>
          <dgm:bulletEnabled val="1"/>
        </dgm:presLayoutVars>
      </dgm:prSet>
      <dgm:spPr/>
    </dgm:pt>
    <dgm:pt modelId="{011A9A99-4512-4B5E-B9CD-384CC6BE770A}" type="pres">
      <dgm:prSet presAssocID="{D1ED3E17-B010-4F51-AC36-3073E1684B10}" presName="spNode" presStyleCnt="0"/>
      <dgm:spPr/>
    </dgm:pt>
    <dgm:pt modelId="{41662B47-DF93-4AA6-BD70-169765D0B402}" type="pres">
      <dgm:prSet presAssocID="{A05A7293-76F6-488C-B5FF-F69F5873367D}" presName="sibTrans" presStyleLbl="sibTrans1D1" presStyleIdx="0" presStyleCnt="6"/>
      <dgm:spPr/>
    </dgm:pt>
    <dgm:pt modelId="{F294D965-52FC-4E08-8A52-AAC9B59EFE65}" type="pres">
      <dgm:prSet presAssocID="{6AA8A892-5102-4FDB-98C8-4BFF1C550C41}" presName="node" presStyleLbl="node1" presStyleIdx="1" presStyleCnt="6">
        <dgm:presLayoutVars>
          <dgm:bulletEnabled val="1"/>
        </dgm:presLayoutVars>
      </dgm:prSet>
      <dgm:spPr/>
    </dgm:pt>
    <dgm:pt modelId="{D2F80C96-5D8B-44B2-8A6A-FA071DBA4338}" type="pres">
      <dgm:prSet presAssocID="{6AA8A892-5102-4FDB-98C8-4BFF1C550C41}" presName="spNode" presStyleCnt="0"/>
      <dgm:spPr/>
    </dgm:pt>
    <dgm:pt modelId="{C0D4AF3D-8F59-4932-BDC2-D5DEB4272F94}" type="pres">
      <dgm:prSet presAssocID="{BC4DA275-7FE0-4AA7-8487-90E16FBB080F}" presName="sibTrans" presStyleLbl="sibTrans1D1" presStyleIdx="1" presStyleCnt="6"/>
      <dgm:spPr/>
    </dgm:pt>
    <dgm:pt modelId="{750F9E8E-F58E-41AF-9E67-35FF9D2AB867}" type="pres">
      <dgm:prSet presAssocID="{F12A288C-0AFA-4208-9A5F-5E0E1775F77F}" presName="node" presStyleLbl="node1" presStyleIdx="2" presStyleCnt="6">
        <dgm:presLayoutVars>
          <dgm:bulletEnabled val="1"/>
        </dgm:presLayoutVars>
      </dgm:prSet>
      <dgm:spPr/>
    </dgm:pt>
    <dgm:pt modelId="{0421D241-7A02-4E46-99CD-4A48A1D52CAC}" type="pres">
      <dgm:prSet presAssocID="{F12A288C-0AFA-4208-9A5F-5E0E1775F77F}" presName="spNode" presStyleCnt="0"/>
      <dgm:spPr/>
    </dgm:pt>
    <dgm:pt modelId="{885124FB-3588-45D7-B0D2-C815C1FC33DD}" type="pres">
      <dgm:prSet presAssocID="{F3CE249E-0D67-46EB-9E9F-3908F24512EE}" presName="sibTrans" presStyleLbl="sibTrans1D1" presStyleIdx="2" presStyleCnt="6"/>
      <dgm:spPr/>
    </dgm:pt>
    <dgm:pt modelId="{0B717789-2D1F-4AE0-B19A-12087E3FE25A}" type="pres">
      <dgm:prSet presAssocID="{9D53CD44-B67B-498C-96D5-516E57163B09}" presName="node" presStyleLbl="node1" presStyleIdx="3" presStyleCnt="6">
        <dgm:presLayoutVars>
          <dgm:bulletEnabled val="1"/>
        </dgm:presLayoutVars>
      </dgm:prSet>
      <dgm:spPr/>
    </dgm:pt>
    <dgm:pt modelId="{C912DD84-E045-4F4D-B361-519F164282BD}" type="pres">
      <dgm:prSet presAssocID="{9D53CD44-B67B-498C-96D5-516E57163B09}" presName="spNode" presStyleCnt="0"/>
      <dgm:spPr/>
    </dgm:pt>
    <dgm:pt modelId="{9689A970-BA3A-4925-9327-5921EB4274DA}" type="pres">
      <dgm:prSet presAssocID="{1FB34A22-2FA0-4D6E-A5CE-462490C33048}" presName="sibTrans" presStyleLbl="sibTrans1D1" presStyleIdx="3" presStyleCnt="6"/>
      <dgm:spPr/>
    </dgm:pt>
    <dgm:pt modelId="{166814E2-A4AD-43CD-BAB4-7C9F9F518BDC}" type="pres">
      <dgm:prSet presAssocID="{64E56B49-AF56-4163-B315-ACB9A671D37D}" presName="node" presStyleLbl="node1" presStyleIdx="4" presStyleCnt="6">
        <dgm:presLayoutVars>
          <dgm:bulletEnabled val="1"/>
        </dgm:presLayoutVars>
      </dgm:prSet>
      <dgm:spPr/>
    </dgm:pt>
    <dgm:pt modelId="{752097D2-CB9A-4A5D-923C-CA0A78ED72DB}" type="pres">
      <dgm:prSet presAssocID="{64E56B49-AF56-4163-B315-ACB9A671D37D}" presName="spNode" presStyleCnt="0"/>
      <dgm:spPr/>
    </dgm:pt>
    <dgm:pt modelId="{1C998906-E8BF-4276-8204-1B8CC37A9A0E}" type="pres">
      <dgm:prSet presAssocID="{EF46A7DE-180F-46CD-AC12-E9727C2F194B}" presName="sibTrans" presStyleLbl="sibTrans1D1" presStyleIdx="4" presStyleCnt="6"/>
      <dgm:spPr/>
    </dgm:pt>
    <dgm:pt modelId="{D3D8ADE8-26AF-411E-A2E3-060AAF1965C6}" type="pres">
      <dgm:prSet presAssocID="{21EBA046-7A14-46D9-AC0E-7480DE95C120}" presName="node" presStyleLbl="node1" presStyleIdx="5" presStyleCnt="6">
        <dgm:presLayoutVars>
          <dgm:bulletEnabled val="1"/>
        </dgm:presLayoutVars>
      </dgm:prSet>
      <dgm:spPr/>
    </dgm:pt>
    <dgm:pt modelId="{305E6910-7B86-4B1F-A8F2-C67C6AFB0084}" type="pres">
      <dgm:prSet presAssocID="{21EBA046-7A14-46D9-AC0E-7480DE95C120}" presName="spNode" presStyleCnt="0"/>
      <dgm:spPr/>
    </dgm:pt>
    <dgm:pt modelId="{D1E8776A-5806-46AF-8631-354E83DE13D6}" type="pres">
      <dgm:prSet presAssocID="{052E0115-4E04-4896-8FDE-03176FDC47E7}" presName="sibTrans" presStyleLbl="sibTrans1D1" presStyleIdx="5" presStyleCnt="6"/>
      <dgm:spPr/>
    </dgm:pt>
  </dgm:ptLst>
  <dgm:cxnLst>
    <dgm:cxn modelId="{2CCFE510-457C-4EDF-9AD8-E9A4775A25D9}" type="presOf" srcId="{21EBA046-7A14-46D9-AC0E-7480DE95C120}" destId="{D3D8ADE8-26AF-411E-A2E3-060AAF1965C6}" srcOrd="0" destOrd="0" presId="urn:microsoft.com/office/officeart/2005/8/layout/cycle6#1"/>
    <dgm:cxn modelId="{9EDB6C11-205A-40B4-811D-495655898847}" srcId="{F3767650-8521-4685-B8ED-BA7EA85C0544}" destId="{9D53CD44-B67B-498C-96D5-516E57163B09}" srcOrd="3" destOrd="0" parTransId="{6F846444-D568-49C4-9121-954893641390}" sibTransId="{1FB34A22-2FA0-4D6E-A5CE-462490C33048}"/>
    <dgm:cxn modelId="{C92AA614-2079-4B55-A134-221B344FD6B1}" type="presOf" srcId="{A05A7293-76F6-488C-B5FF-F69F5873367D}" destId="{41662B47-DF93-4AA6-BD70-169765D0B402}" srcOrd="0" destOrd="0" presId="urn:microsoft.com/office/officeart/2005/8/layout/cycle6#1"/>
    <dgm:cxn modelId="{9F495C15-C182-44FA-828B-1E17679B48DD}" type="presOf" srcId="{64E56B49-AF56-4163-B315-ACB9A671D37D}" destId="{166814E2-A4AD-43CD-BAB4-7C9F9F518BDC}" srcOrd="0" destOrd="0" presId="urn:microsoft.com/office/officeart/2005/8/layout/cycle6#1"/>
    <dgm:cxn modelId="{615C251C-1B59-48B6-822D-F3FFE3C1F381}" type="presOf" srcId="{9D53CD44-B67B-498C-96D5-516E57163B09}" destId="{0B717789-2D1F-4AE0-B19A-12087E3FE25A}" srcOrd="0" destOrd="0" presId="urn:microsoft.com/office/officeart/2005/8/layout/cycle6#1"/>
    <dgm:cxn modelId="{388C3D66-4000-4C0A-AACA-4F04B4972817}" type="presOf" srcId="{BC4DA275-7FE0-4AA7-8487-90E16FBB080F}" destId="{C0D4AF3D-8F59-4932-BDC2-D5DEB4272F94}" srcOrd="0" destOrd="0" presId="urn:microsoft.com/office/officeart/2005/8/layout/cycle6#1"/>
    <dgm:cxn modelId="{00029059-7246-4FDC-89CE-50AC943FFA17}" srcId="{F3767650-8521-4685-B8ED-BA7EA85C0544}" destId="{D1ED3E17-B010-4F51-AC36-3073E1684B10}" srcOrd="0" destOrd="0" parTransId="{977AFFFA-DE01-457E-B3FC-34CA2C4F2DE9}" sibTransId="{A05A7293-76F6-488C-B5FF-F69F5873367D}"/>
    <dgm:cxn modelId="{202AB49A-886F-4D99-AFA3-BAFD578DB384}" type="presOf" srcId="{052E0115-4E04-4896-8FDE-03176FDC47E7}" destId="{D1E8776A-5806-46AF-8631-354E83DE13D6}" srcOrd="0" destOrd="0" presId="urn:microsoft.com/office/officeart/2005/8/layout/cycle6#1"/>
    <dgm:cxn modelId="{E6C4809C-2C36-4EA0-801A-DEF1681B63D9}" type="presOf" srcId="{6AA8A892-5102-4FDB-98C8-4BFF1C550C41}" destId="{F294D965-52FC-4E08-8A52-AAC9B59EFE65}" srcOrd="0" destOrd="0" presId="urn:microsoft.com/office/officeart/2005/8/layout/cycle6#1"/>
    <dgm:cxn modelId="{0CB3FFA4-AC6D-43DF-BD3E-26DAAAE51716}" type="presOf" srcId="{EF46A7DE-180F-46CD-AC12-E9727C2F194B}" destId="{1C998906-E8BF-4276-8204-1B8CC37A9A0E}" srcOrd="0" destOrd="0" presId="urn:microsoft.com/office/officeart/2005/8/layout/cycle6#1"/>
    <dgm:cxn modelId="{93B8AAAC-056C-4072-9B5C-9A8C320CE198}" srcId="{F3767650-8521-4685-B8ED-BA7EA85C0544}" destId="{6AA8A892-5102-4FDB-98C8-4BFF1C550C41}" srcOrd="1" destOrd="0" parTransId="{4C393E2E-82E2-4A33-A0B1-2B4F0119DE97}" sibTransId="{BC4DA275-7FE0-4AA7-8487-90E16FBB080F}"/>
    <dgm:cxn modelId="{57F4E2AD-EAA4-4344-BB12-BBB50673BAFF}" type="presOf" srcId="{F3CE249E-0D67-46EB-9E9F-3908F24512EE}" destId="{885124FB-3588-45D7-B0D2-C815C1FC33DD}" srcOrd="0" destOrd="0" presId="urn:microsoft.com/office/officeart/2005/8/layout/cycle6#1"/>
    <dgm:cxn modelId="{12EF58B0-CEDB-4E68-9EAD-ACCAE8A7AA11}" srcId="{F3767650-8521-4685-B8ED-BA7EA85C0544}" destId="{F12A288C-0AFA-4208-9A5F-5E0E1775F77F}" srcOrd="2" destOrd="0" parTransId="{906ABED6-EEDC-4787-A01B-DB0EE4AD2464}" sibTransId="{F3CE249E-0D67-46EB-9E9F-3908F24512EE}"/>
    <dgm:cxn modelId="{F225AEBD-2D9E-4A3C-B278-835BEA43C55A}" type="presOf" srcId="{F3767650-8521-4685-B8ED-BA7EA85C0544}" destId="{8674D7FB-A747-45DC-B5AE-7B0082DE2716}" srcOrd="0" destOrd="0" presId="urn:microsoft.com/office/officeart/2005/8/layout/cycle6#1"/>
    <dgm:cxn modelId="{E7B102C4-C65D-4502-86CA-525828033B23}" srcId="{F3767650-8521-4685-B8ED-BA7EA85C0544}" destId="{21EBA046-7A14-46D9-AC0E-7480DE95C120}" srcOrd="5" destOrd="0" parTransId="{20E2B064-9430-4E3F-88E4-8EFAEC99758A}" sibTransId="{052E0115-4E04-4896-8FDE-03176FDC47E7}"/>
    <dgm:cxn modelId="{1528B2CB-159A-4288-BC20-99D3426E636B}" type="presOf" srcId="{D1ED3E17-B010-4F51-AC36-3073E1684B10}" destId="{EF33C0A2-1C7C-4945-9AFD-097F54197DBF}" srcOrd="0" destOrd="0" presId="urn:microsoft.com/office/officeart/2005/8/layout/cycle6#1"/>
    <dgm:cxn modelId="{ABE8EDD4-57CD-48CE-9E18-B68590DDA4C5}" srcId="{F3767650-8521-4685-B8ED-BA7EA85C0544}" destId="{64E56B49-AF56-4163-B315-ACB9A671D37D}" srcOrd="4" destOrd="0" parTransId="{EA870DBB-1DA8-45E2-A764-B3C2E7E8C24F}" sibTransId="{EF46A7DE-180F-46CD-AC12-E9727C2F194B}"/>
    <dgm:cxn modelId="{0B95E9DA-172B-40A1-B240-7034A9A5912D}" type="presOf" srcId="{F12A288C-0AFA-4208-9A5F-5E0E1775F77F}" destId="{750F9E8E-F58E-41AF-9E67-35FF9D2AB867}" srcOrd="0" destOrd="0" presId="urn:microsoft.com/office/officeart/2005/8/layout/cycle6#1"/>
    <dgm:cxn modelId="{C741FCEA-E83A-40EC-9A06-BD479B14C7D9}" type="presOf" srcId="{1FB34A22-2FA0-4D6E-A5CE-462490C33048}" destId="{9689A970-BA3A-4925-9327-5921EB4274DA}" srcOrd="0" destOrd="0" presId="urn:microsoft.com/office/officeart/2005/8/layout/cycle6#1"/>
    <dgm:cxn modelId="{524EBAB4-810D-4852-87DC-B9DE40193921}" type="presParOf" srcId="{8674D7FB-A747-45DC-B5AE-7B0082DE2716}" destId="{EF33C0A2-1C7C-4945-9AFD-097F54197DBF}" srcOrd="0" destOrd="0" presId="urn:microsoft.com/office/officeart/2005/8/layout/cycle6#1"/>
    <dgm:cxn modelId="{28EC72E6-C59D-4CEE-90A1-DA1433D1B3E1}" type="presParOf" srcId="{8674D7FB-A747-45DC-B5AE-7B0082DE2716}" destId="{011A9A99-4512-4B5E-B9CD-384CC6BE770A}" srcOrd="1" destOrd="0" presId="urn:microsoft.com/office/officeart/2005/8/layout/cycle6#1"/>
    <dgm:cxn modelId="{9EF395CB-76DE-4DFE-A673-AC288C9FAA3A}" type="presParOf" srcId="{8674D7FB-A747-45DC-B5AE-7B0082DE2716}" destId="{41662B47-DF93-4AA6-BD70-169765D0B402}" srcOrd="2" destOrd="0" presId="urn:microsoft.com/office/officeart/2005/8/layout/cycle6#1"/>
    <dgm:cxn modelId="{F9EF7AC1-F056-4049-A9F9-50EDA23CEA78}" type="presParOf" srcId="{8674D7FB-A747-45DC-B5AE-7B0082DE2716}" destId="{F294D965-52FC-4E08-8A52-AAC9B59EFE65}" srcOrd="3" destOrd="0" presId="urn:microsoft.com/office/officeart/2005/8/layout/cycle6#1"/>
    <dgm:cxn modelId="{44235E6E-160A-4F9E-BA15-325DD6136A4B}" type="presParOf" srcId="{8674D7FB-A747-45DC-B5AE-7B0082DE2716}" destId="{D2F80C96-5D8B-44B2-8A6A-FA071DBA4338}" srcOrd="4" destOrd="0" presId="urn:microsoft.com/office/officeart/2005/8/layout/cycle6#1"/>
    <dgm:cxn modelId="{D3E9CADB-9C78-4854-B4C8-DCB7FCAF0A8A}" type="presParOf" srcId="{8674D7FB-A747-45DC-B5AE-7B0082DE2716}" destId="{C0D4AF3D-8F59-4932-BDC2-D5DEB4272F94}" srcOrd="5" destOrd="0" presId="urn:microsoft.com/office/officeart/2005/8/layout/cycle6#1"/>
    <dgm:cxn modelId="{C27145CE-67EE-4B25-8B39-DAA18812F83C}" type="presParOf" srcId="{8674D7FB-A747-45DC-B5AE-7B0082DE2716}" destId="{750F9E8E-F58E-41AF-9E67-35FF9D2AB867}" srcOrd="6" destOrd="0" presId="urn:microsoft.com/office/officeart/2005/8/layout/cycle6#1"/>
    <dgm:cxn modelId="{6704823B-A399-4143-9D6B-51871605C89C}" type="presParOf" srcId="{8674D7FB-A747-45DC-B5AE-7B0082DE2716}" destId="{0421D241-7A02-4E46-99CD-4A48A1D52CAC}" srcOrd="7" destOrd="0" presId="urn:microsoft.com/office/officeart/2005/8/layout/cycle6#1"/>
    <dgm:cxn modelId="{34F4975E-A8DE-44A1-AB10-F84692306047}" type="presParOf" srcId="{8674D7FB-A747-45DC-B5AE-7B0082DE2716}" destId="{885124FB-3588-45D7-B0D2-C815C1FC33DD}" srcOrd="8" destOrd="0" presId="urn:microsoft.com/office/officeart/2005/8/layout/cycle6#1"/>
    <dgm:cxn modelId="{F473E1B9-CCA2-483C-8EDD-4B413144CE79}" type="presParOf" srcId="{8674D7FB-A747-45DC-B5AE-7B0082DE2716}" destId="{0B717789-2D1F-4AE0-B19A-12087E3FE25A}" srcOrd="9" destOrd="0" presId="urn:microsoft.com/office/officeart/2005/8/layout/cycle6#1"/>
    <dgm:cxn modelId="{B8F0123C-5712-447F-907B-DE495A903492}" type="presParOf" srcId="{8674D7FB-A747-45DC-B5AE-7B0082DE2716}" destId="{C912DD84-E045-4F4D-B361-519F164282BD}" srcOrd="10" destOrd="0" presId="urn:microsoft.com/office/officeart/2005/8/layout/cycle6#1"/>
    <dgm:cxn modelId="{058BEC81-0BA0-486C-B356-75EAE759E4C0}" type="presParOf" srcId="{8674D7FB-A747-45DC-B5AE-7B0082DE2716}" destId="{9689A970-BA3A-4925-9327-5921EB4274DA}" srcOrd="11" destOrd="0" presId="urn:microsoft.com/office/officeart/2005/8/layout/cycle6#1"/>
    <dgm:cxn modelId="{4696AE83-4C79-4D31-8927-5F2471EF1DFC}" type="presParOf" srcId="{8674D7FB-A747-45DC-B5AE-7B0082DE2716}" destId="{166814E2-A4AD-43CD-BAB4-7C9F9F518BDC}" srcOrd="12" destOrd="0" presId="urn:microsoft.com/office/officeart/2005/8/layout/cycle6#1"/>
    <dgm:cxn modelId="{1569875A-150E-4BBE-8D9A-6EE135ECC790}" type="presParOf" srcId="{8674D7FB-A747-45DC-B5AE-7B0082DE2716}" destId="{752097D2-CB9A-4A5D-923C-CA0A78ED72DB}" srcOrd="13" destOrd="0" presId="urn:microsoft.com/office/officeart/2005/8/layout/cycle6#1"/>
    <dgm:cxn modelId="{93CA097C-58F0-4287-9CC1-372F904F2A43}" type="presParOf" srcId="{8674D7FB-A747-45DC-B5AE-7B0082DE2716}" destId="{1C998906-E8BF-4276-8204-1B8CC37A9A0E}" srcOrd="14" destOrd="0" presId="urn:microsoft.com/office/officeart/2005/8/layout/cycle6#1"/>
    <dgm:cxn modelId="{42FED1D8-05D1-467E-B663-D29CC24FDA58}" type="presParOf" srcId="{8674D7FB-A747-45DC-B5AE-7B0082DE2716}" destId="{D3D8ADE8-26AF-411E-A2E3-060AAF1965C6}" srcOrd="15" destOrd="0" presId="urn:microsoft.com/office/officeart/2005/8/layout/cycle6#1"/>
    <dgm:cxn modelId="{C05E9BD3-9213-45AA-B64B-850061DF9305}" type="presParOf" srcId="{8674D7FB-A747-45DC-B5AE-7B0082DE2716}" destId="{305E6910-7B86-4B1F-A8F2-C67C6AFB0084}" srcOrd="16" destOrd="0" presId="urn:microsoft.com/office/officeart/2005/8/layout/cycle6#1"/>
    <dgm:cxn modelId="{D407BB4D-10A0-4FF6-83F3-656664F18171}" type="presParOf" srcId="{8674D7FB-A747-45DC-B5AE-7B0082DE2716}" destId="{D1E8776A-5806-46AF-8631-354E83DE13D6}" srcOrd="17" destOrd="0" presId="urn:microsoft.com/office/officeart/2005/8/layout/cycle6#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49FF67-2516-4D1A-90E1-A703EDF101D2}" type="doc">
      <dgm:prSet loTypeId="urn:microsoft.com/office/officeart/2005/8/layout/vList3" loCatId="list" qsTypeId="urn:microsoft.com/office/officeart/2005/8/quickstyle/simple1#2" qsCatId="simple" csTypeId="urn:microsoft.com/office/officeart/2005/8/colors/colorful1" csCatId="colorful" phldr="1"/>
      <dgm:spPr/>
    </dgm:pt>
    <dgm:pt modelId="{8FDFFD47-632B-405A-831C-D1A27551EDDB}">
      <dgm:prSet phldrT="[文本]" custT="1"/>
      <dgm:spPr/>
      <dgm:t>
        <a:bodyPr/>
        <a:lstStyle/>
        <a:p>
          <a:pP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数据流图</a:t>
          </a:r>
          <a:r>
            <a:rPr lang="en-US" altLang="zh-CN" sz="1800" dirty="0">
              <a:latin typeface="微软雅黑" panose="020B0503020204020204" pitchFamily="34" charset="-122"/>
              <a:ea typeface="微软雅黑" panose="020B0503020204020204" pitchFamily="34" charset="-122"/>
            </a:rPr>
            <a:t>(DFD)</a:t>
          </a:r>
          <a:endParaRPr lang="zh-CN" altLang="en-US" sz="1800" dirty="0"/>
        </a:p>
      </dgm:t>
    </dgm:pt>
    <dgm:pt modelId="{E81A76BB-9A28-4534-8005-F7BDD87AC1EC}" cxnId="{BD814225-B61A-4DE2-9128-2301C13ABAF3}" type="parTrans">
      <dgm:prSet/>
      <dgm:spPr/>
      <dgm:t>
        <a:bodyPr/>
        <a:lstStyle/>
        <a:p>
          <a:endParaRPr lang="zh-CN" altLang="en-US" sz="1800"/>
        </a:p>
      </dgm:t>
    </dgm:pt>
    <dgm:pt modelId="{D16E2361-A780-4B1E-837B-9B7EA310B865}" cxnId="{BD814225-B61A-4DE2-9128-2301C13ABAF3}" type="sibTrans">
      <dgm:prSet/>
      <dgm:spPr/>
      <dgm:t>
        <a:bodyPr/>
        <a:lstStyle/>
        <a:p>
          <a:endParaRPr lang="zh-CN" altLang="en-US" sz="1800"/>
        </a:p>
      </dgm:t>
    </dgm:pt>
    <dgm:pt modelId="{AE7A2693-F2E5-40F9-AAEA-C60E7FFD41CD}">
      <dgm:prSet phldrT="[文本]" custT="1"/>
      <dgm:spPr/>
      <dgm:t>
        <a:bodyPr/>
        <a:lstStyle/>
        <a:p>
          <a:pP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实体关系图</a:t>
          </a:r>
          <a:r>
            <a:rPr lang="en-US" altLang="zh-CN" sz="1800" dirty="0">
              <a:latin typeface="微软雅黑" panose="020B0503020204020204" pitchFamily="34" charset="-122"/>
              <a:ea typeface="微软雅黑" panose="020B0503020204020204" pitchFamily="34" charset="-122"/>
            </a:rPr>
            <a:t>(ERD)</a:t>
          </a:r>
          <a:endParaRPr lang="zh-CN" altLang="en-US" sz="1800" dirty="0"/>
        </a:p>
      </dgm:t>
    </dgm:pt>
    <dgm:pt modelId="{F45DC476-FCE6-41D5-A11B-FA03CD03D90D}" cxnId="{7C4F9EBF-96CC-439C-9013-94FB41F93B6D}" type="parTrans">
      <dgm:prSet/>
      <dgm:spPr/>
      <dgm:t>
        <a:bodyPr/>
        <a:lstStyle/>
        <a:p>
          <a:endParaRPr lang="zh-CN" altLang="en-US" sz="1800"/>
        </a:p>
      </dgm:t>
    </dgm:pt>
    <dgm:pt modelId="{C4915CA5-C1AA-4AB9-A9E9-3F37AB60B5C7}" cxnId="{7C4F9EBF-96CC-439C-9013-94FB41F93B6D}" type="sibTrans">
      <dgm:prSet/>
      <dgm:spPr/>
      <dgm:t>
        <a:bodyPr/>
        <a:lstStyle/>
        <a:p>
          <a:endParaRPr lang="zh-CN" altLang="en-US" sz="1800"/>
        </a:p>
      </dgm:t>
    </dgm:pt>
    <dgm:pt modelId="{50592D78-DB61-4A59-92F4-A3C205A48025}">
      <dgm:prSet phldrT="[文本]" custT="1"/>
      <dgm:spPr/>
      <dgm:t>
        <a:bodyPr/>
        <a:lstStyle/>
        <a:p>
          <a:pP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状态转化图</a:t>
          </a:r>
          <a:endParaRPr lang="zh-CN" altLang="en-US" sz="1800" dirty="0"/>
        </a:p>
      </dgm:t>
    </dgm:pt>
    <dgm:pt modelId="{FFB4358A-B90B-4B83-B2BC-7E549958098D}" cxnId="{5569DE65-AFEB-4AC0-954D-50A797356037}" type="parTrans">
      <dgm:prSet/>
      <dgm:spPr/>
      <dgm:t>
        <a:bodyPr/>
        <a:lstStyle/>
        <a:p>
          <a:endParaRPr lang="zh-CN" altLang="en-US" sz="1800"/>
        </a:p>
      </dgm:t>
    </dgm:pt>
    <dgm:pt modelId="{4C23582F-7956-40CA-929F-1A77A0C45B59}" cxnId="{5569DE65-AFEB-4AC0-954D-50A797356037}" type="sibTrans">
      <dgm:prSet/>
      <dgm:spPr/>
      <dgm:t>
        <a:bodyPr/>
        <a:lstStyle/>
        <a:p>
          <a:endParaRPr lang="zh-CN" altLang="en-US" sz="1800"/>
        </a:p>
      </dgm:t>
    </dgm:pt>
    <dgm:pt modelId="{A7E1BFDE-B5FE-4407-B581-808603B6B483}">
      <dgm:prSet phldrT="[文本]" custT="1"/>
      <dgm:spPr/>
      <dgm:t>
        <a:bodyPr/>
        <a:lstStyle/>
        <a:p>
          <a:pP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对话图</a:t>
          </a:r>
          <a:endParaRPr lang="zh-CN" altLang="en-US" sz="1800" dirty="0"/>
        </a:p>
      </dgm:t>
    </dgm:pt>
    <dgm:pt modelId="{B745CB5B-9437-4AEB-8131-0D8953F74DAC}" cxnId="{CB88F789-9928-4D2D-BB36-76693D70975D}" type="parTrans">
      <dgm:prSet/>
      <dgm:spPr/>
      <dgm:t>
        <a:bodyPr/>
        <a:lstStyle/>
        <a:p>
          <a:endParaRPr lang="zh-CN" altLang="en-US" sz="1800"/>
        </a:p>
      </dgm:t>
    </dgm:pt>
    <dgm:pt modelId="{14842F5A-1D83-4A78-92DF-127A53D3D44B}" cxnId="{CB88F789-9928-4D2D-BB36-76693D70975D}" type="sibTrans">
      <dgm:prSet/>
      <dgm:spPr/>
      <dgm:t>
        <a:bodyPr/>
        <a:lstStyle/>
        <a:p>
          <a:endParaRPr lang="zh-CN" altLang="en-US" sz="1800"/>
        </a:p>
      </dgm:t>
    </dgm:pt>
    <dgm:pt modelId="{B4DA5639-0F89-49DF-9ADA-2D368989AC78}">
      <dgm:prSet phldrT="[文本]" phldr="0" custT="1"/>
      <dgm:spPr/>
      <dgm:t>
        <a:bodyPr vert="horz" wrap="square"/>
        <a:p>
          <a:pPr>
            <a:lnSpc>
              <a:spcPct val="100000"/>
            </a:lnSpc>
            <a:spcBef>
              <a:spcPct val="0"/>
            </a:spcBef>
            <a:spcAft>
              <a:spcPct val="35000"/>
            </a:spcAft>
          </a:pPr>
          <a:r>
            <a:rPr lang="zh-CN" altLang="en-US" sz="1800" dirty="0">
              <a:latin typeface="微软雅黑" panose="020B0503020204020204" pitchFamily="34" charset="-122"/>
              <a:ea typeface="微软雅黑" panose="020B0503020204020204" pitchFamily="34" charset="-122"/>
            </a:rPr>
            <a:t>类图</a:t>
          </a:r>
          <a:r>
            <a:rPr lang="en-US"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r>
          <a:endParaRPr lang="en-US" altLang="zh-CN" sz="1800" dirty="0">
            <a:latin typeface="微软雅黑" panose="020B0503020204020204" pitchFamily="34" charset="-122"/>
            <a:ea typeface="微软雅黑" panose="020B0503020204020204" pitchFamily="34" charset="-122"/>
          </a:endParaRPr>
        </a:p>
      </dgm:t>
    </dgm:pt>
    <dgm:pt modelId="{B7043ECE-7FCE-4EA7-95CA-EDF4200D0E14}" cxnId="{9B422672-1676-4915-8CDE-141DF4FBC521}" type="parTrans">
      <dgm:prSet/>
      <dgm:spPr/>
      <dgm:t>
        <a:bodyPr/>
        <a:lstStyle/>
        <a:p>
          <a:endParaRPr lang="zh-CN" altLang="en-US" sz="1800"/>
        </a:p>
      </dgm:t>
    </dgm:pt>
    <dgm:pt modelId="{D2214E07-8420-41AF-8C27-A7DAE0817838}" cxnId="{9B422672-1676-4915-8CDE-141DF4FBC521}" type="sibTrans">
      <dgm:prSet/>
      <dgm:spPr/>
      <dgm:t>
        <a:bodyPr/>
        <a:lstStyle/>
        <a:p>
          <a:endParaRPr lang="zh-CN" altLang="en-US" sz="1800"/>
        </a:p>
      </dgm:t>
    </dgm:pt>
    <dgm:pt modelId="{98E4E8FE-B9F5-48BA-9792-D33C90C1AE67}" type="pres">
      <dgm:prSet presAssocID="{E949FF67-2516-4D1A-90E1-A703EDF101D2}" presName="linearFlow" presStyleCnt="0">
        <dgm:presLayoutVars>
          <dgm:dir/>
          <dgm:resizeHandles val="exact"/>
        </dgm:presLayoutVars>
      </dgm:prSet>
      <dgm:spPr/>
    </dgm:pt>
    <dgm:pt modelId="{45E9E979-C40F-4E7D-9CC7-BE99D3788A83}" type="pres">
      <dgm:prSet presAssocID="{8FDFFD47-632B-405A-831C-D1A27551EDDB}" presName="composite" presStyleCnt="0"/>
      <dgm:spPr/>
    </dgm:pt>
    <dgm:pt modelId="{12CA971E-E624-486A-B713-9416789D4BF6}" type="pres">
      <dgm:prSet presAssocID="{8FDFFD47-632B-405A-831C-D1A27551EDDB}" presName="imgShp" presStyleLbl="fgImgPlace1" presStyleIdx="0" presStyleCnt="5" custLinFactNeighborX="-52398"/>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88BB47EB-D176-4C4B-8FD8-F32353B8E1AC}" type="pres">
      <dgm:prSet presAssocID="{8FDFFD47-632B-405A-831C-D1A27551EDDB}" presName="txShp" presStyleLbl="node1" presStyleIdx="0" presStyleCnt="5">
        <dgm:presLayoutVars>
          <dgm:bulletEnabled val="1"/>
        </dgm:presLayoutVars>
      </dgm:prSet>
      <dgm:spPr/>
    </dgm:pt>
    <dgm:pt modelId="{75D9A22F-BF8D-46E5-BD0F-F9B865DAD1B6}" type="pres">
      <dgm:prSet presAssocID="{D16E2361-A780-4B1E-837B-9B7EA310B865}" presName="spacing" presStyleCnt="0"/>
      <dgm:spPr/>
    </dgm:pt>
    <dgm:pt modelId="{7200B453-A0BE-4436-AB8E-3547D8FD2CCF}" type="pres">
      <dgm:prSet presAssocID="{AE7A2693-F2E5-40F9-AAEA-C60E7FFD41CD}" presName="composite" presStyleCnt="0"/>
      <dgm:spPr/>
    </dgm:pt>
    <dgm:pt modelId="{20F67681-24AB-4E32-9C0E-DA9514BF79F1}" type="pres">
      <dgm:prSet presAssocID="{AE7A2693-F2E5-40F9-AAEA-C60E7FFD41CD}" presName="imgShp" presStyleLbl="fgImgPlace1" presStyleIdx="1" presStyleCnt="5" custLinFactNeighborX="-4777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F0B976B3-2B2D-4BF4-BE32-8410B229B9D0}" type="pres">
      <dgm:prSet presAssocID="{AE7A2693-F2E5-40F9-AAEA-C60E7FFD41CD}" presName="txShp" presStyleLbl="node1" presStyleIdx="1" presStyleCnt="5">
        <dgm:presLayoutVars>
          <dgm:bulletEnabled val="1"/>
        </dgm:presLayoutVars>
      </dgm:prSet>
      <dgm:spPr/>
    </dgm:pt>
    <dgm:pt modelId="{2BDCB0B6-6464-47E4-B3D9-B9980CB5A728}" type="pres">
      <dgm:prSet presAssocID="{C4915CA5-C1AA-4AB9-A9E9-3F37AB60B5C7}" presName="spacing" presStyleCnt="0"/>
      <dgm:spPr/>
    </dgm:pt>
    <dgm:pt modelId="{35134EA1-D804-44AA-8477-61E0FEC80CB2}" type="pres">
      <dgm:prSet presAssocID="{50592D78-DB61-4A59-92F4-A3C205A48025}" presName="composite" presStyleCnt="0"/>
      <dgm:spPr/>
    </dgm:pt>
    <dgm:pt modelId="{478AC6F7-8F8D-4C03-819B-DC4376B61E41}" type="pres">
      <dgm:prSet presAssocID="{50592D78-DB61-4A59-92F4-A3C205A48025}" presName="imgShp" presStyleLbl="fgImgPlace1" presStyleIdx="2" presStyleCnt="5" custLinFactNeighborX="-47399"/>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2397597-A748-4A93-8A49-D1DCF53D71C7}" type="pres">
      <dgm:prSet presAssocID="{50592D78-DB61-4A59-92F4-A3C205A48025}" presName="txShp" presStyleLbl="node1" presStyleIdx="2" presStyleCnt="5">
        <dgm:presLayoutVars>
          <dgm:bulletEnabled val="1"/>
        </dgm:presLayoutVars>
      </dgm:prSet>
      <dgm:spPr/>
    </dgm:pt>
    <dgm:pt modelId="{CDAADD23-B879-457E-BE5B-EE7FC88C10AE}" type="pres">
      <dgm:prSet presAssocID="{4C23582F-7956-40CA-929F-1A77A0C45B59}" presName="spacing" presStyleCnt="0"/>
      <dgm:spPr/>
    </dgm:pt>
    <dgm:pt modelId="{FE35C461-587A-4025-A3E9-BD31A4CA3938}" type="pres">
      <dgm:prSet presAssocID="{A7E1BFDE-B5FE-4407-B581-808603B6B483}" presName="composite" presStyleCnt="0"/>
      <dgm:spPr/>
    </dgm:pt>
    <dgm:pt modelId="{05C959AB-2044-4478-A302-D785E4D55C2D}" type="pres">
      <dgm:prSet presAssocID="{A7E1BFDE-B5FE-4407-B581-808603B6B483}" presName="imgShp" presStyleLbl="fgImgPlace1" presStyleIdx="3" presStyleCnt="5" custLinFactNeighborX="-44689"/>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148BFA85-AA78-458B-A19D-D5A97027F8BC}" type="pres">
      <dgm:prSet presAssocID="{A7E1BFDE-B5FE-4407-B581-808603B6B483}" presName="txShp" presStyleLbl="node1" presStyleIdx="3" presStyleCnt="5">
        <dgm:presLayoutVars>
          <dgm:bulletEnabled val="1"/>
        </dgm:presLayoutVars>
      </dgm:prSet>
      <dgm:spPr/>
    </dgm:pt>
    <dgm:pt modelId="{EA015143-A5E0-4AF7-8AF3-D0AF73C39096}" type="pres">
      <dgm:prSet presAssocID="{14842F5A-1D83-4A78-92DF-127A53D3D44B}" presName="spacing" presStyleCnt="0"/>
      <dgm:spPr/>
    </dgm:pt>
    <dgm:pt modelId="{8F5167F2-85CA-446B-B78E-8525EE0565F4}" type="pres">
      <dgm:prSet presAssocID="{B4DA5639-0F89-49DF-9ADA-2D368989AC78}" presName="composite" presStyleCnt="0"/>
      <dgm:spPr/>
    </dgm:pt>
    <dgm:pt modelId="{A6C23A37-59DE-4D31-940C-3B4D614C11DF}" type="pres">
      <dgm:prSet presAssocID="{B4DA5639-0F89-49DF-9ADA-2D368989AC78}" presName="imgShp" presStyleLbl="fgImgPlace1" presStyleIdx="4" presStyleCnt="5" custLinFactNeighborX="-41607"/>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F1D8FD6E-4B70-4A85-8379-D39143F3E139}" type="pres">
      <dgm:prSet presAssocID="{B4DA5639-0F89-49DF-9ADA-2D368989AC78}" presName="txShp" presStyleLbl="node1" presStyleIdx="4" presStyleCnt="5">
        <dgm:presLayoutVars>
          <dgm:bulletEnabled val="1"/>
        </dgm:presLayoutVars>
      </dgm:prSet>
      <dgm:spPr/>
    </dgm:pt>
  </dgm:ptLst>
  <dgm:cxnLst>
    <dgm:cxn modelId="{BD814225-B61A-4DE2-9128-2301C13ABAF3}" srcId="{E949FF67-2516-4D1A-90E1-A703EDF101D2}" destId="{8FDFFD47-632B-405A-831C-D1A27551EDDB}" srcOrd="0" destOrd="0" parTransId="{E81A76BB-9A28-4534-8005-F7BDD87AC1EC}" sibTransId="{D16E2361-A780-4B1E-837B-9B7EA310B865}"/>
    <dgm:cxn modelId="{7C4F9EBF-96CC-439C-9013-94FB41F93B6D}" srcId="{E949FF67-2516-4D1A-90E1-A703EDF101D2}" destId="{AE7A2693-F2E5-40F9-AAEA-C60E7FFD41CD}" srcOrd="1" destOrd="0" parTransId="{F45DC476-FCE6-41D5-A11B-FA03CD03D90D}" sibTransId="{C4915CA5-C1AA-4AB9-A9E9-3F37AB60B5C7}"/>
    <dgm:cxn modelId="{5569DE65-AFEB-4AC0-954D-50A797356037}" srcId="{E949FF67-2516-4D1A-90E1-A703EDF101D2}" destId="{50592D78-DB61-4A59-92F4-A3C205A48025}" srcOrd="2" destOrd="0" parTransId="{FFB4358A-B90B-4B83-B2BC-7E549958098D}" sibTransId="{4C23582F-7956-40CA-929F-1A77A0C45B59}"/>
    <dgm:cxn modelId="{CB88F789-9928-4D2D-BB36-76693D70975D}" srcId="{E949FF67-2516-4D1A-90E1-A703EDF101D2}" destId="{A7E1BFDE-B5FE-4407-B581-808603B6B483}" srcOrd="3" destOrd="0" parTransId="{B745CB5B-9437-4AEB-8131-0D8953F74DAC}" sibTransId="{14842F5A-1D83-4A78-92DF-127A53D3D44B}"/>
    <dgm:cxn modelId="{9B422672-1676-4915-8CDE-141DF4FBC521}" srcId="{E949FF67-2516-4D1A-90E1-A703EDF101D2}" destId="{B4DA5639-0F89-49DF-9ADA-2D368989AC78}" srcOrd="4" destOrd="0" parTransId="{B7043ECE-7FCE-4EA7-95CA-EDF4200D0E14}" sibTransId="{D2214E07-8420-41AF-8C27-A7DAE0817838}"/>
    <dgm:cxn modelId="{28077970-0995-4BF2-91F7-A4DF84EC61CB}" type="presOf" srcId="{E949FF67-2516-4D1A-90E1-A703EDF101D2}" destId="{98E4E8FE-B9F5-48BA-9792-D33C90C1AE67}" srcOrd="0" destOrd="0" presId="urn:microsoft.com/office/officeart/2005/8/layout/vList3"/>
    <dgm:cxn modelId="{C8C9796B-7171-4493-BBD6-377304436D51}" type="presParOf" srcId="{98E4E8FE-B9F5-48BA-9792-D33C90C1AE67}" destId="{45E9E979-C40F-4E7D-9CC7-BE99D3788A83}" srcOrd="0" destOrd="0" presId="urn:microsoft.com/office/officeart/2005/8/layout/vList3"/>
    <dgm:cxn modelId="{92466D8A-2AC0-4016-9466-CE7D329DECCB}" type="presParOf" srcId="{45E9E979-C40F-4E7D-9CC7-BE99D3788A83}" destId="{12CA971E-E624-486A-B713-9416789D4BF6}" srcOrd="0" destOrd="0" presId="urn:microsoft.com/office/officeart/2005/8/layout/vList3"/>
    <dgm:cxn modelId="{A3B3EFA2-ACC7-4ADC-899F-EF61679150FD}" type="presParOf" srcId="{45E9E979-C40F-4E7D-9CC7-BE99D3788A83}" destId="{88BB47EB-D176-4C4B-8FD8-F32353B8E1AC}" srcOrd="1" destOrd="0" presId="urn:microsoft.com/office/officeart/2005/8/layout/vList3"/>
    <dgm:cxn modelId="{61D9253A-7760-4E98-8788-86C549698E37}" type="presOf" srcId="{8FDFFD47-632B-405A-831C-D1A27551EDDB}" destId="{88BB47EB-D176-4C4B-8FD8-F32353B8E1AC}" srcOrd="0" destOrd="0" presId="urn:microsoft.com/office/officeart/2005/8/layout/vList3"/>
    <dgm:cxn modelId="{77633938-85F8-41F1-BB01-D4DAD0F50194}" type="presParOf" srcId="{98E4E8FE-B9F5-48BA-9792-D33C90C1AE67}" destId="{75D9A22F-BF8D-46E5-BD0F-F9B865DAD1B6}" srcOrd="1" destOrd="0" presId="urn:microsoft.com/office/officeart/2005/8/layout/vList3"/>
    <dgm:cxn modelId="{7764CA41-08CA-4DF6-A21C-61781E3C34CB}" type="presOf" srcId="{D16E2361-A780-4B1E-837B-9B7EA310B865}" destId="{75D9A22F-BF8D-46E5-BD0F-F9B865DAD1B6}" srcOrd="0" destOrd="0" presId="urn:microsoft.com/office/officeart/2005/8/layout/vList3"/>
    <dgm:cxn modelId="{8432DC87-5604-455F-B118-23E112EB2FF7}" type="presParOf" srcId="{98E4E8FE-B9F5-48BA-9792-D33C90C1AE67}" destId="{7200B453-A0BE-4436-AB8E-3547D8FD2CCF}" srcOrd="2" destOrd="0" presId="urn:microsoft.com/office/officeart/2005/8/layout/vList3"/>
    <dgm:cxn modelId="{28168045-FA93-4190-85C6-FE66A3353EFD}" type="presParOf" srcId="{7200B453-A0BE-4436-AB8E-3547D8FD2CCF}" destId="{20F67681-24AB-4E32-9C0E-DA9514BF79F1}" srcOrd="0" destOrd="2" presId="urn:microsoft.com/office/officeart/2005/8/layout/vList3"/>
    <dgm:cxn modelId="{EC3F6630-5512-4315-B383-212107AFEE7C}" type="presParOf" srcId="{7200B453-A0BE-4436-AB8E-3547D8FD2CCF}" destId="{F0B976B3-2B2D-4BF4-BE32-8410B229B9D0}" srcOrd="1" destOrd="2" presId="urn:microsoft.com/office/officeart/2005/8/layout/vList3"/>
    <dgm:cxn modelId="{98F59670-5675-42E5-B9C2-DEF5B81E2371}" type="presOf" srcId="{AE7A2693-F2E5-40F9-AAEA-C60E7FFD41CD}" destId="{F0B976B3-2B2D-4BF4-BE32-8410B229B9D0}" srcOrd="0" destOrd="0" presId="urn:microsoft.com/office/officeart/2005/8/layout/vList3"/>
    <dgm:cxn modelId="{96D3FDDC-25F1-402E-A24C-4588106F5C75}" type="presParOf" srcId="{98E4E8FE-B9F5-48BA-9792-D33C90C1AE67}" destId="{2BDCB0B6-6464-47E4-B3D9-B9980CB5A728}" srcOrd="3" destOrd="0" presId="urn:microsoft.com/office/officeart/2005/8/layout/vList3"/>
    <dgm:cxn modelId="{2D4BD66A-B28F-48BF-BF6A-B82DE2CAD4F3}" type="presOf" srcId="{C4915CA5-C1AA-4AB9-A9E9-3F37AB60B5C7}" destId="{2BDCB0B6-6464-47E4-B3D9-B9980CB5A728}" srcOrd="0" destOrd="0" presId="urn:microsoft.com/office/officeart/2005/8/layout/vList3"/>
    <dgm:cxn modelId="{7D843687-ED1B-4518-8CAF-DBEA111DE0F3}" type="presParOf" srcId="{98E4E8FE-B9F5-48BA-9792-D33C90C1AE67}" destId="{35134EA1-D804-44AA-8477-61E0FEC80CB2}" srcOrd="4" destOrd="0" presId="urn:microsoft.com/office/officeart/2005/8/layout/vList3"/>
    <dgm:cxn modelId="{ABD96DFE-46B2-45C9-8D73-444BD7E287FD}" type="presParOf" srcId="{35134EA1-D804-44AA-8477-61E0FEC80CB2}" destId="{478AC6F7-8F8D-4C03-819B-DC4376B61E41}" srcOrd="0" destOrd="4" presId="urn:microsoft.com/office/officeart/2005/8/layout/vList3"/>
    <dgm:cxn modelId="{BC4065E3-5615-49D4-A176-75761759B8D0}" type="presParOf" srcId="{35134EA1-D804-44AA-8477-61E0FEC80CB2}" destId="{32397597-A748-4A93-8A49-D1DCF53D71C7}" srcOrd="1" destOrd="4" presId="urn:microsoft.com/office/officeart/2005/8/layout/vList3"/>
    <dgm:cxn modelId="{98E46CD2-971E-4B9B-9796-4E4543F95D05}" type="presOf" srcId="{50592D78-DB61-4A59-92F4-A3C205A48025}" destId="{32397597-A748-4A93-8A49-D1DCF53D71C7}" srcOrd="0" destOrd="0" presId="urn:microsoft.com/office/officeart/2005/8/layout/vList3"/>
    <dgm:cxn modelId="{52BC0656-C735-4EA1-8843-7B7CDA348390}" type="presParOf" srcId="{98E4E8FE-B9F5-48BA-9792-D33C90C1AE67}" destId="{CDAADD23-B879-457E-BE5B-EE7FC88C10AE}" srcOrd="5" destOrd="0" presId="urn:microsoft.com/office/officeart/2005/8/layout/vList3"/>
    <dgm:cxn modelId="{5A266D33-D3C9-43B6-B7E2-629EFC88C9A2}" type="presOf" srcId="{4C23582F-7956-40CA-929F-1A77A0C45B59}" destId="{CDAADD23-B879-457E-BE5B-EE7FC88C10AE}" srcOrd="0" destOrd="0" presId="urn:microsoft.com/office/officeart/2005/8/layout/vList3"/>
    <dgm:cxn modelId="{63A676B3-A332-490C-AE9A-7EE409707C38}" type="presParOf" srcId="{98E4E8FE-B9F5-48BA-9792-D33C90C1AE67}" destId="{FE35C461-587A-4025-A3E9-BD31A4CA3938}" srcOrd="6" destOrd="0" presId="urn:microsoft.com/office/officeart/2005/8/layout/vList3"/>
    <dgm:cxn modelId="{0166C1BC-E3AB-4244-9AAF-5057C0D8586D}" type="presParOf" srcId="{FE35C461-587A-4025-A3E9-BD31A4CA3938}" destId="{05C959AB-2044-4478-A302-D785E4D55C2D}" srcOrd="0" destOrd="6" presId="urn:microsoft.com/office/officeart/2005/8/layout/vList3"/>
    <dgm:cxn modelId="{D7CC2D26-B5DA-4D64-90C0-F6892DABC4E7}" type="presParOf" srcId="{FE35C461-587A-4025-A3E9-BD31A4CA3938}" destId="{148BFA85-AA78-458B-A19D-D5A97027F8BC}" srcOrd="1" destOrd="6" presId="urn:microsoft.com/office/officeart/2005/8/layout/vList3"/>
    <dgm:cxn modelId="{265A2131-C083-483B-8A52-1581ACE21D71}" type="presOf" srcId="{A7E1BFDE-B5FE-4407-B581-808603B6B483}" destId="{148BFA85-AA78-458B-A19D-D5A97027F8BC}" srcOrd="0" destOrd="0" presId="urn:microsoft.com/office/officeart/2005/8/layout/vList3"/>
    <dgm:cxn modelId="{DA6A29F4-0C2C-408C-A9BA-F301153EA1A7}" type="presParOf" srcId="{98E4E8FE-B9F5-48BA-9792-D33C90C1AE67}" destId="{EA015143-A5E0-4AF7-8AF3-D0AF73C39096}" srcOrd="7" destOrd="0" presId="urn:microsoft.com/office/officeart/2005/8/layout/vList3"/>
    <dgm:cxn modelId="{0F037F8D-60E0-4826-97F6-983B91F43FBD}" type="presOf" srcId="{14842F5A-1D83-4A78-92DF-127A53D3D44B}" destId="{EA015143-A5E0-4AF7-8AF3-D0AF73C39096}" srcOrd="0" destOrd="0" presId="urn:microsoft.com/office/officeart/2005/8/layout/vList3"/>
    <dgm:cxn modelId="{BF75B525-8050-4A98-9249-BF20D97B9952}" type="presParOf" srcId="{98E4E8FE-B9F5-48BA-9792-D33C90C1AE67}" destId="{8F5167F2-85CA-446B-B78E-8525EE0565F4}" srcOrd="8" destOrd="0" presId="urn:microsoft.com/office/officeart/2005/8/layout/vList3"/>
    <dgm:cxn modelId="{0900D7E0-244A-415A-82F7-E9A99CC737FB}" type="presParOf" srcId="{8F5167F2-85CA-446B-B78E-8525EE0565F4}" destId="{A6C23A37-59DE-4D31-940C-3B4D614C11DF}" srcOrd="0" destOrd="8" presId="urn:microsoft.com/office/officeart/2005/8/layout/vList3"/>
    <dgm:cxn modelId="{4FC28529-D387-4598-B124-BF321B8A2CA3}" type="presParOf" srcId="{8F5167F2-85CA-446B-B78E-8525EE0565F4}" destId="{F1D8FD6E-4B70-4A85-8379-D39143F3E139}" srcOrd="1" destOrd="8" presId="urn:microsoft.com/office/officeart/2005/8/layout/vList3"/>
    <dgm:cxn modelId="{905466ED-3FE4-4D6A-B728-1F14FDC39E99}" type="presOf" srcId="{B4DA5639-0F89-49DF-9ADA-2D368989AC78}" destId="{F1D8FD6E-4B70-4A85-8379-D39143F3E139}" srcOrd="0"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66023" cy="4614334"/>
        <a:chOff x="0" y="0"/>
        <a:chExt cx="8166023" cy="4614334"/>
      </a:xfrm>
    </dsp:grpSpPr>
    <dsp:sp modelId="{EF33C0A2-1C7C-4945-9AFD-097F54197DBF}">
      <dsp:nvSpPr>
        <dsp:cNvPr id="3" name="圆角矩形 2"/>
        <dsp:cNvSpPr/>
      </dsp:nvSpPr>
      <dsp:spPr bwMode="white">
        <a:xfrm>
          <a:off x="3461059" y="0"/>
          <a:ext cx="1243905" cy="808538"/>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solidFill>
                <a:schemeClr val="dk1"/>
              </a:solidFill>
            </a:rPr>
            <a:t>项目经理</a:t>
          </a:r>
          <a:endParaRPr>
            <a:solidFill>
              <a:schemeClr val="dk1"/>
            </a:solidFill>
          </a:endParaRPr>
        </a:p>
      </dsp:txBody>
      <dsp:txXfrm>
        <a:off x="3461059" y="0"/>
        <a:ext cx="1243905" cy="808538"/>
      </dsp:txXfrm>
    </dsp:sp>
    <dsp:sp modelId="{41662B47-DF93-4AA6-BD70-169765D0B402}">
      <dsp:nvSpPr>
        <dsp:cNvPr id="4" name="弧形 3"/>
        <dsp:cNvSpPr/>
      </dsp:nvSpPr>
      <dsp:spPr bwMode="white">
        <a:xfrm>
          <a:off x="2180114" y="404269"/>
          <a:ext cx="3805796" cy="3805796"/>
        </a:xfrm>
        <a:prstGeom prst="arc">
          <a:avLst>
            <a:gd name="adj1" fmla="val 17359935"/>
            <a:gd name="adj2" fmla="val 18858634"/>
          </a:avLst>
        </a:prstGeom>
      </dsp:spPr>
      <dsp:style>
        <a:lnRef idx="1">
          <a:schemeClr val="accent2"/>
        </a:lnRef>
        <a:fillRef idx="0">
          <a:schemeClr val="accent2"/>
        </a:fillRef>
        <a:effectRef idx="0">
          <a:scrgbClr r="0" g="0" b="0"/>
        </a:effectRef>
        <a:fontRef idx="minor"/>
      </dsp:style>
      <dsp:txXfrm>
        <a:off x="2180114" y="404269"/>
        <a:ext cx="3805796" cy="3805796"/>
      </dsp:txXfrm>
    </dsp:sp>
    <dsp:sp modelId="{F294D965-52FC-4E08-8A52-AAC9B59EFE65}">
      <dsp:nvSpPr>
        <dsp:cNvPr id="5" name="圆角矩形 4"/>
        <dsp:cNvSpPr/>
      </dsp:nvSpPr>
      <dsp:spPr bwMode="white">
        <a:xfrm>
          <a:off x="5109017" y="951449"/>
          <a:ext cx="1243905" cy="808538"/>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solidFill>
                <a:schemeClr val="dk1"/>
              </a:solidFill>
            </a:rPr>
            <a:t>需求分析者</a:t>
          </a:r>
          <a:endParaRPr>
            <a:solidFill>
              <a:schemeClr val="dk1"/>
            </a:solidFill>
          </a:endParaRPr>
        </a:p>
      </dsp:txBody>
      <dsp:txXfrm>
        <a:off x="5109017" y="951449"/>
        <a:ext cx="1243905" cy="808538"/>
      </dsp:txXfrm>
    </dsp:sp>
    <dsp:sp modelId="{C0D4AF3D-8F59-4932-BDC2-D5DEB4272F94}">
      <dsp:nvSpPr>
        <dsp:cNvPr id="6" name="弧形 5"/>
        <dsp:cNvSpPr/>
      </dsp:nvSpPr>
      <dsp:spPr bwMode="white">
        <a:xfrm>
          <a:off x="2180114" y="404269"/>
          <a:ext cx="3805796" cy="3805796"/>
        </a:xfrm>
        <a:prstGeom prst="arc">
          <a:avLst>
            <a:gd name="adj1" fmla="val 20617370"/>
            <a:gd name="adj2" fmla="val 982629"/>
          </a:avLst>
        </a:prstGeom>
      </dsp:spPr>
      <dsp:style>
        <a:lnRef idx="1">
          <a:schemeClr val="accent2"/>
        </a:lnRef>
        <a:fillRef idx="0">
          <a:schemeClr val="accent2"/>
        </a:fillRef>
        <a:effectRef idx="0">
          <a:scrgbClr r="0" g="0" b="0"/>
        </a:effectRef>
        <a:fontRef idx="minor"/>
      </dsp:style>
      <dsp:txXfrm>
        <a:off x="2180114" y="404269"/>
        <a:ext cx="3805796" cy="3805796"/>
      </dsp:txXfrm>
    </dsp:sp>
    <dsp:sp modelId="{750F9E8E-F58E-41AF-9E67-35FF9D2AB867}">
      <dsp:nvSpPr>
        <dsp:cNvPr id="7" name="圆角矩形 6"/>
        <dsp:cNvSpPr/>
      </dsp:nvSpPr>
      <dsp:spPr bwMode="white">
        <a:xfrm>
          <a:off x="5109017" y="2854347"/>
          <a:ext cx="1243905" cy="808538"/>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solidFill>
                <a:schemeClr val="dk1"/>
              </a:solidFill>
            </a:rPr>
            <a:t>高级程序员</a:t>
          </a:r>
          <a:endParaRPr>
            <a:solidFill>
              <a:schemeClr val="dk1"/>
            </a:solidFill>
          </a:endParaRPr>
        </a:p>
      </dsp:txBody>
      <dsp:txXfrm>
        <a:off x="5109017" y="2854347"/>
        <a:ext cx="1243905" cy="808538"/>
      </dsp:txXfrm>
    </dsp:sp>
    <dsp:sp modelId="{885124FB-3588-45D7-B0D2-C815C1FC33DD}">
      <dsp:nvSpPr>
        <dsp:cNvPr id="8" name="弧形 7"/>
        <dsp:cNvSpPr/>
      </dsp:nvSpPr>
      <dsp:spPr bwMode="white">
        <a:xfrm>
          <a:off x="2180114" y="404269"/>
          <a:ext cx="3805796" cy="3805796"/>
        </a:xfrm>
        <a:prstGeom prst="arc">
          <a:avLst>
            <a:gd name="adj1" fmla="val 2741365"/>
            <a:gd name="adj2" fmla="val 4240064"/>
          </a:avLst>
        </a:prstGeom>
      </dsp:spPr>
      <dsp:style>
        <a:lnRef idx="1">
          <a:schemeClr val="accent2"/>
        </a:lnRef>
        <a:fillRef idx="0">
          <a:schemeClr val="accent2"/>
        </a:fillRef>
        <a:effectRef idx="0">
          <a:scrgbClr r="0" g="0" b="0"/>
        </a:effectRef>
        <a:fontRef idx="minor"/>
      </dsp:style>
      <dsp:txXfrm>
        <a:off x="2180114" y="404269"/>
        <a:ext cx="3805796" cy="3805796"/>
      </dsp:txXfrm>
    </dsp:sp>
    <dsp:sp modelId="{0B717789-2D1F-4AE0-B19A-12087E3FE25A}">
      <dsp:nvSpPr>
        <dsp:cNvPr id="9" name="圆角矩形 8"/>
        <dsp:cNvSpPr/>
      </dsp:nvSpPr>
      <dsp:spPr bwMode="white">
        <a:xfrm>
          <a:off x="3461059" y="3805796"/>
          <a:ext cx="1243905" cy="808538"/>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solidFill>
                <a:schemeClr val="dk1"/>
              </a:solidFill>
            </a:rPr>
            <a:t>测试专家</a:t>
          </a:r>
          <a:endParaRPr>
            <a:solidFill>
              <a:schemeClr val="dk1"/>
            </a:solidFill>
          </a:endParaRPr>
        </a:p>
      </dsp:txBody>
      <dsp:txXfrm>
        <a:off x="3461059" y="3805796"/>
        <a:ext cx="1243905" cy="808538"/>
      </dsp:txXfrm>
    </dsp:sp>
    <dsp:sp modelId="{9689A970-BA3A-4925-9327-5921EB4274DA}">
      <dsp:nvSpPr>
        <dsp:cNvPr id="10" name="弧形 9"/>
        <dsp:cNvSpPr/>
      </dsp:nvSpPr>
      <dsp:spPr bwMode="white">
        <a:xfrm>
          <a:off x="2180114" y="404269"/>
          <a:ext cx="3805796" cy="3805796"/>
        </a:xfrm>
        <a:prstGeom prst="arc">
          <a:avLst>
            <a:gd name="adj1" fmla="val 6559935"/>
            <a:gd name="adj2" fmla="val 8058634"/>
          </a:avLst>
        </a:prstGeom>
      </dsp:spPr>
      <dsp:style>
        <a:lnRef idx="1">
          <a:schemeClr val="accent2"/>
        </a:lnRef>
        <a:fillRef idx="0">
          <a:schemeClr val="accent2"/>
        </a:fillRef>
        <a:effectRef idx="0">
          <a:scrgbClr r="0" g="0" b="0"/>
        </a:effectRef>
        <a:fontRef idx="minor"/>
      </dsp:style>
      <dsp:txXfrm>
        <a:off x="2180114" y="404269"/>
        <a:ext cx="3805796" cy="3805796"/>
      </dsp:txXfrm>
    </dsp:sp>
    <dsp:sp modelId="{166814E2-A4AD-43CD-BAB4-7C9F9F518BDC}">
      <dsp:nvSpPr>
        <dsp:cNvPr id="11" name="圆角矩形 10"/>
        <dsp:cNvSpPr/>
      </dsp:nvSpPr>
      <dsp:spPr bwMode="white">
        <a:xfrm>
          <a:off x="1813101" y="2854347"/>
          <a:ext cx="1243905" cy="808538"/>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solidFill>
                <a:schemeClr val="dk1"/>
              </a:solidFill>
            </a:rPr>
            <a:t>化学制品的产品代表者</a:t>
          </a:r>
          <a:endParaRPr>
            <a:solidFill>
              <a:schemeClr val="dk1"/>
            </a:solidFill>
          </a:endParaRPr>
        </a:p>
      </dsp:txBody>
      <dsp:txXfrm>
        <a:off x="1813101" y="2854347"/>
        <a:ext cx="1243905" cy="808538"/>
      </dsp:txXfrm>
    </dsp:sp>
    <dsp:sp modelId="{1C998906-E8BF-4276-8204-1B8CC37A9A0E}">
      <dsp:nvSpPr>
        <dsp:cNvPr id="12" name="弧形 11"/>
        <dsp:cNvSpPr/>
      </dsp:nvSpPr>
      <dsp:spPr bwMode="white">
        <a:xfrm>
          <a:off x="2180114" y="404269"/>
          <a:ext cx="3805796" cy="3805796"/>
        </a:xfrm>
        <a:prstGeom prst="arc">
          <a:avLst>
            <a:gd name="adj1" fmla="val 9817370"/>
            <a:gd name="adj2" fmla="val 11782629"/>
          </a:avLst>
        </a:prstGeom>
      </dsp:spPr>
      <dsp:style>
        <a:lnRef idx="1">
          <a:schemeClr val="accent2"/>
        </a:lnRef>
        <a:fillRef idx="0">
          <a:schemeClr val="accent2"/>
        </a:fillRef>
        <a:effectRef idx="0">
          <a:scrgbClr r="0" g="0" b="0"/>
        </a:effectRef>
        <a:fontRef idx="minor"/>
      </dsp:style>
      <dsp:txXfrm>
        <a:off x="2180114" y="404269"/>
        <a:ext cx="3805796" cy="3805796"/>
      </dsp:txXfrm>
    </dsp:sp>
    <dsp:sp modelId="{D3D8ADE8-26AF-411E-A2E3-060AAF1965C6}">
      <dsp:nvSpPr>
        <dsp:cNvPr id="13" name="圆角矩形 12"/>
        <dsp:cNvSpPr/>
      </dsp:nvSpPr>
      <dsp:spPr bwMode="white">
        <a:xfrm>
          <a:off x="1813101" y="951449"/>
          <a:ext cx="1243905" cy="808538"/>
        </a:xfrm>
        <a:prstGeom prst="roundRect">
          <a:avLst/>
        </a:prstGeom>
      </dsp:spPr>
      <dsp:style>
        <a:lnRef idx="2">
          <a:schemeClr val="accent2">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solidFill>
                <a:schemeClr val="dk1"/>
              </a:solidFill>
            </a:rPr>
            <a:t>化学制品仓库的产品代表者</a:t>
          </a:r>
          <a:endParaRPr>
            <a:solidFill>
              <a:schemeClr val="dk1"/>
            </a:solidFill>
          </a:endParaRPr>
        </a:p>
      </dsp:txBody>
      <dsp:txXfrm>
        <a:off x="1813101" y="951449"/>
        <a:ext cx="1243905" cy="808538"/>
      </dsp:txXfrm>
    </dsp:sp>
    <dsp:sp modelId="{D1E8776A-5806-46AF-8631-354E83DE13D6}">
      <dsp:nvSpPr>
        <dsp:cNvPr id="14" name="弧形 13"/>
        <dsp:cNvSpPr/>
      </dsp:nvSpPr>
      <dsp:spPr bwMode="white">
        <a:xfrm>
          <a:off x="2180114" y="404269"/>
          <a:ext cx="3805796" cy="3805796"/>
        </a:xfrm>
        <a:prstGeom prst="arc">
          <a:avLst>
            <a:gd name="adj1" fmla="val 13541365"/>
            <a:gd name="adj2" fmla="val 15040064"/>
          </a:avLst>
        </a:prstGeom>
      </dsp:spPr>
      <dsp:style>
        <a:lnRef idx="1">
          <a:schemeClr val="accent2"/>
        </a:lnRef>
        <a:fillRef idx="0">
          <a:schemeClr val="accent2"/>
        </a:fillRef>
        <a:effectRef idx="0">
          <a:scrgbClr r="0" g="0" b="0"/>
        </a:effectRef>
        <a:fontRef idx="minor"/>
      </dsp:style>
      <dsp:txXfrm>
        <a:off x="2180114" y="404269"/>
        <a:ext cx="3805796" cy="3805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783781" cy="2471714"/>
        <a:chOff x="0" y="0"/>
        <a:chExt cx="8783781" cy="2471714"/>
      </a:xfrm>
    </dsp:grpSpPr>
    <dsp:sp modelId="{88BB47EB-D176-4C4B-8FD8-F32353B8E1AC}">
      <dsp:nvSpPr>
        <dsp:cNvPr id="4" name="五边形 3"/>
        <dsp:cNvSpPr/>
      </dsp:nvSpPr>
      <dsp:spPr bwMode="white">
        <a:xfrm rot="10800000">
          <a:off x="1574271" y="0"/>
          <a:ext cx="5841214" cy="411952"/>
        </a:xfrm>
        <a:prstGeom prst="homePlate">
          <a:avLst/>
        </a:prstGeom>
      </dsp:spPr>
      <dsp:style>
        <a:lnRef idx="2">
          <a:schemeClr val="lt1"/>
        </a:lnRef>
        <a:fillRef idx="1">
          <a:schemeClr val="accent2"/>
        </a:fillRef>
        <a:effectRef idx="0">
          <a:scrgbClr r="0" g="0" b="0"/>
        </a:effectRef>
        <a:fontRef idx="minor">
          <a:schemeClr val="lt1"/>
        </a:fontRef>
      </dsp:style>
      <dsp:txBody>
        <a:bodyPr rot="10800000" lIns="181659" tIns="68580" rIns="128016"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数据流图</a:t>
          </a:r>
          <a:r>
            <a:rPr lang="en-US" altLang="zh-CN" sz="1800" dirty="0">
              <a:latin typeface="微软雅黑" panose="020B0503020204020204" pitchFamily="34" charset="-122"/>
              <a:ea typeface="微软雅黑" panose="020B0503020204020204" pitchFamily="34" charset="-122"/>
            </a:rPr>
            <a:t>(DFD)</a:t>
          </a:r>
          <a:endParaRPr lang="zh-CN" altLang="en-US" sz="1800" dirty="0"/>
        </a:p>
      </dsp:txBody>
      <dsp:txXfrm rot="10800000">
        <a:off x="1574271" y="0"/>
        <a:ext cx="5841214" cy="411952"/>
      </dsp:txXfrm>
    </dsp:sp>
    <dsp:sp modelId="{12CA971E-E624-486A-B713-9416789D4BF6}">
      <dsp:nvSpPr>
        <dsp:cNvPr id="3" name="椭圆 2"/>
        <dsp:cNvSpPr/>
      </dsp:nvSpPr>
      <dsp:spPr bwMode="white">
        <a:xfrm>
          <a:off x="1152440" y="0"/>
          <a:ext cx="411952" cy="411952"/>
        </a:xfrm>
        <a:prstGeom prst="ellipse">
          <a:avLst/>
        </a:prstGeom>
        <a:blipFill>
          <a:blip r:embed="rId1" cstate="print">
            <a:extLst>
              <a:ext uri="{28A0092B-C50C-407E-A947-70E740481C1C}">
                <a14:useLocalDpi xmlns:a14="http://schemas.microsoft.com/office/drawing/2010/main" val="0"/>
              </a:ext>
            </a:extLst>
          </a:blip>
          <a:srcRect/>
          <a:stretch>
            <a:fillRect/>
          </a:stretch>
        </a:blipFill>
      </dsp:spPr>
      <dsp:style>
        <a:lnRef idx="2">
          <a:schemeClr val="lt1"/>
        </a:lnRef>
        <a:fillRef idx="1">
          <a:schemeClr val="accent2">
            <a:tint val="50000"/>
          </a:schemeClr>
        </a:fillRef>
        <a:effectRef idx="0">
          <a:scrgbClr r="0" g="0" b="0"/>
        </a:effectRef>
        <a:fontRef idx="minor"/>
      </dsp:style>
      <dsp:txXfrm>
        <a:off x="1152440" y="0"/>
        <a:ext cx="411952" cy="411952"/>
      </dsp:txXfrm>
    </dsp:sp>
    <dsp:sp modelId="{F0B976B3-2B2D-4BF4-BE32-8410B229B9D0}">
      <dsp:nvSpPr>
        <dsp:cNvPr id="6" name="五边形 5"/>
        <dsp:cNvSpPr/>
      </dsp:nvSpPr>
      <dsp:spPr bwMode="white">
        <a:xfrm rot="10800000">
          <a:off x="1574271" y="514940"/>
          <a:ext cx="5841214" cy="411952"/>
        </a:xfrm>
        <a:prstGeom prst="homePlate">
          <a:avLst/>
        </a:prstGeom>
      </dsp:spPr>
      <dsp:style>
        <a:lnRef idx="2">
          <a:schemeClr val="lt1"/>
        </a:lnRef>
        <a:fillRef idx="1">
          <a:schemeClr val="accent3"/>
        </a:fillRef>
        <a:effectRef idx="0">
          <a:scrgbClr r="0" g="0" b="0"/>
        </a:effectRef>
        <a:fontRef idx="minor">
          <a:schemeClr val="lt1"/>
        </a:fontRef>
      </dsp:style>
      <dsp:txBody>
        <a:bodyPr rot="10800000" lIns="181659" tIns="68580" rIns="128016"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实体关系图</a:t>
          </a:r>
          <a:r>
            <a:rPr lang="en-US" altLang="zh-CN" sz="1800" dirty="0">
              <a:latin typeface="微软雅黑" panose="020B0503020204020204" pitchFamily="34" charset="-122"/>
              <a:ea typeface="微软雅黑" panose="020B0503020204020204" pitchFamily="34" charset="-122"/>
            </a:rPr>
            <a:t>(ERD)</a:t>
          </a:r>
          <a:endParaRPr lang="zh-CN" altLang="en-US" sz="1800" dirty="0"/>
        </a:p>
      </dsp:txBody>
      <dsp:txXfrm rot="10800000">
        <a:off x="1574271" y="514940"/>
        <a:ext cx="5841214" cy="411952"/>
      </dsp:txXfrm>
    </dsp:sp>
    <dsp:sp modelId="{20F67681-24AB-4E32-9C0E-DA9514BF79F1}">
      <dsp:nvSpPr>
        <dsp:cNvPr id="5" name="椭圆 4"/>
        <dsp:cNvSpPr/>
      </dsp:nvSpPr>
      <dsp:spPr bwMode="white">
        <a:xfrm>
          <a:off x="1171485" y="514940"/>
          <a:ext cx="411952" cy="411952"/>
        </a:xfrm>
        <a:prstGeom prst="ellipse">
          <a:avLst/>
        </a:prstGeom>
        <a:blipFill>
          <a:blip r:embed="rId2" cstate="print">
            <a:extLst>
              <a:ext uri="{28A0092B-C50C-407E-A947-70E740481C1C}">
                <a14:useLocalDpi xmlns:a14="http://schemas.microsoft.com/office/drawing/2010/main" val="0"/>
              </a:ext>
            </a:extLst>
          </a:blip>
          <a:srcRect/>
          <a:stretch>
            <a:fillRect/>
          </a:stretch>
        </a:blipFill>
      </dsp:spPr>
      <dsp:style>
        <a:lnRef idx="2">
          <a:schemeClr val="lt1"/>
        </a:lnRef>
        <a:fillRef idx="1">
          <a:schemeClr val="accent3">
            <a:tint val="50000"/>
          </a:schemeClr>
        </a:fillRef>
        <a:effectRef idx="0">
          <a:scrgbClr r="0" g="0" b="0"/>
        </a:effectRef>
        <a:fontRef idx="minor"/>
      </dsp:style>
      <dsp:txXfrm>
        <a:off x="1171485" y="514940"/>
        <a:ext cx="411952" cy="411952"/>
      </dsp:txXfrm>
    </dsp:sp>
    <dsp:sp modelId="{32397597-A748-4A93-8A49-D1DCF53D71C7}">
      <dsp:nvSpPr>
        <dsp:cNvPr id="8" name="五边形 7"/>
        <dsp:cNvSpPr/>
      </dsp:nvSpPr>
      <dsp:spPr bwMode="white">
        <a:xfrm rot="10800000">
          <a:off x="1574271" y="1029881"/>
          <a:ext cx="5841214" cy="411952"/>
        </a:xfrm>
        <a:prstGeom prst="homePlate">
          <a:avLst/>
        </a:prstGeom>
      </dsp:spPr>
      <dsp:style>
        <a:lnRef idx="2">
          <a:schemeClr val="lt1"/>
        </a:lnRef>
        <a:fillRef idx="1">
          <a:schemeClr val="accent4"/>
        </a:fillRef>
        <a:effectRef idx="0">
          <a:scrgbClr r="0" g="0" b="0"/>
        </a:effectRef>
        <a:fontRef idx="minor">
          <a:schemeClr val="lt1"/>
        </a:fontRef>
      </dsp:style>
      <dsp:txBody>
        <a:bodyPr rot="10800000" lIns="181659" tIns="68580" rIns="128016"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状态转化图</a:t>
          </a:r>
          <a:endParaRPr lang="zh-CN" altLang="en-US" sz="1800" dirty="0"/>
        </a:p>
      </dsp:txBody>
      <dsp:txXfrm rot="10800000">
        <a:off x="1574271" y="1029881"/>
        <a:ext cx="5841214" cy="411952"/>
      </dsp:txXfrm>
    </dsp:sp>
    <dsp:sp modelId="{478AC6F7-8F8D-4C03-819B-DC4376B61E41}">
      <dsp:nvSpPr>
        <dsp:cNvPr id="7" name="椭圆 6"/>
        <dsp:cNvSpPr/>
      </dsp:nvSpPr>
      <dsp:spPr bwMode="white">
        <a:xfrm>
          <a:off x="1173034" y="1029881"/>
          <a:ext cx="411952" cy="411952"/>
        </a:xfrm>
        <a:prstGeom prst="ellipse">
          <a:avLst/>
        </a:prstGeom>
        <a:blipFill>
          <a:blip r:embed="rId3" cstate="print">
            <a:extLst>
              <a:ext uri="{28A0092B-C50C-407E-A947-70E740481C1C}">
                <a14:useLocalDpi xmlns:a14="http://schemas.microsoft.com/office/drawing/2010/main" val="0"/>
              </a:ext>
            </a:extLst>
          </a:blip>
          <a:srcRect/>
          <a:stretch>
            <a:fillRect/>
          </a:stretch>
        </a:blipFill>
      </dsp:spPr>
      <dsp:style>
        <a:lnRef idx="2">
          <a:schemeClr val="lt1"/>
        </a:lnRef>
        <a:fillRef idx="1">
          <a:schemeClr val="accent4">
            <a:tint val="50000"/>
          </a:schemeClr>
        </a:fillRef>
        <a:effectRef idx="0">
          <a:scrgbClr r="0" g="0" b="0"/>
        </a:effectRef>
        <a:fontRef idx="minor"/>
      </dsp:style>
      <dsp:txXfrm>
        <a:off x="1173034" y="1029881"/>
        <a:ext cx="411952" cy="411952"/>
      </dsp:txXfrm>
    </dsp:sp>
    <dsp:sp modelId="{148BFA85-AA78-458B-A19D-D5A97027F8BC}">
      <dsp:nvSpPr>
        <dsp:cNvPr id="10" name="五边形 9"/>
        <dsp:cNvSpPr/>
      </dsp:nvSpPr>
      <dsp:spPr bwMode="white">
        <a:xfrm rot="10800000">
          <a:off x="1574271" y="1544821"/>
          <a:ext cx="5841214" cy="411952"/>
        </a:xfrm>
        <a:prstGeom prst="homePlate">
          <a:avLst/>
        </a:prstGeom>
      </dsp:spPr>
      <dsp:style>
        <a:lnRef idx="2">
          <a:schemeClr val="lt1"/>
        </a:lnRef>
        <a:fillRef idx="1">
          <a:schemeClr val="accent5"/>
        </a:fillRef>
        <a:effectRef idx="0">
          <a:scrgbClr r="0" g="0" b="0"/>
        </a:effectRef>
        <a:fontRef idx="minor">
          <a:schemeClr val="lt1"/>
        </a:fontRef>
      </dsp:style>
      <dsp:txBody>
        <a:bodyPr rot="10800000" lIns="181659" tIns="68580" rIns="128016"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对话图</a:t>
          </a:r>
          <a:endParaRPr lang="zh-CN" altLang="en-US" sz="1800" dirty="0"/>
        </a:p>
      </dsp:txBody>
      <dsp:txXfrm rot="10800000">
        <a:off x="1574271" y="1544821"/>
        <a:ext cx="5841214" cy="411952"/>
      </dsp:txXfrm>
    </dsp:sp>
    <dsp:sp modelId="{05C959AB-2044-4478-A302-D785E4D55C2D}">
      <dsp:nvSpPr>
        <dsp:cNvPr id="9" name="椭圆 8"/>
        <dsp:cNvSpPr/>
      </dsp:nvSpPr>
      <dsp:spPr bwMode="white">
        <a:xfrm>
          <a:off x="1184198" y="1544821"/>
          <a:ext cx="411952" cy="411952"/>
        </a:xfrm>
        <a:prstGeom prst="ellipse">
          <a:avLst/>
        </a:prstGeom>
        <a:blipFill>
          <a:blip r:embed="rId4" cstate="print">
            <a:extLst>
              <a:ext uri="{28A0092B-C50C-407E-A947-70E740481C1C}">
                <a14:useLocalDpi xmlns:a14="http://schemas.microsoft.com/office/drawing/2010/main" val="0"/>
              </a:ext>
            </a:extLst>
          </a:blip>
          <a:srcRect/>
          <a:stretch>
            <a:fillRect/>
          </a:stretch>
        </a:blipFill>
      </dsp:spPr>
      <dsp:style>
        <a:lnRef idx="2">
          <a:schemeClr val="lt1"/>
        </a:lnRef>
        <a:fillRef idx="1">
          <a:schemeClr val="accent5">
            <a:tint val="50000"/>
          </a:schemeClr>
        </a:fillRef>
        <a:effectRef idx="0">
          <a:scrgbClr r="0" g="0" b="0"/>
        </a:effectRef>
        <a:fontRef idx="minor"/>
      </dsp:style>
      <dsp:txXfrm>
        <a:off x="1184198" y="1544821"/>
        <a:ext cx="411952" cy="411952"/>
      </dsp:txXfrm>
    </dsp:sp>
    <dsp:sp modelId="{F1D8FD6E-4B70-4A85-8379-D39143F3E139}">
      <dsp:nvSpPr>
        <dsp:cNvPr id="12" name="五边形 11"/>
        <dsp:cNvSpPr/>
      </dsp:nvSpPr>
      <dsp:spPr bwMode="white">
        <a:xfrm rot="10800000">
          <a:off x="1574271" y="2059762"/>
          <a:ext cx="5841214" cy="411952"/>
        </a:xfrm>
        <a:prstGeom prst="homePlate">
          <a:avLst/>
        </a:prstGeom>
      </dsp:spPr>
      <dsp:style>
        <a:lnRef idx="2">
          <a:schemeClr val="lt1"/>
        </a:lnRef>
        <a:fillRef idx="1">
          <a:schemeClr val="accent6"/>
        </a:fillRef>
        <a:effectRef idx="0">
          <a:scrgbClr r="0" g="0" b="0"/>
        </a:effectRef>
        <a:fontRef idx="minor">
          <a:schemeClr val="lt1"/>
        </a:fontRef>
      </dsp:style>
      <dsp:txBody>
        <a:bodyPr rot="10800000" vert="horz" wrap="square" lIns="181659" tIns="68580" rIns="128016"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latin typeface="微软雅黑" panose="020B0503020204020204" pitchFamily="34" charset="-122"/>
              <a:ea typeface="微软雅黑" panose="020B0503020204020204" pitchFamily="34" charset="-122"/>
            </a:rPr>
            <a:t>类图</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dsp:txBody>
      <dsp:txXfrm rot="10800000">
        <a:off x="1574271" y="2059762"/>
        <a:ext cx="5841214" cy="411952"/>
      </dsp:txXfrm>
    </dsp:sp>
    <dsp:sp modelId="{A6C23A37-59DE-4D31-940C-3B4D614C11DF}">
      <dsp:nvSpPr>
        <dsp:cNvPr id="11" name="椭圆 10"/>
        <dsp:cNvSpPr/>
      </dsp:nvSpPr>
      <dsp:spPr bwMode="white">
        <a:xfrm>
          <a:off x="1196894" y="2059762"/>
          <a:ext cx="411952" cy="411952"/>
        </a:xfrm>
        <a:prstGeom prst="ellipse">
          <a:avLst/>
        </a:prstGeom>
        <a:blipFill>
          <a:blip r:embed="rId5" cstate="print">
            <a:extLst>
              <a:ext uri="{28A0092B-C50C-407E-A947-70E740481C1C}">
                <a14:useLocalDpi xmlns:a14="http://schemas.microsoft.com/office/drawing/2010/main" val="0"/>
              </a:ext>
            </a:extLst>
          </a:blip>
          <a:srcRect/>
          <a:stretch>
            <a:fillRect/>
          </a:stretch>
        </a:blipFill>
      </dsp:spPr>
      <dsp:style>
        <a:lnRef idx="2">
          <a:schemeClr val="lt1"/>
        </a:lnRef>
        <a:fillRef idx="1">
          <a:schemeClr val="accent6">
            <a:tint val="50000"/>
          </a:schemeClr>
        </a:fillRef>
        <a:effectRef idx="0">
          <a:scrgbClr r="0" g="0" b="0"/>
        </a:effectRef>
        <a:fontRef idx="minor"/>
      </dsp:style>
      <dsp:txXfrm>
        <a:off x="1196894" y="2059762"/>
        <a:ext cx="411952" cy="411952"/>
      </dsp:txXfrm>
    </dsp:sp>
  </dsp:spTree>
</dsp:drawing>
</file>

<file path=ppt/diagrams/layout1.xml><?xml version="1.0" encoding="utf-8"?>
<dgm:layoutDef xmlns:dgm="http://schemas.openxmlformats.org/drawingml/2006/diagram" xmlns:a="http://schemas.openxmlformats.org/drawingml/2006/main" uniqueId="urn:microsoft.com/office/officeart/2005/8/layout/cycle6#1">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405A52-1236-4EBB-BABA-D6C4C534D55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668516-6B80-49A3-9751-C359507A9C73}"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9A70F-0E9E-9B45-9B37-F3EE0BE4F5F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5C786-A33B-7143-AA94-C2ACF7DFC54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latin typeface="微软雅黑" panose="020B0503020204020204" pitchFamily="34" charset="-122"/>
                <a:ea typeface="微软雅黑" panose="020B0503020204020204" pitchFamily="34" charset="-122"/>
              </a:rPr>
              <a:t>状态转换图包括</a:t>
            </a: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种元素：</a:t>
            </a:r>
            <a:endParaRPr lang="en-US" altLang="zh-CN" sz="1200" b="1"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对话图代表了一个高层抽象的用户界面体系结构。对话图描绘了系统中的对话元素和它们之间的导航连接，</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但它没有揭示具体的屏幕设计</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对话图可以使你在对需求的理解上探索假设的用户界面概念。</a:t>
            </a:r>
            <a:endParaRPr lang="zh-CN" altLang="en-US" dirty="0">
              <a:latin typeface="微软雅黑" panose="020B0503020204020204" pitchFamily="34" charset="-122"/>
              <a:ea typeface="微软雅黑" panose="020B0503020204020204" pitchFamily="34" charset="-122"/>
            </a:endParaRPr>
          </a:p>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用户和开发者可以通过对话图在用户如何利用系统执行任务上达成共同的视觉界面</a:t>
            </a:r>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对话图抓住了用户</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系统交互作用和任务流的本质。用户可以通过跟踪对话图寻找遗漏、错误或多余的转换，从而发现与此有关的遗漏、错误或多余的需求。</a:t>
            </a:r>
            <a:endParaRPr lang="zh-CN" altLang="en-US" dirty="0">
              <a:latin typeface="微软雅黑" panose="020B0503020204020204" pitchFamily="34" charset="-122"/>
              <a:ea typeface="微软雅黑" panose="020B0503020204020204" pitchFamily="34" charset="-122"/>
            </a:endParaRPr>
          </a:p>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设计者可以把在需求分析过程中形成的对话图用作详细用户界面设计时的指南，最终形成一个执行的对话图，该对话图记录了产品的真正用户界面的体系结构。</a:t>
            </a:r>
            <a:endParaRPr lang="en-US" altLang="zh-CN" dirty="0">
              <a:latin typeface="微软雅黑" panose="020B0503020204020204" pitchFamily="34" charset="-122"/>
              <a:ea typeface="微软雅黑" panose="020B0503020204020204" pitchFamily="34" charset="-122"/>
            </a:endParaRPr>
          </a:p>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就像在普通的状态转换图中一样，在对话图中，对话元素作为一个状态</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矩形框</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，每一个允许的导航选择作为转换</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箭头</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。触发用户界面导航的条件用文本标签写在转换箭头上。</a:t>
            </a:r>
            <a:endParaRPr lang="zh-CN" altLang="en-US" dirty="0">
              <a:latin typeface="微软雅黑" panose="020B0503020204020204" pitchFamily="34" charset="-122"/>
              <a:ea typeface="微软雅黑" panose="020B0503020204020204" pitchFamily="34" charset="-122"/>
            </a:endParaRPr>
          </a:p>
          <a:p>
            <a:pPr lvl="0">
              <a:lnSpc>
                <a:spcPct val="200000"/>
              </a:lnSpc>
            </a:pP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200000"/>
              </a:lnSpc>
            </a:pPr>
            <a:r>
              <a:rPr lang="zh-CN" altLang="en-US" b="1" dirty="0">
                <a:latin typeface="微软雅黑" panose="020B0503020204020204" pitchFamily="34" charset="-122"/>
                <a:ea typeface="微软雅黑" panose="020B0503020204020204" pitchFamily="34" charset="-122"/>
                <a:sym typeface="+mn-ea"/>
              </a:rPr>
              <a:t>下面列出几种触发条件的类型：</a:t>
            </a:r>
            <a:endParaRPr lang="en-US" altLang="zh-CN" b="1" dirty="0">
              <a:latin typeface="微软雅黑" panose="020B0503020204020204" pitchFamily="34" charset="-122"/>
              <a:ea typeface="微软雅黑" panose="020B0503020204020204" pitchFamily="34" charset="-122"/>
            </a:endParaRPr>
          </a:p>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 一个用户动作，例如按下一个功能键或点击一个超链接或对话框的按钮。</a:t>
            </a:r>
            <a:endParaRPr lang="zh-CN" altLang="en-US" dirty="0">
              <a:latin typeface="微软雅黑" panose="020B0503020204020204" pitchFamily="34" charset="-122"/>
              <a:ea typeface="微软雅黑" panose="020B0503020204020204" pitchFamily="34" charset="-122"/>
            </a:endParaRPr>
          </a:p>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 一个数据值，例如一个无效的用户输入触发显示一个错误信息。</a:t>
            </a:r>
            <a:endParaRPr lang="en-US" altLang="zh-CN" dirty="0">
              <a:latin typeface="微软雅黑" panose="020B0503020204020204" pitchFamily="34" charset="-122"/>
              <a:ea typeface="微软雅黑" panose="020B0503020204020204" pitchFamily="34" charset="-122"/>
            </a:endParaRPr>
          </a:p>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 一个系统条件，例如检测到打印机无纸。 </a:t>
            </a:r>
            <a:endParaRPr lang="en-US" altLang="zh-CN" dirty="0">
              <a:latin typeface="微软雅黑" panose="020B0503020204020204" pitchFamily="34" charset="-122"/>
              <a:ea typeface="微软雅黑" panose="020B0503020204020204" pitchFamily="34" charset="-122"/>
            </a:endParaRPr>
          </a:p>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 这些情况的一些组合，例如输入一个菜单项数字并按下回车键。</a:t>
            </a:r>
            <a:endParaRPr lang="zh-CN" altLang="en-US" dirty="0">
              <a:latin typeface="微软雅黑" panose="020B0503020204020204" pitchFamily="34" charset="-122"/>
              <a:ea typeface="微软雅黑" panose="020B0503020204020204" pitchFamily="34" charset="-122"/>
            </a:endParaRPr>
          </a:p>
          <a:p>
            <a:pPr lvl="0">
              <a:lnSpc>
                <a:spcPct val="200000"/>
              </a:lnSpc>
            </a:pPr>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sym typeface="+mn-ea"/>
              </a:rPr>
              <a:t>第二讲中图</a:t>
            </a:r>
            <a:r>
              <a:rPr lang="en-US" altLang="zh-CN" dirty="0">
                <a:latin typeface="微软雅黑" panose="020B0503020204020204" pitchFamily="34" charset="-122"/>
                <a:ea typeface="微软雅黑" panose="020B0503020204020204" pitchFamily="34" charset="-122"/>
                <a:sym typeface="+mn-ea"/>
              </a:rPr>
              <a:t>2.4.1</a:t>
            </a:r>
            <a:r>
              <a:rPr lang="zh-CN" altLang="en-US" dirty="0">
                <a:latin typeface="微软雅黑" panose="020B0503020204020204" pitchFamily="34" charset="-122"/>
                <a:ea typeface="微软雅黑" panose="020B0503020204020204" pitchFamily="34" charset="-122"/>
                <a:sym typeface="+mn-ea"/>
              </a:rPr>
              <a:t>提出了在“化学制品跟踪系统”中称为请求一种化学制品的使用实例。这个使用实例的正常过程包括了请求一种化学制品，并由向外部供应商订货来满足该请求。</a:t>
            </a:r>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可选过程将供给来自化学制品仓库存货清单的化学制品容器。提出请求的用户在进行选择之前，需要浏览仓库中可用的化学制品的历史。图</a:t>
            </a:r>
            <a:r>
              <a:rPr lang="en-US" altLang="zh-CN" dirty="0">
                <a:latin typeface="微软雅黑" panose="020B0503020204020204" pitchFamily="34" charset="-122"/>
                <a:ea typeface="微软雅黑" panose="020B0503020204020204" pitchFamily="34" charset="-122"/>
                <a:sym typeface="+mn-ea"/>
              </a:rPr>
              <a:t>3.7</a:t>
            </a:r>
            <a:r>
              <a:rPr lang="zh-CN" altLang="en-US" dirty="0">
                <a:latin typeface="微软雅黑" panose="020B0503020204020204" pitchFamily="34" charset="-122"/>
                <a:ea typeface="微软雅黑" panose="020B0503020204020204" pitchFamily="34" charset="-122"/>
                <a:sym typeface="+mn-ea"/>
              </a:rPr>
              <a:t>显示了这个使用实例的对话图。</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indent="0">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sym typeface="+mn-ea"/>
              </a:rPr>
              <a:t>这种对话图最初可能看起来比较复杂，但如果通过一次一条线和一个框来跟踪，也是不难理解的。请记住，</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在需求分析阶段，对话图代表了用户和系统在概念级上可能的交互通信作用；但真正的实现可能是有所不同的。</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lvl="0">
              <a:lnSpc>
                <a:spcPct val="150000"/>
              </a:lnSpc>
              <a:buFont typeface="Wingdings" panose="05000000000000000000" pitchFamily="2" charset="2"/>
              <a:buChar char="l"/>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取消整个请求。</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342900">
              <a:lnSpc>
                <a:spcPct val="150000"/>
              </a:lnSpc>
              <a:buFont typeface="Wingdings" panose="05000000000000000000" pitchFamily="2" charset="2"/>
              <a:buChar char="l"/>
            </a:pPr>
            <a:r>
              <a:rPr lang="zh-CN" altLang="en-US"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如果请求包含了至少一种化学制品，则提交该请求。    </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indent="-342900">
              <a:lnSpc>
                <a:spcPct val="15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在请求列表中加入一个新的化学制品。</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indent="-342900">
              <a:lnSpc>
                <a:spcPct val="15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从列表中删除一种化学制品。（</a:t>
            </a:r>
            <a:r>
              <a:rPr lang="zh-CN" altLang="en-US" b="1" dirty="0">
                <a:sym typeface="+mn-ea"/>
              </a:rPr>
              <a:t>注意：删除一种化学制品，并不涉及其它的对话元素；而仅仅是在用户做出更改之后，刷新当前请求列表。）</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200000"/>
              </a:lnSpc>
              <a:buFont typeface="Wingdings" panose="05000000000000000000" pitchFamily="2" charset="2"/>
              <a:buChar char="l"/>
            </a:pPr>
            <a:r>
              <a:rPr lang="zh-CN" altLang="en-US" b="1" dirty="0">
                <a:sym typeface="+mn-ea"/>
              </a:rPr>
              <a:t> </a:t>
            </a:r>
            <a:r>
              <a:rPr lang="zh-CN" altLang="en-US" dirty="0">
                <a:latin typeface="微软雅黑" panose="020B0503020204020204" pitchFamily="34" charset="-122"/>
                <a:ea typeface="微软雅黑" panose="020B0503020204020204" pitchFamily="34" charset="-122"/>
                <a:sym typeface="+mn-ea"/>
              </a:rPr>
              <a:t>向供应商请购化学制品的一条流路径。</a:t>
            </a:r>
            <a:endParaRPr lang="zh-CN" altLang="en-US"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 来自化学制品仓库的执行请求的另一条路径。</a:t>
            </a:r>
            <a:endParaRPr lang="zh-CN" altLang="en-US"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 查看特定化学仓库容器的历史记录的一条可选路径。</a:t>
            </a:r>
            <a:endParaRPr lang="zh-CN" altLang="en-US"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 对处理无效化学制品标识号输入的一条错误信息显示。</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 </a:t>
            </a:r>
            <a:r>
              <a:rPr lang="zh-CN" altLang="en-US" dirty="0">
                <a:latin typeface="宋体" panose="02010600030101010101" pitchFamily="2" charset="-122"/>
                <a:ea typeface="宋体" panose="02010600030101010101" pitchFamily="2" charset="-122"/>
                <a:sym typeface="+mn-ea"/>
              </a:rPr>
              <a:t>对话图中的一些转换允许用户退出操作。对于查看是否忽略任何可用性需求对话图是一种很好的方法，比如向导中遗漏了一个退格键，此时就会强迫用户完成一个不需要的动作。</a:t>
            </a:r>
            <a:endParaRPr lang="zh-CN" altLang="en-US" dirty="0">
              <a:latin typeface="宋体" panose="02010600030101010101" pitchFamily="2" charset="-122"/>
              <a:ea typeface="宋体" panose="02010600030101010101" pitchFamily="2" charset="-122"/>
            </a:endParaRPr>
          </a:p>
          <a:p>
            <a:pPr lvl="0">
              <a:lnSpc>
                <a:spcPct val="15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sym typeface="+mn-ea"/>
              </a:rPr>
              <a:t>当用户检查这个对话图时，他可能发现一个遗漏需求。例如，一个谨慎的客户可能认为确认取消整个请求的操作是个好主意，因它可以预防不小心丢失数据。在分析阶段，增加这一新功能只需要极少的代价，但是在已发布的产品中增加这一功能，则代价甚大。</a:t>
            </a:r>
            <a:endParaRPr lang="zh-CN" altLang="en-US" dirty="0">
              <a:latin typeface="宋体" panose="02010600030101010101" pitchFamily="2" charset="-122"/>
              <a:ea typeface="宋体" panose="02010600030101010101" pitchFamily="2" charset="-122"/>
            </a:endParaRPr>
          </a:p>
          <a:p>
            <a:pPr lvl="0">
              <a:lnSpc>
                <a:spcPct val="15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sym typeface="+mn-ea"/>
              </a:rPr>
              <a:t>由于对话图仅表示了在用户和系统交互中包含的可能元素的概念视图，所以不要试图在需求阶段去刻画所有用户界面的设计细节。而是利用这些模型使项目的风险承担者在系统预期的功能上达成共识</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lvl="0">
              <a:lnSpc>
                <a:spcPct val="200000"/>
              </a:lnSpc>
            </a:pPr>
            <a:endParaRPr lang="en-US" altLang="zh-CN" dirty="0">
              <a:latin typeface="微软雅黑" panose="020B0503020204020204" pitchFamily="34" charset="-122"/>
              <a:ea typeface="微软雅黑" panose="020B0503020204020204" pitchFamily="34" charset="-122"/>
            </a:endParaRPr>
          </a:p>
          <a:p>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宋体" panose="02010600030101010101" pitchFamily="2" charset="-122"/>
                <a:ea typeface="宋体" panose="02010600030101010101" pitchFamily="2" charset="-122"/>
                <a:cs typeface="宋体" panose="02010600030101010101" pitchFamily="2" charset="-122"/>
                <a:sym typeface="+mn-ea"/>
              </a:rPr>
              <a:t>许多不同的面向对象的方法和符号几年来已取得很大的进展。</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“统一建模语言”</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(UML)</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的顺序图</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(sequence diagram)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和协作图</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(collaboration diagram)</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可以表示类之间的交互以及它们所交换的信息，本书未对它作深入的研究。</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20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图</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3.8</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显示了四个类，每个类都放在一个大的矩形框中：请求者、供应商目录表、化学制品请求和请求中的条目。</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这个类图和其它分析模型所表示的信息有相似之处。出现在图</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3.5</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实体联系图中的请求者，代表了可以由化学家或化学制品仓库用户类扮演的操作员角色。图</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3.4</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数据流图也表示这两个用户类可以提出对化学制品的请求。</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indent="-342900">
              <a:lnSpc>
                <a:spcPct val="20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不要把用户类和对象类相混淆，虽然它们名字相似，但并不一定存在特定的联系。 </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通过认真听取客户如何陈述它们的需求，分析者可以挑选出关键词，将这些关键词可以转换成特定的模型元素。</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当把客户输入转变为书面的需求或模型时，还可以根据模型的每个组件回溯到需求部分。</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20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mn-ea"/>
              </a:rPr>
              <a:t>不同的编程人员对于同一数据项使用不同的变量名称、长度和有效性验证，这将导致在真正的数据定义上的混淆，当数据存入占据空间太小的变量中时将要截短数据，并且造成维护上的困难。</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20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在需求阶段，数据字典至少应定义客户数据项以确保客户与开发小组是使用一致的定义和术语。</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数据字典可以把不同的需求文档和分析模型紧密结合在一起。</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indent="-342900">
              <a:lnSpc>
                <a:spcPct val="200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数据字典的维护独立于软件需求规格说明，并且在产品的开发和维护的任何阶段，各个风险承担者都可以访问数据字典。 </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200000"/>
              </a:lnSpc>
            </a:pPr>
            <a:r>
              <a:rPr lang="zh-CN" altLang="en-US" b="1" dirty="0">
                <a:latin typeface="宋体" panose="02010600030101010101" pitchFamily="2" charset="-122"/>
                <a:ea typeface="宋体" panose="02010600030101010101" pitchFamily="2" charset="-122"/>
                <a:cs typeface="宋体" panose="02010600030101010101" pitchFamily="2" charset="-122"/>
                <a:sym typeface="+mn-ea"/>
              </a:rPr>
              <a:t>尽管各工具中字典的形式各不相同，但都包含以下信息：</a:t>
            </a: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）名称</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数据或控制项、数据存储或外部实体的主要名称。</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）别名</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第一项的其他名称。</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200000"/>
              </a:lnSpc>
            </a:pPr>
            <a:r>
              <a:rPr lang="en-US" altLang="zh-CN"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）何处使用</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如何使用</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使用数据或控制项的加工列表，以及如何使用（例如，加工的输入、加工的输出、作为存储、作为外部实体）。</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a:lnSpc>
                <a:spcPct val="200000"/>
              </a:lnSpc>
            </a:pPr>
            <a:r>
              <a:rPr lang="en-US" altLang="zh-CN" b="1" dirty="0">
                <a:latin typeface="宋体" panose="02010600030101010101" pitchFamily="2" charset="-122"/>
                <a:ea typeface="宋体" panose="02010600030101010101" pitchFamily="2" charset="-122"/>
                <a:cs typeface="宋体" panose="02010600030101010101" pitchFamily="2" charset="-122"/>
                <a:sym typeface="+mn-ea"/>
              </a:rPr>
              <a:t>4</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内容描述</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表示内容的符号。</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20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5</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）补充信息</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关于数据类型、预设值（如果知道）、限制或局限等的其他信息。</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200000"/>
              </a:lnSpc>
            </a:pPr>
            <a:r>
              <a:rPr lang="zh-CN" altLang="en-US" b="1" dirty="0">
                <a:latin typeface="宋体" panose="02010600030101010101" pitchFamily="2" charset="-122"/>
                <a:ea typeface="宋体" panose="02010600030101010101" pitchFamily="2" charset="-122"/>
                <a:cs typeface="宋体" panose="02010600030101010101" pitchFamily="2" charset="-122"/>
                <a:sym typeface="+mn-ea"/>
              </a:rPr>
              <a:t>该符号体系使得软件工程师可以以三种基本的构造方式之一来表示复合数据</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b="1"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）作为数据项的序列。</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）作为从一组数据项中的选择。</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200000"/>
              </a:lnSpc>
            </a:pPr>
            <a:r>
              <a:rPr lang="en-US" altLang="zh-CN"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作为数据项的重复的组合。每个数据项中的项可能表示为顺序、选择和重复的一部分，而其本身又是另一个复合数据项，需要在字典中进一步精化</a:t>
            </a:r>
            <a:endParaRPr lang="en-US" altLang="zh-CN" b="1" dirty="0">
              <a:latin typeface="宋体" panose="02010600030101010101" pitchFamily="2" charset="-122"/>
              <a:ea typeface="宋体" panose="02010600030101010101" pitchFamily="2" charset="-122"/>
              <a:cs typeface="宋体" panose="02010600030101010101" pitchFamily="2" charset="-122"/>
            </a:endParaRPr>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以下所示的例子来自“化学制品跟踪系统”。</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lvl="0">
              <a:lnSpc>
                <a:spcPct val="15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原数据元素</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一个原数据元素是不可分解的。可以给它赋予一个数量值。原数据的定义必须确定其数据类型、大小、允许取值的范围等等。典型的原数据元素的定义是一行注释文本，并以星号作为界限：</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请求标识号</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=*6</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位系统生成的顺序整数，以</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开头，并能唯一标识每个请求*</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15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组合项 </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一个数据结构或记录包含了多个数据项。如果数据结构中的项是可选的，就把它用括弧括起来：  </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      请求的化学制品</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化学制品标识号</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数量</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数量单位</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供应商名称</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这个结构确定了与请求一种特定化学制品相关的所有信息。供应商名称是可选的。</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20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重复项</a:t>
            </a:r>
            <a:endParaRPr lang="en-US" altLang="zh-CN"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如果一个项的多个实例将出现在数据结构中，就把该项用花括弧括起来。如果你知道可能允许的重复次数，就用“最小值：最大值”这种形式写在括号之前：</a:t>
            </a:r>
            <a:endParaRPr lang="zh-CN" altLang="en-US" dirty="0">
              <a:latin typeface="微软雅黑" panose="020B0503020204020204" pitchFamily="34" charset="-122"/>
              <a:ea typeface="微软雅黑" panose="020B0503020204020204" pitchFamily="34" charset="-122"/>
            </a:endParaRPr>
          </a:p>
          <a:p>
            <a:pPr lvl="0">
              <a:lnSpc>
                <a:spcPct val="200000"/>
              </a:lnSpc>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请求</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请求标识号</a:t>
            </a:r>
            <a:endParaRPr lang="zh-CN" altLang="en-US"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产品编号</a:t>
            </a:r>
            <a:endParaRPr lang="zh-CN" altLang="en-US"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10{</a:t>
            </a:r>
            <a:r>
              <a:rPr lang="zh-CN" altLang="en-US" dirty="0">
                <a:latin typeface="微软雅黑" panose="020B0503020204020204" pitchFamily="34" charset="-122"/>
                <a:ea typeface="微软雅黑" panose="020B0503020204020204" pitchFamily="34" charset="-122"/>
                <a:sym typeface="+mn-ea"/>
              </a:rPr>
              <a:t>请求的化学制品</a:t>
            </a:r>
            <a:r>
              <a:rPr lang="en-US" altLang="zh-CN" dirty="0">
                <a:latin typeface="微软雅黑" panose="020B0503020204020204" pitchFamily="34" charset="-122"/>
                <a:ea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这个例子表明，一个化学制品的请求至少应包含一种化学制品，但不能多于</a:t>
            </a:r>
            <a:r>
              <a:rPr lang="en-US" altLang="zh-CN" dirty="0">
                <a:latin typeface="微软雅黑" panose="020B0503020204020204" pitchFamily="34" charset="-122"/>
                <a:ea typeface="微软雅黑" panose="020B0503020204020204" pitchFamily="34" charset="-122"/>
                <a:sym typeface="+mn-ea"/>
              </a:rPr>
              <a:t>10</a:t>
            </a:r>
            <a:r>
              <a:rPr lang="zh-CN" altLang="en-US" dirty="0">
                <a:latin typeface="微软雅黑" panose="020B0503020204020204" pitchFamily="34" charset="-122"/>
                <a:ea typeface="微软雅黑" panose="020B0503020204020204" pitchFamily="34" charset="-122"/>
                <a:sym typeface="+mn-ea"/>
              </a:rPr>
              <a:t>种。每个请求也包括一个单一的请求标识号和一个产品编号，它们的格式将在数据字典的其它地方定义。 </a:t>
            </a:r>
            <a:endParaRPr lang="en-US" altLang="zh-CN" dirty="0">
              <a:latin typeface="微软雅黑" panose="020B0503020204020204" pitchFamily="34" charset="-122"/>
              <a:ea typeface="微软雅黑" panose="020B0503020204020204" pitchFamily="34" charset="-122"/>
            </a:endParaRPr>
          </a:p>
          <a:p>
            <a:pPr lvl="0">
              <a:lnSpc>
                <a:spcPct val="200000"/>
              </a:lnSpc>
            </a:pPr>
            <a:endParaRPr lang="zh-CN" altLang="en-US"/>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200000"/>
              </a:lnSpc>
            </a:pPr>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选择项</a:t>
            </a:r>
            <a:endParaRPr lang="zh-CN" altLang="en-US"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如果一个原数据项元素可以取得有限的离散值，就把这些值列举出来：</a:t>
            </a:r>
            <a:endParaRPr lang="zh-CN" altLang="en-US"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数量单位</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克”</a:t>
            </a:r>
            <a:r>
              <a:rPr lang="en-US" altLang="zh-CN" dirty="0">
                <a:latin typeface="微软雅黑" panose="020B0503020204020204" pitchFamily="34" charset="-122"/>
                <a:ea typeface="微软雅黑" panose="020B0503020204020204" pitchFamily="34" charset="-122"/>
                <a:sym typeface="+mn-ea"/>
              </a:rPr>
              <a:t>I“</a:t>
            </a:r>
            <a:r>
              <a:rPr lang="zh-CN" altLang="en-US" dirty="0">
                <a:latin typeface="微软雅黑" panose="020B0503020204020204" pitchFamily="34" charset="-122"/>
                <a:ea typeface="微软雅黑" panose="020B0503020204020204" pitchFamily="34" charset="-122"/>
                <a:sym typeface="+mn-ea"/>
              </a:rPr>
              <a:t>千克”</a:t>
            </a:r>
            <a:r>
              <a:rPr lang="en-US" altLang="zh-CN" dirty="0">
                <a:latin typeface="微软雅黑" panose="020B0503020204020204" pitchFamily="34" charset="-122"/>
                <a:ea typeface="微软雅黑" panose="020B0503020204020204" pitchFamily="34" charset="-122"/>
                <a:sym typeface="+mn-ea"/>
              </a:rPr>
              <a:t>I“</a:t>
            </a:r>
            <a:r>
              <a:rPr lang="zh-CN" altLang="en-US" dirty="0">
                <a:latin typeface="微软雅黑" panose="020B0503020204020204" pitchFamily="34" charset="-122"/>
                <a:ea typeface="微软雅黑" panose="020B0503020204020204" pitchFamily="34" charset="-122"/>
                <a:sym typeface="+mn-ea"/>
              </a:rPr>
              <a:t>个”</a:t>
            </a:r>
            <a:r>
              <a:rPr lang="en-US" altLang="zh-CN" dirty="0">
                <a:latin typeface="微软雅黑" panose="020B0503020204020204" pitchFamily="34" charset="-122"/>
                <a:ea typeface="微软雅黑" panose="020B0503020204020204" pitchFamily="34" charset="-122"/>
                <a:sym typeface="+mn-ea"/>
              </a:rPr>
              <a:t>] </a:t>
            </a:r>
            <a:endParaRPr lang="en-US" altLang="zh-CN" dirty="0">
              <a:latin typeface="微软雅黑" panose="020B0503020204020204" pitchFamily="34" charset="-122"/>
              <a:ea typeface="微软雅黑" panose="020B0503020204020204" pitchFamily="34" charset="-122"/>
            </a:endParaRPr>
          </a:p>
          <a:p>
            <a:pPr lvl="0">
              <a:lnSpc>
                <a:spcPct val="200000"/>
              </a:lnSpc>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*文本串表示了与所请求的化学制品的量相关的单位*</a:t>
            </a:r>
            <a:endParaRPr lang="en-US" altLang="zh-CN"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表明了数量单位的文本串只允许</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种取值。注释提供了数据项定义的信息。</a:t>
            </a:r>
            <a:endParaRPr lang="zh-CN" altLang="en-US" dirty="0">
              <a:latin typeface="微软雅黑" panose="020B0503020204020204" pitchFamily="34" charset="-122"/>
              <a:ea typeface="微软雅黑" panose="020B0503020204020204" pitchFamily="34" charset="-122"/>
              <a:sym typeface="+mn-ea"/>
            </a:endParaRPr>
          </a:p>
          <a:p>
            <a:pPr lvl="0" indent="0">
              <a:lnSpc>
                <a:spcPct val="200000"/>
              </a:lnSpc>
              <a:buFont typeface="Wingdings" panose="05000000000000000000" pitchFamily="2" charset="2"/>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在创建数据字典和词汇表上所花费的时间可以大大减少由于项目的参与者对一些关键信息的理解不一致所带来时间的浪费。</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indent="0">
              <a:lnSpc>
                <a:spcPct val="200000"/>
              </a:lnSpc>
              <a:buFont typeface="Wingdings" panose="05000000000000000000" pitchFamily="2" charset="2"/>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在大型的软件系统中，数据字典的规模和复杂性迅速增长，手工维护数据字典非常困难，所以要使用</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CASE</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工具。</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pPr>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200000"/>
              </a:lnSpc>
            </a:pPr>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选择项</a:t>
            </a:r>
            <a:endParaRPr lang="zh-CN" altLang="en-US"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如果一个原数据项元素可以取得有限的离散值，就把这些值列举出来：</a:t>
            </a:r>
            <a:endParaRPr lang="zh-CN" altLang="en-US"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数量单位</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克”</a:t>
            </a:r>
            <a:r>
              <a:rPr lang="en-US" altLang="zh-CN" dirty="0">
                <a:latin typeface="微软雅黑" panose="020B0503020204020204" pitchFamily="34" charset="-122"/>
                <a:ea typeface="微软雅黑" panose="020B0503020204020204" pitchFamily="34" charset="-122"/>
                <a:sym typeface="+mn-ea"/>
              </a:rPr>
              <a:t>I“</a:t>
            </a:r>
            <a:r>
              <a:rPr lang="zh-CN" altLang="en-US" dirty="0">
                <a:latin typeface="微软雅黑" panose="020B0503020204020204" pitchFamily="34" charset="-122"/>
                <a:ea typeface="微软雅黑" panose="020B0503020204020204" pitchFamily="34" charset="-122"/>
                <a:sym typeface="+mn-ea"/>
              </a:rPr>
              <a:t>千克”</a:t>
            </a:r>
            <a:r>
              <a:rPr lang="en-US" altLang="zh-CN" dirty="0">
                <a:latin typeface="微软雅黑" panose="020B0503020204020204" pitchFamily="34" charset="-122"/>
                <a:ea typeface="微软雅黑" panose="020B0503020204020204" pitchFamily="34" charset="-122"/>
                <a:sym typeface="+mn-ea"/>
              </a:rPr>
              <a:t>I“</a:t>
            </a:r>
            <a:r>
              <a:rPr lang="zh-CN" altLang="en-US" dirty="0">
                <a:latin typeface="微软雅黑" panose="020B0503020204020204" pitchFamily="34" charset="-122"/>
                <a:ea typeface="微软雅黑" panose="020B0503020204020204" pitchFamily="34" charset="-122"/>
                <a:sym typeface="+mn-ea"/>
              </a:rPr>
              <a:t>个”</a:t>
            </a:r>
            <a:r>
              <a:rPr lang="en-US" altLang="zh-CN" dirty="0">
                <a:latin typeface="微软雅黑" panose="020B0503020204020204" pitchFamily="34" charset="-122"/>
                <a:ea typeface="微软雅黑" panose="020B0503020204020204" pitchFamily="34" charset="-122"/>
                <a:sym typeface="+mn-ea"/>
              </a:rPr>
              <a:t>] </a:t>
            </a:r>
            <a:endParaRPr lang="en-US" altLang="zh-CN" dirty="0">
              <a:latin typeface="微软雅黑" panose="020B0503020204020204" pitchFamily="34" charset="-122"/>
              <a:ea typeface="微软雅黑" panose="020B0503020204020204" pitchFamily="34" charset="-122"/>
            </a:endParaRPr>
          </a:p>
          <a:p>
            <a:pPr lvl="0">
              <a:lnSpc>
                <a:spcPct val="200000"/>
              </a:lnSpc>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*文本串表示了与所请求的化学制品的量相关的单位*</a:t>
            </a:r>
            <a:endParaRPr lang="en-US" altLang="zh-CN"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表明了数量单位的文本串只允许</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种取值。注释提供了数据项定义的信息。</a:t>
            </a:r>
            <a:endParaRPr lang="zh-CN" altLang="en-US" dirty="0">
              <a:latin typeface="微软雅黑" panose="020B0503020204020204" pitchFamily="34" charset="-122"/>
              <a:ea typeface="微软雅黑" panose="020B0503020204020204" pitchFamily="34" charset="-122"/>
              <a:sym typeface="+mn-ea"/>
            </a:endParaRPr>
          </a:p>
          <a:p>
            <a:pPr lvl="0" indent="0">
              <a:lnSpc>
                <a:spcPct val="200000"/>
              </a:lnSpc>
              <a:buFont typeface="Wingdings" panose="05000000000000000000" pitchFamily="2" charset="2"/>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在创建数据字典和词汇表上所花费的时间可以大大减少由于项目的参与者对一些关键信息的理解不一致所带来时间的浪费。</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indent="0">
              <a:lnSpc>
                <a:spcPct val="200000"/>
              </a:lnSpc>
              <a:buFont typeface="Wingdings" panose="05000000000000000000" pitchFamily="2" charset="2"/>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在大型的软件系统中，数据字典的规模和复杂性迅速增长，手工维护数据字典非常困难，所以要使用</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CASE</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工具。</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pPr>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lnSpc>
                <a:spcPct val="200000"/>
              </a:lnSpc>
            </a:pPr>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选择项</a:t>
            </a:r>
            <a:endParaRPr lang="zh-CN" altLang="en-US"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如果一个原数据项元素可以取得有限的离散值，就把这些值列举出来：</a:t>
            </a:r>
            <a:endParaRPr lang="zh-CN" altLang="en-US"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数量单位</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克”</a:t>
            </a:r>
            <a:r>
              <a:rPr lang="en-US" altLang="zh-CN" dirty="0">
                <a:latin typeface="微软雅黑" panose="020B0503020204020204" pitchFamily="34" charset="-122"/>
                <a:ea typeface="微软雅黑" panose="020B0503020204020204" pitchFamily="34" charset="-122"/>
                <a:sym typeface="+mn-ea"/>
              </a:rPr>
              <a:t>I“</a:t>
            </a:r>
            <a:r>
              <a:rPr lang="zh-CN" altLang="en-US" dirty="0">
                <a:latin typeface="微软雅黑" panose="020B0503020204020204" pitchFamily="34" charset="-122"/>
                <a:ea typeface="微软雅黑" panose="020B0503020204020204" pitchFamily="34" charset="-122"/>
                <a:sym typeface="+mn-ea"/>
              </a:rPr>
              <a:t>千克”</a:t>
            </a:r>
            <a:r>
              <a:rPr lang="en-US" altLang="zh-CN" dirty="0">
                <a:latin typeface="微软雅黑" panose="020B0503020204020204" pitchFamily="34" charset="-122"/>
                <a:ea typeface="微软雅黑" panose="020B0503020204020204" pitchFamily="34" charset="-122"/>
                <a:sym typeface="+mn-ea"/>
              </a:rPr>
              <a:t>I“</a:t>
            </a:r>
            <a:r>
              <a:rPr lang="zh-CN" altLang="en-US" dirty="0">
                <a:latin typeface="微软雅黑" panose="020B0503020204020204" pitchFamily="34" charset="-122"/>
                <a:ea typeface="微软雅黑" panose="020B0503020204020204" pitchFamily="34" charset="-122"/>
                <a:sym typeface="+mn-ea"/>
              </a:rPr>
              <a:t>个”</a:t>
            </a:r>
            <a:r>
              <a:rPr lang="en-US" altLang="zh-CN" dirty="0">
                <a:latin typeface="微软雅黑" panose="020B0503020204020204" pitchFamily="34" charset="-122"/>
                <a:ea typeface="微软雅黑" panose="020B0503020204020204" pitchFamily="34" charset="-122"/>
                <a:sym typeface="+mn-ea"/>
              </a:rPr>
              <a:t>] </a:t>
            </a:r>
            <a:endParaRPr lang="en-US" altLang="zh-CN" dirty="0">
              <a:latin typeface="微软雅黑" panose="020B0503020204020204" pitchFamily="34" charset="-122"/>
              <a:ea typeface="微软雅黑" panose="020B0503020204020204" pitchFamily="34" charset="-122"/>
            </a:endParaRPr>
          </a:p>
          <a:p>
            <a:pPr lvl="0">
              <a:lnSpc>
                <a:spcPct val="200000"/>
              </a:lnSpc>
            </a:pP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*文本串表示了与所请求的化学制品的量相关的单位*</a:t>
            </a:r>
            <a:endParaRPr lang="en-US" altLang="zh-CN" dirty="0">
              <a:latin typeface="微软雅黑" panose="020B0503020204020204" pitchFamily="34" charset="-122"/>
              <a:ea typeface="微软雅黑" panose="020B0503020204020204" pitchFamily="34" charset="-122"/>
            </a:endParaRPr>
          </a:p>
          <a:p>
            <a:pPr lvl="0">
              <a:lnSpc>
                <a:spcPct val="200000"/>
              </a:lnSpc>
            </a:pPr>
            <a:r>
              <a:rPr lang="zh-CN" altLang="en-US" dirty="0">
                <a:latin typeface="微软雅黑" panose="020B0503020204020204" pitchFamily="34" charset="-122"/>
                <a:ea typeface="微软雅黑" panose="020B0503020204020204" pitchFamily="34" charset="-122"/>
                <a:sym typeface="+mn-ea"/>
              </a:rPr>
              <a:t>      表明了数量单位的文本串只允许</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种取值。注释提供了数据项定义的信息。</a:t>
            </a:r>
            <a:endParaRPr lang="zh-CN" altLang="en-US" dirty="0">
              <a:latin typeface="微软雅黑" panose="020B0503020204020204" pitchFamily="34" charset="-122"/>
              <a:ea typeface="微软雅黑" panose="020B0503020204020204" pitchFamily="34" charset="-122"/>
              <a:sym typeface="+mn-ea"/>
            </a:endParaRPr>
          </a:p>
          <a:p>
            <a:pPr lvl="0" indent="0">
              <a:lnSpc>
                <a:spcPct val="200000"/>
              </a:lnSpc>
              <a:buFont typeface="Wingdings" panose="05000000000000000000" pitchFamily="2" charset="2"/>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在创建数据字典和词汇表上所花费的时间可以大大减少由于项目的参与者对一些关键信息的理解不一致所带来时间的浪费。</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indent="0">
              <a:lnSpc>
                <a:spcPct val="200000"/>
              </a:lnSpc>
              <a:buFont typeface="Wingdings" panose="05000000000000000000" pitchFamily="2" charset="2"/>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在大型的软件系统中，数据字典的规模和复杂性迅速增长，手工维护数据字典非常困难，所以要使用</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CASE</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工具。</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pPr>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5C786-A33B-7143-AA94-C2ACF7DFC54B}"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200000"/>
              </a:lnSpc>
            </a:pPr>
            <a:r>
              <a:rPr lang="zh-CN" altLang="en-US" b="1" dirty="0">
                <a:latin typeface="宋体" panose="02010600030101010101" pitchFamily="2" charset="-122"/>
                <a:ea typeface="宋体" panose="02010600030101010101" pitchFamily="2" charset="-122"/>
                <a:cs typeface="宋体" panose="02010600030101010101" pitchFamily="2" charset="-122"/>
                <a:sym typeface="+mn-ea"/>
              </a:rPr>
              <a:t>第五次作业：</a:t>
            </a: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buFont typeface="Wingdings" panose="05000000000000000000" pitchFamily="2" charset="2"/>
              <a:buChar char="l"/>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）自主学习	</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第九章 遵守规则</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，完成授课</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PPT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制作。</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lvl="0">
              <a:lnSpc>
                <a:spcPct val="200000"/>
              </a:lnSpc>
              <a:buFont typeface="Wingdings" panose="05000000000000000000" pitchFamily="2" charset="2"/>
              <a:buChar char="l"/>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）基于实验所选项目，分析其可能涉及的与需求分析有关的规则，形成规则列表。</a:t>
            </a:r>
            <a:endParaRPr lang="en-US" altLang="zh-CN" dirty="0">
              <a:latin typeface="宋体" panose="02010600030101010101" pitchFamily="2" charset="-122"/>
              <a:ea typeface="宋体" panose="02010600030101010101" pitchFamily="2" charset="-122"/>
              <a:cs typeface="宋体" panose="02010600030101010101" pitchFamily="2" charset="-122"/>
            </a:endParaRPr>
          </a:p>
          <a:p>
            <a:endParaRPr lang="en-US" altLang="zh-CN" b="1" dirty="0">
              <a:latin typeface="宋体" panose="02010600030101010101" pitchFamily="2" charset="-122"/>
              <a:ea typeface="宋体" panose="02010600030101010101" pitchFamily="2" charset="-122"/>
              <a:cs typeface="宋体" panose="02010600030101010101" pitchFamily="2" charset="-122"/>
            </a:endParaRPr>
          </a:p>
        </p:txBody>
      </p:sp>
      <p:sp>
        <p:nvSpPr>
          <p:cNvPr id="4" name="页脚占位符 3"/>
          <p:cNvSpPr>
            <a:spLocks noGrp="1"/>
          </p:cNvSpPr>
          <p:nvPr>
            <p:ph type="ftr" sz="quarter" idx="4"/>
          </p:nvPr>
        </p:nvSpPr>
        <p:spPr/>
        <p:txBody>
          <a:bodyPr/>
          <a:lstStyle/>
          <a:p>
            <a:endParaRPr kumimoji="1" lang="zh-CN" altLang="en-US"/>
          </a:p>
        </p:txBody>
      </p:sp>
      <p:sp>
        <p:nvSpPr>
          <p:cNvPr id="5" name="灯片编号占位符 4"/>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使用“化学制品跟踪系统”作为研究案例。基于此例子，考虑用户需求部分，这些需求是由代表化学制品用户类的产品代表者提供的。</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5C786-A33B-7143-AA94-C2ACF7DFC54B}"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
        <p:nvSpPr>
          <p:cNvPr id="5" name="页脚占位符 4"/>
          <p:cNvSpPr>
            <a:spLocks noGrp="1"/>
          </p:cNvSpPr>
          <p:nvPr>
            <p:ph type="ftr" sz="quarter" idx="4"/>
          </p:nvPr>
        </p:nvSpPr>
        <p:spPr/>
        <p:txBody>
          <a:bodyPr/>
          <a:lstStyle/>
          <a:p>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a:defRPr/>
            </a:pPr>
            <a:fld id="{4D4B758C-9B0B-4F43-8706-0490A9472F2B}"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fld id="{02017139-297E-4A43-BCEF-F92CCD955B72}"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2" y="365125"/>
            <a:ext cx="57626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fld id="{D4FD842A-5A9C-476F-BFF9-6378B4E715DB}"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B95077AC-FB31-49B1-85C8-719F2D8AC48D}"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fld id="{1453DF3E-AA1A-4A94-A59F-5052C72970BA}" type="datetime1">
              <a:rPr lang="zh-CN" altLang="en-US" smtClean="0">
                <a:solidFill>
                  <a:prstClr val="black">
                    <a:tint val="75000"/>
                  </a:prstClr>
                </a:solidFill>
              </a:rPr>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a:defRPr/>
            </a:pPr>
            <a:fld id="{5BE4ED79-C4D8-43ED-82C0-87C1013D0403}"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1"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1" y="1825625"/>
            <a:ext cx="3867151"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a:defRPr/>
            </a:pPr>
            <a:fld id="{CE5A692E-A530-47E2-976D-49126DCBAD6E}"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a:defRPr/>
            </a:pPr>
            <a:fld id="{EB03DE81-925F-4E9D-90FB-B83E90769F34}"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a:defRPr/>
            </a:pPr>
            <a:fld id="{ED3BAB49-D0D3-434C-9855-CD1E7B2BB988}"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421161B-FE02-42A5-89A9-112127BC9D29}"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a:defRPr/>
            </a:pPr>
            <a:fld id="{4BCE8E52-3579-4499-AC93-227A5D5120D9}"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a:defRPr/>
            </a:pPr>
            <a:fld id="{C796889C-2187-4AF2-B48D-6D977B65E160}"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a:noFill/>
          <a:ln w="9525">
            <a:noFill/>
            <a:miter/>
          </a:ln>
        </p:spPr>
        <p:txBody>
          <a:bodyPr anchor="ct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a:noFill/>
          <a:ln w="9525">
            <a:noFill/>
            <a:miter/>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fld id="{4B5DCD44-5C38-427F-BB67-794318E0D8DE}"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grpSp>
        <p:nvGrpSpPr>
          <p:cNvPr id="7" name="组合 5"/>
          <p:cNvGrpSpPr/>
          <p:nvPr userDrawn="1"/>
        </p:nvGrpSpPr>
        <p:grpSpPr>
          <a:xfrm>
            <a:off x="108557" y="337632"/>
            <a:ext cx="525184" cy="422276"/>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10" name="图片 9"/>
          <p:cNvPicPr>
            <a:picLocks noChangeAspect="1"/>
          </p:cNvPicPr>
          <p:nvPr userDrawn="1"/>
        </p:nvPicPr>
        <p:blipFill rotWithShape="1">
          <a:blip r:embed="rId1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9" Type="http://schemas.openxmlformats.org/officeDocument/2006/relationships/slideLayout" Target="../slideLayouts/slideLayout2.xml"/><Relationship Id="rId18" Type="http://schemas.openxmlformats.org/officeDocument/2006/relationships/image" Target="../media/image25.png"/><Relationship Id="rId17" Type="http://schemas.openxmlformats.org/officeDocument/2006/relationships/image" Target="../media/image24.png"/><Relationship Id="rId16" Type="http://schemas.openxmlformats.org/officeDocument/2006/relationships/image" Target="../media/image23.png"/><Relationship Id="rId15" Type="http://schemas.openxmlformats.org/officeDocument/2006/relationships/image" Target="../media/image22.png"/><Relationship Id="rId14" Type="http://schemas.openxmlformats.org/officeDocument/2006/relationships/image" Target="../media/image21.png"/><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7.svg"/><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8.w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9.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27.svg"/><Relationship Id="rId1"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248540" y="3559438"/>
            <a:ext cx="1480978" cy="148097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9" name="组合 118"/>
          <p:cNvGrpSpPr/>
          <p:nvPr/>
        </p:nvGrpSpPr>
        <p:grpSpPr>
          <a:xfrm>
            <a:off x="98996" y="2748476"/>
            <a:ext cx="6428833" cy="1361049"/>
            <a:chOff x="98996" y="2748476"/>
            <a:chExt cx="6428833" cy="1361049"/>
          </a:xfrm>
        </p:grpSpPr>
        <p:grpSp>
          <p:nvGrpSpPr>
            <p:cNvPr id="118" name="组合 117"/>
            <p:cNvGrpSpPr/>
            <p:nvPr/>
          </p:nvGrpSpPr>
          <p:grpSpPr>
            <a:xfrm>
              <a:off x="98996" y="2748476"/>
              <a:ext cx="6428833" cy="1361049"/>
              <a:chOff x="98996" y="2748476"/>
              <a:chExt cx="6428833" cy="1361049"/>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9140"/>
              <a:stretch>
                <a:fillRect/>
              </a:stretch>
            </p:blipFill>
            <p:spPr>
              <a:xfrm>
                <a:off x="98996" y="2754353"/>
                <a:ext cx="2504116" cy="1349293"/>
              </a:xfrm>
              <a:prstGeom prst="rect">
                <a:avLst/>
              </a:prstGeom>
            </p:spPr>
          </p:pic>
          <p:grpSp>
            <p:nvGrpSpPr>
              <p:cNvPr id="12" name="组合 11"/>
              <p:cNvGrpSpPr/>
              <p:nvPr/>
            </p:nvGrpSpPr>
            <p:grpSpPr>
              <a:xfrm>
                <a:off x="1307853" y="2748476"/>
                <a:ext cx="5219976" cy="1361049"/>
                <a:chOff x="1307853" y="2366615"/>
                <a:chExt cx="5219976" cy="1670538"/>
              </a:xfrm>
            </p:grpSpPr>
            <p:sp>
              <p:nvSpPr>
                <p:cNvPr id="8" name="矩形 7"/>
                <p:cNvSpPr/>
                <p:nvPr/>
              </p:nvSpPr>
              <p:spPr>
                <a:xfrm>
                  <a:off x="2562615" y="2373830"/>
                  <a:ext cx="2723165" cy="1656109"/>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等腰三角形 5"/>
                <p:cNvSpPr/>
                <p:nvPr/>
              </p:nvSpPr>
              <p:spPr>
                <a:xfrm>
                  <a:off x="1307853" y="2366615"/>
                  <a:ext cx="1262171" cy="1670538"/>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rot="10800000">
                  <a:off x="5279140" y="2373831"/>
                  <a:ext cx="1248689" cy="1656109"/>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7" name="文本框 6"/>
            <p:cNvSpPr txBox="1"/>
            <p:nvPr/>
          </p:nvSpPr>
          <p:spPr>
            <a:xfrm>
              <a:off x="2446986" y="2967335"/>
              <a:ext cx="3060121" cy="923330"/>
            </a:xfrm>
            <a:prstGeom prst="rect">
              <a:avLst/>
            </a:prstGeom>
            <a:noFill/>
          </p:spPr>
          <p:txBody>
            <a:bodyPr wrap="square" rtlCol="0">
              <a:spAutoFit/>
            </a:bodyPr>
            <a:lstStyle/>
            <a:p>
              <a:pPr algn="ctr"/>
              <a:r>
                <a:rPr lang="zh-CN" altLang="en-US" sz="5400" dirty="0">
                  <a:solidFill>
                    <a:srgbClr val="F1F5EF"/>
                  </a:solidFill>
                </a:rPr>
                <a:t>第三章</a:t>
              </a:r>
              <a:endParaRPr lang="en-US" altLang="zh-CN" sz="5400" dirty="0">
                <a:solidFill>
                  <a:srgbClr val="F1F5EF"/>
                </a:solidFill>
              </a:endParaRPr>
            </a:p>
          </p:txBody>
        </p:sp>
      </p:grpSp>
      <p:sp>
        <p:nvSpPr>
          <p:cNvPr id="19" name="文本框 18"/>
          <p:cNvSpPr txBox="1"/>
          <p:nvPr/>
        </p:nvSpPr>
        <p:spPr>
          <a:xfrm>
            <a:off x="6263080" y="3154137"/>
            <a:ext cx="5519283" cy="769441"/>
          </a:xfrm>
          <a:prstGeom prst="rect">
            <a:avLst/>
          </a:prstGeom>
          <a:noFill/>
        </p:spPr>
        <p:txBody>
          <a:bodyPr wrap="square" rtlCol="0">
            <a:spAutoFit/>
          </a:bodyPr>
          <a:lstStyle/>
          <a:p>
            <a:pPr algn="ctr"/>
            <a:r>
              <a:rPr lang="zh-CN" altLang="en-US" sz="4400" b="1" dirty="0">
                <a:solidFill>
                  <a:srgbClr val="5197D7"/>
                </a:solidFill>
                <a:latin typeface="微软雅黑" panose="020B0503020204020204" pitchFamily="34" charset="-122"/>
                <a:ea typeface="微软雅黑" panose="020B0503020204020204" pitchFamily="34" charset="-122"/>
              </a:rPr>
              <a:t>需求分析（二）</a:t>
            </a:r>
            <a:endParaRPr lang="zh-CN" altLang="en-US" sz="4400" b="1" dirty="0">
              <a:solidFill>
                <a:srgbClr val="5197D7"/>
              </a:solidFill>
              <a:latin typeface="微软雅黑" panose="020B0503020204020204" pitchFamily="34" charset="-122"/>
              <a:ea typeface="微软雅黑" panose="020B0503020204020204" pitchFamily="34" charset="-122"/>
            </a:endParaRPr>
          </a:p>
        </p:txBody>
      </p:sp>
      <p:sp>
        <p:nvSpPr>
          <p:cNvPr id="3" name="椭圆 2"/>
          <p:cNvSpPr/>
          <p:nvPr/>
        </p:nvSpPr>
        <p:spPr>
          <a:xfrm>
            <a:off x="9911932" y="3873554"/>
            <a:ext cx="2063629" cy="2063629"/>
          </a:xfrm>
          <a:prstGeom prst="ellipse">
            <a:avLst/>
          </a:prstGeom>
          <a:solidFill>
            <a:srgbClr val="5197D7">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57960" y="273722"/>
            <a:ext cx="1480978" cy="1480978"/>
          </a:xfrm>
          <a:prstGeom prst="ellipse">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8" name="图片 27"/>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513792" y="2140978"/>
            <a:ext cx="2048823" cy="509101"/>
          </a:xfrm>
          <a:prstGeom prst="rect">
            <a:avLst/>
          </a:prstGeom>
        </p:spPr>
      </p:pic>
      <p:sp>
        <p:nvSpPr>
          <p:cNvPr id="2" name="日期占位符 1"/>
          <p:cNvSpPr>
            <a:spLocks noGrp="1"/>
          </p:cNvSpPr>
          <p:nvPr>
            <p:ph type="dt" sz="half" idx="10"/>
          </p:nvPr>
        </p:nvSpPr>
        <p:spPr/>
        <p:txBody>
          <a:bodyPr/>
          <a:lstStyle/>
          <a:p>
            <a:pPr>
              <a:defRPr/>
            </a:pPr>
            <a:fld id="{E4E4DBD0-D017-418A-B213-DAD1ABC9D5A8}"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400"/>
                                        <p:tgtEl>
                                          <p:spTgt spid="30"/>
                                        </p:tgtEl>
                                      </p:cBhvr>
                                    </p:animEffect>
                                    <p:anim calcmode="lin" valueType="num">
                                      <p:cBhvr>
                                        <p:cTn id="8" dur="400" fill="hold"/>
                                        <p:tgtEl>
                                          <p:spTgt spid="30"/>
                                        </p:tgtEl>
                                        <p:attrNameLst>
                                          <p:attrName>ppt_x</p:attrName>
                                        </p:attrNameLst>
                                      </p:cBhvr>
                                      <p:tavLst>
                                        <p:tav tm="0">
                                          <p:val>
                                            <p:strVal val="#ppt_x"/>
                                          </p:val>
                                        </p:tav>
                                        <p:tav tm="100000">
                                          <p:val>
                                            <p:strVal val="#ppt_x"/>
                                          </p:val>
                                        </p:tav>
                                      </p:tavLst>
                                    </p:anim>
                                    <p:anim calcmode="lin" valueType="num">
                                      <p:cBhvr>
                                        <p:cTn id="9" dur="400" fill="hold"/>
                                        <p:tgtEl>
                                          <p:spTgt spid="30"/>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15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par>
                                <p:cTn id="15" presetID="42" presetClass="entr" presetSubtype="0" fill="hold" grpId="0" nodeType="withEffect">
                                  <p:stCondLst>
                                    <p:cond delay="14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400"/>
                                        <p:tgtEl>
                                          <p:spTgt spid="29"/>
                                        </p:tgtEl>
                                      </p:cBhvr>
                                    </p:animEffect>
                                    <p:anim calcmode="lin" valueType="num">
                                      <p:cBhvr>
                                        <p:cTn id="18" dur="400" fill="hold"/>
                                        <p:tgtEl>
                                          <p:spTgt spid="29"/>
                                        </p:tgtEl>
                                        <p:attrNameLst>
                                          <p:attrName>ppt_x</p:attrName>
                                        </p:attrNameLst>
                                      </p:cBhvr>
                                      <p:tavLst>
                                        <p:tav tm="0">
                                          <p:val>
                                            <p:strVal val="#ppt_x"/>
                                          </p:val>
                                        </p:tav>
                                        <p:tav tm="100000">
                                          <p:val>
                                            <p:strVal val="#ppt_x"/>
                                          </p:val>
                                        </p:tav>
                                      </p:tavLst>
                                    </p:anim>
                                    <p:anim calcmode="lin" valueType="num">
                                      <p:cBhvr>
                                        <p:cTn id="19" dur="4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7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400"/>
                                        <p:tgtEl>
                                          <p:spTgt spid="3"/>
                                        </p:tgtEl>
                                      </p:cBhvr>
                                    </p:animEffect>
                                    <p:anim calcmode="lin" valueType="num">
                                      <p:cBhvr>
                                        <p:cTn id="23" dur="400" fill="hold"/>
                                        <p:tgtEl>
                                          <p:spTgt spid="3"/>
                                        </p:tgtEl>
                                        <p:attrNameLst>
                                          <p:attrName>ppt_x</p:attrName>
                                        </p:attrNameLst>
                                      </p:cBhvr>
                                      <p:tavLst>
                                        <p:tav tm="0">
                                          <p:val>
                                            <p:strVal val="#ppt_x"/>
                                          </p:val>
                                        </p:tav>
                                        <p:tav tm="100000">
                                          <p:val>
                                            <p:strVal val="#ppt_x"/>
                                          </p:val>
                                        </p:tav>
                                      </p:tavLst>
                                    </p:anim>
                                    <p:anim calcmode="lin" valueType="num">
                                      <p:cBhvr>
                                        <p:cTn id="24" dur="400" fill="hold"/>
                                        <p:tgtEl>
                                          <p:spTgt spid="3"/>
                                        </p:tgtEl>
                                        <p:attrNameLst>
                                          <p:attrName>ppt_y</p:attrName>
                                        </p:attrNameLst>
                                      </p:cBhvr>
                                      <p:tavLst>
                                        <p:tav tm="0">
                                          <p:val>
                                            <p:strVal val="#ppt_y+.1"/>
                                          </p:val>
                                        </p:tav>
                                        <p:tav tm="100000">
                                          <p:val>
                                            <p:strVal val="#ppt_y"/>
                                          </p:val>
                                        </p:tav>
                                      </p:tavLst>
                                    </p:anim>
                                  </p:childTnLst>
                                </p:cTn>
                              </p:par>
                              <p:par>
                                <p:cTn id="25" presetID="2" presetClass="entr" presetSubtype="8" fill="hold" nodeType="withEffect">
                                  <p:stCondLst>
                                    <p:cond delay="170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0-#ppt_w/2"/>
                                          </p:val>
                                        </p:tav>
                                        <p:tav tm="100000">
                                          <p:val>
                                            <p:strVal val="#ppt_x"/>
                                          </p:val>
                                        </p:tav>
                                      </p:tavLst>
                                    </p:anim>
                                    <p:anim calcmode="lin" valueType="num">
                                      <p:cBhvr additive="base">
                                        <p:cTn id="28" dur="500" fill="hold"/>
                                        <p:tgtEl>
                                          <p:spTgt spid="119"/>
                                        </p:tgtEl>
                                        <p:attrNameLst>
                                          <p:attrName>ppt_y</p:attrName>
                                        </p:attrNameLst>
                                      </p:cBhvr>
                                      <p:tavLst>
                                        <p:tav tm="0">
                                          <p:val>
                                            <p:strVal val="#ppt_y"/>
                                          </p:val>
                                        </p:tav>
                                        <p:tav tm="100000">
                                          <p:val>
                                            <p:strVal val="#ppt_y"/>
                                          </p:val>
                                        </p:tav>
                                      </p:tavLst>
                                    </p:anim>
                                  </p:childTnLst>
                                </p:cTn>
                              </p:par>
                            </p:childTnLst>
                          </p:cTn>
                        </p:par>
                        <p:par>
                          <p:cTn id="29" fill="hold">
                            <p:stCondLst>
                              <p:cond delay="1600"/>
                            </p:stCondLst>
                            <p:childTnLst>
                              <p:par>
                                <p:cTn id="30" presetID="10"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9" grpId="0"/>
      <p:bldP spid="3" grpId="0" animBg="1"/>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66"/>
          <p:cNvSpPr>
            <a:spLocks noChangeArrowheads="1"/>
          </p:cNvSpPr>
          <p:nvPr/>
        </p:nvSpPr>
        <p:spPr bwMode="auto">
          <a:xfrm>
            <a:off x="775879" y="2997000"/>
            <a:ext cx="10411968" cy="279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p>
            <a:pPr indent="457200" algn="just">
              <a:lnSpc>
                <a:spcPct val="150000"/>
              </a:lnSpc>
            </a:pPr>
            <a:r>
              <a:rPr lang="zh-CN" altLang="en-US" sz="2000" dirty="0">
                <a:latin typeface="+mn-ea"/>
              </a:rPr>
              <a:t>一位化学家或化学制品仓库人员可以提出对一种或多种化学制品的请求。对该请求的执行可以有两种途径：一是传送一个存在于化学制品仓库清单上的化学制品容器，二是向外界供应商提交一份订购新化学制品的订单。提出请求的人在准备其请求时必须能够通过在线查找供应商目录表找到特定的化学制品。从准备请求直到请求执行或取消请求期间，系统必须跟踪每一个化学制品请求的状态。系统还必须保持跟踪每个化学制品的历史记录，从公司收到化学制品直到它完全被消耗或废弃为止。</a:t>
            </a:r>
            <a:endParaRPr lang="zh-CN" altLang="en-US" sz="2000" dirty="0">
              <a:latin typeface="+mn-ea"/>
            </a:endParaRPr>
          </a:p>
        </p:txBody>
      </p:sp>
      <p:sp>
        <p:nvSpPr>
          <p:cNvPr id="6" name="矩形 9246"/>
          <p:cNvSpPr>
            <a:spLocks noChangeArrowheads="1"/>
          </p:cNvSpPr>
          <p:nvPr/>
        </p:nvSpPr>
        <p:spPr bwMode="auto">
          <a:xfrm>
            <a:off x="1694698" y="1612882"/>
            <a:ext cx="9682863" cy="590722"/>
          </a:xfrm>
          <a:prstGeom prst="roundRect">
            <a:avLst/>
          </a:prstGeom>
          <a:solidFill>
            <a:schemeClr val="accent5">
              <a:lumMod val="20000"/>
              <a:lumOff val="80000"/>
            </a:schemeClr>
          </a:solidFill>
          <a:ln w="9525">
            <a:noFill/>
            <a:miter lim="800000"/>
          </a:ln>
        </p:spPr>
        <p:txBody>
          <a:bodyPr wrap="none" anchor="ctr">
            <a:normAutofit/>
          </a:bodyPr>
          <a:lstStyle/>
          <a:p>
            <a:pPr algn="ctr"/>
            <a:endParaRPr lang="zh-CN" altLang="en-US" sz="2000" dirty="0">
              <a:latin typeface="+mn-ea"/>
            </a:endParaRPr>
          </a:p>
        </p:txBody>
      </p:sp>
      <p:sp>
        <p:nvSpPr>
          <p:cNvPr id="7" name="矩形 9246"/>
          <p:cNvSpPr>
            <a:spLocks noChangeArrowheads="1"/>
          </p:cNvSpPr>
          <p:nvPr/>
        </p:nvSpPr>
        <p:spPr bwMode="auto">
          <a:xfrm>
            <a:off x="698499" y="1612882"/>
            <a:ext cx="996198" cy="590722"/>
          </a:xfrm>
          <a:prstGeom prst="roundRect">
            <a:avLst/>
          </a:prstGeom>
          <a:solidFill>
            <a:schemeClr val="bg1">
              <a:lumMod val="85000"/>
            </a:schemeClr>
          </a:solidFill>
          <a:ln w="9525">
            <a:noFill/>
            <a:miter lim="800000"/>
          </a:ln>
        </p:spPr>
        <p:txBody>
          <a:bodyPr wrap="none" anchor="ctr">
            <a:normAutofit/>
          </a:bodyPr>
          <a:lstStyle/>
          <a:p>
            <a:pPr algn="ctr"/>
            <a:endParaRPr lang="zh-CN" altLang="en-US" sz="2000" dirty="0">
              <a:solidFill>
                <a:schemeClr val="bg1"/>
              </a:solidFill>
              <a:latin typeface="+mn-ea"/>
            </a:endParaRPr>
          </a:p>
        </p:txBody>
      </p:sp>
      <p:sp>
        <p:nvSpPr>
          <p:cNvPr id="9" name="文本框 67"/>
          <p:cNvSpPr>
            <a:spLocks noChangeArrowheads="1"/>
          </p:cNvSpPr>
          <p:nvPr/>
        </p:nvSpPr>
        <p:spPr bwMode="auto">
          <a:xfrm>
            <a:off x="707586" y="1677760"/>
            <a:ext cx="10785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p>
            <a:pPr lvl="0" fontAlgn="base">
              <a:spcBef>
                <a:spcPct val="0"/>
              </a:spcBef>
              <a:spcAft>
                <a:spcPct val="0"/>
              </a:spcAft>
              <a:defRPr/>
            </a:pPr>
            <a:r>
              <a:rPr lang="zh-CN" altLang="en-US" sz="2400" b="1" kern="0" dirty="0">
                <a:solidFill>
                  <a:srgbClr val="FF0000"/>
                </a:solidFill>
                <a:latin typeface="+mn-ea"/>
                <a:sym typeface="宋体" panose="02010600030101010101" pitchFamily="2" charset="-122"/>
              </a:rPr>
              <a:t>案例：“化学制品跟踪系统” 用户需求部分</a:t>
            </a:r>
            <a:endParaRPr lang="zh-CN" altLang="en-US" sz="2400" b="1" kern="0" dirty="0">
              <a:solidFill>
                <a:srgbClr val="FF0000"/>
              </a:solidFill>
              <a:latin typeface="+mn-ea"/>
              <a:sym typeface="宋体" panose="02010600030101010101" pitchFamily="2" charset="-122"/>
            </a:endParaRPr>
          </a:p>
        </p:txBody>
      </p:sp>
      <p:sp>
        <p:nvSpPr>
          <p:cNvPr id="10" name="矩形: 圆角 9"/>
          <p:cNvSpPr/>
          <p:nvPr/>
        </p:nvSpPr>
        <p:spPr>
          <a:xfrm>
            <a:off x="707586" y="2685732"/>
            <a:ext cx="10679062" cy="3668886"/>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a:bodyP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2"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）从客户需求到分析模型</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案例</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 name="矩形 1"/>
          <p:cNvSpPr/>
          <p:nvPr/>
        </p:nvSpPr>
        <p:spPr>
          <a:xfrm>
            <a:off x="1847850" y="3110350"/>
            <a:ext cx="762000" cy="342900"/>
          </a:xfrm>
          <a:prstGeom prst="rect">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15" name="矩形 14"/>
          <p:cNvSpPr/>
          <p:nvPr/>
        </p:nvSpPr>
        <p:spPr>
          <a:xfrm>
            <a:off x="2857500" y="3110350"/>
            <a:ext cx="2082800" cy="342900"/>
          </a:xfrm>
          <a:prstGeom prst="rect">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16" name="矩形 15"/>
          <p:cNvSpPr/>
          <p:nvPr/>
        </p:nvSpPr>
        <p:spPr>
          <a:xfrm>
            <a:off x="7486650" y="3110350"/>
            <a:ext cx="1028700" cy="342900"/>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17" name="矩形 16"/>
          <p:cNvSpPr/>
          <p:nvPr/>
        </p:nvSpPr>
        <p:spPr>
          <a:xfrm>
            <a:off x="8001000" y="3593068"/>
            <a:ext cx="1574800" cy="342900"/>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18" name="矩形 17"/>
          <p:cNvSpPr/>
          <p:nvPr/>
        </p:nvSpPr>
        <p:spPr>
          <a:xfrm>
            <a:off x="5448300" y="3586836"/>
            <a:ext cx="1574800" cy="342900"/>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19" name="矩形 18"/>
          <p:cNvSpPr/>
          <p:nvPr/>
        </p:nvSpPr>
        <p:spPr>
          <a:xfrm>
            <a:off x="869950" y="4049193"/>
            <a:ext cx="762000" cy="342900"/>
          </a:xfrm>
          <a:prstGeom prst="rect">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20" name="矩形 19"/>
          <p:cNvSpPr/>
          <p:nvPr/>
        </p:nvSpPr>
        <p:spPr>
          <a:xfrm>
            <a:off x="2667000" y="4049193"/>
            <a:ext cx="527050" cy="34290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22" name="矩形 21"/>
          <p:cNvSpPr/>
          <p:nvPr/>
        </p:nvSpPr>
        <p:spPr>
          <a:xfrm>
            <a:off x="3663951" y="3586836"/>
            <a:ext cx="527050" cy="34290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23" name="矩形 22"/>
          <p:cNvSpPr/>
          <p:nvPr/>
        </p:nvSpPr>
        <p:spPr>
          <a:xfrm>
            <a:off x="10325100" y="4049193"/>
            <a:ext cx="812800" cy="3429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24" name="矩形 23"/>
          <p:cNvSpPr/>
          <p:nvPr/>
        </p:nvSpPr>
        <p:spPr>
          <a:xfrm>
            <a:off x="805352" y="4506729"/>
            <a:ext cx="343998" cy="34290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3" name="矩形: 圆角 2"/>
          <p:cNvSpPr/>
          <p:nvPr/>
        </p:nvSpPr>
        <p:spPr>
          <a:xfrm>
            <a:off x="2223332" y="2401057"/>
            <a:ext cx="1639482" cy="48823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ysClr val="windowText" lastClr="000000"/>
                </a:solidFill>
              </a:rPr>
              <a:t>参与者</a:t>
            </a:r>
            <a:endParaRPr lang="zh-CN" altLang="en-US" sz="2000" dirty="0">
              <a:solidFill>
                <a:sysClr val="windowText" lastClr="000000"/>
              </a:solidFill>
            </a:endParaRPr>
          </a:p>
        </p:txBody>
      </p:sp>
      <p:cxnSp>
        <p:nvCxnSpPr>
          <p:cNvPr id="5" name="直接箭头连接符 4"/>
          <p:cNvCxnSpPr>
            <a:stCxn id="3" idx="2"/>
          </p:cNvCxnSpPr>
          <p:nvPr/>
        </p:nvCxnSpPr>
        <p:spPr>
          <a:xfrm flipH="1">
            <a:off x="2390053" y="2889290"/>
            <a:ext cx="653020" cy="221060"/>
          </a:xfrm>
          <a:prstGeom prst="straightConnector1">
            <a:avLst/>
          </a:prstGeom>
          <a:ln w="158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3" idx="2"/>
            <a:endCxn id="15" idx="0"/>
          </p:cNvCxnSpPr>
          <p:nvPr/>
        </p:nvCxnSpPr>
        <p:spPr>
          <a:xfrm>
            <a:off x="3043073" y="2889290"/>
            <a:ext cx="855827" cy="221060"/>
          </a:xfrm>
          <a:prstGeom prst="straightConnector1">
            <a:avLst/>
          </a:prstGeom>
          <a:ln w="158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p:cNvSpPr/>
          <p:nvPr/>
        </p:nvSpPr>
        <p:spPr>
          <a:xfrm>
            <a:off x="7023100" y="2394359"/>
            <a:ext cx="1639482" cy="48823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ysClr val="windowText" lastClr="000000"/>
                </a:solidFill>
              </a:rPr>
              <a:t>实体</a:t>
            </a:r>
            <a:endParaRPr lang="zh-CN" altLang="en-US" sz="2000" dirty="0">
              <a:solidFill>
                <a:sysClr val="windowText" lastClr="000000"/>
              </a:solidFill>
            </a:endParaRPr>
          </a:p>
        </p:txBody>
      </p:sp>
      <p:cxnSp>
        <p:nvCxnSpPr>
          <p:cNvPr id="32" name="直接箭头连接符 31"/>
          <p:cNvCxnSpPr>
            <a:stCxn id="31" idx="2"/>
            <a:endCxn id="16" idx="0"/>
          </p:cNvCxnSpPr>
          <p:nvPr/>
        </p:nvCxnSpPr>
        <p:spPr>
          <a:xfrm>
            <a:off x="7842841" y="2882592"/>
            <a:ext cx="158159" cy="22775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1" idx="2"/>
            <a:endCxn id="18" idx="0"/>
          </p:cNvCxnSpPr>
          <p:nvPr/>
        </p:nvCxnSpPr>
        <p:spPr>
          <a:xfrm flipH="1">
            <a:off x="6235700" y="2882592"/>
            <a:ext cx="1607141" cy="70424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17" idx="0"/>
          </p:cNvCxnSpPr>
          <p:nvPr/>
        </p:nvCxnSpPr>
        <p:spPr>
          <a:xfrm>
            <a:off x="7873561" y="2867935"/>
            <a:ext cx="914839" cy="72513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 idx="2"/>
          </p:cNvCxnSpPr>
          <p:nvPr/>
        </p:nvCxnSpPr>
        <p:spPr>
          <a:xfrm flipH="1">
            <a:off x="1525061" y="2889290"/>
            <a:ext cx="1518012" cy="1155594"/>
          </a:xfrm>
          <a:prstGeom prst="straightConnector1">
            <a:avLst/>
          </a:prstGeom>
          <a:ln w="158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圆角 45"/>
          <p:cNvSpPr/>
          <p:nvPr/>
        </p:nvSpPr>
        <p:spPr>
          <a:xfrm>
            <a:off x="2223332" y="5925695"/>
            <a:ext cx="1639482" cy="3429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过程</a:t>
            </a:r>
            <a:endParaRPr lang="zh-CN" altLang="en-US" dirty="0">
              <a:solidFill>
                <a:sysClr val="windowText" lastClr="000000"/>
              </a:solidFill>
            </a:endParaRPr>
          </a:p>
        </p:txBody>
      </p:sp>
      <p:cxnSp>
        <p:nvCxnSpPr>
          <p:cNvPr id="47" name="直接箭头连接符 46"/>
          <p:cNvCxnSpPr>
            <a:stCxn id="46" idx="0"/>
          </p:cNvCxnSpPr>
          <p:nvPr/>
        </p:nvCxnSpPr>
        <p:spPr>
          <a:xfrm flipH="1" flipV="1">
            <a:off x="2930525" y="4501112"/>
            <a:ext cx="112548" cy="1424583"/>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51" idx="0"/>
            <a:endCxn id="23" idx="2"/>
          </p:cNvCxnSpPr>
          <p:nvPr/>
        </p:nvCxnSpPr>
        <p:spPr>
          <a:xfrm flipV="1">
            <a:off x="10336620" y="4392093"/>
            <a:ext cx="394880" cy="153154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p:cNvSpPr/>
          <p:nvPr/>
        </p:nvSpPr>
        <p:spPr>
          <a:xfrm>
            <a:off x="9516879" y="5923639"/>
            <a:ext cx="1639482" cy="342900"/>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用例</a:t>
            </a:r>
            <a:endParaRPr lang="zh-CN" altLang="en-US" dirty="0">
              <a:solidFill>
                <a:sysClr val="windowText" lastClr="000000"/>
              </a:solidFill>
            </a:endParaRPr>
          </a:p>
        </p:txBody>
      </p:sp>
      <p:sp>
        <p:nvSpPr>
          <p:cNvPr id="64" name="矩形: 圆角 63"/>
          <p:cNvSpPr/>
          <p:nvPr/>
        </p:nvSpPr>
        <p:spPr>
          <a:xfrm>
            <a:off x="4064960" y="5925695"/>
            <a:ext cx="1639482" cy="3429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转化</a:t>
            </a:r>
            <a:endParaRPr lang="zh-CN" altLang="en-US" dirty="0">
              <a:solidFill>
                <a:sysClr val="windowText" lastClr="000000"/>
              </a:solidFill>
            </a:endParaRPr>
          </a:p>
        </p:txBody>
      </p:sp>
      <p:sp>
        <p:nvSpPr>
          <p:cNvPr id="65" name="矩形 64"/>
          <p:cNvSpPr/>
          <p:nvPr/>
        </p:nvSpPr>
        <p:spPr>
          <a:xfrm>
            <a:off x="3644899" y="5404408"/>
            <a:ext cx="558800" cy="34290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66" name="矩形 65"/>
          <p:cNvSpPr/>
          <p:nvPr/>
        </p:nvSpPr>
        <p:spPr>
          <a:xfrm>
            <a:off x="4398017" y="5408179"/>
            <a:ext cx="558800" cy="34290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68" name="矩形 67"/>
          <p:cNvSpPr/>
          <p:nvPr/>
        </p:nvSpPr>
        <p:spPr>
          <a:xfrm>
            <a:off x="8813800" y="4971425"/>
            <a:ext cx="1011270" cy="34290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69" name="矩形: 圆角 68"/>
          <p:cNvSpPr/>
          <p:nvPr/>
        </p:nvSpPr>
        <p:spPr>
          <a:xfrm>
            <a:off x="7603135" y="5918278"/>
            <a:ext cx="1639482" cy="3429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数据存储</a:t>
            </a:r>
            <a:endParaRPr lang="zh-CN" altLang="en-US" dirty="0">
              <a:solidFill>
                <a:sysClr val="windowText" lastClr="000000"/>
              </a:solidFill>
            </a:endParaRPr>
          </a:p>
        </p:txBody>
      </p:sp>
      <p:cxnSp>
        <p:nvCxnSpPr>
          <p:cNvPr id="70" name="直接箭头连接符 69"/>
          <p:cNvCxnSpPr>
            <a:stCxn id="69" idx="0"/>
            <a:endCxn id="68" idx="2"/>
          </p:cNvCxnSpPr>
          <p:nvPr/>
        </p:nvCxnSpPr>
        <p:spPr>
          <a:xfrm flipV="1">
            <a:off x="8422876" y="5314325"/>
            <a:ext cx="896559" cy="603953"/>
          </a:xfrm>
          <a:prstGeom prst="straightConnector1">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4" idx="0"/>
          </p:cNvCxnSpPr>
          <p:nvPr/>
        </p:nvCxnSpPr>
        <p:spPr>
          <a:xfrm flipH="1" flipV="1">
            <a:off x="4060255" y="5787187"/>
            <a:ext cx="824446" cy="13850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0"/>
          </p:cNvCxnSpPr>
          <p:nvPr/>
        </p:nvCxnSpPr>
        <p:spPr>
          <a:xfrm flipH="1" flipV="1">
            <a:off x="4662081" y="5723169"/>
            <a:ext cx="222620" cy="20252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p>
            <a:pPr>
              <a:defRPr/>
            </a:pPr>
            <a:fld id="{32C9B7A1-5579-41CE-BDEE-95EB35AC642A}" type="datetime1">
              <a:rPr lang="zh-CN" altLang="en-US" smtClean="0">
                <a:solidFill>
                  <a:prstClr val="black">
                    <a:tint val="75000"/>
                  </a:prstClr>
                </a:solidFill>
              </a:rPr>
            </a:fld>
            <a:endParaRPr lang="zh-CN" altLang="en-US">
              <a:solidFill>
                <a:prstClr val="black">
                  <a:tint val="75000"/>
                </a:prstClr>
              </a:solidFill>
            </a:endParaRPr>
          </a:p>
        </p:txBody>
      </p:sp>
      <p:sp>
        <p:nvSpPr>
          <p:cNvPr id="13" name="灯片编号占位符 1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7" grpId="0" animBg="1"/>
      <p:bldP spid="9" grpId="0"/>
      <p:bldP spid="10" grpId="0" animBg="1"/>
      <p:bldP spid="12" grpId="0"/>
      <p:bldP spid="2" grpId="0" animBg="1"/>
      <p:bldP spid="15" grpId="0" animBg="1"/>
      <p:bldP spid="16" grpId="0" animBg="1"/>
      <p:bldP spid="17" grpId="0" animBg="1"/>
      <p:bldP spid="18" grpId="0" animBg="1"/>
      <p:bldP spid="19" grpId="0" animBg="1"/>
      <p:bldP spid="20" grpId="0" animBg="1"/>
      <p:bldP spid="22" grpId="0" animBg="1"/>
      <p:bldP spid="23" grpId="0" animBg="1"/>
      <p:bldP spid="24" grpId="0" animBg="1"/>
      <p:bldP spid="3" grpId="0" animBg="1"/>
      <p:bldP spid="31" grpId="0" animBg="1"/>
      <p:bldP spid="46" grpId="0" animBg="1"/>
      <p:bldP spid="51" grpId="0" animBg="1"/>
      <p:bldP spid="64" grpId="0" animBg="1"/>
      <p:bldP spid="65" grpId="0" animBg="1"/>
      <p:bldP spid="66" grpId="0" animBg="1"/>
      <p:bldP spid="68" grpId="0" animBg="1"/>
      <p:bldP spid="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圆角 132"/>
          <p:cNvSpPr/>
          <p:nvPr/>
        </p:nvSpPr>
        <p:spPr>
          <a:xfrm>
            <a:off x="854873" y="3232364"/>
            <a:ext cx="10578293" cy="818706"/>
          </a:xfrm>
          <a:prstGeom prst="roundRect">
            <a:avLst/>
          </a:prstGeom>
          <a:noFill/>
          <a:ln w="190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圆角 133"/>
          <p:cNvSpPr/>
          <p:nvPr/>
        </p:nvSpPr>
        <p:spPr>
          <a:xfrm>
            <a:off x="915207" y="4344884"/>
            <a:ext cx="10578293" cy="818706"/>
          </a:xfrm>
          <a:prstGeom prst="roundRect">
            <a:avLst/>
          </a:prstGeom>
          <a:noFill/>
          <a:ln w="1905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p:cNvSpPr/>
          <p:nvPr/>
        </p:nvSpPr>
        <p:spPr>
          <a:xfrm>
            <a:off x="854873" y="2171700"/>
            <a:ext cx="10578293" cy="818706"/>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p:cNvGrpSpPr/>
          <p:nvPr/>
        </p:nvGrpSpPr>
        <p:grpSpPr>
          <a:xfrm>
            <a:off x="698501" y="2392793"/>
            <a:ext cx="433415" cy="367929"/>
            <a:chOff x="0" y="0"/>
            <a:chExt cx="767929" cy="767929"/>
          </a:xfrm>
        </p:grpSpPr>
        <p:sp>
          <p:nvSpPr>
            <p:cNvPr id="117" name="任意多边形: 形状 116"/>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sz="2000"/>
            </a:p>
          </p:txBody>
        </p:sp>
        <p:sp>
          <p:nvSpPr>
            <p:cNvPr id="118" name="任意多边形: 形状 117"/>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sp>
        <p:nvSpPr>
          <p:cNvPr id="119" name="矩形 118"/>
          <p:cNvSpPr/>
          <p:nvPr/>
        </p:nvSpPr>
        <p:spPr>
          <a:xfrm>
            <a:off x="1236086" y="2427060"/>
            <a:ext cx="10197080" cy="447057"/>
          </a:xfrm>
          <a:prstGeom prst="rect">
            <a:avLst/>
          </a:prstGeom>
        </p:spPr>
        <p:txBody>
          <a:bodyPr wrap="square" lIns="144000" tIns="0" rIns="144000" bIns="0" anchor="t">
            <a:noAutofit/>
          </a:bodyPr>
          <a:lstStyle/>
          <a:p>
            <a:pPr algn="just">
              <a:lnSpc>
                <a:spcPct val="120000"/>
              </a:lnSpc>
            </a:pPr>
            <a:r>
              <a:rPr lang="en-US" altLang="zh-CN" sz="2000" dirty="0">
                <a:solidFill>
                  <a:srgbClr val="000000"/>
                </a:solidFill>
                <a:latin typeface="+mn-ea"/>
              </a:rPr>
              <a:t>1</a:t>
            </a:r>
            <a:r>
              <a:rPr lang="zh-CN" altLang="en-US" sz="2000" dirty="0">
                <a:solidFill>
                  <a:srgbClr val="000000"/>
                </a:solidFill>
                <a:latin typeface="+mn-ea"/>
              </a:rPr>
              <a:t>）数据流图</a:t>
            </a:r>
            <a:r>
              <a:rPr lang="en-US" altLang="zh-CN" sz="2000" dirty="0">
                <a:solidFill>
                  <a:srgbClr val="000000"/>
                </a:solidFill>
                <a:latin typeface="+mn-ea"/>
              </a:rPr>
              <a:t>(data flow diagram</a:t>
            </a:r>
            <a:r>
              <a:rPr lang="zh-CN" altLang="en-US" sz="2000" dirty="0">
                <a:solidFill>
                  <a:srgbClr val="000000"/>
                </a:solidFill>
                <a:latin typeface="+mn-ea"/>
              </a:rPr>
              <a:t>，</a:t>
            </a:r>
            <a:r>
              <a:rPr lang="en-US" altLang="zh-CN" sz="2000" dirty="0">
                <a:solidFill>
                  <a:srgbClr val="000000"/>
                </a:solidFill>
                <a:latin typeface="+mn-ea"/>
              </a:rPr>
              <a:t>DFD)</a:t>
            </a:r>
            <a:r>
              <a:rPr lang="zh-CN" altLang="en-US" sz="2000" dirty="0">
                <a:solidFill>
                  <a:srgbClr val="000000"/>
                </a:solidFill>
                <a:latin typeface="+mn-ea"/>
              </a:rPr>
              <a:t>是结构化系统分析的基本工具</a:t>
            </a:r>
            <a:endParaRPr lang="zh-CN" altLang="en-US" sz="2000" dirty="0">
              <a:solidFill>
                <a:srgbClr val="000000"/>
              </a:solidFill>
              <a:latin typeface="+mn-ea"/>
            </a:endParaRPr>
          </a:p>
        </p:txBody>
      </p:sp>
      <p:sp>
        <p:nvSpPr>
          <p:cNvPr id="120" name="矩形 119"/>
          <p:cNvSpPr/>
          <p:nvPr/>
        </p:nvSpPr>
        <p:spPr>
          <a:xfrm>
            <a:off x="1231871" y="3239158"/>
            <a:ext cx="10197080" cy="818706"/>
          </a:xfrm>
          <a:prstGeom prst="rect">
            <a:avLst/>
          </a:prstGeom>
        </p:spPr>
        <p:txBody>
          <a:bodyPr wrap="square" lIns="144000" tIns="0" rIns="144000" bIns="0" anchor="t">
            <a:noAutofit/>
          </a:bodyPr>
          <a:lstStyle/>
          <a:p>
            <a:pPr algn="just">
              <a:lnSpc>
                <a:spcPct val="120000"/>
              </a:lnSpc>
            </a:pPr>
            <a:r>
              <a:rPr lang="en-US" altLang="zh-CN" sz="2000" dirty="0">
                <a:solidFill>
                  <a:srgbClr val="000000"/>
                </a:solidFill>
                <a:latin typeface="+mn-ea"/>
              </a:rPr>
              <a:t>2</a:t>
            </a:r>
            <a:r>
              <a:rPr lang="zh-CN" altLang="en-US" sz="2000" dirty="0">
                <a:solidFill>
                  <a:srgbClr val="000000"/>
                </a:solidFill>
                <a:latin typeface="+mn-ea"/>
              </a:rPr>
              <a:t>）一个数据流图确定了系统的转化过程、系统所操纵的数据或物质集合</a:t>
            </a:r>
            <a:r>
              <a:rPr lang="en-US" altLang="zh-CN" sz="2000" dirty="0">
                <a:solidFill>
                  <a:srgbClr val="000000"/>
                </a:solidFill>
                <a:latin typeface="+mn-ea"/>
              </a:rPr>
              <a:t>(</a:t>
            </a:r>
            <a:r>
              <a:rPr lang="zh-CN" altLang="en-US" sz="2000" dirty="0">
                <a:solidFill>
                  <a:srgbClr val="000000"/>
                </a:solidFill>
                <a:latin typeface="+mn-ea"/>
              </a:rPr>
              <a:t>存储</a:t>
            </a:r>
            <a:r>
              <a:rPr lang="en-US" altLang="zh-CN" sz="2000" dirty="0">
                <a:solidFill>
                  <a:srgbClr val="000000"/>
                </a:solidFill>
                <a:latin typeface="+mn-ea"/>
              </a:rPr>
              <a:t>)</a:t>
            </a:r>
            <a:r>
              <a:rPr lang="zh-CN" altLang="en-US" sz="2000" dirty="0">
                <a:solidFill>
                  <a:srgbClr val="000000"/>
                </a:solidFill>
                <a:latin typeface="+mn-ea"/>
              </a:rPr>
              <a:t>，以及过程、存储、外部世界之间的数据流或物质流。</a:t>
            </a:r>
            <a:endParaRPr lang="zh-CN" altLang="en-US" sz="2000" dirty="0">
              <a:solidFill>
                <a:srgbClr val="000000"/>
              </a:solidFill>
              <a:latin typeface="+mn-ea"/>
            </a:endParaRPr>
          </a:p>
        </p:txBody>
      </p:sp>
      <p:grpSp>
        <p:nvGrpSpPr>
          <p:cNvPr id="121" name="组合 120"/>
          <p:cNvGrpSpPr/>
          <p:nvPr/>
        </p:nvGrpSpPr>
        <p:grpSpPr>
          <a:xfrm>
            <a:off x="698500" y="3391084"/>
            <a:ext cx="433415" cy="367929"/>
            <a:chOff x="0" y="0"/>
            <a:chExt cx="767929" cy="767929"/>
          </a:xfrm>
        </p:grpSpPr>
        <p:sp>
          <p:nvSpPr>
            <p:cNvPr id="122" name="任意多边形: 形状 121"/>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sz="2000"/>
            </a:p>
          </p:txBody>
        </p:sp>
        <p:sp>
          <p:nvSpPr>
            <p:cNvPr id="123" name="任意多边形: 形状 122"/>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sp>
        <p:nvSpPr>
          <p:cNvPr id="124" name="矩形 123"/>
          <p:cNvSpPr/>
          <p:nvPr/>
        </p:nvSpPr>
        <p:spPr>
          <a:xfrm>
            <a:off x="1194470" y="4389375"/>
            <a:ext cx="10197080" cy="864418"/>
          </a:xfrm>
          <a:prstGeom prst="rect">
            <a:avLst/>
          </a:prstGeom>
        </p:spPr>
        <p:txBody>
          <a:bodyPr wrap="square" lIns="144000" tIns="0" rIns="144000" bIns="0" anchor="t">
            <a:noAutofit/>
          </a:bodyPr>
          <a:lstStyle/>
          <a:p>
            <a:pPr algn="just">
              <a:lnSpc>
                <a:spcPct val="120000"/>
              </a:lnSpc>
            </a:pPr>
            <a:r>
              <a:rPr lang="en-US" altLang="zh-CN" sz="2000" dirty="0">
                <a:solidFill>
                  <a:srgbClr val="000000"/>
                </a:solidFill>
                <a:latin typeface="+mn-ea"/>
              </a:rPr>
              <a:t>3</a:t>
            </a:r>
            <a:r>
              <a:rPr lang="zh-CN" altLang="en-US" sz="2000" dirty="0">
                <a:solidFill>
                  <a:srgbClr val="000000"/>
                </a:solidFill>
                <a:latin typeface="+mn-ea"/>
              </a:rPr>
              <a:t>）数据流图描述了软件需求规格说明中的功能需求怎样结合在一起使用户可以执行指定的任务，例如请求一种化学制品。也就是所说的功能建模</a:t>
            </a:r>
            <a:endParaRPr lang="zh-CN" altLang="en-US" sz="2000" dirty="0">
              <a:solidFill>
                <a:srgbClr val="000000"/>
              </a:solidFill>
              <a:latin typeface="+mn-ea"/>
            </a:endParaRPr>
          </a:p>
        </p:txBody>
      </p:sp>
      <p:grpSp>
        <p:nvGrpSpPr>
          <p:cNvPr id="129" name="组合 128"/>
          <p:cNvGrpSpPr/>
          <p:nvPr/>
        </p:nvGrpSpPr>
        <p:grpSpPr>
          <a:xfrm>
            <a:off x="710473" y="4570273"/>
            <a:ext cx="433415" cy="367929"/>
            <a:chOff x="0" y="0"/>
            <a:chExt cx="767929" cy="767929"/>
          </a:xfrm>
        </p:grpSpPr>
        <p:sp>
          <p:nvSpPr>
            <p:cNvPr id="130" name="任意多边形: 形状 129"/>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sz="2000"/>
            </a:p>
          </p:txBody>
        </p:sp>
        <p:sp>
          <p:nvSpPr>
            <p:cNvPr id="131" name="任意多边形: 形状 130"/>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sp>
        <p:nvSpPr>
          <p:cNvPr id="132" name="文本框 131"/>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9"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3" name="日期占位符 2"/>
          <p:cNvSpPr>
            <a:spLocks noGrp="1"/>
          </p:cNvSpPr>
          <p:nvPr>
            <p:ph type="dt" sz="half" idx="10"/>
          </p:nvPr>
        </p:nvSpPr>
        <p:spPr/>
        <p:txBody>
          <a:bodyPr/>
          <a:lstStyle/>
          <a:p>
            <a:pPr>
              <a:defRPr/>
            </a:pPr>
            <a:fld id="{076DC446-BBF6-47D8-BA00-24BAB9D6B830}"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left)">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2" grpId="0" animBg="1"/>
      <p:bldP spid="119" grpId="0"/>
      <p:bldP spid="120" grpId="0"/>
      <p:bldP spid="124"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270991" y="2427531"/>
            <a:ext cx="7338914" cy="2400775"/>
            <a:chOff x="2084544" y="3361762"/>
            <a:chExt cx="7338914" cy="2335375"/>
          </a:xfrm>
        </p:grpSpPr>
        <p:sp>
          <p:nvSpPr>
            <p:cNvPr id="2" name="矩形 1"/>
            <p:cNvSpPr/>
            <p:nvPr/>
          </p:nvSpPr>
          <p:spPr>
            <a:xfrm>
              <a:off x="2084544" y="3572477"/>
              <a:ext cx="1723292" cy="9636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外部实体</a:t>
              </a:r>
              <a:endParaRPr lang="en-US" altLang="zh-CN" sz="2000" dirty="0">
                <a:solidFill>
                  <a:schemeClr val="tx1"/>
                </a:solidFill>
              </a:endParaRPr>
            </a:p>
            <a:p>
              <a:pPr algn="ctr"/>
              <a:r>
                <a:rPr lang="en-US" altLang="zh-CN" sz="2000" dirty="0">
                  <a:solidFill>
                    <a:schemeClr val="tx1"/>
                  </a:solidFill>
                </a:rPr>
                <a:t>A</a:t>
              </a:r>
              <a:endParaRPr lang="zh-CN" altLang="en-US" sz="2000" dirty="0">
                <a:solidFill>
                  <a:schemeClr val="tx1"/>
                </a:solidFill>
              </a:endParaRPr>
            </a:p>
          </p:txBody>
        </p:sp>
        <p:cxnSp>
          <p:nvCxnSpPr>
            <p:cNvPr id="4" name="直接箭头连接符 3"/>
            <p:cNvCxnSpPr>
              <a:stCxn id="2" idx="3"/>
            </p:cNvCxnSpPr>
            <p:nvPr/>
          </p:nvCxnSpPr>
          <p:spPr>
            <a:xfrm flipV="1">
              <a:off x="3807836" y="4054295"/>
              <a:ext cx="124949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椭圆 5"/>
            <p:cNvSpPr/>
            <p:nvPr/>
          </p:nvSpPr>
          <p:spPr>
            <a:xfrm>
              <a:off x="5069268" y="3361762"/>
              <a:ext cx="1357533" cy="1357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变量（加工）</a:t>
              </a:r>
              <a:endParaRPr lang="en-US" altLang="zh-CN" sz="2000" dirty="0">
                <a:solidFill>
                  <a:schemeClr val="tx1"/>
                </a:solidFill>
              </a:endParaRPr>
            </a:p>
            <a:p>
              <a:pPr algn="ctr"/>
              <a:r>
                <a:rPr lang="zh-CN" altLang="en-US" sz="2000" dirty="0">
                  <a:solidFill>
                    <a:schemeClr val="tx1"/>
                  </a:solidFill>
                </a:rPr>
                <a:t>名称</a:t>
              </a:r>
              <a:endParaRPr lang="zh-CN" altLang="en-US" sz="2000" dirty="0">
                <a:solidFill>
                  <a:schemeClr val="tx1"/>
                </a:solidFill>
              </a:endParaRPr>
            </a:p>
          </p:txBody>
        </p:sp>
        <p:cxnSp>
          <p:nvCxnSpPr>
            <p:cNvPr id="22" name="直接箭头连接符 21"/>
            <p:cNvCxnSpPr/>
            <p:nvPr/>
          </p:nvCxnSpPr>
          <p:spPr>
            <a:xfrm flipV="1">
              <a:off x="6438734" y="4040527"/>
              <a:ext cx="124949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22"/>
            <p:cNvSpPr/>
            <p:nvPr/>
          </p:nvSpPr>
          <p:spPr>
            <a:xfrm>
              <a:off x="7700166" y="3485726"/>
              <a:ext cx="1723292" cy="9636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外部实体</a:t>
              </a:r>
              <a:endParaRPr lang="en-US" altLang="zh-CN" sz="2000" dirty="0">
                <a:solidFill>
                  <a:schemeClr val="tx1"/>
                </a:solidFill>
              </a:endParaRPr>
            </a:p>
            <a:p>
              <a:pPr algn="ctr"/>
              <a:r>
                <a:rPr lang="en-US" altLang="zh-CN" sz="2000" dirty="0">
                  <a:solidFill>
                    <a:schemeClr val="tx1"/>
                  </a:solidFill>
                </a:rPr>
                <a:t>A</a:t>
              </a:r>
              <a:endParaRPr lang="zh-CN" altLang="en-US" sz="2000" dirty="0">
                <a:solidFill>
                  <a:schemeClr val="tx1"/>
                </a:solidFill>
              </a:endParaRPr>
            </a:p>
          </p:txBody>
        </p:sp>
        <p:cxnSp>
          <p:nvCxnSpPr>
            <p:cNvPr id="24" name="直接箭头连接符 23"/>
            <p:cNvCxnSpPr/>
            <p:nvPr/>
          </p:nvCxnSpPr>
          <p:spPr>
            <a:xfrm>
              <a:off x="5251939" y="4503010"/>
              <a:ext cx="0" cy="5915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flipV="1">
              <a:off x="6213232" y="4536114"/>
              <a:ext cx="0" cy="5584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a:xfrm flipV="1">
              <a:off x="4670474" y="5094570"/>
              <a:ext cx="2103120" cy="1"/>
            </a:xfrm>
            <a:prstGeom prst="line">
              <a:avLst/>
            </a:prstGeom>
          </p:spPr>
          <p:style>
            <a:lnRef idx="3">
              <a:schemeClr val="dk1"/>
            </a:lnRef>
            <a:fillRef idx="0">
              <a:schemeClr val="dk1"/>
            </a:fillRef>
            <a:effectRef idx="2">
              <a:schemeClr val="dk1"/>
            </a:effectRef>
            <a:fontRef idx="minor">
              <a:schemeClr val="tx1"/>
            </a:fontRef>
          </p:style>
        </p:cxnSp>
        <p:cxnSp>
          <p:nvCxnSpPr>
            <p:cNvPr id="36" name="直接连接符 35"/>
            <p:cNvCxnSpPr/>
            <p:nvPr/>
          </p:nvCxnSpPr>
          <p:spPr>
            <a:xfrm flipV="1">
              <a:off x="4696474" y="5697136"/>
              <a:ext cx="2103120" cy="1"/>
            </a:xfrm>
            <a:prstGeom prst="line">
              <a:avLst/>
            </a:prstGeom>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3859823" y="3677908"/>
              <a:ext cx="1259478" cy="400110"/>
            </a:xfrm>
            <a:prstGeom prst="rect">
              <a:avLst/>
            </a:prstGeom>
            <a:noFill/>
          </p:spPr>
          <p:txBody>
            <a:bodyPr wrap="square" rtlCol="0">
              <a:spAutoFit/>
            </a:bodyPr>
            <a:lstStyle/>
            <a:p>
              <a:r>
                <a:rPr lang="zh-CN" altLang="en-US" sz="2000" dirty="0"/>
                <a:t>输入数据</a:t>
              </a:r>
              <a:endParaRPr lang="zh-CN" altLang="en-US" sz="2000" dirty="0"/>
            </a:p>
          </p:txBody>
        </p:sp>
        <p:sp>
          <p:nvSpPr>
            <p:cNvPr id="40" name="文本框 39"/>
            <p:cNvSpPr txBox="1"/>
            <p:nvPr/>
          </p:nvSpPr>
          <p:spPr>
            <a:xfrm>
              <a:off x="6426801" y="3666101"/>
              <a:ext cx="1357532" cy="400110"/>
            </a:xfrm>
            <a:prstGeom prst="rect">
              <a:avLst/>
            </a:prstGeom>
            <a:noFill/>
          </p:spPr>
          <p:txBody>
            <a:bodyPr wrap="square" rtlCol="0">
              <a:spAutoFit/>
            </a:bodyPr>
            <a:lstStyle/>
            <a:p>
              <a:r>
                <a:rPr lang="zh-CN" altLang="en-US" sz="2000" dirty="0"/>
                <a:t>输出数据</a:t>
              </a:r>
              <a:endParaRPr lang="zh-CN" altLang="en-US" sz="2000" dirty="0"/>
            </a:p>
          </p:txBody>
        </p:sp>
        <p:sp>
          <p:nvSpPr>
            <p:cNvPr id="42" name="文本框 41"/>
            <p:cNvSpPr txBox="1"/>
            <p:nvPr/>
          </p:nvSpPr>
          <p:spPr>
            <a:xfrm>
              <a:off x="5178484" y="5201242"/>
              <a:ext cx="1421040" cy="400110"/>
            </a:xfrm>
            <a:prstGeom prst="rect">
              <a:avLst/>
            </a:prstGeom>
            <a:noFill/>
          </p:spPr>
          <p:txBody>
            <a:bodyPr wrap="square" rtlCol="0">
              <a:spAutoFit/>
            </a:bodyPr>
            <a:lstStyle/>
            <a:p>
              <a:r>
                <a:rPr lang="zh-CN" altLang="en-US" sz="2000" dirty="0"/>
                <a:t>数据存储</a:t>
              </a:r>
              <a:endParaRPr lang="zh-CN" altLang="en-US" sz="2000" dirty="0"/>
            </a:p>
          </p:txBody>
        </p:sp>
      </p:grpSp>
      <p:sp>
        <p:nvSpPr>
          <p:cNvPr id="30" name="文本框 29"/>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7"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3" name="矩形 2"/>
          <p:cNvSpPr/>
          <p:nvPr/>
        </p:nvSpPr>
        <p:spPr>
          <a:xfrm>
            <a:off x="1958109" y="2058323"/>
            <a:ext cx="8238837" cy="333570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67"/>
          <p:cNvSpPr>
            <a:spLocks noChangeArrowheads="1"/>
          </p:cNvSpPr>
          <p:nvPr/>
        </p:nvSpPr>
        <p:spPr bwMode="auto">
          <a:xfrm>
            <a:off x="4584179" y="1840717"/>
            <a:ext cx="2603805" cy="400110"/>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rPr>
              <a:t>数据流图的基本形式</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5" name="日期占位符 4"/>
          <p:cNvSpPr>
            <a:spLocks noGrp="1"/>
          </p:cNvSpPr>
          <p:nvPr>
            <p:ph type="dt" sz="half" idx="10"/>
          </p:nvPr>
        </p:nvSpPr>
        <p:spPr/>
        <p:txBody>
          <a:bodyPr/>
          <a:lstStyle/>
          <a:p>
            <a:pPr>
              <a:defRPr/>
            </a:pPr>
            <a:fld id="{01075F3A-C09B-44DA-8F9F-2C1DF3357E0A}" type="datetime1">
              <a:rPr lang="zh-CN" altLang="en-US" smtClean="0">
                <a:solidFill>
                  <a:prstClr val="black">
                    <a:tint val="75000"/>
                  </a:prstClr>
                </a:solidFill>
              </a:rPr>
            </a:fld>
            <a:endParaRPr lang="zh-CN" altLang="en-US" dirty="0">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P spid="5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组合 114"/>
          <p:cNvGrpSpPr/>
          <p:nvPr/>
        </p:nvGrpSpPr>
        <p:grpSpPr>
          <a:xfrm>
            <a:off x="3613724" y="1795914"/>
            <a:ext cx="6569328" cy="4587963"/>
            <a:chOff x="2049262" y="681623"/>
            <a:chExt cx="6569328" cy="4738119"/>
          </a:xfrm>
        </p:grpSpPr>
        <p:sp>
          <p:nvSpPr>
            <p:cNvPr id="3" name="椭圆 2"/>
            <p:cNvSpPr/>
            <p:nvPr/>
          </p:nvSpPr>
          <p:spPr>
            <a:xfrm>
              <a:off x="4747679" y="681623"/>
              <a:ext cx="1061335" cy="9658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a:t>
              </a:r>
              <a:endParaRPr lang="en-US" altLang="zh-CN" dirty="0">
                <a:solidFill>
                  <a:schemeClr val="tx1"/>
                </a:solidFill>
                <a:latin typeface="Times New Roman" panose="02020603050405020304" pitchFamily="18" charset="0"/>
                <a:cs typeface="Times New Roman" panose="02020603050405020304" pitchFamily="18" charset="0"/>
              </a:endParaRPr>
            </a:p>
          </p:txBody>
        </p:sp>
        <p:cxnSp>
          <p:nvCxnSpPr>
            <p:cNvPr id="5" name="直接箭头连接符 4"/>
            <p:cNvCxnSpPr>
              <a:stCxn id="3" idx="6"/>
            </p:cNvCxnSpPr>
            <p:nvPr/>
          </p:nvCxnSpPr>
          <p:spPr>
            <a:xfrm>
              <a:off x="5809014" y="1164548"/>
              <a:ext cx="1324355" cy="1014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p:cNvCxnSpPr>
              <a:endCxn id="3" idx="2"/>
            </p:cNvCxnSpPr>
            <p:nvPr/>
          </p:nvCxnSpPr>
          <p:spPr>
            <a:xfrm flipV="1">
              <a:off x="3836355" y="1164548"/>
              <a:ext cx="911324" cy="1394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任意多边形: 形状 16"/>
            <p:cNvSpPr/>
            <p:nvPr/>
          </p:nvSpPr>
          <p:spPr>
            <a:xfrm>
              <a:off x="2151944" y="1301383"/>
              <a:ext cx="2560086" cy="1339474"/>
            </a:xfrm>
            <a:custGeom>
              <a:avLst/>
              <a:gdLst>
                <a:gd name="connsiteX0" fmla="*/ 2227561 w 2227561"/>
                <a:gd name="connsiteY0" fmla="*/ 0 h 1553792"/>
                <a:gd name="connsiteX1" fmla="*/ 1086279 w 2227561"/>
                <a:gd name="connsiteY1" fmla="*/ 199380 h 1553792"/>
                <a:gd name="connsiteX2" fmla="*/ 330009 w 2227561"/>
                <a:gd name="connsiteY2" fmla="*/ 962526 h 1553792"/>
                <a:gd name="connsiteX3" fmla="*/ 0 w 2227561"/>
                <a:gd name="connsiteY3" fmla="*/ 1553792 h 1553792"/>
              </a:gdLst>
              <a:ahLst/>
              <a:cxnLst>
                <a:cxn ang="0">
                  <a:pos x="connsiteX0" y="connsiteY0"/>
                </a:cxn>
                <a:cxn ang="0">
                  <a:pos x="connsiteX1" y="connsiteY1"/>
                </a:cxn>
                <a:cxn ang="0">
                  <a:pos x="connsiteX2" y="connsiteY2"/>
                </a:cxn>
                <a:cxn ang="0">
                  <a:pos x="connsiteX3" y="connsiteY3"/>
                </a:cxn>
              </a:cxnLst>
              <a:rect l="l" t="t" r="r" b="b"/>
              <a:pathLst>
                <a:path w="2227561" h="1553792">
                  <a:moveTo>
                    <a:pt x="2227561" y="0"/>
                  </a:moveTo>
                  <a:lnTo>
                    <a:pt x="1086279" y="199380"/>
                  </a:lnTo>
                  <a:lnTo>
                    <a:pt x="330009" y="962526"/>
                  </a:lnTo>
                  <a:lnTo>
                    <a:pt x="0" y="1553792"/>
                  </a:lnTo>
                </a:path>
              </a:pathLst>
            </a:custGeom>
            <a:ln w="15875" cap="flat" cmpd="sng" algn="ctr">
              <a:solidFill>
                <a:schemeClr val="dk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30" name="直接箭头连接符 29"/>
            <p:cNvCxnSpPr/>
            <p:nvPr/>
          </p:nvCxnSpPr>
          <p:spPr>
            <a:xfrm>
              <a:off x="2049262" y="2650020"/>
              <a:ext cx="71158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1" name="椭圆 30"/>
                <p:cNvSpPr/>
                <p:nvPr/>
              </p:nvSpPr>
              <p:spPr>
                <a:xfrm>
                  <a:off x="2760847" y="2341809"/>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𝑚</m:t>
                            </m:r>
                          </m:e>
                          <m:sub>
                            <m:r>
                              <a:rPr lang="en-US" altLang="zh-CN">
                                <a:solidFill>
                                  <a:schemeClr val="tx1"/>
                                </a:solidFill>
                                <a:latin typeface="Cambria Math" panose="02040503050406030204" pitchFamily="18" charset="0"/>
                              </a:rPr>
                              <m:t>1</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31" name="椭圆 30"/>
                <p:cNvSpPr>
                  <a:spLocks noRot="1" noChangeAspect="1" noMove="1" noResize="1" noEditPoints="1" noAdjustHandles="1" noChangeArrowheads="1" noChangeShapeType="1" noTextEdit="1"/>
                </p:cNvSpPr>
                <p:nvPr/>
              </p:nvSpPr>
              <p:spPr>
                <a:xfrm>
                  <a:off x="2760847" y="2341809"/>
                  <a:ext cx="678704" cy="598095"/>
                </a:xfrm>
                <a:prstGeom prst="ellipse">
                  <a:avLst/>
                </a:prstGeom>
                <a:blipFill rotWithShape="1">
                  <a:blip r:embed="rId1"/>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32" name="直接箭头连接符 31"/>
            <p:cNvCxnSpPr>
              <a:stCxn id="31" idx="7"/>
            </p:cNvCxnSpPr>
            <p:nvPr/>
          </p:nvCxnSpPr>
          <p:spPr>
            <a:xfrm flipV="1">
              <a:off x="3340157" y="2312836"/>
              <a:ext cx="584142" cy="1165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椭圆 33"/>
                <p:cNvSpPr/>
                <p:nvPr/>
              </p:nvSpPr>
              <p:spPr>
                <a:xfrm>
                  <a:off x="3927673" y="1977009"/>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𝑚</m:t>
                            </m:r>
                          </m:e>
                          <m:sub>
                            <m:r>
                              <a:rPr lang="en-US" altLang="zh-CN">
                                <a:solidFill>
                                  <a:schemeClr val="tx1"/>
                                </a:solidFill>
                                <a:latin typeface="Cambria Math" panose="02040503050406030204" pitchFamily="18" charset="0"/>
                              </a:rPr>
                              <m:t>2</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34" name="椭圆 33"/>
                <p:cNvSpPr>
                  <a:spLocks noRot="1" noChangeAspect="1" noMove="1" noResize="1" noEditPoints="1" noAdjustHandles="1" noChangeArrowheads="1" noChangeShapeType="1" noTextEdit="1"/>
                </p:cNvSpPr>
                <p:nvPr/>
              </p:nvSpPr>
              <p:spPr>
                <a:xfrm>
                  <a:off x="3927673" y="1977009"/>
                  <a:ext cx="678704" cy="598095"/>
                </a:xfrm>
                <a:prstGeom prst="ellipse">
                  <a:avLst/>
                </a:prstGeom>
                <a:blipFill rotWithShape="1">
                  <a:blip r:embed="rId2"/>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椭圆 34"/>
                <p:cNvSpPr/>
                <p:nvPr/>
              </p:nvSpPr>
              <p:spPr>
                <a:xfrm>
                  <a:off x="4938995" y="2650020"/>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𝑚</m:t>
                            </m:r>
                          </m:e>
                          <m:sub>
                            <m:r>
                              <a:rPr lang="en-US" altLang="zh-CN">
                                <a:solidFill>
                                  <a:schemeClr val="tx1"/>
                                </a:solidFill>
                                <a:latin typeface="Cambria Math" panose="02040503050406030204" pitchFamily="18" charset="0"/>
                              </a:rPr>
                              <m:t>4</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35" name="椭圆 34"/>
                <p:cNvSpPr>
                  <a:spLocks noRot="1" noChangeAspect="1" noMove="1" noResize="1" noEditPoints="1" noAdjustHandles="1" noChangeArrowheads="1" noChangeShapeType="1" noTextEdit="1"/>
                </p:cNvSpPr>
                <p:nvPr/>
              </p:nvSpPr>
              <p:spPr>
                <a:xfrm>
                  <a:off x="4938995" y="2650020"/>
                  <a:ext cx="678704" cy="598095"/>
                </a:xfrm>
                <a:prstGeom prst="ellipse">
                  <a:avLst/>
                </a:prstGeom>
                <a:blipFill rotWithShape="1">
                  <a:blip r:embed="rId3"/>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6133835" y="2200367"/>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𝑚</m:t>
                            </m:r>
                          </m:e>
                          <m:sub>
                            <m:r>
                              <a:rPr lang="en-US" altLang="zh-CN">
                                <a:solidFill>
                                  <a:schemeClr val="tx1"/>
                                </a:solidFill>
                                <a:latin typeface="Cambria Math" panose="02040503050406030204" pitchFamily="18" charset="0"/>
                              </a:rPr>
                              <m:t>5</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36" name="椭圆 35"/>
                <p:cNvSpPr>
                  <a:spLocks noRot="1" noChangeAspect="1" noMove="1" noResize="1" noEditPoints="1" noAdjustHandles="1" noChangeArrowheads="1" noChangeShapeType="1" noTextEdit="1"/>
                </p:cNvSpPr>
                <p:nvPr/>
              </p:nvSpPr>
              <p:spPr>
                <a:xfrm>
                  <a:off x="6133835" y="2200367"/>
                  <a:ext cx="678704" cy="598095"/>
                </a:xfrm>
                <a:prstGeom prst="ellipse">
                  <a:avLst/>
                </a:prstGeom>
                <a:blipFill rotWithShape="1">
                  <a:blip r:embed="rId4"/>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3549537" y="3105425"/>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𝑚</m:t>
                            </m:r>
                          </m:e>
                          <m:sub>
                            <m:r>
                              <a:rPr lang="en-US" altLang="zh-CN">
                                <a:solidFill>
                                  <a:schemeClr val="tx1"/>
                                </a:solidFill>
                                <a:latin typeface="Cambria Math" panose="02040503050406030204" pitchFamily="18" charset="0"/>
                              </a:rPr>
                              <m:t>3</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37" name="椭圆 36"/>
                <p:cNvSpPr>
                  <a:spLocks noRot="1" noChangeAspect="1" noMove="1" noResize="1" noEditPoints="1" noAdjustHandles="1" noChangeArrowheads="1" noChangeShapeType="1" noTextEdit="1"/>
                </p:cNvSpPr>
                <p:nvPr/>
              </p:nvSpPr>
              <p:spPr>
                <a:xfrm>
                  <a:off x="3549537" y="3105425"/>
                  <a:ext cx="678704" cy="598095"/>
                </a:xfrm>
                <a:prstGeom prst="ellipse">
                  <a:avLst/>
                </a:prstGeom>
                <a:blipFill rotWithShape="1">
                  <a:blip r:embed="rId5"/>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椭圆 37"/>
                <p:cNvSpPr/>
                <p:nvPr/>
              </p:nvSpPr>
              <p:spPr>
                <a:xfrm>
                  <a:off x="7131976" y="3153056"/>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  </m:t>
                            </m:r>
                            <m:r>
                              <a:rPr lang="en-US" altLang="zh-CN">
                                <a:solidFill>
                                  <a:schemeClr val="tx1"/>
                                </a:solidFill>
                                <a:latin typeface="Cambria Math" panose="02040503050406030204" pitchFamily="18" charset="0"/>
                              </a:rPr>
                              <m:t>𝑚</m:t>
                            </m:r>
                          </m:e>
                          <m:sub>
                            <m:r>
                              <a:rPr lang="en-US" altLang="zh-CN">
                                <a:solidFill>
                                  <a:schemeClr val="tx1"/>
                                </a:solidFill>
                                <a:latin typeface="Cambria Math" panose="02040503050406030204" pitchFamily="18" charset="0"/>
                              </a:rPr>
                              <m:t>6</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38" name="椭圆 37"/>
                <p:cNvSpPr>
                  <a:spLocks noRot="1" noChangeAspect="1" noMove="1" noResize="1" noEditPoints="1" noAdjustHandles="1" noChangeArrowheads="1" noChangeShapeType="1" noTextEdit="1"/>
                </p:cNvSpPr>
                <p:nvPr/>
              </p:nvSpPr>
              <p:spPr>
                <a:xfrm>
                  <a:off x="7131976" y="3153056"/>
                  <a:ext cx="678704" cy="598095"/>
                </a:xfrm>
                <a:prstGeom prst="ellipse">
                  <a:avLst/>
                </a:prstGeom>
                <a:blipFill rotWithShape="1">
                  <a:blip r:embed="rId6"/>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4478536" y="3918096"/>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m</m:t>
                            </m:r>
                          </m:e>
                          <m:sub>
                            <m:r>
                              <a:rPr lang="en-US" altLang="zh-CN">
                                <a:solidFill>
                                  <a:schemeClr val="tx1"/>
                                </a:solidFill>
                                <a:latin typeface="Cambria Math" panose="02040503050406030204" pitchFamily="18" charset="0"/>
                              </a:rPr>
                              <m:t>41</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39" name="椭圆 38"/>
                <p:cNvSpPr>
                  <a:spLocks noRot="1" noChangeAspect="1" noMove="1" noResize="1" noEditPoints="1" noAdjustHandles="1" noChangeArrowheads="1" noChangeShapeType="1" noTextEdit="1"/>
                </p:cNvSpPr>
                <p:nvPr/>
              </p:nvSpPr>
              <p:spPr>
                <a:xfrm>
                  <a:off x="4478536" y="3918096"/>
                  <a:ext cx="678704" cy="598095"/>
                </a:xfrm>
                <a:prstGeom prst="ellipse">
                  <a:avLst/>
                </a:prstGeom>
                <a:blipFill rotWithShape="1">
                  <a:blip r:embed="rId7"/>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椭圆 39"/>
                <p:cNvSpPr/>
                <p:nvPr/>
              </p:nvSpPr>
              <p:spPr>
                <a:xfrm>
                  <a:off x="5882693" y="3918095"/>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𝑚</m:t>
                            </m:r>
                          </m:e>
                          <m:sub>
                            <m:r>
                              <a:rPr lang="en-US" altLang="zh-CN">
                                <a:solidFill>
                                  <a:schemeClr val="tx1"/>
                                </a:solidFill>
                                <a:latin typeface="Cambria Math" panose="02040503050406030204" pitchFamily="18" charset="0"/>
                              </a:rPr>
                              <m:t>42</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40" name="椭圆 39"/>
                <p:cNvSpPr>
                  <a:spLocks noRot="1" noChangeAspect="1" noMove="1" noResize="1" noEditPoints="1" noAdjustHandles="1" noChangeArrowheads="1" noChangeShapeType="1" noTextEdit="1"/>
                </p:cNvSpPr>
                <p:nvPr/>
              </p:nvSpPr>
              <p:spPr>
                <a:xfrm>
                  <a:off x="5882693" y="3918095"/>
                  <a:ext cx="678704" cy="598095"/>
                </a:xfrm>
                <a:prstGeom prst="ellipse">
                  <a:avLst/>
                </a:prstGeom>
                <a:blipFill rotWithShape="1">
                  <a:blip r:embed="rId8"/>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椭圆 40"/>
                <p:cNvSpPr/>
                <p:nvPr/>
              </p:nvSpPr>
              <p:spPr>
                <a:xfrm>
                  <a:off x="4478536" y="4821647"/>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𝑚</m:t>
                            </m:r>
                          </m:e>
                          <m:sub>
                            <m:r>
                              <a:rPr lang="en-US" altLang="zh-CN">
                                <a:solidFill>
                                  <a:schemeClr val="tx1"/>
                                </a:solidFill>
                                <a:latin typeface="Cambria Math" panose="02040503050406030204" pitchFamily="18" charset="0"/>
                              </a:rPr>
                              <m:t>43</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41" name="椭圆 40"/>
                <p:cNvSpPr>
                  <a:spLocks noRot="1" noChangeAspect="1" noMove="1" noResize="1" noEditPoints="1" noAdjustHandles="1" noChangeArrowheads="1" noChangeShapeType="1" noTextEdit="1"/>
                </p:cNvSpPr>
                <p:nvPr/>
              </p:nvSpPr>
              <p:spPr>
                <a:xfrm>
                  <a:off x="4478536" y="4821647"/>
                  <a:ext cx="678704" cy="598095"/>
                </a:xfrm>
                <a:prstGeom prst="ellipse">
                  <a:avLst/>
                </a:prstGeom>
                <a:blipFill rotWithShape="1">
                  <a:blip r:embed="rId9"/>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椭圆 41"/>
                <p:cNvSpPr/>
                <p:nvPr/>
              </p:nvSpPr>
              <p:spPr>
                <a:xfrm>
                  <a:off x="5882693" y="4821646"/>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𝑚</m:t>
                            </m:r>
                          </m:e>
                          <m:sub>
                            <m:r>
                              <a:rPr lang="en-US" altLang="zh-CN">
                                <a:solidFill>
                                  <a:schemeClr val="tx1"/>
                                </a:solidFill>
                                <a:latin typeface="Cambria Math" panose="02040503050406030204" pitchFamily="18" charset="0"/>
                              </a:rPr>
                              <m:t>44</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42" name="椭圆 41"/>
                <p:cNvSpPr>
                  <a:spLocks noRot="1" noChangeAspect="1" noMove="1" noResize="1" noEditPoints="1" noAdjustHandles="1" noChangeArrowheads="1" noChangeShapeType="1" noTextEdit="1"/>
                </p:cNvSpPr>
                <p:nvPr/>
              </p:nvSpPr>
              <p:spPr>
                <a:xfrm>
                  <a:off x="5882693" y="4821646"/>
                  <a:ext cx="678704" cy="598095"/>
                </a:xfrm>
                <a:prstGeom prst="ellipse">
                  <a:avLst/>
                </a:prstGeom>
                <a:blipFill rotWithShape="1">
                  <a:blip r:embed="rId10"/>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椭圆 42"/>
                <p:cNvSpPr/>
                <p:nvPr/>
              </p:nvSpPr>
              <p:spPr>
                <a:xfrm>
                  <a:off x="7286850" y="4388413"/>
                  <a:ext cx="678704" cy="59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𝑚</m:t>
                            </m:r>
                          </m:e>
                          <m:sub>
                            <m:r>
                              <a:rPr lang="en-US" altLang="zh-CN">
                                <a:solidFill>
                                  <a:schemeClr val="tx1"/>
                                </a:solidFill>
                                <a:latin typeface="Cambria Math" panose="02040503050406030204" pitchFamily="18" charset="0"/>
                              </a:rPr>
                              <m:t>45</m:t>
                            </m:r>
                          </m:sub>
                        </m:sSub>
                      </m:oMath>
                    </m:oMathPara>
                  </a14:m>
                  <a:endParaRPr lang="en-US" altLang="zh-CN" dirty="0">
                    <a:solidFill>
                      <a:schemeClr val="tx1"/>
                    </a:solidFill>
                    <a:latin typeface="Times New Roman" panose="02020603050405020304" pitchFamily="18" charset="0"/>
                    <a:cs typeface="Times New Roman" panose="02020603050405020304" pitchFamily="18" charset="0"/>
                  </a:endParaRPr>
                </a:p>
              </p:txBody>
            </p:sp>
          </mc:Choice>
          <mc:Fallback>
            <p:sp>
              <p:nvSpPr>
                <p:cNvPr id="43" name="椭圆 42"/>
                <p:cNvSpPr>
                  <a:spLocks noRot="1" noChangeAspect="1" noMove="1" noResize="1" noEditPoints="1" noAdjustHandles="1" noChangeArrowheads="1" noChangeShapeType="1" noTextEdit="1"/>
                </p:cNvSpPr>
                <p:nvPr/>
              </p:nvSpPr>
              <p:spPr>
                <a:xfrm>
                  <a:off x="7286850" y="4388413"/>
                  <a:ext cx="678704" cy="598095"/>
                </a:xfrm>
                <a:prstGeom prst="ellipse">
                  <a:avLst/>
                </a:prstGeom>
                <a:blipFill rotWithShape="1">
                  <a:blip r:embed="rId11"/>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44" name="直接箭头连接符 43"/>
            <p:cNvCxnSpPr/>
            <p:nvPr/>
          </p:nvCxnSpPr>
          <p:spPr>
            <a:xfrm flipV="1">
              <a:off x="7810680" y="3452103"/>
              <a:ext cx="783772" cy="171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任意多边形: 形状 44"/>
            <p:cNvSpPr/>
            <p:nvPr/>
          </p:nvSpPr>
          <p:spPr>
            <a:xfrm>
              <a:off x="5815984" y="1218035"/>
              <a:ext cx="2534892" cy="2251257"/>
            </a:xfrm>
            <a:custGeom>
              <a:avLst/>
              <a:gdLst>
                <a:gd name="connsiteX0" fmla="*/ 0 w 2103120"/>
                <a:gd name="connsiteY0" fmla="*/ 0 h 2180492"/>
                <a:gd name="connsiteX1" fmla="*/ 1357533 w 2103120"/>
                <a:gd name="connsiteY1" fmla="*/ 633046 h 2180492"/>
                <a:gd name="connsiteX2" fmla="*/ 2089053 w 2103120"/>
                <a:gd name="connsiteY2" fmla="*/ 1667021 h 2180492"/>
                <a:gd name="connsiteX3" fmla="*/ 2103120 w 2103120"/>
                <a:gd name="connsiteY3" fmla="*/ 2180492 h 2180492"/>
              </a:gdLst>
              <a:ahLst/>
              <a:cxnLst>
                <a:cxn ang="0">
                  <a:pos x="connsiteX0" y="connsiteY0"/>
                </a:cxn>
                <a:cxn ang="0">
                  <a:pos x="connsiteX1" y="connsiteY1"/>
                </a:cxn>
                <a:cxn ang="0">
                  <a:pos x="connsiteX2" y="connsiteY2"/>
                </a:cxn>
                <a:cxn ang="0">
                  <a:pos x="connsiteX3" y="connsiteY3"/>
                </a:cxn>
              </a:cxnLst>
              <a:rect l="l" t="t" r="r" b="b"/>
              <a:pathLst>
                <a:path w="2103120" h="2180492">
                  <a:moveTo>
                    <a:pt x="0" y="0"/>
                  </a:moveTo>
                  <a:lnTo>
                    <a:pt x="1357533" y="633046"/>
                  </a:lnTo>
                  <a:lnTo>
                    <a:pt x="2089053" y="1667021"/>
                  </a:lnTo>
                  <a:lnTo>
                    <a:pt x="2103120" y="2180492"/>
                  </a:lnTo>
                </a:path>
              </a:pathLst>
            </a:custGeom>
            <a:ln w="15875" cap="flat" cmpd="sng" algn="ctr">
              <a:solidFill>
                <a:schemeClr val="dk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cxnSp>
          <p:nvCxnSpPr>
            <p:cNvPr id="46" name="直接箭头连接符 45"/>
            <p:cNvCxnSpPr>
              <a:stCxn id="34" idx="6"/>
              <a:endCxn id="35" idx="0"/>
            </p:cNvCxnSpPr>
            <p:nvPr/>
          </p:nvCxnSpPr>
          <p:spPr>
            <a:xfrm>
              <a:off x="4606377" y="2276057"/>
              <a:ext cx="671970" cy="3739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a:stCxn id="31" idx="5"/>
              <a:endCxn id="37" idx="1"/>
            </p:cNvCxnSpPr>
            <p:nvPr/>
          </p:nvCxnSpPr>
          <p:spPr>
            <a:xfrm>
              <a:off x="3340157" y="2852315"/>
              <a:ext cx="308774" cy="3406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a:stCxn id="37" idx="6"/>
              <a:endCxn id="35" idx="2"/>
            </p:cNvCxnSpPr>
            <p:nvPr/>
          </p:nvCxnSpPr>
          <p:spPr>
            <a:xfrm flipV="1">
              <a:off x="4228241" y="2949068"/>
              <a:ext cx="710754" cy="4554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直接箭头连接符 56"/>
            <p:cNvCxnSpPr>
              <a:endCxn id="39" idx="2"/>
            </p:cNvCxnSpPr>
            <p:nvPr/>
          </p:nvCxnSpPr>
          <p:spPr>
            <a:xfrm flipV="1">
              <a:off x="3677538" y="4217144"/>
              <a:ext cx="800998" cy="17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直接箭头连接符 57"/>
            <p:cNvCxnSpPr>
              <a:stCxn id="39" idx="6"/>
              <a:endCxn id="40" idx="2"/>
            </p:cNvCxnSpPr>
            <p:nvPr/>
          </p:nvCxnSpPr>
          <p:spPr>
            <a:xfrm flipV="1">
              <a:off x="5157240" y="4217143"/>
              <a:ext cx="72545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p:cNvCxnSpPr>
              <a:endCxn id="41" idx="2"/>
            </p:cNvCxnSpPr>
            <p:nvPr/>
          </p:nvCxnSpPr>
          <p:spPr>
            <a:xfrm flipV="1">
              <a:off x="3648931" y="5120695"/>
              <a:ext cx="829605" cy="85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41" idx="6"/>
              <a:endCxn id="42" idx="2"/>
            </p:cNvCxnSpPr>
            <p:nvPr/>
          </p:nvCxnSpPr>
          <p:spPr>
            <a:xfrm flipV="1">
              <a:off x="5157240" y="5120694"/>
              <a:ext cx="72545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40" idx="6"/>
              <a:endCxn id="43" idx="2"/>
            </p:cNvCxnSpPr>
            <p:nvPr/>
          </p:nvCxnSpPr>
          <p:spPr>
            <a:xfrm>
              <a:off x="6561397" y="4217143"/>
              <a:ext cx="725453" cy="4703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42" idx="6"/>
              <a:endCxn id="43" idx="2"/>
            </p:cNvCxnSpPr>
            <p:nvPr/>
          </p:nvCxnSpPr>
          <p:spPr>
            <a:xfrm flipV="1">
              <a:off x="6561397" y="4687461"/>
              <a:ext cx="725453" cy="4332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43" idx="6"/>
            </p:cNvCxnSpPr>
            <p:nvPr/>
          </p:nvCxnSpPr>
          <p:spPr>
            <a:xfrm flipV="1">
              <a:off x="7965554" y="4388413"/>
              <a:ext cx="653036" cy="299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43" idx="6"/>
            </p:cNvCxnSpPr>
            <p:nvPr/>
          </p:nvCxnSpPr>
          <p:spPr>
            <a:xfrm>
              <a:off x="7965554" y="4687461"/>
              <a:ext cx="653036" cy="4703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任意多边形: 形状 80"/>
            <p:cNvSpPr/>
            <p:nvPr/>
          </p:nvSpPr>
          <p:spPr>
            <a:xfrm>
              <a:off x="4100732" y="2968283"/>
              <a:ext cx="837028" cy="2166425"/>
            </a:xfrm>
            <a:custGeom>
              <a:avLst/>
              <a:gdLst>
                <a:gd name="connsiteX0" fmla="*/ 837028 w 837028"/>
                <a:gd name="connsiteY0" fmla="*/ 0 h 2166425"/>
                <a:gd name="connsiteX1" fmla="*/ 7034 w 837028"/>
                <a:gd name="connsiteY1" fmla="*/ 858129 h 2166425"/>
                <a:gd name="connsiteX2" fmla="*/ 0 w 837028"/>
                <a:gd name="connsiteY2" fmla="*/ 2166425 h 2166425"/>
              </a:gdLst>
              <a:ahLst/>
              <a:cxnLst>
                <a:cxn ang="0">
                  <a:pos x="connsiteX0" y="connsiteY0"/>
                </a:cxn>
                <a:cxn ang="0">
                  <a:pos x="connsiteX1" y="connsiteY1"/>
                </a:cxn>
                <a:cxn ang="0">
                  <a:pos x="connsiteX2" y="connsiteY2"/>
                </a:cxn>
              </a:cxnLst>
              <a:rect l="l" t="t" r="r" b="b"/>
              <a:pathLst>
                <a:path w="837028" h="2166425">
                  <a:moveTo>
                    <a:pt x="837028" y="0"/>
                  </a:moveTo>
                  <a:lnTo>
                    <a:pt x="7034" y="858129"/>
                  </a:lnTo>
                  <a:cubicBezTo>
                    <a:pt x="4689" y="1294228"/>
                    <a:pt x="2345" y="1730326"/>
                    <a:pt x="0" y="2166425"/>
                  </a:cubicBezTo>
                </a:path>
              </a:pathLst>
            </a:custGeom>
            <a:ln w="15875" cap="flat" cmpd="sng" algn="ctr">
              <a:solidFill>
                <a:schemeClr val="dk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82" name="任意多边形: 形状 81"/>
            <p:cNvSpPr/>
            <p:nvPr/>
          </p:nvSpPr>
          <p:spPr>
            <a:xfrm>
              <a:off x="5620043" y="2926080"/>
              <a:ext cx="2349305" cy="1772529"/>
            </a:xfrm>
            <a:custGeom>
              <a:avLst/>
              <a:gdLst>
                <a:gd name="connsiteX0" fmla="*/ 0 w 2349305"/>
                <a:gd name="connsiteY0" fmla="*/ 0 h 1772529"/>
                <a:gd name="connsiteX1" fmla="*/ 2342271 w 2349305"/>
                <a:gd name="connsiteY1" fmla="*/ 1167618 h 1772529"/>
                <a:gd name="connsiteX2" fmla="*/ 2349305 w 2349305"/>
                <a:gd name="connsiteY2" fmla="*/ 1772529 h 1772529"/>
              </a:gdLst>
              <a:ahLst/>
              <a:cxnLst>
                <a:cxn ang="0">
                  <a:pos x="connsiteX0" y="connsiteY0"/>
                </a:cxn>
                <a:cxn ang="0">
                  <a:pos x="connsiteX1" y="connsiteY1"/>
                </a:cxn>
                <a:cxn ang="0">
                  <a:pos x="connsiteX2" y="connsiteY2"/>
                </a:cxn>
              </a:cxnLst>
              <a:rect l="l" t="t" r="r" b="b"/>
              <a:pathLst>
                <a:path w="2349305" h="1772529">
                  <a:moveTo>
                    <a:pt x="0" y="0"/>
                  </a:moveTo>
                  <a:lnTo>
                    <a:pt x="2342271" y="1167618"/>
                  </a:lnTo>
                  <a:cubicBezTo>
                    <a:pt x="2344616" y="1369255"/>
                    <a:pt x="2346960" y="1570892"/>
                    <a:pt x="2349305" y="1772529"/>
                  </a:cubicBezTo>
                </a:path>
              </a:pathLst>
            </a:custGeom>
            <a:ln w="15875" cap="flat" cmpd="sng" algn="ctr">
              <a:solidFill>
                <a:schemeClr val="dk1"/>
              </a:solidFill>
              <a:prstDash val="lgDash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cxnSp>
          <p:nvCxnSpPr>
            <p:cNvPr id="83" name="直接箭头连接符 82"/>
            <p:cNvCxnSpPr>
              <a:stCxn id="82" idx="0"/>
              <a:endCxn id="36" idx="2"/>
            </p:cNvCxnSpPr>
            <p:nvPr/>
          </p:nvCxnSpPr>
          <p:spPr>
            <a:xfrm flipV="1">
              <a:off x="5620043" y="2499415"/>
              <a:ext cx="513792" cy="4266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直接箭头连接符 85"/>
            <p:cNvCxnSpPr>
              <a:stCxn id="36" idx="6"/>
              <a:endCxn id="38" idx="0"/>
            </p:cNvCxnSpPr>
            <p:nvPr/>
          </p:nvCxnSpPr>
          <p:spPr>
            <a:xfrm>
              <a:off x="6812539" y="2499415"/>
              <a:ext cx="658789" cy="653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直接箭头连接符 89"/>
            <p:cNvCxnSpPr>
              <a:stCxn id="82" idx="0"/>
              <a:endCxn id="38" idx="2"/>
            </p:cNvCxnSpPr>
            <p:nvPr/>
          </p:nvCxnSpPr>
          <p:spPr>
            <a:xfrm>
              <a:off x="5620043" y="2926080"/>
              <a:ext cx="1511933" cy="5260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6" name="文本框 95"/>
            <p:cNvSpPr txBox="1"/>
            <p:nvPr/>
          </p:nvSpPr>
          <p:spPr>
            <a:xfrm>
              <a:off x="3907150" y="850274"/>
              <a:ext cx="64218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p:txBody>
        </p:sp>
        <p:sp>
          <p:nvSpPr>
            <p:cNvPr id="97" name="文本框 96"/>
            <p:cNvSpPr txBox="1"/>
            <p:nvPr/>
          </p:nvSpPr>
          <p:spPr>
            <a:xfrm>
              <a:off x="6275692" y="944884"/>
              <a:ext cx="64218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p:txBody>
        </p:sp>
        <p:sp>
          <p:nvSpPr>
            <p:cNvPr id="98" name="文本框 97"/>
            <p:cNvSpPr txBox="1"/>
            <p:nvPr/>
          </p:nvSpPr>
          <p:spPr>
            <a:xfrm>
              <a:off x="2114617" y="2333026"/>
              <a:ext cx="64218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p:txBody>
        </p:sp>
        <p:sp>
          <p:nvSpPr>
            <p:cNvPr id="99" name="文本框 98"/>
            <p:cNvSpPr txBox="1"/>
            <p:nvPr/>
          </p:nvSpPr>
          <p:spPr>
            <a:xfrm>
              <a:off x="3177077" y="2026112"/>
              <a:ext cx="64218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p:txBody>
        </p:sp>
        <p:sp>
          <p:nvSpPr>
            <p:cNvPr id="100" name="文本框 99"/>
            <p:cNvSpPr txBox="1"/>
            <p:nvPr/>
          </p:nvSpPr>
          <p:spPr>
            <a:xfrm>
              <a:off x="3104309" y="2919324"/>
              <a:ext cx="64218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p:txBody>
        </p:sp>
        <p:sp>
          <p:nvSpPr>
            <p:cNvPr id="101" name="文本框 100"/>
            <p:cNvSpPr txBox="1"/>
            <p:nvPr/>
          </p:nvSpPr>
          <p:spPr>
            <a:xfrm>
              <a:off x="4671815" y="2127960"/>
              <a:ext cx="64218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E</a:t>
              </a:r>
              <a:endParaRPr lang="zh-CN" altLang="en-US" dirty="0">
                <a:latin typeface="Times New Roman" panose="02020603050405020304" pitchFamily="18" charset="0"/>
                <a:cs typeface="Times New Roman" panose="02020603050405020304" pitchFamily="18" charset="0"/>
              </a:endParaRPr>
            </a:p>
          </p:txBody>
        </p:sp>
        <p:sp>
          <p:nvSpPr>
            <p:cNvPr id="102" name="文本框 101"/>
            <p:cNvSpPr txBox="1"/>
            <p:nvPr/>
          </p:nvSpPr>
          <p:spPr>
            <a:xfrm>
              <a:off x="4174920" y="2886506"/>
              <a:ext cx="64218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3" name="文本框 102"/>
                <p:cNvSpPr txBox="1"/>
                <p:nvPr/>
              </p:nvSpPr>
              <p:spPr>
                <a:xfrm>
                  <a:off x="5440983" y="2416948"/>
                  <a:ext cx="64218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G</m:t>
                            </m:r>
                          </m:e>
                          <m:sub>
                            <m:r>
                              <a:rPr lang="en-US" altLang="zh-CN" b="0" i="0" smtClean="0">
                                <a:latin typeface="Cambria Math" panose="02040503050406030204" pitchFamily="18" charset="0"/>
                              </a:rPr>
                              <m:t>1</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03" name="文本框 102"/>
                <p:cNvSpPr txBox="1">
                  <a:spLocks noRot="1" noChangeAspect="1" noMove="1" noResize="1" noEditPoints="1" noAdjustHandles="1" noChangeArrowheads="1" noChangeShapeType="1" noTextEdit="1"/>
                </p:cNvSpPr>
                <p:nvPr/>
              </p:nvSpPr>
              <p:spPr>
                <a:xfrm>
                  <a:off x="5440983" y="2416948"/>
                  <a:ext cx="642181" cy="369332"/>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 name="文本框 103"/>
                <p:cNvSpPr txBox="1"/>
                <p:nvPr/>
              </p:nvSpPr>
              <p:spPr>
                <a:xfrm>
                  <a:off x="6205095" y="2895121"/>
                  <a:ext cx="64218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G</m:t>
                            </m:r>
                          </m:e>
                          <m:sub>
                            <m:r>
                              <a:rPr lang="en-US" altLang="zh-CN" b="0" i="0" smtClean="0">
                                <a:latin typeface="Cambria Math" panose="02040503050406030204" pitchFamily="18" charset="0"/>
                              </a:rPr>
                              <m:t>2</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04" name="文本框 103"/>
                <p:cNvSpPr txBox="1">
                  <a:spLocks noRot="1" noChangeAspect="1" noMove="1" noResize="1" noEditPoints="1" noAdjustHandles="1" noChangeArrowheads="1" noChangeShapeType="1" noTextEdit="1"/>
                </p:cNvSpPr>
                <p:nvPr/>
              </p:nvSpPr>
              <p:spPr>
                <a:xfrm>
                  <a:off x="6205095" y="2895121"/>
                  <a:ext cx="642181" cy="369332"/>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 name="文本框 104"/>
                <p:cNvSpPr txBox="1"/>
                <p:nvPr/>
              </p:nvSpPr>
              <p:spPr>
                <a:xfrm>
                  <a:off x="6936285" y="2528081"/>
                  <a:ext cx="64218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G</m:t>
                            </m:r>
                          </m:e>
                          <m:sub>
                            <m:r>
                              <a:rPr lang="en-US" altLang="zh-CN" b="0" i="0" smtClean="0">
                                <a:latin typeface="Cambria Math" panose="02040503050406030204" pitchFamily="18" charset="0"/>
                              </a:rPr>
                              <m:t>3</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05" name="文本框 104"/>
                <p:cNvSpPr txBox="1">
                  <a:spLocks noRot="1" noChangeAspect="1" noMove="1" noResize="1" noEditPoints="1" noAdjustHandles="1" noChangeArrowheads="1" noChangeShapeType="1" noTextEdit="1"/>
                </p:cNvSpPr>
                <p:nvPr/>
              </p:nvSpPr>
              <p:spPr>
                <a:xfrm>
                  <a:off x="6936285" y="2528081"/>
                  <a:ext cx="642181" cy="369332"/>
                </a:xfrm>
                <a:prstGeom prst="rect">
                  <a:avLst/>
                </a:prstGeom>
                <a:blipFill rotWithShape="1">
                  <a:blip r:embed="rId14"/>
                </a:blipFill>
              </p:spPr>
              <p:txBody>
                <a:bodyPr/>
                <a:lstStyle/>
                <a:p>
                  <a:r>
                    <a:rPr lang="zh-CN" altLang="en-US">
                      <a:noFill/>
                    </a:rPr>
                    <a:t> </a:t>
                  </a:r>
                </a:p>
              </p:txBody>
            </p:sp>
          </mc:Fallback>
        </mc:AlternateContent>
        <p:sp>
          <p:nvSpPr>
            <p:cNvPr id="106" name="文本框 105"/>
            <p:cNvSpPr txBox="1"/>
            <p:nvPr/>
          </p:nvSpPr>
          <p:spPr>
            <a:xfrm>
              <a:off x="7781669" y="3147217"/>
              <a:ext cx="64218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p:txBody>
        </p:sp>
        <p:sp>
          <p:nvSpPr>
            <p:cNvPr id="107" name="文本框 106"/>
            <p:cNvSpPr txBox="1"/>
            <p:nvPr/>
          </p:nvSpPr>
          <p:spPr>
            <a:xfrm>
              <a:off x="3603208" y="3918095"/>
              <a:ext cx="64218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E</a:t>
              </a:r>
              <a:endParaRPr lang="zh-CN" altLang="en-US" dirty="0">
                <a:latin typeface="Times New Roman" panose="02020603050405020304" pitchFamily="18" charset="0"/>
                <a:cs typeface="Times New Roman" panose="02020603050405020304" pitchFamily="18" charset="0"/>
              </a:endParaRPr>
            </a:p>
          </p:txBody>
        </p:sp>
        <p:sp>
          <p:nvSpPr>
            <p:cNvPr id="108" name="文本框 107"/>
            <p:cNvSpPr txBox="1"/>
            <p:nvPr/>
          </p:nvSpPr>
          <p:spPr>
            <a:xfrm>
              <a:off x="3610454" y="4799092"/>
              <a:ext cx="64218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9" name="文本框 108"/>
                <p:cNvSpPr txBox="1"/>
                <p:nvPr/>
              </p:nvSpPr>
              <p:spPr>
                <a:xfrm>
                  <a:off x="5216136" y="3909988"/>
                  <a:ext cx="64218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E</m:t>
                            </m:r>
                          </m:e>
                          <m:sub>
                            <m:r>
                              <a:rPr lang="en-US" altLang="zh-CN" b="0" i="0" smtClean="0">
                                <a:latin typeface="Cambria Math" panose="02040503050406030204" pitchFamily="18" charset="0"/>
                              </a:rPr>
                              <m:t>1</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09" name="文本框 108"/>
                <p:cNvSpPr txBox="1">
                  <a:spLocks noRot="1" noChangeAspect="1" noMove="1" noResize="1" noEditPoints="1" noAdjustHandles="1" noChangeArrowheads="1" noChangeShapeType="1" noTextEdit="1"/>
                </p:cNvSpPr>
                <p:nvPr/>
              </p:nvSpPr>
              <p:spPr>
                <a:xfrm>
                  <a:off x="5216136" y="3909988"/>
                  <a:ext cx="642181" cy="369332"/>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0" name="文本框 109"/>
                <p:cNvSpPr txBox="1"/>
                <p:nvPr/>
              </p:nvSpPr>
              <p:spPr>
                <a:xfrm>
                  <a:off x="5207086" y="4799092"/>
                  <a:ext cx="64218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F</m:t>
                            </m:r>
                          </m:e>
                          <m:sub>
                            <m:r>
                              <a:rPr lang="en-US" altLang="zh-CN" b="0" i="0" smtClean="0">
                                <a:latin typeface="Cambria Math" panose="02040503050406030204" pitchFamily="18" charset="0"/>
                              </a:rPr>
                              <m:t>1</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10" name="文本框 109"/>
                <p:cNvSpPr txBox="1">
                  <a:spLocks noRot="1" noChangeAspect="1" noMove="1" noResize="1" noEditPoints="1" noAdjustHandles="1" noChangeArrowheads="1" noChangeShapeType="1" noTextEdit="1"/>
                </p:cNvSpPr>
                <p:nvPr/>
              </p:nvSpPr>
              <p:spPr>
                <a:xfrm>
                  <a:off x="5207086" y="4799092"/>
                  <a:ext cx="642181" cy="369332"/>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 name="文本框 110"/>
                <p:cNvSpPr txBox="1"/>
                <p:nvPr/>
              </p:nvSpPr>
              <p:spPr>
                <a:xfrm>
                  <a:off x="6642972" y="4074863"/>
                  <a:ext cx="64218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E</m:t>
                            </m:r>
                          </m:e>
                          <m:sub>
                            <m:r>
                              <a:rPr lang="en-US" altLang="zh-CN" b="0" i="0" smtClean="0">
                                <a:latin typeface="Cambria Math" panose="02040503050406030204" pitchFamily="18" charset="0"/>
                              </a:rPr>
                              <m:t>2</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11" name="文本框 110"/>
                <p:cNvSpPr txBox="1">
                  <a:spLocks noRot="1" noChangeAspect="1" noMove="1" noResize="1" noEditPoints="1" noAdjustHandles="1" noChangeArrowheads="1" noChangeShapeType="1" noTextEdit="1"/>
                </p:cNvSpPr>
                <p:nvPr/>
              </p:nvSpPr>
              <p:spPr>
                <a:xfrm>
                  <a:off x="6642972" y="4074863"/>
                  <a:ext cx="642181" cy="369332"/>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 name="文本框 111"/>
                <p:cNvSpPr txBox="1"/>
                <p:nvPr/>
              </p:nvSpPr>
              <p:spPr>
                <a:xfrm>
                  <a:off x="6642502" y="4896791"/>
                  <a:ext cx="64218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F</m:t>
                            </m:r>
                          </m:e>
                          <m:sub>
                            <m:r>
                              <a:rPr lang="en-US" altLang="zh-CN" b="0" i="1" smtClean="0">
                                <a:latin typeface="Cambria Math" panose="02040503050406030204" pitchFamily="18" charset="0"/>
                              </a:rPr>
                              <m:t>2</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12" name="文本框 111"/>
                <p:cNvSpPr txBox="1">
                  <a:spLocks noRot="1" noChangeAspect="1" noMove="1" noResize="1" noEditPoints="1" noAdjustHandles="1" noChangeArrowheads="1" noChangeShapeType="1" noTextEdit="1"/>
                </p:cNvSpPr>
                <p:nvPr/>
              </p:nvSpPr>
              <p:spPr>
                <a:xfrm>
                  <a:off x="6642502" y="4896791"/>
                  <a:ext cx="642181" cy="369332"/>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3" name="文本框 112"/>
                <p:cNvSpPr txBox="1"/>
                <p:nvPr/>
              </p:nvSpPr>
              <p:spPr>
                <a:xfrm>
                  <a:off x="7941045" y="4192599"/>
                  <a:ext cx="64218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G</m:t>
                            </m:r>
                          </m:e>
                          <m:sub>
                            <m:r>
                              <a:rPr lang="en-US" altLang="zh-CN" b="0" i="0" smtClean="0">
                                <a:latin typeface="Cambria Math" panose="02040503050406030204" pitchFamily="18" charset="0"/>
                              </a:rPr>
                              <m:t>1</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13" name="文本框 112"/>
                <p:cNvSpPr txBox="1">
                  <a:spLocks noRot="1" noChangeAspect="1" noMove="1" noResize="1" noEditPoints="1" noAdjustHandles="1" noChangeArrowheads="1" noChangeShapeType="1" noTextEdit="1"/>
                </p:cNvSpPr>
                <p:nvPr/>
              </p:nvSpPr>
              <p:spPr>
                <a:xfrm>
                  <a:off x="7941045" y="4192599"/>
                  <a:ext cx="642181" cy="369332"/>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4" name="文本框 113"/>
                <p:cNvSpPr txBox="1"/>
                <p:nvPr/>
              </p:nvSpPr>
              <p:spPr>
                <a:xfrm>
                  <a:off x="7963387" y="4899373"/>
                  <a:ext cx="64218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G</m:t>
                            </m:r>
                          </m:e>
                          <m:sub>
                            <m:r>
                              <a:rPr lang="en-US" altLang="zh-CN" b="0" i="0" smtClean="0">
                                <a:latin typeface="Cambria Math" panose="02040503050406030204" pitchFamily="18" charset="0"/>
                              </a:rPr>
                              <m:t>2</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14" name="文本框 113"/>
                <p:cNvSpPr txBox="1">
                  <a:spLocks noRot="1" noChangeAspect="1" noMove="1" noResize="1" noEditPoints="1" noAdjustHandles="1" noChangeArrowheads="1" noChangeShapeType="1" noTextEdit="1"/>
                </p:cNvSpPr>
                <p:nvPr/>
              </p:nvSpPr>
              <p:spPr>
                <a:xfrm>
                  <a:off x="7963387" y="4899373"/>
                  <a:ext cx="642181" cy="369332"/>
                </a:xfrm>
                <a:prstGeom prst="rect">
                  <a:avLst/>
                </a:prstGeom>
                <a:blipFill rotWithShape="1">
                  <a:blip r:embed="rId13"/>
                </a:blipFill>
              </p:spPr>
              <p:txBody>
                <a:bodyPr/>
                <a:lstStyle/>
                <a:p>
                  <a:r>
                    <a:rPr lang="zh-CN" altLang="en-US">
                      <a:noFill/>
                    </a:rPr>
                    <a:t> </a:t>
                  </a:r>
                </a:p>
              </p:txBody>
            </p:sp>
          </mc:Fallback>
        </mc:AlternateContent>
      </p:grpSp>
      <p:sp>
        <p:nvSpPr>
          <p:cNvPr id="71" name="文本框 70"/>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9"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60" name="矩形 59"/>
          <p:cNvSpPr/>
          <p:nvPr/>
        </p:nvSpPr>
        <p:spPr>
          <a:xfrm>
            <a:off x="3528207" y="1579200"/>
            <a:ext cx="7213681" cy="492319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7"/>
          <p:cNvSpPr>
            <a:spLocks noChangeArrowheads="1"/>
          </p:cNvSpPr>
          <p:nvPr/>
        </p:nvSpPr>
        <p:spPr bwMode="auto">
          <a:xfrm>
            <a:off x="5530225" y="1342927"/>
            <a:ext cx="2881513" cy="400110"/>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数据流图的分层示意图</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cxnSp>
        <p:nvCxnSpPr>
          <p:cNvPr id="4" name="直接连接符 3"/>
          <p:cNvCxnSpPr/>
          <p:nvPr/>
        </p:nvCxnSpPr>
        <p:spPr>
          <a:xfrm>
            <a:off x="1671782" y="2913070"/>
            <a:ext cx="935643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31339" y="2416905"/>
            <a:ext cx="827471" cy="400110"/>
          </a:xfrm>
          <a:prstGeom prst="rect">
            <a:avLst/>
          </a:prstGeom>
          <a:noFill/>
        </p:spPr>
        <p:txBody>
          <a:bodyPr wrap="none" rtlCol="0">
            <a:spAutoFit/>
          </a:bodyPr>
          <a:lstStyle/>
          <a:p>
            <a:r>
              <a:rPr lang="zh-CN" altLang="en-US" sz="2000" dirty="0"/>
              <a:t>第</a:t>
            </a:r>
            <a:r>
              <a:rPr lang="en-US" altLang="zh-CN" sz="2000" dirty="0"/>
              <a:t>1</a:t>
            </a:r>
            <a:r>
              <a:rPr lang="zh-CN" altLang="en-US" sz="2000" dirty="0"/>
              <a:t>层</a:t>
            </a:r>
            <a:endParaRPr lang="zh-CN" altLang="en-US" sz="2000" dirty="0"/>
          </a:p>
        </p:txBody>
      </p:sp>
      <p:cxnSp>
        <p:nvCxnSpPr>
          <p:cNvPr id="66" name="直接连接符 65"/>
          <p:cNvCxnSpPr/>
          <p:nvPr/>
        </p:nvCxnSpPr>
        <p:spPr>
          <a:xfrm>
            <a:off x="1671162" y="4864221"/>
            <a:ext cx="935643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830719" y="4368056"/>
            <a:ext cx="827471" cy="400110"/>
          </a:xfrm>
          <a:prstGeom prst="rect">
            <a:avLst/>
          </a:prstGeom>
          <a:noFill/>
        </p:spPr>
        <p:txBody>
          <a:bodyPr wrap="none" rtlCol="0">
            <a:spAutoFit/>
          </a:bodyPr>
          <a:lstStyle/>
          <a:p>
            <a:r>
              <a:rPr lang="zh-CN" altLang="en-US" sz="2000" dirty="0"/>
              <a:t>第</a:t>
            </a:r>
            <a:r>
              <a:rPr lang="en-US" altLang="zh-CN" sz="2000" dirty="0"/>
              <a:t>2</a:t>
            </a:r>
            <a:r>
              <a:rPr lang="zh-CN" altLang="en-US" sz="2000" dirty="0"/>
              <a:t>层</a:t>
            </a:r>
            <a:endParaRPr lang="zh-CN" altLang="en-US" sz="2000" dirty="0"/>
          </a:p>
        </p:txBody>
      </p:sp>
      <p:cxnSp>
        <p:nvCxnSpPr>
          <p:cNvPr id="69" name="直接连接符 68"/>
          <p:cNvCxnSpPr/>
          <p:nvPr/>
        </p:nvCxnSpPr>
        <p:spPr>
          <a:xfrm>
            <a:off x="1671162" y="6378614"/>
            <a:ext cx="935643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1830719" y="5882449"/>
            <a:ext cx="827471" cy="400110"/>
          </a:xfrm>
          <a:prstGeom prst="rect">
            <a:avLst/>
          </a:prstGeom>
          <a:noFill/>
        </p:spPr>
        <p:txBody>
          <a:bodyPr wrap="none" rtlCol="0">
            <a:spAutoFit/>
          </a:bodyPr>
          <a:lstStyle/>
          <a:p>
            <a:r>
              <a:rPr lang="zh-CN" altLang="en-US" sz="2000" dirty="0"/>
              <a:t>第</a:t>
            </a:r>
            <a:r>
              <a:rPr lang="en-US" altLang="zh-CN" sz="2000" dirty="0"/>
              <a:t>3</a:t>
            </a:r>
            <a:r>
              <a:rPr lang="zh-CN" altLang="en-US" sz="2000" dirty="0"/>
              <a:t>层</a:t>
            </a:r>
            <a:endParaRPr lang="zh-CN" altLang="en-US" sz="2000" dirty="0"/>
          </a:p>
        </p:txBody>
      </p:sp>
      <p:sp>
        <p:nvSpPr>
          <p:cNvPr id="2" name="日期占位符 1"/>
          <p:cNvSpPr>
            <a:spLocks noGrp="1"/>
          </p:cNvSpPr>
          <p:nvPr>
            <p:ph type="dt" sz="half" idx="10"/>
          </p:nvPr>
        </p:nvSpPr>
        <p:spPr/>
        <p:txBody>
          <a:bodyPr/>
          <a:lstStyle/>
          <a:p>
            <a:pPr>
              <a:defRPr/>
            </a:pPr>
            <a:fld id="{5CF22DE5-9A0A-4C9E-ADBF-2787729F0E24}" type="datetime1">
              <a:rPr lang="zh-CN" altLang="en-US" smtClean="0">
                <a:solidFill>
                  <a:prstClr val="black">
                    <a:tint val="75000"/>
                  </a:prstClr>
                </a:solidFill>
              </a:rPr>
            </a:fld>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ppt_x</p:attrName>
                                        </p:attrNameLst>
                                      </p:cBhvr>
                                      <p:tavLst>
                                        <p:tav tm="0">
                                          <p:val>
                                            <p:strVal val="#ppt_x+#ppt_w*1.125000"/>
                                          </p:val>
                                        </p:tav>
                                        <p:tav tm="100000">
                                          <p:val>
                                            <p:strVal val="#ppt_x"/>
                                          </p:val>
                                        </p:tav>
                                      </p:tavLst>
                                    </p:anim>
                                    <p:animEffect transition="in" filter="wipe(left)">
                                      <p:cBhvr>
                                        <p:cTn id="8" dur="500"/>
                                        <p:tgtEl>
                                          <p:spTgt spid="59"/>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animBg="1"/>
      <p:bldP spid="61" grpId="0" animBg="1"/>
      <p:bldP spid="7" grpId="0"/>
      <p:bldP spid="68"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035844" y="3087632"/>
            <a:ext cx="1629923" cy="8029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0" name="直接箭头连接符 9"/>
          <p:cNvCxnSpPr>
            <a:stCxn id="8" idx="6"/>
          </p:cNvCxnSpPr>
          <p:nvPr/>
        </p:nvCxnSpPr>
        <p:spPr>
          <a:xfrm>
            <a:off x="3665767" y="3489091"/>
            <a:ext cx="9605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p:nvPr/>
        </p:nvCxnSpPr>
        <p:spPr>
          <a:xfrm>
            <a:off x="941959" y="2850626"/>
            <a:ext cx="1125415" cy="474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接箭头连接符 40"/>
          <p:cNvCxnSpPr/>
          <p:nvPr/>
        </p:nvCxnSpPr>
        <p:spPr>
          <a:xfrm flipV="1">
            <a:off x="868218" y="3591899"/>
            <a:ext cx="1199156" cy="3693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5374421" y="2718300"/>
            <a:ext cx="1428309" cy="369332"/>
          </a:xfrm>
          <a:prstGeom prst="rect">
            <a:avLst/>
          </a:prstGeom>
          <a:noFill/>
        </p:spPr>
        <p:txBody>
          <a:bodyPr wrap="square" rtlCol="0">
            <a:spAutoFit/>
          </a:bodyPr>
          <a:lstStyle/>
          <a:p>
            <a:r>
              <a:rPr lang="zh-CN" altLang="en-US" dirty="0"/>
              <a:t>修改卡片</a:t>
            </a:r>
            <a:endParaRPr lang="zh-CN" altLang="en-US" dirty="0"/>
          </a:p>
        </p:txBody>
      </p:sp>
      <p:sp>
        <p:nvSpPr>
          <p:cNvPr id="58" name="文本框 57"/>
          <p:cNvSpPr txBox="1"/>
          <p:nvPr/>
        </p:nvSpPr>
        <p:spPr>
          <a:xfrm>
            <a:off x="1097021" y="3855809"/>
            <a:ext cx="1125415" cy="369332"/>
          </a:xfrm>
          <a:prstGeom prst="rect">
            <a:avLst/>
          </a:prstGeom>
          <a:noFill/>
        </p:spPr>
        <p:txBody>
          <a:bodyPr wrap="square" rtlCol="0">
            <a:spAutoFit/>
          </a:bodyPr>
          <a:lstStyle/>
          <a:p>
            <a:r>
              <a:rPr lang="zh-CN" altLang="en-US" dirty="0"/>
              <a:t>旧主文件</a:t>
            </a:r>
            <a:endParaRPr lang="zh-CN" altLang="en-US" dirty="0"/>
          </a:p>
        </p:txBody>
      </p:sp>
      <p:sp>
        <p:nvSpPr>
          <p:cNvPr id="59" name="文本框 58"/>
          <p:cNvSpPr txBox="1"/>
          <p:nvPr/>
        </p:nvSpPr>
        <p:spPr>
          <a:xfrm>
            <a:off x="3588537" y="3119758"/>
            <a:ext cx="1125415" cy="369332"/>
          </a:xfrm>
          <a:prstGeom prst="rect">
            <a:avLst/>
          </a:prstGeom>
          <a:noFill/>
        </p:spPr>
        <p:txBody>
          <a:bodyPr wrap="square" rtlCol="0">
            <a:spAutoFit/>
          </a:bodyPr>
          <a:lstStyle/>
          <a:p>
            <a:r>
              <a:rPr lang="zh-CN" altLang="en-US" dirty="0"/>
              <a:t>新主文件</a:t>
            </a:r>
            <a:endParaRPr lang="zh-CN" altLang="en-US" dirty="0"/>
          </a:p>
        </p:txBody>
      </p:sp>
      <p:sp>
        <p:nvSpPr>
          <p:cNvPr id="60" name="文本框 59"/>
          <p:cNvSpPr txBox="1"/>
          <p:nvPr/>
        </p:nvSpPr>
        <p:spPr>
          <a:xfrm>
            <a:off x="2146280" y="3287581"/>
            <a:ext cx="1572936" cy="369332"/>
          </a:xfrm>
          <a:prstGeom prst="rect">
            <a:avLst/>
          </a:prstGeom>
          <a:noFill/>
        </p:spPr>
        <p:txBody>
          <a:bodyPr wrap="square" rtlCol="0">
            <a:spAutoFit/>
          </a:bodyPr>
          <a:lstStyle/>
          <a:p>
            <a:r>
              <a:rPr lang="en-US" altLang="zh-CN" dirty="0"/>
              <a:t>1.</a:t>
            </a:r>
            <a:r>
              <a:rPr lang="zh-CN" altLang="en-US" dirty="0"/>
              <a:t>修改主文件</a:t>
            </a:r>
            <a:endParaRPr lang="zh-CN" altLang="en-US" dirty="0"/>
          </a:p>
        </p:txBody>
      </p:sp>
      <p:sp>
        <p:nvSpPr>
          <p:cNvPr id="19" name="椭圆 18"/>
          <p:cNvSpPr/>
          <p:nvPr/>
        </p:nvSpPr>
        <p:spPr>
          <a:xfrm>
            <a:off x="6496969" y="2713025"/>
            <a:ext cx="1764806" cy="66449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 </a:t>
            </a:r>
            <a:r>
              <a:rPr lang="zh-CN" altLang="en-US" dirty="0">
                <a:solidFill>
                  <a:schemeClr val="tx1"/>
                </a:solidFill>
              </a:rPr>
              <a:t>产生修改信息</a:t>
            </a:r>
            <a:endParaRPr lang="zh-CN" altLang="en-US" dirty="0">
              <a:solidFill>
                <a:schemeClr val="tx1"/>
              </a:solidFill>
            </a:endParaRPr>
          </a:p>
        </p:txBody>
      </p:sp>
      <p:sp>
        <p:nvSpPr>
          <p:cNvPr id="61" name="椭圆 60"/>
          <p:cNvSpPr/>
          <p:nvPr/>
        </p:nvSpPr>
        <p:spPr>
          <a:xfrm>
            <a:off x="6481388" y="3570228"/>
            <a:ext cx="1845782" cy="66449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 </a:t>
            </a:r>
            <a:r>
              <a:rPr lang="zh-CN" altLang="en-US" dirty="0">
                <a:solidFill>
                  <a:schemeClr val="tx1"/>
                </a:solidFill>
              </a:rPr>
              <a:t>产生记录</a:t>
            </a:r>
            <a:endParaRPr lang="zh-CN" altLang="en-US" dirty="0">
              <a:solidFill>
                <a:schemeClr val="tx1"/>
              </a:solidFill>
            </a:endParaRPr>
          </a:p>
        </p:txBody>
      </p:sp>
      <p:sp>
        <p:nvSpPr>
          <p:cNvPr id="62" name="椭圆 61"/>
          <p:cNvSpPr/>
          <p:nvPr/>
        </p:nvSpPr>
        <p:spPr>
          <a:xfrm>
            <a:off x="8788184" y="3189731"/>
            <a:ext cx="1830202" cy="66449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 </a:t>
            </a:r>
            <a:r>
              <a:rPr lang="zh-CN" altLang="en-US" dirty="0">
                <a:solidFill>
                  <a:schemeClr val="tx1"/>
                </a:solidFill>
              </a:rPr>
              <a:t>产生新文件</a:t>
            </a:r>
            <a:endParaRPr lang="zh-CN" altLang="en-US" dirty="0">
              <a:solidFill>
                <a:schemeClr val="tx1"/>
              </a:solidFill>
            </a:endParaRPr>
          </a:p>
        </p:txBody>
      </p:sp>
      <p:cxnSp>
        <p:nvCxnSpPr>
          <p:cNvPr id="63" name="直接箭头连接符 62"/>
          <p:cNvCxnSpPr/>
          <p:nvPr/>
        </p:nvCxnSpPr>
        <p:spPr>
          <a:xfrm>
            <a:off x="5374421" y="3046567"/>
            <a:ext cx="11225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直接箭头连接符 63"/>
          <p:cNvCxnSpPr/>
          <p:nvPr/>
        </p:nvCxnSpPr>
        <p:spPr>
          <a:xfrm>
            <a:off x="5381200" y="3915596"/>
            <a:ext cx="11157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19" idx="6"/>
            <a:endCxn id="62" idx="1"/>
          </p:cNvCxnSpPr>
          <p:nvPr/>
        </p:nvCxnSpPr>
        <p:spPr>
          <a:xfrm>
            <a:off x="8261775" y="3045272"/>
            <a:ext cx="794436" cy="2417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61" idx="6"/>
            <a:endCxn id="62" idx="3"/>
          </p:cNvCxnSpPr>
          <p:nvPr/>
        </p:nvCxnSpPr>
        <p:spPr>
          <a:xfrm flipV="1">
            <a:off x="8327170" y="3756911"/>
            <a:ext cx="729041" cy="1455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62" idx="6"/>
          </p:cNvCxnSpPr>
          <p:nvPr/>
        </p:nvCxnSpPr>
        <p:spPr>
          <a:xfrm>
            <a:off x="10618386" y="3521978"/>
            <a:ext cx="966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文本框 67"/>
          <p:cNvSpPr txBox="1"/>
          <p:nvPr/>
        </p:nvSpPr>
        <p:spPr>
          <a:xfrm>
            <a:off x="1210711" y="2718706"/>
            <a:ext cx="1125415" cy="369332"/>
          </a:xfrm>
          <a:prstGeom prst="rect">
            <a:avLst/>
          </a:prstGeom>
          <a:noFill/>
        </p:spPr>
        <p:txBody>
          <a:bodyPr wrap="square" rtlCol="0">
            <a:spAutoFit/>
          </a:bodyPr>
          <a:lstStyle/>
          <a:p>
            <a:r>
              <a:rPr lang="zh-CN" altLang="en-US" dirty="0"/>
              <a:t>修改卡片</a:t>
            </a:r>
            <a:endParaRPr lang="zh-CN" altLang="en-US" dirty="0"/>
          </a:p>
        </p:txBody>
      </p:sp>
      <p:sp>
        <p:nvSpPr>
          <p:cNvPr id="69" name="文本框 68"/>
          <p:cNvSpPr txBox="1"/>
          <p:nvPr/>
        </p:nvSpPr>
        <p:spPr>
          <a:xfrm>
            <a:off x="5413736" y="3551740"/>
            <a:ext cx="1315040" cy="369332"/>
          </a:xfrm>
          <a:prstGeom prst="rect">
            <a:avLst/>
          </a:prstGeom>
          <a:noFill/>
        </p:spPr>
        <p:txBody>
          <a:bodyPr wrap="square" rtlCol="0">
            <a:spAutoFit/>
          </a:bodyPr>
          <a:lstStyle/>
          <a:p>
            <a:r>
              <a:rPr lang="zh-CN" altLang="en-US" dirty="0"/>
              <a:t>旧主文件</a:t>
            </a:r>
            <a:endParaRPr lang="zh-CN" altLang="en-US" dirty="0"/>
          </a:p>
        </p:txBody>
      </p:sp>
      <p:sp>
        <p:nvSpPr>
          <p:cNvPr id="70" name="文本框 69"/>
          <p:cNvSpPr txBox="1"/>
          <p:nvPr/>
        </p:nvSpPr>
        <p:spPr>
          <a:xfrm>
            <a:off x="8407124" y="2792481"/>
            <a:ext cx="1125415" cy="369332"/>
          </a:xfrm>
          <a:prstGeom prst="rect">
            <a:avLst/>
          </a:prstGeom>
          <a:noFill/>
        </p:spPr>
        <p:txBody>
          <a:bodyPr wrap="square" rtlCol="0">
            <a:spAutoFit/>
          </a:bodyPr>
          <a:lstStyle/>
          <a:p>
            <a:r>
              <a:rPr lang="zh-CN" altLang="en-US" dirty="0"/>
              <a:t>修改信息</a:t>
            </a:r>
            <a:endParaRPr lang="zh-CN" altLang="en-US" dirty="0"/>
          </a:p>
        </p:txBody>
      </p:sp>
      <p:sp>
        <p:nvSpPr>
          <p:cNvPr id="71" name="文本框 70"/>
          <p:cNvSpPr txBox="1"/>
          <p:nvPr/>
        </p:nvSpPr>
        <p:spPr>
          <a:xfrm>
            <a:off x="8445713" y="3850094"/>
            <a:ext cx="1125415" cy="369332"/>
          </a:xfrm>
          <a:prstGeom prst="rect">
            <a:avLst/>
          </a:prstGeom>
          <a:noFill/>
        </p:spPr>
        <p:txBody>
          <a:bodyPr wrap="square" rtlCol="0">
            <a:spAutoFit/>
          </a:bodyPr>
          <a:lstStyle/>
          <a:p>
            <a:r>
              <a:rPr lang="zh-CN" altLang="en-US" dirty="0"/>
              <a:t>记录</a:t>
            </a:r>
            <a:endParaRPr lang="zh-CN" altLang="en-US" dirty="0"/>
          </a:p>
        </p:txBody>
      </p:sp>
      <p:sp>
        <p:nvSpPr>
          <p:cNvPr id="72" name="文本框 71"/>
          <p:cNvSpPr txBox="1"/>
          <p:nvPr/>
        </p:nvSpPr>
        <p:spPr>
          <a:xfrm>
            <a:off x="10552991" y="3169611"/>
            <a:ext cx="1392669" cy="369332"/>
          </a:xfrm>
          <a:prstGeom prst="rect">
            <a:avLst/>
          </a:prstGeom>
          <a:noFill/>
        </p:spPr>
        <p:txBody>
          <a:bodyPr wrap="square" rtlCol="0">
            <a:spAutoFit/>
          </a:bodyPr>
          <a:lstStyle/>
          <a:p>
            <a:r>
              <a:rPr lang="zh-CN" altLang="en-US" dirty="0"/>
              <a:t>新主文件</a:t>
            </a:r>
            <a:endParaRPr lang="zh-CN" altLang="en-US" dirty="0"/>
          </a:p>
        </p:txBody>
      </p:sp>
      <p:sp>
        <p:nvSpPr>
          <p:cNvPr id="39" name="文本框 38"/>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6"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40" name="矩形 39"/>
          <p:cNvSpPr/>
          <p:nvPr/>
        </p:nvSpPr>
        <p:spPr>
          <a:xfrm>
            <a:off x="613161" y="2362663"/>
            <a:ext cx="4071535" cy="243794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67"/>
          <p:cNvSpPr>
            <a:spLocks noChangeArrowheads="1"/>
          </p:cNvSpPr>
          <p:nvPr/>
        </p:nvSpPr>
        <p:spPr bwMode="auto">
          <a:xfrm>
            <a:off x="1198289" y="2162785"/>
            <a:ext cx="2844199" cy="400110"/>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某系统的顶层数据流图</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3" name="矩形 42"/>
          <p:cNvSpPr/>
          <p:nvPr/>
        </p:nvSpPr>
        <p:spPr>
          <a:xfrm>
            <a:off x="5341653" y="2372928"/>
            <a:ext cx="6388529" cy="243794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67"/>
          <p:cNvSpPr>
            <a:spLocks noChangeArrowheads="1"/>
          </p:cNvSpPr>
          <p:nvPr/>
        </p:nvSpPr>
        <p:spPr bwMode="auto">
          <a:xfrm>
            <a:off x="6636362" y="2154518"/>
            <a:ext cx="3799109" cy="400110"/>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某系统细化后的第一层数据流图</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15" name="箭头: 右 14"/>
          <p:cNvSpPr/>
          <p:nvPr/>
        </p:nvSpPr>
        <p:spPr>
          <a:xfrm>
            <a:off x="4855393" y="3377519"/>
            <a:ext cx="302716" cy="480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pPr>
              <a:defRPr/>
            </a:pPr>
            <a:fld id="{8EA77A33-F015-4009-BC26-D56D51DCB94E}"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left)">
                                      <p:cBhvr>
                                        <p:cTn id="8" dur="500"/>
                                        <p:tgtEl>
                                          <p:spTgt spid="26"/>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58" grpId="0"/>
      <p:bldP spid="59" grpId="0"/>
      <p:bldP spid="60" grpId="0"/>
      <p:bldP spid="19" grpId="0" animBg="1"/>
      <p:bldP spid="61" grpId="0" animBg="1"/>
      <p:bldP spid="62" grpId="0" animBg="1"/>
      <p:bldP spid="68" grpId="0"/>
      <p:bldP spid="69" grpId="0"/>
      <p:bldP spid="70" grpId="0"/>
      <p:bldP spid="71" grpId="0"/>
      <p:bldP spid="72" grpId="0"/>
      <p:bldP spid="26" grpId="0"/>
      <p:bldP spid="40" grpId="0" animBg="1"/>
      <p:bldP spid="42" grpId="0" animBg="1"/>
      <p:bldP spid="43" grpId="0" animBg="1"/>
      <p:bldP spid="4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组合 136"/>
          <p:cNvGrpSpPr/>
          <p:nvPr/>
        </p:nvGrpSpPr>
        <p:grpSpPr>
          <a:xfrm>
            <a:off x="421414" y="2320481"/>
            <a:ext cx="6274376" cy="2536216"/>
            <a:chOff x="1895877" y="540220"/>
            <a:chExt cx="6716642" cy="2607210"/>
          </a:xfrm>
        </p:grpSpPr>
        <p:cxnSp>
          <p:nvCxnSpPr>
            <p:cNvPr id="7" name="直接箭头连接符 6"/>
            <p:cNvCxnSpPr/>
            <p:nvPr/>
          </p:nvCxnSpPr>
          <p:spPr>
            <a:xfrm flipV="1">
              <a:off x="2131675" y="905213"/>
              <a:ext cx="931050" cy="9187"/>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9" name="椭圆 8"/>
            <p:cNvSpPr/>
            <p:nvPr/>
          </p:nvSpPr>
          <p:spPr>
            <a:xfrm>
              <a:off x="2956088" y="761007"/>
              <a:ext cx="1106478" cy="11064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cxnSp>
          <p:nvCxnSpPr>
            <p:cNvPr id="11" name="直接箭头连接符 10"/>
            <p:cNvCxnSpPr>
              <a:stCxn id="9" idx="6"/>
            </p:cNvCxnSpPr>
            <p:nvPr/>
          </p:nvCxnSpPr>
          <p:spPr>
            <a:xfrm flipV="1">
              <a:off x="4062567" y="1076180"/>
              <a:ext cx="784795" cy="238067"/>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9" idx="6"/>
              <a:endCxn id="85" idx="2"/>
            </p:cNvCxnSpPr>
            <p:nvPr/>
          </p:nvCxnSpPr>
          <p:spPr>
            <a:xfrm>
              <a:off x="4062567" y="1314247"/>
              <a:ext cx="623021" cy="613855"/>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85" name="椭圆 84"/>
            <p:cNvSpPr/>
            <p:nvPr/>
          </p:nvSpPr>
          <p:spPr>
            <a:xfrm>
              <a:off x="4685588" y="1374862"/>
              <a:ext cx="1106478" cy="11064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endParaRPr>
            </a:p>
          </p:txBody>
        </p:sp>
        <p:cxnSp>
          <p:nvCxnSpPr>
            <p:cNvPr id="87" name="直接箭头连接符 86"/>
            <p:cNvCxnSpPr>
              <a:stCxn id="85" idx="6"/>
            </p:cNvCxnSpPr>
            <p:nvPr/>
          </p:nvCxnSpPr>
          <p:spPr>
            <a:xfrm flipV="1">
              <a:off x="5792066" y="1699849"/>
              <a:ext cx="793752" cy="228253"/>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p:cNvCxnSpPr>
              <a:stCxn id="85" idx="6"/>
              <a:endCxn id="89" idx="2"/>
            </p:cNvCxnSpPr>
            <p:nvPr/>
          </p:nvCxnSpPr>
          <p:spPr>
            <a:xfrm>
              <a:off x="5792066" y="1928102"/>
              <a:ext cx="659057" cy="578165"/>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89" name="椭圆 88"/>
            <p:cNvSpPr/>
            <p:nvPr/>
          </p:nvSpPr>
          <p:spPr>
            <a:xfrm>
              <a:off x="6451124" y="1953028"/>
              <a:ext cx="1106478" cy="11064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9" idx="6"/>
            </p:cNvCxnSpPr>
            <p:nvPr/>
          </p:nvCxnSpPr>
          <p:spPr>
            <a:xfrm>
              <a:off x="7557602" y="2506267"/>
              <a:ext cx="898217" cy="641163"/>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93" name="文本框 92"/>
            <p:cNvSpPr txBox="1"/>
            <p:nvPr/>
          </p:nvSpPr>
          <p:spPr>
            <a:xfrm>
              <a:off x="2845598" y="986751"/>
              <a:ext cx="1249178" cy="664423"/>
            </a:xfrm>
            <a:prstGeom prst="rect">
              <a:avLst/>
            </a:prstGeom>
            <a:noFill/>
            <a:ln>
              <a:noFill/>
            </a:ln>
          </p:spPr>
          <p:txBody>
            <a:bodyPr wrap="square" rtlCol="0">
              <a:spAutoFit/>
            </a:bodyPr>
            <a:lstStyle/>
            <a:p>
              <a:pPr algn="ctr"/>
              <a:r>
                <a:rPr lang="en-US" altLang="zh-CN" dirty="0"/>
                <a:t>1.1.1 </a:t>
              </a:r>
              <a:r>
                <a:rPr lang="zh-CN" altLang="en-US" dirty="0"/>
                <a:t>检查顺序</a:t>
              </a:r>
              <a:endParaRPr lang="zh-CN" altLang="en-US" dirty="0"/>
            </a:p>
          </p:txBody>
        </p:sp>
        <p:sp>
          <p:nvSpPr>
            <p:cNvPr id="122" name="文本框 121"/>
            <p:cNvSpPr txBox="1"/>
            <p:nvPr/>
          </p:nvSpPr>
          <p:spPr>
            <a:xfrm>
              <a:off x="4735329" y="1723528"/>
              <a:ext cx="1045673" cy="664423"/>
            </a:xfrm>
            <a:prstGeom prst="rect">
              <a:avLst/>
            </a:prstGeom>
            <a:noFill/>
            <a:ln>
              <a:noFill/>
            </a:ln>
          </p:spPr>
          <p:txBody>
            <a:bodyPr wrap="square" rtlCol="0">
              <a:spAutoFit/>
            </a:bodyPr>
            <a:lstStyle/>
            <a:p>
              <a:pPr algn="ctr"/>
              <a:r>
                <a:rPr lang="en-US" altLang="zh-CN" dirty="0"/>
                <a:t>1.1.2 </a:t>
              </a:r>
              <a:r>
                <a:rPr lang="zh-CN" altLang="en-US" dirty="0"/>
                <a:t>编辑</a:t>
              </a:r>
              <a:endParaRPr lang="zh-CN" altLang="en-US" dirty="0"/>
            </a:p>
          </p:txBody>
        </p:sp>
        <p:sp>
          <p:nvSpPr>
            <p:cNvPr id="123" name="文本框 122"/>
            <p:cNvSpPr txBox="1"/>
            <p:nvPr/>
          </p:nvSpPr>
          <p:spPr>
            <a:xfrm>
              <a:off x="6398968" y="2149128"/>
              <a:ext cx="1198468" cy="949176"/>
            </a:xfrm>
            <a:prstGeom prst="rect">
              <a:avLst/>
            </a:prstGeom>
            <a:noFill/>
            <a:ln>
              <a:noFill/>
            </a:ln>
          </p:spPr>
          <p:txBody>
            <a:bodyPr wrap="square" rtlCol="0">
              <a:spAutoFit/>
            </a:bodyPr>
            <a:lstStyle/>
            <a:p>
              <a:pPr algn="ctr"/>
              <a:r>
                <a:rPr lang="en-US" altLang="zh-CN" dirty="0"/>
                <a:t>1.1.3 </a:t>
              </a:r>
              <a:r>
                <a:rPr lang="zh-CN" altLang="en-US" dirty="0"/>
                <a:t>构成修改信息</a:t>
              </a:r>
              <a:endParaRPr lang="zh-CN" altLang="en-US" dirty="0"/>
            </a:p>
          </p:txBody>
        </p:sp>
        <p:sp>
          <p:nvSpPr>
            <p:cNvPr id="124" name="文本框 123"/>
            <p:cNvSpPr txBox="1"/>
            <p:nvPr/>
          </p:nvSpPr>
          <p:spPr>
            <a:xfrm>
              <a:off x="3773154" y="1679226"/>
              <a:ext cx="866327" cy="664423"/>
            </a:xfrm>
            <a:prstGeom prst="rect">
              <a:avLst/>
            </a:prstGeom>
            <a:noFill/>
          </p:spPr>
          <p:txBody>
            <a:bodyPr wrap="square" rtlCol="0">
              <a:spAutoFit/>
            </a:bodyPr>
            <a:lstStyle/>
            <a:p>
              <a:pPr algn="ctr"/>
              <a:r>
                <a:rPr lang="zh-CN" altLang="en-US" dirty="0"/>
                <a:t>修改卡片</a:t>
              </a:r>
              <a:endParaRPr lang="zh-CN" altLang="en-US" dirty="0"/>
            </a:p>
          </p:txBody>
        </p:sp>
        <p:sp>
          <p:nvSpPr>
            <p:cNvPr id="125" name="文本框 124"/>
            <p:cNvSpPr txBox="1"/>
            <p:nvPr/>
          </p:nvSpPr>
          <p:spPr>
            <a:xfrm>
              <a:off x="3989277" y="747376"/>
              <a:ext cx="893800" cy="379670"/>
            </a:xfrm>
            <a:prstGeom prst="rect">
              <a:avLst/>
            </a:prstGeom>
            <a:noFill/>
          </p:spPr>
          <p:txBody>
            <a:bodyPr wrap="square" rtlCol="0">
              <a:spAutoFit/>
            </a:bodyPr>
            <a:lstStyle/>
            <a:p>
              <a:pPr algn="ctr"/>
              <a:r>
                <a:rPr lang="zh-CN" altLang="en-US" dirty="0"/>
                <a:t>错误</a:t>
              </a:r>
              <a:endParaRPr lang="zh-CN" altLang="en-US" dirty="0"/>
            </a:p>
          </p:txBody>
        </p:sp>
        <p:sp>
          <p:nvSpPr>
            <p:cNvPr id="126" name="文本框 125"/>
            <p:cNvSpPr txBox="1"/>
            <p:nvPr/>
          </p:nvSpPr>
          <p:spPr>
            <a:xfrm>
              <a:off x="5758045" y="1406147"/>
              <a:ext cx="893800" cy="379670"/>
            </a:xfrm>
            <a:prstGeom prst="rect">
              <a:avLst/>
            </a:prstGeom>
            <a:noFill/>
          </p:spPr>
          <p:txBody>
            <a:bodyPr wrap="square" rtlCol="0">
              <a:spAutoFit/>
            </a:bodyPr>
            <a:lstStyle/>
            <a:p>
              <a:pPr algn="ctr"/>
              <a:r>
                <a:rPr lang="zh-CN" altLang="en-US" dirty="0"/>
                <a:t>错误</a:t>
              </a:r>
              <a:endParaRPr lang="zh-CN" altLang="en-US" dirty="0"/>
            </a:p>
          </p:txBody>
        </p:sp>
        <p:sp>
          <p:nvSpPr>
            <p:cNvPr id="127" name="文本框 126"/>
            <p:cNvSpPr txBox="1"/>
            <p:nvPr/>
          </p:nvSpPr>
          <p:spPr>
            <a:xfrm>
              <a:off x="1895877" y="540220"/>
              <a:ext cx="1628696" cy="379670"/>
            </a:xfrm>
            <a:prstGeom prst="rect">
              <a:avLst/>
            </a:prstGeom>
            <a:noFill/>
          </p:spPr>
          <p:txBody>
            <a:bodyPr wrap="square" rtlCol="0">
              <a:spAutoFit/>
            </a:bodyPr>
            <a:lstStyle/>
            <a:p>
              <a:pPr algn="ctr"/>
              <a:r>
                <a:rPr lang="zh-CN" altLang="en-US" dirty="0"/>
                <a:t>修改卡片</a:t>
              </a:r>
              <a:endParaRPr lang="zh-CN" altLang="en-US" dirty="0"/>
            </a:p>
          </p:txBody>
        </p:sp>
        <p:sp>
          <p:nvSpPr>
            <p:cNvPr id="128" name="文本框 127"/>
            <p:cNvSpPr txBox="1"/>
            <p:nvPr/>
          </p:nvSpPr>
          <p:spPr>
            <a:xfrm>
              <a:off x="5557324" y="2338872"/>
              <a:ext cx="893800" cy="664423"/>
            </a:xfrm>
            <a:prstGeom prst="rect">
              <a:avLst/>
            </a:prstGeom>
            <a:noFill/>
          </p:spPr>
          <p:txBody>
            <a:bodyPr wrap="square" rtlCol="0">
              <a:spAutoFit/>
            </a:bodyPr>
            <a:lstStyle/>
            <a:p>
              <a:pPr algn="ctr"/>
              <a:r>
                <a:rPr lang="zh-CN" altLang="en-US" dirty="0"/>
                <a:t>修改卡片</a:t>
              </a:r>
              <a:endParaRPr lang="zh-CN" altLang="en-US" dirty="0"/>
            </a:p>
          </p:txBody>
        </p:sp>
        <p:sp>
          <p:nvSpPr>
            <p:cNvPr id="129" name="文本框 128"/>
            <p:cNvSpPr txBox="1"/>
            <p:nvPr/>
          </p:nvSpPr>
          <p:spPr>
            <a:xfrm>
              <a:off x="7718719" y="2162425"/>
              <a:ext cx="893800" cy="664423"/>
            </a:xfrm>
            <a:prstGeom prst="rect">
              <a:avLst/>
            </a:prstGeom>
            <a:noFill/>
          </p:spPr>
          <p:txBody>
            <a:bodyPr wrap="square" rtlCol="0">
              <a:spAutoFit/>
            </a:bodyPr>
            <a:lstStyle/>
            <a:p>
              <a:pPr algn="ctr"/>
              <a:r>
                <a:rPr lang="zh-CN" altLang="en-US" dirty="0"/>
                <a:t>修改信息</a:t>
              </a:r>
              <a:endParaRPr lang="zh-CN" altLang="en-US" dirty="0"/>
            </a:p>
          </p:txBody>
        </p:sp>
      </p:grpSp>
      <p:grpSp>
        <p:nvGrpSpPr>
          <p:cNvPr id="136" name="组合 135"/>
          <p:cNvGrpSpPr/>
          <p:nvPr/>
        </p:nvGrpSpPr>
        <p:grpSpPr>
          <a:xfrm>
            <a:off x="7053700" y="2400140"/>
            <a:ext cx="4439800" cy="2755436"/>
            <a:chOff x="3237221" y="3803709"/>
            <a:chExt cx="4439070" cy="2669232"/>
          </a:xfrm>
        </p:grpSpPr>
        <p:cxnSp>
          <p:nvCxnSpPr>
            <p:cNvPr id="117" name="直接箭头连接符 116"/>
            <p:cNvCxnSpPr/>
            <p:nvPr/>
          </p:nvCxnSpPr>
          <p:spPr>
            <a:xfrm>
              <a:off x="3237221" y="3880381"/>
              <a:ext cx="933100" cy="522689"/>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63" name="椭圆 62"/>
            <p:cNvSpPr/>
            <p:nvPr/>
          </p:nvSpPr>
          <p:spPr>
            <a:xfrm>
              <a:off x="4117997" y="4231540"/>
              <a:ext cx="1092189" cy="766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endParaRPr>
            </a:p>
          </p:txBody>
        </p:sp>
        <p:cxnSp>
          <p:nvCxnSpPr>
            <p:cNvPr id="118" name="直接箭头连接符 117"/>
            <p:cNvCxnSpPr/>
            <p:nvPr/>
          </p:nvCxnSpPr>
          <p:spPr>
            <a:xfrm>
              <a:off x="4979357" y="4941534"/>
              <a:ext cx="829715" cy="522007"/>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119" name="直接箭头连接符 118"/>
            <p:cNvCxnSpPr/>
            <p:nvPr/>
          </p:nvCxnSpPr>
          <p:spPr>
            <a:xfrm flipV="1">
              <a:off x="4979357" y="4771471"/>
              <a:ext cx="955990" cy="170064"/>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120" name="椭圆 119"/>
            <p:cNvSpPr/>
            <p:nvPr/>
          </p:nvSpPr>
          <p:spPr>
            <a:xfrm>
              <a:off x="5729474" y="5342251"/>
              <a:ext cx="1092189" cy="766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cxnSp>
          <p:nvCxnSpPr>
            <p:cNvPr id="121" name="直接箭头连接符 120"/>
            <p:cNvCxnSpPr>
              <a:stCxn id="120" idx="5"/>
            </p:cNvCxnSpPr>
            <p:nvPr/>
          </p:nvCxnSpPr>
          <p:spPr>
            <a:xfrm>
              <a:off x="6661715" y="5996916"/>
              <a:ext cx="852919" cy="476025"/>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130" name="文本框 129"/>
            <p:cNvSpPr txBox="1"/>
            <p:nvPr/>
          </p:nvSpPr>
          <p:spPr>
            <a:xfrm>
              <a:off x="3651104" y="3803709"/>
              <a:ext cx="1191315" cy="357777"/>
            </a:xfrm>
            <a:prstGeom prst="rect">
              <a:avLst/>
            </a:prstGeom>
            <a:noFill/>
          </p:spPr>
          <p:txBody>
            <a:bodyPr wrap="square" rtlCol="0">
              <a:spAutoFit/>
            </a:bodyPr>
            <a:lstStyle/>
            <a:p>
              <a:pPr algn="ctr"/>
              <a:r>
                <a:rPr lang="zh-CN" altLang="en-US" dirty="0"/>
                <a:t>旧主文件</a:t>
              </a:r>
              <a:endParaRPr lang="zh-CN" altLang="en-US" dirty="0"/>
            </a:p>
          </p:txBody>
        </p:sp>
        <p:sp>
          <p:nvSpPr>
            <p:cNvPr id="131" name="文本框 130"/>
            <p:cNvSpPr txBox="1"/>
            <p:nvPr/>
          </p:nvSpPr>
          <p:spPr>
            <a:xfrm>
              <a:off x="5127882" y="4441814"/>
              <a:ext cx="893800" cy="357777"/>
            </a:xfrm>
            <a:prstGeom prst="rect">
              <a:avLst/>
            </a:prstGeom>
            <a:noFill/>
          </p:spPr>
          <p:txBody>
            <a:bodyPr wrap="square" rtlCol="0">
              <a:spAutoFit/>
            </a:bodyPr>
            <a:lstStyle/>
            <a:p>
              <a:pPr algn="ctr"/>
              <a:r>
                <a:rPr lang="zh-CN" altLang="en-US" dirty="0"/>
                <a:t>错误</a:t>
              </a:r>
              <a:endParaRPr lang="zh-CN" altLang="en-US" dirty="0"/>
            </a:p>
          </p:txBody>
        </p:sp>
        <p:sp>
          <p:nvSpPr>
            <p:cNvPr id="132" name="文本框 131"/>
            <p:cNvSpPr txBox="1"/>
            <p:nvPr/>
          </p:nvSpPr>
          <p:spPr>
            <a:xfrm>
              <a:off x="4590656" y="5220720"/>
              <a:ext cx="943632" cy="626111"/>
            </a:xfrm>
            <a:prstGeom prst="rect">
              <a:avLst/>
            </a:prstGeom>
            <a:noFill/>
          </p:spPr>
          <p:txBody>
            <a:bodyPr wrap="square" rtlCol="0">
              <a:spAutoFit/>
            </a:bodyPr>
            <a:lstStyle/>
            <a:p>
              <a:pPr algn="ctr"/>
              <a:r>
                <a:rPr lang="zh-CN" altLang="en-US" dirty="0"/>
                <a:t>正确主文件</a:t>
              </a:r>
              <a:endParaRPr lang="zh-CN" altLang="en-US" dirty="0"/>
            </a:p>
          </p:txBody>
        </p:sp>
        <p:sp>
          <p:nvSpPr>
            <p:cNvPr id="133" name="文本框 132"/>
            <p:cNvSpPr txBox="1"/>
            <p:nvPr/>
          </p:nvSpPr>
          <p:spPr>
            <a:xfrm>
              <a:off x="6782491" y="5826964"/>
              <a:ext cx="893800" cy="357777"/>
            </a:xfrm>
            <a:prstGeom prst="rect">
              <a:avLst/>
            </a:prstGeom>
            <a:noFill/>
          </p:spPr>
          <p:txBody>
            <a:bodyPr wrap="square" rtlCol="0">
              <a:spAutoFit/>
            </a:bodyPr>
            <a:lstStyle/>
            <a:p>
              <a:pPr algn="ctr"/>
              <a:r>
                <a:rPr lang="zh-CN" altLang="en-US" dirty="0"/>
                <a:t>记录</a:t>
              </a:r>
              <a:endParaRPr lang="zh-CN" altLang="en-US" dirty="0"/>
            </a:p>
          </p:txBody>
        </p:sp>
        <p:sp>
          <p:nvSpPr>
            <p:cNvPr id="134" name="文本框 133"/>
            <p:cNvSpPr txBox="1"/>
            <p:nvPr/>
          </p:nvSpPr>
          <p:spPr>
            <a:xfrm>
              <a:off x="4066900" y="4320053"/>
              <a:ext cx="1199694" cy="626111"/>
            </a:xfrm>
            <a:prstGeom prst="rect">
              <a:avLst/>
            </a:prstGeom>
            <a:noFill/>
          </p:spPr>
          <p:txBody>
            <a:bodyPr wrap="square" rtlCol="0">
              <a:spAutoFit/>
            </a:bodyPr>
            <a:lstStyle/>
            <a:p>
              <a:pPr algn="ctr"/>
              <a:r>
                <a:rPr lang="en-US" altLang="zh-CN" dirty="0"/>
                <a:t>1.2.1 </a:t>
              </a:r>
              <a:r>
                <a:rPr lang="zh-CN" altLang="en-US" dirty="0"/>
                <a:t>核对检查和</a:t>
              </a:r>
              <a:endParaRPr lang="zh-CN" altLang="en-US" dirty="0"/>
            </a:p>
          </p:txBody>
        </p:sp>
        <p:sp>
          <p:nvSpPr>
            <p:cNvPr id="135" name="文本框 134"/>
            <p:cNvSpPr txBox="1"/>
            <p:nvPr/>
          </p:nvSpPr>
          <p:spPr>
            <a:xfrm>
              <a:off x="5707657" y="5409237"/>
              <a:ext cx="1092189" cy="626111"/>
            </a:xfrm>
            <a:prstGeom prst="rect">
              <a:avLst/>
            </a:prstGeom>
            <a:noFill/>
            <a:ln>
              <a:noFill/>
            </a:ln>
          </p:spPr>
          <p:txBody>
            <a:bodyPr wrap="square" rtlCol="0">
              <a:spAutoFit/>
            </a:bodyPr>
            <a:lstStyle/>
            <a:p>
              <a:pPr algn="ctr"/>
              <a:r>
                <a:rPr lang="en-US" altLang="zh-CN" dirty="0"/>
                <a:t>1.2.2 </a:t>
              </a:r>
              <a:r>
                <a:rPr lang="zh-CN" altLang="en-US" dirty="0"/>
                <a:t>构成记录</a:t>
              </a:r>
              <a:endParaRPr lang="zh-CN" altLang="en-US" dirty="0"/>
            </a:p>
          </p:txBody>
        </p:sp>
      </p:grpSp>
      <p:sp>
        <p:nvSpPr>
          <p:cNvPr id="48" name="文本框 47"/>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7"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38" name="矩形 37"/>
          <p:cNvSpPr/>
          <p:nvPr/>
        </p:nvSpPr>
        <p:spPr>
          <a:xfrm>
            <a:off x="455264" y="2117458"/>
            <a:ext cx="6157620" cy="317539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67"/>
          <p:cNvSpPr>
            <a:spLocks noChangeArrowheads="1"/>
          </p:cNvSpPr>
          <p:nvPr/>
        </p:nvSpPr>
        <p:spPr bwMode="auto">
          <a:xfrm>
            <a:off x="1411814" y="1926405"/>
            <a:ext cx="4298521" cy="400110"/>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a:t>
            </a:r>
            <a:r>
              <a:rPr lang="en-US" altLang="zh-CN" sz="2000" b="1" kern="0" dirty="0">
                <a:solidFill>
                  <a:srgbClr val="FF0000"/>
                </a:solidFill>
                <a:latin typeface="宋体" panose="02010600030101010101" pitchFamily="2" charset="-122"/>
                <a:sym typeface="宋体" panose="02010600030101010101" pitchFamily="2" charset="-122"/>
              </a:rPr>
              <a:t>1.1</a:t>
            </a:r>
            <a:r>
              <a:rPr lang="zh-CN" altLang="en-US" sz="2000" b="1" kern="0" dirty="0">
                <a:solidFill>
                  <a:srgbClr val="FF0000"/>
                </a:solidFill>
                <a:latin typeface="宋体" panose="02010600030101010101" pitchFamily="2" charset="-122"/>
                <a:sym typeface="宋体" panose="02010600030101010101" pitchFamily="2" charset="-122"/>
              </a:rPr>
              <a:t>产生修改信息”细化数据流图</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0" name="矩形 39"/>
          <p:cNvSpPr/>
          <p:nvPr/>
        </p:nvSpPr>
        <p:spPr>
          <a:xfrm>
            <a:off x="6883240" y="2141320"/>
            <a:ext cx="4765430" cy="317539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67"/>
          <p:cNvSpPr>
            <a:spLocks noChangeArrowheads="1"/>
          </p:cNvSpPr>
          <p:nvPr/>
        </p:nvSpPr>
        <p:spPr bwMode="auto">
          <a:xfrm>
            <a:off x="7374640" y="1903462"/>
            <a:ext cx="3799109" cy="400110"/>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a:t>
            </a:r>
            <a:r>
              <a:rPr lang="en-US" altLang="zh-CN" sz="2000" b="1" kern="0" dirty="0">
                <a:solidFill>
                  <a:srgbClr val="FF0000"/>
                </a:solidFill>
                <a:latin typeface="宋体" panose="02010600030101010101" pitchFamily="2" charset="-122"/>
                <a:sym typeface="宋体" panose="02010600030101010101" pitchFamily="2" charset="-122"/>
              </a:rPr>
              <a:t>1.2 </a:t>
            </a:r>
            <a:r>
              <a:rPr lang="zh-CN" altLang="en-US" sz="2000" b="1" kern="0" dirty="0">
                <a:solidFill>
                  <a:srgbClr val="FF0000"/>
                </a:solidFill>
                <a:latin typeface="宋体" panose="02010600030101010101" pitchFamily="2" charset="-122"/>
                <a:sym typeface="宋体" panose="02010600030101010101" pitchFamily="2" charset="-122"/>
              </a:rPr>
              <a:t>产生记录”细化数据流图</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20A4B540-5270-48B5-91E8-1B0B97E07CA0}"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left)">
                                      <p:cBhvr>
                                        <p:cTn id="8" dur="500"/>
                                        <p:tgtEl>
                                          <p:spTgt spid="37"/>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箭头连接符 8"/>
          <p:cNvCxnSpPr>
            <a:endCxn id="2" idx="1"/>
          </p:cNvCxnSpPr>
          <p:nvPr/>
        </p:nvCxnSpPr>
        <p:spPr>
          <a:xfrm>
            <a:off x="1791580" y="2155310"/>
            <a:ext cx="1047567" cy="4535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直接箭头连接符 73"/>
          <p:cNvCxnSpPr>
            <a:endCxn id="2" idx="3"/>
          </p:cNvCxnSpPr>
          <p:nvPr/>
        </p:nvCxnSpPr>
        <p:spPr>
          <a:xfrm flipV="1">
            <a:off x="1657937" y="3322891"/>
            <a:ext cx="1181210" cy="45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直接箭头连接符 74"/>
          <p:cNvCxnSpPr>
            <a:stCxn id="2" idx="6"/>
            <a:endCxn id="76" idx="2"/>
          </p:cNvCxnSpPr>
          <p:nvPr/>
        </p:nvCxnSpPr>
        <p:spPr>
          <a:xfrm>
            <a:off x="4066261" y="2965900"/>
            <a:ext cx="4385676" cy="84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6" name="椭圆 75"/>
          <p:cNvSpPr/>
          <p:nvPr/>
        </p:nvSpPr>
        <p:spPr>
          <a:xfrm>
            <a:off x="8451937" y="2469489"/>
            <a:ext cx="1437653" cy="10097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latin typeface="宋体" panose="02010600030101010101" pitchFamily="2" charset="-122"/>
              <a:ea typeface="宋体" panose="02010600030101010101" pitchFamily="2" charset="-122"/>
            </a:endParaRPr>
          </a:p>
        </p:txBody>
      </p:sp>
      <p:sp>
        <p:nvSpPr>
          <p:cNvPr id="77" name="椭圆 76"/>
          <p:cNvSpPr/>
          <p:nvPr/>
        </p:nvSpPr>
        <p:spPr>
          <a:xfrm>
            <a:off x="4155829" y="4230576"/>
            <a:ext cx="2180315" cy="10097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latin typeface="宋体" panose="02010600030101010101" pitchFamily="2" charset="-122"/>
              <a:ea typeface="宋体" panose="02010600030101010101" pitchFamily="2" charset="-122"/>
            </a:endParaRPr>
          </a:p>
        </p:txBody>
      </p:sp>
      <p:cxnSp>
        <p:nvCxnSpPr>
          <p:cNvPr id="79" name="直接箭头连接符 78"/>
          <p:cNvCxnSpPr>
            <a:stCxn id="2" idx="4"/>
            <a:endCxn id="77" idx="1"/>
          </p:cNvCxnSpPr>
          <p:nvPr/>
        </p:nvCxnSpPr>
        <p:spPr>
          <a:xfrm>
            <a:off x="3347435" y="3470761"/>
            <a:ext cx="1127694" cy="9076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p:cNvCxnSpPr>
            <a:stCxn id="76" idx="3"/>
            <a:endCxn id="77" idx="7"/>
          </p:cNvCxnSpPr>
          <p:nvPr/>
        </p:nvCxnSpPr>
        <p:spPr>
          <a:xfrm flipH="1">
            <a:off x="6016844" y="3331341"/>
            <a:ext cx="2645632" cy="10471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直接箭头连接符 80"/>
          <p:cNvCxnSpPr>
            <a:stCxn id="77" idx="6"/>
            <a:endCxn id="78" idx="2"/>
          </p:cNvCxnSpPr>
          <p:nvPr/>
        </p:nvCxnSpPr>
        <p:spPr>
          <a:xfrm>
            <a:off x="6336144" y="4735437"/>
            <a:ext cx="953294" cy="4262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直接箭头连接符 81"/>
          <p:cNvCxnSpPr/>
          <p:nvPr/>
        </p:nvCxnSpPr>
        <p:spPr>
          <a:xfrm>
            <a:off x="9213256" y="5378455"/>
            <a:ext cx="1511893" cy="2382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3" name="文本框 82"/>
          <p:cNvSpPr txBox="1"/>
          <p:nvPr/>
        </p:nvSpPr>
        <p:spPr>
          <a:xfrm>
            <a:off x="1775884" y="1945643"/>
            <a:ext cx="1611359" cy="369332"/>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修改卡片</a:t>
            </a:r>
            <a:endParaRPr lang="zh-CN" altLang="en-US" dirty="0">
              <a:latin typeface="宋体" panose="02010600030101010101" pitchFamily="2" charset="-122"/>
              <a:ea typeface="宋体" panose="02010600030101010101" pitchFamily="2" charset="-122"/>
            </a:endParaRPr>
          </a:p>
        </p:txBody>
      </p:sp>
      <p:sp>
        <p:nvSpPr>
          <p:cNvPr id="84" name="文本框 83"/>
          <p:cNvSpPr txBox="1"/>
          <p:nvPr/>
        </p:nvSpPr>
        <p:spPr>
          <a:xfrm>
            <a:off x="1672239" y="3143937"/>
            <a:ext cx="864414" cy="369332"/>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记录</a:t>
            </a:r>
            <a:endParaRPr lang="zh-CN" altLang="en-US" dirty="0">
              <a:latin typeface="宋体" panose="02010600030101010101" pitchFamily="2" charset="-122"/>
              <a:ea typeface="宋体" panose="02010600030101010101" pitchFamily="2" charset="-122"/>
            </a:endParaRPr>
          </a:p>
        </p:txBody>
      </p:sp>
      <p:sp>
        <p:nvSpPr>
          <p:cNvPr id="85" name="文本框 84"/>
          <p:cNvSpPr txBox="1"/>
          <p:nvPr/>
        </p:nvSpPr>
        <p:spPr>
          <a:xfrm>
            <a:off x="5110916" y="2480029"/>
            <a:ext cx="1970167" cy="369332"/>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需要修改的信息</a:t>
            </a:r>
            <a:endParaRPr lang="zh-CN" altLang="en-US" dirty="0">
              <a:latin typeface="宋体" panose="02010600030101010101" pitchFamily="2" charset="-122"/>
              <a:ea typeface="宋体" panose="02010600030101010101" pitchFamily="2" charset="-122"/>
            </a:endParaRPr>
          </a:p>
        </p:txBody>
      </p:sp>
      <p:sp>
        <p:nvSpPr>
          <p:cNvPr id="86" name="文本框 85"/>
          <p:cNvSpPr txBox="1"/>
          <p:nvPr/>
        </p:nvSpPr>
        <p:spPr>
          <a:xfrm>
            <a:off x="3722907" y="3514319"/>
            <a:ext cx="1315910" cy="369332"/>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修改卡片</a:t>
            </a:r>
            <a:endParaRPr lang="zh-CN" altLang="en-US" dirty="0">
              <a:latin typeface="宋体" panose="02010600030101010101" pitchFamily="2" charset="-122"/>
              <a:ea typeface="宋体" panose="02010600030101010101" pitchFamily="2" charset="-122"/>
            </a:endParaRPr>
          </a:p>
        </p:txBody>
      </p:sp>
      <p:sp>
        <p:nvSpPr>
          <p:cNvPr id="87" name="文本框 86"/>
          <p:cNvSpPr txBox="1"/>
          <p:nvPr/>
        </p:nvSpPr>
        <p:spPr>
          <a:xfrm>
            <a:off x="5536518" y="3392804"/>
            <a:ext cx="2499653" cy="369332"/>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修改后的记录</a:t>
            </a:r>
            <a:endParaRPr lang="zh-CN" altLang="en-US" dirty="0">
              <a:latin typeface="宋体" panose="02010600030101010101" pitchFamily="2" charset="-122"/>
              <a:ea typeface="宋体" panose="02010600030101010101" pitchFamily="2" charset="-122"/>
            </a:endParaRPr>
          </a:p>
        </p:txBody>
      </p:sp>
      <p:sp>
        <p:nvSpPr>
          <p:cNvPr id="88" name="文本框 87"/>
          <p:cNvSpPr txBox="1"/>
          <p:nvPr/>
        </p:nvSpPr>
        <p:spPr>
          <a:xfrm>
            <a:off x="9295880" y="5000980"/>
            <a:ext cx="1361179" cy="369332"/>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新主文件</a:t>
            </a:r>
            <a:endParaRPr lang="zh-CN" altLang="en-US" dirty="0">
              <a:latin typeface="宋体" panose="02010600030101010101" pitchFamily="2" charset="-122"/>
              <a:ea typeface="宋体" panose="02010600030101010101" pitchFamily="2" charset="-122"/>
            </a:endParaRPr>
          </a:p>
        </p:txBody>
      </p:sp>
      <p:grpSp>
        <p:nvGrpSpPr>
          <p:cNvPr id="3" name="组合 2"/>
          <p:cNvGrpSpPr/>
          <p:nvPr/>
        </p:nvGrpSpPr>
        <p:grpSpPr>
          <a:xfrm>
            <a:off x="2628608" y="2461039"/>
            <a:ext cx="1437653" cy="1009722"/>
            <a:chOff x="2628608" y="1805193"/>
            <a:chExt cx="1223889" cy="1009722"/>
          </a:xfrm>
        </p:grpSpPr>
        <p:sp>
          <p:nvSpPr>
            <p:cNvPr id="2" name="椭圆 1"/>
            <p:cNvSpPr/>
            <p:nvPr/>
          </p:nvSpPr>
          <p:spPr>
            <a:xfrm>
              <a:off x="2628608" y="1805193"/>
              <a:ext cx="1223889" cy="10097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latin typeface="宋体" panose="02010600030101010101" pitchFamily="2" charset="-122"/>
                <a:ea typeface="宋体" panose="02010600030101010101" pitchFamily="2" charset="-122"/>
              </a:endParaRPr>
            </a:p>
          </p:txBody>
        </p:sp>
        <p:sp>
          <p:nvSpPr>
            <p:cNvPr id="89" name="文本框 88"/>
            <p:cNvSpPr txBox="1"/>
            <p:nvPr/>
          </p:nvSpPr>
          <p:spPr>
            <a:xfrm>
              <a:off x="2634169" y="2120189"/>
              <a:ext cx="1157322" cy="646331"/>
            </a:xfrm>
            <a:prstGeom prst="rect">
              <a:avLst/>
            </a:prstGeom>
            <a:noFill/>
          </p:spPr>
          <p:txBody>
            <a:bodyPr wrap="square" rtlCol="0">
              <a:spAutoFit/>
            </a:bodyPr>
            <a:lstStyle/>
            <a:p>
              <a:pPr algn="ctr"/>
              <a:r>
                <a:rPr lang="en-US" altLang="zh-CN" dirty="0">
                  <a:latin typeface="宋体" panose="02010600030101010101" pitchFamily="2" charset="-122"/>
                  <a:ea typeface="宋体" panose="02010600030101010101" pitchFamily="2" charset="-122"/>
                </a:rPr>
                <a:t>1.3.1 </a:t>
              </a:r>
              <a:r>
                <a:rPr lang="zh-CN" altLang="en-US" dirty="0">
                  <a:latin typeface="宋体" panose="02010600030101010101" pitchFamily="2" charset="-122"/>
                  <a:ea typeface="宋体" panose="02010600030101010101" pitchFamily="2" charset="-122"/>
                </a:rPr>
                <a:t>匹配</a:t>
              </a:r>
              <a:endParaRPr lang="zh-CN" altLang="en-US" dirty="0">
                <a:latin typeface="宋体" panose="02010600030101010101" pitchFamily="2" charset="-122"/>
                <a:ea typeface="宋体" panose="02010600030101010101" pitchFamily="2" charset="-122"/>
              </a:endParaRPr>
            </a:p>
          </p:txBody>
        </p:sp>
      </p:grpSp>
      <p:sp>
        <p:nvSpPr>
          <p:cNvPr id="90" name="文本框 89"/>
          <p:cNvSpPr txBox="1"/>
          <p:nvPr/>
        </p:nvSpPr>
        <p:spPr>
          <a:xfrm>
            <a:off x="4249589" y="4474363"/>
            <a:ext cx="2018465" cy="369332"/>
          </a:xfrm>
          <a:prstGeom prst="rect">
            <a:avLst/>
          </a:prstGeom>
          <a:noFill/>
          <a:ln>
            <a:noFill/>
          </a:ln>
        </p:spPr>
        <p:txBody>
          <a:bodyPr wrap="square" rtlCol="0">
            <a:spAutoFit/>
          </a:bodyPr>
          <a:lstStyle/>
          <a:p>
            <a:pPr algn="ctr"/>
            <a:r>
              <a:rPr lang="en-US" altLang="zh-CN" dirty="0">
                <a:latin typeface="宋体" panose="02010600030101010101" pitchFamily="2" charset="-122"/>
                <a:ea typeface="宋体" panose="02010600030101010101" pitchFamily="2" charset="-122"/>
              </a:rPr>
              <a:t>1.3.3 </a:t>
            </a:r>
            <a:r>
              <a:rPr lang="zh-CN" altLang="en-US" dirty="0">
                <a:latin typeface="宋体" panose="02010600030101010101" pitchFamily="2" charset="-122"/>
                <a:ea typeface="宋体" panose="02010600030101010101" pitchFamily="2" charset="-122"/>
              </a:rPr>
              <a:t>产生新纪录</a:t>
            </a:r>
            <a:endParaRPr lang="zh-CN" altLang="en-US" dirty="0">
              <a:latin typeface="宋体" panose="02010600030101010101" pitchFamily="2" charset="-122"/>
              <a:ea typeface="宋体" panose="02010600030101010101" pitchFamily="2" charset="-122"/>
            </a:endParaRPr>
          </a:p>
        </p:txBody>
      </p:sp>
      <p:sp>
        <p:nvSpPr>
          <p:cNvPr id="91" name="文本框 90"/>
          <p:cNvSpPr txBox="1"/>
          <p:nvPr/>
        </p:nvSpPr>
        <p:spPr>
          <a:xfrm>
            <a:off x="8523599" y="2761940"/>
            <a:ext cx="1359176" cy="369332"/>
          </a:xfrm>
          <a:prstGeom prst="rect">
            <a:avLst/>
          </a:prstGeom>
          <a:noFill/>
        </p:spPr>
        <p:txBody>
          <a:bodyPr wrap="square" rtlCol="0">
            <a:spAutoFit/>
          </a:bodyPr>
          <a:lstStyle/>
          <a:p>
            <a:pPr algn="ctr"/>
            <a:r>
              <a:rPr lang="en-US" altLang="zh-CN" dirty="0">
                <a:latin typeface="宋体" panose="02010600030101010101" pitchFamily="2" charset="-122"/>
                <a:ea typeface="宋体" panose="02010600030101010101" pitchFamily="2" charset="-122"/>
              </a:rPr>
              <a:t>1.3.2 </a:t>
            </a:r>
            <a:r>
              <a:rPr lang="zh-CN" altLang="en-US" dirty="0">
                <a:latin typeface="宋体" panose="02010600030101010101" pitchFamily="2" charset="-122"/>
                <a:ea typeface="宋体" panose="02010600030101010101" pitchFamily="2" charset="-122"/>
              </a:rPr>
              <a:t>修改</a:t>
            </a:r>
            <a:endParaRPr lang="zh-CN" altLang="en-US" dirty="0">
              <a:latin typeface="宋体" panose="02010600030101010101" pitchFamily="2" charset="-122"/>
              <a:ea typeface="宋体" panose="02010600030101010101" pitchFamily="2" charset="-122"/>
            </a:endParaRPr>
          </a:p>
        </p:txBody>
      </p:sp>
      <p:grpSp>
        <p:nvGrpSpPr>
          <p:cNvPr id="6" name="组合 5"/>
          <p:cNvGrpSpPr/>
          <p:nvPr/>
        </p:nvGrpSpPr>
        <p:grpSpPr>
          <a:xfrm>
            <a:off x="7250309" y="4656860"/>
            <a:ext cx="2045571" cy="1009722"/>
            <a:chOff x="8011738" y="4461368"/>
            <a:chExt cx="1277293" cy="1009722"/>
          </a:xfrm>
        </p:grpSpPr>
        <p:sp>
          <p:nvSpPr>
            <p:cNvPr id="78" name="椭圆 77"/>
            <p:cNvSpPr/>
            <p:nvPr/>
          </p:nvSpPr>
          <p:spPr>
            <a:xfrm>
              <a:off x="8036171" y="4461368"/>
              <a:ext cx="1223889" cy="10097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latin typeface="宋体" panose="02010600030101010101" pitchFamily="2" charset="-122"/>
                <a:ea typeface="宋体" panose="02010600030101010101" pitchFamily="2" charset="-122"/>
              </a:endParaRPr>
            </a:p>
          </p:txBody>
        </p:sp>
        <p:sp>
          <p:nvSpPr>
            <p:cNvPr id="92" name="文本框 91"/>
            <p:cNvSpPr txBox="1"/>
            <p:nvPr/>
          </p:nvSpPr>
          <p:spPr>
            <a:xfrm>
              <a:off x="8011738" y="4786826"/>
              <a:ext cx="1277293" cy="646331"/>
            </a:xfrm>
            <a:prstGeom prst="rect">
              <a:avLst/>
            </a:prstGeom>
            <a:noFill/>
          </p:spPr>
          <p:txBody>
            <a:bodyPr wrap="square" rtlCol="0">
              <a:spAutoFit/>
            </a:bodyPr>
            <a:lstStyle/>
            <a:p>
              <a:pPr algn="ctr"/>
              <a:r>
                <a:rPr lang="en-US" altLang="zh-CN" dirty="0">
                  <a:latin typeface="宋体" panose="02010600030101010101" pitchFamily="2" charset="-122"/>
                  <a:ea typeface="宋体" panose="02010600030101010101" pitchFamily="2" charset="-122"/>
                </a:rPr>
                <a:t>1.3.4 </a:t>
              </a:r>
              <a:r>
                <a:rPr lang="zh-CN" altLang="en-US" dirty="0">
                  <a:latin typeface="宋体" panose="02010600030101010101" pitchFamily="2" charset="-122"/>
                  <a:ea typeface="宋体" panose="02010600030101010101" pitchFamily="2" charset="-122"/>
                </a:rPr>
                <a:t>配上检查和</a:t>
              </a:r>
              <a:endParaRPr lang="zh-CN" altLang="en-US" dirty="0">
                <a:latin typeface="宋体" panose="02010600030101010101" pitchFamily="2" charset="-122"/>
                <a:ea typeface="宋体" panose="02010600030101010101" pitchFamily="2" charset="-122"/>
              </a:endParaRPr>
            </a:p>
          </p:txBody>
        </p:sp>
      </p:grpSp>
      <p:sp>
        <p:nvSpPr>
          <p:cNvPr id="40" name="文本框 39"/>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5"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8" name="矩形 27"/>
          <p:cNvSpPr/>
          <p:nvPr/>
        </p:nvSpPr>
        <p:spPr>
          <a:xfrm>
            <a:off x="1422400" y="1852484"/>
            <a:ext cx="9302749" cy="402184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67"/>
          <p:cNvSpPr>
            <a:spLocks noChangeArrowheads="1"/>
          </p:cNvSpPr>
          <p:nvPr/>
        </p:nvSpPr>
        <p:spPr bwMode="auto">
          <a:xfrm>
            <a:off x="3791491" y="1636752"/>
            <a:ext cx="4412751" cy="400110"/>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a:t>
            </a:r>
            <a:r>
              <a:rPr lang="en-US" altLang="zh-CN" sz="2000" b="1" kern="0" dirty="0">
                <a:solidFill>
                  <a:srgbClr val="FF0000"/>
                </a:solidFill>
                <a:latin typeface="宋体" panose="02010600030101010101" pitchFamily="2" charset="-122"/>
                <a:sym typeface="宋体" panose="02010600030101010101" pitchFamily="2" charset="-122"/>
              </a:rPr>
              <a:t>1.3 </a:t>
            </a:r>
            <a:r>
              <a:rPr lang="zh-CN" altLang="en-US" sz="2000" b="1" kern="0" dirty="0">
                <a:solidFill>
                  <a:srgbClr val="FF0000"/>
                </a:solidFill>
                <a:latin typeface="宋体" panose="02010600030101010101" pitchFamily="2" charset="-122"/>
                <a:sym typeface="宋体" panose="02010600030101010101" pitchFamily="2" charset="-122"/>
              </a:rPr>
              <a:t>“产生新文件”细化数据流图</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4" name="日期占位符 3"/>
          <p:cNvSpPr>
            <a:spLocks noGrp="1"/>
          </p:cNvSpPr>
          <p:nvPr>
            <p:ph type="dt" sz="half" idx="10"/>
          </p:nvPr>
        </p:nvSpPr>
        <p:spPr/>
        <p:txBody>
          <a:bodyPr/>
          <a:lstStyle/>
          <a:p>
            <a:pPr>
              <a:defRPr/>
            </a:pPr>
            <a:fld id="{F574885E-EFC5-4A31-BBE5-56DDCD88ABE0}" type="datetime1">
              <a:rPr lang="zh-CN" altLang="en-US" smtClean="0">
                <a:solidFill>
                  <a:prstClr val="black">
                    <a:tint val="75000"/>
                  </a:prstClr>
                </a:solidFill>
              </a:rPr>
            </a:fld>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ppt_x</p:attrName>
                                        </p:attrNameLst>
                                      </p:cBhvr>
                                      <p:tavLst>
                                        <p:tav tm="0">
                                          <p:val>
                                            <p:strVal val="#ppt_x+#ppt_w*1.125000"/>
                                          </p:val>
                                        </p:tav>
                                        <p:tav tm="100000">
                                          <p:val>
                                            <p:strVal val="#ppt_x"/>
                                          </p:val>
                                        </p:tav>
                                      </p:tavLst>
                                    </p:anim>
                                    <p:animEffect transition="in" filter="wipe(left)">
                                      <p:cBhvr>
                                        <p:cTn id="8" dur="500"/>
                                        <p:tgtEl>
                                          <p:spTgt spid="2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83" grpId="0"/>
      <p:bldP spid="84" grpId="0"/>
      <p:bldP spid="85" grpId="0"/>
      <p:bldP spid="86" grpId="0"/>
      <p:bldP spid="87" grpId="0"/>
      <p:bldP spid="88" grpId="0"/>
      <p:bldP spid="90" grpId="0"/>
      <p:bldP spid="91" grpId="0"/>
      <p:bldP spid="25" grpId="0"/>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文本框 148"/>
          <p:cNvSpPr txBox="1"/>
          <p:nvPr/>
        </p:nvSpPr>
        <p:spPr>
          <a:xfrm>
            <a:off x="8277311" y="5597898"/>
            <a:ext cx="774602" cy="584775"/>
          </a:xfrm>
          <a:prstGeom prst="rect">
            <a:avLst/>
          </a:prstGeom>
          <a:noFill/>
          <a:ln>
            <a:noFill/>
          </a:ln>
        </p:spPr>
        <p:txBody>
          <a:bodyPr wrap="square" rtlCol="0">
            <a:spAutoFit/>
          </a:bodyPr>
          <a:lstStyle/>
          <a:p>
            <a:pPr algn="ctr"/>
            <a:r>
              <a:rPr lang="zh-CN" altLang="en-US" sz="1600" dirty="0">
                <a:latin typeface="宋体" panose="02010600030101010101" pitchFamily="2" charset="-122"/>
                <a:ea typeface="宋体" panose="02010600030101010101" pitchFamily="2" charset="-122"/>
              </a:rPr>
              <a:t>配检查和</a:t>
            </a:r>
            <a:endParaRPr lang="zh-CN" altLang="en-US" sz="1600" dirty="0">
              <a:latin typeface="宋体" panose="02010600030101010101" pitchFamily="2" charset="-122"/>
              <a:ea typeface="宋体" panose="02010600030101010101" pitchFamily="2" charset="-122"/>
            </a:endParaRPr>
          </a:p>
        </p:txBody>
      </p:sp>
      <p:sp>
        <p:nvSpPr>
          <p:cNvPr id="148" name="文本框 147"/>
          <p:cNvSpPr txBox="1"/>
          <p:nvPr/>
        </p:nvSpPr>
        <p:spPr>
          <a:xfrm>
            <a:off x="6651596" y="5635343"/>
            <a:ext cx="864414" cy="584775"/>
          </a:xfrm>
          <a:prstGeom prst="rect">
            <a:avLst/>
          </a:prstGeom>
          <a:noFill/>
          <a:ln>
            <a:noFill/>
          </a:ln>
        </p:spPr>
        <p:txBody>
          <a:bodyPr wrap="square" rtlCol="0">
            <a:spAutoFit/>
          </a:bodyPr>
          <a:lstStyle/>
          <a:p>
            <a:pPr algn="ctr"/>
            <a:r>
              <a:rPr lang="zh-CN" altLang="en-US" sz="1600" dirty="0">
                <a:latin typeface="宋体" panose="02010600030101010101" pitchFamily="2" charset="-122"/>
                <a:ea typeface="宋体" panose="02010600030101010101" pitchFamily="2" charset="-122"/>
              </a:rPr>
              <a:t>产生新纪录</a:t>
            </a:r>
            <a:endParaRPr lang="zh-CN" altLang="en-US" sz="1600" dirty="0">
              <a:latin typeface="宋体" panose="02010600030101010101" pitchFamily="2" charset="-122"/>
              <a:ea typeface="宋体" panose="02010600030101010101" pitchFamily="2" charset="-122"/>
            </a:endParaRPr>
          </a:p>
        </p:txBody>
      </p:sp>
      <p:sp>
        <p:nvSpPr>
          <p:cNvPr id="3" name="椭圆 2"/>
          <p:cNvSpPr/>
          <p:nvPr/>
        </p:nvSpPr>
        <p:spPr>
          <a:xfrm>
            <a:off x="3563426" y="1908046"/>
            <a:ext cx="721895" cy="6679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tx1"/>
              </a:solidFill>
              <a:latin typeface="宋体" panose="02010600030101010101" pitchFamily="2" charset="-122"/>
              <a:ea typeface="宋体" panose="02010600030101010101" pitchFamily="2" charset="-122"/>
            </a:endParaRPr>
          </a:p>
        </p:txBody>
      </p:sp>
      <p:cxnSp>
        <p:nvCxnSpPr>
          <p:cNvPr id="5" name="直接箭头连接符 4"/>
          <p:cNvCxnSpPr>
            <a:stCxn id="3" idx="6"/>
          </p:cNvCxnSpPr>
          <p:nvPr/>
        </p:nvCxnSpPr>
        <p:spPr>
          <a:xfrm flipV="1">
            <a:off x="4285321" y="1937785"/>
            <a:ext cx="698977" cy="3042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3" idx="5"/>
          </p:cNvCxnSpPr>
          <p:nvPr/>
        </p:nvCxnSpPr>
        <p:spPr>
          <a:xfrm>
            <a:off x="4179602" y="2478152"/>
            <a:ext cx="386146" cy="221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0" name="椭圆 59"/>
          <p:cNvSpPr/>
          <p:nvPr/>
        </p:nvSpPr>
        <p:spPr>
          <a:xfrm>
            <a:off x="4545428" y="2481852"/>
            <a:ext cx="721895" cy="6679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tx1"/>
              </a:solidFill>
              <a:latin typeface="宋体" panose="02010600030101010101" pitchFamily="2" charset="-122"/>
              <a:ea typeface="宋体" panose="02010600030101010101" pitchFamily="2" charset="-122"/>
            </a:endParaRPr>
          </a:p>
        </p:txBody>
      </p:sp>
      <p:cxnSp>
        <p:nvCxnSpPr>
          <p:cNvPr id="61" name="直接箭头连接符 60"/>
          <p:cNvCxnSpPr>
            <a:stCxn id="60" idx="6"/>
          </p:cNvCxnSpPr>
          <p:nvPr/>
        </p:nvCxnSpPr>
        <p:spPr>
          <a:xfrm flipV="1">
            <a:off x="5267323" y="2338250"/>
            <a:ext cx="900234" cy="4775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直接箭头连接符 61"/>
          <p:cNvCxnSpPr/>
          <p:nvPr/>
        </p:nvCxnSpPr>
        <p:spPr>
          <a:xfrm>
            <a:off x="5213383" y="3008423"/>
            <a:ext cx="414900" cy="2628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4" name="椭圆 63"/>
          <p:cNvSpPr/>
          <p:nvPr/>
        </p:nvSpPr>
        <p:spPr>
          <a:xfrm>
            <a:off x="5596972" y="3091527"/>
            <a:ext cx="721895" cy="6679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tx1"/>
              </a:solidFill>
              <a:latin typeface="宋体" panose="02010600030101010101" pitchFamily="2" charset="-122"/>
              <a:ea typeface="宋体" panose="02010600030101010101" pitchFamily="2" charset="-122"/>
            </a:endParaRPr>
          </a:p>
        </p:txBody>
      </p:sp>
      <p:cxnSp>
        <p:nvCxnSpPr>
          <p:cNvPr id="66" name="直接箭头连接符 65"/>
          <p:cNvCxnSpPr/>
          <p:nvPr/>
        </p:nvCxnSpPr>
        <p:spPr>
          <a:xfrm>
            <a:off x="6255929" y="3651563"/>
            <a:ext cx="488552" cy="3125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椭圆 66"/>
          <p:cNvSpPr/>
          <p:nvPr/>
        </p:nvSpPr>
        <p:spPr>
          <a:xfrm>
            <a:off x="6714388" y="3740702"/>
            <a:ext cx="721895" cy="6679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tx1"/>
              </a:solidFill>
              <a:latin typeface="宋体" panose="02010600030101010101" pitchFamily="2" charset="-122"/>
              <a:ea typeface="宋体" panose="02010600030101010101" pitchFamily="2" charset="-122"/>
            </a:endParaRPr>
          </a:p>
        </p:txBody>
      </p:sp>
      <p:cxnSp>
        <p:nvCxnSpPr>
          <p:cNvPr id="69" name="直接箭头连接符 68"/>
          <p:cNvCxnSpPr>
            <a:stCxn id="67" idx="5"/>
          </p:cNvCxnSpPr>
          <p:nvPr/>
        </p:nvCxnSpPr>
        <p:spPr>
          <a:xfrm>
            <a:off x="7330564" y="4310808"/>
            <a:ext cx="649727" cy="4594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0" name="椭圆 69"/>
          <p:cNvSpPr/>
          <p:nvPr/>
        </p:nvSpPr>
        <p:spPr>
          <a:xfrm>
            <a:off x="7970274" y="4537635"/>
            <a:ext cx="721895" cy="6679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tx1"/>
              </a:solidFill>
              <a:latin typeface="宋体" panose="02010600030101010101" pitchFamily="2" charset="-122"/>
              <a:ea typeface="宋体" panose="02010600030101010101" pitchFamily="2" charset="-122"/>
            </a:endParaRPr>
          </a:p>
        </p:txBody>
      </p:sp>
      <p:sp>
        <p:nvSpPr>
          <p:cNvPr id="73" name="椭圆 72"/>
          <p:cNvSpPr/>
          <p:nvPr/>
        </p:nvSpPr>
        <p:spPr>
          <a:xfrm>
            <a:off x="5478026" y="4255201"/>
            <a:ext cx="721895" cy="6679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tx1"/>
              </a:solidFill>
              <a:latin typeface="宋体" panose="02010600030101010101" pitchFamily="2" charset="-122"/>
              <a:ea typeface="宋体" panose="02010600030101010101" pitchFamily="2" charset="-122"/>
            </a:endParaRPr>
          </a:p>
        </p:txBody>
      </p:sp>
      <p:cxnSp>
        <p:nvCxnSpPr>
          <p:cNvPr id="74" name="直接箭头连接符 73"/>
          <p:cNvCxnSpPr>
            <a:stCxn id="73" idx="6"/>
          </p:cNvCxnSpPr>
          <p:nvPr/>
        </p:nvCxnSpPr>
        <p:spPr>
          <a:xfrm flipV="1">
            <a:off x="6199921" y="4269980"/>
            <a:ext cx="577517" cy="3191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7" name="直接箭头连接符 76"/>
          <p:cNvCxnSpPr>
            <a:stCxn id="76" idx="6"/>
            <a:endCxn id="73" idx="3"/>
          </p:cNvCxnSpPr>
          <p:nvPr/>
        </p:nvCxnSpPr>
        <p:spPr>
          <a:xfrm flipV="1">
            <a:off x="4732190" y="4825307"/>
            <a:ext cx="851555" cy="4573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9" name="椭圆 78"/>
          <p:cNvSpPr/>
          <p:nvPr/>
        </p:nvSpPr>
        <p:spPr>
          <a:xfrm>
            <a:off x="6736755" y="5531035"/>
            <a:ext cx="721895" cy="6679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tx1"/>
              </a:solidFill>
              <a:latin typeface="宋体" panose="02010600030101010101" pitchFamily="2" charset="-122"/>
              <a:ea typeface="宋体" panose="02010600030101010101" pitchFamily="2" charset="-122"/>
            </a:endParaRPr>
          </a:p>
        </p:txBody>
      </p:sp>
      <p:cxnSp>
        <p:nvCxnSpPr>
          <p:cNvPr id="80" name="直接箭头连接符 79"/>
          <p:cNvCxnSpPr>
            <a:stCxn id="79" idx="6"/>
            <a:endCxn id="82" idx="2"/>
          </p:cNvCxnSpPr>
          <p:nvPr/>
        </p:nvCxnSpPr>
        <p:spPr>
          <a:xfrm>
            <a:off x="7458650" y="5864996"/>
            <a:ext cx="845014" cy="53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2" name="椭圆 81"/>
          <p:cNvSpPr/>
          <p:nvPr/>
        </p:nvSpPr>
        <p:spPr>
          <a:xfrm>
            <a:off x="8303664" y="5536350"/>
            <a:ext cx="721895" cy="6679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tx1"/>
              </a:solidFill>
              <a:latin typeface="宋体" panose="02010600030101010101" pitchFamily="2" charset="-122"/>
              <a:ea typeface="宋体" panose="02010600030101010101" pitchFamily="2" charset="-122"/>
            </a:endParaRPr>
          </a:p>
        </p:txBody>
      </p:sp>
      <p:cxnSp>
        <p:nvCxnSpPr>
          <p:cNvPr id="83" name="直接箭头连接符 82"/>
          <p:cNvCxnSpPr>
            <a:stCxn id="82" idx="6"/>
          </p:cNvCxnSpPr>
          <p:nvPr/>
        </p:nvCxnSpPr>
        <p:spPr>
          <a:xfrm flipV="1">
            <a:off x="9025559" y="5862921"/>
            <a:ext cx="1371222" cy="73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0" name="直接箭头连接符 89"/>
          <p:cNvCxnSpPr/>
          <p:nvPr/>
        </p:nvCxnSpPr>
        <p:spPr>
          <a:xfrm>
            <a:off x="3036009" y="1869314"/>
            <a:ext cx="534489" cy="257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1" name="文本框 90"/>
          <p:cNvSpPr txBox="1"/>
          <p:nvPr/>
        </p:nvSpPr>
        <p:spPr>
          <a:xfrm>
            <a:off x="2929374" y="2068216"/>
            <a:ext cx="487515" cy="430887"/>
          </a:xfrm>
          <a:prstGeom prst="rect">
            <a:avLst/>
          </a:prstGeom>
          <a:solidFill>
            <a:srgbClr val="FEFEFE"/>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修改卡片</a:t>
            </a:r>
            <a:endParaRPr lang="zh-CN" altLang="en-US" sz="1400" dirty="0">
              <a:latin typeface="宋体" panose="02010600030101010101" pitchFamily="2" charset="-122"/>
              <a:ea typeface="宋体" panose="02010600030101010101" pitchFamily="2" charset="-122"/>
            </a:endParaRPr>
          </a:p>
        </p:txBody>
      </p:sp>
      <p:sp>
        <p:nvSpPr>
          <p:cNvPr id="94" name="文本框 93"/>
          <p:cNvSpPr txBox="1"/>
          <p:nvPr/>
        </p:nvSpPr>
        <p:spPr>
          <a:xfrm>
            <a:off x="3896370" y="2638833"/>
            <a:ext cx="458660" cy="430887"/>
          </a:xfrm>
          <a:prstGeom prst="rect">
            <a:avLst/>
          </a:prstGeom>
          <a:solidFill>
            <a:srgbClr val="FDFDFD"/>
          </a:solidFill>
        </p:spPr>
        <p:txBody>
          <a:bodyPr wrap="square" lIns="0" tIns="0" rIns="0" bIns="0" rtlCol="0">
            <a:spAutoFit/>
          </a:bodyPr>
          <a:lstStyle/>
          <a:p>
            <a:pPr algn="ctr"/>
            <a:r>
              <a:rPr lang="zh-CN" altLang="en-US" sz="1400" dirty="0">
                <a:latin typeface="宋体" panose="02010600030101010101" pitchFamily="2" charset="-122"/>
                <a:ea typeface="宋体" panose="02010600030101010101" pitchFamily="2" charset="-122"/>
              </a:rPr>
              <a:t>顺序卡片</a:t>
            </a:r>
            <a:endParaRPr lang="zh-CN" altLang="en-US" sz="1400" dirty="0">
              <a:latin typeface="宋体" panose="02010600030101010101" pitchFamily="2" charset="-122"/>
              <a:ea typeface="宋体" panose="02010600030101010101" pitchFamily="2" charset="-122"/>
            </a:endParaRPr>
          </a:p>
        </p:txBody>
      </p:sp>
      <p:sp>
        <p:nvSpPr>
          <p:cNvPr id="95" name="文本框 94"/>
          <p:cNvSpPr txBox="1"/>
          <p:nvPr/>
        </p:nvSpPr>
        <p:spPr>
          <a:xfrm>
            <a:off x="5011718" y="3208121"/>
            <a:ext cx="414713" cy="430887"/>
          </a:xfrm>
          <a:prstGeom prst="rect">
            <a:avLst/>
          </a:prstGeom>
          <a:solidFill>
            <a:srgbClr val="FAFAF9"/>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合理卡片</a:t>
            </a:r>
            <a:endParaRPr lang="zh-CN" altLang="en-US" sz="1400" dirty="0">
              <a:latin typeface="宋体" panose="02010600030101010101" pitchFamily="2" charset="-122"/>
              <a:ea typeface="宋体" panose="02010600030101010101" pitchFamily="2" charset="-122"/>
            </a:endParaRPr>
          </a:p>
        </p:txBody>
      </p:sp>
      <p:sp>
        <p:nvSpPr>
          <p:cNvPr id="96" name="文本框 95"/>
          <p:cNvSpPr txBox="1"/>
          <p:nvPr/>
        </p:nvSpPr>
        <p:spPr>
          <a:xfrm>
            <a:off x="6379080" y="3320899"/>
            <a:ext cx="474201" cy="430887"/>
          </a:xfrm>
          <a:prstGeom prst="rect">
            <a:avLst/>
          </a:prstGeom>
          <a:solidFill>
            <a:srgbClr val="F9F9F8"/>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修改信息</a:t>
            </a:r>
            <a:endParaRPr lang="zh-CN" altLang="en-US" sz="1400" dirty="0">
              <a:latin typeface="宋体" panose="02010600030101010101" pitchFamily="2" charset="-122"/>
              <a:ea typeface="宋体" panose="02010600030101010101" pitchFamily="2" charset="-122"/>
            </a:endParaRPr>
          </a:p>
        </p:txBody>
      </p:sp>
      <p:sp>
        <p:nvSpPr>
          <p:cNvPr id="97" name="文本框 96"/>
          <p:cNvSpPr txBox="1"/>
          <p:nvPr/>
        </p:nvSpPr>
        <p:spPr>
          <a:xfrm>
            <a:off x="7133156" y="4472434"/>
            <a:ext cx="763662" cy="430887"/>
          </a:xfrm>
          <a:prstGeom prst="rect">
            <a:avLst/>
          </a:prstGeom>
          <a:solidFill>
            <a:srgbClr val="F6F6F6"/>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需要修改的信息</a:t>
            </a:r>
            <a:endParaRPr lang="zh-CN" altLang="en-US" sz="1400" dirty="0">
              <a:latin typeface="宋体" panose="02010600030101010101" pitchFamily="2" charset="-122"/>
              <a:ea typeface="宋体" panose="02010600030101010101" pitchFamily="2" charset="-122"/>
            </a:endParaRPr>
          </a:p>
        </p:txBody>
      </p:sp>
      <p:sp>
        <p:nvSpPr>
          <p:cNvPr id="98" name="文本框 97"/>
          <p:cNvSpPr txBox="1"/>
          <p:nvPr/>
        </p:nvSpPr>
        <p:spPr>
          <a:xfrm>
            <a:off x="4231314" y="1813349"/>
            <a:ext cx="577517" cy="215444"/>
          </a:xfrm>
          <a:prstGeom prst="rect">
            <a:avLst/>
          </a:prstGeom>
          <a:solidFill>
            <a:srgbClr val="FDFDFD"/>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错误</a:t>
            </a:r>
            <a:endParaRPr lang="zh-CN" altLang="en-US" sz="1400" dirty="0">
              <a:latin typeface="宋体" panose="02010600030101010101" pitchFamily="2" charset="-122"/>
              <a:ea typeface="宋体" panose="02010600030101010101" pitchFamily="2" charset="-122"/>
            </a:endParaRPr>
          </a:p>
        </p:txBody>
      </p:sp>
      <p:sp>
        <p:nvSpPr>
          <p:cNvPr id="99" name="文本框 98"/>
          <p:cNvSpPr txBox="1"/>
          <p:nvPr/>
        </p:nvSpPr>
        <p:spPr>
          <a:xfrm>
            <a:off x="5481775" y="2423389"/>
            <a:ext cx="577517" cy="215444"/>
          </a:xfrm>
          <a:prstGeom prst="rect">
            <a:avLst/>
          </a:prstGeom>
          <a:solidFill>
            <a:srgbClr val="FCFCFC"/>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错误</a:t>
            </a:r>
            <a:endParaRPr lang="zh-CN" altLang="en-US" sz="1400" dirty="0">
              <a:latin typeface="宋体" panose="02010600030101010101" pitchFamily="2" charset="-122"/>
              <a:ea typeface="宋体" panose="02010600030101010101" pitchFamily="2" charset="-122"/>
            </a:endParaRPr>
          </a:p>
        </p:txBody>
      </p:sp>
      <p:sp>
        <p:nvSpPr>
          <p:cNvPr id="100" name="文本框 99"/>
          <p:cNvSpPr txBox="1"/>
          <p:nvPr/>
        </p:nvSpPr>
        <p:spPr>
          <a:xfrm>
            <a:off x="6283744" y="4394907"/>
            <a:ext cx="562102" cy="215444"/>
          </a:xfrm>
          <a:prstGeom prst="rect">
            <a:avLst/>
          </a:prstGeom>
          <a:solidFill>
            <a:srgbClr val="F6F6F5"/>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记录</a:t>
            </a:r>
            <a:endParaRPr lang="zh-CN" altLang="en-US" sz="1400" dirty="0">
              <a:latin typeface="宋体" panose="02010600030101010101" pitchFamily="2" charset="-122"/>
              <a:ea typeface="宋体" panose="02010600030101010101" pitchFamily="2" charset="-122"/>
            </a:endParaRPr>
          </a:p>
        </p:txBody>
      </p:sp>
      <p:cxnSp>
        <p:nvCxnSpPr>
          <p:cNvPr id="105" name="直接箭头连接符 104"/>
          <p:cNvCxnSpPr>
            <a:stCxn id="67" idx="4"/>
          </p:cNvCxnSpPr>
          <p:nvPr/>
        </p:nvCxnSpPr>
        <p:spPr>
          <a:xfrm flipH="1">
            <a:off x="6969617" y="4408623"/>
            <a:ext cx="105719" cy="11629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 name="直接箭头连接符 105"/>
          <p:cNvCxnSpPr>
            <a:stCxn id="70" idx="3"/>
          </p:cNvCxnSpPr>
          <p:nvPr/>
        </p:nvCxnSpPr>
        <p:spPr>
          <a:xfrm flipH="1">
            <a:off x="7365712" y="5107741"/>
            <a:ext cx="710281" cy="58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3" name="文本框 112"/>
          <p:cNvSpPr txBox="1"/>
          <p:nvPr/>
        </p:nvSpPr>
        <p:spPr>
          <a:xfrm>
            <a:off x="9241832" y="5559739"/>
            <a:ext cx="838602" cy="215444"/>
          </a:xfrm>
          <a:prstGeom prst="rect">
            <a:avLst/>
          </a:prstGeom>
          <a:solidFill>
            <a:srgbClr val="EFEFEE"/>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新主文件</a:t>
            </a:r>
            <a:endParaRPr lang="zh-CN" altLang="en-US" sz="1400" dirty="0">
              <a:latin typeface="宋体" panose="02010600030101010101" pitchFamily="2" charset="-122"/>
              <a:ea typeface="宋体" panose="02010600030101010101" pitchFamily="2" charset="-122"/>
            </a:endParaRPr>
          </a:p>
        </p:txBody>
      </p:sp>
      <p:sp>
        <p:nvSpPr>
          <p:cNvPr id="115" name="文本框 114"/>
          <p:cNvSpPr txBox="1"/>
          <p:nvPr/>
        </p:nvSpPr>
        <p:spPr>
          <a:xfrm>
            <a:off x="7330564" y="5271576"/>
            <a:ext cx="1104284" cy="215444"/>
          </a:xfrm>
          <a:prstGeom prst="rect">
            <a:avLst/>
          </a:prstGeom>
          <a:solidFill>
            <a:srgbClr val="F3F3F2"/>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修改后的记录</a:t>
            </a:r>
            <a:endParaRPr lang="zh-CN" altLang="en-US" sz="1400" dirty="0">
              <a:latin typeface="宋体" panose="02010600030101010101" pitchFamily="2" charset="-122"/>
              <a:ea typeface="宋体" panose="02010600030101010101" pitchFamily="2" charset="-122"/>
            </a:endParaRPr>
          </a:p>
        </p:txBody>
      </p:sp>
      <p:sp>
        <p:nvSpPr>
          <p:cNvPr id="116" name="文本框 115"/>
          <p:cNvSpPr txBox="1"/>
          <p:nvPr/>
        </p:nvSpPr>
        <p:spPr>
          <a:xfrm>
            <a:off x="6275624" y="4840689"/>
            <a:ext cx="814771" cy="430887"/>
          </a:xfrm>
          <a:prstGeom prst="rect">
            <a:avLst/>
          </a:prstGeom>
          <a:solidFill>
            <a:srgbClr val="F6F6F5"/>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不需要修改的信息</a:t>
            </a:r>
            <a:endParaRPr lang="zh-CN" altLang="en-US" sz="1400" dirty="0">
              <a:latin typeface="宋体" panose="02010600030101010101" pitchFamily="2" charset="-122"/>
              <a:ea typeface="宋体" panose="02010600030101010101" pitchFamily="2" charset="-122"/>
            </a:endParaRPr>
          </a:p>
        </p:txBody>
      </p:sp>
      <p:grpSp>
        <p:nvGrpSpPr>
          <p:cNvPr id="38" name="组合 37"/>
          <p:cNvGrpSpPr/>
          <p:nvPr/>
        </p:nvGrpSpPr>
        <p:grpSpPr>
          <a:xfrm>
            <a:off x="2763956" y="4474451"/>
            <a:ext cx="1968234" cy="1361287"/>
            <a:chOff x="2365306" y="3811968"/>
            <a:chExt cx="1968234" cy="1361287"/>
          </a:xfrm>
        </p:grpSpPr>
        <p:sp>
          <p:nvSpPr>
            <p:cNvPr id="76" name="椭圆 75"/>
            <p:cNvSpPr/>
            <p:nvPr/>
          </p:nvSpPr>
          <p:spPr>
            <a:xfrm>
              <a:off x="3611645" y="4286186"/>
              <a:ext cx="721895" cy="6679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solidFill>
                  <a:schemeClr val="tx1"/>
                </a:solidFill>
                <a:latin typeface="宋体" panose="02010600030101010101" pitchFamily="2" charset="-122"/>
                <a:ea typeface="宋体" panose="02010600030101010101" pitchFamily="2" charset="-122"/>
              </a:endParaRPr>
            </a:p>
          </p:txBody>
        </p:sp>
        <p:cxnSp>
          <p:nvCxnSpPr>
            <p:cNvPr id="102" name="直接箭头连接符 101"/>
            <p:cNvCxnSpPr>
              <a:stCxn id="76" idx="0"/>
            </p:cNvCxnSpPr>
            <p:nvPr/>
          </p:nvCxnSpPr>
          <p:spPr>
            <a:xfrm flipH="1" flipV="1">
              <a:off x="3423966" y="3863649"/>
              <a:ext cx="548627" cy="4225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 name="文本框 102"/>
            <p:cNvSpPr txBox="1"/>
            <p:nvPr/>
          </p:nvSpPr>
          <p:spPr>
            <a:xfrm>
              <a:off x="3560796" y="3811968"/>
              <a:ext cx="654156" cy="338554"/>
            </a:xfrm>
            <a:prstGeom prst="rect">
              <a:avLst/>
            </a:prstGeom>
            <a:solidFill>
              <a:srgbClr val="F9F9F9"/>
            </a:solidFill>
          </p:spPr>
          <p:txBody>
            <a:bodyPr wrap="square" rtlCol="0">
              <a:spAutoFit/>
            </a:bodyPr>
            <a:lstStyle>
              <a:defPPr>
                <a:defRPr lang="zh-CN"/>
              </a:defPPr>
              <a:lvl1pPr algn="ctr">
                <a:defRPr sz="800"/>
              </a:lvl1pPr>
            </a:lstStyle>
            <a:p>
              <a:r>
                <a:rPr lang="zh-CN" altLang="en-US" sz="1600" dirty="0">
                  <a:latin typeface="宋体" panose="02010600030101010101" pitchFamily="2" charset="-122"/>
                  <a:ea typeface="宋体" panose="02010600030101010101" pitchFamily="2" charset="-122"/>
                </a:rPr>
                <a:t>错误</a:t>
              </a:r>
              <a:endParaRPr lang="zh-CN" altLang="en-US" sz="1600" dirty="0">
                <a:latin typeface="宋体" panose="02010600030101010101" pitchFamily="2" charset="-122"/>
                <a:ea typeface="宋体" panose="02010600030101010101" pitchFamily="2" charset="-122"/>
              </a:endParaRPr>
            </a:p>
          </p:txBody>
        </p:sp>
        <p:cxnSp>
          <p:nvCxnSpPr>
            <p:cNvPr id="104" name="直接箭头连接符 103"/>
            <p:cNvCxnSpPr/>
            <p:nvPr/>
          </p:nvCxnSpPr>
          <p:spPr>
            <a:xfrm flipV="1">
              <a:off x="2937612" y="4776662"/>
              <a:ext cx="721895" cy="396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9" name="文本框 138"/>
            <p:cNvSpPr txBox="1"/>
            <p:nvPr/>
          </p:nvSpPr>
          <p:spPr>
            <a:xfrm>
              <a:off x="2365306" y="4739772"/>
              <a:ext cx="1026192" cy="338554"/>
            </a:xfrm>
            <a:prstGeom prst="rect">
              <a:avLst/>
            </a:prstGeom>
            <a:solidFill>
              <a:srgbClr val="F8F8F7"/>
            </a:solidFill>
          </p:spPr>
          <p:txBody>
            <a:bodyPr wrap="square" rtlCol="0">
              <a:spAutoFit/>
            </a:bodyPr>
            <a:lstStyle>
              <a:defPPr>
                <a:defRPr lang="zh-CN"/>
              </a:defPPr>
              <a:lvl1pPr algn="ctr">
                <a:defRPr sz="800"/>
              </a:lvl1pPr>
            </a:lstStyle>
            <a:p>
              <a:r>
                <a:rPr lang="zh-CN" altLang="en-US" sz="1600" dirty="0">
                  <a:latin typeface="宋体" panose="02010600030101010101" pitchFamily="2" charset="-122"/>
                  <a:ea typeface="宋体" panose="02010600030101010101" pitchFamily="2" charset="-122"/>
                </a:rPr>
                <a:t>旧主文件</a:t>
              </a:r>
              <a:endParaRPr lang="zh-CN" altLang="en-US" sz="1600" dirty="0">
                <a:latin typeface="宋体" panose="02010600030101010101" pitchFamily="2" charset="-122"/>
                <a:ea typeface="宋体" panose="02010600030101010101" pitchFamily="2" charset="-122"/>
              </a:endParaRPr>
            </a:p>
          </p:txBody>
        </p:sp>
      </p:grpSp>
      <p:sp>
        <p:nvSpPr>
          <p:cNvPr id="140" name="文本框 139"/>
          <p:cNvSpPr txBox="1"/>
          <p:nvPr/>
        </p:nvSpPr>
        <p:spPr>
          <a:xfrm>
            <a:off x="4818044" y="5040799"/>
            <a:ext cx="895697" cy="215444"/>
          </a:xfrm>
          <a:prstGeom prst="rect">
            <a:avLst/>
          </a:prstGeom>
          <a:solidFill>
            <a:srgbClr val="F7F7F7"/>
          </a:solidFill>
        </p:spPr>
        <p:txBody>
          <a:bodyPr wrap="square" lIns="0" tIns="0" rIns="0" bIns="0" rtlCol="0">
            <a:spAutoFit/>
          </a:bodyPr>
          <a:lstStyle>
            <a:defPPr>
              <a:defRPr lang="zh-CN"/>
            </a:defPPr>
            <a:lvl1pPr algn="ctr">
              <a:defRPr sz="800"/>
            </a:lvl1pPr>
          </a:lstStyle>
          <a:p>
            <a:r>
              <a:rPr lang="zh-CN" altLang="en-US" sz="1400" dirty="0">
                <a:latin typeface="宋体" panose="02010600030101010101" pitchFamily="2" charset="-122"/>
                <a:ea typeface="宋体" panose="02010600030101010101" pitchFamily="2" charset="-122"/>
              </a:rPr>
              <a:t>正确主文件</a:t>
            </a:r>
            <a:endParaRPr lang="zh-CN" altLang="en-US" sz="1400" dirty="0">
              <a:latin typeface="宋体" panose="02010600030101010101" pitchFamily="2" charset="-122"/>
              <a:ea typeface="宋体" panose="02010600030101010101" pitchFamily="2" charset="-122"/>
            </a:endParaRPr>
          </a:p>
        </p:txBody>
      </p:sp>
      <p:sp>
        <p:nvSpPr>
          <p:cNvPr id="142" name="文本框 141"/>
          <p:cNvSpPr txBox="1"/>
          <p:nvPr/>
        </p:nvSpPr>
        <p:spPr>
          <a:xfrm>
            <a:off x="3561971" y="1928043"/>
            <a:ext cx="645259" cy="584775"/>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rPr>
              <a:t>检查顺序</a:t>
            </a:r>
            <a:endParaRPr lang="zh-CN" altLang="en-US" sz="1600" dirty="0">
              <a:latin typeface="宋体" panose="02010600030101010101" pitchFamily="2" charset="-122"/>
              <a:ea typeface="宋体" panose="02010600030101010101" pitchFamily="2" charset="-122"/>
            </a:endParaRPr>
          </a:p>
        </p:txBody>
      </p:sp>
      <p:sp>
        <p:nvSpPr>
          <p:cNvPr id="143" name="文本框 142"/>
          <p:cNvSpPr txBox="1"/>
          <p:nvPr/>
        </p:nvSpPr>
        <p:spPr>
          <a:xfrm>
            <a:off x="4474388" y="2619889"/>
            <a:ext cx="864414"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rPr>
              <a:t>编辑</a:t>
            </a:r>
            <a:endParaRPr lang="zh-CN" altLang="en-US" sz="1600" dirty="0">
              <a:latin typeface="宋体" panose="02010600030101010101" pitchFamily="2" charset="-122"/>
              <a:ea typeface="宋体" panose="02010600030101010101" pitchFamily="2" charset="-122"/>
            </a:endParaRPr>
          </a:p>
        </p:txBody>
      </p:sp>
      <p:sp>
        <p:nvSpPr>
          <p:cNvPr id="144" name="文本框 143"/>
          <p:cNvSpPr txBox="1"/>
          <p:nvPr/>
        </p:nvSpPr>
        <p:spPr>
          <a:xfrm>
            <a:off x="5519598" y="3146281"/>
            <a:ext cx="864414" cy="584775"/>
          </a:xfrm>
          <a:prstGeom prst="rect">
            <a:avLst/>
          </a:prstGeom>
          <a:noFill/>
          <a:ln>
            <a:noFill/>
          </a:ln>
        </p:spPr>
        <p:txBody>
          <a:bodyPr wrap="square" rtlCol="0">
            <a:spAutoFit/>
          </a:bodyPr>
          <a:lstStyle/>
          <a:p>
            <a:pPr algn="ctr"/>
            <a:r>
              <a:rPr lang="zh-CN" altLang="en-US" sz="1600" dirty="0">
                <a:latin typeface="宋体" panose="02010600030101010101" pitchFamily="2" charset="-122"/>
                <a:ea typeface="宋体" panose="02010600030101010101" pitchFamily="2" charset="-122"/>
              </a:rPr>
              <a:t>构成修改信息</a:t>
            </a:r>
            <a:endParaRPr lang="zh-CN" altLang="en-US" sz="1600" dirty="0">
              <a:latin typeface="宋体" panose="02010600030101010101" pitchFamily="2" charset="-122"/>
              <a:ea typeface="宋体" panose="02010600030101010101" pitchFamily="2" charset="-122"/>
            </a:endParaRPr>
          </a:p>
        </p:txBody>
      </p:sp>
      <p:sp>
        <p:nvSpPr>
          <p:cNvPr id="145" name="文本框 144"/>
          <p:cNvSpPr txBox="1"/>
          <p:nvPr/>
        </p:nvSpPr>
        <p:spPr>
          <a:xfrm>
            <a:off x="6650389" y="3896287"/>
            <a:ext cx="864414"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rPr>
              <a:t>匹配</a:t>
            </a:r>
            <a:endParaRPr lang="zh-CN" altLang="en-US" sz="1600" dirty="0">
              <a:latin typeface="宋体" panose="02010600030101010101" pitchFamily="2" charset="-122"/>
              <a:ea typeface="宋体" panose="02010600030101010101" pitchFamily="2" charset="-122"/>
            </a:endParaRPr>
          </a:p>
        </p:txBody>
      </p:sp>
      <p:sp>
        <p:nvSpPr>
          <p:cNvPr id="147" name="文本框 146"/>
          <p:cNvSpPr txBox="1"/>
          <p:nvPr/>
        </p:nvSpPr>
        <p:spPr>
          <a:xfrm>
            <a:off x="7912454" y="4661812"/>
            <a:ext cx="864414"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rPr>
              <a:t>修改</a:t>
            </a:r>
            <a:endParaRPr lang="zh-CN" altLang="en-US" sz="1600" dirty="0">
              <a:latin typeface="宋体" panose="02010600030101010101" pitchFamily="2" charset="-122"/>
              <a:ea typeface="宋体" panose="02010600030101010101" pitchFamily="2" charset="-122"/>
            </a:endParaRPr>
          </a:p>
        </p:txBody>
      </p:sp>
      <p:sp>
        <p:nvSpPr>
          <p:cNvPr id="150" name="文本框 149"/>
          <p:cNvSpPr txBox="1"/>
          <p:nvPr/>
        </p:nvSpPr>
        <p:spPr>
          <a:xfrm>
            <a:off x="5523001" y="4274895"/>
            <a:ext cx="654156" cy="584775"/>
          </a:xfrm>
          <a:prstGeom prst="rect">
            <a:avLst/>
          </a:prstGeom>
          <a:noFill/>
          <a:ln>
            <a:noFill/>
          </a:ln>
        </p:spPr>
        <p:txBody>
          <a:bodyPr wrap="square" rtlCol="0">
            <a:spAutoFit/>
          </a:bodyPr>
          <a:lstStyle/>
          <a:p>
            <a:pPr algn="ctr"/>
            <a:r>
              <a:rPr lang="zh-CN" altLang="en-US" sz="1600" dirty="0">
                <a:latin typeface="宋体" panose="02010600030101010101" pitchFamily="2" charset="-122"/>
                <a:ea typeface="宋体" panose="02010600030101010101" pitchFamily="2" charset="-122"/>
              </a:rPr>
              <a:t>构成记录</a:t>
            </a:r>
            <a:endParaRPr lang="zh-CN" altLang="en-US" sz="1600" dirty="0">
              <a:latin typeface="宋体" panose="02010600030101010101" pitchFamily="2" charset="-122"/>
              <a:ea typeface="宋体" panose="02010600030101010101" pitchFamily="2" charset="-122"/>
            </a:endParaRPr>
          </a:p>
        </p:txBody>
      </p:sp>
      <p:sp>
        <p:nvSpPr>
          <p:cNvPr id="151" name="文本框 150"/>
          <p:cNvSpPr txBox="1"/>
          <p:nvPr/>
        </p:nvSpPr>
        <p:spPr>
          <a:xfrm>
            <a:off x="3930866" y="5073105"/>
            <a:ext cx="864414"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rPr>
              <a:t>核对</a:t>
            </a:r>
            <a:endParaRPr lang="zh-CN" altLang="en-US" sz="1600" dirty="0">
              <a:latin typeface="宋体" panose="02010600030101010101" pitchFamily="2" charset="-122"/>
              <a:ea typeface="宋体" panose="02010600030101010101" pitchFamily="2" charset="-122"/>
            </a:endParaRPr>
          </a:p>
        </p:txBody>
      </p:sp>
      <p:sp>
        <p:nvSpPr>
          <p:cNvPr id="63" name="文本框 62"/>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2"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53" name="矩形 52"/>
          <p:cNvSpPr/>
          <p:nvPr/>
        </p:nvSpPr>
        <p:spPr>
          <a:xfrm>
            <a:off x="2514683" y="1727200"/>
            <a:ext cx="8088662" cy="458123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67"/>
          <p:cNvSpPr>
            <a:spLocks noChangeArrowheads="1"/>
          </p:cNvSpPr>
          <p:nvPr/>
        </p:nvSpPr>
        <p:spPr bwMode="auto">
          <a:xfrm>
            <a:off x="5205793" y="1522803"/>
            <a:ext cx="3326910" cy="400110"/>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某系统最终细化的数据流程</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5D4A2D4E-0B9F-4E11-89FA-92B6933B90C0}"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P spid="148" grpId="0"/>
      <p:bldP spid="3" grpId="0" animBg="1"/>
      <p:bldP spid="60" grpId="0" animBg="1"/>
      <p:bldP spid="64" grpId="0" animBg="1"/>
      <p:bldP spid="67" grpId="0" animBg="1"/>
      <p:bldP spid="70" grpId="0" animBg="1"/>
      <p:bldP spid="73" grpId="0" animBg="1"/>
      <p:bldP spid="79" grpId="0" animBg="1"/>
      <p:bldP spid="82" grpId="0" animBg="1"/>
      <p:bldP spid="91" grpId="0" animBg="1"/>
      <p:bldP spid="94" grpId="0" animBg="1"/>
      <p:bldP spid="95" grpId="0" animBg="1"/>
      <p:bldP spid="96" grpId="0" animBg="1"/>
      <p:bldP spid="97" grpId="0" animBg="1"/>
      <p:bldP spid="98" grpId="0" animBg="1"/>
      <p:bldP spid="99" grpId="0" animBg="1"/>
      <p:bldP spid="100" grpId="0" animBg="1"/>
      <p:bldP spid="113" grpId="0" animBg="1"/>
      <p:bldP spid="115" grpId="0" animBg="1"/>
      <p:bldP spid="116" grpId="0" animBg="1"/>
      <p:bldP spid="140" grpId="0" animBg="1"/>
      <p:bldP spid="142" grpId="0"/>
      <p:bldP spid="143" grpId="0"/>
      <p:bldP spid="144" grpId="0"/>
      <p:bldP spid="145" grpId="0"/>
      <p:bldP spid="147" grpId="0"/>
      <p:bldP spid="150" grpId="0"/>
      <p:bldP spid="151" grpId="0"/>
      <p:bldP spid="52" grpId="0"/>
      <p:bldP spid="53" grpId="0"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文本框 175"/>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77" name="矩形: 圆角 176"/>
          <p:cNvSpPr/>
          <p:nvPr/>
        </p:nvSpPr>
        <p:spPr>
          <a:xfrm>
            <a:off x="700218" y="1697197"/>
            <a:ext cx="10793282" cy="6705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FF0000"/>
                </a:solidFill>
                <a:latin typeface="宋体" panose="02010600030101010101" pitchFamily="2" charset="-122"/>
                <a:ea typeface="宋体" panose="02010600030101010101" pitchFamily="2" charset="-122"/>
              </a:rPr>
              <a:t>关联图是数据流图最高层的抽象</a:t>
            </a:r>
            <a:r>
              <a:rPr lang="en-US" altLang="zh-CN" sz="2000" b="1" dirty="0">
                <a:solidFill>
                  <a:srgbClr val="FF0000"/>
                </a:solidFill>
                <a:latin typeface="宋体" panose="02010600030101010101" pitchFamily="2" charset="-122"/>
                <a:ea typeface="宋体" panose="02010600030101010101" pitchFamily="2" charset="-122"/>
              </a:rPr>
              <a:t>:</a:t>
            </a:r>
            <a:endPar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p:txBody>
      </p:sp>
      <p:sp>
        <p:nvSpPr>
          <p:cNvPr id="179" name="矩形: 圆角 178"/>
          <p:cNvSpPr/>
          <p:nvPr/>
        </p:nvSpPr>
        <p:spPr>
          <a:xfrm>
            <a:off x="700218" y="1697197"/>
            <a:ext cx="10793282" cy="4084767"/>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6"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7" name="矩形: 圆角 6"/>
          <p:cNvSpPr/>
          <p:nvPr/>
        </p:nvSpPr>
        <p:spPr>
          <a:xfrm>
            <a:off x="917936" y="4624842"/>
            <a:ext cx="10356128" cy="67056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宋体" panose="02010600030101010101" pitchFamily="2" charset="-122"/>
                <a:ea typeface="宋体" panose="02010600030101010101" pitchFamily="2" charset="-122"/>
              </a:rPr>
              <a:t>3)</a:t>
            </a:r>
            <a:r>
              <a:rPr lang="zh-CN" altLang="en-US" sz="2000" dirty="0">
                <a:solidFill>
                  <a:schemeClr val="tx1"/>
                </a:solidFill>
                <a:latin typeface="宋体" panose="02010600030101010101" pitchFamily="2" charset="-122"/>
                <a:ea typeface="宋体" panose="02010600030101010101" pitchFamily="2" charset="-122"/>
              </a:rPr>
              <a:t>可把关联图详述成顶层数据流图，将系统划分为主要部分或过程</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8" name="矩形: 圆角 7"/>
          <p:cNvSpPr/>
          <p:nvPr/>
        </p:nvSpPr>
        <p:spPr>
          <a:xfrm>
            <a:off x="893763" y="3563892"/>
            <a:ext cx="10356128" cy="67056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2)</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关联图还表示出外部实体或与系统有关的端点，以及在系统与端点之间的数据和物质流</a:t>
            </a: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9" name="矩形: 圆角 8"/>
          <p:cNvSpPr/>
          <p:nvPr/>
        </p:nvSpPr>
        <p:spPr>
          <a:xfrm>
            <a:off x="893763" y="2502942"/>
            <a:ext cx="10356128" cy="6705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1)</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关联图把整个系统表示成一个简单的黑匣子的过程，并用一个圆圈表示</a:t>
            </a: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pPr>
              <a:defRPr/>
            </a:pPr>
            <a:fld id="{E77CD79C-B7E2-4C77-9810-40D1935C765D}"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lef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9" grpId="0" animBg="1"/>
      <p:bldP spid="6" grpId="0"/>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9"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grpSp>
        <p:nvGrpSpPr>
          <p:cNvPr id="46" name="组合 45"/>
          <p:cNvGrpSpPr/>
          <p:nvPr/>
        </p:nvGrpSpPr>
        <p:grpSpPr>
          <a:xfrm>
            <a:off x="1919287" y="1867711"/>
            <a:ext cx="8353426" cy="4354220"/>
            <a:chOff x="381000" y="200025"/>
            <a:chExt cx="8353426" cy="5481638"/>
          </a:xfrm>
        </p:grpSpPr>
        <p:sp>
          <p:nvSpPr>
            <p:cNvPr id="47" name="直接连接符 9237"/>
            <p:cNvSpPr>
              <a:spLocks noChangeShapeType="1"/>
            </p:cNvSpPr>
            <p:nvPr/>
          </p:nvSpPr>
          <p:spPr bwMode="auto">
            <a:xfrm flipV="1">
              <a:off x="5332412" y="2397124"/>
              <a:ext cx="2576513" cy="1354138"/>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grpSp>
          <p:nvGrpSpPr>
            <p:cNvPr id="50" name="组合 9218"/>
            <p:cNvGrpSpPr/>
            <p:nvPr/>
          </p:nvGrpSpPr>
          <p:grpSpPr bwMode="auto">
            <a:xfrm>
              <a:off x="381000" y="200025"/>
              <a:ext cx="8353426" cy="5481638"/>
              <a:chOff x="0" y="78"/>
              <a:chExt cx="5262" cy="3453"/>
            </a:xfrm>
          </p:grpSpPr>
          <p:sp>
            <p:nvSpPr>
              <p:cNvPr id="53" name="矩形 9219"/>
              <p:cNvSpPr>
                <a:spLocks noChangeArrowheads="1"/>
              </p:cNvSpPr>
              <p:nvPr/>
            </p:nvSpPr>
            <p:spPr bwMode="auto">
              <a:xfrm>
                <a:off x="4128" y="1104"/>
                <a:ext cx="1134" cy="363"/>
              </a:xfrm>
              <a:prstGeom prst="rect">
                <a:avLst/>
              </a:prstGeom>
              <a:no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化学制品仓库</a:t>
                </a:r>
                <a:endParaRPr lang="zh-CN" altLang="en-US" dirty="0">
                  <a:latin typeface="宋体" panose="02010600030101010101" pitchFamily="2" charset="-122"/>
                  <a:ea typeface="宋体" panose="02010600030101010101" pitchFamily="2" charset="-122"/>
                </a:endParaRPr>
              </a:p>
            </p:txBody>
          </p:sp>
          <p:sp>
            <p:nvSpPr>
              <p:cNvPr id="54" name="矩形 9220"/>
              <p:cNvSpPr>
                <a:spLocks noChangeArrowheads="1"/>
              </p:cNvSpPr>
              <p:nvPr/>
            </p:nvSpPr>
            <p:spPr bwMode="auto">
              <a:xfrm>
                <a:off x="0" y="1233"/>
                <a:ext cx="1134" cy="282"/>
              </a:xfrm>
              <a:prstGeom prst="rect">
                <a:avLst/>
              </a:prstGeom>
              <a:no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采购部门</a:t>
                </a:r>
                <a:endParaRPr lang="zh-CN" altLang="en-US" dirty="0">
                  <a:latin typeface="宋体" panose="02010600030101010101" pitchFamily="2" charset="-122"/>
                  <a:ea typeface="宋体" panose="02010600030101010101" pitchFamily="2" charset="-122"/>
                </a:endParaRPr>
              </a:p>
            </p:txBody>
          </p:sp>
          <p:sp>
            <p:nvSpPr>
              <p:cNvPr id="55" name="矩形 9221"/>
              <p:cNvSpPr>
                <a:spLocks noChangeArrowheads="1"/>
              </p:cNvSpPr>
              <p:nvPr/>
            </p:nvSpPr>
            <p:spPr bwMode="auto">
              <a:xfrm>
                <a:off x="0" y="3168"/>
                <a:ext cx="1134" cy="363"/>
              </a:xfrm>
              <a:prstGeom prst="rect">
                <a:avLst/>
              </a:prstGeom>
              <a:no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健康和安全部门</a:t>
                </a:r>
                <a:endParaRPr lang="zh-CN" altLang="en-US" dirty="0">
                  <a:latin typeface="宋体" panose="02010600030101010101" pitchFamily="2" charset="-122"/>
                  <a:ea typeface="宋体" panose="02010600030101010101" pitchFamily="2" charset="-122"/>
                </a:endParaRPr>
              </a:p>
            </p:txBody>
          </p:sp>
          <p:sp>
            <p:nvSpPr>
              <p:cNvPr id="56" name="矩形 9222"/>
              <p:cNvSpPr>
                <a:spLocks noChangeArrowheads="1"/>
              </p:cNvSpPr>
              <p:nvPr/>
            </p:nvSpPr>
            <p:spPr bwMode="auto">
              <a:xfrm>
                <a:off x="4041" y="3168"/>
                <a:ext cx="1134" cy="363"/>
              </a:xfrm>
              <a:prstGeom prst="rect">
                <a:avLst/>
              </a:prstGeom>
              <a:no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培训用数据库</a:t>
                </a:r>
                <a:endParaRPr lang="zh-CN" altLang="en-US" dirty="0">
                  <a:latin typeface="宋体" panose="02010600030101010101" pitchFamily="2" charset="-122"/>
                  <a:ea typeface="宋体" panose="02010600030101010101" pitchFamily="2" charset="-122"/>
                </a:endParaRPr>
              </a:p>
            </p:txBody>
          </p:sp>
          <p:sp>
            <p:nvSpPr>
              <p:cNvPr id="57" name="直接连接符 9223"/>
              <p:cNvSpPr>
                <a:spLocks noChangeShapeType="1"/>
              </p:cNvSpPr>
              <p:nvPr/>
            </p:nvSpPr>
            <p:spPr bwMode="auto">
              <a:xfrm flipH="1">
                <a:off x="576" y="2400"/>
                <a:ext cx="1488" cy="768"/>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58" name="文本框 9224"/>
              <p:cNvSpPr txBox="1">
                <a:spLocks noChangeArrowheads="1"/>
              </p:cNvSpPr>
              <p:nvPr/>
            </p:nvSpPr>
            <p:spPr bwMode="auto">
              <a:xfrm>
                <a:off x="1120" y="2496"/>
                <a:ext cx="517" cy="31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化学制品</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使用报告</a:t>
                </a:r>
                <a:endParaRPr lang="zh-CN" altLang="en-US" sz="1600" dirty="0">
                  <a:latin typeface="宋体" panose="02010600030101010101" pitchFamily="2" charset="-122"/>
                  <a:ea typeface="宋体" panose="02010600030101010101" pitchFamily="2" charset="-122"/>
                </a:endParaRPr>
              </a:p>
            </p:txBody>
          </p:sp>
          <p:sp>
            <p:nvSpPr>
              <p:cNvPr id="59" name="直接连接符 9225"/>
              <p:cNvSpPr>
                <a:spLocks noChangeShapeType="1"/>
              </p:cNvSpPr>
              <p:nvPr/>
            </p:nvSpPr>
            <p:spPr bwMode="auto">
              <a:xfrm flipV="1">
                <a:off x="1133" y="2688"/>
                <a:ext cx="1219" cy="693"/>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dirty="0">
                  <a:latin typeface="宋体" panose="02010600030101010101" pitchFamily="2" charset="-122"/>
                  <a:ea typeface="宋体" panose="02010600030101010101" pitchFamily="2" charset="-122"/>
                </a:endParaRPr>
              </a:p>
            </p:txBody>
          </p:sp>
          <p:sp>
            <p:nvSpPr>
              <p:cNvPr id="60" name="文本框 9226"/>
              <p:cNvSpPr txBox="1">
                <a:spLocks noChangeArrowheads="1"/>
              </p:cNvSpPr>
              <p:nvPr/>
            </p:nvSpPr>
            <p:spPr bwMode="auto">
              <a:xfrm>
                <a:off x="1476" y="2939"/>
                <a:ext cx="775" cy="31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600" dirty="0">
                    <a:latin typeface="宋体" panose="02010600030101010101" pitchFamily="2" charset="-122"/>
                    <a:ea typeface="宋体" panose="02010600030101010101" pitchFamily="2" charset="-122"/>
                  </a:rPr>
                  <a:t>请求化学制品</a:t>
                </a:r>
                <a:endParaRPr lang="zh-CN" altLang="en-US" sz="1600" dirty="0">
                  <a:latin typeface="宋体" panose="02010600030101010101" pitchFamily="2" charset="-122"/>
                  <a:ea typeface="宋体" panose="02010600030101010101" pitchFamily="2" charset="-122"/>
                </a:endParaRPr>
              </a:p>
              <a:p>
                <a:pPr algn="ctr"/>
                <a:r>
                  <a:rPr lang="zh-CN" altLang="en-US" sz="1600" dirty="0">
                    <a:latin typeface="宋体" panose="02010600030101010101" pitchFamily="2" charset="-122"/>
                    <a:ea typeface="宋体" panose="02010600030101010101" pitchFamily="2" charset="-122"/>
                  </a:rPr>
                  <a:t>使用报告</a:t>
                </a:r>
                <a:endParaRPr lang="zh-CN" altLang="en-US" sz="1600" dirty="0">
                  <a:latin typeface="宋体" panose="02010600030101010101" pitchFamily="2" charset="-122"/>
                  <a:ea typeface="宋体" panose="02010600030101010101" pitchFamily="2" charset="-122"/>
                </a:endParaRPr>
              </a:p>
            </p:txBody>
          </p:sp>
          <p:sp>
            <p:nvSpPr>
              <p:cNvPr id="61" name="直接连接符 9227"/>
              <p:cNvSpPr>
                <a:spLocks noChangeShapeType="1"/>
              </p:cNvSpPr>
              <p:nvPr/>
            </p:nvSpPr>
            <p:spPr bwMode="auto">
              <a:xfrm>
                <a:off x="3072" y="2400"/>
                <a:ext cx="1584" cy="768"/>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62" name="直接连接符 9228"/>
              <p:cNvSpPr>
                <a:spLocks noChangeShapeType="1"/>
              </p:cNvSpPr>
              <p:nvPr/>
            </p:nvSpPr>
            <p:spPr bwMode="auto">
              <a:xfrm flipH="1" flipV="1">
                <a:off x="2784" y="2688"/>
                <a:ext cx="1257" cy="682"/>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63" name="文本框 9229"/>
              <p:cNvSpPr txBox="1">
                <a:spLocks noChangeArrowheads="1"/>
              </p:cNvSpPr>
              <p:nvPr/>
            </p:nvSpPr>
            <p:spPr bwMode="auto">
              <a:xfrm>
                <a:off x="3489" y="2548"/>
                <a:ext cx="776" cy="15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培训记录请求</a:t>
                </a:r>
                <a:endParaRPr lang="zh-CN" altLang="en-US" sz="1600" dirty="0">
                  <a:latin typeface="宋体" panose="02010600030101010101" pitchFamily="2" charset="-122"/>
                  <a:ea typeface="宋体" panose="02010600030101010101" pitchFamily="2" charset="-122"/>
                </a:endParaRPr>
              </a:p>
            </p:txBody>
          </p:sp>
          <p:sp>
            <p:nvSpPr>
              <p:cNvPr id="64" name="文本框 9230"/>
              <p:cNvSpPr txBox="1">
                <a:spLocks noChangeArrowheads="1"/>
              </p:cNvSpPr>
              <p:nvPr/>
            </p:nvSpPr>
            <p:spPr bwMode="auto">
              <a:xfrm>
                <a:off x="2937" y="2784"/>
                <a:ext cx="776" cy="15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危险记录请求</a:t>
                </a:r>
                <a:endParaRPr lang="zh-CN" altLang="en-US" sz="1600" dirty="0">
                  <a:latin typeface="宋体" panose="02010600030101010101" pitchFamily="2" charset="-122"/>
                  <a:ea typeface="宋体" panose="02010600030101010101" pitchFamily="2" charset="-122"/>
                </a:endParaRPr>
              </a:p>
            </p:txBody>
          </p:sp>
          <p:sp>
            <p:nvSpPr>
              <p:cNvPr id="65" name="直接连接符 9231"/>
              <p:cNvSpPr>
                <a:spLocks noChangeShapeType="1"/>
              </p:cNvSpPr>
              <p:nvPr/>
            </p:nvSpPr>
            <p:spPr bwMode="auto">
              <a:xfrm flipH="1" flipV="1">
                <a:off x="394" y="1521"/>
                <a:ext cx="1622" cy="639"/>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66" name="直接连接符 9232"/>
              <p:cNvSpPr>
                <a:spLocks noChangeShapeType="1"/>
              </p:cNvSpPr>
              <p:nvPr/>
            </p:nvSpPr>
            <p:spPr bwMode="auto">
              <a:xfrm>
                <a:off x="1152" y="1440"/>
                <a:ext cx="1056" cy="384"/>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67" name="文本框 9233"/>
              <p:cNvSpPr txBox="1">
                <a:spLocks noChangeArrowheads="1"/>
              </p:cNvSpPr>
              <p:nvPr/>
            </p:nvSpPr>
            <p:spPr bwMode="auto">
              <a:xfrm>
                <a:off x="1331" y="1434"/>
                <a:ext cx="517" cy="31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供货商订</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单状态</a:t>
                </a:r>
                <a:endParaRPr lang="zh-CN" altLang="en-US" sz="1600" dirty="0">
                  <a:latin typeface="宋体" panose="02010600030101010101" pitchFamily="2" charset="-122"/>
                  <a:ea typeface="宋体" panose="02010600030101010101" pitchFamily="2" charset="-122"/>
                </a:endParaRPr>
              </a:p>
            </p:txBody>
          </p:sp>
          <p:sp>
            <p:nvSpPr>
              <p:cNvPr id="68" name="文本框 9234"/>
              <p:cNvSpPr txBox="1">
                <a:spLocks noChangeArrowheads="1"/>
              </p:cNvSpPr>
              <p:nvPr/>
            </p:nvSpPr>
            <p:spPr bwMode="auto">
              <a:xfrm>
                <a:off x="999" y="1863"/>
                <a:ext cx="646" cy="31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供货商化学</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制品请求</a:t>
                </a:r>
                <a:endParaRPr lang="zh-CN" altLang="en-US" sz="1600" dirty="0">
                  <a:latin typeface="宋体" panose="02010600030101010101" pitchFamily="2" charset="-122"/>
                  <a:ea typeface="宋体" panose="02010600030101010101" pitchFamily="2" charset="-122"/>
                </a:endParaRPr>
              </a:p>
            </p:txBody>
          </p:sp>
          <p:sp>
            <p:nvSpPr>
              <p:cNvPr id="69" name="直接连接符 9235"/>
              <p:cNvSpPr>
                <a:spLocks noChangeShapeType="1"/>
              </p:cNvSpPr>
              <p:nvPr/>
            </p:nvSpPr>
            <p:spPr bwMode="auto">
              <a:xfrm flipH="1">
                <a:off x="3024" y="1344"/>
                <a:ext cx="1104" cy="528"/>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0" name="文本框 9236"/>
              <p:cNvSpPr txBox="1">
                <a:spLocks noChangeArrowheads="1"/>
              </p:cNvSpPr>
              <p:nvPr/>
            </p:nvSpPr>
            <p:spPr bwMode="auto">
              <a:xfrm>
                <a:off x="3199" y="1514"/>
                <a:ext cx="775" cy="155"/>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化学制品容器</a:t>
                </a:r>
                <a:endParaRPr lang="zh-CN" altLang="en-US" sz="1600" dirty="0">
                  <a:latin typeface="宋体" panose="02010600030101010101" pitchFamily="2" charset="-122"/>
                  <a:ea typeface="宋体" panose="02010600030101010101" pitchFamily="2" charset="-122"/>
                </a:endParaRPr>
              </a:p>
            </p:txBody>
          </p:sp>
          <p:sp>
            <p:nvSpPr>
              <p:cNvPr id="71" name="直接连接符 9237"/>
              <p:cNvSpPr>
                <a:spLocks noChangeShapeType="1"/>
              </p:cNvSpPr>
              <p:nvPr/>
            </p:nvSpPr>
            <p:spPr bwMode="auto">
              <a:xfrm flipV="1">
                <a:off x="2832" y="1104"/>
                <a:ext cx="1296" cy="624"/>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2" name="直接连接符 9238"/>
              <p:cNvSpPr>
                <a:spLocks noChangeShapeType="1"/>
              </p:cNvSpPr>
              <p:nvPr/>
            </p:nvSpPr>
            <p:spPr bwMode="auto">
              <a:xfrm flipH="1">
                <a:off x="3120" y="1473"/>
                <a:ext cx="1273" cy="639"/>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3" name="文本框 9239"/>
              <p:cNvSpPr txBox="1">
                <a:spLocks noChangeArrowheads="1"/>
              </p:cNvSpPr>
              <p:nvPr/>
            </p:nvSpPr>
            <p:spPr bwMode="auto">
              <a:xfrm>
                <a:off x="3225" y="1233"/>
                <a:ext cx="775" cy="155"/>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存货清单报表</a:t>
                </a:r>
                <a:endParaRPr lang="zh-CN" altLang="en-US" sz="1600" dirty="0">
                  <a:latin typeface="宋体" panose="02010600030101010101" pitchFamily="2" charset="-122"/>
                  <a:ea typeface="宋体" panose="02010600030101010101" pitchFamily="2" charset="-122"/>
                </a:endParaRPr>
              </a:p>
            </p:txBody>
          </p:sp>
          <p:sp>
            <p:nvSpPr>
              <p:cNvPr id="74" name="文本框 9240"/>
              <p:cNvSpPr txBox="1">
                <a:spLocks noChangeArrowheads="1"/>
              </p:cNvSpPr>
              <p:nvPr/>
            </p:nvSpPr>
            <p:spPr bwMode="auto">
              <a:xfrm>
                <a:off x="3225" y="1804"/>
                <a:ext cx="775" cy="155"/>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存货清单请求</a:t>
                </a:r>
                <a:endParaRPr lang="zh-CN" altLang="en-US" sz="1600" dirty="0">
                  <a:latin typeface="宋体" panose="02010600030101010101" pitchFamily="2" charset="-122"/>
                  <a:ea typeface="宋体" panose="02010600030101010101" pitchFamily="2" charset="-122"/>
                </a:endParaRPr>
              </a:p>
            </p:txBody>
          </p:sp>
          <p:sp>
            <p:nvSpPr>
              <p:cNvPr id="75" name="直接连接符 9243"/>
              <p:cNvSpPr>
                <a:spLocks noChangeShapeType="1"/>
              </p:cNvSpPr>
              <p:nvPr/>
            </p:nvSpPr>
            <p:spPr bwMode="auto">
              <a:xfrm flipH="1" flipV="1">
                <a:off x="2336" y="363"/>
                <a:ext cx="16" cy="1365"/>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6" name="直接连接符 9244"/>
              <p:cNvSpPr>
                <a:spLocks noChangeShapeType="1"/>
              </p:cNvSpPr>
              <p:nvPr/>
            </p:nvSpPr>
            <p:spPr bwMode="auto">
              <a:xfrm>
                <a:off x="2727" y="363"/>
                <a:ext cx="9" cy="1317"/>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7" name="椭圆 9245"/>
              <p:cNvSpPr>
                <a:spLocks noChangeArrowheads="1"/>
              </p:cNvSpPr>
              <p:nvPr/>
            </p:nvSpPr>
            <p:spPr bwMode="auto">
              <a:xfrm>
                <a:off x="1776" y="240"/>
                <a:ext cx="1440" cy="1488"/>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9" name="矩形 9246"/>
              <p:cNvSpPr>
                <a:spLocks noChangeArrowheads="1"/>
              </p:cNvSpPr>
              <p:nvPr/>
            </p:nvSpPr>
            <p:spPr bwMode="auto">
              <a:xfrm>
                <a:off x="1920" y="78"/>
                <a:ext cx="1134" cy="285"/>
              </a:xfrm>
              <a:prstGeom prst="rect">
                <a:avLst/>
              </a:prstGeom>
              <a:solidFill>
                <a:srgbClr val="FCFCFB"/>
              </a:solid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药剂师</a:t>
                </a:r>
                <a:endParaRPr lang="zh-CN" altLang="en-US" dirty="0">
                  <a:latin typeface="宋体" panose="02010600030101010101" pitchFamily="2" charset="-122"/>
                  <a:ea typeface="宋体" panose="02010600030101010101" pitchFamily="2" charset="-122"/>
                </a:endParaRPr>
              </a:p>
            </p:txBody>
          </p:sp>
          <p:sp>
            <p:nvSpPr>
              <p:cNvPr id="80" name="椭圆 9247"/>
              <p:cNvSpPr>
                <a:spLocks noChangeArrowheads="1"/>
              </p:cNvSpPr>
              <p:nvPr/>
            </p:nvSpPr>
            <p:spPr bwMode="auto">
              <a:xfrm>
                <a:off x="2016" y="1680"/>
                <a:ext cx="1104" cy="1056"/>
              </a:xfrm>
              <a:prstGeom prst="ellipse">
                <a:avLst/>
              </a:prstGeom>
              <a:solidFill>
                <a:srgbClr val="F8F8F8"/>
              </a:solidFill>
              <a:ln w="12700">
                <a:solidFill>
                  <a:schemeClr val="tx1"/>
                </a:solidFill>
                <a:round/>
              </a:ln>
            </p:spPr>
            <p:txBody>
              <a:bodyPr wrap="none" anchor="ctr"/>
              <a:lstStyle/>
              <a:p>
                <a:pPr algn="ctr"/>
                <a:r>
                  <a:rPr lang="zh-CN" altLang="en-US" sz="2000" b="1" dirty="0">
                    <a:latin typeface="宋体" panose="02010600030101010101" pitchFamily="2" charset="-122"/>
                    <a:ea typeface="宋体" panose="02010600030101010101" pitchFamily="2" charset="-122"/>
                  </a:rPr>
                  <a:t>化学制品</a:t>
                </a:r>
                <a:endParaRPr lang="zh-CN" altLang="en-US"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跟踪系统</a:t>
                </a:r>
                <a:endParaRPr lang="zh-CN" altLang="en-US" sz="2000" b="1" dirty="0">
                  <a:latin typeface="宋体" panose="02010600030101010101" pitchFamily="2" charset="-122"/>
                  <a:ea typeface="宋体" panose="02010600030101010101" pitchFamily="2" charset="-122"/>
                </a:endParaRPr>
              </a:p>
            </p:txBody>
          </p:sp>
          <p:sp>
            <p:nvSpPr>
              <p:cNvPr id="81" name="直接连接符 9248"/>
              <p:cNvSpPr>
                <a:spLocks noChangeShapeType="1"/>
              </p:cNvSpPr>
              <p:nvPr/>
            </p:nvSpPr>
            <p:spPr bwMode="auto">
              <a:xfrm>
                <a:off x="2208" y="1680"/>
                <a:ext cx="144" cy="48"/>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82" name="直接连接符 9249"/>
              <p:cNvSpPr>
                <a:spLocks noChangeShapeType="1"/>
              </p:cNvSpPr>
              <p:nvPr/>
            </p:nvSpPr>
            <p:spPr bwMode="auto">
              <a:xfrm flipH="1" flipV="1">
                <a:off x="3024" y="480"/>
                <a:ext cx="96" cy="144"/>
              </a:xfrm>
              <a:prstGeom prst="line">
                <a:avLst/>
              </a:prstGeom>
              <a:noFill/>
              <a:ln w="127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83" name="文本框 9250"/>
              <p:cNvSpPr txBox="1">
                <a:spLocks noChangeArrowheads="1"/>
              </p:cNvSpPr>
              <p:nvPr/>
            </p:nvSpPr>
            <p:spPr bwMode="auto">
              <a:xfrm>
                <a:off x="1488" y="843"/>
                <a:ext cx="517" cy="310"/>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供货商目</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录查询</a:t>
                </a:r>
                <a:endParaRPr lang="zh-CN" altLang="en-US" sz="1600" dirty="0">
                  <a:latin typeface="宋体" panose="02010600030101010101" pitchFamily="2" charset="-122"/>
                  <a:ea typeface="宋体" panose="02010600030101010101" pitchFamily="2" charset="-122"/>
                </a:endParaRPr>
              </a:p>
            </p:txBody>
          </p:sp>
          <p:sp>
            <p:nvSpPr>
              <p:cNvPr id="90" name="文本框 9251"/>
              <p:cNvSpPr txBox="1">
                <a:spLocks noChangeArrowheads="1"/>
              </p:cNvSpPr>
              <p:nvPr/>
            </p:nvSpPr>
            <p:spPr bwMode="auto">
              <a:xfrm>
                <a:off x="2034" y="624"/>
                <a:ext cx="517" cy="310"/>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供货商目</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录信息</a:t>
                </a:r>
                <a:endParaRPr lang="zh-CN" altLang="en-US" sz="1600" dirty="0">
                  <a:latin typeface="宋体" panose="02010600030101010101" pitchFamily="2" charset="-122"/>
                  <a:ea typeface="宋体" panose="02010600030101010101" pitchFamily="2" charset="-122"/>
                </a:endParaRPr>
              </a:p>
            </p:txBody>
          </p:sp>
          <p:sp>
            <p:nvSpPr>
              <p:cNvPr id="91" name="文本框 9252"/>
              <p:cNvSpPr txBox="1">
                <a:spLocks noChangeArrowheads="1"/>
              </p:cNvSpPr>
              <p:nvPr/>
            </p:nvSpPr>
            <p:spPr bwMode="auto">
              <a:xfrm>
                <a:off x="2538" y="836"/>
                <a:ext cx="388" cy="310"/>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品请求</a:t>
                </a:r>
                <a:endParaRPr lang="zh-CN" altLang="en-US" sz="1600" dirty="0">
                  <a:latin typeface="宋体" panose="02010600030101010101" pitchFamily="2" charset="-122"/>
                  <a:ea typeface="宋体" panose="02010600030101010101" pitchFamily="2" charset="-122"/>
                </a:endParaRPr>
              </a:p>
            </p:txBody>
          </p:sp>
          <p:sp>
            <p:nvSpPr>
              <p:cNvPr id="94" name="文本框 9253"/>
              <p:cNvSpPr txBox="1">
                <a:spLocks noChangeArrowheads="1"/>
              </p:cNvSpPr>
              <p:nvPr/>
            </p:nvSpPr>
            <p:spPr bwMode="auto">
              <a:xfrm>
                <a:off x="3014" y="624"/>
                <a:ext cx="388" cy="310"/>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品容器</a:t>
                </a:r>
                <a:endParaRPr lang="zh-CN" altLang="en-US" sz="1600" dirty="0">
                  <a:latin typeface="宋体" panose="02010600030101010101" pitchFamily="2" charset="-122"/>
                  <a:ea typeface="宋体" panose="02010600030101010101" pitchFamily="2" charset="-122"/>
                </a:endParaRPr>
              </a:p>
            </p:txBody>
          </p:sp>
          <p:sp>
            <p:nvSpPr>
              <p:cNvPr id="95" name="文本框 9242"/>
              <p:cNvSpPr txBox="1">
                <a:spLocks noChangeArrowheads="1"/>
              </p:cNvSpPr>
              <p:nvPr/>
            </p:nvSpPr>
            <p:spPr bwMode="auto">
              <a:xfrm>
                <a:off x="3236" y="2127"/>
                <a:ext cx="775" cy="155"/>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化学制品请求</a:t>
                </a:r>
                <a:endParaRPr lang="zh-CN" altLang="en-US" sz="1600" dirty="0">
                  <a:latin typeface="宋体" panose="02010600030101010101" pitchFamily="2" charset="-122"/>
                  <a:ea typeface="宋体" panose="02010600030101010101" pitchFamily="2" charset="-122"/>
                </a:endParaRPr>
              </a:p>
            </p:txBody>
          </p:sp>
        </p:grpSp>
      </p:grpSp>
      <p:sp>
        <p:nvSpPr>
          <p:cNvPr id="44" name="矩形 43"/>
          <p:cNvSpPr/>
          <p:nvPr/>
        </p:nvSpPr>
        <p:spPr>
          <a:xfrm>
            <a:off x="1634836" y="1539113"/>
            <a:ext cx="8968509" cy="476932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67"/>
          <p:cNvSpPr>
            <a:spLocks noChangeArrowheads="1"/>
          </p:cNvSpPr>
          <p:nvPr/>
        </p:nvSpPr>
        <p:spPr bwMode="auto">
          <a:xfrm>
            <a:off x="4348263" y="1329863"/>
            <a:ext cx="3326910" cy="400110"/>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化学制品跟踪系统关联图</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4A685884-CF4B-4E01-9FF7-A5341826EDF6}"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p:tgtEl>
                                          <p:spTgt spid="49"/>
                                        </p:tgtEl>
                                        <p:attrNameLst>
                                          <p:attrName>ppt_x</p:attrName>
                                        </p:attrNameLst>
                                      </p:cBhvr>
                                      <p:tavLst>
                                        <p:tav tm="0">
                                          <p:val>
                                            <p:strVal val="#ppt_x+#ppt_w*1.125000"/>
                                          </p:val>
                                        </p:tav>
                                        <p:tav tm="100000">
                                          <p:val>
                                            <p:strVal val="#ppt_x"/>
                                          </p:val>
                                        </p:tav>
                                      </p:tavLst>
                                    </p:anim>
                                    <p:animEffect transition="in" filter="wipe(left)">
                                      <p:cBhvr>
                                        <p:cTn id="8" dur="500"/>
                                        <p:tgtEl>
                                          <p:spTgt spid="49"/>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4"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67"/>
          <p:cNvSpPr>
            <a:spLocks noChangeArrowheads="1"/>
          </p:cNvSpPr>
          <p:nvPr/>
        </p:nvSpPr>
        <p:spPr bwMode="auto">
          <a:xfrm>
            <a:off x="825230" y="1638041"/>
            <a:ext cx="8949000" cy="2923364"/>
          </a:xfrm>
          <a:prstGeom prst="rect">
            <a:avLst/>
          </a:prstGeom>
          <a:noFill/>
          <a:ln w="1587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3.1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需求分析概述</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3.2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绘制系统关联图</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3.3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创建用户界面原型</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3.4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确定需求的优先级别</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3.5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需求的图形化分析</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3.6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创建数据字典</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3.7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需求分析小结</a:t>
            </a:r>
            <a:endPar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409AAF88-187D-4110-A902-CE40414B38AA}"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第三章  需求分析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25230" y="1134358"/>
            <a:ext cx="6094378" cy="430887"/>
          </a:xfrm>
          <a:prstGeom prst="rect">
            <a:avLst/>
          </a:prstGeom>
          <a:noFill/>
        </p:spPr>
        <p:txBody>
          <a:bodyPr wrap="square">
            <a:spAutoFit/>
          </a:bodyPr>
          <a:lstStyle/>
          <a:p>
            <a:pPr lvl="0" fontAlgn="base">
              <a:spcBef>
                <a:spcPts val="600"/>
              </a:spcBef>
              <a:spcAft>
                <a:spcPts val="600"/>
              </a:spcAft>
              <a:defRPr/>
            </a:pPr>
            <a:r>
              <a:rPr lang="zh-CN" altLang="en-US" sz="2200" b="1" kern="0" dirty="0">
                <a:latin typeface="微软雅黑" panose="020B0503020204020204" pitchFamily="34" charset="-122"/>
                <a:ea typeface="微软雅黑" panose="020B0503020204020204" pitchFamily="34" charset="-122"/>
                <a:sym typeface="宋体" panose="02010600030101010101" pitchFamily="2" charset="-122"/>
              </a:rPr>
              <a:t>本章主要内容：</a:t>
            </a:r>
            <a:endParaRPr lang="en-US" altLang="zh-CN" sz="2200" b="1" kern="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文本框 175"/>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77" name="矩形: 圆角 176"/>
          <p:cNvSpPr/>
          <p:nvPr/>
        </p:nvSpPr>
        <p:spPr>
          <a:xfrm>
            <a:off x="700218" y="1697197"/>
            <a:ext cx="10793282" cy="6705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FF0000"/>
                </a:solidFill>
                <a:latin typeface="宋体" panose="02010600030101010101" pitchFamily="2" charset="-122"/>
                <a:ea typeface="宋体" panose="02010600030101010101" pitchFamily="2" charset="-122"/>
              </a:rPr>
              <a:t>由关联图导出数据流图的方法</a:t>
            </a:r>
            <a:r>
              <a:rPr lang="en-US" altLang="zh-CN" sz="2000" b="1" dirty="0">
                <a:solidFill>
                  <a:srgbClr val="FF0000"/>
                </a:solidFill>
                <a:latin typeface="宋体" panose="02010600030101010101" pitchFamily="2" charset="-122"/>
                <a:ea typeface="宋体" panose="02010600030101010101" pitchFamily="2" charset="-122"/>
              </a:rPr>
              <a:t>:</a:t>
            </a:r>
            <a:endPar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p:txBody>
      </p:sp>
      <p:sp>
        <p:nvSpPr>
          <p:cNvPr id="179" name="矩形: 圆角 178"/>
          <p:cNvSpPr/>
          <p:nvPr/>
        </p:nvSpPr>
        <p:spPr>
          <a:xfrm>
            <a:off x="700218" y="1697197"/>
            <a:ext cx="10793282" cy="4329576"/>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6"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7" name="矩形: 圆角 6"/>
          <p:cNvSpPr/>
          <p:nvPr/>
        </p:nvSpPr>
        <p:spPr>
          <a:xfrm>
            <a:off x="893763" y="3985125"/>
            <a:ext cx="10356128" cy="78341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宋体" panose="02010600030101010101" pitchFamily="2" charset="-122"/>
                <a:ea typeface="宋体" panose="02010600030101010101" pitchFamily="2" charset="-122"/>
              </a:rPr>
              <a:t>3)</a:t>
            </a:r>
            <a:r>
              <a:rPr lang="zh-CN" altLang="en-US" sz="2000" dirty="0">
                <a:solidFill>
                  <a:schemeClr val="tx1"/>
                </a:solidFill>
                <a:latin typeface="宋体" panose="02010600030101010101" pitchFamily="2" charset="-122"/>
                <a:ea typeface="宋体" panose="02010600030101010101" pitchFamily="2" charset="-122"/>
              </a:rPr>
              <a:t>所有的数据流也出现在</a:t>
            </a:r>
            <a:r>
              <a:rPr lang="en-US" altLang="zh-CN" sz="2000" dirty="0">
                <a:solidFill>
                  <a:schemeClr val="tx1"/>
                </a:solidFill>
                <a:latin typeface="宋体" panose="02010600030101010101" pitchFamily="2" charset="-122"/>
                <a:ea typeface="宋体" panose="02010600030101010101" pitchFamily="2" charset="-122"/>
              </a:rPr>
              <a:t>0</a:t>
            </a:r>
            <a:r>
              <a:rPr lang="zh-CN" altLang="en-US" sz="2000" dirty="0">
                <a:solidFill>
                  <a:schemeClr val="tx1"/>
                </a:solidFill>
                <a:latin typeface="宋体" panose="02010600030101010101" pitchFamily="2" charset="-122"/>
                <a:ea typeface="宋体" panose="02010600030101010101" pitchFamily="2" charset="-122"/>
              </a:rPr>
              <a:t>层数据流图上；</a:t>
            </a:r>
            <a:r>
              <a:rPr lang="en-US" altLang="zh-CN" sz="2000" dirty="0">
                <a:solidFill>
                  <a:schemeClr val="tx1"/>
                </a:solidFill>
                <a:latin typeface="宋体" panose="02010600030101010101" pitchFamily="2" charset="-122"/>
                <a:ea typeface="宋体" panose="02010600030101010101" pitchFamily="2" charset="-122"/>
              </a:rPr>
              <a:t>0</a:t>
            </a:r>
            <a:r>
              <a:rPr lang="zh-CN" altLang="en-US" sz="2000" dirty="0">
                <a:solidFill>
                  <a:schemeClr val="tx1"/>
                </a:solidFill>
                <a:latin typeface="宋体" panose="02010600030101010101" pitchFamily="2" charset="-122"/>
                <a:ea typeface="宋体" panose="02010600030101010101" pitchFamily="2" charset="-122"/>
              </a:rPr>
              <a:t>层数据流图包含许多数据存储</a:t>
            </a:r>
            <a:r>
              <a:rPr lang="en-US" altLang="zh-CN" sz="2000" dirty="0">
                <a:solidFill>
                  <a:schemeClr val="tx1"/>
                </a:solidFill>
                <a:latin typeface="宋体" panose="02010600030101010101" pitchFamily="2" charset="-122"/>
                <a:ea typeface="宋体" panose="02010600030101010101" pitchFamily="2" charset="-122"/>
              </a:rPr>
              <a:t>(datastore) </a:t>
            </a:r>
            <a:r>
              <a:rPr lang="zh-CN" altLang="en-US" sz="2000" dirty="0">
                <a:solidFill>
                  <a:schemeClr val="tx1"/>
                </a:solidFill>
                <a:latin typeface="宋体" panose="02010600030101010101" pitchFamily="2" charset="-122"/>
                <a:ea typeface="宋体" panose="02010600030101010101" pitchFamily="2" charset="-122"/>
              </a:rPr>
              <a:t>，是用一对水平的平行线表示，由于数据存储在系统内部，因此并不出现在关联图中</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8" name="矩形: 圆角 7"/>
          <p:cNvSpPr/>
          <p:nvPr/>
        </p:nvSpPr>
        <p:spPr>
          <a:xfrm>
            <a:off x="893763" y="3179380"/>
            <a:ext cx="10356128" cy="6168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2)</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端点用矩形框表示</a:t>
            </a: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9" name="矩形: 圆角 8"/>
          <p:cNvSpPr/>
          <p:nvPr/>
        </p:nvSpPr>
        <p:spPr>
          <a:xfrm>
            <a:off x="893763" y="2373635"/>
            <a:ext cx="10356128" cy="616818"/>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1)</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代表整个“化学制品跟踪系统”的单一过程圆圈被细分成</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7</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个主要过程</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圆圈</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a:t>
            </a: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10" name="矩形: 圆角 9"/>
          <p:cNvSpPr/>
          <p:nvPr/>
        </p:nvSpPr>
        <p:spPr>
          <a:xfrm>
            <a:off x="893763" y="4907229"/>
            <a:ext cx="10356128" cy="78341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4)</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从圆圈到数据存储的流表示数据放入数据存储器，从数据存储器出来的流表示一个读操作，而数据存储器和圆圈之间的双向箭头则表示一个更新操作</a:t>
            </a: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pPr>
              <a:defRPr/>
            </a:pPr>
            <a:fld id="{6BF44A23-CB6B-4EAE-836E-A8B702005D11}"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lef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9" grpId="0" animBg="1"/>
      <p:bldP spid="6" grpId="0"/>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2784510" y="1539113"/>
            <a:ext cx="7985089" cy="4950023"/>
            <a:chOff x="2546866" y="181580"/>
            <a:chExt cx="7901678" cy="5808190"/>
          </a:xfrm>
        </p:grpSpPr>
        <p:sp>
          <p:nvSpPr>
            <p:cNvPr id="52" name="椭圆 51"/>
            <p:cNvSpPr/>
            <p:nvPr/>
          </p:nvSpPr>
          <p:spPr>
            <a:xfrm>
              <a:off x="2822791" y="444406"/>
              <a:ext cx="1144298" cy="6247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箭头连接符 52"/>
            <p:cNvCxnSpPr/>
            <p:nvPr/>
          </p:nvCxnSpPr>
          <p:spPr>
            <a:xfrm>
              <a:off x="3967089" y="626012"/>
              <a:ext cx="13364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直接箭头连接符 53"/>
            <p:cNvCxnSpPr/>
            <p:nvPr/>
          </p:nvCxnSpPr>
          <p:spPr>
            <a:xfrm flipH="1">
              <a:off x="3896752" y="879231"/>
              <a:ext cx="140676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5" name="矩形 54"/>
            <p:cNvSpPr/>
            <p:nvPr/>
          </p:nvSpPr>
          <p:spPr>
            <a:xfrm>
              <a:off x="5303520" y="559827"/>
              <a:ext cx="1593107" cy="38487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箭头连接符 55"/>
            <p:cNvCxnSpPr>
              <a:endCxn id="52" idx="4"/>
            </p:cNvCxnSpPr>
            <p:nvPr/>
          </p:nvCxnSpPr>
          <p:spPr>
            <a:xfrm flipV="1">
              <a:off x="3394940" y="1069146"/>
              <a:ext cx="0" cy="738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7" name="矩形 56"/>
            <p:cNvSpPr/>
            <p:nvPr/>
          </p:nvSpPr>
          <p:spPr>
            <a:xfrm>
              <a:off x="8224913" y="564339"/>
              <a:ext cx="1593107" cy="38487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529157" y="1636169"/>
              <a:ext cx="1144298" cy="6247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6962786" y="2137218"/>
              <a:ext cx="1144298" cy="6247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430955" y="1636169"/>
              <a:ext cx="1144298" cy="6247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8430955" y="4170854"/>
              <a:ext cx="1144298" cy="6247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523851" y="4170854"/>
              <a:ext cx="1144298" cy="6247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810098" y="4159068"/>
              <a:ext cx="1144298" cy="62474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585693" y="2704158"/>
              <a:ext cx="1593107" cy="384873"/>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301486" y="5604897"/>
              <a:ext cx="1593107" cy="384873"/>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569371" y="5604897"/>
              <a:ext cx="1593107" cy="38487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2616747" y="1828799"/>
              <a:ext cx="1562053" cy="215705"/>
              <a:chOff x="2616747" y="1821765"/>
              <a:chExt cx="1562053" cy="215705"/>
            </a:xfrm>
          </p:grpSpPr>
          <p:cxnSp>
            <p:nvCxnSpPr>
              <p:cNvPr id="180" name="直接连接符 179"/>
              <p:cNvCxnSpPr/>
              <p:nvPr/>
            </p:nvCxnSpPr>
            <p:spPr>
              <a:xfrm>
                <a:off x="2616747" y="1821765"/>
                <a:ext cx="1545731" cy="0"/>
              </a:xfrm>
              <a:prstGeom prst="line">
                <a:avLst/>
              </a:prstGeom>
            </p:spPr>
            <p:style>
              <a:lnRef idx="2">
                <a:schemeClr val="dk1"/>
              </a:lnRef>
              <a:fillRef idx="0">
                <a:schemeClr val="dk1"/>
              </a:fillRef>
              <a:effectRef idx="1">
                <a:schemeClr val="dk1"/>
              </a:effectRef>
              <a:fontRef idx="minor">
                <a:schemeClr val="tx1"/>
              </a:fontRef>
            </p:style>
          </p:cxnSp>
          <p:cxnSp>
            <p:nvCxnSpPr>
              <p:cNvPr id="181" name="直接连接符 180"/>
              <p:cNvCxnSpPr/>
              <p:nvPr/>
            </p:nvCxnSpPr>
            <p:spPr>
              <a:xfrm>
                <a:off x="2633069" y="2037470"/>
                <a:ext cx="1545731" cy="0"/>
              </a:xfrm>
              <a:prstGeom prst="line">
                <a:avLst/>
              </a:prstGeom>
            </p:spPr>
            <p:style>
              <a:lnRef idx="2">
                <a:schemeClr val="dk1"/>
              </a:lnRef>
              <a:fillRef idx="0">
                <a:schemeClr val="dk1"/>
              </a:fillRef>
              <a:effectRef idx="1">
                <a:schemeClr val="dk1"/>
              </a:effectRef>
              <a:fontRef idx="minor">
                <a:schemeClr val="tx1"/>
              </a:fontRef>
            </p:style>
          </p:cxnSp>
        </p:grpSp>
        <p:grpSp>
          <p:nvGrpSpPr>
            <p:cNvPr id="68" name="组合 67"/>
            <p:cNvGrpSpPr/>
            <p:nvPr/>
          </p:nvGrpSpPr>
          <p:grpSpPr>
            <a:xfrm>
              <a:off x="5344235" y="3347346"/>
              <a:ext cx="1545731" cy="215705"/>
              <a:chOff x="2633069" y="1821765"/>
              <a:chExt cx="1545731" cy="215705"/>
            </a:xfrm>
          </p:grpSpPr>
          <p:cxnSp>
            <p:nvCxnSpPr>
              <p:cNvPr id="178" name="直接连接符 177"/>
              <p:cNvCxnSpPr/>
              <p:nvPr/>
            </p:nvCxnSpPr>
            <p:spPr>
              <a:xfrm>
                <a:off x="2647650" y="1821765"/>
                <a:ext cx="1514828" cy="0"/>
              </a:xfrm>
              <a:prstGeom prst="line">
                <a:avLst/>
              </a:prstGeom>
            </p:spPr>
            <p:style>
              <a:lnRef idx="2">
                <a:schemeClr val="dk1"/>
              </a:lnRef>
              <a:fillRef idx="0">
                <a:schemeClr val="dk1"/>
              </a:fillRef>
              <a:effectRef idx="1">
                <a:schemeClr val="dk1"/>
              </a:effectRef>
              <a:fontRef idx="minor">
                <a:schemeClr val="tx1"/>
              </a:fontRef>
            </p:style>
          </p:cxnSp>
          <p:cxnSp>
            <p:nvCxnSpPr>
              <p:cNvPr id="179" name="直接连接符 178"/>
              <p:cNvCxnSpPr/>
              <p:nvPr/>
            </p:nvCxnSpPr>
            <p:spPr>
              <a:xfrm>
                <a:off x="2633069" y="2037470"/>
                <a:ext cx="1545731" cy="0"/>
              </a:xfrm>
              <a:prstGeom prst="line">
                <a:avLst/>
              </a:prstGeom>
            </p:spPr>
            <p:style>
              <a:lnRef idx="2">
                <a:schemeClr val="dk1"/>
              </a:lnRef>
              <a:fillRef idx="0">
                <a:schemeClr val="dk1"/>
              </a:fillRef>
              <a:effectRef idx="1">
                <a:schemeClr val="dk1"/>
              </a:effectRef>
              <a:fontRef idx="minor">
                <a:schemeClr val="tx1"/>
              </a:fontRef>
            </p:style>
          </p:cxnSp>
        </p:grpSp>
        <p:grpSp>
          <p:nvGrpSpPr>
            <p:cNvPr id="69" name="组合 68"/>
            <p:cNvGrpSpPr/>
            <p:nvPr/>
          </p:nvGrpSpPr>
          <p:grpSpPr>
            <a:xfrm>
              <a:off x="8107084" y="3291841"/>
              <a:ext cx="1562053" cy="317339"/>
              <a:chOff x="2616747" y="1821765"/>
              <a:chExt cx="1562053" cy="215705"/>
            </a:xfrm>
          </p:grpSpPr>
          <p:cxnSp>
            <p:nvCxnSpPr>
              <p:cNvPr id="176" name="直接连接符 175"/>
              <p:cNvCxnSpPr/>
              <p:nvPr/>
            </p:nvCxnSpPr>
            <p:spPr>
              <a:xfrm>
                <a:off x="2616747" y="1821765"/>
                <a:ext cx="1545731" cy="0"/>
              </a:xfrm>
              <a:prstGeom prst="line">
                <a:avLst/>
              </a:prstGeom>
            </p:spPr>
            <p:style>
              <a:lnRef idx="2">
                <a:schemeClr val="dk1"/>
              </a:lnRef>
              <a:fillRef idx="0">
                <a:schemeClr val="dk1"/>
              </a:fillRef>
              <a:effectRef idx="1">
                <a:schemeClr val="dk1"/>
              </a:effectRef>
              <a:fontRef idx="minor">
                <a:schemeClr val="tx1"/>
              </a:fontRef>
            </p:style>
          </p:cxnSp>
          <p:cxnSp>
            <p:nvCxnSpPr>
              <p:cNvPr id="177" name="直接连接符 176"/>
              <p:cNvCxnSpPr/>
              <p:nvPr/>
            </p:nvCxnSpPr>
            <p:spPr>
              <a:xfrm>
                <a:off x="2833929" y="2037470"/>
                <a:ext cx="1344871" cy="0"/>
              </a:xfrm>
              <a:prstGeom prst="line">
                <a:avLst/>
              </a:prstGeom>
            </p:spPr>
            <p:style>
              <a:lnRef idx="2">
                <a:schemeClr val="dk1"/>
              </a:lnRef>
              <a:fillRef idx="0">
                <a:schemeClr val="dk1"/>
              </a:fillRef>
              <a:effectRef idx="1">
                <a:schemeClr val="dk1"/>
              </a:effectRef>
              <a:fontRef idx="minor">
                <a:schemeClr val="tx1"/>
              </a:fontRef>
            </p:style>
          </p:cxnSp>
        </p:grpSp>
        <p:cxnSp>
          <p:nvCxnSpPr>
            <p:cNvPr id="70" name="直接箭头连接符 69"/>
            <p:cNvCxnSpPr>
              <a:stCxn id="55" idx="2"/>
              <a:endCxn id="58" idx="0"/>
            </p:cNvCxnSpPr>
            <p:nvPr/>
          </p:nvCxnSpPr>
          <p:spPr>
            <a:xfrm>
              <a:off x="6100074" y="944700"/>
              <a:ext cx="1232" cy="6914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直接箭头连接符 70"/>
            <p:cNvCxnSpPr>
              <a:endCxn id="58" idx="2"/>
            </p:cNvCxnSpPr>
            <p:nvPr/>
          </p:nvCxnSpPr>
          <p:spPr>
            <a:xfrm flipV="1">
              <a:off x="4162478" y="1948539"/>
              <a:ext cx="136667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直接箭头连接符 71"/>
            <p:cNvCxnSpPr/>
            <p:nvPr/>
          </p:nvCxnSpPr>
          <p:spPr>
            <a:xfrm flipH="1">
              <a:off x="4173292" y="2057621"/>
              <a:ext cx="1372187" cy="760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73" name="组合 72"/>
            <p:cNvGrpSpPr/>
            <p:nvPr/>
          </p:nvGrpSpPr>
          <p:grpSpPr>
            <a:xfrm>
              <a:off x="4173292" y="2260910"/>
              <a:ext cx="1727636" cy="741963"/>
              <a:chOff x="4173292" y="2260910"/>
              <a:chExt cx="1727636" cy="741963"/>
            </a:xfrm>
          </p:grpSpPr>
          <p:cxnSp>
            <p:nvCxnSpPr>
              <p:cNvPr id="174" name="直接连接符 173"/>
              <p:cNvCxnSpPr/>
              <p:nvPr/>
            </p:nvCxnSpPr>
            <p:spPr>
              <a:xfrm>
                <a:off x="4173292" y="3002873"/>
                <a:ext cx="462012" cy="0"/>
              </a:xfrm>
              <a:prstGeom prst="line">
                <a:avLst/>
              </a:prstGeom>
            </p:spPr>
            <p:style>
              <a:lnRef idx="2">
                <a:schemeClr val="dk1"/>
              </a:lnRef>
              <a:fillRef idx="0">
                <a:schemeClr val="dk1"/>
              </a:fillRef>
              <a:effectRef idx="1">
                <a:schemeClr val="dk1"/>
              </a:effectRef>
              <a:fontRef idx="minor">
                <a:schemeClr val="tx1"/>
              </a:fontRef>
            </p:style>
          </p:cxnSp>
          <p:cxnSp>
            <p:nvCxnSpPr>
              <p:cNvPr id="175" name="直接箭头连接符 174"/>
              <p:cNvCxnSpPr/>
              <p:nvPr/>
            </p:nvCxnSpPr>
            <p:spPr>
              <a:xfrm flipV="1">
                <a:off x="4635304" y="2260910"/>
                <a:ext cx="1265624" cy="7419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cxnSp>
          <p:nvCxnSpPr>
            <p:cNvPr id="74" name="直接箭头连接符 73"/>
            <p:cNvCxnSpPr>
              <a:endCxn id="145" idx="0"/>
            </p:cNvCxnSpPr>
            <p:nvPr/>
          </p:nvCxnSpPr>
          <p:spPr>
            <a:xfrm flipH="1">
              <a:off x="6086789" y="2273998"/>
              <a:ext cx="9212" cy="10490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直接箭头连接符 74"/>
            <p:cNvCxnSpPr/>
            <p:nvPr/>
          </p:nvCxnSpPr>
          <p:spPr>
            <a:xfrm flipV="1">
              <a:off x="3896752" y="3547470"/>
              <a:ext cx="1406768" cy="8050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直接箭头连接符 75"/>
            <p:cNvCxnSpPr/>
            <p:nvPr/>
          </p:nvCxnSpPr>
          <p:spPr>
            <a:xfrm flipH="1">
              <a:off x="3925574" y="4602480"/>
              <a:ext cx="316226" cy="6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7" name="直接连接符 76"/>
            <p:cNvCxnSpPr/>
            <p:nvPr/>
          </p:nvCxnSpPr>
          <p:spPr>
            <a:xfrm flipV="1">
              <a:off x="4241800" y="3563051"/>
              <a:ext cx="1745534" cy="1034404"/>
            </a:xfrm>
            <a:prstGeom prst="line">
              <a:avLst/>
            </a:prstGeom>
          </p:spPr>
          <p:style>
            <a:lnRef idx="2">
              <a:schemeClr val="dk1"/>
            </a:lnRef>
            <a:fillRef idx="0">
              <a:schemeClr val="dk1"/>
            </a:fillRef>
            <a:effectRef idx="1">
              <a:schemeClr val="dk1"/>
            </a:effectRef>
            <a:fontRef idx="minor">
              <a:schemeClr val="tx1"/>
            </a:fontRef>
          </p:style>
        </p:cxnSp>
        <p:cxnSp>
          <p:nvCxnSpPr>
            <p:cNvPr id="79" name="直接箭头连接符 78"/>
            <p:cNvCxnSpPr/>
            <p:nvPr/>
          </p:nvCxnSpPr>
          <p:spPr>
            <a:xfrm flipV="1">
              <a:off x="3060473" y="4783808"/>
              <a:ext cx="19757" cy="8210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p:cNvCxnSpPr/>
            <p:nvPr/>
          </p:nvCxnSpPr>
          <p:spPr>
            <a:xfrm>
              <a:off x="3613897" y="4795594"/>
              <a:ext cx="0" cy="8093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直接箭头连接符 80"/>
            <p:cNvCxnSpPr/>
            <p:nvPr/>
          </p:nvCxnSpPr>
          <p:spPr>
            <a:xfrm flipV="1">
              <a:off x="6359973" y="4751522"/>
              <a:ext cx="0" cy="8533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直接箭头连接符 81"/>
            <p:cNvCxnSpPr/>
            <p:nvPr/>
          </p:nvCxnSpPr>
          <p:spPr>
            <a:xfrm>
              <a:off x="5823697" y="4777900"/>
              <a:ext cx="0" cy="8158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3" name="直接箭头连接符 82"/>
            <p:cNvCxnSpPr>
              <a:endCxn id="62" idx="7"/>
            </p:cNvCxnSpPr>
            <p:nvPr/>
          </p:nvCxnSpPr>
          <p:spPr>
            <a:xfrm flipH="1">
              <a:off x="6500570" y="3547470"/>
              <a:ext cx="1533960" cy="714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0" name="直接箭头连接符 89"/>
            <p:cNvCxnSpPr>
              <a:endCxn id="61" idx="0"/>
            </p:cNvCxnSpPr>
            <p:nvPr/>
          </p:nvCxnSpPr>
          <p:spPr>
            <a:xfrm>
              <a:off x="9003104" y="3617892"/>
              <a:ext cx="0" cy="5529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直接箭头连接符 90"/>
            <p:cNvCxnSpPr/>
            <p:nvPr/>
          </p:nvCxnSpPr>
          <p:spPr>
            <a:xfrm>
              <a:off x="8731489" y="2260909"/>
              <a:ext cx="0" cy="10309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4" name="直接箭头连接符 93"/>
            <p:cNvCxnSpPr/>
            <p:nvPr/>
          </p:nvCxnSpPr>
          <p:spPr>
            <a:xfrm>
              <a:off x="9261841" y="2246492"/>
              <a:ext cx="0" cy="10309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5" name="直接箭头连接符 94"/>
            <p:cNvCxnSpPr/>
            <p:nvPr/>
          </p:nvCxnSpPr>
          <p:spPr>
            <a:xfrm>
              <a:off x="8731489" y="958319"/>
              <a:ext cx="0" cy="724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6" name="直接箭头连接符 95"/>
            <p:cNvCxnSpPr/>
            <p:nvPr/>
          </p:nvCxnSpPr>
          <p:spPr>
            <a:xfrm>
              <a:off x="9261841" y="958319"/>
              <a:ext cx="0" cy="724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7" name="直接箭头连接符 96"/>
            <p:cNvCxnSpPr>
              <a:stCxn id="57" idx="1"/>
              <a:endCxn id="58" idx="7"/>
            </p:cNvCxnSpPr>
            <p:nvPr/>
          </p:nvCxnSpPr>
          <p:spPr>
            <a:xfrm flipH="1">
              <a:off x="6505876" y="756776"/>
              <a:ext cx="1719037" cy="9708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直接连接符 97"/>
            <p:cNvCxnSpPr/>
            <p:nvPr/>
          </p:nvCxnSpPr>
          <p:spPr>
            <a:xfrm flipH="1">
              <a:off x="7551258" y="1569559"/>
              <a:ext cx="1" cy="567659"/>
            </a:xfrm>
            <a:prstGeom prst="line">
              <a:avLst/>
            </a:prstGeom>
          </p:spPr>
          <p:style>
            <a:lnRef idx="2">
              <a:schemeClr val="dk1"/>
            </a:lnRef>
            <a:fillRef idx="0">
              <a:schemeClr val="dk1"/>
            </a:fillRef>
            <a:effectRef idx="1">
              <a:schemeClr val="dk1"/>
            </a:effectRef>
            <a:fontRef idx="minor">
              <a:schemeClr val="tx1"/>
            </a:fontRef>
          </p:style>
        </p:cxnSp>
        <p:cxnSp>
          <p:nvCxnSpPr>
            <p:cNvPr id="99" name="直接箭头连接符 98"/>
            <p:cNvCxnSpPr/>
            <p:nvPr/>
          </p:nvCxnSpPr>
          <p:spPr>
            <a:xfrm flipH="1" flipV="1">
              <a:off x="6438455" y="944245"/>
              <a:ext cx="1112803" cy="6253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直接连接符 99"/>
            <p:cNvCxnSpPr/>
            <p:nvPr/>
          </p:nvCxnSpPr>
          <p:spPr>
            <a:xfrm flipH="1">
              <a:off x="6973804" y="3456940"/>
              <a:ext cx="321076" cy="0"/>
            </a:xfrm>
            <a:prstGeom prst="line">
              <a:avLst/>
            </a:prstGeom>
          </p:spPr>
          <p:style>
            <a:lnRef idx="2">
              <a:schemeClr val="dk1"/>
            </a:lnRef>
            <a:fillRef idx="0">
              <a:schemeClr val="dk1"/>
            </a:fillRef>
            <a:effectRef idx="1">
              <a:schemeClr val="dk1"/>
            </a:effectRef>
            <a:fontRef idx="minor">
              <a:schemeClr val="tx1"/>
            </a:fontRef>
          </p:style>
        </p:cxnSp>
        <p:cxnSp>
          <p:nvCxnSpPr>
            <p:cNvPr id="102" name="直接箭头连接符 101"/>
            <p:cNvCxnSpPr/>
            <p:nvPr/>
          </p:nvCxnSpPr>
          <p:spPr>
            <a:xfrm flipV="1">
              <a:off x="7294881" y="2728742"/>
              <a:ext cx="7481" cy="7368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3" name="直接连接符 102"/>
            <p:cNvCxnSpPr/>
            <p:nvPr/>
          </p:nvCxnSpPr>
          <p:spPr>
            <a:xfrm flipH="1">
              <a:off x="7802880" y="3465572"/>
              <a:ext cx="231650" cy="0"/>
            </a:xfrm>
            <a:prstGeom prst="line">
              <a:avLst/>
            </a:prstGeom>
          </p:spPr>
          <p:style>
            <a:lnRef idx="2">
              <a:schemeClr val="dk1"/>
            </a:lnRef>
            <a:fillRef idx="0">
              <a:schemeClr val="dk1"/>
            </a:fillRef>
            <a:effectRef idx="1">
              <a:schemeClr val="dk1"/>
            </a:effectRef>
            <a:fontRef idx="minor">
              <a:schemeClr val="tx1"/>
            </a:fontRef>
          </p:style>
        </p:cxnSp>
        <p:cxnSp>
          <p:nvCxnSpPr>
            <p:cNvPr id="104" name="直接箭头连接符 103"/>
            <p:cNvCxnSpPr/>
            <p:nvPr/>
          </p:nvCxnSpPr>
          <p:spPr>
            <a:xfrm flipV="1">
              <a:off x="7808583" y="2728742"/>
              <a:ext cx="9699" cy="7383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5" name="任意多边形: 形状 104"/>
            <p:cNvSpPr/>
            <p:nvPr/>
          </p:nvSpPr>
          <p:spPr>
            <a:xfrm>
              <a:off x="9582912" y="762000"/>
              <a:ext cx="865632" cy="3730752"/>
            </a:xfrm>
            <a:custGeom>
              <a:avLst/>
              <a:gdLst>
                <a:gd name="connsiteX0" fmla="*/ 0 w 865632"/>
                <a:gd name="connsiteY0" fmla="*/ 3730752 h 3730752"/>
                <a:gd name="connsiteX1" fmla="*/ 865632 w 865632"/>
                <a:gd name="connsiteY1" fmla="*/ 3724656 h 3730752"/>
                <a:gd name="connsiteX2" fmla="*/ 859536 w 865632"/>
                <a:gd name="connsiteY2" fmla="*/ 0 h 3730752"/>
              </a:gdLst>
              <a:ahLst/>
              <a:cxnLst>
                <a:cxn ang="0">
                  <a:pos x="connsiteX0" y="connsiteY0"/>
                </a:cxn>
                <a:cxn ang="0">
                  <a:pos x="connsiteX1" y="connsiteY1"/>
                </a:cxn>
                <a:cxn ang="0">
                  <a:pos x="connsiteX2" y="connsiteY2"/>
                </a:cxn>
              </a:cxnLst>
              <a:rect l="l" t="t" r="r" b="b"/>
              <a:pathLst>
                <a:path w="865632" h="3730752">
                  <a:moveTo>
                    <a:pt x="0" y="3730752"/>
                  </a:moveTo>
                  <a:lnTo>
                    <a:pt x="865632" y="3724656"/>
                  </a:lnTo>
                  <a:lnTo>
                    <a:pt x="859536"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106" name="直接箭头连接符 105"/>
            <p:cNvCxnSpPr>
              <a:stCxn id="105" idx="2"/>
            </p:cNvCxnSpPr>
            <p:nvPr/>
          </p:nvCxnSpPr>
          <p:spPr>
            <a:xfrm flipH="1" flipV="1">
              <a:off x="9824871" y="752263"/>
              <a:ext cx="617577" cy="97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3" name="文本框 112"/>
            <p:cNvSpPr txBox="1"/>
            <p:nvPr/>
          </p:nvSpPr>
          <p:spPr>
            <a:xfrm>
              <a:off x="2950039" y="344133"/>
              <a:ext cx="864414" cy="646331"/>
            </a:xfrm>
            <a:prstGeom prst="rect">
              <a:avLst/>
            </a:prstGeom>
            <a:noFill/>
          </p:spPr>
          <p:txBody>
            <a:bodyPr wrap="square" rtlCol="0">
              <a:spAutoFit/>
            </a:bodyPr>
            <a:lstStyle/>
            <a:p>
              <a:pPr algn="ctr"/>
              <a:r>
                <a:rPr lang="en-US" altLang="zh-CN" sz="1200" dirty="0"/>
                <a:t>7</a:t>
              </a:r>
              <a:endParaRPr lang="en-US" altLang="zh-CN" sz="1200" dirty="0"/>
            </a:p>
            <a:p>
              <a:pPr algn="ctr"/>
              <a:r>
                <a:rPr lang="zh-CN" altLang="en-US" sz="1200" dirty="0"/>
                <a:t>查询供应商目录</a:t>
              </a:r>
              <a:endParaRPr lang="zh-CN" altLang="en-US" sz="1200" dirty="0"/>
            </a:p>
          </p:txBody>
        </p:sp>
        <p:sp>
          <p:nvSpPr>
            <p:cNvPr id="115" name="文本框 114"/>
            <p:cNvSpPr txBox="1"/>
            <p:nvPr/>
          </p:nvSpPr>
          <p:spPr>
            <a:xfrm>
              <a:off x="5684893" y="618276"/>
              <a:ext cx="864414" cy="276999"/>
            </a:xfrm>
            <a:prstGeom prst="rect">
              <a:avLst/>
            </a:prstGeom>
            <a:noFill/>
          </p:spPr>
          <p:txBody>
            <a:bodyPr wrap="square" rtlCol="0">
              <a:spAutoFit/>
            </a:bodyPr>
            <a:lstStyle>
              <a:defPPr>
                <a:defRPr lang="zh-CN"/>
              </a:defPPr>
              <a:lvl1pPr algn="ctr">
                <a:defRPr sz="1200">
                  <a:solidFill>
                    <a:schemeClr val="bg1"/>
                  </a:solidFill>
                </a:defRPr>
              </a:lvl1pPr>
            </a:lstStyle>
            <a:p>
              <a:r>
                <a:rPr lang="zh-CN" altLang="en-US" dirty="0"/>
                <a:t>化学家</a:t>
              </a:r>
              <a:endParaRPr lang="zh-CN" altLang="en-US" dirty="0"/>
            </a:p>
          </p:txBody>
        </p:sp>
        <p:sp>
          <p:nvSpPr>
            <p:cNvPr id="116" name="文本框 115"/>
            <p:cNvSpPr txBox="1"/>
            <p:nvPr/>
          </p:nvSpPr>
          <p:spPr>
            <a:xfrm>
              <a:off x="8231764" y="582822"/>
              <a:ext cx="1468976" cy="325021"/>
            </a:xfrm>
            <a:prstGeom prst="rect">
              <a:avLst/>
            </a:prstGeom>
            <a:noFill/>
          </p:spPr>
          <p:txBody>
            <a:bodyPr wrap="square" rtlCol="0">
              <a:spAutoFit/>
            </a:bodyPr>
            <a:lstStyle>
              <a:defPPr>
                <a:defRPr lang="zh-CN"/>
              </a:defPPr>
              <a:lvl1pPr algn="ctr">
                <a:defRPr sz="1200">
                  <a:solidFill>
                    <a:schemeClr val="bg1"/>
                  </a:solidFill>
                </a:defRPr>
              </a:lvl1pPr>
            </a:lstStyle>
            <a:p>
              <a:r>
                <a:rPr lang="zh-CN" altLang="en-US" dirty="0"/>
                <a:t>化学制品仓库人员</a:t>
              </a:r>
              <a:endParaRPr lang="zh-CN" altLang="en-US" dirty="0"/>
            </a:p>
          </p:txBody>
        </p:sp>
        <p:sp>
          <p:nvSpPr>
            <p:cNvPr id="137" name="文本框 136"/>
            <p:cNvSpPr txBox="1"/>
            <p:nvPr/>
          </p:nvSpPr>
          <p:spPr>
            <a:xfrm>
              <a:off x="5685073" y="1564013"/>
              <a:ext cx="864414" cy="646331"/>
            </a:xfrm>
            <a:prstGeom prst="rect">
              <a:avLst/>
            </a:prstGeom>
            <a:noFill/>
          </p:spPr>
          <p:txBody>
            <a:bodyPr wrap="square" rtlCol="0">
              <a:spAutoFit/>
            </a:bodyPr>
            <a:lstStyle/>
            <a:p>
              <a:pPr algn="ctr"/>
              <a:r>
                <a:rPr lang="en-US" altLang="zh-CN" sz="1200" dirty="0"/>
                <a:t>1</a:t>
              </a:r>
              <a:endParaRPr lang="en-US" altLang="zh-CN" sz="1200" dirty="0"/>
            </a:p>
            <a:p>
              <a:pPr algn="ctr"/>
              <a:r>
                <a:rPr lang="zh-CN" altLang="en-US" sz="1200" dirty="0"/>
                <a:t>提出化学制品请示</a:t>
              </a:r>
              <a:endParaRPr lang="zh-CN" altLang="en-US" sz="1200" dirty="0"/>
            </a:p>
          </p:txBody>
        </p:sp>
        <p:sp>
          <p:nvSpPr>
            <p:cNvPr id="138" name="文本框 137"/>
            <p:cNvSpPr txBox="1"/>
            <p:nvPr/>
          </p:nvSpPr>
          <p:spPr>
            <a:xfrm>
              <a:off x="8588106" y="1567637"/>
              <a:ext cx="864414" cy="646331"/>
            </a:xfrm>
            <a:prstGeom prst="rect">
              <a:avLst/>
            </a:prstGeom>
            <a:noFill/>
            <a:ln>
              <a:noFill/>
            </a:ln>
          </p:spPr>
          <p:txBody>
            <a:bodyPr wrap="square" rtlCol="0">
              <a:spAutoFit/>
            </a:bodyPr>
            <a:lstStyle/>
            <a:p>
              <a:pPr algn="ctr"/>
              <a:r>
                <a:rPr lang="en-US" altLang="zh-CN" sz="1200" dirty="0"/>
                <a:t>6</a:t>
              </a:r>
              <a:endParaRPr lang="en-US" altLang="zh-CN" sz="1200" dirty="0"/>
            </a:p>
            <a:p>
              <a:pPr algn="ctr"/>
              <a:r>
                <a:rPr lang="zh-CN" altLang="en-US" sz="1200" dirty="0"/>
                <a:t>存货清单更新</a:t>
              </a:r>
              <a:endParaRPr lang="zh-CN" altLang="en-US" sz="1200" dirty="0"/>
            </a:p>
          </p:txBody>
        </p:sp>
        <p:sp>
          <p:nvSpPr>
            <p:cNvPr id="139" name="文本框 138"/>
            <p:cNvSpPr txBox="1"/>
            <p:nvPr/>
          </p:nvSpPr>
          <p:spPr>
            <a:xfrm>
              <a:off x="2905266" y="4066719"/>
              <a:ext cx="959406" cy="646331"/>
            </a:xfrm>
            <a:prstGeom prst="rect">
              <a:avLst/>
            </a:prstGeom>
            <a:noFill/>
            <a:ln>
              <a:noFill/>
            </a:ln>
          </p:spPr>
          <p:txBody>
            <a:bodyPr wrap="square" rtlCol="0">
              <a:spAutoFit/>
            </a:bodyPr>
            <a:lstStyle/>
            <a:p>
              <a:pPr algn="ctr"/>
              <a:r>
                <a:rPr lang="en-US" altLang="zh-CN" sz="1200" dirty="0"/>
                <a:t>3</a:t>
              </a:r>
              <a:endParaRPr lang="en-US" altLang="zh-CN" sz="1200" dirty="0"/>
            </a:p>
            <a:p>
              <a:pPr algn="ctr"/>
              <a:r>
                <a:rPr lang="zh-CN" altLang="en-US" sz="1200" dirty="0"/>
                <a:t>请求一供应商化学制品</a:t>
              </a:r>
              <a:endParaRPr lang="zh-CN" altLang="en-US" sz="1200" dirty="0"/>
            </a:p>
          </p:txBody>
        </p:sp>
        <p:sp>
          <p:nvSpPr>
            <p:cNvPr id="140" name="文本框 139"/>
            <p:cNvSpPr txBox="1"/>
            <p:nvPr/>
          </p:nvSpPr>
          <p:spPr>
            <a:xfrm>
              <a:off x="5677432" y="4108025"/>
              <a:ext cx="864414" cy="646331"/>
            </a:xfrm>
            <a:prstGeom prst="rect">
              <a:avLst/>
            </a:prstGeom>
            <a:noFill/>
          </p:spPr>
          <p:txBody>
            <a:bodyPr wrap="square" rtlCol="0">
              <a:spAutoFit/>
            </a:bodyPr>
            <a:lstStyle/>
            <a:p>
              <a:pPr algn="ctr"/>
              <a:r>
                <a:rPr lang="en-US" altLang="zh-CN" sz="1200" dirty="0"/>
                <a:t>4</a:t>
              </a:r>
              <a:endParaRPr lang="en-US" altLang="zh-CN" sz="1200" dirty="0"/>
            </a:p>
            <a:p>
              <a:pPr algn="ctr"/>
              <a:r>
                <a:rPr lang="zh-CN" altLang="en-US" sz="1200" dirty="0"/>
                <a:t>产生政府报表</a:t>
              </a:r>
              <a:endParaRPr lang="zh-CN" altLang="en-US" sz="1200" dirty="0"/>
            </a:p>
          </p:txBody>
        </p:sp>
        <p:sp>
          <p:nvSpPr>
            <p:cNvPr id="141" name="文本框 140"/>
            <p:cNvSpPr txBox="1"/>
            <p:nvPr/>
          </p:nvSpPr>
          <p:spPr>
            <a:xfrm>
              <a:off x="8598566" y="4105407"/>
              <a:ext cx="864414" cy="646331"/>
            </a:xfrm>
            <a:prstGeom prst="rect">
              <a:avLst/>
            </a:prstGeom>
            <a:noFill/>
            <a:ln>
              <a:noFill/>
            </a:ln>
          </p:spPr>
          <p:txBody>
            <a:bodyPr wrap="square" rtlCol="0">
              <a:spAutoFit/>
            </a:bodyPr>
            <a:lstStyle/>
            <a:p>
              <a:pPr algn="ctr"/>
              <a:r>
                <a:rPr lang="en-US" altLang="zh-CN" sz="1200" dirty="0"/>
                <a:t>5</a:t>
              </a:r>
              <a:endParaRPr lang="en-US" altLang="zh-CN" sz="1200" dirty="0"/>
            </a:p>
            <a:p>
              <a:pPr algn="ctr"/>
              <a:r>
                <a:rPr lang="zh-CN" altLang="en-US" sz="1200" dirty="0"/>
                <a:t>生产存货报单</a:t>
              </a:r>
              <a:endParaRPr lang="zh-CN" altLang="en-US" sz="1200" dirty="0"/>
            </a:p>
          </p:txBody>
        </p:sp>
        <p:sp>
          <p:nvSpPr>
            <p:cNvPr id="142" name="文本框 141"/>
            <p:cNvSpPr txBox="1"/>
            <p:nvPr/>
          </p:nvSpPr>
          <p:spPr>
            <a:xfrm>
              <a:off x="2933717" y="5664735"/>
              <a:ext cx="864414" cy="276999"/>
            </a:xfrm>
            <a:prstGeom prst="rect">
              <a:avLst/>
            </a:prstGeom>
            <a:noFill/>
          </p:spPr>
          <p:txBody>
            <a:bodyPr wrap="square" rtlCol="0">
              <a:spAutoFit/>
            </a:bodyPr>
            <a:lstStyle>
              <a:defPPr>
                <a:defRPr lang="zh-CN"/>
              </a:defPPr>
              <a:lvl1pPr algn="ctr">
                <a:defRPr sz="1200">
                  <a:solidFill>
                    <a:schemeClr val="bg1"/>
                  </a:solidFill>
                </a:defRPr>
              </a:lvl1pPr>
            </a:lstStyle>
            <a:p>
              <a:r>
                <a:rPr lang="zh-CN" altLang="en-US" dirty="0"/>
                <a:t>采购部门</a:t>
              </a:r>
              <a:endParaRPr lang="zh-CN" altLang="en-US" dirty="0"/>
            </a:p>
          </p:txBody>
        </p:sp>
        <p:sp>
          <p:nvSpPr>
            <p:cNvPr id="143" name="文本框 142"/>
            <p:cNvSpPr txBox="1"/>
            <p:nvPr/>
          </p:nvSpPr>
          <p:spPr>
            <a:xfrm>
              <a:off x="5441921" y="5646263"/>
              <a:ext cx="1308158" cy="276999"/>
            </a:xfrm>
            <a:prstGeom prst="rect">
              <a:avLst/>
            </a:prstGeom>
            <a:noFill/>
            <a:ln>
              <a:noFill/>
            </a:ln>
          </p:spPr>
          <p:txBody>
            <a:bodyPr wrap="square" rtlCol="0">
              <a:spAutoFit/>
            </a:bodyPr>
            <a:lstStyle>
              <a:defPPr>
                <a:defRPr lang="zh-CN"/>
              </a:defPPr>
              <a:lvl1pPr algn="ctr">
                <a:defRPr sz="1200">
                  <a:solidFill>
                    <a:schemeClr val="bg1"/>
                  </a:solidFill>
                </a:defRPr>
              </a:lvl1pPr>
            </a:lstStyle>
            <a:p>
              <a:r>
                <a:rPr lang="zh-CN" altLang="en-US" dirty="0"/>
                <a:t>健康与安全部门</a:t>
              </a:r>
              <a:endParaRPr lang="zh-CN" altLang="en-US" dirty="0"/>
            </a:p>
          </p:txBody>
        </p:sp>
        <p:sp>
          <p:nvSpPr>
            <p:cNvPr id="144" name="文本框 143"/>
            <p:cNvSpPr txBox="1"/>
            <p:nvPr/>
          </p:nvSpPr>
          <p:spPr>
            <a:xfrm>
              <a:off x="2833406" y="1813444"/>
              <a:ext cx="1115710" cy="276999"/>
            </a:xfrm>
            <a:prstGeom prst="rect">
              <a:avLst/>
            </a:prstGeom>
            <a:solidFill>
              <a:schemeClr val="accent1">
                <a:lumMod val="40000"/>
                <a:lumOff val="60000"/>
              </a:schemeClr>
            </a:solidFill>
            <a:ln>
              <a:noFill/>
            </a:ln>
          </p:spPr>
          <p:txBody>
            <a:bodyPr wrap="square" rtlCol="0">
              <a:spAutoFit/>
            </a:bodyPr>
            <a:lstStyle/>
            <a:p>
              <a:pPr algn="ctr"/>
              <a:r>
                <a:rPr lang="zh-CN" altLang="en-US" sz="1200" dirty="0"/>
                <a:t>供应商目录表 </a:t>
              </a:r>
              <a:endParaRPr lang="zh-CN" altLang="en-US" sz="1200" dirty="0"/>
            </a:p>
          </p:txBody>
        </p:sp>
        <p:sp>
          <p:nvSpPr>
            <p:cNvPr id="145" name="文本框 144"/>
            <p:cNvSpPr txBox="1"/>
            <p:nvPr/>
          </p:nvSpPr>
          <p:spPr>
            <a:xfrm>
              <a:off x="5533840" y="3323074"/>
              <a:ext cx="1105898" cy="276999"/>
            </a:xfrm>
            <a:prstGeom prst="rect">
              <a:avLst/>
            </a:prstGeom>
            <a:solidFill>
              <a:schemeClr val="accent1">
                <a:lumMod val="40000"/>
                <a:lumOff val="60000"/>
              </a:schemeClr>
            </a:solidFill>
            <a:ln>
              <a:noFill/>
            </a:ln>
          </p:spPr>
          <p:txBody>
            <a:bodyPr wrap="square" rtlCol="0">
              <a:spAutoFit/>
            </a:bodyPr>
            <a:lstStyle>
              <a:defPPr>
                <a:defRPr lang="zh-CN"/>
              </a:defPPr>
              <a:lvl1pPr algn="ctr">
                <a:defRPr sz="1200"/>
              </a:lvl1pPr>
            </a:lstStyle>
            <a:p>
              <a:r>
                <a:rPr lang="zh-CN" altLang="en-US" dirty="0"/>
                <a:t>化学制品请求</a:t>
              </a:r>
              <a:endParaRPr lang="zh-CN" altLang="en-US" dirty="0"/>
            </a:p>
          </p:txBody>
        </p:sp>
        <p:sp>
          <p:nvSpPr>
            <p:cNvPr id="146" name="文本框 145"/>
            <p:cNvSpPr txBox="1"/>
            <p:nvPr/>
          </p:nvSpPr>
          <p:spPr>
            <a:xfrm>
              <a:off x="8454519" y="3305542"/>
              <a:ext cx="1139747" cy="276999"/>
            </a:xfrm>
            <a:prstGeom prst="rect">
              <a:avLst/>
            </a:prstGeom>
            <a:solidFill>
              <a:schemeClr val="accent1">
                <a:lumMod val="40000"/>
                <a:lumOff val="60000"/>
              </a:schemeClr>
            </a:solidFill>
            <a:ln>
              <a:noFill/>
            </a:ln>
          </p:spPr>
          <p:txBody>
            <a:bodyPr wrap="square" rtlCol="0">
              <a:spAutoFit/>
            </a:bodyPr>
            <a:lstStyle>
              <a:defPPr>
                <a:defRPr lang="zh-CN"/>
              </a:defPPr>
              <a:lvl1pPr algn="ctr">
                <a:defRPr sz="1200"/>
              </a:lvl1pPr>
            </a:lstStyle>
            <a:p>
              <a:r>
                <a:rPr lang="zh-CN" altLang="en-US" dirty="0"/>
                <a:t>制品仓库存货</a:t>
              </a:r>
              <a:endParaRPr lang="zh-CN" altLang="en-US" dirty="0"/>
            </a:p>
          </p:txBody>
        </p:sp>
        <p:sp>
          <p:nvSpPr>
            <p:cNvPr id="147" name="文本框 146"/>
            <p:cNvSpPr txBox="1"/>
            <p:nvPr/>
          </p:nvSpPr>
          <p:spPr>
            <a:xfrm>
              <a:off x="2934956" y="2763961"/>
              <a:ext cx="981450" cy="276999"/>
            </a:xfrm>
            <a:prstGeom prst="rect">
              <a:avLst/>
            </a:prstGeom>
            <a:noFill/>
            <a:ln>
              <a:noFill/>
            </a:ln>
          </p:spPr>
          <p:txBody>
            <a:bodyPr wrap="square" rtlCol="0">
              <a:spAutoFit/>
            </a:bodyPr>
            <a:lstStyle/>
            <a:p>
              <a:pPr algn="ctr"/>
              <a:r>
                <a:rPr lang="zh-CN" altLang="en-US" sz="1200" dirty="0">
                  <a:solidFill>
                    <a:schemeClr val="bg1"/>
                  </a:solidFill>
                </a:rPr>
                <a:t>训练数据库</a:t>
              </a:r>
              <a:endParaRPr lang="zh-CN" altLang="en-US" sz="1200" dirty="0">
                <a:solidFill>
                  <a:schemeClr val="bg1"/>
                </a:solidFill>
              </a:endParaRPr>
            </a:p>
          </p:txBody>
        </p:sp>
        <p:sp>
          <p:nvSpPr>
            <p:cNvPr id="148" name="文本框 147"/>
            <p:cNvSpPr txBox="1"/>
            <p:nvPr/>
          </p:nvSpPr>
          <p:spPr>
            <a:xfrm>
              <a:off x="7119051" y="2059923"/>
              <a:ext cx="864414" cy="646331"/>
            </a:xfrm>
            <a:prstGeom prst="rect">
              <a:avLst/>
            </a:prstGeom>
            <a:noFill/>
            <a:ln>
              <a:noFill/>
            </a:ln>
          </p:spPr>
          <p:txBody>
            <a:bodyPr wrap="square" rtlCol="0">
              <a:spAutoFit/>
            </a:bodyPr>
            <a:lstStyle/>
            <a:p>
              <a:pPr algn="ctr"/>
              <a:r>
                <a:rPr lang="en-US" altLang="zh-CN" sz="1200" dirty="0"/>
                <a:t>2</a:t>
              </a:r>
              <a:endParaRPr lang="en-US" altLang="zh-CN" sz="1200" dirty="0"/>
            </a:p>
            <a:p>
              <a:pPr algn="ctr"/>
              <a:r>
                <a:rPr lang="zh-CN" altLang="en-US" sz="1200" dirty="0"/>
                <a:t>在仓库中完成请示</a:t>
              </a:r>
              <a:endParaRPr lang="zh-CN" altLang="en-US" sz="1200" dirty="0"/>
            </a:p>
          </p:txBody>
        </p:sp>
        <p:sp>
          <p:nvSpPr>
            <p:cNvPr id="149" name="文本框 148"/>
            <p:cNvSpPr txBox="1"/>
            <p:nvPr/>
          </p:nvSpPr>
          <p:spPr>
            <a:xfrm>
              <a:off x="4150174" y="3639726"/>
              <a:ext cx="864414" cy="461665"/>
            </a:xfrm>
            <a:prstGeom prst="rect">
              <a:avLst/>
            </a:prstGeom>
            <a:solidFill>
              <a:srgbClr val="F8F8F8"/>
            </a:solidFill>
          </p:spPr>
          <p:txBody>
            <a:bodyPr wrap="square" rtlCol="0">
              <a:spAutoFit/>
            </a:bodyPr>
            <a:lstStyle>
              <a:defPPr>
                <a:defRPr lang="zh-CN"/>
              </a:defPPr>
              <a:lvl1pPr algn="ctr">
                <a:defRPr sz="1200"/>
              </a:lvl1pPr>
            </a:lstStyle>
            <a:p>
              <a:r>
                <a:rPr lang="zh-CN" altLang="en-US" dirty="0"/>
                <a:t>供应商订单状态</a:t>
              </a:r>
              <a:endParaRPr lang="zh-CN" altLang="en-US" dirty="0"/>
            </a:p>
          </p:txBody>
        </p:sp>
        <p:sp>
          <p:nvSpPr>
            <p:cNvPr id="150" name="文本框 149"/>
            <p:cNvSpPr txBox="1"/>
            <p:nvPr/>
          </p:nvSpPr>
          <p:spPr>
            <a:xfrm>
              <a:off x="4345905" y="4031512"/>
              <a:ext cx="976688" cy="461665"/>
            </a:xfrm>
            <a:prstGeom prst="rect">
              <a:avLst/>
            </a:prstGeom>
            <a:solidFill>
              <a:srgbClr val="F8F8F8"/>
            </a:solidFill>
          </p:spPr>
          <p:txBody>
            <a:bodyPr wrap="square" rtlCol="0">
              <a:spAutoFit/>
            </a:bodyPr>
            <a:lstStyle/>
            <a:p>
              <a:pPr algn="ctr"/>
              <a:r>
                <a:rPr lang="zh-CN" altLang="en-US" sz="1200" dirty="0"/>
                <a:t>供应商化学制品请求</a:t>
              </a:r>
              <a:endParaRPr lang="zh-CN" altLang="en-US" sz="1200" dirty="0"/>
            </a:p>
          </p:txBody>
        </p:sp>
        <p:sp>
          <p:nvSpPr>
            <p:cNvPr id="151" name="文本框 150"/>
            <p:cNvSpPr txBox="1"/>
            <p:nvPr/>
          </p:nvSpPr>
          <p:spPr>
            <a:xfrm>
              <a:off x="2546866" y="4980465"/>
              <a:ext cx="864414" cy="461665"/>
            </a:xfrm>
            <a:prstGeom prst="rect">
              <a:avLst/>
            </a:prstGeom>
            <a:solidFill>
              <a:srgbClr val="F9F9F9"/>
            </a:solidFill>
          </p:spPr>
          <p:txBody>
            <a:bodyPr wrap="square" rtlCol="0">
              <a:spAutoFit/>
            </a:bodyPr>
            <a:lstStyle/>
            <a:p>
              <a:pPr algn="ctr"/>
              <a:r>
                <a:rPr lang="zh-CN" altLang="en-US" sz="1200" dirty="0"/>
                <a:t>供应商订单状态</a:t>
              </a:r>
              <a:endParaRPr lang="zh-CN" altLang="en-US" sz="1200" dirty="0"/>
            </a:p>
          </p:txBody>
        </p:sp>
        <p:sp>
          <p:nvSpPr>
            <p:cNvPr id="152" name="文本框 151"/>
            <p:cNvSpPr txBox="1"/>
            <p:nvPr/>
          </p:nvSpPr>
          <p:spPr>
            <a:xfrm>
              <a:off x="3285410" y="4987850"/>
              <a:ext cx="956040" cy="461665"/>
            </a:xfrm>
            <a:prstGeom prst="rect">
              <a:avLst/>
            </a:prstGeom>
            <a:solidFill>
              <a:srgbClr val="F8F8F7"/>
            </a:solidFill>
          </p:spPr>
          <p:txBody>
            <a:bodyPr wrap="square" rtlCol="0">
              <a:spAutoFit/>
            </a:bodyPr>
            <a:lstStyle/>
            <a:p>
              <a:pPr algn="ctr"/>
              <a:r>
                <a:rPr lang="zh-CN" altLang="en-US" sz="1200" dirty="0"/>
                <a:t>供应商化学制品请求</a:t>
              </a:r>
              <a:endParaRPr lang="zh-CN" altLang="en-US" sz="1200" dirty="0"/>
            </a:p>
          </p:txBody>
        </p:sp>
        <p:sp>
          <p:nvSpPr>
            <p:cNvPr id="153" name="文本框 152"/>
            <p:cNvSpPr txBox="1"/>
            <p:nvPr/>
          </p:nvSpPr>
          <p:spPr>
            <a:xfrm>
              <a:off x="4440998" y="1707313"/>
              <a:ext cx="864414" cy="461665"/>
            </a:xfrm>
            <a:prstGeom prst="rect">
              <a:avLst/>
            </a:prstGeom>
            <a:solidFill>
              <a:srgbClr val="FCFCFB"/>
            </a:solidFill>
          </p:spPr>
          <p:txBody>
            <a:bodyPr wrap="square" rtlCol="0">
              <a:spAutoFit/>
            </a:bodyPr>
            <a:lstStyle/>
            <a:p>
              <a:pPr algn="ctr"/>
              <a:r>
                <a:rPr lang="zh-CN" altLang="en-US" sz="1200" dirty="0"/>
                <a:t>供应商目录表信息</a:t>
              </a:r>
              <a:endParaRPr lang="zh-CN" altLang="en-US" sz="1200" dirty="0"/>
            </a:p>
          </p:txBody>
        </p:sp>
        <p:sp>
          <p:nvSpPr>
            <p:cNvPr id="154" name="文本框 153"/>
            <p:cNvSpPr txBox="1"/>
            <p:nvPr/>
          </p:nvSpPr>
          <p:spPr>
            <a:xfrm>
              <a:off x="6044551" y="4958130"/>
              <a:ext cx="1004507" cy="461665"/>
            </a:xfrm>
            <a:prstGeom prst="rect">
              <a:avLst/>
            </a:prstGeom>
            <a:solidFill>
              <a:srgbClr val="F3F3F3"/>
            </a:solidFill>
          </p:spPr>
          <p:txBody>
            <a:bodyPr wrap="square" rtlCol="0">
              <a:spAutoFit/>
            </a:bodyPr>
            <a:lstStyle/>
            <a:p>
              <a:pPr algn="ctr"/>
              <a:r>
                <a:rPr lang="zh-CN" altLang="en-US" sz="1200" dirty="0"/>
                <a:t>请求化学制品使用报表</a:t>
              </a:r>
              <a:endParaRPr lang="zh-CN" altLang="en-US" sz="1200" dirty="0"/>
            </a:p>
          </p:txBody>
        </p:sp>
        <p:sp>
          <p:nvSpPr>
            <p:cNvPr id="155" name="文本框 154"/>
            <p:cNvSpPr txBox="1"/>
            <p:nvPr/>
          </p:nvSpPr>
          <p:spPr>
            <a:xfrm>
              <a:off x="5325139" y="4954978"/>
              <a:ext cx="864414" cy="461665"/>
            </a:xfrm>
            <a:prstGeom prst="rect">
              <a:avLst/>
            </a:prstGeom>
            <a:solidFill>
              <a:srgbClr val="F3F3F3"/>
            </a:solidFill>
          </p:spPr>
          <p:txBody>
            <a:bodyPr wrap="square" rtlCol="0">
              <a:spAutoFit/>
            </a:bodyPr>
            <a:lstStyle>
              <a:defPPr>
                <a:defRPr lang="zh-CN"/>
              </a:defPPr>
              <a:lvl1pPr algn="ctr">
                <a:defRPr sz="1200"/>
              </a:lvl1pPr>
            </a:lstStyle>
            <a:p>
              <a:r>
                <a:rPr lang="zh-CN" altLang="en-US" dirty="0"/>
                <a:t>化学制品使用报表</a:t>
              </a:r>
              <a:endParaRPr lang="zh-CN" altLang="en-US" dirty="0"/>
            </a:p>
          </p:txBody>
        </p:sp>
        <p:sp>
          <p:nvSpPr>
            <p:cNvPr id="156" name="文本框 155"/>
            <p:cNvSpPr txBox="1"/>
            <p:nvPr/>
          </p:nvSpPr>
          <p:spPr>
            <a:xfrm>
              <a:off x="9575253" y="4526185"/>
              <a:ext cx="864414" cy="276999"/>
            </a:xfrm>
            <a:prstGeom prst="rect">
              <a:avLst/>
            </a:prstGeom>
            <a:noFill/>
          </p:spPr>
          <p:txBody>
            <a:bodyPr wrap="square" rtlCol="0">
              <a:spAutoFit/>
            </a:bodyPr>
            <a:lstStyle/>
            <a:p>
              <a:pPr algn="ctr"/>
              <a:r>
                <a:rPr lang="zh-CN" altLang="en-US" sz="1200" dirty="0"/>
                <a:t>存货报单</a:t>
              </a:r>
              <a:endParaRPr lang="zh-CN" altLang="en-US" sz="1200" dirty="0"/>
            </a:p>
          </p:txBody>
        </p:sp>
        <p:sp>
          <p:nvSpPr>
            <p:cNvPr id="157" name="文本框 156"/>
            <p:cNvSpPr txBox="1"/>
            <p:nvPr/>
          </p:nvSpPr>
          <p:spPr>
            <a:xfrm>
              <a:off x="8599452" y="3745960"/>
              <a:ext cx="875679" cy="276999"/>
            </a:xfrm>
            <a:prstGeom prst="rect">
              <a:avLst/>
            </a:prstGeom>
            <a:solidFill>
              <a:srgbClr val="F5F5F4"/>
            </a:solidFill>
          </p:spPr>
          <p:txBody>
            <a:bodyPr wrap="square" rtlCol="0">
              <a:spAutoFit/>
            </a:bodyPr>
            <a:lstStyle>
              <a:defPPr>
                <a:defRPr lang="zh-CN"/>
              </a:defPPr>
              <a:lvl1pPr algn="ctr">
                <a:defRPr sz="1200"/>
              </a:lvl1pPr>
            </a:lstStyle>
            <a:p>
              <a:r>
                <a:rPr lang="zh-CN" altLang="en-US" dirty="0"/>
                <a:t>存货状态</a:t>
              </a:r>
              <a:endParaRPr lang="zh-CN" altLang="en-US" dirty="0"/>
            </a:p>
          </p:txBody>
        </p:sp>
        <p:sp>
          <p:nvSpPr>
            <p:cNvPr id="158" name="文本框 157"/>
            <p:cNvSpPr txBox="1"/>
            <p:nvPr/>
          </p:nvSpPr>
          <p:spPr>
            <a:xfrm>
              <a:off x="6853377" y="3709189"/>
              <a:ext cx="864414" cy="461665"/>
            </a:xfrm>
            <a:prstGeom prst="rect">
              <a:avLst/>
            </a:prstGeom>
            <a:solidFill>
              <a:srgbClr val="F5F5F4"/>
            </a:solidFill>
          </p:spPr>
          <p:txBody>
            <a:bodyPr wrap="square" rtlCol="0">
              <a:spAutoFit/>
            </a:bodyPr>
            <a:lstStyle>
              <a:defPPr>
                <a:defRPr lang="zh-CN"/>
              </a:defPPr>
              <a:lvl1pPr algn="ctr">
                <a:defRPr sz="1200"/>
              </a:lvl1pPr>
            </a:lstStyle>
            <a:p>
              <a:r>
                <a:rPr lang="zh-CN" altLang="en-US" dirty="0"/>
                <a:t>存货跟踪数据</a:t>
              </a:r>
              <a:endParaRPr lang="zh-CN" altLang="en-US" dirty="0"/>
            </a:p>
          </p:txBody>
        </p:sp>
        <p:sp>
          <p:nvSpPr>
            <p:cNvPr id="159" name="文本框 158"/>
            <p:cNvSpPr txBox="1"/>
            <p:nvPr/>
          </p:nvSpPr>
          <p:spPr>
            <a:xfrm>
              <a:off x="7551258" y="2929834"/>
              <a:ext cx="777053" cy="369332"/>
            </a:xfrm>
            <a:prstGeom prst="rect">
              <a:avLst/>
            </a:prstGeom>
            <a:solidFill>
              <a:srgbClr val="F5F5F5"/>
            </a:solidFill>
          </p:spPr>
          <p:txBody>
            <a:bodyPr wrap="square" lIns="0" tIns="0" rIns="0" bIns="0" rtlCol="0">
              <a:spAutoFit/>
            </a:bodyPr>
            <a:lstStyle>
              <a:defPPr>
                <a:defRPr lang="zh-CN"/>
              </a:defPPr>
              <a:lvl1pPr algn="ctr">
                <a:defRPr sz="1200"/>
              </a:lvl1pPr>
            </a:lstStyle>
            <a:p>
              <a:r>
                <a:rPr lang="zh-CN" altLang="en-US" dirty="0"/>
                <a:t>化学制品容器</a:t>
              </a:r>
              <a:endParaRPr lang="zh-CN" altLang="en-US" dirty="0"/>
            </a:p>
          </p:txBody>
        </p:sp>
        <p:sp>
          <p:nvSpPr>
            <p:cNvPr id="160" name="文本框 159"/>
            <p:cNvSpPr txBox="1"/>
            <p:nvPr/>
          </p:nvSpPr>
          <p:spPr>
            <a:xfrm>
              <a:off x="6964087" y="2937609"/>
              <a:ext cx="587053" cy="369332"/>
            </a:xfrm>
            <a:prstGeom prst="rect">
              <a:avLst/>
            </a:prstGeom>
            <a:solidFill>
              <a:srgbClr val="F5F5F5"/>
            </a:solidFill>
          </p:spPr>
          <p:txBody>
            <a:bodyPr wrap="square" lIns="0" tIns="0" rIns="0" bIns="0" rtlCol="0">
              <a:spAutoFit/>
            </a:bodyPr>
            <a:lstStyle>
              <a:defPPr>
                <a:defRPr lang="zh-CN"/>
              </a:defPPr>
              <a:lvl1pPr algn="ctr">
                <a:defRPr sz="1200"/>
              </a:lvl1pPr>
            </a:lstStyle>
            <a:p>
              <a:r>
                <a:rPr lang="zh-CN" altLang="en-US" dirty="0"/>
                <a:t>仓库请求</a:t>
              </a:r>
              <a:endParaRPr lang="zh-CN" altLang="en-US" dirty="0"/>
            </a:p>
          </p:txBody>
        </p:sp>
        <p:sp>
          <p:nvSpPr>
            <p:cNvPr id="161" name="文本框 160"/>
            <p:cNvSpPr txBox="1"/>
            <p:nvPr/>
          </p:nvSpPr>
          <p:spPr>
            <a:xfrm>
              <a:off x="7127461" y="1568381"/>
              <a:ext cx="864414" cy="461665"/>
            </a:xfrm>
            <a:prstGeom prst="rect">
              <a:avLst/>
            </a:prstGeom>
            <a:noFill/>
          </p:spPr>
          <p:txBody>
            <a:bodyPr wrap="square" rtlCol="0">
              <a:spAutoFit/>
            </a:bodyPr>
            <a:lstStyle/>
            <a:p>
              <a:pPr algn="ctr"/>
              <a:r>
                <a:rPr lang="zh-CN" altLang="en-US" sz="1200" dirty="0"/>
                <a:t>化学制品容器</a:t>
              </a:r>
              <a:endParaRPr lang="zh-CN" altLang="en-US" sz="1200" dirty="0"/>
            </a:p>
          </p:txBody>
        </p:sp>
        <p:sp>
          <p:nvSpPr>
            <p:cNvPr id="162" name="文本框 161"/>
            <p:cNvSpPr txBox="1"/>
            <p:nvPr/>
          </p:nvSpPr>
          <p:spPr>
            <a:xfrm>
              <a:off x="4173291" y="181580"/>
              <a:ext cx="969447" cy="461665"/>
            </a:xfrm>
            <a:prstGeom prst="rect">
              <a:avLst/>
            </a:prstGeom>
            <a:noFill/>
          </p:spPr>
          <p:txBody>
            <a:bodyPr wrap="square" rtlCol="0">
              <a:spAutoFit/>
            </a:bodyPr>
            <a:lstStyle/>
            <a:p>
              <a:pPr algn="ctr"/>
              <a:r>
                <a:rPr lang="zh-CN" altLang="en-US" sz="1200" dirty="0"/>
                <a:t>供应商目录表信息</a:t>
              </a:r>
              <a:endParaRPr lang="zh-CN" altLang="en-US" sz="1200" dirty="0"/>
            </a:p>
          </p:txBody>
        </p:sp>
        <p:sp>
          <p:nvSpPr>
            <p:cNvPr id="163" name="文本框 162"/>
            <p:cNvSpPr txBox="1"/>
            <p:nvPr/>
          </p:nvSpPr>
          <p:spPr>
            <a:xfrm>
              <a:off x="4180559" y="852042"/>
              <a:ext cx="864414" cy="461665"/>
            </a:xfrm>
            <a:prstGeom prst="rect">
              <a:avLst/>
            </a:prstGeom>
            <a:noFill/>
          </p:spPr>
          <p:txBody>
            <a:bodyPr wrap="square" rtlCol="0">
              <a:spAutoFit/>
            </a:bodyPr>
            <a:lstStyle/>
            <a:p>
              <a:pPr algn="ctr"/>
              <a:r>
                <a:rPr lang="zh-CN" altLang="en-US" sz="1200" dirty="0"/>
                <a:t>查询供应商目录表</a:t>
              </a:r>
              <a:endParaRPr lang="zh-CN" altLang="en-US" sz="1200" dirty="0"/>
            </a:p>
          </p:txBody>
        </p:sp>
        <p:sp>
          <p:nvSpPr>
            <p:cNvPr id="164" name="文本框 163"/>
            <p:cNvSpPr txBox="1"/>
            <p:nvPr/>
          </p:nvSpPr>
          <p:spPr>
            <a:xfrm>
              <a:off x="5781175" y="1030092"/>
              <a:ext cx="650919" cy="461665"/>
            </a:xfrm>
            <a:prstGeom prst="rect">
              <a:avLst/>
            </a:prstGeom>
            <a:solidFill>
              <a:srgbClr val="FBFBFB"/>
            </a:solidFill>
          </p:spPr>
          <p:txBody>
            <a:bodyPr wrap="square" rtlCol="0">
              <a:spAutoFit/>
            </a:bodyPr>
            <a:lstStyle/>
            <a:p>
              <a:pPr algn="ctr"/>
              <a:r>
                <a:rPr lang="zh-CN" altLang="en-US" sz="1200" dirty="0"/>
                <a:t>化学制品请求</a:t>
              </a:r>
              <a:endParaRPr lang="zh-CN" altLang="en-US" sz="1200" dirty="0"/>
            </a:p>
          </p:txBody>
        </p:sp>
        <p:sp>
          <p:nvSpPr>
            <p:cNvPr id="165" name="文本框 164"/>
            <p:cNvSpPr txBox="1"/>
            <p:nvPr/>
          </p:nvSpPr>
          <p:spPr>
            <a:xfrm>
              <a:off x="7333249" y="850249"/>
              <a:ext cx="684163" cy="461665"/>
            </a:xfrm>
            <a:prstGeom prst="rect">
              <a:avLst/>
            </a:prstGeom>
            <a:solidFill>
              <a:srgbClr val="FBFBFB"/>
            </a:solidFill>
          </p:spPr>
          <p:txBody>
            <a:bodyPr wrap="square" rtlCol="0">
              <a:spAutoFit/>
            </a:bodyPr>
            <a:lstStyle>
              <a:defPPr>
                <a:defRPr lang="zh-CN"/>
              </a:defPPr>
              <a:lvl1pPr algn="ctr">
                <a:defRPr sz="1200"/>
              </a:lvl1pPr>
            </a:lstStyle>
            <a:p>
              <a:r>
                <a:rPr lang="zh-CN" altLang="en-US" dirty="0"/>
                <a:t>化学制品请求</a:t>
              </a:r>
              <a:endParaRPr lang="zh-CN" altLang="en-US" dirty="0"/>
            </a:p>
          </p:txBody>
        </p:sp>
        <p:sp>
          <p:nvSpPr>
            <p:cNvPr id="166" name="文本框 165"/>
            <p:cNvSpPr txBox="1"/>
            <p:nvPr/>
          </p:nvSpPr>
          <p:spPr>
            <a:xfrm>
              <a:off x="8291956" y="2526469"/>
              <a:ext cx="728357" cy="461665"/>
            </a:xfrm>
            <a:prstGeom prst="rect">
              <a:avLst/>
            </a:prstGeom>
            <a:solidFill>
              <a:srgbClr val="F5F5F5"/>
            </a:solidFill>
          </p:spPr>
          <p:txBody>
            <a:bodyPr wrap="square" lIns="0" tIns="0" rIns="0" bIns="0" rtlCol="0">
              <a:spAutoFit/>
            </a:bodyPr>
            <a:lstStyle>
              <a:defPPr>
                <a:defRPr lang="zh-CN"/>
              </a:defPPr>
              <a:lvl1pPr algn="ctr">
                <a:defRPr sz="1200"/>
              </a:lvl1pPr>
            </a:lstStyle>
            <a:p>
              <a:r>
                <a:rPr lang="zh-CN" altLang="en-US" dirty="0"/>
                <a:t>化学制品容器</a:t>
              </a:r>
              <a:endParaRPr lang="zh-CN" altLang="en-US" dirty="0"/>
            </a:p>
          </p:txBody>
        </p:sp>
        <p:sp>
          <p:nvSpPr>
            <p:cNvPr id="167" name="文本框 166"/>
            <p:cNvSpPr txBox="1"/>
            <p:nvPr/>
          </p:nvSpPr>
          <p:spPr>
            <a:xfrm>
              <a:off x="9023242" y="2538946"/>
              <a:ext cx="578665" cy="461665"/>
            </a:xfrm>
            <a:prstGeom prst="rect">
              <a:avLst/>
            </a:prstGeom>
            <a:solidFill>
              <a:srgbClr val="F5F5F5"/>
            </a:solidFill>
          </p:spPr>
          <p:txBody>
            <a:bodyPr wrap="square" lIns="0" tIns="0" rIns="0" bIns="0" rtlCol="0">
              <a:spAutoFit/>
            </a:bodyPr>
            <a:lstStyle>
              <a:defPPr>
                <a:defRPr lang="zh-CN"/>
              </a:defPPr>
              <a:lvl1pPr algn="ctr">
                <a:defRPr sz="1200"/>
              </a:lvl1pPr>
            </a:lstStyle>
            <a:p>
              <a:r>
                <a:rPr lang="zh-CN" altLang="en-US" dirty="0"/>
                <a:t>存货更改</a:t>
              </a:r>
              <a:endParaRPr lang="zh-CN" altLang="en-US" dirty="0"/>
            </a:p>
          </p:txBody>
        </p:sp>
        <p:sp>
          <p:nvSpPr>
            <p:cNvPr id="168" name="文本框 167"/>
            <p:cNvSpPr txBox="1"/>
            <p:nvPr/>
          </p:nvSpPr>
          <p:spPr>
            <a:xfrm>
              <a:off x="8981894" y="1065893"/>
              <a:ext cx="658806" cy="461665"/>
            </a:xfrm>
            <a:prstGeom prst="rect">
              <a:avLst/>
            </a:prstGeom>
            <a:solidFill>
              <a:srgbClr val="FBFBFB"/>
            </a:solidFill>
          </p:spPr>
          <p:txBody>
            <a:bodyPr wrap="square" rtlCol="0">
              <a:spAutoFit/>
            </a:bodyPr>
            <a:lstStyle>
              <a:defPPr>
                <a:defRPr lang="zh-CN"/>
              </a:defPPr>
              <a:lvl1pPr algn="ctr">
                <a:defRPr sz="1200"/>
              </a:lvl1pPr>
            </a:lstStyle>
            <a:p>
              <a:r>
                <a:rPr lang="zh-CN" altLang="en-US" dirty="0"/>
                <a:t>存货清单更新</a:t>
              </a:r>
              <a:endParaRPr lang="zh-CN" altLang="en-US" dirty="0"/>
            </a:p>
          </p:txBody>
        </p:sp>
        <p:sp>
          <p:nvSpPr>
            <p:cNvPr id="169" name="文本框 168"/>
            <p:cNvSpPr txBox="1"/>
            <p:nvPr/>
          </p:nvSpPr>
          <p:spPr>
            <a:xfrm>
              <a:off x="8319113" y="1065892"/>
              <a:ext cx="683992" cy="469327"/>
            </a:xfrm>
            <a:prstGeom prst="rect">
              <a:avLst/>
            </a:prstGeom>
            <a:solidFill>
              <a:srgbClr val="FBFBFB"/>
            </a:solidFill>
          </p:spPr>
          <p:txBody>
            <a:bodyPr wrap="square" rtlCol="0">
              <a:spAutoFit/>
            </a:bodyPr>
            <a:lstStyle>
              <a:defPPr>
                <a:defRPr lang="zh-CN"/>
              </a:defPPr>
              <a:lvl1pPr algn="ctr">
                <a:defRPr sz="1200"/>
              </a:lvl1pPr>
            </a:lstStyle>
            <a:p>
              <a:r>
                <a:rPr lang="zh-CN" altLang="en-US" dirty="0"/>
                <a:t>化学制品容器</a:t>
              </a:r>
              <a:endParaRPr lang="zh-CN" altLang="en-US" dirty="0"/>
            </a:p>
          </p:txBody>
        </p:sp>
        <p:sp>
          <p:nvSpPr>
            <p:cNvPr id="170" name="文本框 169"/>
            <p:cNvSpPr txBox="1"/>
            <p:nvPr/>
          </p:nvSpPr>
          <p:spPr>
            <a:xfrm>
              <a:off x="4264227" y="2276054"/>
              <a:ext cx="1131498" cy="276999"/>
            </a:xfrm>
            <a:prstGeom prst="rect">
              <a:avLst/>
            </a:prstGeom>
            <a:solidFill>
              <a:srgbClr val="F9F9F9"/>
            </a:solidFill>
          </p:spPr>
          <p:txBody>
            <a:bodyPr wrap="square" rtlCol="0">
              <a:spAutoFit/>
            </a:bodyPr>
            <a:lstStyle>
              <a:defPPr>
                <a:defRPr lang="zh-CN"/>
              </a:defPPr>
              <a:lvl1pPr algn="ctr">
                <a:defRPr sz="1200"/>
              </a:lvl1pPr>
            </a:lstStyle>
            <a:p>
              <a:r>
                <a:rPr lang="zh-CN" altLang="en-US" dirty="0"/>
                <a:t>训练记录请求</a:t>
              </a:r>
              <a:endParaRPr lang="zh-CN" altLang="en-US" dirty="0"/>
            </a:p>
          </p:txBody>
        </p:sp>
        <p:sp>
          <p:nvSpPr>
            <p:cNvPr id="171" name="文本框 170"/>
            <p:cNvSpPr txBox="1"/>
            <p:nvPr/>
          </p:nvSpPr>
          <p:spPr>
            <a:xfrm>
              <a:off x="4527522" y="2650410"/>
              <a:ext cx="1135740" cy="276999"/>
            </a:xfrm>
            <a:prstGeom prst="rect">
              <a:avLst/>
            </a:prstGeom>
            <a:solidFill>
              <a:srgbClr val="F9F9F9"/>
            </a:solidFill>
          </p:spPr>
          <p:txBody>
            <a:bodyPr wrap="square" rtlCol="0">
              <a:spAutoFit/>
            </a:bodyPr>
            <a:lstStyle>
              <a:defPPr>
                <a:defRPr lang="zh-CN"/>
              </a:defPPr>
              <a:lvl1pPr algn="ctr">
                <a:defRPr sz="1200"/>
              </a:lvl1pPr>
            </a:lstStyle>
            <a:p>
              <a:r>
                <a:rPr lang="zh-CN" altLang="en-US" dirty="0"/>
                <a:t>危险训练记录</a:t>
              </a:r>
              <a:endParaRPr lang="zh-CN" altLang="en-US" dirty="0"/>
            </a:p>
          </p:txBody>
        </p:sp>
        <p:sp>
          <p:nvSpPr>
            <p:cNvPr id="172" name="文本框 171"/>
            <p:cNvSpPr txBox="1"/>
            <p:nvPr/>
          </p:nvSpPr>
          <p:spPr>
            <a:xfrm>
              <a:off x="5653085" y="2619595"/>
              <a:ext cx="864414" cy="276999"/>
            </a:xfrm>
            <a:prstGeom prst="rect">
              <a:avLst/>
            </a:prstGeom>
            <a:solidFill>
              <a:srgbClr val="F9F9F9"/>
            </a:solidFill>
          </p:spPr>
          <p:txBody>
            <a:bodyPr wrap="square" rtlCol="0">
              <a:spAutoFit/>
            </a:bodyPr>
            <a:lstStyle/>
            <a:p>
              <a:pPr algn="ctr"/>
              <a:r>
                <a:rPr lang="zh-CN" altLang="en-US" sz="1200" dirty="0"/>
                <a:t>请示信息</a:t>
              </a:r>
              <a:endParaRPr lang="zh-CN" altLang="en-US" sz="1200" dirty="0"/>
            </a:p>
          </p:txBody>
        </p:sp>
      </p:grpSp>
      <p:sp>
        <p:nvSpPr>
          <p:cNvPr id="108" name="文本框 107"/>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1"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09" name="矩形 108"/>
          <p:cNvSpPr/>
          <p:nvPr/>
        </p:nvSpPr>
        <p:spPr>
          <a:xfrm>
            <a:off x="1671782" y="1539113"/>
            <a:ext cx="9319491" cy="501870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67"/>
          <p:cNvSpPr>
            <a:spLocks noChangeArrowheads="1"/>
          </p:cNvSpPr>
          <p:nvPr/>
        </p:nvSpPr>
        <p:spPr bwMode="auto">
          <a:xfrm>
            <a:off x="1479139" y="1735839"/>
            <a:ext cx="436485" cy="4524315"/>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b="1" kern="0" dirty="0">
                <a:solidFill>
                  <a:srgbClr val="FF0000"/>
                </a:solidFill>
                <a:latin typeface="宋体" panose="02010600030101010101" pitchFamily="2" charset="-122"/>
                <a:sym typeface="宋体" panose="02010600030101010101" pitchFamily="2" charset="-122"/>
              </a:rPr>
              <a:t>“化学制品跟踪系统”</a:t>
            </a:r>
            <a:r>
              <a:rPr lang="en-US" altLang="zh-CN" b="1" kern="0" dirty="0">
                <a:solidFill>
                  <a:srgbClr val="FF0000"/>
                </a:solidFill>
                <a:latin typeface="宋体" panose="02010600030101010101" pitchFamily="2" charset="-122"/>
                <a:sym typeface="宋体" panose="02010600030101010101" pitchFamily="2" charset="-122"/>
              </a:rPr>
              <a:t>0</a:t>
            </a:r>
            <a:r>
              <a:rPr lang="zh-CN" altLang="en-US" b="1" kern="0" dirty="0">
                <a:solidFill>
                  <a:srgbClr val="FF0000"/>
                </a:solidFill>
                <a:latin typeface="宋体" panose="02010600030101010101" pitchFamily="2" charset="-122"/>
                <a:sym typeface="宋体" panose="02010600030101010101" pitchFamily="2" charset="-122"/>
              </a:rPr>
              <a:t>层数据流图</a:t>
            </a:r>
            <a:endParaRPr lang="zh-CN" altLang="en-US"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4B63B4C7-3E7C-4414-BEDE-2833327AD71A}"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p:tgtEl>
                                          <p:spTgt spid="101"/>
                                        </p:tgtEl>
                                        <p:attrNameLst>
                                          <p:attrName>ppt_x</p:attrName>
                                        </p:attrNameLst>
                                      </p:cBhvr>
                                      <p:tavLst>
                                        <p:tav tm="0">
                                          <p:val>
                                            <p:strVal val="#ppt_x+#ppt_w*1.125000"/>
                                          </p:val>
                                        </p:tav>
                                        <p:tav tm="100000">
                                          <p:val>
                                            <p:strVal val="#ppt_x"/>
                                          </p:val>
                                        </p:tav>
                                      </p:tavLst>
                                    </p:anim>
                                    <p:animEffect transition="in" filter="wipe(left)">
                                      <p:cBhvr>
                                        <p:cTn id="8" dur="500"/>
                                        <p:tgtEl>
                                          <p:spTgt spid="101"/>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9" grpId="0" animBg="1"/>
      <p:bldP spid="1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33"/>
          <p:cNvGrpSpPr/>
          <p:nvPr/>
        </p:nvGrpSpPr>
        <p:grpSpPr bwMode="auto">
          <a:xfrm>
            <a:off x="-2849210" y="1208971"/>
            <a:ext cx="4234728" cy="7452615"/>
            <a:chOff x="0" y="-29466"/>
            <a:chExt cx="4234609" cy="7452409"/>
          </a:xfrm>
        </p:grpSpPr>
        <p:sp>
          <p:nvSpPr>
            <p:cNvPr id="46" name="矩形 35"/>
            <p:cNvSpPr>
              <a:spLocks noChangeArrowheads="1"/>
            </p:cNvSpPr>
            <p:nvPr/>
          </p:nvSpPr>
          <p:spPr bwMode="auto">
            <a:xfrm rot="2735885">
              <a:off x="0" y="6088818"/>
              <a:ext cx="1334125" cy="1334125"/>
            </a:xfrm>
            <a:prstGeom prst="rect">
              <a:avLst/>
            </a:prstGeom>
            <a:solidFill>
              <a:srgbClr val="F2F2F2">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48" name="矩形 37"/>
            <p:cNvSpPr>
              <a:spLocks noChangeArrowheads="1"/>
            </p:cNvSpPr>
            <p:nvPr/>
          </p:nvSpPr>
          <p:spPr bwMode="auto">
            <a:xfrm rot="2575587">
              <a:off x="4056580" y="-29466"/>
              <a:ext cx="178029" cy="178029"/>
            </a:xfrm>
            <a:prstGeom prst="rect">
              <a:avLst/>
            </a:prstGeom>
            <a:solidFill>
              <a:srgbClr val="BBD6EE">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矩形: 圆角 1"/>
          <p:cNvSpPr/>
          <p:nvPr/>
        </p:nvSpPr>
        <p:spPr>
          <a:xfrm>
            <a:off x="679449" y="1624583"/>
            <a:ext cx="10833100" cy="5643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buFont typeface="Arial" panose="020B0604020202020204" pitchFamily="34" charset="0"/>
              <a:buNone/>
            </a:pPr>
            <a:r>
              <a:rPr lang="zh-CN" altLang="en-US" sz="2000" b="1" dirty="0">
                <a:solidFill>
                  <a:schemeClr val="tx1"/>
                </a:solidFill>
                <a:latin typeface="+mn-ea"/>
              </a:rPr>
              <a:t>绘制数据流图的</a:t>
            </a:r>
            <a:r>
              <a:rPr lang="en-US" altLang="zh-CN" sz="2000" b="1" dirty="0">
                <a:solidFill>
                  <a:srgbClr val="FF0000"/>
                </a:solidFill>
                <a:latin typeface="+mn-ea"/>
              </a:rPr>
              <a:t>7</a:t>
            </a:r>
            <a:r>
              <a:rPr lang="zh-CN" altLang="en-US" sz="2000" b="1" dirty="0">
                <a:solidFill>
                  <a:srgbClr val="FF0000"/>
                </a:solidFill>
                <a:latin typeface="+mn-ea"/>
              </a:rPr>
              <a:t>条主要规则</a:t>
            </a:r>
            <a:r>
              <a:rPr lang="zh-CN" altLang="en-US" sz="2000" b="1" dirty="0">
                <a:solidFill>
                  <a:schemeClr val="tx1"/>
                </a:solidFill>
                <a:latin typeface="+mn-ea"/>
              </a:rPr>
              <a:t>：</a:t>
            </a:r>
            <a:endParaRPr lang="zh-CN" altLang="en-US" sz="2000" b="1" dirty="0">
              <a:solidFill>
                <a:schemeClr val="tx1"/>
              </a:solidFill>
              <a:latin typeface="+mn-ea"/>
            </a:endParaRPr>
          </a:p>
        </p:txBody>
      </p:sp>
      <p:sp>
        <p:nvSpPr>
          <p:cNvPr id="124" name="文本框 123"/>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5"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6" name="文本框 15"/>
          <p:cNvSpPr txBox="1"/>
          <p:nvPr/>
        </p:nvSpPr>
        <p:spPr>
          <a:xfrm>
            <a:off x="698500" y="2522626"/>
            <a:ext cx="10795000" cy="481863"/>
          </a:xfrm>
          <a:prstGeom prst="rect">
            <a:avLst/>
          </a:prstGeom>
          <a:solidFill>
            <a:schemeClr val="accent6">
              <a:lumMod val="20000"/>
              <a:lumOff val="80000"/>
            </a:schemeClr>
          </a:solidFill>
        </p:spPr>
        <p:txBody>
          <a:bodyPr wrap="square" rtlCol="0">
            <a:spAutoFit/>
          </a:bodyPr>
          <a:lstStyle/>
          <a:p>
            <a:pPr lvl="0">
              <a:lnSpc>
                <a:spcPct val="150000"/>
              </a:lnSpc>
            </a:pPr>
            <a:r>
              <a:rPr lang="en-US" altLang="zh-CN" sz="2000" dirty="0">
                <a:solidFill>
                  <a:schemeClr val="tx1"/>
                </a:solidFill>
                <a:latin typeface="+mn-ea"/>
              </a:rPr>
              <a:t>1</a:t>
            </a:r>
            <a:r>
              <a:rPr lang="zh-CN" altLang="en-US" sz="2000" dirty="0">
                <a:solidFill>
                  <a:schemeClr val="tx1"/>
                </a:solidFill>
                <a:latin typeface="+mn-ea"/>
              </a:rPr>
              <a:t>）把数据存储放在</a:t>
            </a:r>
            <a:r>
              <a:rPr lang="en-US" altLang="zh-CN" sz="2000" dirty="0">
                <a:solidFill>
                  <a:schemeClr val="tx1"/>
                </a:solidFill>
                <a:latin typeface="+mn-ea"/>
              </a:rPr>
              <a:t>0</a:t>
            </a:r>
            <a:r>
              <a:rPr lang="zh-CN" altLang="en-US" sz="2000" dirty="0">
                <a:solidFill>
                  <a:schemeClr val="tx1"/>
                </a:solidFill>
                <a:latin typeface="+mn-ea"/>
              </a:rPr>
              <a:t>层数据流图或更低层子图上，不要放在关联图上</a:t>
            </a:r>
            <a:endParaRPr lang="zh-CN" altLang="en-US" sz="2000" dirty="0">
              <a:solidFill>
                <a:schemeClr val="tx1"/>
              </a:solidFill>
              <a:latin typeface="+mn-ea"/>
            </a:endParaRPr>
          </a:p>
        </p:txBody>
      </p:sp>
      <p:sp>
        <p:nvSpPr>
          <p:cNvPr id="18" name="文本框 17"/>
          <p:cNvSpPr txBox="1"/>
          <p:nvPr/>
        </p:nvSpPr>
        <p:spPr>
          <a:xfrm>
            <a:off x="701675" y="3174970"/>
            <a:ext cx="10795000" cy="943528"/>
          </a:xfrm>
          <a:prstGeom prst="rect">
            <a:avLst/>
          </a:prstGeom>
          <a:solidFill>
            <a:schemeClr val="accent5">
              <a:lumMod val="20000"/>
              <a:lumOff val="80000"/>
            </a:schemeClr>
          </a:solidFill>
        </p:spPr>
        <p:txBody>
          <a:bodyPr wrap="square" rtlCol="0">
            <a:spAutoFit/>
          </a:bodyPr>
          <a:lstStyle/>
          <a:p>
            <a:pPr>
              <a:lnSpc>
                <a:spcPct val="150000"/>
              </a:lnSpc>
            </a:pPr>
            <a:r>
              <a:rPr lang="en-US" altLang="zh-CN" sz="2000" dirty="0">
                <a:solidFill>
                  <a:schemeClr val="tx1"/>
                </a:solidFill>
                <a:latin typeface="+mn-ea"/>
              </a:rPr>
              <a:t>2</a:t>
            </a:r>
            <a:r>
              <a:rPr lang="zh-CN" altLang="en-US" sz="2000" dirty="0">
                <a:solidFill>
                  <a:schemeClr val="tx1"/>
                </a:solidFill>
                <a:latin typeface="+mn-ea"/>
              </a:rPr>
              <a:t>）过程是通过数据存储进行通讯，而不是从一个过程直接流到另一过程；类似地，数据不能直接由一个数据存储直接流到另一个数据存储，它必须通过一个过程（圆圈）</a:t>
            </a:r>
            <a:endParaRPr lang="en-US" altLang="zh-CN" sz="2000" dirty="0">
              <a:solidFill>
                <a:schemeClr val="tx1"/>
              </a:solidFill>
              <a:latin typeface="+mn-ea"/>
            </a:endParaRPr>
          </a:p>
        </p:txBody>
      </p:sp>
      <p:sp>
        <p:nvSpPr>
          <p:cNvPr id="19" name="文本框 18"/>
          <p:cNvSpPr txBox="1"/>
          <p:nvPr/>
        </p:nvSpPr>
        <p:spPr>
          <a:xfrm>
            <a:off x="701675" y="4304081"/>
            <a:ext cx="10795000" cy="481863"/>
          </a:xfrm>
          <a:prstGeom prst="rect">
            <a:avLst/>
          </a:prstGeom>
          <a:solidFill>
            <a:schemeClr val="accent4">
              <a:lumMod val="20000"/>
              <a:lumOff val="80000"/>
            </a:schemeClr>
          </a:solidFill>
        </p:spPr>
        <p:txBody>
          <a:bodyPr wrap="square" rtlCol="0">
            <a:spAutoFit/>
          </a:bodyPr>
          <a:lstStyle/>
          <a:p>
            <a:pPr>
              <a:lnSpc>
                <a:spcPct val="150000"/>
              </a:lnSpc>
            </a:pPr>
            <a:r>
              <a:rPr lang="en-US" altLang="zh-CN" sz="2000" dirty="0">
                <a:solidFill>
                  <a:schemeClr val="tx1"/>
                </a:solidFill>
                <a:latin typeface="+mn-ea"/>
              </a:rPr>
              <a:t>3</a:t>
            </a:r>
            <a:r>
              <a:rPr lang="zh-CN" altLang="en-US" sz="2000" dirty="0">
                <a:solidFill>
                  <a:schemeClr val="tx1"/>
                </a:solidFill>
                <a:latin typeface="+mn-ea"/>
              </a:rPr>
              <a:t>）使用数据流图时，不要试图让数据流图反映处理的顺序</a:t>
            </a:r>
            <a:endParaRPr lang="zh-CN" altLang="en-US" sz="2000" dirty="0">
              <a:solidFill>
                <a:schemeClr val="tx1"/>
              </a:solidFill>
              <a:latin typeface="+mn-ea"/>
            </a:endParaRPr>
          </a:p>
        </p:txBody>
      </p:sp>
      <p:sp>
        <p:nvSpPr>
          <p:cNvPr id="20" name="文本框 19"/>
          <p:cNvSpPr txBox="1"/>
          <p:nvPr/>
        </p:nvSpPr>
        <p:spPr>
          <a:xfrm>
            <a:off x="698499" y="4997450"/>
            <a:ext cx="10795000" cy="900000"/>
          </a:xfrm>
          <a:prstGeom prst="rect">
            <a:avLst/>
          </a:prstGeom>
          <a:solidFill>
            <a:schemeClr val="accent3">
              <a:lumMod val="20000"/>
              <a:lumOff val="80000"/>
            </a:schemeClr>
          </a:solidFill>
        </p:spPr>
        <p:txBody>
          <a:bodyPr wrap="square" rtlCol="0" anchor="ctr" anchorCtr="0">
            <a:noAutofit/>
          </a:bodyPr>
          <a:lstStyle/>
          <a:p>
            <a:pPr>
              <a:lnSpc>
                <a:spcPct val="150000"/>
              </a:lnSpc>
            </a:pPr>
            <a:r>
              <a:rPr lang="en-US" altLang="zh-CN" sz="2000" dirty="0">
                <a:solidFill>
                  <a:schemeClr val="tx1"/>
                </a:solidFill>
                <a:latin typeface="+mn-ea"/>
              </a:rPr>
              <a:t>4</a:t>
            </a:r>
            <a:r>
              <a:rPr lang="zh-CN" altLang="en-US" sz="2000" dirty="0">
                <a:solidFill>
                  <a:schemeClr val="tx1"/>
                </a:solidFill>
                <a:latin typeface="+mn-ea"/>
              </a:rPr>
              <a:t>）用一个简明的动作命名过程：</a:t>
            </a:r>
            <a:r>
              <a:rPr lang="zh-CN" altLang="en-US" sz="2000" dirty="0">
                <a:solidFill>
                  <a:srgbClr val="FF0000"/>
                </a:solidFill>
                <a:latin typeface="+mn-ea"/>
              </a:rPr>
              <a:t>动词</a:t>
            </a:r>
            <a:r>
              <a:rPr lang="en-US" altLang="zh-CN" sz="2000" dirty="0">
                <a:solidFill>
                  <a:srgbClr val="FF0000"/>
                </a:solidFill>
                <a:latin typeface="+mn-ea"/>
              </a:rPr>
              <a:t>+</a:t>
            </a:r>
            <a:r>
              <a:rPr lang="zh-CN" altLang="en-US" sz="2000" dirty="0">
                <a:solidFill>
                  <a:srgbClr val="FF0000"/>
                </a:solidFill>
                <a:latin typeface="+mn-ea"/>
              </a:rPr>
              <a:t>对象</a:t>
            </a:r>
            <a:r>
              <a:rPr lang="zh-CN" altLang="en-US" sz="2000" dirty="0">
                <a:solidFill>
                  <a:schemeClr val="tx1"/>
                </a:solidFill>
                <a:latin typeface="+mn-ea"/>
              </a:rPr>
              <a:t>；数据流图中所用的名字应对客户有意义，并且与业务或问题域相关</a:t>
            </a:r>
            <a:endParaRPr lang="zh-CN" altLang="en-US" sz="2000" dirty="0">
              <a:solidFill>
                <a:schemeClr val="tx1"/>
              </a:solidFill>
              <a:latin typeface="+mn-ea"/>
            </a:endParaRPr>
          </a:p>
        </p:txBody>
      </p:sp>
      <p:sp>
        <p:nvSpPr>
          <p:cNvPr id="17" name="矩形: 圆角 16"/>
          <p:cNvSpPr/>
          <p:nvPr/>
        </p:nvSpPr>
        <p:spPr>
          <a:xfrm>
            <a:off x="523875" y="2274379"/>
            <a:ext cx="11125199" cy="3869246"/>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3" name="日期占位符 2"/>
          <p:cNvSpPr>
            <a:spLocks noGrp="1"/>
          </p:cNvSpPr>
          <p:nvPr>
            <p:ph type="dt" sz="half" idx="10"/>
          </p:nvPr>
        </p:nvSpPr>
        <p:spPr/>
        <p:txBody>
          <a:bodyPr/>
          <a:lstStyle/>
          <a:p>
            <a:pPr>
              <a:defRPr/>
            </a:pPr>
            <a:fld id="{59C31D31-BC16-467C-AE71-F6C6498A51A1}"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2" presetClass="entr" presetSubtype="2"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500"/>
                                        <p:tgtEl>
                                          <p:spTgt spid="15"/>
                                        </p:tgtEl>
                                        <p:attrNameLst>
                                          <p:attrName>ppt_x</p:attrName>
                                        </p:attrNameLst>
                                      </p:cBhvr>
                                      <p:tavLst>
                                        <p:tav tm="0">
                                          <p:val>
                                            <p:strVal val="#ppt_x+#ppt_w*1.125000"/>
                                          </p:val>
                                        </p:tav>
                                        <p:tav tm="100000">
                                          <p:val>
                                            <p:strVal val="#ppt_x"/>
                                          </p:val>
                                        </p:tav>
                                      </p:tavLst>
                                    </p:anim>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animBg="1"/>
      <p:bldP spid="18" grpId="0" animBg="1"/>
      <p:bldP spid="19" grpId="0" animBg="1"/>
      <p:bldP spid="20"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5"/>
          <p:cNvGrpSpPr/>
          <p:nvPr/>
        </p:nvGrpSpPr>
        <p:grpSpPr>
          <a:xfrm>
            <a:off x="108557" y="337632"/>
            <a:ext cx="525184" cy="422276"/>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7" name="矩形: 圆角 116"/>
          <p:cNvSpPr/>
          <p:nvPr/>
        </p:nvSpPr>
        <p:spPr>
          <a:xfrm>
            <a:off x="698502" y="1989138"/>
            <a:ext cx="10794999" cy="968327"/>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solidFill>
                <a:latin typeface="+mn-ea"/>
              </a:rPr>
              <a:t>5</a:t>
            </a:r>
            <a:r>
              <a:rPr lang="zh-CN" altLang="en-US" sz="2000" dirty="0">
                <a:solidFill>
                  <a:schemeClr val="tx1"/>
                </a:solidFill>
                <a:latin typeface="+mn-ea"/>
              </a:rPr>
              <a:t>）对过程的编号要唯一且具有层次性：在</a:t>
            </a:r>
            <a:r>
              <a:rPr lang="en-US" altLang="zh-CN" sz="2000" dirty="0">
                <a:solidFill>
                  <a:schemeClr val="tx1"/>
                </a:solidFill>
                <a:latin typeface="+mn-ea"/>
              </a:rPr>
              <a:t>0</a:t>
            </a:r>
            <a:r>
              <a:rPr lang="zh-CN" altLang="en-US" sz="2000" dirty="0">
                <a:solidFill>
                  <a:schemeClr val="tx1"/>
                </a:solidFill>
                <a:latin typeface="+mn-ea"/>
              </a:rPr>
              <a:t>层图上，每个过程的编号用整数表示，如果要为过程</a:t>
            </a:r>
            <a:r>
              <a:rPr lang="en-US" altLang="zh-CN" sz="2000" dirty="0">
                <a:solidFill>
                  <a:schemeClr val="tx1"/>
                </a:solidFill>
                <a:latin typeface="+mn-ea"/>
              </a:rPr>
              <a:t>3</a:t>
            </a:r>
            <a:r>
              <a:rPr lang="zh-CN" altLang="en-US" sz="2000" dirty="0">
                <a:solidFill>
                  <a:schemeClr val="tx1"/>
                </a:solidFill>
                <a:latin typeface="+mn-ea"/>
              </a:rPr>
              <a:t>创建子图，则子图中的过程编号应表示为</a:t>
            </a:r>
            <a:r>
              <a:rPr lang="en-US" altLang="zh-CN" sz="2000" dirty="0">
                <a:solidFill>
                  <a:schemeClr val="tx1"/>
                </a:solidFill>
                <a:latin typeface="+mn-ea"/>
              </a:rPr>
              <a:t>3.1</a:t>
            </a:r>
            <a:r>
              <a:rPr lang="zh-CN" altLang="en-US" sz="2000" dirty="0">
                <a:solidFill>
                  <a:schemeClr val="tx1"/>
                </a:solidFill>
                <a:latin typeface="+mn-ea"/>
              </a:rPr>
              <a:t>、</a:t>
            </a:r>
            <a:r>
              <a:rPr lang="en-US" altLang="zh-CN" sz="2000" dirty="0">
                <a:solidFill>
                  <a:schemeClr val="tx1"/>
                </a:solidFill>
                <a:latin typeface="+mn-ea"/>
              </a:rPr>
              <a:t>3.2</a:t>
            </a:r>
            <a:r>
              <a:rPr lang="zh-CN" altLang="en-US" sz="2000" dirty="0">
                <a:solidFill>
                  <a:schemeClr val="tx1"/>
                </a:solidFill>
                <a:latin typeface="+mn-ea"/>
              </a:rPr>
              <a:t>等</a:t>
            </a:r>
            <a:endParaRPr lang="zh-CN" altLang="en-US" sz="2000" dirty="0">
              <a:solidFill>
                <a:schemeClr val="tx1"/>
              </a:solidFill>
              <a:latin typeface="+mn-ea"/>
            </a:endParaRPr>
          </a:p>
        </p:txBody>
      </p:sp>
      <p:sp>
        <p:nvSpPr>
          <p:cNvPr id="118" name="矩形: 圆角 117"/>
          <p:cNvSpPr/>
          <p:nvPr/>
        </p:nvSpPr>
        <p:spPr>
          <a:xfrm>
            <a:off x="698502" y="3224750"/>
            <a:ext cx="10794999" cy="84406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solidFill>
                <a:latin typeface="+mn-ea"/>
              </a:rPr>
              <a:t>6</a:t>
            </a:r>
            <a:r>
              <a:rPr lang="zh-CN" altLang="en-US" sz="2000" dirty="0">
                <a:solidFill>
                  <a:schemeClr val="tx1"/>
                </a:solidFill>
                <a:latin typeface="+mn-ea"/>
              </a:rPr>
              <a:t>）不要在一个图中绘制多达</a:t>
            </a:r>
            <a:r>
              <a:rPr lang="en-US" altLang="zh-CN" sz="2000" dirty="0">
                <a:solidFill>
                  <a:schemeClr val="tx1"/>
                </a:solidFill>
                <a:latin typeface="+mn-ea"/>
              </a:rPr>
              <a:t>7-10</a:t>
            </a:r>
            <a:r>
              <a:rPr lang="zh-CN" altLang="en-US" sz="2000" dirty="0">
                <a:solidFill>
                  <a:schemeClr val="tx1"/>
                </a:solidFill>
                <a:latin typeface="+mn-ea"/>
              </a:rPr>
              <a:t>个以上的过程，否则就很难绘制、更改和理解</a:t>
            </a:r>
            <a:endParaRPr lang="zh-CN" altLang="en-US" sz="2000" dirty="0">
              <a:solidFill>
                <a:schemeClr val="tx1"/>
              </a:solidFill>
              <a:latin typeface="+mn-ea"/>
            </a:endParaRPr>
          </a:p>
        </p:txBody>
      </p:sp>
      <p:sp>
        <p:nvSpPr>
          <p:cNvPr id="119" name="矩形: 圆角 118"/>
          <p:cNvSpPr/>
          <p:nvPr/>
        </p:nvSpPr>
        <p:spPr>
          <a:xfrm>
            <a:off x="698501" y="4446295"/>
            <a:ext cx="10794999" cy="96832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solidFill>
                <a:latin typeface="+mn-ea"/>
              </a:rPr>
              <a:t>7</a:t>
            </a:r>
            <a:r>
              <a:rPr lang="zh-CN" altLang="en-US" sz="2000" dirty="0">
                <a:solidFill>
                  <a:schemeClr val="tx1"/>
                </a:solidFill>
                <a:latin typeface="+mn-ea"/>
              </a:rPr>
              <a:t>）不要使某些圆圈只有输入或只有输出，数据流图中圆圈所代表的处理过程通常要求既有输入又有输出</a:t>
            </a:r>
            <a:endParaRPr lang="zh-CN" altLang="en-US" sz="2000" dirty="0">
              <a:solidFill>
                <a:schemeClr val="tx1"/>
              </a:solidFill>
              <a:latin typeface="+mn-ea"/>
            </a:endParaRPr>
          </a:p>
        </p:txBody>
      </p:sp>
      <p:sp>
        <p:nvSpPr>
          <p:cNvPr id="127" name="文本框 126"/>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）数据流图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1" name="矩形: 圆角 10"/>
          <p:cNvSpPr/>
          <p:nvPr/>
        </p:nvSpPr>
        <p:spPr>
          <a:xfrm>
            <a:off x="598907" y="1764145"/>
            <a:ext cx="10983493" cy="3870037"/>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pPr>
              <a:defRPr/>
            </a:pPr>
            <a:fld id="{64F56C40-8EA4-41D5-A686-D341B4DF641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ppt_w*1.125000"/>
                                          </p:val>
                                        </p:tav>
                                        <p:tav tm="100000">
                                          <p:val>
                                            <p:strVal val="#ppt_x"/>
                                          </p:val>
                                        </p:tav>
                                      </p:tavLst>
                                    </p:anim>
                                    <p:animEffect transition="in" filter="wipe(left)">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
        <p:nvSpPr>
          <p:cNvPr id="16" name="文本框 6"/>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7" name="文本框 67"/>
          <p:cNvSpPr>
            <a:spLocks noChangeArrowheads="1"/>
          </p:cNvSpPr>
          <p:nvPr/>
        </p:nvSpPr>
        <p:spPr bwMode="auto">
          <a:xfrm>
            <a:off x="700838" y="15043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思考题：</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3" name="文本框 67"/>
          <p:cNvSpPr>
            <a:spLocks noChangeArrowheads="1"/>
          </p:cNvSpPr>
          <p:nvPr/>
        </p:nvSpPr>
        <p:spPr bwMode="auto">
          <a:xfrm>
            <a:off x="700838" y="2178125"/>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数据流图中包括哪些要素？</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4" name="文本框 67"/>
          <p:cNvSpPr>
            <a:spLocks noChangeArrowheads="1"/>
          </p:cNvSpPr>
          <p:nvPr/>
        </p:nvSpPr>
        <p:spPr bwMode="auto">
          <a:xfrm>
            <a:off x="700838" y="2851922"/>
            <a:ext cx="3896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A.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外部实体</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5" name="文本框 67"/>
          <p:cNvSpPr>
            <a:spLocks noChangeArrowheads="1"/>
          </p:cNvSpPr>
          <p:nvPr/>
        </p:nvSpPr>
        <p:spPr bwMode="auto">
          <a:xfrm>
            <a:off x="700838" y="3525720"/>
            <a:ext cx="3896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B.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处理（加工）</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6" name="文本框 67"/>
          <p:cNvSpPr>
            <a:spLocks noChangeArrowheads="1"/>
          </p:cNvSpPr>
          <p:nvPr/>
        </p:nvSpPr>
        <p:spPr bwMode="auto">
          <a:xfrm>
            <a:off x="700838" y="4199518"/>
            <a:ext cx="3896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C.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数据存储</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7" name="文本框 67"/>
          <p:cNvSpPr>
            <a:spLocks noChangeArrowheads="1"/>
          </p:cNvSpPr>
          <p:nvPr/>
        </p:nvSpPr>
        <p:spPr bwMode="auto">
          <a:xfrm>
            <a:off x="700838" y="4873316"/>
            <a:ext cx="3896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D.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数据流</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pic>
        <p:nvPicPr>
          <p:cNvPr id="29" name="图形 28" descr="复选标记"/>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789197" y="3469938"/>
            <a:ext cx="592393" cy="592393"/>
          </a:xfrm>
          <a:prstGeom prst="rect">
            <a:avLst/>
          </a:prstGeom>
        </p:spPr>
      </p:pic>
      <p:pic>
        <p:nvPicPr>
          <p:cNvPr id="30" name="图形 29" descr="复选标记"/>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789197" y="4062331"/>
            <a:ext cx="592393" cy="592393"/>
          </a:xfrm>
          <a:prstGeom prst="rect">
            <a:avLst/>
          </a:prstGeom>
        </p:spPr>
      </p:pic>
      <p:pic>
        <p:nvPicPr>
          <p:cNvPr id="32" name="图形 31" descr="复选标记"/>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793292" y="2720558"/>
            <a:ext cx="592393" cy="592393"/>
          </a:xfrm>
          <a:prstGeom prst="rect">
            <a:avLst/>
          </a:prstGeom>
        </p:spPr>
      </p:pic>
      <p:sp>
        <p:nvSpPr>
          <p:cNvPr id="2" name="日期占位符 1"/>
          <p:cNvSpPr>
            <a:spLocks noGrp="1"/>
          </p:cNvSpPr>
          <p:nvPr>
            <p:ph type="dt" sz="half" idx="10"/>
          </p:nvPr>
        </p:nvSpPr>
        <p:spPr/>
        <p:txBody>
          <a:bodyPr/>
          <a:lstStyle/>
          <a:p>
            <a:pPr>
              <a:defRPr/>
            </a:pPr>
            <a:fld id="{867206AC-579A-4A5B-91F8-FF1A6BA09E55}" type="datetime1">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8" name="矩形: 圆角 177"/>
          <p:cNvSpPr/>
          <p:nvPr/>
        </p:nvSpPr>
        <p:spPr>
          <a:xfrm>
            <a:off x="701661" y="1604827"/>
            <a:ext cx="10790256" cy="64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latin typeface="+mj-ea"/>
                <a:ea typeface="+mj-ea"/>
              </a:rPr>
              <a:t>什么是实体</a:t>
            </a:r>
            <a:r>
              <a:rPr lang="en-US" altLang="zh-CN" sz="2000" b="1" dirty="0">
                <a:solidFill>
                  <a:srgbClr val="FF0000"/>
                </a:solidFill>
                <a:latin typeface="+mj-ea"/>
                <a:ea typeface="+mj-ea"/>
              </a:rPr>
              <a:t>-</a:t>
            </a:r>
            <a:r>
              <a:rPr lang="zh-CN" altLang="en-US" sz="2000" b="1" dirty="0">
                <a:solidFill>
                  <a:srgbClr val="FF0000"/>
                </a:solidFill>
                <a:latin typeface="+mj-ea"/>
                <a:ea typeface="+mj-ea"/>
              </a:rPr>
              <a:t>关系图？</a:t>
            </a:r>
            <a:endParaRPr lang="zh-CN" altLang="en-US" sz="2000" b="1" dirty="0">
              <a:solidFill>
                <a:srgbClr val="FF0000"/>
              </a:solidFill>
              <a:latin typeface="+mj-ea"/>
              <a:ea typeface="+mj-ea"/>
            </a:endParaRPr>
          </a:p>
        </p:txBody>
      </p:sp>
      <p:sp>
        <p:nvSpPr>
          <p:cNvPr id="180" name="矩形: 圆角 179"/>
          <p:cNvSpPr/>
          <p:nvPr/>
        </p:nvSpPr>
        <p:spPr>
          <a:xfrm>
            <a:off x="703244" y="2362461"/>
            <a:ext cx="10790256" cy="3420666"/>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81" name="文本框 180"/>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42950" y="2747773"/>
            <a:ext cx="10748968" cy="400110"/>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）实体</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关系图</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(Entity—Relationship Diagram</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ERD)</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描绘了系统的数据关系</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749808" y="3297603"/>
            <a:ext cx="10742110" cy="400110"/>
          </a:xfrm>
          <a:prstGeom prst="rect">
            <a:avLst/>
          </a:prstGeom>
          <a:solidFill>
            <a:schemeClr val="accent5">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）利用实体</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关系图作为需求分析的工具，表示来自于问题域及其联系的逻辑信息组</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749808" y="3812427"/>
            <a:ext cx="10742110" cy="707886"/>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）分析实体</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关系图有助于对业务或系统数据组成的理解和交互，并暗示产品将有必要包含一个数据库</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743712" y="4635511"/>
            <a:ext cx="10745044" cy="707886"/>
          </a:xfrm>
          <a:prstGeom prst="rect">
            <a:avLst/>
          </a:prstGeom>
          <a:solidFill>
            <a:schemeClr val="accent3">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）实体</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(entity)</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是物理数据项</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包括人</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或者数据项的集合，这对所分析的业务或所要构造的系统是很重要的</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）实体</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关系图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BB07D5FD-573D-4977-A429-CB3DEB7F4BE6}"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left)">
                                      <p:cBhvr>
                                        <p:cTn id="8" dur="500"/>
                                        <p:tgtEl>
                                          <p:spTgt spid="14"/>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P spid="180" grpId="0" animBg="1"/>
      <p:bldP spid="10" grpId="0" animBg="1"/>
      <p:bldP spid="11" grpId="0" animBg="1"/>
      <p:bldP spid="12" grpId="0" animBg="1"/>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5"/>
          <p:cNvGrpSpPr/>
          <p:nvPr/>
        </p:nvGrpSpPr>
        <p:grpSpPr>
          <a:xfrm>
            <a:off x="108557" y="337632"/>
            <a:ext cx="525184" cy="422276"/>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04" name="组合 16426"/>
          <p:cNvGrpSpPr/>
          <p:nvPr/>
        </p:nvGrpSpPr>
        <p:grpSpPr>
          <a:xfrm>
            <a:off x="2464952" y="2124655"/>
            <a:ext cx="7427194" cy="4010262"/>
            <a:chOff x="669" y="144"/>
            <a:chExt cx="4848" cy="3453"/>
          </a:xfrm>
          <a:solidFill>
            <a:schemeClr val="bg1"/>
          </a:solidFill>
        </p:grpSpPr>
        <p:sp>
          <p:nvSpPr>
            <p:cNvPr id="108" name="直接连接符 16405"/>
            <p:cNvSpPr/>
            <p:nvPr/>
          </p:nvSpPr>
          <p:spPr>
            <a:xfrm>
              <a:off x="1437" y="2304"/>
              <a:ext cx="2448" cy="0"/>
            </a:xfrm>
            <a:prstGeom prst="line">
              <a:avLst/>
            </a:prstGeom>
            <a:grpFill/>
            <a:ln w="28575" cap="flat" cmpd="sng">
              <a:solidFill>
                <a:srgbClr val="000000"/>
              </a:solidFill>
              <a:prstDash val="solid"/>
              <a:round/>
              <a:headEnd type="none" w="med" len="med"/>
              <a:tailEnd type="none" w="med" len="med"/>
            </a:ln>
          </p:spPr>
        </p:sp>
        <p:sp>
          <p:nvSpPr>
            <p:cNvPr id="105" name="直接连接符 16408"/>
            <p:cNvSpPr/>
            <p:nvPr/>
          </p:nvSpPr>
          <p:spPr>
            <a:xfrm>
              <a:off x="3501" y="528"/>
              <a:ext cx="1248" cy="0"/>
            </a:xfrm>
            <a:prstGeom prst="line">
              <a:avLst/>
            </a:prstGeom>
            <a:grpFill/>
            <a:ln w="28575" cap="flat" cmpd="sng">
              <a:solidFill>
                <a:srgbClr val="000000"/>
              </a:solidFill>
              <a:prstDash val="solid"/>
              <a:round/>
              <a:headEnd type="none" w="med" len="med"/>
              <a:tailEnd type="none" w="med" len="med"/>
            </a:ln>
          </p:spPr>
        </p:sp>
        <p:sp>
          <p:nvSpPr>
            <p:cNvPr id="106" name="直接连接符 16407"/>
            <p:cNvSpPr/>
            <p:nvPr/>
          </p:nvSpPr>
          <p:spPr>
            <a:xfrm>
              <a:off x="3165" y="720"/>
              <a:ext cx="0" cy="1344"/>
            </a:xfrm>
            <a:prstGeom prst="line">
              <a:avLst/>
            </a:prstGeom>
            <a:grpFill/>
            <a:ln w="28575" cap="flat" cmpd="sng">
              <a:solidFill>
                <a:srgbClr val="000000"/>
              </a:solidFill>
              <a:prstDash val="solid"/>
              <a:round/>
              <a:headEnd type="none" w="med" len="med"/>
              <a:tailEnd type="none" w="med" len="med"/>
            </a:ln>
          </p:spPr>
        </p:sp>
        <p:sp>
          <p:nvSpPr>
            <p:cNvPr id="107" name="直接连接符 16403"/>
            <p:cNvSpPr/>
            <p:nvPr/>
          </p:nvSpPr>
          <p:spPr>
            <a:xfrm>
              <a:off x="1053" y="720"/>
              <a:ext cx="0" cy="2112"/>
            </a:xfrm>
            <a:prstGeom prst="line">
              <a:avLst/>
            </a:prstGeom>
            <a:grpFill/>
            <a:ln w="28575" cap="flat" cmpd="sng">
              <a:solidFill>
                <a:srgbClr val="000000"/>
              </a:solidFill>
              <a:prstDash val="solid"/>
              <a:round/>
              <a:headEnd type="none" w="med" len="med"/>
              <a:tailEnd type="none" w="med" len="med"/>
            </a:ln>
          </p:spPr>
          <p:txBody>
            <a:bodyPr/>
            <a:lstStyle/>
            <a:p>
              <a:endParaRPr lang="zh-CN" altLang="en-US" dirty="0"/>
            </a:p>
          </p:txBody>
        </p:sp>
        <p:sp>
          <p:nvSpPr>
            <p:cNvPr id="111" name="矩形 16388"/>
            <p:cNvSpPr/>
            <p:nvPr/>
          </p:nvSpPr>
          <p:spPr>
            <a:xfrm>
              <a:off x="669" y="240"/>
              <a:ext cx="768" cy="480"/>
            </a:xfrm>
            <a:prstGeom prst="rect">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化学制品仓</a:t>
              </a:r>
              <a:endParaRPr lang="zh-CN" altLang="en-US" b="1" kern="0" dirty="0">
                <a:solidFill>
                  <a:srgbClr val="000000"/>
                </a:solidFill>
                <a:latin typeface="Arial" panose="020B0604020202020204" pitchFamily="34" charset="0"/>
              </a:endParaRPr>
            </a:p>
            <a:p>
              <a:pPr algn="ctr" fontAlgn="base">
                <a:spcBef>
                  <a:spcPct val="0"/>
                </a:spcBef>
                <a:spcAft>
                  <a:spcPct val="0"/>
                </a:spcAft>
              </a:pPr>
              <a:r>
                <a:rPr lang="zh-CN" altLang="en-US" b="1" kern="0" dirty="0">
                  <a:solidFill>
                    <a:srgbClr val="000000"/>
                  </a:solidFill>
                  <a:latin typeface="Arial" panose="020B0604020202020204" pitchFamily="34" charset="0"/>
                </a:rPr>
                <a:t>库存货清单</a:t>
              </a:r>
              <a:endParaRPr lang="zh-CN" altLang="en-US" b="1" kern="0" dirty="0">
                <a:solidFill>
                  <a:srgbClr val="000000"/>
                </a:solidFill>
                <a:latin typeface="Arial" panose="020B0604020202020204" pitchFamily="34" charset="0"/>
              </a:endParaRPr>
            </a:p>
          </p:txBody>
        </p:sp>
        <p:sp>
          <p:nvSpPr>
            <p:cNvPr id="112" name="矩形 16389"/>
            <p:cNvSpPr/>
            <p:nvPr/>
          </p:nvSpPr>
          <p:spPr>
            <a:xfrm>
              <a:off x="2733" y="240"/>
              <a:ext cx="768" cy="480"/>
            </a:xfrm>
            <a:prstGeom prst="rect">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化学制品</a:t>
              </a:r>
              <a:endParaRPr lang="zh-CN" altLang="en-US" b="1" kern="0" dirty="0">
                <a:solidFill>
                  <a:srgbClr val="000000"/>
                </a:solidFill>
                <a:latin typeface="Arial" panose="020B0604020202020204" pitchFamily="34" charset="0"/>
              </a:endParaRPr>
            </a:p>
            <a:p>
              <a:pPr algn="ctr" fontAlgn="base">
                <a:spcBef>
                  <a:spcPct val="0"/>
                </a:spcBef>
                <a:spcAft>
                  <a:spcPct val="0"/>
                </a:spcAft>
              </a:pPr>
              <a:r>
                <a:rPr lang="zh-CN" altLang="en-US" b="1" kern="0" dirty="0">
                  <a:solidFill>
                    <a:srgbClr val="000000"/>
                  </a:solidFill>
                  <a:latin typeface="Arial" panose="020B0604020202020204" pitchFamily="34" charset="0"/>
                </a:rPr>
                <a:t>请求</a:t>
              </a:r>
              <a:endParaRPr lang="zh-CN" altLang="en-US" b="1" kern="0" dirty="0">
                <a:solidFill>
                  <a:srgbClr val="000000"/>
                </a:solidFill>
                <a:latin typeface="Arial" panose="020B0604020202020204" pitchFamily="34" charset="0"/>
              </a:endParaRPr>
            </a:p>
          </p:txBody>
        </p:sp>
        <p:sp>
          <p:nvSpPr>
            <p:cNvPr id="113" name="矩形 16390"/>
            <p:cNvSpPr/>
            <p:nvPr/>
          </p:nvSpPr>
          <p:spPr>
            <a:xfrm>
              <a:off x="4749" y="240"/>
              <a:ext cx="768" cy="480"/>
            </a:xfrm>
            <a:prstGeom prst="rect">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请求者</a:t>
              </a:r>
              <a:endParaRPr lang="zh-CN" altLang="en-US" b="1" kern="0" dirty="0">
                <a:solidFill>
                  <a:srgbClr val="000000"/>
                </a:solidFill>
                <a:latin typeface="Arial" panose="020B0604020202020204" pitchFamily="34" charset="0"/>
              </a:endParaRPr>
            </a:p>
          </p:txBody>
        </p:sp>
        <p:sp>
          <p:nvSpPr>
            <p:cNvPr id="114" name="菱形 16391"/>
            <p:cNvSpPr/>
            <p:nvPr/>
          </p:nvSpPr>
          <p:spPr>
            <a:xfrm>
              <a:off x="3741" y="144"/>
              <a:ext cx="765" cy="765"/>
            </a:xfrm>
            <a:prstGeom prst="diamond">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提出</a:t>
              </a:r>
              <a:endParaRPr lang="zh-CN" altLang="en-US" b="1" kern="0" dirty="0">
                <a:solidFill>
                  <a:srgbClr val="000000"/>
                </a:solidFill>
                <a:latin typeface="Arial" panose="020B0604020202020204" pitchFamily="34" charset="0"/>
              </a:endParaRPr>
            </a:p>
          </p:txBody>
        </p:sp>
        <p:sp>
          <p:nvSpPr>
            <p:cNvPr id="115" name="菱形 16392"/>
            <p:cNvSpPr/>
            <p:nvPr/>
          </p:nvSpPr>
          <p:spPr>
            <a:xfrm>
              <a:off x="2781" y="960"/>
              <a:ext cx="765" cy="765"/>
            </a:xfrm>
            <a:prstGeom prst="diamond">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列出</a:t>
              </a:r>
              <a:endParaRPr lang="zh-CN" altLang="en-US" b="1" kern="0" dirty="0">
                <a:solidFill>
                  <a:srgbClr val="000000"/>
                </a:solidFill>
                <a:latin typeface="Arial" panose="020B0604020202020204" pitchFamily="34" charset="0"/>
              </a:endParaRPr>
            </a:p>
          </p:txBody>
        </p:sp>
        <p:sp>
          <p:nvSpPr>
            <p:cNvPr id="116" name="菱形 16394"/>
            <p:cNvSpPr/>
            <p:nvPr/>
          </p:nvSpPr>
          <p:spPr>
            <a:xfrm>
              <a:off x="669" y="960"/>
              <a:ext cx="765" cy="765"/>
            </a:xfrm>
            <a:prstGeom prst="diamond">
              <a:avLst/>
            </a:prstGeom>
            <a:grpFill/>
            <a:ln w="28575" cap="flat" cmpd="sng">
              <a:solidFill>
                <a:schemeClr val="tx1"/>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存储</a:t>
              </a:r>
              <a:endParaRPr lang="zh-CN" altLang="en-US" b="1" kern="0" dirty="0">
                <a:solidFill>
                  <a:srgbClr val="000000"/>
                </a:solidFill>
                <a:latin typeface="Arial" panose="020B0604020202020204" pitchFamily="34" charset="0"/>
              </a:endParaRPr>
            </a:p>
          </p:txBody>
        </p:sp>
        <p:sp>
          <p:nvSpPr>
            <p:cNvPr id="117" name="矩形 16395"/>
            <p:cNvSpPr/>
            <p:nvPr/>
          </p:nvSpPr>
          <p:spPr>
            <a:xfrm>
              <a:off x="669" y="2064"/>
              <a:ext cx="768" cy="480"/>
            </a:xfrm>
            <a:prstGeom prst="rect">
              <a:avLst/>
            </a:prstGeom>
            <a:grpFill/>
            <a:ln w="28575" cap="flat" cmpd="sng">
              <a:solidFill>
                <a:srgbClr val="000000"/>
              </a:solidFill>
              <a:prstDash val="solid"/>
              <a:miter/>
              <a:headEnd type="none" w="med" len="med"/>
              <a:tailEnd type="none" w="med" len="med"/>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rPr>
                <a:t>化学制品</a:t>
              </a:r>
              <a:endPar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rPr>
                <a:t>容器</a:t>
              </a:r>
              <a:endPar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18" name="菱形 16396"/>
            <p:cNvSpPr/>
            <p:nvPr/>
          </p:nvSpPr>
          <p:spPr>
            <a:xfrm>
              <a:off x="1728" y="1923"/>
              <a:ext cx="765" cy="765"/>
            </a:xfrm>
            <a:prstGeom prst="diamond">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包含</a:t>
              </a:r>
              <a:endParaRPr lang="zh-CN" altLang="en-US" b="1" kern="0" dirty="0">
                <a:solidFill>
                  <a:srgbClr val="000000"/>
                </a:solidFill>
                <a:latin typeface="Arial" panose="020B0604020202020204" pitchFamily="34" charset="0"/>
              </a:endParaRPr>
            </a:p>
          </p:txBody>
        </p:sp>
        <p:sp>
          <p:nvSpPr>
            <p:cNvPr id="119" name="矩形 16397"/>
            <p:cNvSpPr/>
            <p:nvPr/>
          </p:nvSpPr>
          <p:spPr>
            <a:xfrm>
              <a:off x="2829" y="2064"/>
              <a:ext cx="768" cy="480"/>
            </a:xfrm>
            <a:prstGeom prst="rect">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化学制品</a:t>
              </a:r>
              <a:endParaRPr lang="zh-CN" altLang="en-US" b="1" kern="0" dirty="0">
                <a:solidFill>
                  <a:srgbClr val="000000"/>
                </a:solidFill>
                <a:latin typeface="Arial" panose="020B0604020202020204" pitchFamily="34" charset="0"/>
              </a:endParaRPr>
            </a:p>
          </p:txBody>
        </p:sp>
        <p:sp>
          <p:nvSpPr>
            <p:cNvPr id="120" name="菱形 16398"/>
            <p:cNvSpPr/>
            <p:nvPr/>
          </p:nvSpPr>
          <p:spPr>
            <a:xfrm>
              <a:off x="3888" y="1920"/>
              <a:ext cx="765" cy="765"/>
            </a:xfrm>
            <a:prstGeom prst="diamond">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描述</a:t>
              </a:r>
              <a:endParaRPr lang="zh-CN" altLang="en-US" b="1" kern="0" dirty="0">
                <a:solidFill>
                  <a:srgbClr val="000000"/>
                </a:solidFill>
                <a:latin typeface="Arial" panose="020B0604020202020204" pitchFamily="34" charset="0"/>
              </a:endParaRPr>
            </a:p>
          </p:txBody>
        </p:sp>
        <p:sp>
          <p:nvSpPr>
            <p:cNvPr id="121" name="矩形 16399"/>
            <p:cNvSpPr/>
            <p:nvPr/>
          </p:nvSpPr>
          <p:spPr>
            <a:xfrm>
              <a:off x="1725" y="2976"/>
              <a:ext cx="768" cy="480"/>
            </a:xfrm>
            <a:prstGeom prst="rect">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容器历史</a:t>
              </a:r>
              <a:endParaRPr lang="zh-CN" altLang="en-US" b="1" kern="0" dirty="0">
                <a:solidFill>
                  <a:srgbClr val="000000"/>
                </a:solidFill>
                <a:latin typeface="Arial" panose="020B0604020202020204" pitchFamily="34" charset="0"/>
              </a:endParaRPr>
            </a:p>
            <a:p>
              <a:pPr algn="ctr" fontAlgn="base">
                <a:spcBef>
                  <a:spcPct val="0"/>
                </a:spcBef>
                <a:spcAft>
                  <a:spcPct val="0"/>
                </a:spcAft>
              </a:pPr>
              <a:r>
                <a:rPr lang="zh-CN" altLang="en-US" b="1" kern="0" dirty="0">
                  <a:solidFill>
                    <a:srgbClr val="000000"/>
                  </a:solidFill>
                  <a:latin typeface="Arial" panose="020B0604020202020204" pitchFamily="34" charset="0"/>
                </a:rPr>
                <a:t>记录</a:t>
              </a:r>
              <a:endParaRPr lang="zh-CN" altLang="en-US" b="1" kern="0" dirty="0">
                <a:solidFill>
                  <a:srgbClr val="000000"/>
                </a:solidFill>
                <a:latin typeface="Arial" panose="020B0604020202020204" pitchFamily="34" charset="0"/>
              </a:endParaRPr>
            </a:p>
          </p:txBody>
        </p:sp>
        <p:sp>
          <p:nvSpPr>
            <p:cNvPr id="122" name="矩形 16400"/>
            <p:cNvSpPr/>
            <p:nvPr/>
          </p:nvSpPr>
          <p:spPr>
            <a:xfrm>
              <a:off x="3885" y="2976"/>
              <a:ext cx="768" cy="480"/>
            </a:xfrm>
            <a:prstGeom prst="rect">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供应商目</a:t>
              </a:r>
              <a:endParaRPr lang="zh-CN" altLang="en-US" b="1" kern="0" dirty="0">
                <a:solidFill>
                  <a:srgbClr val="000000"/>
                </a:solidFill>
                <a:latin typeface="Arial" panose="020B0604020202020204" pitchFamily="34" charset="0"/>
              </a:endParaRPr>
            </a:p>
            <a:p>
              <a:pPr algn="ctr" fontAlgn="base">
                <a:spcBef>
                  <a:spcPct val="0"/>
                </a:spcBef>
                <a:spcAft>
                  <a:spcPct val="0"/>
                </a:spcAft>
              </a:pPr>
              <a:r>
                <a:rPr lang="zh-CN" altLang="en-US" b="1" kern="0" dirty="0">
                  <a:solidFill>
                    <a:srgbClr val="000000"/>
                  </a:solidFill>
                  <a:latin typeface="Arial" panose="020B0604020202020204" pitchFamily="34" charset="0"/>
                </a:rPr>
                <a:t>录表</a:t>
              </a:r>
              <a:endParaRPr lang="zh-CN" altLang="en-US" b="1" kern="0" dirty="0">
                <a:solidFill>
                  <a:srgbClr val="000000"/>
                </a:solidFill>
                <a:latin typeface="Arial" panose="020B0604020202020204" pitchFamily="34" charset="0"/>
              </a:endParaRPr>
            </a:p>
          </p:txBody>
        </p:sp>
        <p:sp>
          <p:nvSpPr>
            <p:cNvPr id="123" name="菱形 16401"/>
            <p:cNvSpPr/>
            <p:nvPr/>
          </p:nvSpPr>
          <p:spPr>
            <a:xfrm>
              <a:off x="669" y="2832"/>
              <a:ext cx="765" cy="765"/>
            </a:xfrm>
            <a:prstGeom prst="diamond">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跟踪</a:t>
              </a:r>
              <a:endParaRPr lang="zh-CN" altLang="en-US" b="1" kern="0" dirty="0">
                <a:solidFill>
                  <a:srgbClr val="000000"/>
                </a:solidFill>
                <a:latin typeface="Arial" panose="020B0604020202020204" pitchFamily="34" charset="0"/>
              </a:endParaRPr>
            </a:p>
          </p:txBody>
        </p:sp>
        <p:sp>
          <p:nvSpPr>
            <p:cNvPr id="124" name="直接连接符 16404"/>
            <p:cNvSpPr/>
            <p:nvPr/>
          </p:nvSpPr>
          <p:spPr>
            <a:xfrm flipH="1">
              <a:off x="1437" y="720"/>
              <a:ext cx="1296" cy="1344"/>
            </a:xfrm>
            <a:prstGeom prst="line">
              <a:avLst/>
            </a:prstGeom>
            <a:grpFill/>
            <a:ln w="28575" cap="flat" cmpd="sng">
              <a:solidFill>
                <a:srgbClr val="000000"/>
              </a:solidFill>
              <a:prstDash val="solid"/>
              <a:round/>
              <a:headEnd type="none" w="med" len="med"/>
              <a:tailEnd type="none" w="med" len="med"/>
            </a:ln>
          </p:spPr>
        </p:sp>
        <p:sp>
          <p:nvSpPr>
            <p:cNvPr id="125" name="菱形 16393"/>
            <p:cNvSpPr/>
            <p:nvPr/>
          </p:nvSpPr>
          <p:spPr>
            <a:xfrm>
              <a:off x="1725" y="960"/>
              <a:ext cx="765" cy="765"/>
            </a:xfrm>
            <a:prstGeom prst="diamond">
              <a:avLst/>
            </a:prstGeom>
            <a:grpFill/>
            <a:ln w="2857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b="1" kern="0" dirty="0">
                  <a:solidFill>
                    <a:srgbClr val="000000"/>
                  </a:solidFill>
                  <a:latin typeface="Arial" panose="020B0604020202020204" pitchFamily="34" charset="0"/>
                </a:rPr>
                <a:t>执行</a:t>
              </a:r>
              <a:endParaRPr lang="zh-CN" altLang="en-US" b="1" kern="0" dirty="0">
                <a:solidFill>
                  <a:srgbClr val="000000"/>
                </a:solidFill>
                <a:latin typeface="Arial" panose="020B0604020202020204" pitchFamily="34" charset="0"/>
              </a:endParaRPr>
            </a:p>
          </p:txBody>
        </p:sp>
        <p:sp>
          <p:nvSpPr>
            <p:cNvPr id="126" name="直接连接符 16406"/>
            <p:cNvSpPr/>
            <p:nvPr/>
          </p:nvSpPr>
          <p:spPr>
            <a:xfrm>
              <a:off x="1437" y="3216"/>
              <a:ext cx="288" cy="0"/>
            </a:xfrm>
            <a:prstGeom prst="line">
              <a:avLst/>
            </a:prstGeom>
            <a:grpFill/>
            <a:ln w="28575" cap="flat" cmpd="sng">
              <a:solidFill>
                <a:srgbClr val="000000"/>
              </a:solidFill>
              <a:prstDash val="solid"/>
              <a:round/>
              <a:headEnd type="none" w="med" len="med"/>
              <a:tailEnd type="none" w="med" len="med"/>
            </a:ln>
          </p:spPr>
        </p:sp>
        <p:sp>
          <p:nvSpPr>
            <p:cNvPr id="127" name="直接连接符 16409"/>
            <p:cNvSpPr/>
            <p:nvPr/>
          </p:nvSpPr>
          <p:spPr>
            <a:xfrm>
              <a:off x="4269" y="2688"/>
              <a:ext cx="0" cy="288"/>
            </a:xfrm>
            <a:prstGeom prst="line">
              <a:avLst/>
            </a:prstGeom>
            <a:grpFill/>
            <a:ln w="28575" cap="flat" cmpd="sng">
              <a:solidFill>
                <a:srgbClr val="000000"/>
              </a:solidFill>
              <a:prstDash val="solid"/>
              <a:round/>
              <a:headEnd type="none" w="med" len="med"/>
              <a:tailEnd type="none" w="med" len="med"/>
            </a:ln>
          </p:spPr>
        </p:sp>
        <p:sp>
          <p:nvSpPr>
            <p:cNvPr id="128" name="文本框 16410"/>
            <p:cNvSpPr txBox="1"/>
            <p:nvPr/>
          </p:nvSpPr>
          <p:spPr>
            <a:xfrm>
              <a:off x="3504" y="297"/>
              <a:ext cx="225"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M</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29" name="文本框 16411"/>
            <p:cNvSpPr txBox="1"/>
            <p:nvPr/>
          </p:nvSpPr>
          <p:spPr>
            <a:xfrm>
              <a:off x="3168" y="720"/>
              <a:ext cx="224"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M</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0" name="文本框 16412"/>
            <p:cNvSpPr txBox="1"/>
            <p:nvPr/>
          </p:nvSpPr>
          <p:spPr>
            <a:xfrm>
              <a:off x="1488" y="1593"/>
              <a:ext cx="225"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M</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1" name="文本框 16413"/>
            <p:cNvSpPr txBox="1"/>
            <p:nvPr/>
          </p:nvSpPr>
          <p:spPr>
            <a:xfrm>
              <a:off x="1060" y="1737"/>
              <a:ext cx="225"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M</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2" name="文本框 16414"/>
            <p:cNvSpPr txBox="1"/>
            <p:nvPr/>
          </p:nvSpPr>
          <p:spPr>
            <a:xfrm>
              <a:off x="1480" y="2083"/>
              <a:ext cx="224"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M</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3" name="文本框 16415"/>
            <p:cNvSpPr txBox="1"/>
            <p:nvPr/>
          </p:nvSpPr>
          <p:spPr>
            <a:xfrm>
              <a:off x="3168" y="1776"/>
              <a:ext cx="224"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M</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4" name="文本框 16416"/>
            <p:cNvSpPr txBox="1"/>
            <p:nvPr/>
          </p:nvSpPr>
          <p:spPr>
            <a:xfrm>
              <a:off x="3652" y="2073"/>
              <a:ext cx="225"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M</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5" name="文本框 16417"/>
            <p:cNvSpPr txBox="1"/>
            <p:nvPr/>
          </p:nvSpPr>
          <p:spPr>
            <a:xfrm>
              <a:off x="4260" y="2690"/>
              <a:ext cx="225"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M</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6" name="文本框 16418"/>
            <p:cNvSpPr txBox="1"/>
            <p:nvPr/>
          </p:nvSpPr>
          <p:spPr>
            <a:xfrm>
              <a:off x="4516" y="288"/>
              <a:ext cx="187"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1</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7" name="文本框 16421"/>
            <p:cNvSpPr txBox="1"/>
            <p:nvPr/>
          </p:nvSpPr>
          <p:spPr>
            <a:xfrm>
              <a:off x="2540" y="2073"/>
              <a:ext cx="187"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1</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8" name="文本框 16422"/>
            <p:cNvSpPr txBox="1"/>
            <p:nvPr/>
          </p:nvSpPr>
          <p:spPr>
            <a:xfrm>
              <a:off x="2352" y="729"/>
              <a:ext cx="186"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1</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9" name="文本框 16423"/>
            <p:cNvSpPr txBox="1"/>
            <p:nvPr/>
          </p:nvSpPr>
          <p:spPr>
            <a:xfrm>
              <a:off x="1056" y="729"/>
              <a:ext cx="186"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1</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0" name="文本框 16424"/>
            <p:cNvSpPr txBox="1"/>
            <p:nvPr/>
          </p:nvSpPr>
          <p:spPr>
            <a:xfrm>
              <a:off x="1056" y="2553"/>
              <a:ext cx="186"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1</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1" name="文本框 16425"/>
            <p:cNvSpPr txBox="1"/>
            <p:nvPr/>
          </p:nvSpPr>
          <p:spPr>
            <a:xfrm>
              <a:off x="1440" y="2985"/>
              <a:ext cx="187" cy="23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1</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grpSp>
      <p:sp>
        <p:nvSpPr>
          <p:cNvPr id="53" name="文本框 52"/>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4"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）实体</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关系图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45" name="矩形 44"/>
          <p:cNvSpPr/>
          <p:nvPr/>
        </p:nvSpPr>
        <p:spPr>
          <a:xfrm>
            <a:off x="1634836" y="1539113"/>
            <a:ext cx="8968509" cy="476932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67"/>
          <p:cNvSpPr>
            <a:spLocks noChangeArrowheads="1"/>
          </p:cNvSpPr>
          <p:nvPr/>
        </p:nvSpPr>
        <p:spPr bwMode="auto">
          <a:xfrm>
            <a:off x="3924300" y="1329863"/>
            <a:ext cx="4386810" cy="400110"/>
          </a:xfrm>
          <a:prstGeom prst="rect">
            <a:avLst/>
          </a:prstGeom>
          <a:solidFill>
            <a:schemeClr val="bg1"/>
          </a:solidFill>
          <a:ln>
            <a:solidFill>
              <a:srgbClr val="FF0000"/>
            </a:solidFill>
          </a:ln>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“化学制品跟踪系统”的实体联系图</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35474B4C-EB0A-49E6-AE9E-7E05F7FED3A4}"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p:tgtEl>
                                          <p:spTgt spid="44"/>
                                        </p:tgtEl>
                                        <p:attrNameLst>
                                          <p:attrName>ppt_x</p:attrName>
                                        </p:attrNameLst>
                                      </p:cBhvr>
                                      <p:tavLst>
                                        <p:tav tm="0">
                                          <p:val>
                                            <p:strVal val="#ppt_x+#ppt_w*1.125000"/>
                                          </p:val>
                                        </p:tav>
                                        <p:tav tm="100000">
                                          <p:val>
                                            <p:strVal val="#ppt_x"/>
                                          </p:val>
                                        </p:tav>
                                      </p:tavLst>
                                    </p:anim>
                                    <p:animEffect transition="in" filter="wipe(left)">
                                      <p:cBhvr>
                                        <p:cTn id="8" dur="500"/>
                                        <p:tgtEl>
                                          <p:spTgt spid="44"/>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1" name="文本框 130"/>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 name="矩形: 圆角 1"/>
          <p:cNvSpPr/>
          <p:nvPr/>
        </p:nvSpPr>
        <p:spPr>
          <a:xfrm>
            <a:off x="901697" y="2622272"/>
            <a:ext cx="10449791" cy="67864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mn-ea"/>
              </a:rPr>
              <a:t>1</a:t>
            </a:r>
            <a:r>
              <a:rPr lang="zh-CN" altLang="en-US" sz="2000" dirty="0">
                <a:solidFill>
                  <a:schemeClr val="tx1"/>
                </a:solidFill>
                <a:latin typeface="+mn-ea"/>
              </a:rPr>
              <a:t>）上图仅仅描述了“化学制品跟踪系统”实体</a:t>
            </a:r>
            <a:r>
              <a:rPr lang="en-US" altLang="zh-CN" sz="2000" dirty="0">
                <a:solidFill>
                  <a:schemeClr val="tx1"/>
                </a:solidFill>
                <a:latin typeface="+mn-ea"/>
              </a:rPr>
              <a:t>-</a:t>
            </a:r>
            <a:r>
              <a:rPr lang="zh-CN" altLang="en-US" sz="2000" dirty="0">
                <a:solidFill>
                  <a:schemeClr val="tx1"/>
                </a:solidFill>
                <a:latin typeface="+mn-ea"/>
              </a:rPr>
              <a:t>关系图的一部分</a:t>
            </a:r>
            <a:endParaRPr lang="zh-CN" altLang="en-US" sz="2000" dirty="0">
              <a:solidFill>
                <a:schemeClr val="tx1"/>
              </a:solidFill>
              <a:latin typeface="+mn-ea"/>
            </a:endParaRPr>
          </a:p>
        </p:txBody>
      </p:sp>
      <p:sp>
        <p:nvSpPr>
          <p:cNvPr id="132" name="矩形: 圆角 131"/>
          <p:cNvSpPr/>
          <p:nvPr/>
        </p:nvSpPr>
        <p:spPr>
          <a:xfrm>
            <a:off x="698500" y="2350286"/>
            <a:ext cx="10795000" cy="3875023"/>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33" name="矩形: 圆角 132"/>
          <p:cNvSpPr/>
          <p:nvPr/>
        </p:nvSpPr>
        <p:spPr>
          <a:xfrm>
            <a:off x="901697" y="4293875"/>
            <a:ext cx="10443596" cy="74922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mn-ea"/>
              </a:rPr>
              <a:t>3</a:t>
            </a:r>
            <a:r>
              <a:rPr lang="zh-CN" altLang="en-US" sz="2000" dirty="0">
                <a:solidFill>
                  <a:schemeClr val="tx1"/>
                </a:solidFill>
                <a:latin typeface="+mn-ea"/>
              </a:rPr>
              <a:t>）其它一些实体代表与系统交互的操作员</a:t>
            </a:r>
            <a:r>
              <a:rPr lang="en-US" altLang="zh-CN" sz="2000" dirty="0">
                <a:solidFill>
                  <a:schemeClr val="tx1"/>
                </a:solidFill>
                <a:latin typeface="+mn-ea"/>
              </a:rPr>
              <a:t>(</a:t>
            </a:r>
            <a:r>
              <a:rPr lang="zh-CN" altLang="en-US" sz="2000" dirty="0">
                <a:solidFill>
                  <a:schemeClr val="tx1"/>
                </a:solidFill>
                <a:latin typeface="+mn-ea"/>
              </a:rPr>
              <a:t>请求者</a:t>
            </a:r>
            <a:r>
              <a:rPr lang="en-US" altLang="zh-CN" sz="2000" dirty="0">
                <a:solidFill>
                  <a:schemeClr val="tx1"/>
                </a:solidFill>
                <a:latin typeface="+mn-ea"/>
              </a:rPr>
              <a:t>)</a:t>
            </a:r>
            <a:endParaRPr lang="zh-CN" altLang="en-US" sz="2000" dirty="0">
              <a:solidFill>
                <a:schemeClr val="tx1"/>
              </a:solidFill>
              <a:latin typeface="+mn-ea"/>
            </a:endParaRPr>
          </a:p>
        </p:txBody>
      </p:sp>
      <p:sp>
        <p:nvSpPr>
          <p:cNvPr id="11"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）实体</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关系图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2" name="矩形: 圆角 11"/>
          <p:cNvSpPr/>
          <p:nvPr/>
        </p:nvSpPr>
        <p:spPr>
          <a:xfrm>
            <a:off x="703243" y="1649483"/>
            <a:ext cx="10790256" cy="64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latin typeface="+mj-ea"/>
                <a:ea typeface="+mj-ea"/>
              </a:rPr>
              <a:t>实体</a:t>
            </a:r>
            <a:r>
              <a:rPr lang="en-US" altLang="zh-CN" sz="2000" b="1" dirty="0">
                <a:solidFill>
                  <a:srgbClr val="FF0000"/>
                </a:solidFill>
                <a:latin typeface="+mj-ea"/>
                <a:ea typeface="+mj-ea"/>
              </a:rPr>
              <a:t>-</a:t>
            </a:r>
            <a:r>
              <a:rPr lang="zh-CN" altLang="en-US" sz="2000" b="1" dirty="0">
                <a:solidFill>
                  <a:srgbClr val="FF0000"/>
                </a:solidFill>
                <a:latin typeface="+mj-ea"/>
                <a:ea typeface="+mj-ea"/>
              </a:rPr>
              <a:t>关系图与数据流图的关系：</a:t>
            </a:r>
            <a:endParaRPr lang="zh-CN" altLang="en-US" sz="2000" b="1" dirty="0">
              <a:solidFill>
                <a:srgbClr val="FF0000"/>
              </a:solidFill>
              <a:latin typeface="+mj-ea"/>
              <a:ea typeface="+mj-ea"/>
            </a:endParaRPr>
          </a:p>
        </p:txBody>
      </p:sp>
      <p:sp>
        <p:nvSpPr>
          <p:cNvPr id="13" name="矩形: 圆角 12"/>
          <p:cNvSpPr/>
          <p:nvPr/>
        </p:nvSpPr>
        <p:spPr>
          <a:xfrm>
            <a:off x="901697" y="5203662"/>
            <a:ext cx="10443596" cy="74922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mn-ea"/>
              </a:rPr>
              <a:t>4</a:t>
            </a:r>
            <a:r>
              <a:rPr lang="zh-CN" altLang="en-US" sz="2000" dirty="0">
                <a:solidFill>
                  <a:schemeClr val="tx1"/>
                </a:solidFill>
                <a:latin typeface="+mn-ea"/>
              </a:rPr>
              <a:t>）业务运转中一部分物理项</a:t>
            </a:r>
            <a:r>
              <a:rPr lang="en-US" altLang="zh-CN" sz="2000" dirty="0">
                <a:solidFill>
                  <a:schemeClr val="tx1"/>
                </a:solidFill>
                <a:latin typeface="+mn-ea"/>
              </a:rPr>
              <a:t>(</a:t>
            </a:r>
            <a:r>
              <a:rPr lang="zh-CN" altLang="en-US" sz="2000" dirty="0">
                <a:solidFill>
                  <a:schemeClr val="tx1"/>
                </a:solidFill>
                <a:latin typeface="+mn-ea"/>
              </a:rPr>
              <a:t>化学制品容器</a:t>
            </a:r>
            <a:r>
              <a:rPr lang="en-US" altLang="zh-CN" sz="2000" dirty="0">
                <a:solidFill>
                  <a:schemeClr val="tx1"/>
                </a:solidFill>
                <a:latin typeface="+mn-ea"/>
              </a:rPr>
              <a:t>)</a:t>
            </a:r>
            <a:r>
              <a:rPr lang="zh-CN" altLang="en-US" sz="2000" dirty="0">
                <a:solidFill>
                  <a:schemeClr val="tx1"/>
                </a:solidFill>
                <a:latin typeface="+mn-ea"/>
              </a:rPr>
              <a:t>、数据块等，并不出现在</a:t>
            </a:r>
            <a:r>
              <a:rPr lang="en-US" altLang="zh-CN" sz="2000" dirty="0">
                <a:solidFill>
                  <a:schemeClr val="tx1"/>
                </a:solidFill>
                <a:latin typeface="+mn-ea"/>
              </a:rPr>
              <a:t>0</a:t>
            </a:r>
            <a:r>
              <a:rPr lang="zh-CN" altLang="en-US" sz="2000" dirty="0">
                <a:solidFill>
                  <a:schemeClr val="tx1"/>
                </a:solidFill>
                <a:latin typeface="+mn-ea"/>
              </a:rPr>
              <a:t>层数据流图中，但将出现在一个更低层的数据流图中</a:t>
            </a:r>
            <a:r>
              <a:rPr lang="en-US" altLang="zh-CN" sz="2000" dirty="0">
                <a:solidFill>
                  <a:schemeClr val="tx1"/>
                </a:solidFill>
                <a:latin typeface="+mn-ea"/>
              </a:rPr>
              <a:t>(</a:t>
            </a:r>
            <a:r>
              <a:rPr lang="zh-CN" altLang="en-US" sz="2000" dirty="0">
                <a:solidFill>
                  <a:schemeClr val="tx1"/>
                </a:solidFill>
                <a:latin typeface="+mn-ea"/>
              </a:rPr>
              <a:t>容器的历史记录，化学制品</a:t>
            </a:r>
            <a:r>
              <a:rPr lang="en-US" altLang="zh-CN" sz="2000" dirty="0">
                <a:solidFill>
                  <a:schemeClr val="tx1"/>
                </a:solidFill>
                <a:latin typeface="+mn-ea"/>
              </a:rPr>
              <a:t>)</a:t>
            </a:r>
            <a:endParaRPr lang="zh-CN" altLang="en-US" sz="2000" dirty="0">
              <a:solidFill>
                <a:schemeClr val="tx1"/>
              </a:solidFill>
              <a:latin typeface="+mn-ea"/>
            </a:endParaRPr>
          </a:p>
        </p:txBody>
      </p:sp>
      <p:sp>
        <p:nvSpPr>
          <p:cNvPr id="14" name="矩形: 圆角 13"/>
          <p:cNvSpPr/>
          <p:nvPr/>
        </p:nvSpPr>
        <p:spPr>
          <a:xfrm>
            <a:off x="901697" y="3465494"/>
            <a:ext cx="10449791" cy="67864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mn-ea"/>
              </a:rPr>
              <a:t>2</a:t>
            </a:r>
            <a:r>
              <a:rPr lang="zh-CN" altLang="en-US" sz="2000" dirty="0">
                <a:solidFill>
                  <a:schemeClr val="tx1"/>
                </a:solidFill>
                <a:latin typeface="+mn-ea"/>
              </a:rPr>
              <a:t>）被命名为</a:t>
            </a:r>
            <a:r>
              <a:rPr lang="zh-CN" altLang="en-US" sz="2000" b="1" dirty="0">
                <a:solidFill>
                  <a:srgbClr val="0000FF"/>
                </a:solidFill>
                <a:latin typeface="+mn-ea"/>
              </a:rPr>
              <a:t>化学制品请求</a:t>
            </a:r>
            <a:r>
              <a:rPr lang="zh-CN" altLang="en-US" sz="2000" dirty="0">
                <a:solidFill>
                  <a:schemeClr val="tx1"/>
                </a:solidFill>
                <a:latin typeface="+mn-ea"/>
              </a:rPr>
              <a:t>、</a:t>
            </a:r>
            <a:r>
              <a:rPr lang="zh-CN" altLang="en-US" sz="2000" b="1" dirty="0">
                <a:solidFill>
                  <a:srgbClr val="0000FF"/>
                </a:solidFill>
                <a:latin typeface="+mn-ea"/>
              </a:rPr>
              <a:t>供应商目录表</a:t>
            </a:r>
            <a:r>
              <a:rPr lang="zh-CN" altLang="en-US" sz="2000" dirty="0">
                <a:solidFill>
                  <a:schemeClr val="tx1"/>
                </a:solidFill>
                <a:latin typeface="+mn-ea"/>
              </a:rPr>
              <a:t>和</a:t>
            </a:r>
            <a:r>
              <a:rPr lang="zh-CN" altLang="en-US" sz="2000" b="1" dirty="0">
                <a:solidFill>
                  <a:srgbClr val="0000FF"/>
                </a:solidFill>
                <a:latin typeface="+mn-ea"/>
              </a:rPr>
              <a:t>化学制品仓库存货清单</a:t>
            </a:r>
            <a:r>
              <a:rPr lang="zh-CN" altLang="en-US" sz="2000" dirty="0">
                <a:solidFill>
                  <a:schemeClr val="tx1"/>
                </a:solidFill>
                <a:latin typeface="+mn-ea"/>
              </a:rPr>
              <a:t>的实体在“化学制品跟踪系统”</a:t>
            </a:r>
            <a:r>
              <a:rPr lang="en-US" altLang="zh-CN" sz="2000" dirty="0">
                <a:solidFill>
                  <a:schemeClr val="tx1"/>
                </a:solidFill>
                <a:latin typeface="+mn-ea"/>
              </a:rPr>
              <a:t>0</a:t>
            </a:r>
            <a:r>
              <a:rPr lang="zh-CN" altLang="en-US" sz="2000" dirty="0">
                <a:solidFill>
                  <a:schemeClr val="tx1"/>
                </a:solidFill>
                <a:latin typeface="+mn-ea"/>
              </a:rPr>
              <a:t>层数据流图中是</a:t>
            </a:r>
            <a:r>
              <a:rPr lang="zh-CN" altLang="en-US" sz="2000" b="1" dirty="0">
                <a:solidFill>
                  <a:srgbClr val="0000FF"/>
                </a:solidFill>
                <a:latin typeface="+mn-ea"/>
              </a:rPr>
              <a:t>作为数据存储</a:t>
            </a:r>
            <a:r>
              <a:rPr lang="zh-CN" altLang="en-US" sz="2000" dirty="0">
                <a:solidFill>
                  <a:schemeClr val="tx1"/>
                </a:solidFill>
                <a:latin typeface="+mn-ea"/>
              </a:rPr>
              <a:t>出现的</a:t>
            </a:r>
            <a:endParaRPr lang="zh-CN" altLang="en-US" sz="2000" dirty="0">
              <a:solidFill>
                <a:schemeClr val="tx1"/>
              </a:solidFill>
              <a:latin typeface="+mn-ea"/>
            </a:endParaRPr>
          </a:p>
        </p:txBody>
      </p:sp>
      <p:sp>
        <p:nvSpPr>
          <p:cNvPr id="3" name="日期占位符 2"/>
          <p:cNvSpPr>
            <a:spLocks noGrp="1"/>
          </p:cNvSpPr>
          <p:nvPr>
            <p:ph type="dt" sz="half" idx="10"/>
          </p:nvPr>
        </p:nvSpPr>
        <p:spPr/>
        <p:txBody>
          <a:bodyPr/>
          <a:lstStyle/>
          <a:p>
            <a:pPr>
              <a:defRPr/>
            </a:pPr>
            <a:fld id="{FB05B830-8999-4F55-B7C2-FAF54F8A4567}"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left)">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2" grpId="0" animBg="1"/>
      <p:bldP spid="133" grpId="0" animBg="1"/>
      <p:bldP spid="11" grpId="0"/>
      <p:bldP spid="12" grpId="0"/>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5"/>
          <p:cNvGrpSpPr/>
          <p:nvPr/>
        </p:nvGrpSpPr>
        <p:grpSpPr>
          <a:xfrm>
            <a:off x="108557" y="337632"/>
            <a:ext cx="525184" cy="422276"/>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7" name="组合 16"/>
          <p:cNvGrpSpPr/>
          <p:nvPr/>
        </p:nvGrpSpPr>
        <p:grpSpPr>
          <a:xfrm flipH="1">
            <a:off x="476828" y="2620576"/>
            <a:ext cx="2109214" cy="1118645"/>
            <a:chOff x="1452167" y="2228059"/>
            <a:chExt cx="3790057" cy="1505668"/>
          </a:xfrm>
        </p:grpSpPr>
        <p:grpSp>
          <p:nvGrpSpPr>
            <p:cNvPr id="23" name="Group 38"/>
            <p:cNvGrpSpPr/>
            <p:nvPr/>
          </p:nvGrpSpPr>
          <p:grpSpPr>
            <a:xfrm>
              <a:off x="1452167" y="2228059"/>
              <a:ext cx="3790057" cy="1505668"/>
              <a:chOff x="1033079" y="1841591"/>
              <a:chExt cx="4132094" cy="1641549"/>
            </a:xfrm>
            <a:effectLst/>
          </p:grpSpPr>
          <p:sp>
            <p:nvSpPr>
              <p:cNvPr id="32" name="Arrow: Right 39"/>
              <p:cNvSpPr/>
              <p:nvPr/>
            </p:nvSpPr>
            <p:spPr>
              <a:xfrm rot="10800000">
                <a:off x="1033079" y="1841591"/>
                <a:ext cx="3705726" cy="16415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3" name="Oval 40"/>
              <p:cNvSpPr/>
              <p:nvPr/>
            </p:nvSpPr>
            <p:spPr>
              <a:xfrm>
                <a:off x="4346784" y="2250566"/>
                <a:ext cx="818389" cy="818388"/>
              </a:xfrm>
              <a:prstGeom prst="ellipse">
                <a:avLst/>
              </a:prstGeom>
              <a:solidFill>
                <a:schemeClr val="accent1"/>
              </a:solid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10000"/>
              </a:bodyPr>
              <a:lstStyle/>
              <a:p>
                <a:r>
                  <a:rPr lang="en-US" sz="2400" dirty="0">
                    <a:solidFill>
                      <a:srgbClr val="FFFFFF"/>
                    </a:solidFill>
                  </a:rPr>
                  <a:t>01</a:t>
                </a:r>
                <a:endParaRPr lang="en-US" sz="2400" dirty="0">
                  <a:solidFill>
                    <a:srgbClr val="FFFFFF"/>
                  </a:solidFill>
                </a:endParaRPr>
              </a:p>
            </p:txBody>
          </p:sp>
        </p:grpSp>
        <p:grpSp>
          <p:nvGrpSpPr>
            <p:cNvPr id="24" name="Group 45"/>
            <p:cNvGrpSpPr/>
            <p:nvPr/>
          </p:nvGrpSpPr>
          <p:grpSpPr bwMode="auto">
            <a:xfrm>
              <a:off x="1814006" y="2750912"/>
              <a:ext cx="414276" cy="414277"/>
              <a:chOff x="0" y="0"/>
              <a:chExt cx="575" cy="575"/>
            </a:xfrm>
            <a:solidFill>
              <a:srgbClr val="FFFFFF"/>
            </a:solidFill>
            <a:effectLst/>
          </p:grpSpPr>
          <p:sp>
            <p:nvSpPr>
              <p:cNvPr id="30" name="Freeform: Shape 46"/>
              <p:cNvSpPr/>
              <p:nvPr/>
            </p:nvSpPr>
            <p:spPr bwMode="auto">
              <a:xfrm>
                <a:off x="360" y="0"/>
                <a:ext cx="215" cy="2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1" y="8861"/>
                    </a:moveTo>
                    <a:lnTo>
                      <a:pt x="17805" y="8267"/>
                    </a:lnTo>
                    <a:cubicBezTo>
                      <a:pt x="17492" y="8210"/>
                      <a:pt x="17382" y="7947"/>
                      <a:pt x="17559" y="7682"/>
                    </a:cubicBezTo>
                    <a:lnTo>
                      <a:pt x="19409" y="4939"/>
                    </a:lnTo>
                    <a:cubicBezTo>
                      <a:pt x="19588" y="4676"/>
                      <a:pt x="19549" y="4276"/>
                      <a:pt x="19324" y="4051"/>
                    </a:cubicBezTo>
                    <a:lnTo>
                      <a:pt x="17549" y="2276"/>
                    </a:lnTo>
                    <a:cubicBezTo>
                      <a:pt x="17324" y="2052"/>
                      <a:pt x="16924" y="2013"/>
                      <a:pt x="16661" y="2191"/>
                    </a:cubicBezTo>
                    <a:lnTo>
                      <a:pt x="13918" y="4042"/>
                    </a:lnTo>
                    <a:cubicBezTo>
                      <a:pt x="13654" y="4220"/>
                      <a:pt x="13391" y="4109"/>
                      <a:pt x="13333" y="3796"/>
                    </a:cubicBezTo>
                    <a:lnTo>
                      <a:pt x="12739" y="569"/>
                    </a:lnTo>
                    <a:cubicBezTo>
                      <a:pt x="12681" y="255"/>
                      <a:pt x="12374" y="0"/>
                      <a:pt x="12056" y="0"/>
                    </a:cubicBezTo>
                    <a:lnTo>
                      <a:pt x="9545" y="0"/>
                    </a:lnTo>
                    <a:cubicBezTo>
                      <a:pt x="9227" y="0"/>
                      <a:pt x="8919" y="255"/>
                      <a:pt x="8861" y="569"/>
                    </a:cubicBezTo>
                    <a:lnTo>
                      <a:pt x="8267" y="3796"/>
                    </a:lnTo>
                    <a:cubicBezTo>
                      <a:pt x="8210" y="4109"/>
                      <a:pt x="7947" y="4219"/>
                      <a:pt x="7682" y="4041"/>
                    </a:cubicBezTo>
                    <a:lnTo>
                      <a:pt x="4939" y="2191"/>
                    </a:lnTo>
                    <a:cubicBezTo>
                      <a:pt x="4676" y="2013"/>
                      <a:pt x="4276" y="2052"/>
                      <a:pt x="4051" y="2276"/>
                    </a:cubicBezTo>
                    <a:lnTo>
                      <a:pt x="2276" y="4051"/>
                    </a:lnTo>
                    <a:cubicBezTo>
                      <a:pt x="2051" y="4277"/>
                      <a:pt x="2012" y="4677"/>
                      <a:pt x="2191" y="4939"/>
                    </a:cubicBezTo>
                    <a:lnTo>
                      <a:pt x="4041" y="7682"/>
                    </a:lnTo>
                    <a:cubicBezTo>
                      <a:pt x="4220" y="7946"/>
                      <a:pt x="4108" y="8209"/>
                      <a:pt x="3796" y="8267"/>
                    </a:cubicBezTo>
                    <a:lnTo>
                      <a:pt x="569" y="8861"/>
                    </a:lnTo>
                    <a:cubicBezTo>
                      <a:pt x="255" y="8919"/>
                      <a:pt x="0" y="9226"/>
                      <a:pt x="0" y="9545"/>
                    </a:cubicBezTo>
                    <a:lnTo>
                      <a:pt x="0" y="12055"/>
                    </a:lnTo>
                    <a:cubicBezTo>
                      <a:pt x="0" y="12373"/>
                      <a:pt x="255" y="12681"/>
                      <a:pt x="569" y="12739"/>
                    </a:cubicBezTo>
                    <a:lnTo>
                      <a:pt x="3796" y="13333"/>
                    </a:lnTo>
                    <a:cubicBezTo>
                      <a:pt x="4110" y="13390"/>
                      <a:pt x="4219" y="13653"/>
                      <a:pt x="4042" y="13917"/>
                    </a:cubicBezTo>
                    <a:lnTo>
                      <a:pt x="2191" y="16661"/>
                    </a:lnTo>
                    <a:cubicBezTo>
                      <a:pt x="2012" y="16925"/>
                      <a:pt x="2051" y="17324"/>
                      <a:pt x="2276" y="17549"/>
                    </a:cubicBezTo>
                    <a:lnTo>
                      <a:pt x="4051" y="19324"/>
                    </a:lnTo>
                    <a:cubicBezTo>
                      <a:pt x="4276" y="19549"/>
                      <a:pt x="4676" y="19589"/>
                      <a:pt x="4939" y="19410"/>
                    </a:cubicBezTo>
                    <a:lnTo>
                      <a:pt x="7682" y="17559"/>
                    </a:lnTo>
                    <a:cubicBezTo>
                      <a:pt x="7946" y="17381"/>
                      <a:pt x="8209" y="17492"/>
                      <a:pt x="8267" y="17804"/>
                    </a:cubicBezTo>
                    <a:lnTo>
                      <a:pt x="8861" y="21031"/>
                    </a:lnTo>
                    <a:cubicBezTo>
                      <a:pt x="8919" y="21345"/>
                      <a:pt x="9226" y="21600"/>
                      <a:pt x="9545" y="21600"/>
                    </a:cubicBezTo>
                    <a:lnTo>
                      <a:pt x="12056" y="21600"/>
                    </a:lnTo>
                    <a:cubicBezTo>
                      <a:pt x="12374" y="21600"/>
                      <a:pt x="12681" y="21345"/>
                      <a:pt x="12739" y="21031"/>
                    </a:cubicBezTo>
                    <a:lnTo>
                      <a:pt x="13333" y="17804"/>
                    </a:lnTo>
                    <a:cubicBezTo>
                      <a:pt x="13390" y="17492"/>
                      <a:pt x="13653" y="17382"/>
                      <a:pt x="13918" y="17559"/>
                    </a:cubicBezTo>
                    <a:lnTo>
                      <a:pt x="16661" y="19410"/>
                    </a:lnTo>
                    <a:cubicBezTo>
                      <a:pt x="16924" y="19589"/>
                      <a:pt x="17324" y="19549"/>
                      <a:pt x="17549" y="19324"/>
                    </a:cubicBezTo>
                    <a:lnTo>
                      <a:pt x="19324" y="17551"/>
                    </a:lnTo>
                    <a:cubicBezTo>
                      <a:pt x="19549" y="17324"/>
                      <a:pt x="19588" y="16925"/>
                      <a:pt x="19409" y="16661"/>
                    </a:cubicBezTo>
                    <a:lnTo>
                      <a:pt x="17559" y="13917"/>
                    </a:lnTo>
                    <a:cubicBezTo>
                      <a:pt x="17380" y="13654"/>
                      <a:pt x="17491" y="13391"/>
                      <a:pt x="17804" y="13333"/>
                    </a:cubicBezTo>
                    <a:lnTo>
                      <a:pt x="21031" y="12739"/>
                    </a:lnTo>
                    <a:cubicBezTo>
                      <a:pt x="21344" y="12681"/>
                      <a:pt x="21600" y="12374"/>
                      <a:pt x="21600" y="12055"/>
                    </a:cubicBezTo>
                    <a:lnTo>
                      <a:pt x="21600" y="9545"/>
                    </a:lnTo>
                    <a:cubicBezTo>
                      <a:pt x="21600" y="9227"/>
                      <a:pt x="21344" y="8919"/>
                      <a:pt x="21031" y="8861"/>
                    </a:cubicBezTo>
                    <a:close/>
                    <a:moveTo>
                      <a:pt x="10826" y="14160"/>
                    </a:moveTo>
                    <a:cubicBezTo>
                      <a:pt x="8974" y="14160"/>
                      <a:pt x="7473" y="12659"/>
                      <a:pt x="7473" y="10807"/>
                    </a:cubicBezTo>
                    <a:cubicBezTo>
                      <a:pt x="7473" y="8956"/>
                      <a:pt x="8974" y="7456"/>
                      <a:pt x="10826" y="7456"/>
                    </a:cubicBezTo>
                    <a:cubicBezTo>
                      <a:pt x="12677" y="7456"/>
                      <a:pt x="14178" y="8956"/>
                      <a:pt x="14178" y="10807"/>
                    </a:cubicBezTo>
                    <a:cubicBezTo>
                      <a:pt x="14178" y="12659"/>
                      <a:pt x="12677" y="14160"/>
                      <a:pt x="10826" y="14160"/>
                    </a:cubicBezTo>
                    <a:close/>
                    <a:moveTo>
                      <a:pt x="10826" y="14160"/>
                    </a:moveTo>
                  </a:path>
                </a:pathLst>
              </a:custGeom>
              <a:grpFill/>
              <a:ln>
                <a:noFill/>
              </a:ln>
            </p:spPr>
            <p:txBody>
              <a:bodyPr anchor="ctr"/>
              <a:lstStyle/>
              <a:p>
                <a:pPr algn="ctr"/>
              </a:p>
            </p:txBody>
          </p:sp>
          <p:sp>
            <p:nvSpPr>
              <p:cNvPr id="31" name="Freeform: Shape 47"/>
              <p:cNvSpPr/>
              <p:nvPr/>
            </p:nvSpPr>
            <p:spPr bwMode="auto">
              <a:xfrm>
                <a:off x="0" y="143"/>
                <a:ext cx="431"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2" y="8862"/>
                    </a:moveTo>
                    <a:lnTo>
                      <a:pt x="17805" y="8267"/>
                    </a:lnTo>
                    <a:cubicBezTo>
                      <a:pt x="17492" y="8210"/>
                      <a:pt x="17382" y="7947"/>
                      <a:pt x="17560" y="7684"/>
                    </a:cubicBezTo>
                    <a:lnTo>
                      <a:pt x="19410" y="4940"/>
                    </a:lnTo>
                    <a:cubicBezTo>
                      <a:pt x="19588" y="4676"/>
                      <a:pt x="19550" y="4276"/>
                      <a:pt x="19324" y="4051"/>
                    </a:cubicBezTo>
                    <a:lnTo>
                      <a:pt x="17549" y="2276"/>
                    </a:lnTo>
                    <a:cubicBezTo>
                      <a:pt x="17324" y="2051"/>
                      <a:pt x="16924" y="2013"/>
                      <a:pt x="16661" y="2191"/>
                    </a:cubicBezTo>
                    <a:lnTo>
                      <a:pt x="13917" y="4041"/>
                    </a:lnTo>
                    <a:cubicBezTo>
                      <a:pt x="13653" y="4219"/>
                      <a:pt x="13390" y="4108"/>
                      <a:pt x="13332" y="3796"/>
                    </a:cubicBezTo>
                    <a:lnTo>
                      <a:pt x="12739" y="569"/>
                    </a:lnTo>
                    <a:cubicBezTo>
                      <a:pt x="12681" y="256"/>
                      <a:pt x="12374" y="0"/>
                      <a:pt x="12055" y="0"/>
                    </a:cubicBezTo>
                    <a:lnTo>
                      <a:pt x="9545" y="0"/>
                    </a:lnTo>
                    <a:cubicBezTo>
                      <a:pt x="9226" y="0"/>
                      <a:pt x="8919" y="256"/>
                      <a:pt x="8861" y="569"/>
                    </a:cubicBezTo>
                    <a:lnTo>
                      <a:pt x="8268" y="3796"/>
                    </a:lnTo>
                    <a:cubicBezTo>
                      <a:pt x="8210" y="4108"/>
                      <a:pt x="7947" y="4219"/>
                      <a:pt x="7683" y="4041"/>
                    </a:cubicBezTo>
                    <a:lnTo>
                      <a:pt x="4940" y="2191"/>
                    </a:lnTo>
                    <a:cubicBezTo>
                      <a:pt x="4676" y="2013"/>
                      <a:pt x="4276" y="2051"/>
                      <a:pt x="4051" y="2276"/>
                    </a:cubicBezTo>
                    <a:lnTo>
                      <a:pt x="2276" y="4051"/>
                    </a:lnTo>
                    <a:cubicBezTo>
                      <a:pt x="2051" y="4276"/>
                      <a:pt x="2012" y="4677"/>
                      <a:pt x="2190" y="4940"/>
                    </a:cubicBezTo>
                    <a:lnTo>
                      <a:pt x="4040" y="7684"/>
                    </a:lnTo>
                    <a:cubicBezTo>
                      <a:pt x="4218" y="7947"/>
                      <a:pt x="4108" y="8210"/>
                      <a:pt x="3795" y="8267"/>
                    </a:cubicBezTo>
                    <a:lnTo>
                      <a:pt x="568" y="8862"/>
                    </a:lnTo>
                    <a:cubicBezTo>
                      <a:pt x="256" y="8920"/>
                      <a:pt x="0" y="9227"/>
                      <a:pt x="0" y="9545"/>
                    </a:cubicBezTo>
                    <a:lnTo>
                      <a:pt x="0" y="12055"/>
                    </a:lnTo>
                    <a:cubicBezTo>
                      <a:pt x="0" y="12374"/>
                      <a:pt x="256" y="12681"/>
                      <a:pt x="568" y="12738"/>
                    </a:cubicBezTo>
                    <a:lnTo>
                      <a:pt x="3796" y="13333"/>
                    </a:lnTo>
                    <a:cubicBezTo>
                      <a:pt x="4108" y="13391"/>
                      <a:pt x="4219" y="13654"/>
                      <a:pt x="4041" y="13917"/>
                    </a:cubicBezTo>
                    <a:lnTo>
                      <a:pt x="2190" y="16661"/>
                    </a:lnTo>
                    <a:cubicBezTo>
                      <a:pt x="2012" y="16924"/>
                      <a:pt x="2050" y="17324"/>
                      <a:pt x="2276" y="17549"/>
                    </a:cubicBezTo>
                    <a:lnTo>
                      <a:pt x="4051" y="19324"/>
                    </a:lnTo>
                    <a:cubicBezTo>
                      <a:pt x="4276" y="19549"/>
                      <a:pt x="4676" y="19588"/>
                      <a:pt x="4940" y="19410"/>
                    </a:cubicBezTo>
                    <a:lnTo>
                      <a:pt x="7683" y="17560"/>
                    </a:lnTo>
                    <a:cubicBezTo>
                      <a:pt x="7947" y="17382"/>
                      <a:pt x="8210" y="17493"/>
                      <a:pt x="8268" y="17805"/>
                    </a:cubicBezTo>
                    <a:lnTo>
                      <a:pt x="8861" y="21031"/>
                    </a:lnTo>
                    <a:cubicBezTo>
                      <a:pt x="8919" y="21344"/>
                      <a:pt x="9226" y="21600"/>
                      <a:pt x="9545" y="21600"/>
                    </a:cubicBezTo>
                    <a:lnTo>
                      <a:pt x="12055" y="21600"/>
                    </a:lnTo>
                    <a:cubicBezTo>
                      <a:pt x="12374" y="21600"/>
                      <a:pt x="12681" y="21344"/>
                      <a:pt x="12739" y="21031"/>
                    </a:cubicBezTo>
                    <a:lnTo>
                      <a:pt x="13332" y="17805"/>
                    </a:lnTo>
                    <a:cubicBezTo>
                      <a:pt x="13390" y="17492"/>
                      <a:pt x="13653" y="17381"/>
                      <a:pt x="13917" y="17560"/>
                    </a:cubicBezTo>
                    <a:lnTo>
                      <a:pt x="16661" y="19410"/>
                    </a:lnTo>
                    <a:cubicBezTo>
                      <a:pt x="16924" y="19588"/>
                      <a:pt x="17324" y="19550"/>
                      <a:pt x="17549" y="19324"/>
                    </a:cubicBezTo>
                    <a:lnTo>
                      <a:pt x="19324" y="17550"/>
                    </a:lnTo>
                    <a:cubicBezTo>
                      <a:pt x="19549" y="17324"/>
                      <a:pt x="19588" y="16924"/>
                      <a:pt x="19410" y="16661"/>
                    </a:cubicBezTo>
                    <a:lnTo>
                      <a:pt x="17559" y="13917"/>
                    </a:lnTo>
                    <a:cubicBezTo>
                      <a:pt x="17381" y="13654"/>
                      <a:pt x="17492" y="13391"/>
                      <a:pt x="17804" y="13333"/>
                    </a:cubicBezTo>
                    <a:lnTo>
                      <a:pt x="21032" y="12738"/>
                    </a:lnTo>
                    <a:cubicBezTo>
                      <a:pt x="21344" y="12681"/>
                      <a:pt x="21600" y="12374"/>
                      <a:pt x="21600" y="12055"/>
                    </a:cubicBezTo>
                    <a:lnTo>
                      <a:pt x="21600" y="9545"/>
                    </a:lnTo>
                    <a:cubicBezTo>
                      <a:pt x="21600" y="9227"/>
                      <a:pt x="21344" y="8920"/>
                      <a:pt x="21032" y="8862"/>
                    </a:cubicBezTo>
                    <a:close/>
                    <a:moveTo>
                      <a:pt x="10799" y="14712"/>
                    </a:moveTo>
                    <a:cubicBezTo>
                      <a:pt x="8643" y="14712"/>
                      <a:pt x="6896" y="12964"/>
                      <a:pt x="6896" y="10809"/>
                    </a:cubicBezTo>
                    <a:cubicBezTo>
                      <a:pt x="6896" y="8654"/>
                      <a:pt x="8643" y="6907"/>
                      <a:pt x="10799" y="6907"/>
                    </a:cubicBezTo>
                    <a:cubicBezTo>
                      <a:pt x="12954" y="6907"/>
                      <a:pt x="14701" y="8654"/>
                      <a:pt x="14701" y="10809"/>
                    </a:cubicBezTo>
                    <a:cubicBezTo>
                      <a:pt x="14701" y="12964"/>
                      <a:pt x="12954" y="14712"/>
                      <a:pt x="10799" y="14712"/>
                    </a:cubicBezTo>
                    <a:close/>
                    <a:moveTo>
                      <a:pt x="10799" y="14712"/>
                    </a:moveTo>
                  </a:path>
                </a:pathLst>
              </a:custGeom>
              <a:grpFill/>
              <a:ln>
                <a:noFill/>
              </a:ln>
            </p:spPr>
            <p:txBody>
              <a:bodyPr anchor="ctr"/>
              <a:lstStyle/>
              <a:p>
                <a:pPr algn="ctr"/>
              </a:p>
            </p:txBody>
          </p:sp>
        </p:grpSp>
      </p:grpSp>
      <p:grpSp>
        <p:nvGrpSpPr>
          <p:cNvPr id="2" name="组合 1"/>
          <p:cNvGrpSpPr/>
          <p:nvPr/>
        </p:nvGrpSpPr>
        <p:grpSpPr>
          <a:xfrm>
            <a:off x="473652" y="5015690"/>
            <a:ext cx="2108835" cy="1103552"/>
            <a:chOff x="1250061" y="4273120"/>
            <a:chExt cx="2383155" cy="1505668"/>
          </a:xfrm>
        </p:grpSpPr>
        <p:grpSp>
          <p:nvGrpSpPr>
            <p:cNvPr id="34" name="Group 41"/>
            <p:cNvGrpSpPr/>
            <p:nvPr/>
          </p:nvGrpSpPr>
          <p:grpSpPr>
            <a:xfrm>
              <a:off x="1250061" y="4273120"/>
              <a:ext cx="2383155" cy="1505668"/>
              <a:chOff x="7203266" y="3825303"/>
              <a:chExt cx="4555150" cy="1641549"/>
            </a:xfrm>
            <a:solidFill>
              <a:schemeClr val="bg1">
                <a:lumMod val="65000"/>
              </a:schemeClr>
            </a:solidFill>
            <a:effectLst/>
          </p:grpSpPr>
          <p:sp>
            <p:nvSpPr>
              <p:cNvPr id="35" name="Arrow: Right 42"/>
              <p:cNvSpPr/>
              <p:nvPr/>
            </p:nvSpPr>
            <p:spPr>
              <a:xfrm>
                <a:off x="7635595" y="3825303"/>
                <a:ext cx="4122821" cy="1641549"/>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6" name="Oval 43"/>
              <p:cNvSpPr/>
              <p:nvPr/>
            </p:nvSpPr>
            <p:spPr>
              <a:xfrm>
                <a:off x="7203266" y="4236883"/>
                <a:ext cx="818388" cy="818388"/>
              </a:xfrm>
              <a:prstGeom prst="ellipse">
                <a:avLst/>
              </a:prstGeom>
              <a:solidFill>
                <a:schemeClr val="accent6"/>
              </a:solid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r>
                  <a:rPr lang="en-US" sz="2400" dirty="0">
                    <a:solidFill>
                      <a:srgbClr val="FFFFFF"/>
                    </a:solidFill>
                  </a:rPr>
                  <a:t>02</a:t>
                </a:r>
                <a:endParaRPr lang="en-US" sz="2400" dirty="0">
                  <a:solidFill>
                    <a:srgbClr val="FFFFFF"/>
                  </a:solidFill>
                </a:endParaRPr>
              </a:p>
            </p:txBody>
          </p:sp>
        </p:grpSp>
        <p:grpSp>
          <p:nvGrpSpPr>
            <p:cNvPr id="37" name="Group 48"/>
            <p:cNvGrpSpPr/>
            <p:nvPr/>
          </p:nvGrpSpPr>
          <p:grpSpPr bwMode="auto">
            <a:xfrm>
              <a:off x="2953550" y="4837101"/>
              <a:ext cx="334828" cy="414277"/>
              <a:chOff x="0" y="0"/>
              <a:chExt cx="464" cy="573"/>
            </a:xfrm>
            <a:solidFill>
              <a:srgbClr val="FFFFFF"/>
            </a:solidFill>
            <a:effectLst/>
          </p:grpSpPr>
          <p:sp>
            <p:nvSpPr>
              <p:cNvPr id="38" name="Freeform: Shape 49"/>
              <p:cNvSpPr/>
              <p:nvPr/>
            </p:nvSpPr>
            <p:spPr bwMode="auto">
              <a:xfrm>
                <a:off x="88" y="24"/>
                <a:ext cx="376" cy="322"/>
              </a:xfrm>
              <a:custGeom>
                <a:avLst/>
                <a:gdLst>
                  <a:gd name="T0" fmla="*/ 0 w 21115"/>
                  <a:gd name="T1" fmla="*/ 0 h 18556"/>
                  <a:gd name="T2" fmla="*/ 0 w 21115"/>
                  <a:gd name="T3" fmla="*/ 0 h 18556"/>
                  <a:gd name="T4" fmla="*/ 0 w 21115"/>
                  <a:gd name="T5" fmla="*/ 0 h 18556"/>
                  <a:gd name="T6" fmla="*/ 0 w 21115"/>
                  <a:gd name="T7" fmla="*/ 0 h 18556"/>
                  <a:gd name="T8" fmla="*/ 0 w 21115"/>
                  <a:gd name="T9" fmla="*/ 0 h 18556"/>
                  <a:gd name="T10" fmla="*/ 0 w 21115"/>
                  <a:gd name="T11" fmla="*/ 0 h 18556"/>
                  <a:gd name="T12" fmla="*/ 0 w 21115"/>
                  <a:gd name="T13" fmla="*/ 0 h 18556"/>
                  <a:gd name="T14" fmla="*/ 0 w 21115"/>
                  <a:gd name="T15" fmla="*/ 0 h 18556"/>
                  <a:gd name="T16" fmla="*/ 0 w 21115"/>
                  <a:gd name="T17" fmla="*/ 0 h 18556"/>
                  <a:gd name="T18" fmla="*/ 0 w 21115"/>
                  <a:gd name="T19" fmla="*/ 0 h 18556"/>
                  <a:gd name="T20" fmla="*/ 0 w 21115"/>
                  <a:gd name="T21" fmla="*/ 0 h 185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115" h="18556">
                    <a:moveTo>
                      <a:pt x="20779" y="3635"/>
                    </a:moveTo>
                    <a:cubicBezTo>
                      <a:pt x="20779" y="3635"/>
                      <a:pt x="16054" y="3835"/>
                      <a:pt x="13538" y="4151"/>
                    </a:cubicBezTo>
                    <a:cubicBezTo>
                      <a:pt x="12114" y="4330"/>
                      <a:pt x="13006" y="1476"/>
                      <a:pt x="13006" y="911"/>
                    </a:cubicBezTo>
                    <a:cubicBezTo>
                      <a:pt x="13006" y="-1684"/>
                      <a:pt x="0" y="2094"/>
                      <a:pt x="0" y="2094"/>
                    </a:cubicBezTo>
                    <a:lnTo>
                      <a:pt x="0" y="17384"/>
                    </a:lnTo>
                    <a:cubicBezTo>
                      <a:pt x="0" y="17384"/>
                      <a:pt x="988" y="17824"/>
                      <a:pt x="2373" y="17286"/>
                    </a:cubicBezTo>
                    <a:cubicBezTo>
                      <a:pt x="5889" y="15919"/>
                      <a:pt x="11968" y="13959"/>
                      <a:pt x="10988" y="17189"/>
                    </a:cubicBezTo>
                    <a:cubicBezTo>
                      <a:pt x="10160" y="19916"/>
                      <a:pt x="20491" y="17722"/>
                      <a:pt x="20491" y="17722"/>
                    </a:cubicBezTo>
                    <a:cubicBezTo>
                      <a:pt x="20491" y="17722"/>
                      <a:pt x="19749" y="12037"/>
                      <a:pt x="20675" y="8735"/>
                    </a:cubicBezTo>
                    <a:cubicBezTo>
                      <a:pt x="21600" y="5433"/>
                      <a:pt x="20779" y="3635"/>
                      <a:pt x="20779" y="3635"/>
                    </a:cubicBezTo>
                    <a:close/>
                    <a:moveTo>
                      <a:pt x="20779" y="3635"/>
                    </a:moveTo>
                  </a:path>
                </a:pathLst>
              </a:custGeom>
              <a:grpFill/>
              <a:ln>
                <a:noFill/>
              </a:ln>
            </p:spPr>
            <p:txBody>
              <a:bodyPr anchor="ctr"/>
              <a:lstStyle/>
              <a:p>
                <a:pPr algn="ctr"/>
                <a:endParaRPr dirty="0"/>
              </a:p>
            </p:txBody>
          </p:sp>
          <p:sp>
            <p:nvSpPr>
              <p:cNvPr id="39" name="Freeform: Shape 50"/>
              <p:cNvSpPr/>
              <p:nvPr/>
            </p:nvSpPr>
            <p:spPr bwMode="auto">
              <a:xfrm>
                <a:off x="0" y="0"/>
                <a:ext cx="56" cy="5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65"/>
                    </a:moveTo>
                    <a:cubicBezTo>
                      <a:pt x="21600" y="477"/>
                      <a:pt x="16763" y="0"/>
                      <a:pt x="10802" y="0"/>
                    </a:cubicBezTo>
                    <a:cubicBezTo>
                      <a:pt x="4834" y="0"/>
                      <a:pt x="0" y="477"/>
                      <a:pt x="0" y="1065"/>
                    </a:cubicBezTo>
                    <a:lnTo>
                      <a:pt x="0" y="21600"/>
                    </a:lnTo>
                    <a:lnTo>
                      <a:pt x="21600" y="21600"/>
                    </a:lnTo>
                    <a:lnTo>
                      <a:pt x="21600" y="1065"/>
                    </a:lnTo>
                    <a:close/>
                    <a:moveTo>
                      <a:pt x="21600" y="1065"/>
                    </a:moveTo>
                  </a:path>
                </a:pathLst>
              </a:custGeom>
              <a:grpFill/>
              <a:ln>
                <a:noFill/>
              </a:ln>
            </p:spPr>
            <p:txBody>
              <a:bodyPr anchor="ctr"/>
              <a:lstStyle/>
              <a:p>
                <a:pPr algn="ctr"/>
              </a:p>
            </p:txBody>
          </p:sp>
        </p:grpSp>
      </p:grpSp>
      <p:sp>
        <p:nvSpPr>
          <p:cNvPr id="42" name="文本框 41"/>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5"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）实体</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关系图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6" name="文本框 25"/>
          <p:cNvSpPr txBox="1"/>
          <p:nvPr/>
        </p:nvSpPr>
        <p:spPr>
          <a:xfrm>
            <a:off x="2660072" y="2005862"/>
            <a:ext cx="8605406" cy="801373"/>
          </a:xfrm>
          <a:prstGeom prst="rect">
            <a:avLst/>
          </a:prstGeom>
          <a:solidFill>
            <a:schemeClr val="accent6">
              <a:lumMod val="20000"/>
              <a:lumOff val="80000"/>
            </a:schemeClr>
          </a:solidFill>
        </p:spPr>
        <p:txBody>
          <a:bodyPr wrap="square" rtlCol="0">
            <a:spAutoFit/>
          </a:bodyPr>
          <a:lstStyle/>
          <a:p>
            <a:pPr lvl="0" algn="just">
              <a:lnSpc>
                <a:spcPct val="120000"/>
              </a:lnSpc>
            </a:pPr>
            <a:r>
              <a:rPr lang="en-US" altLang="zh-CN" sz="2000" dirty="0">
                <a:solidFill>
                  <a:srgbClr val="000000"/>
                </a:solidFill>
              </a:rPr>
              <a:t>1</a:t>
            </a:r>
            <a:r>
              <a:rPr lang="zh-CN" altLang="en-US" sz="2000" dirty="0">
                <a:solidFill>
                  <a:srgbClr val="000000"/>
                </a:solidFill>
              </a:rPr>
              <a:t>）每个实体用几个属性</a:t>
            </a:r>
            <a:r>
              <a:rPr lang="en-US" altLang="zh-CN" sz="2000" dirty="0">
                <a:solidFill>
                  <a:srgbClr val="000000"/>
                </a:solidFill>
              </a:rPr>
              <a:t>(attribute)</a:t>
            </a:r>
            <a:r>
              <a:rPr lang="zh-CN" altLang="en-US" sz="2000" dirty="0">
                <a:solidFill>
                  <a:srgbClr val="000000"/>
                </a:solidFill>
              </a:rPr>
              <a:t>来描述、每个实体的单个实例将具有不同的属性值</a:t>
            </a:r>
            <a:endParaRPr lang="en-US" altLang="zh-CN" sz="2000" dirty="0">
              <a:solidFill>
                <a:srgbClr val="000000"/>
              </a:solidFill>
            </a:endParaRPr>
          </a:p>
        </p:txBody>
      </p:sp>
      <p:sp>
        <p:nvSpPr>
          <p:cNvPr id="27" name="文本框 26"/>
          <p:cNvSpPr txBox="1"/>
          <p:nvPr/>
        </p:nvSpPr>
        <p:spPr>
          <a:xfrm>
            <a:off x="2661489" y="2801021"/>
            <a:ext cx="8603989" cy="801373"/>
          </a:xfrm>
          <a:prstGeom prst="rect">
            <a:avLst/>
          </a:prstGeom>
          <a:noFill/>
          <a:ln>
            <a:solidFill>
              <a:schemeClr val="tx1"/>
            </a:solidFill>
            <a:prstDash val="dash"/>
          </a:ln>
        </p:spPr>
        <p:txBody>
          <a:bodyPr wrap="square" rtlCol="0">
            <a:spAutoFit/>
          </a:bodyPr>
          <a:lstStyle/>
          <a:p>
            <a:pPr lvl="0" algn="just">
              <a:lnSpc>
                <a:spcPct val="120000"/>
              </a:lnSpc>
            </a:pPr>
            <a:r>
              <a:rPr lang="zh-CN" altLang="en-US" sz="2000" b="1" dirty="0">
                <a:solidFill>
                  <a:srgbClr val="FF0000"/>
                </a:solidFill>
              </a:rPr>
              <a:t>例如：</a:t>
            </a:r>
            <a:r>
              <a:rPr lang="zh-CN" altLang="en-US" sz="2000" dirty="0">
                <a:solidFill>
                  <a:srgbClr val="000000"/>
                </a:solidFill>
              </a:rPr>
              <a:t>每一个化学制品的属性包括一个唯一的化学制品标识号、它的正式化学制品名称和它的化学结构的图形表示</a:t>
            </a:r>
            <a:endParaRPr lang="en-US" altLang="zh-CN" sz="2000" dirty="0">
              <a:solidFill>
                <a:srgbClr val="000000"/>
              </a:solidFill>
            </a:endParaRPr>
          </a:p>
        </p:txBody>
      </p:sp>
      <p:sp>
        <p:nvSpPr>
          <p:cNvPr id="28" name="文本框 27"/>
          <p:cNvSpPr txBox="1"/>
          <p:nvPr/>
        </p:nvSpPr>
        <p:spPr>
          <a:xfrm>
            <a:off x="2653935" y="3677766"/>
            <a:ext cx="8611543" cy="801373"/>
          </a:xfrm>
          <a:prstGeom prst="rect">
            <a:avLst/>
          </a:prstGeom>
          <a:solidFill>
            <a:schemeClr val="accent4">
              <a:lumMod val="20000"/>
              <a:lumOff val="80000"/>
            </a:schemeClr>
          </a:solidFill>
        </p:spPr>
        <p:txBody>
          <a:bodyPr wrap="square" rtlCol="0">
            <a:spAutoFit/>
          </a:bodyPr>
          <a:lstStyle/>
          <a:p>
            <a:pPr lvl="0" algn="just">
              <a:lnSpc>
                <a:spcPct val="120000"/>
              </a:lnSpc>
            </a:pPr>
            <a:r>
              <a:rPr lang="en-US" altLang="zh-CN" sz="2000" dirty="0">
                <a:solidFill>
                  <a:srgbClr val="000000"/>
                </a:solidFill>
              </a:rPr>
              <a:t>2</a:t>
            </a:r>
            <a:r>
              <a:rPr lang="zh-CN" altLang="en-US" sz="2000" dirty="0">
                <a:solidFill>
                  <a:srgbClr val="000000"/>
                </a:solidFill>
              </a:rPr>
              <a:t>）数据字典中包含这些属性的详细定义，保证了实体联系图中的实体和在数据流图中相应的数据存储定义一致</a:t>
            </a:r>
            <a:endParaRPr lang="zh-CN" altLang="en-US" sz="2000" dirty="0">
              <a:solidFill>
                <a:srgbClr val="000000"/>
              </a:solidFill>
            </a:endParaRPr>
          </a:p>
        </p:txBody>
      </p:sp>
      <p:sp>
        <p:nvSpPr>
          <p:cNvPr id="29" name="文本框 28"/>
          <p:cNvSpPr txBox="1"/>
          <p:nvPr/>
        </p:nvSpPr>
        <p:spPr>
          <a:xfrm>
            <a:off x="2663457" y="4764610"/>
            <a:ext cx="8611545" cy="801373"/>
          </a:xfrm>
          <a:prstGeom prst="rect">
            <a:avLst/>
          </a:prstGeom>
          <a:solidFill>
            <a:schemeClr val="accent5">
              <a:lumMod val="20000"/>
              <a:lumOff val="80000"/>
            </a:schemeClr>
          </a:solidFill>
        </p:spPr>
        <p:txBody>
          <a:bodyPr wrap="square" rtlCol="0">
            <a:spAutoFit/>
          </a:bodyPr>
          <a:lstStyle/>
          <a:p>
            <a:pPr algn="just">
              <a:lnSpc>
                <a:spcPct val="120000"/>
              </a:lnSpc>
            </a:pPr>
            <a:r>
              <a:rPr lang="en-US" altLang="zh-CN" sz="2000" dirty="0">
                <a:solidFill>
                  <a:srgbClr val="000000"/>
                </a:solidFill>
              </a:rPr>
              <a:t>1</a:t>
            </a:r>
            <a:r>
              <a:rPr lang="zh-CN" altLang="en-US" sz="2000" dirty="0">
                <a:solidFill>
                  <a:srgbClr val="000000"/>
                </a:solidFill>
              </a:rPr>
              <a:t>）实体</a:t>
            </a:r>
            <a:r>
              <a:rPr lang="en-US" altLang="zh-CN" sz="2000" dirty="0">
                <a:solidFill>
                  <a:srgbClr val="000000"/>
                </a:solidFill>
              </a:rPr>
              <a:t>-</a:t>
            </a:r>
            <a:r>
              <a:rPr lang="zh-CN" altLang="en-US" sz="2000" dirty="0">
                <a:solidFill>
                  <a:srgbClr val="000000"/>
                </a:solidFill>
              </a:rPr>
              <a:t>关系图中的菱形框代表关系</a:t>
            </a:r>
            <a:r>
              <a:rPr lang="en-US" altLang="zh-CN" sz="2000" dirty="0">
                <a:solidFill>
                  <a:srgbClr val="000000"/>
                </a:solidFill>
              </a:rPr>
              <a:t>(relationship)</a:t>
            </a:r>
            <a:r>
              <a:rPr lang="zh-CN" altLang="en-US" sz="2000" dirty="0">
                <a:solidFill>
                  <a:srgbClr val="000000"/>
                </a:solidFill>
              </a:rPr>
              <a:t>，它确定了实体对之间逻辑上和数量上的联系。关系按照关联的属性来命名。</a:t>
            </a:r>
            <a:endParaRPr lang="en-US" altLang="zh-CN" sz="2000" dirty="0">
              <a:solidFill>
                <a:srgbClr val="000000"/>
              </a:solidFill>
            </a:endParaRPr>
          </a:p>
        </p:txBody>
      </p:sp>
      <p:sp>
        <p:nvSpPr>
          <p:cNvPr id="43" name="文本框 42"/>
          <p:cNvSpPr txBox="1"/>
          <p:nvPr/>
        </p:nvSpPr>
        <p:spPr>
          <a:xfrm>
            <a:off x="2669806" y="5565983"/>
            <a:ext cx="8611545" cy="801373"/>
          </a:xfrm>
          <a:prstGeom prst="rect">
            <a:avLst/>
          </a:prstGeom>
          <a:noFill/>
          <a:ln>
            <a:solidFill>
              <a:schemeClr val="tx1"/>
            </a:solidFill>
            <a:prstDash val="dash"/>
          </a:ln>
        </p:spPr>
        <p:txBody>
          <a:bodyPr wrap="square" rtlCol="0">
            <a:spAutoFit/>
          </a:bodyPr>
          <a:lstStyle/>
          <a:p>
            <a:pPr algn="just">
              <a:lnSpc>
                <a:spcPct val="120000"/>
              </a:lnSpc>
            </a:pPr>
            <a:r>
              <a:rPr lang="zh-CN" altLang="en-US" sz="2000" b="1" dirty="0">
                <a:solidFill>
                  <a:srgbClr val="FF0000"/>
                </a:solidFill>
              </a:rPr>
              <a:t>例如：</a:t>
            </a:r>
            <a:r>
              <a:rPr lang="zh-CN" altLang="en-US" sz="2000" dirty="0">
                <a:solidFill>
                  <a:srgbClr val="000000"/>
                </a:solidFill>
              </a:rPr>
              <a:t>请求者和化学制品请求之间的关系被称为“提出”</a:t>
            </a:r>
            <a:r>
              <a:rPr lang="en-US" altLang="zh-CN" sz="2000" dirty="0">
                <a:solidFill>
                  <a:srgbClr val="000000"/>
                </a:solidFill>
              </a:rPr>
              <a:t>(placing)</a:t>
            </a:r>
            <a:r>
              <a:rPr lang="zh-CN" altLang="en-US" sz="2000" dirty="0">
                <a:solidFill>
                  <a:srgbClr val="000000"/>
                </a:solidFill>
              </a:rPr>
              <a:t>，因为一个请求者提出一个化学制品的请求，一个化学制品请求被一个请求者提出</a:t>
            </a:r>
            <a:endParaRPr lang="en-US" altLang="zh-CN" sz="2000" dirty="0">
              <a:solidFill>
                <a:srgbClr val="000000"/>
              </a:solidFill>
            </a:endParaRPr>
          </a:p>
        </p:txBody>
      </p:sp>
      <p:sp>
        <p:nvSpPr>
          <p:cNvPr id="41" name="矩形: 圆角 40"/>
          <p:cNvSpPr/>
          <p:nvPr/>
        </p:nvSpPr>
        <p:spPr>
          <a:xfrm>
            <a:off x="473652" y="1539789"/>
            <a:ext cx="3962399" cy="3676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mn-ea"/>
              </a:rPr>
              <a:t>实体</a:t>
            </a:r>
            <a:r>
              <a:rPr lang="en-US" altLang="zh-CN" sz="2000" b="1" dirty="0">
                <a:solidFill>
                  <a:srgbClr val="FF0000"/>
                </a:solidFill>
                <a:latin typeface="+mn-ea"/>
              </a:rPr>
              <a:t>-</a:t>
            </a:r>
            <a:r>
              <a:rPr lang="zh-CN" altLang="en-US" sz="2000" b="1" dirty="0">
                <a:solidFill>
                  <a:srgbClr val="FF0000"/>
                </a:solidFill>
                <a:latin typeface="+mn-ea"/>
              </a:rPr>
              <a:t>联系图中各元素的含义：</a:t>
            </a:r>
            <a:endParaRPr lang="zh-CN" altLang="en-US" sz="2000" b="1" dirty="0">
              <a:solidFill>
                <a:srgbClr val="FF0000"/>
              </a:solidFill>
              <a:latin typeface="+mn-ea"/>
            </a:endParaRPr>
          </a:p>
        </p:txBody>
      </p:sp>
      <p:sp>
        <p:nvSpPr>
          <p:cNvPr id="3" name="文本框 2"/>
          <p:cNvSpPr txBox="1"/>
          <p:nvPr/>
        </p:nvSpPr>
        <p:spPr>
          <a:xfrm>
            <a:off x="830836" y="2979578"/>
            <a:ext cx="697627" cy="400110"/>
          </a:xfrm>
          <a:prstGeom prst="rect">
            <a:avLst/>
          </a:prstGeom>
          <a:noFill/>
        </p:spPr>
        <p:txBody>
          <a:bodyPr wrap="none" rtlCol="0">
            <a:spAutoFit/>
          </a:bodyPr>
          <a:lstStyle/>
          <a:p>
            <a:r>
              <a:rPr lang="zh-CN" altLang="en-US" sz="2000" dirty="0">
                <a:solidFill>
                  <a:schemeClr val="bg1"/>
                </a:solidFill>
              </a:rPr>
              <a:t>属性</a:t>
            </a:r>
            <a:endParaRPr lang="zh-CN" altLang="en-US" sz="2000" dirty="0">
              <a:solidFill>
                <a:schemeClr val="bg1"/>
              </a:solidFill>
            </a:endParaRPr>
          </a:p>
        </p:txBody>
      </p:sp>
      <p:sp>
        <p:nvSpPr>
          <p:cNvPr id="45" name="文本框 44"/>
          <p:cNvSpPr txBox="1"/>
          <p:nvPr/>
        </p:nvSpPr>
        <p:spPr>
          <a:xfrm>
            <a:off x="815296" y="5363355"/>
            <a:ext cx="697627" cy="400110"/>
          </a:xfrm>
          <a:prstGeom prst="rect">
            <a:avLst/>
          </a:prstGeom>
          <a:noFill/>
        </p:spPr>
        <p:txBody>
          <a:bodyPr wrap="none" rtlCol="0">
            <a:spAutoFit/>
          </a:bodyPr>
          <a:lstStyle/>
          <a:p>
            <a:r>
              <a:rPr lang="zh-CN" altLang="en-US" sz="2000" dirty="0">
                <a:solidFill>
                  <a:schemeClr val="bg1"/>
                </a:solidFill>
              </a:rPr>
              <a:t>联系</a:t>
            </a:r>
            <a:endParaRPr lang="zh-CN" altLang="en-US" sz="2000" dirty="0">
              <a:solidFill>
                <a:schemeClr val="bg1"/>
              </a:solidFill>
            </a:endParaRPr>
          </a:p>
        </p:txBody>
      </p:sp>
      <p:sp>
        <p:nvSpPr>
          <p:cNvPr id="46" name="矩形: 圆角 45"/>
          <p:cNvSpPr/>
          <p:nvPr/>
        </p:nvSpPr>
        <p:spPr>
          <a:xfrm>
            <a:off x="2582487" y="1907482"/>
            <a:ext cx="8794218" cy="2641658"/>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47" name="矩形: 圆角 46"/>
          <p:cNvSpPr/>
          <p:nvPr/>
        </p:nvSpPr>
        <p:spPr>
          <a:xfrm>
            <a:off x="2593606" y="4670380"/>
            <a:ext cx="8794218" cy="1783760"/>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lstStyle/>
          <a:p>
            <a:pPr>
              <a:defRPr/>
            </a:pPr>
            <a:fld id="{6DF66784-C96A-426B-8144-DB855243F199}" type="datetime1">
              <a:rPr lang="zh-CN" altLang="en-US" smtClean="0">
                <a:solidFill>
                  <a:prstClr val="black">
                    <a:tint val="75000"/>
                  </a:prstClr>
                </a:solidFill>
              </a:rPr>
            </a:fld>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ppt_x</p:attrName>
                                        </p:attrNameLst>
                                      </p:cBhvr>
                                      <p:tavLst>
                                        <p:tav tm="0">
                                          <p:val>
                                            <p:strVal val="#ppt_x+#ppt_w*1.125000"/>
                                          </p:val>
                                        </p:tav>
                                        <p:tav tm="100000">
                                          <p:val>
                                            <p:strVal val="#ppt_x"/>
                                          </p:val>
                                        </p:tav>
                                      </p:tavLst>
                                    </p:anim>
                                    <p:animEffect transition="in" filter="wipe(left)">
                                      <p:cBhvr>
                                        <p:cTn id="8" dur="500"/>
                                        <p:tgtEl>
                                          <p:spTgt spid="2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8" grpId="0" animBg="1"/>
      <p:bldP spid="29" grpId="0" animBg="1"/>
      <p:bldP spid="43" grpId="0" animBg="1"/>
      <p:bldP spid="41" grpId="0"/>
      <p:bldP spid="3" grpId="0"/>
      <p:bldP spid="45" grpId="0"/>
      <p:bldP spid="46" grpId="0" animBg="1"/>
      <p:bldP spid="4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5"/>
          <p:cNvGrpSpPr/>
          <p:nvPr/>
        </p:nvGrpSpPr>
        <p:grpSpPr>
          <a:xfrm>
            <a:off x="108557" y="337632"/>
            <a:ext cx="525184" cy="422276"/>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5" name="文本框 24"/>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7"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）实体</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关系图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6" name="文本框 25"/>
          <p:cNvSpPr txBox="1"/>
          <p:nvPr/>
        </p:nvSpPr>
        <p:spPr>
          <a:xfrm>
            <a:off x="2935753" y="2061687"/>
            <a:ext cx="8560922" cy="432041"/>
          </a:xfrm>
          <a:prstGeom prst="rect">
            <a:avLst/>
          </a:prstGeom>
          <a:solidFill>
            <a:schemeClr val="accent6">
              <a:lumMod val="20000"/>
              <a:lumOff val="80000"/>
            </a:schemeClr>
          </a:solidFill>
        </p:spPr>
        <p:txBody>
          <a:bodyPr wrap="square" rtlCol="0">
            <a:spAutoFit/>
          </a:bodyPr>
          <a:lstStyle/>
          <a:p>
            <a:pPr algn="just">
              <a:lnSpc>
                <a:spcPct val="120000"/>
              </a:lnSpc>
            </a:pPr>
            <a:r>
              <a:rPr lang="en-US" altLang="zh-CN" sz="2000" dirty="0">
                <a:solidFill>
                  <a:srgbClr val="000000"/>
                </a:solidFill>
              </a:rPr>
              <a:t>2</a:t>
            </a:r>
            <a:r>
              <a:rPr lang="zh-CN" altLang="en-US" sz="2000" dirty="0">
                <a:solidFill>
                  <a:srgbClr val="000000"/>
                </a:solidFill>
              </a:rPr>
              <a:t>）在实体和关系的连线上用一个数字或字母表示实体的单联系和多联系</a:t>
            </a:r>
            <a:endParaRPr lang="en-US" altLang="zh-CN" sz="2000" dirty="0">
              <a:solidFill>
                <a:srgbClr val="000000"/>
              </a:solidFill>
            </a:endParaRPr>
          </a:p>
        </p:txBody>
      </p:sp>
      <p:sp>
        <p:nvSpPr>
          <p:cNvPr id="28" name="文本框 27"/>
          <p:cNvSpPr txBox="1"/>
          <p:nvPr/>
        </p:nvSpPr>
        <p:spPr>
          <a:xfrm>
            <a:off x="2937164" y="2577350"/>
            <a:ext cx="8559512" cy="432041"/>
          </a:xfrm>
          <a:prstGeom prst="rect">
            <a:avLst/>
          </a:prstGeom>
          <a:solidFill>
            <a:schemeClr val="accent5">
              <a:lumMod val="20000"/>
              <a:lumOff val="80000"/>
            </a:schemeClr>
          </a:solidFill>
        </p:spPr>
        <p:txBody>
          <a:bodyPr wrap="square" rtlCol="0">
            <a:spAutoFit/>
          </a:bodyPr>
          <a:lstStyle/>
          <a:p>
            <a:pPr algn="just">
              <a:lnSpc>
                <a:spcPct val="120000"/>
              </a:lnSpc>
            </a:pPr>
            <a:r>
              <a:rPr lang="en-US" altLang="zh-CN" sz="2000" dirty="0">
                <a:solidFill>
                  <a:srgbClr val="000000"/>
                </a:solidFill>
              </a:rPr>
              <a:t>3</a:t>
            </a:r>
            <a:r>
              <a:rPr lang="zh-CN" altLang="en-US" sz="2000" dirty="0">
                <a:solidFill>
                  <a:srgbClr val="000000"/>
                </a:solidFill>
              </a:rPr>
              <a:t>）不同的实体联系图规则可用不同符号表示联系，本采用的是普遍的方法</a:t>
            </a:r>
            <a:endParaRPr lang="en-US" altLang="zh-CN" sz="2000" dirty="0">
              <a:solidFill>
                <a:srgbClr val="000000"/>
              </a:solidFill>
            </a:endParaRPr>
          </a:p>
        </p:txBody>
      </p:sp>
      <p:sp>
        <p:nvSpPr>
          <p:cNvPr id="29" name="文本框 28"/>
          <p:cNvSpPr txBox="1"/>
          <p:nvPr/>
        </p:nvSpPr>
        <p:spPr>
          <a:xfrm>
            <a:off x="2929647" y="3086948"/>
            <a:ext cx="8567027" cy="707886"/>
          </a:xfrm>
          <a:prstGeom prst="rect">
            <a:avLst/>
          </a:prstGeom>
          <a:solidFill>
            <a:schemeClr val="accent4">
              <a:lumMod val="20000"/>
              <a:lumOff val="80000"/>
            </a:schemeClr>
          </a:solidFill>
        </p:spPr>
        <p:txBody>
          <a:bodyPr wrap="square" rtlCol="0">
            <a:spAutoFit/>
          </a:bodyPr>
          <a:lstStyle/>
          <a:p>
            <a:pPr algn="just"/>
            <a:r>
              <a:rPr lang="en-US" altLang="zh-CN" sz="2000" dirty="0">
                <a:solidFill>
                  <a:srgbClr val="000000"/>
                </a:solidFill>
              </a:rPr>
              <a:t>4</a:t>
            </a:r>
            <a:r>
              <a:rPr lang="zh-CN" altLang="en-US" sz="2000" dirty="0">
                <a:solidFill>
                  <a:srgbClr val="000000"/>
                </a:solidFill>
              </a:rPr>
              <a:t>）每个请求者可以提出多个请求，因此，在请求者和化学制品请求之间存在一对多联系</a:t>
            </a:r>
            <a:endParaRPr lang="en-US" altLang="zh-CN" sz="2000" dirty="0">
              <a:solidFill>
                <a:srgbClr val="000000"/>
              </a:solidFill>
            </a:endParaRPr>
          </a:p>
        </p:txBody>
      </p:sp>
      <p:sp>
        <p:nvSpPr>
          <p:cNvPr id="42" name="文本框 41"/>
          <p:cNvSpPr txBox="1"/>
          <p:nvPr/>
        </p:nvSpPr>
        <p:spPr>
          <a:xfrm>
            <a:off x="2929645" y="3888048"/>
            <a:ext cx="8567029" cy="801373"/>
          </a:xfrm>
          <a:prstGeom prst="rect">
            <a:avLst/>
          </a:prstGeom>
          <a:solidFill>
            <a:schemeClr val="accent3">
              <a:lumMod val="20000"/>
              <a:lumOff val="80000"/>
            </a:schemeClr>
          </a:solidFill>
        </p:spPr>
        <p:txBody>
          <a:bodyPr wrap="square" rtlCol="0">
            <a:spAutoFit/>
          </a:bodyPr>
          <a:lstStyle/>
          <a:p>
            <a:pPr algn="just">
              <a:lnSpc>
                <a:spcPct val="120000"/>
              </a:lnSpc>
            </a:pPr>
            <a:r>
              <a:rPr lang="en-US" altLang="zh-CN" sz="2000" dirty="0">
                <a:solidFill>
                  <a:srgbClr val="000000"/>
                </a:solidFill>
              </a:rPr>
              <a:t>5</a:t>
            </a:r>
            <a:r>
              <a:rPr lang="zh-CN" altLang="en-US" sz="2000" dirty="0">
                <a:solidFill>
                  <a:srgbClr val="000000"/>
                </a:solidFill>
              </a:rPr>
              <a:t>）单联系在请求者和“提出”关系的连线上标明“</a:t>
            </a:r>
            <a:r>
              <a:rPr lang="en-US" altLang="zh-CN" sz="2000" dirty="0">
                <a:solidFill>
                  <a:srgbClr val="000000"/>
                </a:solidFill>
              </a:rPr>
              <a:t>1”</a:t>
            </a:r>
            <a:r>
              <a:rPr lang="zh-CN" altLang="en-US" sz="2000" dirty="0">
                <a:solidFill>
                  <a:srgbClr val="000000"/>
                </a:solidFill>
              </a:rPr>
              <a:t>，多联系在化学制品请求和“提出”关系的连线上标明“</a:t>
            </a:r>
            <a:r>
              <a:rPr lang="en-US" altLang="zh-CN" sz="2000" dirty="0">
                <a:solidFill>
                  <a:srgbClr val="000000"/>
                </a:solidFill>
              </a:rPr>
              <a:t>M”</a:t>
            </a:r>
            <a:r>
              <a:rPr lang="zh-CN" altLang="en-US" sz="2000" dirty="0">
                <a:solidFill>
                  <a:srgbClr val="000000"/>
                </a:solidFill>
              </a:rPr>
              <a:t>（代表多）</a:t>
            </a:r>
            <a:endParaRPr lang="zh-CN" altLang="en-US" sz="2000" dirty="0">
              <a:solidFill>
                <a:srgbClr val="000000"/>
              </a:solidFill>
            </a:endParaRPr>
          </a:p>
        </p:txBody>
      </p:sp>
      <p:sp>
        <p:nvSpPr>
          <p:cNvPr id="43" name="文本框 42"/>
          <p:cNvSpPr txBox="1"/>
          <p:nvPr/>
        </p:nvSpPr>
        <p:spPr>
          <a:xfrm>
            <a:off x="2929645" y="4797649"/>
            <a:ext cx="8549426" cy="1170705"/>
          </a:xfrm>
          <a:prstGeom prst="rect">
            <a:avLst/>
          </a:prstGeom>
          <a:solidFill>
            <a:schemeClr val="accent2">
              <a:lumMod val="20000"/>
              <a:lumOff val="80000"/>
            </a:schemeClr>
          </a:solidFill>
        </p:spPr>
        <p:txBody>
          <a:bodyPr wrap="square" rtlCol="0">
            <a:spAutoFit/>
          </a:bodyPr>
          <a:lstStyle/>
          <a:p>
            <a:pPr algn="just">
              <a:lnSpc>
                <a:spcPct val="120000"/>
              </a:lnSpc>
            </a:pPr>
            <a:r>
              <a:rPr lang="en-US" altLang="zh-CN" sz="2000" dirty="0">
                <a:solidFill>
                  <a:srgbClr val="000000"/>
                </a:solidFill>
              </a:rPr>
              <a:t>6</a:t>
            </a:r>
            <a:r>
              <a:rPr lang="zh-CN" altLang="en-US" sz="2000" dirty="0">
                <a:solidFill>
                  <a:srgbClr val="000000"/>
                </a:solidFill>
              </a:rPr>
              <a:t>）其他可能的联系：</a:t>
            </a:r>
            <a:r>
              <a:rPr lang="zh-CN" altLang="en-US" sz="2000" b="1" dirty="0">
                <a:solidFill>
                  <a:srgbClr val="FF0000"/>
                </a:solidFill>
              </a:rPr>
              <a:t>一对一</a:t>
            </a:r>
            <a:r>
              <a:rPr lang="zh-CN" altLang="en-US" sz="2000" dirty="0">
                <a:solidFill>
                  <a:srgbClr val="000000"/>
                </a:solidFill>
              </a:rPr>
              <a:t>（每一个容器历史记录跟踪一个化学制品容器）、</a:t>
            </a:r>
            <a:r>
              <a:rPr lang="zh-CN" altLang="en-US" sz="2000" b="1" dirty="0">
                <a:solidFill>
                  <a:srgbClr val="FF0000"/>
                </a:solidFill>
              </a:rPr>
              <a:t>多对多</a:t>
            </a:r>
            <a:r>
              <a:rPr lang="zh-CN" altLang="en-US" sz="2000" dirty="0">
                <a:solidFill>
                  <a:srgbClr val="000000"/>
                </a:solidFill>
              </a:rPr>
              <a:t>（每一个供应商目录中描述了许多种化学制品，并且每种化学制品可以被多个供应商目录表所描述）</a:t>
            </a:r>
            <a:endParaRPr lang="zh-CN" altLang="en-US" sz="2000" dirty="0">
              <a:solidFill>
                <a:srgbClr val="000000"/>
              </a:solidFill>
            </a:endParaRPr>
          </a:p>
        </p:txBody>
      </p:sp>
      <p:grpSp>
        <p:nvGrpSpPr>
          <p:cNvPr id="40" name="组合 39"/>
          <p:cNvGrpSpPr/>
          <p:nvPr/>
        </p:nvGrpSpPr>
        <p:grpSpPr>
          <a:xfrm>
            <a:off x="598907" y="3412569"/>
            <a:ext cx="2108835" cy="1103552"/>
            <a:chOff x="1250061" y="4273120"/>
            <a:chExt cx="2383155" cy="1505668"/>
          </a:xfrm>
        </p:grpSpPr>
        <p:grpSp>
          <p:nvGrpSpPr>
            <p:cNvPr id="41" name="Group 41"/>
            <p:cNvGrpSpPr/>
            <p:nvPr/>
          </p:nvGrpSpPr>
          <p:grpSpPr>
            <a:xfrm>
              <a:off x="1250061" y="4273120"/>
              <a:ext cx="2383155" cy="1505668"/>
              <a:chOff x="7203266" y="3825303"/>
              <a:chExt cx="4555150" cy="1641549"/>
            </a:xfrm>
            <a:solidFill>
              <a:schemeClr val="bg1">
                <a:lumMod val="65000"/>
              </a:schemeClr>
            </a:solidFill>
            <a:effectLst/>
          </p:grpSpPr>
          <p:sp>
            <p:nvSpPr>
              <p:cNvPr id="48" name="Arrow: Right 42"/>
              <p:cNvSpPr/>
              <p:nvPr/>
            </p:nvSpPr>
            <p:spPr>
              <a:xfrm>
                <a:off x="7635595" y="3825303"/>
                <a:ext cx="4122821" cy="1641549"/>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9" name="Oval 43"/>
              <p:cNvSpPr/>
              <p:nvPr/>
            </p:nvSpPr>
            <p:spPr>
              <a:xfrm>
                <a:off x="7203266" y="4236883"/>
                <a:ext cx="818388" cy="818388"/>
              </a:xfrm>
              <a:prstGeom prst="ellipse">
                <a:avLst/>
              </a:prstGeom>
              <a:solidFill>
                <a:schemeClr val="accent6"/>
              </a:solid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r>
                  <a:rPr lang="en-US" sz="2400" dirty="0">
                    <a:solidFill>
                      <a:srgbClr val="FFFFFF"/>
                    </a:solidFill>
                  </a:rPr>
                  <a:t>02</a:t>
                </a:r>
                <a:endParaRPr lang="en-US" sz="2400" dirty="0">
                  <a:solidFill>
                    <a:srgbClr val="FFFFFF"/>
                  </a:solidFill>
                </a:endParaRPr>
              </a:p>
            </p:txBody>
          </p:sp>
        </p:grpSp>
        <p:grpSp>
          <p:nvGrpSpPr>
            <p:cNvPr id="45" name="Group 48"/>
            <p:cNvGrpSpPr/>
            <p:nvPr/>
          </p:nvGrpSpPr>
          <p:grpSpPr bwMode="auto">
            <a:xfrm>
              <a:off x="2953550" y="4837101"/>
              <a:ext cx="334828" cy="414277"/>
              <a:chOff x="0" y="0"/>
              <a:chExt cx="464" cy="573"/>
            </a:xfrm>
            <a:solidFill>
              <a:srgbClr val="FFFFFF"/>
            </a:solidFill>
            <a:effectLst/>
          </p:grpSpPr>
          <p:sp>
            <p:nvSpPr>
              <p:cNvPr id="46" name="Freeform: Shape 49"/>
              <p:cNvSpPr/>
              <p:nvPr/>
            </p:nvSpPr>
            <p:spPr bwMode="auto">
              <a:xfrm>
                <a:off x="88" y="24"/>
                <a:ext cx="376" cy="322"/>
              </a:xfrm>
              <a:custGeom>
                <a:avLst/>
                <a:gdLst>
                  <a:gd name="T0" fmla="*/ 0 w 21115"/>
                  <a:gd name="T1" fmla="*/ 0 h 18556"/>
                  <a:gd name="T2" fmla="*/ 0 w 21115"/>
                  <a:gd name="T3" fmla="*/ 0 h 18556"/>
                  <a:gd name="T4" fmla="*/ 0 w 21115"/>
                  <a:gd name="T5" fmla="*/ 0 h 18556"/>
                  <a:gd name="T6" fmla="*/ 0 w 21115"/>
                  <a:gd name="T7" fmla="*/ 0 h 18556"/>
                  <a:gd name="T8" fmla="*/ 0 w 21115"/>
                  <a:gd name="T9" fmla="*/ 0 h 18556"/>
                  <a:gd name="T10" fmla="*/ 0 w 21115"/>
                  <a:gd name="T11" fmla="*/ 0 h 18556"/>
                  <a:gd name="T12" fmla="*/ 0 w 21115"/>
                  <a:gd name="T13" fmla="*/ 0 h 18556"/>
                  <a:gd name="T14" fmla="*/ 0 w 21115"/>
                  <a:gd name="T15" fmla="*/ 0 h 18556"/>
                  <a:gd name="T16" fmla="*/ 0 w 21115"/>
                  <a:gd name="T17" fmla="*/ 0 h 18556"/>
                  <a:gd name="T18" fmla="*/ 0 w 21115"/>
                  <a:gd name="T19" fmla="*/ 0 h 18556"/>
                  <a:gd name="T20" fmla="*/ 0 w 21115"/>
                  <a:gd name="T21" fmla="*/ 0 h 185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115" h="18556">
                    <a:moveTo>
                      <a:pt x="20779" y="3635"/>
                    </a:moveTo>
                    <a:cubicBezTo>
                      <a:pt x="20779" y="3635"/>
                      <a:pt x="16054" y="3835"/>
                      <a:pt x="13538" y="4151"/>
                    </a:cubicBezTo>
                    <a:cubicBezTo>
                      <a:pt x="12114" y="4330"/>
                      <a:pt x="13006" y="1476"/>
                      <a:pt x="13006" y="911"/>
                    </a:cubicBezTo>
                    <a:cubicBezTo>
                      <a:pt x="13006" y="-1684"/>
                      <a:pt x="0" y="2094"/>
                      <a:pt x="0" y="2094"/>
                    </a:cubicBezTo>
                    <a:lnTo>
                      <a:pt x="0" y="17384"/>
                    </a:lnTo>
                    <a:cubicBezTo>
                      <a:pt x="0" y="17384"/>
                      <a:pt x="988" y="17824"/>
                      <a:pt x="2373" y="17286"/>
                    </a:cubicBezTo>
                    <a:cubicBezTo>
                      <a:pt x="5889" y="15919"/>
                      <a:pt x="11968" y="13959"/>
                      <a:pt x="10988" y="17189"/>
                    </a:cubicBezTo>
                    <a:cubicBezTo>
                      <a:pt x="10160" y="19916"/>
                      <a:pt x="20491" y="17722"/>
                      <a:pt x="20491" y="17722"/>
                    </a:cubicBezTo>
                    <a:cubicBezTo>
                      <a:pt x="20491" y="17722"/>
                      <a:pt x="19749" y="12037"/>
                      <a:pt x="20675" y="8735"/>
                    </a:cubicBezTo>
                    <a:cubicBezTo>
                      <a:pt x="21600" y="5433"/>
                      <a:pt x="20779" y="3635"/>
                      <a:pt x="20779" y="3635"/>
                    </a:cubicBezTo>
                    <a:close/>
                    <a:moveTo>
                      <a:pt x="20779" y="3635"/>
                    </a:moveTo>
                  </a:path>
                </a:pathLst>
              </a:custGeom>
              <a:grpFill/>
              <a:ln>
                <a:noFill/>
              </a:ln>
            </p:spPr>
            <p:txBody>
              <a:bodyPr anchor="ctr"/>
              <a:lstStyle/>
              <a:p>
                <a:pPr algn="ctr"/>
                <a:endParaRPr dirty="0"/>
              </a:p>
            </p:txBody>
          </p:sp>
          <p:sp>
            <p:nvSpPr>
              <p:cNvPr id="47" name="Freeform: Shape 50"/>
              <p:cNvSpPr/>
              <p:nvPr/>
            </p:nvSpPr>
            <p:spPr bwMode="auto">
              <a:xfrm>
                <a:off x="0" y="0"/>
                <a:ext cx="56" cy="5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65"/>
                    </a:moveTo>
                    <a:cubicBezTo>
                      <a:pt x="21600" y="477"/>
                      <a:pt x="16763" y="0"/>
                      <a:pt x="10802" y="0"/>
                    </a:cubicBezTo>
                    <a:cubicBezTo>
                      <a:pt x="4834" y="0"/>
                      <a:pt x="0" y="477"/>
                      <a:pt x="0" y="1065"/>
                    </a:cubicBezTo>
                    <a:lnTo>
                      <a:pt x="0" y="21600"/>
                    </a:lnTo>
                    <a:lnTo>
                      <a:pt x="21600" y="21600"/>
                    </a:lnTo>
                    <a:lnTo>
                      <a:pt x="21600" y="1065"/>
                    </a:lnTo>
                    <a:close/>
                    <a:moveTo>
                      <a:pt x="21600" y="1065"/>
                    </a:moveTo>
                  </a:path>
                </a:pathLst>
              </a:custGeom>
              <a:grpFill/>
              <a:ln>
                <a:noFill/>
              </a:ln>
            </p:spPr>
            <p:txBody>
              <a:bodyPr anchor="ctr"/>
              <a:lstStyle/>
              <a:p>
                <a:pPr algn="ctr"/>
              </a:p>
            </p:txBody>
          </p:sp>
        </p:grpSp>
      </p:grpSp>
      <p:sp>
        <p:nvSpPr>
          <p:cNvPr id="50" name="文本框 49"/>
          <p:cNvSpPr txBox="1"/>
          <p:nvPr/>
        </p:nvSpPr>
        <p:spPr>
          <a:xfrm>
            <a:off x="940551" y="3760234"/>
            <a:ext cx="697627" cy="400110"/>
          </a:xfrm>
          <a:prstGeom prst="rect">
            <a:avLst/>
          </a:prstGeom>
          <a:noFill/>
        </p:spPr>
        <p:txBody>
          <a:bodyPr wrap="none" rtlCol="0">
            <a:spAutoFit/>
          </a:bodyPr>
          <a:lstStyle/>
          <a:p>
            <a:r>
              <a:rPr lang="zh-CN" altLang="en-US" sz="2000" dirty="0">
                <a:solidFill>
                  <a:schemeClr val="bg1"/>
                </a:solidFill>
              </a:rPr>
              <a:t>联系</a:t>
            </a:r>
            <a:endParaRPr lang="zh-CN" altLang="en-US" sz="2000" dirty="0">
              <a:solidFill>
                <a:schemeClr val="bg1"/>
              </a:solidFill>
            </a:endParaRPr>
          </a:p>
        </p:txBody>
      </p:sp>
      <p:sp>
        <p:nvSpPr>
          <p:cNvPr id="59" name="矩形: 圆角 58"/>
          <p:cNvSpPr/>
          <p:nvPr/>
        </p:nvSpPr>
        <p:spPr>
          <a:xfrm>
            <a:off x="473652" y="1539789"/>
            <a:ext cx="3962399" cy="3676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mn-ea"/>
              </a:rPr>
              <a:t>实体</a:t>
            </a:r>
            <a:r>
              <a:rPr lang="en-US" altLang="zh-CN" sz="2000" b="1" dirty="0">
                <a:solidFill>
                  <a:srgbClr val="FF0000"/>
                </a:solidFill>
                <a:latin typeface="+mn-ea"/>
              </a:rPr>
              <a:t>-</a:t>
            </a:r>
            <a:r>
              <a:rPr lang="zh-CN" altLang="en-US" sz="2000" b="1" dirty="0">
                <a:solidFill>
                  <a:srgbClr val="FF0000"/>
                </a:solidFill>
                <a:latin typeface="+mn-ea"/>
              </a:rPr>
              <a:t>联系图中各元素的含义：</a:t>
            </a:r>
            <a:endParaRPr lang="zh-CN" altLang="en-US" sz="2000" b="1" dirty="0">
              <a:solidFill>
                <a:srgbClr val="FF0000"/>
              </a:solidFill>
              <a:latin typeface="+mn-ea"/>
            </a:endParaRPr>
          </a:p>
        </p:txBody>
      </p:sp>
      <p:sp>
        <p:nvSpPr>
          <p:cNvPr id="60" name="矩形: 圆角 59"/>
          <p:cNvSpPr/>
          <p:nvPr/>
        </p:nvSpPr>
        <p:spPr>
          <a:xfrm>
            <a:off x="2728175" y="1907481"/>
            <a:ext cx="8990173" cy="4225463"/>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pPr>
              <a:defRPr/>
            </a:pPr>
            <a:fld id="{6A0FE466-9A83-4D21-9843-EDD011C10BED}"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left)">
                                      <p:cBhvr>
                                        <p:cTn id="8" dur="500"/>
                                        <p:tgtEl>
                                          <p:spTgt spid="27"/>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animBg="1"/>
      <p:bldP spid="28" grpId="0" animBg="1"/>
      <p:bldP spid="29" grpId="0" animBg="1"/>
      <p:bldP spid="42" grpId="0" animBg="1"/>
      <p:bldP spid="43"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9246"/>
          <p:cNvSpPr>
            <a:spLocks noChangeArrowheads="1"/>
          </p:cNvSpPr>
          <p:nvPr/>
        </p:nvSpPr>
        <p:spPr bwMode="auto">
          <a:xfrm>
            <a:off x="700838" y="1383066"/>
            <a:ext cx="9239828" cy="560417"/>
          </a:xfrm>
          <a:prstGeom prst="roundRect">
            <a:avLst/>
          </a:prstGeom>
          <a:noFill/>
          <a:ln w="9525">
            <a:solidFill>
              <a:schemeClr val="tx1"/>
            </a:solidFill>
            <a:miter lim="800000"/>
          </a:ln>
        </p:spPr>
        <p:txBody>
          <a:bodyPr wrap="none" anchor="ctr"/>
          <a:lstStyle/>
          <a:p>
            <a:r>
              <a:rPr lang="zh-CN" altLang="en-US" sz="2000" b="1" dirty="0">
                <a:solidFill>
                  <a:srgbClr val="FF0000"/>
                </a:solidFill>
                <a:latin typeface="宋体" panose="02010600030101010101" pitchFamily="2" charset="-122"/>
              </a:rPr>
              <a:t>“化学制品跟踪系统”的项目开发组召开第一次软件需求规格说明的评审参与人：</a:t>
            </a:r>
            <a:endParaRPr lang="zh-CN" altLang="en-US" sz="2000" b="1" dirty="0">
              <a:solidFill>
                <a:srgbClr val="FF0000"/>
              </a:solidFill>
              <a:latin typeface="宋体" panose="02010600030101010101" pitchFamily="2" charset="-122"/>
            </a:endParaRPr>
          </a:p>
        </p:txBody>
      </p:sp>
      <p:sp>
        <p:nvSpPr>
          <p:cNvPr id="18" name="文本框 6"/>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20" name="图示 19"/>
          <p:cNvGraphicFramePr/>
          <p:nvPr/>
        </p:nvGraphicFramePr>
        <p:xfrm>
          <a:off x="2224892" y="2162569"/>
          <a:ext cx="8166023" cy="46143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1" name="椭圆 20"/>
          <p:cNvSpPr/>
          <p:nvPr/>
        </p:nvSpPr>
        <p:spPr>
          <a:xfrm>
            <a:off x="5456845" y="3678102"/>
            <a:ext cx="1728320" cy="151662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b="1" dirty="0"/>
              <a:t>参与者</a:t>
            </a:r>
            <a:endParaRPr lang="zh-CN" altLang="en-US" sz="2400" b="1" dirty="0"/>
          </a:p>
        </p:txBody>
      </p:sp>
      <p:sp>
        <p:nvSpPr>
          <p:cNvPr id="7"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3.5.1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需求的图形化分析背景</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0BC5CEBE-EDDE-4320-825F-D5D57D33EF26}"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left)">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Graphic spid="20" grpId="0">
        <p:bldAsOne/>
      </p:bldGraphic>
      <p:bldP spid="21"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5"/>
          <p:cNvGrpSpPr/>
          <p:nvPr/>
        </p:nvGrpSpPr>
        <p:grpSpPr>
          <a:xfrm>
            <a:off x="108557" y="337632"/>
            <a:ext cx="525184" cy="422276"/>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13" name="组合 112"/>
          <p:cNvGrpSpPr/>
          <p:nvPr/>
        </p:nvGrpSpPr>
        <p:grpSpPr>
          <a:xfrm>
            <a:off x="2082292" y="2072778"/>
            <a:ext cx="8154359" cy="4224953"/>
            <a:chOff x="1659995" y="958289"/>
            <a:chExt cx="8154359" cy="4224953"/>
          </a:xfrm>
        </p:grpSpPr>
        <p:sp>
          <p:nvSpPr>
            <p:cNvPr id="33" name="椭圆 32"/>
            <p:cNvSpPr/>
            <p:nvPr/>
          </p:nvSpPr>
          <p:spPr>
            <a:xfrm>
              <a:off x="3152302" y="3787721"/>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693180" y="1232464"/>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675200" y="958289"/>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8864991" y="1748275"/>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a:off x="8864991" y="2688124"/>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864991" y="3562630"/>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8777609" y="4359676"/>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811416" y="4121218"/>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085249" y="2721693"/>
              <a:ext cx="917943" cy="6911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7772285" y="2731149"/>
              <a:ext cx="917943" cy="6911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nvSpPr>
          <p:spPr>
            <a:xfrm>
              <a:off x="6438936" y="2725862"/>
              <a:ext cx="917943" cy="6911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a:off x="2377324" y="1211133"/>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a:off x="1660633" y="1884444"/>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376641" y="4510513"/>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408061" y="2727634"/>
              <a:ext cx="917943" cy="6911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4584351" y="1247100"/>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594858" y="4142777"/>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菱形 54"/>
            <p:cNvSpPr/>
            <p:nvPr/>
          </p:nvSpPr>
          <p:spPr>
            <a:xfrm>
              <a:off x="3751579" y="2718779"/>
              <a:ext cx="917943" cy="6911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a:off x="1659995" y="3819272"/>
              <a:ext cx="949363" cy="67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6" idx="4"/>
              <a:endCxn id="50" idx="0"/>
            </p:cNvCxnSpPr>
            <p:nvPr/>
          </p:nvCxnSpPr>
          <p:spPr>
            <a:xfrm>
              <a:off x="2852006" y="1883862"/>
              <a:ext cx="15027" cy="84377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1" name="直接连接符 60"/>
            <p:cNvCxnSpPr>
              <a:stCxn id="47" idx="6"/>
              <a:endCxn id="50" idx="0"/>
            </p:cNvCxnSpPr>
            <p:nvPr/>
          </p:nvCxnSpPr>
          <p:spPr>
            <a:xfrm>
              <a:off x="2609996" y="2220809"/>
              <a:ext cx="257037" cy="50682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2" name="直接连接符 61"/>
            <p:cNvCxnSpPr>
              <a:stCxn id="55" idx="1"/>
              <a:endCxn id="50" idx="3"/>
            </p:cNvCxnSpPr>
            <p:nvPr/>
          </p:nvCxnSpPr>
          <p:spPr>
            <a:xfrm flipH="1">
              <a:off x="3326004" y="3064340"/>
              <a:ext cx="425575" cy="885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3" name="直接连接符 62"/>
            <p:cNvCxnSpPr>
              <a:stCxn id="43" idx="1"/>
              <a:endCxn id="55" idx="3"/>
            </p:cNvCxnSpPr>
            <p:nvPr/>
          </p:nvCxnSpPr>
          <p:spPr>
            <a:xfrm flipH="1" flipV="1">
              <a:off x="4669522" y="3064340"/>
              <a:ext cx="415727" cy="2914"/>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7" name="直接连接符 66"/>
            <p:cNvCxnSpPr>
              <a:stCxn id="45" idx="1"/>
              <a:endCxn id="43" idx="3"/>
            </p:cNvCxnSpPr>
            <p:nvPr/>
          </p:nvCxnSpPr>
          <p:spPr>
            <a:xfrm flipH="1" flipV="1">
              <a:off x="6003192" y="3067254"/>
              <a:ext cx="435744" cy="4169"/>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0" name="直接连接符 69"/>
            <p:cNvCxnSpPr>
              <a:stCxn id="44" idx="1"/>
              <a:endCxn id="45" idx="3"/>
            </p:cNvCxnSpPr>
            <p:nvPr/>
          </p:nvCxnSpPr>
          <p:spPr>
            <a:xfrm flipH="1" flipV="1">
              <a:off x="7356879" y="3071423"/>
              <a:ext cx="415406" cy="528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3" name="直接连接符 72"/>
            <p:cNvCxnSpPr>
              <a:stCxn id="36" idx="3"/>
              <a:endCxn id="44" idx="3"/>
            </p:cNvCxnSpPr>
            <p:nvPr/>
          </p:nvCxnSpPr>
          <p:spPr>
            <a:xfrm flipH="1">
              <a:off x="8690228" y="1532499"/>
              <a:ext cx="124003" cy="1544211"/>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6" name="直接连接符 75"/>
            <p:cNvCxnSpPr>
              <a:stCxn id="37" idx="2"/>
              <a:endCxn id="44" idx="3"/>
            </p:cNvCxnSpPr>
            <p:nvPr/>
          </p:nvCxnSpPr>
          <p:spPr>
            <a:xfrm flipH="1">
              <a:off x="8690228" y="2084640"/>
              <a:ext cx="174763" cy="99207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9" name="直接连接符 78"/>
            <p:cNvCxnSpPr>
              <a:stCxn id="38" idx="2"/>
              <a:endCxn id="44" idx="3"/>
            </p:cNvCxnSpPr>
            <p:nvPr/>
          </p:nvCxnSpPr>
          <p:spPr>
            <a:xfrm flipH="1">
              <a:off x="8690228" y="3024489"/>
              <a:ext cx="174763" cy="52221"/>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82" name="直接连接符 81"/>
            <p:cNvCxnSpPr>
              <a:stCxn id="39" idx="2"/>
              <a:endCxn id="44" idx="3"/>
            </p:cNvCxnSpPr>
            <p:nvPr/>
          </p:nvCxnSpPr>
          <p:spPr>
            <a:xfrm flipH="1" flipV="1">
              <a:off x="8690228" y="3076710"/>
              <a:ext cx="174763" cy="82228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85" name="直接连接符 84"/>
            <p:cNvCxnSpPr>
              <a:stCxn id="40" idx="2"/>
              <a:endCxn id="44" idx="3"/>
            </p:cNvCxnSpPr>
            <p:nvPr/>
          </p:nvCxnSpPr>
          <p:spPr>
            <a:xfrm flipH="1" flipV="1">
              <a:off x="8690228" y="3076710"/>
              <a:ext cx="87381" cy="1619331"/>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1" name="直接连接符 90"/>
            <p:cNvCxnSpPr>
              <a:stCxn id="52" idx="4"/>
              <a:endCxn id="43" idx="0"/>
            </p:cNvCxnSpPr>
            <p:nvPr/>
          </p:nvCxnSpPr>
          <p:spPr>
            <a:xfrm>
              <a:off x="5059033" y="1919829"/>
              <a:ext cx="485188" cy="801864"/>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4" name="直接连接符 93"/>
            <p:cNvCxnSpPr>
              <a:stCxn id="35" idx="4"/>
              <a:endCxn id="43" idx="0"/>
            </p:cNvCxnSpPr>
            <p:nvPr/>
          </p:nvCxnSpPr>
          <p:spPr>
            <a:xfrm flipH="1">
              <a:off x="5544221" y="1905193"/>
              <a:ext cx="623641" cy="81650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7" name="直接连接符 96"/>
            <p:cNvCxnSpPr>
              <a:stCxn id="53" idx="0"/>
              <a:endCxn id="43" idx="2"/>
            </p:cNvCxnSpPr>
            <p:nvPr/>
          </p:nvCxnSpPr>
          <p:spPr>
            <a:xfrm flipV="1">
              <a:off x="5069540" y="3412814"/>
              <a:ext cx="474681" cy="72996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0" name="直接连接符 99"/>
            <p:cNvCxnSpPr>
              <a:stCxn id="42" idx="0"/>
              <a:endCxn id="43" idx="2"/>
            </p:cNvCxnSpPr>
            <p:nvPr/>
          </p:nvCxnSpPr>
          <p:spPr>
            <a:xfrm flipH="1" flipV="1">
              <a:off x="5544221" y="3412814"/>
              <a:ext cx="741877" cy="708404"/>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4" name="直接连接符 103"/>
            <p:cNvCxnSpPr>
              <a:stCxn id="50" idx="2"/>
              <a:endCxn id="49" idx="0"/>
            </p:cNvCxnSpPr>
            <p:nvPr/>
          </p:nvCxnSpPr>
          <p:spPr>
            <a:xfrm flipH="1">
              <a:off x="2851323" y="3418755"/>
              <a:ext cx="15710" cy="109175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7" name="直接连接符 106"/>
            <p:cNvCxnSpPr>
              <a:stCxn id="50" idx="2"/>
              <a:endCxn id="58" idx="0"/>
            </p:cNvCxnSpPr>
            <p:nvPr/>
          </p:nvCxnSpPr>
          <p:spPr>
            <a:xfrm flipH="1">
              <a:off x="2134677" y="3418755"/>
              <a:ext cx="732356" cy="40051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0" name="直接连接符 109"/>
            <p:cNvCxnSpPr>
              <a:stCxn id="50" idx="2"/>
              <a:endCxn id="33" idx="0"/>
            </p:cNvCxnSpPr>
            <p:nvPr/>
          </p:nvCxnSpPr>
          <p:spPr>
            <a:xfrm>
              <a:off x="2867033" y="3418755"/>
              <a:ext cx="759951" cy="368966"/>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sp>
        <p:nvSpPr>
          <p:cNvPr id="114" name="文本框 113"/>
          <p:cNvSpPr txBox="1"/>
          <p:nvPr/>
        </p:nvSpPr>
        <p:spPr>
          <a:xfrm>
            <a:off x="2830358" y="2527430"/>
            <a:ext cx="917943" cy="307777"/>
          </a:xfrm>
          <a:prstGeom prst="rect">
            <a:avLst/>
          </a:prstGeom>
          <a:noFill/>
        </p:spPr>
        <p:txBody>
          <a:bodyPr wrap="square" rtlCol="0">
            <a:spAutoFit/>
          </a:bodyPr>
          <a:lstStyle/>
          <a:p>
            <a:r>
              <a:rPr lang="zh-CN" altLang="en-US" sz="1400" dirty="0"/>
              <a:t>教职工号</a:t>
            </a:r>
            <a:endParaRPr lang="zh-CN" altLang="en-US" sz="1400" dirty="0"/>
          </a:p>
        </p:txBody>
      </p:sp>
      <p:sp>
        <p:nvSpPr>
          <p:cNvPr id="115" name="文本框 114"/>
          <p:cNvSpPr txBox="1"/>
          <p:nvPr/>
        </p:nvSpPr>
        <p:spPr>
          <a:xfrm>
            <a:off x="5063448" y="2541429"/>
            <a:ext cx="917943" cy="307777"/>
          </a:xfrm>
          <a:prstGeom prst="rect">
            <a:avLst/>
          </a:prstGeom>
          <a:noFill/>
        </p:spPr>
        <p:txBody>
          <a:bodyPr wrap="square" rtlCol="0">
            <a:spAutoFit/>
          </a:bodyPr>
          <a:lstStyle/>
          <a:p>
            <a:r>
              <a:rPr lang="zh-CN" altLang="en-US" sz="1400" dirty="0"/>
              <a:t>教职工号</a:t>
            </a:r>
            <a:endParaRPr lang="zh-CN" altLang="en-US" sz="1400" dirty="0"/>
          </a:p>
        </p:txBody>
      </p:sp>
      <p:sp>
        <p:nvSpPr>
          <p:cNvPr id="116" name="文本框 115"/>
          <p:cNvSpPr txBox="1"/>
          <p:nvPr/>
        </p:nvSpPr>
        <p:spPr>
          <a:xfrm>
            <a:off x="6112871" y="2527430"/>
            <a:ext cx="917943" cy="307777"/>
          </a:xfrm>
          <a:prstGeom prst="rect">
            <a:avLst/>
          </a:prstGeom>
          <a:noFill/>
        </p:spPr>
        <p:txBody>
          <a:bodyPr wrap="square" rtlCol="0">
            <a:spAutoFit/>
          </a:bodyPr>
          <a:lstStyle/>
          <a:p>
            <a:r>
              <a:rPr lang="zh-CN" altLang="en-US" sz="1400" dirty="0"/>
              <a:t>教职工号</a:t>
            </a:r>
            <a:endParaRPr lang="zh-CN" altLang="en-US" sz="1400" dirty="0"/>
          </a:p>
        </p:txBody>
      </p:sp>
      <p:sp>
        <p:nvSpPr>
          <p:cNvPr id="117" name="文本框 116"/>
          <p:cNvSpPr txBox="1"/>
          <p:nvPr/>
        </p:nvSpPr>
        <p:spPr>
          <a:xfrm>
            <a:off x="9316003" y="2233652"/>
            <a:ext cx="717168" cy="307777"/>
          </a:xfrm>
          <a:prstGeom prst="rect">
            <a:avLst/>
          </a:prstGeom>
          <a:noFill/>
        </p:spPr>
        <p:txBody>
          <a:bodyPr wrap="square" rtlCol="0">
            <a:spAutoFit/>
          </a:bodyPr>
          <a:lstStyle/>
          <a:p>
            <a:r>
              <a:rPr lang="zh-CN" altLang="en-US" sz="1400" dirty="0"/>
              <a:t>学号</a:t>
            </a:r>
            <a:endParaRPr lang="zh-CN" altLang="en-US" sz="1400" dirty="0"/>
          </a:p>
        </p:txBody>
      </p:sp>
      <p:sp>
        <p:nvSpPr>
          <p:cNvPr id="118" name="文本框 117"/>
          <p:cNvSpPr txBox="1"/>
          <p:nvPr/>
        </p:nvSpPr>
        <p:spPr>
          <a:xfrm>
            <a:off x="9490124" y="3034318"/>
            <a:ext cx="717168" cy="307777"/>
          </a:xfrm>
          <a:prstGeom prst="rect">
            <a:avLst/>
          </a:prstGeom>
          <a:noFill/>
        </p:spPr>
        <p:txBody>
          <a:bodyPr wrap="square" rtlCol="0">
            <a:spAutoFit/>
          </a:bodyPr>
          <a:lstStyle/>
          <a:p>
            <a:r>
              <a:rPr lang="zh-CN" altLang="en-US" sz="1400" dirty="0"/>
              <a:t>姓名</a:t>
            </a:r>
            <a:endParaRPr lang="zh-CN" altLang="en-US" sz="1400" dirty="0"/>
          </a:p>
        </p:txBody>
      </p:sp>
      <p:sp>
        <p:nvSpPr>
          <p:cNvPr id="119" name="文本框 118"/>
          <p:cNvSpPr txBox="1"/>
          <p:nvPr/>
        </p:nvSpPr>
        <p:spPr>
          <a:xfrm>
            <a:off x="9488063" y="3977338"/>
            <a:ext cx="558797" cy="307777"/>
          </a:xfrm>
          <a:prstGeom prst="rect">
            <a:avLst/>
          </a:prstGeom>
          <a:noFill/>
        </p:spPr>
        <p:txBody>
          <a:bodyPr wrap="square" rtlCol="0">
            <a:spAutoFit/>
          </a:bodyPr>
          <a:lstStyle/>
          <a:p>
            <a:r>
              <a:rPr lang="zh-CN" altLang="en-US" sz="1400" dirty="0"/>
              <a:t>性别</a:t>
            </a:r>
            <a:endParaRPr lang="zh-CN" altLang="en-US" sz="1400" dirty="0"/>
          </a:p>
        </p:txBody>
      </p:sp>
      <p:sp>
        <p:nvSpPr>
          <p:cNvPr id="120" name="文本框 119"/>
          <p:cNvSpPr txBox="1"/>
          <p:nvPr/>
        </p:nvSpPr>
        <p:spPr>
          <a:xfrm>
            <a:off x="9463117" y="4896965"/>
            <a:ext cx="717168" cy="307777"/>
          </a:xfrm>
          <a:prstGeom prst="rect">
            <a:avLst/>
          </a:prstGeom>
          <a:noFill/>
        </p:spPr>
        <p:txBody>
          <a:bodyPr wrap="square" rtlCol="0">
            <a:spAutoFit/>
          </a:bodyPr>
          <a:lstStyle/>
          <a:p>
            <a:r>
              <a:rPr lang="zh-CN" altLang="en-US" sz="1400" dirty="0"/>
              <a:t>年龄</a:t>
            </a:r>
            <a:endParaRPr lang="zh-CN" altLang="en-US" sz="1400" dirty="0"/>
          </a:p>
        </p:txBody>
      </p:sp>
      <p:sp>
        <p:nvSpPr>
          <p:cNvPr id="121" name="文本框 120"/>
          <p:cNvSpPr txBox="1"/>
          <p:nvPr/>
        </p:nvSpPr>
        <p:spPr>
          <a:xfrm>
            <a:off x="9400681" y="5711241"/>
            <a:ext cx="717168" cy="307777"/>
          </a:xfrm>
          <a:prstGeom prst="rect">
            <a:avLst/>
          </a:prstGeom>
          <a:noFill/>
        </p:spPr>
        <p:txBody>
          <a:bodyPr wrap="square" rtlCol="0">
            <a:spAutoFit/>
          </a:bodyPr>
          <a:lstStyle/>
          <a:p>
            <a:r>
              <a:rPr lang="zh-CN" altLang="en-US" sz="1400" dirty="0"/>
              <a:t>专业</a:t>
            </a:r>
            <a:endParaRPr lang="zh-CN" altLang="en-US" sz="1400" dirty="0"/>
          </a:p>
        </p:txBody>
      </p:sp>
      <p:sp>
        <p:nvSpPr>
          <p:cNvPr id="122" name="文本框 121"/>
          <p:cNvSpPr txBox="1"/>
          <p:nvPr/>
        </p:nvSpPr>
        <p:spPr>
          <a:xfrm>
            <a:off x="8369977" y="4032022"/>
            <a:ext cx="717168" cy="307777"/>
          </a:xfrm>
          <a:prstGeom prst="rect">
            <a:avLst/>
          </a:prstGeom>
          <a:noFill/>
        </p:spPr>
        <p:txBody>
          <a:bodyPr wrap="square" rtlCol="0">
            <a:spAutoFit/>
          </a:bodyPr>
          <a:lstStyle>
            <a:defPPr>
              <a:defRPr lang="zh-CN"/>
            </a:defPPr>
            <a:lvl1pPr>
              <a:defRPr sz="1400"/>
            </a:lvl1pPr>
          </a:lstStyle>
          <a:p>
            <a:r>
              <a:rPr lang="zh-CN" altLang="en-US" dirty="0"/>
              <a:t>学生</a:t>
            </a:r>
            <a:endParaRPr lang="zh-CN" altLang="en-US" dirty="0"/>
          </a:p>
        </p:txBody>
      </p:sp>
      <p:sp>
        <p:nvSpPr>
          <p:cNvPr id="123" name="文本框 122"/>
          <p:cNvSpPr txBox="1"/>
          <p:nvPr/>
        </p:nvSpPr>
        <p:spPr>
          <a:xfrm>
            <a:off x="7087388" y="4024939"/>
            <a:ext cx="717168" cy="307777"/>
          </a:xfrm>
          <a:prstGeom prst="rect">
            <a:avLst/>
          </a:prstGeom>
          <a:noFill/>
        </p:spPr>
        <p:txBody>
          <a:bodyPr wrap="square" rtlCol="0">
            <a:spAutoFit/>
          </a:bodyPr>
          <a:lstStyle>
            <a:defPPr>
              <a:defRPr lang="zh-CN"/>
            </a:defPPr>
            <a:lvl1pPr>
              <a:defRPr sz="1400"/>
            </a:lvl1pPr>
          </a:lstStyle>
          <a:p>
            <a:r>
              <a:rPr lang="zh-CN" altLang="en-US" dirty="0"/>
              <a:t>选课</a:t>
            </a:r>
            <a:endParaRPr lang="zh-CN" altLang="en-US" dirty="0"/>
          </a:p>
        </p:txBody>
      </p:sp>
      <p:sp>
        <p:nvSpPr>
          <p:cNvPr id="124" name="文本框 123"/>
          <p:cNvSpPr txBox="1"/>
          <p:nvPr/>
        </p:nvSpPr>
        <p:spPr>
          <a:xfrm>
            <a:off x="5682941" y="4036495"/>
            <a:ext cx="717168" cy="307777"/>
          </a:xfrm>
          <a:prstGeom prst="rect">
            <a:avLst/>
          </a:prstGeom>
          <a:noFill/>
        </p:spPr>
        <p:txBody>
          <a:bodyPr wrap="square" rtlCol="0">
            <a:spAutoFit/>
          </a:bodyPr>
          <a:lstStyle>
            <a:defPPr>
              <a:defRPr lang="zh-CN"/>
            </a:defPPr>
            <a:lvl1pPr>
              <a:defRPr sz="1400"/>
            </a:lvl1pPr>
          </a:lstStyle>
          <a:p>
            <a:r>
              <a:rPr lang="zh-CN" altLang="en-US" dirty="0"/>
              <a:t>课程</a:t>
            </a:r>
            <a:endParaRPr lang="zh-CN" altLang="en-US" dirty="0"/>
          </a:p>
        </p:txBody>
      </p:sp>
      <p:sp>
        <p:nvSpPr>
          <p:cNvPr id="125" name="文本框 124"/>
          <p:cNvSpPr txBox="1"/>
          <p:nvPr/>
        </p:nvSpPr>
        <p:spPr>
          <a:xfrm>
            <a:off x="4385013" y="4032022"/>
            <a:ext cx="717168" cy="307777"/>
          </a:xfrm>
          <a:prstGeom prst="rect">
            <a:avLst/>
          </a:prstGeom>
          <a:noFill/>
        </p:spPr>
        <p:txBody>
          <a:bodyPr wrap="square" rtlCol="0">
            <a:spAutoFit/>
          </a:bodyPr>
          <a:lstStyle>
            <a:defPPr>
              <a:defRPr lang="zh-CN"/>
            </a:defPPr>
            <a:lvl1pPr>
              <a:defRPr sz="1400"/>
            </a:lvl1pPr>
          </a:lstStyle>
          <a:p>
            <a:r>
              <a:rPr lang="zh-CN" altLang="en-US" dirty="0"/>
              <a:t>授课</a:t>
            </a:r>
            <a:endParaRPr lang="zh-CN" altLang="en-US" dirty="0"/>
          </a:p>
        </p:txBody>
      </p:sp>
      <p:sp>
        <p:nvSpPr>
          <p:cNvPr id="126" name="文本框 125"/>
          <p:cNvSpPr txBox="1"/>
          <p:nvPr/>
        </p:nvSpPr>
        <p:spPr>
          <a:xfrm>
            <a:off x="2992225" y="4022093"/>
            <a:ext cx="717168" cy="307777"/>
          </a:xfrm>
          <a:prstGeom prst="rect">
            <a:avLst/>
          </a:prstGeom>
          <a:noFill/>
        </p:spPr>
        <p:txBody>
          <a:bodyPr wrap="square" rtlCol="0">
            <a:spAutoFit/>
          </a:bodyPr>
          <a:lstStyle/>
          <a:p>
            <a:r>
              <a:rPr lang="zh-CN" altLang="en-US" sz="1400" dirty="0"/>
              <a:t>教师</a:t>
            </a:r>
            <a:endParaRPr lang="zh-CN" altLang="en-US" sz="1400" dirty="0"/>
          </a:p>
        </p:txBody>
      </p:sp>
      <p:sp>
        <p:nvSpPr>
          <p:cNvPr id="127" name="文本框 126"/>
          <p:cNvSpPr txBox="1"/>
          <p:nvPr/>
        </p:nvSpPr>
        <p:spPr>
          <a:xfrm>
            <a:off x="2252251" y="5102147"/>
            <a:ext cx="717168" cy="307777"/>
          </a:xfrm>
          <a:prstGeom prst="rect">
            <a:avLst/>
          </a:prstGeom>
          <a:noFill/>
        </p:spPr>
        <p:txBody>
          <a:bodyPr wrap="square" rtlCol="0">
            <a:spAutoFit/>
          </a:bodyPr>
          <a:lstStyle/>
          <a:p>
            <a:r>
              <a:rPr lang="zh-CN" altLang="en-US" sz="1400" dirty="0"/>
              <a:t>性别</a:t>
            </a:r>
            <a:endParaRPr lang="zh-CN" altLang="en-US" sz="1400" dirty="0"/>
          </a:p>
        </p:txBody>
      </p:sp>
      <p:sp>
        <p:nvSpPr>
          <p:cNvPr id="128" name="文本框 127"/>
          <p:cNvSpPr txBox="1"/>
          <p:nvPr/>
        </p:nvSpPr>
        <p:spPr>
          <a:xfrm>
            <a:off x="3812900" y="5102147"/>
            <a:ext cx="717168" cy="307777"/>
          </a:xfrm>
          <a:prstGeom prst="rect">
            <a:avLst/>
          </a:prstGeom>
          <a:noFill/>
        </p:spPr>
        <p:txBody>
          <a:bodyPr wrap="square" rtlCol="0">
            <a:spAutoFit/>
          </a:bodyPr>
          <a:lstStyle/>
          <a:p>
            <a:r>
              <a:rPr lang="zh-CN" altLang="en-US" sz="1400" dirty="0"/>
              <a:t>职称</a:t>
            </a:r>
            <a:endParaRPr lang="zh-CN" altLang="en-US" sz="1400" dirty="0"/>
          </a:p>
        </p:txBody>
      </p:sp>
      <p:sp>
        <p:nvSpPr>
          <p:cNvPr id="129" name="文本框 128"/>
          <p:cNvSpPr txBox="1"/>
          <p:nvPr/>
        </p:nvSpPr>
        <p:spPr>
          <a:xfrm>
            <a:off x="2971840" y="5795343"/>
            <a:ext cx="717168" cy="307777"/>
          </a:xfrm>
          <a:prstGeom prst="rect">
            <a:avLst/>
          </a:prstGeom>
          <a:noFill/>
        </p:spPr>
        <p:txBody>
          <a:bodyPr wrap="square" rtlCol="0">
            <a:spAutoFit/>
          </a:bodyPr>
          <a:lstStyle/>
          <a:p>
            <a:r>
              <a:rPr lang="zh-CN" altLang="en-US" sz="1400" dirty="0"/>
              <a:t>年龄</a:t>
            </a:r>
            <a:endParaRPr lang="zh-CN" altLang="en-US" sz="1400" dirty="0"/>
          </a:p>
        </p:txBody>
      </p:sp>
      <p:sp>
        <p:nvSpPr>
          <p:cNvPr id="130" name="文本框 129"/>
          <p:cNvSpPr txBox="1"/>
          <p:nvPr/>
        </p:nvSpPr>
        <p:spPr>
          <a:xfrm>
            <a:off x="5175684" y="5421161"/>
            <a:ext cx="717168" cy="307777"/>
          </a:xfrm>
          <a:prstGeom prst="rect">
            <a:avLst/>
          </a:prstGeom>
          <a:noFill/>
        </p:spPr>
        <p:txBody>
          <a:bodyPr wrap="square" rtlCol="0">
            <a:spAutoFit/>
          </a:bodyPr>
          <a:lstStyle/>
          <a:p>
            <a:r>
              <a:rPr lang="zh-CN" altLang="en-US" sz="1400" dirty="0"/>
              <a:t>学时数</a:t>
            </a:r>
            <a:endParaRPr lang="zh-CN" altLang="en-US" sz="1400" dirty="0"/>
          </a:p>
        </p:txBody>
      </p:sp>
      <p:sp>
        <p:nvSpPr>
          <p:cNvPr id="131" name="文本框 130"/>
          <p:cNvSpPr txBox="1"/>
          <p:nvPr/>
        </p:nvSpPr>
        <p:spPr>
          <a:xfrm>
            <a:off x="6371251" y="5409924"/>
            <a:ext cx="717168" cy="307777"/>
          </a:xfrm>
          <a:prstGeom prst="rect">
            <a:avLst/>
          </a:prstGeom>
          <a:noFill/>
        </p:spPr>
        <p:txBody>
          <a:bodyPr wrap="square" rtlCol="0">
            <a:spAutoFit/>
          </a:bodyPr>
          <a:lstStyle/>
          <a:p>
            <a:r>
              <a:rPr lang="zh-CN" altLang="en-US" sz="1400" dirty="0"/>
              <a:t>学分数</a:t>
            </a:r>
            <a:endParaRPr lang="zh-CN" altLang="en-US" sz="1400" dirty="0"/>
          </a:p>
        </p:txBody>
      </p:sp>
      <p:sp>
        <p:nvSpPr>
          <p:cNvPr id="132" name="文本框 131"/>
          <p:cNvSpPr txBox="1"/>
          <p:nvPr/>
        </p:nvSpPr>
        <p:spPr>
          <a:xfrm>
            <a:off x="2262542" y="3177178"/>
            <a:ext cx="644528" cy="307777"/>
          </a:xfrm>
          <a:prstGeom prst="rect">
            <a:avLst/>
          </a:prstGeom>
          <a:noFill/>
        </p:spPr>
        <p:txBody>
          <a:bodyPr wrap="square" rtlCol="0">
            <a:spAutoFit/>
          </a:bodyPr>
          <a:lstStyle/>
          <a:p>
            <a:r>
              <a:rPr lang="zh-CN" altLang="en-US" sz="1400" dirty="0"/>
              <a:t>姓名</a:t>
            </a:r>
            <a:endParaRPr lang="zh-CN" altLang="en-US" sz="1400" dirty="0"/>
          </a:p>
        </p:txBody>
      </p:sp>
      <p:sp>
        <p:nvSpPr>
          <p:cNvPr id="133" name="文本框 132"/>
          <p:cNvSpPr txBox="1"/>
          <p:nvPr/>
        </p:nvSpPr>
        <p:spPr>
          <a:xfrm>
            <a:off x="3944986" y="4368728"/>
            <a:ext cx="474681" cy="307777"/>
          </a:xfrm>
          <a:prstGeom prst="rect">
            <a:avLst/>
          </a:prstGeom>
          <a:noFill/>
        </p:spPr>
        <p:txBody>
          <a:bodyPr wrap="square" rtlCol="0">
            <a:spAutoFit/>
          </a:bodyPr>
          <a:lstStyle/>
          <a:p>
            <a:r>
              <a:rPr lang="en-US" altLang="zh-CN" sz="1400" dirty="0"/>
              <a:t>M</a:t>
            </a:r>
            <a:endParaRPr lang="zh-CN" altLang="en-US" sz="1400" dirty="0"/>
          </a:p>
        </p:txBody>
      </p:sp>
      <p:sp>
        <p:nvSpPr>
          <p:cNvPr id="134" name="文本框 133"/>
          <p:cNvSpPr txBox="1"/>
          <p:nvPr/>
        </p:nvSpPr>
        <p:spPr>
          <a:xfrm>
            <a:off x="4934737" y="4367076"/>
            <a:ext cx="474681" cy="307777"/>
          </a:xfrm>
          <a:prstGeom prst="rect">
            <a:avLst/>
          </a:prstGeom>
          <a:noFill/>
        </p:spPr>
        <p:txBody>
          <a:bodyPr wrap="square" rtlCol="0">
            <a:spAutoFit/>
          </a:bodyPr>
          <a:lstStyle/>
          <a:p>
            <a:r>
              <a:rPr lang="en-US" altLang="zh-CN" sz="1400" dirty="0"/>
              <a:t>N</a:t>
            </a:r>
            <a:endParaRPr lang="zh-CN" altLang="en-US" sz="1400" dirty="0"/>
          </a:p>
        </p:txBody>
      </p:sp>
      <p:sp>
        <p:nvSpPr>
          <p:cNvPr id="135" name="文本框 134"/>
          <p:cNvSpPr txBox="1"/>
          <p:nvPr/>
        </p:nvSpPr>
        <p:spPr>
          <a:xfrm>
            <a:off x="6576085" y="4344272"/>
            <a:ext cx="474681" cy="307777"/>
          </a:xfrm>
          <a:prstGeom prst="rect">
            <a:avLst/>
          </a:prstGeom>
          <a:noFill/>
        </p:spPr>
        <p:txBody>
          <a:bodyPr wrap="square" rtlCol="0">
            <a:spAutoFit/>
          </a:bodyPr>
          <a:lstStyle/>
          <a:p>
            <a:r>
              <a:rPr lang="en-US" altLang="zh-CN" sz="1400" dirty="0"/>
              <a:t>N</a:t>
            </a:r>
            <a:endParaRPr lang="zh-CN" altLang="en-US" sz="1400" dirty="0"/>
          </a:p>
        </p:txBody>
      </p:sp>
      <p:sp>
        <p:nvSpPr>
          <p:cNvPr id="136" name="文本框 135"/>
          <p:cNvSpPr txBox="1"/>
          <p:nvPr/>
        </p:nvSpPr>
        <p:spPr>
          <a:xfrm>
            <a:off x="7579906" y="4332501"/>
            <a:ext cx="474681" cy="307777"/>
          </a:xfrm>
          <a:prstGeom prst="rect">
            <a:avLst/>
          </a:prstGeom>
          <a:noFill/>
        </p:spPr>
        <p:txBody>
          <a:bodyPr wrap="square" rtlCol="0">
            <a:spAutoFit/>
          </a:bodyPr>
          <a:lstStyle/>
          <a:p>
            <a:r>
              <a:rPr lang="en-US" altLang="zh-CN" sz="1400" dirty="0"/>
              <a:t>M</a:t>
            </a:r>
            <a:endParaRPr lang="zh-CN" altLang="en-US" sz="1400" dirty="0"/>
          </a:p>
        </p:txBody>
      </p:sp>
      <p:sp>
        <p:nvSpPr>
          <p:cNvPr id="77" name="文本框 76"/>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68"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）实体</a:t>
            </a:r>
            <a:r>
              <a:rPr lang="en-US" altLang="zh-CN" sz="2000" b="1" kern="0" dirty="0">
                <a:latin typeface="宋体" panose="02010600030101010101" pitchFamily="2" charset="-122"/>
                <a:sym typeface="宋体" panose="02010600030101010101" pitchFamily="2" charset="-122"/>
              </a:rPr>
              <a:t>-</a:t>
            </a:r>
            <a:r>
              <a:rPr lang="zh-CN" altLang="en-US" sz="2000" b="1" kern="0" dirty="0">
                <a:latin typeface="宋体" panose="02010600030101010101" pitchFamily="2" charset="-122"/>
                <a:sym typeface="宋体" panose="02010600030101010101" pitchFamily="2" charset="-122"/>
              </a:rPr>
              <a:t>关系图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69" name="矩形 68"/>
          <p:cNvSpPr/>
          <p:nvPr/>
        </p:nvSpPr>
        <p:spPr>
          <a:xfrm>
            <a:off x="1634836" y="1930400"/>
            <a:ext cx="8968509" cy="441498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67"/>
          <p:cNvSpPr>
            <a:spLocks noChangeArrowheads="1"/>
          </p:cNvSpPr>
          <p:nvPr/>
        </p:nvSpPr>
        <p:spPr bwMode="auto">
          <a:xfrm>
            <a:off x="2969419" y="1699943"/>
            <a:ext cx="6250586" cy="400110"/>
          </a:xfrm>
          <a:prstGeom prst="rect">
            <a:avLst/>
          </a:prstGeom>
          <a:solidFill>
            <a:schemeClr val="bg1"/>
          </a:solidFill>
          <a:ln>
            <a:solidFill>
              <a:srgbClr val="FF0000"/>
            </a:solidFill>
          </a:ln>
        </p:spPr>
        <p:txBody>
          <a:bodyPr wrap="square">
            <a:spAutoFit/>
          </a:bodyPr>
          <a:lstStyle/>
          <a:p>
            <a:pPr lvl="0" algn="ctr"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本科生应用系统中教师、学生和课程之间的实体</a:t>
            </a:r>
            <a:r>
              <a:rPr lang="en-US" altLang="zh-CN" sz="2000" b="1" kern="0" dirty="0">
                <a:solidFill>
                  <a:srgbClr val="FF0000"/>
                </a:solidFill>
                <a:latin typeface="宋体" panose="02010600030101010101" pitchFamily="2" charset="-122"/>
                <a:sym typeface="宋体" panose="02010600030101010101" pitchFamily="2" charset="-122"/>
              </a:rPr>
              <a:t>-</a:t>
            </a:r>
            <a:r>
              <a:rPr lang="zh-CN" altLang="en-US" sz="2000" b="1" kern="0" dirty="0">
                <a:solidFill>
                  <a:srgbClr val="FF0000"/>
                </a:solidFill>
                <a:latin typeface="宋体" panose="02010600030101010101" pitchFamily="2" charset="-122"/>
                <a:sym typeface="宋体" panose="02010600030101010101" pitchFamily="2" charset="-122"/>
              </a:rPr>
              <a:t>关系</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C7AC4E47-5443-4978-B63D-2C237A33208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p:tgtEl>
                                          <p:spTgt spid="68"/>
                                        </p:tgtEl>
                                        <p:attrNameLst>
                                          <p:attrName>ppt_x</p:attrName>
                                        </p:attrNameLst>
                                      </p:cBhvr>
                                      <p:tavLst>
                                        <p:tav tm="0">
                                          <p:val>
                                            <p:strVal val="#ppt_x+#ppt_w*1.125000"/>
                                          </p:val>
                                        </p:tav>
                                        <p:tav tm="100000">
                                          <p:val>
                                            <p:strVal val="#ppt_x"/>
                                          </p:val>
                                        </p:tav>
                                      </p:tavLst>
                                    </p:anim>
                                    <p:animEffect transition="in" filter="wipe(left)">
                                      <p:cBhvr>
                                        <p:cTn id="8" dur="500"/>
                                        <p:tgtEl>
                                          <p:spTgt spid="68"/>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P spid="117" grpId="0"/>
      <p:bldP spid="118" grpId="0"/>
      <p:bldP spid="119" grpId="0"/>
      <p:bldP spid="120" grpId="0"/>
      <p:bldP spid="121" grpId="0"/>
      <p:bldP spid="122" grpId="0"/>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68" grpId="0"/>
      <p:bldP spid="69" grpId="0" animBg="1"/>
      <p:bldP spid="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8" name="矩形: 圆角 177"/>
          <p:cNvSpPr/>
          <p:nvPr/>
        </p:nvSpPr>
        <p:spPr>
          <a:xfrm>
            <a:off x="698500" y="1607557"/>
            <a:ext cx="10795000" cy="5419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latin typeface="+mn-ea"/>
              </a:rPr>
              <a:t>什么是状态转换图？</a:t>
            </a:r>
            <a:endParaRPr lang="zh-CN" altLang="en-US" sz="2000" b="1" dirty="0">
              <a:solidFill>
                <a:srgbClr val="FF0000"/>
              </a:solidFill>
              <a:latin typeface="+mn-ea"/>
            </a:endParaRPr>
          </a:p>
        </p:txBody>
      </p:sp>
      <p:sp>
        <p:nvSpPr>
          <p:cNvPr id="176" name="矩形: 圆角 175"/>
          <p:cNvSpPr/>
          <p:nvPr/>
        </p:nvSpPr>
        <p:spPr>
          <a:xfrm>
            <a:off x="701591" y="2127776"/>
            <a:ext cx="10223404" cy="3801979"/>
          </a:xfrm>
          <a:prstGeom prst="roundRect">
            <a:avLst/>
          </a:prstGeom>
        </p:spPr>
        <p:txBody>
          <a:bodyPr wrap="square" lIns="144000" tIns="0" rIns="144000" bIns="0">
            <a:noAutofit/>
          </a:bodyPr>
          <a:lstStyle/>
          <a:p>
            <a:pPr algn="just">
              <a:lnSpc>
                <a:spcPct val="120000"/>
              </a:lnSpc>
            </a:pPr>
            <a:endParaRPr lang="en-US" altLang="zh-CN" sz="2000" dirty="0">
              <a:solidFill>
                <a:srgbClr val="000000"/>
              </a:solidFill>
            </a:endParaRPr>
          </a:p>
        </p:txBody>
      </p:sp>
      <p:sp>
        <p:nvSpPr>
          <p:cNvPr id="180" name="文本框 179"/>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03244" y="2192551"/>
            <a:ext cx="10790256" cy="400110"/>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所有软件系统都包含功能行为、数据操作和状态转变</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703244" y="2661105"/>
            <a:ext cx="10790256" cy="400110"/>
          </a:xfrm>
          <a:prstGeom prst="rect">
            <a:avLst/>
          </a:prstGeom>
          <a:solidFill>
            <a:schemeClr val="accent5">
              <a:lumMod val="20000"/>
              <a:lumOff val="80000"/>
            </a:schemeClr>
          </a:solidFill>
        </p:spPr>
        <p:txBody>
          <a:bodyPr wrap="square" rtlCol="0">
            <a:spAutoFit/>
          </a:bodyPr>
          <a:lstStyle/>
          <a:p>
            <a:r>
              <a:rPr lang="en-US" altLang="zh-CN" sz="2000" dirty="0"/>
              <a:t>2</a:t>
            </a:r>
            <a:r>
              <a:rPr lang="zh-CN" altLang="en-US" sz="2000" dirty="0"/>
              <a:t>）实时系统和过程控制应用程序可以在任何给定的时间内以有限状态中的某一种状态存在</a:t>
            </a:r>
            <a:endParaRPr lang="zh-CN" altLang="en-US" sz="2000" dirty="0"/>
          </a:p>
        </p:txBody>
      </p:sp>
      <p:sp>
        <p:nvSpPr>
          <p:cNvPr id="13" name="文本框 12"/>
          <p:cNvSpPr txBox="1"/>
          <p:nvPr/>
        </p:nvSpPr>
        <p:spPr>
          <a:xfrm>
            <a:off x="703244" y="3170385"/>
            <a:ext cx="10790256" cy="707886"/>
          </a:xfrm>
          <a:prstGeom prst="rect">
            <a:avLst/>
          </a:prstGeom>
          <a:solidFill>
            <a:schemeClr val="accent4">
              <a:lumMod val="20000"/>
              <a:lumOff val="80000"/>
            </a:schemeClr>
          </a:solidFill>
        </p:spPr>
        <p:txBody>
          <a:bodyPr wrap="square" rtlCol="0">
            <a:spAutoFit/>
          </a:bodyPr>
          <a:lstStyle/>
          <a:p>
            <a:r>
              <a:rPr lang="en-US" altLang="zh-CN" sz="2000" dirty="0"/>
              <a:t>3</a:t>
            </a:r>
            <a:r>
              <a:rPr lang="zh-CN" altLang="en-US" sz="2000" dirty="0"/>
              <a:t>）当满足所定义的标准时，状态就会发生改变。例如：在特定条件下，接收到一个特定的输入激励，这样的系统是有限状态机的例子</a:t>
            </a:r>
            <a:endParaRPr lang="en-US" altLang="zh-CN" sz="2000" dirty="0"/>
          </a:p>
        </p:txBody>
      </p:sp>
      <p:sp>
        <p:nvSpPr>
          <p:cNvPr id="14" name="文本框 13"/>
          <p:cNvSpPr txBox="1"/>
          <p:nvPr/>
        </p:nvSpPr>
        <p:spPr>
          <a:xfrm>
            <a:off x="703244" y="4020371"/>
            <a:ext cx="10790256" cy="707886"/>
          </a:xfrm>
          <a:prstGeom prst="rect">
            <a:avLst/>
          </a:prstGeom>
          <a:solidFill>
            <a:schemeClr val="accent3">
              <a:lumMod val="20000"/>
              <a:lumOff val="80000"/>
            </a:schemeClr>
          </a:solidFill>
        </p:spPr>
        <p:txBody>
          <a:bodyPr wrap="square" rtlCol="0">
            <a:spAutoFit/>
          </a:bodyPr>
          <a:lstStyle/>
          <a:p>
            <a:r>
              <a:rPr lang="en-US" altLang="zh-CN" sz="2000" dirty="0"/>
              <a:t>4</a:t>
            </a:r>
            <a:r>
              <a:rPr lang="zh-CN" altLang="en-US" sz="2000" dirty="0"/>
              <a:t>）用自然语言描述一个复杂的有限状态机可能会忽略一个允许的状态改变或者引起一个不允许的改变</a:t>
            </a:r>
            <a:endParaRPr lang="en-US" altLang="zh-CN" sz="2000" dirty="0"/>
          </a:p>
        </p:txBody>
      </p:sp>
      <p:sp>
        <p:nvSpPr>
          <p:cNvPr id="15" name="文本框 14"/>
          <p:cNvSpPr txBox="1"/>
          <p:nvPr/>
        </p:nvSpPr>
        <p:spPr>
          <a:xfrm>
            <a:off x="703244" y="4767527"/>
            <a:ext cx="10790256" cy="707886"/>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）与状态机的行为有关的需求可能将多次出现在软件需求规格说明中，它取决于软件需求规格说明是如何组织的。这对综合理解系统行为造成困难</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6" name="文本框 15"/>
          <p:cNvSpPr txBox="1"/>
          <p:nvPr/>
        </p:nvSpPr>
        <p:spPr>
          <a:xfrm>
            <a:off x="698500" y="5536829"/>
            <a:ext cx="10790256" cy="707886"/>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）状态转换图</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(State Transition Diagram</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STD)</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为有限状态机提供了一个简洁、完整、无二义性的表示</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9"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）状态转换图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7" name="矩形: 圆角 16"/>
          <p:cNvSpPr/>
          <p:nvPr/>
        </p:nvSpPr>
        <p:spPr>
          <a:xfrm>
            <a:off x="523875" y="2088623"/>
            <a:ext cx="11125199" cy="4302438"/>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pPr>
              <a:defRPr/>
            </a:pPr>
            <a:fld id="{FE0BBB56-2743-4124-861D-8FC30E7AFEE9}"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left)">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P spid="11" grpId="0" animBg="1"/>
      <p:bldP spid="12" grpId="0" animBg="1"/>
      <p:bldP spid="13" grpId="0" animBg="1"/>
      <p:bldP spid="14" grpId="0" animBg="1"/>
      <p:bldP spid="15" grpId="0" animBg="1"/>
      <p:bldP spid="16" grpId="0" animBg="1"/>
      <p:bldP spid="19" grpId="0"/>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5"/>
          <p:cNvGrpSpPr/>
          <p:nvPr/>
        </p:nvGrpSpPr>
        <p:grpSpPr>
          <a:xfrm>
            <a:off x="108557" y="337632"/>
            <a:ext cx="525184" cy="422276"/>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 name="任意多边形: 形状 3"/>
          <p:cNvSpPr/>
          <p:nvPr/>
        </p:nvSpPr>
        <p:spPr>
          <a:xfrm>
            <a:off x="2668248" y="3512714"/>
            <a:ext cx="1257211" cy="1321622"/>
          </a:xfrm>
          <a:custGeom>
            <a:avLst/>
            <a:gdLst>
              <a:gd name="connsiteX0" fmla="*/ 0 w 675382"/>
              <a:gd name="connsiteY0" fmla="*/ 0 h 1286933"/>
              <a:gd name="connsiteX1" fmla="*/ 337691 w 675382"/>
              <a:gd name="connsiteY1" fmla="*/ 0 h 1286933"/>
              <a:gd name="connsiteX2" fmla="*/ 337691 w 675382"/>
              <a:gd name="connsiteY2" fmla="*/ 1286933 h 1286933"/>
              <a:gd name="connsiteX3" fmla="*/ 675382 w 675382"/>
              <a:gd name="connsiteY3" fmla="*/ 1286933 h 1286933"/>
            </a:gdLst>
            <a:ahLst/>
            <a:cxnLst>
              <a:cxn ang="0">
                <a:pos x="connsiteX0" y="connsiteY0"/>
              </a:cxn>
              <a:cxn ang="0">
                <a:pos x="connsiteX1" y="connsiteY1"/>
              </a:cxn>
              <a:cxn ang="0">
                <a:pos x="connsiteX2" y="connsiteY2"/>
              </a:cxn>
              <a:cxn ang="0">
                <a:pos x="connsiteX3" y="connsiteY3"/>
              </a:cxn>
            </a:cxnLst>
            <a:rect l="l" t="t" r="r" b="b"/>
            <a:pathLst>
              <a:path w="675382" h="1286933">
                <a:moveTo>
                  <a:pt x="0" y="0"/>
                </a:moveTo>
                <a:lnTo>
                  <a:pt x="337691" y="0"/>
                </a:lnTo>
                <a:lnTo>
                  <a:pt x="337691" y="1286933"/>
                </a:lnTo>
                <a:lnTo>
                  <a:pt x="675382" y="128693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4057" tIns="607132" rIns="314056" bIns="6071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 name="任意多边形: 形状 4"/>
          <p:cNvSpPr/>
          <p:nvPr/>
        </p:nvSpPr>
        <p:spPr>
          <a:xfrm>
            <a:off x="2576950" y="3485467"/>
            <a:ext cx="1348509" cy="45719"/>
          </a:xfrm>
          <a:custGeom>
            <a:avLst/>
            <a:gdLst>
              <a:gd name="connsiteX0" fmla="*/ 0 w 675382"/>
              <a:gd name="connsiteY0" fmla="*/ 45720 h 91440"/>
              <a:gd name="connsiteX1" fmla="*/ 675382 w 675382"/>
              <a:gd name="connsiteY1" fmla="*/ 45720 h 91440"/>
            </a:gdLst>
            <a:ahLst/>
            <a:cxnLst>
              <a:cxn ang="0">
                <a:pos x="connsiteX0" y="connsiteY0"/>
              </a:cxn>
              <a:cxn ang="0">
                <a:pos x="connsiteX1" y="connsiteY1"/>
              </a:cxn>
            </a:cxnLst>
            <a:rect l="l" t="t" r="r" b="b"/>
            <a:pathLst>
              <a:path w="675382" h="91440">
                <a:moveTo>
                  <a:pt x="0" y="45720"/>
                </a:moveTo>
                <a:lnTo>
                  <a:pt x="67538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33507" tIns="28835" rIns="333506" bIns="2883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6" name="任意多边形: 形状 5"/>
          <p:cNvSpPr/>
          <p:nvPr/>
        </p:nvSpPr>
        <p:spPr>
          <a:xfrm>
            <a:off x="2660078" y="2397152"/>
            <a:ext cx="1265381" cy="1115562"/>
          </a:xfrm>
          <a:custGeom>
            <a:avLst/>
            <a:gdLst>
              <a:gd name="connsiteX0" fmla="*/ 0 w 675382"/>
              <a:gd name="connsiteY0" fmla="*/ 1286933 h 1286933"/>
              <a:gd name="connsiteX1" fmla="*/ 337691 w 675382"/>
              <a:gd name="connsiteY1" fmla="*/ 1286933 h 1286933"/>
              <a:gd name="connsiteX2" fmla="*/ 337691 w 675382"/>
              <a:gd name="connsiteY2" fmla="*/ 0 h 1286933"/>
              <a:gd name="connsiteX3" fmla="*/ 675382 w 675382"/>
              <a:gd name="connsiteY3" fmla="*/ 0 h 1286933"/>
            </a:gdLst>
            <a:ahLst/>
            <a:cxnLst>
              <a:cxn ang="0">
                <a:pos x="connsiteX0" y="connsiteY0"/>
              </a:cxn>
              <a:cxn ang="0">
                <a:pos x="connsiteX1" y="connsiteY1"/>
              </a:cxn>
              <a:cxn ang="0">
                <a:pos x="connsiteX2" y="connsiteY2"/>
              </a:cxn>
              <a:cxn ang="0">
                <a:pos x="connsiteX3" y="connsiteY3"/>
              </a:cxn>
            </a:cxnLst>
            <a:rect l="l" t="t" r="r" b="b"/>
            <a:pathLst>
              <a:path w="675382" h="1286933">
                <a:moveTo>
                  <a:pt x="0" y="1286933"/>
                </a:moveTo>
                <a:lnTo>
                  <a:pt x="337691" y="1286933"/>
                </a:lnTo>
                <a:lnTo>
                  <a:pt x="337691" y="0"/>
                </a:lnTo>
                <a:lnTo>
                  <a:pt x="67538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4057" tIns="607132" rIns="314056" bIns="6071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 name="任意多边形: 形状 6"/>
          <p:cNvSpPr/>
          <p:nvPr/>
        </p:nvSpPr>
        <p:spPr>
          <a:xfrm>
            <a:off x="868223" y="3137515"/>
            <a:ext cx="1791855" cy="657274"/>
          </a:xfrm>
          <a:custGeom>
            <a:avLst/>
            <a:gdLst>
              <a:gd name="connsiteX0" fmla="*/ 0 w 5418667"/>
              <a:gd name="connsiteY0" fmla="*/ 0 h 1029546"/>
              <a:gd name="connsiteX1" fmla="*/ 5418667 w 5418667"/>
              <a:gd name="connsiteY1" fmla="*/ 0 h 1029546"/>
              <a:gd name="connsiteX2" fmla="*/ 5418667 w 5418667"/>
              <a:gd name="connsiteY2" fmla="*/ 1029546 h 1029546"/>
              <a:gd name="connsiteX3" fmla="*/ 0 w 5418667"/>
              <a:gd name="connsiteY3" fmla="*/ 1029546 h 1029546"/>
              <a:gd name="connsiteX4" fmla="*/ 0 w 5418667"/>
              <a:gd name="connsiteY4" fmla="*/ 0 h 1029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667" h="1029546">
                <a:moveTo>
                  <a:pt x="0" y="0"/>
                </a:moveTo>
                <a:lnTo>
                  <a:pt x="5418667" y="0"/>
                </a:lnTo>
                <a:lnTo>
                  <a:pt x="5418667" y="1029546"/>
                </a:lnTo>
                <a:lnTo>
                  <a:pt x="0" y="1029546"/>
                </a:lnTo>
                <a:lnTo>
                  <a:pt x="0" y="0"/>
                </a:lnTo>
                <a:close/>
              </a:path>
            </a:pathLst>
          </a:custGeom>
          <a:solidFill>
            <a:schemeClr val="accent5">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004" tIns="40005" rIns="40005" bIns="40004" numCol="1" spcCol="1270" anchor="ctr" anchorCtr="0">
            <a:noAutofit/>
          </a:bodyPr>
          <a:lstStyle/>
          <a:p>
            <a:pPr marL="0" lvl="0" indent="0" algn="ctr" defTabSz="2800350">
              <a:lnSpc>
                <a:spcPct val="90000"/>
              </a:lnSpc>
              <a:spcBef>
                <a:spcPct val="0"/>
              </a:spcBef>
              <a:spcAft>
                <a:spcPct val="35000"/>
              </a:spcAft>
              <a:buNone/>
            </a:pPr>
            <a:r>
              <a:rPr lang="zh-CN" altLang="en-US" sz="2000" b="1" kern="1200" dirty="0">
                <a:solidFill>
                  <a:srgbClr val="FF0000"/>
                </a:solidFill>
              </a:rPr>
              <a:t>状态转换图</a:t>
            </a:r>
            <a:endParaRPr lang="zh-CN" altLang="en-US" sz="2000" b="1" kern="1200" dirty="0">
              <a:solidFill>
                <a:srgbClr val="FF0000"/>
              </a:solidFill>
            </a:endParaRPr>
          </a:p>
        </p:txBody>
      </p:sp>
      <p:sp>
        <p:nvSpPr>
          <p:cNvPr id="8" name="任意多边形: 形状 7"/>
          <p:cNvSpPr/>
          <p:nvPr/>
        </p:nvSpPr>
        <p:spPr>
          <a:xfrm>
            <a:off x="3925458" y="2078736"/>
            <a:ext cx="7656941" cy="616097"/>
          </a:xfrm>
          <a:custGeom>
            <a:avLst/>
            <a:gdLst>
              <a:gd name="connsiteX0" fmla="*/ 0 w 3376913"/>
              <a:gd name="connsiteY0" fmla="*/ 0 h 1029546"/>
              <a:gd name="connsiteX1" fmla="*/ 3376913 w 3376913"/>
              <a:gd name="connsiteY1" fmla="*/ 0 h 1029546"/>
              <a:gd name="connsiteX2" fmla="*/ 3376913 w 3376913"/>
              <a:gd name="connsiteY2" fmla="*/ 1029546 h 1029546"/>
              <a:gd name="connsiteX3" fmla="*/ 0 w 3376913"/>
              <a:gd name="connsiteY3" fmla="*/ 1029546 h 1029546"/>
              <a:gd name="connsiteX4" fmla="*/ 0 w 3376913"/>
              <a:gd name="connsiteY4" fmla="*/ 0 h 1029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913" h="1029546">
                <a:moveTo>
                  <a:pt x="0" y="0"/>
                </a:moveTo>
                <a:lnTo>
                  <a:pt x="3376913" y="0"/>
                </a:lnTo>
                <a:lnTo>
                  <a:pt x="3376913" y="1029546"/>
                </a:lnTo>
                <a:lnTo>
                  <a:pt x="0" y="1029546"/>
                </a:lnTo>
                <a:lnTo>
                  <a:pt x="0" y="0"/>
                </a:lnTo>
                <a:close/>
              </a:path>
            </a:pathLst>
          </a:custGeom>
          <a:solidFill>
            <a:schemeClr val="accent6">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004" tIns="40005" rIns="40005" bIns="40004" numCol="1" spcCol="1270" anchor="ctr" anchorCtr="0">
            <a:noAutofit/>
          </a:bodyPr>
          <a:lstStyle/>
          <a:p>
            <a:pPr defTabSz="2800350">
              <a:lnSpc>
                <a:spcPct val="90000"/>
              </a:lnSpc>
              <a:spcBef>
                <a:spcPct val="0"/>
              </a:spcBef>
              <a:spcAft>
                <a:spcPct val="35000"/>
              </a:spcAft>
            </a:pPr>
            <a:r>
              <a:rPr lang="zh-CN" altLang="en-US" sz="2000" b="1" dirty="0">
                <a:solidFill>
                  <a:schemeClr val="tx1"/>
                </a:solidFill>
              </a:rPr>
              <a:t>          ：用矩形框表示可能的系统状态。</a:t>
            </a:r>
            <a:endParaRPr lang="en-US" altLang="zh-CN" sz="2000" b="1" dirty="0">
              <a:solidFill>
                <a:schemeClr val="tx1"/>
              </a:solidFill>
            </a:endParaRPr>
          </a:p>
        </p:txBody>
      </p:sp>
      <p:sp>
        <p:nvSpPr>
          <p:cNvPr id="9" name="任意多边形: 形状 8"/>
          <p:cNvSpPr/>
          <p:nvPr/>
        </p:nvSpPr>
        <p:spPr>
          <a:xfrm>
            <a:off x="3925458" y="3156374"/>
            <a:ext cx="7656941" cy="668895"/>
          </a:xfrm>
          <a:custGeom>
            <a:avLst/>
            <a:gdLst>
              <a:gd name="connsiteX0" fmla="*/ 0 w 3376913"/>
              <a:gd name="connsiteY0" fmla="*/ 0 h 1029546"/>
              <a:gd name="connsiteX1" fmla="*/ 3376913 w 3376913"/>
              <a:gd name="connsiteY1" fmla="*/ 0 h 1029546"/>
              <a:gd name="connsiteX2" fmla="*/ 3376913 w 3376913"/>
              <a:gd name="connsiteY2" fmla="*/ 1029546 h 1029546"/>
              <a:gd name="connsiteX3" fmla="*/ 0 w 3376913"/>
              <a:gd name="connsiteY3" fmla="*/ 1029546 h 1029546"/>
              <a:gd name="connsiteX4" fmla="*/ 0 w 3376913"/>
              <a:gd name="connsiteY4" fmla="*/ 0 h 1029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913" h="1029546">
                <a:moveTo>
                  <a:pt x="0" y="0"/>
                </a:moveTo>
                <a:lnTo>
                  <a:pt x="3376913" y="0"/>
                </a:lnTo>
                <a:lnTo>
                  <a:pt x="3376913" y="1029546"/>
                </a:lnTo>
                <a:lnTo>
                  <a:pt x="0" y="1029546"/>
                </a:lnTo>
                <a:lnTo>
                  <a:pt x="0" y="0"/>
                </a:lnTo>
                <a:close/>
              </a:path>
            </a:pathLst>
          </a:custGeom>
          <a:solidFill>
            <a:schemeClr val="accent4">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004" tIns="40005" rIns="40005" bIns="40004" numCol="1" spcCol="1270" anchor="ctr" anchorCtr="0">
            <a:noAutofit/>
          </a:bodyPr>
          <a:lstStyle/>
          <a:p>
            <a:pPr defTabSz="2800350">
              <a:lnSpc>
                <a:spcPct val="90000"/>
              </a:lnSpc>
              <a:spcBef>
                <a:spcPct val="0"/>
              </a:spcBef>
              <a:spcAft>
                <a:spcPct val="35000"/>
              </a:spcAft>
            </a:pPr>
            <a:r>
              <a:rPr lang="en-US" altLang="zh-CN" sz="2000" b="1" dirty="0">
                <a:solidFill>
                  <a:schemeClr val="tx1"/>
                </a:solidFill>
              </a:rPr>
              <a:t>          </a:t>
            </a:r>
            <a:r>
              <a:rPr lang="zh-CN" altLang="en-US" sz="2000" b="1" dirty="0">
                <a:solidFill>
                  <a:schemeClr val="tx1"/>
                </a:solidFill>
              </a:rPr>
              <a:t>：用箭头连接一对矩形框表示允许的状态改变或转换</a:t>
            </a:r>
            <a:endParaRPr lang="en-US" altLang="zh-CN" sz="2000" b="1" dirty="0">
              <a:solidFill>
                <a:schemeClr val="tx1"/>
              </a:solidFill>
            </a:endParaRPr>
          </a:p>
        </p:txBody>
      </p:sp>
      <p:sp>
        <p:nvSpPr>
          <p:cNvPr id="10" name="任意多边形: 形状 9"/>
          <p:cNvSpPr/>
          <p:nvPr/>
        </p:nvSpPr>
        <p:spPr>
          <a:xfrm>
            <a:off x="3925458" y="4485979"/>
            <a:ext cx="7656941" cy="668895"/>
          </a:xfrm>
          <a:custGeom>
            <a:avLst/>
            <a:gdLst>
              <a:gd name="connsiteX0" fmla="*/ 0 w 3376913"/>
              <a:gd name="connsiteY0" fmla="*/ 0 h 1029546"/>
              <a:gd name="connsiteX1" fmla="*/ 3376913 w 3376913"/>
              <a:gd name="connsiteY1" fmla="*/ 0 h 1029546"/>
              <a:gd name="connsiteX2" fmla="*/ 3376913 w 3376913"/>
              <a:gd name="connsiteY2" fmla="*/ 1029546 h 1029546"/>
              <a:gd name="connsiteX3" fmla="*/ 0 w 3376913"/>
              <a:gd name="connsiteY3" fmla="*/ 1029546 h 1029546"/>
              <a:gd name="connsiteX4" fmla="*/ 0 w 3376913"/>
              <a:gd name="connsiteY4" fmla="*/ 0 h 1029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913" h="1029546">
                <a:moveTo>
                  <a:pt x="0" y="0"/>
                </a:moveTo>
                <a:lnTo>
                  <a:pt x="3376913" y="0"/>
                </a:lnTo>
                <a:lnTo>
                  <a:pt x="3376913" y="1029546"/>
                </a:lnTo>
                <a:lnTo>
                  <a:pt x="0" y="1029546"/>
                </a:lnTo>
                <a:lnTo>
                  <a:pt x="0" y="0"/>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004" tIns="40005" rIns="40005" bIns="40004" numCol="1" spcCol="1270" anchor="ctr" anchorCtr="0">
            <a:noAutofit/>
          </a:bodyPr>
          <a:lstStyle/>
          <a:p>
            <a:pPr defTabSz="2800350">
              <a:lnSpc>
                <a:spcPct val="90000"/>
              </a:lnSpc>
              <a:spcBef>
                <a:spcPct val="0"/>
              </a:spcBef>
              <a:spcAft>
                <a:spcPct val="35000"/>
              </a:spcAft>
            </a:pPr>
            <a:r>
              <a:rPr lang="en-US" altLang="zh-CN" sz="2000" b="1" dirty="0">
                <a:solidFill>
                  <a:schemeClr val="tx1"/>
                </a:solidFill>
              </a:rPr>
              <a:t>           </a:t>
            </a:r>
            <a:r>
              <a:rPr lang="zh-CN" altLang="en-US" sz="2000" b="1" dirty="0">
                <a:solidFill>
                  <a:schemeClr val="tx1"/>
                </a:solidFill>
              </a:rPr>
              <a:t>：用每个转换箭头上的文本标签表示引起转换的事件或条件</a:t>
            </a:r>
            <a:endParaRPr lang="zh-CN" altLang="en-US" sz="2000" b="1" dirty="0">
              <a:solidFill>
                <a:schemeClr val="tx1"/>
              </a:solidFill>
            </a:endParaRPr>
          </a:p>
        </p:txBody>
      </p:sp>
      <p:sp>
        <p:nvSpPr>
          <p:cNvPr id="11" name="对话气泡: 矩形 10"/>
          <p:cNvSpPr/>
          <p:nvPr/>
        </p:nvSpPr>
        <p:spPr>
          <a:xfrm>
            <a:off x="2668248" y="5668131"/>
            <a:ext cx="6986122" cy="525007"/>
          </a:xfrm>
          <a:prstGeom prst="wedgeRectCallout">
            <a:avLst>
              <a:gd name="adj1" fmla="val 26145"/>
              <a:gd name="adj2" fmla="val -204717"/>
            </a:avLst>
          </a:prstGeom>
          <a:noFill/>
          <a:ln>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004" tIns="40005" rIns="40005" bIns="40004" numCol="1" spcCol="1270" anchor="ctr" anchorCtr="0">
            <a:noAutofit/>
          </a:bodyPr>
          <a:lstStyle/>
          <a:p>
            <a:pPr algn="ctr" defTabSz="2800350">
              <a:lnSpc>
                <a:spcPct val="90000"/>
              </a:lnSpc>
              <a:spcBef>
                <a:spcPct val="0"/>
              </a:spcBef>
              <a:spcAft>
                <a:spcPct val="35000"/>
              </a:spcAft>
            </a:pPr>
            <a:r>
              <a:rPr lang="zh-CN" altLang="en-US" sz="2000" dirty="0">
                <a:solidFill>
                  <a:schemeClr val="tx1"/>
                </a:solidFill>
              </a:rPr>
              <a:t>标签可能既标识事件也标识相应的系统响应或输出</a:t>
            </a:r>
            <a:endParaRPr lang="zh-CN" altLang="en-US" sz="2000" dirty="0">
              <a:solidFill>
                <a:schemeClr val="tx1"/>
              </a:solidFill>
            </a:endParaRPr>
          </a:p>
        </p:txBody>
      </p:sp>
      <p:sp>
        <p:nvSpPr>
          <p:cNvPr id="30" name="文本框 29"/>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5"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）状态转换图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6" name="矩形: 圆角 15"/>
          <p:cNvSpPr/>
          <p:nvPr/>
        </p:nvSpPr>
        <p:spPr>
          <a:xfrm>
            <a:off x="698500" y="1607557"/>
            <a:ext cx="10795000" cy="5419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latin typeface="+mn-ea"/>
              </a:rPr>
              <a:t>状态转换图的各个元素：</a:t>
            </a:r>
            <a:endParaRPr lang="zh-CN" altLang="en-US" sz="2000" b="1" dirty="0">
              <a:solidFill>
                <a:srgbClr val="FF0000"/>
              </a:solidFill>
              <a:latin typeface="+mn-ea"/>
            </a:endParaRPr>
          </a:p>
        </p:txBody>
      </p:sp>
      <p:sp>
        <p:nvSpPr>
          <p:cNvPr id="2" name="矩形 1"/>
          <p:cNvSpPr/>
          <p:nvPr/>
        </p:nvSpPr>
        <p:spPr>
          <a:xfrm>
            <a:off x="4011148" y="2268966"/>
            <a:ext cx="433054" cy="2817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a:off x="3992676" y="3508321"/>
            <a:ext cx="43305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3992676" y="4620807"/>
            <a:ext cx="468487" cy="308830"/>
            <a:chOff x="1775949" y="4317091"/>
            <a:chExt cx="468487" cy="308830"/>
          </a:xfrm>
        </p:grpSpPr>
        <p:cxnSp>
          <p:nvCxnSpPr>
            <p:cNvPr id="23" name="直接箭头连接符 22"/>
            <p:cNvCxnSpPr/>
            <p:nvPr/>
          </p:nvCxnSpPr>
          <p:spPr>
            <a:xfrm>
              <a:off x="1775949" y="4625921"/>
              <a:ext cx="46848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882593" y="4317091"/>
              <a:ext cx="255198" cy="276999"/>
            </a:xfrm>
            <a:prstGeom prst="rect">
              <a:avLst/>
            </a:prstGeom>
            <a:solidFill>
              <a:schemeClr val="bg1"/>
            </a:solidFill>
            <a:ln>
              <a:solidFill>
                <a:srgbClr val="FF0000"/>
              </a:solidFill>
            </a:ln>
          </p:spPr>
          <p:txBody>
            <a:bodyPr wrap="none" rtlCol="0">
              <a:spAutoFit/>
            </a:bodyPr>
            <a:lstStyle/>
            <a:p>
              <a:r>
                <a:rPr lang="zh-CN" altLang="en-US" sz="1200" dirty="0"/>
                <a:t>  </a:t>
              </a:r>
              <a:endParaRPr lang="zh-CN" altLang="en-US" sz="1200" dirty="0"/>
            </a:p>
          </p:txBody>
        </p:sp>
      </p:grpSp>
      <p:sp>
        <p:nvSpPr>
          <p:cNvPr id="3" name="日期占位符 2"/>
          <p:cNvSpPr>
            <a:spLocks noGrp="1"/>
          </p:cNvSpPr>
          <p:nvPr>
            <p:ph type="dt" sz="half" idx="10"/>
          </p:nvPr>
        </p:nvSpPr>
        <p:spPr/>
        <p:txBody>
          <a:bodyPr/>
          <a:lstStyle/>
          <a:p>
            <a:pPr>
              <a:defRPr/>
            </a:pPr>
            <a:fld id="{B318D679-C883-4B18-9A80-60B2A4CEB1B5}" type="datetime1">
              <a:rPr lang="zh-CN" altLang="en-US" smtClean="0">
                <a:solidFill>
                  <a:prstClr val="black">
                    <a:tint val="75000"/>
                  </a:prstClr>
                </a:solidFill>
              </a:rPr>
            </a:fld>
            <a:endParaRPr lang="zh-CN" altLang="en-US" dirty="0">
              <a:solidFill>
                <a:prstClr val="black">
                  <a:tint val="75000"/>
                </a:prstClr>
              </a:solidFill>
            </a:endParaRPr>
          </a:p>
        </p:txBody>
      </p:sp>
      <p:sp>
        <p:nvSpPr>
          <p:cNvPr id="13" name="灯片编号占位符 1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left)">
                                      <p:cBhvr>
                                        <p:cTn id="8" dur="500"/>
                                        <p:tgtEl>
                                          <p:spTgt spid="1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5" grpId="0"/>
      <p:bldP spid="16"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7" name="文本框 36"/>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 name="矩形: 圆角 1"/>
          <p:cNvSpPr/>
          <p:nvPr/>
        </p:nvSpPr>
        <p:spPr>
          <a:xfrm>
            <a:off x="698500" y="2072640"/>
            <a:ext cx="1219200" cy="1115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例如</a:t>
            </a:r>
            <a:endParaRPr lang="zh-CN" altLang="en-US" sz="3600" dirty="0"/>
          </a:p>
        </p:txBody>
      </p:sp>
      <p:sp>
        <p:nvSpPr>
          <p:cNvPr id="9"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）状态转换图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0" name="矩形: 圆角 9"/>
          <p:cNvSpPr/>
          <p:nvPr/>
        </p:nvSpPr>
        <p:spPr>
          <a:xfrm>
            <a:off x="2627376" y="1808163"/>
            <a:ext cx="8869299" cy="4249737"/>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55913" y="2192211"/>
            <a:ext cx="8488743" cy="923330"/>
          </a:xfrm>
          <a:prstGeom prst="rect">
            <a:avLst/>
          </a:prstGeom>
          <a:solidFill>
            <a:schemeClr val="bg1"/>
          </a:solidFill>
          <a:ln w="15875">
            <a:solidFill>
              <a:schemeClr val="accent6"/>
            </a:solidFill>
            <a:prstDash val="solid"/>
          </a:ln>
        </p:spPr>
        <p:txBody>
          <a:bodyPr wrap="square" rtlCol="0">
            <a:spAutoFit/>
          </a:bodyPr>
          <a:lstStyle/>
          <a:p>
            <a:pPr lvl="0"/>
            <a:r>
              <a:rPr lang="en-US" altLang="zh-CN" sz="1800" dirty="0">
                <a:latin typeface="+mn-ea"/>
              </a:rPr>
              <a:t>1</a:t>
            </a:r>
            <a:r>
              <a:rPr lang="zh-CN" altLang="en-US" sz="1800" dirty="0">
                <a:latin typeface="+mn-ea"/>
              </a:rPr>
              <a:t>）在化学制品跟踪系统中有一个主要功能是允许请求者（操作员）提出对化学制品的请求，这一请求可以由化学制品仓库中的存货清单来执行完成，也可以通过向外界供应商发出订单来执行完成</a:t>
            </a:r>
            <a:endParaRPr lang="zh-CN" altLang="en-US" sz="1800" dirty="0">
              <a:latin typeface="+mn-ea"/>
            </a:endParaRPr>
          </a:p>
        </p:txBody>
      </p:sp>
      <p:sp>
        <p:nvSpPr>
          <p:cNvPr id="13" name="文本框 12"/>
          <p:cNvSpPr txBox="1"/>
          <p:nvPr/>
        </p:nvSpPr>
        <p:spPr>
          <a:xfrm>
            <a:off x="2855913" y="3429699"/>
            <a:ext cx="8488743" cy="923330"/>
          </a:xfrm>
          <a:prstGeom prst="rect">
            <a:avLst/>
          </a:prstGeom>
          <a:solidFill>
            <a:schemeClr val="bg1"/>
          </a:solidFill>
          <a:ln w="15875">
            <a:solidFill>
              <a:srgbClr val="0000FF"/>
            </a:solidFill>
          </a:ln>
        </p:spPr>
        <p:txBody>
          <a:bodyPr wrap="square" rtlCol="0" anchor="ctr" anchorCtr="0">
            <a:noAutofit/>
          </a:bodyPr>
          <a:lstStyle/>
          <a:p>
            <a:r>
              <a:rPr lang="en-US" altLang="zh-CN" dirty="0">
                <a:latin typeface="+mn-ea"/>
              </a:rPr>
              <a:t>2</a:t>
            </a:r>
            <a:r>
              <a:rPr lang="zh-CN" altLang="en-US" sz="1800" dirty="0">
                <a:latin typeface="+mn-ea"/>
              </a:rPr>
              <a:t>）每一个请求从创建到完成或取消这一时间段内将经历一系列可能的状态</a:t>
            </a:r>
            <a:endParaRPr lang="zh-CN" altLang="en-US" sz="1800" dirty="0">
              <a:latin typeface="+mn-ea"/>
            </a:endParaRPr>
          </a:p>
        </p:txBody>
      </p:sp>
      <p:sp>
        <p:nvSpPr>
          <p:cNvPr id="14" name="文本框 13"/>
          <p:cNvSpPr txBox="1"/>
          <p:nvPr/>
        </p:nvSpPr>
        <p:spPr>
          <a:xfrm>
            <a:off x="2855913" y="4764723"/>
            <a:ext cx="8488743" cy="923330"/>
          </a:xfrm>
          <a:prstGeom prst="rect">
            <a:avLst/>
          </a:prstGeom>
          <a:solidFill>
            <a:schemeClr val="bg1"/>
          </a:solidFill>
          <a:ln w="15875">
            <a:solidFill>
              <a:schemeClr val="accent2"/>
            </a:solidFill>
          </a:ln>
        </p:spPr>
        <p:txBody>
          <a:bodyPr wrap="square" rtlCol="0" anchor="ctr" anchorCtr="0">
            <a:noAutofit/>
          </a:bodyPr>
          <a:lstStyle/>
          <a:p>
            <a:r>
              <a:rPr lang="en-US" altLang="zh-CN" sz="1800" dirty="0">
                <a:latin typeface="+mn-ea"/>
              </a:rPr>
              <a:t>3</a:t>
            </a:r>
            <a:r>
              <a:rPr lang="zh-CN" altLang="en-US" sz="1800" dirty="0">
                <a:latin typeface="+mn-ea"/>
              </a:rPr>
              <a:t>）于是，我们就可以把化学制品请求的生存周期看成一个有限状态机，其建模如下图所示，这个状态转换图说明了一个请求可取下列七种可能状态中的一种：</a:t>
            </a:r>
            <a:endParaRPr lang="zh-CN" altLang="en-US" sz="1800" dirty="0">
              <a:latin typeface="+mn-ea"/>
            </a:endParaRPr>
          </a:p>
        </p:txBody>
      </p:sp>
      <p:sp>
        <p:nvSpPr>
          <p:cNvPr id="3" name="日期占位符 2"/>
          <p:cNvSpPr>
            <a:spLocks noGrp="1"/>
          </p:cNvSpPr>
          <p:nvPr>
            <p:ph type="dt" sz="half" idx="10"/>
          </p:nvPr>
        </p:nvSpPr>
        <p:spPr/>
        <p:txBody>
          <a:bodyPr/>
          <a:lstStyle/>
          <a:p>
            <a:pPr>
              <a:defRPr/>
            </a:pPr>
            <a:fld id="{29473DED-7C0E-465F-BBE5-85F019D11B6A}"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left)">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5"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5"/>
          <p:cNvGrpSpPr/>
          <p:nvPr/>
        </p:nvGrpSpPr>
        <p:grpSpPr>
          <a:xfrm>
            <a:off x="109497" y="349963"/>
            <a:ext cx="525184" cy="422276"/>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grpSp>
        <p:nvGrpSpPr>
          <p:cNvPr id="116" name="组合 115"/>
          <p:cNvGrpSpPr/>
          <p:nvPr/>
        </p:nvGrpSpPr>
        <p:grpSpPr>
          <a:xfrm>
            <a:off x="2609157" y="1935602"/>
            <a:ext cx="6456450" cy="4262001"/>
            <a:chOff x="2480088" y="599696"/>
            <a:chExt cx="6456450" cy="5300272"/>
          </a:xfrm>
        </p:grpSpPr>
        <p:sp>
          <p:nvSpPr>
            <p:cNvPr id="2" name="矩形 1"/>
            <p:cNvSpPr/>
            <p:nvPr/>
          </p:nvSpPr>
          <p:spPr>
            <a:xfrm>
              <a:off x="5128260" y="2720340"/>
              <a:ext cx="1127760" cy="518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28260" y="4050745"/>
              <a:ext cx="1127760" cy="518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036820" y="5373530"/>
              <a:ext cx="1348740" cy="5264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480088" y="5370049"/>
              <a:ext cx="1127760" cy="518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08778" y="5345147"/>
              <a:ext cx="1127760" cy="5430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794871" y="1400029"/>
              <a:ext cx="1127760" cy="518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a:off x="5128260" y="1400029"/>
              <a:ext cx="1127760" cy="518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a:stCxn id="32" idx="2"/>
              <a:endCxn id="2" idx="0"/>
            </p:cNvCxnSpPr>
            <p:nvPr/>
          </p:nvCxnSpPr>
          <p:spPr>
            <a:xfrm>
              <a:off x="5692140" y="1918189"/>
              <a:ext cx="0" cy="802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p:cNvCxnSpPr>
              <a:endCxn id="17" idx="0"/>
            </p:cNvCxnSpPr>
            <p:nvPr/>
          </p:nvCxnSpPr>
          <p:spPr>
            <a:xfrm>
              <a:off x="5692140" y="3238500"/>
              <a:ext cx="0" cy="8122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p:cNvCxnSpPr/>
            <p:nvPr/>
          </p:nvCxnSpPr>
          <p:spPr>
            <a:xfrm>
              <a:off x="5410200" y="599696"/>
              <a:ext cx="0" cy="802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直接箭头连接符 36"/>
            <p:cNvCxnSpPr/>
            <p:nvPr/>
          </p:nvCxnSpPr>
          <p:spPr>
            <a:xfrm flipV="1">
              <a:off x="5966460" y="599696"/>
              <a:ext cx="0" cy="8003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接箭头连接符 40"/>
            <p:cNvCxnSpPr/>
            <p:nvPr/>
          </p:nvCxnSpPr>
          <p:spPr>
            <a:xfrm>
              <a:off x="6256020" y="1501140"/>
              <a:ext cx="153885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p:cNvCxnSpPr/>
            <p:nvPr/>
          </p:nvCxnSpPr>
          <p:spPr>
            <a:xfrm flipH="1">
              <a:off x="6256021" y="1844040"/>
              <a:ext cx="15527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直接箭头连接符 46"/>
            <p:cNvCxnSpPr>
              <a:stCxn id="23" idx="1"/>
              <a:endCxn id="24" idx="3"/>
            </p:cNvCxnSpPr>
            <p:nvPr/>
          </p:nvCxnSpPr>
          <p:spPr>
            <a:xfrm flipH="1" flipV="1">
              <a:off x="3607848" y="5629129"/>
              <a:ext cx="1428972" cy="76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23" idx="3"/>
              <a:endCxn id="30" idx="1"/>
            </p:cNvCxnSpPr>
            <p:nvPr/>
          </p:nvCxnSpPr>
          <p:spPr>
            <a:xfrm flipV="1">
              <a:off x="6385560" y="5616678"/>
              <a:ext cx="1423218" cy="200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直接箭头连接符 53"/>
            <p:cNvCxnSpPr>
              <a:endCxn id="23" idx="0"/>
            </p:cNvCxnSpPr>
            <p:nvPr/>
          </p:nvCxnSpPr>
          <p:spPr>
            <a:xfrm>
              <a:off x="5692140" y="4568905"/>
              <a:ext cx="19050" cy="8046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直接连接符 57"/>
            <p:cNvCxnSpPr>
              <a:endCxn id="17" idx="1"/>
            </p:cNvCxnSpPr>
            <p:nvPr/>
          </p:nvCxnSpPr>
          <p:spPr>
            <a:xfrm>
              <a:off x="3275772" y="4309825"/>
              <a:ext cx="1852488" cy="0"/>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17" idx="3"/>
            </p:cNvCxnSpPr>
            <p:nvPr/>
          </p:nvCxnSpPr>
          <p:spPr>
            <a:xfrm flipV="1">
              <a:off x="6256020" y="4302204"/>
              <a:ext cx="1852488" cy="7621"/>
            </a:xfrm>
            <a:prstGeom prst="line">
              <a:avLst/>
            </a:prstGeom>
          </p:spPr>
          <p:style>
            <a:lnRef idx="2">
              <a:schemeClr val="dk1"/>
            </a:lnRef>
            <a:fillRef idx="0">
              <a:schemeClr val="dk1"/>
            </a:fillRef>
            <a:effectRef idx="1">
              <a:schemeClr val="dk1"/>
            </a:effectRef>
            <a:fontRef idx="minor">
              <a:schemeClr val="tx1"/>
            </a:fontRef>
          </p:style>
        </p:cxnSp>
        <p:cxnSp>
          <p:nvCxnSpPr>
            <p:cNvPr id="63" name="直接连接符 62"/>
            <p:cNvCxnSpPr/>
            <p:nvPr/>
          </p:nvCxnSpPr>
          <p:spPr>
            <a:xfrm flipH="1">
              <a:off x="2697480" y="2979420"/>
              <a:ext cx="2430780" cy="7621"/>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a:endCxn id="2" idx="3"/>
            </p:cNvCxnSpPr>
            <p:nvPr/>
          </p:nvCxnSpPr>
          <p:spPr>
            <a:xfrm flipH="1" flipV="1">
              <a:off x="6256020" y="2979420"/>
              <a:ext cx="2369820" cy="7621"/>
            </a:xfrm>
            <a:prstGeom prst="line">
              <a:avLst/>
            </a:prstGeom>
          </p:spPr>
          <p:style>
            <a:lnRef idx="2">
              <a:schemeClr val="dk1"/>
            </a:lnRef>
            <a:fillRef idx="0">
              <a:schemeClr val="dk1"/>
            </a:fillRef>
            <a:effectRef idx="1">
              <a:schemeClr val="dk1"/>
            </a:effectRef>
            <a:fontRef idx="minor">
              <a:schemeClr val="tx1"/>
            </a:fontRef>
          </p:style>
        </p:cxnSp>
        <p:cxnSp>
          <p:nvCxnSpPr>
            <p:cNvPr id="71" name="直接箭头连接符 70"/>
            <p:cNvCxnSpPr/>
            <p:nvPr/>
          </p:nvCxnSpPr>
          <p:spPr>
            <a:xfrm flipH="1">
              <a:off x="3281724" y="4296345"/>
              <a:ext cx="4184" cy="10737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直接箭头连接符 74"/>
            <p:cNvCxnSpPr/>
            <p:nvPr/>
          </p:nvCxnSpPr>
          <p:spPr>
            <a:xfrm>
              <a:off x="2688728" y="2979420"/>
              <a:ext cx="23165" cy="23739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直接箭头连接符 80"/>
            <p:cNvCxnSpPr/>
            <p:nvPr/>
          </p:nvCxnSpPr>
          <p:spPr>
            <a:xfrm>
              <a:off x="8625840" y="2987041"/>
              <a:ext cx="0" cy="23830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直接箭头连接符 83"/>
            <p:cNvCxnSpPr/>
            <p:nvPr/>
          </p:nvCxnSpPr>
          <p:spPr>
            <a:xfrm>
              <a:off x="8108508" y="4306014"/>
              <a:ext cx="0" cy="10473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6" name="文本框 95"/>
            <p:cNvSpPr txBox="1"/>
            <p:nvPr/>
          </p:nvSpPr>
          <p:spPr>
            <a:xfrm>
              <a:off x="5201415" y="1527160"/>
              <a:ext cx="981450" cy="276999"/>
            </a:xfrm>
            <a:prstGeom prst="rect">
              <a:avLst/>
            </a:prstGeom>
            <a:noFill/>
          </p:spPr>
          <p:txBody>
            <a:bodyPr wrap="square" rtlCol="0">
              <a:spAutoFit/>
            </a:bodyPr>
            <a:lstStyle/>
            <a:p>
              <a:pPr algn="ctr"/>
              <a:r>
                <a:rPr lang="zh-CN" altLang="en-US" sz="1200" dirty="0"/>
                <a:t>准备</a:t>
              </a:r>
              <a:endParaRPr lang="zh-CN" altLang="en-US" sz="1200" dirty="0"/>
            </a:p>
          </p:txBody>
        </p:sp>
        <p:sp>
          <p:nvSpPr>
            <p:cNvPr id="97" name="文本框 96"/>
            <p:cNvSpPr txBox="1"/>
            <p:nvPr/>
          </p:nvSpPr>
          <p:spPr>
            <a:xfrm>
              <a:off x="7868026" y="1541688"/>
              <a:ext cx="981450" cy="276999"/>
            </a:xfrm>
            <a:prstGeom prst="rect">
              <a:avLst/>
            </a:prstGeom>
            <a:solidFill>
              <a:schemeClr val="bg1"/>
            </a:solidFill>
          </p:spPr>
          <p:txBody>
            <a:bodyPr wrap="square" rtlCol="0">
              <a:spAutoFit/>
            </a:bodyPr>
            <a:lstStyle/>
            <a:p>
              <a:pPr algn="ctr"/>
              <a:r>
                <a:rPr lang="zh-CN" altLang="en-US" sz="1200" dirty="0"/>
                <a:t>延迟</a:t>
              </a:r>
              <a:endParaRPr lang="zh-CN" altLang="en-US" sz="1200" dirty="0"/>
            </a:p>
          </p:txBody>
        </p:sp>
        <p:sp>
          <p:nvSpPr>
            <p:cNvPr id="98" name="文本框 97"/>
            <p:cNvSpPr txBox="1"/>
            <p:nvPr/>
          </p:nvSpPr>
          <p:spPr>
            <a:xfrm>
              <a:off x="5220469" y="2095738"/>
              <a:ext cx="923194" cy="461665"/>
            </a:xfrm>
            <a:prstGeom prst="rect">
              <a:avLst/>
            </a:prstGeom>
            <a:solidFill>
              <a:srgbClr val="FAFAF9"/>
            </a:solidFill>
          </p:spPr>
          <p:txBody>
            <a:bodyPr wrap="square" rtlCol="0">
              <a:spAutoFit/>
            </a:bodyPr>
            <a:lstStyle>
              <a:defPPr>
                <a:defRPr lang="zh-CN"/>
              </a:defPPr>
              <a:lvl1pPr algn="ctr">
                <a:defRPr sz="1200"/>
              </a:lvl1pPr>
            </a:lstStyle>
            <a:p>
              <a:r>
                <a:rPr lang="zh-CN" altLang="en-US" dirty="0"/>
                <a:t>系统接受有效请求</a:t>
              </a:r>
              <a:endParaRPr lang="zh-CN" altLang="en-US" dirty="0"/>
            </a:p>
          </p:txBody>
        </p:sp>
        <p:sp>
          <p:nvSpPr>
            <p:cNvPr id="99" name="文本框 98"/>
            <p:cNvSpPr txBox="1"/>
            <p:nvPr/>
          </p:nvSpPr>
          <p:spPr>
            <a:xfrm>
              <a:off x="4856238" y="755452"/>
              <a:ext cx="820662" cy="461665"/>
            </a:xfrm>
            <a:prstGeom prst="rect">
              <a:avLst/>
            </a:prstGeom>
            <a:solidFill>
              <a:srgbClr val="FCFCFC"/>
            </a:solidFill>
          </p:spPr>
          <p:txBody>
            <a:bodyPr wrap="square" rtlCol="0">
              <a:spAutoFit/>
            </a:bodyPr>
            <a:lstStyle/>
            <a:p>
              <a:pPr algn="ctr"/>
              <a:r>
                <a:rPr lang="zh-CN" altLang="en-US" sz="1200" dirty="0"/>
                <a:t>用户产生新请求</a:t>
              </a:r>
              <a:endParaRPr lang="zh-CN" altLang="en-US" sz="1200" dirty="0"/>
            </a:p>
          </p:txBody>
        </p:sp>
        <p:sp>
          <p:nvSpPr>
            <p:cNvPr id="100" name="文本框 99"/>
            <p:cNvSpPr txBox="1"/>
            <p:nvPr/>
          </p:nvSpPr>
          <p:spPr>
            <a:xfrm>
              <a:off x="5676900" y="776256"/>
              <a:ext cx="820662" cy="461665"/>
            </a:xfrm>
            <a:prstGeom prst="rect">
              <a:avLst/>
            </a:prstGeom>
            <a:solidFill>
              <a:srgbClr val="FCFCFC"/>
            </a:solidFill>
          </p:spPr>
          <p:txBody>
            <a:bodyPr wrap="square" rtlCol="0">
              <a:spAutoFit/>
            </a:bodyPr>
            <a:lstStyle>
              <a:defPPr>
                <a:defRPr lang="zh-CN"/>
              </a:defPPr>
              <a:lvl1pPr algn="ctr">
                <a:defRPr sz="1200"/>
              </a:lvl1pPr>
            </a:lstStyle>
            <a:p>
              <a:r>
                <a:rPr lang="zh-CN" altLang="en-US" dirty="0"/>
                <a:t>用户取消新请求</a:t>
              </a:r>
              <a:endParaRPr lang="zh-CN" altLang="en-US" dirty="0"/>
            </a:p>
          </p:txBody>
        </p:sp>
        <p:sp>
          <p:nvSpPr>
            <p:cNvPr id="101" name="文本框 100"/>
            <p:cNvSpPr txBox="1"/>
            <p:nvPr/>
          </p:nvSpPr>
          <p:spPr>
            <a:xfrm>
              <a:off x="3307397" y="2551702"/>
              <a:ext cx="981450" cy="461665"/>
            </a:xfrm>
            <a:prstGeom prst="rect">
              <a:avLst/>
            </a:prstGeom>
            <a:noFill/>
          </p:spPr>
          <p:txBody>
            <a:bodyPr wrap="square" rtlCol="0">
              <a:spAutoFit/>
            </a:bodyPr>
            <a:lstStyle/>
            <a:p>
              <a:pPr algn="ctr"/>
              <a:r>
                <a:rPr lang="zh-CN" altLang="en-US" sz="1200" dirty="0"/>
                <a:t>化学制品仓库填写请求</a:t>
              </a:r>
              <a:endParaRPr lang="zh-CN" altLang="en-US" sz="1200" dirty="0"/>
            </a:p>
          </p:txBody>
        </p:sp>
        <p:sp>
          <p:nvSpPr>
            <p:cNvPr id="102" name="文本框 101"/>
            <p:cNvSpPr txBox="1"/>
            <p:nvPr/>
          </p:nvSpPr>
          <p:spPr>
            <a:xfrm>
              <a:off x="6949402" y="2740839"/>
              <a:ext cx="1322070" cy="276999"/>
            </a:xfrm>
            <a:prstGeom prst="rect">
              <a:avLst/>
            </a:prstGeom>
            <a:noFill/>
          </p:spPr>
          <p:txBody>
            <a:bodyPr wrap="square" rtlCol="0">
              <a:spAutoFit/>
            </a:bodyPr>
            <a:lstStyle/>
            <a:p>
              <a:pPr algn="ctr"/>
              <a:r>
                <a:rPr lang="zh-CN" altLang="en-US" sz="1200" dirty="0"/>
                <a:t>请求者取消请求</a:t>
              </a:r>
              <a:endParaRPr lang="zh-CN" altLang="en-US" sz="1200" dirty="0"/>
            </a:p>
          </p:txBody>
        </p:sp>
        <p:sp>
          <p:nvSpPr>
            <p:cNvPr id="103" name="文本框 102"/>
            <p:cNvSpPr txBox="1"/>
            <p:nvPr/>
          </p:nvSpPr>
          <p:spPr>
            <a:xfrm>
              <a:off x="5183550" y="3429206"/>
              <a:ext cx="981450" cy="461665"/>
            </a:xfrm>
            <a:prstGeom prst="rect">
              <a:avLst/>
            </a:prstGeom>
            <a:solidFill>
              <a:srgbClr val="F7F7F7"/>
            </a:solidFill>
          </p:spPr>
          <p:txBody>
            <a:bodyPr wrap="square" lIns="0" tIns="0" rIns="0" bIns="0" rtlCol="0">
              <a:spAutoFit/>
            </a:bodyPr>
            <a:lstStyle>
              <a:defPPr>
                <a:defRPr lang="zh-CN"/>
              </a:defPPr>
              <a:lvl1pPr algn="ctr">
                <a:defRPr sz="1200"/>
              </a:lvl1pPr>
            </a:lstStyle>
            <a:p>
              <a:r>
                <a:rPr lang="zh-CN" altLang="en-US" dirty="0"/>
                <a:t>采购员向供应商订货</a:t>
              </a:r>
              <a:endParaRPr lang="zh-CN" altLang="en-US" dirty="0"/>
            </a:p>
          </p:txBody>
        </p:sp>
        <p:sp>
          <p:nvSpPr>
            <p:cNvPr id="104" name="文本框 103"/>
            <p:cNvSpPr txBox="1"/>
            <p:nvPr/>
          </p:nvSpPr>
          <p:spPr>
            <a:xfrm>
              <a:off x="3607852" y="4095988"/>
              <a:ext cx="981450" cy="369332"/>
            </a:xfrm>
            <a:prstGeom prst="rect">
              <a:avLst/>
            </a:prstGeom>
            <a:solidFill>
              <a:srgbClr val="F8F8F8"/>
            </a:solidFill>
          </p:spPr>
          <p:txBody>
            <a:bodyPr wrap="square" lIns="0" tIns="0" rIns="0" bIns="0" rtlCol="0">
              <a:spAutoFit/>
            </a:bodyPr>
            <a:lstStyle>
              <a:defPPr>
                <a:defRPr lang="zh-CN"/>
              </a:defPPr>
              <a:lvl1pPr algn="ctr">
                <a:defRPr sz="1200"/>
              </a:lvl1pPr>
            </a:lstStyle>
            <a:p>
              <a:r>
                <a:rPr lang="zh-CN" altLang="en-US" dirty="0"/>
                <a:t>从供应商收到化学制品</a:t>
              </a:r>
              <a:endParaRPr lang="zh-CN" altLang="en-US" dirty="0"/>
            </a:p>
          </p:txBody>
        </p:sp>
        <p:sp>
          <p:nvSpPr>
            <p:cNvPr id="105" name="文本框 104"/>
            <p:cNvSpPr txBox="1"/>
            <p:nvPr/>
          </p:nvSpPr>
          <p:spPr>
            <a:xfrm>
              <a:off x="6793594" y="4095988"/>
              <a:ext cx="981450" cy="369332"/>
            </a:xfrm>
            <a:prstGeom prst="rect">
              <a:avLst/>
            </a:prstGeom>
            <a:solidFill>
              <a:srgbClr val="F4F4F4"/>
            </a:solidFill>
          </p:spPr>
          <p:txBody>
            <a:bodyPr wrap="square" lIns="0" tIns="0" rIns="0" bIns="0" rtlCol="0">
              <a:spAutoFit/>
            </a:bodyPr>
            <a:lstStyle>
              <a:defPPr>
                <a:defRPr lang="zh-CN"/>
              </a:defPPr>
              <a:lvl1pPr algn="ctr">
                <a:defRPr sz="1200"/>
              </a:lvl1pPr>
            </a:lstStyle>
            <a:p>
              <a:r>
                <a:rPr lang="zh-CN" altLang="en-US" dirty="0"/>
                <a:t>采购员取消供应商订单</a:t>
              </a:r>
              <a:endParaRPr lang="zh-CN" altLang="en-US" dirty="0"/>
            </a:p>
          </p:txBody>
        </p:sp>
        <p:sp>
          <p:nvSpPr>
            <p:cNvPr id="106" name="文本框 105"/>
            <p:cNvSpPr txBox="1"/>
            <p:nvPr/>
          </p:nvSpPr>
          <p:spPr>
            <a:xfrm>
              <a:off x="5198831" y="4755700"/>
              <a:ext cx="981450" cy="461665"/>
            </a:xfrm>
            <a:prstGeom prst="rect">
              <a:avLst/>
            </a:prstGeom>
            <a:solidFill>
              <a:srgbClr val="F5F5F5"/>
            </a:solidFill>
          </p:spPr>
          <p:txBody>
            <a:bodyPr wrap="square" rtlCol="0">
              <a:spAutoFit/>
            </a:bodyPr>
            <a:lstStyle/>
            <a:p>
              <a:pPr algn="ctr"/>
              <a:r>
                <a:rPr lang="zh-CN" altLang="en-US" sz="1200" dirty="0"/>
                <a:t>供应商推迟供货</a:t>
              </a:r>
              <a:endParaRPr lang="zh-CN" altLang="en-US" sz="1200" dirty="0"/>
            </a:p>
          </p:txBody>
        </p:sp>
        <p:sp>
          <p:nvSpPr>
            <p:cNvPr id="107" name="文本框 106"/>
            <p:cNvSpPr txBox="1"/>
            <p:nvPr/>
          </p:nvSpPr>
          <p:spPr>
            <a:xfrm>
              <a:off x="2553243" y="5486137"/>
              <a:ext cx="981450" cy="276999"/>
            </a:xfrm>
            <a:prstGeom prst="rect">
              <a:avLst/>
            </a:prstGeom>
            <a:noFill/>
          </p:spPr>
          <p:txBody>
            <a:bodyPr wrap="square" rtlCol="0">
              <a:spAutoFit/>
            </a:bodyPr>
            <a:lstStyle/>
            <a:p>
              <a:pPr algn="ctr"/>
              <a:r>
                <a:rPr lang="zh-CN" altLang="en-US" sz="1200" dirty="0"/>
                <a:t>执行完成</a:t>
              </a:r>
              <a:endParaRPr lang="zh-CN" altLang="en-US" sz="1200" dirty="0"/>
            </a:p>
          </p:txBody>
        </p:sp>
        <p:sp>
          <p:nvSpPr>
            <p:cNvPr id="108" name="文本框 107"/>
            <p:cNvSpPr txBox="1"/>
            <p:nvPr/>
          </p:nvSpPr>
          <p:spPr>
            <a:xfrm>
              <a:off x="5201415" y="5486136"/>
              <a:ext cx="981450" cy="276999"/>
            </a:xfrm>
            <a:prstGeom prst="rect">
              <a:avLst/>
            </a:prstGeom>
            <a:noFill/>
          </p:spPr>
          <p:txBody>
            <a:bodyPr wrap="square" rtlCol="0">
              <a:spAutoFit/>
            </a:bodyPr>
            <a:lstStyle/>
            <a:p>
              <a:pPr algn="ctr"/>
              <a:r>
                <a:rPr lang="zh-CN" altLang="en-US" sz="1200" dirty="0"/>
                <a:t>订单返回</a:t>
              </a:r>
              <a:endParaRPr lang="zh-CN" altLang="en-US" sz="1200" dirty="0"/>
            </a:p>
          </p:txBody>
        </p:sp>
        <p:sp>
          <p:nvSpPr>
            <p:cNvPr id="109" name="文本框 108"/>
            <p:cNvSpPr txBox="1"/>
            <p:nvPr/>
          </p:nvSpPr>
          <p:spPr>
            <a:xfrm>
              <a:off x="7884847" y="5463974"/>
              <a:ext cx="981450" cy="276999"/>
            </a:xfrm>
            <a:prstGeom prst="rect">
              <a:avLst/>
            </a:prstGeom>
            <a:noFill/>
          </p:spPr>
          <p:txBody>
            <a:bodyPr wrap="square" rtlCol="0">
              <a:spAutoFit/>
            </a:bodyPr>
            <a:lstStyle/>
            <a:p>
              <a:pPr algn="ctr"/>
              <a:r>
                <a:rPr lang="zh-CN" altLang="en-US" sz="1200" dirty="0"/>
                <a:t>取消</a:t>
              </a:r>
              <a:endParaRPr lang="zh-CN" altLang="en-US" sz="1200" dirty="0"/>
            </a:p>
          </p:txBody>
        </p:sp>
        <p:sp>
          <p:nvSpPr>
            <p:cNvPr id="110" name="文本框 109"/>
            <p:cNvSpPr txBox="1"/>
            <p:nvPr/>
          </p:nvSpPr>
          <p:spPr>
            <a:xfrm>
              <a:off x="5163088" y="4198595"/>
              <a:ext cx="981450" cy="276999"/>
            </a:xfrm>
            <a:prstGeom prst="rect">
              <a:avLst/>
            </a:prstGeom>
            <a:noFill/>
          </p:spPr>
          <p:txBody>
            <a:bodyPr wrap="square" rtlCol="0">
              <a:spAutoFit/>
            </a:bodyPr>
            <a:lstStyle/>
            <a:p>
              <a:pPr algn="ctr"/>
              <a:r>
                <a:rPr lang="zh-CN" altLang="en-US" sz="1200" dirty="0"/>
                <a:t>提出</a:t>
              </a:r>
              <a:endParaRPr lang="zh-CN" altLang="en-US" sz="1200" dirty="0"/>
            </a:p>
          </p:txBody>
        </p:sp>
        <p:sp>
          <p:nvSpPr>
            <p:cNvPr id="111" name="文本框 110"/>
            <p:cNvSpPr txBox="1"/>
            <p:nvPr/>
          </p:nvSpPr>
          <p:spPr>
            <a:xfrm>
              <a:off x="5183550" y="2858423"/>
              <a:ext cx="981450" cy="276999"/>
            </a:xfrm>
            <a:prstGeom prst="rect">
              <a:avLst/>
            </a:prstGeom>
            <a:noFill/>
          </p:spPr>
          <p:txBody>
            <a:bodyPr wrap="square" rtlCol="0">
              <a:spAutoFit/>
            </a:bodyPr>
            <a:lstStyle/>
            <a:p>
              <a:pPr algn="ctr"/>
              <a:r>
                <a:rPr lang="zh-CN" altLang="en-US" sz="1200" dirty="0"/>
                <a:t>准备</a:t>
              </a:r>
              <a:endParaRPr lang="zh-CN" altLang="en-US" sz="1200" dirty="0"/>
            </a:p>
          </p:txBody>
        </p:sp>
        <p:sp>
          <p:nvSpPr>
            <p:cNvPr id="112" name="文本框 111"/>
            <p:cNvSpPr txBox="1"/>
            <p:nvPr/>
          </p:nvSpPr>
          <p:spPr>
            <a:xfrm>
              <a:off x="3778886" y="5425722"/>
              <a:ext cx="981450" cy="369332"/>
            </a:xfrm>
            <a:prstGeom prst="rect">
              <a:avLst/>
            </a:prstGeom>
            <a:solidFill>
              <a:srgbClr val="F4F4F4"/>
            </a:solidFill>
          </p:spPr>
          <p:txBody>
            <a:bodyPr wrap="square" lIns="0" tIns="0" rIns="0" bIns="0" rtlCol="0">
              <a:spAutoFit/>
            </a:bodyPr>
            <a:lstStyle>
              <a:defPPr>
                <a:defRPr lang="zh-CN"/>
              </a:defPPr>
              <a:lvl1pPr algn="ctr">
                <a:defRPr sz="1200"/>
              </a:lvl1pPr>
            </a:lstStyle>
            <a:p>
              <a:r>
                <a:rPr lang="zh-CN" altLang="en-US" dirty="0"/>
                <a:t>从供应商接受制品</a:t>
              </a:r>
              <a:endParaRPr lang="zh-CN" altLang="en-US" dirty="0"/>
            </a:p>
          </p:txBody>
        </p:sp>
        <p:sp>
          <p:nvSpPr>
            <p:cNvPr id="113" name="文本框 112"/>
            <p:cNvSpPr txBox="1"/>
            <p:nvPr/>
          </p:nvSpPr>
          <p:spPr>
            <a:xfrm>
              <a:off x="6605611" y="5426297"/>
              <a:ext cx="981450" cy="369332"/>
            </a:xfrm>
            <a:prstGeom prst="rect">
              <a:avLst/>
            </a:prstGeom>
            <a:solidFill>
              <a:srgbClr val="F1F1F1"/>
            </a:solidFill>
          </p:spPr>
          <p:txBody>
            <a:bodyPr wrap="square" lIns="0" tIns="0" rIns="0" bIns="0" rtlCol="0">
              <a:spAutoFit/>
            </a:bodyPr>
            <a:lstStyle>
              <a:defPPr>
                <a:defRPr lang="zh-CN"/>
              </a:defPPr>
              <a:lvl1pPr algn="ctr">
                <a:defRPr sz="1200"/>
              </a:lvl1pPr>
            </a:lstStyle>
            <a:p>
              <a:r>
                <a:rPr lang="zh-CN" altLang="en-US" dirty="0"/>
                <a:t>采购员取消供应商订单</a:t>
              </a:r>
              <a:endParaRPr lang="zh-CN" altLang="en-US" dirty="0"/>
            </a:p>
          </p:txBody>
        </p:sp>
        <p:sp>
          <p:nvSpPr>
            <p:cNvPr id="114" name="文本框 113"/>
            <p:cNvSpPr txBox="1"/>
            <p:nvPr/>
          </p:nvSpPr>
          <p:spPr>
            <a:xfrm>
              <a:off x="6563108" y="1040674"/>
              <a:ext cx="992528" cy="461665"/>
            </a:xfrm>
            <a:prstGeom prst="rect">
              <a:avLst/>
            </a:prstGeom>
            <a:noFill/>
          </p:spPr>
          <p:txBody>
            <a:bodyPr wrap="square" rtlCol="0">
              <a:spAutoFit/>
            </a:bodyPr>
            <a:lstStyle/>
            <a:p>
              <a:pPr algn="ctr"/>
              <a:r>
                <a:rPr lang="zh-CN" altLang="en-US" sz="1200" dirty="0"/>
                <a:t>用户保存未完成请求</a:t>
              </a:r>
              <a:endParaRPr lang="zh-CN" altLang="en-US" sz="1200" dirty="0"/>
            </a:p>
          </p:txBody>
        </p:sp>
        <p:sp>
          <p:nvSpPr>
            <p:cNvPr id="115" name="文本框 114"/>
            <p:cNvSpPr txBox="1"/>
            <p:nvPr/>
          </p:nvSpPr>
          <p:spPr>
            <a:xfrm>
              <a:off x="6622067" y="1825570"/>
              <a:ext cx="992527" cy="461665"/>
            </a:xfrm>
            <a:prstGeom prst="rect">
              <a:avLst/>
            </a:prstGeom>
            <a:noFill/>
          </p:spPr>
          <p:txBody>
            <a:bodyPr wrap="square" rtlCol="0">
              <a:spAutoFit/>
            </a:bodyPr>
            <a:lstStyle/>
            <a:p>
              <a:pPr algn="ctr"/>
              <a:r>
                <a:rPr lang="zh-CN" altLang="en-US" sz="1200" dirty="0"/>
                <a:t>用户查询未完成请求</a:t>
              </a:r>
              <a:endParaRPr lang="zh-CN" altLang="en-US" sz="1200" dirty="0"/>
            </a:p>
          </p:txBody>
        </p:sp>
      </p:grpSp>
      <p:sp>
        <p:nvSpPr>
          <p:cNvPr id="61" name="文本框 60"/>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3"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）状态转换图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57" name="矩形 56"/>
          <p:cNvSpPr/>
          <p:nvPr/>
        </p:nvSpPr>
        <p:spPr>
          <a:xfrm>
            <a:off x="1634836" y="1764148"/>
            <a:ext cx="8968509" cy="455352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67"/>
          <p:cNvSpPr>
            <a:spLocks noChangeArrowheads="1"/>
          </p:cNvSpPr>
          <p:nvPr/>
        </p:nvSpPr>
        <p:spPr bwMode="auto">
          <a:xfrm>
            <a:off x="3278909" y="1533691"/>
            <a:ext cx="5874326" cy="400110"/>
          </a:xfrm>
          <a:prstGeom prst="rect">
            <a:avLst/>
          </a:prstGeom>
          <a:solidFill>
            <a:schemeClr val="bg1"/>
          </a:solidFill>
          <a:ln>
            <a:solidFill>
              <a:srgbClr val="FF0000"/>
            </a:solidFill>
          </a:ln>
        </p:spPr>
        <p:txBody>
          <a:bodyPr wrap="square">
            <a:spAutoFit/>
          </a:bodyPr>
          <a:lstStyle/>
          <a:p>
            <a:pPr lvl="0" algn="ctr"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“化学制品跟踪系统”化学制品请求的状态转换图</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日期占位符 2"/>
          <p:cNvSpPr>
            <a:spLocks noGrp="1"/>
          </p:cNvSpPr>
          <p:nvPr>
            <p:ph type="dt" sz="half" idx="10"/>
          </p:nvPr>
        </p:nvSpPr>
        <p:spPr/>
        <p:txBody>
          <a:bodyPr/>
          <a:lstStyle/>
          <a:p>
            <a:pPr>
              <a:defRPr/>
            </a:pPr>
            <a:fld id="{684D35CE-1F22-4927-AF82-3BA7F9253FCB}" type="datetime1">
              <a:rPr lang="zh-CN" altLang="en-US" smtClean="0">
                <a:solidFill>
                  <a:prstClr val="black">
                    <a:tint val="75000"/>
                  </a:prstClr>
                </a:solidFill>
              </a:rPr>
            </a:fld>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p:tgtEl>
                                          <p:spTgt spid="53"/>
                                        </p:tgtEl>
                                        <p:attrNameLst>
                                          <p:attrName>ppt_x</p:attrName>
                                        </p:attrNameLst>
                                      </p:cBhvr>
                                      <p:tavLst>
                                        <p:tav tm="0">
                                          <p:val>
                                            <p:strVal val="#ppt_x+#ppt_w*1.125000"/>
                                          </p:val>
                                        </p:tav>
                                        <p:tav tm="100000">
                                          <p:val>
                                            <p:strVal val="#ppt_x"/>
                                          </p:val>
                                        </p:tav>
                                      </p:tavLst>
                                    </p:anim>
                                    <p:animEffect transition="in" filter="wipe(left)">
                                      <p:cBhvr>
                                        <p:cTn id="8" dur="500"/>
                                        <p:tgtEl>
                                          <p:spTgt spid="53"/>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7" grpId="0" animBg="1"/>
      <p:bldP spid="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707813" y="1978195"/>
            <a:ext cx="1866084" cy="737919"/>
          </a:xfrm>
          <a:prstGeom prst="rect">
            <a:avLst/>
          </a:prstGeom>
          <a:solidFill>
            <a:schemeClr val="accent1"/>
          </a:solidFill>
          <a:ln>
            <a:noFill/>
          </a:ln>
        </p:spPr>
        <p:txBody>
          <a:bodyPr wrap="none">
            <a:normAutofit/>
          </a:bodyPr>
          <a:lstStyle>
            <a:defPPr>
              <a:defRPr lang="zh-CN"/>
            </a:defPPr>
            <a:lvl1pPr algn="ctr">
              <a:defRPr sz="2000" b="1">
                <a:solidFill>
                  <a:schemeClr val="bg1"/>
                </a:solidFill>
                <a:latin typeface="+mn-ea"/>
              </a:defRPr>
            </a:lvl1pPr>
          </a:lstStyle>
          <a:p>
            <a:r>
              <a:rPr lang="en-US" altLang="zh-CN" dirty="0"/>
              <a:t>01  </a:t>
            </a:r>
            <a:r>
              <a:rPr lang="zh-CN" altLang="en-US" dirty="0"/>
              <a:t>准备</a:t>
            </a:r>
            <a:endParaRPr lang="en-US" altLang="zh-CN" dirty="0"/>
          </a:p>
          <a:p>
            <a:r>
              <a:rPr lang="zh-CN" altLang="en-US" dirty="0"/>
              <a:t>（</a:t>
            </a:r>
            <a:r>
              <a:rPr lang="en-US" altLang="zh-CN" dirty="0"/>
              <a:t>in preparation</a:t>
            </a:r>
            <a:r>
              <a:rPr lang="zh-CN" altLang="en-US" dirty="0"/>
              <a:t>）</a:t>
            </a:r>
            <a:endParaRPr lang="en-GB" dirty="0"/>
          </a:p>
        </p:txBody>
      </p:sp>
      <p:sp>
        <p:nvSpPr>
          <p:cNvPr id="20" name="文本框 19"/>
          <p:cNvSpPr txBox="1"/>
          <p:nvPr/>
        </p:nvSpPr>
        <p:spPr>
          <a:xfrm>
            <a:off x="2855913" y="1969560"/>
            <a:ext cx="8640762" cy="804672"/>
          </a:xfrm>
          <a:prstGeom prst="rect">
            <a:avLst/>
          </a:prstGeom>
          <a:solidFill>
            <a:schemeClr val="bg1"/>
          </a:solidFill>
          <a:ln>
            <a:solidFill>
              <a:schemeClr val="tx1"/>
            </a:solidFill>
          </a:ln>
        </p:spPr>
        <p:txBody>
          <a:bodyPr wrap="square" anchor="ctr" anchorCtr="0">
            <a:noAutofit/>
          </a:bodyPr>
          <a:lstStyle/>
          <a:p>
            <a:pPr algn="just"/>
            <a:r>
              <a:rPr lang="zh-CN" altLang="en-US" sz="2000" dirty="0">
                <a:solidFill>
                  <a:schemeClr val="tx1">
                    <a:lumMod val="95000"/>
                    <a:lumOff val="5000"/>
                  </a:schemeClr>
                </a:solidFill>
                <a:latin typeface="+mn-ea"/>
              </a:rPr>
              <a:t>请求者正在创建一个新的请求，已经从系统的其它部分启动了这一功能</a:t>
            </a:r>
            <a:endParaRPr lang="zh-CN" altLang="en-US" sz="2000" dirty="0">
              <a:solidFill>
                <a:schemeClr val="tx1">
                  <a:lumMod val="95000"/>
                  <a:lumOff val="5000"/>
                </a:schemeClr>
              </a:solidFill>
              <a:latin typeface="+mn-ea"/>
            </a:endParaRPr>
          </a:p>
        </p:txBody>
      </p:sp>
      <p:sp>
        <p:nvSpPr>
          <p:cNvPr id="19" name="TextBox 23"/>
          <p:cNvSpPr txBox="1"/>
          <p:nvPr/>
        </p:nvSpPr>
        <p:spPr>
          <a:xfrm>
            <a:off x="708743" y="3161459"/>
            <a:ext cx="1866084" cy="737919"/>
          </a:xfrm>
          <a:prstGeom prst="rect">
            <a:avLst/>
          </a:prstGeom>
          <a:solidFill>
            <a:schemeClr val="accent1"/>
          </a:solidFill>
          <a:ln>
            <a:noFill/>
          </a:ln>
        </p:spPr>
        <p:txBody>
          <a:bodyPr wrap="none">
            <a:normAutofit/>
          </a:bodyPr>
          <a:lstStyle>
            <a:defPPr>
              <a:defRPr lang="zh-CN"/>
            </a:defPPr>
            <a:lvl1pPr algn="ctr">
              <a:defRPr sz="2000" b="1">
                <a:solidFill>
                  <a:schemeClr val="bg1"/>
                </a:solidFill>
                <a:latin typeface="+mn-ea"/>
              </a:defRPr>
            </a:lvl1pPr>
          </a:lstStyle>
          <a:p>
            <a:r>
              <a:rPr lang="en-US" altLang="zh-CN" dirty="0"/>
              <a:t>02  </a:t>
            </a:r>
            <a:r>
              <a:rPr lang="zh-CN" altLang="en-US" dirty="0"/>
              <a:t>延迟</a:t>
            </a:r>
            <a:endParaRPr lang="en-US" altLang="zh-CN" dirty="0"/>
          </a:p>
          <a:p>
            <a:r>
              <a:rPr lang="en-US" altLang="zh-CN" dirty="0"/>
              <a:t>(postponed)</a:t>
            </a:r>
            <a:endParaRPr lang="en-GB" dirty="0"/>
          </a:p>
        </p:txBody>
      </p:sp>
      <p:sp>
        <p:nvSpPr>
          <p:cNvPr id="21" name="文本框 20"/>
          <p:cNvSpPr txBox="1"/>
          <p:nvPr/>
        </p:nvSpPr>
        <p:spPr>
          <a:xfrm>
            <a:off x="2855914" y="3139440"/>
            <a:ext cx="8640762" cy="786384"/>
          </a:xfrm>
          <a:prstGeom prst="rect">
            <a:avLst/>
          </a:prstGeom>
          <a:solidFill>
            <a:schemeClr val="bg1"/>
          </a:solidFill>
          <a:ln>
            <a:solidFill>
              <a:schemeClr val="tx1"/>
            </a:solidFill>
          </a:ln>
        </p:spPr>
        <p:txBody>
          <a:bodyPr wrap="square" anchor="ctr" anchorCtr="0">
            <a:noAutofit/>
          </a:bodyPr>
          <a:lstStyle>
            <a:defPPr>
              <a:defRPr lang="zh-CN"/>
            </a:defPPr>
            <a:lvl1pPr algn="just">
              <a:defRPr sz="2000">
                <a:solidFill>
                  <a:schemeClr val="tx1">
                    <a:lumMod val="95000"/>
                    <a:lumOff val="5000"/>
                  </a:schemeClr>
                </a:solidFill>
                <a:latin typeface="+mn-ea"/>
              </a:defRPr>
            </a:lvl1pPr>
          </a:lstStyle>
          <a:p>
            <a:r>
              <a:rPr lang="zh-CN" altLang="en-US" dirty="0"/>
              <a:t>请求者存储其工作以备后用，而并不向系统提交请求或者取消请求</a:t>
            </a:r>
            <a:endParaRPr lang="zh-CN" altLang="en-US" dirty="0"/>
          </a:p>
        </p:txBody>
      </p:sp>
      <p:sp>
        <p:nvSpPr>
          <p:cNvPr id="26" name="TextBox 23"/>
          <p:cNvSpPr txBox="1"/>
          <p:nvPr/>
        </p:nvSpPr>
        <p:spPr>
          <a:xfrm>
            <a:off x="698500" y="4358888"/>
            <a:ext cx="1866084" cy="737919"/>
          </a:xfrm>
          <a:prstGeom prst="rect">
            <a:avLst/>
          </a:prstGeom>
          <a:solidFill>
            <a:schemeClr val="accent1"/>
          </a:solidFill>
          <a:ln>
            <a:noFill/>
          </a:ln>
        </p:spPr>
        <p:txBody>
          <a:bodyPr wrap="none">
            <a:normAutofit/>
          </a:bodyPr>
          <a:lstStyle>
            <a:defPPr>
              <a:defRPr lang="zh-CN"/>
            </a:defPPr>
            <a:lvl1pPr algn="ctr">
              <a:defRPr sz="2000" b="1">
                <a:solidFill>
                  <a:schemeClr val="bg1"/>
                </a:solidFill>
                <a:latin typeface="+mn-ea"/>
              </a:defRPr>
            </a:lvl1pPr>
          </a:lstStyle>
          <a:p>
            <a:r>
              <a:rPr lang="en-US" altLang="zh-CN" dirty="0"/>
              <a:t>03  </a:t>
            </a:r>
            <a:r>
              <a:rPr lang="zh-CN" altLang="en-US" dirty="0"/>
              <a:t>接受</a:t>
            </a:r>
            <a:endParaRPr lang="en-US" altLang="zh-CN" dirty="0"/>
          </a:p>
          <a:p>
            <a:r>
              <a:rPr lang="en-US" altLang="zh-CN" dirty="0"/>
              <a:t>(accepted)</a:t>
            </a:r>
            <a:endParaRPr lang="en-GB" dirty="0"/>
          </a:p>
        </p:txBody>
      </p:sp>
      <p:sp>
        <p:nvSpPr>
          <p:cNvPr id="27" name="文本框 26"/>
          <p:cNvSpPr txBox="1"/>
          <p:nvPr/>
        </p:nvSpPr>
        <p:spPr>
          <a:xfrm>
            <a:off x="2855913" y="4383024"/>
            <a:ext cx="8640762" cy="804672"/>
          </a:xfrm>
          <a:prstGeom prst="rect">
            <a:avLst/>
          </a:prstGeom>
          <a:solidFill>
            <a:schemeClr val="bg1"/>
          </a:solidFill>
          <a:ln>
            <a:solidFill>
              <a:schemeClr val="tx1"/>
            </a:solidFill>
          </a:ln>
        </p:spPr>
        <p:txBody>
          <a:bodyPr wrap="square" anchor="ctr" anchorCtr="0">
            <a:noAutofit/>
          </a:bodyPr>
          <a:lstStyle>
            <a:defPPr>
              <a:defRPr lang="zh-CN"/>
            </a:defPPr>
            <a:lvl1pPr algn="just">
              <a:defRPr sz="2000">
                <a:solidFill>
                  <a:schemeClr val="tx1">
                    <a:lumMod val="95000"/>
                    <a:lumOff val="5000"/>
                  </a:schemeClr>
                </a:solidFill>
                <a:latin typeface="+mn-ea"/>
              </a:defRPr>
            </a:lvl1pPr>
          </a:lstStyle>
          <a:p>
            <a:r>
              <a:rPr lang="zh-CN" altLang="en-US" dirty="0"/>
              <a:t>用户提交一个完整的化学制品请求，系统判断该请求顺序是否有效，如果有效就接受该请求进行处理</a:t>
            </a:r>
            <a:endParaRPr lang="zh-CN" altLang="en-US" dirty="0"/>
          </a:p>
        </p:txBody>
      </p:sp>
      <p:sp>
        <p:nvSpPr>
          <p:cNvPr id="28" name="TextBox 23"/>
          <p:cNvSpPr txBox="1"/>
          <p:nvPr/>
        </p:nvSpPr>
        <p:spPr>
          <a:xfrm>
            <a:off x="710605" y="5521940"/>
            <a:ext cx="1866084" cy="737919"/>
          </a:xfrm>
          <a:prstGeom prst="rect">
            <a:avLst/>
          </a:prstGeom>
          <a:solidFill>
            <a:schemeClr val="accent1"/>
          </a:solidFill>
          <a:ln>
            <a:noFill/>
          </a:ln>
        </p:spPr>
        <p:txBody>
          <a:bodyPr wrap="none">
            <a:normAutofit/>
          </a:bodyPr>
          <a:lstStyle>
            <a:defPPr>
              <a:defRPr lang="zh-CN"/>
            </a:defPPr>
            <a:lvl1pPr algn="ctr">
              <a:defRPr sz="2000" b="1">
                <a:solidFill>
                  <a:schemeClr val="bg1"/>
                </a:solidFill>
                <a:latin typeface="+mn-ea"/>
              </a:defRPr>
            </a:lvl1pPr>
          </a:lstStyle>
          <a:p>
            <a:r>
              <a:rPr lang="en-US" altLang="zh-CN" dirty="0"/>
              <a:t>04  </a:t>
            </a:r>
            <a:r>
              <a:rPr lang="zh-CN" altLang="en-US" dirty="0"/>
              <a:t>提出</a:t>
            </a:r>
            <a:endParaRPr lang="en-US" altLang="zh-CN" dirty="0"/>
          </a:p>
          <a:p>
            <a:r>
              <a:rPr lang="en-US" altLang="zh-CN" dirty="0"/>
              <a:t>(placed)</a:t>
            </a:r>
            <a:endParaRPr lang="en-GB" dirty="0"/>
          </a:p>
        </p:txBody>
      </p:sp>
      <p:sp>
        <p:nvSpPr>
          <p:cNvPr id="29" name="文本框 28"/>
          <p:cNvSpPr txBox="1"/>
          <p:nvPr/>
        </p:nvSpPr>
        <p:spPr>
          <a:xfrm>
            <a:off x="2855913" y="5529072"/>
            <a:ext cx="8640762" cy="810767"/>
          </a:xfrm>
          <a:prstGeom prst="rect">
            <a:avLst/>
          </a:prstGeom>
          <a:solidFill>
            <a:schemeClr val="bg1"/>
          </a:solidFill>
          <a:ln>
            <a:solidFill>
              <a:schemeClr val="tx1"/>
            </a:solidFill>
          </a:ln>
        </p:spPr>
        <p:txBody>
          <a:bodyPr wrap="square" anchor="ctr" anchorCtr="0">
            <a:noAutofit/>
          </a:bodyPr>
          <a:lstStyle>
            <a:defPPr>
              <a:defRPr lang="zh-CN"/>
            </a:defPPr>
            <a:lvl1pPr algn="just">
              <a:defRPr sz="2000">
                <a:solidFill>
                  <a:schemeClr val="tx1">
                    <a:lumMod val="95000"/>
                    <a:lumOff val="5000"/>
                  </a:schemeClr>
                </a:solidFill>
                <a:latin typeface="+mn-ea"/>
              </a:defRPr>
            </a:lvl1pPr>
          </a:lstStyle>
          <a:p>
            <a:r>
              <a:rPr lang="zh-CN" altLang="en-US" dirty="0"/>
              <a:t>采购员向供应商订货，并且外部供应商必须满足请求</a:t>
            </a:r>
            <a:endParaRPr lang="zh-CN" altLang="en-US" dirty="0"/>
          </a:p>
        </p:txBody>
      </p:sp>
      <p:grpSp>
        <p:nvGrpSpPr>
          <p:cNvPr id="31" name="组合 5"/>
          <p:cNvGrpSpPr/>
          <p:nvPr/>
        </p:nvGrpSpPr>
        <p:grpSpPr>
          <a:xfrm>
            <a:off x="109497" y="349963"/>
            <a:ext cx="525184" cy="422276"/>
            <a:chOff x="5075564" y="2933562"/>
            <a:chExt cx="2860947" cy="2302753"/>
          </a:xfrm>
        </p:grpSpPr>
        <p:sp>
          <p:nvSpPr>
            <p:cNvPr id="33" name="等腰三角形 32"/>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4" name="等腰三角形 3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5" name="文本框 34"/>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2"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）状态转换图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6" name="文本框 15"/>
          <p:cNvSpPr txBox="1"/>
          <p:nvPr/>
        </p:nvSpPr>
        <p:spPr>
          <a:xfrm>
            <a:off x="599847" y="1510050"/>
            <a:ext cx="6096000" cy="400110"/>
          </a:xfrm>
          <a:prstGeom prst="rect">
            <a:avLst/>
          </a:prstGeom>
          <a:noFill/>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“化学制品跟踪系统”化学制品请求的</a:t>
            </a:r>
            <a:r>
              <a:rPr lang="en-US" altLang="zh-CN" sz="2000" b="1" kern="0" dirty="0">
                <a:solidFill>
                  <a:srgbClr val="FF0000"/>
                </a:solidFill>
                <a:latin typeface="宋体" panose="02010600030101010101" pitchFamily="2" charset="-122"/>
                <a:sym typeface="宋体" panose="02010600030101010101" pitchFamily="2" charset="-122"/>
              </a:rPr>
              <a:t>7</a:t>
            </a:r>
            <a:r>
              <a:rPr lang="zh-CN" altLang="en-US" sz="2000" b="1" kern="0" dirty="0">
                <a:solidFill>
                  <a:srgbClr val="FF0000"/>
                </a:solidFill>
                <a:latin typeface="宋体" panose="02010600030101010101" pitchFamily="2" charset="-122"/>
                <a:sym typeface="宋体" panose="02010600030101010101" pitchFamily="2" charset="-122"/>
              </a:rPr>
              <a:t>个状态说明：</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351ADFB8-046A-4CA8-9254-B742046A689A}"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ppt_x</p:attrName>
                                        </p:attrNameLst>
                                      </p:cBhvr>
                                      <p:tavLst>
                                        <p:tav tm="0">
                                          <p:val>
                                            <p:strVal val="#ppt_x+#ppt_w*1.125000"/>
                                          </p:val>
                                        </p:tav>
                                        <p:tav tm="100000">
                                          <p:val>
                                            <p:strVal val="#ppt_x"/>
                                          </p:val>
                                        </p:tav>
                                      </p:tavLst>
                                    </p:anim>
                                    <p:animEffect transition="in" filter="wipe(left)">
                                      <p:cBhvr>
                                        <p:cTn id="8" dur="500"/>
                                        <p:tgtEl>
                                          <p:spTgt spid="2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19" grpId="0" animBg="1"/>
      <p:bldP spid="21" grpId="0" animBg="1"/>
      <p:bldP spid="26" grpId="0" animBg="1"/>
      <p:bldP spid="27" grpId="0" animBg="1"/>
      <p:bldP spid="28" grpId="0" animBg="1"/>
      <p:bldP spid="29" grpId="0" animBg="1"/>
      <p:bldP spid="22"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711105" y="2096531"/>
            <a:ext cx="1784445" cy="737919"/>
          </a:xfrm>
          <a:prstGeom prst="rect">
            <a:avLst/>
          </a:prstGeom>
          <a:solidFill>
            <a:schemeClr val="accent1"/>
          </a:solidFill>
          <a:ln>
            <a:noFill/>
          </a:ln>
        </p:spPr>
        <p:txBody>
          <a:bodyPr wrap="none">
            <a:normAutofit/>
          </a:bodyPr>
          <a:lstStyle>
            <a:defPPr>
              <a:defRPr lang="zh-CN"/>
            </a:defPPr>
            <a:lvl1pPr algn="ctr">
              <a:defRPr sz="2000" b="1">
                <a:solidFill>
                  <a:schemeClr val="bg1"/>
                </a:solidFill>
                <a:latin typeface="+mn-ea"/>
              </a:defRPr>
            </a:lvl1pPr>
          </a:lstStyle>
          <a:p>
            <a:r>
              <a:rPr lang="en-US" altLang="zh-CN" dirty="0"/>
              <a:t>05  </a:t>
            </a:r>
            <a:r>
              <a:rPr lang="zh-CN" altLang="en-US" dirty="0"/>
              <a:t>执行完成</a:t>
            </a:r>
            <a:endParaRPr lang="en-US" altLang="zh-CN" dirty="0"/>
          </a:p>
          <a:p>
            <a:r>
              <a:rPr lang="en-US" altLang="zh-CN" dirty="0"/>
              <a:t>(fulfilled)</a:t>
            </a:r>
            <a:endParaRPr lang="en-GB" dirty="0"/>
          </a:p>
        </p:txBody>
      </p:sp>
      <p:sp>
        <p:nvSpPr>
          <p:cNvPr id="20" name="文本框 19"/>
          <p:cNvSpPr txBox="1"/>
          <p:nvPr/>
        </p:nvSpPr>
        <p:spPr>
          <a:xfrm>
            <a:off x="2855912" y="2114755"/>
            <a:ext cx="8640763" cy="804672"/>
          </a:xfrm>
          <a:prstGeom prst="rect">
            <a:avLst/>
          </a:prstGeom>
          <a:solidFill>
            <a:schemeClr val="bg1"/>
          </a:solidFill>
          <a:ln>
            <a:solidFill>
              <a:schemeClr val="tx1"/>
            </a:solidFill>
          </a:ln>
        </p:spPr>
        <p:txBody>
          <a:bodyPr wrap="square">
            <a:noAutofit/>
          </a:bodyPr>
          <a:lstStyle>
            <a:defPPr>
              <a:defRPr lang="zh-CN"/>
            </a:defPPr>
            <a:lvl1pPr algn="just">
              <a:defRPr sz="2000">
                <a:solidFill>
                  <a:schemeClr val="tx1">
                    <a:lumMod val="95000"/>
                    <a:lumOff val="5000"/>
                  </a:schemeClr>
                </a:solidFill>
                <a:latin typeface="+mn-ea"/>
              </a:defRPr>
            </a:lvl1pPr>
          </a:lstStyle>
          <a:p>
            <a:r>
              <a:rPr lang="zh-CN" altLang="en-US" dirty="0"/>
              <a:t>通过从化学制品仓库交付一个化学制品容器给请求者或者收到供应商的化学制品收据时才能使请求得以满足</a:t>
            </a:r>
            <a:endParaRPr lang="zh-CN" altLang="en-US" dirty="0"/>
          </a:p>
        </p:txBody>
      </p:sp>
      <p:sp>
        <p:nvSpPr>
          <p:cNvPr id="19" name="TextBox 23"/>
          <p:cNvSpPr txBox="1"/>
          <p:nvPr/>
        </p:nvSpPr>
        <p:spPr>
          <a:xfrm>
            <a:off x="698501" y="3309239"/>
            <a:ext cx="1797049" cy="737919"/>
          </a:xfrm>
          <a:prstGeom prst="rect">
            <a:avLst/>
          </a:prstGeom>
          <a:solidFill>
            <a:schemeClr val="accent1"/>
          </a:solidFill>
          <a:ln>
            <a:noFill/>
          </a:ln>
        </p:spPr>
        <p:txBody>
          <a:bodyPr wrap="none">
            <a:normAutofit/>
          </a:bodyPr>
          <a:lstStyle>
            <a:defPPr>
              <a:defRPr lang="zh-CN"/>
            </a:defPPr>
            <a:lvl1pPr algn="ctr">
              <a:defRPr sz="2000" b="1">
                <a:solidFill>
                  <a:schemeClr val="bg1"/>
                </a:solidFill>
                <a:latin typeface="+mn-ea"/>
              </a:defRPr>
            </a:lvl1pPr>
          </a:lstStyle>
          <a:p>
            <a:r>
              <a:rPr lang="en-US" altLang="zh-CN" dirty="0"/>
              <a:t>06  </a:t>
            </a:r>
            <a:r>
              <a:rPr lang="zh-CN" altLang="en-US" dirty="0"/>
              <a:t>订单返回</a:t>
            </a:r>
            <a:endParaRPr lang="en-US" altLang="zh-CN" dirty="0"/>
          </a:p>
          <a:p>
            <a:r>
              <a:rPr lang="en-US" altLang="zh-CN" dirty="0"/>
              <a:t>(back-ordered)</a:t>
            </a:r>
            <a:endParaRPr lang="en-US" altLang="zh-CN" dirty="0"/>
          </a:p>
        </p:txBody>
      </p:sp>
      <p:sp>
        <p:nvSpPr>
          <p:cNvPr id="21" name="文本框 20"/>
          <p:cNvSpPr txBox="1"/>
          <p:nvPr/>
        </p:nvSpPr>
        <p:spPr>
          <a:xfrm>
            <a:off x="2855913" y="3299412"/>
            <a:ext cx="8640762" cy="810768"/>
          </a:xfrm>
          <a:prstGeom prst="rect">
            <a:avLst/>
          </a:prstGeom>
          <a:solidFill>
            <a:schemeClr val="bg1"/>
          </a:solidFill>
          <a:ln>
            <a:solidFill>
              <a:schemeClr val="tx1"/>
            </a:solidFill>
          </a:ln>
        </p:spPr>
        <p:txBody>
          <a:bodyPr wrap="square" anchor="ctr" anchorCtr="0">
            <a:noAutofit/>
          </a:bodyPr>
          <a:lstStyle>
            <a:defPPr>
              <a:defRPr lang="zh-CN"/>
            </a:defPPr>
            <a:lvl1pPr algn="just">
              <a:defRPr sz="2000">
                <a:solidFill>
                  <a:schemeClr val="tx1">
                    <a:lumMod val="95000"/>
                    <a:lumOff val="5000"/>
                  </a:schemeClr>
                </a:solidFill>
                <a:latin typeface="+mn-ea"/>
              </a:defRPr>
            </a:lvl1pPr>
          </a:lstStyle>
          <a:p>
            <a:r>
              <a:rPr lang="zh-CN" altLang="en-US" dirty="0"/>
              <a:t>供应商没有可用的化学制品，他通知采购员货物已订购以后再交付</a:t>
            </a:r>
            <a:endParaRPr lang="zh-CN" altLang="en-US" dirty="0"/>
          </a:p>
        </p:txBody>
      </p:sp>
      <p:sp>
        <p:nvSpPr>
          <p:cNvPr id="26" name="TextBox 23"/>
          <p:cNvSpPr txBox="1"/>
          <p:nvPr/>
        </p:nvSpPr>
        <p:spPr>
          <a:xfrm>
            <a:off x="698499" y="4596045"/>
            <a:ext cx="1803400" cy="737919"/>
          </a:xfrm>
          <a:prstGeom prst="rect">
            <a:avLst/>
          </a:prstGeom>
          <a:solidFill>
            <a:schemeClr val="accent1"/>
          </a:solidFill>
          <a:ln>
            <a:noFill/>
          </a:ln>
        </p:spPr>
        <p:txBody>
          <a:bodyPr wrap="none">
            <a:normAutofit/>
          </a:bodyPr>
          <a:lstStyle/>
          <a:p>
            <a:pPr algn="ctr"/>
            <a:r>
              <a:rPr lang="en-US" altLang="zh-CN" sz="2000" b="1" dirty="0">
                <a:solidFill>
                  <a:schemeClr val="bg1"/>
                </a:solidFill>
                <a:latin typeface="+mn-ea"/>
              </a:rPr>
              <a:t>07  </a:t>
            </a:r>
            <a:r>
              <a:rPr lang="zh-CN" altLang="en-US" sz="2000" b="1" dirty="0">
                <a:solidFill>
                  <a:schemeClr val="bg1"/>
                </a:solidFill>
                <a:latin typeface="+mn-ea"/>
              </a:rPr>
              <a:t>取消</a:t>
            </a:r>
            <a:endParaRPr lang="en-US" altLang="zh-CN" sz="2000" b="1" dirty="0">
              <a:solidFill>
                <a:schemeClr val="bg1"/>
              </a:solidFill>
              <a:latin typeface="+mn-ea"/>
            </a:endParaRPr>
          </a:p>
          <a:p>
            <a:pPr algn="ctr"/>
            <a:r>
              <a:rPr lang="en-US" altLang="zh-CN" sz="2000" b="1" dirty="0">
                <a:solidFill>
                  <a:schemeClr val="bg1"/>
                </a:solidFill>
                <a:latin typeface="+mn-ea"/>
              </a:rPr>
              <a:t>(canceled)</a:t>
            </a:r>
            <a:endParaRPr lang="en-GB" sz="2000" b="1" dirty="0">
              <a:solidFill>
                <a:schemeClr val="bg1"/>
              </a:solidFill>
              <a:latin typeface="+mn-ea"/>
            </a:endParaRPr>
          </a:p>
        </p:txBody>
      </p:sp>
      <p:sp>
        <p:nvSpPr>
          <p:cNvPr id="27" name="文本框 26"/>
          <p:cNvSpPr txBox="1"/>
          <p:nvPr/>
        </p:nvSpPr>
        <p:spPr>
          <a:xfrm>
            <a:off x="2855913" y="4585669"/>
            <a:ext cx="8640762" cy="798576"/>
          </a:xfrm>
          <a:prstGeom prst="rect">
            <a:avLst/>
          </a:prstGeom>
          <a:solidFill>
            <a:schemeClr val="bg1"/>
          </a:solidFill>
          <a:ln>
            <a:solidFill>
              <a:schemeClr val="tx1"/>
            </a:solidFill>
          </a:ln>
        </p:spPr>
        <p:txBody>
          <a:bodyPr wrap="square">
            <a:noAutofit/>
          </a:bodyPr>
          <a:lstStyle>
            <a:defPPr>
              <a:defRPr lang="zh-CN"/>
            </a:defPPr>
            <a:lvl1pPr algn="just">
              <a:defRPr sz="2000">
                <a:solidFill>
                  <a:schemeClr val="tx1">
                    <a:lumMod val="95000"/>
                    <a:lumOff val="5000"/>
                  </a:schemeClr>
                </a:solidFill>
                <a:latin typeface="+mn-ea"/>
              </a:defRPr>
            </a:lvl1pPr>
          </a:lstStyle>
          <a:p>
            <a:r>
              <a:rPr lang="zh-CN" altLang="en-US" dirty="0"/>
              <a:t>在请求执行完成之前，请求者取消一个已被接受的请求，或者采购员在订单执行完成或返回订单之前，取消供应商订单</a:t>
            </a:r>
            <a:endParaRPr lang="zh-CN" altLang="en-US" dirty="0"/>
          </a:p>
        </p:txBody>
      </p:sp>
      <p:grpSp>
        <p:nvGrpSpPr>
          <p:cNvPr id="11" name="组合 5"/>
          <p:cNvGrpSpPr/>
          <p:nvPr/>
        </p:nvGrpSpPr>
        <p:grpSpPr>
          <a:xfrm>
            <a:off x="109497" y="349963"/>
            <a:ext cx="525184" cy="422276"/>
            <a:chOff x="5075564" y="2933562"/>
            <a:chExt cx="2860947" cy="2302753"/>
          </a:xfrm>
        </p:grpSpPr>
        <p:sp>
          <p:nvSpPr>
            <p:cNvPr id="12" name="等腰三角形 1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3" name="等腰三角形 1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4" name="文本框 13"/>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2"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）状态转换图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5" name="文本框 14"/>
          <p:cNvSpPr txBox="1"/>
          <p:nvPr/>
        </p:nvSpPr>
        <p:spPr>
          <a:xfrm>
            <a:off x="599847" y="1507866"/>
            <a:ext cx="6096000" cy="400110"/>
          </a:xfrm>
          <a:prstGeom prst="rect">
            <a:avLst/>
          </a:prstGeom>
          <a:noFill/>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“化学制品跟踪系统”化学制品请求的</a:t>
            </a:r>
            <a:r>
              <a:rPr lang="en-US" altLang="zh-CN" sz="2000" b="1" kern="0" dirty="0">
                <a:solidFill>
                  <a:srgbClr val="FF0000"/>
                </a:solidFill>
                <a:latin typeface="宋体" panose="02010600030101010101" pitchFamily="2" charset="-122"/>
                <a:sym typeface="宋体" panose="02010600030101010101" pitchFamily="2" charset="-122"/>
              </a:rPr>
              <a:t>7</a:t>
            </a:r>
            <a:r>
              <a:rPr lang="zh-CN" altLang="en-US" sz="2000" b="1" kern="0" dirty="0">
                <a:solidFill>
                  <a:srgbClr val="FF0000"/>
                </a:solidFill>
                <a:latin typeface="宋体" panose="02010600030101010101" pitchFamily="2" charset="-122"/>
                <a:sym typeface="宋体" panose="02010600030101010101" pitchFamily="2" charset="-122"/>
              </a:rPr>
              <a:t>个状态说明：</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08D438E3-4B96-429F-B159-D0DBD84AF921}"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ppt_x</p:attrName>
                                        </p:attrNameLst>
                                      </p:cBhvr>
                                      <p:tavLst>
                                        <p:tav tm="0">
                                          <p:val>
                                            <p:strVal val="#ppt_x+#ppt_w*1.125000"/>
                                          </p:val>
                                        </p:tav>
                                        <p:tav tm="100000">
                                          <p:val>
                                            <p:strVal val="#ppt_x"/>
                                          </p:val>
                                        </p:tav>
                                      </p:tavLst>
                                    </p:anim>
                                    <p:animEffect transition="in" filter="wipe(left)">
                                      <p:cBhvr>
                                        <p:cTn id="8" dur="500"/>
                                        <p:tgtEl>
                                          <p:spTgt spid="2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19" grpId="0" animBg="1"/>
      <p:bldP spid="21" grpId="0" animBg="1"/>
      <p:bldP spid="26" grpId="0" animBg="1"/>
      <p:bldP spid="27" grpId="0" animBg="1"/>
      <p:bldP spid="22"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1"/>
          <p:cNvSpPr/>
          <p:nvPr/>
        </p:nvSpPr>
        <p:spPr>
          <a:xfrm>
            <a:off x="698500" y="1943483"/>
            <a:ext cx="10795000" cy="747355"/>
          </a:xfrm>
          <a:prstGeom prst="rect">
            <a:avLst/>
          </a:prstGeom>
          <a:solidFill>
            <a:schemeClr val="bg1"/>
          </a:solidFill>
          <a:ln w="22225">
            <a:solidFill>
              <a:schemeClr val="accent6"/>
            </a:solidFill>
          </a:ln>
        </p:spPr>
        <p:txBody>
          <a:bodyPr wrap="square" lIns="144000" tIns="0" rIns="144000" bIns="0">
            <a:normAutofit/>
          </a:bodyPr>
          <a:lstStyle/>
          <a:p>
            <a:pPr algn="just">
              <a:lnSpc>
                <a:spcPct val="120000"/>
              </a:lnSpc>
            </a:pPr>
            <a:r>
              <a:rPr lang="en-US" altLang="zh-CN" sz="2000" dirty="0">
                <a:solidFill>
                  <a:srgbClr val="000000"/>
                </a:solidFill>
              </a:rPr>
              <a:t>1</a:t>
            </a:r>
            <a:r>
              <a:rPr lang="zh-CN" altLang="en-US" sz="2000" dirty="0">
                <a:solidFill>
                  <a:srgbClr val="000000"/>
                </a:solidFill>
              </a:rPr>
              <a:t>）当用户代表评审最初的化学制品请求的状态转换图时，发现</a:t>
            </a:r>
            <a:r>
              <a:rPr lang="en-US" altLang="zh-CN" sz="2000" dirty="0">
                <a:solidFill>
                  <a:srgbClr val="FF0000"/>
                </a:solidFill>
              </a:rPr>
              <a:t>1</a:t>
            </a:r>
            <a:r>
              <a:rPr lang="zh-CN" altLang="en-US" sz="2000" dirty="0">
                <a:solidFill>
                  <a:srgbClr val="FF0000"/>
                </a:solidFill>
              </a:rPr>
              <a:t>个不必要的状态</a:t>
            </a:r>
            <a:r>
              <a:rPr lang="zh-CN" altLang="en-US" sz="2000" dirty="0">
                <a:solidFill>
                  <a:srgbClr val="000000"/>
                </a:solidFill>
              </a:rPr>
              <a:t>、</a:t>
            </a:r>
            <a:r>
              <a:rPr lang="en-US" altLang="zh-CN" sz="2000" dirty="0">
                <a:solidFill>
                  <a:srgbClr val="FF0000"/>
                </a:solidFill>
              </a:rPr>
              <a:t>2</a:t>
            </a:r>
            <a:r>
              <a:rPr lang="zh-CN" altLang="en-US" sz="2000" dirty="0">
                <a:solidFill>
                  <a:srgbClr val="FF0000"/>
                </a:solidFill>
              </a:rPr>
              <a:t>个不正确的转换</a:t>
            </a:r>
            <a:r>
              <a:rPr lang="zh-CN" altLang="en-US" sz="2000" dirty="0"/>
              <a:t>、</a:t>
            </a:r>
            <a:r>
              <a:rPr lang="en-US" altLang="zh-CN" sz="2000" dirty="0">
                <a:solidFill>
                  <a:srgbClr val="FF0000"/>
                </a:solidFill>
              </a:rPr>
              <a:t>1</a:t>
            </a:r>
            <a:r>
              <a:rPr lang="zh-CN" altLang="en-US" sz="2000" dirty="0">
                <a:solidFill>
                  <a:srgbClr val="FF0000"/>
                </a:solidFill>
              </a:rPr>
              <a:t>个必不可少的状态未被分析者记录</a:t>
            </a:r>
            <a:r>
              <a:rPr lang="zh-CN" altLang="en-US" sz="2000" dirty="0"/>
              <a:t>，但</a:t>
            </a:r>
            <a:r>
              <a:rPr lang="zh-CN" altLang="en-US" sz="2000" dirty="0">
                <a:solidFill>
                  <a:srgbClr val="000000"/>
                </a:solidFill>
              </a:rPr>
              <a:t>这些在评审功能需求时没有被发现</a:t>
            </a:r>
            <a:endParaRPr lang="en-US" altLang="zh-CN" sz="2000" dirty="0">
              <a:solidFill>
                <a:srgbClr val="000000"/>
              </a:solidFill>
            </a:endParaRPr>
          </a:p>
        </p:txBody>
      </p:sp>
      <p:sp>
        <p:nvSpPr>
          <p:cNvPr id="41" name="Rectangle 21"/>
          <p:cNvSpPr/>
          <p:nvPr/>
        </p:nvSpPr>
        <p:spPr>
          <a:xfrm>
            <a:off x="683387" y="5776934"/>
            <a:ext cx="10825228" cy="439140"/>
          </a:xfrm>
          <a:prstGeom prst="rect">
            <a:avLst/>
          </a:prstGeom>
          <a:solidFill>
            <a:schemeClr val="bg1"/>
          </a:solidFill>
          <a:ln w="22225">
            <a:solidFill>
              <a:srgbClr val="FF0000"/>
            </a:solidFill>
          </a:ln>
        </p:spPr>
        <p:txBody>
          <a:bodyPr wrap="square" lIns="144000" tIns="0" rIns="144000" bIns="0" anchor="ctr" anchorCtr="0">
            <a:normAutofit/>
          </a:bodyPr>
          <a:lstStyle/>
          <a:p>
            <a:pPr algn="ctr">
              <a:lnSpc>
                <a:spcPct val="120000"/>
              </a:lnSpc>
            </a:pPr>
            <a:r>
              <a:rPr lang="zh-CN" altLang="en-US" sz="2000" dirty="0">
                <a:solidFill>
                  <a:srgbClr val="000000"/>
                </a:solidFill>
              </a:rPr>
              <a:t>软件需求规格说明必须包括与处理化学制品请求和它的可能状态变化相关的功能需求</a:t>
            </a:r>
            <a:endParaRPr lang="zh-CN" altLang="en-US" sz="2000" dirty="0">
              <a:solidFill>
                <a:srgbClr val="000000"/>
              </a:solidFill>
            </a:endParaRPr>
          </a:p>
        </p:txBody>
      </p:sp>
      <p:grpSp>
        <p:nvGrpSpPr>
          <p:cNvPr id="25" name="组合 5"/>
          <p:cNvGrpSpPr/>
          <p:nvPr/>
        </p:nvGrpSpPr>
        <p:grpSpPr>
          <a:xfrm>
            <a:off x="109497" y="349963"/>
            <a:ext cx="525184" cy="422276"/>
            <a:chOff x="5075564" y="2933562"/>
            <a:chExt cx="2860947" cy="2302753"/>
          </a:xfrm>
        </p:grpSpPr>
        <p:sp>
          <p:nvSpPr>
            <p:cNvPr id="26" name="等腰三角形 2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7" name="等腰三角形 2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8" name="文本框 27"/>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2"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）状态转换图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 name="箭头: 下 1"/>
          <p:cNvSpPr/>
          <p:nvPr/>
        </p:nvSpPr>
        <p:spPr>
          <a:xfrm>
            <a:off x="5809670" y="2736167"/>
            <a:ext cx="581891" cy="292557"/>
          </a:xfrm>
          <a:prstGeom prst="downArrow">
            <a:avLst>
              <a:gd name="adj1" fmla="val 50000"/>
              <a:gd name="adj2" fmla="val 46648"/>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83387" y="1473608"/>
            <a:ext cx="6096000" cy="400110"/>
          </a:xfrm>
          <a:prstGeom prst="rect">
            <a:avLst/>
          </a:prstGeom>
          <a:noFill/>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状态转换图的优缺点：</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11" name="Rectangle 21"/>
          <p:cNvSpPr/>
          <p:nvPr/>
        </p:nvSpPr>
        <p:spPr>
          <a:xfrm>
            <a:off x="683387" y="3028779"/>
            <a:ext cx="10825228" cy="2379899"/>
          </a:xfrm>
          <a:prstGeom prst="rect">
            <a:avLst/>
          </a:prstGeom>
          <a:solidFill>
            <a:schemeClr val="bg1"/>
          </a:solidFill>
          <a:ln w="22225">
            <a:solidFill>
              <a:srgbClr val="0000FF"/>
            </a:solidFill>
          </a:ln>
        </p:spPr>
        <p:txBody>
          <a:bodyPr wrap="square" lIns="144000" tIns="0" rIns="144000" bIns="0" anchor="ctr" anchorCtr="0">
            <a:normAutofit/>
          </a:bodyPr>
          <a:lstStyle/>
          <a:p>
            <a:pPr algn="ctr">
              <a:lnSpc>
                <a:spcPct val="120000"/>
              </a:lnSpc>
            </a:pPr>
            <a:endParaRPr lang="zh-CN" altLang="en-US" sz="2000" b="1" dirty="0">
              <a:solidFill>
                <a:srgbClr val="FF0000"/>
              </a:solidFill>
            </a:endParaRPr>
          </a:p>
        </p:txBody>
      </p:sp>
      <p:sp>
        <p:nvSpPr>
          <p:cNvPr id="12" name="箭头: 下 11"/>
          <p:cNvSpPr/>
          <p:nvPr/>
        </p:nvSpPr>
        <p:spPr>
          <a:xfrm>
            <a:off x="5772726" y="5484320"/>
            <a:ext cx="581891" cy="292557"/>
          </a:xfrm>
          <a:prstGeom prst="downArrow">
            <a:avLst>
              <a:gd name="adj1" fmla="val 50000"/>
              <a:gd name="adj2" fmla="val 46648"/>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01616" y="3082181"/>
            <a:ext cx="10605293" cy="354222"/>
          </a:xfrm>
          <a:prstGeom prst="rect">
            <a:avLst/>
          </a:prstGeom>
          <a:solidFill>
            <a:schemeClr val="accent6">
              <a:lumMod val="20000"/>
              <a:lumOff val="80000"/>
            </a:schemeClr>
          </a:solidFill>
          <a:ln>
            <a:solidFill>
              <a:schemeClr val="tx1"/>
            </a:solidFill>
            <a:prstDash val="dash"/>
          </a:ln>
        </p:spPr>
        <p:txBody>
          <a:bodyPr wrap="square">
            <a:noAutofit/>
          </a:bodyPr>
          <a:lstStyle>
            <a:defPPr>
              <a:defRPr lang="zh-CN"/>
            </a:defPPr>
            <a:lvl1pPr algn="just">
              <a:defRPr sz="2000">
                <a:solidFill>
                  <a:schemeClr val="tx1">
                    <a:lumMod val="95000"/>
                    <a:lumOff val="5000"/>
                  </a:schemeClr>
                </a:solidFill>
                <a:latin typeface="+mn-ea"/>
              </a:defRPr>
            </a:lvl1pPr>
          </a:lstStyle>
          <a:p>
            <a:pPr algn="ctr"/>
            <a:r>
              <a:rPr lang="en-US" altLang="zh-CN" sz="2000" dirty="0">
                <a:solidFill>
                  <a:srgbClr val="000000"/>
                </a:solidFill>
              </a:rPr>
              <a:t>1</a:t>
            </a:r>
            <a:r>
              <a:rPr lang="zh-CN" altLang="en-US" sz="2000" dirty="0">
                <a:solidFill>
                  <a:srgbClr val="000000"/>
                </a:solidFill>
              </a:rPr>
              <a:t>）对可能的请求状态和它们是如何允许变化提供了一个简洁的可视化表示</a:t>
            </a:r>
            <a:endParaRPr lang="en-US" altLang="zh-CN" sz="2000" dirty="0">
              <a:solidFill>
                <a:srgbClr val="000000"/>
              </a:solidFill>
            </a:endParaRPr>
          </a:p>
        </p:txBody>
      </p:sp>
      <p:sp>
        <p:nvSpPr>
          <p:cNvPr id="14" name="文本框 13"/>
          <p:cNvSpPr txBox="1"/>
          <p:nvPr/>
        </p:nvSpPr>
        <p:spPr>
          <a:xfrm>
            <a:off x="801616" y="3527034"/>
            <a:ext cx="10605293" cy="640976"/>
          </a:xfrm>
          <a:prstGeom prst="rect">
            <a:avLst/>
          </a:prstGeom>
          <a:solidFill>
            <a:schemeClr val="accent5">
              <a:lumMod val="20000"/>
              <a:lumOff val="80000"/>
            </a:schemeClr>
          </a:solidFill>
          <a:ln>
            <a:solidFill>
              <a:schemeClr val="tx1"/>
            </a:solidFill>
            <a:prstDash val="dash"/>
          </a:ln>
        </p:spPr>
        <p:txBody>
          <a:bodyPr wrap="square">
            <a:noAutofit/>
          </a:bodyPr>
          <a:lstStyle>
            <a:defPPr>
              <a:defRPr lang="zh-CN"/>
            </a:defPPr>
            <a:lvl1pPr algn="just">
              <a:defRPr sz="2000">
                <a:solidFill>
                  <a:schemeClr val="tx1">
                    <a:lumMod val="95000"/>
                    <a:lumOff val="5000"/>
                  </a:schemeClr>
                </a:solidFill>
                <a:latin typeface="+mn-ea"/>
              </a:defRPr>
            </a:lvl1pPr>
          </a:lstStyle>
          <a:p>
            <a:pPr algn="ctr"/>
            <a:r>
              <a:rPr lang="en-US" altLang="zh-CN" sz="2000" dirty="0">
                <a:solidFill>
                  <a:srgbClr val="000000"/>
                </a:solidFill>
              </a:rPr>
              <a:t>2</a:t>
            </a:r>
            <a:r>
              <a:rPr lang="zh-CN" altLang="en-US" sz="2000" dirty="0">
                <a:solidFill>
                  <a:srgbClr val="000000"/>
                </a:solidFill>
              </a:rPr>
              <a:t>）有助于开发者理解系统的预期行为，对检查所要求的状态和转换是否已全部正确地写入功能需求是一种好方法</a:t>
            </a:r>
            <a:endParaRPr lang="en-US" altLang="zh-CN" sz="2000" dirty="0">
              <a:solidFill>
                <a:srgbClr val="000000"/>
              </a:solidFill>
            </a:endParaRPr>
          </a:p>
        </p:txBody>
      </p:sp>
      <p:sp>
        <p:nvSpPr>
          <p:cNvPr id="15" name="文本框 14"/>
          <p:cNvSpPr txBox="1"/>
          <p:nvPr/>
        </p:nvSpPr>
        <p:spPr>
          <a:xfrm>
            <a:off x="801616" y="4251191"/>
            <a:ext cx="10605293" cy="378360"/>
          </a:xfrm>
          <a:prstGeom prst="rect">
            <a:avLst/>
          </a:prstGeom>
          <a:solidFill>
            <a:schemeClr val="accent4">
              <a:lumMod val="20000"/>
              <a:lumOff val="80000"/>
            </a:schemeClr>
          </a:solidFill>
          <a:ln>
            <a:solidFill>
              <a:schemeClr val="tx1"/>
            </a:solidFill>
            <a:prstDash val="dash"/>
          </a:ln>
        </p:spPr>
        <p:txBody>
          <a:bodyPr wrap="square">
            <a:noAutofit/>
          </a:bodyPr>
          <a:lstStyle>
            <a:defPPr>
              <a:defRPr lang="zh-CN"/>
            </a:defPPr>
            <a:lvl1pPr algn="just">
              <a:defRPr sz="2000">
                <a:solidFill>
                  <a:schemeClr val="tx1">
                    <a:lumMod val="95000"/>
                    <a:lumOff val="5000"/>
                  </a:schemeClr>
                </a:solidFill>
                <a:latin typeface="+mn-ea"/>
              </a:defRPr>
            </a:lvl1pPr>
          </a:lstStyle>
          <a:p>
            <a:pPr algn="ctr"/>
            <a:r>
              <a:rPr lang="en-US" altLang="zh-CN" sz="2000" dirty="0">
                <a:solidFill>
                  <a:srgbClr val="000000"/>
                </a:solidFill>
              </a:rPr>
              <a:t>3</a:t>
            </a:r>
            <a:r>
              <a:rPr lang="zh-CN" altLang="en-US" sz="2000" dirty="0">
                <a:solidFill>
                  <a:srgbClr val="000000"/>
                </a:solidFill>
              </a:rPr>
              <a:t>）测试者可以从覆盖所有转换路径的状态转换图中获得测试用例</a:t>
            </a:r>
            <a:endParaRPr lang="en-US" altLang="zh-CN" sz="2000" dirty="0">
              <a:solidFill>
                <a:srgbClr val="000000"/>
              </a:solidFill>
            </a:endParaRPr>
          </a:p>
        </p:txBody>
      </p:sp>
      <p:sp>
        <p:nvSpPr>
          <p:cNvPr id="16" name="文本框 15"/>
          <p:cNvSpPr txBox="1"/>
          <p:nvPr/>
        </p:nvSpPr>
        <p:spPr>
          <a:xfrm>
            <a:off x="801616" y="4703496"/>
            <a:ext cx="10605293" cy="647367"/>
          </a:xfrm>
          <a:prstGeom prst="rect">
            <a:avLst/>
          </a:prstGeom>
          <a:solidFill>
            <a:schemeClr val="accent2">
              <a:lumMod val="20000"/>
              <a:lumOff val="80000"/>
            </a:schemeClr>
          </a:solidFill>
          <a:ln>
            <a:solidFill>
              <a:schemeClr val="tx1"/>
            </a:solidFill>
            <a:prstDash val="dash"/>
          </a:ln>
        </p:spPr>
        <p:txBody>
          <a:bodyPr wrap="square">
            <a:noAutofit/>
          </a:bodyPr>
          <a:lstStyle>
            <a:defPPr>
              <a:defRPr lang="zh-CN"/>
            </a:defPPr>
            <a:lvl1pPr algn="just">
              <a:defRPr sz="2000">
                <a:solidFill>
                  <a:schemeClr val="tx1">
                    <a:lumMod val="95000"/>
                    <a:lumOff val="5000"/>
                  </a:schemeClr>
                </a:solidFill>
                <a:latin typeface="+mn-ea"/>
              </a:defRPr>
            </a:lvl1pPr>
          </a:lstStyle>
          <a:p>
            <a:pPr algn="ctr"/>
            <a:r>
              <a:rPr lang="en-US" altLang="zh-CN" sz="2000" dirty="0">
                <a:solidFill>
                  <a:schemeClr val="tx1"/>
                </a:solidFill>
              </a:rPr>
              <a:t>4</a:t>
            </a:r>
            <a:r>
              <a:rPr lang="zh-CN" altLang="en-US" sz="2000" dirty="0">
                <a:solidFill>
                  <a:schemeClr val="tx1"/>
                </a:solidFill>
              </a:rPr>
              <a:t>）</a:t>
            </a:r>
            <a:r>
              <a:rPr lang="zh-CN" altLang="en-US" sz="2000" b="1" dirty="0">
                <a:solidFill>
                  <a:schemeClr val="tx1"/>
                </a:solidFill>
              </a:rPr>
              <a:t>只表示了处理结果可能的状态转换，没有表示出系统所执行的处理细节</a:t>
            </a:r>
            <a:r>
              <a:rPr lang="zh-CN" altLang="en-US" sz="2000" b="1" dirty="0">
                <a:solidFill>
                  <a:srgbClr val="FF0000"/>
                </a:solidFill>
              </a:rPr>
              <a:t>，不能提供</a:t>
            </a:r>
            <a:r>
              <a:rPr lang="zh-CN" altLang="en-US" sz="2000" dirty="0">
                <a:solidFill>
                  <a:srgbClr val="000000"/>
                </a:solidFill>
              </a:rPr>
              <a:t>使开发者如何构造系统的</a:t>
            </a:r>
            <a:r>
              <a:rPr lang="zh-CN" altLang="en-US" sz="2000" b="1" dirty="0">
                <a:solidFill>
                  <a:srgbClr val="FF0000"/>
                </a:solidFill>
              </a:rPr>
              <a:t>详细细节</a:t>
            </a:r>
            <a:endParaRPr lang="zh-CN" altLang="en-US" sz="2000" b="1" dirty="0">
              <a:solidFill>
                <a:srgbClr val="FF0000"/>
              </a:solidFill>
            </a:endParaRPr>
          </a:p>
        </p:txBody>
      </p:sp>
      <p:sp>
        <p:nvSpPr>
          <p:cNvPr id="3" name="日期占位符 2"/>
          <p:cNvSpPr>
            <a:spLocks noGrp="1"/>
          </p:cNvSpPr>
          <p:nvPr>
            <p:ph type="dt" sz="half" idx="10"/>
          </p:nvPr>
        </p:nvSpPr>
        <p:spPr/>
        <p:txBody>
          <a:bodyPr/>
          <a:lstStyle/>
          <a:p>
            <a:pPr>
              <a:defRPr/>
            </a:pPr>
            <a:fld id="{137353FA-BDCD-46EC-9A06-C193C771E320}"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ppt_x</p:attrName>
                                        </p:attrNameLst>
                                      </p:cBhvr>
                                      <p:tavLst>
                                        <p:tav tm="0">
                                          <p:val>
                                            <p:strVal val="#ppt_x+#ppt_w*1.125000"/>
                                          </p:val>
                                        </p:tav>
                                        <p:tav tm="100000">
                                          <p:val>
                                            <p:strVal val="#ppt_x"/>
                                          </p:val>
                                        </p:tav>
                                      </p:tavLst>
                                    </p:anim>
                                    <p:animEffect transition="in" filter="wipe(left)">
                                      <p:cBhvr>
                                        <p:cTn id="8" dur="500"/>
                                        <p:tgtEl>
                                          <p:spTgt spid="2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22" grpId="0"/>
      <p:bldP spid="2" grpId="0" animBg="1"/>
      <p:bldP spid="10" grpId="0"/>
      <p:bldP spid="11" grpId="0" animBg="1"/>
      <p:bldP spid="12" grpId="0" animBg="1"/>
      <p:bldP spid="13" grpId="0" animBg="1"/>
      <p:bldP spid="14" grpId="0" animBg="1"/>
      <p:bldP spid="15"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2447290" y="1968130"/>
            <a:ext cx="8976703" cy="294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）在许多应用程序中，用户界面可以看作是一个有限状态机</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0">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）在任何情况下仅有一个对话元素</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例如一个菜单，工作区，行提示符或对话框</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对用户输入是可用的</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0">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）在激活的输入区中，用户根据他所采取的活动，可以导航到有限个其它对话元素</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0">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4</a:t>
            </a:r>
            <a:r>
              <a:rPr lang="zh-CN" altLang="en-US" sz="2000" dirty="0">
                <a:latin typeface="宋体" panose="02010600030101010101" pitchFamily="2" charset="-122"/>
                <a:ea typeface="宋体" panose="02010600030101010101" pitchFamily="2" charset="-122"/>
                <a:cs typeface="宋体" panose="02010600030101010101" pitchFamily="2" charset="-122"/>
              </a:rPr>
              <a:t>）在一个复杂的图形用户界面中，导航路径可以有许多种，但其数目是有限的，并且其选择通常是可知的</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49" name="组合 7"/>
          <p:cNvGrpSpPr/>
          <p:nvPr/>
        </p:nvGrpSpPr>
        <p:grpSpPr>
          <a:xfrm>
            <a:off x="108557" y="337632"/>
            <a:ext cx="4632960" cy="491490"/>
            <a:chOff x="198764" y="258545"/>
            <a:chExt cx="6175849" cy="655851"/>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7" name="组合 3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254362" y="2454610"/>
            <a:ext cx="1980000" cy="1704458"/>
            <a:chOff x="3171372" y="1119692"/>
            <a:chExt cx="5849257" cy="5035259"/>
          </a:xfrm>
        </p:grpSpPr>
        <p:sp>
          <p:nvSpPr>
            <p:cNvPr id="18" name="ïṣlîḍê"/>
            <p:cNvSpPr/>
            <p:nvPr/>
          </p:nvSpPr>
          <p:spPr bwMode="auto">
            <a:xfrm>
              <a:off x="7268944" y="3137974"/>
              <a:ext cx="1505145" cy="1539410"/>
            </a:xfrm>
            <a:custGeom>
              <a:avLst/>
              <a:gdLst/>
              <a:ahLst/>
              <a:cxnLst>
                <a:cxn ang="0">
                  <a:pos x="197" y="139"/>
                </a:cxn>
                <a:cxn ang="0">
                  <a:pos x="204" y="94"/>
                </a:cxn>
                <a:cxn ang="0">
                  <a:pos x="117" y="0"/>
                </a:cxn>
                <a:cxn ang="0">
                  <a:pos x="111" y="0"/>
                </a:cxn>
                <a:cxn ang="0">
                  <a:pos x="109" y="0"/>
                </a:cxn>
                <a:cxn ang="0">
                  <a:pos x="103" y="0"/>
                </a:cxn>
                <a:cxn ang="0">
                  <a:pos x="16" y="94"/>
                </a:cxn>
                <a:cxn ang="0">
                  <a:pos x="23" y="139"/>
                </a:cxn>
                <a:cxn ang="0">
                  <a:pos x="0" y="186"/>
                </a:cxn>
                <a:cxn ang="0">
                  <a:pos x="36" y="212"/>
                </a:cxn>
                <a:cxn ang="0">
                  <a:pos x="109" y="225"/>
                </a:cxn>
                <a:cxn ang="0">
                  <a:pos x="110" y="225"/>
                </a:cxn>
                <a:cxn ang="0">
                  <a:pos x="110" y="225"/>
                </a:cxn>
                <a:cxn ang="0">
                  <a:pos x="112" y="225"/>
                </a:cxn>
                <a:cxn ang="0">
                  <a:pos x="185" y="212"/>
                </a:cxn>
                <a:cxn ang="0">
                  <a:pos x="220" y="186"/>
                </a:cxn>
                <a:cxn ang="0">
                  <a:pos x="197" y="139"/>
                </a:cxn>
              </a:cxnLst>
              <a:rect l="0" t="0" r="r" b="b"/>
              <a:pathLst>
                <a:path w="220" h="225">
                  <a:moveTo>
                    <a:pt x="197" y="139"/>
                  </a:moveTo>
                  <a:cubicBezTo>
                    <a:pt x="198" y="129"/>
                    <a:pt x="202" y="106"/>
                    <a:pt x="204" y="94"/>
                  </a:cubicBezTo>
                  <a:cubicBezTo>
                    <a:pt x="213" y="44"/>
                    <a:pt x="173" y="0"/>
                    <a:pt x="117" y="0"/>
                  </a:cubicBezTo>
                  <a:cubicBezTo>
                    <a:pt x="115" y="0"/>
                    <a:pt x="113" y="0"/>
                    <a:pt x="111" y="0"/>
                  </a:cubicBezTo>
                  <a:cubicBezTo>
                    <a:pt x="111" y="0"/>
                    <a:pt x="110" y="0"/>
                    <a:pt x="109" y="0"/>
                  </a:cubicBezTo>
                  <a:cubicBezTo>
                    <a:pt x="107" y="0"/>
                    <a:pt x="105" y="0"/>
                    <a:pt x="103" y="0"/>
                  </a:cubicBezTo>
                  <a:cubicBezTo>
                    <a:pt x="47" y="0"/>
                    <a:pt x="8" y="44"/>
                    <a:pt x="16" y="94"/>
                  </a:cubicBezTo>
                  <a:cubicBezTo>
                    <a:pt x="18" y="106"/>
                    <a:pt x="23" y="129"/>
                    <a:pt x="23" y="139"/>
                  </a:cubicBezTo>
                  <a:cubicBezTo>
                    <a:pt x="25" y="173"/>
                    <a:pt x="0" y="186"/>
                    <a:pt x="0" y="186"/>
                  </a:cubicBezTo>
                  <a:cubicBezTo>
                    <a:pt x="0" y="186"/>
                    <a:pt x="11" y="201"/>
                    <a:pt x="36" y="212"/>
                  </a:cubicBezTo>
                  <a:cubicBezTo>
                    <a:pt x="65" y="225"/>
                    <a:pt x="109" y="225"/>
                    <a:pt x="109" y="225"/>
                  </a:cubicBezTo>
                  <a:cubicBezTo>
                    <a:pt x="110" y="225"/>
                    <a:pt x="110" y="225"/>
                    <a:pt x="110" y="225"/>
                  </a:cubicBezTo>
                  <a:cubicBezTo>
                    <a:pt x="110" y="225"/>
                    <a:pt x="110" y="225"/>
                    <a:pt x="110" y="225"/>
                  </a:cubicBezTo>
                  <a:cubicBezTo>
                    <a:pt x="112" y="225"/>
                    <a:pt x="112" y="225"/>
                    <a:pt x="112" y="225"/>
                  </a:cubicBezTo>
                  <a:cubicBezTo>
                    <a:pt x="112" y="225"/>
                    <a:pt x="155" y="225"/>
                    <a:pt x="185" y="212"/>
                  </a:cubicBezTo>
                  <a:cubicBezTo>
                    <a:pt x="209" y="201"/>
                    <a:pt x="220" y="186"/>
                    <a:pt x="220" y="186"/>
                  </a:cubicBezTo>
                  <a:cubicBezTo>
                    <a:pt x="220" y="186"/>
                    <a:pt x="196" y="173"/>
                    <a:pt x="197" y="139"/>
                  </a:cubicBezTo>
                  <a:close/>
                </a:path>
              </a:pathLst>
            </a:custGeom>
            <a:solidFill>
              <a:srgbClr val="253F59"/>
            </a:solidFill>
            <a:ln w="9525">
              <a:noFill/>
              <a:round/>
            </a:ln>
          </p:spPr>
          <p:txBody>
            <a:bodyPr anchor="ctr"/>
            <a:lstStyle/>
            <a:p>
              <a:pPr algn="ctr"/>
            </a:p>
          </p:txBody>
        </p:sp>
        <p:sp>
          <p:nvSpPr>
            <p:cNvPr id="19" name="îṥļîďé"/>
            <p:cNvSpPr/>
            <p:nvPr/>
          </p:nvSpPr>
          <p:spPr bwMode="auto">
            <a:xfrm>
              <a:off x="7029926" y="4485167"/>
              <a:ext cx="1990703" cy="1348029"/>
            </a:xfrm>
            <a:custGeom>
              <a:avLst/>
              <a:gdLst/>
              <a:ahLst/>
              <a:cxnLst>
                <a:cxn ang="0">
                  <a:pos x="45" y="197"/>
                </a:cxn>
                <a:cxn ang="0">
                  <a:pos x="49" y="171"/>
                </a:cxn>
                <a:cxn ang="0">
                  <a:pos x="49" y="171"/>
                </a:cxn>
                <a:cxn ang="0">
                  <a:pos x="49" y="171"/>
                </a:cxn>
                <a:cxn ang="0">
                  <a:pos x="54" y="197"/>
                </a:cxn>
                <a:cxn ang="0">
                  <a:pos x="237" y="197"/>
                </a:cxn>
                <a:cxn ang="0">
                  <a:pos x="242" y="171"/>
                </a:cxn>
                <a:cxn ang="0">
                  <a:pos x="242" y="171"/>
                </a:cxn>
                <a:cxn ang="0">
                  <a:pos x="242" y="171"/>
                </a:cxn>
                <a:cxn ang="0">
                  <a:pos x="246" y="197"/>
                </a:cxn>
                <a:cxn ang="0">
                  <a:pos x="291" y="197"/>
                </a:cxn>
                <a:cxn ang="0">
                  <a:pos x="283" y="98"/>
                </a:cxn>
                <a:cxn ang="0">
                  <a:pos x="242" y="59"/>
                </a:cxn>
                <a:cxn ang="0">
                  <a:pos x="206" y="51"/>
                </a:cxn>
                <a:cxn ang="0">
                  <a:pos x="206" y="51"/>
                </a:cxn>
                <a:cxn ang="0">
                  <a:pos x="199" y="50"/>
                </a:cxn>
                <a:cxn ang="0">
                  <a:pos x="181" y="29"/>
                </a:cxn>
                <a:cxn ang="0">
                  <a:pos x="180" y="11"/>
                </a:cxn>
                <a:cxn ang="0">
                  <a:pos x="180" y="0"/>
                </a:cxn>
                <a:cxn ang="0">
                  <a:pos x="148" y="0"/>
                </a:cxn>
                <a:cxn ang="0">
                  <a:pos x="145" y="0"/>
                </a:cxn>
                <a:cxn ang="0">
                  <a:pos x="143" y="0"/>
                </a:cxn>
                <a:cxn ang="0">
                  <a:pos x="111" y="0"/>
                </a:cxn>
                <a:cxn ang="0">
                  <a:pos x="110" y="11"/>
                </a:cxn>
                <a:cxn ang="0">
                  <a:pos x="110" y="29"/>
                </a:cxn>
                <a:cxn ang="0">
                  <a:pos x="92" y="50"/>
                </a:cxn>
                <a:cxn ang="0">
                  <a:pos x="85" y="51"/>
                </a:cxn>
                <a:cxn ang="0">
                  <a:pos x="85" y="51"/>
                </a:cxn>
                <a:cxn ang="0">
                  <a:pos x="48" y="59"/>
                </a:cxn>
                <a:cxn ang="0">
                  <a:pos x="8" y="98"/>
                </a:cxn>
                <a:cxn ang="0">
                  <a:pos x="0" y="197"/>
                </a:cxn>
                <a:cxn ang="0">
                  <a:pos x="45" y="197"/>
                </a:cxn>
              </a:cxnLst>
              <a:rect l="0" t="0" r="r" b="b"/>
              <a:pathLst>
                <a:path w="291" h="197">
                  <a:moveTo>
                    <a:pt x="45" y="197"/>
                  </a:moveTo>
                  <a:cubicBezTo>
                    <a:pt x="49" y="171"/>
                    <a:pt x="49" y="171"/>
                    <a:pt x="49" y="171"/>
                  </a:cubicBezTo>
                  <a:cubicBezTo>
                    <a:pt x="49" y="171"/>
                    <a:pt x="49" y="171"/>
                    <a:pt x="49" y="171"/>
                  </a:cubicBezTo>
                  <a:cubicBezTo>
                    <a:pt x="49" y="171"/>
                    <a:pt x="49" y="171"/>
                    <a:pt x="49" y="171"/>
                  </a:cubicBezTo>
                  <a:cubicBezTo>
                    <a:pt x="54" y="197"/>
                    <a:pt x="54" y="197"/>
                    <a:pt x="54" y="197"/>
                  </a:cubicBezTo>
                  <a:cubicBezTo>
                    <a:pt x="237" y="197"/>
                    <a:pt x="237" y="197"/>
                    <a:pt x="237" y="197"/>
                  </a:cubicBezTo>
                  <a:cubicBezTo>
                    <a:pt x="242" y="171"/>
                    <a:pt x="242" y="171"/>
                    <a:pt x="242" y="171"/>
                  </a:cubicBezTo>
                  <a:cubicBezTo>
                    <a:pt x="242" y="171"/>
                    <a:pt x="242" y="171"/>
                    <a:pt x="242" y="171"/>
                  </a:cubicBezTo>
                  <a:cubicBezTo>
                    <a:pt x="242" y="171"/>
                    <a:pt x="242" y="171"/>
                    <a:pt x="242" y="171"/>
                  </a:cubicBezTo>
                  <a:cubicBezTo>
                    <a:pt x="246" y="197"/>
                    <a:pt x="246" y="197"/>
                    <a:pt x="246" y="197"/>
                  </a:cubicBezTo>
                  <a:cubicBezTo>
                    <a:pt x="291" y="197"/>
                    <a:pt x="291" y="197"/>
                    <a:pt x="291" y="197"/>
                  </a:cubicBezTo>
                  <a:cubicBezTo>
                    <a:pt x="283" y="98"/>
                    <a:pt x="283" y="98"/>
                    <a:pt x="283" y="98"/>
                  </a:cubicBezTo>
                  <a:cubicBezTo>
                    <a:pt x="279" y="79"/>
                    <a:pt x="267" y="62"/>
                    <a:pt x="242" y="59"/>
                  </a:cubicBezTo>
                  <a:cubicBezTo>
                    <a:pt x="206" y="51"/>
                    <a:pt x="206" y="51"/>
                    <a:pt x="206" y="51"/>
                  </a:cubicBezTo>
                  <a:cubicBezTo>
                    <a:pt x="206" y="51"/>
                    <a:pt x="206" y="51"/>
                    <a:pt x="206" y="51"/>
                  </a:cubicBezTo>
                  <a:cubicBezTo>
                    <a:pt x="199" y="50"/>
                    <a:pt x="199" y="50"/>
                    <a:pt x="199" y="50"/>
                  </a:cubicBezTo>
                  <a:cubicBezTo>
                    <a:pt x="189" y="48"/>
                    <a:pt x="182" y="39"/>
                    <a:pt x="181" y="29"/>
                  </a:cubicBezTo>
                  <a:cubicBezTo>
                    <a:pt x="180" y="11"/>
                    <a:pt x="180" y="11"/>
                    <a:pt x="180" y="11"/>
                  </a:cubicBezTo>
                  <a:cubicBezTo>
                    <a:pt x="180" y="0"/>
                    <a:pt x="180" y="0"/>
                    <a:pt x="180" y="0"/>
                  </a:cubicBezTo>
                  <a:cubicBezTo>
                    <a:pt x="148" y="0"/>
                    <a:pt x="148" y="0"/>
                    <a:pt x="148" y="0"/>
                  </a:cubicBezTo>
                  <a:cubicBezTo>
                    <a:pt x="145" y="0"/>
                    <a:pt x="145" y="0"/>
                    <a:pt x="145" y="0"/>
                  </a:cubicBezTo>
                  <a:cubicBezTo>
                    <a:pt x="143" y="0"/>
                    <a:pt x="143" y="0"/>
                    <a:pt x="143" y="0"/>
                  </a:cubicBezTo>
                  <a:cubicBezTo>
                    <a:pt x="111" y="0"/>
                    <a:pt x="111" y="0"/>
                    <a:pt x="111" y="0"/>
                  </a:cubicBezTo>
                  <a:cubicBezTo>
                    <a:pt x="110" y="11"/>
                    <a:pt x="110" y="11"/>
                    <a:pt x="110" y="11"/>
                  </a:cubicBezTo>
                  <a:cubicBezTo>
                    <a:pt x="110" y="29"/>
                    <a:pt x="110" y="29"/>
                    <a:pt x="110" y="29"/>
                  </a:cubicBezTo>
                  <a:cubicBezTo>
                    <a:pt x="109" y="39"/>
                    <a:pt x="102" y="48"/>
                    <a:pt x="92" y="50"/>
                  </a:cubicBezTo>
                  <a:cubicBezTo>
                    <a:pt x="85" y="51"/>
                    <a:pt x="85" y="51"/>
                    <a:pt x="85" y="51"/>
                  </a:cubicBezTo>
                  <a:cubicBezTo>
                    <a:pt x="85" y="51"/>
                    <a:pt x="85" y="51"/>
                    <a:pt x="85" y="51"/>
                  </a:cubicBezTo>
                  <a:cubicBezTo>
                    <a:pt x="48" y="59"/>
                    <a:pt x="48" y="59"/>
                    <a:pt x="48" y="59"/>
                  </a:cubicBezTo>
                  <a:cubicBezTo>
                    <a:pt x="24" y="62"/>
                    <a:pt x="12" y="79"/>
                    <a:pt x="8" y="98"/>
                  </a:cubicBezTo>
                  <a:cubicBezTo>
                    <a:pt x="0" y="197"/>
                    <a:pt x="0" y="197"/>
                    <a:pt x="0" y="197"/>
                  </a:cubicBezTo>
                  <a:lnTo>
                    <a:pt x="45" y="197"/>
                  </a:lnTo>
                  <a:close/>
                </a:path>
              </a:pathLst>
            </a:custGeom>
            <a:solidFill>
              <a:srgbClr val="FFE1CC"/>
            </a:solidFill>
            <a:ln w="9525">
              <a:noFill/>
              <a:round/>
            </a:ln>
          </p:spPr>
          <p:txBody>
            <a:bodyPr anchor="ctr"/>
            <a:lstStyle/>
            <a:p>
              <a:pPr algn="ctr"/>
            </a:p>
          </p:txBody>
        </p:sp>
        <p:sp>
          <p:nvSpPr>
            <p:cNvPr id="20" name="ïśḷídê"/>
            <p:cNvSpPr/>
            <p:nvPr/>
          </p:nvSpPr>
          <p:spPr bwMode="auto">
            <a:xfrm>
              <a:off x="7350845" y="5135363"/>
              <a:ext cx="1348028" cy="697833"/>
            </a:xfrm>
            <a:custGeom>
              <a:avLst/>
              <a:gdLst/>
              <a:ahLst/>
              <a:cxnLst>
                <a:cxn ang="0">
                  <a:pos x="2" y="76"/>
                </a:cxn>
                <a:cxn ang="0">
                  <a:pos x="2" y="76"/>
                </a:cxn>
                <a:cxn ang="0">
                  <a:pos x="2" y="76"/>
                </a:cxn>
                <a:cxn ang="0">
                  <a:pos x="3" y="80"/>
                </a:cxn>
                <a:cxn ang="0">
                  <a:pos x="5" y="91"/>
                </a:cxn>
                <a:cxn ang="0">
                  <a:pos x="7" y="102"/>
                </a:cxn>
                <a:cxn ang="0">
                  <a:pos x="190" y="102"/>
                </a:cxn>
                <a:cxn ang="0">
                  <a:pos x="192" y="91"/>
                </a:cxn>
                <a:cxn ang="0">
                  <a:pos x="194" y="80"/>
                </a:cxn>
                <a:cxn ang="0">
                  <a:pos x="195" y="76"/>
                </a:cxn>
                <a:cxn ang="0">
                  <a:pos x="195" y="76"/>
                </a:cxn>
                <a:cxn ang="0">
                  <a:pos x="195" y="76"/>
                </a:cxn>
                <a:cxn ang="0">
                  <a:pos x="195" y="75"/>
                </a:cxn>
                <a:cxn ang="0">
                  <a:pos x="173" y="0"/>
                </a:cxn>
                <a:cxn ang="0">
                  <a:pos x="99" y="37"/>
                </a:cxn>
                <a:cxn ang="0">
                  <a:pos x="98" y="37"/>
                </a:cxn>
                <a:cxn ang="0">
                  <a:pos x="24" y="0"/>
                </a:cxn>
                <a:cxn ang="0">
                  <a:pos x="2" y="75"/>
                </a:cxn>
                <a:cxn ang="0">
                  <a:pos x="2" y="76"/>
                </a:cxn>
              </a:cxnLst>
              <a:rect l="0" t="0" r="r" b="b"/>
              <a:pathLst>
                <a:path w="197" h="102">
                  <a:moveTo>
                    <a:pt x="2" y="76"/>
                  </a:moveTo>
                  <a:cubicBezTo>
                    <a:pt x="2" y="76"/>
                    <a:pt x="2" y="76"/>
                    <a:pt x="2" y="76"/>
                  </a:cubicBezTo>
                  <a:cubicBezTo>
                    <a:pt x="2" y="76"/>
                    <a:pt x="2" y="76"/>
                    <a:pt x="2" y="76"/>
                  </a:cubicBezTo>
                  <a:cubicBezTo>
                    <a:pt x="3" y="80"/>
                    <a:pt x="3" y="80"/>
                    <a:pt x="3" y="80"/>
                  </a:cubicBezTo>
                  <a:cubicBezTo>
                    <a:pt x="3" y="84"/>
                    <a:pt x="4" y="88"/>
                    <a:pt x="5" y="91"/>
                  </a:cubicBezTo>
                  <a:cubicBezTo>
                    <a:pt x="7" y="102"/>
                    <a:pt x="7" y="102"/>
                    <a:pt x="7" y="102"/>
                  </a:cubicBezTo>
                  <a:cubicBezTo>
                    <a:pt x="190" y="102"/>
                    <a:pt x="190" y="102"/>
                    <a:pt x="190" y="102"/>
                  </a:cubicBezTo>
                  <a:cubicBezTo>
                    <a:pt x="192" y="91"/>
                    <a:pt x="192" y="91"/>
                    <a:pt x="192" y="91"/>
                  </a:cubicBezTo>
                  <a:cubicBezTo>
                    <a:pt x="193" y="88"/>
                    <a:pt x="193" y="84"/>
                    <a:pt x="194" y="80"/>
                  </a:cubicBezTo>
                  <a:cubicBezTo>
                    <a:pt x="195" y="76"/>
                    <a:pt x="195" y="76"/>
                    <a:pt x="195" y="76"/>
                  </a:cubicBezTo>
                  <a:cubicBezTo>
                    <a:pt x="195" y="76"/>
                    <a:pt x="195" y="76"/>
                    <a:pt x="195" y="76"/>
                  </a:cubicBezTo>
                  <a:cubicBezTo>
                    <a:pt x="195" y="76"/>
                    <a:pt x="195" y="76"/>
                    <a:pt x="195" y="76"/>
                  </a:cubicBezTo>
                  <a:cubicBezTo>
                    <a:pt x="195" y="75"/>
                    <a:pt x="195" y="75"/>
                    <a:pt x="195" y="75"/>
                  </a:cubicBezTo>
                  <a:cubicBezTo>
                    <a:pt x="197" y="60"/>
                    <a:pt x="173" y="0"/>
                    <a:pt x="173" y="0"/>
                  </a:cubicBezTo>
                  <a:cubicBezTo>
                    <a:pt x="170" y="0"/>
                    <a:pt x="134" y="37"/>
                    <a:pt x="99" y="37"/>
                  </a:cubicBezTo>
                  <a:cubicBezTo>
                    <a:pt x="98" y="37"/>
                    <a:pt x="98" y="37"/>
                    <a:pt x="98" y="37"/>
                  </a:cubicBezTo>
                  <a:cubicBezTo>
                    <a:pt x="59" y="37"/>
                    <a:pt x="27" y="0"/>
                    <a:pt x="24" y="0"/>
                  </a:cubicBezTo>
                  <a:cubicBezTo>
                    <a:pt x="24" y="0"/>
                    <a:pt x="0" y="60"/>
                    <a:pt x="2" y="75"/>
                  </a:cubicBezTo>
                  <a:lnTo>
                    <a:pt x="2" y="76"/>
                  </a:lnTo>
                  <a:close/>
                </a:path>
              </a:pathLst>
            </a:custGeom>
            <a:solidFill>
              <a:srgbClr val="FF6D3A"/>
            </a:solidFill>
            <a:ln w="9525">
              <a:noFill/>
              <a:round/>
            </a:ln>
          </p:spPr>
          <p:txBody>
            <a:bodyPr anchor="ctr"/>
            <a:lstStyle/>
            <a:p>
              <a:pPr algn="ctr"/>
            </a:p>
          </p:txBody>
        </p:sp>
        <p:sp>
          <p:nvSpPr>
            <p:cNvPr id="21" name="îSľíďe"/>
            <p:cNvSpPr/>
            <p:nvPr/>
          </p:nvSpPr>
          <p:spPr bwMode="auto">
            <a:xfrm>
              <a:off x="8041992" y="4793550"/>
              <a:ext cx="978637" cy="1039645"/>
            </a:xfrm>
            <a:custGeom>
              <a:avLst/>
              <a:gdLst/>
              <a:ahLst/>
              <a:cxnLst>
                <a:cxn ang="0">
                  <a:pos x="143" y="152"/>
                </a:cxn>
                <a:cxn ang="0">
                  <a:pos x="135" y="53"/>
                </a:cxn>
                <a:cxn ang="0">
                  <a:pos x="94" y="14"/>
                </a:cxn>
                <a:cxn ang="0">
                  <a:pos x="58" y="6"/>
                </a:cxn>
                <a:cxn ang="0">
                  <a:pos x="58" y="6"/>
                </a:cxn>
                <a:cxn ang="0">
                  <a:pos x="51" y="5"/>
                </a:cxn>
                <a:cxn ang="0">
                  <a:pos x="42" y="0"/>
                </a:cxn>
                <a:cxn ang="0">
                  <a:pos x="0" y="152"/>
                </a:cxn>
                <a:cxn ang="0">
                  <a:pos x="143" y="152"/>
                </a:cxn>
              </a:cxnLst>
              <a:rect l="0" t="0" r="r" b="b"/>
              <a:pathLst>
                <a:path w="143" h="152">
                  <a:moveTo>
                    <a:pt x="143" y="152"/>
                  </a:moveTo>
                  <a:cubicBezTo>
                    <a:pt x="135" y="53"/>
                    <a:pt x="135" y="53"/>
                    <a:pt x="135" y="53"/>
                  </a:cubicBezTo>
                  <a:cubicBezTo>
                    <a:pt x="131" y="34"/>
                    <a:pt x="119" y="17"/>
                    <a:pt x="94" y="14"/>
                  </a:cubicBezTo>
                  <a:cubicBezTo>
                    <a:pt x="58" y="6"/>
                    <a:pt x="58" y="6"/>
                    <a:pt x="58" y="6"/>
                  </a:cubicBezTo>
                  <a:cubicBezTo>
                    <a:pt x="58" y="6"/>
                    <a:pt x="58" y="6"/>
                    <a:pt x="58" y="6"/>
                  </a:cubicBezTo>
                  <a:cubicBezTo>
                    <a:pt x="51" y="5"/>
                    <a:pt x="51" y="5"/>
                    <a:pt x="51" y="5"/>
                  </a:cubicBezTo>
                  <a:cubicBezTo>
                    <a:pt x="48" y="4"/>
                    <a:pt x="44" y="2"/>
                    <a:pt x="42" y="0"/>
                  </a:cubicBezTo>
                  <a:cubicBezTo>
                    <a:pt x="0" y="152"/>
                    <a:pt x="0" y="152"/>
                    <a:pt x="0" y="152"/>
                  </a:cubicBezTo>
                  <a:lnTo>
                    <a:pt x="143" y="152"/>
                  </a:lnTo>
                  <a:close/>
                </a:path>
              </a:pathLst>
            </a:custGeom>
            <a:solidFill>
              <a:srgbClr val="17C5CC"/>
            </a:solidFill>
            <a:ln w="9525">
              <a:noFill/>
              <a:round/>
            </a:ln>
          </p:spPr>
          <p:txBody>
            <a:bodyPr anchor="ctr"/>
            <a:lstStyle/>
            <a:p>
              <a:pPr algn="ctr"/>
            </a:p>
          </p:txBody>
        </p:sp>
        <p:sp>
          <p:nvSpPr>
            <p:cNvPr id="22" name="ïṥ1iḑè"/>
            <p:cNvSpPr/>
            <p:nvPr/>
          </p:nvSpPr>
          <p:spPr bwMode="auto">
            <a:xfrm>
              <a:off x="7029926" y="4793550"/>
              <a:ext cx="951058" cy="1039645"/>
            </a:xfrm>
            <a:custGeom>
              <a:avLst/>
              <a:gdLst/>
              <a:ahLst/>
              <a:cxnLst>
                <a:cxn ang="0">
                  <a:pos x="139" y="152"/>
                </a:cxn>
                <a:cxn ang="0">
                  <a:pos x="101" y="0"/>
                </a:cxn>
                <a:cxn ang="0">
                  <a:pos x="92" y="5"/>
                </a:cxn>
                <a:cxn ang="0">
                  <a:pos x="85" y="6"/>
                </a:cxn>
                <a:cxn ang="0">
                  <a:pos x="85" y="6"/>
                </a:cxn>
                <a:cxn ang="0">
                  <a:pos x="48" y="14"/>
                </a:cxn>
                <a:cxn ang="0">
                  <a:pos x="8" y="53"/>
                </a:cxn>
                <a:cxn ang="0">
                  <a:pos x="0" y="152"/>
                </a:cxn>
                <a:cxn ang="0">
                  <a:pos x="139" y="152"/>
                </a:cxn>
              </a:cxnLst>
              <a:rect l="0" t="0" r="r" b="b"/>
              <a:pathLst>
                <a:path w="139" h="152">
                  <a:moveTo>
                    <a:pt x="139" y="152"/>
                  </a:moveTo>
                  <a:cubicBezTo>
                    <a:pt x="101" y="0"/>
                    <a:pt x="101" y="0"/>
                    <a:pt x="101" y="0"/>
                  </a:cubicBezTo>
                  <a:cubicBezTo>
                    <a:pt x="98" y="2"/>
                    <a:pt x="95" y="4"/>
                    <a:pt x="92" y="5"/>
                  </a:cubicBezTo>
                  <a:cubicBezTo>
                    <a:pt x="85" y="6"/>
                    <a:pt x="85" y="6"/>
                    <a:pt x="85" y="6"/>
                  </a:cubicBezTo>
                  <a:cubicBezTo>
                    <a:pt x="85" y="6"/>
                    <a:pt x="85" y="6"/>
                    <a:pt x="85" y="6"/>
                  </a:cubicBezTo>
                  <a:cubicBezTo>
                    <a:pt x="48" y="14"/>
                    <a:pt x="48" y="14"/>
                    <a:pt x="48" y="14"/>
                  </a:cubicBezTo>
                  <a:cubicBezTo>
                    <a:pt x="24" y="17"/>
                    <a:pt x="12" y="34"/>
                    <a:pt x="8" y="53"/>
                  </a:cubicBezTo>
                  <a:cubicBezTo>
                    <a:pt x="0" y="152"/>
                    <a:pt x="0" y="152"/>
                    <a:pt x="0" y="152"/>
                  </a:cubicBezTo>
                  <a:lnTo>
                    <a:pt x="139" y="152"/>
                  </a:lnTo>
                  <a:close/>
                </a:path>
              </a:pathLst>
            </a:custGeom>
            <a:solidFill>
              <a:srgbClr val="17C5CC"/>
            </a:solidFill>
            <a:ln w="9525">
              <a:noFill/>
              <a:round/>
            </a:ln>
          </p:spPr>
          <p:txBody>
            <a:bodyPr anchor="ctr"/>
            <a:lstStyle/>
            <a:p>
              <a:pPr algn="ctr"/>
            </a:p>
          </p:txBody>
        </p:sp>
        <p:sp>
          <p:nvSpPr>
            <p:cNvPr id="23" name="îśḻíḓè"/>
            <p:cNvSpPr/>
            <p:nvPr/>
          </p:nvSpPr>
          <p:spPr bwMode="auto">
            <a:xfrm>
              <a:off x="7782081" y="4485167"/>
              <a:ext cx="478872" cy="198903"/>
            </a:xfrm>
            <a:custGeom>
              <a:avLst/>
              <a:gdLst/>
              <a:ahLst/>
              <a:cxnLst>
                <a:cxn ang="0">
                  <a:pos x="70" y="13"/>
                </a:cxn>
                <a:cxn ang="0">
                  <a:pos x="70" y="11"/>
                </a:cxn>
                <a:cxn ang="0">
                  <a:pos x="70" y="0"/>
                </a:cxn>
                <a:cxn ang="0">
                  <a:pos x="38" y="0"/>
                </a:cxn>
                <a:cxn ang="0">
                  <a:pos x="35" y="0"/>
                </a:cxn>
                <a:cxn ang="0">
                  <a:pos x="33" y="0"/>
                </a:cxn>
                <a:cxn ang="0">
                  <a:pos x="1" y="0"/>
                </a:cxn>
                <a:cxn ang="0">
                  <a:pos x="0" y="11"/>
                </a:cxn>
                <a:cxn ang="0">
                  <a:pos x="0" y="14"/>
                </a:cxn>
                <a:cxn ang="0">
                  <a:pos x="35" y="29"/>
                </a:cxn>
                <a:cxn ang="0">
                  <a:pos x="70" y="13"/>
                </a:cxn>
              </a:cxnLst>
              <a:rect l="0" t="0" r="r" b="b"/>
              <a:pathLst>
                <a:path w="70" h="29">
                  <a:moveTo>
                    <a:pt x="70" y="13"/>
                  </a:moveTo>
                  <a:cubicBezTo>
                    <a:pt x="70" y="11"/>
                    <a:pt x="70" y="11"/>
                    <a:pt x="70" y="11"/>
                  </a:cubicBezTo>
                  <a:cubicBezTo>
                    <a:pt x="70" y="0"/>
                    <a:pt x="70" y="0"/>
                    <a:pt x="70" y="0"/>
                  </a:cubicBezTo>
                  <a:cubicBezTo>
                    <a:pt x="38" y="0"/>
                    <a:pt x="38" y="0"/>
                    <a:pt x="38" y="0"/>
                  </a:cubicBezTo>
                  <a:cubicBezTo>
                    <a:pt x="35" y="0"/>
                    <a:pt x="35" y="0"/>
                    <a:pt x="35" y="0"/>
                  </a:cubicBezTo>
                  <a:cubicBezTo>
                    <a:pt x="33" y="0"/>
                    <a:pt x="33" y="0"/>
                    <a:pt x="33" y="0"/>
                  </a:cubicBezTo>
                  <a:cubicBezTo>
                    <a:pt x="1" y="0"/>
                    <a:pt x="1" y="0"/>
                    <a:pt x="1" y="0"/>
                  </a:cubicBezTo>
                  <a:cubicBezTo>
                    <a:pt x="0" y="11"/>
                    <a:pt x="0" y="11"/>
                    <a:pt x="0" y="11"/>
                  </a:cubicBezTo>
                  <a:cubicBezTo>
                    <a:pt x="0" y="14"/>
                    <a:pt x="0" y="14"/>
                    <a:pt x="0" y="14"/>
                  </a:cubicBezTo>
                  <a:cubicBezTo>
                    <a:pt x="8" y="21"/>
                    <a:pt x="20" y="29"/>
                    <a:pt x="35" y="29"/>
                  </a:cubicBezTo>
                  <a:cubicBezTo>
                    <a:pt x="51" y="29"/>
                    <a:pt x="62" y="22"/>
                    <a:pt x="70" y="13"/>
                  </a:cubicBezTo>
                  <a:close/>
                </a:path>
              </a:pathLst>
            </a:custGeom>
            <a:solidFill>
              <a:srgbClr val="EACEBB"/>
            </a:solidFill>
            <a:ln w="9525">
              <a:noFill/>
              <a:round/>
            </a:ln>
          </p:spPr>
          <p:txBody>
            <a:bodyPr anchor="ctr"/>
            <a:lstStyle/>
            <a:p>
              <a:pPr algn="ctr"/>
            </a:p>
          </p:txBody>
        </p:sp>
        <p:sp>
          <p:nvSpPr>
            <p:cNvPr id="24" name="iṥľíďê"/>
            <p:cNvSpPr/>
            <p:nvPr/>
          </p:nvSpPr>
          <p:spPr bwMode="auto">
            <a:xfrm>
              <a:off x="7645021" y="3486473"/>
              <a:ext cx="759676" cy="1122382"/>
            </a:xfrm>
            <a:custGeom>
              <a:avLst/>
              <a:gdLst/>
              <a:ahLst/>
              <a:cxnLst>
                <a:cxn ang="0">
                  <a:pos x="55" y="0"/>
                </a:cxn>
                <a:cxn ang="0">
                  <a:pos x="0" y="0"/>
                </a:cxn>
                <a:cxn ang="0">
                  <a:pos x="0" y="102"/>
                </a:cxn>
                <a:cxn ang="0">
                  <a:pos x="7" y="130"/>
                </a:cxn>
                <a:cxn ang="0">
                  <a:pos x="55" y="164"/>
                </a:cxn>
                <a:cxn ang="0">
                  <a:pos x="106" y="126"/>
                </a:cxn>
                <a:cxn ang="0">
                  <a:pos x="111" y="102"/>
                </a:cxn>
                <a:cxn ang="0">
                  <a:pos x="111" y="0"/>
                </a:cxn>
                <a:cxn ang="0">
                  <a:pos x="55" y="0"/>
                </a:cxn>
              </a:cxnLst>
              <a:rect l="0" t="0" r="r" b="b"/>
              <a:pathLst>
                <a:path w="111" h="164">
                  <a:moveTo>
                    <a:pt x="55" y="0"/>
                  </a:moveTo>
                  <a:cubicBezTo>
                    <a:pt x="0" y="0"/>
                    <a:pt x="0" y="0"/>
                    <a:pt x="0" y="0"/>
                  </a:cubicBezTo>
                  <a:cubicBezTo>
                    <a:pt x="0" y="102"/>
                    <a:pt x="0" y="102"/>
                    <a:pt x="0" y="102"/>
                  </a:cubicBezTo>
                  <a:cubicBezTo>
                    <a:pt x="0" y="107"/>
                    <a:pt x="3" y="124"/>
                    <a:pt x="7" y="130"/>
                  </a:cubicBezTo>
                  <a:cubicBezTo>
                    <a:pt x="7" y="130"/>
                    <a:pt x="22" y="164"/>
                    <a:pt x="55" y="164"/>
                  </a:cubicBezTo>
                  <a:cubicBezTo>
                    <a:pt x="91" y="164"/>
                    <a:pt x="106" y="126"/>
                    <a:pt x="106" y="126"/>
                  </a:cubicBezTo>
                  <a:cubicBezTo>
                    <a:pt x="108" y="120"/>
                    <a:pt x="111" y="105"/>
                    <a:pt x="111" y="102"/>
                  </a:cubicBezTo>
                  <a:cubicBezTo>
                    <a:pt x="111" y="0"/>
                    <a:pt x="111" y="0"/>
                    <a:pt x="111" y="0"/>
                  </a:cubicBezTo>
                  <a:lnTo>
                    <a:pt x="55" y="0"/>
                  </a:lnTo>
                  <a:close/>
                </a:path>
              </a:pathLst>
            </a:custGeom>
            <a:solidFill>
              <a:srgbClr val="FFE1CC"/>
            </a:solidFill>
            <a:ln w="9525">
              <a:noFill/>
              <a:round/>
            </a:ln>
          </p:spPr>
          <p:txBody>
            <a:bodyPr anchor="ctr"/>
            <a:lstStyle/>
            <a:p>
              <a:pPr algn="ctr"/>
            </a:p>
          </p:txBody>
        </p:sp>
        <p:sp>
          <p:nvSpPr>
            <p:cNvPr id="25" name="îṩ1ïďé"/>
            <p:cNvSpPr/>
            <p:nvPr/>
          </p:nvSpPr>
          <p:spPr bwMode="auto">
            <a:xfrm>
              <a:off x="8041992" y="4765972"/>
              <a:ext cx="472186" cy="1067224"/>
            </a:xfrm>
            <a:custGeom>
              <a:avLst/>
              <a:gdLst/>
              <a:ahLst/>
              <a:cxnLst>
                <a:cxn ang="0">
                  <a:pos x="14" y="156"/>
                </a:cxn>
                <a:cxn ang="0">
                  <a:pos x="56" y="97"/>
                </a:cxn>
                <a:cxn ang="0">
                  <a:pos x="59" y="78"/>
                </a:cxn>
                <a:cxn ang="0">
                  <a:pos x="41" y="55"/>
                </a:cxn>
                <a:cxn ang="0">
                  <a:pos x="62" y="55"/>
                </a:cxn>
                <a:cxn ang="0">
                  <a:pos x="69" y="47"/>
                </a:cxn>
                <a:cxn ang="0">
                  <a:pos x="65" y="10"/>
                </a:cxn>
                <a:cxn ang="0">
                  <a:pos x="65" y="8"/>
                </a:cxn>
                <a:cxn ang="0">
                  <a:pos x="62" y="6"/>
                </a:cxn>
                <a:cxn ang="0">
                  <a:pos x="45" y="1"/>
                </a:cxn>
                <a:cxn ang="0">
                  <a:pos x="40" y="4"/>
                </a:cxn>
                <a:cxn ang="0">
                  <a:pos x="0" y="156"/>
                </a:cxn>
                <a:cxn ang="0">
                  <a:pos x="14" y="156"/>
                </a:cxn>
              </a:cxnLst>
              <a:rect l="0" t="0" r="r" b="b"/>
              <a:pathLst>
                <a:path w="69" h="156">
                  <a:moveTo>
                    <a:pt x="14" y="156"/>
                  </a:moveTo>
                  <a:cubicBezTo>
                    <a:pt x="56" y="97"/>
                    <a:pt x="56" y="97"/>
                    <a:pt x="56" y="97"/>
                  </a:cubicBezTo>
                  <a:cubicBezTo>
                    <a:pt x="60" y="93"/>
                    <a:pt x="64" y="84"/>
                    <a:pt x="59" y="78"/>
                  </a:cubicBezTo>
                  <a:cubicBezTo>
                    <a:pt x="41" y="55"/>
                    <a:pt x="41" y="55"/>
                    <a:pt x="41" y="55"/>
                  </a:cubicBezTo>
                  <a:cubicBezTo>
                    <a:pt x="62" y="55"/>
                    <a:pt x="62" y="55"/>
                    <a:pt x="62" y="55"/>
                  </a:cubicBezTo>
                  <a:cubicBezTo>
                    <a:pt x="68" y="55"/>
                    <a:pt x="69" y="54"/>
                    <a:pt x="69" y="47"/>
                  </a:cubicBezTo>
                  <a:cubicBezTo>
                    <a:pt x="65" y="10"/>
                    <a:pt x="65" y="10"/>
                    <a:pt x="65" y="10"/>
                  </a:cubicBezTo>
                  <a:cubicBezTo>
                    <a:pt x="65" y="10"/>
                    <a:pt x="65" y="8"/>
                    <a:pt x="65" y="8"/>
                  </a:cubicBezTo>
                  <a:cubicBezTo>
                    <a:pt x="65" y="7"/>
                    <a:pt x="62" y="6"/>
                    <a:pt x="62" y="6"/>
                  </a:cubicBezTo>
                  <a:cubicBezTo>
                    <a:pt x="45" y="1"/>
                    <a:pt x="45" y="1"/>
                    <a:pt x="45" y="1"/>
                  </a:cubicBezTo>
                  <a:cubicBezTo>
                    <a:pt x="43" y="0"/>
                    <a:pt x="41" y="0"/>
                    <a:pt x="40" y="4"/>
                  </a:cubicBezTo>
                  <a:cubicBezTo>
                    <a:pt x="0" y="156"/>
                    <a:pt x="0" y="156"/>
                    <a:pt x="0" y="156"/>
                  </a:cubicBezTo>
                  <a:lnTo>
                    <a:pt x="14" y="156"/>
                  </a:lnTo>
                  <a:close/>
                </a:path>
              </a:pathLst>
            </a:custGeom>
            <a:solidFill>
              <a:srgbClr val="253F59"/>
            </a:solidFill>
            <a:ln w="9525">
              <a:noFill/>
              <a:round/>
            </a:ln>
          </p:spPr>
          <p:txBody>
            <a:bodyPr anchor="ctr"/>
            <a:lstStyle/>
            <a:p>
              <a:pPr algn="ctr"/>
            </a:p>
          </p:txBody>
        </p:sp>
        <p:sp>
          <p:nvSpPr>
            <p:cNvPr id="26" name="išľiḑe"/>
            <p:cNvSpPr/>
            <p:nvPr/>
          </p:nvSpPr>
          <p:spPr bwMode="auto">
            <a:xfrm>
              <a:off x="7515484" y="4780179"/>
              <a:ext cx="465500" cy="1053017"/>
            </a:xfrm>
            <a:custGeom>
              <a:avLst/>
              <a:gdLst/>
              <a:ahLst/>
              <a:cxnLst>
                <a:cxn ang="0">
                  <a:pos x="8" y="55"/>
                </a:cxn>
                <a:cxn ang="0">
                  <a:pos x="29" y="55"/>
                </a:cxn>
                <a:cxn ang="0">
                  <a:pos x="11" y="78"/>
                </a:cxn>
                <a:cxn ang="0">
                  <a:pos x="13" y="97"/>
                </a:cxn>
                <a:cxn ang="0">
                  <a:pos x="56" y="154"/>
                </a:cxn>
                <a:cxn ang="0">
                  <a:pos x="68" y="154"/>
                </a:cxn>
                <a:cxn ang="0">
                  <a:pos x="30" y="4"/>
                </a:cxn>
                <a:cxn ang="0">
                  <a:pos x="25" y="1"/>
                </a:cxn>
                <a:cxn ang="0">
                  <a:pos x="8" y="6"/>
                </a:cxn>
                <a:cxn ang="0">
                  <a:pos x="5" y="8"/>
                </a:cxn>
                <a:cxn ang="0">
                  <a:pos x="4" y="10"/>
                </a:cxn>
                <a:cxn ang="0">
                  <a:pos x="1" y="47"/>
                </a:cxn>
                <a:cxn ang="0">
                  <a:pos x="8" y="55"/>
                </a:cxn>
              </a:cxnLst>
              <a:rect l="0" t="0" r="r" b="b"/>
              <a:pathLst>
                <a:path w="68" h="154">
                  <a:moveTo>
                    <a:pt x="8" y="55"/>
                  </a:moveTo>
                  <a:cubicBezTo>
                    <a:pt x="29" y="55"/>
                    <a:pt x="29" y="55"/>
                    <a:pt x="29" y="55"/>
                  </a:cubicBezTo>
                  <a:cubicBezTo>
                    <a:pt x="11" y="78"/>
                    <a:pt x="11" y="78"/>
                    <a:pt x="11" y="78"/>
                  </a:cubicBezTo>
                  <a:cubicBezTo>
                    <a:pt x="6" y="84"/>
                    <a:pt x="10" y="93"/>
                    <a:pt x="13" y="97"/>
                  </a:cubicBezTo>
                  <a:cubicBezTo>
                    <a:pt x="56" y="154"/>
                    <a:pt x="56" y="154"/>
                    <a:pt x="56" y="154"/>
                  </a:cubicBezTo>
                  <a:cubicBezTo>
                    <a:pt x="68" y="154"/>
                    <a:pt x="68" y="154"/>
                    <a:pt x="68" y="154"/>
                  </a:cubicBezTo>
                  <a:cubicBezTo>
                    <a:pt x="30" y="4"/>
                    <a:pt x="30" y="4"/>
                    <a:pt x="30" y="4"/>
                  </a:cubicBezTo>
                  <a:cubicBezTo>
                    <a:pt x="29" y="0"/>
                    <a:pt x="27" y="0"/>
                    <a:pt x="25" y="1"/>
                  </a:cubicBezTo>
                  <a:cubicBezTo>
                    <a:pt x="8" y="6"/>
                    <a:pt x="8" y="6"/>
                    <a:pt x="8" y="6"/>
                  </a:cubicBezTo>
                  <a:cubicBezTo>
                    <a:pt x="8" y="6"/>
                    <a:pt x="5" y="6"/>
                    <a:pt x="5" y="8"/>
                  </a:cubicBezTo>
                  <a:cubicBezTo>
                    <a:pt x="5" y="8"/>
                    <a:pt x="4" y="10"/>
                    <a:pt x="4" y="10"/>
                  </a:cubicBezTo>
                  <a:cubicBezTo>
                    <a:pt x="1" y="47"/>
                    <a:pt x="1" y="47"/>
                    <a:pt x="1" y="47"/>
                  </a:cubicBezTo>
                  <a:cubicBezTo>
                    <a:pt x="0" y="54"/>
                    <a:pt x="2" y="55"/>
                    <a:pt x="8" y="55"/>
                  </a:cubicBezTo>
                  <a:close/>
                </a:path>
              </a:pathLst>
            </a:custGeom>
            <a:solidFill>
              <a:srgbClr val="253F59"/>
            </a:solidFill>
            <a:ln w="9525">
              <a:noFill/>
              <a:round/>
            </a:ln>
          </p:spPr>
          <p:txBody>
            <a:bodyPr anchor="ctr"/>
            <a:lstStyle/>
            <a:p>
              <a:pPr algn="ctr"/>
            </a:p>
          </p:txBody>
        </p:sp>
        <p:sp>
          <p:nvSpPr>
            <p:cNvPr id="27" name="îṩḷiḓê"/>
            <p:cNvSpPr/>
            <p:nvPr/>
          </p:nvSpPr>
          <p:spPr bwMode="auto">
            <a:xfrm>
              <a:off x="7569806" y="3479787"/>
              <a:ext cx="924315" cy="437921"/>
            </a:xfrm>
            <a:custGeom>
              <a:avLst/>
              <a:gdLst/>
              <a:ahLst/>
              <a:cxnLst>
                <a:cxn ang="0">
                  <a:pos x="0" y="0"/>
                </a:cxn>
                <a:cxn ang="0">
                  <a:pos x="0" y="64"/>
                </a:cxn>
                <a:cxn ang="0">
                  <a:pos x="38" y="48"/>
                </a:cxn>
                <a:cxn ang="0">
                  <a:pos x="66" y="15"/>
                </a:cxn>
                <a:cxn ang="0">
                  <a:pos x="57" y="55"/>
                </a:cxn>
                <a:cxn ang="0">
                  <a:pos x="90" y="32"/>
                </a:cxn>
                <a:cxn ang="0">
                  <a:pos x="93" y="16"/>
                </a:cxn>
                <a:cxn ang="0">
                  <a:pos x="122" y="55"/>
                </a:cxn>
                <a:cxn ang="0">
                  <a:pos x="135" y="0"/>
                </a:cxn>
                <a:cxn ang="0">
                  <a:pos x="0" y="0"/>
                </a:cxn>
              </a:cxnLst>
              <a:rect l="0" t="0" r="r" b="b"/>
              <a:pathLst>
                <a:path w="135" h="64">
                  <a:moveTo>
                    <a:pt x="0" y="0"/>
                  </a:moveTo>
                  <a:cubicBezTo>
                    <a:pt x="0" y="64"/>
                    <a:pt x="0" y="64"/>
                    <a:pt x="0" y="64"/>
                  </a:cubicBezTo>
                  <a:cubicBezTo>
                    <a:pt x="0" y="64"/>
                    <a:pt x="26" y="56"/>
                    <a:pt x="38" y="48"/>
                  </a:cubicBezTo>
                  <a:cubicBezTo>
                    <a:pt x="60" y="33"/>
                    <a:pt x="66" y="15"/>
                    <a:pt x="66" y="15"/>
                  </a:cubicBezTo>
                  <a:cubicBezTo>
                    <a:pt x="66" y="15"/>
                    <a:pt x="67" y="45"/>
                    <a:pt x="57" y="55"/>
                  </a:cubicBezTo>
                  <a:cubicBezTo>
                    <a:pt x="57" y="55"/>
                    <a:pt x="81" y="56"/>
                    <a:pt x="90" y="32"/>
                  </a:cubicBezTo>
                  <a:cubicBezTo>
                    <a:pt x="94" y="20"/>
                    <a:pt x="93" y="16"/>
                    <a:pt x="93" y="16"/>
                  </a:cubicBezTo>
                  <a:cubicBezTo>
                    <a:pt x="93" y="16"/>
                    <a:pt x="118" y="12"/>
                    <a:pt x="122" y="55"/>
                  </a:cubicBezTo>
                  <a:cubicBezTo>
                    <a:pt x="135" y="0"/>
                    <a:pt x="135" y="0"/>
                    <a:pt x="135" y="0"/>
                  </a:cubicBezTo>
                  <a:lnTo>
                    <a:pt x="0" y="0"/>
                  </a:lnTo>
                  <a:close/>
                </a:path>
              </a:pathLst>
            </a:custGeom>
            <a:solidFill>
              <a:srgbClr val="253F59"/>
            </a:solidFill>
            <a:ln w="9525">
              <a:noFill/>
              <a:round/>
            </a:ln>
          </p:spPr>
          <p:txBody>
            <a:bodyPr anchor="ctr"/>
            <a:lstStyle/>
            <a:p>
              <a:pPr algn="ctr"/>
            </a:p>
          </p:txBody>
        </p:sp>
        <p:sp>
          <p:nvSpPr>
            <p:cNvPr id="28" name="îṩḻiďé"/>
            <p:cNvSpPr/>
            <p:nvPr/>
          </p:nvSpPr>
          <p:spPr bwMode="auto">
            <a:xfrm>
              <a:off x="3198115" y="4054767"/>
              <a:ext cx="2990233" cy="2093498"/>
            </a:xfrm>
            <a:custGeom>
              <a:avLst/>
              <a:gdLst/>
              <a:ahLst/>
              <a:cxnLst>
                <a:cxn ang="0">
                  <a:pos x="65" y="306"/>
                </a:cxn>
                <a:cxn ang="0">
                  <a:pos x="75" y="220"/>
                </a:cxn>
                <a:cxn ang="0">
                  <a:pos x="80" y="216"/>
                </a:cxn>
                <a:cxn ang="0">
                  <a:pos x="84" y="220"/>
                </a:cxn>
                <a:cxn ang="0">
                  <a:pos x="84" y="306"/>
                </a:cxn>
                <a:cxn ang="0">
                  <a:pos x="353" y="306"/>
                </a:cxn>
                <a:cxn ang="0">
                  <a:pos x="353" y="220"/>
                </a:cxn>
                <a:cxn ang="0">
                  <a:pos x="357" y="216"/>
                </a:cxn>
                <a:cxn ang="0">
                  <a:pos x="364" y="222"/>
                </a:cxn>
                <a:cxn ang="0">
                  <a:pos x="373" y="306"/>
                </a:cxn>
                <a:cxn ang="0">
                  <a:pos x="437" y="306"/>
                </a:cxn>
                <a:cxn ang="0">
                  <a:pos x="428" y="124"/>
                </a:cxn>
                <a:cxn ang="0">
                  <a:pos x="376" y="74"/>
                </a:cxn>
                <a:cxn ang="0">
                  <a:pos x="281" y="60"/>
                </a:cxn>
                <a:cxn ang="0">
                  <a:pos x="266" y="41"/>
                </a:cxn>
                <a:cxn ang="0">
                  <a:pos x="264" y="0"/>
                </a:cxn>
                <a:cxn ang="0">
                  <a:pos x="215" y="0"/>
                </a:cxn>
                <a:cxn ang="0">
                  <a:pos x="172" y="0"/>
                </a:cxn>
                <a:cxn ang="0">
                  <a:pos x="170" y="43"/>
                </a:cxn>
                <a:cxn ang="0">
                  <a:pos x="155" y="60"/>
                </a:cxn>
                <a:cxn ang="0">
                  <a:pos x="61" y="74"/>
                </a:cxn>
                <a:cxn ang="0">
                  <a:pos x="9" y="124"/>
                </a:cxn>
                <a:cxn ang="0">
                  <a:pos x="0" y="306"/>
                </a:cxn>
                <a:cxn ang="0">
                  <a:pos x="65" y="306"/>
                </a:cxn>
              </a:cxnLst>
              <a:rect l="0" t="0" r="r" b="b"/>
              <a:pathLst>
                <a:path w="437" h="306">
                  <a:moveTo>
                    <a:pt x="65" y="306"/>
                  </a:moveTo>
                  <a:cubicBezTo>
                    <a:pt x="75" y="220"/>
                    <a:pt x="75" y="220"/>
                    <a:pt x="75" y="220"/>
                  </a:cubicBezTo>
                  <a:cubicBezTo>
                    <a:pt x="75" y="217"/>
                    <a:pt x="77" y="216"/>
                    <a:pt x="80" y="216"/>
                  </a:cubicBezTo>
                  <a:cubicBezTo>
                    <a:pt x="82" y="216"/>
                    <a:pt x="84" y="218"/>
                    <a:pt x="84" y="220"/>
                  </a:cubicBezTo>
                  <a:cubicBezTo>
                    <a:pt x="84" y="306"/>
                    <a:pt x="84" y="306"/>
                    <a:pt x="84" y="306"/>
                  </a:cubicBezTo>
                  <a:cubicBezTo>
                    <a:pt x="353" y="306"/>
                    <a:pt x="353" y="306"/>
                    <a:pt x="353" y="306"/>
                  </a:cubicBezTo>
                  <a:cubicBezTo>
                    <a:pt x="353" y="220"/>
                    <a:pt x="353" y="220"/>
                    <a:pt x="353" y="220"/>
                  </a:cubicBezTo>
                  <a:cubicBezTo>
                    <a:pt x="353" y="218"/>
                    <a:pt x="355" y="216"/>
                    <a:pt x="357" y="216"/>
                  </a:cubicBezTo>
                  <a:cubicBezTo>
                    <a:pt x="360" y="216"/>
                    <a:pt x="364" y="216"/>
                    <a:pt x="364" y="222"/>
                  </a:cubicBezTo>
                  <a:cubicBezTo>
                    <a:pt x="373" y="306"/>
                    <a:pt x="373" y="306"/>
                    <a:pt x="373" y="306"/>
                  </a:cubicBezTo>
                  <a:cubicBezTo>
                    <a:pt x="437" y="306"/>
                    <a:pt x="437" y="306"/>
                    <a:pt x="437" y="306"/>
                  </a:cubicBezTo>
                  <a:cubicBezTo>
                    <a:pt x="428" y="124"/>
                    <a:pt x="428" y="124"/>
                    <a:pt x="428" y="124"/>
                  </a:cubicBezTo>
                  <a:cubicBezTo>
                    <a:pt x="423" y="99"/>
                    <a:pt x="402" y="79"/>
                    <a:pt x="376" y="74"/>
                  </a:cubicBezTo>
                  <a:cubicBezTo>
                    <a:pt x="281" y="60"/>
                    <a:pt x="281" y="60"/>
                    <a:pt x="281" y="60"/>
                  </a:cubicBezTo>
                  <a:cubicBezTo>
                    <a:pt x="272" y="59"/>
                    <a:pt x="266" y="50"/>
                    <a:pt x="266" y="41"/>
                  </a:cubicBezTo>
                  <a:cubicBezTo>
                    <a:pt x="264" y="0"/>
                    <a:pt x="264" y="0"/>
                    <a:pt x="264" y="0"/>
                  </a:cubicBezTo>
                  <a:cubicBezTo>
                    <a:pt x="215" y="0"/>
                    <a:pt x="215" y="0"/>
                    <a:pt x="215" y="0"/>
                  </a:cubicBezTo>
                  <a:cubicBezTo>
                    <a:pt x="172" y="0"/>
                    <a:pt x="172" y="0"/>
                    <a:pt x="172" y="0"/>
                  </a:cubicBezTo>
                  <a:cubicBezTo>
                    <a:pt x="170" y="43"/>
                    <a:pt x="170" y="43"/>
                    <a:pt x="170" y="43"/>
                  </a:cubicBezTo>
                  <a:cubicBezTo>
                    <a:pt x="170" y="51"/>
                    <a:pt x="164" y="58"/>
                    <a:pt x="155" y="60"/>
                  </a:cubicBezTo>
                  <a:cubicBezTo>
                    <a:pt x="61" y="74"/>
                    <a:pt x="61" y="74"/>
                    <a:pt x="61" y="74"/>
                  </a:cubicBezTo>
                  <a:cubicBezTo>
                    <a:pt x="35" y="79"/>
                    <a:pt x="14" y="99"/>
                    <a:pt x="9" y="124"/>
                  </a:cubicBezTo>
                  <a:cubicBezTo>
                    <a:pt x="0" y="306"/>
                    <a:pt x="0" y="306"/>
                    <a:pt x="0" y="306"/>
                  </a:cubicBezTo>
                  <a:lnTo>
                    <a:pt x="65" y="306"/>
                  </a:lnTo>
                  <a:close/>
                </a:path>
              </a:pathLst>
            </a:custGeom>
            <a:solidFill>
              <a:srgbClr val="FFE1CC"/>
            </a:solidFill>
            <a:ln w="9525">
              <a:noFill/>
              <a:round/>
            </a:ln>
          </p:spPr>
          <p:txBody>
            <a:bodyPr anchor="ctr"/>
            <a:lstStyle/>
            <a:p>
              <a:pPr algn="ctr"/>
            </a:p>
          </p:txBody>
        </p:sp>
        <p:sp>
          <p:nvSpPr>
            <p:cNvPr id="29" name="ïŝļíḋé"/>
            <p:cNvSpPr/>
            <p:nvPr/>
          </p:nvSpPr>
          <p:spPr bwMode="auto">
            <a:xfrm>
              <a:off x="4122430" y="4348943"/>
              <a:ext cx="1142439" cy="1799322"/>
            </a:xfrm>
            <a:custGeom>
              <a:avLst/>
              <a:gdLst/>
              <a:ahLst/>
              <a:cxnLst>
                <a:cxn ang="0">
                  <a:pos x="135" y="263"/>
                </a:cxn>
                <a:cxn ang="0">
                  <a:pos x="167" y="19"/>
                </a:cxn>
                <a:cxn ang="0">
                  <a:pos x="149" y="17"/>
                </a:cxn>
                <a:cxn ang="0">
                  <a:pos x="134" y="0"/>
                </a:cxn>
                <a:cxn ang="0">
                  <a:pos x="84" y="49"/>
                </a:cxn>
                <a:cxn ang="0">
                  <a:pos x="34" y="0"/>
                </a:cxn>
                <a:cxn ang="0">
                  <a:pos x="18" y="17"/>
                </a:cxn>
                <a:cxn ang="0">
                  <a:pos x="0" y="19"/>
                </a:cxn>
                <a:cxn ang="0">
                  <a:pos x="43" y="263"/>
                </a:cxn>
                <a:cxn ang="0">
                  <a:pos x="135" y="263"/>
                </a:cxn>
              </a:cxnLst>
              <a:rect l="0" t="0" r="r" b="b"/>
              <a:pathLst>
                <a:path w="167" h="263">
                  <a:moveTo>
                    <a:pt x="135" y="263"/>
                  </a:moveTo>
                  <a:cubicBezTo>
                    <a:pt x="167" y="19"/>
                    <a:pt x="167" y="19"/>
                    <a:pt x="167" y="19"/>
                  </a:cubicBezTo>
                  <a:cubicBezTo>
                    <a:pt x="149" y="17"/>
                    <a:pt x="149" y="17"/>
                    <a:pt x="149" y="17"/>
                  </a:cubicBezTo>
                  <a:cubicBezTo>
                    <a:pt x="140" y="15"/>
                    <a:pt x="134" y="8"/>
                    <a:pt x="134" y="0"/>
                  </a:cubicBezTo>
                  <a:cubicBezTo>
                    <a:pt x="84" y="49"/>
                    <a:pt x="84" y="49"/>
                    <a:pt x="84" y="49"/>
                  </a:cubicBezTo>
                  <a:cubicBezTo>
                    <a:pt x="34" y="0"/>
                    <a:pt x="34" y="0"/>
                    <a:pt x="34" y="0"/>
                  </a:cubicBezTo>
                  <a:cubicBezTo>
                    <a:pt x="33" y="8"/>
                    <a:pt x="27" y="15"/>
                    <a:pt x="18" y="17"/>
                  </a:cubicBezTo>
                  <a:cubicBezTo>
                    <a:pt x="0" y="19"/>
                    <a:pt x="0" y="19"/>
                    <a:pt x="0" y="19"/>
                  </a:cubicBezTo>
                  <a:cubicBezTo>
                    <a:pt x="43" y="263"/>
                    <a:pt x="43" y="263"/>
                    <a:pt x="43" y="263"/>
                  </a:cubicBezTo>
                  <a:lnTo>
                    <a:pt x="135" y="263"/>
                  </a:lnTo>
                  <a:close/>
                </a:path>
              </a:pathLst>
            </a:custGeom>
            <a:solidFill>
              <a:srgbClr val="DBDBDB"/>
            </a:solidFill>
            <a:ln w="9525">
              <a:noFill/>
              <a:round/>
            </a:ln>
          </p:spPr>
          <p:txBody>
            <a:bodyPr anchor="ctr"/>
            <a:lstStyle/>
            <a:p>
              <a:pPr algn="ctr"/>
            </a:p>
          </p:txBody>
        </p:sp>
        <p:sp>
          <p:nvSpPr>
            <p:cNvPr id="30" name="íś1îḓè"/>
            <p:cNvSpPr/>
            <p:nvPr/>
          </p:nvSpPr>
          <p:spPr bwMode="auto">
            <a:xfrm>
              <a:off x="4368134" y="4054767"/>
              <a:ext cx="643510" cy="294176"/>
            </a:xfrm>
            <a:custGeom>
              <a:avLst/>
              <a:gdLst/>
              <a:ahLst/>
              <a:cxnLst>
                <a:cxn ang="0">
                  <a:pos x="88" y="33"/>
                </a:cxn>
                <a:cxn ang="0">
                  <a:pos x="94" y="27"/>
                </a:cxn>
                <a:cxn ang="0">
                  <a:pos x="93" y="0"/>
                </a:cxn>
                <a:cxn ang="0">
                  <a:pos x="44" y="0"/>
                </a:cxn>
                <a:cxn ang="0">
                  <a:pos x="1" y="0"/>
                </a:cxn>
                <a:cxn ang="0">
                  <a:pos x="0" y="25"/>
                </a:cxn>
                <a:cxn ang="0">
                  <a:pos x="7" y="33"/>
                </a:cxn>
                <a:cxn ang="0">
                  <a:pos x="32" y="43"/>
                </a:cxn>
                <a:cxn ang="0">
                  <a:pos x="48" y="43"/>
                </a:cxn>
                <a:cxn ang="0">
                  <a:pos x="48" y="43"/>
                </a:cxn>
                <a:cxn ang="0">
                  <a:pos x="64" y="43"/>
                </a:cxn>
                <a:cxn ang="0">
                  <a:pos x="88" y="33"/>
                </a:cxn>
              </a:cxnLst>
              <a:rect l="0" t="0" r="r" b="b"/>
              <a:pathLst>
                <a:path w="94" h="43">
                  <a:moveTo>
                    <a:pt x="88" y="33"/>
                  </a:moveTo>
                  <a:cubicBezTo>
                    <a:pt x="94" y="27"/>
                    <a:pt x="94" y="27"/>
                    <a:pt x="94" y="27"/>
                  </a:cubicBezTo>
                  <a:cubicBezTo>
                    <a:pt x="93" y="0"/>
                    <a:pt x="93" y="0"/>
                    <a:pt x="93" y="0"/>
                  </a:cubicBezTo>
                  <a:cubicBezTo>
                    <a:pt x="44" y="0"/>
                    <a:pt x="44" y="0"/>
                    <a:pt x="44" y="0"/>
                  </a:cubicBezTo>
                  <a:cubicBezTo>
                    <a:pt x="1" y="0"/>
                    <a:pt x="1" y="0"/>
                    <a:pt x="1" y="0"/>
                  </a:cubicBezTo>
                  <a:cubicBezTo>
                    <a:pt x="0" y="25"/>
                    <a:pt x="0" y="25"/>
                    <a:pt x="0" y="25"/>
                  </a:cubicBezTo>
                  <a:cubicBezTo>
                    <a:pt x="7" y="33"/>
                    <a:pt x="7" y="33"/>
                    <a:pt x="7" y="33"/>
                  </a:cubicBezTo>
                  <a:cubicBezTo>
                    <a:pt x="14" y="39"/>
                    <a:pt x="23" y="43"/>
                    <a:pt x="32" y="43"/>
                  </a:cubicBezTo>
                  <a:cubicBezTo>
                    <a:pt x="48" y="43"/>
                    <a:pt x="48" y="43"/>
                    <a:pt x="48" y="43"/>
                  </a:cubicBezTo>
                  <a:cubicBezTo>
                    <a:pt x="48" y="43"/>
                    <a:pt x="48" y="43"/>
                    <a:pt x="48" y="43"/>
                  </a:cubicBezTo>
                  <a:cubicBezTo>
                    <a:pt x="64" y="43"/>
                    <a:pt x="64" y="43"/>
                    <a:pt x="64" y="43"/>
                  </a:cubicBezTo>
                  <a:cubicBezTo>
                    <a:pt x="73" y="43"/>
                    <a:pt x="82" y="39"/>
                    <a:pt x="88" y="33"/>
                  </a:cubicBezTo>
                  <a:close/>
                </a:path>
              </a:pathLst>
            </a:custGeom>
            <a:solidFill>
              <a:srgbClr val="EACEBB"/>
            </a:solidFill>
            <a:ln w="9525">
              <a:noFill/>
              <a:round/>
            </a:ln>
          </p:spPr>
          <p:txBody>
            <a:bodyPr anchor="ctr"/>
            <a:lstStyle/>
            <a:p>
              <a:pPr algn="ctr"/>
            </a:p>
          </p:txBody>
        </p:sp>
        <p:sp>
          <p:nvSpPr>
            <p:cNvPr id="31" name="işļíḓé"/>
            <p:cNvSpPr/>
            <p:nvPr/>
          </p:nvSpPr>
          <p:spPr bwMode="auto">
            <a:xfrm>
              <a:off x="5147867" y="3356935"/>
              <a:ext cx="185532" cy="457979"/>
            </a:xfrm>
            <a:custGeom>
              <a:avLst/>
              <a:gdLst/>
              <a:ahLst/>
              <a:cxnLst>
                <a:cxn ang="0">
                  <a:pos x="4" y="0"/>
                </a:cxn>
                <a:cxn ang="0">
                  <a:pos x="10" y="0"/>
                </a:cxn>
                <a:cxn ang="0">
                  <a:pos x="24" y="22"/>
                </a:cxn>
                <a:cxn ang="0">
                  <a:pos x="19" y="48"/>
                </a:cxn>
                <a:cxn ang="0">
                  <a:pos x="0" y="61"/>
                </a:cxn>
                <a:cxn ang="0">
                  <a:pos x="4" y="0"/>
                </a:cxn>
              </a:cxnLst>
              <a:rect l="0" t="0" r="r" b="b"/>
              <a:pathLst>
                <a:path w="27" h="67">
                  <a:moveTo>
                    <a:pt x="4" y="0"/>
                  </a:moveTo>
                  <a:cubicBezTo>
                    <a:pt x="10" y="0"/>
                    <a:pt x="10" y="0"/>
                    <a:pt x="10" y="0"/>
                  </a:cubicBezTo>
                  <a:cubicBezTo>
                    <a:pt x="18" y="2"/>
                    <a:pt x="27" y="10"/>
                    <a:pt x="24" y="22"/>
                  </a:cubicBezTo>
                  <a:cubicBezTo>
                    <a:pt x="23" y="33"/>
                    <a:pt x="22" y="34"/>
                    <a:pt x="19" y="48"/>
                  </a:cubicBezTo>
                  <a:cubicBezTo>
                    <a:pt x="16" y="67"/>
                    <a:pt x="0" y="61"/>
                    <a:pt x="0" y="61"/>
                  </a:cubicBezTo>
                  <a:lnTo>
                    <a:pt x="4" y="0"/>
                  </a:lnTo>
                  <a:close/>
                </a:path>
              </a:pathLst>
            </a:custGeom>
            <a:solidFill>
              <a:srgbClr val="EACEBB"/>
            </a:solidFill>
            <a:ln w="9525">
              <a:noFill/>
              <a:round/>
            </a:ln>
          </p:spPr>
          <p:txBody>
            <a:bodyPr anchor="ctr"/>
            <a:lstStyle/>
            <a:p>
              <a:pPr algn="ctr"/>
            </a:p>
          </p:txBody>
        </p:sp>
        <p:sp>
          <p:nvSpPr>
            <p:cNvPr id="32" name="ïṩḷîḓè"/>
            <p:cNvSpPr/>
            <p:nvPr/>
          </p:nvSpPr>
          <p:spPr bwMode="auto">
            <a:xfrm>
              <a:off x="4067272" y="3356935"/>
              <a:ext cx="178010" cy="457979"/>
            </a:xfrm>
            <a:custGeom>
              <a:avLst/>
              <a:gdLst/>
              <a:ahLst/>
              <a:cxnLst>
                <a:cxn ang="0">
                  <a:pos x="22" y="0"/>
                </a:cxn>
                <a:cxn ang="0">
                  <a:pos x="17" y="0"/>
                </a:cxn>
                <a:cxn ang="0">
                  <a:pos x="2" y="22"/>
                </a:cxn>
                <a:cxn ang="0">
                  <a:pos x="7" y="48"/>
                </a:cxn>
                <a:cxn ang="0">
                  <a:pos x="26" y="61"/>
                </a:cxn>
                <a:cxn ang="0">
                  <a:pos x="22" y="0"/>
                </a:cxn>
              </a:cxnLst>
              <a:rect l="0" t="0" r="r" b="b"/>
              <a:pathLst>
                <a:path w="26" h="67">
                  <a:moveTo>
                    <a:pt x="22" y="0"/>
                  </a:moveTo>
                  <a:cubicBezTo>
                    <a:pt x="17" y="0"/>
                    <a:pt x="17" y="0"/>
                    <a:pt x="17" y="0"/>
                  </a:cubicBezTo>
                  <a:cubicBezTo>
                    <a:pt x="9" y="2"/>
                    <a:pt x="0" y="10"/>
                    <a:pt x="2" y="22"/>
                  </a:cubicBezTo>
                  <a:cubicBezTo>
                    <a:pt x="4" y="33"/>
                    <a:pt x="5" y="34"/>
                    <a:pt x="7" y="48"/>
                  </a:cubicBezTo>
                  <a:cubicBezTo>
                    <a:pt x="10" y="67"/>
                    <a:pt x="26" y="61"/>
                    <a:pt x="26" y="61"/>
                  </a:cubicBezTo>
                  <a:lnTo>
                    <a:pt x="22" y="0"/>
                  </a:lnTo>
                  <a:close/>
                </a:path>
              </a:pathLst>
            </a:custGeom>
            <a:solidFill>
              <a:srgbClr val="EACEBB"/>
            </a:solidFill>
            <a:ln w="9525">
              <a:noFill/>
              <a:round/>
            </a:ln>
          </p:spPr>
          <p:txBody>
            <a:bodyPr anchor="ctr"/>
            <a:lstStyle/>
            <a:p>
              <a:pPr algn="ctr"/>
            </a:p>
          </p:txBody>
        </p:sp>
        <p:sp>
          <p:nvSpPr>
            <p:cNvPr id="33" name="î$ḷíḓè"/>
            <p:cNvSpPr/>
            <p:nvPr/>
          </p:nvSpPr>
          <p:spPr bwMode="auto">
            <a:xfrm>
              <a:off x="4197645" y="2904806"/>
              <a:ext cx="998694" cy="1348029"/>
            </a:xfrm>
            <a:custGeom>
              <a:avLst/>
              <a:gdLst/>
              <a:ahLst/>
              <a:cxnLst>
                <a:cxn ang="0">
                  <a:pos x="73" y="0"/>
                </a:cxn>
                <a:cxn ang="0">
                  <a:pos x="73" y="0"/>
                </a:cxn>
                <a:cxn ang="0">
                  <a:pos x="0" y="0"/>
                </a:cxn>
                <a:cxn ang="0">
                  <a:pos x="0" y="138"/>
                </a:cxn>
                <a:cxn ang="0">
                  <a:pos x="10" y="163"/>
                </a:cxn>
                <a:cxn ang="0">
                  <a:pos x="32" y="187"/>
                </a:cxn>
                <a:cxn ang="0">
                  <a:pos x="57" y="197"/>
                </a:cxn>
                <a:cxn ang="0">
                  <a:pos x="73" y="197"/>
                </a:cxn>
                <a:cxn ang="0">
                  <a:pos x="73" y="197"/>
                </a:cxn>
                <a:cxn ang="0">
                  <a:pos x="89" y="197"/>
                </a:cxn>
                <a:cxn ang="0">
                  <a:pos x="113" y="187"/>
                </a:cxn>
                <a:cxn ang="0">
                  <a:pos x="136" y="163"/>
                </a:cxn>
                <a:cxn ang="0">
                  <a:pos x="146" y="138"/>
                </a:cxn>
                <a:cxn ang="0">
                  <a:pos x="146" y="0"/>
                </a:cxn>
                <a:cxn ang="0">
                  <a:pos x="73" y="0"/>
                </a:cxn>
              </a:cxnLst>
              <a:rect l="0" t="0" r="r" b="b"/>
              <a:pathLst>
                <a:path w="146" h="197">
                  <a:moveTo>
                    <a:pt x="73" y="0"/>
                  </a:moveTo>
                  <a:cubicBezTo>
                    <a:pt x="73" y="0"/>
                    <a:pt x="73" y="0"/>
                    <a:pt x="73" y="0"/>
                  </a:cubicBezTo>
                  <a:cubicBezTo>
                    <a:pt x="0" y="0"/>
                    <a:pt x="0" y="0"/>
                    <a:pt x="0" y="0"/>
                  </a:cubicBezTo>
                  <a:cubicBezTo>
                    <a:pt x="0" y="138"/>
                    <a:pt x="0" y="138"/>
                    <a:pt x="0" y="138"/>
                  </a:cubicBezTo>
                  <a:cubicBezTo>
                    <a:pt x="0" y="148"/>
                    <a:pt x="4" y="157"/>
                    <a:pt x="10" y="163"/>
                  </a:cubicBezTo>
                  <a:cubicBezTo>
                    <a:pt x="32" y="187"/>
                    <a:pt x="32" y="187"/>
                    <a:pt x="32" y="187"/>
                  </a:cubicBezTo>
                  <a:cubicBezTo>
                    <a:pt x="39" y="193"/>
                    <a:pt x="48" y="197"/>
                    <a:pt x="57" y="197"/>
                  </a:cubicBezTo>
                  <a:cubicBezTo>
                    <a:pt x="73" y="197"/>
                    <a:pt x="73" y="197"/>
                    <a:pt x="73" y="197"/>
                  </a:cubicBezTo>
                  <a:cubicBezTo>
                    <a:pt x="73" y="197"/>
                    <a:pt x="73" y="197"/>
                    <a:pt x="73" y="197"/>
                  </a:cubicBezTo>
                  <a:cubicBezTo>
                    <a:pt x="89" y="197"/>
                    <a:pt x="89" y="197"/>
                    <a:pt x="89" y="197"/>
                  </a:cubicBezTo>
                  <a:cubicBezTo>
                    <a:pt x="98" y="197"/>
                    <a:pt x="107" y="193"/>
                    <a:pt x="113" y="187"/>
                  </a:cubicBezTo>
                  <a:cubicBezTo>
                    <a:pt x="136" y="163"/>
                    <a:pt x="136" y="163"/>
                    <a:pt x="136" y="163"/>
                  </a:cubicBezTo>
                  <a:cubicBezTo>
                    <a:pt x="142" y="157"/>
                    <a:pt x="146" y="148"/>
                    <a:pt x="146" y="138"/>
                  </a:cubicBezTo>
                  <a:cubicBezTo>
                    <a:pt x="146" y="0"/>
                    <a:pt x="146" y="0"/>
                    <a:pt x="146" y="0"/>
                  </a:cubicBezTo>
                  <a:lnTo>
                    <a:pt x="73" y="0"/>
                  </a:lnTo>
                  <a:close/>
                </a:path>
              </a:pathLst>
            </a:custGeom>
            <a:solidFill>
              <a:srgbClr val="FFE1CC"/>
            </a:solidFill>
            <a:ln w="9525">
              <a:noFill/>
              <a:round/>
            </a:ln>
          </p:spPr>
          <p:txBody>
            <a:bodyPr anchor="ctr"/>
            <a:lstStyle/>
            <a:p>
              <a:pPr algn="ctr"/>
            </a:p>
          </p:txBody>
        </p:sp>
        <p:sp>
          <p:nvSpPr>
            <p:cNvPr id="34" name="ïṩļíde"/>
            <p:cNvSpPr/>
            <p:nvPr/>
          </p:nvSpPr>
          <p:spPr bwMode="auto">
            <a:xfrm>
              <a:off x="3998742" y="2508671"/>
              <a:ext cx="1348028" cy="992009"/>
            </a:xfrm>
            <a:custGeom>
              <a:avLst/>
              <a:gdLst/>
              <a:ahLst/>
              <a:cxnLst>
                <a:cxn ang="0">
                  <a:pos x="29" y="142"/>
                </a:cxn>
                <a:cxn ang="0">
                  <a:pos x="29" y="94"/>
                </a:cxn>
                <a:cxn ang="0">
                  <a:pos x="59" y="60"/>
                </a:cxn>
                <a:cxn ang="0">
                  <a:pos x="94" y="60"/>
                </a:cxn>
                <a:cxn ang="0">
                  <a:pos x="104" y="81"/>
                </a:cxn>
                <a:cxn ang="0">
                  <a:pos x="159" y="60"/>
                </a:cxn>
                <a:cxn ang="0">
                  <a:pos x="175" y="74"/>
                </a:cxn>
                <a:cxn ang="0">
                  <a:pos x="175" y="142"/>
                </a:cxn>
                <a:cxn ang="0">
                  <a:pos x="190" y="121"/>
                </a:cxn>
                <a:cxn ang="0">
                  <a:pos x="196" y="26"/>
                </a:cxn>
                <a:cxn ang="0">
                  <a:pos x="175" y="1"/>
                </a:cxn>
                <a:cxn ang="0">
                  <a:pos x="134" y="1"/>
                </a:cxn>
                <a:cxn ang="0">
                  <a:pos x="79" y="1"/>
                </a:cxn>
                <a:cxn ang="0">
                  <a:pos x="8" y="71"/>
                </a:cxn>
                <a:cxn ang="0">
                  <a:pos x="17" y="125"/>
                </a:cxn>
                <a:cxn ang="0">
                  <a:pos x="29" y="142"/>
                </a:cxn>
              </a:cxnLst>
              <a:rect l="0" t="0" r="r" b="b"/>
              <a:pathLst>
                <a:path w="197" h="145">
                  <a:moveTo>
                    <a:pt x="29" y="142"/>
                  </a:moveTo>
                  <a:cubicBezTo>
                    <a:pt x="29" y="94"/>
                    <a:pt x="29" y="94"/>
                    <a:pt x="29" y="94"/>
                  </a:cubicBezTo>
                  <a:cubicBezTo>
                    <a:pt x="29" y="77"/>
                    <a:pt x="40" y="60"/>
                    <a:pt x="59" y="60"/>
                  </a:cubicBezTo>
                  <a:cubicBezTo>
                    <a:pt x="94" y="60"/>
                    <a:pt x="94" y="60"/>
                    <a:pt x="94" y="60"/>
                  </a:cubicBezTo>
                  <a:cubicBezTo>
                    <a:pt x="103" y="64"/>
                    <a:pt x="94" y="84"/>
                    <a:pt x="104" y="81"/>
                  </a:cubicBezTo>
                  <a:cubicBezTo>
                    <a:pt x="159" y="60"/>
                    <a:pt x="159" y="60"/>
                    <a:pt x="159" y="60"/>
                  </a:cubicBezTo>
                  <a:cubicBezTo>
                    <a:pt x="169" y="57"/>
                    <a:pt x="175" y="66"/>
                    <a:pt x="175" y="74"/>
                  </a:cubicBezTo>
                  <a:cubicBezTo>
                    <a:pt x="175" y="142"/>
                    <a:pt x="175" y="142"/>
                    <a:pt x="175" y="142"/>
                  </a:cubicBezTo>
                  <a:cubicBezTo>
                    <a:pt x="175" y="144"/>
                    <a:pt x="186" y="137"/>
                    <a:pt x="190" y="121"/>
                  </a:cubicBezTo>
                  <a:cubicBezTo>
                    <a:pt x="196" y="26"/>
                    <a:pt x="196" y="26"/>
                    <a:pt x="196" y="26"/>
                  </a:cubicBezTo>
                  <a:cubicBezTo>
                    <a:pt x="197" y="14"/>
                    <a:pt x="193" y="1"/>
                    <a:pt x="175" y="1"/>
                  </a:cubicBezTo>
                  <a:cubicBezTo>
                    <a:pt x="134" y="1"/>
                    <a:pt x="134" y="1"/>
                    <a:pt x="134" y="1"/>
                  </a:cubicBezTo>
                  <a:cubicBezTo>
                    <a:pt x="79" y="1"/>
                    <a:pt x="79" y="1"/>
                    <a:pt x="79" y="1"/>
                  </a:cubicBezTo>
                  <a:cubicBezTo>
                    <a:pt x="34" y="0"/>
                    <a:pt x="0" y="22"/>
                    <a:pt x="8" y="71"/>
                  </a:cubicBezTo>
                  <a:cubicBezTo>
                    <a:pt x="17" y="125"/>
                    <a:pt x="17" y="125"/>
                    <a:pt x="17" y="125"/>
                  </a:cubicBezTo>
                  <a:cubicBezTo>
                    <a:pt x="18" y="137"/>
                    <a:pt x="29" y="145"/>
                    <a:pt x="29" y="142"/>
                  </a:cubicBezTo>
                  <a:close/>
                </a:path>
              </a:pathLst>
            </a:custGeom>
            <a:solidFill>
              <a:srgbClr val="253F59"/>
            </a:solidFill>
            <a:ln w="9525">
              <a:noFill/>
              <a:round/>
            </a:ln>
          </p:spPr>
          <p:txBody>
            <a:bodyPr anchor="ctr"/>
            <a:lstStyle/>
            <a:p>
              <a:pPr algn="ctr"/>
            </a:p>
          </p:txBody>
        </p:sp>
        <p:sp>
          <p:nvSpPr>
            <p:cNvPr id="35" name="išḷïḑe"/>
            <p:cNvSpPr/>
            <p:nvPr/>
          </p:nvSpPr>
          <p:spPr bwMode="auto">
            <a:xfrm>
              <a:off x="4567037" y="4684070"/>
              <a:ext cx="253225" cy="1464195"/>
            </a:xfrm>
            <a:custGeom>
              <a:avLst/>
              <a:gdLst/>
              <a:ahLst/>
              <a:cxnLst>
                <a:cxn ang="0">
                  <a:pos x="11" y="60"/>
                </a:cxn>
                <a:cxn ang="0">
                  <a:pos x="3" y="214"/>
                </a:cxn>
                <a:cxn ang="0">
                  <a:pos x="35" y="214"/>
                </a:cxn>
                <a:cxn ang="0">
                  <a:pos x="27" y="60"/>
                </a:cxn>
                <a:cxn ang="0">
                  <a:pos x="28" y="51"/>
                </a:cxn>
                <a:cxn ang="0">
                  <a:pos x="37" y="33"/>
                </a:cxn>
                <a:cxn ang="0">
                  <a:pos x="19" y="1"/>
                </a:cxn>
                <a:cxn ang="0">
                  <a:pos x="19" y="0"/>
                </a:cxn>
                <a:cxn ang="0">
                  <a:pos x="19" y="0"/>
                </a:cxn>
                <a:cxn ang="0">
                  <a:pos x="18" y="0"/>
                </a:cxn>
                <a:cxn ang="0">
                  <a:pos x="18" y="1"/>
                </a:cxn>
                <a:cxn ang="0">
                  <a:pos x="0" y="33"/>
                </a:cxn>
                <a:cxn ang="0">
                  <a:pos x="9" y="51"/>
                </a:cxn>
                <a:cxn ang="0">
                  <a:pos x="11" y="60"/>
                </a:cxn>
              </a:cxnLst>
              <a:rect l="0" t="0" r="r" b="b"/>
              <a:pathLst>
                <a:path w="37" h="214">
                  <a:moveTo>
                    <a:pt x="11" y="60"/>
                  </a:moveTo>
                  <a:cubicBezTo>
                    <a:pt x="3" y="214"/>
                    <a:pt x="3" y="214"/>
                    <a:pt x="3" y="214"/>
                  </a:cubicBezTo>
                  <a:cubicBezTo>
                    <a:pt x="35" y="214"/>
                    <a:pt x="35" y="214"/>
                    <a:pt x="35" y="214"/>
                  </a:cubicBezTo>
                  <a:cubicBezTo>
                    <a:pt x="27" y="60"/>
                    <a:pt x="27" y="60"/>
                    <a:pt x="27" y="60"/>
                  </a:cubicBezTo>
                  <a:cubicBezTo>
                    <a:pt x="27" y="57"/>
                    <a:pt x="27" y="53"/>
                    <a:pt x="28" y="51"/>
                  </a:cubicBezTo>
                  <a:cubicBezTo>
                    <a:pt x="37" y="33"/>
                    <a:pt x="37" y="33"/>
                    <a:pt x="37" y="33"/>
                  </a:cubicBezTo>
                  <a:cubicBezTo>
                    <a:pt x="19" y="1"/>
                    <a:pt x="19" y="1"/>
                    <a:pt x="19" y="1"/>
                  </a:cubicBezTo>
                  <a:cubicBezTo>
                    <a:pt x="19" y="0"/>
                    <a:pt x="19" y="0"/>
                    <a:pt x="19" y="0"/>
                  </a:cubicBezTo>
                  <a:cubicBezTo>
                    <a:pt x="19" y="0"/>
                    <a:pt x="19" y="0"/>
                    <a:pt x="19" y="0"/>
                  </a:cubicBezTo>
                  <a:cubicBezTo>
                    <a:pt x="18" y="0"/>
                    <a:pt x="18" y="0"/>
                    <a:pt x="18" y="0"/>
                  </a:cubicBezTo>
                  <a:cubicBezTo>
                    <a:pt x="18" y="1"/>
                    <a:pt x="18" y="1"/>
                    <a:pt x="18" y="1"/>
                  </a:cubicBezTo>
                  <a:cubicBezTo>
                    <a:pt x="0" y="33"/>
                    <a:pt x="0" y="33"/>
                    <a:pt x="0" y="33"/>
                  </a:cubicBezTo>
                  <a:cubicBezTo>
                    <a:pt x="9" y="51"/>
                    <a:pt x="9" y="51"/>
                    <a:pt x="9" y="51"/>
                  </a:cubicBezTo>
                  <a:cubicBezTo>
                    <a:pt x="11" y="54"/>
                    <a:pt x="11" y="57"/>
                    <a:pt x="11" y="60"/>
                  </a:cubicBezTo>
                  <a:close/>
                </a:path>
              </a:pathLst>
            </a:custGeom>
            <a:solidFill>
              <a:srgbClr val="D8562E"/>
            </a:solidFill>
            <a:ln w="9525">
              <a:noFill/>
              <a:round/>
            </a:ln>
          </p:spPr>
          <p:txBody>
            <a:bodyPr anchor="ctr"/>
            <a:lstStyle/>
            <a:p>
              <a:pPr algn="ctr"/>
            </a:p>
          </p:txBody>
        </p:sp>
        <p:sp>
          <p:nvSpPr>
            <p:cNvPr id="36" name="iSļíďê"/>
            <p:cNvSpPr/>
            <p:nvPr/>
          </p:nvSpPr>
          <p:spPr bwMode="auto">
            <a:xfrm>
              <a:off x="4751733" y="4492689"/>
              <a:ext cx="1477566" cy="1655577"/>
            </a:xfrm>
            <a:custGeom>
              <a:avLst/>
              <a:gdLst/>
              <a:ahLst/>
              <a:cxnLst>
                <a:cxn ang="0">
                  <a:pos x="133" y="242"/>
                </a:cxn>
                <a:cxn ang="0">
                  <a:pos x="133" y="177"/>
                </a:cxn>
                <a:cxn ang="0">
                  <a:pos x="137" y="178"/>
                </a:cxn>
                <a:cxn ang="0">
                  <a:pos x="141" y="242"/>
                </a:cxn>
                <a:cxn ang="0">
                  <a:pos x="216" y="242"/>
                </a:cxn>
                <a:cxn ang="0">
                  <a:pos x="212" y="69"/>
                </a:cxn>
                <a:cxn ang="0">
                  <a:pos x="159" y="9"/>
                </a:cxn>
                <a:cxn ang="0">
                  <a:pos x="77" y="0"/>
                </a:cxn>
                <a:cxn ang="0">
                  <a:pos x="0" y="221"/>
                </a:cxn>
                <a:cxn ang="0">
                  <a:pos x="0" y="242"/>
                </a:cxn>
                <a:cxn ang="0">
                  <a:pos x="133" y="242"/>
                </a:cxn>
              </a:cxnLst>
              <a:rect l="0" t="0" r="r" b="b"/>
              <a:pathLst>
                <a:path w="216" h="242">
                  <a:moveTo>
                    <a:pt x="133" y="242"/>
                  </a:moveTo>
                  <a:cubicBezTo>
                    <a:pt x="133" y="177"/>
                    <a:pt x="133" y="177"/>
                    <a:pt x="133" y="177"/>
                  </a:cubicBezTo>
                  <a:cubicBezTo>
                    <a:pt x="133" y="175"/>
                    <a:pt x="136" y="176"/>
                    <a:pt x="137" y="178"/>
                  </a:cubicBezTo>
                  <a:cubicBezTo>
                    <a:pt x="141" y="242"/>
                    <a:pt x="141" y="242"/>
                    <a:pt x="141" y="242"/>
                  </a:cubicBezTo>
                  <a:cubicBezTo>
                    <a:pt x="216" y="242"/>
                    <a:pt x="216" y="242"/>
                    <a:pt x="216" y="242"/>
                  </a:cubicBezTo>
                  <a:cubicBezTo>
                    <a:pt x="212" y="69"/>
                    <a:pt x="212" y="69"/>
                    <a:pt x="212" y="69"/>
                  </a:cubicBezTo>
                  <a:cubicBezTo>
                    <a:pt x="212" y="34"/>
                    <a:pt x="192" y="16"/>
                    <a:pt x="159" y="9"/>
                  </a:cubicBezTo>
                  <a:cubicBezTo>
                    <a:pt x="77" y="0"/>
                    <a:pt x="77" y="0"/>
                    <a:pt x="77" y="0"/>
                  </a:cubicBezTo>
                  <a:cubicBezTo>
                    <a:pt x="0" y="221"/>
                    <a:pt x="0" y="221"/>
                    <a:pt x="0" y="221"/>
                  </a:cubicBezTo>
                  <a:cubicBezTo>
                    <a:pt x="0" y="242"/>
                    <a:pt x="0" y="242"/>
                    <a:pt x="0" y="242"/>
                  </a:cubicBezTo>
                  <a:lnTo>
                    <a:pt x="133" y="242"/>
                  </a:lnTo>
                  <a:close/>
                </a:path>
              </a:pathLst>
            </a:custGeom>
            <a:solidFill>
              <a:srgbClr val="0EB3BF"/>
            </a:solidFill>
            <a:ln w="9525">
              <a:noFill/>
              <a:round/>
            </a:ln>
          </p:spPr>
          <p:txBody>
            <a:bodyPr anchor="ctr"/>
            <a:lstStyle/>
            <a:p>
              <a:pPr algn="ctr"/>
            </a:p>
          </p:txBody>
        </p:sp>
        <p:sp>
          <p:nvSpPr>
            <p:cNvPr id="37" name="í$ḷíḍè"/>
            <p:cNvSpPr/>
            <p:nvPr/>
          </p:nvSpPr>
          <p:spPr bwMode="auto">
            <a:xfrm>
              <a:off x="4751733" y="4451738"/>
              <a:ext cx="608410" cy="1552782"/>
            </a:xfrm>
            <a:custGeom>
              <a:avLst/>
              <a:gdLst/>
              <a:ahLst/>
              <a:cxnLst>
                <a:cxn ang="0">
                  <a:pos x="61" y="0"/>
                </a:cxn>
                <a:cxn ang="0">
                  <a:pos x="84" y="4"/>
                </a:cxn>
                <a:cxn ang="0">
                  <a:pos x="87" y="5"/>
                </a:cxn>
                <a:cxn ang="0">
                  <a:pos x="87" y="8"/>
                </a:cxn>
                <a:cxn ang="0">
                  <a:pos x="89" y="57"/>
                </a:cxn>
                <a:cxn ang="0">
                  <a:pos x="80" y="67"/>
                </a:cxn>
                <a:cxn ang="0">
                  <a:pos x="55" y="67"/>
                </a:cxn>
                <a:cxn ang="0">
                  <a:pos x="78" y="97"/>
                </a:cxn>
                <a:cxn ang="0">
                  <a:pos x="77" y="115"/>
                </a:cxn>
                <a:cxn ang="0">
                  <a:pos x="0" y="227"/>
                </a:cxn>
                <a:cxn ang="0">
                  <a:pos x="61" y="0"/>
                </a:cxn>
              </a:cxnLst>
              <a:rect l="0" t="0" r="r" b="b"/>
              <a:pathLst>
                <a:path w="89" h="227">
                  <a:moveTo>
                    <a:pt x="61" y="0"/>
                  </a:moveTo>
                  <a:cubicBezTo>
                    <a:pt x="84" y="4"/>
                    <a:pt x="84" y="4"/>
                    <a:pt x="84" y="4"/>
                  </a:cubicBezTo>
                  <a:cubicBezTo>
                    <a:pt x="84" y="4"/>
                    <a:pt x="86" y="5"/>
                    <a:pt x="87" y="5"/>
                  </a:cubicBezTo>
                  <a:cubicBezTo>
                    <a:pt x="87" y="6"/>
                    <a:pt x="87" y="8"/>
                    <a:pt x="87" y="8"/>
                  </a:cubicBezTo>
                  <a:cubicBezTo>
                    <a:pt x="89" y="57"/>
                    <a:pt x="89" y="57"/>
                    <a:pt x="89" y="57"/>
                  </a:cubicBezTo>
                  <a:cubicBezTo>
                    <a:pt x="89" y="66"/>
                    <a:pt x="88" y="67"/>
                    <a:pt x="80" y="67"/>
                  </a:cubicBezTo>
                  <a:cubicBezTo>
                    <a:pt x="55" y="67"/>
                    <a:pt x="55" y="67"/>
                    <a:pt x="55" y="67"/>
                  </a:cubicBezTo>
                  <a:cubicBezTo>
                    <a:pt x="78" y="97"/>
                    <a:pt x="78" y="97"/>
                    <a:pt x="78" y="97"/>
                  </a:cubicBezTo>
                  <a:cubicBezTo>
                    <a:pt x="86" y="105"/>
                    <a:pt x="82" y="109"/>
                    <a:pt x="77" y="115"/>
                  </a:cubicBezTo>
                  <a:cubicBezTo>
                    <a:pt x="0" y="227"/>
                    <a:pt x="0" y="227"/>
                    <a:pt x="0" y="227"/>
                  </a:cubicBezTo>
                  <a:lnTo>
                    <a:pt x="61" y="0"/>
                  </a:lnTo>
                  <a:close/>
                </a:path>
              </a:pathLst>
            </a:custGeom>
            <a:solidFill>
              <a:srgbClr val="1ECFD3"/>
            </a:solidFill>
            <a:ln w="9525">
              <a:noFill/>
              <a:round/>
            </a:ln>
          </p:spPr>
          <p:txBody>
            <a:bodyPr anchor="ctr"/>
            <a:lstStyle/>
            <a:p>
              <a:pPr algn="ctr"/>
            </a:p>
          </p:txBody>
        </p:sp>
        <p:sp>
          <p:nvSpPr>
            <p:cNvPr id="38" name="ï$ḻiḓe"/>
            <p:cNvSpPr/>
            <p:nvPr/>
          </p:nvSpPr>
          <p:spPr bwMode="auto">
            <a:xfrm>
              <a:off x="3171372" y="4485167"/>
              <a:ext cx="1470881" cy="1669784"/>
            </a:xfrm>
            <a:custGeom>
              <a:avLst/>
              <a:gdLst/>
              <a:ahLst/>
              <a:cxnLst>
                <a:cxn ang="0">
                  <a:pos x="81" y="179"/>
                </a:cxn>
                <a:cxn ang="0">
                  <a:pos x="84" y="178"/>
                </a:cxn>
                <a:cxn ang="0">
                  <a:pos x="84" y="244"/>
                </a:cxn>
                <a:cxn ang="0">
                  <a:pos x="215" y="244"/>
                </a:cxn>
                <a:cxn ang="0">
                  <a:pos x="215" y="222"/>
                </a:cxn>
                <a:cxn ang="0">
                  <a:pos x="204" y="186"/>
                </a:cxn>
                <a:cxn ang="0">
                  <a:pos x="140" y="0"/>
                </a:cxn>
                <a:cxn ang="0">
                  <a:pos x="59" y="10"/>
                </a:cxn>
                <a:cxn ang="0">
                  <a:pos x="6" y="70"/>
                </a:cxn>
                <a:cxn ang="0">
                  <a:pos x="0" y="243"/>
                </a:cxn>
                <a:cxn ang="0">
                  <a:pos x="76" y="243"/>
                </a:cxn>
                <a:cxn ang="0">
                  <a:pos x="81" y="179"/>
                </a:cxn>
              </a:cxnLst>
              <a:rect l="0" t="0" r="r" b="b"/>
              <a:pathLst>
                <a:path w="215" h="244">
                  <a:moveTo>
                    <a:pt x="81" y="179"/>
                  </a:moveTo>
                  <a:cubicBezTo>
                    <a:pt x="81" y="177"/>
                    <a:pt x="84" y="176"/>
                    <a:pt x="84" y="178"/>
                  </a:cubicBezTo>
                  <a:cubicBezTo>
                    <a:pt x="84" y="244"/>
                    <a:pt x="84" y="244"/>
                    <a:pt x="84" y="244"/>
                  </a:cubicBezTo>
                  <a:cubicBezTo>
                    <a:pt x="215" y="244"/>
                    <a:pt x="215" y="244"/>
                    <a:pt x="215" y="244"/>
                  </a:cubicBezTo>
                  <a:cubicBezTo>
                    <a:pt x="215" y="222"/>
                    <a:pt x="215" y="222"/>
                    <a:pt x="215" y="222"/>
                  </a:cubicBezTo>
                  <a:cubicBezTo>
                    <a:pt x="215" y="222"/>
                    <a:pt x="207" y="196"/>
                    <a:pt x="204" y="186"/>
                  </a:cubicBezTo>
                  <a:cubicBezTo>
                    <a:pt x="140" y="0"/>
                    <a:pt x="140" y="0"/>
                    <a:pt x="140" y="0"/>
                  </a:cubicBezTo>
                  <a:cubicBezTo>
                    <a:pt x="59" y="10"/>
                    <a:pt x="59" y="10"/>
                    <a:pt x="59" y="10"/>
                  </a:cubicBezTo>
                  <a:cubicBezTo>
                    <a:pt x="26" y="17"/>
                    <a:pt x="6" y="35"/>
                    <a:pt x="6" y="70"/>
                  </a:cubicBezTo>
                  <a:cubicBezTo>
                    <a:pt x="0" y="243"/>
                    <a:pt x="0" y="243"/>
                    <a:pt x="0" y="243"/>
                  </a:cubicBezTo>
                  <a:cubicBezTo>
                    <a:pt x="76" y="243"/>
                    <a:pt x="76" y="243"/>
                    <a:pt x="76" y="243"/>
                  </a:cubicBezTo>
                  <a:lnTo>
                    <a:pt x="81" y="179"/>
                  </a:lnTo>
                  <a:close/>
                </a:path>
              </a:pathLst>
            </a:custGeom>
            <a:solidFill>
              <a:srgbClr val="0EB3BF"/>
            </a:solidFill>
            <a:ln w="9525">
              <a:noFill/>
              <a:round/>
            </a:ln>
          </p:spPr>
          <p:txBody>
            <a:bodyPr anchor="ctr"/>
            <a:lstStyle/>
            <a:p>
              <a:pPr algn="ctr"/>
            </a:p>
          </p:txBody>
        </p:sp>
        <p:sp>
          <p:nvSpPr>
            <p:cNvPr id="39" name="ïşļîḓè"/>
            <p:cNvSpPr/>
            <p:nvPr/>
          </p:nvSpPr>
          <p:spPr bwMode="auto">
            <a:xfrm>
              <a:off x="4026321" y="4458424"/>
              <a:ext cx="615931" cy="1546096"/>
            </a:xfrm>
            <a:custGeom>
              <a:avLst/>
              <a:gdLst/>
              <a:ahLst/>
              <a:cxnLst>
                <a:cxn ang="0">
                  <a:pos x="28" y="0"/>
                </a:cxn>
                <a:cxn ang="0">
                  <a:pos x="5" y="3"/>
                </a:cxn>
                <a:cxn ang="0">
                  <a:pos x="2" y="5"/>
                </a:cxn>
                <a:cxn ang="0">
                  <a:pos x="1" y="8"/>
                </a:cxn>
                <a:cxn ang="0">
                  <a:pos x="0" y="56"/>
                </a:cxn>
                <a:cxn ang="0">
                  <a:pos x="8" y="66"/>
                </a:cxn>
                <a:cxn ang="0">
                  <a:pos x="34" y="66"/>
                </a:cxn>
                <a:cxn ang="0">
                  <a:pos x="10" y="96"/>
                </a:cxn>
                <a:cxn ang="0">
                  <a:pos x="11" y="114"/>
                </a:cxn>
                <a:cxn ang="0">
                  <a:pos x="90" y="226"/>
                </a:cxn>
                <a:cxn ang="0">
                  <a:pos x="28" y="0"/>
                </a:cxn>
              </a:cxnLst>
              <a:rect l="0" t="0" r="r" b="b"/>
              <a:pathLst>
                <a:path w="90" h="226">
                  <a:moveTo>
                    <a:pt x="28" y="0"/>
                  </a:moveTo>
                  <a:cubicBezTo>
                    <a:pt x="5" y="3"/>
                    <a:pt x="5" y="3"/>
                    <a:pt x="5" y="3"/>
                  </a:cubicBezTo>
                  <a:cubicBezTo>
                    <a:pt x="5" y="3"/>
                    <a:pt x="3" y="4"/>
                    <a:pt x="2" y="5"/>
                  </a:cubicBezTo>
                  <a:cubicBezTo>
                    <a:pt x="2" y="6"/>
                    <a:pt x="1" y="8"/>
                    <a:pt x="1" y="8"/>
                  </a:cubicBezTo>
                  <a:cubicBezTo>
                    <a:pt x="0" y="56"/>
                    <a:pt x="0" y="56"/>
                    <a:pt x="0" y="56"/>
                  </a:cubicBezTo>
                  <a:cubicBezTo>
                    <a:pt x="0" y="65"/>
                    <a:pt x="1" y="66"/>
                    <a:pt x="8" y="66"/>
                  </a:cubicBezTo>
                  <a:cubicBezTo>
                    <a:pt x="34" y="66"/>
                    <a:pt x="34" y="66"/>
                    <a:pt x="34" y="66"/>
                  </a:cubicBezTo>
                  <a:cubicBezTo>
                    <a:pt x="10" y="96"/>
                    <a:pt x="10" y="96"/>
                    <a:pt x="10" y="96"/>
                  </a:cubicBezTo>
                  <a:cubicBezTo>
                    <a:pt x="3" y="104"/>
                    <a:pt x="7" y="108"/>
                    <a:pt x="11" y="114"/>
                  </a:cubicBezTo>
                  <a:cubicBezTo>
                    <a:pt x="90" y="226"/>
                    <a:pt x="90" y="226"/>
                    <a:pt x="90" y="226"/>
                  </a:cubicBezTo>
                  <a:lnTo>
                    <a:pt x="28" y="0"/>
                  </a:lnTo>
                  <a:close/>
                </a:path>
              </a:pathLst>
            </a:custGeom>
            <a:solidFill>
              <a:srgbClr val="1ECFD3"/>
            </a:solidFill>
            <a:ln w="9525">
              <a:noFill/>
              <a:round/>
            </a:ln>
          </p:spPr>
          <p:txBody>
            <a:bodyPr anchor="ctr"/>
            <a:lstStyle/>
            <a:p>
              <a:pPr algn="ctr"/>
            </a:p>
          </p:txBody>
        </p:sp>
        <p:sp>
          <p:nvSpPr>
            <p:cNvPr id="40" name="ïṧḻíḍê"/>
            <p:cNvSpPr/>
            <p:nvPr/>
          </p:nvSpPr>
          <p:spPr bwMode="auto">
            <a:xfrm>
              <a:off x="5538152" y="1174015"/>
              <a:ext cx="1730792" cy="1566989"/>
            </a:xfrm>
            <a:custGeom>
              <a:avLst/>
              <a:gdLst/>
              <a:ahLst/>
              <a:cxnLst>
                <a:cxn ang="0">
                  <a:pos x="253" y="96"/>
                </a:cxn>
                <a:cxn ang="0">
                  <a:pos x="105" y="190"/>
                </a:cxn>
                <a:cxn ang="0">
                  <a:pos x="36" y="221"/>
                </a:cxn>
                <a:cxn ang="0">
                  <a:pos x="40" y="166"/>
                </a:cxn>
                <a:cxn ang="0">
                  <a:pos x="0" y="96"/>
                </a:cxn>
                <a:cxn ang="0">
                  <a:pos x="127" y="0"/>
                </a:cxn>
                <a:cxn ang="0">
                  <a:pos x="253" y="96"/>
                </a:cxn>
              </a:cxnLst>
              <a:rect l="0" t="0" r="r" b="b"/>
              <a:pathLst>
                <a:path w="253" h="229">
                  <a:moveTo>
                    <a:pt x="253" y="96"/>
                  </a:moveTo>
                  <a:cubicBezTo>
                    <a:pt x="253" y="150"/>
                    <a:pt x="207" y="194"/>
                    <a:pt x="105" y="190"/>
                  </a:cubicBezTo>
                  <a:cubicBezTo>
                    <a:pt x="83" y="189"/>
                    <a:pt x="54" y="229"/>
                    <a:pt x="36" y="221"/>
                  </a:cubicBezTo>
                  <a:cubicBezTo>
                    <a:pt x="27" y="217"/>
                    <a:pt x="47" y="172"/>
                    <a:pt x="40" y="166"/>
                  </a:cubicBezTo>
                  <a:cubicBezTo>
                    <a:pt x="15" y="149"/>
                    <a:pt x="0" y="124"/>
                    <a:pt x="0" y="96"/>
                  </a:cubicBezTo>
                  <a:cubicBezTo>
                    <a:pt x="0" y="43"/>
                    <a:pt x="57" y="0"/>
                    <a:pt x="127" y="0"/>
                  </a:cubicBezTo>
                  <a:cubicBezTo>
                    <a:pt x="196" y="0"/>
                    <a:pt x="253" y="43"/>
                    <a:pt x="253" y="96"/>
                  </a:cubicBezTo>
                  <a:close/>
                </a:path>
              </a:pathLst>
            </a:custGeom>
            <a:solidFill>
              <a:srgbClr val="F5F5F5"/>
            </a:solidFill>
            <a:ln w="9525">
              <a:noFill/>
              <a:round/>
            </a:ln>
          </p:spPr>
          <p:txBody>
            <a:bodyPr anchor="ctr"/>
            <a:lstStyle/>
            <a:p>
              <a:pPr algn="ctr"/>
            </a:p>
          </p:txBody>
        </p:sp>
        <p:sp>
          <p:nvSpPr>
            <p:cNvPr id="41" name="ïşḷîḑé"/>
            <p:cNvSpPr/>
            <p:nvPr/>
          </p:nvSpPr>
          <p:spPr bwMode="auto">
            <a:xfrm>
              <a:off x="5462937" y="1119692"/>
              <a:ext cx="2230557" cy="1977331"/>
            </a:xfrm>
            <a:custGeom>
              <a:avLst/>
              <a:gdLst/>
              <a:ahLst/>
              <a:cxnLst>
                <a:cxn ang="0">
                  <a:pos x="326" y="176"/>
                </a:cxn>
                <a:cxn ang="0">
                  <a:pos x="277" y="105"/>
                </a:cxn>
                <a:cxn ang="0">
                  <a:pos x="277" y="105"/>
                </a:cxn>
                <a:cxn ang="0">
                  <a:pos x="139" y="0"/>
                </a:cxn>
                <a:cxn ang="0">
                  <a:pos x="0" y="105"/>
                </a:cxn>
                <a:cxn ang="0">
                  <a:pos x="38" y="178"/>
                </a:cxn>
                <a:cxn ang="0">
                  <a:pos x="31" y="235"/>
                </a:cxn>
                <a:cxn ang="0">
                  <a:pos x="36" y="245"/>
                </a:cxn>
                <a:cxn ang="0">
                  <a:pos x="41" y="246"/>
                </a:cxn>
                <a:cxn ang="0">
                  <a:pos x="46" y="245"/>
                </a:cxn>
                <a:cxn ang="0">
                  <a:pos x="106" y="208"/>
                </a:cxn>
                <a:cxn ang="0">
                  <a:pos x="113" y="208"/>
                </a:cxn>
                <a:cxn ang="0">
                  <a:pos x="239" y="258"/>
                </a:cxn>
                <a:cxn ang="0">
                  <a:pos x="286" y="287"/>
                </a:cxn>
                <a:cxn ang="0">
                  <a:pos x="291" y="289"/>
                </a:cxn>
                <a:cxn ang="0">
                  <a:pos x="297" y="287"/>
                </a:cxn>
                <a:cxn ang="0">
                  <a:pos x="301" y="278"/>
                </a:cxn>
                <a:cxn ang="0">
                  <a:pos x="296" y="233"/>
                </a:cxn>
                <a:cxn ang="0">
                  <a:pos x="326" y="176"/>
                </a:cxn>
                <a:cxn ang="0">
                  <a:pos x="107" y="188"/>
                </a:cxn>
                <a:cxn ang="0">
                  <a:pos x="100" y="189"/>
                </a:cxn>
                <a:cxn ang="0">
                  <a:pos x="53" y="218"/>
                </a:cxn>
                <a:cxn ang="0">
                  <a:pos x="58" y="174"/>
                </a:cxn>
                <a:cxn ang="0">
                  <a:pos x="54" y="165"/>
                </a:cxn>
                <a:cxn ang="0">
                  <a:pos x="20" y="105"/>
                </a:cxn>
                <a:cxn ang="0">
                  <a:pos x="139" y="19"/>
                </a:cxn>
                <a:cxn ang="0">
                  <a:pos x="257" y="105"/>
                </a:cxn>
                <a:cxn ang="0">
                  <a:pos x="139" y="191"/>
                </a:cxn>
                <a:cxn ang="0">
                  <a:pos x="107" y="188"/>
                </a:cxn>
                <a:cxn ang="0">
                  <a:pos x="280" y="221"/>
                </a:cxn>
                <a:cxn ang="0">
                  <a:pos x="276" y="230"/>
                </a:cxn>
                <a:cxn ang="0">
                  <a:pos x="280" y="260"/>
                </a:cxn>
                <a:cxn ang="0">
                  <a:pos x="246" y="240"/>
                </a:cxn>
                <a:cxn ang="0">
                  <a:pos x="241" y="238"/>
                </a:cxn>
                <a:cxn ang="0">
                  <a:pos x="239" y="238"/>
                </a:cxn>
                <a:cxn ang="0">
                  <a:pos x="138" y="211"/>
                </a:cxn>
                <a:cxn ang="0">
                  <a:pos x="139" y="211"/>
                </a:cxn>
                <a:cxn ang="0">
                  <a:pos x="274" y="126"/>
                </a:cxn>
                <a:cxn ang="0">
                  <a:pos x="306" y="176"/>
                </a:cxn>
                <a:cxn ang="0">
                  <a:pos x="280" y="221"/>
                </a:cxn>
              </a:cxnLst>
              <a:rect l="0" t="0" r="r" b="b"/>
              <a:pathLst>
                <a:path w="326" h="289">
                  <a:moveTo>
                    <a:pt x="326" y="176"/>
                  </a:moveTo>
                  <a:cubicBezTo>
                    <a:pt x="326" y="147"/>
                    <a:pt x="308" y="121"/>
                    <a:pt x="277" y="105"/>
                  </a:cubicBezTo>
                  <a:cubicBezTo>
                    <a:pt x="277" y="105"/>
                    <a:pt x="277" y="105"/>
                    <a:pt x="277" y="105"/>
                  </a:cubicBezTo>
                  <a:cubicBezTo>
                    <a:pt x="277" y="47"/>
                    <a:pt x="215" y="0"/>
                    <a:pt x="139" y="0"/>
                  </a:cubicBezTo>
                  <a:cubicBezTo>
                    <a:pt x="62" y="0"/>
                    <a:pt x="0" y="47"/>
                    <a:pt x="0" y="105"/>
                  </a:cubicBezTo>
                  <a:cubicBezTo>
                    <a:pt x="0" y="133"/>
                    <a:pt x="13" y="158"/>
                    <a:pt x="38" y="178"/>
                  </a:cubicBezTo>
                  <a:cubicBezTo>
                    <a:pt x="31" y="235"/>
                    <a:pt x="31" y="235"/>
                    <a:pt x="31" y="235"/>
                  </a:cubicBezTo>
                  <a:cubicBezTo>
                    <a:pt x="31" y="239"/>
                    <a:pt x="33" y="243"/>
                    <a:pt x="36" y="245"/>
                  </a:cubicBezTo>
                  <a:cubicBezTo>
                    <a:pt x="37" y="246"/>
                    <a:pt x="39" y="246"/>
                    <a:pt x="41" y="246"/>
                  </a:cubicBezTo>
                  <a:cubicBezTo>
                    <a:pt x="43" y="246"/>
                    <a:pt x="44" y="246"/>
                    <a:pt x="46" y="245"/>
                  </a:cubicBezTo>
                  <a:cubicBezTo>
                    <a:pt x="106" y="208"/>
                    <a:pt x="106" y="208"/>
                    <a:pt x="106" y="208"/>
                  </a:cubicBezTo>
                  <a:cubicBezTo>
                    <a:pt x="109" y="208"/>
                    <a:pt x="111" y="208"/>
                    <a:pt x="113" y="208"/>
                  </a:cubicBezTo>
                  <a:cubicBezTo>
                    <a:pt x="133" y="245"/>
                    <a:pt x="186" y="268"/>
                    <a:pt x="239" y="258"/>
                  </a:cubicBezTo>
                  <a:cubicBezTo>
                    <a:pt x="286" y="287"/>
                    <a:pt x="286" y="287"/>
                    <a:pt x="286" y="287"/>
                  </a:cubicBezTo>
                  <a:cubicBezTo>
                    <a:pt x="288" y="288"/>
                    <a:pt x="290" y="289"/>
                    <a:pt x="291" y="289"/>
                  </a:cubicBezTo>
                  <a:cubicBezTo>
                    <a:pt x="293" y="289"/>
                    <a:pt x="295" y="288"/>
                    <a:pt x="297" y="287"/>
                  </a:cubicBezTo>
                  <a:cubicBezTo>
                    <a:pt x="300" y="285"/>
                    <a:pt x="302" y="281"/>
                    <a:pt x="301" y="278"/>
                  </a:cubicBezTo>
                  <a:cubicBezTo>
                    <a:pt x="296" y="233"/>
                    <a:pt x="296" y="233"/>
                    <a:pt x="296" y="233"/>
                  </a:cubicBezTo>
                  <a:cubicBezTo>
                    <a:pt x="315" y="218"/>
                    <a:pt x="326" y="197"/>
                    <a:pt x="326" y="176"/>
                  </a:cubicBezTo>
                  <a:close/>
                  <a:moveTo>
                    <a:pt x="107" y="188"/>
                  </a:moveTo>
                  <a:cubicBezTo>
                    <a:pt x="104" y="187"/>
                    <a:pt x="102" y="188"/>
                    <a:pt x="100" y="189"/>
                  </a:cubicBezTo>
                  <a:cubicBezTo>
                    <a:pt x="53" y="218"/>
                    <a:pt x="53" y="218"/>
                    <a:pt x="53" y="218"/>
                  </a:cubicBezTo>
                  <a:cubicBezTo>
                    <a:pt x="58" y="174"/>
                    <a:pt x="58" y="174"/>
                    <a:pt x="58" y="174"/>
                  </a:cubicBezTo>
                  <a:cubicBezTo>
                    <a:pt x="58" y="171"/>
                    <a:pt x="57" y="167"/>
                    <a:pt x="54" y="165"/>
                  </a:cubicBezTo>
                  <a:cubicBezTo>
                    <a:pt x="32" y="149"/>
                    <a:pt x="20" y="128"/>
                    <a:pt x="20" y="105"/>
                  </a:cubicBezTo>
                  <a:cubicBezTo>
                    <a:pt x="20" y="58"/>
                    <a:pt x="73" y="19"/>
                    <a:pt x="139" y="19"/>
                  </a:cubicBezTo>
                  <a:cubicBezTo>
                    <a:pt x="204" y="19"/>
                    <a:pt x="257" y="58"/>
                    <a:pt x="257" y="105"/>
                  </a:cubicBezTo>
                  <a:cubicBezTo>
                    <a:pt x="257" y="153"/>
                    <a:pt x="204" y="191"/>
                    <a:pt x="139" y="191"/>
                  </a:cubicBezTo>
                  <a:cubicBezTo>
                    <a:pt x="128" y="191"/>
                    <a:pt x="117" y="190"/>
                    <a:pt x="107" y="188"/>
                  </a:cubicBezTo>
                  <a:close/>
                  <a:moveTo>
                    <a:pt x="280" y="221"/>
                  </a:moveTo>
                  <a:cubicBezTo>
                    <a:pt x="277" y="223"/>
                    <a:pt x="276" y="227"/>
                    <a:pt x="276" y="230"/>
                  </a:cubicBezTo>
                  <a:cubicBezTo>
                    <a:pt x="280" y="260"/>
                    <a:pt x="280" y="260"/>
                    <a:pt x="280" y="260"/>
                  </a:cubicBezTo>
                  <a:cubicBezTo>
                    <a:pt x="246" y="240"/>
                    <a:pt x="246" y="240"/>
                    <a:pt x="246" y="240"/>
                  </a:cubicBezTo>
                  <a:cubicBezTo>
                    <a:pt x="245" y="239"/>
                    <a:pt x="243" y="238"/>
                    <a:pt x="241" y="238"/>
                  </a:cubicBezTo>
                  <a:cubicBezTo>
                    <a:pt x="241" y="238"/>
                    <a:pt x="240" y="238"/>
                    <a:pt x="239" y="238"/>
                  </a:cubicBezTo>
                  <a:cubicBezTo>
                    <a:pt x="199" y="247"/>
                    <a:pt x="158" y="234"/>
                    <a:pt x="138" y="211"/>
                  </a:cubicBezTo>
                  <a:cubicBezTo>
                    <a:pt x="139" y="211"/>
                    <a:pt x="139" y="211"/>
                    <a:pt x="139" y="211"/>
                  </a:cubicBezTo>
                  <a:cubicBezTo>
                    <a:pt x="205" y="211"/>
                    <a:pt x="261" y="174"/>
                    <a:pt x="274" y="126"/>
                  </a:cubicBezTo>
                  <a:cubicBezTo>
                    <a:pt x="294" y="139"/>
                    <a:pt x="306" y="156"/>
                    <a:pt x="306" y="176"/>
                  </a:cubicBezTo>
                  <a:cubicBezTo>
                    <a:pt x="306" y="193"/>
                    <a:pt x="297" y="209"/>
                    <a:pt x="280" y="221"/>
                  </a:cubicBezTo>
                  <a:close/>
                </a:path>
              </a:pathLst>
            </a:custGeom>
            <a:solidFill>
              <a:srgbClr val="0EB3BF"/>
            </a:solidFill>
            <a:ln w="9525">
              <a:noFill/>
              <a:round/>
            </a:ln>
          </p:spPr>
          <p:txBody>
            <a:bodyPr anchor="ctr"/>
            <a:lstStyle/>
            <a:p>
              <a:pPr algn="ctr"/>
            </a:p>
          </p:txBody>
        </p:sp>
        <p:sp>
          <p:nvSpPr>
            <p:cNvPr id="43" name="îslïdé"/>
            <p:cNvSpPr/>
            <p:nvPr/>
          </p:nvSpPr>
          <p:spPr bwMode="auto">
            <a:xfrm>
              <a:off x="5804749" y="1742309"/>
              <a:ext cx="259911" cy="259912"/>
            </a:xfrm>
            <a:prstGeom prst="ellipse">
              <a:avLst/>
            </a:prstGeom>
            <a:solidFill>
              <a:srgbClr val="D8562E"/>
            </a:solidFill>
            <a:ln w="9525">
              <a:noFill/>
              <a:round/>
            </a:ln>
          </p:spPr>
          <p:txBody>
            <a:bodyPr anchor="ctr"/>
            <a:lstStyle/>
            <a:p>
              <a:pPr algn="ctr"/>
            </a:p>
          </p:txBody>
        </p:sp>
        <p:sp>
          <p:nvSpPr>
            <p:cNvPr id="57" name="îṥ1iḍê"/>
            <p:cNvSpPr/>
            <p:nvPr/>
          </p:nvSpPr>
          <p:spPr bwMode="auto">
            <a:xfrm>
              <a:off x="6249356" y="1742309"/>
              <a:ext cx="260747" cy="259912"/>
            </a:xfrm>
            <a:prstGeom prst="ellipse">
              <a:avLst/>
            </a:prstGeom>
            <a:solidFill>
              <a:srgbClr val="D8562E"/>
            </a:solidFill>
            <a:ln w="9525">
              <a:noFill/>
              <a:round/>
            </a:ln>
          </p:spPr>
          <p:txBody>
            <a:bodyPr anchor="ctr"/>
            <a:lstStyle/>
            <a:p>
              <a:pPr algn="ctr"/>
            </a:p>
          </p:txBody>
        </p:sp>
        <p:sp>
          <p:nvSpPr>
            <p:cNvPr id="58" name="íš1îďé"/>
            <p:cNvSpPr/>
            <p:nvPr/>
          </p:nvSpPr>
          <p:spPr bwMode="auto">
            <a:xfrm>
              <a:off x="6694799" y="1742309"/>
              <a:ext cx="259911" cy="259912"/>
            </a:xfrm>
            <a:prstGeom prst="ellipse">
              <a:avLst/>
            </a:prstGeom>
            <a:solidFill>
              <a:srgbClr val="D8562E"/>
            </a:solidFill>
            <a:ln w="9525">
              <a:noFill/>
              <a:round/>
            </a:ln>
          </p:spPr>
          <p:txBody>
            <a:bodyPr anchor="ctr"/>
            <a:lstStyle/>
            <a:p>
              <a:pPr algn="ctr"/>
            </a:p>
          </p:txBody>
        </p:sp>
        <p:sp>
          <p:nvSpPr>
            <p:cNvPr id="59" name="îṡlíḑe"/>
            <p:cNvSpPr/>
            <p:nvPr/>
          </p:nvSpPr>
          <p:spPr bwMode="auto">
            <a:xfrm>
              <a:off x="4217703" y="4267042"/>
              <a:ext cx="478872" cy="724576"/>
            </a:xfrm>
            <a:custGeom>
              <a:avLst/>
              <a:gdLst/>
              <a:ahLst/>
              <a:cxnLst>
                <a:cxn ang="0">
                  <a:pos x="22" y="6"/>
                </a:cxn>
                <a:cxn ang="0">
                  <a:pos x="14" y="5"/>
                </a:cxn>
                <a:cxn ang="0">
                  <a:pos x="0" y="28"/>
                </a:cxn>
                <a:cxn ang="0">
                  <a:pos x="43" y="101"/>
                </a:cxn>
                <a:cxn ang="0">
                  <a:pos x="51" y="100"/>
                </a:cxn>
                <a:cxn ang="0">
                  <a:pos x="70" y="61"/>
                </a:cxn>
                <a:cxn ang="0">
                  <a:pos x="22" y="6"/>
                </a:cxn>
              </a:cxnLst>
              <a:rect l="0" t="0" r="r" b="b"/>
              <a:pathLst>
                <a:path w="70" h="106">
                  <a:moveTo>
                    <a:pt x="22" y="6"/>
                  </a:moveTo>
                  <a:cubicBezTo>
                    <a:pt x="18" y="1"/>
                    <a:pt x="16" y="0"/>
                    <a:pt x="14" y="5"/>
                  </a:cubicBezTo>
                  <a:cubicBezTo>
                    <a:pt x="0" y="28"/>
                    <a:pt x="0" y="28"/>
                    <a:pt x="0" y="28"/>
                  </a:cubicBezTo>
                  <a:cubicBezTo>
                    <a:pt x="43" y="101"/>
                    <a:pt x="43" y="101"/>
                    <a:pt x="43" y="101"/>
                  </a:cubicBezTo>
                  <a:cubicBezTo>
                    <a:pt x="46" y="106"/>
                    <a:pt x="48" y="105"/>
                    <a:pt x="51" y="100"/>
                  </a:cubicBezTo>
                  <a:cubicBezTo>
                    <a:pt x="70" y="61"/>
                    <a:pt x="70" y="61"/>
                    <a:pt x="70" y="61"/>
                  </a:cubicBezTo>
                  <a:lnTo>
                    <a:pt x="22" y="6"/>
                  </a:lnTo>
                  <a:close/>
                </a:path>
              </a:pathLst>
            </a:custGeom>
            <a:solidFill>
              <a:srgbClr val="FFFFFF"/>
            </a:solidFill>
            <a:ln w="9525">
              <a:noFill/>
              <a:round/>
            </a:ln>
          </p:spPr>
          <p:txBody>
            <a:bodyPr anchor="ctr"/>
            <a:lstStyle/>
            <a:p>
              <a:pPr algn="ctr"/>
            </a:p>
          </p:txBody>
        </p:sp>
        <p:sp>
          <p:nvSpPr>
            <p:cNvPr id="60" name="ïşḻïḍè"/>
            <p:cNvSpPr/>
            <p:nvPr/>
          </p:nvSpPr>
          <p:spPr bwMode="auto">
            <a:xfrm>
              <a:off x="4689889" y="4267042"/>
              <a:ext cx="478872" cy="724576"/>
            </a:xfrm>
            <a:custGeom>
              <a:avLst/>
              <a:gdLst/>
              <a:ahLst/>
              <a:cxnLst>
                <a:cxn ang="0">
                  <a:pos x="48" y="6"/>
                </a:cxn>
                <a:cxn ang="0">
                  <a:pos x="56" y="5"/>
                </a:cxn>
                <a:cxn ang="0">
                  <a:pos x="70" y="28"/>
                </a:cxn>
                <a:cxn ang="0">
                  <a:pos x="27" y="101"/>
                </a:cxn>
                <a:cxn ang="0">
                  <a:pos x="19" y="100"/>
                </a:cxn>
                <a:cxn ang="0">
                  <a:pos x="0" y="61"/>
                </a:cxn>
                <a:cxn ang="0">
                  <a:pos x="48" y="6"/>
                </a:cxn>
              </a:cxnLst>
              <a:rect l="0" t="0" r="r" b="b"/>
              <a:pathLst>
                <a:path w="70" h="106">
                  <a:moveTo>
                    <a:pt x="48" y="6"/>
                  </a:moveTo>
                  <a:cubicBezTo>
                    <a:pt x="52" y="1"/>
                    <a:pt x="54" y="0"/>
                    <a:pt x="56" y="5"/>
                  </a:cubicBezTo>
                  <a:cubicBezTo>
                    <a:pt x="70" y="28"/>
                    <a:pt x="70" y="28"/>
                    <a:pt x="70" y="28"/>
                  </a:cubicBezTo>
                  <a:cubicBezTo>
                    <a:pt x="27" y="101"/>
                    <a:pt x="27" y="101"/>
                    <a:pt x="27" y="101"/>
                  </a:cubicBezTo>
                  <a:cubicBezTo>
                    <a:pt x="24" y="106"/>
                    <a:pt x="22" y="105"/>
                    <a:pt x="19" y="100"/>
                  </a:cubicBezTo>
                  <a:cubicBezTo>
                    <a:pt x="0" y="61"/>
                    <a:pt x="0" y="61"/>
                    <a:pt x="0" y="61"/>
                  </a:cubicBezTo>
                  <a:lnTo>
                    <a:pt x="48" y="6"/>
                  </a:lnTo>
                  <a:close/>
                </a:path>
              </a:pathLst>
            </a:custGeom>
            <a:solidFill>
              <a:srgbClr val="FFFFFF"/>
            </a:solidFill>
            <a:ln w="9525">
              <a:noFill/>
              <a:round/>
            </a:ln>
          </p:spPr>
          <p:txBody>
            <a:bodyPr anchor="ctr"/>
            <a:lstStyle/>
            <a:p>
              <a:pPr algn="ctr"/>
            </a:p>
          </p:txBody>
        </p:sp>
      </p:gr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4"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）对话图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4" name="矩形: 圆角 3"/>
          <p:cNvSpPr/>
          <p:nvPr/>
        </p:nvSpPr>
        <p:spPr>
          <a:xfrm>
            <a:off x="2302510" y="1967865"/>
            <a:ext cx="9274810" cy="3015150"/>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45" name="Rectangle 21"/>
          <p:cNvSpPr/>
          <p:nvPr/>
        </p:nvSpPr>
        <p:spPr>
          <a:xfrm>
            <a:off x="2298236" y="5452908"/>
            <a:ext cx="9274810" cy="439140"/>
          </a:xfrm>
          <a:prstGeom prst="rect">
            <a:avLst/>
          </a:prstGeom>
          <a:solidFill>
            <a:schemeClr val="bg1"/>
          </a:solidFill>
          <a:ln w="22225">
            <a:solidFill>
              <a:srgbClr val="FF0000"/>
            </a:solidFill>
          </a:ln>
        </p:spPr>
        <p:txBody>
          <a:bodyPr wrap="square" lIns="144000" tIns="0" rIns="144000" bIns="0" anchor="ctr" anchorCtr="0">
            <a:normAutofit/>
          </a:bodyPr>
          <a:lstStyle/>
          <a:p>
            <a:pPr algn="ctr">
              <a:lnSpc>
                <a:spcPct val="120000"/>
              </a:lnSpc>
            </a:pPr>
            <a:r>
              <a:rPr lang="zh-CN" altLang="en-US" sz="2000" dirty="0">
                <a:solidFill>
                  <a:srgbClr val="000000"/>
                </a:solidFill>
              </a:rPr>
              <a:t>许多用户界面可以用状态转换图中的一种</a:t>
            </a:r>
            <a:r>
              <a:rPr lang="en-US" altLang="zh-CN" sz="2000" dirty="0">
                <a:solidFill>
                  <a:srgbClr val="000000"/>
                </a:solidFill>
              </a:rPr>
              <a:t>--</a:t>
            </a:r>
            <a:r>
              <a:rPr lang="zh-CN" altLang="en-US" sz="2000" dirty="0">
                <a:solidFill>
                  <a:srgbClr val="000000"/>
                </a:solidFill>
              </a:rPr>
              <a:t>对话图</a:t>
            </a:r>
            <a:r>
              <a:rPr lang="en-US" altLang="zh-CN" sz="2000" dirty="0">
                <a:solidFill>
                  <a:srgbClr val="000000"/>
                </a:solidFill>
              </a:rPr>
              <a:t>(</a:t>
            </a:r>
            <a:r>
              <a:rPr lang="en-US" altLang="zh-CN" sz="2000" dirty="0" err="1">
                <a:solidFill>
                  <a:srgbClr val="000000"/>
                </a:solidFill>
              </a:rPr>
              <a:t>dialogmap</a:t>
            </a:r>
            <a:r>
              <a:rPr lang="en-US" altLang="zh-CN" sz="2000" dirty="0">
                <a:solidFill>
                  <a:srgbClr val="000000"/>
                </a:solidFill>
              </a:rPr>
              <a:t>)</a:t>
            </a:r>
            <a:r>
              <a:rPr lang="zh-CN" altLang="en-US" sz="2000" dirty="0">
                <a:solidFill>
                  <a:srgbClr val="000000"/>
                </a:solidFill>
              </a:rPr>
              <a:t>来建模</a:t>
            </a:r>
            <a:endParaRPr lang="zh-CN" altLang="en-US" sz="2000" dirty="0">
              <a:solidFill>
                <a:srgbClr val="000000"/>
              </a:solidFill>
            </a:endParaRPr>
          </a:p>
        </p:txBody>
      </p:sp>
      <p:sp>
        <p:nvSpPr>
          <p:cNvPr id="46" name="箭头: 下 45"/>
          <p:cNvSpPr/>
          <p:nvPr/>
        </p:nvSpPr>
        <p:spPr>
          <a:xfrm>
            <a:off x="6751780" y="5071683"/>
            <a:ext cx="581891" cy="292557"/>
          </a:xfrm>
          <a:prstGeom prst="downArrow">
            <a:avLst>
              <a:gd name="adj1" fmla="val 50000"/>
              <a:gd name="adj2" fmla="val 46648"/>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689600" y="1539113"/>
            <a:ext cx="6096000" cy="400110"/>
          </a:xfrm>
          <a:prstGeom prst="rect">
            <a:avLst/>
          </a:prstGeom>
          <a:noFill/>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状态转换图</a:t>
            </a:r>
            <a:r>
              <a:rPr lang="en-US" altLang="zh-CN" sz="2000" b="1" kern="0" dirty="0">
                <a:solidFill>
                  <a:srgbClr val="FF0000"/>
                </a:solidFill>
                <a:latin typeface="宋体" panose="02010600030101010101" pitchFamily="2" charset="-122"/>
                <a:sym typeface="宋体" panose="02010600030101010101" pitchFamily="2" charset="-122"/>
              </a:rPr>
              <a:t>--</a:t>
            </a:r>
            <a:r>
              <a:rPr lang="zh-CN" altLang="en-US" sz="2000" b="1" kern="0" dirty="0">
                <a:solidFill>
                  <a:srgbClr val="FF0000"/>
                </a:solidFill>
                <a:latin typeface="宋体" panose="02010600030101010101" pitchFamily="2" charset="-122"/>
                <a:sym typeface="宋体" panose="02010600030101010101" pitchFamily="2" charset="-122"/>
              </a:rPr>
              <a:t>对话图：</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日期占位符 2"/>
          <p:cNvSpPr>
            <a:spLocks noGrp="1"/>
          </p:cNvSpPr>
          <p:nvPr>
            <p:ph type="dt" sz="half" idx="10"/>
          </p:nvPr>
        </p:nvSpPr>
        <p:spPr/>
        <p:txBody>
          <a:bodyPr/>
          <a:lstStyle/>
          <a:p>
            <a:pPr>
              <a:defRPr/>
            </a:pPr>
            <a:fld id="{42339EBE-107D-48C9-9815-A386F30D0717}" type="datetime1">
              <a:rPr lang="zh-CN" altLang="en-US" smtClean="0">
                <a:solidFill>
                  <a:prstClr val="black">
                    <a:tint val="75000"/>
                  </a:prstClr>
                </a:solidFill>
              </a:rPr>
            </a:fld>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p:tgtEl>
                                          <p:spTgt spid="44"/>
                                        </p:tgtEl>
                                        <p:attrNameLst>
                                          <p:attrName>ppt_x</p:attrName>
                                        </p:attrNameLst>
                                      </p:cBhvr>
                                      <p:tavLst>
                                        <p:tav tm="0">
                                          <p:val>
                                            <p:strVal val="#ppt_x+#ppt_w*1.125000"/>
                                          </p:val>
                                        </p:tav>
                                        <p:tav tm="100000">
                                          <p:val>
                                            <p:strVal val="#ppt_x"/>
                                          </p:val>
                                        </p:tav>
                                      </p:tavLst>
                                    </p:anim>
                                    <p:animEffect transition="in" filter="wipe(left)">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4" grpId="0" animBg="1"/>
      <p:bldP spid="45" grpId="0" animBg="1"/>
      <p:bldP spid="46" grpId="0" animBg="1"/>
      <p:bldP spid="4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5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9412246" y="2863453"/>
            <a:ext cx="2081254" cy="1565485"/>
            <a:chOff x="2830286" y="1233840"/>
            <a:chExt cx="6531428" cy="4912836"/>
          </a:xfrm>
        </p:grpSpPr>
        <p:sp>
          <p:nvSpPr>
            <p:cNvPr id="24" name="ïṩliḍé"/>
            <p:cNvSpPr/>
            <p:nvPr/>
          </p:nvSpPr>
          <p:spPr bwMode="auto">
            <a:xfrm>
              <a:off x="5476903" y="1895732"/>
              <a:ext cx="1277185" cy="1666142"/>
            </a:xfrm>
            <a:custGeom>
              <a:avLst/>
              <a:gdLst/>
              <a:ahLst/>
              <a:cxnLst>
                <a:cxn ang="0">
                  <a:pos x="164" y="82"/>
                </a:cxn>
                <a:cxn ang="0">
                  <a:pos x="82" y="0"/>
                </a:cxn>
                <a:cxn ang="0">
                  <a:pos x="0" y="82"/>
                </a:cxn>
                <a:cxn ang="0">
                  <a:pos x="35" y="149"/>
                </a:cxn>
                <a:cxn ang="0">
                  <a:pos x="41" y="159"/>
                </a:cxn>
                <a:cxn ang="0">
                  <a:pos x="41" y="192"/>
                </a:cxn>
                <a:cxn ang="0">
                  <a:pos x="63" y="214"/>
                </a:cxn>
                <a:cxn ang="0">
                  <a:pos x="101" y="214"/>
                </a:cxn>
                <a:cxn ang="0">
                  <a:pos x="123" y="192"/>
                </a:cxn>
                <a:cxn ang="0">
                  <a:pos x="123" y="159"/>
                </a:cxn>
                <a:cxn ang="0">
                  <a:pos x="129" y="149"/>
                </a:cxn>
                <a:cxn ang="0">
                  <a:pos x="164" y="82"/>
                </a:cxn>
              </a:cxnLst>
              <a:rect l="0" t="0" r="r" b="b"/>
              <a:pathLst>
                <a:path w="164" h="214">
                  <a:moveTo>
                    <a:pt x="164" y="82"/>
                  </a:moveTo>
                  <a:cubicBezTo>
                    <a:pt x="164" y="36"/>
                    <a:pt x="127" y="0"/>
                    <a:pt x="82" y="0"/>
                  </a:cubicBezTo>
                  <a:cubicBezTo>
                    <a:pt x="37" y="0"/>
                    <a:pt x="0" y="36"/>
                    <a:pt x="0" y="82"/>
                  </a:cubicBezTo>
                  <a:cubicBezTo>
                    <a:pt x="0" y="110"/>
                    <a:pt x="14" y="134"/>
                    <a:pt x="35" y="149"/>
                  </a:cubicBezTo>
                  <a:cubicBezTo>
                    <a:pt x="39" y="152"/>
                    <a:pt x="41" y="155"/>
                    <a:pt x="41" y="159"/>
                  </a:cubicBezTo>
                  <a:cubicBezTo>
                    <a:pt x="41" y="192"/>
                    <a:pt x="41" y="192"/>
                    <a:pt x="41" y="192"/>
                  </a:cubicBezTo>
                  <a:cubicBezTo>
                    <a:pt x="41" y="204"/>
                    <a:pt x="51" y="214"/>
                    <a:pt x="63" y="214"/>
                  </a:cubicBezTo>
                  <a:cubicBezTo>
                    <a:pt x="101" y="214"/>
                    <a:pt x="101" y="214"/>
                    <a:pt x="101" y="214"/>
                  </a:cubicBezTo>
                  <a:cubicBezTo>
                    <a:pt x="113" y="214"/>
                    <a:pt x="123" y="204"/>
                    <a:pt x="123" y="192"/>
                  </a:cubicBezTo>
                  <a:cubicBezTo>
                    <a:pt x="123" y="159"/>
                    <a:pt x="123" y="159"/>
                    <a:pt x="123" y="159"/>
                  </a:cubicBezTo>
                  <a:cubicBezTo>
                    <a:pt x="123" y="155"/>
                    <a:pt x="125" y="152"/>
                    <a:pt x="129" y="149"/>
                  </a:cubicBezTo>
                  <a:cubicBezTo>
                    <a:pt x="150" y="134"/>
                    <a:pt x="164" y="110"/>
                    <a:pt x="164" y="82"/>
                  </a:cubicBezTo>
                  <a:close/>
                </a:path>
              </a:pathLst>
            </a:custGeom>
            <a:solidFill>
              <a:srgbClr val="FF6D3A"/>
            </a:solidFill>
            <a:ln w="9525">
              <a:noFill/>
              <a:round/>
            </a:ln>
          </p:spPr>
          <p:txBody>
            <a:bodyPr anchor="ctr"/>
            <a:lstStyle/>
            <a:p>
              <a:pPr algn="ctr"/>
            </a:p>
          </p:txBody>
        </p:sp>
        <p:sp>
          <p:nvSpPr>
            <p:cNvPr id="30" name="ís1îdê"/>
            <p:cNvSpPr/>
            <p:nvPr/>
          </p:nvSpPr>
          <p:spPr bwMode="auto">
            <a:xfrm>
              <a:off x="5921017" y="3405911"/>
              <a:ext cx="373740" cy="373741"/>
            </a:xfrm>
            <a:prstGeom prst="ellipse">
              <a:avLst/>
            </a:prstGeom>
            <a:solidFill>
              <a:srgbClr val="0EB3BF"/>
            </a:solidFill>
            <a:ln w="9525">
              <a:noFill/>
              <a:round/>
            </a:ln>
          </p:spPr>
          <p:txBody>
            <a:bodyPr anchor="ctr"/>
            <a:lstStyle/>
            <a:p>
              <a:pPr algn="ctr"/>
            </a:p>
          </p:txBody>
        </p:sp>
        <p:sp>
          <p:nvSpPr>
            <p:cNvPr id="31" name="íṣliḑè"/>
            <p:cNvSpPr/>
            <p:nvPr/>
          </p:nvSpPr>
          <p:spPr bwMode="auto">
            <a:xfrm>
              <a:off x="5928625" y="2503417"/>
              <a:ext cx="31383" cy="794080"/>
            </a:xfrm>
            <a:prstGeom prst="rect">
              <a:avLst/>
            </a:prstGeom>
            <a:solidFill>
              <a:srgbClr val="FFFFFF"/>
            </a:solidFill>
            <a:ln w="9525">
              <a:noFill/>
              <a:miter lim="800000"/>
            </a:ln>
          </p:spPr>
          <p:txBody>
            <a:bodyPr anchor="ctr"/>
            <a:lstStyle/>
            <a:p>
              <a:pPr algn="ctr"/>
            </a:p>
          </p:txBody>
        </p:sp>
        <p:sp>
          <p:nvSpPr>
            <p:cNvPr id="32" name="íś1íďé"/>
            <p:cNvSpPr/>
            <p:nvPr/>
          </p:nvSpPr>
          <p:spPr bwMode="auto">
            <a:xfrm>
              <a:off x="6270983" y="2518633"/>
              <a:ext cx="31383" cy="778865"/>
            </a:xfrm>
            <a:prstGeom prst="rect">
              <a:avLst/>
            </a:prstGeom>
            <a:solidFill>
              <a:srgbClr val="FFFFFF"/>
            </a:solidFill>
            <a:ln w="9525">
              <a:noFill/>
              <a:miter lim="800000"/>
            </a:ln>
          </p:spPr>
          <p:txBody>
            <a:bodyPr anchor="ctr"/>
            <a:lstStyle/>
            <a:p>
              <a:pPr algn="ctr"/>
            </a:p>
          </p:txBody>
        </p:sp>
        <p:sp>
          <p:nvSpPr>
            <p:cNvPr id="33" name="işļide"/>
            <p:cNvSpPr/>
            <p:nvPr/>
          </p:nvSpPr>
          <p:spPr bwMode="auto">
            <a:xfrm>
              <a:off x="5796437" y="3250898"/>
              <a:ext cx="638117" cy="396565"/>
            </a:xfrm>
            <a:custGeom>
              <a:avLst/>
              <a:gdLst/>
              <a:ahLst/>
              <a:cxnLst>
                <a:cxn ang="0">
                  <a:pos x="0" y="0"/>
                </a:cxn>
                <a:cxn ang="0">
                  <a:pos x="0" y="36"/>
                </a:cxn>
                <a:cxn ang="0">
                  <a:pos x="16" y="51"/>
                </a:cxn>
                <a:cxn ang="0">
                  <a:pos x="66" y="51"/>
                </a:cxn>
                <a:cxn ang="0">
                  <a:pos x="82" y="36"/>
                </a:cxn>
                <a:cxn ang="0">
                  <a:pos x="82" y="0"/>
                </a:cxn>
                <a:cxn ang="0">
                  <a:pos x="0" y="0"/>
                </a:cxn>
              </a:cxnLst>
              <a:rect l="0" t="0" r="r" b="b"/>
              <a:pathLst>
                <a:path w="82" h="51">
                  <a:moveTo>
                    <a:pt x="0" y="0"/>
                  </a:moveTo>
                  <a:cubicBezTo>
                    <a:pt x="0" y="36"/>
                    <a:pt x="0" y="36"/>
                    <a:pt x="0" y="36"/>
                  </a:cubicBezTo>
                  <a:cubicBezTo>
                    <a:pt x="0" y="44"/>
                    <a:pt x="7" y="51"/>
                    <a:pt x="16" y="51"/>
                  </a:cubicBezTo>
                  <a:cubicBezTo>
                    <a:pt x="66" y="51"/>
                    <a:pt x="66" y="51"/>
                    <a:pt x="66" y="51"/>
                  </a:cubicBezTo>
                  <a:cubicBezTo>
                    <a:pt x="75" y="51"/>
                    <a:pt x="82" y="44"/>
                    <a:pt x="82" y="36"/>
                  </a:cubicBezTo>
                  <a:cubicBezTo>
                    <a:pt x="82" y="0"/>
                    <a:pt x="82" y="0"/>
                    <a:pt x="82" y="0"/>
                  </a:cubicBezTo>
                  <a:lnTo>
                    <a:pt x="0" y="0"/>
                  </a:lnTo>
                  <a:close/>
                </a:path>
              </a:pathLst>
            </a:custGeom>
            <a:solidFill>
              <a:srgbClr val="17C5CC"/>
            </a:solidFill>
            <a:ln w="9525">
              <a:noFill/>
              <a:round/>
            </a:ln>
          </p:spPr>
          <p:txBody>
            <a:bodyPr anchor="ctr"/>
            <a:lstStyle/>
            <a:p>
              <a:pPr algn="ctr"/>
            </a:p>
          </p:txBody>
        </p:sp>
        <p:sp>
          <p:nvSpPr>
            <p:cNvPr id="34" name="îŝľïḋe"/>
            <p:cNvSpPr/>
            <p:nvPr/>
          </p:nvSpPr>
          <p:spPr bwMode="auto">
            <a:xfrm>
              <a:off x="5773613" y="3227124"/>
              <a:ext cx="692324" cy="62766"/>
            </a:xfrm>
            <a:custGeom>
              <a:avLst/>
              <a:gdLst/>
              <a:ahLst/>
              <a:cxnLst>
                <a:cxn ang="0">
                  <a:pos x="89" y="4"/>
                </a:cxn>
                <a:cxn ang="0">
                  <a:pos x="83" y="8"/>
                </a:cxn>
                <a:cxn ang="0">
                  <a:pos x="5" y="8"/>
                </a:cxn>
                <a:cxn ang="0">
                  <a:pos x="0" y="4"/>
                </a:cxn>
                <a:cxn ang="0">
                  <a:pos x="5" y="0"/>
                </a:cxn>
                <a:cxn ang="0">
                  <a:pos x="83" y="0"/>
                </a:cxn>
                <a:cxn ang="0">
                  <a:pos x="89" y="4"/>
                </a:cxn>
              </a:cxnLst>
              <a:rect l="0" t="0" r="r" b="b"/>
              <a:pathLst>
                <a:path w="89" h="8">
                  <a:moveTo>
                    <a:pt x="89" y="4"/>
                  </a:moveTo>
                  <a:cubicBezTo>
                    <a:pt x="89" y="6"/>
                    <a:pt x="86" y="8"/>
                    <a:pt x="83" y="8"/>
                  </a:cubicBezTo>
                  <a:cubicBezTo>
                    <a:pt x="5" y="8"/>
                    <a:pt x="5" y="8"/>
                    <a:pt x="5" y="8"/>
                  </a:cubicBezTo>
                  <a:cubicBezTo>
                    <a:pt x="2" y="8"/>
                    <a:pt x="0" y="6"/>
                    <a:pt x="0" y="4"/>
                  </a:cubicBezTo>
                  <a:cubicBezTo>
                    <a:pt x="0" y="2"/>
                    <a:pt x="2" y="0"/>
                    <a:pt x="5" y="0"/>
                  </a:cubicBezTo>
                  <a:cubicBezTo>
                    <a:pt x="83" y="0"/>
                    <a:pt x="83" y="0"/>
                    <a:pt x="83" y="0"/>
                  </a:cubicBezTo>
                  <a:cubicBezTo>
                    <a:pt x="86" y="0"/>
                    <a:pt x="89" y="2"/>
                    <a:pt x="89" y="4"/>
                  </a:cubicBezTo>
                  <a:close/>
                </a:path>
              </a:pathLst>
            </a:custGeom>
            <a:solidFill>
              <a:srgbClr val="0EB3BF"/>
            </a:solidFill>
            <a:ln w="9525">
              <a:noFill/>
              <a:round/>
            </a:ln>
          </p:spPr>
          <p:txBody>
            <a:bodyPr anchor="ctr"/>
            <a:lstStyle/>
            <a:p>
              <a:pPr algn="ctr"/>
            </a:p>
          </p:txBody>
        </p:sp>
        <p:sp>
          <p:nvSpPr>
            <p:cNvPr id="35" name="iSļîḑé"/>
            <p:cNvSpPr/>
            <p:nvPr/>
          </p:nvSpPr>
          <p:spPr bwMode="auto">
            <a:xfrm>
              <a:off x="5773613" y="3359312"/>
              <a:ext cx="692324" cy="70374"/>
            </a:xfrm>
            <a:custGeom>
              <a:avLst/>
              <a:gdLst/>
              <a:ahLst/>
              <a:cxnLst>
                <a:cxn ang="0">
                  <a:pos x="89" y="4"/>
                </a:cxn>
                <a:cxn ang="0">
                  <a:pos x="83" y="9"/>
                </a:cxn>
                <a:cxn ang="0">
                  <a:pos x="5" y="9"/>
                </a:cxn>
                <a:cxn ang="0">
                  <a:pos x="0" y="4"/>
                </a:cxn>
                <a:cxn ang="0">
                  <a:pos x="5" y="0"/>
                </a:cxn>
                <a:cxn ang="0">
                  <a:pos x="83" y="0"/>
                </a:cxn>
                <a:cxn ang="0">
                  <a:pos x="89" y="4"/>
                </a:cxn>
              </a:cxnLst>
              <a:rect l="0" t="0" r="r" b="b"/>
              <a:pathLst>
                <a:path w="89" h="9">
                  <a:moveTo>
                    <a:pt x="89" y="4"/>
                  </a:moveTo>
                  <a:cubicBezTo>
                    <a:pt x="89" y="7"/>
                    <a:pt x="86" y="9"/>
                    <a:pt x="83" y="9"/>
                  </a:cubicBezTo>
                  <a:cubicBezTo>
                    <a:pt x="5" y="9"/>
                    <a:pt x="5" y="9"/>
                    <a:pt x="5" y="9"/>
                  </a:cubicBezTo>
                  <a:cubicBezTo>
                    <a:pt x="2" y="9"/>
                    <a:pt x="0" y="7"/>
                    <a:pt x="0" y="4"/>
                  </a:cubicBezTo>
                  <a:cubicBezTo>
                    <a:pt x="0" y="2"/>
                    <a:pt x="2" y="0"/>
                    <a:pt x="5" y="0"/>
                  </a:cubicBezTo>
                  <a:cubicBezTo>
                    <a:pt x="83" y="0"/>
                    <a:pt x="83" y="0"/>
                    <a:pt x="83" y="0"/>
                  </a:cubicBezTo>
                  <a:cubicBezTo>
                    <a:pt x="86" y="0"/>
                    <a:pt x="89" y="2"/>
                    <a:pt x="89" y="4"/>
                  </a:cubicBezTo>
                  <a:close/>
                </a:path>
              </a:pathLst>
            </a:custGeom>
            <a:solidFill>
              <a:srgbClr val="0EB3BF"/>
            </a:solidFill>
            <a:ln w="9525">
              <a:noFill/>
              <a:round/>
            </a:ln>
          </p:spPr>
          <p:txBody>
            <a:bodyPr anchor="ctr"/>
            <a:lstStyle/>
            <a:p>
              <a:pPr algn="ctr"/>
            </a:p>
          </p:txBody>
        </p:sp>
        <p:sp>
          <p:nvSpPr>
            <p:cNvPr id="36" name="íSľïḋê"/>
            <p:cNvSpPr/>
            <p:nvPr/>
          </p:nvSpPr>
          <p:spPr bwMode="auto">
            <a:xfrm>
              <a:off x="5773613" y="3492451"/>
              <a:ext cx="692324" cy="69423"/>
            </a:xfrm>
            <a:custGeom>
              <a:avLst/>
              <a:gdLst/>
              <a:ahLst/>
              <a:cxnLst>
                <a:cxn ang="0">
                  <a:pos x="89" y="5"/>
                </a:cxn>
                <a:cxn ang="0">
                  <a:pos x="83" y="9"/>
                </a:cxn>
                <a:cxn ang="0">
                  <a:pos x="5" y="9"/>
                </a:cxn>
                <a:cxn ang="0">
                  <a:pos x="0" y="5"/>
                </a:cxn>
                <a:cxn ang="0">
                  <a:pos x="5" y="0"/>
                </a:cxn>
                <a:cxn ang="0">
                  <a:pos x="83" y="0"/>
                </a:cxn>
                <a:cxn ang="0">
                  <a:pos x="89" y="5"/>
                </a:cxn>
              </a:cxnLst>
              <a:rect l="0" t="0" r="r" b="b"/>
              <a:pathLst>
                <a:path w="89" h="9">
                  <a:moveTo>
                    <a:pt x="89" y="5"/>
                  </a:moveTo>
                  <a:cubicBezTo>
                    <a:pt x="89" y="7"/>
                    <a:pt x="86" y="9"/>
                    <a:pt x="83" y="9"/>
                  </a:cubicBezTo>
                  <a:cubicBezTo>
                    <a:pt x="5" y="9"/>
                    <a:pt x="5" y="9"/>
                    <a:pt x="5" y="9"/>
                  </a:cubicBezTo>
                  <a:cubicBezTo>
                    <a:pt x="2" y="9"/>
                    <a:pt x="0" y="7"/>
                    <a:pt x="0" y="5"/>
                  </a:cubicBezTo>
                  <a:cubicBezTo>
                    <a:pt x="0" y="2"/>
                    <a:pt x="2" y="0"/>
                    <a:pt x="5" y="0"/>
                  </a:cubicBezTo>
                  <a:cubicBezTo>
                    <a:pt x="83" y="0"/>
                    <a:pt x="83" y="0"/>
                    <a:pt x="83" y="0"/>
                  </a:cubicBezTo>
                  <a:cubicBezTo>
                    <a:pt x="86" y="0"/>
                    <a:pt x="89" y="2"/>
                    <a:pt x="89" y="5"/>
                  </a:cubicBezTo>
                  <a:close/>
                </a:path>
              </a:pathLst>
            </a:custGeom>
            <a:solidFill>
              <a:srgbClr val="0EB3BF"/>
            </a:solidFill>
            <a:ln w="9525">
              <a:noFill/>
              <a:round/>
            </a:ln>
          </p:spPr>
          <p:txBody>
            <a:bodyPr anchor="ctr"/>
            <a:lstStyle/>
            <a:p>
              <a:pPr algn="ctr"/>
            </a:p>
          </p:txBody>
        </p:sp>
        <p:sp>
          <p:nvSpPr>
            <p:cNvPr id="37" name="iśḻíḋê"/>
            <p:cNvSpPr/>
            <p:nvPr/>
          </p:nvSpPr>
          <p:spPr bwMode="auto">
            <a:xfrm>
              <a:off x="6621900" y="1530550"/>
              <a:ext cx="373740" cy="427947"/>
            </a:xfrm>
            <a:custGeom>
              <a:avLst/>
              <a:gdLst/>
              <a:ahLst/>
              <a:cxnLst>
                <a:cxn ang="0">
                  <a:pos x="14" y="51"/>
                </a:cxn>
                <a:cxn ang="0">
                  <a:pos x="4" y="52"/>
                </a:cxn>
                <a:cxn ang="0">
                  <a:pos x="3" y="42"/>
                </a:cxn>
                <a:cxn ang="0">
                  <a:pos x="34" y="4"/>
                </a:cxn>
                <a:cxn ang="0">
                  <a:pos x="45" y="3"/>
                </a:cxn>
                <a:cxn ang="0">
                  <a:pos x="46" y="13"/>
                </a:cxn>
                <a:cxn ang="0">
                  <a:pos x="14" y="51"/>
                </a:cxn>
              </a:cxnLst>
              <a:rect l="0" t="0" r="r" b="b"/>
              <a:pathLst>
                <a:path w="48" h="55">
                  <a:moveTo>
                    <a:pt x="14" y="51"/>
                  </a:moveTo>
                  <a:cubicBezTo>
                    <a:pt x="11" y="54"/>
                    <a:pt x="7" y="55"/>
                    <a:pt x="4" y="52"/>
                  </a:cubicBezTo>
                  <a:cubicBezTo>
                    <a:pt x="1" y="50"/>
                    <a:pt x="0" y="45"/>
                    <a:pt x="3" y="42"/>
                  </a:cubicBezTo>
                  <a:cubicBezTo>
                    <a:pt x="34" y="4"/>
                    <a:pt x="34" y="4"/>
                    <a:pt x="34" y="4"/>
                  </a:cubicBezTo>
                  <a:cubicBezTo>
                    <a:pt x="37" y="1"/>
                    <a:pt x="42" y="0"/>
                    <a:pt x="45" y="3"/>
                  </a:cubicBezTo>
                  <a:cubicBezTo>
                    <a:pt x="48" y="6"/>
                    <a:pt x="48" y="10"/>
                    <a:pt x="46" y="13"/>
                  </a:cubicBezTo>
                  <a:lnTo>
                    <a:pt x="14" y="51"/>
                  </a:lnTo>
                  <a:close/>
                </a:path>
              </a:pathLst>
            </a:custGeom>
            <a:solidFill>
              <a:srgbClr val="FF6D3A"/>
            </a:solidFill>
            <a:ln w="9525">
              <a:noFill/>
              <a:round/>
            </a:ln>
          </p:spPr>
          <p:txBody>
            <a:bodyPr anchor="ctr"/>
            <a:lstStyle/>
            <a:p>
              <a:pPr algn="ctr"/>
            </a:p>
          </p:txBody>
        </p:sp>
        <p:sp>
          <p:nvSpPr>
            <p:cNvPr id="38" name="íṩļîḋé"/>
            <p:cNvSpPr/>
            <p:nvPr/>
          </p:nvSpPr>
          <p:spPr bwMode="auto">
            <a:xfrm>
              <a:off x="6940483" y="2308463"/>
              <a:ext cx="498321" cy="194954"/>
            </a:xfrm>
            <a:custGeom>
              <a:avLst/>
              <a:gdLst/>
              <a:ahLst/>
              <a:cxnLst>
                <a:cxn ang="0">
                  <a:pos x="9" y="24"/>
                </a:cxn>
                <a:cxn ang="0">
                  <a:pos x="1" y="18"/>
                </a:cxn>
                <a:cxn ang="0">
                  <a:pos x="7" y="9"/>
                </a:cxn>
                <a:cxn ang="0">
                  <a:pos x="55" y="1"/>
                </a:cxn>
                <a:cxn ang="0">
                  <a:pos x="64" y="7"/>
                </a:cxn>
                <a:cxn ang="0">
                  <a:pos x="58" y="15"/>
                </a:cxn>
                <a:cxn ang="0">
                  <a:pos x="9" y="24"/>
                </a:cxn>
              </a:cxnLst>
              <a:rect l="0" t="0" r="r" b="b"/>
              <a:pathLst>
                <a:path w="64" h="25">
                  <a:moveTo>
                    <a:pt x="9" y="24"/>
                  </a:moveTo>
                  <a:cubicBezTo>
                    <a:pt x="5" y="25"/>
                    <a:pt x="1" y="22"/>
                    <a:pt x="1" y="18"/>
                  </a:cubicBezTo>
                  <a:cubicBezTo>
                    <a:pt x="0" y="14"/>
                    <a:pt x="3" y="10"/>
                    <a:pt x="7" y="9"/>
                  </a:cubicBezTo>
                  <a:cubicBezTo>
                    <a:pt x="55" y="1"/>
                    <a:pt x="55" y="1"/>
                    <a:pt x="55" y="1"/>
                  </a:cubicBezTo>
                  <a:cubicBezTo>
                    <a:pt x="59" y="0"/>
                    <a:pt x="63" y="3"/>
                    <a:pt x="64" y="7"/>
                  </a:cubicBezTo>
                  <a:cubicBezTo>
                    <a:pt x="64" y="11"/>
                    <a:pt x="62" y="15"/>
                    <a:pt x="58" y="15"/>
                  </a:cubicBezTo>
                  <a:lnTo>
                    <a:pt x="9" y="24"/>
                  </a:lnTo>
                  <a:close/>
                </a:path>
              </a:pathLst>
            </a:custGeom>
            <a:solidFill>
              <a:srgbClr val="FF6D3A"/>
            </a:solidFill>
            <a:ln w="9525">
              <a:noFill/>
              <a:round/>
            </a:ln>
          </p:spPr>
          <p:txBody>
            <a:bodyPr anchor="ctr"/>
            <a:lstStyle/>
            <a:p>
              <a:pPr algn="ctr"/>
            </a:p>
          </p:txBody>
        </p:sp>
        <p:sp>
          <p:nvSpPr>
            <p:cNvPr id="39" name="ïs1idè"/>
            <p:cNvSpPr/>
            <p:nvPr/>
          </p:nvSpPr>
          <p:spPr bwMode="auto">
            <a:xfrm>
              <a:off x="4745588" y="2308463"/>
              <a:ext cx="505929" cy="194954"/>
            </a:xfrm>
            <a:custGeom>
              <a:avLst/>
              <a:gdLst/>
              <a:ahLst/>
              <a:cxnLst>
                <a:cxn ang="0">
                  <a:pos x="58" y="9"/>
                </a:cxn>
                <a:cxn ang="0">
                  <a:pos x="64" y="18"/>
                </a:cxn>
                <a:cxn ang="0">
                  <a:pos x="55" y="24"/>
                </a:cxn>
                <a:cxn ang="0">
                  <a:pos x="7" y="15"/>
                </a:cxn>
                <a:cxn ang="0">
                  <a:pos x="1" y="7"/>
                </a:cxn>
                <a:cxn ang="0">
                  <a:pos x="10" y="1"/>
                </a:cxn>
                <a:cxn ang="0">
                  <a:pos x="58" y="9"/>
                </a:cxn>
              </a:cxnLst>
              <a:rect l="0" t="0" r="r" b="b"/>
              <a:pathLst>
                <a:path w="65" h="25">
                  <a:moveTo>
                    <a:pt x="58" y="9"/>
                  </a:moveTo>
                  <a:cubicBezTo>
                    <a:pt x="62" y="10"/>
                    <a:pt x="65" y="14"/>
                    <a:pt x="64" y="18"/>
                  </a:cubicBezTo>
                  <a:cubicBezTo>
                    <a:pt x="63" y="22"/>
                    <a:pt x="60" y="25"/>
                    <a:pt x="55" y="24"/>
                  </a:cubicBezTo>
                  <a:cubicBezTo>
                    <a:pt x="7" y="15"/>
                    <a:pt x="7" y="15"/>
                    <a:pt x="7" y="15"/>
                  </a:cubicBezTo>
                  <a:cubicBezTo>
                    <a:pt x="3" y="15"/>
                    <a:pt x="0" y="11"/>
                    <a:pt x="1" y="7"/>
                  </a:cubicBezTo>
                  <a:cubicBezTo>
                    <a:pt x="2" y="3"/>
                    <a:pt x="6" y="0"/>
                    <a:pt x="10" y="1"/>
                  </a:cubicBezTo>
                  <a:lnTo>
                    <a:pt x="58" y="9"/>
                  </a:lnTo>
                  <a:close/>
                </a:path>
              </a:pathLst>
            </a:custGeom>
            <a:solidFill>
              <a:srgbClr val="FF6D3A"/>
            </a:solidFill>
            <a:ln w="9525">
              <a:noFill/>
              <a:round/>
            </a:ln>
          </p:spPr>
          <p:txBody>
            <a:bodyPr anchor="ctr"/>
            <a:lstStyle/>
            <a:p>
              <a:pPr algn="ctr"/>
            </a:p>
          </p:txBody>
        </p:sp>
        <p:sp>
          <p:nvSpPr>
            <p:cNvPr id="40" name="íṥlíďé"/>
            <p:cNvSpPr/>
            <p:nvPr/>
          </p:nvSpPr>
          <p:spPr bwMode="auto">
            <a:xfrm>
              <a:off x="5189703" y="1530550"/>
              <a:ext cx="372790" cy="427947"/>
            </a:xfrm>
            <a:custGeom>
              <a:avLst/>
              <a:gdLst/>
              <a:ahLst/>
              <a:cxnLst>
                <a:cxn ang="0">
                  <a:pos x="46" y="42"/>
                </a:cxn>
                <a:cxn ang="0">
                  <a:pos x="45" y="52"/>
                </a:cxn>
                <a:cxn ang="0">
                  <a:pos x="35" y="51"/>
                </a:cxn>
                <a:cxn ang="0">
                  <a:pos x="3" y="13"/>
                </a:cxn>
                <a:cxn ang="0">
                  <a:pos x="4" y="3"/>
                </a:cxn>
                <a:cxn ang="0">
                  <a:pos x="14" y="4"/>
                </a:cxn>
                <a:cxn ang="0">
                  <a:pos x="46" y="42"/>
                </a:cxn>
              </a:cxnLst>
              <a:rect l="0" t="0" r="r" b="b"/>
              <a:pathLst>
                <a:path w="48" h="55">
                  <a:moveTo>
                    <a:pt x="46" y="42"/>
                  </a:moveTo>
                  <a:cubicBezTo>
                    <a:pt x="48" y="45"/>
                    <a:pt x="48" y="50"/>
                    <a:pt x="45" y="52"/>
                  </a:cubicBezTo>
                  <a:cubicBezTo>
                    <a:pt x="42" y="55"/>
                    <a:pt x="37" y="54"/>
                    <a:pt x="35" y="51"/>
                  </a:cubicBezTo>
                  <a:cubicBezTo>
                    <a:pt x="3" y="13"/>
                    <a:pt x="3" y="13"/>
                    <a:pt x="3" y="13"/>
                  </a:cubicBezTo>
                  <a:cubicBezTo>
                    <a:pt x="0" y="10"/>
                    <a:pt x="1" y="6"/>
                    <a:pt x="4" y="3"/>
                  </a:cubicBezTo>
                  <a:cubicBezTo>
                    <a:pt x="7" y="0"/>
                    <a:pt x="12" y="1"/>
                    <a:pt x="14" y="4"/>
                  </a:cubicBezTo>
                  <a:lnTo>
                    <a:pt x="46" y="42"/>
                  </a:lnTo>
                  <a:close/>
                </a:path>
              </a:pathLst>
            </a:custGeom>
            <a:solidFill>
              <a:srgbClr val="FF6D3A"/>
            </a:solidFill>
            <a:ln w="9525">
              <a:noFill/>
              <a:round/>
            </a:ln>
          </p:spPr>
          <p:txBody>
            <a:bodyPr anchor="ctr"/>
            <a:lstStyle/>
            <a:p>
              <a:pPr algn="ctr"/>
            </a:p>
          </p:txBody>
        </p:sp>
        <p:sp>
          <p:nvSpPr>
            <p:cNvPr id="41" name="ïṧḷîdê"/>
            <p:cNvSpPr/>
            <p:nvPr/>
          </p:nvSpPr>
          <p:spPr bwMode="auto">
            <a:xfrm>
              <a:off x="6037990" y="1233840"/>
              <a:ext cx="116972" cy="498321"/>
            </a:xfrm>
            <a:custGeom>
              <a:avLst/>
              <a:gdLst/>
              <a:ahLst/>
              <a:cxnLst>
                <a:cxn ang="0">
                  <a:pos x="15" y="57"/>
                </a:cxn>
                <a:cxn ang="0">
                  <a:pos x="7" y="64"/>
                </a:cxn>
                <a:cxn ang="0">
                  <a:pos x="0" y="57"/>
                </a:cxn>
                <a:cxn ang="0">
                  <a:pos x="0" y="8"/>
                </a:cxn>
                <a:cxn ang="0">
                  <a:pos x="7" y="0"/>
                </a:cxn>
                <a:cxn ang="0">
                  <a:pos x="15" y="8"/>
                </a:cxn>
                <a:cxn ang="0">
                  <a:pos x="15" y="57"/>
                </a:cxn>
              </a:cxnLst>
              <a:rect l="0" t="0" r="r" b="b"/>
              <a:pathLst>
                <a:path w="15" h="64">
                  <a:moveTo>
                    <a:pt x="15" y="57"/>
                  </a:moveTo>
                  <a:cubicBezTo>
                    <a:pt x="15" y="61"/>
                    <a:pt x="11" y="64"/>
                    <a:pt x="7" y="64"/>
                  </a:cubicBezTo>
                  <a:cubicBezTo>
                    <a:pt x="3" y="64"/>
                    <a:pt x="0" y="61"/>
                    <a:pt x="0" y="57"/>
                  </a:cubicBezTo>
                  <a:cubicBezTo>
                    <a:pt x="0" y="8"/>
                    <a:pt x="0" y="8"/>
                    <a:pt x="0" y="8"/>
                  </a:cubicBezTo>
                  <a:cubicBezTo>
                    <a:pt x="0" y="3"/>
                    <a:pt x="3" y="0"/>
                    <a:pt x="7" y="0"/>
                  </a:cubicBezTo>
                  <a:cubicBezTo>
                    <a:pt x="11" y="0"/>
                    <a:pt x="15" y="3"/>
                    <a:pt x="15" y="8"/>
                  </a:cubicBezTo>
                  <a:lnTo>
                    <a:pt x="15" y="57"/>
                  </a:lnTo>
                  <a:close/>
                </a:path>
              </a:pathLst>
            </a:custGeom>
            <a:solidFill>
              <a:srgbClr val="FF6D3A"/>
            </a:solidFill>
            <a:ln w="9525">
              <a:noFill/>
              <a:round/>
            </a:ln>
          </p:spPr>
          <p:txBody>
            <a:bodyPr anchor="ctr"/>
            <a:lstStyle/>
            <a:p>
              <a:pPr algn="ctr"/>
            </a:p>
          </p:txBody>
        </p:sp>
        <p:sp>
          <p:nvSpPr>
            <p:cNvPr id="42" name="iSḷïdé"/>
            <p:cNvSpPr/>
            <p:nvPr/>
          </p:nvSpPr>
          <p:spPr bwMode="auto">
            <a:xfrm>
              <a:off x="5928625" y="2300855"/>
              <a:ext cx="373740" cy="381349"/>
            </a:xfrm>
            <a:custGeom>
              <a:avLst/>
              <a:gdLst/>
              <a:ahLst/>
              <a:cxnLst>
                <a:cxn ang="0">
                  <a:pos x="172" y="401"/>
                </a:cxn>
                <a:cxn ang="0">
                  <a:pos x="172" y="106"/>
                </a:cxn>
                <a:cxn ang="0">
                  <a:pos x="107" y="237"/>
                </a:cxn>
                <a:cxn ang="0">
                  <a:pos x="0" y="237"/>
                </a:cxn>
                <a:cxn ang="0">
                  <a:pos x="0" y="205"/>
                </a:cxn>
                <a:cxn ang="0">
                  <a:pos x="98" y="205"/>
                </a:cxn>
                <a:cxn ang="0">
                  <a:pos x="197" y="0"/>
                </a:cxn>
                <a:cxn ang="0">
                  <a:pos x="197" y="319"/>
                </a:cxn>
                <a:cxn ang="0">
                  <a:pos x="262" y="221"/>
                </a:cxn>
                <a:cxn ang="0">
                  <a:pos x="393" y="221"/>
                </a:cxn>
                <a:cxn ang="0">
                  <a:pos x="393" y="246"/>
                </a:cxn>
                <a:cxn ang="0">
                  <a:pos x="279" y="246"/>
                </a:cxn>
                <a:cxn ang="0">
                  <a:pos x="172" y="401"/>
                </a:cxn>
              </a:cxnLst>
              <a:rect l="0" t="0" r="r" b="b"/>
              <a:pathLst>
                <a:path w="393" h="401">
                  <a:moveTo>
                    <a:pt x="172" y="401"/>
                  </a:moveTo>
                  <a:lnTo>
                    <a:pt x="172" y="106"/>
                  </a:lnTo>
                  <a:lnTo>
                    <a:pt x="107" y="237"/>
                  </a:lnTo>
                  <a:lnTo>
                    <a:pt x="0" y="237"/>
                  </a:lnTo>
                  <a:lnTo>
                    <a:pt x="0" y="205"/>
                  </a:lnTo>
                  <a:lnTo>
                    <a:pt x="98" y="205"/>
                  </a:lnTo>
                  <a:lnTo>
                    <a:pt x="197" y="0"/>
                  </a:lnTo>
                  <a:lnTo>
                    <a:pt x="197" y="319"/>
                  </a:lnTo>
                  <a:lnTo>
                    <a:pt x="262" y="221"/>
                  </a:lnTo>
                  <a:lnTo>
                    <a:pt x="393" y="221"/>
                  </a:lnTo>
                  <a:lnTo>
                    <a:pt x="393" y="246"/>
                  </a:lnTo>
                  <a:lnTo>
                    <a:pt x="279" y="246"/>
                  </a:lnTo>
                  <a:lnTo>
                    <a:pt x="172" y="401"/>
                  </a:lnTo>
                  <a:close/>
                </a:path>
              </a:pathLst>
            </a:custGeom>
            <a:solidFill>
              <a:srgbClr val="FFFFFF"/>
            </a:solidFill>
            <a:ln w="9525">
              <a:noFill/>
              <a:round/>
            </a:ln>
          </p:spPr>
          <p:txBody>
            <a:bodyPr anchor="ctr"/>
            <a:lstStyle/>
            <a:p>
              <a:pPr algn="ctr"/>
            </a:p>
          </p:txBody>
        </p:sp>
        <p:sp>
          <p:nvSpPr>
            <p:cNvPr id="43" name="iśľîḋê"/>
            <p:cNvSpPr/>
            <p:nvPr/>
          </p:nvSpPr>
          <p:spPr bwMode="auto">
            <a:xfrm>
              <a:off x="7384597" y="3585648"/>
              <a:ext cx="1393206" cy="2490654"/>
            </a:xfrm>
            <a:custGeom>
              <a:avLst/>
              <a:gdLst/>
              <a:ahLst/>
              <a:cxnLst>
                <a:cxn ang="0">
                  <a:pos x="44" y="77"/>
                </a:cxn>
                <a:cxn ang="0">
                  <a:pos x="54" y="64"/>
                </a:cxn>
                <a:cxn ang="0">
                  <a:pos x="56" y="37"/>
                </a:cxn>
                <a:cxn ang="0">
                  <a:pos x="87" y="20"/>
                </a:cxn>
                <a:cxn ang="0">
                  <a:pos x="112" y="0"/>
                </a:cxn>
                <a:cxn ang="0">
                  <a:pos x="117" y="66"/>
                </a:cxn>
                <a:cxn ang="0">
                  <a:pos x="127" y="77"/>
                </a:cxn>
                <a:cxn ang="0">
                  <a:pos x="179" y="85"/>
                </a:cxn>
                <a:cxn ang="0">
                  <a:pos x="172" y="320"/>
                </a:cxn>
                <a:cxn ang="0">
                  <a:pos x="18" y="320"/>
                </a:cxn>
                <a:cxn ang="0">
                  <a:pos x="0" y="84"/>
                </a:cxn>
                <a:cxn ang="0">
                  <a:pos x="44" y="77"/>
                </a:cxn>
              </a:cxnLst>
              <a:rect l="0" t="0" r="r" b="b"/>
              <a:pathLst>
                <a:path w="179" h="320">
                  <a:moveTo>
                    <a:pt x="44" y="77"/>
                  </a:moveTo>
                  <a:cubicBezTo>
                    <a:pt x="50" y="76"/>
                    <a:pt x="54" y="70"/>
                    <a:pt x="54" y="64"/>
                  </a:cubicBezTo>
                  <a:cubicBezTo>
                    <a:pt x="56" y="37"/>
                    <a:pt x="56" y="37"/>
                    <a:pt x="56" y="37"/>
                  </a:cubicBezTo>
                  <a:cubicBezTo>
                    <a:pt x="87" y="20"/>
                    <a:pt x="87" y="20"/>
                    <a:pt x="87" y="20"/>
                  </a:cubicBezTo>
                  <a:cubicBezTo>
                    <a:pt x="112" y="0"/>
                    <a:pt x="112" y="0"/>
                    <a:pt x="112" y="0"/>
                  </a:cubicBezTo>
                  <a:cubicBezTo>
                    <a:pt x="117" y="66"/>
                    <a:pt x="117" y="66"/>
                    <a:pt x="117" y="66"/>
                  </a:cubicBezTo>
                  <a:cubicBezTo>
                    <a:pt x="118" y="71"/>
                    <a:pt x="122" y="76"/>
                    <a:pt x="127" y="77"/>
                  </a:cubicBezTo>
                  <a:cubicBezTo>
                    <a:pt x="179" y="85"/>
                    <a:pt x="179" y="85"/>
                    <a:pt x="179" y="85"/>
                  </a:cubicBezTo>
                  <a:cubicBezTo>
                    <a:pt x="172" y="320"/>
                    <a:pt x="172" y="320"/>
                    <a:pt x="172" y="320"/>
                  </a:cubicBezTo>
                  <a:cubicBezTo>
                    <a:pt x="18" y="320"/>
                    <a:pt x="18" y="320"/>
                    <a:pt x="18" y="320"/>
                  </a:cubicBezTo>
                  <a:cubicBezTo>
                    <a:pt x="0" y="84"/>
                    <a:pt x="0" y="84"/>
                    <a:pt x="0" y="84"/>
                  </a:cubicBezTo>
                  <a:lnTo>
                    <a:pt x="44" y="77"/>
                  </a:lnTo>
                  <a:close/>
                </a:path>
              </a:pathLst>
            </a:custGeom>
            <a:solidFill>
              <a:srgbClr val="FFE1CC"/>
            </a:solidFill>
            <a:ln w="9525">
              <a:noFill/>
              <a:round/>
            </a:ln>
          </p:spPr>
          <p:txBody>
            <a:bodyPr anchor="ctr"/>
            <a:lstStyle/>
            <a:p>
              <a:pPr algn="ctr"/>
            </a:p>
          </p:txBody>
        </p:sp>
        <p:sp>
          <p:nvSpPr>
            <p:cNvPr id="44" name="íṥḷiḑè"/>
            <p:cNvSpPr/>
            <p:nvPr/>
          </p:nvSpPr>
          <p:spPr bwMode="auto">
            <a:xfrm>
              <a:off x="3406588" y="3585648"/>
              <a:ext cx="1400814" cy="2506821"/>
            </a:xfrm>
            <a:custGeom>
              <a:avLst/>
              <a:gdLst/>
              <a:ahLst/>
              <a:cxnLst>
                <a:cxn ang="0">
                  <a:pos x="135" y="77"/>
                </a:cxn>
                <a:cxn ang="0">
                  <a:pos x="125" y="64"/>
                </a:cxn>
                <a:cxn ang="0">
                  <a:pos x="123" y="0"/>
                </a:cxn>
                <a:cxn ang="0">
                  <a:pos x="91" y="0"/>
                </a:cxn>
                <a:cxn ang="0">
                  <a:pos x="63" y="0"/>
                </a:cxn>
                <a:cxn ang="0">
                  <a:pos x="62" y="66"/>
                </a:cxn>
                <a:cxn ang="0">
                  <a:pos x="52" y="77"/>
                </a:cxn>
                <a:cxn ang="0">
                  <a:pos x="0" y="85"/>
                </a:cxn>
                <a:cxn ang="0">
                  <a:pos x="7" y="321"/>
                </a:cxn>
                <a:cxn ang="0">
                  <a:pos x="161" y="322"/>
                </a:cxn>
                <a:cxn ang="0">
                  <a:pos x="180" y="84"/>
                </a:cxn>
                <a:cxn ang="0">
                  <a:pos x="135" y="77"/>
                </a:cxn>
              </a:cxnLst>
              <a:rect l="0" t="0" r="r" b="b"/>
              <a:pathLst>
                <a:path w="180" h="322">
                  <a:moveTo>
                    <a:pt x="135" y="77"/>
                  </a:moveTo>
                  <a:cubicBezTo>
                    <a:pt x="130" y="76"/>
                    <a:pt x="125" y="70"/>
                    <a:pt x="125" y="64"/>
                  </a:cubicBezTo>
                  <a:cubicBezTo>
                    <a:pt x="123" y="0"/>
                    <a:pt x="123" y="0"/>
                    <a:pt x="123" y="0"/>
                  </a:cubicBezTo>
                  <a:cubicBezTo>
                    <a:pt x="91" y="0"/>
                    <a:pt x="91" y="0"/>
                    <a:pt x="91" y="0"/>
                  </a:cubicBezTo>
                  <a:cubicBezTo>
                    <a:pt x="63" y="0"/>
                    <a:pt x="63" y="0"/>
                    <a:pt x="63" y="0"/>
                  </a:cubicBezTo>
                  <a:cubicBezTo>
                    <a:pt x="62" y="66"/>
                    <a:pt x="62" y="66"/>
                    <a:pt x="62" y="66"/>
                  </a:cubicBezTo>
                  <a:cubicBezTo>
                    <a:pt x="62" y="71"/>
                    <a:pt x="58" y="76"/>
                    <a:pt x="52" y="77"/>
                  </a:cubicBezTo>
                  <a:cubicBezTo>
                    <a:pt x="0" y="85"/>
                    <a:pt x="0" y="85"/>
                    <a:pt x="0" y="85"/>
                  </a:cubicBezTo>
                  <a:cubicBezTo>
                    <a:pt x="7" y="321"/>
                    <a:pt x="7" y="321"/>
                    <a:pt x="7" y="321"/>
                  </a:cubicBezTo>
                  <a:cubicBezTo>
                    <a:pt x="161" y="322"/>
                    <a:pt x="161" y="322"/>
                    <a:pt x="161" y="322"/>
                  </a:cubicBezTo>
                  <a:cubicBezTo>
                    <a:pt x="180" y="84"/>
                    <a:pt x="180" y="84"/>
                    <a:pt x="180" y="84"/>
                  </a:cubicBezTo>
                  <a:lnTo>
                    <a:pt x="135" y="77"/>
                  </a:lnTo>
                  <a:close/>
                </a:path>
              </a:pathLst>
            </a:custGeom>
            <a:solidFill>
              <a:srgbClr val="FFE1CC"/>
            </a:solidFill>
            <a:ln w="9525">
              <a:noFill/>
              <a:round/>
            </a:ln>
          </p:spPr>
          <p:txBody>
            <a:bodyPr anchor="ctr"/>
            <a:lstStyle/>
            <a:p>
              <a:pPr algn="ctr"/>
            </a:p>
          </p:txBody>
        </p:sp>
        <p:sp>
          <p:nvSpPr>
            <p:cNvPr id="45" name="í$1iḍé"/>
            <p:cNvSpPr/>
            <p:nvPr/>
          </p:nvSpPr>
          <p:spPr bwMode="auto">
            <a:xfrm>
              <a:off x="5975224" y="5539942"/>
              <a:ext cx="459330" cy="248210"/>
            </a:xfrm>
            <a:custGeom>
              <a:avLst/>
              <a:gdLst/>
              <a:ahLst/>
              <a:cxnLst>
                <a:cxn ang="0">
                  <a:pos x="50" y="28"/>
                </a:cxn>
                <a:cxn ang="0">
                  <a:pos x="29" y="21"/>
                </a:cxn>
                <a:cxn ang="0">
                  <a:pos x="7" y="26"/>
                </a:cxn>
                <a:cxn ang="0">
                  <a:pos x="1" y="18"/>
                </a:cxn>
                <a:cxn ang="0">
                  <a:pos x="28" y="7"/>
                </a:cxn>
                <a:cxn ang="0">
                  <a:pos x="55" y="12"/>
                </a:cxn>
                <a:cxn ang="0">
                  <a:pos x="50" y="28"/>
                </a:cxn>
              </a:cxnLst>
              <a:rect l="0" t="0" r="r" b="b"/>
              <a:pathLst>
                <a:path w="59" h="32">
                  <a:moveTo>
                    <a:pt x="50" y="28"/>
                  </a:moveTo>
                  <a:cubicBezTo>
                    <a:pt x="43" y="32"/>
                    <a:pt x="33" y="27"/>
                    <a:pt x="29" y="21"/>
                  </a:cubicBezTo>
                  <a:cubicBezTo>
                    <a:pt x="27" y="19"/>
                    <a:pt x="14" y="26"/>
                    <a:pt x="7" y="26"/>
                  </a:cubicBezTo>
                  <a:cubicBezTo>
                    <a:pt x="0" y="26"/>
                    <a:pt x="0" y="19"/>
                    <a:pt x="1" y="18"/>
                  </a:cubicBezTo>
                  <a:cubicBezTo>
                    <a:pt x="1" y="16"/>
                    <a:pt x="23" y="9"/>
                    <a:pt x="28" y="7"/>
                  </a:cubicBezTo>
                  <a:cubicBezTo>
                    <a:pt x="46" y="0"/>
                    <a:pt x="51" y="6"/>
                    <a:pt x="55" y="12"/>
                  </a:cubicBezTo>
                  <a:cubicBezTo>
                    <a:pt x="59" y="18"/>
                    <a:pt x="56" y="23"/>
                    <a:pt x="50" y="28"/>
                  </a:cubicBezTo>
                  <a:close/>
                </a:path>
              </a:pathLst>
            </a:custGeom>
            <a:solidFill>
              <a:srgbClr val="FFE1CC"/>
            </a:solidFill>
            <a:ln w="9525">
              <a:noFill/>
              <a:round/>
            </a:ln>
          </p:spPr>
          <p:txBody>
            <a:bodyPr anchor="ctr"/>
            <a:lstStyle/>
            <a:p>
              <a:pPr algn="ctr"/>
            </a:p>
          </p:txBody>
        </p:sp>
        <p:sp>
          <p:nvSpPr>
            <p:cNvPr id="46" name="îšľíḍè"/>
            <p:cNvSpPr/>
            <p:nvPr/>
          </p:nvSpPr>
          <p:spPr bwMode="auto">
            <a:xfrm>
              <a:off x="5679465" y="5577981"/>
              <a:ext cx="576302" cy="537312"/>
            </a:xfrm>
            <a:custGeom>
              <a:avLst/>
              <a:gdLst/>
              <a:ahLst/>
              <a:cxnLst>
                <a:cxn ang="0">
                  <a:pos x="5" y="22"/>
                </a:cxn>
                <a:cxn ang="0">
                  <a:pos x="21" y="0"/>
                </a:cxn>
                <a:cxn ang="0">
                  <a:pos x="39" y="5"/>
                </a:cxn>
                <a:cxn ang="0">
                  <a:pos x="70" y="37"/>
                </a:cxn>
                <a:cxn ang="0">
                  <a:pos x="65" y="55"/>
                </a:cxn>
                <a:cxn ang="0">
                  <a:pos x="64" y="56"/>
                </a:cxn>
                <a:cxn ang="0">
                  <a:pos x="50" y="65"/>
                </a:cxn>
                <a:cxn ang="0">
                  <a:pos x="14" y="44"/>
                </a:cxn>
                <a:cxn ang="0">
                  <a:pos x="5" y="22"/>
                </a:cxn>
              </a:cxnLst>
              <a:rect l="0" t="0" r="r" b="b"/>
              <a:pathLst>
                <a:path w="74" h="69">
                  <a:moveTo>
                    <a:pt x="5" y="22"/>
                  </a:moveTo>
                  <a:cubicBezTo>
                    <a:pt x="21" y="0"/>
                    <a:pt x="21" y="0"/>
                    <a:pt x="21" y="0"/>
                  </a:cubicBezTo>
                  <a:cubicBezTo>
                    <a:pt x="39" y="5"/>
                    <a:pt x="39" y="5"/>
                    <a:pt x="39" y="5"/>
                  </a:cubicBezTo>
                  <a:cubicBezTo>
                    <a:pt x="70" y="37"/>
                    <a:pt x="70" y="37"/>
                    <a:pt x="70" y="37"/>
                  </a:cubicBezTo>
                  <a:cubicBezTo>
                    <a:pt x="70" y="37"/>
                    <a:pt x="74" y="42"/>
                    <a:pt x="65" y="55"/>
                  </a:cubicBezTo>
                  <a:cubicBezTo>
                    <a:pt x="59" y="64"/>
                    <a:pt x="64" y="56"/>
                    <a:pt x="64" y="56"/>
                  </a:cubicBezTo>
                  <a:cubicBezTo>
                    <a:pt x="56" y="69"/>
                    <a:pt x="50" y="65"/>
                    <a:pt x="50" y="65"/>
                  </a:cubicBezTo>
                  <a:cubicBezTo>
                    <a:pt x="14" y="44"/>
                    <a:pt x="14" y="44"/>
                    <a:pt x="14" y="44"/>
                  </a:cubicBezTo>
                  <a:cubicBezTo>
                    <a:pt x="6" y="39"/>
                    <a:pt x="0" y="30"/>
                    <a:pt x="5" y="22"/>
                  </a:cubicBezTo>
                  <a:close/>
                </a:path>
              </a:pathLst>
            </a:custGeom>
            <a:solidFill>
              <a:srgbClr val="EACDB5"/>
            </a:solidFill>
            <a:ln w="9525">
              <a:noFill/>
              <a:round/>
            </a:ln>
          </p:spPr>
          <p:txBody>
            <a:bodyPr anchor="ctr"/>
            <a:lstStyle/>
            <a:p>
              <a:pPr algn="ctr"/>
            </a:p>
          </p:txBody>
        </p:sp>
        <p:sp>
          <p:nvSpPr>
            <p:cNvPr id="47" name="išľîḑe"/>
            <p:cNvSpPr/>
            <p:nvPr/>
          </p:nvSpPr>
          <p:spPr bwMode="auto">
            <a:xfrm>
              <a:off x="5889635" y="5609364"/>
              <a:ext cx="639068" cy="537312"/>
            </a:xfrm>
            <a:custGeom>
              <a:avLst/>
              <a:gdLst/>
              <a:ahLst/>
              <a:cxnLst>
                <a:cxn ang="0">
                  <a:pos x="77" y="18"/>
                </a:cxn>
                <a:cxn ang="0">
                  <a:pos x="65" y="1"/>
                </a:cxn>
                <a:cxn ang="0">
                  <a:pos x="38" y="8"/>
                </a:cxn>
                <a:cxn ang="0">
                  <a:pos x="35" y="10"/>
                </a:cxn>
                <a:cxn ang="0">
                  <a:pos x="13" y="33"/>
                </a:cxn>
                <a:cxn ang="0">
                  <a:pos x="9" y="56"/>
                </a:cxn>
                <a:cxn ang="0">
                  <a:pos x="10" y="57"/>
                </a:cxn>
                <a:cxn ang="0">
                  <a:pos x="32" y="61"/>
                </a:cxn>
                <a:cxn ang="0">
                  <a:pos x="69" y="40"/>
                </a:cxn>
                <a:cxn ang="0">
                  <a:pos x="77" y="18"/>
                </a:cxn>
              </a:cxnLst>
              <a:rect l="0" t="0" r="r" b="b"/>
              <a:pathLst>
                <a:path w="82" h="69">
                  <a:moveTo>
                    <a:pt x="77" y="18"/>
                  </a:moveTo>
                  <a:cubicBezTo>
                    <a:pt x="65" y="1"/>
                    <a:pt x="65" y="1"/>
                    <a:pt x="65" y="1"/>
                  </a:cubicBezTo>
                  <a:cubicBezTo>
                    <a:pt x="65" y="1"/>
                    <a:pt x="49" y="0"/>
                    <a:pt x="38" y="8"/>
                  </a:cubicBezTo>
                  <a:cubicBezTo>
                    <a:pt x="36" y="10"/>
                    <a:pt x="35" y="10"/>
                    <a:pt x="35" y="10"/>
                  </a:cubicBezTo>
                  <a:cubicBezTo>
                    <a:pt x="13" y="33"/>
                    <a:pt x="13" y="33"/>
                    <a:pt x="13" y="33"/>
                  </a:cubicBezTo>
                  <a:cubicBezTo>
                    <a:pt x="13" y="33"/>
                    <a:pt x="0" y="42"/>
                    <a:pt x="9" y="56"/>
                  </a:cubicBezTo>
                  <a:cubicBezTo>
                    <a:pt x="16" y="65"/>
                    <a:pt x="10" y="57"/>
                    <a:pt x="10" y="57"/>
                  </a:cubicBezTo>
                  <a:cubicBezTo>
                    <a:pt x="18" y="69"/>
                    <a:pt x="32" y="61"/>
                    <a:pt x="32" y="61"/>
                  </a:cubicBezTo>
                  <a:cubicBezTo>
                    <a:pt x="69" y="40"/>
                    <a:pt x="69" y="40"/>
                    <a:pt x="69" y="40"/>
                  </a:cubicBezTo>
                  <a:cubicBezTo>
                    <a:pt x="76" y="35"/>
                    <a:pt x="82" y="26"/>
                    <a:pt x="77" y="18"/>
                  </a:cubicBezTo>
                  <a:close/>
                </a:path>
              </a:pathLst>
            </a:custGeom>
            <a:solidFill>
              <a:srgbClr val="FFE1CC"/>
            </a:solidFill>
            <a:ln w="9525">
              <a:noFill/>
              <a:round/>
            </a:ln>
          </p:spPr>
          <p:txBody>
            <a:bodyPr anchor="ctr"/>
            <a:lstStyle/>
            <a:p>
              <a:pPr algn="ctr"/>
            </a:p>
          </p:txBody>
        </p:sp>
        <p:sp>
          <p:nvSpPr>
            <p:cNvPr id="48" name="ï$1ídé"/>
            <p:cNvSpPr/>
            <p:nvPr/>
          </p:nvSpPr>
          <p:spPr bwMode="auto">
            <a:xfrm>
              <a:off x="6053206" y="5843309"/>
              <a:ext cx="295759" cy="241553"/>
            </a:xfrm>
            <a:custGeom>
              <a:avLst/>
              <a:gdLst/>
              <a:ahLst/>
              <a:cxnLst>
                <a:cxn ang="0">
                  <a:pos x="10" y="31"/>
                </a:cxn>
                <a:cxn ang="0">
                  <a:pos x="38" y="15"/>
                </a:cxn>
                <a:cxn ang="0">
                  <a:pos x="10" y="10"/>
                </a:cxn>
                <a:cxn ang="0">
                  <a:pos x="10" y="31"/>
                </a:cxn>
              </a:cxnLst>
              <a:rect l="0" t="0" r="r" b="b"/>
              <a:pathLst>
                <a:path w="38" h="31">
                  <a:moveTo>
                    <a:pt x="10" y="31"/>
                  </a:moveTo>
                  <a:cubicBezTo>
                    <a:pt x="38" y="15"/>
                    <a:pt x="38" y="15"/>
                    <a:pt x="38" y="15"/>
                  </a:cubicBezTo>
                  <a:cubicBezTo>
                    <a:pt x="38" y="15"/>
                    <a:pt x="27" y="0"/>
                    <a:pt x="10" y="10"/>
                  </a:cubicBezTo>
                  <a:cubicBezTo>
                    <a:pt x="0" y="17"/>
                    <a:pt x="7" y="27"/>
                    <a:pt x="10" y="31"/>
                  </a:cubicBezTo>
                  <a:close/>
                </a:path>
              </a:pathLst>
            </a:custGeom>
            <a:solidFill>
              <a:srgbClr val="EACDB5"/>
            </a:solidFill>
            <a:ln w="9525">
              <a:noFill/>
              <a:round/>
            </a:ln>
          </p:spPr>
          <p:txBody>
            <a:bodyPr anchor="ctr"/>
            <a:lstStyle/>
            <a:p>
              <a:pPr algn="ctr"/>
            </a:p>
          </p:txBody>
        </p:sp>
        <p:sp>
          <p:nvSpPr>
            <p:cNvPr id="49" name="ïšlíḓè"/>
            <p:cNvSpPr/>
            <p:nvPr/>
          </p:nvSpPr>
          <p:spPr bwMode="auto">
            <a:xfrm>
              <a:off x="5843036" y="5577981"/>
              <a:ext cx="459330" cy="265328"/>
            </a:xfrm>
            <a:custGeom>
              <a:avLst/>
              <a:gdLst/>
              <a:ahLst/>
              <a:cxnLst>
                <a:cxn ang="0">
                  <a:pos x="10" y="30"/>
                </a:cxn>
                <a:cxn ang="0">
                  <a:pos x="31" y="21"/>
                </a:cxn>
                <a:cxn ang="0">
                  <a:pos x="52" y="25"/>
                </a:cxn>
                <a:cxn ang="0">
                  <a:pos x="58" y="16"/>
                </a:cxn>
                <a:cxn ang="0">
                  <a:pos x="30" y="8"/>
                </a:cxn>
                <a:cxn ang="0">
                  <a:pos x="6" y="2"/>
                </a:cxn>
                <a:cxn ang="0">
                  <a:pos x="4" y="14"/>
                </a:cxn>
                <a:cxn ang="0">
                  <a:pos x="10" y="30"/>
                </a:cxn>
              </a:cxnLst>
              <a:rect l="0" t="0" r="r" b="b"/>
              <a:pathLst>
                <a:path w="59" h="34">
                  <a:moveTo>
                    <a:pt x="10" y="30"/>
                  </a:moveTo>
                  <a:cubicBezTo>
                    <a:pt x="17" y="34"/>
                    <a:pt x="27" y="27"/>
                    <a:pt x="31" y="21"/>
                  </a:cubicBezTo>
                  <a:cubicBezTo>
                    <a:pt x="32" y="19"/>
                    <a:pt x="45" y="26"/>
                    <a:pt x="52" y="25"/>
                  </a:cubicBezTo>
                  <a:cubicBezTo>
                    <a:pt x="59" y="25"/>
                    <a:pt x="59" y="18"/>
                    <a:pt x="58" y="16"/>
                  </a:cubicBezTo>
                  <a:cubicBezTo>
                    <a:pt x="57" y="15"/>
                    <a:pt x="35" y="9"/>
                    <a:pt x="30" y="8"/>
                  </a:cubicBezTo>
                  <a:cubicBezTo>
                    <a:pt x="23" y="6"/>
                    <a:pt x="16" y="4"/>
                    <a:pt x="6" y="2"/>
                  </a:cubicBezTo>
                  <a:cubicBezTo>
                    <a:pt x="0" y="0"/>
                    <a:pt x="6" y="11"/>
                    <a:pt x="4" y="14"/>
                  </a:cubicBezTo>
                  <a:cubicBezTo>
                    <a:pt x="0" y="21"/>
                    <a:pt x="3" y="26"/>
                    <a:pt x="10" y="30"/>
                  </a:cubicBezTo>
                  <a:close/>
                </a:path>
              </a:pathLst>
            </a:custGeom>
            <a:solidFill>
              <a:srgbClr val="EACDB5"/>
            </a:solidFill>
            <a:ln w="9525">
              <a:noFill/>
              <a:round/>
            </a:ln>
          </p:spPr>
          <p:txBody>
            <a:bodyPr anchor="ctr"/>
            <a:lstStyle/>
            <a:p>
              <a:pPr algn="ctr"/>
            </a:p>
          </p:txBody>
        </p:sp>
        <p:sp>
          <p:nvSpPr>
            <p:cNvPr id="50" name="îṧliḋê"/>
            <p:cNvSpPr/>
            <p:nvPr/>
          </p:nvSpPr>
          <p:spPr bwMode="auto">
            <a:xfrm>
              <a:off x="3648141" y="4130568"/>
              <a:ext cx="855895" cy="1673750"/>
            </a:xfrm>
            <a:custGeom>
              <a:avLst/>
              <a:gdLst/>
              <a:ahLst/>
              <a:cxnLst>
                <a:cxn ang="0">
                  <a:pos x="110" y="3"/>
                </a:cxn>
                <a:cxn ang="0">
                  <a:pos x="96" y="0"/>
                </a:cxn>
                <a:cxn ang="0">
                  <a:pos x="63" y="32"/>
                </a:cxn>
                <a:cxn ang="0">
                  <a:pos x="0" y="6"/>
                </a:cxn>
                <a:cxn ang="0">
                  <a:pos x="26" y="97"/>
                </a:cxn>
                <a:cxn ang="0">
                  <a:pos x="60" y="215"/>
                </a:cxn>
                <a:cxn ang="0">
                  <a:pos x="110" y="3"/>
                </a:cxn>
              </a:cxnLst>
              <a:rect l="0" t="0" r="r" b="b"/>
              <a:pathLst>
                <a:path w="110" h="215">
                  <a:moveTo>
                    <a:pt x="110" y="3"/>
                  </a:moveTo>
                  <a:cubicBezTo>
                    <a:pt x="96" y="0"/>
                    <a:pt x="96" y="0"/>
                    <a:pt x="96" y="0"/>
                  </a:cubicBezTo>
                  <a:cubicBezTo>
                    <a:pt x="93" y="0"/>
                    <a:pt x="63" y="32"/>
                    <a:pt x="63" y="32"/>
                  </a:cubicBezTo>
                  <a:cubicBezTo>
                    <a:pt x="0" y="6"/>
                    <a:pt x="0" y="6"/>
                    <a:pt x="0" y="6"/>
                  </a:cubicBezTo>
                  <a:cubicBezTo>
                    <a:pt x="26" y="97"/>
                    <a:pt x="26" y="97"/>
                    <a:pt x="26" y="97"/>
                  </a:cubicBezTo>
                  <a:cubicBezTo>
                    <a:pt x="60" y="215"/>
                    <a:pt x="60" y="215"/>
                    <a:pt x="60" y="215"/>
                  </a:cubicBezTo>
                  <a:lnTo>
                    <a:pt x="110" y="3"/>
                  </a:lnTo>
                  <a:close/>
                </a:path>
              </a:pathLst>
            </a:custGeom>
            <a:solidFill>
              <a:srgbClr val="0EB3BF"/>
            </a:solidFill>
            <a:ln w="9525">
              <a:noFill/>
              <a:round/>
            </a:ln>
          </p:spPr>
          <p:txBody>
            <a:bodyPr anchor="ctr"/>
            <a:lstStyle/>
            <a:p>
              <a:pPr algn="ctr"/>
            </a:p>
          </p:txBody>
        </p:sp>
        <p:sp>
          <p:nvSpPr>
            <p:cNvPr id="51" name="ïšļiḋe"/>
            <p:cNvSpPr/>
            <p:nvPr/>
          </p:nvSpPr>
          <p:spPr bwMode="auto">
            <a:xfrm>
              <a:off x="4044706" y="4324571"/>
              <a:ext cx="194954" cy="1090791"/>
            </a:xfrm>
            <a:custGeom>
              <a:avLst/>
              <a:gdLst/>
              <a:ahLst/>
              <a:cxnLst>
                <a:cxn ang="0">
                  <a:pos x="7" y="36"/>
                </a:cxn>
                <a:cxn ang="0">
                  <a:pos x="2" y="105"/>
                </a:cxn>
                <a:cxn ang="0">
                  <a:pos x="13" y="140"/>
                </a:cxn>
                <a:cxn ang="0">
                  <a:pos x="22" y="103"/>
                </a:cxn>
                <a:cxn ang="0">
                  <a:pos x="18" y="36"/>
                </a:cxn>
                <a:cxn ang="0">
                  <a:pos x="19" y="30"/>
                </a:cxn>
                <a:cxn ang="0">
                  <a:pos x="25" y="17"/>
                </a:cxn>
                <a:cxn ang="0">
                  <a:pos x="12" y="0"/>
                </a:cxn>
                <a:cxn ang="0">
                  <a:pos x="0" y="17"/>
                </a:cxn>
                <a:cxn ang="0">
                  <a:pos x="6" y="30"/>
                </a:cxn>
                <a:cxn ang="0">
                  <a:pos x="7" y="36"/>
                </a:cxn>
              </a:cxnLst>
              <a:rect l="0" t="0" r="r" b="b"/>
              <a:pathLst>
                <a:path w="25" h="140">
                  <a:moveTo>
                    <a:pt x="7" y="36"/>
                  </a:moveTo>
                  <a:cubicBezTo>
                    <a:pt x="2" y="105"/>
                    <a:pt x="2" y="105"/>
                    <a:pt x="2" y="105"/>
                  </a:cubicBezTo>
                  <a:cubicBezTo>
                    <a:pt x="13" y="140"/>
                    <a:pt x="13" y="140"/>
                    <a:pt x="13" y="140"/>
                  </a:cubicBezTo>
                  <a:cubicBezTo>
                    <a:pt x="22" y="103"/>
                    <a:pt x="22" y="103"/>
                    <a:pt x="22" y="103"/>
                  </a:cubicBezTo>
                  <a:cubicBezTo>
                    <a:pt x="18" y="36"/>
                    <a:pt x="18" y="36"/>
                    <a:pt x="18" y="36"/>
                  </a:cubicBezTo>
                  <a:cubicBezTo>
                    <a:pt x="18" y="34"/>
                    <a:pt x="18" y="31"/>
                    <a:pt x="19" y="30"/>
                  </a:cubicBezTo>
                  <a:cubicBezTo>
                    <a:pt x="25" y="17"/>
                    <a:pt x="25" y="17"/>
                    <a:pt x="25" y="17"/>
                  </a:cubicBezTo>
                  <a:cubicBezTo>
                    <a:pt x="12" y="0"/>
                    <a:pt x="12" y="0"/>
                    <a:pt x="12" y="0"/>
                  </a:cubicBezTo>
                  <a:cubicBezTo>
                    <a:pt x="0" y="17"/>
                    <a:pt x="0" y="17"/>
                    <a:pt x="0" y="17"/>
                  </a:cubicBezTo>
                  <a:cubicBezTo>
                    <a:pt x="6" y="30"/>
                    <a:pt x="6" y="30"/>
                    <a:pt x="6" y="30"/>
                  </a:cubicBezTo>
                  <a:cubicBezTo>
                    <a:pt x="7" y="32"/>
                    <a:pt x="7" y="34"/>
                    <a:pt x="7" y="36"/>
                  </a:cubicBezTo>
                  <a:close/>
                </a:path>
              </a:pathLst>
            </a:custGeom>
            <a:solidFill>
              <a:srgbClr val="FF6D3A"/>
            </a:solidFill>
            <a:ln w="9525">
              <a:noFill/>
              <a:round/>
            </a:ln>
          </p:spPr>
          <p:txBody>
            <a:bodyPr anchor="ctr"/>
            <a:lstStyle/>
            <a:p>
              <a:pPr algn="ctr"/>
            </a:p>
          </p:txBody>
        </p:sp>
        <p:sp>
          <p:nvSpPr>
            <p:cNvPr id="52" name="iṣḷiḑè"/>
            <p:cNvSpPr/>
            <p:nvPr/>
          </p:nvSpPr>
          <p:spPr bwMode="auto">
            <a:xfrm>
              <a:off x="3764162" y="4028812"/>
              <a:ext cx="373740" cy="544920"/>
            </a:xfrm>
            <a:custGeom>
              <a:avLst/>
              <a:gdLst/>
              <a:ahLst/>
              <a:cxnLst>
                <a:cxn ang="0">
                  <a:pos x="14" y="4"/>
                </a:cxn>
                <a:cxn ang="0">
                  <a:pos x="9" y="4"/>
                </a:cxn>
                <a:cxn ang="0">
                  <a:pos x="0" y="19"/>
                </a:cxn>
                <a:cxn ang="0">
                  <a:pos x="28" y="67"/>
                </a:cxn>
                <a:cxn ang="0">
                  <a:pos x="33" y="66"/>
                </a:cxn>
                <a:cxn ang="0">
                  <a:pos x="48" y="38"/>
                </a:cxn>
                <a:cxn ang="0">
                  <a:pos x="14" y="4"/>
                </a:cxn>
              </a:cxnLst>
              <a:rect l="0" t="0" r="r" b="b"/>
              <a:pathLst>
                <a:path w="48" h="70">
                  <a:moveTo>
                    <a:pt x="14" y="4"/>
                  </a:moveTo>
                  <a:cubicBezTo>
                    <a:pt x="12" y="1"/>
                    <a:pt x="11" y="0"/>
                    <a:pt x="9" y="4"/>
                  </a:cubicBezTo>
                  <a:cubicBezTo>
                    <a:pt x="0" y="19"/>
                    <a:pt x="0" y="19"/>
                    <a:pt x="0" y="19"/>
                  </a:cubicBezTo>
                  <a:cubicBezTo>
                    <a:pt x="28" y="67"/>
                    <a:pt x="28" y="67"/>
                    <a:pt x="28" y="67"/>
                  </a:cubicBezTo>
                  <a:cubicBezTo>
                    <a:pt x="30" y="70"/>
                    <a:pt x="31" y="70"/>
                    <a:pt x="33" y="66"/>
                  </a:cubicBezTo>
                  <a:cubicBezTo>
                    <a:pt x="48" y="38"/>
                    <a:pt x="48" y="38"/>
                    <a:pt x="48" y="38"/>
                  </a:cubicBezTo>
                  <a:lnTo>
                    <a:pt x="14" y="4"/>
                  </a:lnTo>
                  <a:close/>
                </a:path>
              </a:pathLst>
            </a:custGeom>
            <a:solidFill>
              <a:srgbClr val="16D7DB"/>
            </a:solidFill>
            <a:ln w="9525">
              <a:noFill/>
              <a:round/>
            </a:ln>
          </p:spPr>
          <p:txBody>
            <a:bodyPr anchor="ctr"/>
            <a:lstStyle/>
            <a:p>
              <a:pPr algn="ctr"/>
            </a:p>
          </p:txBody>
        </p:sp>
        <p:sp>
          <p:nvSpPr>
            <p:cNvPr id="53" name="íṧḻîḋè"/>
            <p:cNvSpPr/>
            <p:nvPr/>
          </p:nvSpPr>
          <p:spPr bwMode="auto">
            <a:xfrm>
              <a:off x="4137903" y="4037371"/>
              <a:ext cx="366132" cy="536361"/>
            </a:xfrm>
            <a:custGeom>
              <a:avLst/>
              <a:gdLst/>
              <a:ahLst/>
              <a:cxnLst>
                <a:cxn ang="0">
                  <a:pos x="33" y="3"/>
                </a:cxn>
                <a:cxn ang="0">
                  <a:pos x="38" y="3"/>
                </a:cxn>
                <a:cxn ang="0">
                  <a:pos x="47" y="18"/>
                </a:cxn>
                <a:cxn ang="0">
                  <a:pos x="19" y="66"/>
                </a:cxn>
                <a:cxn ang="0">
                  <a:pos x="14" y="66"/>
                </a:cxn>
                <a:cxn ang="0">
                  <a:pos x="0" y="37"/>
                </a:cxn>
                <a:cxn ang="0">
                  <a:pos x="33" y="3"/>
                </a:cxn>
              </a:cxnLst>
              <a:rect l="0" t="0" r="r" b="b"/>
              <a:pathLst>
                <a:path w="47" h="69">
                  <a:moveTo>
                    <a:pt x="33" y="3"/>
                  </a:moveTo>
                  <a:cubicBezTo>
                    <a:pt x="35" y="0"/>
                    <a:pt x="36" y="0"/>
                    <a:pt x="38" y="3"/>
                  </a:cubicBezTo>
                  <a:cubicBezTo>
                    <a:pt x="47" y="18"/>
                    <a:pt x="47" y="18"/>
                    <a:pt x="47" y="18"/>
                  </a:cubicBezTo>
                  <a:cubicBezTo>
                    <a:pt x="19" y="66"/>
                    <a:pt x="19" y="66"/>
                    <a:pt x="19" y="66"/>
                  </a:cubicBezTo>
                  <a:cubicBezTo>
                    <a:pt x="17" y="69"/>
                    <a:pt x="15" y="69"/>
                    <a:pt x="14" y="66"/>
                  </a:cubicBezTo>
                  <a:cubicBezTo>
                    <a:pt x="0" y="37"/>
                    <a:pt x="0" y="37"/>
                    <a:pt x="0" y="37"/>
                  </a:cubicBezTo>
                  <a:lnTo>
                    <a:pt x="33" y="3"/>
                  </a:lnTo>
                  <a:close/>
                </a:path>
              </a:pathLst>
            </a:custGeom>
            <a:solidFill>
              <a:srgbClr val="16D7DB"/>
            </a:solidFill>
            <a:ln w="9525">
              <a:noFill/>
              <a:round/>
            </a:ln>
          </p:spPr>
          <p:txBody>
            <a:bodyPr anchor="ctr"/>
            <a:lstStyle/>
            <a:p>
              <a:pPr algn="ctr"/>
            </a:p>
          </p:txBody>
        </p:sp>
        <p:sp>
          <p:nvSpPr>
            <p:cNvPr id="54" name="íšlíḋé"/>
            <p:cNvSpPr/>
            <p:nvPr/>
          </p:nvSpPr>
          <p:spPr bwMode="auto">
            <a:xfrm>
              <a:off x="7680356" y="4130568"/>
              <a:ext cx="864453" cy="1813546"/>
            </a:xfrm>
            <a:custGeom>
              <a:avLst/>
              <a:gdLst/>
              <a:ahLst/>
              <a:cxnLst>
                <a:cxn ang="0">
                  <a:pos x="0" y="3"/>
                </a:cxn>
                <a:cxn ang="0">
                  <a:pos x="15" y="0"/>
                </a:cxn>
                <a:cxn ang="0">
                  <a:pos x="47" y="32"/>
                </a:cxn>
                <a:cxn ang="0">
                  <a:pos x="111" y="6"/>
                </a:cxn>
                <a:cxn ang="0">
                  <a:pos x="85" y="97"/>
                </a:cxn>
                <a:cxn ang="0">
                  <a:pos x="47" y="233"/>
                </a:cxn>
                <a:cxn ang="0">
                  <a:pos x="0" y="3"/>
                </a:cxn>
              </a:cxnLst>
              <a:rect l="0" t="0" r="r" b="b"/>
              <a:pathLst>
                <a:path w="111" h="233">
                  <a:moveTo>
                    <a:pt x="0" y="3"/>
                  </a:moveTo>
                  <a:cubicBezTo>
                    <a:pt x="15" y="0"/>
                    <a:pt x="15" y="0"/>
                    <a:pt x="15" y="0"/>
                  </a:cubicBezTo>
                  <a:cubicBezTo>
                    <a:pt x="17" y="0"/>
                    <a:pt x="47" y="32"/>
                    <a:pt x="47" y="32"/>
                  </a:cubicBezTo>
                  <a:cubicBezTo>
                    <a:pt x="111" y="6"/>
                    <a:pt x="111" y="6"/>
                    <a:pt x="111" y="6"/>
                  </a:cubicBezTo>
                  <a:cubicBezTo>
                    <a:pt x="85" y="97"/>
                    <a:pt x="85" y="97"/>
                    <a:pt x="85" y="97"/>
                  </a:cubicBezTo>
                  <a:cubicBezTo>
                    <a:pt x="47" y="233"/>
                    <a:pt x="47" y="233"/>
                    <a:pt x="47" y="233"/>
                  </a:cubicBezTo>
                  <a:lnTo>
                    <a:pt x="0" y="3"/>
                  </a:lnTo>
                  <a:close/>
                </a:path>
              </a:pathLst>
            </a:custGeom>
            <a:solidFill>
              <a:srgbClr val="EA6036"/>
            </a:solidFill>
            <a:ln w="9525">
              <a:noFill/>
              <a:round/>
            </a:ln>
          </p:spPr>
          <p:txBody>
            <a:bodyPr anchor="ctr"/>
            <a:lstStyle/>
            <a:p>
              <a:pPr algn="ctr"/>
            </a:p>
          </p:txBody>
        </p:sp>
        <p:sp>
          <p:nvSpPr>
            <p:cNvPr id="55" name="ís1iḓé"/>
            <p:cNvSpPr/>
            <p:nvPr/>
          </p:nvSpPr>
          <p:spPr bwMode="auto">
            <a:xfrm>
              <a:off x="7953292" y="4324571"/>
              <a:ext cx="194003" cy="1090791"/>
            </a:xfrm>
            <a:custGeom>
              <a:avLst/>
              <a:gdLst/>
              <a:ahLst/>
              <a:cxnLst>
                <a:cxn ang="0">
                  <a:pos x="18" y="36"/>
                </a:cxn>
                <a:cxn ang="0">
                  <a:pos x="23" y="105"/>
                </a:cxn>
                <a:cxn ang="0">
                  <a:pos x="12" y="140"/>
                </a:cxn>
                <a:cxn ang="0">
                  <a:pos x="2" y="103"/>
                </a:cxn>
                <a:cxn ang="0">
                  <a:pos x="7" y="36"/>
                </a:cxn>
                <a:cxn ang="0">
                  <a:pos x="6" y="30"/>
                </a:cxn>
                <a:cxn ang="0">
                  <a:pos x="0" y="17"/>
                </a:cxn>
                <a:cxn ang="0">
                  <a:pos x="13" y="0"/>
                </a:cxn>
                <a:cxn ang="0">
                  <a:pos x="25" y="17"/>
                </a:cxn>
                <a:cxn ang="0">
                  <a:pos x="19" y="30"/>
                </a:cxn>
                <a:cxn ang="0">
                  <a:pos x="18" y="36"/>
                </a:cxn>
              </a:cxnLst>
              <a:rect l="0" t="0" r="r" b="b"/>
              <a:pathLst>
                <a:path w="25" h="140">
                  <a:moveTo>
                    <a:pt x="18" y="36"/>
                  </a:moveTo>
                  <a:cubicBezTo>
                    <a:pt x="23" y="105"/>
                    <a:pt x="23" y="105"/>
                    <a:pt x="23" y="105"/>
                  </a:cubicBezTo>
                  <a:cubicBezTo>
                    <a:pt x="12" y="140"/>
                    <a:pt x="12" y="140"/>
                    <a:pt x="12" y="140"/>
                  </a:cubicBezTo>
                  <a:cubicBezTo>
                    <a:pt x="2" y="103"/>
                    <a:pt x="2" y="103"/>
                    <a:pt x="2" y="103"/>
                  </a:cubicBezTo>
                  <a:cubicBezTo>
                    <a:pt x="7" y="36"/>
                    <a:pt x="7" y="36"/>
                    <a:pt x="7" y="36"/>
                  </a:cubicBezTo>
                  <a:cubicBezTo>
                    <a:pt x="7" y="34"/>
                    <a:pt x="7" y="31"/>
                    <a:pt x="6" y="30"/>
                  </a:cubicBezTo>
                  <a:cubicBezTo>
                    <a:pt x="0" y="17"/>
                    <a:pt x="0" y="17"/>
                    <a:pt x="0" y="17"/>
                  </a:cubicBezTo>
                  <a:cubicBezTo>
                    <a:pt x="13" y="0"/>
                    <a:pt x="13" y="0"/>
                    <a:pt x="13" y="0"/>
                  </a:cubicBezTo>
                  <a:cubicBezTo>
                    <a:pt x="25" y="17"/>
                    <a:pt x="25" y="17"/>
                    <a:pt x="25" y="17"/>
                  </a:cubicBezTo>
                  <a:cubicBezTo>
                    <a:pt x="19" y="30"/>
                    <a:pt x="19" y="30"/>
                    <a:pt x="19" y="30"/>
                  </a:cubicBezTo>
                  <a:cubicBezTo>
                    <a:pt x="18" y="32"/>
                    <a:pt x="18" y="34"/>
                    <a:pt x="18" y="36"/>
                  </a:cubicBezTo>
                  <a:close/>
                </a:path>
              </a:pathLst>
            </a:custGeom>
            <a:solidFill>
              <a:srgbClr val="17C5CC"/>
            </a:solidFill>
            <a:ln w="9525">
              <a:noFill/>
              <a:round/>
            </a:ln>
          </p:spPr>
          <p:txBody>
            <a:bodyPr anchor="ctr"/>
            <a:lstStyle/>
            <a:p>
              <a:pPr algn="ctr"/>
            </a:p>
          </p:txBody>
        </p:sp>
        <p:sp>
          <p:nvSpPr>
            <p:cNvPr id="56" name="išļîďé"/>
            <p:cNvSpPr/>
            <p:nvPr/>
          </p:nvSpPr>
          <p:spPr bwMode="auto">
            <a:xfrm>
              <a:off x="8046489" y="4028812"/>
              <a:ext cx="381348" cy="544920"/>
            </a:xfrm>
            <a:custGeom>
              <a:avLst/>
              <a:gdLst/>
              <a:ahLst/>
              <a:cxnLst>
                <a:cxn ang="0">
                  <a:pos x="34" y="4"/>
                </a:cxn>
                <a:cxn ang="0">
                  <a:pos x="40" y="4"/>
                </a:cxn>
                <a:cxn ang="0">
                  <a:pos x="49" y="19"/>
                </a:cxn>
                <a:cxn ang="0">
                  <a:pos x="21" y="67"/>
                </a:cxn>
                <a:cxn ang="0">
                  <a:pos x="15" y="66"/>
                </a:cxn>
                <a:cxn ang="0">
                  <a:pos x="0" y="38"/>
                </a:cxn>
                <a:cxn ang="0">
                  <a:pos x="34" y="4"/>
                </a:cxn>
              </a:cxnLst>
              <a:rect l="0" t="0" r="r" b="b"/>
              <a:pathLst>
                <a:path w="49" h="70">
                  <a:moveTo>
                    <a:pt x="34" y="4"/>
                  </a:moveTo>
                  <a:cubicBezTo>
                    <a:pt x="37" y="1"/>
                    <a:pt x="38" y="0"/>
                    <a:pt x="40" y="4"/>
                  </a:cubicBezTo>
                  <a:cubicBezTo>
                    <a:pt x="49" y="19"/>
                    <a:pt x="49" y="19"/>
                    <a:pt x="49" y="19"/>
                  </a:cubicBezTo>
                  <a:cubicBezTo>
                    <a:pt x="21" y="67"/>
                    <a:pt x="21" y="67"/>
                    <a:pt x="21" y="67"/>
                  </a:cubicBezTo>
                  <a:cubicBezTo>
                    <a:pt x="19" y="70"/>
                    <a:pt x="17" y="70"/>
                    <a:pt x="15" y="66"/>
                  </a:cubicBezTo>
                  <a:cubicBezTo>
                    <a:pt x="0" y="38"/>
                    <a:pt x="0" y="38"/>
                    <a:pt x="0" y="38"/>
                  </a:cubicBezTo>
                  <a:lnTo>
                    <a:pt x="34" y="4"/>
                  </a:lnTo>
                  <a:close/>
                </a:path>
              </a:pathLst>
            </a:custGeom>
            <a:solidFill>
              <a:srgbClr val="FF6D3A"/>
            </a:solidFill>
            <a:ln w="9525">
              <a:noFill/>
              <a:round/>
            </a:ln>
          </p:spPr>
          <p:txBody>
            <a:bodyPr anchor="ctr"/>
            <a:lstStyle/>
            <a:p>
              <a:pPr algn="ctr"/>
            </a:p>
          </p:txBody>
        </p:sp>
        <p:sp>
          <p:nvSpPr>
            <p:cNvPr id="57" name="íŝ1ïḋè"/>
            <p:cNvSpPr/>
            <p:nvPr/>
          </p:nvSpPr>
          <p:spPr bwMode="auto">
            <a:xfrm>
              <a:off x="7680356" y="4037371"/>
              <a:ext cx="373740" cy="536361"/>
            </a:xfrm>
            <a:custGeom>
              <a:avLst/>
              <a:gdLst/>
              <a:ahLst/>
              <a:cxnLst>
                <a:cxn ang="0">
                  <a:pos x="15" y="3"/>
                </a:cxn>
                <a:cxn ang="0">
                  <a:pos x="10" y="3"/>
                </a:cxn>
                <a:cxn ang="0">
                  <a:pos x="0" y="18"/>
                </a:cxn>
                <a:cxn ang="0">
                  <a:pos x="29" y="66"/>
                </a:cxn>
                <a:cxn ang="0">
                  <a:pos x="34" y="66"/>
                </a:cxn>
                <a:cxn ang="0">
                  <a:pos x="48" y="37"/>
                </a:cxn>
                <a:cxn ang="0">
                  <a:pos x="15" y="3"/>
                </a:cxn>
              </a:cxnLst>
              <a:rect l="0" t="0" r="r" b="b"/>
              <a:pathLst>
                <a:path w="48" h="69">
                  <a:moveTo>
                    <a:pt x="15" y="3"/>
                  </a:moveTo>
                  <a:cubicBezTo>
                    <a:pt x="12" y="0"/>
                    <a:pt x="11" y="0"/>
                    <a:pt x="10" y="3"/>
                  </a:cubicBezTo>
                  <a:cubicBezTo>
                    <a:pt x="0" y="18"/>
                    <a:pt x="0" y="18"/>
                    <a:pt x="0" y="18"/>
                  </a:cubicBezTo>
                  <a:cubicBezTo>
                    <a:pt x="29" y="66"/>
                    <a:pt x="29" y="66"/>
                    <a:pt x="29" y="66"/>
                  </a:cubicBezTo>
                  <a:cubicBezTo>
                    <a:pt x="31" y="69"/>
                    <a:pt x="32" y="69"/>
                    <a:pt x="34" y="66"/>
                  </a:cubicBezTo>
                  <a:cubicBezTo>
                    <a:pt x="48" y="37"/>
                    <a:pt x="48" y="37"/>
                    <a:pt x="48" y="37"/>
                  </a:cubicBezTo>
                  <a:lnTo>
                    <a:pt x="15" y="3"/>
                  </a:lnTo>
                  <a:close/>
                </a:path>
              </a:pathLst>
            </a:custGeom>
            <a:solidFill>
              <a:srgbClr val="FF6D3A"/>
            </a:solidFill>
            <a:ln w="9525">
              <a:noFill/>
              <a:round/>
            </a:ln>
          </p:spPr>
          <p:txBody>
            <a:bodyPr anchor="ctr"/>
            <a:lstStyle/>
            <a:p>
              <a:pPr algn="ctr"/>
            </a:p>
          </p:txBody>
        </p:sp>
        <p:sp>
          <p:nvSpPr>
            <p:cNvPr id="58" name="ïṧľïde"/>
            <p:cNvSpPr/>
            <p:nvPr/>
          </p:nvSpPr>
          <p:spPr bwMode="auto">
            <a:xfrm>
              <a:off x="8046489" y="4153392"/>
              <a:ext cx="1315225" cy="1978068"/>
            </a:xfrm>
            <a:custGeom>
              <a:avLst/>
              <a:gdLst/>
              <a:ahLst/>
              <a:cxnLst>
                <a:cxn ang="0">
                  <a:pos x="107" y="254"/>
                </a:cxn>
                <a:cxn ang="0">
                  <a:pos x="107" y="121"/>
                </a:cxn>
                <a:cxn ang="0">
                  <a:pos x="109" y="122"/>
                </a:cxn>
                <a:cxn ang="0">
                  <a:pos x="121" y="254"/>
                </a:cxn>
                <a:cxn ang="0">
                  <a:pos x="169" y="254"/>
                </a:cxn>
                <a:cxn ang="0">
                  <a:pos x="161" y="48"/>
                </a:cxn>
                <a:cxn ang="0">
                  <a:pos x="125" y="7"/>
                </a:cxn>
                <a:cxn ang="0">
                  <a:pos x="56" y="0"/>
                </a:cxn>
                <a:cxn ang="0">
                  <a:pos x="0" y="154"/>
                </a:cxn>
                <a:cxn ang="0">
                  <a:pos x="0" y="254"/>
                </a:cxn>
                <a:cxn ang="0">
                  <a:pos x="107" y="254"/>
                </a:cxn>
              </a:cxnLst>
              <a:rect l="0" t="0" r="r" b="b"/>
              <a:pathLst>
                <a:path w="169" h="254">
                  <a:moveTo>
                    <a:pt x="107" y="254"/>
                  </a:moveTo>
                  <a:cubicBezTo>
                    <a:pt x="107" y="121"/>
                    <a:pt x="107" y="121"/>
                    <a:pt x="107" y="121"/>
                  </a:cubicBezTo>
                  <a:cubicBezTo>
                    <a:pt x="107" y="120"/>
                    <a:pt x="109" y="121"/>
                    <a:pt x="109" y="122"/>
                  </a:cubicBezTo>
                  <a:cubicBezTo>
                    <a:pt x="121" y="254"/>
                    <a:pt x="121" y="254"/>
                    <a:pt x="121" y="254"/>
                  </a:cubicBezTo>
                  <a:cubicBezTo>
                    <a:pt x="169" y="254"/>
                    <a:pt x="169" y="254"/>
                    <a:pt x="169" y="254"/>
                  </a:cubicBezTo>
                  <a:cubicBezTo>
                    <a:pt x="161" y="48"/>
                    <a:pt x="161" y="48"/>
                    <a:pt x="161" y="48"/>
                  </a:cubicBezTo>
                  <a:cubicBezTo>
                    <a:pt x="161" y="24"/>
                    <a:pt x="147" y="12"/>
                    <a:pt x="125" y="7"/>
                  </a:cubicBezTo>
                  <a:cubicBezTo>
                    <a:pt x="56" y="0"/>
                    <a:pt x="56" y="0"/>
                    <a:pt x="56" y="0"/>
                  </a:cubicBezTo>
                  <a:cubicBezTo>
                    <a:pt x="0" y="154"/>
                    <a:pt x="0" y="154"/>
                    <a:pt x="0" y="154"/>
                  </a:cubicBezTo>
                  <a:cubicBezTo>
                    <a:pt x="0" y="254"/>
                    <a:pt x="0" y="254"/>
                    <a:pt x="0" y="254"/>
                  </a:cubicBezTo>
                  <a:lnTo>
                    <a:pt x="107" y="254"/>
                  </a:lnTo>
                  <a:close/>
                </a:path>
              </a:pathLst>
            </a:custGeom>
            <a:solidFill>
              <a:srgbClr val="395B77"/>
            </a:solidFill>
            <a:ln w="9525">
              <a:noFill/>
              <a:round/>
            </a:ln>
          </p:spPr>
          <p:txBody>
            <a:bodyPr anchor="ctr"/>
            <a:lstStyle/>
            <a:p>
              <a:pPr algn="ctr"/>
            </a:p>
          </p:txBody>
        </p:sp>
        <p:sp>
          <p:nvSpPr>
            <p:cNvPr id="59" name="íSľïďè"/>
            <p:cNvSpPr/>
            <p:nvPr/>
          </p:nvSpPr>
          <p:spPr bwMode="auto">
            <a:xfrm>
              <a:off x="6302366" y="4161951"/>
              <a:ext cx="1744123" cy="1969509"/>
            </a:xfrm>
            <a:custGeom>
              <a:avLst/>
              <a:gdLst/>
              <a:ahLst/>
              <a:cxnLst>
                <a:cxn ang="0">
                  <a:pos x="22" y="217"/>
                </a:cxn>
                <a:cxn ang="0">
                  <a:pos x="29" y="218"/>
                </a:cxn>
                <a:cxn ang="0">
                  <a:pos x="127" y="186"/>
                </a:cxn>
                <a:cxn ang="0">
                  <a:pos x="139" y="121"/>
                </a:cxn>
                <a:cxn ang="0">
                  <a:pos x="141" y="120"/>
                </a:cxn>
                <a:cxn ang="0">
                  <a:pos x="141" y="253"/>
                </a:cxn>
                <a:cxn ang="0">
                  <a:pos x="224" y="253"/>
                </a:cxn>
                <a:cxn ang="0">
                  <a:pos x="224" y="153"/>
                </a:cxn>
                <a:cxn ang="0">
                  <a:pos x="167" y="0"/>
                </a:cxn>
                <a:cxn ang="0">
                  <a:pos x="124" y="6"/>
                </a:cxn>
                <a:cxn ang="0">
                  <a:pos x="88" y="47"/>
                </a:cxn>
                <a:cxn ang="0">
                  <a:pos x="82" y="145"/>
                </a:cxn>
                <a:cxn ang="0">
                  <a:pos x="3" y="177"/>
                </a:cxn>
                <a:cxn ang="0">
                  <a:pos x="1" y="183"/>
                </a:cxn>
                <a:cxn ang="0">
                  <a:pos x="22" y="217"/>
                </a:cxn>
              </a:cxnLst>
              <a:rect l="0" t="0" r="r" b="b"/>
              <a:pathLst>
                <a:path w="224" h="253">
                  <a:moveTo>
                    <a:pt x="22" y="217"/>
                  </a:moveTo>
                  <a:cubicBezTo>
                    <a:pt x="24" y="219"/>
                    <a:pt x="27" y="220"/>
                    <a:pt x="29" y="218"/>
                  </a:cubicBezTo>
                  <a:cubicBezTo>
                    <a:pt x="127" y="186"/>
                    <a:pt x="127" y="186"/>
                    <a:pt x="127" y="186"/>
                  </a:cubicBezTo>
                  <a:cubicBezTo>
                    <a:pt x="139" y="121"/>
                    <a:pt x="139" y="121"/>
                    <a:pt x="139" y="121"/>
                  </a:cubicBezTo>
                  <a:cubicBezTo>
                    <a:pt x="139" y="120"/>
                    <a:pt x="141" y="119"/>
                    <a:pt x="141" y="120"/>
                  </a:cubicBezTo>
                  <a:cubicBezTo>
                    <a:pt x="141" y="253"/>
                    <a:pt x="141" y="253"/>
                    <a:pt x="141" y="253"/>
                  </a:cubicBezTo>
                  <a:cubicBezTo>
                    <a:pt x="224" y="253"/>
                    <a:pt x="224" y="253"/>
                    <a:pt x="224" y="253"/>
                  </a:cubicBezTo>
                  <a:cubicBezTo>
                    <a:pt x="224" y="153"/>
                    <a:pt x="224" y="153"/>
                    <a:pt x="224" y="153"/>
                  </a:cubicBezTo>
                  <a:cubicBezTo>
                    <a:pt x="167" y="0"/>
                    <a:pt x="167" y="0"/>
                    <a:pt x="167" y="0"/>
                  </a:cubicBezTo>
                  <a:cubicBezTo>
                    <a:pt x="124" y="6"/>
                    <a:pt x="124" y="6"/>
                    <a:pt x="124" y="6"/>
                  </a:cubicBezTo>
                  <a:cubicBezTo>
                    <a:pt x="102" y="11"/>
                    <a:pt x="88" y="23"/>
                    <a:pt x="88" y="47"/>
                  </a:cubicBezTo>
                  <a:cubicBezTo>
                    <a:pt x="82" y="145"/>
                    <a:pt x="82" y="145"/>
                    <a:pt x="82" y="145"/>
                  </a:cubicBezTo>
                  <a:cubicBezTo>
                    <a:pt x="3" y="177"/>
                    <a:pt x="3" y="177"/>
                    <a:pt x="3" y="177"/>
                  </a:cubicBezTo>
                  <a:cubicBezTo>
                    <a:pt x="0" y="178"/>
                    <a:pt x="0" y="181"/>
                    <a:pt x="1" y="183"/>
                  </a:cubicBezTo>
                  <a:lnTo>
                    <a:pt x="22" y="217"/>
                  </a:lnTo>
                  <a:close/>
                </a:path>
              </a:pathLst>
            </a:custGeom>
            <a:solidFill>
              <a:srgbClr val="253F59"/>
            </a:solidFill>
            <a:ln w="9525">
              <a:noFill/>
              <a:round/>
            </a:ln>
          </p:spPr>
          <p:txBody>
            <a:bodyPr anchor="ctr"/>
            <a:lstStyle/>
            <a:p>
              <a:pPr algn="ctr"/>
            </a:p>
          </p:txBody>
        </p:sp>
        <p:sp>
          <p:nvSpPr>
            <p:cNvPr id="60" name="îṩļiḑe"/>
            <p:cNvSpPr/>
            <p:nvPr/>
          </p:nvSpPr>
          <p:spPr bwMode="auto">
            <a:xfrm>
              <a:off x="4137903" y="4161951"/>
              <a:ext cx="1751731" cy="1969509"/>
            </a:xfrm>
            <a:custGeom>
              <a:avLst/>
              <a:gdLst/>
              <a:ahLst/>
              <a:cxnLst>
                <a:cxn ang="0">
                  <a:pos x="83" y="253"/>
                </a:cxn>
                <a:cxn ang="0">
                  <a:pos x="83" y="120"/>
                </a:cxn>
                <a:cxn ang="0">
                  <a:pos x="85" y="121"/>
                </a:cxn>
                <a:cxn ang="0">
                  <a:pos x="96" y="183"/>
                </a:cxn>
                <a:cxn ang="0">
                  <a:pos x="196" y="218"/>
                </a:cxn>
                <a:cxn ang="0">
                  <a:pos x="202" y="217"/>
                </a:cxn>
                <a:cxn ang="0">
                  <a:pos x="224" y="183"/>
                </a:cxn>
                <a:cxn ang="0">
                  <a:pos x="222" y="177"/>
                </a:cxn>
                <a:cxn ang="0">
                  <a:pos x="140" y="144"/>
                </a:cxn>
                <a:cxn ang="0">
                  <a:pos x="136" y="47"/>
                </a:cxn>
                <a:cxn ang="0">
                  <a:pos x="100" y="6"/>
                </a:cxn>
                <a:cxn ang="0">
                  <a:pos x="57" y="0"/>
                </a:cxn>
                <a:cxn ang="0">
                  <a:pos x="0" y="153"/>
                </a:cxn>
                <a:cxn ang="0">
                  <a:pos x="0" y="253"/>
                </a:cxn>
                <a:cxn ang="0">
                  <a:pos x="83" y="253"/>
                </a:cxn>
              </a:cxnLst>
              <a:rect l="0" t="0" r="r" b="b"/>
              <a:pathLst>
                <a:path w="225" h="253">
                  <a:moveTo>
                    <a:pt x="83" y="253"/>
                  </a:moveTo>
                  <a:cubicBezTo>
                    <a:pt x="83" y="120"/>
                    <a:pt x="83" y="120"/>
                    <a:pt x="83" y="120"/>
                  </a:cubicBezTo>
                  <a:cubicBezTo>
                    <a:pt x="83" y="119"/>
                    <a:pt x="85" y="120"/>
                    <a:pt x="85" y="121"/>
                  </a:cubicBezTo>
                  <a:cubicBezTo>
                    <a:pt x="96" y="183"/>
                    <a:pt x="96" y="183"/>
                    <a:pt x="96" y="183"/>
                  </a:cubicBezTo>
                  <a:cubicBezTo>
                    <a:pt x="196" y="218"/>
                    <a:pt x="196" y="218"/>
                    <a:pt x="196" y="218"/>
                  </a:cubicBezTo>
                  <a:cubicBezTo>
                    <a:pt x="198" y="220"/>
                    <a:pt x="201" y="219"/>
                    <a:pt x="202" y="217"/>
                  </a:cubicBezTo>
                  <a:cubicBezTo>
                    <a:pt x="224" y="183"/>
                    <a:pt x="224" y="183"/>
                    <a:pt x="224" y="183"/>
                  </a:cubicBezTo>
                  <a:cubicBezTo>
                    <a:pt x="225" y="181"/>
                    <a:pt x="224" y="178"/>
                    <a:pt x="222" y="177"/>
                  </a:cubicBezTo>
                  <a:cubicBezTo>
                    <a:pt x="140" y="144"/>
                    <a:pt x="140" y="144"/>
                    <a:pt x="140" y="144"/>
                  </a:cubicBezTo>
                  <a:cubicBezTo>
                    <a:pt x="136" y="47"/>
                    <a:pt x="136" y="47"/>
                    <a:pt x="136" y="47"/>
                  </a:cubicBezTo>
                  <a:cubicBezTo>
                    <a:pt x="136" y="23"/>
                    <a:pt x="123" y="11"/>
                    <a:pt x="100" y="6"/>
                  </a:cubicBezTo>
                  <a:cubicBezTo>
                    <a:pt x="57" y="0"/>
                    <a:pt x="57" y="0"/>
                    <a:pt x="57" y="0"/>
                  </a:cubicBezTo>
                  <a:cubicBezTo>
                    <a:pt x="0" y="153"/>
                    <a:pt x="0" y="153"/>
                    <a:pt x="0" y="153"/>
                  </a:cubicBezTo>
                  <a:cubicBezTo>
                    <a:pt x="0" y="253"/>
                    <a:pt x="0" y="253"/>
                    <a:pt x="0" y="253"/>
                  </a:cubicBezTo>
                  <a:lnTo>
                    <a:pt x="83" y="253"/>
                  </a:lnTo>
                  <a:close/>
                </a:path>
              </a:pathLst>
            </a:custGeom>
            <a:solidFill>
              <a:srgbClr val="253F59"/>
            </a:solidFill>
            <a:ln w="9525">
              <a:noFill/>
              <a:round/>
            </a:ln>
          </p:spPr>
          <p:txBody>
            <a:bodyPr anchor="ctr"/>
            <a:lstStyle/>
            <a:p>
              <a:pPr algn="ctr"/>
            </a:p>
          </p:txBody>
        </p:sp>
        <p:sp>
          <p:nvSpPr>
            <p:cNvPr id="61" name="iSḻiďé"/>
            <p:cNvSpPr/>
            <p:nvPr/>
          </p:nvSpPr>
          <p:spPr bwMode="auto">
            <a:xfrm>
              <a:off x="2830286" y="4153392"/>
              <a:ext cx="1307617" cy="1978068"/>
            </a:xfrm>
            <a:custGeom>
              <a:avLst/>
              <a:gdLst/>
              <a:ahLst/>
              <a:cxnLst>
                <a:cxn ang="0">
                  <a:pos x="48" y="254"/>
                </a:cxn>
                <a:cxn ang="0">
                  <a:pos x="59" y="122"/>
                </a:cxn>
                <a:cxn ang="0">
                  <a:pos x="61" y="121"/>
                </a:cxn>
                <a:cxn ang="0">
                  <a:pos x="61" y="254"/>
                </a:cxn>
                <a:cxn ang="0">
                  <a:pos x="168" y="254"/>
                </a:cxn>
                <a:cxn ang="0">
                  <a:pos x="168" y="154"/>
                </a:cxn>
                <a:cxn ang="0">
                  <a:pos x="113" y="0"/>
                </a:cxn>
                <a:cxn ang="0">
                  <a:pos x="44" y="7"/>
                </a:cxn>
                <a:cxn ang="0">
                  <a:pos x="8" y="48"/>
                </a:cxn>
                <a:cxn ang="0">
                  <a:pos x="0" y="254"/>
                </a:cxn>
                <a:cxn ang="0">
                  <a:pos x="48" y="254"/>
                </a:cxn>
              </a:cxnLst>
              <a:rect l="0" t="0" r="r" b="b"/>
              <a:pathLst>
                <a:path w="168" h="254">
                  <a:moveTo>
                    <a:pt x="48" y="254"/>
                  </a:moveTo>
                  <a:cubicBezTo>
                    <a:pt x="59" y="122"/>
                    <a:pt x="59" y="122"/>
                    <a:pt x="59" y="122"/>
                  </a:cubicBezTo>
                  <a:cubicBezTo>
                    <a:pt x="59" y="121"/>
                    <a:pt x="61" y="120"/>
                    <a:pt x="61" y="121"/>
                  </a:cubicBezTo>
                  <a:cubicBezTo>
                    <a:pt x="61" y="254"/>
                    <a:pt x="61" y="254"/>
                    <a:pt x="61" y="254"/>
                  </a:cubicBezTo>
                  <a:cubicBezTo>
                    <a:pt x="168" y="254"/>
                    <a:pt x="168" y="254"/>
                    <a:pt x="168" y="254"/>
                  </a:cubicBezTo>
                  <a:cubicBezTo>
                    <a:pt x="168" y="154"/>
                    <a:pt x="168" y="154"/>
                    <a:pt x="168" y="154"/>
                  </a:cubicBezTo>
                  <a:cubicBezTo>
                    <a:pt x="113" y="0"/>
                    <a:pt x="113" y="0"/>
                    <a:pt x="113" y="0"/>
                  </a:cubicBezTo>
                  <a:cubicBezTo>
                    <a:pt x="44" y="7"/>
                    <a:pt x="44" y="7"/>
                    <a:pt x="44" y="7"/>
                  </a:cubicBezTo>
                  <a:cubicBezTo>
                    <a:pt x="21" y="12"/>
                    <a:pt x="8" y="24"/>
                    <a:pt x="8" y="48"/>
                  </a:cubicBezTo>
                  <a:cubicBezTo>
                    <a:pt x="0" y="254"/>
                    <a:pt x="0" y="254"/>
                    <a:pt x="0" y="254"/>
                  </a:cubicBezTo>
                  <a:lnTo>
                    <a:pt x="48" y="254"/>
                  </a:lnTo>
                  <a:close/>
                </a:path>
              </a:pathLst>
            </a:custGeom>
            <a:solidFill>
              <a:srgbClr val="395B77"/>
            </a:solidFill>
            <a:ln w="9525">
              <a:noFill/>
              <a:round/>
            </a:ln>
          </p:spPr>
          <p:txBody>
            <a:bodyPr anchor="ctr"/>
            <a:lstStyle/>
            <a:p>
              <a:pPr algn="ctr"/>
            </a:p>
          </p:txBody>
        </p:sp>
        <p:sp>
          <p:nvSpPr>
            <p:cNvPr id="62" name="îşḷiḋé"/>
            <p:cNvSpPr/>
            <p:nvPr/>
          </p:nvSpPr>
          <p:spPr bwMode="auto">
            <a:xfrm>
              <a:off x="3616758" y="4138176"/>
              <a:ext cx="521145" cy="1206812"/>
            </a:xfrm>
            <a:custGeom>
              <a:avLst/>
              <a:gdLst/>
              <a:ahLst/>
              <a:cxnLst>
                <a:cxn ang="0">
                  <a:pos x="19" y="0"/>
                </a:cxn>
                <a:cxn ang="0">
                  <a:pos x="4" y="2"/>
                </a:cxn>
                <a:cxn ang="0">
                  <a:pos x="2" y="4"/>
                </a:cxn>
                <a:cxn ang="0">
                  <a:pos x="1" y="5"/>
                </a:cxn>
                <a:cxn ang="0">
                  <a:pos x="0" y="38"/>
                </a:cxn>
                <a:cxn ang="0">
                  <a:pos x="6" y="45"/>
                </a:cxn>
                <a:cxn ang="0">
                  <a:pos x="24" y="45"/>
                </a:cxn>
                <a:cxn ang="0">
                  <a:pos x="7" y="65"/>
                </a:cxn>
                <a:cxn ang="0">
                  <a:pos x="8" y="77"/>
                </a:cxn>
                <a:cxn ang="0">
                  <a:pos x="67" y="155"/>
                </a:cxn>
                <a:cxn ang="0">
                  <a:pos x="19" y="0"/>
                </a:cxn>
              </a:cxnLst>
              <a:rect l="0" t="0" r="r" b="b"/>
              <a:pathLst>
                <a:path w="67" h="155">
                  <a:moveTo>
                    <a:pt x="19" y="0"/>
                  </a:moveTo>
                  <a:cubicBezTo>
                    <a:pt x="4" y="2"/>
                    <a:pt x="4" y="2"/>
                    <a:pt x="4" y="2"/>
                  </a:cubicBezTo>
                  <a:cubicBezTo>
                    <a:pt x="4" y="2"/>
                    <a:pt x="2" y="2"/>
                    <a:pt x="2" y="4"/>
                  </a:cubicBezTo>
                  <a:cubicBezTo>
                    <a:pt x="2" y="4"/>
                    <a:pt x="1" y="5"/>
                    <a:pt x="1" y="5"/>
                  </a:cubicBezTo>
                  <a:cubicBezTo>
                    <a:pt x="0" y="38"/>
                    <a:pt x="0" y="38"/>
                    <a:pt x="0" y="38"/>
                  </a:cubicBezTo>
                  <a:cubicBezTo>
                    <a:pt x="0" y="44"/>
                    <a:pt x="1" y="45"/>
                    <a:pt x="6" y="45"/>
                  </a:cubicBezTo>
                  <a:cubicBezTo>
                    <a:pt x="24" y="45"/>
                    <a:pt x="24" y="45"/>
                    <a:pt x="24" y="45"/>
                  </a:cubicBezTo>
                  <a:cubicBezTo>
                    <a:pt x="7" y="65"/>
                    <a:pt x="7" y="65"/>
                    <a:pt x="7" y="65"/>
                  </a:cubicBezTo>
                  <a:cubicBezTo>
                    <a:pt x="2" y="71"/>
                    <a:pt x="5" y="73"/>
                    <a:pt x="8" y="77"/>
                  </a:cubicBezTo>
                  <a:cubicBezTo>
                    <a:pt x="67" y="155"/>
                    <a:pt x="67" y="155"/>
                    <a:pt x="67" y="155"/>
                  </a:cubicBezTo>
                  <a:lnTo>
                    <a:pt x="19" y="0"/>
                  </a:lnTo>
                  <a:close/>
                </a:path>
              </a:pathLst>
            </a:custGeom>
            <a:solidFill>
              <a:srgbClr val="689ABC"/>
            </a:solidFill>
            <a:ln w="9525">
              <a:noFill/>
              <a:round/>
            </a:ln>
          </p:spPr>
          <p:txBody>
            <a:bodyPr anchor="ctr"/>
            <a:lstStyle/>
            <a:p>
              <a:pPr algn="ctr"/>
            </a:p>
          </p:txBody>
        </p:sp>
        <p:sp>
          <p:nvSpPr>
            <p:cNvPr id="63" name="íṩļîḋé"/>
            <p:cNvSpPr/>
            <p:nvPr/>
          </p:nvSpPr>
          <p:spPr bwMode="auto">
            <a:xfrm>
              <a:off x="4137903" y="4130568"/>
              <a:ext cx="514488" cy="1214420"/>
            </a:xfrm>
            <a:custGeom>
              <a:avLst/>
              <a:gdLst/>
              <a:ahLst/>
              <a:cxnLst>
                <a:cxn ang="0">
                  <a:pos x="46" y="0"/>
                </a:cxn>
                <a:cxn ang="0">
                  <a:pos x="63" y="3"/>
                </a:cxn>
                <a:cxn ang="0">
                  <a:pos x="64" y="4"/>
                </a:cxn>
                <a:cxn ang="0">
                  <a:pos x="65" y="6"/>
                </a:cxn>
                <a:cxn ang="0">
                  <a:pos x="66" y="39"/>
                </a:cxn>
                <a:cxn ang="0">
                  <a:pos x="60" y="46"/>
                </a:cxn>
                <a:cxn ang="0">
                  <a:pos x="42" y="46"/>
                </a:cxn>
                <a:cxn ang="0">
                  <a:pos x="59" y="66"/>
                </a:cxn>
                <a:cxn ang="0">
                  <a:pos x="58" y="78"/>
                </a:cxn>
                <a:cxn ang="0">
                  <a:pos x="0" y="156"/>
                </a:cxn>
                <a:cxn ang="0">
                  <a:pos x="46" y="0"/>
                </a:cxn>
              </a:cxnLst>
              <a:rect l="0" t="0" r="r" b="b"/>
              <a:pathLst>
                <a:path w="66" h="156">
                  <a:moveTo>
                    <a:pt x="46" y="0"/>
                  </a:moveTo>
                  <a:cubicBezTo>
                    <a:pt x="63" y="3"/>
                    <a:pt x="63" y="3"/>
                    <a:pt x="63" y="3"/>
                  </a:cubicBezTo>
                  <a:cubicBezTo>
                    <a:pt x="63" y="3"/>
                    <a:pt x="64" y="4"/>
                    <a:pt x="64" y="4"/>
                  </a:cubicBezTo>
                  <a:cubicBezTo>
                    <a:pt x="64" y="4"/>
                    <a:pt x="65" y="6"/>
                    <a:pt x="65" y="6"/>
                  </a:cubicBezTo>
                  <a:cubicBezTo>
                    <a:pt x="66" y="39"/>
                    <a:pt x="66" y="39"/>
                    <a:pt x="66" y="39"/>
                  </a:cubicBezTo>
                  <a:cubicBezTo>
                    <a:pt x="66" y="45"/>
                    <a:pt x="65" y="46"/>
                    <a:pt x="60" y="46"/>
                  </a:cubicBezTo>
                  <a:cubicBezTo>
                    <a:pt x="42" y="46"/>
                    <a:pt x="42" y="46"/>
                    <a:pt x="42" y="46"/>
                  </a:cubicBezTo>
                  <a:cubicBezTo>
                    <a:pt x="59" y="66"/>
                    <a:pt x="59" y="66"/>
                    <a:pt x="59" y="66"/>
                  </a:cubicBezTo>
                  <a:cubicBezTo>
                    <a:pt x="64" y="72"/>
                    <a:pt x="61" y="74"/>
                    <a:pt x="58" y="78"/>
                  </a:cubicBezTo>
                  <a:cubicBezTo>
                    <a:pt x="0" y="156"/>
                    <a:pt x="0" y="156"/>
                    <a:pt x="0" y="156"/>
                  </a:cubicBezTo>
                  <a:lnTo>
                    <a:pt x="46" y="0"/>
                  </a:lnTo>
                  <a:close/>
                </a:path>
              </a:pathLst>
            </a:custGeom>
            <a:solidFill>
              <a:srgbClr val="689ABC"/>
            </a:solidFill>
            <a:ln w="9525">
              <a:noFill/>
              <a:round/>
            </a:ln>
          </p:spPr>
          <p:txBody>
            <a:bodyPr anchor="ctr"/>
            <a:lstStyle/>
            <a:p>
              <a:pPr algn="ctr"/>
            </a:p>
          </p:txBody>
        </p:sp>
        <p:sp>
          <p:nvSpPr>
            <p:cNvPr id="64" name="iṣ1ïḓé"/>
            <p:cNvSpPr/>
            <p:nvPr/>
          </p:nvSpPr>
          <p:spPr bwMode="auto">
            <a:xfrm>
              <a:off x="8046489" y="4138176"/>
              <a:ext cx="521145" cy="1206812"/>
            </a:xfrm>
            <a:custGeom>
              <a:avLst/>
              <a:gdLst/>
              <a:ahLst/>
              <a:cxnLst>
                <a:cxn ang="0">
                  <a:pos x="48" y="0"/>
                </a:cxn>
                <a:cxn ang="0">
                  <a:pos x="64" y="2"/>
                </a:cxn>
                <a:cxn ang="0">
                  <a:pos x="66" y="4"/>
                </a:cxn>
                <a:cxn ang="0">
                  <a:pos x="66" y="5"/>
                </a:cxn>
                <a:cxn ang="0">
                  <a:pos x="67" y="38"/>
                </a:cxn>
                <a:cxn ang="0">
                  <a:pos x="61" y="45"/>
                </a:cxn>
                <a:cxn ang="0">
                  <a:pos x="44" y="45"/>
                </a:cxn>
                <a:cxn ang="0">
                  <a:pos x="60" y="65"/>
                </a:cxn>
                <a:cxn ang="0">
                  <a:pos x="59" y="77"/>
                </a:cxn>
                <a:cxn ang="0">
                  <a:pos x="0" y="155"/>
                </a:cxn>
                <a:cxn ang="0">
                  <a:pos x="48" y="0"/>
                </a:cxn>
              </a:cxnLst>
              <a:rect l="0" t="0" r="r" b="b"/>
              <a:pathLst>
                <a:path w="67" h="155">
                  <a:moveTo>
                    <a:pt x="48" y="0"/>
                  </a:moveTo>
                  <a:cubicBezTo>
                    <a:pt x="64" y="2"/>
                    <a:pt x="64" y="2"/>
                    <a:pt x="64" y="2"/>
                  </a:cubicBezTo>
                  <a:cubicBezTo>
                    <a:pt x="64" y="2"/>
                    <a:pt x="65" y="2"/>
                    <a:pt x="66" y="4"/>
                  </a:cubicBezTo>
                  <a:cubicBezTo>
                    <a:pt x="66" y="4"/>
                    <a:pt x="66" y="5"/>
                    <a:pt x="66" y="5"/>
                  </a:cubicBezTo>
                  <a:cubicBezTo>
                    <a:pt x="67" y="38"/>
                    <a:pt x="67" y="38"/>
                    <a:pt x="67" y="38"/>
                  </a:cubicBezTo>
                  <a:cubicBezTo>
                    <a:pt x="67" y="44"/>
                    <a:pt x="67" y="45"/>
                    <a:pt x="61" y="45"/>
                  </a:cubicBezTo>
                  <a:cubicBezTo>
                    <a:pt x="44" y="45"/>
                    <a:pt x="44" y="45"/>
                    <a:pt x="44" y="45"/>
                  </a:cubicBezTo>
                  <a:cubicBezTo>
                    <a:pt x="60" y="65"/>
                    <a:pt x="60" y="65"/>
                    <a:pt x="60" y="65"/>
                  </a:cubicBezTo>
                  <a:cubicBezTo>
                    <a:pt x="65" y="71"/>
                    <a:pt x="62" y="73"/>
                    <a:pt x="59" y="77"/>
                  </a:cubicBezTo>
                  <a:cubicBezTo>
                    <a:pt x="0" y="155"/>
                    <a:pt x="0" y="155"/>
                    <a:pt x="0" y="155"/>
                  </a:cubicBezTo>
                  <a:lnTo>
                    <a:pt x="48" y="0"/>
                  </a:lnTo>
                  <a:close/>
                </a:path>
              </a:pathLst>
            </a:custGeom>
            <a:solidFill>
              <a:srgbClr val="689ABC"/>
            </a:solidFill>
            <a:ln w="9525">
              <a:noFill/>
              <a:round/>
            </a:ln>
          </p:spPr>
          <p:txBody>
            <a:bodyPr anchor="ctr"/>
            <a:lstStyle/>
            <a:p>
              <a:pPr algn="ctr"/>
            </a:p>
          </p:txBody>
        </p:sp>
        <p:sp>
          <p:nvSpPr>
            <p:cNvPr id="65" name="íṡḻíḓè"/>
            <p:cNvSpPr/>
            <p:nvPr/>
          </p:nvSpPr>
          <p:spPr bwMode="auto">
            <a:xfrm>
              <a:off x="7540560" y="4130568"/>
              <a:ext cx="505929" cy="1214420"/>
            </a:xfrm>
            <a:custGeom>
              <a:avLst/>
              <a:gdLst/>
              <a:ahLst/>
              <a:cxnLst>
                <a:cxn ang="0">
                  <a:pos x="19" y="0"/>
                </a:cxn>
                <a:cxn ang="0">
                  <a:pos x="3" y="3"/>
                </a:cxn>
                <a:cxn ang="0">
                  <a:pos x="1" y="4"/>
                </a:cxn>
                <a:cxn ang="0">
                  <a:pos x="1" y="6"/>
                </a:cxn>
                <a:cxn ang="0">
                  <a:pos x="0" y="39"/>
                </a:cxn>
                <a:cxn ang="0">
                  <a:pos x="6" y="46"/>
                </a:cxn>
                <a:cxn ang="0">
                  <a:pos x="23" y="46"/>
                </a:cxn>
                <a:cxn ang="0">
                  <a:pos x="7" y="66"/>
                </a:cxn>
                <a:cxn ang="0">
                  <a:pos x="8" y="78"/>
                </a:cxn>
                <a:cxn ang="0">
                  <a:pos x="65" y="156"/>
                </a:cxn>
                <a:cxn ang="0">
                  <a:pos x="19" y="0"/>
                </a:cxn>
              </a:cxnLst>
              <a:rect l="0" t="0" r="r" b="b"/>
              <a:pathLst>
                <a:path w="65" h="156">
                  <a:moveTo>
                    <a:pt x="19" y="0"/>
                  </a:moveTo>
                  <a:cubicBezTo>
                    <a:pt x="3" y="3"/>
                    <a:pt x="3" y="3"/>
                    <a:pt x="3" y="3"/>
                  </a:cubicBezTo>
                  <a:cubicBezTo>
                    <a:pt x="3" y="3"/>
                    <a:pt x="2" y="4"/>
                    <a:pt x="1" y="4"/>
                  </a:cubicBezTo>
                  <a:cubicBezTo>
                    <a:pt x="1" y="4"/>
                    <a:pt x="1" y="6"/>
                    <a:pt x="1" y="6"/>
                  </a:cubicBezTo>
                  <a:cubicBezTo>
                    <a:pt x="0" y="39"/>
                    <a:pt x="0" y="39"/>
                    <a:pt x="0" y="39"/>
                  </a:cubicBezTo>
                  <a:cubicBezTo>
                    <a:pt x="0" y="45"/>
                    <a:pt x="1" y="46"/>
                    <a:pt x="6" y="46"/>
                  </a:cubicBezTo>
                  <a:cubicBezTo>
                    <a:pt x="23" y="46"/>
                    <a:pt x="23" y="46"/>
                    <a:pt x="23" y="46"/>
                  </a:cubicBezTo>
                  <a:cubicBezTo>
                    <a:pt x="7" y="66"/>
                    <a:pt x="7" y="66"/>
                    <a:pt x="7" y="66"/>
                  </a:cubicBezTo>
                  <a:cubicBezTo>
                    <a:pt x="2" y="72"/>
                    <a:pt x="5" y="74"/>
                    <a:pt x="8" y="78"/>
                  </a:cubicBezTo>
                  <a:cubicBezTo>
                    <a:pt x="65" y="156"/>
                    <a:pt x="65" y="156"/>
                    <a:pt x="65" y="156"/>
                  </a:cubicBezTo>
                  <a:lnTo>
                    <a:pt x="19" y="0"/>
                  </a:lnTo>
                  <a:close/>
                </a:path>
              </a:pathLst>
            </a:custGeom>
            <a:solidFill>
              <a:srgbClr val="689ABC"/>
            </a:solidFill>
            <a:ln w="9525">
              <a:noFill/>
              <a:round/>
            </a:ln>
          </p:spPr>
          <p:txBody>
            <a:bodyPr anchor="ctr"/>
            <a:lstStyle/>
            <a:p>
              <a:pPr algn="ctr"/>
            </a:p>
          </p:txBody>
        </p:sp>
        <p:sp>
          <p:nvSpPr>
            <p:cNvPr id="66" name="iṡ1ïḓe"/>
            <p:cNvSpPr/>
            <p:nvPr/>
          </p:nvSpPr>
          <p:spPr bwMode="auto">
            <a:xfrm>
              <a:off x="4185453" y="5539942"/>
              <a:ext cx="77030" cy="69423"/>
            </a:xfrm>
            <a:prstGeom prst="ellipse">
              <a:avLst/>
            </a:prstGeom>
            <a:solidFill>
              <a:srgbClr val="395B77"/>
            </a:solidFill>
            <a:ln w="9525">
              <a:noFill/>
              <a:round/>
            </a:ln>
          </p:spPr>
          <p:txBody>
            <a:bodyPr anchor="ctr"/>
            <a:lstStyle/>
            <a:p>
              <a:pPr algn="ctr"/>
            </a:p>
          </p:txBody>
        </p:sp>
        <p:sp>
          <p:nvSpPr>
            <p:cNvPr id="67" name="îşḻîde"/>
            <p:cNvSpPr/>
            <p:nvPr/>
          </p:nvSpPr>
          <p:spPr bwMode="auto">
            <a:xfrm>
              <a:off x="4185453" y="5843309"/>
              <a:ext cx="77030" cy="77982"/>
            </a:xfrm>
            <a:prstGeom prst="ellipse">
              <a:avLst/>
            </a:prstGeom>
            <a:solidFill>
              <a:srgbClr val="395B77"/>
            </a:solidFill>
            <a:ln w="9525">
              <a:noFill/>
              <a:round/>
            </a:ln>
          </p:spPr>
          <p:txBody>
            <a:bodyPr anchor="ctr"/>
            <a:lstStyle/>
            <a:p>
              <a:pPr algn="ctr"/>
            </a:p>
          </p:txBody>
        </p:sp>
        <p:sp>
          <p:nvSpPr>
            <p:cNvPr id="68" name="isḷïḍè"/>
            <p:cNvSpPr/>
            <p:nvPr/>
          </p:nvSpPr>
          <p:spPr bwMode="auto">
            <a:xfrm>
              <a:off x="7929517" y="5539942"/>
              <a:ext cx="70374" cy="69423"/>
            </a:xfrm>
            <a:prstGeom prst="ellipse">
              <a:avLst/>
            </a:prstGeom>
            <a:solidFill>
              <a:srgbClr val="395B77"/>
            </a:solidFill>
            <a:ln w="9525">
              <a:noFill/>
              <a:round/>
            </a:ln>
          </p:spPr>
          <p:txBody>
            <a:bodyPr anchor="ctr"/>
            <a:lstStyle/>
            <a:p>
              <a:pPr algn="ctr"/>
            </a:p>
          </p:txBody>
        </p:sp>
        <p:sp>
          <p:nvSpPr>
            <p:cNvPr id="69" name="îS1iďê"/>
            <p:cNvSpPr/>
            <p:nvPr/>
          </p:nvSpPr>
          <p:spPr bwMode="auto">
            <a:xfrm>
              <a:off x="7929517" y="5843309"/>
              <a:ext cx="70374" cy="77982"/>
            </a:xfrm>
            <a:prstGeom prst="ellipse">
              <a:avLst/>
            </a:prstGeom>
            <a:solidFill>
              <a:srgbClr val="395B77"/>
            </a:solidFill>
            <a:ln w="9525">
              <a:noFill/>
              <a:round/>
            </a:ln>
          </p:spPr>
          <p:txBody>
            <a:bodyPr anchor="ctr"/>
            <a:lstStyle/>
            <a:p>
              <a:pPr algn="ctr"/>
            </a:p>
          </p:txBody>
        </p:sp>
        <p:sp>
          <p:nvSpPr>
            <p:cNvPr id="70" name="isliḓè"/>
            <p:cNvSpPr/>
            <p:nvPr/>
          </p:nvSpPr>
          <p:spPr bwMode="auto">
            <a:xfrm>
              <a:off x="7812545" y="3585648"/>
              <a:ext cx="444114" cy="420339"/>
            </a:xfrm>
            <a:custGeom>
              <a:avLst/>
              <a:gdLst/>
              <a:ahLst/>
              <a:cxnLst>
                <a:cxn ang="0">
                  <a:pos x="37" y="38"/>
                </a:cxn>
                <a:cxn ang="0">
                  <a:pos x="57" y="2"/>
                </a:cxn>
                <a:cxn ang="0">
                  <a:pos x="57" y="0"/>
                </a:cxn>
                <a:cxn ang="0">
                  <a:pos x="32" y="20"/>
                </a:cxn>
                <a:cxn ang="0">
                  <a:pos x="1" y="37"/>
                </a:cxn>
                <a:cxn ang="0">
                  <a:pos x="0" y="54"/>
                </a:cxn>
                <a:cxn ang="0">
                  <a:pos x="37" y="38"/>
                </a:cxn>
              </a:cxnLst>
              <a:rect l="0" t="0" r="r" b="b"/>
              <a:pathLst>
                <a:path w="57" h="54">
                  <a:moveTo>
                    <a:pt x="37" y="38"/>
                  </a:moveTo>
                  <a:cubicBezTo>
                    <a:pt x="48" y="30"/>
                    <a:pt x="54" y="16"/>
                    <a:pt x="57" y="2"/>
                  </a:cubicBezTo>
                  <a:cubicBezTo>
                    <a:pt x="57" y="0"/>
                    <a:pt x="57" y="0"/>
                    <a:pt x="57" y="0"/>
                  </a:cubicBezTo>
                  <a:cubicBezTo>
                    <a:pt x="32" y="20"/>
                    <a:pt x="32" y="20"/>
                    <a:pt x="32" y="20"/>
                  </a:cubicBezTo>
                  <a:cubicBezTo>
                    <a:pt x="1" y="37"/>
                    <a:pt x="1" y="37"/>
                    <a:pt x="1" y="37"/>
                  </a:cubicBezTo>
                  <a:cubicBezTo>
                    <a:pt x="0" y="54"/>
                    <a:pt x="0" y="54"/>
                    <a:pt x="0" y="54"/>
                  </a:cubicBezTo>
                  <a:cubicBezTo>
                    <a:pt x="15" y="51"/>
                    <a:pt x="29" y="44"/>
                    <a:pt x="37" y="38"/>
                  </a:cubicBezTo>
                  <a:close/>
                </a:path>
              </a:pathLst>
            </a:custGeom>
            <a:solidFill>
              <a:srgbClr val="EACDB5"/>
            </a:solidFill>
            <a:ln w="9525">
              <a:noFill/>
              <a:round/>
            </a:ln>
          </p:spPr>
          <p:txBody>
            <a:bodyPr anchor="ctr"/>
            <a:lstStyle/>
            <a:p>
              <a:pPr algn="ctr"/>
            </a:p>
          </p:txBody>
        </p:sp>
        <p:sp>
          <p:nvSpPr>
            <p:cNvPr id="71" name="îṩ1ídê"/>
            <p:cNvSpPr/>
            <p:nvPr/>
          </p:nvSpPr>
          <p:spPr bwMode="auto">
            <a:xfrm>
              <a:off x="7423588" y="2830559"/>
              <a:ext cx="887277" cy="1144046"/>
            </a:xfrm>
            <a:custGeom>
              <a:avLst/>
              <a:gdLst/>
              <a:ahLst/>
              <a:cxnLst>
                <a:cxn ang="0">
                  <a:pos x="42" y="0"/>
                </a:cxn>
                <a:cxn ang="0">
                  <a:pos x="0" y="2"/>
                </a:cxn>
                <a:cxn ang="0">
                  <a:pos x="10" y="111"/>
                </a:cxn>
                <a:cxn ang="0">
                  <a:pos x="34" y="147"/>
                </a:cxn>
                <a:cxn ang="0">
                  <a:pos x="87" y="129"/>
                </a:cxn>
                <a:cxn ang="0">
                  <a:pos x="112" y="61"/>
                </a:cxn>
                <a:cxn ang="0">
                  <a:pos x="114" y="4"/>
                </a:cxn>
                <a:cxn ang="0">
                  <a:pos x="42" y="0"/>
                </a:cxn>
              </a:cxnLst>
              <a:rect l="0" t="0" r="r" b="b"/>
              <a:pathLst>
                <a:path w="114" h="147">
                  <a:moveTo>
                    <a:pt x="42" y="0"/>
                  </a:moveTo>
                  <a:cubicBezTo>
                    <a:pt x="0" y="2"/>
                    <a:pt x="0" y="2"/>
                    <a:pt x="0" y="2"/>
                  </a:cubicBezTo>
                  <a:cubicBezTo>
                    <a:pt x="10" y="111"/>
                    <a:pt x="10" y="111"/>
                    <a:pt x="10" y="111"/>
                  </a:cubicBezTo>
                  <a:cubicBezTo>
                    <a:pt x="12" y="143"/>
                    <a:pt x="25" y="147"/>
                    <a:pt x="34" y="147"/>
                  </a:cubicBezTo>
                  <a:cubicBezTo>
                    <a:pt x="54" y="147"/>
                    <a:pt x="77" y="137"/>
                    <a:pt x="87" y="129"/>
                  </a:cubicBezTo>
                  <a:cubicBezTo>
                    <a:pt x="111" y="111"/>
                    <a:pt x="112" y="64"/>
                    <a:pt x="112" y="61"/>
                  </a:cubicBezTo>
                  <a:cubicBezTo>
                    <a:pt x="114" y="4"/>
                    <a:pt x="114" y="4"/>
                    <a:pt x="114" y="4"/>
                  </a:cubicBezTo>
                  <a:lnTo>
                    <a:pt x="42" y="0"/>
                  </a:lnTo>
                  <a:close/>
                </a:path>
              </a:pathLst>
            </a:custGeom>
            <a:solidFill>
              <a:srgbClr val="FFE1CC"/>
            </a:solidFill>
            <a:ln w="9525">
              <a:noFill/>
              <a:round/>
            </a:ln>
          </p:spPr>
          <p:txBody>
            <a:bodyPr anchor="ctr"/>
            <a:lstStyle/>
            <a:p>
              <a:pPr algn="ctr"/>
            </a:p>
          </p:txBody>
        </p:sp>
        <p:sp>
          <p:nvSpPr>
            <p:cNvPr id="72" name="íṩļídè"/>
            <p:cNvSpPr/>
            <p:nvPr/>
          </p:nvSpPr>
          <p:spPr bwMode="auto">
            <a:xfrm>
              <a:off x="7337998" y="2518633"/>
              <a:ext cx="1261018" cy="1191596"/>
            </a:xfrm>
            <a:custGeom>
              <a:avLst/>
              <a:gdLst/>
              <a:ahLst/>
              <a:cxnLst>
                <a:cxn ang="0">
                  <a:pos x="14" y="19"/>
                </a:cxn>
                <a:cxn ang="0">
                  <a:pos x="16" y="49"/>
                </a:cxn>
                <a:cxn ang="0">
                  <a:pos x="47" y="61"/>
                </a:cxn>
                <a:cxn ang="0">
                  <a:pos x="57" y="77"/>
                </a:cxn>
                <a:cxn ang="0">
                  <a:pos x="57" y="109"/>
                </a:cxn>
                <a:cxn ang="0">
                  <a:pos x="65" y="114"/>
                </a:cxn>
                <a:cxn ang="0">
                  <a:pos x="73" y="102"/>
                </a:cxn>
                <a:cxn ang="0">
                  <a:pos x="82" y="100"/>
                </a:cxn>
                <a:cxn ang="0">
                  <a:pos x="90" y="100"/>
                </a:cxn>
                <a:cxn ang="0">
                  <a:pos x="98" y="104"/>
                </a:cxn>
                <a:cxn ang="0">
                  <a:pos x="106" y="134"/>
                </a:cxn>
                <a:cxn ang="0">
                  <a:pos x="123" y="153"/>
                </a:cxn>
                <a:cxn ang="0">
                  <a:pos x="127" y="153"/>
                </a:cxn>
                <a:cxn ang="0">
                  <a:pos x="150" y="97"/>
                </a:cxn>
                <a:cxn ang="0">
                  <a:pos x="73" y="12"/>
                </a:cxn>
                <a:cxn ang="0">
                  <a:pos x="14" y="19"/>
                </a:cxn>
              </a:cxnLst>
              <a:rect l="0" t="0" r="r" b="b"/>
              <a:pathLst>
                <a:path w="162" h="153">
                  <a:moveTo>
                    <a:pt x="14" y="19"/>
                  </a:moveTo>
                  <a:cubicBezTo>
                    <a:pt x="0" y="20"/>
                    <a:pt x="0" y="42"/>
                    <a:pt x="16" y="49"/>
                  </a:cubicBezTo>
                  <a:cubicBezTo>
                    <a:pt x="24" y="52"/>
                    <a:pt x="47" y="61"/>
                    <a:pt x="47" y="61"/>
                  </a:cubicBezTo>
                  <a:cubicBezTo>
                    <a:pt x="57" y="64"/>
                    <a:pt x="57" y="72"/>
                    <a:pt x="57" y="77"/>
                  </a:cubicBezTo>
                  <a:cubicBezTo>
                    <a:pt x="57" y="109"/>
                    <a:pt x="57" y="109"/>
                    <a:pt x="57" y="109"/>
                  </a:cubicBezTo>
                  <a:cubicBezTo>
                    <a:pt x="57" y="113"/>
                    <a:pt x="59" y="117"/>
                    <a:pt x="65" y="114"/>
                  </a:cubicBezTo>
                  <a:cubicBezTo>
                    <a:pt x="69" y="113"/>
                    <a:pt x="72" y="107"/>
                    <a:pt x="73" y="102"/>
                  </a:cubicBezTo>
                  <a:cubicBezTo>
                    <a:pt x="73" y="102"/>
                    <a:pt x="77" y="100"/>
                    <a:pt x="82" y="100"/>
                  </a:cubicBezTo>
                  <a:cubicBezTo>
                    <a:pt x="90" y="100"/>
                    <a:pt x="90" y="100"/>
                    <a:pt x="90" y="100"/>
                  </a:cubicBezTo>
                  <a:cubicBezTo>
                    <a:pt x="95" y="100"/>
                    <a:pt x="96" y="98"/>
                    <a:pt x="98" y="104"/>
                  </a:cubicBezTo>
                  <a:cubicBezTo>
                    <a:pt x="106" y="134"/>
                    <a:pt x="106" y="134"/>
                    <a:pt x="106" y="134"/>
                  </a:cubicBezTo>
                  <a:cubicBezTo>
                    <a:pt x="110" y="148"/>
                    <a:pt x="118" y="153"/>
                    <a:pt x="123" y="153"/>
                  </a:cubicBezTo>
                  <a:cubicBezTo>
                    <a:pt x="127" y="153"/>
                    <a:pt x="127" y="153"/>
                    <a:pt x="127" y="153"/>
                  </a:cubicBezTo>
                  <a:cubicBezTo>
                    <a:pt x="135" y="135"/>
                    <a:pt x="146" y="107"/>
                    <a:pt x="150" y="97"/>
                  </a:cubicBezTo>
                  <a:cubicBezTo>
                    <a:pt x="162" y="65"/>
                    <a:pt x="148" y="0"/>
                    <a:pt x="73" y="12"/>
                  </a:cubicBezTo>
                  <a:lnTo>
                    <a:pt x="14" y="19"/>
                  </a:lnTo>
                  <a:close/>
                </a:path>
              </a:pathLst>
            </a:custGeom>
            <a:solidFill>
              <a:srgbClr val="253F59"/>
            </a:solidFill>
            <a:ln w="9525">
              <a:noFill/>
              <a:round/>
            </a:ln>
          </p:spPr>
          <p:txBody>
            <a:bodyPr anchor="ctr"/>
            <a:lstStyle/>
            <a:p>
              <a:pPr algn="ctr"/>
            </a:p>
          </p:txBody>
        </p:sp>
        <p:sp>
          <p:nvSpPr>
            <p:cNvPr id="73" name="îṩļïḓé"/>
            <p:cNvSpPr/>
            <p:nvPr/>
          </p:nvSpPr>
          <p:spPr bwMode="auto">
            <a:xfrm>
              <a:off x="7898134" y="3250898"/>
              <a:ext cx="218729" cy="373741"/>
            </a:xfrm>
            <a:custGeom>
              <a:avLst/>
              <a:gdLst/>
              <a:ahLst/>
              <a:cxnLst>
                <a:cxn ang="0">
                  <a:pos x="14" y="0"/>
                </a:cxn>
                <a:cxn ang="0">
                  <a:pos x="0" y="13"/>
                </a:cxn>
                <a:cxn ang="0">
                  <a:pos x="0" y="39"/>
                </a:cxn>
                <a:cxn ang="0">
                  <a:pos x="5" y="46"/>
                </a:cxn>
                <a:cxn ang="0">
                  <a:pos x="19" y="34"/>
                </a:cxn>
                <a:cxn ang="0">
                  <a:pos x="24" y="22"/>
                </a:cxn>
                <a:cxn ang="0">
                  <a:pos x="14" y="0"/>
                </a:cxn>
              </a:cxnLst>
              <a:rect l="0" t="0" r="r" b="b"/>
              <a:pathLst>
                <a:path w="28" h="48">
                  <a:moveTo>
                    <a:pt x="14" y="0"/>
                  </a:moveTo>
                  <a:cubicBezTo>
                    <a:pt x="1" y="0"/>
                    <a:pt x="0" y="13"/>
                    <a:pt x="0" y="13"/>
                  </a:cubicBezTo>
                  <a:cubicBezTo>
                    <a:pt x="0" y="39"/>
                    <a:pt x="0" y="39"/>
                    <a:pt x="0" y="39"/>
                  </a:cubicBezTo>
                  <a:cubicBezTo>
                    <a:pt x="0" y="39"/>
                    <a:pt x="0" y="45"/>
                    <a:pt x="5" y="46"/>
                  </a:cubicBezTo>
                  <a:cubicBezTo>
                    <a:pt x="13" y="48"/>
                    <a:pt x="16" y="41"/>
                    <a:pt x="19" y="34"/>
                  </a:cubicBezTo>
                  <a:cubicBezTo>
                    <a:pt x="20" y="33"/>
                    <a:pt x="24" y="23"/>
                    <a:pt x="24" y="22"/>
                  </a:cubicBezTo>
                  <a:cubicBezTo>
                    <a:pt x="28" y="13"/>
                    <a:pt x="27" y="0"/>
                    <a:pt x="14" y="0"/>
                  </a:cubicBezTo>
                  <a:close/>
                </a:path>
              </a:pathLst>
            </a:custGeom>
            <a:solidFill>
              <a:srgbClr val="FFE8D9"/>
            </a:solidFill>
            <a:ln w="9525">
              <a:noFill/>
              <a:round/>
            </a:ln>
          </p:spPr>
          <p:txBody>
            <a:bodyPr anchor="ctr"/>
            <a:lstStyle/>
            <a:p>
              <a:pPr algn="ctr"/>
            </a:p>
          </p:txBody>
        </p:sp>
        <p:sp>
          <p:nvSpPr>
            <p:cNvPr id="74" name="ïṡḻîḑê"/>
            <p:cNvSpPr/>
            <p:nvPr/>
          </p:nvSpPr>
          <p:spPr bwMode="auto">
            <a:xfrm>
              <a:off x="3936293" y="3585648"/>
              <a:ext cx="443163" cy="420339"/>
            </a:xfrm>
            <a:custGeom>
              <a:avLst/>
              <a:gdLst/>
              <a:ahLst/>
              <a:cxnLst>
                <a:cxn ang="0">
                  <a:pos x="20" y="38"/>
                </a:cxn>
                <a:cxn ang="0">
                  <a:pos x="0" y="2"/>
                </a:cxn>
                <a:cxn ang="0">
                  <a:pos x="0" y="0"/>
                </a:cxn>
                <a:cxn ang="0">
                  <a:pos x="25" y="20"/>
                </a:cxn>
                <a:cxn ang="0">
                  <a:pos x="56" y="37"/>
                </a:cxn>
                <a:cxn ang="0">
                  <a:pos x="57" y="54"/>
                </a:cxn>
                <a:cxn ang="0">
                  <a:pos x="20" y="38"/>
                </a:cxn>
              </a:cxnLst>
              <a:rect l="0" t="0" r="r" b="b"/>
              <a:pathLst>
                <a:path w="57" h="54">
                  <a:moveTo>
                    <a:pt x="20" y="38"/>
                  </a:moveTo>
                  <a:cubicBezTo>
                    <a:pt x="9" y="30"/>
                    <a:pt x="3" y="16"/>
                    <a:pt x="0" y="2"/>
                  </a:cubicBezTo>
                  <a:cubicBezTo>
                    <a:pt x="0" y="0"/>
                    <a:pt x="0" y="0"/>
                    <a:pt x="0" y="0"/>
                  </a:cubicBezTo>
                  <a:cubicBezTo>
                    <a:pt x="25" y="20"/>
                    <a:pt x="25" y="20"/>
                    <a:pt x="25" y="20"/>
                  </a:cubicBezTo>
                  <a:cubicBezTo>
                    <a:pt x="56" y="37"/>
                    <a:pt x="56" y="37"/>
                    <a:pt x="56" y="37"/>
                  </a:cubicBezTo>
                  <a:cubicBezTo>
                    <a:pt x="57" y="54"/>
                    <a:pt x="57" y="54"/>
                    <a:pt x="57" y="54"/>
                  </a:cubicBezTo>
                  <a:cubicBezTo>
                    <a:pt x="42" y="51"/>
                    <a:pt x="28" y="44"/>
                    <a:pt x="20" y="38"/>
                  </a:cubicBezTo>
                  <a:close/>
                </a:path>
              </a:pathLst>
            </a:custGeom>
            <a:solidFill>
              <a:srgbClr val="EACDB5"/>
            </a:solidFill>
            <a:ln w="9525">
              <a:noFill/>
              <a:round/>
            </a:ln>
          </p:spPr>
          <p:txBody>
            <a:bodyPr anchor="ctr"/>
            <a:lstStyle/>
            <a:p>
              <a:pPr algn="ctr"/>
            </a:p>
          </p:txBody>
        </p:sp>
        <p:sp>
          <p:nvSpPr>
            <p:cNvPr id="75" name="íSľiďé"/>
            <p:cNvSpPr/>
            <p:nvPr/>
          </p:nvSpPr>
          <p:spPr bwMode="auto">
            <a:xfrm>
              <a:off x="3881135" y="2830559"/>
              <a:ext cx="887277" cy="1144046"/>
            </a:xfrm>
            <a:custGeom>
              <a:avLst/>
              <a:gdLst/>
              <a:ahLst/>
              <a:cxnLst>
                <a:cxn ang="0">
                  <a:pos x="72" y="0"/>
                </a:cxn>
                <a:cxn ang="0">
                  <a:pos x="114" y="2"/>
                </a:cxn>
                <a:cxn ang="0">
                  <a:pos x="104" y="111"/>
                </a:cxn>
                <a:cxn ang="0">
                  <a:pos x="80" y="147"/>
                </a:cxn>
                <a:cxn ang="0">
                  <a:pos x="27" y="129"/>
                </a:cxn>
                <a:cxn ang="0">
                  <a:pos x="2" y="61"/>
                </a:cxn>
                <a:cxn ang="0">
                  <a:pos x="0" y="4"/>
                </a:cxn>
                <a:cxn ang="0">
                  <a:pos x="72" y="0"/>
                </a:cxn>
              </a:cxnLst>
              <a:rect l="0" t="0" r="r" b="b"/>
              <a:pathLst>
                <a:path w="114" h="147">
                  <a:moveTo>
                    <a:pt x="72" y="0"/>
                  </a:moveTo>
                  <a:cubicBezTo>
                    <a:pt x="114" y="2"/>
                    <a:pt x="114" y="2"/>
                    <a:pt x="114" y="2"/>
                  </a:cubicBezTo>
                  <a:cubicBezTo>
                    <a:pt x="104" y="111"/>
                    <a:pt x="104" y="111"/>
                    <a:pt x="104" y="111"/>
                  </a:cubicBezTo>
                  <a:cubicBezTo>
                    <a:pt x="102" y="143"/>
                    <a:pt x="89" y="147"/>
                    <a:pt x="80" y="147"/>
                  </a:cubicBezTo>
                  <a:cubicBezTo>
                    <a:pt x="60" y="147"/>
                    <a:pt x="37" y="137"/>
                    <a:pt x="27" y="129"/>
                  </a:cubicBezTo>
                  <a:cubicBezTo>
                    <a:pt x="3" y="111"/>
                    <a:pt x="2" y="64"/>
                    <a:pt x="2" y="61"/>
                  </a:cubicBezTo>
                  <a:cubicBezTo>
                    <a:pt x="0" y="4"/>
                    <a:pt x="0" y="4"/>
                    <a:pt x="0" y="4"/>
                  </a:cubicBezTo>
                  <a:lnTo>
                    <a:pt x="72" y="0"/>
                  </a:lnTo>
                  <a:close/>
                </a:path>
              </a:pathLst>
            </a:custGeom>
            <a:solidFill>
              <a:srgbClr val="FFE1CC"/>
            </a:solidFill>
            <a:ln w="9525">
              <a:noFill/>
              <a:round/>
            </a:ln>
          </p:spPr>
          <p:txBody>
            <a:bodyPr anchor="ctr"/>
            <a:lstStyle/>
            <a:p>
              <a:pPr algn="ctr"/>
            </a:p>
          </p:txBody>
        </p:sp>
        <p:sp>
          <p:nvSpPr>
            <p:cNvPr id="76" name="ïṩlídé"/>
            <p:cNvSpPr/>
            <p:nvPr/>
          </p:nvSpPr>
          <p:spPr bwMode="auto">
            <a:xfrm>
              <a:off x="3592983" y="2518633"/>
              <a:ext cx="1261969" cy="1191596"/>
            </a:xfrm>
            <a:custGeom>
              <a:avLst/>
              <a:gdLst/>
              <a:ahLst/>
              <a:cxnLst>
                <a:cxn ang="0">
                  <a:pos x="148" y="19"/>
                </a:cxn>
                <a:cxn ang="0">
                  <a:pos x="146" y="49"/>
                </a:cxn>
                <a:cxn ang="0">
                  <a:pos x="116" y="61"/>
                </a:cxn>
                <a:cxn ang="0">
                  <a:pos x="105" y="77"/>
                </a:cxn>
                <a:cxn ang="0">
                  <a:pos x="105" y="109"/>
                </a:cxn>
                <a:cxn ang="0">
                  <a:pos x="97" y="114"/>
                </a:cxn>
                <a:cxn ang="0">
                  <a:pos x="89" y="102"/>
                </a:cxn>
                <a:cxn ang="0">
                  <a:pos x="80" y="100"/>
                </a:cxn>
                <a:cxn ang="0">
                  <a:pos x="72" y="100"/>
                </a:cxn>
                <a:cxn ang="0">
                  <a:pos x="64" y="104"/>
                </a:cxn>
                <a:cxn ang="0">
                  <a:pos x="56" y="134"/>
                </a:cxn>
                <a:cxn ang="0">
                  <a:pos x="39" y="153"/>
                </a:cxn>
                <a:cxn ang="0">
                  <a:pos x="35" y="153"/>
                </a:cxn>
                <a:cxn ang="0">
                  <a:pos x="12" y="97"/>
                </a:cxn>
                <a:cxn ang="0">
                  <a:pos x="89" y="12"/>
                </a:cxn>
                <a:cxn ang="0">
                  <a:pos x="148" y="19"/>
                </a:cxn>
              </a:cxnLst>
              <a:rect l="0" t="0" r="r" b="b"/>
              <a:pathLst>
                <a:path w="162" h="153">
                  <a:moveTo>
                    <a:pt x="148" y="19"/>
                  </a:moveTo>
                  <a:cubicBezTo>
                    <a:pt x="162" y="20"/>
                    <a:pt x="162" y="42"/>
                    <a:pt x="146" y="49"/>
                  </a:cubicBezTo>
                  <a:cubicBezTo>
                    <a:pt x="138" y="52"/>
                    <a:pt x="116" y="61"/>
                    <a:pt x="116" y="61"/>
                  </a:cubicBezTo>
                  <a:cubicBezTo>
                    <a:pt x="105" y="64"/>
                    <a:pt x="105" y="72"/>
                    <a:pt x="105" y="77"/>
                  </a:cubicBezTo>
                  <a:cubicBezTo>
                    <a:pt x="105" y="109"/>
                    <a:pt x="105" y="109"/>
                    <a:pt x="105" y="109"/>
                  </a:cubicBezTo>
                  <a:cubicBezTo>
                    <a:pt x="105" y="113"/>
                    <a:pt x="103" y="117"/>
                    <a:pt x="97" y="114"/>
                  </a:cubicBezTo>
                  <a:cubicBezTo>
                    <a:pt x="93" y="113"/>
                    <a:pt x="90" y="107"/>
                    <a:pt x="89" y="102"/>
                  </a:cubicBezTo>
                  <a:cubicBezTo>
                    <a:pt x="89" y="102"/>
                    <a:pt x="86" y="100"/>
                    <a:pt x="80" y="100"/>
                  </a:cubicBezTo>
                  <a:cubicBezTo>
                    <a:pt x="72" y="100"/>
                    <a:pt x="72" y="100"/>
                    <a:pt x="72" y="100"/>
                  </a:cubicBezTo>
                  <a:cubicBezTo>
                    <a:pt x="67" y="100"/>
                    <a:pt x="66" y="98"/>
                    <a:pt x="64" y="104"/>
                  </a:cubicBezTo>
                  <a:cubicBezTo>
                    <a:pt x="56" y="134"/>
                    <a:pt x="56" y="134"/>
                    <a:pt x="56" y="134"/>
                  </a:cubicBezTo>
                  <a:cubicBezTo>
                    <a:pt x="52" y="148"/>
                    <a:pt x="44" y="153"/>
                    <a:pt x="39" y="153"/>
                  </a:cubicBezTo>
                  <a:cubicBezTo>
                    <a:pt x="35" y="153"/>
                    <a:pt x="35" y="153"/>
                    <a:pt x="35" y="153"/>
                  </a:cubicBezTo>
                  <a:cubicBezTo>
                    <a:pt x="27" y="135"/>
                    <a:pt x="16" y="107"/>
                    <a:pt x="12" y="97"/>
                  </a:cubicBezTo>
                  <a:cubicBezTo>
                    <a:pt x="0" y="65"/>
                    <a:pt x="14" y="0"/>
                    <a:pt x="89" y="12"/>
                  </a:cubicBezTo>
                  <a:lnTo>
                    <a:pt x="148" y="19"/>
                  </a:lnTo>
                  <a:close/>
                </a:path>
              </a:pathLst>
            </a:custGeom>
            <a:solidFill>
              <a:srgbClr val="253F59"/>
            </a:solidFill>
            <a:ln w="9525">
              <a:noFill/>
              <a:round/>
            </a:ln>
          </p:spPr>
          <p:txBody>
            <a:bodyPr anchor="ctr"/>
            <a:lstStyle/>
            <a:p>
              <a:pPr algn="ctr"/>
            </a:p>
          </p:txBody>
        </p:sp>
        <p:sp>
          <p:nvSpPr>
            <p:cNvPr id="77" name="iṧḻïḍê"/>
            <p:cNvSpPr/>
            <p:nvPr/>
          </p:nvSpPr>
          <p:spPr bwMode="auto">
            <a:xfrm>
              <a:off x="4076088" y="3250898"/>
              <a:ext cx="217777" cy="373741"/>
            </a:xfrm>
            <a:custGeom>
              <a:avLst/>
              <a:gdLst/>
              <a:ahLst/>
              <a:cxnLst>
                <a:cxn ang="0">
                  <a:pos x="14" y="0"/>
                </a:cxn>
                <a:cxn ang="0">
                  <a:pos x="28" y="13"/>
                </a:cxn>
                <a:cxn ang="0">
                  <a:pos x="28" y="39"/>
                </a:cxn>
                <a:cxn ang="0">
                  <a:pos x="23" y="46"/>
                </a:cxn>
                <a:cxn ang="0">
                  <a:pos x="9" y="34"/>
                </a:cxn>
                <a:cxn ang="0">
                  <a:pos x="4" y="22"/>
                </a:cxn>
                <a:cxn ang="0">
                  <a:pos x="14" y="0"/>
                </a:cxn>
              </a:cxnLst>
              <a:rect l="0" t="0" r="r" b="b"/>
              <a:pathLst>
                <a:path w="28" h="48">
                  <a:moveTo>
                    <a:pt x="14" y="0"/>
                  </a:moveTo>
                  <a:cubicBezTo>
                    <a:pt x="27" y="0"/>
                    <a:pt x="28" y="13"/>
                    <a:pt x="28" y="13"/>
                  </a:cubicBezTo>
                  <a:cubicBezTo>
                    <a:pt x="28" y="39"/>
                    <a:pt x="28" y="39"/>
                    <a:pt x="28" y="39"/>
                  </a:cubicBezTo>
                  <a:cubicBezTo>
                    <a:pt x="28" y="39"/>
                    <a:pt x="28" y="45"/>
                    <a:pt x="23" y="46"/>
                  </a:cubicBezTo>
                  <a:cubicBezTo>
                    <a:pt x="15" y="48"/>
                    <a:pt x="12" y="41"/>
                    <a:pt x="9" y="34"/>
                  </a:cubicBezTo>
                  <a:cubicBezTo>
                    <a:pt x="9" y="33"/>
                    <a:pt x="4" y="23"/>
                    <a:pt x="4" y="22"/>
                  </a:cubicBezTo>
                  <a:cubicBezTo>
                    <a:pt x="0" y="13"/>
                    <a:pt x="1" y="0"/>
                    <a:pt x="14" y="0"/>
                  </a:cubicBezTo>
                  <a:close/>
                </a:path>
              </a:pathLst>
            </a:custGeom>
            <a:solidFill>
              <a:srgbClr val="FFE8D9"/>
            </a:solidFill>
            <a:ln w="9525">
              <a:noFill/>
              <a:round/>
            </a:ln>
          </p:spPr>
          <p:txBody>
            <a:bodyPr anchor="ctr"/>
            <a:lstStyle/>
            <a:p>
              <a:pPr algn="ctr"/>
            </a:p>
          </p:txBody>
        </p:sp>
      </p:grpSp>
      <p:sp>
        <p:nvSpPr>
          <p:cNvPr id="2" name="矩形 66"/>
          <p:cNvSpPr>
            <a:spLocks noChangeArrowheads="1"/>
          </p:cNvSpPr>
          <p:nvPr/>
        </p:nvSpPr>
        <p:spPr bwMode="auto">
          <a:xfrm>
            <a:off x="1887347" y="5034101"/>
            <a:ext cx="96139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lvl="0" indent="0">
              <a:lnSpc>
                <a:spcPct val="150000"/>
              </a:lnSpc>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用户和开发者可以通过对话图在用户如何利用系统执行任务上达成共同的视觉界面</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4" name="Group 21"/>
          <p:cNvGrpSpPr/>
          <p:nvPr/>
        </p:nvGrpSpPr>
        <p:grpSpPr>
          <a:xfrm>
            <a:off x="698499" y="2107688"/>
            <a:ext cx="774032" cy="736375"/>
            <a:chOff x="1731021" y="1638788"/>
            <a:chExt cx="736375" cy="736375"/>
          </a:xfrm>
          <a:solidFill>
            <a:schemeClr val="accent1"/>
          </a:solidFill>
        </p:grpSpPr>
        <p:sp>
          <p:nvSpPr>
            <p:cNvPr id="5" name="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3" name="TextBox 23"/>
            <p:cNvSpPr txBox="1"/>
            <p:nvPr/>
          </p:nvSpPr>
          <p:spPr>
            <a:xfrm>
              <a:off x="1835353" y="1774998"/>
              <a:ext cx="527709" cy="461665"/>
            </a:xfrm>
            <a:prstGeom prst="rect">
              <a:avLst/>
            </a:prstGeom>
            <a:grpFill/>
            <a:ln>
              <a:noFill/>
            </a:ln>
          </p:spPr>
          <p:txBody>
            <a:bodyPr wrap="none">
              <a:normAutofit fontScale="97500"/>
            </a:bodyPr>
            <a:lstStyle/>
            <a:p>
              <a:pPr algn="ctr"/>
              <a:r>
                <a:rPr lang="en-GB" sz="2400" b="1" dirty="0">
                  <a:solidFill>
                    <a:schemeClr val="bg1"/>
                  </a:solidFill>
                  <a:latin typeface="微软雅黑" panose="020B0503020204020204" pitchFamily="34" charset="-122"/>
                  <a:ea typeface="微软雅黑" panose="020B0503020204020204" pitchFamily="34" charset="-122"/>
                </a:rPr>
                <a:t>0</a:t>
              </a:r>
              <a:r>
                <a:rPr lang="en-US" altLang="en-GB" sz="2400" b="1" dirty="0">
                  <a:solidFill>
                    <a:schemeClr val="bg1"/>
                  </a:solidFill>
                  <a:latin typeface="微软雅黑" panose="020B0503020204020204" pitchFamily="34" charset="-122"/>
                  <a:ea typeface="微软雅黑" panose="020B0503020204020204" pitchFamily="34" charset="-122"/>
                </a:rPr>
                <a:t>1</a:t>
              </a:r>
              <a:endParaRPr lang="en-US" altLang="en-GB" sz="2400" b="1" dirty="0">
                <a:solidFill>
                  <a:schemeClr val="bg1"/>
                </a:solidFill>
                <a:latin typeface="微软雅黑" panose="020B0503020204020204" pitchFamily="34" charset="-122"/>
                <a:ea typeface="微软雅黑" panose="020B0503020204020204" pitchFamily="34" charset="-122"/>
              </a:endParaRPr>
            </a:p>
          </p:txBody>
        </p:sp>
      </p:grpSp>
      <p:grpSp>
        <p:nvGrpSpPr>
          <p:cNvPr id="7" name="Group 21"/>
          <p:cNvGrpSpPr/>
          <p:nvPr/>
        </p:nvGrpSpPr>
        <p:grpSpPr>
          <a:xfrm>
            <a:off x="699834" y="4954975"/>
            <a:ext cx="774032" cy="736375"/>
            <a:chOff x="1731021" y="1638788"/>
            <a:chExt cx="736375" cy="736375"/>
          </a:xfrm>
          <a:solidFill>
            <a:schemeClr val="accent1"/>
          </a:solidFill>
        </p:grpSpPr>
        <p:sp>
          <p:nvSpPr>
            <p:cNvPr id="8" name="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9" name="TextBox 23"/>
            <p:cNvSpPr txBox="1"/>
            <p:nvPr/>
          </p:nvSpPr>
          <p:spPr>
            <a:xfrm>
              <a:off x="1835353" y="1774998"/>
              <a:ext cx="527709" cy="461665"/>
            </a:xfrm>
            <a:prstGeom prst="rect">
              <a:avLst/>
            </a:prstGeom>
            <a:grpFill/>
            <a:ln>
              <a:noFill/>
            </a:ln>
          </p:spPr>
          <p:txBody>
            <a:bodyPr wrap="none">
              <a:normAutofit fontScale="97500"/>
            </a:bodyPr>
            <a:lstStyle/>
            <a:p>
              <a:pPr algn="ctr"/>
              <a:r>
                <a:rPr lang="en-GB" sz="2400" b="1" dirty="0">
                  <a:solidFill>
                    <a:schemeClr val="bg1"/>
                  </a:solidFill>
                  <a:latin typeface="微软雅黑" panose="020B0503020204020204" pitchFamily="34" charset="-122"/>
                  <a:ea typeface="微软雅黑" panose="020B0503020204020204" pitchFamily="34" charset="-122"/>
                </a:rPr>
                <a:t>0</a:t>
              </a:r>
              <a:r>
                <a:rPr lang="en-US" altLang="en-GB" sz="2400" b="1" dirty="0">
                  <a:solidFill>
                    <a:schemeClr val="bg1"/>
                  </a:solidFill>
                  <a:latin typeface="微软雅黑" panose="020B0503020204020204" pitchFamily="34" charset="-122"/>
                  <a:ea typeface="微软雅黑" panose="020B0503020204020204" pitchFamily="34" charset="-122"/>
                </a:rPr>
                <a:t>3</a:t>
              </a:r>
              <a:endParaRPr lang="en-US" altLang="en-GB" sz="2400" b="1" dirty="0">
                <a:solidFill>
                  <a:schemeClr val="bg1"/>
                </a:solidFill>
                <a:latin typeface="微软雅黑" panose="020B0503020204020204" pitchFamily="34" charset="-122"/>
                <a:ea typeface="微软雅黑" panose="020B0503020204020204" pitchFamily="34" charset="-122"/>
              </a:endParaRPr>
            </a:p>
          </p:txBody>
        </p:sp>
      </p:grpSp>
      <p:grpSp>
        <p:nvGrpSpPr>
          <p:cNvPr id="10" name="Group 21"/>
          <p:cNvGrpSpPr/>
          <p:nvPr/>
        </p:nvGrpSpPr>
        <p:grpSpPr>
          <a:xfrm>
            <a:off x="699166" y="3432880"/>
            <a:ext cx="774032" cy="736375"/>
            <a:chOff x="1731021" y="1638788"/>
            <a:chExt cx="736375" cy="736375"/>
          </a:xfrm>
          <a:solidFill>
            <a:schemeClr val="accent1"/>
          </a:solidFill>
        </p:grpSpPr>
        <p:sp>
          <p:nvSpPr>
            <p:cNvPr id="11" name="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6" name="TextBox 23"/>
            <p:cNvSpPr txBox="1"/>
            <p:nvPr/>
          </p:nvSpPr>
          <p:spPr>
            <a:xfrm>
              <a:off x="1835353" y="1774998"/>
              <a:ext cx="527709" cy="461665"/>
            </a:xfrm>
            <a:prstGeom prst="rect">
              <a:avLst/>
            </a:prstGeom>
            <a:grpFill/>
            <a:ln>
              <a:noFill/>
            </a:ln>
          </p:spPr>
          <p:txBody>
            <a:bodyPr wrap="none">
              <a:normAutofit fontScale="97500"/>
            </a:bodyPr>
            <a:lstStyle/>
            <a:p>
              <a:pPr algn="ctr"/>
              <a:r>
                <a:rPr lang="en-GB" sz="2400" b="1" dirty="0">
                  <a:solidFill>
                    <a:schemeClr val="bg1"/>
                  </a:solidFill>
                  <a:latin typeface="微软雅黑" panose="020B0503020204020204" pitchFamily="34" charset="-122"/>
                  <a:ea typeface="微软雅黑" panose="020B0503020204020204" pitchFamily="34" charset="-122"/>
                </a:rPr>
                <a:t>0</a:t>
              </a:r>
              <a:r>
                <a:rPr lang="en-US" altLang="en-GB" sz="2400" b="1" dirty="0">
                  <a:solidFill>
                    <a:schemeClr val="bg1"/>
                  </a:solidFill>
                  <a:latin typeface="微软雅黑" panose="020B0503020204020204" pitchFamily="34" charset="-122"/>
                  <a:ea typeface="微软雅黑" panose="020B0503020204020204" pitchFamily="34" charset="-122"/>
                </a:rPr>
                <a:t>2</a:t>
              </a:r>
              <a:endParaRPr lang="en-US" altLang="en-GB" sz="24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1887347" y="1968553"/>
            <a:ext cx="9609328" cy="943528"/>
          </a:xfrm>
          <a:prstGeom prst="rect">
            <a:avLst/>
          </a:prstGeom>
          <a:noFill/>
        </p:spPr>
        <p:txBody>
          <a:bodyPr wrap="square" rtlCol="0" anchor="t">
            <a:spAutoFit/>
          </a:bodyPr>
          <a:lstStyle/>
          <a:p>
            <a:pPr lvl="0" indent="0">
              <a:lnSpc>
                <a:spcPct val="150000"/>
              </a:lnSpc>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对话图代表了一个高层抽象的用户界面体系结构：对话图描绘了系统中的对话元素和它们之间的导航连接，</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但它没有揭示具体的屏幕设计</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1887348" y="3402965"/>
            <a:ext cx="7247418" cy="597279"/>
          </a:xfrm>
          <a:prstGeom prst="rect">
            <a:avLst/>
          </a:prstGeom>
          <a:noFill/>
        </p:spPr>
        <p:txBody>
          <a:bodyPr wrap="square" rtlCol="0" anchor="t">
            <a:spAutoFit/>
          </a:bodyPr>
          <a:lstStyle/>
          <a:p>
            <a:pPr lvl="0" indent="0">
              <a:lnSpc>
                <a:spcPct val="200000"/>
              </a:lnSpc>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对话图可以使你在对需求的理解上探索假设的用户界面概念</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78" name="组合 7"/>
          <p:cNvGrpSpPr/>
          <p:nvPr/>
        </p:nvGrpSpPr>
        <p:grpSpPr>
          <a:xfrm>
            <a:off x="108557" y="337632"/>
            <a:ext cx="4632960" cy="491490"/>
            <a:chOff x="198764" y="258545"/>
            <a:chExt cx="6175849" cy="655851"/>
          </a:xfrm>
        </p:grpSpPr>
        <p:grpSp>
          <p:nvGrpSpPr>
            <p:cNvPr id="79" name="组合 5"/>
            <p:cNvGrpSpPr/>
            <p:nvPr/>
          </p:nvGrpSpPr>
          <p:grpSpPr>
            <a:xfrm>
              <a:off x="198764" y="258545"/>
              <a:ext cx="700083" cy="563491"/>
              <a:chOff x="5075564" y="2933562"/>
              <a:chExt cx="2860947" cy="2302753"/>
            </a:xfrm>
          </p:grpSpPr>
          <p:sp>
            <p:nvSpPr>
              <p:cNvPr id="80" name="等腰三角形 79"/>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1" name="等腰三角形 80"/>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2"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4"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）对话图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83" name="文本框 82"/>
          <p:cNvSpPr txBox="1"/>
          <p:nvPr/>
        </p:nvSpPr>
        <p:spPr>
          <a:xfrm>
            <a:off x="689600" y="1539113"/>
            <a:ext cx="6096000" cy="400110"/>
          </a:xfrm>
          <a:prstGeom prst="rect">
            <a:avLst/>
          </a:prstGeom>
          <a:noFill/>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对话图的特点：</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12" name="日期占位符 11"/>
          <p:cNvSpPr>
            <a:spLocks noGrp="1"/>
          </p:cNvSpPr>
          <p:nvPr>
            <p:ph type="dt" sz="half" idx="10"/>
          </p:nvPr>
        </p:nvSpPr>
        <p:spPr/>
        <p:txBody>
          <a:bodyPr/>
          <a:lstStyle/>
          <a:p>
            <a:pPr>
              <a:defRPr/>
            </a:pPr>
            <a:fld id="{806E0C26-00C8-4007-B0B1-732FE2042B83}" type="datetime1">
              <a:rPr lang="zh-CN" altLang="en-US" smtClean="0">
                <a:solidFill>
                  <a:prstClr val="black">
                    <a:tint val="75000"/>
                  </a:prstClr>
                </a:solidFill>
              </a:rPr>
            </a:fld>
            <a:endParaRPr lang="zh-CN" altLang="en-US" dirty="0">
              <a:solidFill>
                <a:prstClr val="black">
                  <a:tint val="75000"/>
                </a:prstClr>
              </a:solidFill>
            </a:endParaRPr>
          </a:p>
        </p:txBody>
      </p:sp>
      <p:sp>
        <p:nvSpPr>
          <p:cNvPr id="16" name="灯片编号占位符 1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2"/>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 presetClass="entr" presetSubtype="8" fill="hold" nodeType="with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additive="base">
                                        <p:cTn id="12" dur="500" fill="hold"/>
                                        <p:tgtEl>
                                          <p:spTgt spid="78"/>
                                        </p:tgtEl>
                                        <p:attrNameLst>
                                          <p:attrName>ppt_x</p:attrName>
                                        </p:attrNameLst>
                                      </p:cBhvr>
                                      <p:tavLst>
                                        <p:tav tm="0">
                                          <p:val>
                                            <p:strVal val="0-#ppt_w/2"/>
                                          </p:val>
                                        </p:tav>
                                        <p:tav tm="100000">
                                          <p:val>
                                            <p:strVal val="#ppt_x"/>
                                          </p:val>
                                        </p:tav>
                                      </p:tavLst>
                                    </p:anim>
                                    <p:anim calcmode="lin" valueType="num">
                                      <p:cBhvr additive="base">
                                        <p:cTn id="13" dur="500" fill="hold"/>
                                        <p:tgtEl>
                                          <p:spTgt spid="78"/>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 calcmode="lin" valueType="num">
                                      <p:cBhvr additive="base">
                                        <p:cTn id="16" dur="500"/>
                                        <p:tgtEl>
                                          <p:spTgt spid="84"/>
                                        </p:tgtEl>
                                        <p:attrNameLst>
                                          <p:attrName>ppt_x</p:attrName>
                                        </p:attrNameLst>
                                      </p:cBhvr>
                                      <p:tavLst>
                                        <p:tav tm="0">
                                          <p:val>
                                            <p:strVal val="#ppt_x+#ppt_w*1.125000"/>
                                          </p:val>
                                        </p:tav>
                                        <p:tav tm="100000">
                                          <p:val>
                                            <p:strVal val="#ppt_x"/>
                                          </p:val>
                                        </p:tav>
                                      </p:tavLst>
                                    </p:anim>
                                    <p:animEffect transition="in" filter="wipe(lef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84" grpId="0"/>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pic>
        <p:nvPicPr>
          <p:cNvPr id="4" name="图形 3" descr="科学家"/>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22867" y="1796823"/>
            <a:ext cx="918930" cy="918930"/>
          </a:xfrm>
          <a:prstGeom prst="rect">
            <a:avLst/>
          </a:prstGeom>
        </p:spPr>
      </p:pic>
      <p:sp>
        <p:nvSpPr>
          <p:cNvPr id="8" name="文本框 7"/>
          <p:cNvSpPr txBox="1"/>
          <p:nvPr/>
        </p:nvSpPr>
        <p:spPr>
          <a:xfrm>
            <a:off x="2105612" y="1436157"/>
            <a:ext cx="4856290" cy="1477328"/>
          </a:xfrm>
          <a:prstGeom prst="rect">
            <a:avLst/>
          </a:prstGeom>
          <a:noFill/>
          <a:ln>
            <a:solidFill>
              <a:schemeClr val="accent2"/>
            </a:solidFill>
          </a:ln>
        </p:spPr>
        <p:txBody>
          <a:bodyPr wrap="square">
            <a:spAutoFit/>
          </a:bodyPr>
          <a:lstStyle/>
          <a:p>
            <a:pPr algn="just"/>
            <a:r>
              <a:rPr lang="zh-CN" altLang="en-US" b="1" dirty="0"/>
              <a:t>化学制品的产品代表者：</a:t>
            </a:r>
            <a:endParaRPr lang="en-US" altLang="zh-CN" b="1" dirty="0"/>
          </a:p>
          <a:p>
            <a:pPr algn="just"/>
            <a:r>
              <a:rPr lang="zh-CN" altLang="en-US" dirty="0"/>
              <a:t>我阅读过整个软件需求规格说明，大部分都符合我的需求，</a:t>
            </a:r>
            <a:r>
              <a:rPr lang="zh-CN" altLang="en-US" dirty="0">
                <a:solidFill>
                  <a:srgbClr val="FF0000"/>
                </a:solidFill>
              </a:rPr>
              <a:t>但是有几个部分我很难同意</a:t>
            </a:r>
            <a:r>
              <a:rPr lang="zh-CN" altLang="en-US" dirty="0"/>
              <a:t>。我不能确信在化学制品请求过程中，我们是否确定了这些步骤。</a:t>
            </a:r>
            <a:endParaRPr lang="zh-CN" altLang="en-US" dirty="0"/>
          </a:p>
        </p:txBody>
      </p:sp>
      <p:pic>
        <p:nvPicPr>
          <p:cNvPr id="9" name="图形 8" descr="程序员"/>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2867" y="3438979"/>
            <a:ext cx="918930" cy="918930"/>
          </a:xfrm>
          <a:prstGeom prst="rect">
            <a:avLst/>
          </a:prstGeom>
        </p:spPr>
      </p:pic>
      <p:sp>
        <p:nvSpPr>
          <p:cNvPr id="13" name="文本框 12"/>
          <p:cNvSpPr txBox="1"/>
          <p:nvPr/>
        </p:nvSpPr>
        <p:spPr>
          <a:xfrm>
            <a:off x="2105612" y="3236236"/>
            <a:ext cx="4856290" cy="1754326"/>
          </a:xfrm>
          <a:prstGeom prst="rect">
            <a:avLst/>
          </a:prstGeom>
          <a:noFill/>
          <a:ln>
            <a:solidFill>
              <a:srgbClr val="7030A0"/>
            </a:solidFill>
          </a:ln>
        </p:spPr>
        <p:txBody>
          <a:bodyPr wrap="square">
            <a:spAutoFit/>
          </a:bodyPr>
          <a:lstStyle/>
          <a:p>
            <a:pPr algn="just"/>
            <a:r>
              <a:rPr lang="zh-CN" altLang="en-US" b="1" dirty="0"/>
              <a:t>测试专家：</a:t>
            </a:r>
            <a:endParaRPr lang="en-US" altLang="zh-CN" b="1" dirty="0"/>
          </a:p>
          <a:p>
            <a:pPr algn="just"/>
            <a:r>
              <a:rPr lang="zh-CN" altLang="en-US" dirty="0"/>
              <a:t>当一个请求通过系统时，</a:t>
            </a:r>
            <a:r>
              <a:rPr lang="zh-CN" altLang="en-US" dirty="0">
                <a:solidFill>
                  <a:srgbClr val="FF0000"/>
                </a:solidFill>
              </a:rPr>
              <a:t>我很难想象</a:t>
            </a:r>
            <a:r>
              <a:rPr lang="zh-CN" altLang="en-US" dirty="0"/>
              <a:t>用于覆盖该请求状态变化的</a:t>
            </a:r>
            <a:r>
              <a:rPr lang="zh-CN" altLang="en-US" dirty="0">
                <a:solidFill>
                  <a:srgbClr val="FF0000"/>
                </a:solidFill>
              </a:rPr>
              <a:t>所有测试用例</a:t>
            </a:r>
            <a:r>
              <a:rPr lang="zh-CN" altLang="en-US" dirty="0"/>
              <a:t>。我发现许多关于状态变化的需求散布在整个软件需求规格说明中，但我</a:t>
            </a:r>
            <a:r>
              <a:rPr lang="zh-CN" altLang="en-US" dirty="0">
                <a:solidFill>
                  <a:srgbClr val="FF0000"/>
                </a:solidFill>
              </a:rPr>
              <a:t>无法确定是否有一些需求遗漏了或存在不一致性</a:t>
            </a:r>
            <a:r>
              <a:rPr lang="zh-CN" altLang="en-US" dirty="0"/>
              <a:t>。</a:t>
            </a:r>
            <a:endParaRPr lang="zh-CN" altLang="en-US" dirty="0"/>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5414" y="5369279"/>
            <a:ext cx="813835" cy="813835"/>
          </a:xfrm>
          <a:prstGeom prst="rect">
            <a:avLst/>
          </a:prstGeom>
        </p:spPr>
      </p:pic>
      <p:sp>
        <p:nvSpPr>
          <p:cNvPr id="25" name="文本框 24"/>
          <p:cNvSpPr txBox="1"/>
          <p:nvPr/>
        </p:nvSpPr>
        <p:spPr>
          <a:xfrm>
            <a:off x="2041797" y="5250138"/>
            <a:ext cx="4920105" cy="1200329"/>
          </a:xfrm>
          <a:prstGeom prst="rect">
            <a:avLst/>
          </a:prstGeom>
          <a:noFill/>
          <a:ln>
            <a:solidFill>
              <a:schemeClr val="accent6"/>
            </a:solidFill>
          </a:ln>
        </p:spPr>
        <p:txBody>
          <a:bodyPr wrap="square">
            <a:spAutoFit/>
          </a:bodyPr>
          <a:lstStyle/>
          <a:p>
            <a:pPr algn="just"/>
            <a:r>
              <a:rPr lang="zh-CN" altLang="en-US" b="1" dirty="0"/>
              <a:t>化学制品仓库的产品代表者：</a:t>
            </a:r>
            <a:endParaRPr lang="en-US" altLang="zh-CN" b="1" dirty="0"/>
          </a:p>
          <a:p>
            <a:pPr algn="just"/>
            <a:r>
              <a:rPr lang="zh-CN" altLang="en-US" dirty="0"/>
              <a:t>当我阅读了如何真正请求一种化学药品时，我</a:t>
            </a:r>
            <a:r>
              <a:rPr lang="zh-CN" altLang="en-US" dirty="0">
                <a:solidFill>
                  <a:srgbClr val="FF0000"/>
                </a:solidFill>
              </a:rPr>
              <a:t>感到困惑</a:t>
            </a:r>
            <a:r>
              <a:rPr lang="zh-CN" altLang="en-US" dirty="0"/>
              <a:t>”，“单个需求是能感觉到的，但我</a:t>
            </a:r>
            <a:r>
              <a:rPr lang="zh-CN" altLang="en-US" dirty="0">
                <a:solidFill>
                  <a:srgbClr val="FF0000"/>
                </a:solidFill>
              </a:rPr>
              <a:t>难以想像我所要完成的步骤顺序</a:t>
            </a:r>
            <a:r>
              <a:rPr lang="zh-CN" altLang="en-US" dirty="0"/>
              <a:t>。</a:t>
            </a:r>
            <a:endParaRPr lang="zh-CN" altLang="en-US" dirty="0"/>
          </a:p>
        </p:txBody>
      </p:sp>
      <p:sp>
        <p:nvSpPr>
          <p:cNvPr id="26" name="箭头: 下 25"/>
          <p:cNvSpPr/>
          <p:nvPr/>
        </p:nvSpPr>
        <p:spPr>
          <a:xfrm rot="16200000">
            <a:off x="6727298" y="3063778"/>
            <a:ext cx="1848071" cy="114287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p:cNvSpPr txBox="1"/>
          <p:nvPr/>
        </p:nvSpPr>
        <p:spPr>
          <a:xfrm>
            <a:off x="8369013" y="2319338"/>
            <a:ext cx="3004050" cy="2862322"/>
          </a:xfrm>
          <a:prstGeom prst="rect">
            <a:avLst/>
          </a:prstGeom>
          <a:noFill/>
        </p:spPr>
        <p:txBody>
          <a:bodyPr wrap="square">
            <a:spAutoFit/>
          </a:bodyPr>
          <a:lstStyle/>
          <a:p>
            <a:pPr algn="just"/>
            <a:r>
              <a:rPr lang="zh-CN" altLang="en-US" b="1" dirty="0"/>
              <a:t>需求分析者：</a:t>
            </a:r>
            <a:endParaRPr lang="en-US" altLang="zh-CN" b="1" dirty="0"/>
          </a:p>
          <a:p>
            <a:pPr algn="just"/>
            <a:r>
              <a:rPr lang="zh-CN" altLang="en-US" dirty="0"/>
              <a:t>看来</a:t>
            </a:r>
            <a:r>
              <a:rPr lang="zh-CN" altLang="en-US" dirty="0">
                <a:solidFill>
                  <a:srgbClr val="FF0000"/>
                </a:solidFill>
              </a:rPr>
              <a:t>软件需求规格说明似乎没有完全告诉</a:t>
            </a:r>
            <a:r>
              <a:rPr lang="zh-CN" altLang="en-US" dirty="0"/>
              <a:t>我们对于</a:t>
            </a:r>
            <a:r>
              <a:rPr lang="zh-CN" altLang="en-US" dirty="0">
                <a:solidFill>
                  <a:srgbClr val="FF0000"/>
                </a:solidFill>
              </a:rPr>
              <a:t>理解系统所需的各个方</a:t>
            </a:r>
            <a:r>
              <a:rPr lang="zh-CN" altLang="en-US" dirty="0"/>
              <a:t>面，</a:t>
            </a:r>
            <a:r>
              <a:rPr lang="zh-CN" altLang="en-US" dirty="0">
                <a:solidFill>
                  <a:srgbClr val="FF0000"/>
                </a:solidFill>
              </a:rPr>
              <a:t>也不能确保我们没有错过一个需求或不犯任何错误</a:t>
            </a:r>
            <a:r>
              <a:rPr lang="zh-CN" altLang="en-US" dirty="0"/>
              <a:t>。我将画一些图来帮助我们想像这些需求，并看一下能否澄清这些问题域。谢谢你们的反馈意见。</a:t>
            </a:r>
            <a:endParaRPr lang="zh-CN" altLang="en-US" dirty="0"/>
          </a:p>
        </p:txBody>
      </p:sp>
      <p:sp>
        <p:nvSpPr>
          <p:cNvPr id="31" name="矩形 9246"/>
          <p:cNvSpPr>
            <a:spLocks noChangeArrowheads="1"/>
          </p:cNvSpPr>
          <p:nvPr/>
        </p:nvSpPr>
        <p:spPr bwMode="auto">
          <a:xfrm>
            <a:off x="698499" y="1380740"/>
            <a:ext cx="6381395" cy="5189877"/>
          </a:xfrm>
          <a:prstGeom prst="rect">
            <a:avLst/>
          </a:prstGeom>
          <a:noFill/>
          <a:ln w="19050">
            <a:solidFill>
              <a:srgbClr val="5197D7"/>
            </a:solidFill>
            <a:prstDash val="sysDash"/>
            <a:miter lim="800000"/>
          </a:ln>
        </p:spPr>
        <p:txBody>
          <a:bodyPr wrap="none" anchor="ctr"/>
          <a:lstStyle/>
          <a:p>
            <a:pPr algn="ctr"/>
            <a:endParaRPr lang="zh-CN" altLang="en-US" sz="2000" dirty="0">
              <a:noFill/>
              <a:latin typeface="+mn-ea"/>
            </a:endParaRPr>
          </a:p>
        </p:txBody>
      </p:sp>
      <p:sp>
        <p:nvSpPr>
          <p:cNvPr id="32" name="矩形 9246"/>
          <p:cNvSpPr>
            <a:spLocks noChangeArrowheads="1"/>
          </p:cNvSpPr>
          <p:nvPr/>
        </p:nvSpPr>
        <p:spPr bwMode="auto">
          <a:xfrm>
            <a:off x="8230159" y="2312304"/>
            <a:ext cx="3263342" cy="3029010"/>
          </a:xfrm>
          <a:prstGeom prst="rect">
            <a:avLst/>
          </a:prstGeom>
          <a:noFill/>
          <a:ln w="19050">
            <a:solidFill>
              <a:srgbClr val="5197D7"/>
            </a:solidFill>
            <a:prstDash val="sysDash"/>
            <a:miter lim="800000"/>
          </a:ln>
        </p:spPr>
        <p:txBody>
          <a:bodyPr wrap="none" anchor="ctr"/>
          <a:lstStyle/>
          <a:p>
            <a:pPr algn="ctr"/>
            <a:endParaRPr lang="zh-CN" altLang="en-US" sz="2000" dirty="0">
              <a:noFill/>
              <a:latin typeface="+mn-ea"/>
            </a:endParaRPr>
          </a:p>
        </p:txBody>
      </p:sp>
      <p:sp>
        <p:nvSpPr>
          <p:cNvPr id="14"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3.5.1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需求的图形化分析背景</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3" name="日期占位符 2"/>
          <p:cNvSpPr>
            <a:spLocks noGrp="1"/>
          </p:cNvSpPr>
          <p:nvPr>
            <p:ph type="dt" sz="half" idx="10"/>
          </p:nvPr>
        </p:nvSpPr>
        <p:spPr/>
        <p:txBody>
          <a:bodyPr/>
          <a:lstStyle/>
          <a:p>
            <a:pPr>
              <a:defRPr/>
            </a:pPr>
            <a:fld id="{F4B8E673-61F7-42A4-9B15-88338988A99C}" type="datetime1">
              <a:rPr lang="zh-CN" altLang="en-US" smtClean="0">
                <a:solidFill>
                  <a:prstClr val="black">
                    <a:tint val="75000"/>
                  </a:prstClr>
                </a:solidFill>
              </a:rPr>
            </a:fld>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left)">
                                      <p:cBhvr>
                                        <p:cTn id="8" dur="500"/>
                                        <p:tgtEl>
                                          <p:spTgt spid="14"/>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25" grpId="0" animBg="1"/>
      <p:bldP spid="26" grpId="0" animBg="1"/>
      <p:bldP spid="30" grpId="0"/>
      <p:bldP spid="31" grpId="0" animBg="1"/>
      <p:bldP spid="32" grpId="0" animBg="1"/>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6"/>
          <p:cNvSpPr>
            <a:spLocks noChangeArrowheads="1"/>
          </p:cNvSpPr>
          <p:nvPr/>
        </p:nvSpPr>
        <p:spPr bwMode="auto">
          <a:xfrm>
            <a:off x="1879600" y="4814570"/>
            <a:ext cx="961319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a:lnSpc>
                <a:spcPct val="150000"/>
              </a:lnSpc>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就像在普通的状态转换图中一样，在对话图中，对话元素作为一个状态</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矩形框</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，每一个允许的导航选择作为转换</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箭头</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。触发用户界面导航的条件用文本标签写在转换箭头上。</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4" name="Group 21"/>
          <p:cNvGrpSpPr/>
          <p:nvPr/>
        </p:nvGrpSpPr>
        <p:grpSpPr>
          <a:xfrm>
            <a:off x="698500" y="2116926"/>
            <a:ext cx="736375" cy="736375"/>
            <a:chOff x="1731021" y="1638788"/>
            <a:chExt cx="736375" cy="736375"/>
          </a:xfrm>
          <a:solidFill>
            <a:schemeClr val="accent1"/>
          </a:solidFill>
        </p:grpSpPr>
        <p:sp>
          <p:nvSpPr>
            <p:cNvPr id="5" name="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3" name="TextBox 23"/>
            <p:cNvSpPr txBox="1"/>
            <p:nvPr/>
          </p:nvSpPr>
          <p:spPr>
            <a:xfrm>
              <a:off x="1835353" y="1774998"/>
              <a:ext cx="527709" cy="461665"/>
            </a:xfrm>
            <a:prstGeom prst="rect">
              <a:avLst/>
            </a:prstGeom>
            <a:grpFill/>
            <a:ln>
              <a:noFill/>
            </a:ln>
          </p:spPr>
          <p:txBody>
            <a:bodyPr wrap="none">
              <a:normAutofit fontScale="97500"/>
            </a:bodyPr>
            <a:lstStyle/>
            <a:p>
              <a:pPr algn="ctr"/>
              <a:r>
                <a:rPr lang="en-GB" sz="2400" b="1" dirty="0">
                  <a:solidFill>
                    <a:schemeClr val="bg1"/>
                  </a:solidFill>
                  <a:latin typeface="微软雅黑" panose="020B0503020204020204" pitchFamily="34" charset="-122"/>
                  <a:ea typeface="微软雅黑" panose="020B0503020204020204" pitchFamily="34" charset="-122"/>
                </a:rPr>
                <a:t>0</a:t>
              </a:r>
              <a:r>
                <a:rPr lang="en-US" altLang="en-GB" sz="2400" b="1" dirty="0">
                  <a:solidFill>
                    <a:schemeClr val="bg1"/>
                  </a:solidFill>
                  <a:latin typeface="微软雅黑" panose="020B0503020204020204" pitchFamily="34" charset="-122"/>
                  <a:ea typeface="微软雅黑" panose="020B0503020204020204" pitchFamily="34" charset="-122"/>
                </a:rPr>
                <a:t>4</a:t>
              </a:r>
              <a:endParaRPr lang="en-US" altLang="en-GB" sz="2400" b="1" dirty="0">
                <a:solidFill>
                  <a:schemeClr val="bg1"/>
                </a:solidFill>
                <a:latin typeface="微软雅黑" panose="020B0503020204020204" pitchFamily="34" charset="-122"/>
                <a:ea typeface="微软雅黑" panose="020B0503020204020204" pitchFamily="34" charset="-122"/>
              </a:endParaRPr>
            </a:p>
          </p:txBody>
        </p:sp>
      </p:grpSp>
      <p:grpSp>
        <p:nvGrpSpPr>
          <p:cNvPr id="7" name="Group 21"/>
          <p:cNvGrpSpPr/>
          <p:nvPr/>
        </p:nvGrpSpPr>
        <p:grpSpPr>
          <a:xfrm>
            <a:off x="698500" y="4955610"/>
            <a:ext cx="736375" cy="736375"/>
            <a:chOff x="1731021" y="1638788"/>
            <a:chExt cx="736375" cy="736375"/>
          </a:xfrm>
          <a:solidFill>
            <a:schemeClr val="accent1"/>
          </a:solidFill>
        </p:grpSpPr>
        <p:sp>
          <p:nvSpPr>
            <p:cNvPr id="8" name="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9" name="TextBox 23"/>
            <p:cNvSpPr txBox="1"/>
            <p:nvPr/>
          </p:nvSpPr>
          <p:spPr>
            <a:xfrm>
              <a:off x="1835353" y="1774998"/>
              <a:ext cx="527709" cy="461665"/>
            </a:xfrm>
            <a:prstGeom prst="rect">
              <a:avLst/>
            </a:prstGeom>
            <a:grpFill/>
            <a:ln>
              <a:noFill/>
            </a:ln>
          </p:spPr>
          <p:txBody>
            <a:bodyPr wrap="none">
              <a:normAutofit fontScale="97500"/>
            </a:bodyPr>
            <a:lstStyle/>
            <a:p>
              <a:pPr algn="ctr"/>
              <a:r>
                <a:rPr lang="en-GB" sz="2400" b="1" dirty="0">
                  <a:solidFill>
                    <a:schemeClr val="bg1"/>
                  </a:solidFill>
                  <a:latin typeface="微软雅黑" panose="020B0503020204020204" pitchFamily="34" charset="-122"/>
                  <a:ea typeface="微软雅黑" panose="020B0503020204020204" pitchFamily="34" charset="-122"/>
                </a:rPr>
                <a:t>0</a:t>
              </a:r>
              <a:r>
                <a:rPr lang="en-US" altLang="en-GB" sz="2400" b="1" dirty="0">
                  <a:solidFill>
                    <a:schemeClr val="bg1"/>
                  </a:solidFill>
                  <a:latin typeface="微软雅黑" panose="020B0503020204020204" pitchFamily="34" charset="-122"/>
                  <a:ea typeface="微软雅黑" panose="020B0503020204020204" pitchFamily="34" charset="-122"/>
                </a:rPr>
                <a:t>6</a:t>
              </a:r>
              <a:endParaRPr lang="en-US" altLang="en-GB" sz="2400" b="1" dirty="0">
                <a:solidFill>
                  <a:schemeClr val="bg1"/>
                </a:solidFill>
                <a:latin typeface="微软雅黑" panose="020B0503020204020204" pitchFamily="34" charset="-122"/>
                <a:ea typeface="微软雅黑" panose="020B0503020204020204" pitchFamily="34" charset="-122"/>
              </a:endParaRPr>
            </a:p>
          </p:txBody>
        </p:sp>
      </p:grpSp>
      <p:grpSp>
        <p:nvGrpSpPr>
          <p:cNvPr id="10" name="Group 21"/>
          <p:cNvGrpSpPr/>
          <p:nvPr/>
        </p:nvGrpSpPr>
        <p:grpSpPr>
          <a:xfrm>
            <a:off x="698500" y="3539560"/>
            <a:ext cx="736375" cy="736375"/>
            <a:chOff x="1731021" y="1638788"/>
            <a:chExt cx="736375" cy="736375"/>
          </a:xfrm>
          <a:solidFill>
            <a:schemeClr val="accent1"/>
          </a:solidFill>
        </p:grpSpPr>
        <p:sp>
          <p:nvSpPr>
            <p:cNvPr id="11" name="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6" name="TextBox 23"/>
            <p:cNvSpPr txBox="1"/>
            <p:nvPr/>
          </p:nvSpPr>
          <p:spPr>
            <a:xfrm>
              <a:off x="1835353" y="1774998"/>
              <a:ext cx="527709" cy="461665"/>
            </a:xfrm>
            <a:prstGeom prst="rect">
              <a:avLst/>
            </a:prstGeom>
            <a:grpFill/>
            <a:ln>
              <a:noFill/>
            </a:ln>
          </p:spPr>
          <p:txBody>
            <a:bodyPr wrap="none">
              <a:normAutofit fontScale="97500"/>
            </a:bodyPr>
            <a:lstStyle/>
            <a:p>
              <a:pPr algn="ctr"/>
              <a:r>
                <a:rPr lang="en-GB" sz="2400" b="1" dirty="0">
                  <a:solidFill>
                    <a:schemeClr val="bg1"/>
                  </a:solidFill>
                  <a:latin typeface="微软雅黑" panose="020B0503020204020204" pitchFamily="34" charset="-122"/>
                  <a:ea typeface="微软雅黑" panose="020B0503020204020204" pitchFamily="34" charset="-122"/>
                </a:rPr>
                <a:t>0</a:t>
              </a:r>
              <a:r>
                <a:rPr lang="en-US" altLang="en-GB" sz="2400" b="1" dirty="0">
                  <a:solidFill>
                    <a:schemeClr val="bg1"/>
                  </a:solidFill>
                  <a:latin typeface="微软雅黑" panose="020B0503020204020204" pitchFamily="34" charset="-122"/>
                  <a:ea typeface="微软雅黑" panose="020B0503020204020204" pitchFamily="34" charset="-122"/>
                </a:rPr>
                <a:t>5</a:t>
              </a:r>
              <a:endParaRPr lang="en-US" altLang="en-GB" sz="24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1879600" y="1977791"/>
            <a:ext cx="9613193" cy="1476375"/>
          </a:xfrm>
          <a:prstGeom prst="rect">
            <a:avLst/>
          </a:prstGeom>
          <a:noFill/>
        </p:spPr>
        <p:txBody>
          <a:bodyPr wrap="square" rtlCol="0" anchor="t">
            <a:spAutoFit/>
          </a:bodyPr>
          <a:lstStyle/>
          <a:p>
            <a:pPr lvl="0" indent="0">
              <a:lnSpc>
                <a:spcPct val="150000"/>
              </a:lnSpc>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对话图抓住了用户与系统交互作用和任务流的本质。用户可以通过跟踪对话图寻找遗漏、错误或多余的转换，从而发现与此有关的遗漏、错误或多余的需求。</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1879599" y="3324860"/>
            <a:ext cx="9613900" cy="1476375"/>
          </a:xfrm>
          <a:prstGeom prst="rect">
            <a:avLst/>
          </a:prstGeom>
          <a:noFill/>
        </p:spPr>
        <p:txBody>
          <a:bodyPr wrap="square" rtlCol="0" anchor="t">
            <a:spAutoFit/>
          </a:bodyPr>
          <a:lstStyle/>
          <a:p>
            <a:pPr lvl="0" indent="0">
              <a:lnSpc>
                <a:spcPct val="150000"/>
              </a:lnSpc>
              <a:buFont typeface="Wingdings" panose="05000000000000000000" pitchFamily="2" charset="2"/>
              <a:buNone/>
            </a:pPr>
            <a:r>
              <a:rPr lang="zh-CN" altLang="en-US" sz="2000" dirty="0">
                <a:latin typeface="宋体" panose="02010600030101010101" pitchFamily="2" charset="-122"/>
                <a:ea typeface="宋体" panose="02010600030101010101" pitchFamily="2" charset="-122"/>
                <a:sym typeface="+mn-ea"/>
              </a:rPr>
              <a:t>设计者可以把在需求分析过程中形成的对话图用作详细用户界面设计时的指南，最终形成一个执行的对话图，该对话图记录了产品的真正用户界面的体系结构。</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14" name="组合 7"/>
          <p:cNvGrpSpPr/>
          <p:nvPr/>
        </p:nvGrpSpPr>
        <p:grpSpPr>
          <a:xfrm>
            <a:off x="108557" y="337632"/>
            <a:ext cx="4632960" cy="491490"/>
            <a:chOff x="198764" y="258545"/>
            <a:chExt cx="6175849" cy="655851"/>
          </a:xfrm>
        </p:grpSpPr>
        <p:grpSp>
          <p:nvGrpSpPr>
            <p:cNvPr id="17" name="组合 5"/>
            <p:cNvGrpSpPr/>
            <p:nvPr/>
          </p:nvGrpSpPr>
          <p:grpSpPr>
            <a:xfrm>
              <a:off x="198764" y="258545"/>
              <a:ext cx="700083" cy="563491"/>
              <a:chOff x="5075564" y="2933562"/>
              <a:chExt cx="2860947" cy="2302753"/>
            </a:xfrm>
          </p:grpSpPr>
          <p:sp>
            <p:nvSpPr>
              <p:cNvPr id="18" name="等腰三角形 1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9" name="等腰三角形 1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0"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2"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）对话图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1" name="文本框 20"/>
          <p:cNvSpPr txBox="1"/>
          <p:nvPr/>
        </p:nvSpPr>
        <p:spPr>
          <a:xfrm>
            <a:off x="689600" y="1539113"/>
            <a:ext cx="6096000" cy="400110"/>
          </a:xfrm>
          <a:prstGeom prst="rect">
            <a:avLst/>
          </a:prstGeom>
          <a:noFill/>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对话图的特点：</a:t>
            </a:r>
            <a:endParaRPr lang="zh-CN" altLang="en-US" sz="2000" b="1" kern="0" dirty="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16" name="日期占位符 15"/>
          <p:cNvSpPr>
            <a:spLocks noGrp="1"/>
          </p:cNvSpPr>
          <p:nvPr>
            <p:ph type="dt" sz="half" idx="10"/>
          </p:nvPr>
        </p:nvSpPr>
        <p:spPr/>
        <p:txBody>
          <a:bodyPr/>
          <a:lstStyle/>
          <a:p>
            <a:pPr>
              <a:defRPr/>
            </a:pPr>
            <a:fld id="{4C69CA37-A750-4A6C-A233-7F34CEE56CC5}" type="datetime1">
              <a:rPr lang="zh-CN" altLang="en-US" smtClean="0">
                <a:solidFill>
                  <a:prstClr val="black">
                    <a:tint val="75000"/>
                  </a:prstClr>
                </a:solidFill>
              </a:rPr>
            </a:fld>
            <a:endParaRPr lang="zh-CN" altLang="en-US" dirty="0">
              <a:solidFill>
                <a:prstClr val="black">
                  <a:tint val="75000"/>
                </a:prstClr>
              </a:solidFill>
            </a:endParaRPr>
          </a:p>
        </p:txBody>
      </p:sp>
      <p:sp>
        <p:nvSpPr>
          <p:cNvPr id="23" name="灯片编号占位符 2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2" presetClass="entr" presetSubtype="8"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p:tgtEl>
                                          <p:spTgt spid="22"/>
                                        </p:tgtEl>
                                        <p:attrNameLst>
                                          <p:attrName>ppt_x</p:attrName>
                                        </p:attrNameLst>
                                      </p:cBhvr>
                                      <p:tavLst>
                                        <p:tav tm="0">
                                          <p:val>
                                            <p:strVal val="#ppt_x+#ppt_w*1.125000"/>
                                          </p:val>
                                        </p:tav>
                                        <p:tav tm="100000">
                                          <p:val>
                                            <p:strVal val="#ppt_x"/>
                                          </p:val>
                                        </p:tav>
                                      </p:tavLst>
                                    </p:anim>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22" grpId="0"/>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3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46412" y="4545903"/>
            <a:ext cx="1980000" cy="1704458"/>
            <a:chOff x="3171372" y="1119692"/>
            <a:chExt cx="5849257" cy="5035259"/>
          </a:xfrm>
        </p:grpSpPr>
        <p:sp>
          <p:nvSpPr>
            <p:cNvPr id="23" name="ïṣlîḍê"/>
            <p:cNvSpPr/>
            <p:nvPr/>
          </p:nvSpPr>
          <p:spPr bwMode="auto">
            <a:xfrm>
              <a:off x="7268944" y="3137974"/>
              <a:ext cx="1505145" cy="1539410"/>
            </a:xfrm>
            <a:custGeom>
              <a:avLst/>
              <a:gdLst/>
              <a:ahLst/>
              <a:cxnLst>
                <a:cxn ang="0">
                  <a:pos x="197" y="139"/>
                </a:cxn>
                <a:cxn ang="0">
                  <a:pos x="204" y="94"/>
                </a:cxn>
                <a:cxn ang="0">
                  <a:pos x="117" y="0"/>
                </a:cxn>
                <a:cxn ang="0">
                  <a:pos x="111" y="0"/>
                </a:cxn>
                <a:cxn ang="0">
                  <a:pos x="109" y="0"/>
                </a:cxn>
                <a:cxn ang="0">
                  <a:pos x="103" y="0"/>
                </a:cxn>
                <a:cxn ang="0">
                  <a:pos x="16" y="94"/>
                </a:cxn>
                <a:cxn ang="0">
                  <a:pos x="23" y="139"/>
                </a:cxn>
                <a:cxn ang="0">
                  <a:pos x="0" y="186"/>
                </a:cxn>
                <a:cxn ang="0">
                  <a:pos x="36" y="212"/>
                </a:cxn>
                <a:cxn ang="0">
                  <a:pos x="109" y="225"/>
                </a:cxn>
                <a:cxn ang="0">
                  <a:pos x="110" y="225"/>
                </a:cxn>
                <a:cxn ang="0">
                  <a:pos x="110" y="225"/>
                </a:cxn>
                <a:cxn ang="0">
                  <a:pos x="112" y="225"/>
                </a:cxn>
                <a:cxn ang="0">
                  <a:pos x="185" y="212"/>
                </a:cxn>
                <a:cxn ang="0">
                  <a:pos x="220" y="186"/>
                </a:cxn>
                <a:cxn ang="0">
                  <a:pos x="197" y="139"/>
                </a:cxn>
              </a:cxnLst>
              <a:rect l="0" t="0" r="r" b="b"/>
              <a:pathLst>
                <a:path w="220" h="225">
                  <a:moveTo>
                    <a:pt x="197" y="139"/>
                  </a:moveTo>
                  <a:cubicBezTo>
                    <a:pt x="198" y="129"/>
                    <a:pt x="202" y="106"/>
                    <a:pt x="204" y="94"/>
                  </a:cubicBezTo>
                  <a:cubicBezTo>
                    <a:pt x="213" y="44"/>
                    <a:pt x="173" y="0"/>
                    <a:pt x="117" y="0"/>
                  </a:cubicBezTo>
                  <a:cubicBezTo>
                    <a:pt x="115" y="0"/>
                    <a:pt x="113" y="0"/>
                    <a:pt x="111" y="0"/>
                  </a:cubicBezTo>
                  <a:cubicBezTo>
                    <a:pt x="111" y="0"/>
                    <a:pt x="110" y="0"/>
                    <a:pt x="109" y="0"/>
                  </a:cubicBezTo>
                  <a:cubicBezTo>
                    <a:pt x="107" y="0"/>
                    <a:pt x="105" y="0"/>
                    <a:pt x="103" y="0"/>
                  </a:cubicBezTo>
                  <a:cubicBezTo>
                    <a:pt x="47" y="0"/>
                    <a:pt x="8" y="44"/>
                    <a:pt x="16" y="94"/>
                  </a:cubicBezTo>
                  <a:cubicBezTo>
                    <a:pt x="18" y="106"/>
                    <a:pt x="23" y="129"/>
                    <a:pt x="23" y="139"/>
                  </a:cubicBezTo>
                  <a:cubicBezTo>
                    <a:pt x="25" y="173"/>
                    <a:pt x="0" y="186"/>
                    <a:pt x="0" y="186"/>
                  </a:cubicBezTo>
                  <a:cubicBezTo>
                    <a:pt x="0" y="186"/>
                    <a:pt x="11" y="201"/>
                    <a:pt x="36" y="212"/>
                  </a:cubicBezTo>
                  <a:cubicBezTo>
                    <a:pt x="65" y="225"/>
                    <a:pt x="109" y="225"/>
                    <a:pt x="109" y="225"/>
                  </a:cubicBezTo>
                  <a:cubicBezTo>
                    <a:pt x="110" y="225"/>
                    <a:pt x="110" y="225"/>
                    <a:pt x="110" y="225"/>
                  </a:cubicBezTo>
                  <a:cubicBezTo>
                    <a:pt x="110" y="225"/>
                    <a:pt x="110" y="225"/>
                    <a:pt x="110" y="225"/>
                  </a:cubicBezTo>
                  <a:cubicBezTo>
                    <a:pt x="112" y="225"/>
                    <a:pt x="112" y="225"/>
                    <a:pt x="112" y="225"/>
                  </a:cubicBezTo>
                  <a:cubicBezTo>
                    <a:pt x="112" y="225"/>
                    <a:pt x="155" y="225"/>
                    <a:pt x="185" y="212"/>
                  </a:cubicBezTo>
                  <a:cubicBezTo>
                    <a:pt x="209" y="201"/>
                    <a:pt x="220" y="186"/>
                    <a:pt x="220" y="186"/>
                  </a:cubicBezTo>
                  <a:cubicBezTo>
                    <a:pt x="220" y="186"/>
                    <a:pt x="196" y="173"/>
                    <a:pt x="197" y="139"/>
                  </a:cubicBezTo>
                  <a:close/>
                </a:path>
              </a:pathLst>
            </a:custGeom>
            <a:solidFill>
              <a:srgbClr val="253F59"/>
            </a:solidFill>
            <a:ln w="9525">
              <a:noFill/>
              <a:round/>
            </a:ln>
          </p:spPr>
          <p:txBody>
            <a:bodyPr anchor="ctr"/>
            <a:lstStyle/>
            <a:p>
              <a:pPr algn="ctr"/>
            </a:p>
          </p:txBody>
        </p:sp>
        <p:sp>
          <p:nvSpPr>
            <p:cNvPr id="24" name="îṥļîďé"/>
            <p:cNvSpPr/>
            <p:nvPr/>
          </p:nvSpPr>
          <p:spPr bwMode="auto">
            <a:xfrm>
              <a:off x="7029926" y="4485167"/>
              <a:ext cx="1990703" cy="1348029"/>
            </a:xfrm>
            <a:custGeom>
              <a:avLst/>
              <a:gdLst/>
              <a:ahLst/>
              <a:cxnLst>
                <a:cxn ang="0">
                  <a:pos x="45" y="197"/>
                </a:cxn>
                <a:cxn ang="0">
                  <a:pos x="49" y="171"/>
                </a:cxn>
                <a:cxn ang="0">
                  <a:pos x="49" y="171"/>
                </a:cxn>
                <a:cxn ang="0">
                  <a:pos x="49" y="171"/>
                </a:cxn>
                <a:cxn ang="0">
                  <a:pos x="54" y="197"/>
                </a:cxn>
                <a:cxn ang="0">
                  <a:pos x="237" y="197"/>
                </a:cxn>
                <a:cxn ang="0">
                  <a:pos x="242" y="171"/>
                </a:cxn>
                <a:cxn ang="0">
                  <a:pos x="242" y="171"/>
                </a:cxn>
                <a:cxn ang="0">
                  <a:pos x="242" y="171"/>
                </a:cxn>
                <a:cxn ang="0">
                  <a:pos x="246" y="197"/>
                </a:cxn>
                <a:cxn ang="0">
                  <a:pos x="291" y="197"/>
                </a:cxn>
                <a:cxn ang="0">
                  <a:pos x="283" y="98"/>
                </a:cxn>
                <a:cxn ang="0">
                  <a:pos x="242" y="59"/>
                </a:cxn>
                <a:cxn ang="0">
                  <a:pos x="206" y="51"/>
                </a:cxn>
                <a:cxn ang="0">
                  <a:pos x="206" y="51"/>
                </a:cxn>
                <a:cxn ang="0">
                  <a:pos x="199" y="50"/>
                </a:cxn>
                <a:cxn ang="0">
                  <a:pos x="181" y="29"/>
                </a:cxn>
                <a:cxn ang="0">
                  <a:pos x="180" y="11"/>
                </a:cxn>
                <a:cxn ang="0">
                  <a:pos x="180" y="0"/>
                </a:cxn>
                <a:cxn ang="0">
                  <a:pos x="148" y="0"/>
                </a:cxn>
                <a:cxn ang="0">
                  <a:pos x="145" y="0"/>
                </a:cxn>
                <a:cxn ang="0">
                  <a:pos x="143" y="0"/>
                </a:cxn>
                <a:cxn ang="0">
                  <a:pos x="111" y="0"/>
                </a:cxn>
                <a:cxn ang="0">
                  <a:pos x="110" y="11"/>
                </a:cxn>
                <a:cxn ang="0">
                  <a:pos x="110" y="29"/>
                </a:cxn>
                <a:cxn ang="0">
                  <a:pos x="92" y="50"/>
                </a:cxn>
                <a:cxn ang="0">
                  <a:pos x="85" y="51"/>
                </a:cxn>
                <a:cxn ang="0">
                  <a:pos x="85" y="51"/>
                </a:cxn>
                <a:cxn ang="0">
                  <a:pos x="48" y="59"/>
                </a:cxn>
                <a:cxn ang="0">
                  <a:pos x="8" y="98"/>
                </a:cxn>
                <a:cxn ang="0">
                  <a:pos x="0" y="197"/>
                </a:cxn>
                <a:cxn ang="0">
                  <a:pos x="45" y="197"/>
                </a:cxn>
              </a:cxnLst>
              <a:rect l="0" t="0" r="r" b="b"/>
              <a:pathLst>
                <a:path w="291" h="197">
                  <a:moveTo>
                    <a:pt x="45" y="197"/>
                  </a:moveTo>
                  <a:cubicBezTo>
                    <a:pt x="49" y="171"/>
                    <a:pt x="49" y="171"/>
                    <a:pt x="49" y="171"/>
                  </a:cubicBezTo>
                  <a:cubicBezTo>
                    <a:pt x="49" y="171"/>
                    <a:pt x="49" y="171"/>
                    <a:pt x="49" y="171"/>
                  </a:cubicBezTo>
                  <a:cubicBezTo>
                    <a:pt x="49" y="171"/>
                    <a:pt x="49" y="171"/>
                    <a:pt x="49" y="171"/>
                  </a:cubicBezTo>
                  <a:cubicBezTo>
                    <a:pt x="54" y="197"/>
                    <a:pt x="54" y="197"/>
                    <a:pt x="54" y="197"/>
                  </a:cubicBezTo>
                  <a:cubicBezTo>
                    <a:pt x="237" y="197"/>
                    <a:pt x="237" y="197"/>
                    <a:pt x="237" y="197"/>
                  </a:cubicBezTo>
                  <a:cubicBezTo>
                    <a:pt x="242" y="171"/>
                    <a:pt x="242" y="171"/>
                    <a:pt x="242" y="171"/>
                  </a:cubicBezTo>
                  <a:cubicBezTo>
                    <a:pt x="242" y="171"/>
                    <a:pt x="242" y="171"/>
                    <a:pt x="242" y="171"/>
                  </a:cubicBezTo>
                  <a:cubicBezTo>
                    <a:pt x="242" y="171"/>
                    <a:pt x="242" y="171"/>
                    <a:pt x="242" y="171"/>
                  </a:cubicBezTo>
                  <a:cubicBezTo>
                    <a:pt x="246" y="197"/>
                    <a:pt x="246" y="197"/>
                    <a:pt x="246" y="197"/>
                  </a:cubicBezTo>
                  <a:cubicBezTo>
                    <a:pt x="291" y="197"/>
                    <a:pt x="291" y="197"/>
                    <a:pt x="291" y="197"/>
                  </a:cubicBezTo>
                  <a:cubicBezTo>
                    <a:pt x="283" y="98"/>
                    <a:pt x="283" y="98"/>
                    <a:pt x="283" y="98"/>
                  </a:cubicBezTo>
                  <a:cubicBezTo>
                    <a:pt x="279" y="79"/>
                    <a:pt x="267" y="62"/>
                    <a:pt x="242" y="59"/>
                  </a:cubicBezTo>
                  <a:cubicBezTo>
                    <a:pt x="206" y="51"/>
                    <a:pt x="206" y="51"/>
                    <a:pt x="206" y="51"/>
                  </a:cubicBezTo>
                  <a:cubicBezTo>
                    <a:pt x="206" y="51"/>
                    <a:pt x="206" y="51"/>
                    <a:pt x="206" y="51"/>
                  </a:cubicBezTo>
                  <a:cubicBezTo>
                    <a:pt x="199" y="50"/>
                    <a:pt x="199" y="50"/>
                    <a:pt x="199" y="50"/>
                  </a:cubicBezTo>
                  <a:cubicBezTo>
                    <a:pt x="189" y="48"/>
                    <a:pt x="182" y="39"/>
                    <a:pt x="181" y="29"/>
                  </a:cubicBezTo>
                  <a:cubicBezTo>
                    <a:pt x="180" y="11"/>
                    <a:pt x="180" y="11"/>
                    <a:pt x="180" y="11"/>
                  </a:cubicBezTo>
                  <a:cubicBezTo>
                    <a:pt x="180" y="0"/>
                    <a:pt x="180" y="0"/>
                    <a:pt x="180" y="0"/>
                  </a:cubicBezTo>
                  <a:cubicBezTo>
                    <a:pt x="148" y="0"/>
                    <a:pt x="148" y="0"/>
                    <a:pt x="148" y="0"/>
                  </a:cubicBezTo>
                  <a:cubicBezTo>
                    <a:pt x="145" y="0"/>
                    <a:pt x="145" y="0"/>
                    <a:pt x="145" y="0"/>
                  </a:cubicBezTo>
                  <a:cubicBezTo>
                    <a:pt x="143" y="0"/>
                    <a:pt x="143" y="0"/>
                    <a:pt x="143" y="0"/>
                  </a:cubicBezTo>
                  <a:cubicBezTo>
                    <a:pt x="111" y="0"/>
                    <a:pt x="111" y="0"/>
                    <a:pt x="111" y="0"/>
                  </a:cubicBezTo>
                  <a:cubicBezTo>
                    <a:pt x="110" y="11"/>
                    <a:pt x="110" y="11"/>
                    <a:pt x="110" y="11"/>
                  </a:cubicBezTo>
                  <a:cubicBezTo>
                    <a:pt x="110" y="29"/>
                    <a:pt x="110" y="29"/>
                    <a:pt x="110" y="29"/>
                  </a:cubicBezTo>
                  <a:cubicBezTo>
                    <a:pt x="109" y="39"/>
                    <a:pt x="102" y="48"/>
                    <a:pt x="92" y="50"/>
                  </a:cubicBezTo>
                  <a:cubicBezTo>
                    <a:pt x="85" y="51"/>
                    <a:pt x="85" y="51"/>
                    <a:pt x="85" y="51"/>
                  </a:cubicBezTo>
                  <a:cubicBezTo>
                    <a:pt x="85" y="51"/>
                    <a:pt x="85" y="51"/>
                    <a:pt x="85" y="51"/>
                  </a:cubicBezTo>
                  <a:cubicBezTo>
                    <a:pt x="48" y="59"/>
                    <a:pt x="48" y="59"/>
                    <a:pt x="48" y="59"/>
                  </a:cubicBezTo>
                  <a:cubicBezTo>
                    <a:pt x="24" y="62"/>
                    <a:pt x="12" y="79"/>
                    <a:pt x="8" y="98"/>
                  </a:cubicBezTo>
                  <a:cubicBezTo>
                    <a:pt x="0" y="197"/>
                    <a:pt x="0" y="197"/>
                    <a:pt x="0" y="197"/>
                  </a:cubicBezTo>
                  <a:lnTo>
                    <a:pt x="45" y="197"/>
                  </a:lnTo>
                  <a:close/>
                </a:path>
              </a:pathLst>
            </a:custGeom>
            <a:solidFill>
              <a:srgbClr val="FFE1CC"/>
            </a:solidFill>
            <a:ln w="9525">
              <a:noFill/>
              <a:round/>
            </a:ln>
          </p:spPr>
          <p:txBody>
            <a:bodyPr anchor="ctr"/>
            <a:lstStyle/>
            <a:p>
              <a:pPr algn="ctr"/>
            </a:p>
          </p:txBody>
        </p:sp>
        <p:sp>
          <p:nvSpPr>
            <p:cNvPr id="30" name="ïśḷídê"/>
            <p:cNvSpPr/>
            <p:nvPr/>
          </p:nvSpPr>
          <p:spPr bwMode="auto">
            <a:xfrm>
              <a:off x="7350845" y="5135363"/>
              <a:ext cx="1348028" cy="697833"/>
            </a:xfrm>
            <a:custGeom>
              <a:avLst/>
              <a:gdLst/>
              <a:ahLst/>
              <a:cxnLst>
                <a:cxn ang="0">
                  <a:pos x="2" y="76"/>
                </a:cxn>
                <a:cxn ang="0">
                  <a:pos x="2" y="76"/>
                </a:cxn>
                <a:cxn ang="0">
                  <a:pos x="2" y="76"/>
                </a:cxn>
                <a:cxn ang="0">
                  <a:pos x="3" y="80"/>
                </a:cxn>
                <a:cxn ang="0">
                  <a:pos x="5" y="91"/>
                </a:cxn>
                <a:cxn ang="0">
                  <a:pos x="7" y="102"/>
                </a:cxn>
                <a:cxn ang="0">
                  <a:pos x="190" y="102"/>
                </a:cxn>
                <a:cxn ang="0">
                  <a:pos x="192" y="91"/>
                </a:cxn>
                <a:cxn ang="0">
                  <a:pos x="194" y="80"/>
                </a:cxn>
                <a:cxn ang="0">
                  <a:pos x="195" y="76"/>
                </a:cxn>
                <a:cxn ang="0">
                  <a:pos x="195" y="76"/>
                </a:cxn>
                <a:cxn ang="0">
                  <a:pos x="195" y="76"/>
                </a:cxn>
                <a:cxn ang="0">
                  <a:pos x="195" y="75"/>
                </a:cxn>
                <a:cxn ang="0">
                  <a:pos x="173" y="0"/>
                </a:cxn>
                <a:cxn ang="0">
                  <a:pos x="99" y="37"/>
                </a:cxn>
                <a:cxn ang="0">
                  <a:pos x="98" y="37"/>
                </a:cxn>
                <a:cxn ang="0">
                  <a:pos x="24" y="0"/>
                </a:cxn>
                <a:cxn ang="0">
                  <a:pos x="2" y="75"/>
                </a:cxn>
                <a:cxn ang="0">
                  <a:pos x="2" y="76"/>
                </a:cxn>
              </a:cxnLst>
              <a:rect l="0" t="0" r="r" b="b"/>
              <a:pathLst>
                <a:path w="197" h="102">
                  <a:moveTo>
                    <a:pt x="2" y="76"/>
                  </a:moveTo>
                  <a:cubicBezTo>
                    <a:pt x="2" y="76"/>
                    <a:pt x="2" y="76"/>
                    <a:pt x="2" y="76"/>
                  </a:cubicBezTo>
                  <a:cubicBezTo>
                    <a:pt x="2" y="76"/>
                    <a:pt x="2" y="76"/>
                    <a:pt x="2" y="76"/>
                  </a:cubicBezTo>
                  <a:cubicBezTo>
                    <a:pt x="3" y="80"/>
                    <a:pt x="3" y="80"/>
                    <a:pt x="3" y="80"/>
                  </a:cubicBezTo>
                  <a:cubicBezTo>
                    <a:pt x="3" y="84"/>
                    <a:pt x="4" y="88"/>
                    <a:pt x="5" y="91"/>
                  </a:cubicBezTo>
                  <a:cubicBezTo>
                    <a:pt x="7" y="102"/>
                    <a:pt x="7" y="102"/>
                    <a:pt x="7" y="102"/>
                  </a:cubicBezTo>
                  <a:cubicBezTo>
                    <a:pt x="190" y="102"/>
                    <a:pt x="190" y="102"/>
                    <a:pt x="190" y="102"/>
                  </a:cubicBezTo>
                  <a:cubicBezTo>
                    <a:pt x="192" y="91"/>
                    <a:pt x="192" y="91"/>
                    <a:pt x="192" y="91"/>
                  </a:cubicBezTo>
                  <a:cubicBezTo>
                    <a:pt x="193" y="88"/>
                    <a:pt x="193" y="84"/>
                    <a:pt x="194" y="80"/>
                  </a:cubicBezTo>
                  <a:cubicBezTo>
                    <a:pt x="195" y="76"/>
                    <a:pt x="195" y="76"/>
                    <a:pt x="195" y="76"/>
                  </a:cubicBezTo>
                  <a:cubicBezTo>
                    <a:pt x="195" y="76"/>
                    <a:pt x="195" y="76"/>
                    <a:pt x="195" y="76"/>
                  </a:cubicBezTo>
                  <a:cubicBezTo>
                    <a:pt x="195" y="76"/>
                    <a:pt x="195" y="76"/>
                    <a:pt x="195" y="76"/>
                  </a:cubicBezTo>
                  <a:cubicBezTo>
                    <a:pt x="195" y="75"/>
                    <a:pt x="195" y="75"/>
                    <a:pt x="195" y="75"/>
                  </a:cubicBezTo>
                  <a:cubicBezTo>
                    <a:pt x="197" y="60"/>
                    <a:pt x="173" y="0"/>
                    <a:pt x="173" y="0"/>
                  </a:cubicBezTo>
                  <a:cubicBezTo>
                    <a:pt x="170" y="0"/>
                    <a:pt x="134" y="37"/>
                    <a:pt x="99" y="37"/>
                  </a:cubicBezTo>
                  <a:cubicBezTo>
                    <a:pt x="98" y="37"/>
                    <a:pt x="98" y="37"/>
                    <a:pt x="98" y="37"/>
                  </a:cubicBezTo>
                  <a:cubicBezTo>
                    <a:pt x="59" y="37"/>
                    <a:pt x="27" y="0"/>
                    <a:pt x="24" y="0"/>
                  </a:cubicBezTo>
                  <a:cubicBezTo>
                    <a:pt x="24" y="0"/>
                    <a:pt x="0" y="60"/>
                    <a:pt x="2" y="75"/>
                  </a:cubicBezTo>
                  <a:lnTo>
                    <a:pt x="2" y="76"/>
                  </a:lnTo>
                  <a:close/>
                </a:path>
              </a:pathLst>
            </a:custGeom>
            <a:solidFill>
              <a:srgbClr val="FF6D3A"/>
            </a:solidFill>
            <a:ln w="9525">
              <a:noFill/>
              <a:round/>
            </a:ln>
          </p:spPr>
          <p:txBody>
            <a:bodyPr anchor="ctr"/>
            <a:lstStyle/>
            <a:p>
              <a:pPr algn="ctr"/>
            </a:p>
          </p:txBody>
        </p:sp>
        <p:sp>
          <p:nvSpPr>
            <p:cNvPr id="31" name="îSľíďe"/>
            <p:cNvSpPr/>
            <p:nvPr/>
          </p:nvSpPr>
          <p:spPr bwMode="auto">
            <a:xfrm>
              <a:off x="8041992" y="4793550"/>
              <a:ext cx="978637" cy="1039645"/>
            </a:xfrm>
            <a:custGeom>
              <a:avLst/>
              <a:gdLst/>
              <a:ahLst/>
              <a:cxnLst>
                <a:cxn ang="0">
                  <a:pos x="143" y="152"/>
                </a:cxn>
                <a:cxn ang="0">
                  <a:pos x="135" y="53"/>
                </a:cxn>
                <a:cxn ang="0">
                  <a:pos x="94" y="14"/>
                </a:cxn>
                <a:cxn ang="0">
                  <a:pos x="58" y="6"/>
                </a:cxn>
                <a:cxn ang="0">
                  <a:pos x="58" y="6"/>
                </a:cxn>
                <a:cxn ang="0">
                  <a:pos x="51" y="5"/>
                </a:cxn>
                <a:cxn ang="0">
                  <a:pos x="42" y="0"/>
                </a:cxn>
                <a:cxn ang="0">
                  <a:pos x="0" y="152"/>
                </a:cxn>
                <a:cxn ang="0">
                  <a:pos x="143" y="152"/>
                </a:cxn>
              </a:cxnLst>
              <a:rect l="0" t="0" r="r" b="b"/>
              <a:pathLst>
                <a:path w="143" h="152">
                  <a:moveTo>
                    <a:pt x="143" y="152"/>
                  </a:moveTo>
                  <a:cubicBezTo>
                    <a:pt x="135" y="53"/>
                    <a:pt x="135" y="53"/>
                    <a:pt x="135" y="53"/>
                  </a:cubicBezTo>
                  <a:cubicBezTo>
                    <a:pt x="131" y="34"/>
                    <a:pt x="119" y="17"/>
                    <a:pt x="94" y="14"/>
                  </a:cubicBezTo>
                  <a:cubicBezTo>
                    <a:pt x="58" y="6"/>
                    <a:pt x="58" y="6"/>
                    <a:pt x="58" y="6"/>
                  </a:cubicBezTo>
                  <a:cubicBezTo>
                    <a:pt x="58" y="6"/>
                    <a:pt x="58" y="6"/>
                    <a:pt x="58" y="6"/>
                  </a:cubicBezTo>
                  <a:cubicBezTo>
                    <a:pt x="51" y="5"/>
                    <a:pt x="51" y="5"/>
                    <a:pt x="51" y="5"/>
                  </a:cubicBezTo>
                  <a:cubicBezTo>
                    <a:pt x="48" y="4"/>
                    <a:pt x="44" y="2"/>
                    <a:pt x="42" y="0"/>
                  </a:cubicBezTo>
                  <a:cubicBezTo>
                    <a:pt x="0" y="152"/>
                    <a:pt x="0" y="152"/>
                    <a:pt x="0" y="152"/>
                  </a:cubicBezTo>
                  <a:lnTo>
                    <a:pt x="143" y="152"/>
                  </a:lnTo>
                  <a:close/>
                </a:path>
              </a:pathLst>
            </a:custGeom>
            <a:solidFill>
              <a:srgbClr val="17C5CC"/>
            </a:solidFill>
            <a:ln w="9525">
              <a:noFill/>
              <a:round/>
            </a:ln>
          </p:spPr>
          <p:txBody>
            <a:bodyPr anchor="ctr"/>
            <a:lstStyle/>
            <a:p>
              <a:pPr algn="ctr"/>
            </a:p>
          </p:txBody>
        </p:sp>
        <p:sp>
          <p:nvSpPr>
            <p:cNvPr id="32" name="ïṥ1iḑè"/>
            <p:cNvSpPr/>
            <p:nvPr/>
          </p:nvSpPr>
          <p:spPr bwMode="auto">
            <a:xfrm>
              <a:off x="7029926" y="4793550"/>
              <a:ext cx="951058" cy="1039645"/>
            </a:xfrm>
            <a:custGeom>
              <a:avLst/>
              <a:gdLst/>
              <a:ahLst/>
              <a:cxnLst>
                <a:cxn ang="0">
                  <a:pos x="139" y="152"/>
                </a:cxn>
                <a:cxn ang="0">
                  <a:pos x="101" y="0"/>
                </a:cxn>
                <a:cxn ang="0">
                  <a:pos x="92" y="5"/>
                </a:cxn>
                <a:cxn ang="0">
                  <a:pos x="85" y="6"/>
                </a:cxn>
                <a:cxn ang="0">
                  <a:pos x="85" y="6"/>
                </a:cxn>
                <a:cxn ang="0">
                  <a:pos x="48" y="14"/>
                </a:cxn>
                <a:cxn ang="0">
                  <a:pos x="8" y="53"/>
                </a:cxn>
                <a:cxn ang="0">
                  <a:pos x="0" y="152"/>
                </a:cxn>
                <a:cxn ang="0">
                  <a:pos x="139" y="152"/>
                </a:cxn>
              </a:cxnLst>
              <a:rect l="0" t="0" r="r" b="b"/>
              <a:pathLst>
                <a:path w="139" h="152">
                  <a:moveTo>
                    <a:pt x="139" y="152"/>
                  </a:moveTo>
                  <a:cubicBezTo>
                    <a:pt x="101" y="0"/>
                    <a:pt x="101" y="0"/>
                    <a:pt x="101" y="0"/>
                  </a:cubicBezTo>
                  <a:cubicBezTo>
                    <a:pt x="98" y="2"/>
                    <a:pt x="95" y="4"/>
                    <a:pt x="92" y="5"/>
                  </a:cubicBezTo>
                  <a:cubicBezTo>
                    <a:pt x="85" y="6"/>
                    <a:pt x="85" y="6"/>
                    <a:pt x="85" y="6"/>
                  </a:cubicBezTo>
                  <a:cubicBezTo>
                    <a:pt x="85" y="6"/>
                    <a:pt x="85" y="6"/>
                    <a:pt x="85" y="6"/>
                  </a:cubicBezTo>
                  <a:cubicBezTo>
                    <a:pt x="48" y="14"/>
                    <a:pt x="48" y="14"/>
                    <a:pt x="48" y="14"/>
                  </a:cubicBezTo>
                  <a:cubicBezTo>
                    <a:pt x="24" y="17"/>
                    <a:pt x="12" y="34"/>
                    <a:pt x="8" y="53"/>
                  </a:cubicBezTo>
                  <a:cubicBezTo>
                    <a:pt x="0" y="152"/>
                    <a:pt x="0" y="152"/>
                    <a:pt x="0" y="152"/>
                  </a:cubicBezTo>
                  <a:lnTo>
                    <a:pt x="139" y="152"/>
                  </a:lnTo>
                  <a:close/>
                </a:path>
              </a:pathLst>
            </a:custGeom>
            <a:solidFill>
              <a:srgbClr val="17C5CC"/>
            </a:solidFill>
            <a:ln w="9525">
              <a:noFill/>
              <a:round/>
            </a:ln>
          </p:spPr>
          <p:txBody>
            <a:bodyPr anchor="ctr"/>
            <a:lstStyle/>
            <a:p>
              <a:pPr algn="ctr"/>
            </a:p>
          </p:txBody>
        </p:sp>
        <p:sp>
          <p:nvSpPr>
            <p:cNvPr id="33" name="îśḻíḓè"/>
            <p:cNvSpPr/>
            <p:nvPr/>
          </p:nvSpPr>
          <p:spPr bwMode="auto">
            <a:xfrm>
              <a:off x="7782081" y="4485167"/>
              <a:ext cx="478872" cy="198903"/>
            </a:xfrm>
            <a:custGeom>
              <a:avLst/>
              <a:gdLst/>
              <a:ahLst/>
              <a:cxnLst>
                <a:cxn ang="0">
                  <a:pos x="70" y="13"/>
                </a:cxn>
                <a:cxn ang="0">
                  <a:pos x="70" y="11"/>
                </a:cxn>
                <a:cxn ang="0">
                  <a:pos x="70" y="0"/>
                </a:cxn>
                <a:cxn ang="0">
                  <a:pos x="38" y="0"/>
                </a:cxn>
                <a:cxn ang="0">
                  <a:pos x="35" y="0"/>
                </a:cxn>
                <a:cxn ang="0">
                  <a:pos x="33" y="0"/>
                </a:cxn>
                <a:cxn ang="0">
                  <a:pos x="1" y="0"/>
                </a:cxn>
                <a:cxn ang="0">
                  <a:pos x="0" y="11"/>
                </a:cxn>
                <a:cxn ang="0">
                  <a:pos x="0" y="14"/>
                </a:cxn>
                <a:cxn ang="0">
                  <a:pos x="35" y="29"/>
                </a:cxn>
                <a:cxn ang="0">
                  <a:pos x="70" y="13"/>
                </a:cxn>
              </a:cxnLst>
              <a:rect l="0" t="0" r="r" b="b"/>
              <a:pathLst>
                <a:path w="70" h="29">
                  <a:moveTo>
                    <a:pt x="70" y="13"/>
                  </a:moveTo>
                  <a:cubicBezTo>
                    <a:pt x="70" y="11"/>
                    <a:pt x="70" y="11"/>
                    <a:pt x="70" y="11"/>
                  </a:cubicBezTo>
                  <a:cubicBezTo>
                    <a:pt x="70" y="0"/>
                    <a:pt x="70" y="0"/>
                    <a:pt x="70" y="0"/>
                  </a:cubicBezTo>
                  <a:cubicBezTo>
                    <a:pt x="38" y="0"/>
                    <a:pt x="38" y="0"/>
                    <a:pt x="38" y="0"/>
                  </a:cubicBezTo>
                  <a:cubicBezTo>
                    <a:pt x="35" y="0"/>
                    <a:pt x="35" y="0"/>
                    <a:pt x="35" y="0"/>
                  </a:cubicBezTo>
                  <a:cubicBezTo>
                    <a:pt x="33" y="0"/>
                    <a:pt x="33" y="0"/>
                    <a:pt x="33" y="0"/>
                  </a:cubicBezTo>
                  <a:cubicBezTo>
                    <a:pt x="1" y="0"/>
                    <a:pt x="1" y="0"/>
                    <a:pt x="1" y="0"/>
                  </a:cubicBezTo>
                  <a:cubicBezTo>
                    <a:pt x="0" y="11"/>
                    <a:pt x="0" y="11"/>
                    <a:pt x="0" y="11"/>
                  </a:cubicBezTo>
                  <a:cubicBezTo>
                    <a:pt x="0" y="14"/>
                    <a:pt x="0" y="14"/>
                    <a:pt x="0" y="14"/>
                  </a:cubicBezTo>
                  <a:cubicBezTo>
                    <a:pt x="8" y="21"/>
                    <a:pt x="20" y="29"/>
                    <a:pt x="35" y="29"/>
                  </a:cubicBezTo>
                  <a:cubicBezTo>
                    <a:pt x="51" y="29"/>
                    <a:pt x="62" y="22"/>
                    <a:pt x="70" y="13"/>
                  </a:cubicBezTo>
                  <a:close/>
                </a:path>
              </a:pathLst>
            </a:custGeom>
            <a:solidFill>
              <a:srgbClr val="EACEBB"/>
            </a:solidFill>
            <a:ln w="9525">
              <a:noFill/>
              <a:round/>
            </a:ln>
          </p:spPr>
          <p:txBody>
            <a:bodyPr anchor="ctr"/>
            <a:lstStyle/>
            <a:p>
              <a:pPr algn="ctr"/>
            </a:p>
          </p:txBody>
        </p:sp>
        <p:sp>
          <p:nvSpPr>
            <p:cNvPr id="34" name="iṥľíďê"/>
            <p:cNvSpPr/>
            <p:nvPr/>
          </p:nvSpPr>
          <p:spPr bwMode="auto">
            <a:xfrm>
              <a:off x="7645021" y="3486473"/>
              <a:ext cx="759676" cy="1122382"/>
            </a:xfrm>
            <a:custGeom>
              <a:avLst/>
              <a:gdLst/>
              <a:ahLst/>
              <a:cxnLst>
                <a:cxn ang="0">
                  <a:pos x="55" y="0"/>
                </a:cxn>
                <a:cxn ang="0">
                  <a:pos x="0" y="0"/>
                </a:cxn>
                <a:cxn ang="0">
                  <a:pos x="0" y="102"/>
                </a:cxn>
                <a:cxn ang="0">
                  <a:pos x="7" y="130"/>
                </a:cxn>
                <a:cxn ang="0">
                  <a:pos x="55" y="164"/>
                </a:cxn>
                <a:cxn ang="0">
                  <a:pos x="106" y="126"/>
                </a:cxn>
                <a:cxn ang="0">
                  <a:pos x="111" y="102"/>
                </a:cxn>
                <a:cxn ang="0">
                  <a:pos x="111" y="0"/>
                </a:cxn>
                <a:cxn ang="0">
                  <a:pos x="55" y="0"/>
                </a:cxn>
              </a:cxnLst>
              <a:rect l="0" t="0" r="r" b="b"/>
              <a:pathLst>
                <a:path w="111" h="164">
                  <a:moveTo>
                    <a:pt x="55" y="0"/>
                  </a:moveTo>
                  <a:cubicBezTo>
                    <a:pt x="0" y="0"/>
                    <a:pt x="0" y="0"/>
                    <a:pt x="0" y="0"/>
                  </a:cubicBezTo>
                  <a:cubicBezTo>
                    <a:pt x="0" y="102"/>
                    <a:pt x="0" y="102"/>
                    <a:pt x="0" y="102"/>
                  </a:cubicBezTo>
                  <a:cubicBezTo>
                    <a:pt x="0" y="107"/>
                    <a:pt x="3" y="124"/>
                    <a:pt x="7" y="130"/>
                  </a:cubicBezTo>
                  <a:cubicBezTo>
                    <a:pt x="7" y="130"/>
                    <a:pt x="22" y="164"/>
                    <a:pt x="55" y="164"/>
                  </a:cubicBezTo>
                  <a:cubicBezTo>
                    <a:pt x="91" y="164"/>
                    <a:pt x="106" y="126"/>
                    <a:pt x="106" y="126"/>
                  </a:cubicBezTo>
                  <a:cubicBezTo>
                    <a:pt x="108" y="120"/>
                    <a:pt x="111" y="105"/>
                    <a:pt x="111" y="102"/>
                  </a:cubicBezTo>
                  <a:cubicBezTo>
                    <a:pt x="111" y="0"/>
                    <a:pt x="111" y="0"/>
                    <a:pt x="111" y="0"/>
                  </a:cubicBezTo>
                  <a:lnTo>
                    <a:pt x="55" y="0"/>
                  </a:lnTo>
                  <a:close/>
                </a:path>
              </a:pathLst>
            </a:custGeom>
            <a:solidFill>
              <a:srgbClr val="FFE1CC"/>
            </a:solidFill>
            <a:ln w="9525">
              <a:noFill/>
              <a:round/>
            </a:ln>
          </p:spPr>
          <p:txBody>
            <a:bodyPr anchor="ctr"/>
            <a:lstStyle/>
            <a:p>
              <a:pPr algn="ctr"/>
            </a:p>
          </p:txBody>
        </p:sp>
        <p:sp>
          <p:nvSpPr>
            <p:cNvPr id="35" name="îṩ1ïďé"/>
            <p:cNvSpPr/>
            <p:nvPr/>
          </p:nvSpPr>
          <p:spPr bwMode="auto">
            <a:xfrm>
              <a:off x="8041992" y="4765972"/>
              <a:ext cx="472186" cy="1067224"/>
            </a:xfrm>
            <a:custGeom>
              <a:avLst/>
              <a:gdLst/>
              <a:ahLst/>
              <a:cxnLst>
                <a:cxn ang="0">
                  <a:pos x="14" y="156"/>
                </a:cxn>
                <a:cxn ang="0">
                  <a:pos x="56" y="97"/>
                </a:cxn>
                <a:cxn ang="0">
                  <a:pos x="59" y="78"/>
                </a:cxn>
                <a:cxn ang="0">
                  <a:pos x="41" y="55"/>
                </a:cxn>
                <a:cxn ang="0">
                  <a:pos x="62" y="55"/>
                </a:cxn>
                <a:cxn ang="0">
                  <a:pos x="69" y="47"/>
                </a:cxn>
                <a:cxn ang="0">
                  <a:pos x="65" y="10"/>
                </a:cxn>
                <a:cxn ang="0">
                  <a:pos x="65" y="8"/>
                </a:cxn>
                <a:cxn ang="0">
                  <a:pos x="62" y="6"/>
                </a:cxn>
                <a:cxn ang="0">
                  <a:pos x="45" y="1"/>
                </a:cxn>
                <a:cxn ang="0">
                  <a:pos x="40" y="4"/>
                </a:cxn>
                <a:cxn ang="0">
                  <a:pos x="0" y="156"/>
                </a:cxn>
                <a:cxn ang="0">
                  <a:pos x="14" y="156"/>
                </a:cxn>
              </a:cxnLst>
              <a:rect l="0" t="0" r="r" b="b"/>
              <a:pathLst>
                <a:path w="69" h="156">
                  <a:moveTo>
                    <a:pt x="14" y="156"/>
                  </a:moveTo>
                  <a:cubicBezTo>
                    <a:pt x="56" y="97"/>
                    <a:pt x="56" y="97"/>
                    <a:pt x="56" y="97"/>
                  </a:cubicBezTo>
                  <a:cubicBezTo>
                    <a:pt x="60" y="93"/>
                    <a:pt x="64" y="84"/>
                    <a:pt x="59" y="78"/>
                  </a:cubicBezTo>
                  <a:cubicBezTo>
                    <a:pt x="41" y="55"/>
                    <a:pt x="41" y="55"/>
                    <a:pt x="41" y="55"/>
                  </a:cubicBezTo>
                  <a:cubicBezTo>
                    <a:pt x="62" y="55"/>
                    <a:pt x="62" y="55"/>
                    <a:pt x="62" y="55"/>
                  </a:cubicBezTo>
                  <a:cubicBezTo>
                    <a:pt x="68" y="55"/>
                    <a:pt x="69" y="54"/>
                    <a:pt x="69" y="47"/>
                  </a:cubicBezTo>
                  <a:cubicBezTo>
                    <a:pt x="65" y="10"/>
                    <a:pt x="65" y="10"/>
                    <a:pt x="65" y="10"/>
                  </a:cubicBezTo>
                  <a:cubicBezTo>
                    <a:pt x="65" y="10"/>
                    <a:pt x="65" y="8"/>
                    <a:pt x="65" y="8"/>
                  </a:cubicBezTo>
                  <a:cubicBezTo>
                    <a:pt x="65" y="7"/>
                    <a:pt x="62" y="6"/>
                    <a:pt x="62" y="6"/>
                  </a:cubicBezTo>
                  <a:cubicBezTo>
                    <a:pt x="45" y="1"/>
                    <a:pt x="45" y="1"/>
                    <a:pt x="45" y="1"/>
                  </a:cubicBezTo>
                  <a:cubicBezTo>
                    <a:pt x="43" y="0"/>
                    <a:pt x="41" y="0"/>
                    <a:pt x="40" y="4"/>
                  </a:cubicBezTo>
                  <a:cubicBezTo>
                    <a:pt x="0" y="156"/>
                    <a:pt x="0" y="156"/>
                    <a:pt x="0" y="156"/>
                  </a:cubicBezTo>
                  <a:lnTo>
                    <a:pt x="14" y="156"/>
                  </a:lnTo>
                  <a:close/>
                </a:path>
              </a:pathLst>
            </a:custGeom>
            <a:solidFill>
              <a:srgbClr val="253F59"/>
            </a:solidFill>
            <a:ln w="9525">
              <a:noFill/>
              <a:round/>
            </a:ln>
          </p:spPr>
          <p:txBody>
            <a:bodyPr anchor="ctr"/>
            <a:lstStyle/>
            <a:p>
              <a:pPr algn="ctr"/>
            </a:p>
          </p:txBody>
        </p:sp>
        <p:sp>
          <p:nvSpPr>
            <p:cNvPr id="36" name="išľiḑe"/>
            <p:cNvSpPr/>
            <p:nvPr/>
          </p:nvSpPr>
          <p:spPr bwMode="auto">
            <a:xfrm>
              <a:off x="7515484" y="4780179"/>
              <a:ext cx="465500" cy="1053017"/>
            </a:xfrm>
            <a:custGeom>
              <a:avLst/>
              <a:gdLst/>
              <a:ahLst/>
              <a:cxnLst>
                <a:cxn ang="0">
                  <a:pos x="8" y="55"/>
                </a:cxn>
                <a:cxn ang="0">
                  <a:pos x="29" y="55"/>
                </a:cxn>
                <a:cxn ang="0">
                  <a:pos x="11" y="78"/>
                </a:cxn>
                <a:cxn ang="0">
                  <a:pos x="13" y="97"/>
                </a:cxn>
                <a:cxn ang="0">
                  <a:pos x="56" y="154"/>
                </a:cxn>
                <a:cxn ang="0">
                  <a:pos x="68" y="154"/>
                </a:cxn>
                <a:cxn ang="0">
                  <a:pos x="30" y="4"/>
                </a:cxn>
                <a:cxn ang="0">
                  <a:pos x="25" y="1"/>
                </a:cxn>
                <a:cxn ang="0">
                  <a:pos x="8" y="6"/>
                </a:cxn>
                <a:cxn ang="0">
                  <a:pos x="5" y="8"/>
                </a:cxn>
                <a:cxn ang="0">
                  <a:pos x="4" y="10"/>
                </a:cxn>
                <a:cxn ang="0">
                  <a:pos x="1" y="47"/>
                </a:cxn>
                <a:cxn ang="0">
                  <a:pos x="8" y="55"/>
                </a:cxn>
              </a:cxnLst>
              <a:rect l="0" t="0" r="r" b="b"/>
              <a:pathLst>
                <a:path w="68" h="154">
                  <a:moveTo>
                    <a:pt x="8" y="55"/>
                  </a:moveTo>
                  <a:cubicBezTo>
                    <a:pt x="29" y="55"/>
                    <a:pt x="29" y="55"/>
                    <a:pt x="29" y="55"/>
                  </a:cubicBezTo>
                  <a:cubicBezTo>
                    <a:pt x="11" y="78"/>
                    <a:pt x="11" y="78"/>
                    <a:pt x="11" y="78"/>
                  </a:cubicBezTo>
                  <a:cubicBezTo>
                    <a:pt x="6" y="84"/>
                    <a:pt x="10" y="93"/>
                    <a:pt x="13" y="97"/>
                  </a:cubicBezTo>
                  <a:cubicBezTo>
                    <a:pt x="56" y="154"/>
                    <a:pt x="56" y="154"/>
                    <a:pt x="56" y="154"/>
                  </a:cubicBezTo>
                  <a:cubicBezTo>
                    <a:pt x="68" y="154"/>
                    <a:pt x="68" y="154"/>
                    <a:pt x="68" y="154"/>
                  </a:cubicBezTo>
                  <a:cubicBezTo>
                    <a:pt x="30" y="4"/>
                    <a:pt x="30" y="4"/>
                    <a:pt x="30" y="4"/>
                  </a:cubicBezTo>
                  <a:cubicBezTo>
                    <a:pt x="29" y="0"/>
                    <a:pt x="27" y="0"/>
                    <a:pt x="25" y="1"/>
                  </a:cubicBezTo>
                  <a:cubicBezTo>
                    <a:pt x="8" y="6"/>
                    <a:pt x="8" y="6"/>
                    <a:pt x="8" y="6"/>
                  </a:cubicBezTo>
                  <a:cubicBezTo>
                    <a:pt x="8" y="6"/>
                    <a:pt x="5" y="6"/>
                    <a:pt x="5" y="8"/>
                  </a:cubicBezTo>
                  <a:cubicBezTo>
                    <a:pt x="5" y="8"/>
                    <a:pt x="4" y="10"/>
                    <a:pt x="4" y="10"/>
                  </a:cubicBezTo>
                  <a:cubicBezTo>
                    <a:pt x="1" y="47"/>
                    <a:pt x="1" y="47"/>
                    <a:pt x="1" y="47"/>
                  </a:cubicBezTo>
                  <a:cubicBezTo>
                    <a:pt x="0" y="54"/>
                    <a:pt x="2" y="55"/>
                    <a:pt x="8" y="55"/>
                  </a:cubicBezTo>
                  <a:close/>
                </a:path>
              </a:pathLst>
            </a:custGeom>
            <a:solidFill>
              <a:srgbClr val="253F59"/>
            </a:solidFill>
            <a:ln w="9525">
              <a:noFill/>
              <a:round/>
            </a:ln>
          </p:spPr>
          <p:txBody>
            <a:bodyPr anchor="ctr"/>
            <a:lstStyle/>
            <a:p>
              <a:pPr algn="ctr"/>
            </a:p>
          </p:txBody>
        </p:sp>
        <p:sp>
          <p:nvSpPr>
            <p:cNvPr id="37" name="îṩḷiḓê"/>
            <p:cNvSpPr/>
            <p:nvPr/>
          </p:nvSpPr>
          <p:spPr bwMode="auto">
            <a:xfrm>
              <a:off x="7569806" y="3479787"/>
              <a:ext cx="924315" cy="437921"/>
            </a:xfrm>
            <a:custGeom>
              <a:avLst/>
              <a:gdLst/>
              <a:ahLst/>
              <a:cxnLst>
                <a:cxn ang="0">
                  <a:pos x="0" y="0"/>
                </a:cxn>
                <a:cxn ang="0">
                  <a:pos x="0" y="64"/>
                </a:cxn>
                <a:cxn ang="0">
                  <a:pos x="38" y="48"/>
                </a:cxn>
                <a:cxn ang="0">
                  <a:pos x="66" y="15"/>
                </a:cxn>
                <a:cxn ang="0">
                  <a:pos x="57" y="55"/>
                </a:cxn>
                <a:cxn ang="0">
                  <a:pos x="90" y="32"/>
                </a:cxn>
                <a:cxn ang="0">
                  <a:pos x="93" y="16"/>
                </a:cxn>
                <a:cxn ang="0">
                  <a:pos x="122" y="55"/>
                </a:cxn>
                <a:cxn ang="0">
                  <a:pos x="135" y="0"/>
                </a:cxn>
                <a:cxn ang="0">
                  <a:pos x="0" y="0"/>
                </a:cxn>
              </a:cxnLst>
              <a:rect l="0" t="0" r="r" b="b"/>
              <a:pathLst>
                <a:path w="135" h="64">
                  <a:moveTo>
                    <a:pt x="0" y="0"/>
                  </a:moveTo>
                  <a:cubicBezTo>
                    <a:pt x="0" y="64"/>
                    <a:pt x="0" y="64"/>
                    <a:pt x="0" y="64"/>
                  </a:cubicBezTo>
                  <a:cubicBezTo>
                    <a:pt x="0" y="64"/>
                    <a:pt x="26" y="56"/>
                    <a:pt x="38" y="48"/>
                  </a:cubicBezTo>
                  <a:cubicBezTo>
                    <a:pt x="60" y="33"/>
                    <a:pt x="66" y="15"/>
                    <a:pt x="66" y="15"/>
                  </a:cubicBezTo>
                  <a:cubicBezTo>
                    <a:pt x="66" y="15"/>
                    <a:pt x="67" y="45"/>
                    <a:pt x="57" y="55"/>
                  </a:cubicBezTo>
                  <a:cubicBezTo>
                    <a:pt x="57" y="55"/>
                    <a:pt x="81" y="56"/>
                    <a:pt x="90" y="32"/>
                  </a:cubicBezTo>
                  <a:cubicBezTo>
                    <a:pt x="94" y="20"/>
                    <a:pt x="93" y="16"/>
                    <a:pt x="93" y="16"/>
                  </a:cubicBezTo>
                  <a:cubicBezTo>
                    <a:pt x="93" y="16"/>
                    <a:pt x="118" y="12"/>
                    <a:pt x="122" y="55"/>
                  </a:cubicBezTo>
                  <a:cubicBezTo>
                    <a:pt x="135" y="0"/>
                    <a:pt x="135" y="0"/>
                    <a:pt x="135" y="0"/>
                  </a:cubicBezTo>
                  <a:lnTo>
                    <a:pt x="0" y="0"/>
                  </a:lnTo>
                  <a:close/>
                </a:path>
              </a:pathLst>
            </a:custGeom>
            <a:solidFill>
              <a:srgbClr val="253F59"/>
            </a:solidFill>
            <a:ln w="9525">
              <a:noFill/>
              <a:round/>
            </a:ln>
          </p:spPr>
          <p:txBody>
            <a:bodyPr anchor="ctr"/>
            <a:lstStyle/>
            <a:p>
              <a:pPr algn="ctr"/>
            </a:p>
          </p:txBody>
        </p:sp>
        <p:sp>
          <p:nvSpPr>
            <p:cNvPr id="38" name="îṩḻiďé"/>
            <p:cNvSpPr/>
            <p:nvPr/>
          </p:nvSpPr>
          <p:spPr bwMode="auto">
            <a:xfrm>
              <a:off x="3198115" y="4054767"/>
              <a:ext cx="2990233" cy="2093498"/>
            </a:xfrm>
            <a:custGeom>
              <a:avLst/>
              <a:gdLst/>
              <a:ahLst/>
              <a:cxnLst>
                <a:cxn ang="0">
                  <a:pos x="65" y="306"/>
                </a:cxn>
                <a:cxn ang="0">
                  <a:pos x="75" y="220"/>
                </a:cxn>
                <a:cxn ang="0">
                  <a:pos x="80" y="216"/>
                </a:cxn>
                <a:cxn ang="0">
                  <a:pos x="84" y="220"/>
                </a:cxn>
                <a:cxn ang="0">
                  <a:pos x="84" y="306"/>
                </a:cxn>
                <a:cxn ang="0">
                  <a:pos x="353" y="306"/>
                </a:cxn>
                <a:cxn ang="0">
                  <a:pos x="353" y="220"/>
                </a:cxn>
                <a:cxn ang="0">
                  <a:pos x="357" y="216"/>
                </a:cxn>
                <a:cxn ang="0">
                  <a:pos x="364" y="222"/>
                </a:cxn>
                <a:cxn ang="0">
                  <a:pos x="373" y="306"/>
                </a:cxn>
                <a:cxn ang="0">
                  <a:pos x="437" y="306"/>
                </a:cxn>
                <a:cxn ang="0">
                  <a:pos x="428" y="124"/>
                </a:cxn>
                <a:cxn ang="0">
                  <a:pos x="376" y="74"/>
                </a:cxn>
                <a:cxn ang="0">
                  <a:pos x="281" y="60"/>
                </a:cxn>
                <a:cxn ang="0">
                  <a:pos x="266" y="41"/>
                </a:cxn>
                <a:cxn ang="0">
                  <a:pos x="264" y="0"/>
                </a:cxn>
                <a:cxn ang="0">
                  <a:pos x="215" y="0"/>
                </a:cxn>
                <a:cxn ang="0">
                  <a:pos x="172" y="0"/>
                </a:cxn>
                <a:cxn ang="0">
                  <a:pos x="170" y="43"/>
                </a:cxn>
                <a:cxn ang="0">
                  <a:pos x="155" y="60"/>
                </a:cxn>
                <a:cxn ang="0">
                  <a:pos x="61" y="74"/>
                </a:cxn>
                <a:cxn ang="0">
                  <a:pos x="9" y="124"/>
                </a:cxn>
                <a:cxn ang="0">
                  <a:pos x="0" y="306"/>
                </a:cxn>
                <a:cxn ang="0">
                  <a:pos x="65" y="306"/>
                </a:cxn>
              </a:cxnLst>
              <a:rect l="0" t="0" r="r" b="b"/>
              <a:pathLst>
                <a:path w="437" h="306">
                  <a:moveTo>
                    <a:pt x="65" y="306"/>
                  </a:moveTo>
                  <a:cubicBezTo>
                    <a:pt x="75" y="220"/>
                    <a:pt x="75" y="220"/>
                    <a:pt x="75" y="220"/>
                  </a:cubicBezTo>
                  <a:cubicBezTo>
                    <a:pt x="75" y="217"/>
                    <a:pt x="77" y="216"/>
                    <a:pt x="80" y="216"/>
                  </a:cubicBezTo>
                  <a:cubicBezTo>
                    <a:pt x="82" y="216"/>
                    <a:pt x="84" y="218"/>
                    <a:pt x="84" y="220"/>
                  </a:cubicBezTo>
                  <a:cubicBezTo>
                    <a:pt x="84" y="306"/>
                    <a:pt x="84" y="306"/>
                    <a:pt x="84" y="306"/>
                  </a:cubicBezTo>
                  <a:cubicBezTo>
                    <a:pt x="353" y="306"/>
                    <a:pt x="353" y="306"/>
                    <a:pt x="353" y="306"/>
                  </a:cubicBezTo>
                  <a:cubicBezTo>
                    <a:pt x="353" y="220"/>
                    <a:pt x="353" y="220"/>
                    <a:pt x="353" y="220"/>
                  </a:cubicBezTo>
                  <a:cubicBezTo>
                    <a:pt x="353" y="218"/>
                    <a:pt x="355" y="216"/>
                    <a:pt x="357" y="216"/>
                  </a:cubicBezTo>
                  <a:cubicBezTo>
                    <a:pt x="360" y="216"/>
                    <a:pt x="364" y="216"/>
                    <a:pt x="364" y="222"/>
                  </a:cubicBezTo>
                  <a:cubicBezTo>
                    <a:pt x="373" y="306"/>
                    <a:pt x="373" y="306"/>
                    <a:pt x="373" y="306"/>
                  </a:cubicBezTo>
                  <a:cubicBezTo>
                    <a:pt x="437" y="306"/>
                    <a:pt x="437" y="306"/>
                    <a:pt x="437" y="306"/>
                  </a:cubicBezTo>
                  <a:cubicBezTo>
                    <a:pt x="428" y="124"/>
                    <a:pt x="428" y="124"/>
                    <a:pt x="428" y="124"/>
                  </a:cubicBezTo>
                  <a:cubicBezTo>
                    <a:pt x="423" y="99"/>
                    <a:pt x="402" y="79"/>
                    <a:pt x="376" y="74"/>
                  </a:cubicBezTo>
                  <a:cubicBezTo>
                    <a:pt x="281" y="60"/>
                    <a:pt x="281" y="60"/>
                    <a:pt x="281" y="60"/>
                  </a:cubicBezTo>
                  <a:cubicBezTo>
                    <a:pt x="272" y="59"/>
                    <a:pt x="266" y="50"/>
                    <a:pt x="266" y="41"/>
                  </a:cubicBezTo>
                  <a:cubicBezTo>
                    <a:pt x="264" y="0"/>
                    <a:pt x="264" y="0"/>
                    <a:pt x="264" y="0"/>
                  </a:cubicBezTo>
                  <a:cubicBezTo>
                    <a:pt x="215" y="0"/>
                    <a:pt x="215" y="0"/>
                    <a:pt x="215" y="0"/>
                  </a:cubicBezTo>
                  <a:cubicBezTo>
                    <a:pt x="172" y="0"/>
                    <a:pt x="172" y="0"/>
                    <a:pt x="172" y="0"/>
                  </a:cubicBezTo>
                  <a:cubicBezTo>
                    <a:pt x="170" y="43"/>
                    <a:pt x="170" y="43"/>
                    <a:pt x="170" y="43"/>
                  </a:cubicBezTo>
                  <a:cubicBezTo>
                    <a:pt x="170" y="51"/>
                    <a:pt x="164" y="58"/>
                    <a:pt x="155" y="60"/>
                  </a:cubicBezTo>
                  <a:cubicBezTo>
                    <a:pt x="61" y="74"/>
                    <a:pt x="61" y="74"/>
                    <a:pt x="61" y="74"/>
                  </a:cubicBezTo>
                  <a:cubicBezTo>
                    <a:pt x="35" y="79"/>
                    <a:pt x="14" y="99"/>
                    <a:pt x="9" y="124"/>
                  </a:cubicBezTo>
                  <a:cubicBezTo>
                    <a:pt x="0" y="306"/>
                    <a:pt x="0" y="306"/>
                    <a:pt x="0" y="306"/>
                  </a:cubicBezTo>
                  <a:lnTo>
                    <a:pt x="65" y="306"/>
                  </a:lnTo>
                  <a:close/>
                </a:path>
              </a:pathLst>
            </a:custGeom>
            <a:solidFill>
              <a:srgbClr val="FFE1CC"/>
            </a:solidFill>
            <a:ln w="9525">
              <a:noFill/>
              <a:round/>
            </a:ln>
          </p:spPr>
          <p:txBody>
            <a:bodyPr anchor="ctr"/>
            <a:lstStyle/>
            <a:p>
              <a:pPr algn="ctr"/>
            </a:p>
          </p:txBody>
        </p:sp>
        <p:sp>
          <p:nvSpPr>
            <p:cNvPr id="39" name="ïŝļíḋé"/>
            <p:cNvSpPr/>
            <p:nvPr/>
          </p:nvSpPr>
          <p:spPr bwMode="auto">
            <a:xfrm>
              <a:off x="4122430" y="4348943"/>
              <a:ext cx="1142439" cy="1799322"/>
            </a:xfrm>
            <a:custGeom>
              <a:avLst/>
              <a:gdLst/>
              <a:ahLst/>
              <a:cxnLst>
                <a:cxn ang="0">
                  <a:pos x="135" y="263"/>
                </a:cxn>
                <a:cxn ang="0">
                  <a:pos x="167" y="19"/>
                </a:cxn>
                <a:cxn ang="0">
                  <a:pos x="149" y="17"/>
                </a:cxn>
                <a:cxn ang="0">
                  <a:pos x="134" y="0"/>
                </a:cxn>
                <a:cxn ang="0">
                  <a:pos x="84" y="49"/>
                </a:cxn>
                <a:cxn ang="0">
                  <a:pos x="34" y="0"/>
                </a:cxn>
                <a:cxn ang="0">
                  <a:pos x="18" y="17"/>
                </a:cxn>
                <a:cxn ang="0">
                  <a:pos x="0" y="19"/>
                </a:cxn>
                <a:cxn ang="0">
                  <a:pos x="43" y="263"/>
                </a:cxn>
                <a:cxn ang="0">
                  <a:pos x="135" y="263"/>
                </a:cxn>
              </a:cxnLst>
              <a:rect l="0" t="0" r="r" b="b"/>
              <a:pathLst>
                <a:path w="167" h="263">
                  <a:moveTo>
                    <a:pt x="135" y="263"/>
                  </a:moveTo>
                  <a:cubicBezTo>
                    <a:pt x="167" y="19"/>
                    <a:pt x="167" y="19"/>
                    <a:pt x="167" y="19"/>
                  </a:cubicBezTo>
                  <a:cubicBezTo>
                    <a:pt x="149" y="17"/>
                    <a:pt x="149" y="17"/>
                    <a:pt x="149" y="17"/>
                  </a:cubicBezTo>
                  <a:cubicBezTo>
                    <a:pt x="140" y="15"/>
                    <a:pt x="134" y="8"/>
                    <a:pt x="134" y="0"/>
                  </a:cubicBezTo>
                  <a:cubicBezTo>
                    <a:pt x="84" y="49"/>
                    <a:pt x="84" y="49"/>
                    <a:pt x="84" y="49"/>
                  </a:cubicBezTo>
                  <a:cubicBezTo>
                    <a:pt x="34" y="0"/>
                    <a:pt x="34" y="0"/>
                    <a:pt x="34" y="0"/>
                  </a:cubicBezTo>
                  <a:cubicBezTo>
                    <a:pt x="33" y="8"/>
                    <a:pt x="27" y="15"/>
                    <a:pt x="18" y="17"/>
                  </a:cubicBezTo>
                  <a:cubicBezTo>
                    <a:pt x="0" y="19"/>
                    <a:pt x="0" y="19"/>
                    <a:pt x="0" y="19"/>
                  </a:cubicBezTo>
                  <a:cubicBezTo>
                    <a:pt x="43" y="263"/>
                    <a:pt x="43" y="263"/>
                    <a:pt x="43" y="263"/>
                  </a:cubicBezTo>
                  <a:lnTo>
                    <a:pt x="135" y="263"/>
                  </a:lnTo>
                  <a:close/>
                </a:path>
              </a:pathLst>
            </a:custGeom>
            <a:solidFill>
              <a:srgbClr val="DBDBDB"/>
            </a:solidFill>
            <a:ln w="9525">
              <a:noFill/>
              <a:round/>
            </a:ln>
          </p:spPr>
          <p:txBody>
            <a:bodyPr anchor="ctr"/>
            <a:lstStyle/>
            <a:p>
              <a:pPr algn="ctr"/>
            </a:p>
          </p:txBody>
        </p:sp>
        <p:sp>
          <p:nvSpPr>
            <p:cNvPr id="40" name="íś1îḓè"/>
            <p:cNvSpPr/>
            <p:nvPr/>
          </p:nvSpPr>
          <p:spPr bwMode="auto">
            <a:xfrm>
              <a:off x="4368134" y="4054767"/>
              <a:ext cx="643510" cy="294176"/>
            </a:xfrm>
            <a:custGeom>
              <a:avLst/>
              <a:gdLst/>
              <a:ahLst/>
              <a:cxnLst>
                <a:cxn ang="0">
                  <a:pos x="88" y="33"/>
                </a:cxn>
                <a:cxn ang="0">
                  <a:pos x="94" y="27"/>
                </a:cxn>
                <a:cxn ang="0">
                  <a:pos x="93" y="0"/>
                </a:cxn>
                <a:cxn ang="0">
                  <a:pos x="44" y="0"/>
                </a:cxn>
                <a:cxn ang="0">
                  <a:pos x="1" y="0"/>
                </a:cxn>
                <a:cxn ang="0">
                  <a:pos x="0" y="25"/>
                </a:cxn>
                <a:cxn ang="0">
                  <a:pos x="7" y="33"/>
                </a:cxn>
                <a:cxn ang="0">
                  <a:pos x="32" y="43"/>
                </a:cxn>
                <a:cxn ang="0">
                  <a:pos x="48" y="43"/>
                </a:cxn>
                <a:cxn ang="0">
                  <a:pos x="48" y="43"/>
                </a:cxn>
                <a:cxn ang="0">
                  <a:pos x="64" y="43"/>
                </a:cxn>
                <a:cxn ang="0">
                  <a:pos x="88" y="33"/>
                </a:cxn>
              </a:cxnLst>
              <a:rect l="0" t="0" r="r" b="b"/>
              <a:pathLst>
                <a:path w="94" h="43">
                  <a:moveTo>
                    <a:pt x="88" y="33"/>
                  </a:moveTo>
                  <a:cubicBezTo>
                    <a:pt x="94" y="27"/>
                    <a:pt x="94" y="27"/>
                    <a:pt x="94" y="27"/>
                  </a:cubicBezTo>
                  <a:cubicBezTo>
                    <a:pt x="93" y="0"/>
                    <a:pt x="93" y="0"/>
                    <a:pt x="93" y="0"/>
                  </a:cubicBezTo>
                  <a:cubicBezTo>
                    <a:pt x="44" y="0"/>
                    <a:pt x="44" y="0"/>
                    <a:pt x="44" y="0"/>
                  </a:cubicBezTo>
                  <a:cubicBezTo>
                    <a:pt x="1" y="0"/>
                    <a:pt x="1" y="0"/>
                    <a:pt x="1" y="0"/>
                  </a:cubicBezTo>
                  <a:cubicBezTo>
                    <a:pt x="0" y="25"/>
                    <a:pt x="0" y="25"/>
                    <a:pt x="0" y="25"/>
                  </a:cubicBezTo>
                  <a:cubicBezTo>
                    <a:pt x="7" y="33"/>
                    <a:pt x="7" y="33"/>
                    <a:pt x="7" y="33"/>
                  </a:cubicBezTo>
                  <a:cubicBezTo>
                    <a:pt x="14" y="39"/>
                    <a:pt x="23" y="43"/>
                    <a:pt x="32" y="43"/>
                  </a:cubicBezTo>
                  <a:cubicBezTo>
                    <a:pt x="48" y="43"/>
                    <a:pt x="48" y="43"/>
                    <a:pt x="48" y="43"/>
                  </a:cubicBezTo>
                  <a:cubicBezTo>
                    <a:pt x="48" y="43"/>
                    <a:pt x="48" y="43"/>
                    <a:pt x="48" y="43"/>
                  </a:cubicBezTo>
                  <a:cubicBezTo>
                    <a:pt x="64" y="43"/>
                    <a:pt x="64" y="43"/>
                    <a:pt x="64" y="43"/>
                  </a:cubicBezTo>
                  <a:cubicBezTo>
                    <a:pt x="73" y="43"/>
                    <a:pt x="82" y="39"/>
                    <a:pt x="88" y="33"/>
                  </a:cubicBezTo>
                  <a:close/>
                </a:path>
              </a:pathLst>
            </a:custGeom>
            <a:solidFill>
              <a:srgbClr val="EACEBB"/>
            </a:solidFill>
            <a:ln w="9525">
              <a:noFill/>
              <a:round/>
            </a:ln>
          </p:spPr>
          <p:txBody>
            <a:bodyPr anchor="ctr"/>
            <a:lstStyle/>
            <a:p>
              <a:pPr algn="ctr"/>
            </a:p>
          </p:txBody>
        </p:sp>
        <p:sp>
          <p:nvSpPr>
            <p:cNvPr id="41" name="işļíḓé"/>
            <p:cNvSpPr/>
            <p:nvPr/>
          </p:nvSpPr>
          <p:spPr bwMode="auto">
            <a:xfrm>
              <a:off x="5147867" y="3356935"/>
              <a:ext cx="185532" cy="457979"/>
            </a:xfrm>
            <a:custGeom>
              <a:avLst/>
              <a:gdLst/>
              <a:ahLst/>
              <a:cxnLst>
                <a:cxn ang="0">
                  <a:pos x="4" y="0"/>
                </a:cxn>
                <a:cxn ang="0">
                  <a:pos x="10" y="0"/>
                </a:cxn>
                <a:cxn ang="0">
                  <a:pos x="24" y="22"/>
                </a:cxn>
                <a:cxn ang="0">
                  <a:pos x="19" y="48"/>
                </a:cxn>
                <a:cxn ang="0">
                  <a:pos x="0" y="61"/>
                </a:cxn>
                <a:cxn ang="0">
                  <a:pos x="4" y="0"/>
                </a:cxn>
              </a:cxnLst>
              <a:rect l="0" t="0" r="r" b="b"/>
              <a:pathLst>
                <a:path w="27" h="67">
                  <a:moveTo>
                    <a:pt x="4" y="0"/>
                  </a:moveTo>
                  <a:cubicBezTo>
                    <a:pt x="10" y="0"/>
                    <a:pt x="10" y="0"/>
                    <a:pt x="10" y="0"/>
                  </a:cubicBezTo>
                  <a:cubicBezTo>
                    <a:pt x="18" y="2"/>
                    <a:pt x="27" y="10"/>
                    <a:pt x="24" y="22"/>
                  </a:cubicBezTo>
                  <a:cubicBezTo>
                    <a:pt x="23" y="33"/>
                    <a:pt x="22" y="34"/>
                    <a:pt x="19" y="48"/>
                  </a:cubicBezTo>
                  <a:cubicBezTo>
                    <a:pt x="16" y="67"/>
                    <a:pt x="0" y="61"/>
                    <a:pt x="0" y="61"/>
                  </a:cubicBezTo>
                  <a:lnTo>
                    <a:pt x="4" y="0"/>
                  </a:lnTo>
                  <a:close/>
                </a:path>
              </a:pathLst>
            </a:custGeom>
            <a:solidFill>
              <a:srgbClr val="EACEBB"/>
            </a:solidFill>
            <a:ln w="9525">
              <a:noFill/>
              <a:round/>
            </a:ln>
          </p:spPr>
          <p:txBody>
            <a:bodyPr anchor="ctr"/>
            <a:lstStyle/>
            <a:p>
              <a:pPr algn="ctr"/>
            </a:p>
          </p:txBody>
        </p:sp>
        <p:sp>
          <p:nvSpPr>
            <p:cNvPr id="42" name="ïṩḷîḓè"/>
            <p:cNvSpPr/>
            <p:nvPr/>
          </p:nvSpPr>
          <p:spPr bwMode="auto">
            <a:xfrm>
              <a:off x="4067272" y="3356935"/>
              <a:ext cx="178010" cy="457979"/>
            </a:xfrm>
            <a:custGeom>
              <a:avLst/>
              <a:gdLst/>
              <a:ahLst/>
              <a:cxnLst>
                <a:cxn ang="0">
                  <a:pos x="22" y="0"/>
                </a:cxn>
                <a:cxn ang="0">
                  <a:pos x="17" y="0"/>
                </a:cxn>
                <a:cxn ang="0">
                  <a:pos x="2" y="22"/>
                </a:cxn>
                <a:cxn ang="0">
                  <a:pos x="7" y="48"/>
                </a:cxn>
                <a:cxn ang="0">
                  <a:pos x="26" y="61"/>
                </a:cxn>
                <a:cxn ang="0">
                  <a:pos x="22" y="0"/>
                </a:cxn>
              </a:cxnLst>
              <a:rect l="0" t="0" r="r" b="b"/>
              <a:pathLst>
                <a:path w="26" h="67">
                  <a:moveTo>
                    <a:pt x="22" y="0"/>
                  </a:moveTo>
                  <a:cubicBezTo>
                    <a:pt x="17" y="0"/>
                    <a:pt x="17" y="0"/>
                    <a:pt x="17" y="0"/>
                  </a:cubicBezTo>
                  <a:cubicBezTo>
                    <a:pt x="9" y="2"/>
                    <a:pt x="0" y="10"/>
                    <a:pt x="2" y="22"/>
                  </a:cubicBezTo>
                  <a:cubicBezTo>
                    <a:pt x="4" y="33"/>
                    <a:pt x="5" y="34"/>
                    <a:pt x="7" y="48"/>
                  </a:cubicBezTo>
                  <a:cubicBezTo>
                    <a:pt x="10" y="67"/>
                    <a:pt x="26" y="61"/>
                    <a:pt x="26" y="61"/>
                  </a:cubicBezTo>
                  <a:lnTo>
                    <a:pt x="22" y="0"/>
                  </a:lnTo>
                  <a:close/>
                </a:path>
              </a:pathLst>
            </a:custGeom>
            <a:solidFill>
              <a:srgbClr val="EACEBB"/>
            </a:solidFill>
            <a:ln w="9525">
              <a:noFill/>
              <a:round/>
            </a:ln>
          </p:spPr>
          <p:txBody>
            <a:bodyPr anchor="ctr"/>
            <a:lstStyle/>
            <a:p>
              <a:pPr algn="ctr"/>
            </a:p>
          </p:txBody>
        </p:sp>
        <p:sp>
          <p:nvSpPr>
            <p:cNvPr id="43" name="î$ḷíḓè"/>
            <p:cNvSpPr/>
            <p:nvPr/>
          </p:nvSpPr>
          <p:spPr bwMode="auto">
            <a:xfrm>
              <a:off x="4197645" y="2904806"/>
              <a:ext cx="998694" cy="1348029"/>
            </a:xfrm>
            <a:custGeom>
              <a:avLst/>
              <a:gdLst/>
              <a:ahLst/>
              <a:cxnLst>
                <a:cxn ang="0">
                  <a:pos x="73" y="0"/>
                </a:cxn>
                <a:cxn ang="0">
                  <a:pos x="73" y="0"/>
                </a:cxn>
                <a:cxn ang="0">
                  <a:pos x="0" y="0"/>
                </a:cxn>
                <a:cxn ang="0">
                  <a:pos x="0" y="138"/>
                </a:cxn>
                <a:cxn ang="0">
                  <a:pos x="10" y="163"/>
                </a:cxn>
                <a:cxn ang="0">
                  <a:pos x="32" y="187"/>
                </a:cxn>
                <a:cxn ang="0">
                  <a:pos x="57" y="197"/>
                </a:cxn>
                <a:cxn ang="0">
                  <a:pos x="73" y="197"/>
                </a:cxn>
                <a:cxn ang="0">
                  <a:pos x="73" y="197"/>
                </a:cxn>
                <a:cxn ang="0">
                  <a:pos x="89" y="197"/>
                </a:cxn>
                <a:cxn ang="0">
                  <a:pos x="113" y="187"/>
                </a:cxn>
                <a:cxn ang="0">
                  <a:pos x="136" y="163"/>
                </a:cxn>
                <a:cxn ang="0">
                  <a:pos x="146" y="138"/>
                </a:cxn>
                <a:cxn ang="0">
                  <a:pos x="146" y="0"/>
                </a:cxn>
                <a:cxn ang="0">
                  <a:pos x="73" y="0"/>
                </a:cxn>
              </a:cxnLst>
              <a:rect l="0" t="0" r="r" b="b"/>
              <a:pathLst>
                <a:path w="146" h="197">
                  <a:moveTo>
                    <a:pt x="73" y="0"/>
                  </a:moveTo>
                  <a:cubicBezTo>
                    <a:pt x="73" y="0"/>
                    <a:pt x="73" y="0"/>
                    <a:pt x="73" y="0"/>
                  </a:cubicBezTo>
                  <a:cubicBezTo>
                    <a:pt x="0" y="0"/>
                    <a:pt x="0" y="0"/>
                    <a:pt x="0" y="0"/>
                  </a:cubicBezTo>
                  <a:cubicBezTo>
                    <a:pt x="0" y="138"/>
                    <a:pt x="0" y="138"/>
                    <a:pt x="0" y="138"/>
                  </a:cubicBezTo>
                  <a:cubicBezTo>
                    <a:pt x="0" y="148"/>
                    <a:pt x="4" y="157"/>
                    <a:pt x="10" y="163"/>
                  </a:cubicBezTo>
                  <a:cubicBezTo>
                    <a:pt x="32" y="187"/>
                    <a:pt x="32" y="187"/>
                    <a:pt x="32" y="187"/>
                  </a:cubicBezTo>
                  <a:cubicBezTo>
                    <a:pt x="39" y="193"/>
                    <a:pt x="48" y="197"/>
                    <a:pt x="57" y="197"/>
                  </a:cubicBezTo>
                  <a:cubicBezTo>
                    <a:pt x="73" y="197"/>
                    <a:pt x="73" y="197"/>
                    <a:pt x="73" y="197"/>
                  </a:cubicBezTo>
                  <a:cubicBezTo>
                    <a:pt x="73" y="197"/>
                    <a:pt x="73" y="197"/>
                    <a:pt x="73" y="197"/>
                  </a:cubicBezTo>
                  <a:cubicBezTo>
                    <a:pt x="89" y="197"/>
                    <a:pt x="89" y="197"/>
                    <a:pt x="89" y="197"/>
                  </a:cubicBezTo>
                  <a:cubicBezTo>
                    <a:pt x="98" y="197"/>
                    <a:pt x="107" y="193"/>
                    <a:pt x="113" y="187"/>
                  </a:cubicBezTo>
                  <a:cubicBezTo>
                    <a:pt x="136" y="163"/>
                    <a:pt x="136" y="163"/>
                    <a:pt x="136" y="163"/>
                  </a:cubicBezTo>
                  <a:cubicBezTo>
                    <a:pt x="142" y="157"/>
                    <a:pt x="146" y="148"/>
                    <a:pt x="146" y="138"/>
                  </a:cubicBezTo>
                  <a:cubicBezTo>
                    <a:pt x="146" y="0"/>
                    <a:pt x="146" y="0"/>
                    <a:pt x="146" y="0"/>
                  </a:cubicBezTo>
                  <a:lnTo>
                    <a:pt x="73" y="0"/>
                  </a:lnTo>
                  <a:close/>
                </a:path>
              </a:pathLst>
            </a:custGeom>
            <a:solidFill>
              <a:srgbClr val="FFE1CC"/>
            </a:solidFill>
            <a:ln w="9525">
              <a:noFill/>
              <a:round/>
            </a:ln>
          </p:spPr>
          <p:txBody>
            <a:bodyPr anchor="ctr"/>
            <a:lstStyle/>
            <a:p>
              <a:pPr algn="ctr"/>
            </a:p>
          </p:txBody>
        </p:sp>
        <p:sp>
          <p:nvSpPr>
            <p:cNvPr id="44" name="ïṩļíde"/>
            <p:cNvSpPr/>
            <p:nvPr/>
          </p:nvSpPr>
          <p:spPr bwMode="auto">
            <a:xfrm>
              <a:off x="3998742" y="2508671"/>
              <a:ext cx="1348028" cy="992009"/>
            </a:xfrm>
            <a:custGeom>
              <a:avLst/>
              <a:gdLst/>
              <a:ahLst/>
              <a:cxnLst>
                <a:cxn ang="0">
                  <a:pos x="29" y="142"/>
                </a:cxn>
                <a:cxn ang="0">
                  <a:pos x="29" y="94"/>
                </a:cxn>
                <a:cxn ang="0">
                  <a:pos x="59" y="60"/>
                </a:cxn>
                <a:cxn ang="0">
                  <a:pos x="94" y="60"/>
                </a:cxn>
                <a:cxn ang="0">
                  <a:pos x="104" y="81"/>
                </a:cxn>
                <a:cxn ang="0">
                  <a:pos x="159" y="60"/>
                </a:cxn>
                <a:cxn ang="0">
                  <a:pos x="175" y="74"/>
                </a:cxn>
                <a:cxn ang="0">
                  <a:pos x="175" y="142"/>
                </a:cxn>
                <a:cxn ang="0">
                  <a:pos x="190" y="121"/>
                </a:cxn>
                <a:cxn ang="0">
                  <a:pos x="196" y="26"/>
                </a:cxn>
                <a:cxn ang="0">
                  <a:pos x="175" y="1"/>
                </a:cxn>
                <a:cxn ang="0">
                  <a:pos x="134" y="1"/>
                </a:cxn>
                <a:cxn ang="0">
                  <a:pos x="79" y="1"/>
                </a:cxn>
                <a:cxn ang="0">
                  <a:pos x="8" y="71"/>
                </a:cxn>
                <a:cxn ang="0">
                  <a:pos x="17" y="125"/>
                </a:cxn>
                <a:cxn ang="0">
                  <a:pos x="29" y="142"/>
                </a:cxn>
              </a:cxnLst>
              <a:rect l="0" t="0" r="r" b="b"/>
              <a:pathLst>
                <a:path w="197" h="145">
                  <a:moveTo>
                    <a:pt x="29" y="142"/>
                  </a:moveTo>
                  <a:cubicBezTo>
                    <a:pt x="29" y="94"/>
                    <a:pt x="29" y="94"/>
                    <a:pt x="29" y="94"/>
                  </a:cubicBezTo>
                  <a:cubicBezTo>
                    <a:pt x="29" y="77"/>
                    <a:pt x="40" y="60"/>
                    <a:pt x="59" y="60"/>
                  </a:cubicBezTo>
                  <a:cubicBezTo>
                    <a:pt x="94" y="60"/>
                    <a:pt x="94" y="60"/>
                    <a:pt x="94" y="60"/>
                  </a:cubicBezTo>
                  <a:cubicBezTo>
                    <a:pt x="103" y="64"/>
                    <a:pt x="94" y="84"/>
                    <a:pt x="104" y="81"/>
                  </a:cubicBezTo>
                  <a:cubicBezTo>
                    <a:pt x="159" y="60"/>
                    <a:pt x="159" y="60"/>
                    <a:pt x="159" y="60"/>
                  </a:cubicBezTo>
                  <a:cubicBezTo>
                    <a:pt x="169" y="57"/>
                    <a:pt x="175" y="66"/>
                    <a:pt x="175" y="74"/>
                  </a:cubicBezTo>
                  <a:cubicBezTo>
                    <a:pt x="175" y="142"/>
                    <a:pt x="175" y="142"/>
                    <a:pt x="175" y="142"/>
                  </a:cubicBezTo>
                  <a:cubicBezTo>
                    <a:pt x="175" y="144"/>
                    <a:pt x="186" y="137"/>
                    <a:pt x="190" y="121"/>
                  </a:cubicBezTo>
                  <a:cubicBezTo>
                    <a:pt x="196" y="26"/>
                    <a:pt x="196" y="26"/>
                    <a:pt x="196" y="26"/>
                  </a:cubicBezTo>
                  <a:cubicBezTo>
                    <a:pt x="197" y="14"/>
                    <a:pt x="193" y="1"/>
                    <a:pt x="175" y="1"/>
                  </a:cubicBezTo>
                  <a:cubicBezTo>
                    <a:pt x="134" y="1"/>
                    <a:pt x="134" y="1"/>
                    <a:pt x="134" y="1"/>
                  </a:cubicBezTo>
                  <a:cubicBezTo>
                    <a:pt x="79" y="1"/>
                    <a:pt x="79" y="1"/>
                    <a:pt x="79" y="1"/>
                  </a:cubicBezTo>
                  <a:cubicBezTo>
                    <a:pt x="34" y="0"/>
                    <a:pt x="0" y="22"/>
                    <a:pt x="8" y="71"/>
                  </a:cubicBezTo>
                  <a:cubicBezTo>
                    <a:pt x="17" y="125"/>
                    <a:pt x="17" y="125"/>
                    <a:pt x="17" y="125"/>
                  </a:cubicBezTo>
                  <a:cubicBezTo>
                    <a:pt x="18" y="137"/>
                    <a:pt x="29" y="145"/>
                    <a:pt x="29" y="142"/>
                  </a:cubicBezTo>
                  <a:close/>
                </a:path>
              </a:pathLst>
            </a:custGeom>
            <a:solidFill>
              <a:srgbClr val="253F59"/>
            </a:solidFill>
            <a:ln w="9525">
              <a:noFill/>
              <a:round/>
            </a:ln>
          </p:spPr>
          <p:txBody>
            <a:bodyPr anchor="ctr"/>
            <a:lstStyle/>
            <a:p>
              <a:pPr algn="ctr"/>
            </a:p>
          </p:txBody>
        </p:sp>
        <p:sp>
          <p:nvSpPr>
            <p:cNvPr id="45" name="išḷïḑe"/>
            <p:cNvSpPr/>
            <p:nvPr/>
          </p:nvSpPr>
          <p:spPr bwMode="auto">
            <a:xfrm>
              <a:off x="4567037" y="4684070"/>
              <a:ext cx="253225" cy="1464195"/>
            </a:xfrm>
            <a:custGeom>
              <a:avLst/>
              <a:gdLst/>
              <a:ahLst/>
              <a:cxnLst>
                <a:cxn ang="0">
                  <a:pos x="11" y="60"/>
                </a:cxn>
                <a:cxn ang="0">
                  <a:pos x="3" y="214"/>
                </a:cxn>
                <a:cxn ang="0">
                  <a:pos x="35" y="214"/>
                </a:cxn>
                <a:cxn ang="0">
                  <a:pos x="27" y="60"/>
                </a:cxn>
                <a:cxn ang="0">
                  <a:pos x="28" y="51"/>
                </a:cxn>
                <a:cxn ang="0">
                  <a:pos x="37" y="33"/>
                </a:cxn>
                <a:cxn ang="0">
                  <a:pos x="19" y="1"/>
                </a:cxn>
                <a:cxn ang="0">
                  <a:pos x="19" y="0"/>
                </a:cxn>
                <a:cxn ang="0">
                  <a:pos x="19" y="0"/>
                </a:cxn>
                <a:cxn ang="0">
                  <a:pos x="18" y="0"/>
                </a:cxn>
                <a:cxn ang="0">
                  <a:pos x="18" y="1"/>
                </a:cxn>
                <a:cxn ang="0">
                  <a:pos x="0" y="33"/>
                </a:cxn>
                <a:cxn ang="0">
                  <a:pos x="9" y="51"/>
                </a:cxn>
                <a:cxn ang="0">
                  <a:pos x="11" y="60"/>
                </a:cxn>
              </a:cxnLst>
              <a:rect l="0" t="0" r="r" b="b"/>
              <a:pathLst>
                <a:path w="37" h="214">
                  <a:moveTo>
                    <a:pt x="11" y="60"/>
                  </a:moveTo>
                  <a:cubicBezTo>
                    <a:pt x="3" y="214"/>
                    <a:pt x="3" y="214"/>
                    <a:pt x="3" y="214"/>
                  </a:cubicBezTo>
                  <a:cubicBezTo>
                    <a:pt x="35" y="214"/>
                    <a:pt x="35" y="214"/>
                    <a:pt x="35" y="214"/>
                  </a:cubicBezTo>
                  <a:cubicBezTo>
                    <a:pt x="27" y="60"/>
                    <a:pt x="27" y="60"/>
                    <a:pt x="27" y="60"/>
                  </a:cubicBezTo>
                  <a:cubicBezTo>
                    <a:pt x="27" y="57"/>
                    <a:pt x="27" y="53"/>
                    <a:pt x="28" y="51"/>
                  </a:cubicBezTo>
                  <a:cubicBezTo>
                    <a:pt x="37" y="33"/>
                    <a:pt x="37" y="33"/>
                    <a:pt x="37" y="33"/>
                  </a:cubicBezTo>
                  <a:cubicBezTo>
                    <a:pt x="19" y="1"/>
                    <a:pt x="19" y="1"/>
                    <a:pt x="19" y="1"/>
                  </a:cubicBezTo>
                  <a:cubicBezTo>
                    <a:pt x="19" y="0"/>
                    <a:pt x="19" y="0"/>
                    <a:pt x="19" y="0"/>
                  </a:cubicBezTo>
                  <a:cubicBezTo>
                    <a:pt x="19" y="0"/>
                    <a:pt x="19" y="0"/>
                    <a:pt x="19" y="0"/>
                  </a:cubicBezTo>
                  <a:cubicBezTo>
                    <a:pt x="18" y="0"/>
                    <a:pt x="18" y="0"/>
                    <a:pt x="18" y="0"/>
                  </a:cubicBezTo>
                  <a:cubicBezTo>
                    <a:pt x="18" y="1"/>
                    <a:pt x="18" y="1"/>
                    <a:pt x="18" y="1"/>
                  </a:cubicBezTo>
                  <a:cubicBezTo>
                    <a:pt x="0" y="33"/>
                    <a:pt x="0" y="33"/>
                    <a:pt x="0" y="33"/>
                  </a:cubicBezTo>
                  <a:cubicBezTo>
                    <a:pt x="9" y="51"/>
                    <a:pt x="9" y="51"/>
                    <a:pt x="9" y="51"/>
                  </a:cubicBezTo>
                  <a:cubicBezTo>
                    <a:pt x="11" y="54"/>
                    <a:pt x="11" y="57"/>
                    <a:pt x="11" y="60"/>
                  </a:cubicBezTo>
                  <a:close/>
                </a:path>
              </a:pathLst>
            </a:custGeom>
            <a:solidFill>
              <a:srgbClr val="D8562E"/>
            </a:solidFill>
            <a:ln w="9525">
              <a:noFill/>
              <a:round/>
            </a:ln>
          </p:spPr>
          <p:txBody>
            <a:bodyPr anchor="ctr"/>
            <a:lstStyle/>
            <a:p>
              <a:pPr algn="ctr"/>
            </a:p>
          </p:txBody>
        </p:sp>
        <p:sp>
          <p:nvSpPr>
            <p:cNvPr id="46" name="iSļíďê"/>
            <p:cNvSpPr/>
            <p:nvPr/>
          </p:nvSpPr>
          <p:spPr bwMode="auto">
            <a:xfrm>
              <a:off x="4751733" y="4492689"/>
              <a:ext cx="1477566" cy="1655577"/>
            </a:xfrm>
            <a:custGeom>
              <a:avLst/>
              <a:gdLst/>
              <a:ahLst/>
              <a:cxnLst>
                <a:cxn ang="0">
                  <a:pos x="133" y="242"/>
                </a:cxn>
                <a:cxn ang="0">
                  <a:pos x="133" y="177"/>
                </a:cxn>
                <a:cxn ang="0">
                  <a:pos x="137" y="178"/>
                </a:cxn>
                <a:cxn ang="0">
                  <a:pos x="141" y="242"/>
                </a:cxn>
                <a:cxn ang="0">
                  <a:pos x="216" y="242"/>
                </a:cxn>
                <a:cxn ang="0">
                  <a:pos x="212" y="69"/>
                </a:cxn>
                <a:cxn ang="0">
                  <a:pos x="159" y="9"/>
                </a:cxn>
                <a:cxn ang="0">
                  <a:pos x="77" y="0"/>
                </a:cxn>
                <a:cxn ang="0">
                  <a:pos x="0" y="221"/>
                </a:cxn>
                <a:cxn ang="0">
                  <a:pos x="0" y="242"/>
                </a:cxn>
                <a:cxn ang="0">
                  <a:pos x="133" y="242"/>
                </a:cxn>
              </a:cxnLst>
              <a:rect l="0" t="0" r="r" b="b"/>
              <a:pathLst>
                <a:path w="216" h="242">
                  <a:moveTo>
                    <a:pt x="133" y="242"/>
                  </a:moveTo>
                  <a:cubicBezTo>
                    <a:pt x="133" y="177"/>
                    <a:pt x="133" y="177"/>
                    <a:pt x="133" y="177"/>
                  </a:cubicBezTo>
                  <a:cubicBezTo>
                    <a:pt x="133" y="175"/>
                    <a:pt x="136" y="176"/>
                    <a:pt x="137" y="178"/>
                  </a:cubicBezTo>
                  <a:cubicBezTo>
                    <a:pt x="141" y="242"/>
                    <a:pt x="141" y="242"/>
                    <a:pt x="141" y="242"/>
                  </a:cubicBezTo>
                  <a:cubicBezTo>
                    <a:pt x="216" y="242"/>
                    <a:pt x="216" y="242"/>
                    <a:pt x="216" y="242"/>
                  </a:cubicBezTo>
                  <a:cubicBezTo>
                    <a:pt x="212" y="69"/>
                    <a:pt x="212" y="69"/>
                    <a:pt x="212" y="69"/>
                  </a:cubicBezTo>
                  <a:cubicBezTo>
                    <a:pt x="212" y="34"/>
                    <a:pt x="192" y="16"/>
                    <a:pt x="159" y="9"/>
                  </a:cubicBezTo>
                  <a:cubicBezTo>
                    <a:pt x="77" y="0"/>
                    <a:pt x="77" y="0"/>
                    <a:pt x="77" y="0"/>
                  </a:cubicBezTo>
                  <a:cubicBezTo>
                    <a:pt x="0" y="221"/>
                    <a:pt x="0" y="221"/>
                    <a:pt x="0" y="221"/>
                  </a:cubicBezTo>
                  <a:cubicBezTo>
                    <a:pt x="0" y="242"/>
                    <a:pt x="0" y="242"/>
                    <a:pt x="0" y="242"/>
                  </a:cubicBezTo>
                  <a:lnTo>
                    <a:pt x="133" y="242"/>
                  </a:lnTo>
                  <a:close/>
                </a:path>
              </a:pathLst>
            </a:custGeom>
            <a:solidFill>
              <a:srgbClr val="0EB3BF"/>
            </a:solidFill>
            <a:ln w="9525">
              <a:noFill/>
              <a:round/>
            </a:ln>
          </p:spPr>
          <p:txBody>
            <a:bodyPr anchor="ctr"/>
            <a:lstStyle/>
            <a:p>
              <a:pPr algn="ctr"/>
            </a:p>
          </p:txBody>
        </p:sp>
        <p:sp>
          <p:nvSpPr>
            <p:cNvPr id="47" name="í$ḷíḍè"/>
            <p:cNvSpPr/>
            <p:nvPr/>
          </p:nvSpPr>
          <p:spPr bwMode="auto">
            <a:xfrm>
              <a:off x="4751733" y="4451738"/>
              <a:ext cx="608410" cy="1552782"/>
            </a:xfrm>
            <a:custGeom>
              <a:avLst/>
              <a:gdLst/>
              <a:ahLst/>
              <a:cxnLst>
                <a:cxn ang="0">
                  <a:pos x="61" y="0"/>
                </a:cxn>
                <a:cxn ang="0">
                  <a:pos x="84" y="4"/>
                </a:cxn>
                <a:cxn ang="0">
                  <a:pos x="87" y="5"/>
                </a:cxn>
                <a:cxn ang="0">
                  <a:pos x="87" y="8"/>
                </a:cxn>
                <a:cxn ang="0">
                  <a:pos x="89" y="57"/>
                </a:cxn>
                <a:cxn ang="0">
                  <a:pos x="80" y="67"/>
                </a:cxn>
                <a:cxn ang="0">
                  <a:pos x="55" y="67"/>
                </a:cxn>
                <a:cxn ang="0">
                  <a:pos x="78" y="97"/>
                </a:cxn>
                <a:cxn ang="0">
                  <a:pos x="77" y="115"/>
                </a:cxn>
                <a:cxn ang="0">
                  <a:pos x="0" y="227"/>
                </a:cxn>
                <a:cxn ang="0">
                  <a:pos x="61" y="0"/>
                </a:cxn>
              </a:cxnLst>
              <a:rect l="0" t="0" r="r" b="b"/>
              <a:pathLst>
                <a:path w="89" h="227">
                  <a:moveTo>
                    <a:pt x="61" y="0"/>
                  </a:moveTo>
                  <a:cubicBezTo>
                    <a:pt x="84" y="4"/>
                    <a:pt x="84" y="4"/>
                    <a:pt x="84" y="4"/>
                  </a:cubicBezTo>
                  <a:cubicBezTo>
                    <a:pt x="84" y="4"/>
                    <a:pt x="86" y="5"/>
                    <a:pt x="87" y="5"/>
                  </a:cubicBezTo>
                  <a:cubicBezTo>
                    <a:pt x="87" y="6"/>
                    <a:pt x="87" y="8"/>
                    <a:pt x="87" y="8"/>
                  </a:cubicBezTo>
                  <a:cubicBezTo>
                    <a:pt x="89" y="57"/>
                    <a:pt x="89" y="57"/>
                    <a:pt x="89" y="57"/>
                  </a:cubicBezTo>
                  <a:cubicBezTo>
                    <a:pt x="89" y="66"/>
                    <a:pt x="88" y="67"/>
                    <a:pt x="80" y="67"/>
                  </a:cubicBezTo>
                  <a:cubicBezTo>
                    <a:pt x="55" y="67"/>
                    <a:pt x="55" y="67"/>
                    <a:pt x="55" y="67"/>
                  </a:cubicBezTo>
                  <a:cubicBezTo>
                    <a:pt x="78" y="97"/>
                    <a:pt x="78" y="97"/>
                    <a:pt x="78" y="97"/>
                  </a:cubicBezTo>
                  <a:cubicBezTo>
                    <a:pt x="86" y="105"/>
                    <a:pt x="82" y="109"/>
                    <a:pt x="77" y="115"/>
                  </a:cubicBezTo>
                  <a:cubicBezTo>
                    <a:pt x="0" y="227"/>
                    <a:pt x="0" y="227"/>
                    <a:pt x="0" y="227"/>
                  </a:cubicBezTo>
                  <a:lnTo>
                    <a:pt x="61" y="0"/>
                  </a:lnTo>
                  <a:close/>
                </a:path>
              </a:pathLst>
            </a:custGeom>
            <a:solidFill>
              <a:srgbClr val="1ECFD3"/>
            </a:solidFill>
            <a:ln w="9525">
              <a:noFill/>
              <a:round/>
            </a:ln>
          </p:spPr>
          <p:txBody>
            <a:bodyPr anchor="ctr"/>
            <a:lstStyle/>
            <a:p>
              <a:pPr algn="ctr"/>
            </a:p>
          </p:txBody>
        </p:sp>
        <p:sp>
          <p:nvSpPr>
            <p:cNvPr id="48" name="ï$ḻiḓe"/>
            <p:cNvSpPr/>
            <p:nvPr/>
          </p:nvSpPr>
          <p:spPr bwMode="auto">
            <a:xfrm>
              <a:off x="3171372" y="4485167"/>
              <a:ext cx="1470881" cy="1669784"/>
            </a:xfrm>
            <a:custGeom>
              <a:avLst/>
              <a:gdLst/>
              <a:ahLst/>
              <a:cxnLst>
                <a:cxn ang="0">
                  <a:pos x="81" y="179"/>
                </a:cxn>
                <a:cxn ang="0">
                  <a:pos x="84" y="178"/>
                </a:cxn>
                <a:cxn ang="0">
                  <a:pos x="84" y="244"/>
                </a:cxn>
                <a:cxn ang="0">
                  <a:pos x="215" y="244"/>
                </a:cxn>
                <a:cxn ang="0">
                  <a:pos x="215" y="222"/>
                </a:cxn>
                <a:cxn ang="0">
                  <a:pos x="204" y="186"/>
                </a:cxn>
                <a:cxn ang="0">
                  <a:pos x="140" y="0"/>
                </a:cxn>
                <a:cxn ang="0">
                  <a:pos x="59" y="10"/>
                </a:cxn>
                <a:cxn ang="0">
                  <a:pos x="6" y="70"/>
                </a:cxn>
                <a:cxn ang="0">
                  <a:pos x="0" y="243"/>
                </a:cxn>
                <a:cxn ang="0">
                  <a:pos x="76" y="243"/>
                </a:cxn>
                <a:cxn ang="0">
                  <a:pos x="81" y="179"/>
                </a:cxn>
              </a:cxnLst>
              <a:rect l="0" t="0" r="r" b="b"/>
              <a:pathLst>
                <a:path w="215" h="244">
                  <a:moveTo>
                    <a:pt x="81" y="179"/>
                  </a:moveTo>
                  <a:cubicBezTo>
                    <a:pt x="81" y="177"/>
                    <a:pt x="84" y="176"/>
                    <a:pt x="84" y="178"/>
                  </a:cubicBezTo>
                  <a:cubicBezTo>
                    <a:pt x="84" y="244"/>
                    <a:pt x="84" y="244"/>
                    <a:pt x="84" y="244"/>
                  </a:cubicBezTo>
                  <a:cubicBezTo>
                    <a:pt x="215" y="244"/>
                    <a:pt x="215" y="244"/>
                    <a:pt x="215" y="244"/>
                  </a:cubicBezTo>
                  <a:cubicBezTo>
                    <a:pt x="215" y="222"/>
                    <a:pt x="215" y="222"/>
                    <a:pt x="215" y="222"/>
                  </a:cubicBezTo>
                  <a:cubicBezTo>
                    <a:pt x="215" y="222"/>
                    <a:pt x="207" y="196"/>
                    <a:pt x="204" y="186"/>
                  </a:cubicBezTo>
                  <a:cubicBezTo>
                    <a:pt x="140" y="0"/>
                    <a:pt x="140" y="0"/>
                    <a:pt x="140" y="0"/>
                  </a:cubicBezTo>
                  <a:cubicBezTo>
                    <a:pt x="59" y="10"/>
                    <a:pt x="59" y="10"/>
                    <a:pt x="59" y="10"/>
                  </a:cubicBezTo>
                  <a:cubicBezTo>
                    <a:pt x="26" y="17"/>
                    <a:pt x="6" y="35"/>
                    <a:pt x="6" y="70"/>
                  </a:cubicBezTo>
                  <a:cubicBezTo>
                    <a:pt x="0" y="243"/>
                    <a:pt x="0" y="243"/>
                    <a:pt x="0" y="243"/>
                  </a:cubicBezTo>
                  <a:cubicBezTo>
                    <a:pt x="76" y="243"/>
                    <a:pt x="76" y="243"/>
                    <a:pt x="76" y="243"/>
                  </a:cubicBezTo>
                  <a:lnTo>
                    <a:pt x="81" y="179"/>
                  </a:lnTo>
                  <a:close/>
                </a:path>
              </a:pathLst>
            </a:custGeom>
            <a:solidFill>
              <a:srgbClr val="0EB3BF"/>
            </a:solidFill>
            <a:ln w="9525">
              <a:noFill/>
              <a:round/>
            </a:ln>
          </p:spPr>
          <p:txBody>
            <a:bodyPr anchor="ctr"/>
            <a:lstStyle/>
            <a:p>
              <a:pPr algn="ctr"/>
            </a:p>
          </p:txBody>
        </p:sp>
        <p:sp>
          <p:nvSpPr>
            <p:cNvPr id="49" name="ïşļîḓè"/>
            <p:cNvSpPr/>
            <p:nvPr/>
          </p:nvSpPr>
          <p:spPr bwMode="auto">
            <a:xfrm>
              <a:off x="4026321" y="4458424"/>
              <a:ext cx="615931" cy="1546096"/>
            </a:xfrm>
            <a:custGeom>
              <a:avLst/>
              <a:gdLst/>
              <a:ahLst/>
              <a:cxnLst>
                <a:cxn ang="0">
                  <a:pos x="28" y="0"/>
                </a:cxn>
                <a:cxn ang="0">
                  <a:pos x="5" y="3"/>
                </a:cxn>
                <a:cxn ang="0">
                  <a:pos x="2" y="5"/>
                </a:cxn>
                <a:cxn ang="0">
                  <a:pos x="1" y="8"/>
                </a:cxn>
                <a:cxn ang="0">
                  <a:pos x="0" y="56"/>
                </a:cxn>
                <a:cxn ang="0">
                  <a:pos x="8" y="66"/>
                </a:cxn>
                <a:cxn ang="0">
                  <a:pos x="34" y="66"/>
                </a:cxn>
                <a:cxn ang="0">
                  <a:pos x="10" y="96"/>
                </a:cxn>
                <a:cxn ang="0">
                  <a:pos x="11" y="114"/>
                </a:cxn>
                <a:cxn ang="0">
                  <a:pos x="90" y="226"/>
                </a:cxn>
                <a:cxn ang="0">
                  <a:pos x="28" y="0"/>
                </a:cxn>
              </a:cxnLst>
              <a:rect l="0" t="0" r="r" b="b"/>
              <a:pathLst>
                <a:path w="90" h="226">
                  <a:moveTo>
                    <a:pt x="28" y="0"/>
                  </a:moveTo>
                  <a:cubicBezTo>
                    <a:pt x="5" y="3"/>
                    <a:pt x="5" y="3"/>
                    <a:pt x="5" y="3"/>
                  </a:cubicBezTo>
                  <a:cubicBezTo>
                    <a:pt x="5" y="3"/>
                    <a:pt x="3" y="4"/>
                    <a:pt x="2" y="5"/>
                  </a:cubicBezTo>
                  <a:cubicBezTo>
                    <a:pt x="2" y="6"/>
                    <a:pt x="1" y="8"/>
                    <a:pt x="1" y="8"/>
                  </a:cubicBezTo>
                  <a:cubicBezTo>
                    <a:pt x="0" y="56"/>
                    <a:pt x="0" y="56"/>
                    <a:pt x="0" y="56"/>
                  </a:cubicBezTo>
                  <a:cubicBezTo>
                    <a:pt x="0" y="65"/>
                    <a:pt x="1" y="66"/>
                    <a:pt x="8" y="66"/>
                  </a:cubicBezTo>
                  <a:cubicBezTo>
                    <a:pt x="34" y="66"/>
                    <a:pt x="34" y="66"/>
                    <a:pt x="34" y="66"/>
                  </a:cubicBezTo>
                  <a:cubicBezTo>
                    <a:pt x="10" y="96"/>
                    <a:pt x="10" y="96"/>
                    <a:pt x="10" y="96"/>
                  </a:cubicBezTo>
                  <a:cubicBezTo>
                    <a:pt x="3" y="104"/>
                    <a:pt x="7" y="108"/>
                    <a:pt x="11" y="114"/>
                  </a:cubicBezTo>
                  <a:cubicBezTo>
                    <a:pt x="90" y="226"/>
                    <a:pt x="90" y="226"/>
                    <a:pt x="90" y="226"/>
                  </a:cubicBezTo>
                  <a:lnTo>
                    <a:pt x="28" y="0"/>
                  </a:lnTo>
                  <a:close/>
                </a:path>
              </a:pathLst>
            </a:custGeom>
            <a:solidFill>
              <a:srgbClr val="1ECFD3"/>
            </a:solidFill>
            <a:ln w="9525">
              <a:noFill/>
              <a:round/>
            </a:ln>
          </p:spPr>
          <p:txBody>
            <a:bodyPr anchor="ctr"/>
            <a:lstStyle/>
            <a:p>
              <a:pPr algn="ctr"/>
            </a:p>
          </p:txBody>
        </p:sp>
        <p:sp>
          <p:nvSpPr>
            <p:cNvPr id="50" name="ïṧḻíḍê"/>
            <p:cNvSpPr/>
            <p:nvPr/>
          </p:nvSpPr>
          <p:spPr bwMode="auto">
            <a:xfrm>
              <a:off x="5538152" y="1174015"/>
              <a:ext cx="1730792" cy="1566989"/>
            </a:xfrm>
            <a:custGeom>
              <a:avLst/>
              <a:gdLst/>
              <a:ahLst/>
              <a:cxnLst>
                <a:cxn ang="0">
                  <a:pos x="253" y="96"/>
                </a:cxn>
                <a:cxn ang="0">
                  <a:pos x="105" y="190"/>
                </a:cxn>
                <a:cxn ang="0">
                  <a:pos x="36" y="221"/>
                </a:cxn>
                <a:cxn ang="0">
                  <a:pos x="40" y="166"/>
                </a:cxn>
                <a:cxn ang="0">
                  <a:pos x="0" y="96"/>
                </a:cxn>
                <a:cxn ang="0">
                  <a:pos x="127" y="0"/>
                </a:cxn>
                <a:cxn ang="0">
                  <a:pos x="253" y="96"/>
                </a:cxn>
              </a:cxnLst>
              <a:rect l="0" t="0" r="r" b="b"/>
              <a:pathLst>
                <a:path w="253" h="229">
                  <a:moveTo>
                    <a:pt x="253" y="96"/>
                  </a:moveTo>
                  <a:cubicBezTo>
                    <a:pt x="253" y="150"/>
                    <a:pt x="207" y="194"/>
                    <a:pt x="105" y="190"/>
                  </a:cubicBezTo>
                  <a:cubicBezTo>
                    <a:pt x="83" y="189"/>
                    <a:pt x="54" y="229"/>
                    <a:pt x="36" y="221"/>
                  </a:cubicBezTo>
                  <a:cubicBezTo>
                    <a:pt x="27" y="217"/>
                    <a:pt x="47" y="172"/>
                    <a:pt x="40" y="166"/>
                  </a:cubicBezTo>
                  <a:cubicBezTo>
                    <a:pt x="15" y="149"/>
                    <a:pt x="0" y="124"/>
                    <a:pt x="0" y="96"/>
                  </a:cubicBezTo>
                  <a:cubicBezTo>
                    <a:pt x="0" y="43"/>
                    <a:pt x="57" y="0"/>
                    <a:pt x="127" y="0"/>
                  </a:cubicBezTo>
                  <a:cubicBezTo>
                    <a:pt x="196" y="0"/>
                    <a:pt x="253" y="43"/>
                    <a:pt x="253" y="96"/>
                  </a:cubicBezTo>
                  <a:close/>
                </a:path>
              </a:pathLst>
            </a:custGeom>
            <a:solidFill>
              <a:srgbClr val="F5F5F5"/>
            </a:solidFill>
            <a:ln w="9525">
              <a:noFill/>
              <a:round/>
            </a:ln>
          </p:spPr>
          <p:txBody>
            <a:bodyPr anchor="ctr"/>
            <a:lstStyle/>
            <a:p>
              <a:pPr algn="ctr"/>
            </a:p>
          </p:txBody>
        </p:sp>
        <p:sp>
          <p:nvSpPr>
            <p:cNvPr id="51" name="ïşḷîḑé"/>
            <p:cNvSpPr/>
            <p:nvPr/>
          </p:nvSpPr>
          <p:spPr bwMode="auto">
            <a:xfrm>
              <a:off x="5462937" y="1119692"/>
              <a:ext cx="2230557" cy="1977331"/>
            </a:xfrm>
            <a:custGeom>
              <a:avLst/>
              <a:gdLst/>
              <a:ahLst/>
              <a:cxnLst>
                <a:cxn ang="0">
                  <a:pos x="326" y="176"/>
                </a:cxn>
                <a:cxn ang="0">
                  <a:pos x="277" y="105"/>
                </a:cxn>
                <a:cxn ang="0">
                  <a:pos x="277" y="105"/>
                </a:cxn>
                <a:cxn ang="0">
                  <a:pos x="139" y="0"/>
                </a:cxn>
                <a:cxn ang="0">
                  <a:pos x="0" y="105"/>
                </a:cxn>
                <a:cxn ang="0">
                  <a:pos x="38" y="178"/>
                </a:cxn>
                <a:cxn ang="0">
                  <a:pos x="31" y="235"/>
                </a:cxn>
                <a:cxn ang="0">
                  <a:pos x="36" y="245"/>
                </a:cxn>
                <a:cxn ang="0">
                  <a:pos x="41" y="246"/>
                </a:cxn>
                <a:cxn ang="0">
                  <a:pos x="46" y="245"/>
                </a:cxn>
                <a:cxn ang="0">
                  <a:pos x="106" y="208"/>
                </a:cxn>
                <a:cxn ang="0">
                  <a:pos x="113" y="208"/>
                </a:cxn>
                <a:cxn ang="0">
                  <a:pos x="239" y="258"/>
                </a:cxn>
                <a:cxn ang="0">
                  <a:pos x="286" y="287"/>
                </a:cxn>
                <a:cxn ang="0">
                  <a:pos x="291" y="289"/>
                </a:cxn>
                <a:cxn ang="0">
                  <a:pos x="297" y="287"/>
                </a:cxn>
                <a:cxn ang="0">
                  <a:pos x="301" y="278"/>
                </a:cxn>
                <a:cxn ang="0">
                  <a:pos x="296" y="233"/>
                </a:cxn>
                <a:cxn ang="0">
                  <a:pos x="326" y="176"/>
                </a:cxn>
                <a:cxn ang="0">
                  <a:pos x="107" y="188"/>
                </a:cxn>
                <a:cxn ang="0">
                  <a:pos x="100" y="189"/>
                </a:cxn>
                <a:cxn ang="0">
                  <a:pos x="53" y="218"/>
                </a:cxn>
                <a:cxn ang="0">
                  <a:pos x="58" y="174"/>
                </a:cxn>
                <a:cxn ang="0">
                  <a:pos x="54" y="165"/>
                </a:cxn>
                <a:cxn ang="0">
                  <a:pos x="20" y="105"/>
                </a:cxn>
                <a:cxn ang="0">
                  <a:pos x="139" y="19"/>
                </a:cxn>
                <a:cxn ang="0">
                  <a:pos x="257" y="105"/>
                </a:cxn>
                <a:cxn ang="0">
                  <a:pos x="139" y="191"/>
                </a:cxn>
                <a:cxn ang="0">
                  <a:pos x="107" y="188"/>
                </a:cxn>
                <a:cxn ang="0">
                  <a:pos x="280" y="221"/>
                </a:cxn>
                <a:cxn ang="0">
                  <a:pos x="276" y="230"/>
                </a:cxn>
                <a:cxn ang="0">
                  <a:pos x="280" y="260"/>
                </a:cxn>
                <a:cxn ang="0">
                  <a:pos x="246" y="240"/>
                </a:cxn>
                <a:cxn ang="0">
                  <a:pos x="241" y="238"/>
                </a:cxn>
                <a:cxn ang="0">
                  <a:pos x="239" y="238"/>
                </a:cxn>
                <a:cxn ang="0">
                  <a:pos x="138" y="211"/>
                </a:cxn>
                <a:cxn ang="0">
                  <a:pos x="139" y="211"/>
                </a:cxn>
                <a:cxn ang="0">
                  <a:pos x="274" y="126"/>
                </a:cxn>
                <a:cxn ang="0">
                  <a:pos x="306" y="176"/>
                </a:cxn>
                <a:cxn ang="0">
                  <a:pos x="280" y="221"/>
                </a:cxn>
              </a:cxnLst>
              <a:rect l="0" t="0" r="r" b="b"/>
              <a:pathLst>
                <a:path w="326" h="289">
                  <a:moveTo>
                    <a:pt x="326" y="176"/>
                  </a:moveTo>
                  <a:cubicBezTo>
                    <a:pt x="326" y="147"/>
                    <a:pt x="308" y="121"/>
                    <a:pt x="277" y="105"/>
                  </a:cubicBezTo>
                  <a:cubicBezTo>
                    <a:pt x="277" y="105"/>
                    <a:pt x="277" y="105"/>
                    <a:pt x="277" y="105"/>
                  </a:cubicBezTo>
                  <a:cubicBezTo>
                    <a:pt x="277" y="47"/>
                    <a:pt x="215" y="0"/>
                    <a:pt x="139" y="0"/>
                  </a:cubicBezTo>
                  <a:cubicBezTo>
                    <a:pt x="62" y="0"/>
                    <a:pt x="0" y="47"/>
                    <a:pt x="0" y="105"/>
                  </a:cubicBezTo>
                  <a:cubicBezTo>
                    <a:pt x="0" y="133"/>
                    <a:pt x="13" y="158"/>
                    <a:pt x="38" y="178"/>
                  </a:cubicBezTo>
                  <a:cubicBezTo>
                    <a:pt x="31" y="235"/>
                    <a:pt x="31" y="235"/>
                    <a:pt x="31" y="235"/>
                  </a:cubicBezTo>
                  <a:cubicBezTo>
                    <a:pt x="31" y="239"/>
                    <a:pt x="33" y="243"/>
                    <a:pt x="36" y="245"/>
                  </a:cubicBezTo>
                  <a:cubicBezTo>
                    <a:pt x="37" y="246"/>
                    <a:pt x="39" y="246"/>
                    <a:pt x="41" y="246"/>
                  </a:cubicBezTo>
                  <a:cubicBezTo>
                    <a:pt x="43" y="246"/>
                    <a:pt x="44" y="246"/>
                    <a:pt x="46" y="245"/>
                  </a:cubicBezTo>
                  <a:cubicBezTo>
                    <a:pt x="106" y="208"/>
                    <a:pt x="106" y="208"/>
                    <a:pt x="106" y="208"/>
                  </a:cubicBezTo>
                  <a:cubicBezTo>
                    <a:pt x="109" y="208"/>
                    <a:pt x="111" y="208"/>
                    <a:pt x="113" y="208"/>
                  </a:cubicBezTo>
                  <a:cubicBezTo>
                    <a:pt x="133" y="245"/>
                    <a:pt x="186" y="268"/>
                    <a:pt x="239" y="258"/>
                  </a:cubicBezTo>
                  <a:cubicBezTo>
                    <a:pt x="286" y="287"/>
                    <a:pt x="286" y="287"/>
                    <a:pt x="286" y="287"/>
                  </a:cubicBezTo>
                  <a:cubicBezTo>
                    <a:pt x="288" y="288"/>
                    <a:pt x="290" y="289"/>
                    <a:pt x="291" y="289"/>
                  </a:cubicBezTo>
                  <a:cubicBezTo>
                    <a:pt x="293" y="289"/>
                    <a:pt x="295" y="288"/>
                    <a:pt x="297" y="287"/>
                  </a:cubicBezTo>
                  <a:cubicBezTo>
                    <a:pt x="300" y="285"/>
                    <a:pt x="302" y="281"/>
                    <a:pt x="301" y="278"/>
                  </a:cubicBezTo>
                  <a:cubicBezTo>
                    <a:pt x="296" y="233"/>
                    <a:pt x="296" y="233"/>
                    <a:pt x="296" y="233"/>
                  </a:cubicBezTo>
                  <a:cubicBezTo>
                    <a:pt x="315" y="218"/>
                    <a:pt x="326" y="197"/>
                    <a:pt x="326" y="176"/>
                  </a:cubicBezTo>
                  <a:close/>
                  <a:moveTo>
                    <a:pt x="107" y="188"/>
                  </a:moveTo>
                  <a:cubicBezTo>
                    <a:pt x="104" y="187"/>
                    <a:pt x="102" y="188"/>
                    <a:pt x="100" y="189"/>
                  </a:cubicBezTo>
                  <a:cubicBezTo>
                    <a:pt x="53" y="218"/>
                    <a:pt x="53" y="218"/>
                    <a:pt x="53" y="218"/>
                  </a:cubicBezTo>
                  <a:cubicBezTo>
                    <a:pt x="58" y="174"/>
                    <a:pt x="58" y="174"/>
                    <a:pt x="58" y="174"/>
                  </a:cubicBezTo>
                  <a:cubicBezTo>
                    <a:pt x="58" y="171"/>
                    <a:pt x="57" y="167"/>
                    <a:pt x="54" y="165"/>
                  </a:cubicBezTo>
                  <a:cubicBezTo>
                    <a:pt x="32" y="149"/>
                    <a:pt x="20" y="128"/>
                    <a:pt x="20" y="105"/>
                  </a:cubicBezTo>
                  <a:cubicBezTo>
                    <a:pt x="20" y="58"/>
                    <a:pt x="73" y="19"/>
                    <a:pt x="139" y="19"/>
                  </a:cubicBezTo>
                  <a:cubicBezTo>
                    <a:pt x="204" y="19"/>
                    <a:pt x="257" y="58"/>
                    <a:pt x="257" y="105"/>
                  </a:cubicBezTo>
                  <a:cubicBezTo>
                    <a:pt x="257" y="153"/>
                    <a:pt x="204" y="191"/>
                    <a:pt x="139" y="191"/>
                  </a:cubicBezTo>
                  <a:cubicBezTo>
                    <a:pt x="128" y="191"/>
                    <a:pt x="117" y="190"/>
                    <a:pt x="107" y="188"/>
                  </a:cubicBezTo>
                  <a:close/>
                  <a:moveTo>
                    <a:pt x="280" y="221"/>
                  </a:moveTo>
                  <a:cubicBezTo>
                    <a:pt x="277" y="223"/>
                    <a:pt x="276" y="227"/>
                    <a:pt x="276" y="230"/>
                  </a:cubicBezTo>
                  <a:cubicBezTo>
                    <a:pt x="280" y="260"/>
                    <a:pt x="280" y="260"/>
                    <a:pt x="280" y="260"/>
                  </a:cubicBezTo>
                  <a:cubicBezTo>
                    <a:pt x="246" y="240"/>
                    <a:pt x="246" y="240"/>
                    <a:pt x="246" y="240"/>
                  </a:cubicBezTo>
                  <a:cubicBezTo>
                    <a:pt x="245" y="239"/>
                    <a:pt x="243" y="238"/>
                    <a:pt x="241" y="238"/>
                  </a:cubicBezTo>
                  <a:cubicBezTo>
                    <a:pt x="241" y="238"/>
                    <a:pt x="240" y="238"/>
                    <a:pt x="239" y="238"/>
                  </a:cubicBezTo>
                  <a:cubicBezTo>
                    <a:pt x="199" y="247"/>
                    <a:pt x="158" y="234"/>
                    <a:pt x="138" y="211"/>
                  </a:cubicBezTo>
                  <a:cubicBezTo>
                    <a:pt x="139" y="211"/>
                    <a:pt x="139" y="211"/>
                    <a:pt x="139" y="211"/>
                  </a:cubicBezTo>
                  <a:cubicBezTo>
                    <a:pt x="205" y="211"/>
                    <a:pt x="261" y="174"/>
                    <a:pt x="274" y="126"/>
                  </a:cubicBezTo>
                  <a:cubicBezTo>
                    <a:pt x="294" y="139"/>
                    <a:pt x="306" y="156"/>
                    <a:pt x="306" y="176"/>
                  </a:cubicBezTo>
                  <a:cubicBezTo>
                    <a:pt x="306" y="193"/>
                    <a:pt x="297" y="209"/>
                    <a:pt x="280" y="221"/>
                  </a:cubicBezTo>
                  <a:close/>
                </a:path>
              </a:pathLst>
            </a:custGeom>
            <a:solidFill>
              <a:srgbClr val="0EB3BF"/>
            </a:solidFill>
            <a:ln w="9525">
              <a:noFill/>
              <a:round/>
            </a:ln>
          </p:spPr>
          <p:txBody>
            <a:bodyPr anchor="ctr"/>
            <a:lstStyle/>
            <a:p>
              <a:pPr algn="ctr"/>
            </a:p>
          </p:txBody>
        </p:sp>
        <p:sp>
          <p:nvSpPr>
            <p:cNvPr id="52" name="îslïdé"/>
            <p:cNvSpPr/>
            <p:nvPr/>
          </p:nvSpPr>
          <p:spPr bwMode="auto">
            <a:xfrm>
              <a:off x="5804749" y="1742309"/>
              <a:ext cx="259911" cy="259912"/>
            </a:xfrm>
            <a:prstGeom prst="ellipse">
              <a:avLst/>
            </a:prstGeom>
            <a:solidFill>
              <a:srgbClr val="D8562E"/>
            </a:solidFill>
            <a:ln w="9525">
              <a:noFill/>
              <a:round/>
            </a:ln>
          </p:spPr>
          <p:txBody>
            <a:bodyPr anchor="ctr"/>
            <a:lstStyle/>
            <a:p>
              <a:pPr algn="ctr"/>
            </a:p>
          </p:txBody>
        </p:sp>
        <p:sp>
          <p:nvSpPr>
            <p:cNvPr id="53" name="îṥ1iḍê"/>
            <p:cNvSpPr/>
            <p:nvPr/>
          </p:nvSpPr>
          <p:spPr bwMode="auto">
            <a:xfrm>
              <a:off x="6249356" y="1742309"/>
              <a:ext cx="260747" cy="259912"/>
            </a:xfrm>
            <a:prstGeom prst="ellipse">
              <a:avLst/>
            </a:prstGeom>
            <a:solidFill>
              <a:srgbClr val="D8562E"/>
            </a:solidFill>
            <a:ln w="9525">
              <a:noFill/>
              <a:round/>
            </a:ln>
          </p:spPr>
          <p:txBody>
            <a:bodyPr anchor="ctr"/>
            <a:lstStyle/>
            <a:p>
              <a:pPr algn="ctr"/>
            </a:p>
          </p:txBody>
        </p:sp>
        <p:sp>
          <p:nvSpPr>
            <p:cNvPr id="54" name="íš1îďé"/>
            <p:cNvSpPr/>
            <p:nvPr/>
          </p:nvSpPr>
          <p:spPr bwMode="auto">
            <a:xfrm>
              <a:off x="6694799" y="1742309"/>
              <a:ext cx="259911" cy="259912"/>
            </a:xfrm>
            <a:prstGeom prst="ellipse">
              <a:avLst/>
            </a:prstGeom>
            <a:solidFill>
              <a:srgbClr val="D8562E"/>
            </a:solidFill>
            <a:ln w="9525">
              <a:noFill/>
              <a:round/>
            </a:ln>
          </p:spPr>
          <p:txBody>
            <a:bodyPr anchor="ctr"/>
            <a:lstStyle/>
            <a:p>
              <a:pPr algn="ctr"/>
            </a:p>
          </p:txBody>
        </p:sp>
        <p:sp>
          <p:nvSpPr>
            <p:cNvPr id="55" name="îṡlíḑe"/>
            <p:cNvSpPr/>
            <p:nvPr/>
          </p:nvSpPr>
          <p:spPr bwMode="auto">
            <a:xfrm>
              <a:off x="4217703" y="4267042"/>
              <a:ext cx="478872" cy="724576"/>
            </a:xfrm>
            <a:custGeom>
              <a:avLst/>
              <a:gdLst/>
              <a:ahLst/>
              <a:cxnLst>
                <a:cxn ang="0">
                  <a:pos x="22" y="6"/>
                </a:cxn>
                <a:cxn ang="0">
                  <a:pos x="14" y="5"/>
                </a:cxn>
                <a:cxn ang="0">
                  <a:pos x="0" y="28"/>
                </a:cxn>
                <a:cxn ang="0">
                  <a:pos x="43" y="101"/>
                </a:cxn>
                <a:cxn ang="0">
                  <a:pos x="51" y="100"/>
                </a:cxn>
                <a:cxn ang="0">
                  <a:pos x="70" y="61"/>
                </a:cxn>
                <a:cxn ang="0">
                  <a:pos x="22" y="6"/>
                </a:cxn>
              </a:cxnLst>
              <a:rect l="0" t="0" r="r" b="b"/>
              <a:pathLst>
                <a:path w="70" h="106">
                  <a:moveTo>
                    <a:pt x="22" y="6"/>
                  </a:moveTo>
                  <a:cubicBezTo>
                    <a:pt x="18" y="1"/>
                    <a:pt x="16" y="0"/>
                    <a:pt x="14" y="5"/>
                  </a:cubicBezTo>
                  <a:cubicBezTo>
                    <a:pt x="0" y="28"/>
                    <a:pt x="0" y="28"/>
                    <a:pt x="0" y="28"/>
                  </a:cubicBezTo>
                  <a:cubicBezTo>
                    <a:pt x="43" y="101"/>
                    <a:pt x="43" y="101"/>
                    <a:pt x="43" y="101"/>
                  </a:cubicBezTo>
                  <a:cubicBezTo>
                    <a:pt x="46" y="106"/>
                    <a:pt x="48" y="105"/>
                    <a:pt x="51" y="100"/>
                  </a:cubicBezTo>
                  <a:cubicBezTo>
                    <a:pt x="70" y="61"/>
                    <a:pt x="70" y="61"/>
                    <a:pt x="70" y="61"/>
                  </a:cubicBezTo>
                  <a:lnTo>
                    <a:pt x="22" y="6"/>
                  </a:lnTo>
                  <a:close/>
                </a:path>
              </a:pathLst>
            </a:custGeom>
            <a:solidFill>
              <a:srgbClr val="FFFFFF"/>
            </a:solidFill>
            <a:ln w="9525">
              <a:noFill/>
              <a:round/>
            </a:ln>
          </p:spPr>
          <p:txBody>
            <a:bodyPr anchor="ctr"/>
            <a:lstStyle/>
            <a:p>
              <a:pPr algn="ctr"/>
            </a:p>
          </p:txBody>
        </p:sp>
        <p:sp>
          <p:nvSpPr>
            <p:cNvPr id="56" name="ïşḻïḍè"/>
            <p:cNvSpPr/>
            <p:nvPr/>
          </p:nvSpPr>
          <p:spPr bwMode="auto">
            <a:xfrm>
              <a:off x="4689889" y="4267042"/>
              <a:ext cx="478872" cy="724576"/>
            </a:xfrm>
            <a:custGeom>
              <a:avLst/>
              <a:gdLst/>
              <a:ahLst/>
              <a:cxnLst>
                <a:cxn ang="0">
                  <a:pos x="48" y="6"/>
                </a:cxn>
                <a:cxn ang="0">
                  <a:pos x="56" y="5"/>
                </a:cxn>
                <a:cxn ang="0">
                  <a:pos x="70" y="28"/>
                </a:cxn>
                <a:cxn ang="0">
                  <a:pos x="27" y="101"/>
                </a:cxn>
                <a:cxn ang="0">
                  <a:pos x="19" y="100"/>
                </a:cxn>
                <a:cxn ang="0">
                  <a:pos x="0" y="61"/>
                </a:cxn>
                <a:cxn ang="0">
                  <a:pos x="48" y="6"/>
                </a:cxn>
              </a:cxnLst>
              <a:rect l="0" t="0" r="r" b="b"/>
              <a:pathLst>
                <a:path w="70" h="106">
                  <a:moveTo>
                    <a:pt x="48" y="6"/>
                  </a:moveTo>
                  <a:cubicBezTo>
                    <a:pt x="52" y="1"/>
                    <a:pt x="54" y="0"/>
                    <a:pt x="56" y="5"/>
                  </a:cubicBezTo>
                  <a:cubicBezTo>
                    <a:pt x="70" y="28"/>
                    <a:pt x="70" y="28"/>
                    <a:pt x="70" y="28"/>
                  </a:cubicBezTo>
                  <a:cubicBezTo>
                    <a:pt x="27" y="101"/>
                    <a:pt x="27" y="101"/>
                    <a:pt x="27" y="101"/>
                  </a:cubicBezTo>
                  <a:cubicBezTo>
                    <a:pt x="24" y="106"/>
                    <a:pt x="22" y="105"/>
                    <a:pt x="19" y="100"/>
                  </a:cubicBezTo>
                  <a:cubicBezTo>
                    <a:pt x="0" y="61"/>
                    <a:pt x="0" y="61"/>
                    <a:pt x="0" y="61"/>
                  </a:cubicBezTo>
                  <a:lnTo>
                    <a:pt x="48" y="6"/>
                  </a:lnTo>
                  <a:close/>
                </a:path>
              </a:pathLst>
            </a:custGeom>
            <a:solidFill>
              <a:srgbClr val="FFFFFF"/>
            </a:solidFill>
            <a:ln w="9525">
              <a:noFill/>
              <a:round/>
            </a:ln>
          </p:spPr>
          <p:txBody>
            <a:bodyPr anchor="ctr"/>
            <a:lstStyle/>
            <a:p>
              <a:pPr algn="ctr"/>
            </a:p>
          </p:txBody>
        </p:sp>
      </p:grpSp>
      <p:grpSp>
        <p:nvGrpSpPr>
          <p:cNvPr id="95" name="Group 1"/>
          <p:cNvGrpSpPr/>
          <p:nvPr/>
        </p:nvGrpSpPr>
        <p:grpSpPr>
          <a:xfrm>
            <a:off x="1396944" y="1895255"/>
            <a:ext cx="3958986" cy="3873346"/>
            <a:chOff x="-949635" y="0"/>
            <a:chExt cx="7009631" cy="6858000"/>
          </a:xfrm>
        </p:grpSpPr>
        <p:sp>
          <p:nvSpPr>
            <p:cNvPr id="96" name="Diamond 3"/>
            <p:cNvSpPr/>
            <p:nvPr/>
          </p:nvSpPr>
          <p:spPr bwMode="auto">
            <a:xfrm>
              <a:off x="-949635" y="0"/>
              <a:ext cx="7009631" cy="6858000"/>
            </a:xfrm>
            <a:prstGeom prst="diamond">
              <a:avLst/>
            </a:prstGeom>
            <a:solidFill>
              <a:schemeClr val="tx2">
                <a:lumMod val="20000"/>
                <a:lumOff val="80000"/>
                <a:alpha val="35000"/>
              </a:schemeClr>
            </a:solidFill>
            <a:ln w="19050">
              <a:noFill/>
              <a:rou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97" name="Diamond 4"/>
            <p:cNvSpPr/>
            <p:nvPr/>
          </p:nvSpPr>
          <p:spPr bwMode="auto">
            <a:xfrm>
              <a:off x="-176517" y="653134"/>
              <a:ext cx="5647878" cy="5525706"/>
            </a:xfrm>
            <a:prstGeom prst="diamond">
              <a:avLst/>
            </a:prstGeom>
            <a:solidFill>
              <a:schemeClr val="tx2">
                <a:lumMod val="20000"/>
                <a:lumOff val="80000"/>
              </a:schemeClr>
            </a:solidFill>
            <a:ln w="19050">
              <a:noFill/>
              <a:round/>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101" name="Diamond 11"/>
          <p:cNvSpPr/>
          <p:nvPr/>
        </p:nvSpPr>
        <p:spPr bwMode="auto">
          <a:xfrm>
            <a:off x="2806736" y="1481733"/>
            <a:ext cx="986397" cy="986397"/>
          </a:xfrm>
          <a:prstGeom prst="diamond">
            <a:avLst/>
          </a:prstGeom>
          <a:solidFill>
            <a:srgbClr val="4472C4"/>
          </a:solidFill>
          <a:ln w="19050">
            <a:noFill/>
            <a:round/>
          </a:ln>
        </p:spPr>
        <p:txBody>
          <a:bodyPr vert="horz" wrap="none" lIns="91440" tIns="45720" rIns="91440" bIns="45720" anchor="ctr" anchorCtr="1" compatLnSpc="1">
            <a:norm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01</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02" name="Diamond 12"/>
          <p:cNvSpPr/>
          <p:nvPr/>
        </p:nvSpPr>
        <p:spPr bwMode="auto">
          <a:xfrm>
            <a:off x="3910587" y="2563011"/>
            <a:ext cx="986397" cy="986397"/>
          </a:xfrm>
          <a:prstGeom prst="diamond">
            <a:avLst/>
          </a:prstGeom>
          <a:solidFill>
            <a:schemeClr val="accent3"/>
          </a:solidFill>
          <a:ln w="19050">
            <a:noFill/>
            <a:round/>
          </a:ln>
        </p:spPr>
        <p:txBody>
          <a:bodyPr vert="horz" wrap="none" lIns="91440" tIns="45720" rIns="91440" bIns="45720" anchor="ctr" anchorCtr="1" compatLnSpc="1">
            <a:norm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02</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03" name="Diamond 13"/>
          <p:cNvSpPr/>
          <p:nvPr/>
        </p:nvSpPr>
        <p:spPr bwMode="auto">
          <a:xfrm>
            <a:off x="3910587" y="4089692"/>
            <a:ext cx="986397" cy="986397"/>
          </a:xfrm>
          <a:prstGeom prst="diamond">
            <a:avLst/>
          </a:prstGeom>
          <a:solidFill>
            <a:srgbClr val="4472C4"/>
          </a:solidFill>
          <a:ln w="19050">
            <a:noFill/>
            <a:round/>
          </a:ln>
        </p:spPr>
        <p:txBody>
          <a:bodyPr vert="horz" wrap="none" lIns="91440" tIns="45720" rIns="91440" bIns="45720" anchor="ctr" anchorCtr="1" compatLnSpc="1">
            <a:normAutofit/>
          </a:bodyPr>
          <a:lstStyle/>
          <a:p>
            <a:pPr algn="ctr"/>
            <a:r>
              <a:rPr lang="en-US" altLang="zh-CN" sz="2400" b="1">
                <a:solidFill>
                  <a:schemeClr val="bg1"/>
                </a:solidFill>
                <a:latin typeface="微软雅黑" panose="020B0503020204020204" pitchFamily="34" charset="-122"/>
                <a:ea typeface="微软雅黑" panose="020B0503020204020204" pitchFamily="34" charset="-122"/>
              </a:rPr>
              <a:t>03</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104" name="Diamond 14"/>
          <p:cNvSpPr/>
          <p:nvPr/>
        </p:nvSpPr>
        <p:spPr bwMode="auto">
          <a:xfrm>
            <a:off x="2806736" y="5237408"/>
            <a:ext cx="986397" cy="986397"/>
          </a:xfrm>
          <a:prstGeom prst="diamond">
            <a:avLst/>
          </a:prstGeom>
          <a:solidFill>
            <a:srgbClr val="A5A5A5"/>
          </a:solidFill>
          <a:ln w="19050">
            <a:noFill/>
            <a:round/>
          </a:ln>
        </p:spPr>
        <p:txBody>
          <a:bodyPr vert="horz" wrap="none" lIns="91440" tIns="45720" rIns="91440" bIns="45720" anchor="ctr" anchorCtr="1" compatLnSpc="1">
            <a:normAutofit/>
          </a:bodyPr>
          <a:lstStyle/>
          <a:p>
            <a:pPr algn="ctr"/>
            <a:r>
              <a:rPr lang="en-US" altLang="zh-CN" sz="2400" b="1">
                <a:solidFill>
                  <a:schemeClr val="bg1"/>
                </a:solidFill>
                <a:latin typeface="微软雅黑" panose="020B0503020204020204" pitchFamily="34" charset="-122"/>
                <a:ea typeface="微软雅黑" panose="020B0503020204020204" pitchFamily="34" charset="-122"/>
              </a:rPr>
              <a:t>04</a:t>
            </a:r>
            <a:endParaRPr lang="en-US" altLang="zh-CN" sz="2400" b="1">
              <a:solidFill>
                <a:schemeClr val="bg1"/>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4183380" y="1621155"/>
            <a:ext cx="7417493" cy="369332"/>
          </a:xfrm>
          <a:prstGeom prst="rect">
            <a:avLst/>
          </a:prstGeom>
          <a:noFill/>
        </p:spPr>
        <p:txBody>
          <a:bodyPr wrap="square">
            <a:spAutoFit/>
          </a:bodyPr>
          <a:lstStyle/>
          <a:p>
            <a:pPr algn="just">
              <a:lnSpc>
                <a:spcPct val="100000"/>
              </a:lnSpc>
            </a:pPr>
            <a:r>
              <a:rPr lang="zh-CN" altLang="en-US" dirty="0">
                <a:latin typeface="宋体" panose="02010600030101010101" pitchFamily="2" charset="-122"/>
                <a:ea typeface="宋体" panose="02010600030101010101" pitchFamily="2" charset="-122"/>
                <a:sym typeface="+mn-ea"/>
              </a:rPr>
              <a:t>一个用户动作，例如按下一个功能键或点击一个超链接或对话框的按钮</a:t>
            </a:r>
            <a:endParaRPr lang="en-US" altLang="zh-CN" dirty="0">
              <a:solidFill>
                <a:schemeClr val="tx1">
                  <a:lumMod val="95000"/>
                  <a:lumOff val="5000"/>
                </a:schemeClr>
              </a:solidFill>
              <a:latin typeface="宋体" panose="02010600030101010101" pitchFamily="2" charset="-122"/>
              <a:ea typeface="宋体" panose="02010600030101010101" pitchFamily="2" charset="-122"/>
            </a:endParaRPr>
          </a:p>
        </p:txBody>
      </p:sp>
      <p:sp>
        <p:nvSpPr>
          <p:cNvPr id="118" name="文本框 117"/>
          <p:cNvSpPr txBox="1"/>
          <p:nvPr/>
        </p:nvSpPr>
        <p:spPr>
          <a:xfrm>
            <a:off x="5023485" y="2646045"/>
            <a:ext cx="6359525" cy="546753"/>
          </a:xfrm>
          <a:prstGeom prst="rect">
            <a:avLst/>
          </a:prstGeom>
          <a:noFill/>
        </p:spPr>
        <p:txBody>
          <a:bodyPr wrap="square">
            <a:spAutoFit/>
          </a:bodyPr>
          <a:lstStyle/>
          <a:p>
            <a:pPr lvl="0" indent="0">
              <a:lnSpc>
                <a:spcPct val="20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sym typeface="+mn-ea"/>
              </a:rPr>
              <a:t>一个数据值，例如一个无效的用户输入触发显示一个错误信息</a:t>
            </a:r>
            <a:endParaRPr lang="en-US" altLang="zh-CN" sz="1800" dirty="0">
              <a:solidFill>
                <a:schemeClr val="tx1">
                  <a:lumMod val="95000"/>
                  <a:lumOff val="5000"/>
                </a:schemeClr>
              </a:solidFill>
              <a:latin typeface="宋体" panose="02010600030101010101" pitchFamily="2" charset="-122"/>
              <a:ea typeface="宋体" panose="02010600030101010101" pitchFamily="2" charset="-122"/>
            </a:endParaRPr>
          </a:p>
        </p:txBody>
      </p:sp>
      <p:sp>
        <p:nvSpPr>
          <p:cNvPr id="119" name="文本框 118"/>
          <p:cNvSpPr txBox="1"/>
          <p:nvPr/>
        </p:nvSpPr>
        <p:spPr>
          <a:xfrm>
            <a:off x="5023636" y="4398852"/>
            <a:ext cx="6115050" cy="368300"/>
          </a:xfrm>
          <a:prstGeom prst="rect">
            <a:avLst/>
          </a:prstGeom>
          <a:noFill/>
        </p:spPr>
        <p:txBody>
          <a:bodyPr wrap="square">
            <a:spAutoFit/>
          </a:bodyPr>
          <a:lstStyle/>
          <a:p>
            <a:pPr algn="just"/>
            <a:r>
              <a:rPr lang="zh-CN" altLang="en-US" dirty="0">
                <a:latin typeface="宋体" panose="02010600030101010101" pitchFamily="2" charset="-122"/>
                <a:ea typeface="宋体" panose="02010600030101010101" pitchFamily="2" charset="-122"/>
                <a:cs typeface="宋体" panose="02010600030101010101" pitchFamily="2" charset="-122"/>
                <a:sym typeface="+mn-ea"/>
              </a:rPr>
              <a:t>一个系统条件，例如检测到打印机无纸 </a:t>
            </a:r>
            <a:endParaRPr lang="zh-CN" altLang="en-US" sz="1800" dirty="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120" name="文本框 119"/>
          <p:cNvSpPr txBox="1"/>
          <p:nvPr/>
        </p:nvSpPr>
        <p:spPr>
          <a:xfrm>
            <a:off x="4013200" y="5631180"/>
            <a:ext cx="6929120" cy="368300"/>
          </a:xfrm>
          <a:prstGeom prst="rect">
            <a:avLst/>
          </a:prstGeom>
          <a:noFill/>
        </p:spPr>
        <p:txBody>
          <a:bodyPr wrap="square">
            <a:spAutoFit/>
          </a:bodyPr>
          <a:lstStyle/>
          <a:p>
            <a:pPr algn="just"/>
            <a:r>
              <a:rPr lang="zh-CN" altLang="en-US" dirty="0">
                <a:latin typeface="宋体" panose="02010600030101010101" pitchFamily="2" charset="-122"/>
                <a:ea typeface="宋体" panose="02010600030101010101" pitchFamily="2" charset="-122"/>
                <a:sym typeface="+mn-ea"/>
              </a:rPr>
              <a:t>这些情况的一些组合，例如输入一个菜单项数字并按下回车键</a:t>
            </a:r>
            <a:endParaRPr lang="zh-CN" altLang="en-US" sz="1800" dirty="0">
              <a:solidFill>
                <a:schemeClr val="tx1">
                  <a:lumMod val="95000"/>
                  <a:lumOff val="5000"/>
                </a:schemeClr>
              </a:solidFill>
              <a:latin typeface="宋体" panose="02010600030101010101" pitchFamily="2" charset="-122"/>
              <a:ea typeface="宋体" panose="02010600030101010101" pitchFamily="2" charset="-122"/>
            </a:endParaRPr>
          </a:p>
        </p:txBody>
      </p:sp>
      <p:grpSp>
        <p:nvGrpSpPr>
          <p:cNvPr id="98" name="Group 2"/>
          <p:cNvGrpSpPr/>
          <p:nvPr/>
        </p:nvGrpSpPr>
        <p:grpSpPr>
          <a:xfrm>
            <a:off x="1320606" y="2646100"/>
            <a:ext cx="2371656" cy="2371655"/>
            <a:chOff x="990600" y="2044717"/>
            <a:chExt cx="2768566" cy="2768566"/>
          </a:xfrm>
        </p:grpSpPr>
        <p:sp>
          <p:nvSpPr>
            <p:cNvPr id="99" name="Diamond 5"/>
            <p:cNvSpPr/>
            <p:nvPr/>
          </p:nvSpPr>
          <p:spPr bwMode="auto">
            <a:xfrm>
              <a:off x="990600" y="2044717"/>
              <a:ext cx="2768566" cy="2768566"/>
            </a:xfrm>
            <a:prstGeom prst="diamond">
              <a:avLst/>
            </a:prstGeom>
            <a:solidFill>
              <a:schemeClr val="accent1"/>
            </a:solidFill>
            <a:ln w="50800">
              <a:noFill/>
              <a:rou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100" name="TextBox 7"/>
            <p:cNvSpPr txBox="1"/>
            <p:nvPr/>
          </p:nvSpPr>
          <p:spPr>
            <a:xfrm>
              <a:off x="1500980" y="3117614"/>
              <a:ext cx="1800200" cy="677107"/>
            </a:xfrm>
            <a:prstGeom prst="rect">
              <a:avLst/>
            </a:prstGeom>
            <a:noFill/>
          </p:spPr>
          <p:txBody>
            <a:bodyPr wrap="square" lIns="0" tIns="0" rIns="0" bIns="0">
              <a:normAutofit fontScale="90000"/>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触发条件</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3" name="组合 7"/>
          <p:cNvGrpSpPr/>
          <p:nvPr/>
        </p:nvGrpSpPr>
        <p:grpSpPr>
          <a:xfrm>
            <a:off x="108557" y="337632"/>
            <a:ext cx="4632960" cy="491490"/>
            <a:chOff x="198764" y="258545"/>
            <a:chExt cx="6175849" cy="655851"/>
          </a:xfrm>
        </p:grpSpPr>
        <p:grpSp>
          <p:nvGrpSpPr>
            <p:cNvPr id="4" name="组合 5"/>
            <p:cNvGrpSpPr/>
            <p:nvPr/>
          </p:nvGrpSpPr>
          <p:grpSpPr>
            <a:xfrm>
              <a:off x="198764" y="258545"/>
              <a:ext cx="700083" cy="563491"/>
              <a:chOff x="5075564" y="2933562"/>
              <a:chExt cx="2860947" cy="2302753"/>
            </a:xfrm>
          </p:grpSpPr>
          <p:sp>
            <p:nvSpPr>
              <p:cNvPr id="5" name="等腰三角形 4"/>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6" name="等腰三角形 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7"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）对话图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8" name="日期占位符 7"/>
          <p:cNvSpPr>
            <a:spLocks noGrp="1"/>
          </p:cNvSpPr>
          <p:nvPr>
            <p:ph type="dt" sz="half" idx="10"/>
          </p:nvPr>
        </p:nvSpPr>
        <p:spPr/>
        <p:txBody>
          <a:bodyPr/>
          <a:lstStyle/>
          <a:p>
            <a:pPr>
              <a:defRPr/>
            </a:pPr>
            <a:fld id="{00614FB3-39BD-41EC-80F3-BFA824053048}" type="datetime1">
              <a:rPr lang="zh-CN" altLang="en-US" smtClean="0">
                <a:solidFill>
                  <a:prstClr val="black">
                    <a:tint val="75000"/>
                  </a:prstClr>
                </a:solidFill>
              </a:rPr>
            </a:fld>
            <a:endParaRPr lang="zh-CN" altLang="en-US" dirty="0">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500"/>
                                        <p:tgtEl>
                                          <p:spTgt spid="57"/>
                                        </p:tgtEl>
                                        <p:attrNameLst>
                                          <p:attrName>ppt_x</p:attrName>
                                        </p:attrNameLst>
                                      </p:cBhvr>
                                      <p:tavLst>
                                        <p:tav tm="0">
                                          <p:val>
                                            <p:strVal val="#ppt_x+#ppt_w*1.125000"/>
                                          </p:val>
                                        </p:tav>
                                        <p:tav tm="100000">
                                          <p:val>
                                            <p:strVal val="#ppt_x"/>
                                          </p:val>
                                        </p:tav>
                                      </p:tavLst>
                                    </p:anim>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P spid="104" grpId="0" animBg="1"/>
      <p:bldP spid="117" grpId="0"/>
      <p:bldP spid="118" grpId="0"/>
      <p:bldP spid="119" grpId="0"/>
      <p:bldP spid="120" grpId="0"/>
      <p:bldP spid="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772388" y="2036650"/>
            <a:ext cx="10795000" cy="1866858"/>
          </a:xfrm>
          <a:prstGeom prst="rect">
            <a:avLst/>
          </a:prstGeom>
          <a:noFill/>
          <a:ln w="19050">
            <a:solidFill>
              <a:srgbClr val="0000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lvl="0" indent="0">
              <a:lnSpc>
                <a:spcPct val="150000"/>
              </a:lnSpc>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rPr>
              <a:t>使用实例描述：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0">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）正常过程请求一种化学制品，并由向外部供应商订货来满足该请求</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0">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可选过程将供给来自化学制品仓库存货清单的化学制品容器</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0">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）提出请求的用户在进行选择之前，需要浏览仓库中可用的化学制品的历史</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40" name="组合 30722"/>
          <p:cNvGrpSpPr/>
          <p:nvPr/>
        </p:nvGrpSpPr>
        <p:grpSpPr>
          <a:xfrm>
            <a:off x="2275942" y="4098436"/>
            <a:ext cx="6629400" cy="2182291"/>
            <a:chOff x="288" y="624"/>
            <a:chExt cx="4944" cy="2496"/>
          </a:xfrm>
        </p:grpSpPr>
        <p:pic>
          <p:nvPicPr>
            <p:cNvPr id="41" name="图片 30723" descr="j0195384"/>
            <p:cNvPicPr>
              <a:picLocks noChangeAspect="1"/>
            </p:cNvPicPr>
            <p:nvPr/>
          </p:nvPicPr>
          <p:blipFill>
            <a:blip r:embed="rId1"/>
            <a:stretch>
              <a:fillRect/>
            </a:stretch>
          </p:blipFill>
          <p:spPr>
            <a:xfrm>
              <a:off x="288" y="1296"/>
              <a:ext cx="1131" cy="1155"/>
            </a:xfrm>
            <a:prstGeom prst="rect">
              <a:avLst/>
            </a:prstGeom>
            <a:noFill/>
            <a:ln w="9525">
              <a:noFill/>
            </a:ln>
          </p:spPr>
        </p:pic>
        <p:sp>
          <p:nvSpPr>
            <p:cNvPr id="43" name="椭圆 30724"/>
            <p:cNvSpPr/>
            <p:nvPr/>
          </p:nvSpPr>
          <p:spPr>
            <a:xfrm>
              <a:off x="1872" y="1488"/>
              <a:ext cx="1344" cy="864"/>
            </a:xfrm>
            <a:prstGeom prst="ellipse">
              <a:avLst/>
            </a:prstGeom>
            <a:solidFill>
              <a:schemeClr val="accent1">
                <a:lumMod val="40000"/>
                <a:lumOff val="60000"/>
              </a:schemeClr>
            </a:solidFill>
            <a:ln w="9525" cap="flat" cmpd="sng">
              <a:solidFill>
                <a:srgbClr val="000000"/>
              </a:solidFill>
              <a:prstDash val="solid"/>
              <a:round/>
              <a:headEnd type="none" w="med" len="med"/>
              <a:tailEnd type="none" w="med" len="med"/>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rPr>
                <a:t>请求一种</a:t>
              </a:r>
              <a:endPar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rPr>
                <a:t>化学制品</a:t>
              </a:r>
              <a:endPar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57" name="椭圆 30725"/>
            <p:cNvSpPr/>
            <p:nvPr/>
          </p:nvSpPr>
          <p:spPr>
            <a:xfrm>
              <a:off x="3840" y="624"/>
              <a:ext cx="1344" cy="864"/>
            </a:xfrm>
            <a:prstGeom prst="ellipse">
              <a:avLst/>
            </a:prstGeom>
            <a:solidFill>
              <a:schemeClr val="accent1">
                <a:lumMod val="40000"/>
                <a:lumOff val="60000"/>
              </a:schemeClr>
            </a:solidFill>
            <a:ln w="9525" cap="flat" cmpd="sng">
              <a:solidFill>
                <a:srgbClr val="000000"/>
              </a:solidFill>
              <a:prstDash val="solid"/>
              <a:round/>
              <a:headEnd type="none" w="med" len="med"/>
              <a:tailEnd type="none" w="med" len="med"/>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pitchFamily="34" charset="0"/>
                </a:rPr>
                <a:t>查看仓库中可用</a:t>
              </a:r>
              <a:endParaRPr kumimoji="0" lang="zh-CN" altLang="en-US" sz="16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pitchFamily="34" charset="0"/>
                </a:rPr>
                <a:t>的化学制品容器</a:t>
              </a:r>
              <a:endParaRPr kumimoji="0" lang="zh-CN" altLang="en-US" sz="16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58" name="椭圆 30726"/>
            <p:cNvSpPr/>
            <p:nvPr/>
          </p:nvSpPr>
          <p:spPr>
            <a:xfrm>
              <a:off x="3888" y="2256"/>
              <a:ext cx="1344" cy="864"/>
            </a:xfrm>
            <a:prstGeom prst="ellipse">
              <a:avLst/>
            </a:prstGeom>
            <a:solidFill>
              <a:schemeClr val="accent1">
                <a:lumMod val="40000"/>
                <a:lumOff val="60000"/>
              </a:schemeClr>
            </a:solidFill>
            <a:ln w="9525" cap="flat" cmpd="sng">
              <a:solidFill>
                <a:srgbClr val="000000"/>
              </a:solidFill>
              <a:prstDash val="solid"/>
              <a:round/>
              <a:headEnd type="none" w="med" len="med"/>
              <a:tailEnd type="none" w="med" len="med"/>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rPr>
                <a:t>输入货物编号</a:t>
              </a: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59" name="文本框 30727"/>
            <p:cNvSpPr txBox="1"/>
            <p:nvPr/>
          </p:nvSpPr>
          <p:spPr>
            <a:xfrm>
              <a:off x="576" y="2628"/>
              <a:ext cx="652" cy="39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rPr>
                <a:t>请求者</a:t>
              </a:r>
              <a:endPar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60" name="直接连接符 30728"/>
            <p:cNvSpPr/>
            <p:nvPr/>
          </p:nvSpPr>
          <p:spPr>
            <a:xfrm flipH="1">
              <a:off x="3168" y="1248"/>
              <a:ext cx="720" cy="528"/>
            </a:xfrm>
            <a:prstGeom prst="line">
              <a:avLst/>
            </a:prstGeom>
            <a:ln w="38100" cap="flat" cmpd="sng">
              <a:solidFill>
                <a:srgbClr val="000000"/>
              </a:solidFill>
              <a:prstDash val="solid"/>
              <a:round/>
              <a:headEnd type="none" w="med" len="med"/>
              <a:tailEnd type="triangle" w="lg" len="lg"/>
            </a:ln>
          </p:spPr>
        </p:sp>
        <p:sp>
          <p:nvSpPr>
            <p:cNvPr id="61" name="直接连接符 30729"/>
            <p:cNvSpPr/>
            <p:nvPr/>
          </p:nvSpPr>
          <p:spPr>
            <a:xfrm>
              <a:off x="3168" y="2112"/>
              <a:ext cx="816" cy="384"/>
            </a:xfrm>
            <a:prstGeom prst="line">
              <a:avLst/>
            </a:prstGeom>
            <a:ln w="38100" cap="flat" cmpd="sng">
              <a:solidFill>
                <a:srgbClr val="000000"/>
              </a:solidFill>
              <a:prstDash val="solid"/>
              <a:round/>
              <a:headEnd type="none" w="med" len="med"/>
              <a:tailEnd type="triangle" w="lg" len="lg"/>
            </a:ln>
          </p:spPr>
        </p:sp>
        <p:sp>
          <p:nvSpPr>
            <p:cNvPr id="62" name="文本框 30730"/>
            <p:cNvSpPr txBox="1"/>
            <p:nvPr/>
          </p:nvSpPr>
          <p:spPr>
            <a:xfrm>
              <a:off x="3380" y="1460"/>
              <a:ext cx="1084" cy="392"/>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&lt;&lt;extend&gt;&gt;</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63" name="文本框 30731"/>
            <p:cNvSpPr txBox="1"/>
            <p:nvPr/>
          </p:nvSpPr>
          <p:spPr>
            <a:xfrm>
              <a:off x="3284" y="1947"/>
              <a:ext cx="1132" cy="391"/>
            </a:xfrm>
            <a:prstGeom prst="rect">
              <a:avLst/>
            </a:prstGeom>
            <a:no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rPr>
                <a:t>&lt;&lt;include&gt;&gt;</a:t>
              </a:r>
              <a:endPar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64" name="直接连接符 30732"/>
            <p:cNvSpPr/>
            <p:nvPr/>
          </p:nvSpPr>
          <p:spPr>
            <a:xfrm flipH="1">
              <a:off x="1392" y="1872"/>
              <a:ext cx="480" cy="0"/>
            </a:xfrm>
            <a:prstGeom prst="line">
              <a:avLst/>
            </a:prstGeom>
            <a:ln w="38100" cap="flat" cmpd="sng">
              <a:solidFill>
                <a:srgbClr val="000000"/>
              </a:solidFill>
              <a:prstDash val="solid"/>
              <a:round/>
              <a:headEnd type="none" w="med" len="med"/>
              <a:tailEnd type="none" w="med" len="med"/>
            </a:ln>
          </p:spPr>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3" name="组合 7"/>
          <p:cNvGrpSpPr/>
          <p:nvPr/>
        </p:nvGrpSpPr>
        <p:grpSpPr>
          <a:xfrm>
            <a:off x="108557" y="337632"/>
            <a:ext cx="4632960" cy="491490"/>
            <a:chOff x="198764" y="258545"/>
            <a:chExt cx="6175849" cy="655851"/>
          </a:xfrm>
        </p:grpSpPr>
        <p:grpSp>
          <p:nvGrpSpPr>
            <p:cNvPr id="4" name="组合 5"/>
            <p:cNvGrpSpPr/>
            <p:nvPr/>
          </p:nvGrpSpPr>
          <p:grpSpPr>
            <a:xfrm>
              <a:off x="198764" y="258545"/>
              <a:ext cx="700083" cy="563491"/>
              <a:chOff x="5075564" y="2933562"/>
              <a:chExt cx="2860947" cy="2302753"/>
            </a:xfrm>
          </p:grpSpPr>
          <p:sp>
            <p:nvSpPr>
              <p:cNvPr id="5" name="等腰三角形 4"/>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6" name="等腰三角形 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2"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）对话图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3" name="文本框 22"/>
          <p:cNvSpPr txBox="1"/>
          <p:nvPr/>
        </p:nvSpPr>
        <p:spPr>
          <a:xfrm>
            <a:off x="772388" y="1601586"/>
            <a:ext cx="6893793" cy="400110"/>
          </a:xfrm>
          <a:prstGeom prst="rect">
            <a:avLst/>
          </a:prstGeom>
          <a:noFill/>
        </p:spPr>
        <p:txBody>
          <a:bodyPr wrap="square">
            <a:spAutoFit/>
          </a:bodyPr>
          <a:lstStyle/>
          <a:p>
            <a:r>
              <a:rPr lang="zh-CN" altLang="en-US" sz="2000" b="1" kern="0" dirty="0">
                <a:solidFill>
                  <a:srgbClr val="FF0000"/>
                </a:solidFill>
                <a:latin typeface="+mn-ea"/>
                <a:sym typeface="宋体" panose="02010600030101010101" pitchFamily="2" charset="-122"/>
              </a:rPr>
              <a:t>“化学制品跟踪系统”的“请求一种化学制品”使用实例：</a:t>
            </a:r>
            <a:endParaRPr lang="zh-CN" altLang="en-US" sz="2000" b="1" dirty="0">
              <a:solidFill>
                <a:srgbClr val="FF0000"/>
              </a:solidFill>
            </a:endParaRPr>
          </a:p>
        </p:txBody>
      </p:sp>
      <p:sp>
        <p:nvSpPr>
          <p:cNvPr id="8" name="日期占位符 7"/>
          <p:cNvSpPr>
            <a:spLocks noGrp="1"/>
          </p:cNvSpPr>
          <p:nvPr>
            <p:ph type="dt" sz="half" idx="10"/>
          </p:nvPr>
        </p:nvSpPr>
        <p:spPr/>
        <p:txBody>
          <a:bodyPr/>
          <a:lstStyle/>
          <a:p>
            <a:pPr>
              <a:defRPr/>
            </a:pPr>
            <a:fld id="{B1D448BF-EA8A-41EC-B118-3ED432D29222}" type="datetime1">
              <a:rPr lang="zh-CN" altLang="en-US" smtClean="0">
                <a:solidFill>
                  <a:prstClr val="black">
                    <a:tint val="75000"/>
                  </a:prstClr>
                </a:solidFill>
              </a:rPr>
            </a:fld>
            <a:endParaRPr lang="zh-CN" altLang="en-US" dirty="0">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p:tgtEl>
                                          <p:spTgt spid="22"/>
                                        </p:tgtEl>
                                        <p:attrNameLst>
                                          <p:attrName>ppt_x</p:attrName>
                                        </p:attrNameLst>
                                      </p:cBhvr>
                                      <p:tavLst>
                                        <p:tav tm="0">
                                          <p:val>
                                            <p:strVal val="#ppt_x+#ppt_w*1.125000"/>
                                          </p:val>
                                        </p:tav>
                                        <p:tav tm="100000">
                                          <p:val>
                                            <p:strVal val="#ppt_x"/>
                                          </p:val>
                                        </p:tav>
                                      </p:tavLst>
                                    </p:anim>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2"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92506" y="1586062"/>
            <a:ext cx="8814403" cy="4633474"/>
            <a:chOff x="2854728" y="891151"/>
            <a:chExt cx="8534400" cy="6019800"/>
          </a:xfrm>
        </p:grpSpPr>
        <p:sp>
          <p:nvSpPr>
            <p:cNvPr id="84" name="矩形 31746"/>
            <p:cNvSpPr/>
            <p:nvPr/>
          </p:nvSpPr>
          <p:spPr>
            <a:xfrm>
              <a:off x="6055128" y="1881751"/>
              <a:ext cx="1066800" cy="533400"/>
            </a:xfrm>
            <a:prstGeom prst="rect">
              <a:avLst/>
            </a:prstGeom>
            <a:solidFill>
              <a:schemeClr val="accent1">
                <a:lumMod val="40000"/>
                <a:lumOff val="60000"/>
              </a:schemeClr>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500" b="1" kern="0" dirty="0">
                  <a:solidFill>
                    <a:srgbClr val="000000"/>
                  </a:solidFill>
                  <a:latin typeface="Arial" panose="020B0604020202020204" pitchFamily="34" charset="0"/>
                </a:rPr>
                <a:t>当前</a:t>
              </a:r>
              <a:endParaRPr lang="zh-CN" altLang="en-US" sz="1500" b="1" kern="0" dirty="0">
                <a:solidFill>
                  <a:srgbClr val="000000"/>
                </a:solidFill>
                <a:latin typeface="Arial" panose="020B0604020202020204" pitchFamily="34" charset="0"/>
              </a:endParaRPr>
            </a:p>
            <a:p>
              <a:pPr algn="ctr" fontAlgn="base">
                <a:spcBef>
                  <a:spcPct val="0"/>
                </a:spcBef>
                <a:spcAft>
                  <a:spcPct val="0"/>
                </a:spcAft>
              </a:pPr>
              <a:r>
                <a:rPr lang="zh-CN" altLang="en-US" sz="1500" b="1" kern="0" dirty="0">
                  <a:solidFill>
                    <a:srgbClr val="000000"/>
                  </a:solidFill>
                  <a:latin typeface="Arial" panose="020B0604020202020204" pitchFamily="34" charset="0"/>
                </a:rPr>
                <a:t>请求列</a:t>
              </a:r>
              <a:endParaRPr lang="zh-CN" altLang="en-US" sz="1500" b="1" kern="0" dirty="0">
                <a:solidFill>
                  <a:srgbClr val="000000"/>
                </a:solidFill>
                <a:latin typeface="Arial" panose="020B0604020202020204" pitchFamily="34" charset="0"/>
              </a:endParaRPr>
            </a:p>
          </p:txBody>
        </p:sp>
        <p:sp>
          <p:nvSpPr>
            <p:cNvPr id="85" name="矩形 31747"/>
            <p:cNvSpPr/>
            <p:nvPr/>
          </p:nvSpPr>
          <p:spPr>
            <a:xfrm>
              <a:off x="6055128" y="3481951"/>
              <a:ext cx="1066800" cy="533400"/>
            </a:xfrm>
            <a:prstGeom prst="rect">
              <a:avLst/>
            </a:prstGeom>
            <a:solidFill>
              <a:schemeClr val="accent1">
                <a:lumMod val="40000"/>
                <a:lumOff val="60000"/>
              </a:schemeClr>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500" b="1" kern="0" dirty="0">
                  <a:solidFill>
                    <a:srgbClr val="000000"/>
                  </a:solidFill>
                  <a:latin typeface="Arial" panose="020B0604020202020204" pitchFamily="34" charset="0"/>
                </a:rPr>
                <a:t>输入要请求</a:t>
              </a:r>
              <a:endParaRPr lang="zh-CN" altLang="en-US" sz="1500" b="1" kern="0" dirty="0">
                <a:solidFill>
                  <a:srgbClr val="000000"/>
                </a:solidFill>
                <a:latin typeface="Arial" panose="020B0604020202020204" pitchFamily="34" charset="0"/>
              </a:endParaRPr>
            </a:p>
            <a:p>
              <a:pPr algn="ctr" fontAlgn="base">
                <a:spcBef>
                  <a:spcPct val="0"/>
                </a:spcBef>
                <a:spcAft>
                  <a:spcPct val="0"/>
                </a:spcAft>
              </a:pPr>
              <a:r>
                <a:rPr lang="zh-CN" altLang="en-US" sz="1500" b="1" kern="0" dirty="0">
                  <a:solidFill>
                    <a:srgbClr val="000000"/>
                  </a:solidFill>
                  <a:latin typeface="Arial" panose="020B0604020202020204" pitchFamily="34" charset="0"/>
                </a:rPr>
                <a:t>制品的</a:t>
              </a:r>
              <a:r>
                <a:rPr lang="en-US" altLang="zh-CN" sz="1500" b="1" kern="0" dirty="0">
                  <a:solidFill>
                    <a:srgbClr val="000000"/>
                  </a:solidFill>
                  <a:latin typeface="Arial" panose="020B0604020202020204" pitchFamily="34" charset="0"/>
                </a:rPr>
                <a:t>ID</a:t>
              </a:r>
              <a:endParaRPr lang="en-US" altLang="zh-CN" sz="1500" b="1" kern="0" dirty="0">
                <a:solidFill>
                  <a:srgbClr val="000000"/>
                </a:solidFill>
                <a:latin typeface="Arial" panose="020B0604020202020204" pitchFamily="34" charset="0"/>
              </a:endParaRPr>
            </a:p>
          </p:txBody>
        </p:sp>
        <p:sp>
          <p:nvSpPr>
            <p:cNvPr id="86" name="矩形 31748"/>
            <p:cNvSpPr/>
            <p:nvPr/>
          </p:nvSpPr>
          <p:spPr>
            <a:xfrm>
              <a:off x="6055128" y="4929751"/>
              <a:ext cx="1066800" cy="533400"/>
            </a:xfrm>
            <a:prstGeom prst="rect">
              <a:avLst/>
            </a:prstGeom>
            <a:solidFill>
              <a:schemeClr val="accent1">
                <a:lumMod val="40000"/>
                <a:lumOff val="60000"/>
              </a:schemeClr>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500" b="1" kern="0" dirty="0">
                  <a:solidFill>
                    <a:srgbClr val="000000"/>
                  </a:solidFill>
                  <a:latin typeface="Arial" panose="020B0604020202020204" pitchFamily="34" charset="0"/>
                </a:rPr>
                <a:t>仓库中容</a:t>
              </a:r>
              <a:endParaRPr lang="zh-CN" altLang="en-US" sz="1500" b="1" kern="0" dirty="0">
                <a:solidFill>
                  <a:srgbClr val="000000"/>
                </a:solidFill>
                <a:latin typeface="Arial" panose="020B0604020202020204" pitchFamily="34" charset="0"/>
              </a:endParaRPr>
            </a:p>
            <a:p>
              <a:pPr algn="ctr" fontAlgn="base">
                <a:spcBef>
                  <a:spcPct val="0"/>
                </a:spcBef>
                <a:spcAft>
                  <a:spcPct val="0"/>
                </a:spcAft>
              </a:pPr>
              <a:r>
                <a:rPr lang="zh-CN" altLang="en-US" sz="1500" b="1" kern="0" dirty="0">
                  <a:solidFill>
                    <a:srgbClr val="000000"/>
                  </a:solidFill>
                  <a:latin typeface="Arial" panose="020B0604020202020204" pitchFamily="34" charset="0"/>
                </a:rPr>
                <a:t>器的列表</a:t>
              </a:r>
              <a:endParaRPr lang="zh-CN" altLang="en-US" sz="1500" b="1" kern="0" dirty="0">
                <a:solidFill>
                  <a:srgbClr val="000000"/>
                </a:solidFill>
                <a:latin typeface="Arial" panose="020B0604020202020204" pitchFamily="34" charset="0"/>
              </a:endParaRPr>
            </a:p>
          </p:txBody>
        </p:sp>
        <p:sp>
          <p:nvSpPr>
            <p:cNvPr id="87" name="矩形 31749"/>
            <p:cNvSpPr/>
            <p:nvPr/>
          </p:nvSpPr>
          <p:spPr>
            <a:xfrm>
              <a:off x="6055128" y="6377551"/>
              <a:ext cx="1066800" cy="533400"/>
            </a:xfrm>
            <a:prstGeom prst="rect">
              <a:avLst/>
            </a:prstGeom>
            <a:solidFill>
              <a:schemeClr val="accent1">
                <a:lumMod val="40000"/>
                <a:lumOff val="60000"/>
              </a:schemeClr>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500" b="1" kern="0" dirty="0">
                  <a:solidFill>
                    <a:srgbClr val="000000"/>
                  </a:solidFill>
                  <a:latin typeface="Arial" panose="020B0604020202020204" pitchFamily="34" charset="0"/>
                </a:rPr>
                <a:t>容器历史</a:t>
              </a:r>
              <a:endParaRPr lang="zh-CN" altLang="en-US" sz="1500" b="1" kern="0" dirty="0">
                <a:solidFill>
                  <a:srgbClr val="000000"/>
                </a:solidFill>
                <a:latin typeface="Arial" panose="020B0604020202020204" pitchFamily="34" charset="0"/>
              </a:endParaRPr>
            </a:p>
          </p:txBody>
        </p:sp>
        <p:sp>
          <p:nvSpPr>
            <p:cNvPr id="88" name="矩形 31750"/>
            <p:cNvSpPr/>
            <p:nvPr/>
          </p:nvSpPr>
          <p:spPr>
            <a:xfrm>
              <a:off x="3388128" y="3481951"/>
              <a:ext cx="1066800" cy="533400"/>
            </a:xfrm>
            <a:prstGeom prst="rect">
              <a:avLst/>
            </a:prstGeom>
            <a:solidFill>
              <a:schemeClr val="accent1">
                <a:lumMod val="40000"/>
                <a:lumOff val="60000"/>
              </a:schemeClr>
            </a:solidFill>
            <a:ln w="9525" cap="flat" cmpd="sng">
              <a:solidFill>
                <a:srgbClr val="000000"/>
              </a:solidFill>
              <a:prstDash val="solid"/>
              <a:miter/>
              <a:headEnd type="none" w="med" len="med"/>
              <a:tailEnd type="none" w="med" len="med"/>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500" b="1" i="0" u="none" strike="noStrike" kern="0" cap="none" spc="0" normalizeH="0" baseline="0" noProof="0" dirty="0">
                  <a:ln>
                    <a:noFill/>
                  </a:ln>
                  <a:solidFill>
                    <a:srgbClr val="000000"/>
                  </a:solidFill>
                  <a:effectLst/>
                  <a:uLnTx/>
                  <a:uFillTx/>
                  <a:latin typeface="Arial" panose="020B0604020202020204" pitchFamily="34" charset="0"/>
                </a:rPr>
                <a:t>显示错</a:t>
              </a:r>
              <a:endParaRPr kumimoji="0" lang="zh-CN" altLang="en-US" sz="15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500" b="1" i="0" u="none" strike="noStrike" kern="0" cap="none" spc="0" normalizeH="0" baseline="0" noProof="0" dirty="0">
                  <a:ln>
                    <a:noFill/>
                  </a:ln>
                  <a:solidFill>
                    <a:srgbClr val="000000"/>
                  </a:solidFill>
                  <a:effectLst/>
                  <a:uLnTx/>
                  <a:uFillTx/>
                  <a:latin typeface="Arial" panose="020B0604020202020204" pitchFamily="34" charset="0"/>
                </a:rPr>
                <a:t>误信息</a:t>
              </a:r>
              <a:endParaRPr kumimoji="0" lang="zh-CN" altLang="en-US" sz="15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89" name="矩形 31751"/>
            <p:cNvSpPr/>
            <p:nvPr/>
          </p:nvSpPr>
          <p:spPr>
            <a:xfrm>
              <a:off x="8722128" y="3481951"/>
              <a:ext cx="1219200" cy="609599"/>
            </a:xfrm>
            <a:prstGeom prst="rect">
              <a:avLst/>
            </a:prstGeom>
            <a:solidFill>
              <a:schemeClr val="accent1">
                <a:lumMod val="40000"/>
                <a:lumOff val="60000"/>
              </a:schemeClr>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500" b="1" kern="0" dirty="0">
                  <a:solidFill>
                    <a:srgbClr val="000000"/>
                  </a:solidFill>
                  <a:latin typeface="Arial" panose="020B0604020202020204" pitchFamily="34" charset="0"/>
                </a:rPr>
                <a:t>所需化学制品</a:t>
              </a:r>
              <a:endParaRPr lang="zh-CN" altLang="en-US" sz="1500" b="1" kern="0" dirty="0">
                <a:solidFill>
                  <a:srgbClr val="000000"/>
                </a:solidFill>
                <a:latin typeface="Arial" panose="020B0604020202020204" pitchFamily="34" charset="0"/>
              </a:endParaRPr>
            </a:p>
            <a:p>
              <a:pPr algn="ctr" fontAlgn="base">
                <a:spcBef>
                  <a:spcPct val="0"/>
                </a:spcBef>
                <a:spcAft>
                  <a:spcPct val="0"/>
                </a:spcAft>
              </a:pPr>
              <a:r>
                <a:rPr lang="zh-CN" altLang="en-US" sz="1500" b="1" kern="0" dirty="0">
                  <a:solidFill>
                    <a:srgbClr val="000000"/>
                  </a:solidFill>
                  <a:latin typeface="Arial" panose="020B0604020202020204" pitchFamily="34" charset="0"/>
                </a:rPr>
                <a:t>的供应商列表</a:t>
              </a:r>
              <a:endParaRPr lang="zh-CN" altLang="en-US" sz="1500" b="1" kern="0" dirty="0">
                <a:solidFill>
                  <a:srgbClr val="000000"/>
                </a:solidFill>
                <a:latin typeface="Arial" panose="020B0604020202020204" pitchFamily="34" charset="0"/>
              </a:endParaRPr>
            </a:p>
          </p:txBody>
        </p:sp>
        <p:sp>
          <p:nvSpPr>
            <p:cNvPr id="90" name="矩形 31752"/>
            <p:cNvSpPr/>
            <p:nvPr/>
          </p:nvSpPr>
          <p:spPr>
            <a:xfrm>
              <a:off x="8722128" y="1119751"/>
              <a:ext cx="1066800" cy="533400"/>
            </a:xfrm>
            <a:prstGeom prst="rect">
              <a:avLst/>
            </a:prstGeom>
            <a:solidFill>
              <a:schemeClr val="accent1">
                <a:lumMod val="40000"/>
                <a:lumOff val="60000"/>
              </a:schemeClr>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500" b="1" kern="0" dirty="0">
                  <a:solidFill>
                    <a:srgbClr val="000000"/>
                  </a:solidFill>
                  <a:latin typeface="Arial" panose="020B0604020202020204" pitchFamily="34" charset="0"/>
                </a:rPr>
                <a:t>确认请</a:t>
              </a:r>
              <a:endParaRPr lang="zh-CN" altLang="en-US" sz="1500" b="1" kern="0" dirty="0">
                <a:solidFill>
                  <a:srgbClr val="000000"/>
                </a:solidFill>
                <a:latin typeface="Arial" panose="020B0604020202020204" pitchFamily="34" charset="0"/>
              </a:endParaRPr>
            </a:p>
            <a:p>
              <a:pPr algn="ctr" fontAlgn="base">
                <a:spcBef>
                  <a:spcPct val="0"/>
                </a:spcBef>
                <a:spcAft>
                  <a:spcPct val="0"/>
                </a:spcAft>
              </a:pPr>
              <a:r>
                <a:rPr lang="zh-CN" altLang="en-US" sz="1500" b="1" kern="0" dirty="0">
                  <a:solidFill>
                    <a:srgbClr val="000000"/>
                  </a:solidFill>
                  <a:latin typeface="Arial" panose="020B0604020202020204" pitchFamily="34" charset="0"/>
                </a:rPr>
                <a:t>求被接受</a:t>
              </a:r>
              <a:endParaRPr lang="zh-CN" altLang="en-US" sz="1500" b="1" kern="0" dirty="0">
                <a:solidFill>
                  <a:srgbClr val="000000"/>
                </a:solidFill>
                <a:latin typeface="Arial" panose="020B0604020202020204" pitchFamily="34" charset="0"/>
              </a:endParaRPr>
            </a:p>
          </p:txBody>
        </p:sp>
        <p:sp>
          <p:nvSpPr>
            <p:cNvPr id="91" name="直接连接符 31753"/>
            <p:cNvSpPr/>
            <p:nvPr/>
          </p:nvSpPr>
          <p:spPr>
            <a:xfrm>
              <a:off x="6359928" y="891151"/>
              <a:ext cx="0" cy="990600"/>
            </a:xfrm>
            <a:prstGeom prst="line">
              <a:avLst/>
            </a:prstGeom>
            <a:ln w="38100" cap="flat" cmpd="sng">
              <a:solidFill>
                <a:srgbClr val="000000"/>
              </a:solidFill>
              <a:prstDash val="solid"/>
              <a:round/>
              <a:headEnd type="none" w="med" len="med"/>
              <a:tailEnd type="triangle" w="lg" len="lg"/>
            </a:ln>
          </p:spPr>
        </p:sp>
        <p:sp>
          <p:nvSpPr>
            <p:cNvPr id="92" name="直接连接符 31754"/>
            <p:cNvSpPr/>
            <p:nvPr/>
          </p:nvSpPr>
          <p:spPr>
            <a:xfrm>
              <a:off x="6588528" y="2415151"/>
              <a:ext cx="0" cy="1066800"/>
            </a:xfrm>
            <a:prstGeom prst="line">
              <a:avLst/>
            </a:prstGeom>
            <a:ln w="38100" cap="flat" cmpd="sng">
              <a:solidFill>
                <a:srgbClr val="000000"/>
              </a:solidFill>
              <a:prstDash val="solid"/>
              <a:round/>
              <a:headEnd type="none" w="med" len="med"/>
              <a:tailEnd type="triangle" w="lg" len="lg"/>
            </a:ln>
          </p:spPr>
        </p:sp>
        <p:sp>
          <p:nvSpPr>
            <p:cNvPr id="93" name="直接连接符 31755"/>
            <p:cNvSpPr/>
            <p:nvPr/>
          </p:nvSpPr>
          <p:spPr>
            <a:xfrm flipH="1">
              <a:off x="6283728" y="4015351"/>
              <a:ext cx="0" cy="914400"/>
            </a:xfrm>
            <a:prstGeom prst="line">
              <a:avLst/>
            </a:prstGeom>
            <a:ln w="38100" cap="flat" cmpd="sng">
              <a:solidFill>
                <a:srgbClr val="000000"/>
              </a:solidFill>
              <a:prstDash val="solid"/>
              <a:round/>
              <a:headEnd type="none" w="med" len="med"/>
              <a:tailEnd type="triangle" w="lg" len="lg"/>
            </a:ln>
          </p:spPr>
        </p:sp>
        <p:sp>
          <p:nvSpPr>
            <p:cNvPr id="94" name="直接连接符 31756"/>
            <p:cNvSpPr/>
            <p:nvPr/>
          </p:nvSpPr>
          <p:spPr>
            <a:xfrm flipH="1">
              <a:off x="6283728" y="5463151"/>
              <a:ext cx="0" cy="914400"/>
            </a:xfrm>
            <a:prstGeom prst="line">
              <a:avLst/>
            </a:prstGeom>
            <a:ln w="38100" cap="flat" cmpd="sng">
              <a:solidFill>
                <a:srgbClr val="000000"/>
              </a:solidFill>
              <a:prstDash val="solid"/>
              <a:round/>
              <a:headEnd type="none" w="med" len="med"/>
              <a:tailEnd type="triangle" w="lg" len="lg"/>
            </a:ln>
          </p:spPr>
        </p:sp>
        <p:sp>
          <p:nvSpPr>
            <p:cNvPr id="95" name="直接连接符 31757"/>
            <p:cNvSpPr/>
            <p:nvPr/>
          </p:nvSpPr>
          <p:spPr>
            <a:xfrm flipH="1" flipV="1">
              <a:off x="6893328" y="4015351"/>
              <a:ext cx="0" cy="914400"/>
            </a:xfrm>
            <a:prstGeom prst="line">
              <a:avLst/>
            </a:prstGeom>
            <a:ln w="38100" cap="flat" cmpd="sng">
              <a:solidFill>
                <a:srgbClr val="000000"/>
              </a:solidFill>
              <a:prstDash val="solid"/>
              <a:round/>
              <a:headEnd type="none" w="med" len="med"/>
              <a:tailEnd type="triangle" w="lg" len="lg"/>
            </a:ln>
          </p:spPr>
        </p:sp>
        <p:sp>
          <p:nvSpPr>
            <p:cNvPr id="96" name="直接连接符 31758"/>
            <p:cNvSpPr/>
            <p:nvPr/>
          </p:nvSpPr>
          <p:spPr>
            <a:xfrm flipH="1" flipV="1">
              <a:off x="6893328" y="5463151"/>
              <a:ext cx="0" cy="914400"/>
            </a:xfrm>
            <a:prstGeom prst="line">
              <a:avLst/>
            </a:prstGeom>
            <a:ln w="38100" cap="flat" cmpd="sng">
              <a:solidFill>
                <a:srgbClr val="000000"/>
              </a:solidFill>
              <a:prstDash val="solid"/>
              <a:round/>
              <a:headEnd type="none" w="med" len="med"/>
              <a:tailEnd type="triangle" w="lg" len="lg"/>
            </a:ln>
          </p:spPr>
        </p:sp>
        <p:sp>
          <p:nvSpPr>
            <p:cNvPr id="97" name="直接连接符 31759"/>
            <p:cNvSpPr/>
            <p:nvPr/>
          </p:nvSpPr>
          <p:spPr>
            <a:xfrm flipH="1" flipV="1">
              <a:off x="6969528" y="2415151"/>
              <a:ext cx="0" cy="1066800"/>
            </a:xfrm>
            <a:prstGeom prst="line">
              <a:avLst/>
            </a:prstGeom>
            <a:ln w="38100" cap="flat" cmpd="sng">
              <a:solidFill>
                <a:srgbClr val="000000"/>
              </a:solidFill>
              <a:prstDash val="solid"/>
              <a:round/>
              <a:headEnd type="none" w="med" len="med"/>
              <a:tailEnd type="triangle" w="lg" len="lg"/>
            </a:ln>
          </p:spPr>
        </p:sp>
        <p:sp>
          <p:nvSpPr>
            <p:cNvPr id="98" name="直接连接符 31760"/>
            <p:cNvSpPr/>
            <p:nvPr/>
          </p:nvSpPr>
          <p:spPr>
            <a:xfrm flipH="1" flipV="1">
              <a:off x="6893328" y="891151"/>
              <a:ext cx="0" cy="990600"/>
            </a:xfrm>
            <a:prstGeom prst="line">
              <a:avLst/>
            </a:prstGeom>
            <a:ln w="38100" cap="flat" cmpd="sng">
              <a:solidFill>
                <a:srgbClr val="000000"/>
              </a:solidFill>
              <a:prstDash val="solid"/>
              <a:round/>
              <a:headEnd type="none" w="med" len="med"/>
              <a:tailEnd type="triangle" w="lg" len="lg"/>
            </a:ln>
          </p:spPr>
        </p:sp>
        <p:sp>
          <p:nvSpPr>
            <p:cNvPr id="99" name="文本框 31761"/>
            <p:cNvSpPr txBox="1"/>
            <p:nvPr/>
          </p:nvSpPr>
          <p:spPr>
            <a:xfrm>
              <a:off x="6588529" y="1157424"/>
              <a:ext cx="1066800" cy="359877"/>
            </a:xfrm>
            <a:prstGeom prst="rect">
              <a:avLst/>
            </a:prstGeom>
            <a:solidFill>
              <a:srgbClr val="FFFFFF"/>
            </a:solidFill>
            <a:ln w="9525">
              <a:noFill/>
            </a:ln>
          </p:spPr>
          <p:txBody>
            <a:bodyPr wrap="squar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取消整个请求</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00" name="文本框 31762"/>
            <p:cNvSpPr txBox="1"/>
            <p:nvPr/>
          </p:nvSpPr>
          <p:spPr>
            <a:xfrm>
              <a:off x="5445527" y="1173854"/>
              <a:ext cx="1066801" cy="359877"/>
            </a:xfrm>
            <a:prstGeom prst="rect">
              <a:avLst/>
            </a:prstGeom>
            <a:solidFill>
              <a:srgbClr val="FFFFFF"/>
            </a:solidFill>
            <a:ln w="9525">
              <a:noFill/>
            </a:ln>
          </p:spPr>
          <p:txBody>
            <a:bodyPr wrap="squar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要求一个请求</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01" name="文本框 31763"/>
            <p:cNvSpPr txBox="1"/>
            <p:nvPr/>
          </p:nvSpPr>
          <p:spPr>
            <a:xfrm>
              <a:off x="6877453" y="2659626"/>
              <a:ext cx="1253490" cy="599794"/>
            </a:xfrm>
            <a:prstGeom prst="rect">
              <a:avLst/>
            </a:prstGeom>
            <a:solidFill>
              <a:srgbClr val="FFFFFF"/>
            </a:solidFill>
            <a:ln w="9525">
              <a:noFill/>
            </a:ln>
          </p:spPr>
          <p:txBody>
            <a:bodyPr wrap="squar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取消新加入</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的化学制品</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02" name="直接连接符 31764"/>
            <p:cNvSpPr/>
            <p:nvPr/>
          </p:nvSpPr>
          <p:spPr>
            <a:xfrm flipH="1">
              <a:off x="4454928" y="3558151"/>
              <a:ext cx="1600200" cy="0"/>
            </a:xfrm>
            <a:prstGeom prst="line">
              <a:avLst/>
            </a:prstGeom>
            <a:ln w="38100" cap="flat" cmpd="sng">
              <a:solidFill>
                <a:srgbClr val="000000"/>
              </a:solidFill>
              <a:prstDash val="solid"/>
              <a:round/>
              <a:headEnd type="none" w="med" len="med"/>
              <a:tailEnd type="triangle" w="lg" len="lg"/>
            </a:ln>
          </p:spPr>
        </p:sp>
        <p:sp>
          <p:nvSpPr>
            <p:cNvPr id="103" name="直接连接符 31765"/>
            <p:cNvSpPr/>
            <p:nvPr/>
          </p:nvSpPr>
          <p:spPr>
            <a:xfrm flipH="1">
              <a:off x="7121928" y="3939151"/>
              <a:ext cx="1600200" cy="0"/>
            </a:xfrm>
            <a:prstGeom prst="line">
              <a:avLst/>
            </a:prstGeom>
            <a:ln w="38100" cap="flat" cmpd="sng">
              <a:solidFill>
                <a:srgbClr val="000000"/>
              </a:solidFill>
              <a:prstDash val="solid"/>
              <a:round/>
              <a:headEnd type="none" w="med" len="med"/>
              <a:tailEnd type="triangle" w="lg" len="lg"/>
            </a:ln>
          </p:spPr>
        </p:sp>
        <p:sp>
          <p:nvSpPr>
            <p:cNvPr id="104" name="直接连接符 31766"/>
            <p:cNvSpPr/>
            <p:nvPr/>
          </p:nvSpPr>
          <p:spPr>
            <a:xfrm>
              <a:off x="7121928" y="3558151"/>
              <a:ext cx="1600200" cy="0"/>
            </a:xfrm>
            <a:prstGeom prst="line">
              <a:avLst/>
            </a:prstGeom>
            <a:ln w="38100" cap="flat" cmpd="sng">
              <a:solidFill>
                <a:srgbClr val="000000"/>
              </a:solidFill>
              <a:prstDash val="solid"/>
              <a:round/>
              <a:headEnd type="none" w="med" len="med"/>
              <a:tailEnd type="triangle" w="lg" len="lg"/>
            </a:ln>
          </p:spPr>
        </p:sp>
        <p:sp>
          <p:nvSpPr>
            <p:cNvPr id="105" name="文本框 31767"/>
            <p:cNvSpPr txBox="1"/>
            <p:nvPr/>
          </p:nvSpPr>
          <p:spPr>
            <a:xfrm>
              <a:off x="6725053" y="5844151"/>
              <a:ext cx="476800" cy="359877"/>
            </a:xfrm>
            <a:prstGeom prst="rect">
              <a:avLst/>
            </a:prstGeom>
            <a:solidFill>
              <a:srgbClr val="FFFFFF"/>
            </a:solid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流向</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06" name="文本框 31768"/>
            <p:cNvSpPr txBox="1"/>
            <p:nvPr/>
          </p:nvSpPr>
          <p:spPr>
            <a:xfrm>
              <a:off x="5167043" y="5712872"/>
              <a:ext cx="1411051" cy="359877"/>
            </a:xfrm>
            <a:prstGeom prst="rect">
              <a:avLst/>
            </a:prstGeom>
            <a:solidFill>
              <a:srgbClr val="FFFFFF"/>
            </a:solidFill>
            <a:ln w="9525">
              <a:noFill/>
            </a:ln>
          </p:spPr>
          <p:txBody>
            <a:bodyPr wrap="squar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请求查看容器历史</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07" name="文本框 31769"/>
            <p:cNvSpPr txBox="1"/>
            <p:nvPr/>
          </p:nvSpPr>
          <p:spPr>
            <a:xfrm>
              <a:off x="5597928" y="4107426"/>
              <a:ext cx="923798" cy="599794"/>
            </a:xfrm>
            <a:prstGeom prst="rect">
              <a:avLst/>
            </a:prstGeom>
            <a:solidFill>
              <a:srgbClr val="FFFFFF"/>
            </a:solid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请求仓库中</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的化学制品</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08" name="文本框 31770"/>
            <p:cNvSpPr txBox="1"/>
            <p:nvPr/>
          </p:nvSpPr>
          <p:spPr>
            <a:xfrm>
              <a:off x="6607578" y="4264030"/>
              <a:ext cx="923798" cy="599794"/>
            </a:xfrm>
            <a:prstGeom prst="rect">
              <a:avLst/>
            </a:prstGeom>
            <a:solidFill>
              <a:srgbClr val="FFFFFF"/>
            </a:solid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请求一不同</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的化学制品</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09" name="文本框 31771"/>
            <p:cNvSpPr txBox="1"/>
            <p:nvPr/>
          </p:nvSpPr>
          <p:spPr>
            <a:xfrm>
              <a:off x="4835928" y="2954901"/>
              <a:ext cx="774799" cy="599794"/>
            </a:xfrm>
            <a:prstGeom prst="rect">
              <a:avLst/>
            </a:prstGeom>
            <a:solidFill>
              <a:srgbClr val="FFFFFF"/>
            </a:solid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无效化学</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制品编号</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10" name="文本框 31772"/>
            <p:cNvSpPr txBox="1"/>
            <p:nvPr/>
          </p:nvSpPr>
          <p:spPr>
            <a:xfrm>
              <a:off x="5743978" y="2697636"/>
              <a:ext cx="923798" cy="599794"/>
            </a:xfrm>
            <a:prstGeom prst="rect">
              <a:avLst/>
            </a:prstGeom>
            <a:solidFill>
              <a:srgbClr val="FFFFFF"/>
            </a:solid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请求另一种</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 化学制品</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11" name="直接连接符 31773"/>
            <p:cNvSpPr/>
            <p:nvPr/>
          </p:nvSpPr>
          <p:spPr>
            <a:xfrm>
              <a:off x="4454928" y="3862951"/>
              <a:ext cx="1600200" cy="0"/>
            </a:xfrm>
            <a:prstGeom prst="line">
              <a:avLst/>
            </a:prstGeom>
            <a:ln w="38100" cap="flat" cmpd="sng">
              <a:solidFill>
                <a:srgbClr val="000000"/>
              </a:solidFill>
              <a:prstDash val="solid"/>
              <a:round/>
              <a:headEnd type="none" w="med" len="med"/>
              <a:tailEnd type="triangle" w="lg" len="lg"/>
            </a:ln>
          </p:spPr>
        </p:sp>
        <p:sp>
          <p:nvSpPr>
            <p:cNvPr id="112" name="直接连接符 31774"/>
            <p:cNvSpPr/>
            <p:nvPr/>
          </p:nvSpPr>
          <p:spPr>
            <a:xfrm>
              <a:off x="3083328" y="2186551"/>
              <a:ext cx="2971800" cy="0"/>
            </a:xfrm>
            <a:prstGeom prst="line">
              <a:avLst/>
            </a:prstGeom>
            <a:ln w="38100" cap="flat" cmpd="sng">
              <a:solidFill>
                <a:srgbClr val="000000"/>
              </a:solidFill>
              <a:prstDash val="solid"/>
              <a:round/>
              <a:headEnd type="none" w="med" len="med"/>
              <a:tailEnd type="triangle" w="lg" len="lg"/>
            </a:ln>
          </p:spPr>
        </p:sp>
        <p:sp>
          <p:nvSpPr>
            <p:cNvPr id="113" name="文本框 31775"/>
            <p:cNvSpPr txBox="1"/>
            <p:nvPr/>
          </p:nvSpPr>
          <p:spPr>
            <a:xfrm>
              <a:off x="4994678" y="3710551"/>
              <a:ext cx="402299" cy="359877"/>
            </a:xfrm>
            <a:prstGeom prst="rect">
              <a:avLst/>
            </a:prstGeom>
            <a:solidFill>
              <a:srgbClr val="FFFFFF"/>
            </a:solid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0" cap="none" spc="0" normalizeH="0" baseline="0" noProof="0" dirty="0">
                  <a:ln>
                    <a:noFill/>
                  </a:ln>
                  <a:solidFill>
                    <a:srgbClr val="000000"/>
                  </a:solidFill>
                  <a:effectLst/>
                  <a:uLnTx/>
                  <a:uFillTx/>
                  <a:latin typeface="Arial" panose="020B0604020202020204" pitchFamily="34" charset="0"/>
                </a:rPr>
                <a:t>OK</a:t>
              </a:r>
              <a:endParaRPr kumimoji="0" lang="en-US" altLang="zh-CN"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14" name="文本框 31776"/>
            <p:cNvSpPr txBox="1"/>
            <p:nvPr/>
          </p:nvSpPr>
          <p:spPr>
            <a:xfrm>
              <a:off x="7425204" y="3177151"/>
              <a:ext cx="923798" cy="599794"/>
            </a:xfrm>
            <a:prstGeom prst="rect">
              <a:avLst/>
            </a:prstGeom>
            <a:solidFill>
              <a:srgbClr val="FFFFFF"/>
            </a:solidFill>
            <a:ln w="9525">
              <a:noFill/>
            </a:ln>
          </p:spPr>
          <p:txBody>
            <a:bodyPr wrap="none" anchor="t">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从供应商请</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求化学制品</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15" name="文本框 31777"/>
            <p:cNvSpPr txBox="1"/>
            <p:nvPr/>
          </p:nvSpPr>
          <p:spPr>
            <a:xfrm>
              <a:off x="7571254" y="3802626"/>
              <a:ext cx="923798" cy="599794"/>
            </a:xfrm>
            <a:prstGeom prst="rect">
              <a:avLst/>
            </a:prstGeom>
            <a:solidFill>
              <a:srgbClr val="FFFFFF"/>
            </a:solidFill>
            <a:ln w="9525">
              <a:noFill/>
            </a:ln>
          </p:spPr>
          <p:txBody>
            <a:bodyPr wrap="none" anchor="t">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请求一不同</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的化学制品</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16" name="直接连接符 31778"/>
            <p:cNvSpPr/>
            <p:nvPr/>
          </p:nvSpPr>
          <p:spPr>
            <a:xfrm flipH="1">
              <a:off x="3124200" y="5005951"/>
              <a:ext cx="2971800" cy="0"/>
            </a:xfrm>
            <a:prstGeom prst="line">
              <a:avLst/>
            </a:prstGeom>
            <a:ln w="38100" cap="flat" cmpd="sng">
              <a:solidFill>
                <a:srgbClr val="000000"/>
              </a:solidFill>
              <a:prstDash val="solid"/>
              <a:round/>
              <a:headEnd type="none" w="med" len="med"/>
              <a:tailEnd type="none" w="med" len="med"/>
            </a:ln>
          </p:spPr>
        </p:sp>
        <p:sp>
          <p:nvSpPr>
            <p:cNvPr id="117" name="直接连接符 31779"/>
            <p:cNvSpPr/>
            <p:nvPr/>
          </p:nvSpPr>
          <p:spPr>
            <a:xfrm flipV="1">
              <a:off x="3083328" y="2186551"/>
              <a:ext cx="0" cy="2819400"/>
            </a:xfrm>
            <a:prstGeom prst="line">
              <a:avLst/>
            </a:prstGeom>
            <a:ln w="38100" cap="flat" cmpd="sng">
              <a:solidFill>
                <a:srgbClr val="000000"/>
              </a:solidFill>
              <a:prstDash val="solid"/>
              <a:round/>
              <a:headEnd type="none" w="med" len="med"/>
              <a:tailEnd type="none" w="med" len="med"/>
            </a:ln>
          </p:spPr>
        </p:sp>
        <p:sp>
          <p:nvSpPr>
            <p:cNvPr id="118" name="直接连接符 31780"/>
            <p:cNvSpPr/>
            <p:nvPr/>
          </p:nvSpPr>
          <p:spPr>
            <a:xfrm flipV="1">
              <a:off x="2854728" y="1957951"/>
              <a:ext cx="0" cy="3352800"/>
            </a:xfrm>
            <a:prstGeom prst="line">
              <a:avLst/>
            </a:prstGeom>
            <a:ln w="38100" cap="flat" cmpd="sng">
              <a:solidFill>
                <a:srgbClr val="000000"/>
              </a:solidFill>
              <a:prstDash val="solid"/>
              <a:round/>
              <a:headEnd type="none" w="med" len="med"/>
              <a:tailEnd type="none" w="med" len="med"/>
            </a:ln>
          </p:spPr>
        </p:sp>
        <p:sp>
          <p:nvSpPr>
            <p:cNvPr id="119" name="直接连接符 31781"/>
            <p:cNvSpPr/>
            <p:nvPr/>
          </p:nvSpPr>
          <p:spPr>
            <a:xfrm flipH="1">
              <a:off x="2854728" y="5310751"/>
              <a:ext cx="3200400" cy="0"/>
            </a:xfrm>
            <a:prstGeom prst="line">
              <a:avLst/>
            </a:prstGeom>
            <a:ln w="38100" cap="flat" cmpd="sng">
              <a:solidFill>
                <a:srgbClr val="000000"/>
              </a:solidFill>
              <a:prstDash val="solid"/>
              <a:round/>
              <a:headEnd type="none" w="med" len="med"/>
              <a:tailEnd type="none" w="med" len="med"/>
            </a:ln>
          </p:spPr>
        </p:sp>
        <p:sp>
          <p:nvSpPr>
            <p:cNvPr id="120" name="直接连接符 31782"/>
            <p:cNvSpPr/>
            <p:nvPr/>
          </p:nvSpPr>
          <p:spPr>
            <a:xfrm>
              <a:off x="2854728" y="1957951"/>
              <a:ext cx="3200400" cy="0"/>
            </a:xfrm>
            <a:prstGeom prst="line">
              <a:avLst/>
            </a:prstGeom>
            <a:ln w="38100" cap="flat" cmpd="sng">
              <a:solidFill>
                <a:srgbClr val="000000"/>
              </a:solidFill>
              <a:prstDash val="solid"/>
              <a:round/>
              <a:headEnd type="none" w="med" len="med"/>
              <a:tailEnd type="triangle" w="lg" len="lg"/>
            </a:ln>
          </p:spPr>
        </p:sp>
        <p:sp>
          <p:nvSpPr>
            <p:cNvPr id="121" name="文本框 31783"/>
            <p:cNvSpPr txBox="1"/>
            <p:nvPr/>
          </p:nvSpPr>
          <p:spPr>
            <a:xfrm>
              <a:off x="3540528" y="4624951"/>
              <a:ext cx="1370798" cy="359877"/>
            </a:xfrm>
            <a:prstGeom prst="rect">
              <a:avLst/>
            </a:prstGeom>
            <a:solidFill>
              <a:srgbClr val="FFFFFF"/>
            </a:solid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选择容器加到列表</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22" name="文本框 31784"/>
            <p:cNvSpPr txBox="1"/>
            <p:nvPr/>
          </p:nvSpPr>
          <p:spPr>
            <a:xfrm>
              <a:off x="3388128" y="5386952"/>
              <a:ext cx="1668798" cy="359877"/>
            </a:xfrm>
            <a:prstGeom prst="rect">
              <a:avLst/>
            </a:prstGeom>
            <a:solidFill>
              <a:srgbClr val="FFFFFF"/>
            </a:solid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取消新加入的化学制品</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23" name="直接连接符 31785"/>
            <p:cNvSpPr/>
            <p:nvPr/>
          </p:nvSpPr>
          <p:spPr>
            <a:xfrm flipH="1">
              <a:off x="4835928" y="2338951"/>
              <a:ext cx="1219200" cy="0"/>
            </a:xfrm>
            <a:prstGeom prst="line">
              <a:avLst/>
            </a:prstGeom>
            <a:ln w="38100" cap="flat" cmpd="sng">
              <a:solidFill>
                <a:srgbClr val="000000"/>
              </a:solidFill>
              <a:prstDash val="solid"/>
              <a:round/>
              <a:headEnd type="none" w="med" len="med"/>
              <a:tailEnd type="none" w="med" len="med"/>
            </a:ln>
          </p:spPr>
        </p:sp>
        <p:sp>
          <p:nvSpPr>
            <p:cNvPr id="124" name="直接连接符 31786"/>
            <p:cNvSpPr/>
            <p:nvPr/>
          </p:nvSpPr>
          <p:spPr>
            <a:xfrm>
              <a:off x="4835928" y="2338951"/>
              <a:ext cx="0" cy="381000"/>
            </a:xfrm>
            <a:prstGeom prst="line">
              <a:avLst/>
            </a:prstGeom>
            <a:ln w="38100" cap="flat" cmpd="sng">
              <a:solidFill>
                <a:srgbClr val="000000"/>
              </a:solidFill>
              <a:prstDash val="solid"/>
              <a:round/>
              <a:headEnd type="none" w="med" len="med"/>
              <a:tailEnd type="none" w="med" len="med"/>
            </a:ln>
          </p:spPr>
        </p:sp>
        <p:sp>
          <p:nvSpPr>
            <p:cNvPr id="125" name="直接连接符 31787"/>
            <p:cNvSpPr/>
            <p:nvPr/>
          </p:nvSpPr>
          <p:spPr>
            <a:xfrm flipH="1">
              <a:off x="4835928" y="2719951"/>
              <a:ext cx="1371600" cy="0"/>
            </a:xfrm>
            <a:prstGeom prst="line">
              <a:avLst/>
            </a:prstGeom>
            <a:ln w="38100" cap="flat" cmpd="sng">
              <a:solidFill>
                <a:srgbClr val="000000"/>
              </a:solidFill>
              <a:prstDash val="solid"/>
              <a:round/>
              <a:headEnd type="none" w="med" len="med"/>
              <a:tailEnd type="none" w="med" len="med"/>
            </a:ln>
          </p:spPr>
        </p:sp>
        <p:sp>
          <p:nvSpPr>
            <p:cNvPr id="126" name="直接连接符 31788"/>
            <p:cNvSpPr/>
            <p:nvPr/>
          </p:nvSpPr>
          <p:spPr>
            <a:xfrm flipV="1">
              <a:off x="6207528" y="2415151"/>
              <a:ext cx="0" cy="304800"/>
            </a:xfrm>
            <a:prstGeom prst="line">
              <a:avLst/>
            </a:prstGeom>
            <a:ln w="38100" cap="flat" cmpd="sng">
              <a:solidFill>
                <a:srgbClr val="000000"/>
              </a:solidFill>
              <a:prstDash val="solid"/>
              <a:round/>
              <a:headEnd type="none" w="med" len="med"/>
              <a:tailEnd type="triangle" w="med" len="med"/>
            </a:ln>
          </p:spPr>
        </p:sp>
        <p:sp>
          <p:nvSpPr>
            <p:cNvPr id="127" name="文本框 31789"/>
            <p:cNvSpPr txBox="1"/>
            <p:nvPr/>
          </p:nvSpPr>
          <p:spPr>
            <a:xfrm>
              <a:off x="3898857" y="2345404"/>
              <a:ext cx="923798" cy="599794"/>
            </a:xfrm>
            <a:prstGeom prst="rect">
              <a:avLst/>
            </a:prstGeom>
            <a:solidFill>
              <a:srgbClr val="FFFFFF"/>
            </a:solid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从列表中删</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除化学制品</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28" name="直接连接符 31790"/>
            <p:cNvSpPr/>
            <p:nvPr/>
          </p:nvSpPr>
          <p:spPr>
            <a:xfrm>
              <a:off x="9788928" y="1348351"/>
              <a:ext cx="1600200" cy="0"/>
            </a:xfrm>
            <a:prstGeom prst="line">
              <a:avLst/>
            </a:prstGeom>
            <a:ln w="38100" cap="flat" cmpd="sng">
              <a:solidFill>
                <a:srgbClr val="000000"/>
              </a:solidFill>
              <a:prstDash val="solid"/>
              <a:round/>
              <a:headEnd type="none" w="med" len="med"/>
              <a:tailEnd type="triangle" w="lg" len="lg"/>
            </a:ln>
          </p:spPr>
        </p:sp>
        <p:sp>
          <p:nvSpPr>
            <p:cNvPr id="129" name="文本框 31791"/>
            <p:cNvSpPr txBox="1"/>
            <p:nvPr/>
          </p:nvSpPr>
          <p:spPr>
            <a:xfrm>
              <a:off x="9941328" y="1424551"/>
              <a:ext cx="923799" cy="599794"/>
            </a:xfrm>
            <a:prstGeom prst="rect">
              <a:avLst/>
            </a:prstGeom>
            <a:solidFill>
              <a:srgbClr val="FFFFFF"/>
            </a:solidFill>
            <a:ln w="9525">
              <a:noFill/>
            </a:ln>
          </p:spPr>
          <p:txBody>
            <a:bodyPr wrap="square" anchor="t">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0" cap="none" spc="0" normalizeH="0" baseline="0" noProof="0" dirty="0">
                  <a:ln>
                    <a:noFill/>
                  </a:ln>
                  <a:solidFill>
                    <a:srgbClr val="000000"/>
                  </a:solidFill>
                  <a:effectLst/>
                  <a:uLnTx/>
                  <a:uFillTx/>
                  <a:latin typeface="Arial" panose="020B0604020202020204" pitchFamily="34" charset="0"/>
                </a:rPr>
                <a:t>OK,</a:t>
              </a: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退出请</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求功能</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0" name="直接连接符 31792"/>
            <p:cNvSpPr/>
            <p:nvPr/>
          </p:nvSpPr>
          <p:spPr>
            <a:xfrm>
              <a:off x="7121928" y="1957951"/>
              <a:ext cx="2133600" cy="0"/>
            </a:xfrm>
            <a:prstGeom prst="line">
              <a:avLst/>
            </a:prstGeom>
            <a:ln w="38100" cap="flat" cmpd="sng">
              <a:solidFill>
                <a:srgbClr val="000000"/>
              </a:solidFill>
              <a:prstDash val="solid"/>
              <a:round/>
              <a:headEnd type="none" w="med" len="med"/>
              <a:tailEnd type="none" w="lg" len="lg"/>
            </a:ln>
          </p:spPr>
        </p:sp>
        <p:sp>
          <p:nvSpPr>
            <p:cNvPr id="131" name="直接连接符 31793"/>
            <p:cNvSpPr/>
            <p:nvPr/>
          </p:nvSpPr>
          <p:spPr>
            <a:xfrm flipV="1">
              <a:off x="9255528" y="1653151"/>
              <a:ext cx="0" cy="304800"/>
            </a:xfrm>
            <a:prstGeom prst="line">
              <a:avLst/>
            </a:prstGeom>
            <a:ln w="38100" cap="flat" cmpd="sng">
              <a:solidFill>
                <a:srgbClr val="000000"/>
              </a:solidFill>
              <a:prstDash val="solid"/>
              <a:round/>
              <a:headEnd type="none" w="med" len="med"/>
              <a:tailEnd type="triangle" w="lg" len="lg"/>
            </a:ln>
          </p:spPr>
        </p:sp>
        <p:sp>
          <p:nvSpPr>
            <p:cNvPr id="132" name="直接连接符 31794"/>
            <p:cNvSpPr/>
            <p:nvPr/>
          </p:nvSpPr>
          <p:spPr>
            <a:xfrm flipV="1">
              <a:off x="9560328" y="2110351"/>
              <a:ext cx="0" cy="1371600"/>
            </a:xfrm>
            <a:prstGeom prst="line">
              <a:avLst/>
            </a:prstGeom>
            <a:ln w="38100" cap="flat" cmpd="sng">
              <a:solidFill>
                <a:srgbClr val="000000"/>
              </a:solidFill>
              <a:prstDash val="solid"/>
              <a:round/>
              <a:headEnd type="none" w="med" len="med"/>
              <a:tailEnd type="none" w="med" len="med"/>
            </a:ln>
          </p:spPr>
        </p:sp>
        <p:sp>
          <p:nvSpPr>
            <p:cNvPr id="133" name="直接连接符 31795"/>
            <p:cNvSpPr/>
            <p:nvPr/>
          </p:nvSpPr>
          <p:spPr>
            <a:xfrm flipV="1">
              <a:off x="9103128" y="2338951"/>
              <a:ext cx="0" cy="1143000"/>
            </a:xfrm>
            <a:prstGeom prst="line">
              <a:avLst/>
            </a:prstGeom>
            <a:ln w="38100" cap="flat" cmpd="sng">
              <a:solidFill>
                <a:srgbClr val="000000"/>
              </a:solidFill>
              <a:prstDash val="solid"/>
              <a:round/>
              <a:headEnd type="none" w="med" len="med"/>
              <a:tailEnd type="none" w="med" len="med"/>
            </a:ln>
          </p:spPr>
        </p:sp>
        <p:sp>
          <p:nvSpPr>
            <p:cNvPr id="134" name="直接连接符 31796"/>
            <p:cNvSpPr/>
            <p:nvPr/>
          </p:nvSpPr>
          <p:spPr>
            <a:xfrm flipH="1">
              <a:off x="7121928" y="2338951"/>
              <a:ext cx="1981200" cy="0"/>
            </a:xfrm>
            <a:prstGeom prst="line">
              <a:avLst/>
            </a:prstGeom>
            <a:ln w="38100" cap="flat" cmpd="sng">
              <a:solidFill>
                <a:srgbClr val="000000"/>
              </a:solidFill>
              <a:prstDash val="solid"/>
              <a:round/>
              <a:headEnd type="none" w="med" len="med"/>
              <a:tailEnd type="triangle" w="lg" len="lg"/>
            </a:ln>
          </p:spPr>
        </p:sp>
        <p:sp>
          <p:nvSpPr>
            <p:cNvPr id="135" name="直接连接符 31797"/>
            <p:cNvSpPr/>
            <p:nvPr/>
          </p:nvSpPr>
          <p:spPr>
            <a:xfrm flipH="1">
              <a:off x="7121928" y="2110351"/>
              <a:ext cx="2438400" cy="0"/>
            </a:xfrm>
            <a:prstGeom prst="line">
              <a:avLst/>
            </a:prstGeom>
            <a:ln w="38100" cap="flat" cmpd="sng">
              <a:solidFill>
                <a:srgbClr val="000000"/>
              </a:solidFill>
              <a:prstDash val="solid"/>
              <a:round/>
              <a:headEnd type="none" w="med" len="med"/>
              <a:tailEnd type="triangle" w="lg" len="lg"/>
            </a:ln>
          </p:spPr>
        </p:sp>
        <p:sp>
          <p:nvSpPr>
            <p:cNvPr id="136" name="文本框 31798"/>
            <p:cNvSpPr txBox="1"/>
            <p:nvPr/>
          </p:nvSpPr>
          <p:spPr>
            <a:xfrm>
              <a:off x="7121928" y="1538052"/>
              <a:ext cx="1600195" cy="359877"/>
            </a:xfrm>
            <a:prstGeom prst="rect">
              <a:avLst/>
            </a:prstGeom>
            <a:solidFill>
              <a:srgbClr val="FFFFFF"/>
            </a:solidFill>
            <a:ln w="9525">
              <a:noFill/>
            </a:ln>
          </p:spPr>
          <p:txBody>
            <a:bodyPr wrap="squar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提交数量</a:t>
              </a:r>
              <a:r>
                <a:rPr kumimoji="0" lang="en-US" altLang="zh-CN" sz="1200" b="1" i="0" u="none" strike="noStrike" kern="0" cap="none" spc="0" normalizeH="0" baseline="0" noProof="0" dirty="0">
                  <a:ln>
                    <a:noFill/>
                  </a:ln>
                  <a:solidFill>
                    <a:srgbClr val="000000"/>
                  </a:solidFill>
                  <a:effectLst/>
                  <a:uLnTx/>
                  <a:uFillTx/>
                  <a:latin typeface="Arial" panose="020B0604020202020204" pitchFamily="34" charset="0"/>
                </a:rPr>
                <a:t>&gt;0</a:t>
              </a: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的请求</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7" name="文本框 31799"/>
            <p:cNvSpPr txBox="1"/>
            <p:nvPr/>
          </p:nvSpPr>
          <p:spPr>
            <a:xfrm>
              <a:off x="8264928" y="2583427"/>
              <a:ext cx="923798" cy="599794"/>
            </a:xfrm>
            <a:prstGeom prst="rect">
              <a:avLst/>
            </a:prstGeom>
            <a:solidFill>
              <a:srgbClr val="FFFFFF"/>
            </a:solidFill>
            <a:ln w="9525">
              <a:noFill/>
            </a:ln>
          </p:spPr>
          <p:txBody>
            <a:bodyPr wrap="none" anchor="t">
              <a:sp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取消新加入</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的化学制品</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38" name="文本框 31800"/>
            <p:cNvSpPr txBox="1"/>
            <p:nvPr/>
          </p:nvSpPr>
          <p:spPr>
            <a:xfrm>
              <a:off x="9501019" y="2598068"/>
              <a:ext cx="923798" cy="599794"/>
            </a:xfrm>
            <a:prstGeom prst="rect">
              <a:avLst/>
            </a:prstGeom>
            <a:solidFill>
              <a:srgbClr val="FFFFFF"/>
            </a:solidFill>
            <a:ln w="9525">
              <a:noFill/>
            </a:ln>
          </p:spPr>
          <p:txBody>
            <a:bodyPr wrap="none" anchor="t">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选择供应商</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rPr>
                <a:t>加到列表</a:t>
              </a:r>
              <a:endParaRPr kumimoji="0" lang="zh-CN" altLang="en-US" sz="1200" b="1" i="0" u="none" strike="noStrike" kern="0" cap="none" spc="0" normalizeH="0" baseline="0" noProof="0" dirty="0">
                <a:ln>
                  <a:noFill/>
                </a:ln>
                <a:solidFill>
                  <a:srgbClr val="000000"/>
                </a:solidFill>
                <a:effectLst/>
                <a:uLnTx/>
                <a:uFillTx/>
                <a:latin typeface="Arial" panose="020B0604020202020204" pitchFamily="34" charset="0"/>
              </a:endParaRPr>
            </a:p>
          </p:txBody>
        </p:sp>
      </p:gr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49" name="组合 7"/>
          <p:cNvGrpSpPr/>
          <p:nvPr/>
        </p:nvGrpSpPr>
        <p:grpSpPr>
          <a:xfrm>
            <a:off x="108557" y="337632"/>
            <a:ext cx="4632960" cy="491490"/>
            <a:chOff x="198764" y="258545"/>
            <a:chExt cx="6175849" cy="655851"/>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5"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）对话图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68" name="矩形 67"/>
          <p:cNvSpPr/>
          <p:nvPr/>
        </p:nvSpPr>
        <p:spPr>
          <a:xfrm>
            <a:off x="1634836" y="1576888"/>
            <a:ext cx="9772073" cy="474078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1282160" y="1759917"/>
            <a:ext cx="850697" cy="4401205"/>
          </a:xfrm>
          <a:prstGeom prst="rect">
            <a:avLst/>
          </a:prstGeom>
          <a:solidFill>
            <a:schemeClr val="bg1"/>
          </a:solidFill>
        </p:spPr>
        <p:txBody>
          <a:bodyPr wrap="square">
            <a:spAutoFit/>
          </a:bodyPr>
          <a:lstStyle/>
          <a:p>
            <a:r>
              <a:rPr lang="zh-CN" altLang="en-US" sz="2000" b="1" kern="0" dirty="0">
                <a:solidFill>
                  <a:srgbClr val="FF0000"/>
                </a:solidFill>
                <a:latin typeface="+mn-ea"/>
                <a:sym typeface="宋体" panose="02010600030101010101" pitchFamily="2" charset="-122"/>
              </a:rPr>
              <a:t>“化学制品跟踪系统”的“请求一种化学制品” 用例的对话图</a:t>
            </a:r>
            <a:endParaRPr lang="zh-CN" altLang="en-US" sz="2000" b="1" dirty="0">
              <a:solidFill>
                <a:srgbClr val="FF0000"/>
              </a:solidFill>
            </a:endParaRPr>
          </a:p>
        </p:txBody>
      </p:sp>
      <p:sp>
        <p:nvSpPr>
          <p:cNvPr id="4" name="日期占位符 3"/>
          <p:cNvSpPr>
            <a:spLocks noGrp="1"/>
          </p:cNvSpPr>
          <p:nvPr>
            <p:ph type="dt" sz="half" idx="10"/>
          </p:nvPr>
        </p:nvSpPr>
        <p:spPr/>
        <p:txBody>
          <a:bodyPr/>
          <a:lstStyle/>
          <a:p>
            <a:pPr>
              <a:defRPr/>
            </a:pPr>
            <a:fld id="{1D77C592-90B8-4FF0-93A0-EE106C377621}" type="datetime1">
              <a:rPr lang="zh-CN" altLang="en-US" smtClean="0">
                <a:solidFill>
                  <a:prstClr val="black">
                    <a:tint val="75000"/>
                  </a:prstClr>
                </a:solidFill>
              </a:rPr>
            </a:fld>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0-#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additive="base">
                                        <p:cTn id="16" dur="500"/>
                                        <p:tgtEl>
                                          <p:spTgt spid="65"/>
                                        </p:tgtEl>
                                        <p:attrNameLst>
                                          <p:attrName>ppt_x</p:attrName>
                                        </p:attrNameLst>
                                      </p:cBhvr>
                                      <p:tavLst>
                                        <p:tav tm="0">
                                          <p:val>
                                            <p:strVal val="#ppt_x+#ppt_w*1.125000"/>
                                          </p:val>
                                        </p:tav>
                                        <p:tav tm="100000">
                                          <p:val>
                                            <p:strVal val="#ppt_x"/>
                                          </p:val>
                                        </p:tav>
                                      </p:tavLst>
                                    </p:anim>
                                    <p:animEffect transition="in" filter="wipe(left)">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8" grpId="0" animBg="1"/>
      <p:bldP spid="6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772388" y="1974842"/>
            <a:ext cx="10930084" cy="707886"/>
          </a:xfrm>
          <a:prstGeom prst="rect">
            <a:avLst/>
          </a:prstGeom>
          <a:noFill/>
          <a:ln w="15875">
            <a:solidFill>
              <a:schemeClr val="accent6"/>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lvl="0" indent="0">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）在需求分析阶段，对话图代表了</a:t>
            </a:r>
            <a:r>
              <a:rPr lang="zh-CN" altLang="en-US" sz="2000" b="1" dirty="0">
                <a:latin typeface="宋体" panose="02010600030101010101" pitchFamily="2" charset="-122"/>
                <a:ea typeface="宋体" panose="02010600030101010101" pitchFamily="2" charset="-122"/>
                <a:cs typeface="宋体" panose="02010600030101010101" pitchFamily="2" charset="-122"/>
              </a:rPr>
              <a:t>用户和系统在概念级上可能的交互通信作用</a:t>
            </a:r>
            <a:r>
              <a:rPr lang="zh-CN" altLang="en-US" sz="2000" dirty="0">
                <a:latin typeface="宋体" panose="02010600030101010101" pitchFamily="2" charset="-122"/>
                <a:ea typeface="宋体" panose="02010600030101010101" pitchFamily="2" charset="-122"/>
                <a:cs typeface="宋体" panose="02010600030101010101" pitchFamily="2" charset="-122"/>
              </a:rPr>
              <a:t>，但真正的实现可能是有所不同的</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8" name="组合 7"/>
          <p:cNvGrpSpPr/>
          <p:nvPr/>
        </p:nvGrpSpPr>
        <p:grpSpPr>
          <a:xfrm>
            <a:off x="1524524" y="4295309"/>
            <a:ext cx="367929" cy="367929"/>
            <a:chOff x="0" y="0"/>
            <a:chExt cx="767929" cy="767929"/>
          </a:xfrm>
        </p:grpSpPr>
        <p:sp>
          <p:nvSpPr>
            <p:cNvPr id="9" name="任意多边形: 形状 8"/>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sz="2000"/>
            </a:p>
          </p:txBody>
        </p:sp>
        <p:sp>
          <p:nvSpPr>
            <p:cNvPr id="10" name="任意多边形: 形状 9"/>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sp>
        <p:nvSpPr>
          <p:cNvPr id="13" name="矩形 12"/>
          <p:cNvSpPr/>
          <p:nvPr/>
        </p:nvSpPr>
        <p:spPr>
          <a:xfrm>
            <a:off x="2066172" y="4255770"/>
            <a:ext cx="2506980" cy="447040"/>
          </a:xfrm>
          <a:prstGeom prst="rect">
            <a:avLst/>
          </a:prstGeom>
        </p:spPr>
        <p:txBody>
          <a:bodyPr wrap="square" lIns="144000" tIns="0" rIns="144000" bIns="0" anchor="t">
            <a:noAutofit/>
          </a:bodyPr>
          <a:lstStyle/>
          <a:p>
            <a:pPr lvl="0" indent="0">
              <a:lnSpc>
                <a:spcPct val="15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取消整个请求</a:t>
            </a:r>
            <a:endParaRPr lang="zh-CN" altLang="en-US" dirty="0">
              <a:solidFill>
                <a:srgbClr val="000000"/>
              </a:solidFill>
              <a:latin typeface="+mn-ea"/>
            </a:endParaRPr>
          </a:p>
        </p:txBody>
      </p:sp>
      <p:sp>
        <p:nvSpPr>
          <p:cNvPr id="19" name="矩形 18"/>
          <p:cNvSpPr/>
          <p:nvPr/>
        </p:nvSpPr>
        <p:spPr>
          <a:xfrm>
            <a:off x="2067081" y="4813753"/>
            <a:ext cx="5599100" cy="447057"/>
          </a:xfrm>
          <a:prstGeom prst="rect">
            <a:avLst/>
          </a:prstGeom>
        </p:spPr>
        <p:txBody>
          <a:bodyPr wrap="square" lIns="144000" tIns="0" rIns="144000" bIns="0" anchor="t">
            <a:noAutofit/>
          </a:bodyPr>
          <a:lstStyle/>
          <a:p>
            <a:pPr algn="just">
              <a:lnSpc>
                <a:spcPct val="12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如果请求包含了至少一种化学制品，则提交该请求</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20" name="组合 19"/>
          <p:cNvGrpSpPr/>
          <p:nvPr/>
        </p:nvGrpSpPr>
        <p:grpSpPr>
          <a:xfrm>
            <a:off x="1524523" y="4812041"/>
            <a:ext cx="367929" cy="367929"/>
            <a:chOff x="0" y="0"/>
            <a:chExt cx="767929" cy="767929"/>
          </a:xfrm>
        </p:grpSpPr>
        <p:sp>
          <p:nvSpPr>
            <p:cNvPr id="21" name="任意多边形: 形状 20"/>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sz="2000"/>
            </a:p>
          </p:txBody>
        </p:sp>
        <p:sp>
          <p:nvSpPr>
            <p:cNvPr id="22" name="任意多边形: 形状 21"/>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sp>
        <p:nvSpPr>
          <p:cNvPr id="25" name="矩形 24"/>
          <p:cNvSpPr/>
          <p:nvPr/>
        </p:nvSpPr>
        <p:spPr>
          <a:xfrm>
            <a:off x="2066443" y="5264779"/>
            <a:ext cx="6359626" cy="447057"/>
          </a:xfrm>
          <a:prstGeom prst="rect">
            <a:avLst/>
          </a:prstGeom>
        </p:spPr>
        <p:txBody>
          <a:bodyPr wrap="square" lIns="144000" tIns="0" rIns="144000" bIns="0" anchor="t">
            <a:noAutofit/>
          </a:bodyPr>
          <a:lstStyle/>
          <a:p>
            <a:pPr algn="just">
              <a:lnSpc>
                <a:spcPct val="12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在请求列表中加入一个新的化学制品</a:t>
            </a:r>
            <a:endParaRPr lang="zh-CN" altLang="en-US" dirty="0">
              <a:solidFill>
                <a:srgbClr val="000000"/>
              </a:solidFill>
              <a:latin typeface="+mn-ea"/>
            </a:endParaRPr>
          </a:p>
        </p:txBody>
      </p:sp>
      <p:grpSp>
        <p:nvGrpSpPr>
          <p:cNvPr id="33" name="组合 32"/>
          <p:cNvGrpSpPr/>
          <p:nvPr/>
        </p:nvGrpSpPr>
        <p:grpSpPr>
          <a:xfrm>
            <a:off x="1524524" y="5802614"/>
            <a:ext cx="367929" cy="367929"/>
            <a:chOff x="2125352" y="4414322"/>
            <a:chExt cx="367929" cy="367929"/>
          </a:xfrm>
        </p:grpSpPr>
        <p:sp>
          <p:nvSpPr>
            <p:cNvPr id="27" name="任意多边形: 形状 26"/>
            <p:cNvSpPr/>
            <p:nvPr/>
          </p:nvSpPr>
          <p:spPr>
            <a:xfrm>
              <a:off x="2125352" y="4414322"/>
              <a:ext cx="367929" cy="3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anchor="ctr"/>
            <a:lstStyle/>
            <a:p>
              <a:pPr algn="ctr"/>
              <a:endParaRPr sz="2000"/>
            </a:p>
          </p:txBody>
        </p:sp>
        <p:sp>
          <p:nvSpPr>
            <p:cNvPr id="28" name="任意多边形: 形状 27"/>
            <p:cNvSpPr/>
            <p:nvPr/>
          </p:nvSpPr>
          <p:spPr>
            <a:xfrm>
              <a:off x="2237771" y="4523242"/>
              <a:ext cx="143090" cy="15008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sp>
        <p:nvSpPr>
          <p:cNvPr id="31" name="矩形 30"/>
          <p:cNvSpPr/>
          <p:nvPr/>
        </p:nvSpPr>
        <p:spPr>
          <a:xfrm>
            <a:off x="2066442" y="5765772"/>
            <a:ext cx="6359626" cy="447057"/>
          </a:xfrm>
          <a:prstGeom prst="rect">
            <a:avLst/>
          </a:prstGeom>
        </p:spPr>
        <p:txBody>
          <a:bodyPr wrap="square" lIns="144000" tIns="0" rIns="144000" bIns="0" anchor="t">
            <a:noAutofit/>
          </a:bodyPr>
          <a:lstStyle/>
          <a:p>
            <a:pPr algn="just">
              <a:lnSpc>
                <a:spcPct val="12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从列表中删除一种化学制品</a:t>
            </a:r>
            <a:endParaRPr lang="zh-CN" altLang="en-US" dirty="0">
              <a:solidFill>
                <a:srgbClr val="000000"/>
              </a:solidFill>
              <a:latin typeface="+mn-ea"/>
            </a:endParaRPr>
          </a:p>
        </p:txBody>
      </p:sp>
      <p:grpSp>
        <p:nvGrpSpPr>
          <p:cNvPr id="34" name="组合 33"/>
          <p:cNvGrpSpPr/>
          <p:nvPr/>
        </p:nvGrpSpPr>
        <p:grpSpPr>
          <a:xfrm>
            <a:off x="1514367" y="5302605"/>
            <a:ext cx="367929" cy="367929"/>
            <a:chOff x="0" y="0"/>
            <a:chExt cx="767929" cy="767929"/>
          </a:xfrm>
        </p:grpSpPr>
        <p:sp>
          <p:nvSpPr>
            <p:cNvPr id="2" name="任意多边形: 形状 34"/>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sz="2000"/>
            </a:p>
          </p:txBody>
        </p:sp>
        <p:sp>
          <p:nvSpPr>
            <p:cNvPr id="36" name="任意多边形: 形状 35"/>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4" name="组合 7"/>
          <p:cNvGrpSpPr/>
          <p:nvPr/>
        </p:nvGrpSpPr>
        <p:grpSpPr>
          <a:xfrm>
            <a:off x="108557" y="337632"/>
            <a:ext cx="4632960" cy="491490"/>
            <a:chOff x="198764" y="258545"/>
            <a:chExt cx="6175849" cy="655851"/>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6"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）对话图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9" name="文本框 28"/>
          <p:cNvSpPr txBox="1"/>
          <p:nvPr/>
        </p:nvSpPr>
        <p:spPr>
          <a:xfrm>
            <a:off x="772388" y="1601586"/>
            <a:ext cx="6893793" cy="400110"/>
          </a:xfrm>
          <a:prstGeom prst="rect">
            <a:avLst/>
          </a:prstGeom>
          <a:noFill/>
        </p:spPr>
        <p:txBody>
          <a:bodyPr wrap="square">
            <a:spAutoFit/>
          </a:bodyPr>
          <a:lstStyle/>
          <a:p>
            <a:r>
              <a:rPr lang="zh-CN" altLang="en-US" sz="2000" b="1" kern="0" dirty="0">
                <a:solidFill>
                  <a:srgbClr val="FF0000"/>
                </a:solidFill>
                <a:latin typeface="+mn-ea"/>
                <a:sym typeface="宋体" panose="02010600030101010101" pitchFamily="2" charset="-122"/>
              </a:rPr>
              <a:t>注意事项：</a:t>
            </a:r>
            <a:endParaRPr lang="zh-CN" altLang="en-US" sz="2000" b="1" dirty="0">
              <a:solidFill>
                <a:srgbClr val="FF0000"/>
              </a:solidFill>
            </a:endParaRPr>
          </a:p>
        </p:txBody>
      </p:sp>
      <p:sp>
        <p:nvSpPr>
          <p:cNvPr id="32" name="文本框 31"/>
          <p:cNvSpPr txBox="1"/>
          <p:nvPr/>
        </p:nvSpPr>
        <p:spPr>
          <a:xfrm>
            <a:off x="772387" y="2756504"/>
            <a:ext cx="10930085" cy="707886"/>
          </a:xfrm>
          <a:prstGeom prst="rect">
            <a:avLst/>
          </a:prstGeom>
          <a:noFill/>
          <a:ln w="15875">
            <a:solidFill>
              <a:srgbClr val="0000FF"/>
            </a:solidFill>
            <a:prstDash val="dash"/>
          </a:ln>
        </p:spPr>
        <p:txBody>
          <a:bodyPr wrap="square">
            <a:spAutoFit/>
          </a:bodyPr>
          <a:lstStyle/>
          <a:p>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）在“化学制品跟踪系统”中，用户从菜单中选择“请求一种化学制品”启动使用实例，这个用例的主工作区间在这一请求中的一个化学制品列表中，并在一个称为当前请求列表中显示出来</a:t>
            </a:r>
            <a:endParaRPr lang="zh-CN" altLang="en-US" sz="2000" dirty="0"/>
          </a:p>
        </p:txBody>
      </p:sp>
      <p:sp>
        <p:nvSpPr>
          <p:cNvPr id="35" name="文本框 34"/>
          <p:cNvSpPr txBox="1"/>
          <p:nvPr/>
        </p:nvSpPr>
        <p:spPr>
          <a:xfrm>
            <a:off x="772388" y="3559627"/>
            <a:ext cx="10930084" cy="400110"/>
          </a:xfrm>
          <a:prstGeom prst="rect">
            <a:avLst/>
          </a:prstGeom>
          <a:noFill/>
          <a:ln w="15875">
            <a:solidFill>
              <a:srgbClr val="FF0000"/>
            </a:solidFill>
            <a:prstDash val="dash"/>
          </a:ln>
        </p:spPr>
        <p:txBody>
          <a:bodyPr wrap="square">
            <a:spAutoFit/>
          </a:bodyPr>
          <a:lstStyle/>
          <a:p>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）从矩形框出来的箭头显示了所有导航选择，</a:t>
            </a:r>
            <a:r>
              <a:rPr lang="zh-CN" altLang="en-US" sz="2000" b="1" dirty="0">
                <a:latin typeface="宋体" panose="02010600030101010101" pitchFamily="2" charset="-122"/>
                <a:ea typeface="宋体" panose="02010600030101010101" pitchFamily="2" charset="-122"/>
                <a:cs typeface="宋体" panose="02010600030101010101" pitchFamily="2" charset="-122"/>
              </a:rPr>
              <a:t>用户可从那些联系中获得可用的功能：</a:t>
            </a:r>
            <a:r>
              <a:rPr lang="zh-CN" altLang="en-US" sz="2000" dirty="0">
                <a:latin typeface="宋体" panose="02010600030101010101" pitchFamily="2" charset="-122"/>
                <a:ea typeface="宋体" panose="02010600030101010101" pitchFamily="2" charset="-122"/>
                <a:cs typeface="宋体" panose="02010600030101010101" pitchFamily="2" charset="-122"/>
              </a:rPr>
              <a:t> </a:t>
            </a:r>
            <a:endParaRPr lang="zh-CN" altLang="en-US" sz="2000" dirty="0"/>
          </a:p>
        </p:txBody>
      </p:sp>
      <p:sp>
        <p:nvSpPr>
          <p:cNvPr id="15" name="对话气泡: 矩形 14"/>
          <p:cNvSpPr/>
          <p:nvPr/>
        </p:nvSpPr>
        <p:spPr>
          <a:xfrm rot="10800000">
            <a:off x="1089890" y="4128655"/>
            <a:ext cx="7702789" cy="2084174"/>
          </a:xfrm>
          <a:prstGeom prst="wedgeRectCallout">
            <a:avLst>
              <a:gd name="adj1" fmla="val -32704"/>
              <a:gd name="adj2" fmla="val 5794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日期占位符 11"/>
          <p:cNvSpPr>
            <a:spLocks noGrp="1"/>
          </p:cNvSpPr>
          <p:nvPr>
            <p:ph type="dt" sz="half" idx="10"/>
          </p:nvPr>
        </p:nvSpPr>
        <p:spPr/>
        <p:txBody>
          <a:bodyPr/>
          <a:lstStyle/>
          <a:p>
            <a:pPr>
              <a:defRPr/>
            </a:pPr>
            <a:fld id="{E73167DA-E112-4A05-8EDE-8F93724DCBA0}" type="datetime1">
              <a:rPr lang="zh-CN" altLang="en-US" smtClean="0">
                <a:solidFill>
                  <a:prstClr val="black">
                    <a:tint val="75000"/>
                  </a:prstClr>
                </a:solidFill>
              </a:rPr>
            </a:fld>
            <a:endParaRPr lang="zh-CN" altLang="en-US" dirty="0">
              <a:solidFill>
                <a:prstClr val="black">
                  <a:tint val="75000"/>
                </a:prstClr>
              </a:solidFill>
            </a:endParaRPr>
          </a:p>
        </p:txBody>
      </p:sp>
      <p:sp>
        <p:nvSpPr>
          <p:cNvPr id="14" name="灯片编号占位符 1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p:tgtEl>
                                          <p:spTgt spid="26"/>
                                        </p:tgtEl>
                                        <p:attrNameLst>
                                          <p:attrName>ppt_x</p:attrName>
                                        </p:attrNameLst>
                                      </p:cBhvr>
                                      <p:tavLst>
                                        <p:tav tm="0">
                                          <p:val>
                                            <p:strVal val="#ppt_x+#ppt_w*1.125000"/>
                                          </p:val>
                                        </p:tav>
                                        <p:tav tm="100000">
                                          <p:val>
                                            <p:strVal val="#ppt_x"/>
                                          </p:val>
                                        </p:tav>
                                      </p:tavLst>
                                    </p:anim>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3" grpId="0"/>
      <p:bldP spid="19" grpId="0"/>
      <p:bldP spid="25" grpId="0"/>
      <p:bldP spid="31" grpId="0"/>
      <p:bldP spid="26" grpId="0"/>
      <p:bldP spid="29" grpId="0"/>
      <p:bldP spid="32" grpId="0" animBg="1"/>
      <p:bldP spid="35"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66"/>
          <p:cNvSpPr>
            <a:spLocks noChangeArrowheads="1"/>
          </p:cNvSpPr>
          <p:nvPr/>
        </p:nvSpPr>
        <p:spPr bwMode="auto">
          <a:xfrm>
            <a:off x="698500" y="1506698"/>
            <a:ext cx="107950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lvl="0" indent="0">
              <a:lnSpc>
                <a:spcPct val="150000"/>
              </a:lnSpc>
              <a:buFont typeface="Wingdings" panose="05000000000000000000" pitchFamily="2" charset="2"/>
              <a:buNone/>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对话图反映的“请求一种化学制品”使用实例其余部分的元素：</a:t>
            </a:r>
            <a:endPar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35" name="Freeform: Shape 6"/>
          <p:cNvSpPr/>
          <p:nvPr/>
        </p:nvSpPr>
        <p:spPr>
          <a:xfrm>
            <a:off x="1582106" y="2291200"/>
            <a:ext cx="2263299" cy="3428992"/>
          </a:xfrm>
          <a:custGeom>
            <a:avLst/>
            <a:gdLst>
              <a:gd name="connsiteX0" fmla="*/ 0 w 1972131"/>
              <a:gd name="connsiteY0" fmla="*/ 0 h 3176587"/>
              <a:gd name="connsiteX1" fmla="*/ 1972131 w 1972131"/>
              <a:gd name="connsiteY1" fmla="*/ 0 h 3176587"/>
              <a:gd name="connsiteX2" fmla="*/ 1972131 w 1972131"/>
              <a:gd name="connsiteY2" fmla="*/ 3176587 h 3176587"/>
              <a:gd name="connsiteX3" fmla="*/ 0 w 1972131"/>
              <a:gd name="connsiteY3" fmla="*/ 3176587 h 3176587"/>
              <a:gd name="connsiteX4" fmla="*/ 0 w 1972131"/>
              <a:gd name="connsiteY4" fmla="*/ 0 h 3176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31" h="3176587">
                <a:moveTo>
                  <a:pt x="0" y="0"/>
                </a:moveTo>
                <a:lnTo>
                  <a:pt x="1972131" y="0"/>
                </a:lnTo>
                <a:lnTo>
                  <a:pt x="1972131" y="3176587"/>
                </a:lnTo>
                <a:lnTo>
                  <a:pt x="0" y="3176587"/>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nchor="ctr"/>
          <a:lstStyle/>
          <a:p>
            <a:pPr algn="ctr"/>
          </a:p>
        </p:txBody>
      </p:sp>
      <p:sp>
        <p:nvSpPr>
          <p:cNvPr id="36" name="Freeform: Shape 9"/>
          <p:cNvSpPr/>
          <p:nvPr/>
        </p:nvSpPr>
        <p:spPr>
          <a:xfrm>
            <a:off x="2917443" y="2291200"/>
            <a:ext cx="2263299" cy="3428992"/>
          </a:xfrm>
          <a:custGeom>
            <a:avLst/>
            <a:gdLst>
              <a:gd name="connsiteX0" fmla="*/ 0 w 1972131"/>
              <a:gd name="connsiteY0" fmla="*/ 0 h 3176587"/>
              <a:gd name="connsiteX1" fmla="*/ 1972131 w 1972131"/>
              <a:gd name="connsiteY1" fmla="*/ 0 h 3176587"/>
              <a:gd name="connsiteX2" fmla="*/ 1972131 w 1972131"/>
              <a:gd name="connsiteY2" fmla="*/ 3176587 h 3176587"/>
              <a:gd name="connsiteX3" fmla="*/ 0 w 1972131"/>
              <a:gd name="connsiteY3" fmla="*/ 3176587 h 3176587"/>
              <a:gd name="connsiteX4" fmla="*/ 0 w 1972131"/>
              <a:gd name="connsiteY4" fmla="*/ 0 h 3176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31" h="3176587">
                <a:moveTo>
                  <a:pt x="0" y="0"/>
                </a:moveTo>
                <a:lnTo>
                  <a:pt x="1972131" y="0"/>
                </a:lnTo>
                <a:lnTo>
                  <a:pt x="1972131" y="3176587"/>
                </a:lnTo>
                <a:lnTo>
                  <a:pt x="0" y="3176587"/>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nchor="ctr"/>
          <a:lstStyle/>
          <a:p>
            <a:pPr algn="ctr"/>
          </a:p>
        </p:txBody>
      </p:sp>
      <p:sp>
        <p:nvSpPr>
          <p:cNvPr id="54" name="Rectangle: Rounded Corners 4"/>
          <p:cNvSpPr/>
          <p:nvPr/>
        </p:nvSpPr>
        <p:spPr>
          <a:xfrm>
            <a:off x="698500" y="2109394"/>
            <a:ext cx="10795000" cy="646742"/>
          </a:xfrm>
          <a:prstGeom prst="roundRect">
            <a:avLst/>
          </a:prstGeom>
          <a:gradFill>
            <a:gsLst>
              <a:gs pos="0">
                <a:schemeClr val="accent6">
                  <a:lumMod val="20000"/>
                  <a:lumOff val="80000"/>
                </a:schemeClr>
              </a:gs>
              <a:gs pos="100000">
                <a:schemeClr val="accent1">
                  <a:lumMod val="60000"/>
                  <a:lumOff val="40000"/>
                </a:schemeClr>
              </a:gs>
            </a:gsLst>
            <a:lin ang="1350000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55" name="Rectangle: Rounded Corners 4"/>
          <p:cNvSpPr/>
          <p:nvPr/>
        </p:nvSpPr>
        <p:spPr>
          <a:xfrm>
            <a:off x="698500" y="2989702"/>
            <a:ext cx="10795000" cy="642187"/>
          </a:xfrm>
          <a:prstGeom prst="roundRect">
            <a:avLst/>
          </a:prstGeom>
          <a:solidFill>
            <a:schemeClr val="accent5">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grpSp>
        <p:nvGrpSpPr>
          <p:cNvPr id="57" name="组合 56"/>
          <p:cNvGrpSpPr/>
          <p:nvPr/>
        </p:nvGrpSpPr>
        <p:grpSpPr>
          <a:xfrm>
            <a:off x="1051044" y="2276861"/>
            <a:ext cx="8169027" cy="757119"/>
            <a:chOff x="937750" y="5035428"/>
            <a:chExt cx="2793074" cy="757119"/>
          </a:xfrm>
        </p:grpSpPr>
        <p:sp>
          <p:nvSpPr>
            <p:cNvPr id="58" name="矩形 57"/>
            <p:cNvSpPr/>
            <p:nvPr/>
          </p:nvSpPr>
          <p:spPr>
            <a:xfrm>
              <a:off x="937750" y="5369002"/>
              <a:ext cx="2793074" cy="42354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dirty="0"/>
            </a:p>
          </p:txBody>
        </p:sp>
        <p:sp>
          <p:nvSpPr>
            <p:cNvPr id="59" name="矩形 58"/>
            <p:cNvSpPr/>
            <p:nvPr/>
          </p:nvSpPr>
          <p:spPr>
            <a:xfrm>
              <a:off x="937750" y="5035428"/>
              <a:ext cx="2241974" cy="38055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dirty="0">
                  <a:latin typeface="宋体" panose="02010600030101010101" pitchFamily="2" charset="-122"/>
                  <a:ea typeface="宋体" panose="02010600030101010101" pitchFamily="2" charset="-122"/>
                  <a:sym typeface="+mn-ea"/>
                </a:rPr>
                <a:t>1</a:t>
              </a:r>
              <a:r>
                <a:rPr lang="zh-CN" altLang="en-US" dirty="0">
                  <a:latin typeface="宋体" panose="02010600030101010101" pitchFamily="2" charset="-122"/>
                  <a:ea typeface="宋体" panose="02010600030101010101" pitchFamily="2" charset="-122"/>
                  <a:sym typeface="+mn-ea"/>
                </a:rPr>
                <a:t>）向供应商请购化学制品的一条流路径</a:t>
              </a:r>
              <a:endParaRPr lang="zh-CN" altLang="en-US" b="1" dirty="0">
                <a:latin typeface="宋体" panose="02010600030101010101" pitchFamily="2" charset="-122"/>
                <a:ea typeface="宋体" panose="02010600030101010101" pitchFamily="2" charset="-122"/>
                <a:sym typeface="+mn-ea"/>
              </a:endParaRPr>
            </a:p>
          </p:txBody>
        </p:sp>
      </p:grpSp>
      <p:grpSp>
        <p:nvGrpSpPr>
          <p:cNvPr id="63" name="组合 62"/>
          <p:cNvGrpSpPr/>
          <p:nvPr/>
        </p:nvGrpSpPr>
        <p:grpSpPr>
          <a:xfrm>
            <a:off x="1050925" y="3119123"/>
            <a:ext cx="8131175" cy="569595"/>
            <a:chOff x="937750" y="5289251"/>
            <a:chExt cx="2761132" cy="503296"/>
          </a:xfrm>
        </p:grpSpPr>
        <p:sp>
          <p:nvSpPr>
            <p:cNvPr id="64" name="矩形 63"/>
            <p:cNvSpPr/>
            <p:nvPr/>
          </p:nvSpPr>
          <p:spPr>
            <a:xfrm>
              <a:off x="937750" y="5369002"/>
              <a:ext cx="2761132" cy="423545"/>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dirty="0"/>
            </a:p>
          </p:txBody>
        </p:sp>
        <p:sp>
          <p:nvSpPr>
            <p:cNvPr id="65" name="矩形 64"/>
            <p:cNvSpPr/>
            <p:nvPr/>
          </p:nvSpPr>
          <p:spPr>
            <a:xfrm>
              <a:off x="937750" y="5289251"/>
              <a:ext cx="2241974" cy="336258"/>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dirty="0">
                  <a:latin typeface="宋体" panose="02010600030101010101" pitchFamily="2" charset="-122"/>
                  <a:ea typeface="宋体" panose="02010600030101010101" pitchFamily="2" charset="-122"/>
                  <a:sym typeface="+mn-ea"/>
                </a:rPr>
                <a:t>2</a:t>
              </a:r>
              <a:r>
                <a:rPr lang="zh-CN" altLang="en-US" dirty="0">
                  <a:latin typeface="宋体" panose="02010600030101010101" pitchFamily="2" charset="-122"/>
                  <a:ea typeface="宋体" panose="02010600030101010101" pitchFamily="2" charset="-122"/>
                  <a:sym typeface="+mn-ea"/>
                </a:rPr>
                <a:t>）来自化学制品仓库的执行请求的另一条路径。</a:t>
              </a:r>
              <a:endParaRPr lang="zh-CN" altLang="en-US" b="1" dirty="0">
                <a:latin typeface="宋体" panose="02010600030101010101" pitchFamily="2" charset="-122"/>
                <a:ea typeface="宋体" panose="02010600030101010101" pitchFamily="2" charset="-122"/>
              </a:endParaRPr>
            </a:p>
          </p:txBody>
        </p:sp>
      </p:grpSp>
      <p:sp>
        <p:nvSpPr>
          <p:cNvPr id="69" name="Rectangle: Rounded Corners 4"/>
          <p:cNvSpPr/>
          <p:nvPr/>
        </p:nvSpPr>
        <p:spPr>
          <a:xfrm>
            <a:off x="698500" y="3861735"/>
            <a:ext cx="10795000" cy="646742"/>
          </a:xfrm>
          <a:prstGeom prst="roundRect">
            <a:avLst/>
          </a:prstGeom>
          <a:gradFill>
            <a:gsLst>
              <a:gs pos="0">
                <a:schemeClr val="accent2">
                  <a:lumMod val="20000"/>
                  <a:lumOff val="80000"/>
                </a:schemeClr>
              </a:gs>
              <a:gs pos="100000">
                <a:schemeClr val="accent1">
                  <a:lumMod val="60000"/>
                  <a:lumOff val="40000"/>
                </a:schemeClr>
              </a:gs>
            </a:gsLst>
            <a:lin ang="1350000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71" name="Rectangle: Rounded Corners 4"/>
          <p:cNvSpPr/>
          <p:nvPr/>
        </p:nvSpPr>
        <p:spPr>
          <a:xfrm>
            <a:off x="698500" y="4693127"/>
            <a:ext cx="10795000" cy="642187"/>
          </a:xfrm>
          <a:prstGeom prst="roundRect">
            <a:avLst/>
          </a:prstGeom>
          <a:solidFill>
            <a:schemeClr val="accent4">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grpSp>
        <p:nvGrpSpPr>
          <p:cNvPr id="72" name="组合 71"/>
          <p:cNvGrpSpPr/>
          <p:nvPr/>
        </p:nvGrpSpPr>
        <p:grpSpPr>
          <a:xfrm>
            <a:off x="1050925" y="4807427"/>
            <a:ext cx="8131175" cy="696595"/>
            <a:chOff x="937750" y="5177033"/>
            <a:chExt cx="2761132" cy="615514"/>
          </a:xfrm>
        </p:grpSpPr>
        <p:sp>
          <p:nvSpPr>
            <p:cNvPr id="73" name="矩形 72"/>
            <p:cNvSpPr/>
            <p:nvPr/>
          </p:nvSpPr>
          <p:spPr>
            <a:xfrm>
              <a:off x="937750" y="5369002"/>
              <a:ext cx="2761132" cy="423545"/>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dirty="0"/>
            </a:p>
          </p:txBody>
        </p:sp>
        <p:sp>
          <p:nvSpPr>
            <p:cNvPr id="74" name="矩形 73"/>
            <p:cNvSpPr/>
            <p:nvPr/>
          </p:nvSpPr>
          <p:spPr>
            <a:xfrm>
              <a:off x="937750" y="5177033"/>
              <a:ext cx="2241974" cy="336258"/>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dirty="0">
                  <a:latin typeface="宋体" panose="02010600030101010101" pitchFamily="2" charset="-122"/>
                  <a:ea typeface="宋体" panose="02010600030101010101" pitchFamily="2" charset="-122"/>
                  <a:sym typeface="+mn-ea"/>
                </a:rPr>
                <a:t>4</a:t>
              </a:r>
              <a:r>
                <a:rPr lang="zh-CN" altLang="en-US" dirty="0">
                  <a:latin typeface="宋体" panose="02010600030101010101" pitchFamily="2" charset="-122"/>
                  <a:ea typeface="宋体" panose="02010600030101010101" pitchFamily="2" charset="-122"/>
                  <a:sym typeface="+mn-ea"/>
                </a:rPr>
                <a:t>）对处理无效化学制品标识号输入的一条错误信息显示。</a:t>
              </a:r>
              <a:endParaRPr lang="zh-CN" altLang="en-US" b="1" dirty="0">
                <a:latin typeface="宋体" panose="02010600030101010101" pitchFamily="2" charset="-122"/>
                <a:ea typeface="宋体" panose="02010600030101010101" pitchFamily="2" charset="-122"/>
              </a:endParaRPr>
            </a:p>
          </p:txBody>
        </p:sp>
      </p:grpSp>
      <p:sp>
        <p:nvSpPr>
          <p:cNvPr id="75" name="矩形 74"/>
          <p:cNvSpPr/>
          <p:nvPr/>
        </p:nvSpPr>
        <p:spPr>
          <a:xfrm>
            <a:off x="1050925" y="4022002"/>
            <a:ext cx="6602322" cy="38055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dirty="0">
                <a:latin typeface="宋体" panose="02010600030101010101" pitchFamily="2" charset="-122"/>
                <a:ea typeface="宋体" panose="02010600030101010101" pitchFamily="2" charset="-122"/>
                <a:sym typeface="+mn-ea"/>
              </a:rPr>
              <a:t>3</a:t>
            </a:r>
            <a:r>
              <a:rPr lang="zh-CN" altLang="en-US" dirty="0">
                <a:latin typeface="宋体" panose="02010600030101010101" pitchFamily="2" charset="-122"/>
                <a:ea typeface="宋体" panose="02010600030101010101" pitchFamily="2" charset="-122"/>
                <a:sym typeface="+mn-ea"/>
              </a:rPr>
              <a:t>）查看特定化学仓库容器的历史记录的一条可选路径。</a:t>
            </a:r>
            <a:endParaRPr lang="zh-CN" altLang="en-US" b="1" dirty="0">
              <a:latin typeface="宋体" panose="02010600030101010101" pitchFamily="2" charset="-122"/>
              <a:ea typeface="宋体" panose="02010600030101010101" pitchFamily="2" charset="-122"/>
            </a:endParaRPr>
          </a:p>
        </p:txBody>
      </p:sp>
      <p:pic>
        <p:nvPicPr>
          <p:cNvPr id="76" name="图片 75"/>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77" name="组合 7"/>
          <p:cNvGrpSpPr/>
          <p:nvPr/>
        </p:nvGrpSpPr>
        <p:grpSpPr>
          <a:xfrm>
            <a:off x="108557" y="337632"/>
            <a:ext cx="4632960" cy="491490"/>
            <a:chOff x="198764" y="258545"/>
            <a:chExt cx="6175849" cy="655851"/>
          </a:xfrm>
        </p:grpSpPr>
        <p:grpSp>
          <p:nvGrpSpPr>
            <p:cNvPr id="78" name="组合 5"/>
            <p:cNvGrpSpPr/>
            <p:nvPr/>
          </p:nvGrpSpPr>
          <p:grpSpPr>
            <a:xfrm>
              <a:off x="198764" y="258545"/>
              <a:ext cx="700083" cy="563491"/>
              <a:chOff x="5075564" y="2933562"/>
              <a:chExt cx="2860947" cy="2302753"/>
            </a:xfrm>
          </p:grpSpPr>
          <p:sp>
            <p:nvSpPr>
              <p:cNvPr id="79" name="等腰三角形 7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0" name="等腰三角形 7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1"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6"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）对话图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D1D153E2-838C-48E7-A25C-DDB570E7B60B}"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left)">
                                      <p:cBhvr>
                                        <p:cTn id="8" dur="500"/>
                                        <p:tgtEl>
                                          <p:spTgt spid="26"/>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4" grpId="0" animBg="1"/>
      <p:bldP spid="55" grpId="0" animBg="1"/>
      <p:bldP spid="69" grpId="0" animBg="1"/>
      <p:bldP spid="71" grpId="0" animBg="1"/>
      <p:bldP spid="75" grpId="0"/>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3"/>
          <p:cNvSpPr/>
          <p:nvPr/>
        </p:nvSpPr>
        <p:spPr>
          <a:xfrm>
            <a:off x="1135768" y="2081531"/>
            <a:ext cx="2263299" cy="3428992"/>
          </a:xfrm>
          <a:custGeom>
            <a:avLst/>
            <a:gdLst>
              <a:gd name="connsiteX0" fmla="*/ 0 w 1972131"/>
              <a:gd name="connsiteY0" fmla="*/ 0 h 3176587"/>
              <a:gd name="connsiteX1" fmla="*/ 1972131 w 1972131"/>
              <a:gd name="connsiteY1" fmla="*/ 0 h 3176587"/>
              <a:gd name="connsiteX2" fmla="*/ 1972131 w 1972131"/>
              <a:gd name="connsiteY2" fmla="*/ 3176587 h 3176587"/>
              <a:gd name="connsiteX3" fmla="*/ 0 w 1972131"/>
              <a:gd name="connsiteY3" fmla="*/ 3176587 h 3176587"/>
              <a:gd name="connsiteX4" fmla="*/ 0 w 1972131"/>
              <a:gd name="connsiteY4" fmla="*/ 0 h 3176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31" h="3176587">
                <a:moveTo>
                  <a:pt x="0" y="0"/>
                </a:moveTo>
                <a:lnTo>
                  <a:pt x="1972131" y="0"/>
                </a:lnTo>
                <a:lnTo>
                  <a:pt x="1972131" y="3176587"/>
                </a:lnTo>
                <a:lnTo>
                  <a:pt x="0" y="3176587"/>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nchor="ctr"/>
          <a:lstStyle/>
          <a:p>
            <a:pPr algn="ctr"/>
          </a:p>
        </p:txBody>
      </p:sp>
      <p:sp>
        <p:nvSpPr>
          <p:cNvPr id="3" name="Freeform: Shape 6"/>
          <p:cNvSpPr/>
          <p:nvPr/>
        </p:nvSpPr>
        <p:spPr>
          <a:xfrm>
            <a:off x="2471106" y="2081531"/>
            <a:ext cx="2263299" cy="3428992"/>
          </a:xfrm>
          <a:custGeom>
            <a:avLst/>
            <a:gdLst>
              <a:gd name="connsiteX0" fmla="*/ 0 w 1972131"/>
              <a:gd name="connsiteY0" fmla="*/ 0 h 3176587"/>
              <a:gd name="connsiteX1" fmla="*/ 1972131 w 1972131"/>
              <a:gd name="connsiteY1" fmla="*/ 0 h 3176587"/>
              <a:gd name="connsiteX2" fmla="*/ 1972131 w 1972131"/>
              <a:gd name="connsiteY2" fmla="*/ 3176587 h 3176587"/>
              <a:gd name="connsiteX3" fmla="*/ 0 w 1972131"/>
              <a:gd name="connsiteY3" fmla="*/ 3176587 h 3176587"/>
              <a:gd name="connsiteX4" fmla="*/ 0 w 1972131"/>
              <a:gd name="connsiteY4" fmla="*/ 0 h 3176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31" h="3176587">
                <a:moveTo>
                  <a:pt x="0" y="0"/>
                </a:moveTo>
                <a:lnTo>
                  <a:pt x="1972131" y="0"/>
                </a:lnTo>
                <a:lnTo>
                  <a:pt x="1972131" y="3176587"/>
                </a:lnTo>
                <a:lnTo>
                  <a:pt x="0" y="3176587"/>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nchor="ctr"/>
          <a:lstStyle/>
          <a:p>
            <a:pPr algn="ctr"/>
          </a:p>
        </p:txBody>
      </p:sp>
      <p:grpSp>
        <p:nvGrpSpPr>
          <p:cNvPr id="5" name="组合 4"/>
          <p:cNvGrpSpPr/>
          <p:nvPr/>
        </p:nvGrpSpPr>
        <p:grpSpPr>
          <a:xfrm>
            <a:off x="698500" y="2081530"/>
            <a:ext cx="2954020" cy="3986530"/>
            <a:chOff x="1223177" y="3514117"/>
            <a:chExt cx="1254424" cy="1548227"/>
          </a:xfrm>
          <a:solidFill>
            <a:schemeClr val="accent5">
              <a:lumMod val="20000"/>
              <a:lumOff val="80000"/>
            </a:schemeClr>
          </a:solidFill>
        </p:grpSpPr>
        <p:sp>
          <p:nvSpPr>
            <p:cNvPr id="6" name="Rectangle: Rounded Corners 17"/>
            <p:cNvSpPr/>
            <p:nvPr/>
          </p:nvSpPr>
          <p:spPr>
            <a:xfrm>
              <a:off x="1223177" y="3514125"/>
              <a:ext cx="1254424" cy="1548219"/>
            </a:xfrm>
            <a:prstGeom prst="roundRect">
              <a:avLst>
                <a:gd name="adj" fmla="val 46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400" dirty="0"/>
            </a:p>
          </p:txBody>
        </p:sp>
        <p:grpSp>
          <p:nvGrpSpPr>
            <p:cNvPr id="7" name="Group 15"/>
            <p:cNvGrpSpPr/>
            <p:nvPr/>
          </p:nvGrpSpPr>
          <p:grpSpPr>
            <a:xfrm>
              <a:off x="1223177" y="3514117"/>
              <a:ext cx="1254424" cy="1304783"/>
              <a:chOff x="4886324" y="2414406"/>
              <a:chExt cx="7305675" cy="1146722"/>
            </a:xfrm>
            <a:grpFill/>
          </p:grpSpPr>
          <p:sp>
            <p:nvSpPr>
              <p:cNvPr id="8" name="Rectangle 20"/>
              <p:cNvSpPr/>
              <p:nvPr/>
            </p:nvSpPr>
            <p:spPr>
              <a:xfrm>
                <a:off x="4886324" y="2414406"/>
                <a:ext cx="7305675" cy="206858"/>
              </a:xfrm>
              <a:prstGeom prst="roundRect">
                <a:avLst/>
              </a:prstGeom>
              <a:solidFill>
                <a:schemeClr val="accent5"/>
              </a:solidFill>
            </p:spPr>
            <p:txBody>
              <a:bodyPr wrap="none" anchor="ctr" anchorCtr="0">
                <a:normAutofit/>
              </a:bodyPr>
              <a:lstStyle/>
              <a:p>
                <a:pPr algn="ctr"/>
                <a:r>
                  <a:rPr lang="zh-CN" altLang="en-US" sz="2000" b="1" dirty="0">
                    <a:solidFill>
                      <a:schemeClr val="bg1"/>
                    </a:solidFill>
                    <a:latin typeface="宋体" panose="02010600030101010101" pitchFamily="2" charset="-122"/>
                    <a:ea typeface="宋体" panose="02010600030101010101" pitchFamily="2" charset="-122"/>
                    <a:sym typeface="+mn-ea"/>
                  </a:rPr>
                  <a:t>允许用户退出操作</a:t>
                </a:r>
                <a:endParaRPr lang="zh-CN" altLang="en-US" sz="2000" b="1" dirty="0">
                  <a:solidFill>
                    <a:schemeClr val="bg1"/>
                  </a:solidFill>
                  <a:latin typeface="宋体" panose="02010600030101010101" pitchFamily="2" charset="-122"/>
                  <a:ea typeface="宋体" panose="02010600030101010101" pitchFamily="2" charset="-122"/>
                  <a:sym typeface="+mn-ea"/>
                </a:endParaRPr>
              </a:p>
            </p:txBody>
          </p:sp>
          <p:sp>
            <p:nvSpPr>
              <p:cNvPr id="9" name="Rectangle 22"/>
              <p:cNvSpPr/>
              <p:nvPr/>
            </p:nvSpPr>
            <p:spPr>
              <a:xfrm>
                <a:off x="4886324" y="2684013"/>
                <a:ext cx="7305675" cy="877115"/>
              </a:xfrm>
              <a:prstGeom prst="rect">
                <a:avLst/>
              </a:prstGeom>
              <a:grpFill/>
            </p:spPr>
            <p:txBody>
              <a:bodyPr wrap="square" anchor="t" anchorCtr="0">
                <a:noAutofit/>
              </a:bodyPr>
              <a:lstStyle/>
              <a:p>
                <a:pPr lvl="0" indent="0">
                  <a:lnSpc>
                    <a:spcPct val="11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sym typeface="+mn-ea"/>
                  </a:rPr>
                  <a:t>对话图中的一些转换</a:t>
                </a:r>
                <a:r>
                  <a:rPr lang="zh-CN" altLang="en-US" dirty="0">
                    <a:solidFill>
                      <a:srgbClr val="0000FF"/>
                    </a:solidFill>
                    <a:latin typeface="宋体" panose="02010600030101010101" pitchFamily="2" charset="-122"/>
                    <a:ea typeface="宋体" panose="02010600030101010101" pitchFamily="2" charset="-122"/>
                    <a:sym typeface="+mn-ea"/>
                  </a:rPr>
                  <a:t>允许用户退出操作</a:t>
                </a:r>
                <a:r>
                  <a:rPr lang="zh-CN" altLang="en-US" dirty="0">
                    <a:latin typeface="宋体" panose="02010600030101010101" pitchFamily="2" charset="-122"/>
                    <a:ea typeface="宋体" panose="02010600030101010101" pitchFamily="2" charset="-122"/>
                    <a:sym typeface="+mn-ea"/>
                  </a:rPr>
                  <a:t>，对于</a:t>
                </a:r>
                <a:r>
                  <a:rPr lang="zh-CN" altLang="en-US" dirty="0">
                    <a:solidFill>
                      <a:srgbClr val="0000FF"/>
                    </a:solidFill>
                    <a:latin typeface="宋体" panose="02010600030101010101" pitchFamily="2" charset="-122"/>
                    <a:ea typeface="宋体" panose="02010600030101010101" pitchFamily="2" charset="-122"/>
                    <a:sym typeface="+mn-ea"/>
                  </a:rPr>
                  <a:t>查看是否忽略</a:t>
                </a:r>
                <a:r>
                  <a:rPr lang="zh-CN" altLang="en-US" dirty="0">
                    <a:latin typeface="宋体" panose="02010600030101010101" pitchFamily="2" charset="-122"/>
                    <a:ea typeface="宋体" panose="02010600030101010101" pitchFamily="2" charset="-122"/>
                    <a:sym typeface="+mn-ea"/>
                  </a:rPr>
                  <a:t>任何可用性需求对话图</a:t>
                </a:r>
                <a:r>
                  <a:rPr lang="zh-CN" altLang="en-US" dirty="0">
                    <a:solidFill>
                      <a:srgbClr val="0000FF"/>
                    </a:solidFill>
                    <a:latin typeface="宋体" panose="02010600030101010101" pitchFamily="2" charset="-122"/>
                    <a:ea typeface="宋体" panose="02010600030101010101" pitchFamily="2" charset="-122"/>
                    <a:sym typeface="+mn-ea"/>
                  </a:rPr>
                  <a:t>是一种很好的方法</a:t>
                </a:r>
                <a:endParaRPr lang="en-US" altLang="zh-CN" dirty="0">
                  <a:solidFill>
                    <a:srgbClr val="0000FF"/>
                  </a:solidFill>
                  <a:latin typeface="宋体" panose="02010600030101010101" pitchFamily="2" charset="-122"/>
                  <a:ea typeface="宋体" panose="02010600030101010101" pitchFamily="2" charset="-122"/>
                  <a:sym typeface="+mn-ea"/>
                </a:endParaRPr>
              </a:p>
              <a:p>
                <a:pPr lvl="0" indent="0">
                  <a:lnSpc>
                    <a:spcPct val="110000"/>
                  </a:lnSpc>
                  <a:buFont typeface="Wingdings" panose="05000000000000000000" pitchFamily="2" charset="2"/>
                  <a:buNone/>
                </a:pPr>
                <a:endParaRPr lang="en-US" altLang="zh-CN" dirty="0">
                  <a:latin typeface="宋体" panose="02010600030101010101" pitchFamily="2" charset="-122"/>
                  <a:ea typeface="宋体" panose="02010600030101010101" pitchFamily="2" charset="-122"/>
                  <a:sym typeface="+mn-ea"/>
                </a:endParaRPr>
              </a:p>
              <a:p>
                <a:pPr lvl="0" indent="0">
                  <a:lnSpc>
                    <a:spcPct val="110000"/>
                  </a:lnSpc>
                  <a:buFont typeface="Wingdings" panose="05000000000000000000" pitchFamily="2" charset="2"/>
                  <a:buNone/>
                </a:pPr>
                <a:r>
                  <a:rPr lang="zh-CN" altLang="en-US" dirty="0">
                    <a:solidFill>
                      <a:srgbClr val="FF0000"/>
                    </a:solidFill>
                    <a:latin typeface="宋体" panose="02010600030101010101" pitchFamily="2" charset="-122"/>
                    <a:ea typeface="宋体" panose="02010600030101010101" pitchFamily="2" charset="-122"/>
                    <a:sym typeface="+mn-ea"/>
                  </a:rPr>
                  <a:t>例如：</a:t>
                </a:r>
                <a:r>
                  <a:rPr lang="zh-CN" altLang="en-US" dirty="0">
                    <a:latin typeface="宋体" panose="02010600030101010101" pitchFamily="2" charset="-122"/>
                    <a:ea typeface="宋体" panose="02010600030101010101" pitchFamily="2" charset="-122"/>
                    <a:sym typeface="+mn-ea"/>
                  </a:rPr>
                  <a:t>向导中遗漏了一个退格键，此时就会强迫用户完成一个不需要的动作</a:t>
                </a:r>
                <a:endParaRPr lang="zh-CN" altLang="en-US" dirty="0"/>
              </a:p>
            </p:txBody>
          </p:sp>
        </p:grpSp>
      </p:grpSp>
      <p:grpSp>
        <p:nvGrpSpPr>
          <p:cNvPr id="10" name="组合 9"/>
          <p:cNvGrpSpPr/>
          <p:nvPr/>
        </p:nvGrpSpPr>
        <p:grpSpPr>
          <a:xfrm>
            <a:off x="4618990" y="2081530"/>
            <a:ext cx="2954020" cy="3985895"/>
            <a:chOff x="2576493" y="3514113"/>
            <a:chExt cx="1254424" cy="1548229"/>
          </a:xfrm>
          <a:solidFill>
            <a:schemeClr val="accent6">
              <a:lumMod val="20000"/>
              <a:lumOff val="80000"/>
            </a:schemeClr>
          </a:solidFill>
        </p:grpSpPr>
        <p:sp>
          <p:nvSpPr>
            <p:cNvPr id="11" name="Rectangle: Rounded Corners 18"/>
            <p:cNvSpPr/>
            <p:nvPr/>
          </p:nvSpPr>
          <p:spPr>
            <a:xfrm>
              <a:off x="2576493" y="3514123"/>
              <a:ext cx="1254424" cy="1548219"/>
            </a:xfrm>
            <a:prstGeom prst="roundRect">
              <a:avLst>
                <a:gd name="adj" fmla="val 46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a:p>
          </p:txBody>
        </p:sp>
        <p:grpSp>
          <p:nvGrpSpPr>
            <p:cNvPr id="12" name="Group 23"/>
            <p:cNvGrpSpPr/>
            <p:nvPr/>
          </p:nvGrpSpPr>
          <p:grpSpPr>
            <a:xfrm>
              <a:off x="2576493" y="3514113"/>
              <a:ext cx="1254424" cy="1305218"/>
              <a:chOff x="4886324" y="2414406"/>
              <a:chExt cx="7305675" cy="1147105"/>
            </a:xfrm>
            <a:grpFill/>
          </p:grpSpPr>
          <p:sp>
            <p:nvSpPr>
              <p:cNvPr id="13" name="Rectangle 24"/>
              <p:cNvSpPr/>
              <p:nvPr/>
            </p:nvSpPr>
            <p:spPr>
              <a:xfrm>
                <a:off x="4886324" y="2414406"/>
                <a:ext cx="7305675" cy="206849"/>
              </a:xfrm>
              <a:prstGeom prst="roundRect">
                <a:avLst/>
              </a:prstGeom>
              <a:solidFill>
                <a:schemeClr val="accent6"/>
              </a:solidFill>
            </p:spPr>
            <p:txBody>
              <a:bodyPr wrap="none" anchor="ctr" anchorCtr="0">
                <a:normAutofit/>
              </a:bodyPr>
              <a:lstStyle/>
              <a:p>
                <a:pPr algn="ctr">
                  <a:lnSpc>
                    <a:spcPct val="120000"/>
                  </a:lnSpc>
                </a:pPr>
                <a:r>
                  <a:rPr lang="zh-CN" altLang="en-US" sz="2000" b="1" dirty="0">
                    <a:solidFill>
                      <a:schemeClr val="bg1"/>
                    </a:solidFill>
                  </a:rPr>
                  <a:t>帮助</a:t>
                </a:r>
                <a:r>
                  <a:rPr lang="zh-CN" altLang="en-US" sz="2000" b="1" dirty="0">
                    <a:solidFill>
                      <a:schemeClr val="bg1"/>
                    </a:solidFill>
                    <a:latin typeface="宋体" panose="02010600030101010101" pitchFamily="2" charset="-122"/>
                    <a:ea typeface="宋体" panose="02010600030101010101" pitchFamily="2" charset="-122"/>
                    <a:sym typeface="+mn-ea"/>
                  </a:rPr>
                  <a:t>发现遗漏需求</a:t>
                </a:r>
                <a:endParaRPr lang="zh-CN" altLang="en-US" sz="2000" b="1" dirty="0">
                  <a:solidFill>
                    <a:schemeClr val="bg1"/>
                  </a:solidFill>
                  <a:latin typeface="宋体" panose="02010600030101010101" pitchFamily="2" charset="-122"/>
                  <a:ea typeface="宋体" panose="02010600030101010101" pitchFamily="2" charset="-122"/>
                  <a:sym typeface="+mn-ea"/>
                </a:endParaRPr>
              </a:p>
            </p:txBody>
          </p:sp>
          <p:sp>
            <p:nvSpPr>
              <p:cNvPr id="14" name="Rectangle 25"/>
              <p:cNvSpPr/>
              <p:nvPr/>
            </p:nvSpPr>
            <p:spPr>
              <a:xfrm>
                <a:off x="4886324" y="2684396"/>
                <a:ext cx="7305675" cy="877115"/>
              </a:xfrm>
              <a:prstGeom prst="rect">
                <a:avLst/>
              </a:prstGeom>
              <a:grpFill/>
            </p:spPr>
            <p:txBody>
              <a:bodyPr wrap="square" anchor="t" anchorCtr="0">
                <a:noAutofit/>
              </a:bodyPr>
              <a:lstStyle/>
              <a:p>
                <a:pPr lvl="0" indent="0">
                  <a:lnSpc>
                    <a:spcPct val="11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sym typeface="+mn-ea"/>
                  </a:rPr>
                  <a:t>当用户检查这个对话图时，他可能发现一个遗漏需求</a:t>
                </a:r>
                <a:endParaRPr lang="en-US" altLang="zh-CN" dirty="0">
                  <a:latin typeface="宋体" panose="02010600030101010101" pitchFamily="2" charset="-122"/>
                  <a:ea typeface="宋体" panose="02010600030101010101" pitchFamily="2" charset="-122"/>
                  <a:sym typeface="+mn-ea"/>
                </a:endParaRPr>
              </a:p>
              <a:p>
                <a:pPr lvl="0" indent="0">
                  <a:lnSpc>
                    <a:spcPct val="110000"/>
                  </a:lnSpc>
                  <a:buFont typeface="Wingdings" panose="05000000000000000000" pitchFamily="2" charset="2"/>
                  <a:buNone/>
                </a:pPr>
                <a:endParaRPr lang="en-US" altLang="zh-CN" dirty="0">
                  <a:latin typeface="宋体" panose="02010600030101010101" pitchFamily="2" charset="-122"/>
                  <a:ea typeface="宋体" panose="02010600030101010101" pitchFamily="2" charset="-122"/>
                  <a:sym typeface="+mn-ea"/>
                </a:endParaRPr>
              </a:p>
              <a:p>
                <a:pPr lvl="0" indent="0">
                  <a:lnSpc>
                    <a:spcPct val="110000"/>
                  </a:lnSpc>
                  <a:buFont typeface="Wingdings" panose="05000000000000000000" pitchFamily="2" charset="2"/>
                  <a:buNone/>
                </a:pPr>
                <a:r>
                  <a:rPr lang="zh-CN" altLang="en-US" dirty="0">
                    <a:solidFill>
                      <a:srgbClr val="FF0000"/>
                    </a:solidFill>
                    <a:latin typeface="宋体" panose="02010600030101010101" pitchFamily="2" charset="-122"/>
                    <a:ea typeface="宋体" panose="02010600030101010101" pitchFamily="2" charset="-122"/>
                    <a:sym typeface="+mn-ea"/>
                  </a:rPr>
                  <a:t>例如：</a:t>
                </a:r>
                <a:r>
                  <a:rPr lang="zh-CN" altLang="en-US" dirty="0">
                    <a:latin typeface="宋体" panose="02010600030101010101" pitchFamily="2" charset="-122"/>
                    <a:ea typeface="宋体" panose="02010600030101010101" pitchFamily="2" charset="-122"/>
                    <a:sym typeface="+mn-ea"/>
                  </a:rPr>
                  <a:t>客户可能认为</a:t>
                </a:r>
                <a:r>
                  <a:rPr lang="zh-CN" altLang="en-US" dirty="0">
                    <a:solidFill>
                      <a:srgbClr val="0000FF"/>
                    </a:solidFill>
                    <a:latin typeface="宋体" panose="02010600030101010101" pitchFamily="2" charset="-122"/>
                    <a:ea typeface="宋体" panose="02010600030101010101" pitchFamily="2" charset="-122"/>
                    <a:sym typeface="+mn-ea"/>
                  </a:rPr>
                  <a:t>确认取消整个请求</a:t>
                </a:r>
                <a:r>
                  <a:rPr lang="zh-CN" altLang="en-US" dirty="0">
                    <a:latin typeface="宋体" panose="02010600030101010101" pitchFamily="2" charset="-122"/>
                    <a:ea typeface="宋体" panose="02010600030101010101" pitchFamily="2" charset="-122"/>
                    <a:sym typeface="+mn-ea"/>
                  </a:rPr>
                  <a:t>的操作</a:t>
                </a:r>
                <a:r>
                  <a:rPr lang="zh-CN" altLang="en-US" dirty="0">
                    <a:solidFill>
                      <a:srgbClr val="0000FF"/>
                    </a:solidFill>
                    <a:latin typeface="宋体" panose="02010600030101010101" pitchFamily="2" charset="-122"/>
                    <a:ea typeface="宋体" panose="02010600030101010101" pitchFamily="2" charset="-122"/>
                    <a:sym typeface="+mn-ea"/>
                  </a:rPr>
                  <a:t>是个好主意</a:t>
                </a:r>
                <a:r>
                  <a:rPr lang="zh-CN" altLang="en-US" dirty="0">
                    <a:latin typeface="宋体" panose="02010600030101010101" pitchFamily="2" charset="-122"/>
                    <a:ea typeface="宋体" panose="02010600030101010101" pitchFamily="2" charset="-122"/>
                    <a:sym typeface="+mn-ea"/>
                  </a:rPr>
                  <a:t>，因它可预防不小心丢失数据。在分析阶段，增加这一功能只需极少代价，但在已发布的产品中增加这一功能则代价甚大</a:t>
                </a:r>
                <a:endParaRPr lang="zh-CN" altLang="en-US" dirty="0"/>
              </a:p>
            </p:txBody>
          </p:sp>
        </p:grpSp>
      </p:grpSp>
      <p:grpSp>
        <p:nvGrpSpPr>
          <p:cNvPr id="15" name="组合 14"/>
          <p:cNvGrpSpPr/>
          <p:nvPr/>
        </p:nvGrpSpPr>
        <p:grpSpPr>
          <a:xfrm>
            <a:off x="8542655" y="2072640"/>
            <a:ext cx="2954020" cy="3985260"/>
            <a:chOff x="4023999" y="3514100"/>
            <a:chExt cx="1254425" cy="1548240"/>
          </a:xfrm>
          <a:solidFill>
            <a:schemeClr val="accent2">
              <a:lumMod val="20000"/>
              <a:lumOff val="80000"/>
            </a:schemeClr>
          </a:solidFill>
        </p:grpSpPr>
        <p:sp>
          <p:nvSpPr>
            <p:cNvPr id="17" name="Rectangle: Rounded Corners 19"/>
            <p:cNvSpPr/>
            <p:nvPr/>
          </p:nvSpPr>
          <p:spPr>
            <a:xfrm>
              <a:off x="4023999" y="3514121"/>
              <a:ext cx="1254424" cy="1548219"/>
            </a:xfrm>
            <a:prstGeom prst="roundRect">
              <a:avLst>
                <a:gd name="adj" fmla="val 46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a:p>
          </p:txBody>
        </p:sp>
        <p:grpSp>
          <p:nvGrpSpPr>
            <p:cNvPr id="18" name="Group 26"/>
            <p:cNvGrpSpPr/>
            <p:nvPr/>
          </p:nvGrpSpPr>
          <p:grpSpPr>
            <a:xfrm>
              <a:off x="4023999" y="3514100"/>
              <a:ext cx="1254425" cy="1305177"/>
              <a:chOff x="5436020" y="2414393"/>
              <a:chExt cx="7305675" cy="1147070"/>
            </a:xfrm>
            <a:grpFill/>
          </p:grpSpPr>
          <p:sp>
            <p:nvSpPr>
              <p:cNvPr id="19" name="Rectangle 27"/>
              <p:cNvSpPr/>
              <p:nvPr/>
            </p:nvSpPr>
            <p:spPr>
              <a:xfrm>
                <a:off x="5436020" y="2414393"/>
                <a:ext cx="7305673" cy="206850"/>
              </a:xfrm>
              <a:prstGeom prst="roundRect">
                <a:avLst/>
              </a:prstGeom>
              <a:solidFill>
                <a:schemeClr val="accent2"/>
              </a:solidFill>
            </p:spPr>
            <p:txBody>
              <a:bodyPr wrap="none" anchor="ctr" anchorCtr="0">
                <a:normAutofit/>
              </a:bodyPr>
              <a:lstStyle/>
              <a:p>
                <a:pPr algn="ctr">
                  <a:lnSpc>
                    <a:spcPct val="120000"/>
                  </a:lnSpc>
                </a:pPr>
                <a:r>
                  <a:rPr lang="zh-CN" altLang="en-US" sz="2000" b="1" dirty="0">
                    <a:solidFill>
                      <a:schemeClr val="bg1"/>
                    </a:solidFill>
                    <a:latin typeface="宋体" panose="02010600030101010101" pitchFamily="2" charset="-122"/>
                    <a:ea typeface="宋体" panose="02010600030101010101" pitchFamily="2" charset="-122"/>
                    <a:sym typeface="+mn-ea"/>
                  </a:rPr>
                  <a:t>使系统预期功能达成共识</a:t>
                </a:r>
                <a:endParaRPr lang="zh-CN" altLang="en-US" sz="2000" b="1" dirty="0">
                  <a:solidFill>
                    <a:schemeClr val="bg1"/>
                  </a:solidFill>
                  <a:latin typeface="宋体" panose="02010600030101010101" pitchFamily="2" charset="-122"/>
                  <a:ea typeface="宋体" panose="02010600030101010101" pitchFamily="2" charset="-122"/>
                  <a:sym typeface="+mn-ea"/>
                </a:endParaRPr>
              </a:p>
            </p:txBody>
          </p:sp>
          <p:sp>
            <p:nvSpPr>
              <p:cNvPr id="20" name="Rectangle 28"/>
              <p:cNvSpPr/>
              <p:nvPr/>
            </p:nvSpPr>
            <p:spPr>
              <a:xfrm>
                <a:off x="5436020" y="2684348"/>
                <a:ext cx="7305675" cy="877115"/>
              </a:xfrm>
              <a:prstGeom prst="rect">
                <a:avLst/>
              </a:prstGeom>
              <a:grpFill/>
            </p:spPr>
            <p:txBody>
              <a:bodyPr wrap="square" anchor="t" anchorCtr="0">
                <a:noAutofit/>
              </a:bodyPr>
              <a:lstStyle/>
              <a:p>
                <a:pPr lvl="0" indent="0">
                  <a:lnSpc>
                    <a:spcPct val="11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sym typeface="+mn-ea"/>
                  </a:rPr>
                  <a:t>对话图</a:t>
                </a:r>
                <a:r>
                  <a:rPr lang="zh-CN" altLang="en-US" dirty="0">
                    <a:solidFill>
                      <a:srgbClr val="0000FF"/>
                    </a:solidFill>
                    <a:latin typeface="宋体" panose="02010600030101010101" pitchFamily="2" charset="-122"/>
                    <a:ea typeface="宋体" panose="02010600030101010101" pitchFamily="2" charset="-122"/>
                    <a:sym typeface="+mn-ea"/>
                  </a:rPr>
                  <a:t>仅表示</a:t>
                </a:r>
                <a:r>
                  <a:rPr lang="zh-CN" altLang="en-US" dirty="0">
                    <a:latin typeface="宋体" panose="02010600030101010101" pitchFamily="2" charset="-122"/>
                    <a:ea typeface="宋体" panose="02010600030101010101" pitchFamily="2" charset="-122"/>
                    <a:sym typeface="+mn-ea"/>
                  </a:rPr>
                  <a:t>在用户和系统交互中包含的</a:t>
                </a:r>
                <a:r>
                  <a:rPr lang="zh-CN" altLang="en-US" dirty="0">
                    <a:solidFill>
                      <a:srgbClr val="0000FF"/>
                    </a:solidFill>
                    <a:latin typeface="宋体" panose="02010600030101010101" pitchFamily="2" charset="-122"/>
                    <a:ea typeface="宋体" panose="02010600030101010101" pitchFamily="2" charset="-122"/>
                    <a:sym typeface="+mn-ea"/>
                  </a:rPr>
                  <a:t>可能元素的概念视图</a:t>
                </a:r>
                <a:endParaRPr lang="en-US" altLang="zh-CN" dirty="0">
                  <a:solidFill>
                    <a:srgbClr val="0000FF"/>
                  </a:solidFill>
                  <a:latin typeface="宋体" panose="02010600030101010101" pitchFamily="2" charset="-122"/>
                  <a:ea typeface="宋体" panose="02010600030101010101" pitchFamily="2" charset="-122"/>
                  <a:sym typeface="+mn-ea"/>
                </a:endParaRPr>
              </a:p>
              <a:p>
                <a:pPr lvl="0" indent="0">
                  <a:lnSpc>
                    <a:spcPct val="110000"/>
                  </a:lnSpc>
                  <a:buFont typeface="Wingdings" panose="05000000000000000000" pitchFamily="2" charset="2"/>
                  <a:buNone/>
                </a:pPr>
                <a:endParaRPr lang="en-US" altLang="zh-CN" dirty="0">
                  <a:latin typeface="宋体" panose="02010600030101010101" pitchFamily="2" charset="-122"/>
                  <a:ea typeface="宋体" panose="02010600030101010101" pitchFamily="2" charset="-122"/>
                  <a:sym typeface="+mn-ea"/>
                </a:endParaRPr>
              </a:p>
              <a:p>
                <a:pPr lvl="0" indent="0">
                  <a:lnSpc>
                    <a:spcPct val="11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sym typeface="+mn-ea"/>
                  </a:rPr>
                  <a:t>所以：</a:t>
                </a:r>
                <a:r>
                  <a:rPr lang="zh-CN" altLang="en-US" dirty="0">
                    <a:solidFill>
                      <a:srgbClr val="0000FF"/>
                    </a:solidFill>
                    <a:latin typeface="宋体" panose="02010600030101010101" pitchFamily="2" charset="-122"/>
                    <a:ea typeface="宋体" panose="02010600030101010101" pitchFamily="2" charset="-122"/>
                    <a:sym typeface="+mn-ea"/>
                  </a:rPr>
                  <a:t>不要试图在需求阶段去刻画</a:t>
                </a:r>
                <a:r>
                  <a:rPr lang="zh-CN" altLang="en-US" dirty="0">
                    <a:latin typeface="宋体" panose="02010600030101010101" pitchFamily="2" charset="-122"/>
                    <a:ea typeface="宋体" panose="02010600030101010101" pitchFamily="2" charset="-122"/>
                    <a:sym typeface="+mn-ea"/>
                  </a:rPr>
                  <a:t>所有用户界面的</a:t>
                </a:r>
                <a:r>
                  <a:rPr lang="zh-CN" altLang="en-US" dirty="0">
                    <a:solidFill>
                      <a:srgbClr val="0000FF"/>
                    </a:solidFill>
                    <a:latin typeface="宋体" panose="02010600030101010101" pitchFamily="2" charset="-122"/>
                    <a:ea typeface="宋体" panose="02010600030101010101" pitchFamily="2" charset="-122"/>
                    <a:sym typeface="+mn-ea"/>
                  </a:rPr>
                  <a:t>设计细节</a:t>
                </a:r>
                <a:r>
                  <a:rPr lang="zh-CN" altLang="en-US" dirty="0">
                    <a:latin typeface="宋体" panose="02010600030101010101" pitchFamily="2" charset="-122"/>
                    <a:ea typeface="宋体" panose="02010600030101010101" pitchFamily="2" charset="-122"/>
                    <a:sym typeface="+mn-ea"/>
                  </a:rPr>
                  <a:t>，而是利用这些模型使项目的风险承担者</a:t>
                </a:r>
                <a:r>
                  <a:rPr lang="zh-CN" altLang="en-US" dirty="0">
                    <a:solidFill>
                      <a:srgbClr val="FF0000"/>
                    </a:solidFill>
                    <a:latin typeface="宋体" panose="02010600030101010101" pitchFamily="2" charset="-122"/>
                    <a:ea typeface="宋体" panose="02010600030101010101" pitchFamily="2" charset="-122"/>
                    <a:sym typeface="+mn-ea"/>
                  </a:rPr>
                  <a:t>在系统预期的功能上达成共识</a:t>
                </a:r>
                <a:endParaRPr lang="zh-CN" altLang="en-US" dirty="0">
                  <a:solidFill>
                    <a:srgbClr val="FF0000"/>
                  </a:solidFill>
                  <a:latin typeface="微软雅黑" panose="020B0503020204020204" pitchFamily="34" charset="-122"/>
                  <a:ea typeface="微软雅黑" panose="020B0503020204020204" pitchFamily="34" charset="-122"/>
                </a:endParaRPr>
              </a:p>
              <a:p>
                <a:pPr lvl="0">
                  <a:lnSpc>
                    <a:spcPct val="110000"/>
                  </a:lnSpc>
                </a:pPr>
                <a:endParaRPr lang="en-US" altLang="zh-CN" dirty="0">
                  <a:latin typeface="微软雅黑" panose="020B0503020204020204" pitchFamily="34" charset="-122"/>
                  <a:ea typeface="微软雅黑" panose="020B0503020204020204" pitchFamily="34" charset="-122"/>
                </a:endParaRPr>
              </a:p>
              <a:p>
                <a:pPr>
                  <a:lnSpc>
                    <a:spcPct val="110000"/>
                  </a:lnSpc>
                </a:pPr>
                <a:endParaRPr lang="zh-CN" altLang="en-US" dirty="0"/>
              </a:p>
            </p:txBody>
          </p:sp>
        </p:grpSp>
      </p:grpSp>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22" name="组合 7"/>
          <p:cNvGrpSpPr/>
          <p:nvPr/>
        </p:nvGrpSpPr>
        <p:grpSpPr>
          <a:xfrm>
            <a:off x="108557" y="337632"/>
            <a:ext cx="4632960" cy="491490"/>
            <a:chOff x="198764" y="258545"/>
            <a:chExt cx="6175849" cy="655851"/>
          </a:xfrm>
        </p:grpSpPr>
        <p:grpSp>
          <p:nvGrpSpPr>
            <p:cNvPr id="23" name="组合 5"/>
            <p:cNvGrpSpPr/>
            <p:nvPr/>
          </p:nvGrpSpPr>
          <p:grpSpPr>
            <a:xfrm>
              <a:off x="198764" y="258545"/>
              <a:ext cx="700083" cy="563491"/>
              <a:chOff x="5075564" y="2933562"/>
              <a:chExt cx="2860947" cy="2302753"/>
            </a:xfrm>
          </p:grpSpPr>
          <p:sp>
            <p:nvSpPr>
              <p:cNvPr id="24" name="等腰三角形 2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5" name="等腰三角形 2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6"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8"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）对话图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7" name="矩形 66"/>
          <p:cNvSpPr>
            <a:spLocks noChangeArrowheads="1"/>
          </p:cNvSpPr>
          <p:nvPr/>
        </p:nvSpPr>
        <p:spPr bwMode="auto">
          <a:xfrm>
            <a:off x="698500" y="1506698"/>
            <a:ext cx="107950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lvl="0" indent="0">
              <a:lnSpc>
                <a:spcPct val="150000"/>
              </a:lnSpc>
              <a:buFont typeface="Wingdings" panose="05000000000000000000" pitchFamily="2" charset="2"/>
              <a:buNone/>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对话图的特点：</a:t>
            </a:r>
            <a:endPar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日期占位符 3"/>
          <p:cNvSpPr>
            <a:spLocks noGrp="1"/>
          </p:cNvSpPr>
          <p:nvPr>
            <p:ph type="dt" sz="half" idx="10"/>
          </p:nvPr>
        </p:nvSpPr>
        <p:spPr/>
        <p:txBody>
          <a:bodyPr/>
          <a:lstStyle/>
          <a:p>
            <a:pPr>
              <a:defRPr/>
            </a:pPr>
            <a:fld id="{DE26AA31-6254-42CC-976A-7F8C95D7EF2A}" type="datetime1">
              <a:rPr lang="zh-CN" altLang="en-US" smtClean="0">
                <a:solidFill>
                  <a:prstClr val="black">
                    <a:tint val="75000"/>
                  </a:prstClr>
                </a:solidFill>
              </a:rPr>
            </a:fld>
            <a:endParaRPr lang="zh-CN" altLang="en-US" dirty="0">
              <a:solidFill>
                <a:prstClr val="black">
                  <a:tint val="75000"/>
                </a:prstClr>
              </a:solidFill>
            </a:endParaRPr>
          </a:p>
        </p:txBody>
      </p:sp>
      <p:sp>
        <p:nvSpPr>
          <p:cNvPr id="16" name="灯片编号占位符 1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left)">
                                      <p:cBhvr>
                                        <p:cTn id="8" dur="500"/>
                                        <p:tgtEl>
                                          <p:spTgt spid="28"/>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nodePh="1">
                                  <p:stCondLst>
                                    <p:cond delay="0"/>
                                  </p:stCondLst>
                                  <p:endCondLst>
                                    <p:cond evt="begin" delay="0">
                                      <p:tn val="15"/>
                                    </p:cond>
                                  </p:end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2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1169196" y="4706767"/>
            <a:ext cx="6180088" cy="1405193"/>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lvl="0">
              <a:lnSpc>
                <a:spcPct val="150000"/>
              </a:lnSpc>
            </a:pPr>
            <a:r>
              <a:rPr lang="en-US" altLang="zh-CN" sz="2000" dirty="0">
                <a:solidFill>
                  <a:srgbClr val="FF0000"/>
                </a:solidFill>
                <a:latin typeface="宋体" panose="02010600030101010101" pitchFamily="2" charset="-122"/>
                <a:cs typeface="宋体" panose="02010600030101010101" pitchFamily="2" charset="-122"/>
              </a:rPr>
              <a:t>3</a:t>
            </a:r>
            <a:r>
              <a:rPr lang="zh-CN" altLang="en-US" sz="2000" dirty="0">
                <a:solidFill>
                  <a:srgbClr val="FF0000"/>
                </a:solidFill>
                <a:latin typeface="宋体" panose="02010600030101010101" pitchFamily="2" charset="-122"/>
                <a:cs typeface="宋体" panose="02010600030101010101" pitchFamily="2" charset="-122"/>
              </a:rPr>
              <a:t>）类之间的交互以及它们所交换的信息：</a:t>
            </a:r>
            <a:r>
              <a:rPr lang="zh-CN" altLang="en-US" sz="2000" dirty="0">
                <a:latin typeface="宋体" panose="02010600030101010101" pitchFamily="2" charset="-122"/>
                <a:cs typeface="宋体" panose="02010600030101010101" pitchFamily="2" charset="-122"/>
              </a:rPr>
              <a:t>可用使用“统一建模语言”</a:t>
            </a: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(UML)</a:t>
            </a:r>
            <a:r>
              <a:rPr lang="zh-CN" altLang="en-US" sz="2000" dirty="0">
                <a:latin typeface="宋体" panose="02010600030101010101" pitchFamily="2" charset="-122"/>
                <a:ea typeface="宋体" panose="02010600030101010101" pitchFamily="2" charset="-122"/>
                <a:cs typeface="宋体" panose="02010600030101010101" pitchFamily="2" charset="-122"/>
              </a:rPr>
              <a:t>的</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顺序图</a:t>
            </a:r>
            <a:r>
              <a:rPr lang="en-US" altLang="zh-CN" sz="2000" dirty="0">
                <a:latin typeface="宋体" panose="02010600030101010101" pitchFamily="2" charset="-122"/>
                <a:ea typeface="宋体" panose="02010600030101010101" pitchFamily="2" charset="-122"/>
                <a:cs typeface="宋体" panose="02010600030101010101" pitchFamily="2" charset="-122"/>
              </a:rPr>
              <a:t>(sequence diagram)  </a:t>
            </a:r>
            <a:r>
              <a:rPr lang="zh-CN" altLang="en-US" sz="2000" dirty="0">
                <a:latin typeface="宋体" panose="02010600030101010101" pitchFamily="2" charset="-122"/>
                <a:ea typeface="宋体" panose="02010600030101010101" pitchFamily="2" charset="-122"/>
                <a:cs typeface="宋体" panose="02010600030101010101" pitchFamily="2" charset="-122"/>
              </a:rPr>
              <a:t>和</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协作图</a:t>
            </a:r>
            <a:r>
              <a:rPr lang="en-US" altLang="zh-CN" sz="2000" dirty="0">
                <a:latin typeface="宋体" panose="02010600030101010101" pitchFamily="2" charset="-122"/>
                <a:ea typeface="宋体" panose="02010600030101010101" pitchFamily="2" charset="-122"/>
                <a:cs typeface="宋体" panose="02010600030101010101" pitchFamily="2" charset="-122"/>
              </a:rPr>
              <a:t>(collaboration diagram)</a:t>
            </a:r>
            <a:r>
              <a:rPr lang="zh-CN" altLang="en-US" sz="2000" dirty="0">
                <a:latin typeface="宋体" panose="02010600030101010101" pitchFamily="2" charset="-122"/>
                <a:ea typeface="宋体" panose="02010600030101010101" pitchFamily="2" charset="-122"/>
                <a:cs typeface="宋体" panose="02010600030101010101" pitchFamily="2" charset="-122"/>
              </a:rPr>
              <a:t> 表示</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2" name="矩形 66"/>
          <p:cNvSpPr>
            <a:spLocks noChangeArrowheads="1"/>
          </p:cNvSpPr>
          <p:nvPr/>
        </p:nvSpPr>
        <p:spPr bwMode="auto">
          <a:xfrm>
            <a:off x="4645254" y="2194356"/>
            <a:ext cx="6249035" cy="1405193"/>
          </a:xfrm>
          <a:prstGeom prst="rect">
            <a:avLst/>
          </a:prstGeom>
          <a:noFill/>
          <a:ln w="19050">
            <a:solidFill>
              <a:srgbClr val="0000FF"/>
            </a:solidFill>
            <a:miter lim="800000"/>
          </a:ln>
          <a:extLst>
            <a:ext uri="{909E8E84-426E-40DD-AFC4-6F175D3DCCD1}">
              <a14:hiddenFill xmlns:a14="http://schemas.microsoft.com/office/drawing/2010/main">
                <a:blipFill>
                  <a:blip r:embed="rId1"/>
                  <a:stretch>
                    <a:fillRect/>
                  </a:stretch>
                </a:blipFill>
              </a14:hiddenFill>
            </a:ext>
          </a:extLst>
        </p:spPr>
        <p:txBody>
          <a:bodyPr wrap="square">
            <a:spAutoFit/>
          </a:bodyPr>
          <a:lstStyle/>
          <a:p>
            <a:pPr lvl="0" indent="0">
              <a:lnSpc>
                <a:spcPct val="150000"/>
              </a:lnSpc>
              <a:buFont typeface="Wingdings" panose="05000000000000000000" pitchFamily="2" charset="2"/>
              <a:buNone/>
            </a:pP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）类：</a:t>
            </a:r>
            <a:r>
              <a:rPr lang="zh-CN" altLang="en-US" sz="2000" dirty="0">
                <a:latin typeface="宋体" panose="02010600030101010101" pitchFamily="2" charset="-122"/>
                <a:ea typeface="宋体" panose="02010600030101010101" pitchFamily="2" charset="-122"/>
                <a:cs typeface="宋体" panose="02010600030101010101" pitchFamily="2" charset="-122"/>
              </a:rPr>
              <a:t>描述包含了属性</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数据</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和在属性上执行的操作</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0">
              <a:lnSpc>
                <a:spcPct val="150000"/>
              </a:lnSpc>
              <a:buFont typeface="Wingdings" panose="05000000000000000000" pitchFamily="2" charset="2"/>
              <a:buNone/>
            </a:pP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）类图</a:t>
            </a: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(class diagram)</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是用图形方式叙述面向对象分析所确定的类以及它们之间的关系</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3" name="组合 2"/>
          <p:cNvGrpSpPr/>
          <p:nvPr/>
        </p:nvGrpSpPr>
        <p:grpSpPr>
          <a:xfrm>
            <a:off x="698500" y="2238219"/>
            <a:ext cx="3790059" cy="1505668"/>
            <a:chOff x="1343311" y="2228059"/>
            <a:chExt cx="3790059" cy="1505668"/>
          </a:xfrm>
        </p:grpSpPr>
        <p:grpSp>
          <p:nvGrpSpPr>
            <p:cNvPr id="4" name="Group 38"/>
            <p:cNvGrpSpPr/>
            <p:nvPr/>
          </p:nvGrpSpPr>
          <p:grpSpPr>
            <a:xfrm>
              <a:off x="1343311" y="2228059"/>
              <a:ext cx="3790059" cy="1505668"/>
              <a:chOff x="914399" y="1841591"/>
              <a:chExt cx="4132096" cy="1641549"/>
            </a:xfrm>
            <a:effectLst/>
          </p:grpSpPr>
          <p:sp>
            <p:nvSpPr>
              <p:cNvPr id="7" name="Arrow: Right 39"/>
              <p:cNvSpPr/>
              <p:nvPr/>
            </p:nvSpPr>
            <p:spPr>
              <a:xfrm rot="10800000">
                <a:off x="914399" y="1841591"/>
                <a:ext cx="3705726" cy="16415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 name="Oval 40"/>
              <p:cNvSpPr/>
              <p:nvPr/>
            </p:nvSpPr>
            <p:spPr>
              <a:xfrm>
                <a:off x="4228107" y="2250566"/>
                <a:ext cx="818388" cy="818388"/>
              </a:xfrm>
              <a:prstGeom prst="ellipse">
                <a:avLst/>
              </a:prstGeom>
              <a:solidFill>
                <a:schemeClr val="accent1"/>
              </a:solid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r>
                  <a:rPr lang="en-US" sz="2400" dirty="0">
                    <a:solidFill>
                      <a:srgbClr val="FFFFFF"/>
                    </a:solidFill>
                  </a:rPr>
                  <a:t>01</a:t>
                </a:r>
                <a:endParaRPr lang="en-US" sz="2400" dirty="0">
                  <a:solidFill>
                    <a:srgbClr val="FFFFFF"/>
                  </a:solidFill>
                </a:endParaRPr>
              </a:p>
            </p:txBody>
          </p:sp>
        </p:grpSp>
        <p:grpSp>
          <p:nvGrpSpPr>
            <p:cNvPr id="5" name="Group 45"/>
            <p:cNvGrpSpPr/>
            <p:nvPr/>
          </p:nvGrpSpPr>
          <p:grpSpPr bwMode="auto">
            <a:xfrm>
              <a:off x="1814006" y="2750912"/>
              <a:ext cx="414276" cy="414277"/>
              <a:chOff x="0" y="0"/>
              <a:chExt cx="575" cy="575"/>
            </a:xfrm>
            <a:solidFill>
              <a:srgbClr val="FFFFFF"/>
            </a:solidFill>
            <a:effectLst/>
          </p:grpSpPr>
          <p:sp>
            <p:nvSpPr>
              <p:cNvPr id="6" name="Freeform: Shape 46"/>
              <p:cNvSpPr/>
              <p:nvPr/>
            </p:nvSpPr>
            <p:spPr bwMode="auto">
              <a:xfrm>
                <a:off x="360" y="0"/>
                <a:ext cx="215" cy="2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1" y="8861"/>
                    </a:moveTo>
                    <a:lnTo>
                      <a:pt x="17805" y="8267"/>
                    </a:lnTo>
                    <a:cubicBezTo>
                      <a:pt x="17492" y="8210"/>
                      <a:pt x="17382" y="7947"/>
                      <a:pt x="17559" y="7682"/>
                    </a:cubicBezTo>
                    <a:lnTo>
                      <a:pt x="19409" y="4939"/>
                    </a:lnTo>
                    <a:cubicBezTo>
                      <a:pt x="19588" y="4676"/>
                      <a:pt x="19549" y="4276"/>
                      <a:pt x="19324" y="4051"/>
                    </a:cubicBezTo>
                    <a:lnTo>
                      <a:pt x="17549" y="2276"/>
                    </a:lnTo>
                    <a:cubicBezTo>
                      <a:pt x="17324" y="2052"/>
                      <a:pt x="16924" y="2013"/>
                      <a:pt x="16661" y="2191"/>
                    </a:cubicBezTo>
                    <a:lnTo>
                      <a:pt x="13918" y="4042"/>
                    </a:lnTo>
                    <a:cubicBezTo>
                      <a:pt x="13654" y="4220"/>
                      <a:pt x="13391" y="4109"/>
                      <a:pt x="13333" y="3796"/>
                    </a:cubicBezTo>
                    <a:lnTo>
                      <a:pt x="12739" y="569"/>
                    </a:lnTo>
                    <a:cubicBezTo>
                      <a:pt x="12681" y="255"/>
                      <a:pt x="12374" y="0"/>
                      <a:pt x="12056" y="0"/>
                    </a:cubicBezTo>
                    <a:lnTo>
                      <a:pt x="9545" y="0"/>
                    </a:lnTo>
                    <a:cubicBezTo>
                      <a:pt x="9227" y="0"/>
                      <a:pt x="8919" y="255"/>
                      <a:pt x="8861" y="569"/>
                    </a:cubicBezTo>
                    <a:lnTo>
                      <a:pt x="8267" y="3796"/>
                    </a:lnTo>
                    <a:cubicBezTo>
                      <a:pt x="8210" y="4109"/>
                      <a:pt x="7947" y="4219"/>
                      <a:pt x="7682" y="4041"/>
                    </a:cubicBezTo>
                    <a:lnTo>
                      <a:pt x="4939" y="2191"/>
                    </a:lnTo>
                    <a:cubicBezTo>
                      <a:pt x="4676" y="2013"/>
                      <a:pt x="4276" y="2052"/>
                      <a:pt x="4051" y="2276"/>
                    </a:cubicBezTo>
                    <a:lnTo>
                      <a:pt x="2276" y="4051"/>
                    </a:lnTo>
                    <a:cubicBezTo>
                      <a:pt x="2051" y="4277"/>
                      <a:pt x="2012" y="4677"/>
                      <a:pt x="2191" y="4939"/>
                    </a:cubicBezTo>
                    <a:lnTo>
                      <a:pt x="4041" y="7682"/>
                    </a:lnTo>
                    <a:cubicBezTo>
                      <a:pt x="4220" y="7946"/>
                      <a:pt x="4108" y="8209"/>
                      <a:pt x="3796" y="8267"/>
                    </a:cubicBezTo>
                    <a:lnTo>
                      <a:pt x="569" y="8861"/>
                    </a:lnTo>
                    <a:cubicBezTo>
                      <a:pt x="255" y="8919"/>
                      <a:pt x="0" y="9226"/>
                      <a:pt x="0" y="9545"/>
                    </a:cubicBezTo>
                    <a:lnTo>
                      <a:pt x="0" y="12055"/>
                    </a:lnTo>
                    <a:cubicBezTo>
                      <a:pt x="0" y="12373"/>
                      <a:pt x="255" y="12681"/>
                      <a:pt x="569" y="12739"/>
                    </a:cubicBezTo>
                    <a:lnTo>
                      <a:pt x="3796" y="13333"/>
                    </a:lnTo>
                    <a:cubicBezTo>
                      <a:pt x="4110" y="13390"/>
                      <a:pt x="4219" y="13653"/>
                      <a:pt x="4042" y="13917"/>
                    </a:cubicBezTo>
                    <a:lnTo>
                      <a:pt x="2191" y="16661"/>
                    </a:lnTo>
                    <a:cubicBezTo>
                      <a:pt x="2012" y="16925"/>
                      <a:pt x="2051" y="17324"/>
                      <a:pt x="2276" y="17549"/>
                    </a:cubicBezTo>
                    <a:lnTo>
                      <a:pt x="4051" y="19324"/>
                    </a:lnTo>
                    <a:cubicBezTo>
                      <a:pt x="4276" y="19549"/>
                      <a:pt x="4676" y="19589"/>
                      <a:pt x="4939" y="19410"/>
                    </a:cubicBezTo>
                    <a:lnTo>
                      <a:pt x="7682" y="17559"/>
                    </a:lnTo>
                    <a:cubicBezTo>
                      <a:pt x="7946" y="17381"/>
                      <a:pt x="8209" y="17492"/>
                      <a:pt x="8267" y="17804"/>
                    </a:cubicBezTo>
                    <a:lnTo>
                      <a:pt x="8861" y="21031"/>
                    </a:lnTo>
                    <a:cubicBezTo>
                      <a:pt x="8919" y="21345"/>
                      <a:pt x="9226" y="21600"/>
                      <a:pt x="9545" y="21600"/>
                    </a:cubicBezTo>
                    <a:lnTo>
                      <a:pt x="12056" y="21600"/>
                    </a:lnTo>
                    <a:cubicBezTo>
                      <a:pt x="12374" y="21600"/>
                      <a:pt x="12681" y="21345"/>
                      <a:pt x="12739" y="21031"/>
                    </a:cubicBezTo>
                    <a:lnTo>
                      <a:pt x="13333" y="17804"/>
                    </a:lnTo>
                    <a:cubicBezTo>
                      <a:pt x="13390" y="17492"/>
                      <a:pt x="13653" y="17382"/>
                      <a:pt x="13918" y="17559"/>
                    </a:cubicBezTo>
                    <a:lnTo>
                      <a:pt x="16661" y="19410"/>
                    </a:lnTo>
                    <a:cubicBezTo>
                      <a:pt x="16924" y="19589"/>
                      <a:pt x="17324" y="19549"/>
                      <a:pt x="17549" y="19324"/>
                    </a:cubicBezTo>
                    <a:lnTo>
                      <a:pt x="19324" y="17551"/>
                    </a:lnTo>
                    <a:cubicBezTo>
                      <a:pt x="19549" y="17324"/>
                      <a:pt x="19588" y="16925"/>
                      <a:pt x="19409" y="16661"/>
                    </a:cubicBezTo>
                    <a:lnTo>
                      <a:pt x="17559" y="13917"/>
                    </a:lnTo>
                    <a:cubicBezTo>
                      <a:pt x="17380" y="13654"/>
                      <a:pt x="17491" y="13391"/>
                      <a:pt x="17804" y="13333"/>
                    </a:cubicBezTo>
                    <a:lnTo>
                      <a:pt x="21031" y="12739"/>
                    </a:lnTo>
                    <a:cubicBezTo>
                      <a:pt x="21344" y="12681"/>
                      <a:pt x="21600" y="12374"/>
                      <a:pt x="21600" y="12055"/>
                    </a:cubicBezTo>
                    <a:lnTo>
                      <a:pt x="21600" y="9545"/>
                    </a:lnTo>
                    <a:cubicBezTo>
                      <a:pt x="21600" y="9227"/>
                      <a:pt x="21344" y="8919"/>
                      <a:pt x="21031" y="8861"/>
                    </a:cubicBezTo>
                    <a:close/>
                    <a:moveTo>
                      <a:pt x="10826" y="14160"/>
                    </a:moveTo>
                    <a:cubicBezTo>
                      <a:pt x="8974" y="14160"/>
                      <a:pt x="7473" y="12659"/>
                      <a:pt x="7473" y="10807"/>
                    </a:cubicBezTo>
                    <a:cubicBezTo>
                      <a:pt x="7473" y="8956"/>
                      <a:pt x="8974" y="7456"/>
                      <a:pt x="10826" y="7456"/>
                    </a:cubicBezTo>
                    <a:cubicBezTo>
                      <a:pt x="12677" y="7456"/>
                      <a:pt x="14178" y="8956"/>
                      <a:pt x="14178" y="10807"/>
                    </a:cubicBezTo>
                    <a:cubicBezTo>
                      <a:pt x="14178" y="12659"/>
                      <a:pt x="12677" y="14160"/>
                      <a:pt x="10826" y="14160"/>
                    </a:cubicBezTo>
                    <a:close/>
                    <a:moveTo>
                      <a:pt x="10826" y="14160"/>
                    </a:moveTo>
                  </a:path>
                </a:pathLst>
              </a:custGeom>
              <a:grpFill/>
              <a:ln>
                <a:noFill/>
              </a:ln>
            </p:spPr>
            <p:txBody>
              <a:bodyPr anchor="ctr"/>
              <a:lstStyle/>
              <a:p>
                <a:pPr algn="ctr"/>
              </a:p>
            </p:txBody>
          </p:sp>
          <p:sp>
            <p:nvSpPr>
              <p:cNvPr id="9" name="Freeform: Shape 47"/>
              <p:cNvSpPr/>
              <p:nvPr/>
            </p:nvSpPr>
            <p:spPr bwMode="auto">
              <a:xfrm>
                <a:off x="0" y="143"/>
                <a:ext cx="431"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2" y="8862"/>
                    </a:moveTo>
                    <a:lnTo>
                      <a:pt x="17805" y="8267"/>
                    </a:lnTo>
                    <a:cubicBezTo>
                      <a:pt x="17492" y="8210"/>
                      <a:pt x="17382" y="7947"/>
                      <a:pt x="17560" y="7684"/>
                    </a:cubicBezTo>
                    <a:lnTo>
                      <a:pt x="19410" y="4940"/>
                    </a:lnTo>
                    <a:cubicBezTo>
                      <a:pt x="19588" y="4676"/>
                      <a:pt x="19550" y="4276"/>
                      <a:pt x="19324" y="4051"/>
                    </a:cubicBezTo>
                    <a:lnTo>
                      <a:pt x="17549" y="2276"/>
                    </a:lnTo>
                    <a:cubicBezTo>
                      <a:pt x="17324" y="2051"/>
                      <a:pt x="16924" y="2013"/>
                      <a:pt x="16661" y="2191"/>
                    </a:cubicBezTo>
                    <a:lnTo>
                      <a:pt x="13917" y="4041"/>
                    </a:lnTo>
                    <a:cubicBezTo>
                      <a:pt x="13653" y="4219"/>
                      <a:pt x="13390" y="4108"/>
                      <a:pt x="13332" y="3796"/>
                    </a:cubicBezTo>
                    <a:lnTo>
                      <a:pt x="12739" y="569"/>
                    </a:lnTo>
                    <a:cubicBezTo>
                      <a:pt x="12681" y="256"/>
                      <a:pt x="12374" y="0"/>
                      <a:pt x="12055" y="0"/>
                    </a:cubicBezTo>
                    <a:lnTo>
                      <a:pt x="9545" y="0"/>
                    </a:lnTo>
                    <a:cubicBezTo>
                      <a:pt x="9226" y="0"/>
                      <a:pt x="8919" y="256"/>
                      <a:pt x="8861" y="569"/>
                    </a:cubicBezTo>
                    <a:lnTo>
                      <a:pt x="8268" y="3796"/>
                    </a:lnTo>
                    <a:cubicBezTo>
                      <a:pt x="8210" y="4108"/>
                      <a:pt x="7947" y="4219"/>
                      <a:pt x="7683" y="4041"/>
                    </a:cubicBezTo>
                    <a:lnTo>
                      <a:pt x="4940" y="2191"/>
                    </a:lnTo>
                    <a:cubicBezTo>
                      <a:pt x="4676" y="2013"/>
                      <a:pt x="4276" y="2051"/>
                      <a:pt x="4051" y="2276"/>
                    </a:cubicBezTo>
                    <a:lnTo>
                      <a:pt x="2276" y="4051"/>
                    </a:lnTo>
                    <a:cubicBezTo>
                      <a:pt x="2051" y="4276"/>
                      <a:pt x="2012" y="4677"/>
                      <a:pt x="2190" y="4940"/>
                    </a:cubicBezTo>
                    <a:lnTo>
                      <a:pt x="4040" y="7684"/>
                    </a:lnTo>
                    <a:cubicBezTo>
                      <a:pt x="4218" y="7947"/>
                      <a:pt x="4108" y="8210"/>
                      <a:pt x="3795" y="8267"/>
                    </a:cubicBezTo>
                    <a:lnTo>
                      <a:pt x="568" y="8862"/>
                    </a:lnTo>
                    <a:cubicBezTo>
                      <a:pt x="256" y="8920"/>
                      <a:pt x="0" y="9227"/>
                      <a:pt x="0" y="9545"/>
                    </a:cubicBezTo>
                    <a:lnTo>
                      <a:pt x="0" y="12055"/>
                    </a:lnTo>
                    <a:cubicBezTo>
                      <a:pt x="0" y="12374"/>
                      <a:pt x="256" y="12681"/>
                      <a:pt x="568" y="12738"/>
                    </a:cubicBezTo>
                    <a:lnTo>
                      <a:pt x="3796" y="13333"/>
                    </a:lnTo>
                    <a:cubicBezTo>
                      <a:pt x="4108" y="13391"/>
                      <a:pt x="4219" y="13654"/>
                      <a:pt x="4041" y="13917"/>
                    </a:cubicBezTo>
                    <a:lnTo>
                      <a:pt x="2190" y="16661"/>
                    </a:lnTo>
                    <a:cubicBezTo>
                      <a:pt x="2012" y="16924"/>
                      <a:pt x="2050" y="17324"/>
                      <a:pt x="2276" y="17549"/>
                    </a:cubicBezTo>
                    <a:lnTo>
                      <a:pt x="4051" y="19324"/>
                    </a:lnTo>
                    <a:cubicBezTo>
                      <a:pt x="4276" y="19549"/>
                      <a:pt x="4676" y="19588"/>
                      <a:pt x="4940" y="19410"/>
                    </a:cubicBezTo>
                    <a:lnTo>
                      <a:pt x="7683" y="17560"/>
                    </a:lnTo>
                    <a:cubicBezTo>
                      <a:pt x="7947" y="17382"/>
                      <a:pt x="8210" y="17493"/>
                      <a:pt x="8268" y="17805"/>
                    </a:cubicBezTo>
                    <a:lnTo>
                      <a:pt x="8861" y="21031"/>
                    </a:lnTo>
                    <a:cubicBezTo>
                      <a:pt x="8919" y="21344"/>
                      <a:pt x="9226" y="21600"/>
                      <a:pt x="9545" y="21600"/>
                    </a:cubicBezTo>
                    <a:lnTo>
                      <a:pt x="12055" y="21600"/>
                    </a:lnTo>
                    <a:cubicBezTo>
                      <a:pt x="12374" y="21600"/>
                      <a:pt x="12681" y="21344"/>
                      <a:pt x="12739" y="21031"/>
                    </a:cubicBezTo>
                    <a:lnTo>
                      <a:pt x="13332" y="17805"/>
                    </a:lnTo>
                    <a:cubicBezTo>
                      <a:pt x="13390" y="17492"/>
                      <a:pt x="13653" y="17381"/>
                      <a:pt x="13917" y="17560"/>
                    </a:cubicBezTo>
                    <a:lnTo>
                      <a:pt x="16661" y="19410"/>
                    </a:lnTo>
                    <a:cubicBezTo>
                      <a:pt x="16924" y="19588"/>
                      <a:pt x="17324" y="19550"/>
                      <a:pt x="17549" y="19324"/>
                    </a:cubicBezTo>
                    <a:lnTo>
                      <a:pt x="19324" y="17550"/>
                    </a:lnTo>
                    <a:cubicBezTo>
                      <a:pt x="19549" y="17324"/>
                      <a:pt x="19588" y="16924"/>
                      <a:pt x="19410" y="16661"/>
                    </a:cubicBezTo>
                    <a:lnTo>
                      <a:pt x="17559" y="13917"/>
                    </a:lnTo>
                    <a:cubicBezTo>
                      <a:pt x="17381" y="13654"/>
                      <a:pt x="17492" y="13391"/>
                      <a:pt x="17804" y="13333"/>
                    </a:cubicBezTo>
                    <a:lnTo>
                      <a:pt x="21032" y="12738"/>
                    </a:lnTo>
                    <a:cubicBezTo>
                      <a:pt x="21344" y="12681"/>
                      <a:pt x="21600" y="12374"/>
                      <a:pt x="21600" y="12055"/>
                    </a:cubicBezTo>
                    <a:lnTo>
                      <a:pt x="21600" y="9545"/>
                    </a:lnTo>
                    <a:cubicBezTo>
                      <a:pt x="21600" y="9227"/>
                      <a:pt x="21344" y="8920"/>
                      <a:pt x="21032" y="8862"/>
                    </a:cubicBezTo>
                    <a:close/>
                    <a:moveTo>
                      <a:pt x="10799" y="14712"/>
                    </a:moveTo>
                    <a:cubicBezTo>
                      <a:pt x="8643" y="14712"/>
                      <a:pt x="6896" y="12964"/>
                      <a:pt x="6896" y="10809"/>
                    </a:cubicBezTo>
                    <a:cubicBezTo>
                      <a:pt x="6896" y="8654"/>
                      <a:pt x="8643" y="6907"/>
                      <a:pt x="10799" y="6907"/>
                    </a:cubicBezTo>
                    <a:cubicBezTo>
                      <a:pt x="12954" y="6907"/>
                      <a:pt x="14701" y="8654"/>
                      <a:pt x="14701" y="10809"/>
                    </a:cubicBezTo>
                    <a:cubicBezTo>
                      <a:pt x="14701" y="12964"/>
                      <a:pt x="12954" y="14712"/>
                      <a:pt x="10799" y="14712"/>
                    </a:cubicBezTo>
                    <a:close/>
                    <a:moveTo>
                      <a:pt x="10799" y="14712"/>
                    </a:moveTo>
                  </a:path>
                </a:pathLst>
              </a:custGeom>
              <a:grpFill/>
              <a:ln>
                <a:noFill/>
              </a:ln>
            </p:spPr>
            <p:txBody>
              <a:bodyPr anchor="ctr"/>
              <a:lstStyle/>
              <a:p>
                <a:pPr algn="ctr"/>
              </a:p>
            </p:txBody>
          </p:sp>
        </p:grpSp>
      </p:grpSp>
      <p:grpSp>
        <p:nvGrpSpPr>
          <p:cNvPr id="10" name="Group 41"/>
          <p:cNvGrpSpPr/>
          <p:nvPr/>
        </p:nvGrpSpPr>
        <p:grpSpPr>
          <a:xfrm>
            <a:off x="7372375" y="4657168"/>
            <a:ext cx="4121125" cy="1505668"/>
            <a:chOff x="6784559" y="3825303"/>
            <a:chExt cx="4493041" cy="1641549"/>
          </a:xfrm>
          <a:solidFill>
            <a:schemeClr val="bg1">
              <a:lumMod val="65000"/>
            </a:schemeClr>
          </a:solidFill>
          <a:effectLst/>
        </p:grpSpPr>
        <p:sp>
          <p:nvSpPr>
            <p:cNvPr id="14" name="Arrow: Right 42"/>
            <p:cNvSpPr/>
            <p:nvPr/>
          </p:nvSpPr>
          <p:spPr>
            <a:xfrm>
              <a:off x="7154779" y="3825303"/>
              <a:ext cx="4122821" cy="1641549"/>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 name="Oval 43"/>
            <p:cNvSpPr/>
            <p:nvPr/>
          </p:nvSpPr>
          <p:spPr>
            <a:xfrm>
              <a:off x="6784559" y="4236883"/>
              <a:ext cx="818388" cy="818388"/>
            </a:xfrm>
            <a:prstGeom prst="ellipse">
              <a:avLst/>
            </a:prstGeom>
            <a:grp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en-US" sz="2400">
                  <a:solidFill>
                    <a:srgbClr val="FFFFFF"/>
                  </a:solidFill>
                </a:rPr>
                <a:t>02</a:t>
              </a:r>
              <a:endParaRPr lang="en-US" sz="2400">
                <a:solidFill>
                  <a:srgbClr val="FFFFFF"/>
                </a:solidFill>
              </a:endParaRPr>
            </a:p>
          </p:txBody>
        </p:sp>
      </p:grpSp>
      <p:grpSp>
        <p:nvGrpSpPr>
          <p:cNvPr id="11" name="Group 48"/>
          <p:cNvGrpSpPr/>
          <p:nvPr/>
        </p:nvGrpSpPr>
        <p:grpSpPr bwMode="auto">
          <a:xfrm>
            <a:off x="10853879" y="5202226"/>
            <a:ext cx="334828" cy="414277"/>
            <a:chOff x="0" y="0"/>
            <a:chExt cx="464" cy="573"/>
          </a:xfrm>
          <a:solidFill>
            <a:srgbClr val="FFFFFF"/>
          </a:solidFill>
          <a:effectLst/>
        </p:grpSpPr>
        <p:sp>
          <p:nvSpPr>
            <p:cNvPr id="12" name="Freeform: Shape 49"/>
            <p:cNvSpPr/>
            <p:nvPr/>
          </p:nvSpPr>
          <p:spPr bwMode="auto">
            <a:xfrm>
              <a:off x="88" y="24"/>
              <a:ext cx="376" cy="322"/>
            </a:xfrm>
            <a:custGeom>
              <a:avLst/>
              <a:gdLst>
                <a:gd name="T0" fmla="*/ 0 w 21115"/>
                <a:gd name="T1" fmla="*/ 0 h 18556"/>
                <a:gd name="T2" fmla="*/ 0 w 21115"/>
                <a:gd name="T3" fmla="*/ 0 h 18556"/>
                <a:gd name="T4" fmla="*/ 0 w 21115"/>
                <a:gd name="T5" fmla="*/ 0 h 18556"/>
                <a:gd name="T6" fmla="*/ 0 w 21115"/>
                <a:gd name="T7" fmla="*/ 0 h 18556"/>
                <a:gd name="T8" fmla="*/ 0 w 21115"/>
                <a:gd name="T9" fmla="*/ 0 h 18556"/>
                <a:gd name="T10" fmla="*/ 0 w 21115"/>
                <a:gd name="T11" fmla="*/ 0 h 18556"/>
                <a:gd name="T12" fmla="*/ 0 w 21115"/>
                <a:gd name="T13" fmla="*/ 0 h 18556"/>
                <a:gd name="T14" fmla="*/ 0 w 21115"/>
                <a:gd name="T15" fmla="*/ 0 h 18556"/>
                <a:gd name="T16" fmla="*/ 0 w 21115"/>
                <a:gd name="T17" fmla="*/ 0 h 18556"/>
                <a:gd name="T18" fmla="*/ 0 w 21115"/>
                <a:gd name="T19" fmla="*/ 0 h 18556"/>
                <a:gd name="T20" fmla="*/ 0 w 21115"/>
                <a:gd name="T21" fmla="*/ 0 h 185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115" h="18556">
                  <a:moveTo>
                    <a:pt x="20779" y="3635"/>
                  </a:moveTo>
                  <a:cubicBezTo>
                    <a:pt x="20779" y="3635"/>
                    <a:pt x="16054" y="3835"/>
                    <a:pt x="13538" y="4151"/>
                  </a:cubicBezTo>
                  <a:cubicBezTo>
                    <a:pt x="12114" y="4330"/>
                    <a:pt x="13006" y="1476"/>
                    <a:pt x="13006" y="911"/>
                  </a:cubicBezTo>
                  <a:cubicBezTo>
                    <a:pt x="13006" y="-1684"/>
                    <a:pt x="0" y="2094"/>
                    <a:pt x="0" y="2094"/>
                  </a:cubicBezTo>
                  <a:lnTo>
                    <a:pt x="0" y="17384"/>
                  </a:lnTo>
                  <a:cubicBezTo>
                    <a:pt x="0" y="17384"/>
                    <a:pt x="988" y="17824"/>
                    <a:pt x="2373" y="17286"/>
                  </a:cubicBezTo>
                  <a:cubicBezTo>
                    <a:pt x="5889" y="15919"/>
                    <a:pt x="11968" y="13959"/>
                    <a:pt x="10988" y="17189"/>
                  </a:cubicBezTo>
                  <a:cubicBezTo>
                    <a:pt x="10160" y="19916"/>
                    <a:pt x="20491" y="17722"/>
                    <a:pt x="20491" y="17722"/>
                  </a:cubicBezTo>
                  <a:cubicBezTo>
                    <a:pt x="20491" y="17722"/>
                    <a:pt x="19749" y="12037"/>
                    <a:pt x="20675" y="8735"/>
                  </a:cubicBezTo>
                  <a:cubicBezTo>
                    <a:pt x="21600" y="5433"/>
                    <a:pt x="20779" y="3635"/>
                    <a:pt x="20779" y="3635"/>
                  </a:cubicBezTo>
                  <a:close/>
                  <a:moveTo>
                    <a:pt x="20779" y="3635"/>
                  </a:moveTo>
                </a:path>
              </a:pathLst>
            </a:custGeom>
            <a:grpFill/>
            <a:ln>
              <a:noFill/>
            </a:ln>
          </p:spPr>
          <p:txBody>
            <a:bodyPr anchor="ctr"/>
            <a:lstStyle/>
            <a:p>
              <a:pPr algn="ctr"/>
            </a:p>
          </p:txBody>
        </p:sp>
        <p:sp>
          <p:nvSpPr>
            <p:cNvPr id="13" name="Freeform: Shape 50"/>
            <p:cNvSpPr/>
            <p:nvPr/>
          </p:nvSpPr>
          <p:spPr bwMode="auto">
            <a:xfrm>
              <a:off x="0" y="0"/>
              <a:ext cx="56" cy="5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65"/>
                  </a:moveTo>
                  <a:cubicBezTo>
                    <a:pt x="21600" y="477"/>
                    <a:pt x="16763" y="0"/>
                    <a:pt x="10802" y="0"/>
                  </a:cubicBezTo>
                  <a:cubicBezTo>
                    <a:pt x="4834" y="0"/>
                    <a:pt x="0" y="477"/>
                    <a:pt x="0" y="1065"/>
                  </a:cubicBezTo>
                  <a:lnTo>
                    <a:pt x="0" y="21600"/>
                  </a:lnTo>
                  <a:lnTo>
                    <a:pt x="21600" y="21600"/>
                  </a:lnTo>
                  <a:lnTo>
                    <a:pt x="21600" y="1065"/>
                  </a:lnTo>
                  <a:close/>
                  <a:moveTo>
                    <a:pt x="21600" y="1065"/>
                  </a:moveTo>
                </a:path>
              </a:pathLst>
            </a:custGeom>
            <a:grpFill/>
            <a:ln>
              <a:noFill/>
            </a:ln>
          </p:spPr>
          <p:txBody>
            <a:bodyPr anchor="ctr"/>
            <a:lstStyle/>
            <a:p>
              <a:pPr algn="ctr"/>
            </a:p>
          </p:txBody>
        </p:sp>
      </p:grpSp>
      <p:pic>
        <p:nvPicPr>
          <p:cNvPr id="132" name="图片 131"/>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133" name="组合 7"/>
          <p:cNvGrpSpPr/>
          <p:nvPr/>
        </p:nvGrpSpPr>
        <p:grpSpPr>
          <a:xfrm>
            <a:off x="108557" y="337632"/>
            <a:ext cx="4632960" cy="491490"/>
            <a:chOff x="198764" y="258545"/>
            <a:chExt cx="6175849" cy="655851"/>
          </a:xfrm>
        </p:grpSpPr>
        <p:grpSp>
          <p:nvGrpSpPr>
            <p:cNvPr id="134" name="组合 5"/>
            <p:cNvGrpSpPr/>
            <p:nvPr/>
          </p:nvGrpSpPr>
          <p:grpSpPr>
            <a:xfrm>
              <a:off x="198764" y="258545"/>
              <a:ext cx="700083" cy="563491"/>
              <a:chOff x="5075564" y="2933562"/>
              <a:chExt cx="2860947" cy="2302753"/>
            </a:xfrm>
          </p:grpSpPr>
          <p:sp>
            <p:nvSpPr>
              <p:cNvPr id="135" name="等腰三角形 134"/>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36" name="等腰三角形 13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7"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5"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）类图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4" name="矩形 66"/>
          <p:cNvSpPr>
            <a:spLocks noChangeArrowheads="1"/>
          </p:cNvSpPr>
          <p:nvPr/>
        </p:nvSpPr>
        <p:spPr bwMode="auto">
          <a:xfrm>
            <a:off x="698500" y="1506698"/>
            <a:ext cx="107950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p>
            <a:pPr lvl="0" indent="0">
              <a:lnSpc>
                <a:spcPct val="150000"/>
              </a:lnSpc>
              <a:buFont typeface="Wingdings" panose="05000000000000000000" pitchFamily="2" charset="2"/>
              <a:buNone/>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类图的描述：</a:t>
            </a:r>
            <a:endPar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日期占位符 15"/>
          <p:cNvSpPr>
            <a:spLocks noGrp="1"/>
          </p:cNvSpPr>
          <p:nvPr>
            <p:ph type="dt" sz="half" idx="10"/>
          </p:nvPr>
        </p:nvSpPr>
        <p:spPr/>
        <p:txBody>
          <a:bodyPr/>
          <a:lstStyle/>
          <a:p>
            <a:pPr>
              <a:defRPr/>
            </a:pPr>
            <a:fld id="{E428F474-5472-4370-BC10-8AD559D81631}" type="datetime1">
              <a:rPr lang="zh-CN" altLang="en-US" smtClean="0">
                <a:solidFill>
                  <a:prstClr val="black">
                    <a:tint val="75000"/>
                  </a:prstClr>
                </a:solidFill>
              </a:rPr>
            </a:fld>
            <a:endParaRPr lang="zh-CN" altLang="en-US" dirty="0">
              <a:solidFill>
                <a:prstClr val="black">
                  <a:tint val="75000"/>
                </a:prstClr>
              </a:solidFill>
            </a:endParaRPr>
          </a:p>
        </p:txBody>
      </p:sp>
      <p:sp>
        <p:nvSpPr>
          <p:cNvPr id="17" name="灯片编号占位符 1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p:cTn id="7" dur="500" fill="hold"/>
                                        <p:tgtEl>
                                          <p:spTgt spid="132"/>
                                        </p:tgtEl>
                                        <p:attrNameLst>
                                          <p:attrName>ppt_w</p:attrName>
                                        </p:attrNameLst>
                                      </p:cBhvr>
                                      <p:tavLst>
                                        <p:tav tm="0">
                                          <p:val>
                                            <p:fltVal val="0"/>
                                          </p:val>
                                        </p:tav>
                                        <p:tav tm="100000">
                                          <p:val>
                                            <p:strVal val="#ppt_w"/>
                                          </p:val>
                                        </p:tav>
                                      </p:tavLst>
                                    </p:anim>
                                    <p:anim calcmode="lin" valueType="num">
                                      <p:cBhvr>
                                        <p:cTn id="8" dur="500" fill="hold"/>
                                        <p:tgtEl>
                                          <p:spTgt spid="132"/>
                                        </p:tgtEl>
                                        <p:attrNameLst>
                                          <p:attrName>ppt_h</p:attrName>
                                        </p:attrNameLst>
                                      </p:cBhvr>
                                      <p:tavLst>
                                        <p:tav tm="0">
                                          <p:val>
                                            <p:fltVal val="0"/>
                                          </p:val>
                                        </p:tav>
                                        <p:tav tm="100000">
                                          <p:val>
                                            <p:strVal val="#ppt_h"/>
                                          </p:val>
                                        </p:tav>
                                      </p:tavLst>
                                    </p:anim>
                                    <p:animEffect transition="in" filter="fade">
                                      <p:cBhvr>
                                        <p:cTn id="9" dur="500"/>
                                        <p:tgtEl>
                                          <p:spTgt spid="132"/>
                                        </p:tgtEl>
                                      </p:cBhvr>
                                    </p:animEffect>
                                  </p:childTnLst>
                                </p:cTn>
                              </p:par>
                              <p:par>
                                <p:cTn id="10" presetID="2" presetClass="entr" presetSubtype="8" fill="hold" nodeType="withEffect">
                                  <p:stCondLst>
                                    <p:cond delay="0"/>
                                  </p:stCondLst>
                                  <p:childTnLst>
                                    <p:set>
                                      <p:cBhvr>
                                        <p:cTn id="11" dur="1" fill="hold">
                                          <p:stCondLst>
                                            <p:cond delay="0"/>
                                          </p:stCondLst>
                                        </p:cTn>
                                        <p:tgtEl>
                                          <p:spTgt spid="133"/>
                                        </p:tgtEl>
                                        <p:attrNameLst>
                                          <p:attrName>style.visibility</p:attrName>
                                        </p:attrNameLst>
                                      </p:cBhvr>
                                      <p:to>
                                        <p:strVal val="visible"/>
                                      </p:to>
                                    </p:set>
                                    <p:anim calcmode="lin" valueType="num">
                                      <p:cBhvr additive="base">
                                        <p:cTn id="12" dur="500" fill="hold"/>
                                        <p:tgtEl>
                                          <p:spTgt spid="133"/>
                                        </p:tgtEl>
                                        <p:attrNameLst>
                                          <p:attrName>ppt_x</p:attrName>
                                        </p:attrNameLst>
                                      </p:cBhvr>
                                      <p:tavLst>
                                        <p:tav tm="0">
                                          <p:val>
                                            <p:strVal val="0-#ppt_w/2"/>
                                          </p:val>
                                        </p:tav>
                                        <p:tav tm="100000">
                                          <p:val>
                                            <p:strVal val="#ppt_x"/>
                                          </p:val>
                                        </p:tav>
                                      </p:tavLst>
                                    </p:anim>
                                    <p:anim calcmode="lin" valueType="num">
                                      <p:cBhvr additive="base">
                                        <p:cTn id="13" dur="500" fill="hold"/>
                                        <p:tgtEl>
                                          <p:spTgt spid="133"/>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p:tgtEl>
                                          <p:spTgt spid="25"/>
                                        </p:tgtEl>
                                        <p:attrNameLst>
                                          <p:attrName>ppt_x</p:attrName>
                                        </p:attrNameLst>
                                      </p:cBhvr>
                                      <p:tavLst>
                                        <p:tav tm="0">
                                          <p:val>
                                            <p:strVal val="#ppt_x+#ppt_w*1.125000"/>
                                          </p:val>
                                        </p:tav>
                                        <p:tav tm="100000">
                                          <p:val>
                                            <p:strVal val="#ppt_x"/>
                                          </p:val>
                                        </p:tav>
                                      </p:tavLst>
                                    </p:anim>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 grpId="0" animBg="1"/>
      <p:bldP spid="25"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38914"/>
          <p:cNvGrpSpPr/>
          <p:nvPr/>
        </p:nvGrpSpPr>
        <p:grpSpPr>
          <a:xfrm>
            <a:off x="1274395" y="1926215"/>
            <a:ext cx="9361497" cy="4392613"/>
            <a:chOff x="-262" y="697"/>
            <a:chExt cx="5897" cy="2767"/>
          </a:xfrm>
        </p:grpSpPr>
        <p:sp>
          <p:nvSpPr>
            <p:cNvPr id="69" name="矩形 38915"/>
            <p:cNvSpPr/>
            <p:nvPr/>
          </p:nvSpPr>
          <p:spPr>
            <a:xfrm>
              <a:off x="2016" y="1561"/>
              <a:ext cx="1680" cy="528"/>
            </a:xfrm>
            <a:prstGeom prst="rect">
              <a:avLst/>
            </a:prstGeom>
            <a:solidFill>
              <a:srgbClr val="CCFFFF"/>
            </a:solidFill>
            <a:ln w="38100" cap="flat" cmpd="sng">
              <a:solidFill>
                <a:srgbClr val="000000"/>
              </a:solidFill>
              <a:prstDash val="solid"/>
              <a:miter/>
              <a:headEnd type="none" w="med" len="med"/>
              <a:tailEnd type="none" w="med" len="med"/>
            </a:ln>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requestChemical()</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queryVerdorCatalog()</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err="1">
                  <a:ln>
                    <a:noFill/>
                  </a:ln>
                  <a:solidFill>
                    <a:srgbClr val="000000"/>
                  </a:solidFill>
                  <a:effectLst/>
                  <a:uLnTx/>
                  <a:uFillTx/>
                  <a:latin typeface="Times New Roman" panose="02020603050405020304" pitchFamily="18" charset="0"/>
                </a:rPr>
                <a:t>receiveChemicalContainer</a:t>
              </a: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0" name="矩形 38916"/>
            <p:cNvSpPr/>
            <p:nvPr/>
          </p:nvSpPr>
          <p:spPr>
            <a:xfrm>
              <a:off x="2016" y="985"/>
              <a:ext cx="1680" cy="576"/>
            </a:xfrm>
            <a:prstGeom prst="rect">
              <a:avLst/>
            </a:prstGeom>
            <a:solidFill>
              <a:srgbClr val="FFFF99"/>
            </a:solidFill>
            <a:ln w="38100" cap="flat" cmpd="sng">
              <a:solidFill>
                <a:srgbClr val="000000"/>
              </a:solidFill>
              <a:prstDash val="solid"/>
              <a:miter/>
              <a:headEnd type="none" w="med" len="med"/>
              <a:tailEnd type="none" w="med" len="med"/>
            </a:ln>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name</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employeeNumber</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department</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roomNumber</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1" name="矩形 38917"/>
            <p:cNvSpPr/>
            <p:nvPr/>
          </p:nvSpPr>
          <p:spPr>
            <a:xfrm>
              <a:off x="2016" y="697"/>
              <a:ext cx="1680" cy="288"/>
            </a:xfrm>
            <a:prstGeom prst="rect">
              <a:avLst/>
            </a:prstGeom>
            <a:solidFill>
              <a:srgbClr val="FFCC00"/>
            </a:solidFill>
            <a:ln w="38100" cap="flat" cmpd="sng">
              <a:solidFill>
                <a:srgbClr val="000000"/>
              </a:solidFill>
              <a:prstDash val="solid"/>
              <a:miter/>
              <a:headEnd type="none" w="med" len="med"/>
              <a:tailEnd type="none" w="med" len="med"/>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500" b="1" i="0" u="none" strike="noStrike" kern="0" cap="none" spc="0" normalizeH="0" baseline="0" noProof="0" dirty="0">
                  <a:ln>
                    <a:noFill/>
                  </a:ln>
                  <a:solidFill>
                    <a:srgbClr val="000000"/>
                  </a:solidFill>
                  <a:effectLst/>
                  <a:uLnTx/>
                  <a:uFillTx/>
                  <a:latin typeface="Times New Roman" panose="02020603050405020304" pitchFamily="18" charset="0"/>
                </a:rPr>
                <a:t>请求者</a:t>
              </a:r>
              <a:endParaRPr kumimoji="0" lang="zh-CN" altLang="en-US"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2" name="矩形 38918"/>
            <p:cNvSpPr/>
            <p:nvPr/>
          </p:nvSpPr>
          <p:spPr>
            <a:xfrm>
              <a:off x="3955" y="2304"/>
              <a:ext cx="1680" cy="336"/>
            </a:xfrm>
            <a:prstGeom prst="rect">
              <a:avLst/>
            </a:prstGeom>
            <a:solidFill>
              <a:srgbClr val="CCFFFF"/>
            </a:solidFill>
            <a:ln w="38100" cap="flat" cmpd="sng">
              <a:solidFill>
                <a:srgbClr val="000000"/>
              </a:solidFill>
              <a:prstDash val="solid"/>
              <a:miter/>
              <a:headEnd type="none" w="med" len="med"/>
              <a:tailEnd type="none" w="med" len="med"/>
            </a:ln>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 </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displayInformation()</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500" b="0"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3" name="矩形 38919"/>
            <p:cNvSpPr/>
            <p:nvPr/>
          </p:nvSpPr>
          <p:spPr>
            <a:xfrm>
              <a:off x="3955" y="1728"/>
              <a:ext cx="1680" cy="576"/>
            </a:xfrm>
            <a:prstGeom prst="rect">
              <a:avLst/>
            </a:prstGeom>
            <a:solidFill>
              <a:srgbClr val="FFFF99"/>
            </a:solidFill>
            <a:ln w="38100" cap="flat" cmpd="sng">
              <a:solidFill>
                <a:srgbClr val="000000"/>
              </a:solidFill>
              <a:prstDash val="solid"/>
              <a:miter/>
              <a:headEnd type="none" w="med" len="med"/>
              <a:tailEnd type="none" w="med" len="med"/>
            </a:ln>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vendorName</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chemicalID</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catalogNumber</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containerSizesAvailable</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4" name="矩形 38920"/>
            <p:cNvSpPr/>
            <p:nvPr/>
          </p:nvSpPr>
          <p:spPr>
            <a:xfrm>
              <a:off x="3955" y="1440"/>
              <a:ext cx="1680" cy="288"/>
            </a:xfrm>
            <a:prstGeom prst="rect">
              <a:avLst/>
            </a:prstGeom>
            <a:solidFill>
              <a:srgbClr val="FFCC00"/>
            </a:solidFill>
            <a:ln w="38100" cap="flat" cmpd="sng">
              <a:solidFill>
                <a:srgbClr val="000000"/>
              </a:solidFill>
              <a:prstDash val="solid"/>
              <a:miter/>
              <a:headEnd type="none" w="med" len="med"/>
              <a:tailEnd type="none" w="med" len="med"/>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500" b="1" i="0" u="none" strike="noStrike" kern="0" cap="none" spc="0" normalizeH="0" baseline="0" noProof="0" dirty="0">
                  <a:ln>
                    <a:noFill/>
                  </a:ln>
                  <a:solidFill>
                    <a:srgbClr val="000000"/>
                  </a:solidFill>
                  <a:effectLst/>
                  <a:uLnTx/>
                  <a:uFillTx/>
                  <a:latin typeface="Times New Roman" panose="02020603050405020304" pitchFamily="18" charset="0"/>
                </a:rPr>
                <a:t>供应商目录</a:t>
              </a:r>
              <a:endParaRPr kumimoji="0" lang="zh-CN" altLang="en-US"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5" name="矩形 38921"/>
            <p:cNvSpPr/>
            <p:nvPr/>
          </p:nvSpPr>
          <p:spPr>
            <a:xfrm>
              <a:off x="-262" y="2304"/>
              <a:ext cx="1680" cy="672"/>
            </a:xfrm>
            <a:prstGeom prst="rect">
              <a:avLst/>
            </a:prstGeom>
            <a:solidFill>
              <a:srgbClr val="CCFFFF"/>
            </a:solidFill>
            <a:ln w="38100" cap="flat" cmpd="sng">
              <a:solidFill>
                <a:srgbClr val="000000"/>
              </a:solidFill>
              <a:prstDash val="solid"/>
              <a:miter/>
              <a:headEnd type="none" w="med" len="med"/>
              <a:tailEnd type="none" w="med" len="med"/>
            </a:ln>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submit()</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cancel()</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Postpone()</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retrieve()</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6" name="矩形 38922"/>
            <p:cNvSpPr/>
            <p:nvPr/>
          </p:nvSpPr>
          <p:spPr>
            <a:xfrm>
              <a:off x="-262" y="1680"/>
              <a:ext cx="1680" cy="634"/>
            </a:xfrm>
            <a:prstGeom prst="rect">
              <a:avLst/>
            </a:prstGeom>
            <a:solidFill>
              <a:srgbClr val="FFFF99"/>
            </a:solidFill>
            <a:ln w="38100" cap="flat" cmpd="sng">
              <a:solidFill>
                <a:srgbClr val="000000"/>
              </a:solidFill>
              <a:prstDash val="solid"/>
              <a:miter/>
              <a:headEnd type="none" w="med" len="med"/>
              <a:tailEnd type="none" w="med" len="med"/>
            </a:ln>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requestNumber</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requesterName</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chargeNumber</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fulfillmentLocation</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7" name="矩形 38923"/>
            <p:cNvSpPr/>
            <p:nvPr/>
          </p:nvSpPr>
          <p:spPr>
            <a:xfrm>
              <a:off x="-262" y="1392"/>
              <a:ext cx="1680" cy="317"/>
            </a:xfrm>
            <a:prstGeom prst="rect">
              <a:avLst/>
            </a:prstGeom>
            <a:solidFill>
              <a:srgbClr val="FFCC00"/>
            </a:solidFill>
            <a:ln w="38100" cap="flat" cmpd="sng">
              <a:solidFill>
                <a:srgbClr val="000000"/>
              </a:solidFill>
              <a:prstDash val="solid"/>
              <a:miter/>
              <a:headEnd type="none" w="med" len="med"/>
              <a:tailEnd type="none" w="med" len="med"/>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500" b="1" i="0" u="none" strike="noStrike" kern="0" cap="none" spc="0" normalizeH="0" baseline="0" noProof="0" dirty="0">
                  <a:ln>
                    <a:noFill/>
                  </a:ln>
                  <a:solidFill>
                    <a:srgbClr val="000000"/>
                  </a:solidFill>
                  <a:effectLst/>
                  <a:uLnTx/>
                  <a:uFillTx/>
                  <a:latin typeface="Times New Roman" panose="02020603050405020304" pitchFamily="18" charset="0"/>
                </a:rPr>
                <a:t>化学制品请求</a:t>
              </a:r>
              <a:endParaRPr kumimoji="0" lang="zh-CN" altLang="en-US"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8" name="矩形 38924"/>
            <p:cNvSpPr/>
            <p:nvPr/>
          </p:nvSpPr>
          <p:spPr>
            <a:xfrm>
              <a:off x="2016" y="3128"/>
              <a:ext cx="1680" cy="336"/>
            </a:xfrm>
            <a:prstGeom prst="rect">
              <a:avLst/>
            </a:prstGeom>
            <a:solidFill>
              <a:srgbClr val="CCFFFF"/>
            </a:solidFill>
            <a:ln w="38100" cap="flat" cmpd="sng">
              <a:solidFill>
                <a:srgbClr val="000000"/>
              </a:solidFill>
              <a:prstDash val="solid"/>
              <a:miter/>
              <a:headEnd type="none" w="med" len="med"/>
              <a:tailEnd type="none" w="med" len="med"/>
            </a:ln>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add()</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delete()</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79" name="矩形 38925"/>
            <p:cNvSpPr/>
            <p:nvPr/>
          </p:nvSpPr>
          <p:spPr>
            <a:xfrm>
              <a:off x="2016" y="2552"/>
              <a:ext cx="1680" cy="576"/>
            </a:xfrm>
            <a:prstGeom prst="rect">
              <a:avLst/>
            </a:prstGeom>
            <a:solidFill>
              <a:srgbClr val="FFFF99"/>
            </a:solidFill>
            <a:ln w="38100" cap="flat" cmpd="sng">
              <a:solidFill>
                <a:srgbClr val="000000"/>
              </a:solidFill>
              <a:prstDash val="solid"/>
              <a:miter/>
              <a:headEnd type="none" w="med" len="med"/>
              <a:tailEnd type="none" w="med" len="med"/>
            </a:ln>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Arial" panose="020B0604020202020204" pitchFamily="34" charset="0"/>
                </a:rPr>
                <a:t>chemicalID</a:t>
              </a:r>
              <a:endParaRPr kumimoji="0" lang="en-US" altLang="zh-CN" sz="1500" b="1"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vendorName</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quantity</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rPr>
                <a:t>quantityUnits</a:t>
              </a:r>
              <a:endParaRPr kumimoji="0" lang="en-US" altLang="zh-CN"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80" name="矩形 38926"/>
            <p:cNvSpPr/>
            <p:nvPr/>
          </p:nvSpPr>
          <p:spPr>
            <a:xfrm>
              <a:off x="2016" y="2264"/>
              <a:ext cx="1680" cy="288"/>
            </a:xfrm>
            <a:prstGeom prst="rect">
              <a:avLst/>
            </a:prstGeom>
            <a:solidFill>
              <a:srgbClr val="FFCC00"/>
            </a:solidFill>
            <a:ln w="38100" cap="flat" cmpd="sng">
              <a:solidFill>
                <a:srgbClr val="000000"/>
              </a:solidFill>
              <a:prstDash val="solid"/>
              <a:miter/>
              <a:headEnd type="none" w="med" len="med"/>
              <a:tailEnd type="none" w="med" len="med"/>
            </a:ln>
          </p:spPr>
          <p:txBody>
            <a:bodyPr wrap="none"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500" b="1" i="0" u="none" strike="noStrike" kern="0" cap="none" spc="0" normalizeH="0" baseline="0" noProof="0" dirty="0">
                  <a:ln>
                    <a:noFill/>
                  </a:ln>
                  <a:solidFill>
                    <a:srgbClr val="000000"/>
                  </a:solidFill>
                  <a:effectLst/>
                  <a:uLnTx/>
                  <a:uFillTx/>
                  <a:latin typeface="Times New Roman" panose="02020603050405020304" pitchFamily="18" charset="0"/>
                </a:rPr>
                <a:t>请求中的条目</a:t>
              </a:r>
              <a:endParaRPr kumimoji="0" lang="zh-CN" altLang="en-US" sz="1500" b="1" i="0" u="none"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81" name="直接连接符 38927"/>
            <p:cNvSpPr/>
            <p:nvPr/>
          </p:nvSpPr>
          <p:spPr>
            <a:xfrm flipH="1" flipV="1">
              <a:off x="912" y="1152"/>
              <a:ext cx="1104" cy="0"/>
            </a:xfrm>
            <a:prstGeom prst="line">
              <a:avLst/>
            </a:prstGeom>
            <a:ln w="38100" cap="flat" cmpd="sng">
              <a:solidFill>
                <a:srgbClr val="000000"/>
              </a:solidFill>
              <a:prstDash val="solid"/>
              <a:round/>
              <a:headEnd type="none" w="med" len="med"/>
              <a:tailEnd type="none" w="med" len="med"/>
            </a:ln>
          </p:spPr>
        </p:sp>
        <p:sp>
          <p:nvSpPr>
            <p:cNvPr id="82" name="直接连接符 38928"/>
            <p:cNvSpPr/>
            <p:nvPr/>
          </p:nvSpPr>
          <p:spPr>
            <a:xfrm>
              <a:off x="912" y="1152"/>
              <a:ext cx="0" cy="240"/>
            </a:xfrm>
            <a:prstGeom prst="line">
              <a:avLst/>
            </a:prstGeom>
            <a:ln w="38100" cap="flat" cmpd="sng">
              <a:solidFill>
                <a:srgbClr val="000000"/>
              </a:solidFill>
              <a:prstDash val="solid"/>
              <a:round/>
              <a:headEnd type="none" w="med" len="med"/>
              <a:tailEnd type="none" w="med" len="med"/>
            </a:ln>
          </p:spPr>
        </p:sp>
        <p:sp>
          <p:nvSpPr>
            <p:cNvPr id="83" name="直接连接符 38929"/>
            <p:cNvSpPr/>
            <p:nvPr/>
          </p:nvSpPr>
          <p:spPr>
            <a:xfrm>
              <a:off x="912" y="2976"/>
              <a:ext cx="0" cy="288"/>
            </a:xfrm>
            <a:prstGeom prst="line">
              <a:avLst/>
            </a:prstGeom>
            <a:ln w="38100" cap="flat" cmpd="sng">
              <a:solidFill>
                <a:srgbClr val="000000"/>
              </a:solidFill>
              <a:prstDash val="solid"/>
              <a:round/>
              <a:headEnd type="none" w="med" len="med"/>
              <a:tailEnd type="none" w="med" len="med"/>
            </a:ln>
          </p:spPr>
        </p:sp>
        <p:sp>
          <p:nvSpPr>
            <p:cNvPr id="84" name="直接连接符 38930"/>
            <p:cNvSpPr/>
            <p:nvPr/>
          </p:nvSpPr>
          <p:spPr>
            <a:xfrm>
              <a:off x="912" y="3264"/>
              <a:ext cx="1104" cy="0"/>
            </a:xfrm>
            <a:prstGeom prst="line">
              <a:avLst/>
            </a:prstGeom>
            <a:ln w="38100" cap="flat" cmpd="sng">
              <a:solidFill>
                <a:srgbClr val="000000"/>
              </a:solidFill>
              <a:prstDash val="solid"/>
              <a:round/>
              <a:headEnd type="none" w="med" len="med"/>
              <a:tailEnd type="none" w="med" len="med"/>
            </a:ln>
          </p:spPr>
        </p:sp>
        <p:sp>
          <p:nvSpPr>
            <p:cNvPr id="85" name="直接连接符 38931"/>
            <p:cNvSpPr/>
            <p:nvPr/>
          </p:nvSpPr>
          <p:spPr>
            <a:xfrm flipH="1">
              <a:off x="3696" y="1122"/>
              <a:ext cx="1008" cy="0"/>
            </a:xfrm>
            <a:prstGeom prst="line">
              <a:avLst/>
            </a:prstGeom>
            <a:ln w="38100" cap="flat" cmpd="sng">
              <a:solidFill>
                <a:srgbClr val="000000"/>
              </a:solidFill>
              <a:prstDash val="solid"/>
              <a:round/>
              <a:headEnd type="none" w="med" len="med"/>
              <a:tailEnd type="none" w="med" len="med"/>
            </a:ln>
          </p:spPr>
        </p:sp>
        <p:sp>
          <p:nvSpPr>
            <p:cNvPr id="86" name="直接连接符 38932"/>
            <p:cNvSpPr/>
            <p:nvPr/>
          </p:nvSpPr>
          <p:spPr>
            <a:xfrm>
              <a:off x="4704" y="1128"/>
              <a:ext cx="0" cy="312"/>
            </a:xfrm>
            <a:prstGeom prst="line">
              <a:avLst/>
            </a:prstGeom>
            <a:ln w="38100" cap="flat" cmpd="sng">
              <a:solidFill>
                <a:srgbClr val="000000"/>
              </a:solidFill>
              <a:prstDash val="solid"/>
              <a:round/>
              <a:headEnd type="none" w="med" len="med"/>
              <a:tailEnd type="none" w="med" len="med"/>
            </a:ln>
          </p:spPr>
        </p:sp>
        <p:sp>
          <p:nvSpPr>
            <p:cNvPr id="87" name="直接连接符 38933"/>
            <p:cNvSpPr/>
            <p:nvPr/>
          </p:nvSpPr>
          <p:spPr>
            <a:xfrm>
              <a:off x="3696" y="3264"/>
              <a:ext cx="1104" cy="0"/>
            </a:xfrm>
            <a:prstGeom prst="line">
              <a:avLst/>
            </a:prstGeom>
            <a:ln w="38100" cap="flat" cmpd="sng">
              <a:solidFill>
                <a:srgbClr val="000000"/>
              </a:solidFill>
              <a:prstDash val="solid"/>
              <a:round/>
              <a:headEnd type="none" w="med" len="med"/>
              <a:tailEnd type="none" w="med" len="med"/>
            </a:ln>
          </p:spPr>
        </p:sp>
        <p:sp>
          <p:nvSpPr>
            <p:cNvPr id="88" name="直接连接符 38934"/>
            <p:cNvSpPr/>
            <p:nvPr/>
          </p:nvSpPr>
          <p:spPr>
            <a:xfrm>
              <a:off x="4800" y="2640"/>
              <a:ext cx="0" cy="624"/>
            </a:xfrm>
            <a:prstGeom prst="line">
              <a:avLst/>
            </a:prstGeom>
            <a:ln w="38100" cap="flat" cmpd="sng">
              <a:solidFill>
                <a:srgbClr val="000000"/>
              </a:solidFill>
              <a:prstDash val="solid"/>
              <a:round/>
              <a:headEnd type="none" w="med" len="med"/>
              <a:tailEnd type="none" w="med" len="med"/>
            </a:ln>
          </p:spPr>
        </p:sp>
      </p:gr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133" name="组合 7"/>
          <p:cNvGrpSpPr/>
          <p:nvPr/>
        </p:nvGrpSpPr>
        <p:grpSpPr>
          <a:xfrm>
            <a:off x="108557" y="337632"/>
            <a:ext cx="4632960" cy="491490"/>
            <a:chOff x="198764" y="258545"/>
            <a:chExt cx="6175849" cy="655851"/>
          </a:xfrm>
        </p:grpSpPr>
        <p:grpSp>
          <p:nvGrpSpPr>
            <p:cNvPr id="134" name="组合 5"/>
            <p:cNvGrpSpPr/>
            <p:nvPr/>
          </p:nvGrpSpPr>
          <p:grpSpPr>
            <a:xfrm>
              <a:off x="198764" y="258545"/>
              <a:ext cx="700083" cy="563491"/>
              <a:chOff x="5075564" y="2933562"/>
              <a:chExt cx="2860947" cy="2302753"/>
            </a:xfrm>
          </p:grpSpPr>
          <p:sp>
            <p:nvSpPr>
              <p:cNvPr id="135" name="等腰三角形 134"/>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36" name="等腰三角形 13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7" name="文本框 6"/>
            <p:cNvSpPr txBox="1"/>
            <p:nvPr/>
          </p:nvSpPr>
          <p:spPr>
            <a:xfrm>
              <a:off x="988521" y="300065"/>
              <a:ext cx="538609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求的图形化分析</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0"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）类图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31" name="矩形 30"/>
          <p:cNvSpPr/>
          <p:nvPr/>
        </p:nvSpPr>
        <p:spPr>
          <a:xfrm>
            <a:off x="1025236" y="1632963"/>
            <a:ext cx="9772073" cy="474078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31745"/>
          <p:cNvSpPr txBox="1"/>
          <p:nvPr/>
        </p:nvSpPr>
        <p:spPr>
          <a:xfrm>
            <a:off x="4145862" y="1414882"/>
            <a:ext cx="3900275" cy="400110"/>
          </a:xfrm>
          <a:prstGeom prst="rect">
            <a:avLst/>
          </a:prstGeom>
          <a:solidFill>
            <a:schemeClr val="bg1"/>
          </a:solidFill>
          <a:ln>
            <a:solidFill>
              <a:srgbClr val="FF0000"/>
            </a:solidFill>
          </a:ln>
        </p:spPr>
        <p:txBody>
          <a:bodyPr wrap="square">
            <a:spAutoFit/>
          </a:bodyPr>
          <a:lstStyle>
            <a:defPPr>
              <a:defRPr lang="zh-CN"/>
            </a:defPPr>
            <a:lvl1pPr fontAlgn="base">
              <a:spcBef>
                <a:spcPct val="0"/>
              </a:spcBef>
              <a:spcAft>
                <a:spcPct val="0"/>
              </a:spcAft>
              <a:defRPr sz="2000" kern="0">
                <a:solidFill>
                  <a:schemeClr val="tx1">
                    <a:lumMod val="50000"/>
                    <a:lumOff val="50000"/>
                  </a:schemeClr>
                </a:solidFill>
                <a:latin typeface="+mn-ea"/>
              </a:defRPr>
            </a:lvl1pPr>
          </a:lstStyle>
          <a:p>
            <a:r>
              <a:rPr lang="zh-CN" altLang="en-US" b="1" dirty="0">
                <a:solidFill>
                  <a:srgbClr val="FF0000"/>
                </a:solidFill>
              </a:rPr>
              <a:t>化学制品跟踪系统中的部分类图</a:t>
            </a:r>
            <a:endParaRPr lang="zh-CN" altLang="en-US" b="1" dirty="0">
              <a:solidFill>
                <a:srgbClr val="FF0000"/>
              </a:solidFill>
            </a:endParaRPr>
          </a:p>
        </p:txBody>
      </p:sp>
      <p:sp>
        <p:nvSpPr>
          <p:cNvPr id="3" name="日期占位符 2"/>
          <p:cNvSpPr>
            <a:spLocks noGrp="1"/>
          </p:cNvSpPr>
          <p:nvPr>
            <p:ph type="dt" sz="half" idx="10"/>
          </p:nvPr>
        </p:nvSpPr>
        <p:spPr/>
        <p:txBody>
          <a:bodyPr/>
          <a:lstStyle/>
          <a:p>
            <a:pPr>
              <a:defRPr/>
            </a:pPr>
            <a:fld id="{1B00AE70-0CE7-445D-AAE6-0E71782DB8BC}"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133"/>
                                        </p:tgtEl>
                                        <p:attrNameLst>
                                          <p:attrName>style.visibility</p:attrName>
                                        </p:attrNameLst>
                                      </p:cBhvr>
                                      <p:to>
                                        <p:strVal val="visible"/>
                                      </p:to>
                                    </p:set>
                                    <p:anim calcmode="lin" valueType="num">
                                      <p:cBhvr additive="base">
                                        <p:cTn id="12" dur="500" fill="hold"/>
                                        <p:tgtEl>
                                          <p:spTgt spid="133"/>
                                        </p:tgtEl>
                                        <p:attrNameLst>
                                          <p:attrName>ppt_x</p:attrName>
                                        </p:attrNameLst>
                                      </p:cBhvr>
                                      <p:tavLst>
                                        <p:tav tm="0">
                                          <p:val>
                                            <p:strVal val="0-#ppt_w/2"/>
                                          </p:val>
                                        </p:tav>
                                        <p:tav tm="100000">
                                          <p:val>
                                            <p:strVal val="#ppt_x"/>
                                          </p:val>
                                        </p:tav>
                                      </p:tavLst>
                                    </p:anim>
                                    <p:anim calcmode="lin" valueType="num">
                                      <p:cBhvr additive="base">
                                        <p:cTn id="13" dur="500" fill="hold"/>
                                        <p:tgtEl>
                                          <p:spTgt spid="133"/>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p:tgtEl>
                                          <p:spTgt spid="30"/>
                                        </p:tgtEl>
                                        <p:attrNameLst>
                                          <p:attrName>ppt_x</p:attrName>
                                        </p:attrNameLst>
                                      </p:cBhvr>
                                      <p:tavLst>
                                        <p:tav tm="0">
                                          <p:val>
                                            <p:strVal val="#ppt_x+#ppt_w*1.125000"/>
                                          </p:val>
                                        </p:tav>
                                        <p:tav tm="100000">
                                          <p:val>
                                            <p:strVal val="#ppt_x"/>
                                          </p:val>
                                        </p:tav>
                                      </p:tavLst>
                                    </p:anim>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8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7"/>
          <p:cNvGrpSpPr/>
          <p:nvPr/>
        </p:nvGrpSpPr>
        <p:grpSpPr>
          <a:xfrm>
            <a:off x="108557" y="337632"/>
            <a:ext cx="3815742" cy="491607"/>
            <a:chOff x="198764" y="258545"/>
            <a:chExt cx="5086477" cy="656007"/>
          </a:xfrm>
        </p:grpSpPr>
        <p:grpSp>
          <p:nvGrpSpPr>
            <p:cNvPr id="19" name="组合 5"/>
            <p:cNvGrpSpPr/>
            <p:nvPr/>
          </p:nvGrpSpPr>
          <p:grpSpPr>
            <a:xfrm>
              <a:off x="198764" y="258545"/>
              <a:ext cx="700083" cy="563491"/>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0"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6" name="矩形 66"/>
          <p:cNvSpPr>
            <a:spLocks noChangeArrowheads="1"/>
          </p:cNvSpPr>
          <p:nvPr/>
        </p:nvSpPr>
        <p:spPr bwMode="auto">
          <a:xfrm>
            <a:off x="2584724" y="2629871"/>
            <a:ext cx="8470631" cy="481863"/>
          </a:xfrm>
          <a:prstGeom prst="rect">
            <a:avLst/>
          </a:prstGeom>
          <a:solidFill>
            <a:schemeClr val="accent6">
              <a:lumMod val="20000"/>
              <a:lumOff val="80000"/>
            </a:schemeClr>
          </a:solidFill>
          <a:ln>
            <a:noFill/>
          </a:ln>
        </p:spPr>
        <p:txBody>
          <a:bodyPr wrap="square">
            <a:spAutoFit/>
          </a:bodyPr>
          <a:lstStyle/>
          <a:p>
            <a:pPr indent="0">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）数据字典是一个对系统用到的所有数据项和结构定义的共享仓库</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23" name="组合 2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355234" y="2815600"/>
            <a:ext cx="1980000" cy="1661851"/>
            <a:chOff x="3532188" y="1614488"/>
            <a:chExt cx="5127626" cy="4303713"/>
          </a:xfrm>
        </p:grpSpPr>
        <p:sp>
          <p:nvSpPr>
            <p:cNvPr id="24" name="ïṥlîḓê"/>
            <p:cNvSpPr/>
            <p:nvPr/>
          </p:nvSpPr>
          <p:spPr bwMode="auto">
            <a:xfrm>
              <a:off x="4257676" y="3792538"/>
              <a:ext cx="4402138" cy="831850"/>
            </a:xfrm>
            <a:custGeom>
              <a:avLst/>
              <a:gdLst>
                <a:gd name="T0" fmla="*/ 328 w 334"/>
                <a:gd name="T1" fmla="*/ 63 h 63"/>
                <a:gd name="T2" fmla="*/ 7 w 334"/>
                <a:gd name="T3" fmla="*/ 63 h 63"/>
                <a:gd name="T4" fmla="*/ 0 w 334"/>
                <a:gd name="T5" fmla="*/ 57 h 63"/>
                <a:gd name="T6" fmla="*/ 0 w 334"/>
                <a:gd name="T7" fmla="*/ 6 h 63"/>
                <a:gd name="T8" fmla="*/ 7 w 334"/>
                <a:gd name="T9" fmla="*/ 0 h 63"/>
                <a:gd name="T10" fmla="*/ 328 w 334"/>
                <a:gd name="T11" fmla="*/ 0 h 63"/>
                <a:gd name="T12" fmla="*/ 334 w 334"/>
                <a:gd name="T13" fmla="*/ 6 h 63"/>
                <a:gd name="T14" fmla="*/ 334 w 334"/>
                <a:gd name="T15" fmla="*/ 57 h 63"/>
                <a:gd name="T16" fmla="*/ 328 w 334"/>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63">
                  <a:moveTo>
                    <a:pt x="328" y="63"/>
                  </a:moveTo>
                  <a:cubicBezTo>
                    <a:pt x="7" y="63"/>
                    <a:pt x="7" y="63"/>
                    <a:pt x="7" y="63"/>
                  </a:cubicBezTo>
                  <a:cubicBezTo>
                    <a:pt x="3" y="63"/>
                    <a:pt x="0" y="60"/>
                    <a:pt x="0" y="57"/>
                  </a:cubicBezTo>
                  <a:cubicBezTo>
                    <a:pt x="0" y="6"/>
                    <a:pt x="0" y="6"/>
                    <a:pt x="0" y="6"/>
                  </a:cubicBezTo>
                  <a:cubicBezTo>
                    <a:pt x="0" y="3"/>
                    <a:pt x="3" y="0"/>
                    <a:pt x="7" y="0"/>
                  </a:cubicBezTo>
                  <a:cubicBezTo>
                    <a:pt x="328" y="0"/>
                    <a:pt x="328" y="0"/>
                    <a:pt x="328" y="0"/>
                  </a:cubicBezTo>
                  <a:cubicBezTo>
                    <a:pt x="331" y="0"/>
                    <a:pt x="334" y="3"/>
                    <a:pt x="334" y="6"/>
                  </a:cubicBezTo>
                  <a:cubicBezTo>
                    <a:pt x="334" y="57"/>
                    <a:pt x="334" y="57"/>
                    <a:pt x="334" y="57"/>
                  </a:cubicBezTo>
                  <a:cubicBezTo>
                    <a:pt x="334" y="60"/>
                    <a:pt x="331" y="63"/>
                    <a:pt x="328" y="63"/>
                  </a:cubicBezTo>
                  <a:close/>
                </a:path>
              </a:pathLst>
            </a:custGeom>
            <a:solidFill>
              <a:srgbClr val="75462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îṥľidé"/>
            <p:cNvSpPr/>
            <p:nvPr/>
          </p:nvSpPr>
          <p:spPr bwMode="auto">
            <a:xfrm>
              <a:off x="7196138" y="3792538"/>
              <a:ext cx="896938" cy="831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1" name="isliḍè"/>
            <p:cNvSpPr/>
            <p:nvPr/>
          </p:nvSpPr>
          <p:spPr bwMode="auto">
            <a:xfrm>
              <a:off x="6892926" y="3792538"/>
              <a:ext cx="131763" cy="831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2" name="îsḻíḓè"/>
            <p:cNvSpPr/>
            <p:nvPr/>
          </p:nvSpPr>
          <p:spPr bwMode="auto">
            <a:xfrm>
              <a:off x="7526338" y="3859213"/>
              <a:ext cx="236538" cy="712788"/>
            </a:xfrm>
            <a:prstGeom prst="rect">
              <a:avLst/>
            </a:prstGeom>
            <a:solidFill>
              <a:srgbClr val="9DBF5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3" name="ïṩlíḓe"/>
            <p:cNvSpPr/>
            <p:nvPr/>
          </p:nvSpPr>
          <p:spPr bwMode="auto">
            <a:xfrm>
              <a:off x="7367588" y="4016376"/>
              <a:ext cx="554038" cy="396875"/>
            </a:xfrm>
            <a:prstGeom prst="ellipse">
              <a:avLst/>
            </a:prstGeom>
            <a:solidFill>
              <a:srgbClr val="FF454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ṩlîḓê"/>
            <p:cNvSpPr/>
            <p:nvPr/>
          </p:nvSpPr>
          <p:spPr bwMode="auto">
            <a:xfrm>
              <a:off x="3994151" y="2274888"/>
              <a:ext cx="3070225" cy="817563"/>
            </a:xfrm>
            <a:custGeom>
              <a:avLst/>
              <a:gdLst>
                <a:gd name="T0" fmla="*/ 4 w 233"/>
                <a:gd name="T1" fmla="*/ 0 h 62"/>
                <a:gd name="T2" fmla="*/ 229 w 233"/>
                <a:gd name="T3" fmla="*/ 0 h 62"/>
                <a:gd name="T4" fmla="*/ 233 w 233"/>
                <a:gd name="T5" fmla="*/ 6 h 62"/>
                <a:gd name="T6" fmla="*/ 233 w 233"/>
                <a:gd name="T7" fmla="*/ 56 h 62"/>
                <a:gd name="T8" fmla="*/ 229 w 233"/>
                <a:gd name="T9" fmla="*/ 62 h 62"/>
                <a:gd name="T10" fmla="*/ 4 w 233"/>
                <a:gd name="T11" fmla="*/ 62 h 62"/>
                <a:gd name="T12" fmla="*/ 0 w 233"/>
                <a:gd name="T13" fmla="*/ 56 h 62"/>
                <a:gd name="T14" fmla="*/ 0 w 233"/>
                <a:gd name="T15" fmla="*/ 6 h 62"/>
                <a:gd name="T16" fmla="*/ 4 w 233"/>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62">
                  <a:moveTo>
                    <a:pt x="4" y="0"/>
                  </a:moveTo>
                  <a:cubicBezTo>
                    <a:pt x="229" y="0"/>
                    <a:pt x="229" y="0"/>
                    <a:pt x="229" y="0"/>
                  </a:cubicBezTo>
                  <a:cubicBezTo>
                    <a:pt x="231" y="0"/>
                    <a:pt x="233" y="3"/>
                    <a:pt x="233" y="6"/>
                  </a:cubicBezTo>
                  <a:cubicBezTo>
                    <a:pt x="233" y="56"/>
                    <a:pt x="233" y="56"/>
                    <a:pt x="233" y="56"/>
                  </a:cubicBezTo>
                  <a:cubicBezTo>
                    <a:pt x="233" y="59"/>
                    <a:pt x="231" y="62"/>
                    <a:pt x="229" y="62"/>
                  </a:cubicBezTo>
                  <a:cubicBezTo>
                    <a:pt x="4" y="62"/>
                    <a:pt x="4" y="62"/>
                    <a:pt x="4" y="62"/>
                  </a:cubicBezTo>
                  <a:cubicBezTo>
                    <a:pt x="2" y="62"/>
                    <a:pt x="0" y="59"/>
                    <a:pt x="0" y="56"/>
                  </a:cubicBezTo>
                  <a:cubicBezTo>
                    <a:pt x="0" y="6"/>
                    <a:pt x="0" y="6"/>
                    <a:pt x="0" y="6"/>
                  </a:cubicBezTo>
                  <a:cubicBezTo>
                    <a:pt x="0" y="3"/>
                    <a:pt x="2" y="0"/>
                    <a:pt x="4" y="0"/>
                  </a:cubicBezTo>
                  <a:close/>
                </a:path>
              </a:pathLst>
            </a:custGeom>
            <a:solidFill>
              <a:srgbClr val="FFB34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íŝļiḓe"/>
            <p:cNvSpPr/>
            <p:nvPr/>
          </p:nvSpPr>
          <p:spPr bwMode="auto">
            <a:xfrm>
              <a:off x="4481513" y="2274888"/>
              <a:ext cx="790575" cy="817563"/>
            </a:xfrm>
            <a:prstGeom prst="rect">
              <a:avLst/>
            </a:prstGeom>
            <a:solidFill>
              <a:srgbClr val="1387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6" name="ïṩḷíďê"/>
            <p:cNvSpPr/>
            <p:nvPr/>
          </p:nvSpPr>
          <p:spPr bwMode="auto">
            <a:xfrm>
              <a:off x="4533901" y="2327276"/>
              <a:ext cx="92075" cy="712788"/>
            </a:xfrm>
            <a:prstGeom prst="rect">
              <a:avLst/>
            </a:prstGeom>
            <a:solidFill>
              <a:srgbClr val="9DBF5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7" name="ïśľîdé"/>
            <p:cNvSpPr/>
            <p:nvPr/>
          </p:nvSpPr>
          <p:spPr bwMode="auto">
            <a:xfrm>
              <a:off x="4692651" y="2327276"/>
              <a:ext cx="92075" cy="712788"/>
            </a:xfrm>
            <a:prstGeom prst="rect">
              <a:avLst/>
            </a:prstGeom>
            <a:solidFill>
              <a:srgbClr val="9DBF5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8" name="ïṥḷïḓè"/>
            <p:cNvSpPr/>
            <p:nvPr/>
          </p:nvSpPr>
          <p:spPr bwMode="auto">
            <a:xfrm>
              <a:off x="5008563" y="2551113"/>
              <a:ext cx="158750" cy="277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9" name="îśḷíďé"/>
            <p:cNvSpPr/>
            <p:nvPr/>
          </p:nvSpPr>
          <p:spPr bwMode="auto">
            <a:xfrm>
              <a:off x="4125913" y="4689476"/>
              <a:ext cx="4216400" cy="1030288"/>
            </a:xfrm>
            <a:custGeom>
              <a:avLst/>
              <a:gdLst>
                <a:gd name="T0" fmla="*/ 312 w 320"/>
                <a:gd name="T1" fmla="*/ 78 h 78"/>
                <a:gd name="T2" fmla="*/ 0 w 320"/>
                <a:gd name="T3" fmla="*/ 78 h 78"/>
                <a:gd name="T4" fmla="*/ 0 w 320"/>
                <a:gd name="T5" fmla="*/ 0 h 78"/>
                <a:gd name="T6" fmla="*/ 312 w 320"/>
                <a:gd name="T7" fmla="*/ 0 h 78"/>
                <a:gd name="T8" fmla="*/ 312 w 320"/>
                <a:gd name="T9" fmla="*/ 78 h 78"/>
              </a:gdLst>
              <a:ahLst/>
              <a:cxnLst>
                <a:cxn ang="0">
                  <a:pos x="T0" y="T1"/>
                </a:cxn>
                <a:cxn ang="0">
                  <a:pos x="T2" y="T3"/>
                </a:cxn>
                <a:cxn ang="0">
                  <a:pos x="T4" y="T5"/>
                </a:cxn>
                <a:cxn ang="0">
                  <a:pos x="T6" y="T7"/>
                </a:cxn>
                <a:cxn ang="0">
                  <a:pos x="T8" y="T9"/>
                </a:cxn>
              </a:cxnLst>
              <a:rect l="0" t="0" r="r" b="b"/>
              <a:pathLst>
                <a:path w="320" h="78">
                  <a:moveTo>
                    <a:pt x="312" y="78"/>
                  </a:moveTo>
                  <a:cubicBezTo>
                    <a:pt x="208" y="78"/>
                    <a:pt x="104" y="78"/>
                    <a:pt x="0" y="78"/>
                  </a:cubicBezTo>
                  <a:cubicBezTo>
                    <a:pt x="13" y="53"/>
                    <a:pt x="13" y="24"/>
                    <a:pt x="0" y="0"/>
                  </a:cubicBezTo>
                  <a:cubicBezTo>
                    <a:pt x="104" y="0"/>
                    <a:pt x="208" y="0"/>
                    <a:pt x="312" y="0"/>
                  </a:cubicBezTo>
                  <a:cubicBezTo>
                    <a:pt x="320" y="21"/>
                    <a:pt x="319" y="56"/>
                    <a:pt x="312" y="7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íṩľîḓé"/>
            <p:cNvSpPr/>
            <p:nvPr/>
          </p:nvSpPr>
          <p:spPr bwMode="auto">
            <a:xfrm>
              <a:off x="4362451" y="4848226"/>
              <a:ext cx="3783013" cy="53975"/>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ïṥľïḍè"/>
            <p:cNvSpPr/>
            <p:nvPr/>
          </p:nvSpPr>
          <p:spPr bwMode="auto">
            <a:xfrm>
              <a:off x="4362451" y="5059363"/>
              <a:ext cx="3783013" cy="53975"/>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îṣļiḑé"/>
            <p:cNvSpPr/>
            <p:nvPr/>
          </p:nvSpPr>
          <p:spPr bwMode="auto">
            <a:xfrm>
              <a:off x="4362451" y="5257801"/>
              <a:ext cx="3783013" cy="66675"/>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îṥľîḑe"/>
            <p:cNvSpPr/>
            <p:nvPr/>
          </p:nvSpPr>
          <p:spPr bwMode="auto">
            <a:xfrm>
              <a:off x="4362451" y="5468938"/>
              <a:ext cx="3783013" cy="66675"/>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ïṡḻíḍé"/>
            <p:cNvSpPr/>
            <p:nvPr/>
          </p:nvSpPr>
          <p:spPr bwMode="auto">
            <a:xfrm>
              <a:off x="4073526" y="4624388"/>
              <a:ext cx="4348163" cy="1147763"/>
            </a:xfrm>
            <a:custGeom>
              <a:avLst/>
              <a:gdLst>
                <a:gd name="T0" fmla="*/ 316 w 330"/>
                <a:gd name="T1" fmla="*/ 87 h 87"/>
                <a:gd name="T2" fmla="*/ 4 w 330"/>
                <a:gd name="T3" fmla="*/ 87 h 87"/>
                <a:gd name="T4" fmla="*/ 0 w 330"/>
                <a:gd name="T5" fmla="*/ 83 h 87"/>
                <a:gd name="T6" fmla="*/ 4 w 330"/>
                <a:gd name="T7" fmla="*/ 78 h 87"/>
                <a:gd name="T8" fmla="*/ 313 w 330"/>
                <a:gd name="T9" fmla="*/ 78 h 87"/>
                <a:gd name="T10" fmla="*/ 313 w 330"/>
                <a:gd name="T11" fmla="*/ 9 h 87"/>
                <a:gd name="T12" fmla="*/ 4 w 330"/>
                <a:gd name="T13" fmla="*/ 9 h 87"/>
                <a:gd name="T14" fmla="*/ 0 w 330"/>
                <a:gd name="T15" fmla="*/ 5 h 87"/>
                <a:gd name="T16" fmla="*/ 4 w 330"/>
                <a:gd name="T17" fmla="*/ 0 h 87"/>
                <a:gd name="T18" fmla="*/ 316 w 330"/>
                <a:gd name="T19" fmla="*/ 0 h 87"/>
                <a:gd name="T20" fmla="*/ 321 w 330"/>
                <a:gd name="T21" fmla="*/ 3 h 87"/>
                <a:gd name="T22" fmla="*/ 321 w 330"/>
                <a:gd name="T23" fmla="*/ 84 h 87"/>
                <a:gd name="T24" fmla="*/ 316 w 33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87">
                  <a:moveTo>
                    <a:pt x="316" y="87"/>
                  </a:moveTo>
                  <a:cubicBezTo>
                    <a:pt x="4" y="87"/>
                    <a:pt x="4" y="87"/>
                    <a:pt x="4" y="87"/>
                  </a:cubicBezTo>
                  <a:cubicBezTo>
                    <a:pt x="2" y="87"/>
                    <a:pt x="0" y="85"/>
                    <a:pt x="0" y="83"/>
                  </a:cubicBezTo>
                  <a:cubicBezTo>
                    <a:pt x="0" y="80"/>
                    <a:pt x="2" y="78"/>
                    <a:pt x="4" y="78"/>
                  </a:cubicBezTo>
                  <a:cubicBezTo>
                    <a:pt x="313" y="78"/>
                    <a:pt x="313" y="78"/>
                    <a:pt x="313" y="78"/>
                  </a:cubicBezTo>
                  <a:cubicBezTo>
                    <a:pt x="318" y="59"/>
                    <a:pt x="320" y="29"/>
                    <a:pt x="313" y="9"/>
                  </a:cubicBezTo>
                  <a:cubicBezTo>
                    <a:pt x="4" y="9"/>
                    <a:pt x="4" y="9"/>
                    <a:pt x="4" y="9"/>
                  </a:cubicBezTo>
                  <a:cubicBezTo>
                    <a:pt x="2" y="9"/>
                    <a:pt x="0" y="7"/>
                    <a:pt x="0" y="5"/>
                  </a:cubicBezTo>
                  <a:cubicBezTo>
                    <a:pt x="0" y="2"/>
                    <a:pt x="2" y="0"/>
                    <a:pt x="4" y="0"/>
                  </a:cubicBezTo>
                  <a:cubicBezTo>
                    <a:pt x="316" y="0"/>
                    <a:pt x="316" y="0"/>
                    <a:pt x="316" y="0"/>
                  </a:cubicBezTo>
                  <a:cubicBezTo>
                    <a:pt x="318" y="0"/>
                    <a:pt x="320" y="1"/>
                    <a:pt x="321" y="3"/>
                  </a:cubicBezTo>
                  <a:cubicBezTo>
                    <a:pt x="330" y="26"/>
                    <a:pt x="328" y="63"/>
                    <a:pt x="321" y="84"/>
                  </a:cubicBezTo>
                  <a:cubicBezTo>
                    <a:pt x="320" y="86"/>
                    <a:pt x="318" y="87"/>
                    <a:pt x="316" y="87"/>
                  </a:cubicBezTo>
                  <a:close/>
                </a:path>
              </a:pathLst>
            </a:custGeom>
            <a:solidFill>
              <a:srgbClr val="9D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íṥļiďè"/>
            <p:cNvSpPr/>
            <p:nvPr/>
          </p:nvSpPr>
          <p:spPr bwMode="auto">
            <a:xfrm>
              <a:off x="6840538" y="5059363"/>
              <a:ext cx="223838" cy="476250"/>
            </a:xfrm>
            <a:prstGeom prst="rect">
              <a:avLst/>
            </a:prstGeom>
            <a:solidFill>
              <a:srgbClr val="FF454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46" name="î$ľîďè"/>
            <p:cNvSpPr/>
            <p:nvPr/>
          </p:nvSpPr>
          <p:spPr bwMode="auto">
            <a:xfrm>
              <a:off x="6681788" y="5376863"/>
              <a:ext cx="554038" cy="541338"/>
            </a:xfrm>
            <a:custGeom>
              <a:avLst/>
              <a:gdLst>
                <a:gd name="T0" fmla="*/ 42 w 42"/>
                <a:gd name="T1" fmla="*/ 36 h 41"/>
                <a:gd name="T2" fmla="*/ 36 w 42"/>
                <a:gd name="T3" fmla="*/ 41 h 41"/>
                <a:gd name="T4" fmla="*/ 5 w 42"/>
                <a:gd name="T5" fmla="*/ 41 h 41"/>
                <a:gd name="T6" fmla="*/ 0 w 42"/>
                <a:gd name="T7" fmla="*/ 36 h 41"/>
                <a:gd name="T8" fmla="*/ 0 w 42"/>
                <a:gd name="T9" fmla="*/ 5 h 41"/>
                <a:gd name="T10" fmla="*/ 5 w 42"/>
                <a:gd name="T11" fmla="*/ 0 h 41"/>
                <a:gd name="T12" fmla="*/ 36 w 42"/>
                <a:gd name="T13" fmla="*/ 0 h 41"/>
                <a:gd name="T14" fmla="*/ 42 w 42"/>
                <a:gd name="T15" fmla="*/ 5 h 41"/>
                <a:gd name="T16" fmla="*/ 42 w 42"/>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1">
                  <a:moveTo>
                    <a:pt x="42" y="36"/>
                  </a:moveTo>
                  <a:cubicBezTo>
                    <a:pt x="42" y="39"/>
                    <a:pt x="39" y="41"/>
                    <a:pt x="36" y="41"/>
                  </a:cubicBezTo>
                  <a:cubicBezTo>
                    <a:pt x="5" y="41"/>
                    <a:pt x="5" y="41"/>
                    <a:pt x="5" y="41"/>
                  </a:cubicBezTo>
                  <a:cubicBezTo>
                    <a:pt x="2" y="41"/>
                    <a:pt x="0" y="39"/>
                    <a:pt x="0" y="36"/>
                  </a:cubicBezTo>
                  <a:cubicBezTo>
                    <a:pt x="0" y="5"/>
                    <a:pt x="0" y="5"/>
                    <a:pt x="0" y="5"/>
                  </a:cubicBezTo>
                  <a:cubicBezTo>
                    <a:pt x="0" y="2"/>
                    <a:pt x="2" y="0"/>
                    <a:pt x="5" y="0"/>
                  </a:cubicBezTo>
                  <a:cubicBezTo>
                    <a:pt x="36" y="0"/>
                    <a:pt x="36" y="0"/>
                    <a:pt x="36" y="0"/>
                  </a:cubicBezTo>
                  <a:cubicBezTo>
                    <a:pt x="39" y="0"/>
                    <a:pt x="42" y="2"/>
                    <a:pt x="42" y="5"/>
                  </a:cubicBezTo>
                  <a:lnTo>
                    <a:pt x="42" y="36"/>
                  </a:lnTo>
                  <a:close/>
                </a:path>
              </a:pathLst>
            </a:custGeom>
            <a:solidFill>
              <a:srgbClr val="13878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íSlíḍe"/>
            <p:cNvSpPr/>
            <p:nvPr/>
          </p:nvSpPr>
          <p:spPr bwMode="auto">
            <a:xfrm>
              <a:off x="6708776" y="5441951"/>
              <a:ext cx="487363" cy="449263"/>
            </a:xfrm>
            <a:custGeom>
              <a:avLst/>
              <a:gdLst>
                <a:gd name="T0" fmla="*/ 35 w 37"/>
                <a:gd name="T1" fmla="*/ 10 h 34"/>
                <a:gd name="T2" fmla="*/ 23 w 37"/>
                <a:gd name="T3" fmla="*/ 11 h 34"/>
                <a:gd name="T4" fmla="*/ 19 w 37"/>
                <a:gd name="T5" fmla="*/ 0 h 34"/>
                <a:gd name="T6" fmla="*/ 15 w 37"/>
                <a:gd name="T7" fmla="*/ 11 h 34"/>
                <a:gd name="T8" fmla="*/ 3 w 37"/>
                <a:gd name="T9" fmla="*/ 10 h 34"/>
                <a:gd name="T10" fmla="*/ 13 w 37"/>
                <a:gd name="T11" fmla="*/ 18 h 34"/>
                <a:gd name="T12" fmla="*/ 7 w 37"/>
                <a:gd name="T13" fmla="*/ 29 h 34"/>
                <a:gd name="T14" fmla="*/ 19 w 37"/>
                <a:gd name="T15" fmla="*/ 21 h 34"/>
                <a:gd name="T16" fmla="*/ 31 w 37"/>
                <a:gd name="T17" fmla="*/ 29 h 34"/>
                <a:gd name="T18" fmla="*/ 25 w 37"/>
                <a:gd name="T19" fmla="*/ 18 h 34"/>
                <a:gd name="T20" fmla="*/ 35 w 37"/>
                <a:gd name="T21"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4">
                  <a:moveTo>
                    <a:pt x="35" y="10"/>
                  </a:moveTo>
                  <a:cubicBezTo>
                    <a:pt x="32" y="4"/>
                    <a:pt x="27" y="7"/>
                    <a:pt x="23" y="11"/>
                  </a:cubicBezTo>
                  <a:cubicBezTo>
                    <a:pt x="24" y="6"/>
                    <a:pt x="25" y="0"/>
                    <a:pt x="19" y="0"/>
                  </a:cubicBezTo>
                  <a:cubicBezTo>
                    <a:pt x="12" y="0"/>
                    <a:pt x="13" y="6"/>
                    <a:pt x="15" y="11"/>
                  </a:cubicBezTo>
                  <a:cubicBezTo>
                    <a:pt x="11" y="7"/>
                    <a:pt x="5" y="4"/>
                    <a:pt x="3" y="10"/>
                  </a:cubicBezTo>
                  <a:cubicBezTo>
                    <a:pt x="0" y="16"/>
                    <a:pt x="7" y="18"/>
                    <a:pt x="13" y="18"/>
                  </a:cubicBezTo>
                  <a:cubicBezTo>
                    <a:pt x="7" y="20"/>
                    <a:pt x="2" y="24"/>
                    <a:pt x="7" y="29"/>
                  </a:cubicBezTo>
                  <a:cubicBezTo>
                    <a:pt x="12" y="34"/>
                    <a:pt x="16" y="27"/>
                    <a:pt x="19" y="21"/>
                  </a:cubicBezTo>
                  <a:cubicBezTo>
                    <a:pt x="21" y="27"/>
                    <a:pt x="26" y="34"/>
                    <a:pt x="31" y="29"/>
                  </a:cubicBezTo>
                  <a:cubicBezTo>
                    <a:pt x="35" y="24"/>
                    <a:pt x="30" y="20"/>
                    <a:pt x="25" y="18"/>
                  </a:cubicBezTo>
                  <a:cubicBezTo>
                    <a:pt x="31" y="18"/>
                    <a:pt x="37" y="16"/>
                    <a:pt x="35"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ïṩļiḑè"/>
            <p:cNvSpPr/>
            <p:nvPr/>
          </p:nvSpPr>
          <p:spPr bwMode="auto">
            <a:xfrm>
              <a:off x="6892926" y="5588001"/>
              <a:ext cx="131763" cy="131763"/>
            </a:xfrm>
            <a:prstGeom prst="ellipse">
              <a:avLst/>
            </a:prstGeom>
            <a:solidFill>
              <a:srgbClr val="FFB34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iṧḻiḑè"/>
            <p:cNvSpPr/>
            <p:nvPr/>
          </p:nvSpPr>
          <p:spPr bwMode="auto">
            <a:xfrm>
              <a:off x="3730626" y="3132138"/>
              <a:ext cx="4625975" cy="620713"/>
            </a:xfrm>
            <a:custGeom>
              <a:avLst/>
              <a:gdLst>
                <a:gd name="T0" fmla="*/ 9 w 351"/>
                <a:gd name="T1" fmla="*/ 0 h 47"/>
                <a:gd name="T2" fmla="*/ 351 w 351"/>
                <a:gd name="T3" fmla="*/ 0 h 47"/>
                <a:gd name="T4" fmla="*/ 351 w 351"/>
                <a:gd name="T5" fmla="*/ 47 h 47"/>
                <a:gd name="T6" fmla="*/ 9 w 351"/>
                <a:gd name="T7" fmla="*/ 47 h 47"/>
                <a:gd name="T8" fmla="*/ 9 w 351"/>
                <a:gd name="T9" fmla="*/ 0 h 47"/>
              </a:gdLst>
              <a:ahLst/>
              <a:cxnLst>
                <a:cxn ang="0">
                  <a:pos x="T0" y="T1"/>
                </a:cxn>
                <a:cxn ang="0">
                  <a:pos x="T2" y="T3"/>
                </a:cxn>
                <a:cxn ang="0">
                  <a:pos x="T4" y="T5"/>
                </a:cxn>
                <a:cxn ang="0">
                  <a:pos x="T6" y="T7"/>
                </a:cxn>
                <a:cxn ang="0">
                  <a:pos x="T8" y="T9"/>
                </a:cxn>
              </a:cxnLst>
              <a:rect l="0" t="0" r="r" b="b"/>
              <a:pathLst>
                <a:path w="351" h="47">
                  <a:moveTo>
                    <a:pt x="9" y="0"/>
                  </a:moveTo>
                  <a:cubicBezTo>
                    <a:pt x="123" y="0"/>
                    <a:pt x="237" y="0"/>
                    <a:pt x="351" y="0"/>
                  </a:cubicBezTo>
                  <a:cubicBezTo>
                    <a:pt x="336" y="15"/>
                    <a:pt x="336" y="32"/>
                    <a:pt x="351" y="47"/>
                  </a:cubicBezTo>
                  <a:cubicBezTo>
                    <a:pt x="237" y="47"/>
                    <a:pt x="123" y="47"/>
                    <a:pt x="9" y="47"/>
                  </a:cubicBezTo>
                  <a:cubicBezTo>
                    <a:pt x="0" y="34"/>
                    <a:pt x="1" y="13"/>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îṣ1ïḑê"/>
            <p:cNvSpPr/>
            <p:nvPr/>
          </p:nvSpPr>
          <p:spPr bwMode="auto">
            <a:xfrm>
              <a:off x="3663951" y="3092451"/>
              <a:ext cx="4745038" cy="700088"/>
            </a:xfrm>
            <a:custGeom>
              <a:avLst/>
              <a:gdLst>
                <a:gd name="T0" fmla="*/ 356 w 360"/>
                <a:gd name="T1" fmla="*/ 53 h 53"/>
                <a:gd name="T2" fmla="*/ 14 w 360"/>
                <a:gd name="T3" fmla="*/ 53 h 53"/>
                <a:gd name="T4" fmla="*/ 11 w 360"/>
                <a:gd name="T5" fmla="*/ 52 h 53"/>
                <a:gd name="T6" fmla="*/ 11 w 360"/>
                <a:gd name="T7" fmla="*/ 2 h 53"/>
                <a:gd name="T8" fmla="*/ 14 w 360"/>
                <a:gd name="T9" fmla="*/ 0 h 53"/>
                <a:gd name="T10" fmla="*/ 356 w 360"/>
                <a:gd name="T11" fmla="*/ 0 h 53"/>
                <a:gd name="T12" fmla="*/ 360 w 360"/>
                <a:gd name="T13" fmla="*/ 3 h 53"/>
                <a:gd name="T14" fmla="*/ 356 w 360"/>
                <a:gd name="T15" fmla="*/ 7 h 53"/>
                <a:gd name="T16" fmla="*/ 16 w 360"/>
                <a:gd name="T17" fmla="*/ 7 h 53"/>
                <a:gd name="T18" fmla="*/ 16 w 360"/>
                <a:gd name="T19" fmla="*/ 46 h 53"/>
                <a:gd name="T20" fmla="*/ 356 w 360"/>
                <a:gd name="T21" fmla="*/ 46 h 53"/>
                <a:gd name="T22" fmla="*/ 360 w 360"/>
                <a:gd name="T23" fmla="*/ 50 h 53"/>
                <a:gd name="T24" fmla="*/ 356 w 360"/>
                <a:gd name="T2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53">
                  <a:moveTo>
                    <a:pt x="356" y="53"/>
                  </a:moveTo>
                  <a:cubicBezTo>
                    <a:pt x="14" y="53"/>
                    <a:pt x="14" y="53"/>
                    <a:pt x="14" y="53"/>
                  </a:cubicBezTo>
                  <a:cubicBezTo>
                    <a:pt x="12" y="53"/>
                    <a:pt x="11" y="53"/>
                    <a:pt x="11" y="52"/>
                  </a:cubicBezTo>
                  <a:cubicBezTo>
                    <a:pt x="0" y="37"/>
                    <a:pt x="3" y="14"/>
                    <a:pt x="11" y="2"/>
                  </a:cubicBezTo>
                  <a:cubicBezTo>
                    <a:pt x="11" y="1"/>
                    <a:pt x="12" y="0"/>
                    <a:pt x="14" y="0"/>
                  </a:cubicBezTo>
                  <a:cubicBezTo>
                    <a:pt x="356" y="0"/>
                    <a:pt x="356" y="0"/>
                    <a:pt x="356" y="0"/>
                  </a:cubicBezTo>
                  <a:cubicBezTo>
                    <a:pt x="358" y="0"/>
                    <a:pt x="360" y="1"/>
                    <a:pt x="360" y="3"/>
                  </a:cubicBezTo>
                  <a:cubicBezTo>
                    <a:pt x="360" y="5"/>
                    <a:pt x="358" y="7"/>
                    <a:pt x="356" y="7"/>
                  </a:cubicBezTo>
                  <a:cubicBezTo>
                    <a:pt x="16" y="7"/>
                    <a:pt x="16" y="7"/>
                    <a:pt x="16" y="7"/>
                  </a:cubicBezTo>
                  <a:cubicBezTo>
                    <a:pt x="10" y="18"/>
                    <a:pt x="9" y="35"/>
                    <a:pt x="16" y="46"/>
                  </a:cubicBezTo>
                  <a:cubicBezTo>
                    <a:pt x="356" y="46"/>
                    <a:pt x="356" y="46"/>
                    <a:pt x="356" y="46"/>
                  </a:cubicBezTo>
                  <a:cubicBezTo>
                    <a:pt x="358" y="46"/>
                    <a:pt x="360" y="48"/>
                    <a:pt x="360" y="50"/>
                  </a:cubicBezTo>
                  <a:cubicBezTo>
                    <a:pt x="360" y="52"/>
                    <a:pt x="358" y="53"/>
                    <a:pt x="356" y="53"/>
                  </a:cubicBezTo>
                  <a:close/>
                </a:path>
              </a:pathLst>
            </a:custGeom>
            <a:solidFill>
              <a:srgbClr val="13878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ïṡḷiḑè"/>
            <p:cNvSpPr/>
            <p:nvPr/>
          </p:nvSpPr>
          <p:spPr bwMode="auto">
            <a:xfrm>
              <a:off x="3954463" y="3621088"/>
              <a:ext cx="4151313" cy="26988"/>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iSļïḋé"/>
            <p:cNvSpPr/>
            <p:nvPr/>
          </p:nvSpPr>
          <p:spPr bwMode="auto">
            <a:xfrm>
              <a:off x="3954463" y="3489326"/>
              <a:ext cx="4151313" cy="39688"/>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iṩḻïḍê"/>
            <p:cNvSpPr/>
            <p:nvPr/>
          </p:nvSpPr>
          <p:spPr bwMode="auto">
            <a:xfrm>
              <a:off x="3954463" y="3370263"/>
              <a:ext cx="4151313" cy="39688"/>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ïSḻiďe"/>
            <p:cNvSpPr/>
            <p:nvPr/>
          </p:nvSpPr>
          <p:spPr bwMode="auto">
            <a:xfrm>
              <a:off x="3954463" y="3251201"/>
              <a:ext cx="4151313" cy="26988"/>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ṡḷiďe"/>
            <p:cNvSpPr/>
            <p:nvPr/>
          </p:nvSpPr>
          <p:spPr bwMode="auto">
            <a:xfrm>
              <a:off x="4652963" y="3382963"/>
              <a:ext cx="158750" cy="344488"/>
            </a:xfrm>
            <a:prstGeom prst="rect">
              <a:avLst/>
            </a:prstGeom>
            <a:solidFill>
              <a:srgbClr val="FF454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56" name="íṩļíḓe"/>
            <p:cNvSpPr/>
            <p:nvPr/>
          </p:nvSpPr>
          <p:spPr bwMode="auto">
            <a:xfrm>
              <a:off x="4533901" y="3608388"/>
              <a:ext cx="395288" cy="395288"/>
            </a:xfrm>
            <a:custGeom>
              <a:avLst/>
              <a:gdLst>
                <a:gd name="T0" fmla="*/ 30 w 30"/>
                <a:gd name="T1" fmla="*/ 26 h 30"/>
                <a:gd name="T2" fmla="*/ 26 w 30"/>
                <a:gd name="T3" fmla="*/ 30 h 30"/>
                <a:gd name="T4" fmla="*/ 4 w 30"/>
                <a:gd name="T5" fmla="*/ 30 h 30"/>
                <a:gd name="T6" fmla="*/ 0 w 30"/>
                <a:gd name="T7" fmla="*/ 26 h 30"/>
                <a:gd name="T8" fmla="*/ 0 w 30"/>
                <a:gd name="T9" fmla="*/ 4 h 30"/>
                <a:gd name="T10" fmla="*/ 4 w 30"/>
                <a:gd name="T11" fmla="*/ 0 h 30"/>
                <a:gd name="T12" fmla="*/ 26 w 30"/>
                <a:gd name="T13" fmla="*/ 0 h 30"/>
                <a:gd name="T14" fmla="*/ 30 w 30"/>
                <a:gd name="T15" fmla="*/ 4 h 30"/>
                <a:gd name="T16" fmla="*/ 30 w 30"/>
                <a:gd name="T1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26"/>
                  </a:moveTo>
                  <a:cubicBezTo>
                    <a:pt x="30" y="28"/>
                    <a:pt x="28" y="30"/>
                    <a:pt x="26" y="30"/>
                  </a:cubicBezTo>
                  <a:cubicBezTo>
                    <a:pt x="4" y="30"/>
                    <a:pt x="4" y="30"/>
                    <a:pt x="4" y="30"/>
                  </a:cubicBezTo>
                  <a:cubicBezTo>
                    <a:pt x="2" y="30"/>
                    <a:pt x="0" y="28"/>
                    <a:pt x="0" y="26"/>
                  </a:cubicBezTo>
                  <a:cubicBezTo>
                    <a:pt x="0" y="4"/>
                    <a:pt x="0" y="4"/>
                    <a:pt x="0" y="4"/>
                  </a:cubicBezTo>
                  <a:cubicBezTo>
                    <a:pt x="0" y="2"/>
                    <a:pt x="2" y="0"/>
                    <a:pt x="4" y="0"/>
                  </a:cubicBezTo>
                  <a:cubicBezTo>
                    <a:pt x="26" y="0"/>
                    <a:pt x="26" y="0"/>
                    <a:pt x="26" y="0"/>
                  </a:cubicBezTo>
                  <a:cubicBezTo>
                    <a:pt x="28" y="0"/>
                    <a:pt x="30" y="2"/>
                    <a:pt x="30" y="4"/>
                  </a:cubicBezTo>
                  <a:lnTo>
                    <a:pt x="30" y="26"/>
                  </a:lnTo>
                  <a:close/>
                </a:path>
              </a:pathLst>
            </a:custGeom>
            <a:solidFill>
              <a:srgbClr val="FFB00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íŝḷiḋé"/>
            <p:cNvSpPr/>
            <p:nvPr/>
          </p:nvSpPr>
          <p:spPr bwMode="auto">
            <a:xfrm>
              <a:off x="3559176" y="1641476"/>
              <a:ext cx="4625975" cy="606425"/>
            </a:xfrm>
            <a:custGeom>
              <a:avLst/>
              <a:gdLst>
                <a:gd name="T0" fmla="*/ 342 w 351"/>
                <a:gd name="T1" fmla="*/ 0 h 46"/>
                <a:gd name="T2" fmla="*/ 0 w 351"/>
                <a:gd name="T3" fmla="*/ 0 h 46"/>
                <a:gd name="T4" fmla="*/ 0 w 351"/>
                <a:gd name="T5" fmla="*/ 46 h 46"/>
                <a:gd name="T6" fmla="*/ 342 w 351"/>
                <a:gd name="T7" fmla="*/ 46 h 46"/>
                <a:gd name="T8" fmla="*/ 342 w 351"/>
                <a:gd name="T9" fmla="*/ 0 h 46"/>
              </a:gdLst>
              <a:ahLst/>
              <a:cxnLst>
                <a:cxn ang="0">
                  <a:pos x="T0" y="T1"/>
                </a:cxn>
                <a:cxn ang="0">
                  <a:pos x="T2" y="T3"/>
                </a:cxn>
                <a:cxn ang="0">
                  <a:pos x="T4" y="T5"/>
                </a:cxn>
                <a:cxn ang="0">
                  <a:pos x="T6" y="T7"/>
                </a:cxn>
                <a:cxn ang="0">
                  <a:pos x="T8" y="T9"/>
                </a:cxn>
              </a:cxnLst>
              <a:rect l="0" t="0" r="r" b="b"/>
              <a:pathLst>
                <a:path w="351" h="46">
                  <a:moveTo>
                    <a:pt x="342" y="0"/>
                  </a:moveTo>
                  <a:cubicBezTo>
                    <a:pt x="228" y="0"/>
                    <a:pt x="114" y="0"/>
                    <a:pt x="0" y="0"/>
                  </a:cubicBezTo>
                  <a:cubicBezTo>
                    <a:pt x="15" y="14"/>
                    <a:pt x="15" y="32"/>
                    <a:pt x="0" y="46"/>
                  </a:cubicBezTo>
                  <a:cubicBezTo>
                    <a:pt x="114" y="46"/>
                    <a:pt x="228" y="46"/>
                    <a:pt x="342" y="46"/>
                  </a:cubicBezTo>
                  <a:cubicBezTo>
                    <a:pt x="351" y="34"/>
                    <a:pt x="350" y="13"/>
                    <a:pt x="3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ïśļide"/>
            <p:cNvSpPr/>
            <p:nvPr/>
          </p:nvSpPr>
          <p:spPr bwMode="auto">
            <a:xfrm>
              <a:off x="3810001" y="2116138"/>
              <a:ext cx="4151313" cy="39688"/>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íšlíďè"/>
            <p:cNvSpPr/>
            <p:nvPr/>
          </p:nvSpPr>
          <p:spPr bwMode="auto">
            <a:xfrm>
              <a:off x="3810001" y="1997076"/>
              <a:ext cx="4151313" cy="39688"/>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ïŝļîḍe"/>
            <p:cNvSpPr/>
            <p:nvPr/>
          </p:nvSpPr>
          <p:spPr bwMode="auto">
            <a:xfrm>
              <a:off x="3810001" y="1865313"/>
              <a:ext cx="4151313" cy="39688"/>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ïS1íḑê"/>
            <p:cNvSpPr/>
            <p:nvPr/>
          </p:nvSpPr>
          <p:spPr bwMode="auto">
            <a:xfrm>
              <a:off x="3810001" y="1746251"/>
              <a:ext cx="4151313" cy="39688"/>
            </a:xfrm>
            <a:prstGeom prst="ellipse">
              <a:avLst/>
            </a:prstGeom>
            <a:solidFill>
              <a:srgbClr val="DDDC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iṣḷïḑé"/>
            <p:cNvSpPr/>
            <p:nvPr/>
          </p:nvSpPr>
          <p:spPr bwMode="auto">
            <a:xfrm>
              <a:off x="8053388" y="1641476"/>
              <a:ext cx="131763" cy="606425"/>
            </a:xfrm>
            <a:custGeom>
              <a:avLst/>
              <a:gdLst>
                <a:gd name="T0" fmla="*/ 0 w 10"/>
                <a:gd name="T1" fmla="*/ 0 h 46"/>
                <a:gd name="T2" fmla="*/ 0 w 10"/>
                <a:gd name="T3" fmla="*/ 46 h 46"/>
                <a:gd name="T4" fmla="*/ 1 w 10"/>
                <a:gd name="T5" fmla="*/ 46 h 46"/>
                <a:gd name="T6" fmla="*/ 1 w 10"/>
                <a:gd name="T7" fmla="*/ 0 h 46"/>
                <a:gd name="T8" fmla="*/ 0 w 10"/>
                <a:gd name="T9" fmla="*/ 0 h 46"/>
              </a:gdLst>
              <a:ahLst/>
              <a:cxnLst>
                <a:cxn ang="0">
                  <a:pos x="T0" y="T1"/>
                </a:cxn>
                <a:cxn ang="0">
                  <a:pos x="T2" y="T3"/>
                </a:cxn>
                <a:cxn ang="0">
                  <a:pos x="T4" y="T5"/>
                </a:cxn>
                <a:cxn ang="0">
                  <a:pos x="T6" y="T7"/>
                </a:cxn>
                <a:cxn ang="0">
                  <a:pos x="T8" y="T9"/>
                </a:cxn>
              </a:cxnLst>
              <a:rect l="0" t="0" r="r" b="b"/>
              <a:pathLst>
                <a:path w="10" h="46">
                  <a:moveTo>
                    <a:pt x="0" y="0"/>
                  </a:moveTo>
                  <a:cubicBezTo>
                    <a:pt x="0" y="46"/>
                    <a:pt x="0" y="46"/>
                    <a:pt x="0" y="46"/>
                  </a:cubicBezTo>
                  <a:cubicBezTo>
                    <a:pt x="1" y="46"/>
                    <a:pt x="1" y="46"/>
                    <a:pt x="1" y="46"/>
                  </a:cubicBezTo>
                  <a:cubicBezTo>
                    <a:pt x="10" y="34"/>
                    <a:pt x="9" y="13"/>
                    <a:pt x="1" y="0"/>
                  </a:cubicBezTo>
                  <a:cubicBezTo>
                    <a:pt x="1" y="0"/>
                    <a:pt x="1" y="0"/>
                    <a:pt x="0" y="0"/>
                  </a:cubicBezTo>
                  <a:close/>
                </a:path>
              </a:pathLst>
            </a:custGeom>
            <a:solidFill>
              <a:srgbClr val="BABAB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iŝḻíḋé"/>
            <p:cNvSpPr/>
            <p:nvPr/>
          </p:nvSpPr>
          <p:spPr bwMode="auto">
            <a:xfrm>
              <a:off x="3532188" y="1614488"/>
              <a:ext cx="4692650" cy="660400"/>
            </a:xfrm>
            <a:custGeom>
              <a:avLst/>
              <a:gdLst>
                <a:gd name="T0" fmla="*/ 344 w 356"/>
                <a:gd name="T1" fmla="*/ 50 h 50"/>
                <a:gd name="T2" fmla="*/ 2 w 356"/>
                <a:gd name="T3" fmla="*/ 50 h 50"/>
                <a:gd name="T4" fmla="*/ 0 w 356"/>
                <a:gd name="T5" fmla="*/ 48 h 50"/>
                <a:gd name="T6" fmla="*/ 2 w 356"/>
                <a:gd name="T7" fmla="*/ 46 h 50"/>
                <a:gd name="T8" fmla="*/ 343 w 356"/>
                <a:gd name="T9" fmla="*/ 46 h 50"/>
                <a:gd name="T10" fmla="*/ 343 w 356"/>
                <a:gd name="T11" fmla="*/ 4 h 50"/>
                <a:gd name="T12" fmla="*/ 2 w 356"/>
                <a:gd name="T13" fmla="*/ 4 h 50"/>
                <a:gd name="T14" fmla="*/ 0 w 356"/>
                <a:gd name="T15" fmla="*/ 2 h 50"/>
                <a:gd name="T16" fmla="*/ 2 w 356"/>
                <a:gd name="T17" fmla="*/ 0 h 50"/>
                <a:gd name="T18" fmla="*/ 344 w 356"/>
                <a:gd name="T19" fmla="*/ 0 h 50"/>
                <a:gd name="T20" fmla="*/ 346 w 356"/>
                <a:gd name="T21" fmla="*/ 1 h 50"/>
                <a:gd name="T22" fmla="*/ 346 w 356"/>
                <a:gd name="T23" fmla="*/ 49 h 50"/>
                <a:gd name="T24" fmla="*/ 344 w 356"/>
                <a:gd name="T2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50">
                  <a:moveTo>
                    <a:pt x="344" y="50"/>
                  </a:moveTo>
                  <a:cubicBezTo>
                    <a:pt x="2" y="50"/>
                    <a:pt x="2" y="50"/>
                    <a:pt x="2" y="50"/>
                  </a:cubicBezTo>
                  <a:cubicBezTo>
                    <a:pt x="1" y="50"/>
                    <a:pt x="0" y="49"/>
                    <a:pt x="0" y="48"/>
                  </a:cubicBezTo>
                  <a:cubicBezTo>
                    <a:pt x="0" y="47"/>
                    <a:pt x="1" y="46"/>
                    <a:pt x="2" y="46"/>
                  </a:cubicBezTo>
                  <a:cubicBezTo>
                    <a:pt x="343" y="46"/>
                    <a:pt x="343" y="46"/>
                    <a:pt x="343" y="46"/>
                  </a:cubicBezTo>
                  <a:cubicBezTo>
                    <a:pt x="351" y="34"/>
                    <a:pt x="350" y="15"/>
                    <a:pt x="343" y="4"/>
                  </a:cubicBezTo>
                  <a:cubicBezTo>
                    <a:pt x="2" y="4"/>
                    <a:pt x="2" y="4"/>
                    <a:pt x="2" y="4"/>
                  </a:cubicBezTo>
                  <a:cubicBezTo>
                    <a:pt x="1" y="4"/>
                    <a:pt x="0" y="3"/>
                    <a:pt x="0" y="2"/>
                  </a:cubicBezTo>
                  <a:cubicBezTo>
                    <a:pt x="0" y="1"/>
                    <a:pt x="1" y="0"/>
                    <a:pt x="2" y="0"/>
                  </a:cubicBezTo>
                  <a:cubicBezTo>
                    <a:pt x="344" y="0"/>
                    <a:pt x="344" y="0"/>
                    <a:pt x="344" y="0"/>
                  </a:cubicBezTo>
                  <a:cubicBezTo>
                    <a:pt x="345" y="0"/>
                    <a:pt x="346" y="0"/>
                    <a:pt x="346" y="1"/>
                  </a:cubicBezTo>
                  <a:cubicBezTo>
                    <a:pt x="354" y="13"/>
                    <a:pt x="356" y="35"/>
                    <a:pt x="346" y="49"/>
                  </a:cubicBezTo>
                  <a:cubicBezTo>
                    <a:pt x="346" y="50"/>
                    <a:pt x="345" y="50"/>
                    <a:pt x="344" y="50"/>
                  </a:cubicBezTo>
                  <a:close/>
                </a:path>
              </a:pathLst>
            </a:custGeom>
            <a:solidFill>
              <a:srgbClr val="75462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îṡlîḑe"/>
            <p:cNvSpPr/>
            <p:nvPr/>
          </p:nvSpPr>
          <p:spPr bwMode="auto">
            <a:xfrm>
              <a:off x="7367588" y="2314576"/>
              <a:ext cx="250825" cy="581025"/>
            </a:xfrm>
            <a:custGeom>
              <a:avLst/>
              <a:gdLst>
                <a:gd name="T0" fmla="*/ 11 w 19"/>
                <a:gd name="T1" fmla="*/ 14 h 44"/>
                <a:gd name="T2" fmla="*/ 19 w 19"/>
                <a:gd name="T3" fmla="*/ 7 h 44"/>
                <a:gd name="T4" fmla="*/ 9 w 19"/>
                <a:gd name="T5" fmla="*/ 0 h 44"/>
                <a:gd name="T6" fmla="*/ 0 w 19"/>
                <a:gd name="T7" fmla="*/ 7 h 44"/>
                <a:gd name="T8" fmla="*/ 7 w 19"/>
                <a:gd name="T9" fmla="*/ 14 h 44"/>
                <a:gd name="T10" fmla="*/ 7 w 19"/>
                <a:gd name="T11" fmla="*/ 44 h 44"/>
                <a:gd name="T12" fmla="*/ 11 w 19"/>
                <a:gd name="T13" fmla="*/ 44 h 44"/>
                <a:gd name="T14" fmla="*/ 11 w 19"/>
                <a:gd name="T15" fmla="*/ 42 h 44"/>
                <a:gd name="T16" fmla="*/ 16 w 19"/>
                <a:gd name="T17" fmla="*/ 42 h 44"/>
                <a:gd name="T18" fmla="*/ 16 w 19"/>
                <a:gd name="T19" fmla="*/ 39 h 44"/>
                <a:gd name="T20" fmla="*/ 17 w 19"/>
                <a:gd name="T21" fmla="*/ 39 h 44"/>
                <a:gd name="T22" fmla="*/ 17 w 19"/>
                <a:gd name="T23" fmla="*/ 37 h 44"/>
                <a:gd name="T24" fmla="*/ 16 w 19"/>
                <a:gd name="T25" fmla="*/ 37 h 44"/>
                <a:gd name="T26" fmla="*/ 16 w 19"/>
                <a:gd name="T27" fmla="*/ 34 h 44"/>
                <a:gd name="T28" fmla="*/ 17 w 19"/>
                <a:gd name="T29" fmla="*/ 34 h 44"/>
                <a:gd name="T30" fmla="*/ 17 w 19"/>
                <a:gd name="T31" fmla="*/ 32 h 44"/>
                <a:gd name="T32" fmla="*/ 11 w 19"/>
                <a:gd name="T33" fmla="*/ 32 h 44"/>
                <a:gd name="T34" fmla="*/ 11 w 19"/>
                <a:gd name="T35" fmla="*/ 14 h 44"/>
                <a:gd name="T36" fmla="*/ 4 w 19"/>
                <a:gd name="T37" fmla="*/ 7 h 44"/>
                <a:gd name="T38" fmla="*/ 9 w 19"/>
                <a:gd name="T39" fmla="*/ 4 h 44"/>
                <a:gd name="T40" fmla="*/ 15 w 19"/>
                <a:gd name="T41" fmla="*/ 7 h 44"/>
                <a:gd name="T42" fmla="*/ 9 w 19"/>
                <a:gd name="T43" fmla="*/ 11 h 44"/>
                <a:gd name="T44" fmla="*/ 4 w 19"/>
                <a:gd name="T45"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4">
                  <a:moveTo>
                    <a:pt x="11" y="14"/>
                  </a:moveTo>
                  <a:cubicBezTo>
                    <a:pt x="16" y="13"/>
                    <a:pt x="19" y="11"/>
                    <a:pt x="19" y="7"/>
                  </a:cubicBezTo>
                  <a:cubicBezTo>
                    <a:pt x="19" y="4"/>
                    <a:pt x="14" y="0"/>
                    <a:pt x="9" y="0"/>
                  </a:cubicBezTo>
                  <a:cubicBezTo>
                    <a:pt x="4" y="0"/>
                    <a:pt x="0" y="4"/>
                    <a:pt x="0" y="7"/>
                  </a:cubicBezTo>
                  <a:cubicBezTo>
                    <a:pt x="0" y="11"/>
                    <a:pt x="3" y="13"/>
                    <a:pt x="7" y="14"/>
                  </a:cubicBezTo>
                  <a:cubicBezTo>
                    <a:pt x="7" y="44"/>
                    <a:pt x="7" y="44"/>
                    <a:pt x="7" y="44"/>
                  </a:cubicBezTo>
                  <a:cubicBezTo>
                    <a:pt x="11" y="44"/>
                    <a:pt x="11" y="44"/>
                    <a:pt x="11" y="44"/>
                  </a:cubicBezTo>
                  <a:cubicBezTo>
                    <a:pt x="11" y="42"/>
                    <a:pt x="11" y="42"/>
                    <a:pt x="11" y="42"/>
                  </a:cubicBezTo>
                  <a:cubicBezTo>
                    <a:pt x="16" y="42"/>
                    <a:pt x="16" y="42"/>
                    <a:pt x="16" y="42"/>
                  </a:cubicBezTo>
                  <a:cubicBezTo>
                    <a:pt x="16" y="39"/>
                    <a:pt x="16" y="39"/>
                    <a:pt x="16" y="39"/>
                  </a:cubicBezTo>
                  <a:cubicBezTo>
                    <a:pt x="17" y="39"/>
                    <a:pt x="17" y="39"/>
                    <a:pt x="17" y="39"/>
                  </a:cubicBezTo>
                  <a:cubicBezTo>
                    <a:pt x="17" y="37"/>
                    <a:pt x="17" y="37"/>
                    <a:pt x="17" y="37"/>
                  </a:cubicBezTo>
                  <a:cubicBezTo>
                    <a:pt x="16" y="37"/>
                    <a:pt x="16" y="37"/>
                    <a:pt x="16" y="37"/>
                  </a:cubicBezTo>
                  <a:cubicBezTo>
                    <a:pt x="16" y="34"/>
                    <a:pt x="16" y="34"/>
                    <a:pt x="16" y="34"/>
                  </a:cubicBezTo>
                  <a:cubicBezTo>
                    <a:pt x="17" y="34"/>
                    <a:pt x="17" y="34"/>
                    <a:pt x="17" y="34"/>
                  </a:cubicBezTo>
                  <a:cubicBezTo>
                    <a:pt x="17" y="32"/>
                    <a:pt x="17" y="32"/>
                    <a:pt x="17" y="32"/>
                  </a:cubicBezTo>
                  <a:cubicBezTo>
                    <a:pt x="11" y="32"/>
                    <a:pt x="11" y="32"/>
                    <a:pt x="11" y="32"/>
                  </a:cubicBezTo>
                  <a:lnTo>
                    <a:pt x="11" y="14"/>
                  </a:lnTo>
                  <a:close/>
                  <a:moveTo>
                    <a:pt x="4" y="7"/>
                  </a:moveTo>
                  <a:cubicBezTo>
                    <a:pt x="4" y="5"/>
                    <a:pt x="6" y="4"/>
                    <a:pt x="9" y="4"/>
                  </a:cubicBezTo>
                  <a:cubicBezTo>
                    <a:pt x="12" y="4"/>
                    <a:pt x="15" y="5"/>
                    <a:pt x="15" y="7"/>
                  </a:cubicBezTo>
                  <a:cubicBezTo>
                    <a:pt x="15" y="9"/>
                    <a:pt x="12" y="11"/>
                    <a:pt x="9" y="11"/>
                  </a:cubicBezTo>
                  <a:cubicBezTo>
                    <a:pt x="6" y="11"/>
                    <a:pt x="4" y="9"/>
                    <a:pt x="4" y="7"/>
                  </a:cubicBezTo>
                  <a:close/>
                </a:path>
              </a:pathLst>
            </a:custGeom>
            <a:solidFill>
              <a:srgbClr val="FFB34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iSľiḑe"/>
            <p:cNvSpPr/>
            <p:nvPr/>
          </p:nvSpPr>
          <p:spPr bwMode="auto">
            <a:xfrm>
              <a:off x="7459663" y="1878013"/>
              <a:ext cx="66675" cy="515938"/>
            </a:xfrm>
            <a:prstGeom prst="rect">
              <a:avLst/>
            </a:prstGeom>
            <a:solidFill>
              <a:srgbClr val="9DBF5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6"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）数据字典定义</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68" name="Rectangle 21"/>
          <p:cNvSpPr/>
          <p:nvPr/>
        </p:nvSpPr>
        <p:spPr>
          <a:xfrm>
            <a:off x="2419955" y="1655746"/>
            <a:ext cx="8968706" cy="3969199"/>
          </a:xfrm>
          <a:prstGeom prst="rect">
            <a:avLst/>
          </a:prstGeom>
          <a:noFill/>
          <a:ln w="22225">
            <a:solidFill>
              <a:srgbClr val="FF0000"/>
            </a:solidFill>
            <a:prstDash val="dash"/>
          </a:ln>
        </p:spPr>
        <p:txBody>
          <a:bodyPr wrap="square" lIns="144000" tIns="0" rIns="144000" bIns="0" anchor="ctr" anchorCtr="0">
            <a:normAutofit/>
          </a:bodyPr>
          <a:lstStyle/>
          <a:p>
            <a:pPr algn="ctr">
              <a:lnSpc>
                <a:spcPct val="120000"/>
              </a:lnSpc>
            </a:pPr>
            <a:endParaRPr lang="zh-CN" altLang="en-US" sz="2000" dirty="0">
              <a:solidFill>
                <a:srgbClr val="000000"/>
              </a:solidFill>
            </a:endParaRPr>
          </a:p>
        </p:txBody>
      </p:sp>
      <p:sp>
        <p:nvSpPr>
          <p:cNvPr id="69" name="矩形 66"/>
          <p:cNvSpPr>
            <a:spLocks noChangeArrowheads="1"/>
          </p:cNvSpPr>
          <p:nvPr/>
        </p:nvSpPr>
        <p:spPr bwMode="auto">
          <a:xfrm>
            <a:off x="2594532" y="3522256"/>
            <a:ext cx="8470631" cy="943528"/>
          </a:xfrm>
          <a:prstGeom prst="rect">
            <a:avLst/>
          </a:prstGeom>
          <a:solidFill>
            <a:schemeClr val="accent5">
              <a:lumMod val="20000"/>
              <a:lumOff val="80000"/>
            </a:schemeClr>
          </a:solidFill>
          <a:ln>
            <a:noFill/>
          </a:ln>
        </p:spPr>
        <p:txBody>
          <a:bodyPr wrap="square">
            <a:spAutoFit/>
          </a:bodyPr>
          <a:lstStyle/>
          <a:p>
            <a:pPr indent="0">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cs typeface="宋体" panose="02010600030101010101" pitchFamily="2" charset="-122"/>
              </a:rPr>
              <a:t>数据字典可以</a:t>
            </a:r>
            <a:r>
              <a:rPr lang="zh-CN" altLang="en-US" sz="2000" dirty="0">
                <a:latin typeface="宋体" panose="02010600030101010101" pitchFamily="2" charset="-122"/>
                <a:ea typeface="宋体" panose="02010600030101010101" pitchFamily="2" charset="-122"/>
                <a:cs typeface="宋体" panose="02010600030101010101" pitchFamily="2" charset="-122"/>
              </a:rPr>
              <a:t>确保开发人员使用统一的数据定义：包括所有数据元素和结构的含义、类型、数据大小、格式、度量单位、精度以及允许取值范围</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3" name="日期占位符 2"/>
          <p:cNvSpPr>
            <a:spLocks noGrp="1"/>
          </p:cNvSpPr>
          <p:nvPr>
            <p:ph type="dt" sz="half" idx="10"/>
          </p:nvPr>
        </p:nvSpPr>
        <p:spPr/>
        <p:txBody>
          <a:bodyPr/>
          <a:lstStyle/>
          <a:p>
            <a:pPr>
              <a:defRPr/>
            </a:pPr>
            <a:fld id="{8888F230-5076-4C57-A382-C4FF0848A5A8}"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additive="base">
                                        <p:cTn id="16" dur="500"/>
                                        <p:tgtEl>
                                          <p:spTgt spid="66"/>
                                        </p:tgtEl>
                                        <p:attrNameLst>
                                          <p:attrName>ppt_x</p:attrName>
                                        </p:attrNameLst>
                                      </p:cBhvr>
                                      <p:tavLst>
                                        <p:tav tm="0">
                                          <p:val>
                                            <p:strVal val="#ppt_x+#ppt_w*1.125000"/>
                                          </p:val>
                                        </p:tav>
                                        <p:tav tm="100000">
                                          <p:val>
                                            <p:strVal val="#ppt_x"/>
                                          </p:val>
                                        </p:tav>
                                      </p:tavLst>
                                    </p:anim>
                                    <p:animEffect transition="in" filter="wipe(left)">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6" grpId="0"/>
      <p:bldP spid="68"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a:xfrm>
            <a:off x="985458" y="1573030"/>
            <a:ext cx="796018" cy="736375"/>
            <a:chOff x="1731021" y="1638788"/>
            <a:chExt cx="736375" cy="736375"/>
          </a:xfrm>
          <a:solidFill>
            <a:schemeClr val="accent1"/>
          </a:solidFill>
        </p:grpSpPr>
        <p:sp>
          <p:nvSpPr>
            <p:cNvPr id="3" name="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4" name="TextBox 23"/>
            <p:cNvSpPr txBox="1"/>
            <p:nvPr/>
          </p:nvSpPr>
          <p:spPr>
            <a:xfrm>
              <a:off x="1835353" y="1774998"/>
              <a:ext cx="527709" cy="461665"/>
            </a:xfrm>
            <a:prstGeom prst="rect">
              <a:avLst/>
            </a:prstGeom>
            <a:grpFill/>
            <a:ln>
              <a:noFill/>
            </a:ln>
          </p:spPr>
          <p:txBody>
            <a:bodyPr wrap="none">
              <a:normAutofit/>
            </a:bodyPr>
            <a:lstStyle/>
            <a:p>
              <a:pPr algn="ctr"/>
              <a:r>
                <a:rPr lang="en-GB" sz="2400" b="1" dirty="0">
                  <a:solidFill>
                    <a:schemeClr val="bg1"/>
                  </a:solidFill>
                  <a:latin typeface="微软雅黑" panose="020B0503020204020204" pitchFamily="34" charset="-122"/>
                  <a:ea typeface="微软雅黑" panose="020B0503020204020204" pitchFamily="34" charset="-122"/>
                </a:rPr>
                <a:t>01</a:t>
              </a:r>
              <a:endParaRPr lang="en-GB" sz="2400" b="1" dirty="0">
                <a:solidFill>
                  <a:schemeClr val="bg1"/>
                </a:solidFill>
                <a:latin typeface="微软雅黑" panose="020B0503020204020204" pitchFamily="34" charset="-122"/>
                <a:ea typeface="微软雅黑" panose="020B0503020204020204" pitchFamily="34" charset="-122"/>
              </a:endParaRPr>
            </a:p>
          </p:txBody>
        </p:sp>
      </p:grpSp>
      <p:grpSp>
        <p:nvGrpSpPr>
          <p:cNvPr id="5" name="Group 27"/>
          <p:cNvGrpSpPr/>
          <p:nvPr/>
        </p:nvGrpSpPr>
        <p:grpSpPr>
          <a:xfrm>
            <a:off x="985457" y="2575300"/>
            <a:ext cx="796018" cy="736375"/>
            <a:chOff x="1731021" y="2821439"/>
            <a:chExt cx="736375" cy="736375"/>
          </a:xfrm>
          <a:solidFill>
            <a:schemeClr val="bg1">
              <a:lumMod val="65000"/>
            </a:schemeClr>
          </a:solidFill>
        </p:grpSpPr>
        <p:sp>
          <p:nvSpPr>
            <p:cNvPr id="6" name="Oval 28"/>
            <p:cNvSpPr/>
            <p:nvPr/>
          </p:nvSpPr>
          <p:spPr>
            <a:xfrm>
              <a:off x="1731021" y="2821439"/>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7" name="TextBox 29"/>
            <p:cNvSpPr txBox="1"/>
            <p:nvPr/>
          </p:nvSpPr>
          <p:spPr>
            <a:xfrm>
              <a:off x="1835353" y="2957649"/>
              <a:ext cx="527709" cy="461665"/>
            </a:xfrm>
            <a:prstGeom prst="rect">
              <a:avLst/>
            </a:prstGeom>
            <a:grpFill/>
            <a:ln>
              <a:noFill/>
            </a:ln>
          </p:spPr>
          <p:txBody>
            <a:bodyPr wrap="none">
              <a:normAutofit/>
            </a:bodyPr>
            <a:lstStyle/>
            <a:p>
              <a:pPr algn="ctr"/>
              <a:r>
                <a:rPr lang="en-GB" sz="2400" b="1" dirty="0">
                  <a:solidFill>
                    <a:schemeClr val="bg1"/>
                  </a:solidFill>
                  <a:latin typeface="微软雅黑" panose="020B0503020204020204" pitchFamily="34" charset="-122"/>
                  <a:ea typeface="微软雅黑" panose="020B0503020204020204" pitchFamily="34" charset="-122"/>
                </a:rPr>
                <a:t>02</a:t>
              </a:r>
              <a:endParaRPr lang="en-GB" sz="2400" b="1" dirty="0">
                <a:solidFill>
                  <a:schemeClr val="bg1"/>
                </a:solidFill>
                <a:latin typeface="微软雅黑" panose="020B0503020204020204" pitchFamily="34" charset="-122"/>
                <a:ea typeface="微软雅黑" panose="020B0503020204020204" pitchFamily="34" charset="-122"/>
              </a:endParaRPr>
            </a:p>
          </p:txBody>
        </p:sp>
      </p:grpSp>
      <p:grpSp>
        <p:nvGrpSpPr>
          <p:cNvPr id="8" name="Group 33"/>
          <p:cNvGrpSpPr/>
          <p:nvPr/>
        </p:nvGrpSpPr>
        <p:grpSpPr>
          <a:xfrm>
            <a:off x="978494" y="5548456"/>
            <a:ext cx="796018" cy="736375"/>
            <a:chOff x="1731021" y="4175657"/>
            <a:chExt cx="736375" cy="736375"/>
          </a:xfrm>
          <a:solidFill>
            <a:srgbClr val="A6A6A6"/>
          </a:solidFill>
        </p:grpSpPr>
        <p:sp>
          <p:nvSpPr>
            <p:cNvPr id="9" name="Oval 34"/>
            <p:cNvSpPr/>
            <p:nvPr/>
          </p:nvSpPr>
          <p:spPr>
            <a:xfrm>
              <a:off x="1731021" y="4175657"/>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10" name="TextBox 35"/>
            <p:cNvSpPr txBox="1"/>
            <p:nvPr/>
          </p:nvSpPr>
          <p:spPr>
            <a:xfrm>
              <a:off x="1835353" y="4311867"/>
              <a:ext cx="527709" cy="461665"/>
            </a:xfrm>
            <a:prstGeom prst="rect">
              <a:avLst/>
            </a:prstGeom>
            <a:grpFill/>
            <a:ln>
              <a:noFill/>
            </a:ln>
          </p:spPr>
          <p:txBody>
            <a:bodyPr wrap="none">
              <a:normAutofit/>
            </a:bodyPr>
            <a:lstStyle/>
            <a:p>
              <a:pPr algn="ctr"/>
              <a:r>
                <a:rPr lang="en-GB" sz="2400" b="1" dirty="0">
                  <a:solidFill>
                    <a:schemeClr val="bg1"/>
                  </a:solidFill>
                  <a:latin typeface="微软雅黑" panose="020B0503020204020204" pitchFamily="34" charset="-122"/>
                  <a:ea typeface="微软雅黑" panose="020B0503020204020204" pitchFamily="34" charset="-122"/>
                </a:rPr>
                <a:t>02</a:t>
              </a:r>
              <a:endParaRPr lang="en-GB" sz="2400" b="1" dirty="0">
                <a:solidFill>
                  <a:schemeClr val="bg1"/>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1894258" y="1559377"/>
            <a:ext cx="9290221" cy="646331"/>
          </a:xfrm>
          <a:prstGeom prst="rect">
            <a:avLst/>
          </a:prstGeom>
          <a:noFill/>
        </p:spPr>
        <p:txBody>
          <a:bodyPr wrap="square">
            <a:spAutoFit/>
          </a:bodyPr>
          <a:lstStyle/>
          <a:p>
            <a:pPr algn="just"/>
            <a:r>
              <a:rPr lang="zh-CN" altLang="en-US" sz="1800" dirty="0">
                <a:solidFill>
                  <a:schemeClr val="tx1">
                    <a:lumMod val="95000"/>
                    <a:lumOff val="5000"/>
                  </a:schemeClr>
                </a:solidFill>
                <a:latin typeface="+mn-ea"/>
              </a:rPr>
              <a:t>根据在需求方面的权威</a:t>
            </a:r>
            <a:r>
              <a:rPr lang="en-US" altLang="zh-CN" sz="1800" dirty="0">
                <a:solidFill>
                  <a:schemeClr val="tx1">
                    <a:lumMod val="95000"/>
                    <a:lumOff val="5000"/>
                  </a:schemeClr>
                </a:solidFill>
                <a:latin typeface="+mn-ea"/>
              </a:rPr>
              <a:t>Alan Davis</a:t>
            </a:r>
            <a:r>
              <a:rPr lang="zh-CN" altLang="en-US" sz="1800" dirty="0">
                <a:solidFill>
                  <a:schemeClr val="tx1">
                    <a:lumMod val="95000"/>
                    <a:lumOff val="5000"/>
                  </a:schemeClr>
                </a:solidFill>
                <a:latin typeface="+mn-ea"/>
              </a:rPr>
              <a:t>的见解，</a:t>
            </a:r>
            <a:r>
              <a:rPr lang="zh-CN" altLang="en-US" sz="1800" b="1" dirty="0">
                <a:solidFill>
                  <a:srgbClr val="FF0000"/>
                </a:solidFill>
                <a:latin typeface="+mn-ea"/>
              </a:rPr>
              <a:t>仅仅单一来看需求文档并不能提供对需求的完全理解</a:t>
            </a:r>
            <a:endParaRPr lang="en-US" altLang="zh-CN" sz="1800" dirty="0">
              <a:solidFill>
                <a:schemeClr val="tx1">
                  <a:lumMod val="95000"/>
                  <a:lumOff val="5000"/>
                </a:schemeClr>
              </a:solidFill>
              <a:latin typeface="+mn-ea"/>
            </a:endParaRPr>
          </a:p>
        </p:txBody>
      </p:sp>
      <p:sp>
        <p:nvSpPr>
          <p:cNvPr id="12" name="文本框 11"/>
          <p:cNvSpPr txBox="1"/>
          <p:nvPr/>
        </p:nvSpPr>
        <p:spPr>
          <a:xfrm>
            <a:off x="1894258" y="2536626"/>
            <a:ext cx="9290221" cy="646331"/>
          </a:xfrm>
          <a:prstGeom prst="rect">
            <a:avLst/>
          </a:prstGeom>
          <a:noFill/>
        </p:spPr>
        <p:txBody>
          <a:bodyPr wrap="square">
            <a:spAutoFit/>
          </a:bodyPr>
          <a:lstStyle/>
          <a:p>
            <a:pPr algn="just"/>
            <a:r>
              <a:rPr lang="zh-CN" altLang="en-US" sz="1800" dirty="0">
                <a:solidFill>
                  <a:schemeClr val="tx1">
                    <a:lumMod val="95000"/>
                    <a:lumOff val="5000"/>
                  </a:schemeClr>
                </a:solidFill>
                <a:latin typeface="+mn-ea"/>
              </a:rPr>
              <a:t>需要</a:t>
            </a:r>
            <a:r>
              <a:rPr lang="zh-CN" altLang="en-US" sz="1800" b="1" dirty="0">
                <a:solidFill>
                  <a:srgbClr val="FF0000"/>
                </a:solidFill>
                <a:latin typeface="+mn-ea"/>
              </a:rPr>
              <a:t>把用文本表示的需求和用图形表示的需求结合起来提供不同的信息与关系</a:t>
            </a:r>
            <a:r>
              <a:rPr lang="zh-CN" altLang="en-US" sz="1800" dirty="0">
                <a:solidFill>
                  <a:schemeClr val="tx1">
                    <a:lumMod val="95000"/>
                    <a:lumOff val="5000"/>
                  </a:schemeClr>
                </a:solidFill>
                <a:latin typeface="+mn-ea"/>
              </a:rPr>
              <a:t>，绘制出对预期系统的完整描述</a:t>
            </a:r>
            <a:endParaRPr lang="zh-CN" altLang="en-US" sz="1800" dirty="0">
              <a:solidFill>
                <a:schemeClr val="tx1">
                  <a:lumMod val="95000"/>
                  <a:lumOff val="5000"/>
                </a:schemeClr>
              </a:solidFill>
              <a:latin typeface="+mn-ea"/>
            </a:endParaRPr>
          </a:p>
        </p:txBody>
      </p:sp>
      <p:sp>
        <p:nvSpPr>
          <p:cNvPr id="13" name="文本框 12"/>
          <p:cNvSpPr txBox="1"/>
          <p:nvPr/>
        </p:nvSpPr>
        <p:spPr>
          <a:xfrm>
            <a:off x="1887296" y="5747280"/>
            <a:ext cx="4848101" cy="369332"/>
          </a:xfrm>
          <a:prstGeom prst="rect">
            <a:avLst/>
          </a:prstGeom>
          <a:noFill/>
        </p:spPr>
        <p:txBody>
          <a:bodyPr wrap="square">
            <a:spAutoFit/>
          </a:bodyPr>
          <a:lstStyle/>
          <a:p>
            <a:pPr algn="just"/>
            <a:r>
              <a:rPr lang="zh-CN" altLang="en-US" sz="1800" dirty="0">
                <a:latin typeface="+mn-ea"/>
              </a:rPr>
              <a:t>有助于</a:t>
            </a:r>
            <a:r>
              <a:rPr lang="zh-CN" altLang="en-US" sz="1800" b="1" dirty="0">
                <a:solidFill>
                  <a:srgbClr val="FF0000"/>
                </a:solidFill>
                <a:latin typeface="+mn-ea"/>
              </a:rPr>
              <a:t>理解用户的业务问题和软件需求</a:t>
            </a:r>
            <a:endParaRPr lang="zh-CN" altLang="en-US" sz="1800" dirty="0">
              <a:latin typeface="+mn-ea"/>
            </a:endParaRPr>
          </a:p>
        </p:txBody>
      </p:sp>
      <p:sp>
        <p:nvSpPr>
          <p:cNvPr id="14" name="文本框 6"/>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4" name="矩形 9246"/>
          <p:cNvSpPr>
            <a:spLocks noChangeArrowheads="1"/>
          </p:cNvSpPr>
          <p:nvPr/>
        </p:nvSpPr>
        <p:spPr bwMode="auto">
          <a:xfrm>
            <a:off x="698501" y="1305662"/>
            <a:ext cx="10794999" cy="2191947"/>
          </a:xfrm>
          <a:prstGeom prst="rect">
            <a:avLst/>
          </a:prstGeom>
          <a:noFill/>
          <a:ln w="19050">
            <a:solidFill>
              <a:srgbClr val="5197D7"/>
            </a:solidFill>
            <a:prstDash val="sysDash"/>
            <a:miter lim="800000"/>
          </a:ln>
        </p:spPr>
        <p:txBody>
          <a:bodyPr wrap="none" anchor="ctr"/>
          <a:lstStyle/>
          <a:p>
            <a:pPr algn="ctr"/>
            <a:endParaRPr lang="zh-CN" altLang="en-US" sz="2000" dirty="0">
              <a:noFill/>
              <a:latin typeface="+mn-ea"/>
            </a:endParaRPr>
          </a:p>
        </p:txBody>
      </p:sp>
      <p:sp>
        <p:nvSpPr>
          <p:cNvPr id="25" name="箭头: 下 24"/>
          <p:cNvSpPr/>
          <p:nvPr/>
        </p:nvSpPr>
        <p:spPr>
          <a:xfrm>
            <a:off x="5052165" y="3503354"/>
            <a:ext cx="2087666" cy="110081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b="1" dirty="0"/>
              <a:t>需求建模技术</a:t>
            </a:r>
            <a:endParaRPr lang="zh-CN" altLang="en-US" sz="2400" b="1" dirty="0"/>
          </a:p>
        </p:txBody>
      </p:sp>
      <p:grpSp>
        <p:nvGrpSpPr>
          <p:cNvPr id="31" name="Group 33"/>
          <p:cNvGrpSpPr/>
          <p:nvPr/>
        </p:nvGrpSpPr>
        <p:grpSpPr>
          <a:xfrm>
            <a:off x="978496" y="4653138"/>
            <a:ext cx="796018" cy="736375"/>
            <a:chOff x="1731021" y="4175657"/>
            <a:chExt cx="736375" cy="736375"/>
          </a:xfrm>
          <a:solidFill>
            <a:schemeClr val="accent4"/>
          </a:solidFill>
        </p:grpSpPr>
        <p:sp>
          <p:nvSpPr>
            <p:cNvPr id="32" name="Oval 34"/>
            <p:cNvSpPr/>
            <p:nvPr/>
          </p:nvSpPr>
          <p:spPr>
            <a:xfrm>
              <a:off x="1731021" y="4175657"/>
              <a:ext cx="736375" cy="736375"/>
            </a:xfrm>
            <a:prstGeom prst="ellipse">
              <a:avLst/>
            </a:prstGeom>
            <a:solidFill>
              <a:srgbClr val="5B9BD5"/>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33" name="TextBox 35"/>
            <p:cNvSpPr txBox="1"/>
            <p:nvPr/>
          </p:nvSpPr>
          <p:spPr>
            <a:xfrm>
              <a:off x="1835353" y="4311867"/>
              <a:ext cx="527709" cy="461665"/>
            </a:xfrm>
            <a:prstGeom prst="rect">
              <a:avLst/>
            </a:prstGeom>
            <a:noFill/>
            <a:ln>
              <a:noFill/>
            </a:ln>
          </p:spPr>
          <p:txBody>
            <a:bodyPr wrap="none">
              <a:normAutofit/>
            </a:bodyPr>
            <a:lstStyle/>
            <a:p>
              <a:pPr algn="ctr"/>
              <a:r>
                <a:rPr lang="en-GB" sz="2400" b="1" dirty="0">
                  <a:solidFill>
                    <a:schemeClr val="bg1"/>
                  </a:solidFill>
                  <a:latin typeface="微软雅黑" panose="020B0503020204020204" pitchFamily="34" charset="-122"/>
                  <a:ea typeface="微软雅黑" panose="020B0503020204020204" pitchFamily="34" charset="-122"/>
                </a:rPr>
                <a:t>01</a:t>
              </a:r>
              <a:endParaRPr lang="en-GB" sz="2400" b="1" dirty="0">
                <a:solidFill>
                  <a:schemeClr val="bg1"/>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1871961" y="4810771"/>
            <a:ext cx="9312518" cy="369332"/>
          </a:xfrm>
          <a:prstGeom prst="rect">
            <a:avLst/>
          </a:prstGeom>
          <a:noFill/>
        </p:spPr>
        <p:txBody>
          <a:bodyPr wrap="square">
            <a:spAutoFit/>
          </a:bodyPr>
          <a:lstStyle/>
          <a:p>
            <a:pPr algn="just"/>
            <a:r>
              <a:rPr lang="zh-CN" altLang="en-US" sz="1800" dirty="0">
                <a:solidFill>
                  <a:schemeClr val="tx1">
                    <a:lumMod val="95000"/>
                    <a:lumOff val="5000"/>
                  </a:schemeClr>
                </a:solidFill>
                <a:latin typeface="+mn-ea"/>
              </a:rPr>
              <a:t>有助于需求分析员找到</a:t>
            </a:r>
            <a:r>
              <a:rPr lang="zh-CN" altLang="en-US" sz="1800" b="1" dirty="0">
                <a:solidFill>
                  <a:srgbClr val="FF0000"/>
                </a:solidFill>
                <a:latin typeface="+mn-ea"/>
              </a:rPr>
              <a:t>不正确的、不一致的、模糊性、错误、遗漏的和冗余的需求</a:t>
            </a:r>
            <a:endParaRPr lang="zh-CN" altLang="en-US" sz="1800" b="1" dirty="0">
              <a:solidFill>
                <a:schemeClr val="tx1">
                  <a:lumMod val="95000"/>
                  <a:lumOff val="5000"/>
                </a:schemeClr>
              </a:solidFill>
              <a:latin typeface="+mn-ea"/>
            </a:endParaRPr>
          </a:p>
        </p:txBody>
      </p:sp>
      <p:sp>
        <p:nvSpPr>
          <p:cNvPr id="35" name="矩形 9246"/>
          <p:cNvSpPr>
            <a:spLocks noChangeArrowheads="1"/>
          </p:cNvSpPr>
          <p:nvPr/>
        </p:nvSpPr>
        <p:spPr bwMode="auto">
          <a:xfrm>
            <a:off x="698500" y="4602102"/>
            <a:ext cx="10794997" cy="1761821"/>
          </a:xfrm>
          <a:prstGeom prst="rect">
            <a:avLst/>
          </a:prstGeom>
          <a:noFill/>
          <a:ln w="19050">
            <a:solidFill>
              <a:srgbClr val="5197D7"/>
            </a:solidFill>
            <a:prstDash val="sysDash"/>
            <a:miter lim="800000"/>
          </a:ln>
        </p:spPr>
        <p:txBody>
          <a:bodyPr wrap="none" anchor="ctr"/>
          <a:lstStyle/>
          <a:p>
            <a:pPr algn="ctr"/>
            <a:endParaRPr lang="zh-CN" altLang="en-US" sz="2000" dirty="0">
              <a:noFill/>
              <a:latin typeface="+mn-ea"/>
            </a:endParaRPr>
          </a:p>
        </p:txBody>
      </p:sp>
      <p:sp>
        <p:nvSpPr>
          <p:cNvPr id="22"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3.5.1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需求的图形化分析背景</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5" name="日期占位符 14"/>
          <p:cNvSpPr>
            <a:spLocks noGrp="1"/>
          </p:cNvSpPr>
          <p:nvPr>
            <p:ph type="dt" sz="half" idx="10"/>
          </p:nvPr>
        </p:nvSpPr>
        <p:spPr/>
        <p:txBody>
          <a:bodyPr/>
          <a:lstStyle/>
          <a:p>
            <a:pPr>
              <a:defRPr/>
            </a:pPr>
            <a:fld id="{0D370BCA-A045-4BD1-8535-7014B3948995}" type="datetime1">
              <a:rPr lang="zh-CN" altLang="en-US" smtClean="0">
                <a:solidFill>
                  <a:prstClr val="black">
                    <a:tint val="75000"/>
                  </a:prstClr>
                </a:solidFill>
              </a:rPr>
            </a:fld>
            <a:endParaRPr lang="zh-CN" altLang="en-US">
              <a:solidFill>
                <a:prstClr val="black">
                  <a:tint val="75000"/>
                </a:prstClr>
              </a:solidFill>
            </a:endParaRPr>
          </a:p>
        </p:txBody>
      </p:sp>
      <p:sp>
        <p:nvSpPr>
          <p:cNvPr id="16" name="灯片编号占位符 1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ppt_x</p:attrName>
                                        </p:attrNameLst>
                                      </p:cBhvr>
                                      <p:tavLst>
                                        <p:tav tm="0">
                                          <p:val>
                                            <p:strVal val="#ppt_x+#ppt_w*1.125000"/>
                                          </p:val>
                                        </p:tav>
                                        <p:tav tm="100000">
                                          <p:val>
                                            <p:strVal val="#ppt_x"/>
                                          </p:val>
                                        </p:tav>
                                      </p:tavLst>
                                    </p:anim>
                                    <p:animEffect transition="in" filter="wipe(left)">
                                      <p:cBhvr>
                                        <p:cTn id="8" dur="500"/>
                                        <p:tgtEl>
                                          <p:spTgt spid="2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4" grpId="0" animBg="1"/>
      <p:bldP spid="25" grpId="0" animBg="1"/>
      <p:bldP spid="34" grpId="0"/>
      <p:bldP spid="35" grpId="0" animBg="1"/>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6"/>
          <p:cNvSpPr/>
          <p:nvPr/>
        </p:nvSpPr>
        <p:spPr>
          <a:xfrm rot="1800000">
            <a:off x="2143379" y="2637531"/>
            <a:ext cx="8195011" cy="2428517"/>
          </a:xfrm>
          <a:custGeom>
            <a:avLst/>
            <a:gdLst>
              <a:gd name="connsiteX0" fmla="*/ 0 w 7059843"/>
              <a:gd name="connsiteY0" fmla="*/ 0 h 3396207"/>
              <a:gd name="connsiteX1" fmla="*/ 7059843 w 7059843"/>
              <a:gd name="connsiteY1" fmla="*/ 0 h 3396207"/>
              <a:gd name="connsiteX2" fmla="*/ 7059843 w 7059843"/>
              <a:gd name="connsiteY2" fmla="*/ 3396207 h 3396207"/>
              <a:gd name="connsiteX3" fmla="*/ 0 w 7059843"/>
              <a:gd name="connsiteY3" fmla="*/ 3396207 h 3396207"/>
              <a:gd name="connsiteX4" fmla="*/ 0 w 7059843"/>
              <a:gd name="connsiteY4" fmla="*/ 0 h 3396207"/>
              <a:gd name="connsiteX0-1" fmla="*/ 0 w 7059843"/>
              <a:gd name="connsiteY0-2" fmla="*/ 8264 h 3404471"/>
              <a:gd name="connsiteX1-3" fmla="*/ 3874776 w 7059843"/>
              <a:gd name="connsiteY1-4" fmla="*/ 0 h 3404471"/>
              <a:gd name="connsiteX2-5" fmla="*/ 7059843 w 7059843"/>
              <a:gd name="connsiteY2-6" fmla="*/ 8264 h 3404471"/>
              <a:gd name="connsiteX3-7" fmla="*/ 7059843 w 7059843"/>
              <a:gd name="connsiteY3-8" fmla="*/ 3404471 h 3404471"/>
              <a:gd name="connsiteX4-9" fmla="*/ 0 w 7059843"/>
              <a:gd name="connsiteY4-10" fmla="*/ 3404471 h 3404471"/>
              <a:gd name="connsiteX5" fmla="*/ 0 w 7059843"/>
              <a:gd name="connsiteY5" fmla="*/ 8264 h 3404471"/>
              <a:gd name="connsiteX0-11" fmla="*/ 0 w 7059843"/>
              <a:gd name="connsiteY0-12" fmla="*/ 8264 h 3414199"/>
              <a:gd name="connsiteX1-13" fmla="*/ 3874776 w 7059843"/>
              <a:gd name="connsiteY1-14" fmla="*/ 0 h 3414199"/>
              <a:gd name="connsiteX2-15" fmla="*/ 7059843 w 7059843"/>
              <a:gd name="connsiteY2-16" fmla="*/ 8264 h 3414199"/>
              <a:gd name="connsiteX3-17" fmla="*/ 7059843 w 7059843"/>
              <a:gd name="connsiteY3-18" fmla="*/ 3404471 h 3414199"/>
              <a:gd name="connsiteX4-19" fmla="*/ 552009 w 7059843"/>
              <a:gd name="connsiteY4-20" fmla="*/ 3414199 h 3414199"/>
              <a:gd name="connsiteX5-21" fmla="*/ 0 w 7059843"/>
              <a:gd name="connsiteY5-22" fmla="*/ 3404471 h 3414199"/>
              <a:gd name="connsiteX6" fmla="*/ 0 w 7059843"/>
              <a:gd name="connsiteY6" fmla="*/ 8264 h 3414199"/>
              <a:gd name="connsiteX0-23" fmla="*/ 0 w 7059843"/>
              <a:gd name="connsiteY0-24" fmla="*/ 8264 h 3414199"/>
              <a:gd name="connsiteX1-25" fmla="*/ 3874776 w 7059843"/>
              <a:gd name="connsiteY1-26" fmla="*/ 0 h 3414199"/>
              <a:gd name="connsiteX2-27" fmla="*/ 7059843 w 7059843"/>
              <a:gd name="connsiteY2-28" fmla="*/ 8264 h 3414199"/>
              <a:gd name="connsiteX3-29" fmla="*/ 7059843 w 7059843"/>
              <a:gd name="connsiteY3-30" fmla="*/ 3404471 h 3414199"/>
              <a:gd name="connsiteX4-31" fmla="*/ 552009 w 7059843"/>
              <a:gd name="connsiteY4-32" fmla="*/ 3414199 h 3414199"/>
              <a:gd name="connsiteX5-33" fmla="*/ 0 w 7059843"/>
              <a:gd name="connsiteY5-34" fmla="*/ 8264 h 3414199"/>
              <a:gd name="connsiteX0-35" fmla="*/ 0 w 6507834"/>
              <a:gd name="connsiteY0-36" fmla="*/ 3414199 h 3414199"/>
              <a:gd name="connsiteX1-37" fmla="*/ 3322767 w 6507834"/>
              <a:gd name="connsiteY1-38" fmla="*/ 0 h 3414199"/>
              <a:gd name="connsiteX2-39" fmla="*/ 6507834 w 6507834"/>
              <a:gd name="connsiteY2-40" fmla="*/ 8264 h 3414199"/>
              <a:gd name="connsiteX3-41" fmla="*/ 6507834 w 6507834"/>
              <a:gd name="connsiteY3-42" fmla="*/ 3404471 h 3414199"/>
              <a:gd name="connsiteX4-43" fmla="*/ 0 w 6507834"/>
              <a:gd name="connsiteY4-44" fmla="*/ 3414199 h 34141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07834" h="3414199">
                <a:moveTo>
                  <a:pt x="0" y="3414199"/>
                </a:moveTo>
                <a:lnTo>
                  <a:pt x="3322767" y="0"/>
                </a:lnTo>
                <a:lnTo>
                  <a:pt x="6507834" y="8264"/>
                </a:lnTo>
                <a:lnTo>
                  <a:pt x="6507834" y="3404471"/>
                </a:lnTo>
                <a:lnTo>
                  <a:pt x="0" y="341419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a:ea typeface="微软雅黑" panose="020B0503020204020204" pitchFamily="34" charset="-122"/>
            </a:endParaRPr>
          </a:p>
        </p:txBody>
      </p:sp>
      <p:sp>
        <p:nvSpPr>
          <p:cNvPr id="7" name="矩形 46"/>
          <p:cNvSpPr/>
          <p:nvPr/>
        </p:nvSpPr>
        <p:spPr>
          <a:xfrm rot="1800000">
            <a:off x="2049312" y="4446426"/>
            <a:ext cx="8195011" cy="2428517"/>
          </a:xfrm>
          <a:custGeom>
            <a:avLst/>
            <a:gdLst>
              <a:gd name="connsiteX0" fmla="*/ 0 w 7059843"/>
              <a:gd name="connsiteY0" fmla="*/ 0 h 3396207"/>
              <a:gd name="connsiteX1" fmla="*/ 7059843 w 7059843"/>
              <a:gd name="connsiteY1" fmla="*/ 0 h 3396207"/>
              <a:gd name="connsiteX2" fmla="*/ 7059843 w 7059843"/>
              <a:gd name="connsiteY2" fmla="*/ 3396207 h 3396207"/>
              <a:gd name="connsiteX3" fmla="*/ 0 w 7059843"/>
              <a:gd name="connsiteY3" fmla="*/ 3396207 h 3396207"/>
              <a:gd name="connsiteX4" fmla="*/ 0 w 7059843"/>
              <a:gd name="connsiteY4" fmla="*/ 0 h 3396207"/>
              <a:gd name="connsiteX0-1" fmla="*/ 0 w 7059843"/>
              <a:gd name="connsiteY0-2" fmla="*/ 8264 h 3404471"/>
              <a:gd name="connsiteX1-3" fmla="*/ 3874776 w 7059843"/>
              <a:gd name="connsiteY1-4" fmla="*/ 0 h 3404471"/>
              <a:gd name="connsiteX2-5" fmla="*/ 7059843 w 7059843"/>
              <a:gd name="connsiteY2-6" fmla="*/ 8264 h 3404471"/>
              <a:gd name="connsiteX3-7" fmla="*/ 7059843 w 7059843"/>
              <a:gd name="connsiteY3-8" fmla="*/ 3404471 h 3404471"/>
              <a:gd name="connsiteX4-9" fmla="*/ 0 w 7059843"/>
              <a:gd name="connsiteY4-10" fmla="*/ 3404471 h 3404471"/>
              <a:gd name="connsiteX5" fmla="*/ 0 w 7059843"/>
              <a:gd name="connsiteY5" fmla="*/ 8264 h 3404471"/>
              <a:gd name="connsiteX0-11" fmla="*/ 0 w 7059843"/>
              <a:gd name="connsiteY0-12" fmla="*/ 8264 h 3414199"/>
              <a:gd name="connsiteX1-13" fmla="*/ 3874776 w 7059843"/>
              <a:gd name="connsiteY1-14" fmla="*/ 0 h 3414199"/>
              <a:gd name="connsiteX2-15" fmla="*/ 7059843 w 7059843"/>
              <a:gd name="connsiteY2-16" fmla="*/ 8264 h 3414199"/>
              <a:gd name="connsiteX3-17" fmla="*/ 7059843 w 7059843"/>
              <a:gd name="connsiteY3-18" fmla="*/ 3404471 h 3414199"/>
              <a:gd name="connsiteX4-19" fmla="*/ 552009 w 7059843"/>
              <a:gd name="connsiteY4-20" fmla="*/ 3414199 h 3414199"/>
              <a:gd name="connsiteX5-21" fmla="*/ 0 w 7059843"/>
              <a:gd name="connsiteY5-22" fmla="*/ 3404471 h 3414199"/>
              <a:gd name="connsiteX6" fmla="*/ 0 w 7059843"/>
              <a:gd name="connsiteY6" fmla="*/ 8264 h 3414199"/>
              <a:gd name="connsiteX0-23" fmla="*/ 0 w 7059843"/>
              <a:gd name="connsiteY0-24" fmla="*/ 8264 h 3414199"/>
              <a:gd name="connsiteX1-25" fmla="*/ 3874776 w 7059843"/>
              <a:gd name="connsiteY1-26" fmla="*/ 0 h 3414199"/>
              <a:gd name="connsiteX2-27" fmla="*/ 7059843 w 7059843"/>
              <a:gd name="connsiteY2-28" fmla="*/ 8264 h 3414199"/>
              <a:gd name="connsiteX3-29" fmla="*/ 7059843 w 7059843"/>
              <a:gd name="connsiteY3-30" fmla="*/ 3404471 h 3414199"/>
              <a:gd name="connsiteX4-31" fmla="*/ 552009 w 7059843"/>
              <a:gd name="connsiteY4-32" fmla="*/ 3414199 h 3414199"/>
              <a:gd name="connsiteX5-33" fmla="*/ 0 w 7059843"/>
              <a:gd name="connsiteY5-34" fmla="*/ 8264 h 3414199"/>
              <a:gd name="connsiteX0-35" fmla="*/ 0 w 6507834"/>
              <a:gd name="connsiteY0-36" fmla="*/ 3414199 h 3414199"/>
              <a:gd name="connsiteX1-37" fmla="*/ 3322767 w 6507834"/>
              <a:gd name="connsiteY1-38" fmla="*/ 0 h 3414199"/>
              <a:gd name="connsiteX2-39" fmla="*/ 6507834 w 6507834"/>
              <a:gd name="connsiteY2-40" fmla="*/ 8264 h 3414199"/>
              <a:gd name="connsiteX3-41" fmla="*/ 6507834 w 6507834"/>
              <a:gd name="connsiteY3-42" fmla="*/ 3404471 h 3414199"/>
              <a:gd name="connsiteX4-43" fmla="*/ 0 w 6507834"/>
              <a:gd name="connsiteY4-44" fmla="*/ 3414199 h 34141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07834" h="3414199">
                <a:moveTo>
                  <a:pt x="0" y="3414199"/>
                </a:moveTo>
                <a:lnTo>
                  <a:pt x="3322767" y="0"/>
                </a:lnTo>
                <a:lnTo>
                  <a:pt x="6507834" y="8264"/>
                </a:lnTo>
                <a:lnTo>
                  <a:pt x="6507834" y="3404471"/>
                </a:lnTo>
                <a:lnTo>
                  <a:pt x="0" y="341419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a:ea typeface="微软雅黑" panose="020B0503020204020204" pitchFamily="34" charset="-122"/>
            </a:endParaRPr>
          </a:p>
        </p:txBody>
      </p:sp>
      <p:sp>
        <p:nvSpPr>
          <p:cNvPr id="9" name="Rectangle: Rounded Corners 4"/>
          <p:cNvSpPr/>
          <p:nvPr/>
        </p:nvSpPr>
        <p:spPr>
          <a:xfrm>
            <a:off x="1932875" y="1481299"/>
            <a:ext cx="8737535" cy="1382825"/>
          </a:xfrm>
          <a:prstGeom prst="roundRect">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10" name="Rectangle: Rounded Corners 4"/>
          <p:cNvSpPr/>
          <p:nvPr/>
        </p:nvSpPr>
        <p:spPr>
          <a:xfrm>
            <a:off x="1918213" y="3331180"/>
            <a:ext cx="8737535" cy="1382825"/>
          </a:xfrm>
          <a:prstGeom prst="round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12" name="Rectangle: Rounded Corners 4"/>
          <p:cNvSpPr/>
          <p:nvPr/>
        </p:nvSpPr>
        <p:spPr>
          <a:xfrm>
            <a:off x="1918213" y="5073482"/>
            <a:ext cx="8737535" cy="1382825"/>
          </a:xfrm>
          <a:prstGeom prst="roundRect">
            <a:avLst/>
          </a:prstGeom>
          <a:solidFill>
            <a:schemeClr val="accent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 name="矩形 7"/>
          <p:cNvSpPr/>
          <p:nvPr/>
        </p:nvSpPr>
        <p:spPr>
          <a:xfrm>
            <a:off x="2285365" y="1794800"/>
            <a:ext cx="8169275" cy="80137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在需求阶段，数据字典至少应定义客户数据项以确保客户与开发小组是使用一致的定义和术语</a:t>
            </a:r>
            <a:endParaRPr lang="zh-CN" altLang="en-US" sz="2000" dirty="0"/>
          </a:p>
        </p:txBody>
      </p:sp>
      <p:sp>
        <p:nvSpPr>
          <p:cNvPr id="14" name="矩形 13"/>
          <p:cNvSpPr/>
          <p:nvPr/>
        </p:nvSpPr>
        <p:spPr>
          <a:xfrm>
            <a:off x="2362200" y="5350800"/>
            <a:ext cx="8053070" cy="80137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数据字典的维护独立于软件需求规格说明，并且在产品的开发和维护的任何阶段，各个风险承担者都可以访问数据字典</a:t>
            </a:r>
            <a:endParaRPr lang="zh-CN" altLang="en-US" sz="2000" dirty="0"/>
          </a:p>
        </p:txBody>
      </p:sp>
      <p:sp>
        <p:nvSpPr>
          <p:cNvPr id="74" name="矩形 73"/>
          <p:cNvSpPr/>
          <p:nvPr/>
        </p:nvSpPr>
        <p:spPr>
          <a:xfrm>
            <a:off x="2323465" y="3598200"/>
            <a:ext cx="8131175" cy="616707"/>
          </a:xfrm>
          <a:prstGeom prst="rect">
            <a:avLst/>
          </a:prstGeom>
        </p:spPr>
        <p:txBody>
          <a:bodyPr wrap="square">
            <a:spAutoFit/>
            <a:scene3d>
              <a:camera prst="orthographicFront"/>
              <a:lightRig rig="threePt" dir="t"/>
            </a:scene3d>
            <a:sp3d contourW="12700"/>
          </a:bodyPr>
          <a:lstStyle/>
          <a:p>
            <a:pPr lvl="0" indent="0">
              <a:lnSpc>
                <a:spcPct val="200000"/>
              </a:lnSpc>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数据字典可以把不同的需求文档和分析模型紧密结合在一起</a:t>
            </a:r>
            <a:endParaRPr lang="en-US" altLang="zh-CN" sz="2000" dirty="0"/>
          </a:p>
        </p:txBody>
      </p:sp>
      <p:pic>
        <p:nvPicPr>
          <p:cNvPr id="76" name="图片 75"/>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77" name="组合 7"/>
          <p:cNvGrpSpPr/>
          <p:nvPr/>
        </p:nvGrpSpPr>
        <p:grpSpPr>
          <a:xfrm>
            <a:off x="108557" y="337632"/>
            <a:ext cx="3815742" cy="491607"/>
            <a:chOff x="198764" y="258545"/>
            <a:chExt cx="5086477" cy="656007"/>
          </a:xfrm>
        </p:grpSpPr>
        <p:grpSp>
          <p:nvGrpSpPr>
            <p:cNvPr id="78" name="组合 5"/>
            <p:cNvGrpSpPr/>
            <p:nvPr/>
          </p:nvGrpSpPr>
          <p:grpSpPr>
            <a:xfrm>
              <a:off x="198764" y="258545"/>
              <a:ext cx="700083" cy="563491"/>
              <a:chOff x="5075564" y="2933562"/>
              <a:chExt cx="2860947" cy="2302753"/>
            </a:xfrm>
          </p:grpSpPr>
          <p:sp>
            <p:nvSpPr>
              <p:cNvPr id="79" name="等腰三角形 7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0" name="等腰三角形 7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1"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6"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）数据字典的功能</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8AA56DF5-DDED-44FF-99AD-35DE7F671E0A}"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2" presetClass="entr" presetSubtype="8"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additive="base">
                                        <p:cTn id="12" dur="500" fill="hold"/>
                                        <p:tgtEl>
                                          <p:spTgt spid="77"/>
                                        </p:tgtEl>
                                        <p:attrNameLst>
                                          <p:attrName>ppt_x</p:attrName>
                                        </p:attrNameLst>
                                      </p:cBhvr>
                                      <p:tavLst>
                                        <p:tav tm="0">
                                          <p:val>
                                            <p:strVal val="0-#ppt_w/2"/>
                                          </p:val>
                                        </p:tav>
                                        <p:tav tm="100000">
                                          <p:val>
                                            <p:strVal val="#ppt_x"/>
                                          </p:val>
                                        </p:tav>
                                      </p:tavLst>
                                    </p:anim>
                                    <p:anim calcmode="lin" valueType="num">
                                      <p:cBhvr additive="base">
                                        <p:cTn id="13" dur="500" fill="hold"/>
                                        <p:tgtEl>
                                          <p:spTgt spid="77"/>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8" grpId="0"/>
      <p:bldP spid="14" grpId="0"/>
      <p:bldP spid="74"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4474260" y="5154204"/>
            <a:ext cx="3042014" cy="515654"/>
            <a:chOff x="4243804" y="5106300"/>
            <a:chExt cx="3538929" cy="599885"/>
          </a:xfrm>
        </p:grpSpPr>
        <p:grpSp>
          <p:nvGrpSpPr>
            <p:cNvPr id="81" name="Group 2"/>
            <p:cNvGrpSpPr/>
            <p:nvPr/>
          </p:nvGrpSpPr>
          <p:grpSpPr>
            <a:xfrm>
              <a:off x="4243804" y="5106300"/>
              <a:ext cx="3538929" cy="599885"/>
              <a:chOff x="4243804" y="5106300"/>
              <a:chExt cx="3538929" cy="599885"/>
            </a:xfrm>
          </p:grpSpPr>
          <p:sp>
            <p:nvSpPr>
              <p:cNvPr id="87" name="Oval 85"/>
              <p:cNvSpPr/>
              <p:nvPr/>
            </p:nvSpPr>
            <p:spPr>
              <a:xfrm>
                <a:off x="4243804" y="5106300"/>
                <a:ext cx="599885" cy="599885"/>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88" name="Oval 73"/>
              <p:cNvSpPr/>
              <p:nvPr/>
            </p:nvSpPr>
            <p:spPr>
              <a:xfrm>
                <a:off x="4979185" y="5106300"/>
                <a:ext cx="599885" cy="599885"/>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89" name="Oval 65"/>
              <p:cNvSpPr/>
              <p:nvPr/>
            </p:nvSpPr>
            <p:spPr>
              <a:xfrm>
                <a:off x="5714567" y="5106300"/>
                <a:ext cx="599885" cy="599885"/>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90" name="Oval 63"/>
              <p:cNvSpPr/>
              <p:nvPr/>
            </p:nvSpPr>
            <p:spPr>
              <a:xfrm>
                <a:off x="6449948" y="5106300"/>
                <a:ext cx="599885" cy="599885"/>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91" name="Oval 50"/>
              <p:cNvSpPr/>
              <p:nvPr/>
            </p:nvSpPr>
            <p:spPr>
              <a:xfrm>
                <a:off x="7182848" y="5106300"/>
                <a:ext cx="599885" cy="599885"/>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grpSp>
        <p:sp>
          <p:nvSpPr>
            <p:cNvPr id="82" name="Freeform: Shape 138"/>
            <p:cNvSpPr/>
            <p:nvPr/>
          </p:nvSpPr>
          <p:spPr bwMode="auto">
            <a:xfrm>
              <a:off x="5140643" y="5248046"/>
              <a:ext cx="316393" cy="316393"/>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p:spPr>
          <p:txBody>
            <a:bodyPr anchor="ctr"/>
            <a:lstStyle/>
            <a:p>
              <a:pPr algn="ctr"/>
              <a:endParaRPr sz="2000"/>
            </a:p>
          </p:txBody>
        </p:sp>
        <p:sp>
          <p:nvSpPr>
            <p:cNvPr id="83" name="Freeform: Shape 139"/>
            <p:cNvSpPr/>
            <p:nvPr/>
          </p:nvSpPr>
          <p:spPr bwMode="auto">
            <a:xfrm>
              <a:off x="4395308" y="5248046"/>
              <a:ext cx="316393" cy="316393"/>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chemeClr val="accent1"/>
            </a:solidFill>
            <a:ln>
              <a:noFill/>
            </a:ln>
          </p:spPr>
          <p:txBody>
            <a:bodyPr anchor="ctr"/>
            <a:lstStyle/>
            <a:p>
              <a:pPr algn="ctr"/>
              <a:endParaRPr sz="2000"/>
            </a:p>
          </p:txBody>
        </p:sp>
        <p:sp>
          <p:nvSpPr>
            <p:cNvPr id="84" name="Freeform: Shape 140"/>
            <p:cNvSpPr/>
            <p:nvPr/>
          </p:nvSpPr>
          <p:spPr bwMode="auto">
            <a:xfrm>
              <a:off x="5879976" y="5248046"/>
              <a:ext cx="316393" cy="316393"/>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accent1"/>
            </a:solidFill>
            <a:ln>
              <a:noFill/>
            </a:ln>
          </p:spPr>
          <p:txBody>
            <a:bodyPr anchor="ctr"/>
            <a:lstStyle/>
            <a:p>
              <a:pPr algn="ctr"/>
              <a:endParaRPr sz="2000"/>
            </a:p>
          </p:txBody>
        </p:sp>
        <p:sp>
          <p:nvSpPr>
            <p:cNvPr id="85" name="Freeform: Shape 142"/>
            <p:cNvSpPr/>
            <p:nvPr/>
          </p:nvSpPr>
          <p:spPr bwMode="auto">
            <a:xfrm>
              <a:off x="7324593" y="5248046"/>
              <a:ext cx="316393" cy="316393"/>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1"/>
            </a:solidFill>
            <a:ln>
              <a:noFill/>
            </a:ln>
          </p:spPr>
          <p:txBody>
            <a:bodyPr anchor="ctr"/>
            <a:lstStyle/>
            <a:p>
              <a:pPr algn="ctr"/>
              <a:endParaRPr sz="2000"/>
            </a:p>
          </p:txBody>
        </p:sp>
        <p:sp>
          <p:nvSpPr>
            <p:cNvPr id="86" name="Freeform: Shape 143"/>
            <p:cNvSpPr/>
            <p:nvPr/>
          </p:nvSpPr>
          <p:spPr bwMode="auto">
            <a:xfrm>
              <a:off x="6591693" y="5248046"/>
              <a:ext cx="316393" cy="316393"/>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1"/>
            </a:solidFill>
            <a:ln>
              <a:noFill/>
            </a:ln>
          </p:spPr>
          <p:txBody>
            <a:bodyPr anchor="ctr"/>
            <a:lstStyle/>
            <a:p>
              <a:pPr algn="ctr"/>
              <a:endParaRPr sz="2000"/>
            </a:p>
          </p:txBody>
        </p:sp>
      </p:grpSp>
      <p:grpSp>
        <p:nvGrpSpPr>
          <p:cNvPr id="3" name="Group 1"/>
          <p:cNvGrpSpPr/>
          <p:nvPr/>
        </p:nvGrpSpPr>
        <p:grpSpPr>
          <a:xfrm>
            <a:off x="4681673" y="2148994"/>
            <a:ext cx="2792660" cy="2826553"/>
            <a:chOff x="1365304" y="1322527"/>
            <a:chExt cx="2604722" cy="2636334"/>
          </a:xfrm>
        </p:grpSpPr>
        <p:grpSp>
          <p:nvGrpSpPr>
            <p:cNvPr id="4" name="Group 99"/>
            <p:cNvGrpSpPr/>
            <p:nvPr/>
          </p:nvGrpSpPr>
          <p:grpSpPr>
            <a:xfrm>
              <a:off x="1365304" y="1322527"/>
              <a:ext cx="2604722" cy="2636334"/>
              <a:chOff x="4951411" y="1311276"/>
              <a:chExt cx="4184652" cy="4235449"/>
            </a:xfrm>
          </p:grpSpPr>
          <p:sp>
            <p:nvSpPr>
              <p:cNvPr id="5" name="Straight Connector 100"/>
              <p:cNvSpPr/>
              <p:nvPr/>
            </p:nvSpPr>
            <p:spPr bwMode="auto">
              <a:xfrm flipH="1" flipV="1">
                <a:off x="6943725" y="1311276"/>
                <a:ext cx="1130300" cy="26670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6" name="Freeform: Shape 101"/>
              <p:cNvSpPr/>
              <p:nvPr/>
            </p:nvSpPr>
            <p:spPr bwMode="auto">
              <a:xfrm>
                <a:off x="8074025" y="1577976"/>
                <a:ext cx="1062038" cy="1800225"/>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7" name="Freeform: Shape 102"/>
              <p:cNvSpPr/>
              <p:nvPr/>
            </p:nvSpPr>
            <p:spPr bwMode="auto">
              <a:xfrm>
                <a:off x="6048374" y="3378201"/>
                <a:ext cx="3087688" cy="2168524"/>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8" name="Straight Connector 103"/>
              <p:cNvSpPr/>
              <p:nvPr/>
            </p:nvSpPr>
            <p:spPr bwMode="auto">
              <a:xfrm>
                <a:off x="5118100" y="4216401"/>
                <a:ext cx="930275" cy="118745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9" name="Freeform: Shape 104"/>
              <p:cNvSpPr/>
              <p:nvPr/>
            </p:nvSpPr>
            <p:spPr bwMode="auto">
              <a:xfrm>
                <a:off x="4951411" y="2489105"/>
                <a:ext cx="166691" cy="1727299"/>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10" name="Straight Connector 105"/>
              <p:cNvSpPr/>
              <p:nvPr/>
            </p:nvSpPr>
            <p:spPr bwMode="auto">
              <a:xfrm flipH="1">
                <a:off x="5918200" y="1311276"/>
                <a:ext cx="1025525" cy="347663"/>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11" name="Freeform: Shape 106"/>
              <p:cNvSpPr/>
              <p:nvPr/>
            </p:nvSpPr>
            <p:spPr bwMode="auto">
              <a:xfrm>
                <a:off x="5919695" y="1547849"/>
                <a:ext cx="2159653" cy="120556"/>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13" name="Freeform: Shape 107"/>
              <p:cNvSpPr/>
              <p:nvPr/>
            </p:nvSpPr>
            <p:spPr bwMode="auto">
              <a:xfrm>
                <a:off x="5765799" y="3549651"/>
                <a:ext cx="282575" cy="1854200"/>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65" name="Freeform: Shape 108"/>
              <p:cNvSpPr/>
              <p:nvPr/>
            </p:nvSpPr>
            <p:spPr bwMode="auto">
              <a:xfrm>
                <a:off x="5765799" y="1666876"/>
                <a:ext cx="209550" cy="1882775"/>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2700">
                <a:solidFill>
                  <a:schemeClr val="bg1">
                    <a:lumMod val="65000"/>
                    <a:alpha val="54000"/>
                  </a:schemeClr>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66" name="Freeform: Shape 109"/>
              <p:cNvSpPr/>
              <p:nvPr/>
            </p:nvSpPr>
            <p:spPr bwMode="auto">
              <a:xfrm>
                <a:off x="6889749" y="4346575"/>
                <a:ext cx="476270" cy="120015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2700">
                <a:solidFill>
                  <a:schemeClr val="bg1">
                    <a:lumMod val="65000"/>
                    <a:alpha val="54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67" name="Freeform: Shape 110"/>
              <p:cNvSpPr/>
              <p:nvPr/>
            </p:nvSpPr>
            <p:spPr bwMode="auto">
              <a:xfrm>
                <a:off x="6889750" y="1557339"/>
                <a:ext cx="523875" cy="2789238"/>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68" name="Straight Connector 111"/>
              <p:cNvSpPr/>
              <p:nvPr/>
            </p:nvSpPr>
            <p:spPr bwMode="auto">
              <a:xfrm>
                <a:off x="6943725" y="1311276"/>
                <a:ext cx="28575" cy="246063"/>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69" name="Straight Connector 112"/>
              <p:cNvSpPr/>
              <p:nvPr/>
            </p:nvSpPr>
            <p:spPr bwMode="auto">
              <a:xfrm flipH="1">
                <a:off x="5033963" y="1657222"/>
                <a:ext cx="874730" cy="831979"/>
              </a:xfrm>
              <a:prstGeom prst="line">
                <a:avLst/>
              </a:pr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anchor="ctr"/>
              <a:lstStyle/>
              <a:p>
                <a:pPr algn="ctr"/>
                <a:endParaRPr sz="2000"/>
              </a:p>
            </p:txBody>
          </p:sp>
          <p:sp>
            <p:nvSpPr>
              <p:cNvPr id="70" name="Straight Connector 113"/>
              <p:cNvSpPr/>
              <p:nvPr/>
            </p:nvSpPr>
            <p:spPr bwMode="auto">
              <a:xfrm flipH="1" flipV="1">
                <a:off x="8888413" y="3265489"/>
                <a:ext cx="247650" cy="112713"/>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71" name="Straight Connector 114"/>
              <p:cNvSpPr/>
              <p:nvPr/>
            </p:nvSpPr>
            <p:spPr bwMode="auto">
              <a:xfrm flipH="1" flipV="1">
                <a:off x="8063440" y="1579414"/>
                <a:ext cx="282046" cy="733574"/>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72" name="Straight Connector 115"/>
              <p:cNvSpPr/>
              <p:nvPr/>
            </p:nvSpPr>
            <p:spPr bwMode="auto">
              <a:xfrm flipH="1" flipV="1">
                <a:off x="8345488" y="2312989"/>
                <a:ext cx="542925" cy="95250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73" name="Straight Connector 116"/>
              <p:cNvSpPr/>
              <p:nvPr/>
            </p:nvSpPr>
            <p:spPr bwMode="auto">
              <a:xfrm flipH="1" flipV="1">
                <a:off x="8888413" y="3265489"/>
                <a:ext cx="23812" cy="1282699"/>
              </a:xfrm>
              <a:prstGeom prst="line">
                <a:avLst/>
              </a:prstGeom>
              <a:noFill/>
              <a:ln w="12700">
                <a:solidFill>
                  <a:schemeClr val="bg1">
                    <a:lumMod val="65000"/>
                    <a:alpha val="54000"/>
                  </a:schemeClr>
                </a:solidFill>
                <a:prstDash val="solid"/>
                <a:round/>
                <a:headEnd type="oval" w="sm" len="sm"/>
                <a:tailEnd type="none" w="sm" len="sm"/>
              </a:ln>
              <a:extLst>
                <a:ext uri="{909E8E84-426E-40DD-AFC4-6F175D3DCCD1}">
                  <a14:hiddenFill xmlns:a14="http://schemas.microsoft.com/office/drawing/2010/main">
                    <a:noFill/>
                  </a14:hiddenFill>
                </a:ext>
              </a:extLst>
            </p:spPr>
            <p:txBody>
              <a:bodyPr anchor="ctr"/>
              <a:lstStyle/>
              <a:p>
                <a:pPr algn="ctr"/>
                <a:endParaRPr sz="2000"/>
              </a:p>
            </p:txBody>
          </p:sp>
          <p:sp>
            <p:nvSpPr>
              <p:cNvPr id="74" name="Freeform: Shape 117"/>
              <p:cNvSpPr/>
              <p:nvPr/>
            </p:nvSpPr>
            <p:spPr bwMode="auto">
              <a:xfrm>
                <a:off x="6889750" y="4346576"/>
                <a:ext cx="2022475" cy="38258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75" name="Straight Connector 118"/>
              <p:cNvSpPr/>
              <p:nvPr/>
            </p:nvSpPr>
            <p:spPr bwMode="auto">
              <a:xfrm>
                <a:off x="5765800" y="3549651"/>
                <a:ext cx="1123950" cy="796925"/>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76" name="Straight Connector 119"/>
              <p:cNvSpPr/>
              <p:nvPr/>
            </p:nvSpPr>
            <p:spPr bwMode="auto">
              <a:xfrm>
                <a:off x="5033963" y="2489201"/>
                <a:ext cx="731838" cy="106045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77" name="Straight Connector 120"/>
              <p:cNvSpPr/>
              <p:nvPr/>
            </p:nvSpPr>
            <p:spPr bwMode="auto">
              <a:xfrm flipH="1">
                <a:off x="5033963" y="2251076"/>
                <a:ext cx="941388" cy="238125"/>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78" name="Straight Connector 121"/>
              <p:cNvSpPr/>
              <p:nvPr/>
            </p:nvSpPr>
            <p:spPr bwMode="auto">
              <a:xfrm flipH="1">
                <a:off x="5975350" y="1557339"/>
                <a:ext cx="996950" cy="693738"/>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79" name="Straight Connector 122"/>
              <p:cNvSpPr/>
              <p:nvPr/>
            </p:nvSpPr>
            <p:spPr bwMode="auto">
              <a:xfrm flipH="1" flipV="1">
                <a:off x="6972300" y="1557339"/>
                <a:ext cx="1373188" cy="75565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80" name="Freeform: Shape 123"/>
              <p:cNvSpPr/>
              <p:nvPr/>
            </p:nvSpPr>
            <p:spPr bwMode="auto">
              <a:xfrm>
                <a:off x="8345488" y="2312989"/>
                <a:ext cx="666750" cy="928688"/>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92" name="Freeform: Shape 124"/>
              <p:cNvSpPr/>
              <p:nvPr/>
            </p:nvSpPr>
            <p:spPr bwMode="auto">
              <a:xfrm>
                <a:off x="8320088" y="2312989"/>
                <a:ext cx="571500" cy="2416175"/>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2700">
                <a:solidFill>
                  <a:schemeClr val="bg1">
                    <a:lumMod val="65000"/>
                    <a:alpha val="54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93" name="Straight Connector 125"/>
              <p:cNvSpPr/>
              <p:nvPr/>
            </p:nvSpPr>
            <p:spPr bwMode="auto">
              <a:xfrm flipV="1">
                <a:off x="7413625" y="2312989"/>
                <a:ext cx="931863" cy="29845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94" name="Straight Connector 126"/>
              <p:cNvSpPr/>
              <p:nvPr/>
            </p:nvSpPr>
            <p:spPr bwMode="auto">
              <a:xfrm flipV="1">
                <a:off x="5765800" y="2611439"/>
                <a:ext cx="1647825" cy="950913"/>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95" name="Freeform: Shape 127"/>
              <p:cNvSpPr/>
              <p:nvPr/>
            </p:nvSpPr>
            <p:spPr bwMode="auto">
              <a:xfrm>
                <a:off x="5118100" y="3562351"/>
                <a:ext cx="876300" cy="1244600"/>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96" name="Straight Connector 128"/>
              <p:cNvSpPr/>
              <p:nvPr/>
            </p:nvSpPr>
            <p:spPr bwMode="auto">
              <a:xfrm flipH="1">
                <a:off x="5994400" y="4346576"/>
                <a:ext cx="895350" cy="460375"/>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97" name="Freeform: Shape 129"/>
              <p:cNvSpPr/>
              <p:nvPr/>
            </p:nvSpPr>
            <p:spPr bwMode="auto">
              <a:xfrm>
                <a:off x="6889750" y="3265488"/>
                <a:ext cx="1998663" cy="1081088"/>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98" name="Freeform: Shape 130"/>
              <p:cNvSpPr/>
              <p:nvPr/>
            </p:nvSpPr>
            <p:spPr bwMode="auto">
              <a:xfrm>
                <a:off x="6064250" y="5224463"/>
                <a:ext cx="2043113" cy="184150"/>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2700">
                <a:solidFill>
                  <a:schemeClr val="bg1">
                    <a:lumMod val="65000"/>
                    <a:alpha val="54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99" name="Freeform: Shape 131"/>
              <p:cNvSpPr/>
              <p:nvPr/>
            </p:nvSpPr>
            <p:spPr bwMode="auto">
              <a:xfrm>
                <a:off x="5994399" y="4729162"/>
                <a:ext cx="2338388" cy="555625"/>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sz="2000"/>
              </a:p>
            </p:txBody>
          </p:sp>
          <p:sp>
            <p:nvSpPr>
              <p:cNvPr id="100" name="Straight Connector 132"/>
              <p:cNvSpPr/>
              <p:nvPr/>
            </p:nvSpPr>
            <p:spPr bwMode="auto">
              <a:xfrm>
                <a:off x="7413625" y="2611438"/>
                <a:ext cx="908050" cy="87630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sp>
            <p:nvSpPr>
              <p:cNvPr id="101" name="Straight Connector 133"/>
              <p:cNvSpPr/>
              <p:nvPr/>
            </p:nvSpPr>
            <p:spPr bwMode="auto">
              <a:xfrm>
                <a:off x="5975350" y="2251076"/>
                <a:ext cx="1438275" cy="360363"/>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sz="2000"/>
              </a:p>
            </p:txBody>
          </p:sp>
        </p:grpSp>
        <p:sp>
          <p:nvSpPr>
            <p:cNvPr id="102" name="Oval 98"/>
            <p:cNvSpPr/>
            <p:nvPr/>
          </p:nvSpPr>
          <p:spPr>
            <a:xfrm>
              <a:off x="1786997" y="1759244"/>
              <a:ext cx="1754054" cy="1754050"/>
            </a:xfrm>
            <a:prstGeom prst="ellipse">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103" name="TextBox 134"/>
            <p:cNvSpPr txBox="1"/>
            <p:nvPr/>
          </p:nvSpPr>
          <p:spPr bwMode="auto">
            <a:xfrm>
              <a:off x="2136258" y="2525180"/>
              <a:ext cx="1004724" cy="180850"/>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bodyPr>
            <a:lstStyle/>
            <a:p>
              <a:pPr algn="ctr" latinLnBrk="0">
                <a:buClr>
                  <a:prstClr val="white"/>
                </a:buClr>
                <a:defRPr/>
              </a:pPr>
              <a:r>
                <a:rPr lang="zh-CN" altLang="en-US" sz="2000" b="1" dirty="0">
                  <a:solidFill>
                    <a:schemeClr val="bg1"/>
                  </a:solidFill>
                </a:rPr>
                <a:t>字典形式</a:t>
              </a:r>
              <a:endParaRPr lang="zh-CN" altLang="en-US" sz="2000" b="1" dirty="0">
                <a:solidFill>
                  <a:schemeClr val="bg1"/>
                </a:solidFill>
              </a:endParaRPr>
            </a:p>
          </p:txBody>
        </p:sp>
        <p:sp>
          <p:nvSpPr>
            <p:cNvPr id="104" name="Rectangle 135"/>
            <p:cNvSpPr/>
            <p:nvPr/>
          </p:nvSpPr>
          <p:spPr>
            <a:xfrm>
              <a:off x="1719785" y="2539520"/>
              <a:ext cx="1877071" cy="529440"/>
            </a:xfrm>
            <a:prstGeom prst="rect">
              <a:avLst/>
            </a:prstGeom>
          </p:spPr>
          <p:txBody>
            <a:bodyPr wrap="square">
              <a:normAutofit/>
            </a:bodyPr>
            <a:lstStyle/>
            <a:p>
              <a:pPr algn="ctr">
                <a:lnSpc>
                  <a:spcPct val="120000"/>
                </a:lnSpc>
                <a:defRPr/>
              </a:pPr>
              <a:endParaRPr lang="zh-CN" altLang="en-US" sz="2000">
                <a:solidFill>
                  <a:schemeClr val="bg1"/>
                </a:solidFill>
              </a:endParaRPr>
            </a:p>
          </p:txBody>
        </p:sp>
      </p:grpSp>
      <p:grpSp>
        <p:nvGrpSpPr>
          <p:cNvPr id="105" name="Group 72"/>
          <p:cNvGrpSpPr/>
          <p:nvPr/>
        </p:nvGrpSpPr>
        <p:grpSpPr>
          <a:xfrm>
            <a:off x="8152812" y="1830558"/>
            <a:ext cx="2611177" cy="815608"/>
            <a:chOff x="1317257" y="1824875"/>
            <a:chExt cx="3761195" cy="815608"/>
          </a:xfrm>
        </p:grpSpPr>
        <p:sp>
          <p:nvSpPr>
            <p:cNvPr id="106" name="TextBox 80"/>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2000" dirty="0">
                  <a:latin typeface="+mn-ea"/>
                </a:rPr>
                <a:t>表示内容的符号</a:t>
              </a:r>
              <a:endParaRPr lang="zh-CN" altLang="en-US" sz="2000" dirty="0">
                <a:latin typeface="+mn-ea"/>
              </a:endParaRPr>
            </a:p>
          </p:txBody>
        </p:sp>
        <p:sp>
          <p:nvSpPr>
            <p:cNvPr id="107" name="Rectangle 81"/>
            <p:cNvSpPr/>
            <p:nvPr/>
          </p:nvSpPr>
          <p:spPr>
            <a:xfrm>
              <a:off x="1317257" y="1824875"/>
              <a:ext cx="3761195" cy="307777"/>
            </a:xfrm>
            <a:prstGeom prst="rect">
              <a:avLst/>
            </a:prstGeom>
          </p:spPr>
          <p:txBody>
            <a:bodyPr wrap="none" lIns="0" tIns="0" rIns="0" bIns="0">
              <a:normAutofit/>
            </a:bodyPr>
            <a:lstStyle/>
            <a:p>
              <a:pPr algn="r"/>
              <a:r>
                <a:rPr lang="zh-CN" altLang="en-US" sz="2000" b="1">
                  <a:solidFill>
                    <a:schemeClr val="accent1"/>
                  </a:solidFill>
                  <a:latin typeface="微软雅黑" panose="020B0503020204020204" pitchFamily="34" charset="-122"/>
                  <a:ea typeface="微软雅黑" panose="020B0503020204020204" pitchFamily="34" charset="-122"/>
                </a:rPr>
                <a:t>内容描述</a:t>
              </a:r>
              <a:endParaRPr lang="zh-CN" altLang="en-US" sz="2000" b="1">
                <a:solidFill>
                  <a:schemeClr val="accent1"/>
                </a:solidFill>
                <a:latin typeface="微软雅黑" panose="020B0503020204020204" pitchFamily="34" charset="-122"/>
                <a:ea typeface="微软雅黑" panose="020B0503020204020204" pitchFamily="34" charset="-122"/>
              </a:endParaRPr>
            </a:p>
          </p:txBody>
        </p:sp>
      </p:grpSp>
      <p:grpSp>
        <p:nvGrpSpPr>
          <p:cNvPr id="108" name="Group 74"/>
          <p:cNvGrpSpPr/>
          <p:nvPr/>
        </p:nvGrpSpPr>
        <p:grpSpPr>
          <a:xfrm>
            <a:off x="8291242" y="4478441"/>
            <a:ext cx="2611177" cy="1272540"/>
            <a:chOff x="1317257" y="1824875"/>
            <a:chExt cx="3761195" cy="1272540"/>
          </a:xfrm>
        </p:grpSpPr>
        <p:sp>
          <p:nvSpPr>
            <p:cNvPr id="109" name="TextBox 78"/>
            <p:cNvSpPr txBox="1"/>
            <p:nvPr/>
          </p:nvSpPr>
          <p:spPr>
            <a:xfrm>
              <a:off x="1317257" y="2132850"/>
              <a:ext cx="3761113" cy="964565"/>
            </a:xfrm>
            <a:prstGeom prst="rect">
              <a:avLst/>
            </a:prstGeom>
            <a:noFill/>
          </p:spPr>
          <p:txBody>
            <a:bodyPr wrap="square" lIns="0" tIns="0" rIns="0" bIns="0">
              <a:noAutofit/>
            </a:bodyPr>
            <a:lstStyle/>
            <a:p>
              <a:pPr algn="l">
                <a:lnSpc>
                  <a:spcPct val="120000"/>
                </a:lnSpc>
              </a:pPr>
              <a:r>
                <a:rPr lang="zh-CN" altLang="en-US" sz="2000" dirty="0">
                  <a:latin typeface="+mn-ea"/>
                  <a:cs typeface="宋体" panose="02010600030101010101" pitchFamily="2" charset="-122"/>
                  <a:sym typeface="+mn-ea"/>
                </a:rPr>
                <a:t>关于数据类型、预设值（如果知道）、限制或局限等的其他信息</a:t>
              </a:r>
              <a:endParaRPr lang="zh-CN" altLang="en-US" sz="2000" dirty="0">
                <a:latin typeface="+mn-ea"/>
                <a:cs typeface="宋体" panose="02010600030101010101" pitchFamily="2" charset="-122"/>
                <a:sym typeface="+mn-ea"/>
              </a:endParaRPr>
            </a:p>
          </p:txBody>
        </p:sp>
        <p:sp>
          <p:nvSpPr>
            <p:cNvPr id="110" name="Rectangle 79"/>
            <p:cNvSpPr/>
            <p:nvPr/>
          </p:nvSpPr>
          <p:spPr>
            <a:xfrm>
              <a:off x="1317257" y="1824875"/>
              <a:ext cx="3761195" cy="307777"/>
            </a:xfrm>
            <a:prstGeom prst="rect">
              <a:avLst/>
            </a:prstGeom>
          </p:spPr>
          <p:txBody>
            <a:bodyPr wrap="none" lIns="0" tIns="0" rIns="0" bIns="0">
              <a:normAutofit/>
            </a:bodyPr>
            <a:lstStyle/>
            <a:p>
              <a:pPr algn="r"/>
              <a:r>
                <a:rPr lang="zh-CN" altLang="en-US" sz="2000" b="1">
                  <a:solidFill>
                    <a:schemeClr val="tx1"/>
                  </a:solidFill>
                  <a:latin typeface="微软雅黑" panose="020B0503020204020204" pitchFamily="34" charset="-122"/>
                  <a:ea typeface="微软雅黑" panose="020B0503020204020204" pitchFamily="34" charset="-122"/>
                </a:rPr>
                <a:t>补充信息</a:t>
              </a:r>
              <a:endParaRPr lang="zh-CN" altLang="en-US" sz="2000" b="1">
                <a:solidFill>
                  <a:schemeClr val="tx1"/>
                </a:solidFill>
                <a:latin typeface="微软雅黑" panose="020B0503020204020204" pitchFamily="34" charset="-122"/>
                <a:ea typeface="微软雅黑" panose="020B0503020204020204" pitchFamily="34" charset="-122"/>
              </a:endParaRPr>
            </a:p>
          </p:txBody>
        </p:sp>
      </p:grpSp>
      <p:cxnSp>
        <p:nvCxnSpPr>
          <p:cNvPr id="114" name="Straight Connector 70"/>
          <p:cNvCxnSpPr/>
          <p:nvPr/>
        </p:nvCxnSpPr>
        <p:spPr>
          <a:xfrm>
            <a:off x="8454262" y="284338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71"/>
          <p:cNvCxnSpPr/>
          <p:nvPr/>
        </p:nvCxnSpPr>
        <p:spPr>
          <a:xfrm>
            <a:off x="8454262" y="4182133"/>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116" name="Group 82"/>
          <p:cNvGrpSpPr/>
          <p:nvPr/>
        </p:nvGrpSpPr>
        <p:grpSpPr>
          <a:xfrm>
            <a:off x="1392008" y="1830558"/>
            <a:ext cx="2853224" cy="815608"/>
            <a:chOff x="1317257" y="1824875"/>
            <a:chExt cx="3761195" cy="815608"/>
          </a:xfrm>
        </p:grpSpPr>
        <p:sp>
          <p:nvSpPr>
            <p:cNvPr id="117" name="TextBox 90"/>
            <p:cNvSpPr txBox="1"/>
            <p:nvPr/>
          </p:nvSpPr>
          <p:spPr>
            <a:xfrm>
              <a:off x="1317257" y="2132652"/>
              <a:ext cx="3761195" cy="507831"/>
            </a:xfrm>
            <a:prstGeom prst="rect">
              <a:avLst/>
            </a:prstGeom>
            <a:noFill/>
          </p:spPr>
          <p:txBody>
            <a:bodyPr wrap="square" lIns="0" tIns="0" rIns="0" bIns="0">
              <a:noAutofit/>
            </a:bodyPr>
            <a:lstStyle/>
            <a:p>
              <a:pPr>
                <a:lnSpc>
                  <a:spcPct val="120000"/>
                </a:lnSpc>
              </a:pPr>
              <a:r>
                <a:rPr lang="zh-CN" altLang="en-US" sz="2000" dirty="0">
                  <a:latin typeface="+mn-ea"/>
                  <a:cs typeface="宋体" panose="02010600030101010101" pitchFamily="2" charset="-122"/>
                  <a:sym typeface="+mn-ea"/>
                </a:rPr>
                <a:t>数据或控制项、数据存储或外部实体的主要名称</a:t>
              </a:r>
              <a:endParaRPr lang="zh-CN" altLang="en-US" sz="2000" dirty="0">
                <a:latin typeface="+mn-ea"/>
                <a:cs typeface="宋体" panose="02010600030101010101" pitchFamily="2" charset="-122"/>
                <a:sym typeface="+mn-ea"/>
              </a:endParaRPr>
            </a:p>
          </p:txBody>
        </p:sp>
        <p:sp>
          <p:nvSpPr>
            <p:cNvPr id="118" name="Rectangle 91"/>
            <p:cNvSpPr/>
            <p:nvPr/>
          </p:nvSpPr>
          <p:spPr>
            <a:xfrm>
              <a:off x="1317257" y="1824875"/>
              <a:ext cx="3761195" cy="307777"/>
            </a:xfrm>
            <a:prstGeom prst="rect">
              <a:avLst/>
            </a:prstGeom>
          </p:spPr>
          <p:txBody>
            <a:bodyPr wrap="none" lIns="0" tIns="0" rIns="0" bIns="0">
              <a:norm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名称</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grpSp>
        <p:nvGrpSpPr>
          <p:cNvPr id="119" name="Group 83"/>
          <p:cNvGrpSpPr/>
          <p:nvPr/>
        </p:nvGrpSpPr>
        <p:grpSpPr>
          <a:xfrm>
            <a:off x="1392008" y="3154466"/>
            <a:ext cx="2611177" cy="815608"/>
            <a:chOff x="1317257" y="1824875"/>
            <a:chExt cx="3761195" cy="815608"/>
          </a:xfrm>
        </p:grpSpPr>
        <p:sp>
          <p:nvSpPr>
            <p:cNvPr id="120" name="TextBox 88"/>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2000" dirty="0">
                  <a:latin typeface="+mn-ea"/>
                </a:rPr>
                <a:t>第一项的其他名称</a:t>
              </a:r>
              <a:endParaRPr lang="zh-CN" altLang="en-US" sz="2000" dirty="0">
                <a:latin typeface="+mn-ea"/>
              </a:endParaRPr>
            </a:p>
          </p:txBody>
        </p:sp>
        <p:sp>
          <p:nvSpPr>
            <p:cNvPr id="121" name="Rectangle 89"/>
            <p:cNvSpPr/>
            <p:nvPr/>
          </p:nvSpPr>
          <p:spPr>
            <a:xfrm>
              <a:off x="1317257" y="1824875"/>
              <a:ext cx="3761195" cy="307777"/>
            </a:xfrm>
            <a:prstGeom prst="rect">
              <a:avLst/>
            </a:prstGeom>
          </p:spPr>
          <p:txBody>
            <a:bodyPr wrap="none" lIns="0" tIns="0" rIns="0" bIns="0">
              <a:normAutofit/>
            </a:bodyPr>
            <a:lstStyle/>
            <a:p>
              <a:r>
                <a:rPr lang="zh-CN" altLang="en-US" sz="2000" b="1" dirty="0">
                  <a:solidFill>
                    <a:schemeClr val="tx1"/>
                  </a:solidFill>
                  <a:latin typeface="微软雅黑" panose="020B0503020204020204" pitchFamily="34" charset="-122"/>
                  <a:ea typeface="微软雅黑" panose="020B0503020204020204" pitchFamily="34" charset="-122"/>
                </a:rPr>
                <a:t>别名</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grpSp>
      <p:grpSp>
        <p:nvGrpSpPr>
          <p:cNvPr id="122" name="Group 84"/>
          <p:cNvGrpSpPr/>
          <p:nvPr/>
        </p:nvGrpSpPr>
        <p:grpSpPr>
          <a:xfrm>
            <a:off x="1392008" y="4349069"/>
            <a:ext cx="2611177" cy="787900"/>
            <a:chOff x="1317257" y="1824875"/>
            <a:chExt cx="3761195" cy="787900"/>
          </a:xfrm>
        </p:grpSpPr>
        <p:sp>
          <p:nvSpPr>
            <p:cNvPr id="123" name="TextBox 86"/>
            <p:cNvSpPr txBox="1"/>
            <p:nvPr/>
          </p:nvSpPr>
          <p:spPr>
            <a:xfrm>
              <a:off x="1317257" y="2104944"/>
              <a:ext cx="3761195" cy="507831"/>
            </a:xfrm>
            <a:prstGeom prst="rect">
              <a:avLst/>
            </a:prstGeom>
            <a:noFill/>
          </p:spPr>
          <p:txBody>
            <a:bodyPr wrap="square" lIns="0" tIns="0" rIns="0" bIns="0">
              <a:noAutofit/>
            </a:bodyPr>
            <a:lstStyle/>
            <a:p>
              <a:pPr>
                <a:lnSpc>
                  <a:spcPct val="120000"/>
                </a:lnSpc>
              </a:pPr>
              <a:r>
                <a:rPr lang="zh-CN" altLang="en-US" sz="2000" dirty="0">
                  <a:latin typeface="+mn-ea"/>
                  <a:cs typeface="宋体" panose="02010600030101010101" pitchFamily="2" charset="-122"/>
                  <a:sym typeface="+mn-ea"/>
                </a:rPr>
                <a:t>使用数据或控制项的加工列表，以及如何使用（例如，加工的输入、加工的输出、作为存储、作为外部实体）</a:t>
              </a:r>
              <a:endParaRPr lang="zh-CN" altLang="en-US" sz="2000" dirty="0">
                <a:latin typeface="+mn-ea"/>
                <a:cs typeface="宋体" panose="02010600030101010101" pitchFamily="2" charset="-122"/>
                <a:sym typeface="+mn-ea"/>
              </a:endParaRPr>
            </a:p>
          </p:txBody>
        </p:sp>
        <p:sp>
          <p:nvSpPr>
            <p:cNvPr id="124" name="Rectangle 87"/>
            <p:cNvSpPr/>
            <p:nvPr/>
          </p:nvSpPr>
          <p:spPr>
            <a:xfrm>
              <a:off x="1317257" y="1824875"/>
              <a:ext cx="3761195" cy="307777"/>
            </a:xfrm>
            <a:prstGeom prst="rect">
              <a:avLst/>
            </a:prstGeom>
          </p:spPr>
          <p:txBody>
            <a:bodyPr wrap="none" lIns="0" tIns="0" rIns="0" bIns="0">
              <a:normAutofit/>
            </a:bodyPr>
            <a:lstStyle/>
            <a:p>
              <a:r>
                <a:rPr lang="zh-CN" altLang="en-US" sz="2000" b="1">
                  <a:solidFill>
                    <a:schemeClr val="accent5"/>
                  </a:solidFill>
                  <a:latin typeface="微软雅黑" panose="020B0503020204020204" pitchFamily="34" charset="-122"/>
                  <a:ea typeface="微软雅黑" panose="020B0503020204020204" pitchFamily="34" charset="-122"/>
                  <a:cs typeface="宋体" panose="02010600030101010101" pitchFamily="2" charset="-122"/>
                </a:rPr>
                <a:t>何处使用</a:t>
              </a:r>
              <a:r>
                <a:rPr lang="en-US" altLang="zh-CN" sz="2000" b="1">
                  <a:solidFill>
                    <a:schemeClr val="accent5"/>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2000" b="1">
                  <a:solidFill>
                    <a:schemeClr val="accent5"/>
                  </a:solidFill>
                  <a:latin typeface="微软雅黑" panose="020B0503020204020204" pitchFamily="34" charset="-122"/>
                  <a:ea typeface="微软雅黑" panose="020B0503020204020204" pitchFamily="34" charset="-122"/>
                  <a:cs typeface="宋体" panose="02010600030101010101" pitchFamily="2" charset="-122"/>
                </a:rPr>
                <a:t>如何使用</a:t>
              </a:r>
              <a:endParaRPr lang="zh-CN" altLang="en-US" sz="2000" b="1">
                <a:solidFill>
                  <a:schemeClr val="accent5"/>
                </a:solidFill>
                <a:latin typeface="微软雅黑" panose="020B0503020204020204" pitchFamily="34" charset="-122"/>
                <a:ea typeface="微软雅黑" panose="020B0503020204020204" pitchFamily="34" charset="-122"/>
                <a:cs typeface="宋体" panose="02010600030101010101" pitchFamily="2" charset="-122"/>
              </a:endParaRPr>
            </a:p>
          </p:txBody>
        </p:sp>
      </p:grpSp>
      <p:cxnSp>
        <p:nvCxnSpPr>
          <p:cNvPr id="125" name="Straight Connector 67"/>
          <p:cNvCxnSpPr/>
          <p:nvPr/>
        </p:nvCxnSpPr>
        <p:spPr>
          <a:xfrm>
            <a:off x="1289466" y="284338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68"/>
          <p:cNvCxnSpPr/>
          <p:nvPr/>
        </p:nvCxnSpPr>
        <p:spPr>
          <a:xfrm>
            <a:off x="1289466" y="4182133"/>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27" name="图片 126"/>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128" name="组合 7"/>
          <p:cNvGrpSpPr/>
          <p:nvPr/>
        </p:nvGrpSpPr>
        <p:grpSpPr>
          <a:xfrm>
            <a:off x="108557" y="337632"/>
            <a:ext cx="3815742" cy="491607"/>
            <a:chOff x="198764" y="258545"/>
            <a:chExt cx="5086477" cy="656007"/>
          </a:xfrm>
        </p:grpSpPr>
        <p:grpSp>
          <p:nvGrpSpPr>
            <p:cNvPr id="129" name="组合 5"/>
            <p:cNvGrpSpPr/>
            <p:nvPr/>
          </p:nvGrpSpPr>
          <p:grpSpPr>
            <a:xfrm>
              <a:off x="198764" y="258545"/>
              <a:ext cx="700083" cy="563491"/>
              <a:chOff x="5075564" y="2933562"/>
              <a:chExt cx="2860947" cy="2302753"/>
            </a:xfrm>
          </p:grpSpPr>
          <p:sp>
            <p:nvSpPr>
              <p:cNvPr id="130" name="等腰三角形 129"/>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31" name="等腰三角形 130"/>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2"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11"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）数据字典的组成</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2" name="日期占位符 11"/>
          <p:cNvSpPr>
            <a:spLocks noGrp="1"/>
          </p:cNvSpPr>
          <p:nvPr>
            <p:ph type="dt" sz="half" idx="10"/>
          </p:nvPr>
        </p:nvSpPr>
        <p:spPr/>
        <p:txBody>
          <a:bodyPr/>
          <a:lstStyle/>
          <a:p>
            <a:pPr>
              <a:defRPr/>
            </a:pPr>
            <a:fld id="{ECE52859-CE3D-4623-B446-8D853524F127}" type="datetime1">
              <a:rPr lang="zh-CN" altLang="en-US" smtClean="0">
                <a:solidFill>
                  <a:prstClr val="black">
                    <a:tint val="75000"/>
                  </a:prstClr>
                </a:solidFill>
              </a:rPr>
            </a:fld>
            <a:endParaRPr lang="zh-CN" altLang="en-US" dirty="0">
              <a:solidFill>
                <a:prstClr val="black">
                  <a:tint val="75000"/>
                </a:prstClr>
              </a:solidFill>
            </a:endParaRPr>
          </a:p>
        </p:txBody>
      </p:sp>
      <p:sp>
        <p:nvSpPr>
          <p:cNvPr id="14" name="灯片编号占位符 1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7"/>
                                        </p:tgtEl>
                                        <p:attrNameLst>
                                          <p:attrName>style.visibility</p:attrName>
                                        </p:attrNameLst>
                                      </p:cBhvr>
                                      <p:to>
                                        <p:strVal val="visible"/>
                                      </p:to>
                                    </p:set>
                                    <p:anim calcmode="lin" valueType="num">
                                      <p:cBhvr>
                                        <p:cTn id="7" dur="500" fill="hold"/>
                                        <p:tgtEl>
                                          <p:spTgt spid="127"/>
                                        </p:tgtEl>
                                        <p:attrNameLst>
                                          <p:attrName>ppt_w</p:attrName>
                                        </p:attrNameLst>
                                      </p:cBhvr>
                                      <p:tavLst>
                                        <p:tav tm="0">
                                          <p:val>
                                            <p:fltVal val="0"/>
                                          </p:val>
                                        </p:tav>
                                        <p:tav tm="100000">
                                          <p:val>
                                            <p:strVal val="#ppt_w"/>
                                          </p:val>
                                        </p:tav>
                                      </p:tavLst>
                                    </p:anim>
                                    <p:anim calcmode="lin" valueType="num">
                                      <p:cBhvr>
                                        <p:cTn id="8" dur="500" fill="hold"/>
                                        <p:tgtEl>
                                          <p:spTgt spid="127"/>
                                        </p:tgtEl>
                                        <p:attrNameLst>
                                          <p:attrName>ppt_h</p:attrName>
                                        </p:attrNameLst>
                                      </p:cBhvr>
                                      <p:tavLst>
                                        <p:tav tm="0">
                                          <p:val>
                                            <p:fltVal val="0"/>
                                          </p:val>
                                        </p:tav>
                                        <p:tav tm="100000">
                                          <p:val>
                                            <p:strVal val="#ppt_h"/>
                                          </p:val>
                                        </p:tav>
                                      </p:tavLst>
                                    </p:anim>
                                    <p:animEffect transition="in" filter="fade">
                                      <p:cBhvr>
                                        <p:cTn id="9" dur="500"/>
                                        <p:tgtEl>
                                          <p:spTgt spid="127"/>
                                        </p:tgtEl>
                                      </p:cBhvr>
                                    </p:animEffect>
                                  </p:childTnLst>
                                </p:cTn>
                              </p:par>
                              <p:par>
                                <p:cTn id="10" presetID="2" presetClass="entr" presetSubtype="8" fill="hold" nodeType="withEffect">
                                  <p:stCondLst>
                                    <p:cond delay="0"/>
                                  </p:stCondLst>
                                  <p:childTnLst>
                                    <p:set>
                                      <p:cBhvr>
                                        <p:cTn id="11" dur="1" fill="hold">
                                          <p:stCondLst>
                                            <p:cond delay="0"/>
                                          </p:stCondLst>
                                        </p:cTn>
                                        <p:tgtEl>
                                          <p:spTgt spid="128"/>
                                        </p:tgtEl>
                                        <p:attrNameLst>
                                          <p:attrName>style.visibility</p:attrName>
                                        </p:attrNameLst>
                                      </p:cBhvr>
                                      <p:to>
                                        <p:strVal val="visible"/>
                                      </p:to>
                                    </p:set>
                                    <p:anim calcmode="lin" valueType="num">
                                      <p:cBhvr additive="base">
                                        <p:cTn id="12" dur="500" fill="hold"/>
                                        <p:tgtEl>
                                          <p:spTgt spid="128"/>
                                        </p:tgtEl>
                                        <p:attrNameLst>
                                          <p:attrName>ppt_x</p:attrName>
                                        </p:attrNameLst>
                                      </p:cBhvr>
                                      <p:tavLst>
                                        <p:tav tm="0">
                                          <p:val>
                                            <p:strVal val="0-#ppt_w/2"/>
                                          </p:val>
                                        </p:tav>
                                        <p:tav tm="100000">
                                          <p:val>
                                            <p:strVal val="#ppt_x"/>
                                          </p:val>
                                        </p:tav>
                                      </p:tavLst>
                                    </p:anim>
                                    <p:anim calcmode="lin" valueType="num">
                                      <p:cBhvr additive="base">
                                        <p:cTn id="13" dur="500" fill="hold"/>
                                        <p:tgtEl>
                                          <p:spTgt spid="128"/>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 calcmode="lin" valueType="num">
                                      <p:cBhvr additive="base">
                                        <p:cTn id="16" dur="500"/>
                                        <p:tgtEl>
                                          <p:spTgt spid="111"/>
                                        </p:tgtEl>
                                        <p:attrNameLst>
                                          <p:attrName>ppt_x</p:attrName>
                                        </p:attrNameLst>
                                      </p:cBhvr>
                                      <p:tavLst>
                                        <p:tav tm="0">
                                          <p:val>
                                            <p:strVal val="#ppt_x+#ppt_w*1.125000"/>
                                          </p:val>
                                        </p:tav>
                                        <p:tav tm="100000">
                                          <p:val>
                                            <p:strVal val="#ppt_x"/>
                                          </p:val>
                                        </p:tav>
                                      </p:tavLst>
                                    </p:anim>
                                    <p:animEffect transition="in" filter="wipe(left)">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0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65539"/>
          <p:cNvSpPr>
            <a:spLocks noGrp="1"/>
          </p:cNvSpPr>
          <p:nvPr>
            <p:ph type="title"/>
          </p:nvPr>
        </p:nvSpPr>
        <p:spPr>
          <a:xfrm>
            <a:off x="4312920" y="1115695"/>
            <a:ext cx="3566795" cy="533400"/>
          </a:xfrm>
        </p:spPr>
        <p:txBody>
          <a:bodyPr vert="horz" wrap="square" lIns="91440" tIns="45720" rIns="91440" bIns="45720" anchor="ctr"/>
          <a:lstStyle/>
          <a:p>
            <a:pPr eaLnBrk="1" hangingPunct="1"/>
            <a:r>
              <a:rPr lang="zh-CN" altLang="en-US" sz="2000" b="1" dirty="0">
                <a:solidFill>
                  <a:srgbClr val="FF0000"/>
                </a:solidFill>
              </a:rPr>
              <a:t>用来开发数据内容描述的符号</a:t>
            </a:r>
            <a:endParaRPr lang="zh-CN" altLang="en-US" sz="2000" b="1" dirty="0">
              <a:solidFill>
                <a:srgbClr val="FF0000"/>
              </a:solidFill>
            </a:endParaRPr>
          </a:p>
        </p:txBody>
      </p:sp>
      <p:graphicFrame>
        <p:nvGraphicFramePr>
          <p:cNvPr id="18" name="表格 4"/>
          <p:cNvGraphicFramePr>
            <a:graphicFrameLocks noGrp="1"/>
          </p:cNvGraphicFramePr>
          <p:nvPr>
            <p:ph idx="1"/>
          </p:nvPr>
        </p:nvGraphicFramePr>
        <p:xfrm>
          <a:off x="700839" y="1778542"/>
          <a:ext cx="10687596" cy="4204503"/>
        </p:xfrm>
        <a:graphic>
          <a:graphicData uri="http://schemas.openxmlformats.org/drawingml/2006/table">
            <a:tbl>
              <a:tblPr firstRow="1" bandRow="1">
                <a:tableStyleId>{5C22544A-7EE6-4342-B048-85BDC9FD1C3A}</a:tableStyleId>
              </a:tblPr>
              <a:tblGrid>
                <a:gridCol w="2605779"/>
                <a:gridCol w="4519285"/>
                <a:gridCol w="3562532"/>
              </a:tblGrid>
              <a:tr h="84902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1" i="0" u="none" kern="1200" baseline="0"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rPr>
                        <a:t>数据构造</a:t>
                      </a:r>
                      <a:endParaRPr lang="zh-CN" altLang="en-US" sz="1800" b="1" i="0" u="none" kern="1200" baseline="0"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1" i="0" u="none" kern="1200" baseline="0"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rPr>
                        <a:t>记号</a:t>
                      </a:r>
                      <a:endParaRPr lang="zh-CN" altLang="en-US" sz="1800" b="1" i="0" u="none" kern="1200" baseline="0"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1" i="0" u="none" kern="1200" baseline="0"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rPr>
                        <a:t>意义</a:t>
                      </a:r>
                      <a:endParaRPr lang="zh-CN" altLang="en-US" sz="1800" b="1" i="0" u="none" kern="1200" baseline="0"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r>
              <a:tr h="560527">
                <a:tc rowSpan="2">
                  <a:txBody>
                    <a:bodyPr/>
                    <a:lstStyle/>
                    <a:p>
                      <a:pPr algn="ctr"/>
                      <a:r>
                        <a:rPr lang="zh-CN" altLang="en-US" sz="2000" dirty="0"/>
                        <a:t>顺序</a:t>
                      </a:r>
                      <a:endParaRPr lang="zh-CN" altLang="en-US" sz="2000" dirty="0"/>
                    </a:p>
                  </a:txBody>
                  <a:tcPr anchor="ctr"/>
                </a:tc>
                <a:tc>
                  <a:txBody>
                    <a:bodyPr/>
                    <a:lstStyle/>
                    <a:p>
                      <a:pPr algn="ctr"/>
                      <a:r>
                        <a:rPr lang="en-US" altLang="zh-CN" sz="2000" dirty="0"/>
                        <a:t>=</a:t>
                      </a:r>
                      <a:endParaRPr lang="zh-CN" altLang="en-US" sz="2000" dirty="0"/>
                    </a:p>
                  </a:txBody>
                  <a:tcPr anchor="ctr"/>
                </a:tc>
                <a:tc>
                  <a:txBody>
                    <a:bodyPr/>
                    <a:lstStyle/>
                    <a:p>
                      <a:pPr algn="ctr"/>
                      <a:r>
                        <a:rPr lang="zh-CN" altLang="en-US" sz="2000" dirty="0"/>
                        <a:t>由</a:t>
                      </a:r>
                      <a:r>
                        <a:rPr lang="en-US" altLang="zh-CN" sz="2000" dirty="0"/>
                        <a:t>……</a:t>
                      </a:r>
                      <a:r>
                        <a:rPr lang="zh-CN" altLang="en-US" sz="2000" dirty="0"/>
                        <a:t>构成</a:t>
                      </a:r>
                      <a:endParaRPr lang="zh-CN" altLang="en-US" sz="2000" dirty="0"/>
                    </a:p>
                  </a:txBody>
                  <a:tcPr anchor="ctr"/>
                </a:tc>
              </a:tr>
              <a:tr h="560527">
                <a:tc vMerge="1">
                  <a:tcPr/>
                </a:tc>
                <a:tc>
                  <a:txBody>
                    <a:bodyPr/>
                    <a:lstStyle/>
                    <a:p>
                      <a:pPr algn="ctr"/>
                      <a:r>
                        <a:rPr lang="en-US" altLang="zh-CN" sz="2000" dirty="0"/>
                        <a:t>+</a:t>
                      </a:r>
                      <a:endParaRPr lang="zh-CN" altLang="en-US" sz="2000" dirty="0"/>
                    </a:p>
                  </a:txBody>
                  <a:tcPr anchor="ctr"/>
                </a:tc>
                <a:tc>
                  <a:txBody>
                    <a:bodyPr/>
                    <a:lstStyle/>
                    <a:p>
                      <a:pPr algn="ctr"/>
                      <a:r>
                        <a:rPr lang="zh-CN" altLang="en-US" sz="2000" dirty="0"/>
                        <a:t>和</a:t>
                      </a:r>
                      <a:endParaRPr lang="zh-CN" altLang="en-US" sz="2000" dirty="0"/>
                    </a:p>
                  </a:txBody>
                  <a:tcPr anchor="ctr"/>
                </a:tc>
              </a:tr>
              <a:tr h="560527">
                <a:tc>
                  <a:txBody>
                    <a:bodyPr/>
                    <a:lstStyle/>
                    <a:p>
                      <a:pPr algn="ctr"/>
                      <a:r>
                        <a:rPr lang="zh-CN" altLang="en-US" sz="2000" dirty="0"/>
                        <a:t>选择</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Arial" panose="020B0604020202020204" pitchFamily="34" charset="0"/>
                        </a:rPr>
                        <a:t>[ | ]</a:t>
                      </a:r>
                      <a:endParaRPr lang="en-US" altLang="zh-CN" sz="2000" dirty="0">
                        <a:latin typeface="Arial" panose="020B0604020202020204" pitchFamily="34" charset="0"/>
                      </a:endParaRPr>
                    </a:p>
                  </a:txBody>
                  <a:tcPr anchor="ctr"/>
                </a:tc>
                <a:tc>
                  <a:txBody>
                    <a:bodyPr/>
                    <a:lstStyle/>
                    <a:p>
                      <a:pPr algn="ctr"/>
                      <a:r>
                        <a:rPr lang="zh-CN" altLang="en-US" sz="2000" dirty="0"/>
                        <a:t>或</a:t>
                      </a:r>
                      <a:endParaRPr lang="zh-CN" altLang="en-US" sz="2000" dirty="0"/>
                    </a:p>
                  </a:txBody>
                  <a:tcPr anchor="ctr"/>
                </a:tc>
              </a:tr>
              <a:tr h="560527">
                <a:tc rowSpan="3">
                  <a:txBody>
                    <a:bodyPr/>
                    <a:lstStyle/>
                    <a:p>
                      <a:pPr algn="ctr"/>
                      <a:r>
                        <a:rPr lang="zh-CN" altLang="en-US" sz="2000" dirty="0"/>
                        <a:t>重复</a:t>
                      </a:r>
                      <a:endParaRPr lang="zh-CN" altLang="en-US" sz="2000" dirty="0"/>
                    </a:p>
                  </a:txBody>
                  <a:tcPr anchor="ctr"/>
                </a:tc>
                <a:tc>
                  <a:txBody>
                    <a:bodyPr/>
                    <a:lstStyle/>
                    <a:p>
                      <a:pPr algn="ctr"/>
                      <a:r>
                        <a:rPr lang="en-US" altLang="zh-CN" sz="2000" dirty="0"/>
                        <a:t>1</a:t>
                      </a:r>
                      <a:r>
                        <a:rPr lang="zh-CN" altLang="en-US" sz="2000" dirty="0"/>
                        <a:t>：</a:t>
                      </a:r>
                      <a:r>
                        <a:rPr lang="en-US" altLang="zh-CN" sz="2000" dirty="0"/>
                        <a:t>n{ }</a:t>
                      </a:r>
                      <a:endParaRPr lang="zh-CN" altLang="en-US" sz="2000" dirty="0"/>
                    </a:p>
                  </a:txBody>
                  <a:tcPr anchor="ctr"/>
                </a:tc>
                <a:tc>
                  <a:txBody>
                    <a:bodyPr/>
                    <a:lstStyle/>
                    <a:p>
                      <a:pPr algn="ctr"/>
                      <a:r>
                        <a:rPr lang="en-US" altLang="zh-CN" sz="2000" dirty="0"/>
                        <a:t>N</a:t>
                      </a:r>
                      <a:r>
                        <a:rPr lang="zh-CN" altLang="en-US" sz="2000" dirty="0"/>
                        <a:t>次重复</a:t>
                      </a:r>
                      <a:endParaRPr lang="zh-CN" altLang="en-US" sz="2000" dirty="0"/>
                    </a:p>
                  </a:txBody>
                  <a:tcPr anchor="ctr"/>
                </a:tc>
              </a:tr>
              <a:tr h="552848">
                <a:tc vMerge="1">
                  <a:tcPr/>
                </a:tc>
                <a:tc>
                  <a:txBody>
                    <a:bodyPr/>
                    <a:lstStyle/>
                    <a:p>
                      <a:pPr algn="ctr"/>
                      <a:r>
                        <a:rPr lang="zh-CN" altLang="en-US" sz="2000" dirty="0"/>
                        <a:t>（）</a:t>
                      </a:r>
                      <a:endParaRPr lang="zh-CN" altLang="en-US" sz="2000" dirty="0"/>
                    </a:p>
                  </a:txBody>
                  <a:tcPr anchor="ctr"/>
                </a:tc>
                <a:tc>
                  <a:txBody>
                    <a:bodyPr/>
                    <a:lstStyle/>
                    <a:p>
                      <a:pPr algn="ctr"/>
                      <a:r>
                        <a:rPr lang="zh-CN" altLang="en-US" sz="2000" dirty="0"/>
                        <a:t>可选数据</a:t>
                      </a:r>
                      <a:endParaRPr lang="zh-CN" altLang="en-US" sz="2000" dirty="0"/>
                    </a:p>
                  </a:txBody>
                  <a:tcPr anchor="ctr"/>
                </a:tc>
              </a:tr>
              <a:tr h="560527">
                <a:tc vMerge="1">
                  <a:tcPr/>
                </a:tc>
                <a:tc>
                  <a:txBody>
                    <a:bodyPr/>
                    <a:lstStyle/>
                    <a:p>
                      <a:pPr algn="ctr"/>
                      <a:r>
                        <a:rPr lang="zh-CN" altLang="en-US" sz="2000" dirty="0"/>
                        <a:t>*</a:t>
                      </a:r>
                      <a:r>
                        <a:rPr lang="en-US" altLang="zh-CN" sz="2000" dirty="0"/>
                        <a:t>…</a:t>
                      </a:r>
                      <a:r>
                        <a:rPr lang="zh-CN" altLang="en-US" sz="2000" dirty="0"/>
                        <a:t>*</a:t>
                      </a:r>
                      <a:endParaRPr lang="zh-CN" altLang="en-US" sz="2000" dirty="0"/>
                    </a:p>
                  </a:txBody>
                  <a:tcPr anchor="ctr"/>
                </a:tc>
                <a:tc>
                  <a:txBody>
                    <a:bodyPr/>
                    <a:lstStyle/>
                    <a:p>
                      <a:pPr algn="ctr"/>
                      <a:r>
                        <a:rPr lang="zh-CN" altLang="en-US" sz="2000" dirty="0"/>
                        <a:t>限定的注释</a:t>
                      </a:r>
                      <a:endParaRPr lang="zh-CN" altLang="en-US" sz="2000" dirty="0"/>
                    </a:p>
                  </a:txBody>
                  <a:tcPr anchor="ctr"/>
                </a:tc>
              </a:tr>
            </a:tbl>
          </a:graphicData>
        </a:graphic>
      </p:graphicFrame>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3" name="组合 7"/>
          <p:cNvGrpSpPr/>
          <p:nvPr/>
        </p:nvGrpSpPr>
        <p:grpSpPr>
          <a:xfrm>
            <a:off x="108557" y="337632"/>
            <a:ext cx="3815742" cy="491607"/>
            <a:chOff x="198764" y="258545"/>
            <a:chExt cx="5086477" cy="656007"/>
          </a:xfrm>
        </p:grpSpPr>
        <p:grpSp>
          <p:nvGrpSpPr>
            <p:cNvPr id="19" name="组合 5"/>
            <p:cNvGrpSpPr/>
            <p:nvPr/>
          </p:nvGrpSpPr>
          <p:grpSpPr>
            <a:xfrm>
              <a:off x="198764" y="258545"/>
              <a:ext cx="700083" cy="563491"/>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0"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1"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）数据字典的组成</a:t>
            </a:r>
            <a:endParaRPr lang="zh-CN" altLang="en-US" sz="2000" b="1" kern="0" dirty="0">
              <a:latin typeface="宋体" panose="02010600030101010101" pitchFamily="2" charset="-122"/>
              <a:sym typeface="宋体" panose="02010600030101010101" pitchFamily="2" charset="-122"/>
            </a:endParaRPr>
          </a:p>
        </p:txBody>
      </p:sp>
      <p:sp>
        <p:nvSpPr>
          <p:cNvPr id="4" name="日期占位符 3"/>
          <p:cNvSpPr>
            <a:spLocks noGrp="1"/>
          </p:cNvSpPr>
          <p:nvPr>
            <p:ph type="dt" sz="half" idx="10"/>
          </p:nvPr>
        </p:nvSpPr>
        <p:spPr/>
        <p:txBody>
          <a:bodyPr/>
          <a:lstStyle/>
          <a:p>
            <a:pPr>
              <a:defRPr/>
            </a:pPr>
            <a:fld id="{ECD8DBFD-DD67-4C90-B930-F1BD81CCD5C0}" type="datetime1">
              <a:rPr lang="zh-CN" altLang="en-US" smtClean="0">
                <a:solidFill>
                  <a:prstClr val="black">
                    <a:tint val="75000"/>
                  </a:prstClr>
                </a:solidFill>
              </a:rPr>
            </a:fld>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1"/>
          <p:cNvGrpSpPr/>
          <p:nvPr/>
        </p:nvGrpSpPr>
        <p:grpSpPr>
          <a:xfrm>
            <a:off x="699135" y="2741080"/>
            <a:ext cx="736375" cy="736375"/>
            <a:chOff x="1731021" y="1638788"/>
            <a:chExt cx="736375" cy="736375"/>
          </a:xfrm>
          <a:solidFill>
            <a:schemeClr val="accent1"/>
          </a:solidFill>
        </p:grpSpPr>
        <p:sp>
          <p:nvSpPr>
            <p:cNvPr id="5" name="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6" name="TextBox 23"/>
            <p:cNvSpPr txBox="1"/>
            <p:nvPr/>
          </p:nvSpPr>
          <p:spPr>
            <a:xfrm>
              <a:off x="1835353" y="1774998"/>
              <a:ext cx="527709" cy="461665"/>
            </a:xfrm>
            <a:prstGeom prst="rect">
              <a:avLst/>
            </a:prstGeom>
            <a:grpFill/>
            <a:ln>
              <a:noFill/>
            </a:ln>
          </p:spPr>
          <p:txBody>
            <a:bodyPr wrap="none">
              <a:normAutofit/>
            </a:bodyPr>
            <a:lstStyle/>
            <a:p>
              <a:pPr algn="ctr"/>
              <a:r>
                <a:rPr lang="en-GB" sz="2400" b="1" dirty="0">
                  <a:solidFill>
                    <a:schemeClr val="bg1"/>
                  </a:solidFill>
                  <a:latin typeface="微软雅黑" panose="020B0503020204020204" pitchFamily="34" charset="-122"/>
                  <a:ea typeface="微软雅黑" panose="020B0503020204020204" pitchFamily="34" charset="-122"/>
                </a:rPr>
                <a:t>01</a:t>
              </a:r>
              <a:endParaRPr lang="en-GB" sz="2400" b="1" dirty="0">
                <a:solidFill>
                  <a:schemeClr val="bg1"/>
                </a:solidFill>
                <a:latin typeface="微软雅黑" panose="020B0503020204020204" pitchFamily="34" charset="-122"/>
                <a:ea typeface="微软雅黑" panose="020B0503020204020204" pitchFamily="34" charset="-122"/>
              </a:endParaRPr>
            </a:p>
          </p:txBody>
        </p:sp>
      </p:grpSp>
      <p:grpSp>
        <p:nvGrpSpPr>
          <p:cNvPr id="9" name="Group 27"/>
          <p:cNvGrpSpPr/>
          <p:nvPr/>
        </p:nvGrpSpPr>
        <p:grpSpPr>
          <a:xfrm>
            <a:off x="699135" y="3618605"/>
            <a:ext cx="736375" cy="736375"/>
            <a:chOff x="1731021" y="2821439"/>
            <a:chExt cx="736375" cy="736375"/>
          </a:xfrm>
          <a:solidFill>
            <a:schemeClr val="bg1">
              <a:lumMod val="65000"/>
            </a:schemeClr>
          </a:solidFill>
        </p:grpSpPr>
        <p:sp>
          <p:nvSpPr>
            <p:cNvPr id="10" name="Oval 28"/>
            <p:cNvSpPr/>
            <p:nvPr/>
          </p:nvSpPr>
          <p:spPr>
            <a:xfrm>
              <a:off x="1731021" y="2821439"/>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11" name="TextBox 29"/>
            <p:cNvSpPr txBox="1"/>
            <p:nvPr/>
          </p:nvSpPr>
          <p:spPr>
            <a:xfrm>
              <a:off x="1835353" y="2957649"/>
              <a:ext cx="527709" cy="461665"/>
            </a:xfrm>
            <a:prstGeom prst="rect">
              <a:avLst/>
            </a:prstGeom>
            <a:grpFill/>
            <a:ln>
              <a:noFill/>
            </a:ln>
          </p:spPr>
          <p:txBody>
            <a:bodyPr wrap="none">
              <a:normAutofit/>
            </a:bodyPr>
            <a:lstStyle/>
            <a:p>
              <a:pPr algn="ctr"/>
              <a:r>
                <a:rPr lang="en-GB" sz="2400" b="1" dirty="0">
                  <a:solidFill>
                    <a:schemeClr val="bg1"/>
                  </a:solidFill>
                  <a:latin typeface="微软雅黑" panose="020B0503020204020204" pitchFamily="34" charset="-122"/>
                  <a:ea typeface="微软雅黑" panose="020B0503020204020204" pitchFamily="34" charset="-122"/>
                </a:rPr>
                <a:t>02</a:t>
              </a:r>
              <a:endParaRPr lang="en-GB" sz="2400" b="1" dirty="0">
                <a:solidFill>
                  <a:schemeClr val="bg1"/>
                </a:solidFill>
                <a:latin typeface="微软雅黑" panose="020B0503020204020204" pitchFamily="34" charset="-122"/>
                <a:ea typeface="微软雅黑" panose="020B0503020204020204" pitchFamily="34" charset="-122"/>
              </a:endParaRPr>
            </a:p>
          </p:txBody>
        </p:sp>
      </p:grpSp>
      <p:grpSp>
        <p:nvGrpSpPr>
          <p:cNvPr id="2" name="Group 33"/>
          <p:cNvGrpSpPr/>
          <p:nvPr/>
        </p:nvGrpSpPr>
        <p:grpSpPr>
          <a:xfrm>
            <a:off x="698500" y="4632806"/>
            <a:ext cx="736375" cy="736375"/>
            <a:chOff x="1731021" y="4175657"/>
            <a:chExt cx="736375" cy="736375"/>
          </a:xfrm>
          <a:solidFill>
            <a:schemeClr val="accent4"/>
          </a:solidFill>
        </p:grpSpPr>
        <p:sp>
          <p:nvSpPr>
            <p:cNvPr id="3" name="Oval 34"/>
            <p:cNvSpPr/>
            <p:nvPr/>
          </p:nvSpPr>
          <p:spPr>
            <a:xfrm>
              <a:off x="1731021" y="4175657"/>
              <a:ext cx="736375" cy="736375"/>
            </a:xfrm>
            <a:prstGeom prst="ellipse">
              <a:avLst/>
            </a:prstGeom>
            <a:solidFill>
              <a:srgbClr val="5B9BD5"/>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7" name="TextBox 35"/>
            <p:cNvSpPr txBox="1"/>
            <p:nvPr/>
          </p:nvSpPr>
          <p:spPr>
            <a:xfrm>
              <a:off x="1835353" y="4311867"/>
              <a:ext cx="527709" cy="461665"/>
            </a:xfrm>
            <a:prstGeom prst="rect">
              <a:avLst/>
            </a:prstGeom>
            <a:noFill/>
            <a:ln>
              <a:noFill/>
            </a:ln>
          </p:spPr>
          <p:txBody>
            <a:bodyPr wrap="none">
              <a:normAutofit/>
            </a:bodyPr>
            <a:lstStyle/>
            <a:p>
              <a:pPr algn="ctr"/>
              <a:r>
                <a:rPr lang="en-GB" sz="2400" b="1" dirty="0">
                  <a:solidFill>
                    <a:schemeClr val="bg1"/>
                  </a:solidFill>
                  <a:latin typeface="微软雅黑" panose="020B0503020204020204" pitchFamily="34" charset="-122"/>
                  <a:ea typeface="微软雅黑" panose="020B0503020204020204" pitchFamily="34" charset="-122"/>
                </a:rPr>
                <a:t>03</a:t>
              </a:r>
              <a:endParaRPr lang="en-GB" sz="2400" b="1" dirty="0">
                <a:solidFill>
                  <a:schemeClr val="bg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1610961" y="2909672"/>
            <a:ext cx="9249567" cy="398780"/>
          </a:xfrm>
          <a:prstGeom prst="rect">
            <a:avLst/>
          </a:prstGeom>
          <a:noFill/>
        </p:spPr>
        <p:txBody>
          <a:bodyPr wrap="square">
            <a:spAutoFit/>
          </a:bodyPr>
          <a:lstStyle/>
          <a:p>
            <a:pPr algn="just"/>
            <a:r>
              <a:rPr lang="zh-CN" altLang="en-US" sz="2000" dirty="0">
                <a:latin typeface="宋体" panose="02010600030101010101" pitchFamily="2" charset="-122"/>
                <a:ea typeface="宋体" panose="02010600030101010101" pitchFamily="2" charset="-122"/>
                <a:sym typeface="+mn-ea"/>
              </a:rPr>
              <a:t>作为数据项的序列</a:t>
            </a:r>
            <a:endParaRPr lang="zh-CN" altLang="en-US" sz="2000" dirty="0">
              <a:solidFill>
                <a:schemeClr val="tx1">
                  <a:lumMod val="95000"/>
                  <a:lumOff val="5000"/>
                </a:schemeClr>
              </a:solidFill>
              <a:latin typeface="宋体" panose="02010600030101010101" pitchFamily="2" charset="-122"/>
              <a:ea typeface="宋体" panose="02010600030101010101" pitchFamily="2" charset="-122"/>
              <a:sym typeface="+mn-ea"/>
            </a:endParaRPr>
          </a:p>
        </p:txBody>
      </p:sp>
      <p:sp>
        <p:nvSpPr>
          <p:cNvPr id="13" name="文本框 12"/>
          <p:cNvSpPr txBox="1"/>
          <p:nvPr/>
        </p:nvSpPr>
        <p:spPr>
          <a:xfrm>
            <a:off x="1610962" y="3781861"/>
            <a:ext cx="9249566" cy="398780"/>
          </a:xfrm>
          <a:prstGeom prst="rect">
            <a:avLst/>
          </a:prstGeom>
          <a:noFill/>
        </p:spPr>
        <p:txBody>
          <a:bodyPr wrap="square">
            <a:spAutoFit/>
          </a:bodyPr>
          <a:lstStyle/>
          <a:p>
            <a:pPr algn="just"/>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作为从一组数据项中的选择</a:t>
            </a:r>
            <a:endParaRPr lang="zh-CN" altLang="en-US" sz="2000" dirty="0">
              <a:solidFill>
                <a:schemeClr val="tx1">
                  <a:lumMod val="95000"/>
                  <a:lumOff val="5000"/>
                </a:schemeClr>
              </a:solidFill>
              <a:latin typeface="+mn-ea"/>
            </a:endParaRPr>
          </a:p>
        </p:txBody>
      </p:sp>
      <p:sp>
        <p:nvSpPr>
          <p:cNvPr id="68" name="文本框 67"/>
          <p:cNvSpPr txBox="1"/>
          <p:nvPr/>
        </p:nvSpPr>
        <p:spPr>
          <a:xfrm>
            <a:off x="1610961" y="4493395"/>
            <a:ext cx="9249565" cy="1014730"/>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作为数据项的重复的组合。每个数据项中的项可能表示为顺序、选择和重复的一部分，而其本身又是另一个复合数据项，需要在字典中进一步精化</a:t>
            </a:r>
            <a:endParaRPr lang="zh-CN" altLang="en-US" sz="2000" dirty="0">
              <a:solidFill>
                <a:schemeClr val="tx1">
                  <a:lumMod val="95000"/>
                  <a:lumOff val="5000"/>
                </a:schemeClr>
              </a:solidFill>
              <a:latin typeface="+mn-ea"/>
            </a:endParaRPr>
          </a:p>
        </p:txBody>
      </p:sp>
      <p:sp>
        <p:nvSpPr>
          <p:cNvPr id="70" name="文本框 69"/>
          <p:cNvSpPr txBox="1"/>
          <p:nvPr/>
        </p:nvSpPr>
        <p:spPr>
          <a:xfrm>
            <a:off x="873822" y="1678305"/>
            <a:ext cx="8959504" cy="597279"/>
          </a:xfrm>
          <a:prstGeom prst="rect">
            <a:avLst/>
          </a:prstGeom>
          <a:noFill/>
        </p:spPr>
        <p:txBody>
          <a:bodyPr wrap="none" rtlCol="0" anchor="t">
            <a:spAutoFit/>
          </a:bodyPr>
          <a:lstStyle/>
          <a:p>
            <a:pPr>
              <a:lnSpc>
                <a:spcPct val="200000"/>
              </a:lnSpc>
            </a:pP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该符号体系使得软件工程师可以用</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三种基本的构造方式之一来表示复合数据：</a:t>
            </a:r>
            <a:endPar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71" name="图片 70"/>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72" name="组合 7"/>
          <p:cNvGrpSpPr/>
          <p:nvPr/>
        </p:nvGrpSpPr>
        <p:grpSpPr>
          <a:xfrm>
            <a:off x="108557" y="337632"/>
            <a:ext cx="3815742" cy="491607"/>
            <a:chOff x="198764" y="258545"/>
            <a:chExt cx="5086477" cy="656007"/>
          </a:xfrm>
        </p:grpSpPr>
        <p:grpSp>
          <p:nvGrpSpPr>
            <p:cNvPr id="73" name="组合 5"/>
            <p:cNvGrpSpPr/>
            <p:nvPr/>
          </p:nvGrpSpPr>
          <p:grpSpPr>
            <a:xfrm>
              <a:off x="198764" y="258545"/>
              <a:ext cx="700083" cy="563491"/>
              <a:chOff x="5075564" y="2933562"/>
              <a:chExt cx="2860947" cy="2302753"/>
            </a:xfrm>
          </p:grpSpPr>
          <p:sp>
            <p:nvSpPr>
              <p:cNvPr id="74" name="等腰三角形 7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5" name="等腰三角形 7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6"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21"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）数据字典的组成</a:t>
            </a:r>
            <a:endParaRPr lang="zh-CN" altLang="en-US" sz="2000" b="1" kern="0" dirty="0">
              <a:latin typeface="宋体" panose="02010600030101010101" pitchFamily="2" charset="-122"/>
              <a:sym typeface="宋体" panose="02010600030101010101" pitchFamily="2" charset="-122"/>
            </a:endParaRPr>
          </a:p>
        </p:txBody>
      </p:sp>
      <p:sp>
        <p:nvSpPr>
          <p:cNvPr id="12" name="日期占位符 11"/>
          <p:cNvSpPr>
            <a:spLocks noGrp="1"/>
          </p:cNvSpPr>
          <p:nvPr>
            <p:ph type="dt" sz="half" idx="10"/>
          </p:nvPr>
        </p:nvSpPr>
        <p:spPr/>
        <p:txBody>
          <a:bodyPr/>
          <a:lstStyle/>
          <a:p>
            <a:pPr>
              <a:defRPr/>
            </a:pPr>
            <a:fld id="{3B94644A-BE92-48BC-8450-7DFB4619734A}" type="datetime1">
              <a:rPr lang="zh-CN" altLang="en-US" smtClean="0">
                <a:solidFill>
                  <a:prstClr val="black">
                    <a:tint val="75000"/>
                  </a:prstClr>
                </a:solidFill>
              </a:rPr>
            </a:fld>
            <a:endParaRPr lang="zh-CN" altLang="en-US" dirty="0">
              <a:solidFill>
                <a:prstClr val="black">
                  <a:tint val="75000"/>
                </a:prstClr>
              </a:solidFill>
            </a:endParaRPr>
          </a:p>
        </p:txBody>
      </p:sp>
      <p:sp>
        <p:nvSpPr>
          <p:cNvPr id="14" name="灯片编号占位符 1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par>
                                <p:cTn id="10" presetID="2" presetClass="entr" presetSubtype="8"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additive="base">
                                        <p:cTn id="12" dur="500" fill="hold"/>
                                        <p:tgtEl>
                                          <p:spTgt spid="72"/>
                                        </p:tgtEl>
                                        <p:attrNameLst>
                                          <p:attrName>ppt_x</p:attrName>
                                        </p:attrNameLst>
                                      </p:cBhvr>
                                      <p:tavLst>
                                        <p:tav tm="0">
                                          <p:val>
                                            <p:strVal val="0-#ppt_w/2"/>
                                          </p:val>
                                        </p:tav>
                                        <p:tav tm="100000">
                                          <p:val>
                                            <p:strVal val="#ppt_x"/>
                                          </p:val>
                                        </p:tav>
                                      </p:tavLst>
                                    </p:anim>
                                    <p:anim calcmode="lin" valueType="num">
                                      <p:cBhvr additive="base">
                                        <p:cTn id="13" dur="500" fill="hold"/>
                                        <p:tgtEl>
                                          <p:spTgt spid="72"/>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p:tgtEl>
                                          <p:spTgt spid="21"/>
                                        </p:tgtEl>
                                        <p:attrNameLst>
                                          <p:attrName>ppt_x</p:attrName>
                                        </p:attrNameLst>
                                      </p:cBhvr>
                                      <p:tavLst>
                                        <p:tav tm="0">
                                          <p:val>
                                            <p:strVal val="#ppt_x+#ppt_w*1.125000"/>
                                          </p:val>
                                        </p:tav>
                                        <p:tav tm="100000">
                                          <p:val>
                                            <p:strVal val="#ppt_x"/>
                                          </p:val>
                                        </p:tav>
                                      </p:tavLst>
                                    </p:anim>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68" grpId="0"/>
      <p:bldP spid="70" grpId="0"/>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698499" y="1426412"/>
            <a:ext cx="10795000"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a:lnSpc>
                <a:spcPct val="150000"/>
              </a:lnSpc>
              <a:buFont typeface="Wingdings" panose="05000000000000000000" pitchFamily="2" charset="2"/>
              <a:buNone/>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在数据字典中，可以使用简单的符号表示数据项：</a:t>
            </a:r>
            <a:endParaRPr lang="en-US" alt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0" indent="0">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）项写在等号的左边，而其定义写在右边</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indent="0">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）这种符号定义了</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原数据元素</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组成结构体的复杂数据元素</a:t>
            </a:r>
            <a:r>
              <a:rPr lang="zh-CN" altLang="en-US" sz="2000" dirty="0">
                <a:latin typeface="宋体" panose="02010600030101010101" pitchFamily="2" charset="-122"/>
                <a:ea typeface="宋体" panose="02010600030101010101" pitchFamily="2" charset="-122"/>
                <a:cs typeface="宋体" panose="02010600030101010101" pitchFamily="2" charset="-122"/>
              </a:rPr>
              <a:t>、重复的数据项、</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一个数据项的枚举值</a:t>
            </a:r>
            <a:r>
              <a:rPr lang="zh-CN" altLang="en-US" sz="2000" dirty="0">
                <a:latin typeface="宋体" panose="02010600030101010101" pitchFamily="2" charset="-122"/>
                <a:ea typeface="宋体" panose="02010600030101010101" pitchFamily="2" charset="-122"/>
                <a:cs typeface="宋体" panose="02010600030101010101" pitchFamily="2" charset="-122"/>
              </a:rPr>
              <a:t>以及</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可选的数据项</a:t>
            </a:r>
            <a:endPar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6" name="矩形: 圆角 5"/>
          <p:cNvSpPr/>
          <p:nvPr/>
        </p:nvSpPr>
        <p:spPr>
          <a:xfrm>
            <a:off x="901700" y="3443605"/>
            <a:ext cx="3576320" cy="67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01  </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原数据元素</a:t>
            </a:r>
            <a:endParaRPr lang="zh-CN" altLang="en-US" sz="2000" b="1" dirty="0"/>
          </a:p>
        </p:txBody>
      </p:sp>
      <p:sp>
        <p:nvSpPr>
          <p:cNvPr id="7" name="文本框 6"/>
          <p:cNvSpPr txBox="1"/>
          <p:nvPr/>
        </p:nvSpPr>
        <p:spPr>
          <a:xfrm>
            <a:off x="698499" y="4264025"/>
            <a:ext cx="10795000" cy="1866858"/>
          </a:xfrm>
          <a:prstGeom prst="rect">
            <a:avLst/>
          </a:prstGeom>
          <a:noFill/>
        </p:spPr>
        <p:txBody>
          <a:bodyPr wrap="square" rtlCol="0">
            <a:spAutoFit/>
          </a:bodyPr>
          <a:lstStyle/>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）一个原数据元素是不可分解的，可以给它赋予一个数量值</a:t>
            </a:r>
            <a:endParaRPr lang="en-US" altLang="zh-CN" sz="2000" dirty="0">
              <a:latin typeface="宋体" panose="02010600030101010101" pitchFamily="2" charset="-122"/>
              <a:ea typeface="宋体" panose="02010600030101010101" pitchFamily="2" charset="-122"/>
              <a:cs typeface="宋体" panose="02010600030101010101" pitchFamily="2" charset="-122"/>
              <a:sym typeface="+mn-ea"/>
            </a:endParaRPr>
          </a:p>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）原数据的定义必须确定其数据类型、大小、允许取值的范围等等</a:t>
            </a:r>
            <a:endParaRPr lang="en-US" altLang="zh-CN" sz="2000" dirty="0">
              <a:latin typeface="宋体" panose="02010600030101010101" pitchFamily="2" charset="-122"/>
              <a:ea typeface="宋体" panose="02010600030101010101" pitchFamily="2" charset="-122"/>
              <a:cs typeface="宋体" panose="02010600030101010101" pitchFamily="2" charset="-122"/>
              <a:sym typeface="+mn-ea"/>
            </a:endParaRPr>
          </a:p>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）典型的原数据元素的定义是一行注释文本，并以</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作为界限：</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请求标识号</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=*6</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位系统生成的顺序整数，以</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开头，并能唯一标识每个请求*</a:t>
            </a:r>
            <a:endParaRPr lang="zh-CN" altLang="en-US" sz="2000" dirty="0">
              <a:latin typeface="+mn-ea"/>
            </a:endParaRPr>
          </a:p>
        </p:txBody>
      </p:sp>
      <p:sp>
        <p:nvSpPr>
          <p:cNvPr id="10" name="矩形: 圆角 9"/>
          <p:cNvSpPr/>
          <p:nvPr/>
        </p:nvSpPr>
        <p:spPr>
          <a:xfrm>
            <a:off x="698500" y="4182829"/>
            <a:ext cx="10795000" cy="2176213"/>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18" name="组合 7"/>
          <p:cNvGrpSpPr/>
          <p:nvPr/>
        </p:nvGrpSpPr>
        <p:grpSpPr>
          <a:xfrm>
            <a:off x="108557" y="337632"/>
            <a:ext cx="3815742" cy="491607"/>
            <a:chOff x="198764" y="258545"/>
            <a:chExt cx="5086477" cy="656007"/>
          </a:xfrm>
        </p:grpSpPr>
        <p:grpSp>
          <p:nvGrpSpPr>
            <p:cNvPr id="19" name="组合 5"/>
            <p:cNvGrpSpPr/>
            <p:nvPr/>
          </p:nvGrpSpPr>
          <p:grpSpPr>
            <a:xfrm>
              <a:off x="198764" y="258545"/>
              <a:ext cx="700083" cy="563491"/>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0"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）数据字典的组成</a:t>
            </a:r>
            <a:endParaRPr lang="zh-CN" altLang="en-US" sz="2000" b="1" kern="0" dirty="0">
              <a:latin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ECECE6DA-D519-4976-A6A3-09340A7BE0F7}"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 presetClass="entr" presetSubtype="8"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P spid="7" grpId="0"/>
      <p:bldP spid="10" grpId="0" animBg="1"/>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698500" y="1950085"/>
            <a:ext cx="3576320" cy="67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mn-ea"/>
              </a:rPr>
              <a:t>02  </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组合项</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nvSpPr>
        <p:spPr>
          <a:xfrm>
            <a:off x="698500" y="2770505"/>
            <a:ext cx="10795000" cy="1938020"/>
          </a:xfrm>
          <a:prstGeom prst="rect">
            <a:avLst/>
          </a:prstGeom>
          <a:noFill/>
        </p:spPr>
        <p:txBody>
          <a:bodyPr wrap="square" rtlCol="0">
            <a:spAutoFit/>
          </a:bodyPr>
          <a:lstStyle/>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）一个数据结构或记录包含了多个数据项</a:t>
            </a:r>
            <a:endParaRPr lang="en-US" altLang="zh-CN" sz="2000" dirty="0">
              <a:latin typeface="宋体" panose="02010600030101010101" pitchFamily="2" charset="-122"/>
              <a:ea typeface="宋体" panose="02010600030101010101" pitchFamily="2" charset="-122"/>
              <a:cs typeface="宋体" panose="02010600030101010101" pitchFamily="2" charset="-122"/>
              <a:sym typeface="+mn-ea"/>
            </a:endParaRPr>
          </a:p>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）如果数据结构中的项是可选的，就把它用括弧括起来：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请求的化学制品</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化学制品标识号</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数量</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数量单位</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供应商名称</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这个结构确定了与请求一种特定化学制品相关的所有信息。供应商名称是可选的</a:t>
            </a:r>
            <a:endParaRPr lang="zh-CN" altLang="en-US" sz="2000" dirty="0">
              <a:latin typeface="+mn-ea"/>
            </a:endParaRPr>
          </a:p>
        </p:txBody>
      </p:sp>
      <p:sp>
        <p:nvSpPr>
          <p:cNvPr id="10" name="矩形: 圆角 9"/>
          <p:cNvSpPr/>
          <p:nvPr/>
        </p:nvSpPr>
        <p:spPr>
          <a:xfrm>
            <a:off x="698500" y="2689309"/>
            <a:ext cx="10795000" cy="2176213"/>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4" name="组合 7"/>
          <p:cNvGrpSpPr/>
          <p:nvPr/>
        </p:nvGrpSpPr>
        <p:grpSpPr>
          <a:xfrm>
            <a:off x="108557" y="337632"/>
            <a:ext cx="3815742" cy="491607"/>
            <a:chOff x="198764" y="258545"/>
            <a:chExt cx="5086477" cy="656007"/>
          </a:xfrm>
        </p:grpSpPr>
        <p:grpSp>
          <p:nvGrpSpPr>
            <p:cNvPr id="5" name="组合 5"/>
            <p:cNvGrpSpPr/>
            <p:nvPr/>
          </p:nvGrpSpPr>
          <p:grpSpPr>
            <a:xfrm>
              <a:off x="198764" y="258545"/>
              <a:ext cx="700083" cy="563491"/>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9" name="等腰三角形 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2"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）数据字典的组成</a:t>
            </a:r>
            <a:endParaRPr lang="zh-CN" altLang="en-US" sz="2000" b="1" kern="0" dirty="0">
              <a:latin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F8303A14-509D-4043-8F04-EE7CFB4D7F64}" type="datetime1">
              <a:rPr lang="zh-CN" altLang="en-US" smtClean="0">
                <a:solidFill>
                  <a:prstClr val="black">
                    <a:tint val="75000"/>
                  </a:prstClr>
                </a:solidFill>
              </a:rPr>
            </a:fld>
            <a:endParaRPr lang="zh-CN" altLang="en-US" dirty="0">
              <a:solidFill>
                <a:prstClr val="black">
                  <a:tint val="75000"/>
                </a:prstClr>
              </a:solidFill>
            </a:endParaRPr>
          </a:p>
        </p:txBody>
      </p:sp>
      <p:sp>
        <p:nvSpPr>
          <p:cNvPr id="13" name="灯片编号占位符 1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2"/>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698500" y="1950085"/>
            <a:ext cx="3576320" cy="67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03  </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重复项</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nvSpPr>
        <p:spPr>
          <a:xfrm>
            <a:off x="698500" y="2940685"/>
            <a:ext cx="10795000" cy="1405193"/>
          </a:xfrm>
          <a:prstGeom prst="rect">
            <a:avLst/>
          </a:prstGeom>
          <a:noFill/>
        </p:spPr>
        <p:txBody>
          <a:bodyPr wrap="square" rtlCol="0">
            <a:spAutoFit/>
          </a:bodyPr>
          <a:lstStyle/>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）如果一个项的多个实例将出现在数据结构中，就把该项用花括弧括起来</a:t>
            </a:r>
            <a:endParaRPr lang="en-US" altLang="zh-CN" sz="2000" dirty="0">
              <a:latin typeface="宋体" panose="02010600030101010101" pitchFamily="2" charset="-122"/>
              <a:ea typeface="宋体" panose="02010600030101010101" pitchFamily="2" charset="-122"/>
              <a:cs typeface="宋体" panose="02010600030101010101" pitchFamily="2" charset="-122"/>
              <a:sym typeface="+mn-ea"/>
            </a:endParaRPr>
          </a:p>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）如果你知道可能允许的重复次数，就用“最小值：最大值”这种形式写在括号之前：</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请求</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请求标识号</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产品编号</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10{</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请求的化学制品</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0" name="矩形: 圆角 9"/>
          <p:cNvSpPr/>
          <p:nvPr/>
        </p:nvSpPr>
        <p:spPr>
          <a:xfrm>
            <a:off x="698500" y="2689309"/>
            <a:ext cx="10795000" cy="2176213"/>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18" name="组合 7"/>
          <p:cNvGrpSpPr/>
          <p:nvPr/>
        </p:nvGrpSpPr>
        <p:grpSpPr>
          <a:xfrm>
            <a:off x="108557" y="337632"/>
            <a:ext cx="3815742" cy="491607"/>
            <a:chOff x="198764" y="258545"/>
            <a:chExt cx="5086477" cy="656007"/>
          </a:xfrm>
        </p:grpSpPr>
        <p:grpSp>
          <p:nvGrpSpPr>
            <p:cNvPr id="19" name="组合 5"/>
            <p:cNvGrpSpPr/>
            <p:nvPr/>
          </p:nvGrpSpPr>
          <p:grpSpPr>
            <a:xfrm>
              <a:off x="198764" y="258545"/>
              <a:ext cx="700083" cy="563491"/>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0"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1"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）数据字典的组成</a:t>
            </a:r>
            <a:endParaRPr lang="zh-CN" altLang="en-US" sz="2000" b="1" kern="0" dirty="0">
              <a:latin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E371A20B-5AA0-42DB-8E22-1F1A41D261F0}"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 presetClass="entr" presetSubtype="8"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4"/>
          <p:cNvSpPr/>
          <p:nvPr/>
        </p:nvSpPr>
        <p:spPr>
          <a:xfrm>
            <a:off x="698499" y="5289833"/>
            <a:ext cx="10795000" cy="107709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6" name="矩形: 圆角 5"/>
          <p:cNvSpPr/>
          <p:nvPr/>
        </p:nvSpPr>
        <p:spPr>
          <a:xfrm>
            <a:off x="698500" y="1442092"/>
            <a:ext cx="3576320" cy="67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04  </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选择项</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nvSpPr>
        <p:spPr>
          <a:xfrm>
            <a:off x="698500" y="2262512"/>
            <a:ext cx="10795000" cy="2328523"/>
          </a:xfrm>
          <a:prstGeom prst="rect">
            <a:avLst/>
          </a:prstGeom>
          <a:noFill/>
        </p:spPr>
        <p:txBody>
          <a:bodyPr wrap="square" rtlCol="0">
            <a:spAutoFit/>
          </a:bodyPr>
          <a:lstStyle/>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）如果一个原数据项元素可以取得有限的离散值，就把这些值列举出来：</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数量单位</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克”</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I“</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千克”</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I“</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个”</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*文本串表示了与所请求的化学制品的量相关的单位*</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上述例子表明：数量单位的文本串只</a:t>
            </a:r>
            <a:r>
              <a:rPr lang="zh-CN" altLang="en-US" sz="2000" dirty="0">
                <a:latin typeface="宋体" panose="02010600030101010101" pitchFamily="2" charset="-122"/>
                <a:cs typeface="宋体" panose="02010600030101010101" pitchFamily="2" charset="-122"/>
                <a:sym typeface="+mn-ea"/>
              </a:rPr>
              <a:t>允许</a:t>
            </a:r>
            <a:r>
              <a:rPr lang="zh-CN" altLang="en-US" sz="2000" dirty="0">
                <a:solidFill>
                  <a:srgbClr val="FF0000"/>
                </a:solidFill>
                <a:latin typeface="宋体" panose="02010600030101010101" pitchFamily="2" charset="-122"/>
                <a:cs typeface="宋体" panose="02010600030101010101" pitchFamily="2" charset="-122"/>
                <a:sym typeface="+mn-ea"/>
              </a:rPr>
              <a:t>“克” 、“</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千克”和</a:t>
            </a: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个” 这</a:t>
            </a: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种取值</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，注释提供了数据项定义的信息</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0" name="矩形: 圆角 9"/>
          <p:cNvSpPr/>
          <p:nvPr/>
        </p:nvSpPr>
        <p:spPr>
          <a:xfrm>
            <a:off x="698499" y="2181231"/>
            <a:ext cx="10795000" cy="2557025"/>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98499" y="5338528"/>
            <a:ext cx="10795000" cy="962956"/>
          </a:xfrm>
          <a:prstGeom prst="rect">
            <a:avLst/>
          </a:prstGeom>
          <a:noFill/>
        </p:spPr>
        <p:txBody>
          <a:bodyPr wrap="square" rtlCol="0" anchor="t">
            <a:spAutoFi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在创建数据字典和词汇表上所花费的时间可以大大减少由于项目的参与者对一些关键信息的理解不一致所带来时间的浪费</a:t>
            </a:r>
            <a:endParaRPr lang="zh-CN" altLang="en-US" sz="2000" dirty="0"/>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5" name="组合 7"/>
          <p:cNvGrpSpPr/>
          <p:nvPr/>
        </p:nvGrpSpPr>
        <p:grpSpPr>
          <a:xfrm>
            <a:off x="108557" y="337632"/>
            <a:ext cx="3815742" cy="491607"/>
            <a:chOff x="198764" y="258545"/>
            <a:chExt cx="5086477" cy="656007"/>
          </a:xfrm>
        </p:grpSpPr>
        <p:grpSp>
          <p:nvGrpSpPr>
            <p:cNvPr id="8"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1" name="等腰三角形 10"/>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）数据字典的组成</a:t>
            </a:r>
            <a:endParaRPr lang="zh-CN" altLang="en-US" sz="2000" b="1" kern="0" dirty="0">
              <a:latin typeface="宋体" panose="02010600030101010101" pitchFamily="2" charset="-122"/>
              <a:sym typeface="宋体" panose="02010600030101010101" pitchFamily="2" charset="-122"/>
            </a:endParaRPr>
          </a:p>
        </p:txBody>
      </p:sp>
      <p:sp>
        <p:nvSpPr>
          <p:cNvPr id="12" name="箭头: 下 11"/>
          <p:cNvSpPr/>
          <p:nvPr/>
        </p:nvSpPr>
        <p:spPr>
          <a:xfrm>
            <a:off x="5735782" y="4819537"/>
            <a:ext cx="822036" cy="316863"/>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日期占位符 14"/>
          <p:cNvSpPr>
            <a:spLocks noGrp="1"/>
          </p:cNvSpPr>
          <p:nvPr>
            <p:ph type="dt" sz="half" idx="10"/>
          </p:nvPr>
        </p:nvSpPr>
        <p:spPr/>
        <p:txBody>
          <a:bodyPr/>
          <a:lstStyle/>
          <a:p>
            <a:pPr>
              <a:defRPr/>
            </a:pPr>
            <a:fld id="{8BF509A2-14A6-4400-B4B3-2606C9283E3C}" type="datetime1">
              <a:rPr lang="zh-CN" altLang="en-US" smtClean="0">
                <a:solidFill>
                  <a:prstClr val="black">
                    <a:tint val="75000"/>
                  </a:prstClr>
                </a:solidFill>
              </a:rPr>
            </a:fld>
            <a:endParaRPr lang="zh-CN" altLang="en-US" dirty="0">
              <a:solidFill>
                <a:prstClr val="black">
                  <a:tint val="75000"/>
                </a:prstClr>
              </a:solidFill>
            </a:endParaRPr>
          </a:p>
        </p:txBody>
      </p:sp>
      <p:sp>
        <p:nvSpPr>
          <p:cNvPr id="16" name="灯片编号占位符 1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10" grpId="0" animBg="1"/>
      <p:bldP spid="2" grpId="0"/>
      <p:bldP spid="14" grpId="0"/>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5" name="组合 7"/>
          <p:cNvGrpSpPr/>
          <p:nvPr/>
        </p:nvGrpSpPr>
        <p:grpSpPr>
          <a:xfrm>
            <a:off x="108557" y="337632"/>
            <a:ext cx="3815742" cy="491607"/>
            <a:chOff x="198764" y="258545"/>
            <a:chExt cx="5086477" cy="656007"/>
          </a:xfrm>
        </p:grpSpPr>
        <p:grpSp>
          <p:nvGrpSpPr>
            <p:cNvPr id="8"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1" name="等腰三角形 10"/>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）数据字典的组成</a:t>
            </a:r>
            <a:endParaRPr lang="zh-CN" altLang="en-US" sz="2000" b="1" kern="0" dirty="0">
              <a:latin typeface="宋体" panose="02010600030101010101" pitchFamily="2" charset="-122"/>
              <a:sym typeface="宋体" panose="02010600030101010101" pitchFamily="2" charset="-122"/>
            </a:endParaRPr>
          </a:p>
        </p:txBody>
      </p:sp>
      <p:graphicFrame>
        <p:nvGraphicFramePr>
          <p:cNvPr id="12" name="表格 11"/>
          <p:cNvGraphicFramePr>
            <a:graphicFrameLocks noGrp="1"/>
          </p:cNvGraphicFramePr>
          <p:nvPr/>
        </p:nvGraphicFramePr>
        <p:xfrm>
          <a:off x="700838" y="1713659"/>
          <a:ext cx="10835380" cy="4717048"/>
        </p:xfrm>
        <a:graphic>
          <a:graphicData uri="http://schemas.openxmlformats.org/drawingml/2006/table">
            <a:tbl>
              <a:tblPr firstRow="1" bandRow="1">
                <a:tableStyleId>{5C22544A-7EE6-4342-B048-85BDC9FD1C3A}</a:tableStyleId>
              </a:tblPr>
              <a:tblGrid>
                <a:gridCol w="1703662"/>
                <a:gridCol w="3031126"/>
                <a:gridCol w="2958044"/>
                <a:gridCol w="1172914"/>
                <a:gridCol w="1969634"/>
              </a:tblGrid>
              <a:tr h="525651">
                <a:tc>
                  <a:txBody>
                    <a:bodyPr/>
                    <a:lstStyle/>
                    <a:p>
                      <a:pPr algn="ctr" fontAlgn="ctr"/>
                      <a:r>
                        <a:rPr lang="zh-CN" altLang="en-US" sz="2000" b="1" u="none" strike="noStrike" dirty="0">
                          <a:effectLst/>
                          <a:latin typeface="+mj-ea"/>
                          <a:ea typeface="+mj-ea"/>
                        </a:rPr>
                        <a:t>数据元素</a:t>
                      </a:r>
                      <a:endParaRPr lang="zh-CN" altLang="en-US" sz="2000" b="1"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2000" b="1" u="none" strike="noStrike" dirty="0">
                          <a:effectLst/>
                          <a:latin typeface="+mj-ea"/>
                          <a:ea typeface="+mj-ea"/>
                        </a:rPr>
                        <a:t>描述</a:t>
                      </a:r>
                      <a:endParaRPr lang="zh-CN" altLang="en-US" sz="2000" b="1"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2000" b="1" u="none" strike="noStrike" dirty="0">
                          <a:effectLst/>
                          <a:latin typeface="+mj-ea"/>
                          <a:ea typeface="+mj-ea"/>
                        </a:rPr>
                        <a:t>数据构成或者数据类型</a:t>
                      </a:r>
                      <a:endParaRPr lang="zh-CN" altLang="en-US" sz="2000" b="1"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2000" b="1" u="none" strike="noStrike" dirty="0">
                          <a:effectLst/>
                          <a:latin typeface="+mj-ea"/>
                          <a:ea typeface="+mj-ea"/>
                        </a:rPr>
                        <a:t>数据长度</a:t>
                      </a:r>
                      <a:endParaRPr lang="zh-CN" altLang="en-US" sz="2000" b="1"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2000" b="1" u="none" strike="noStrike" dirty="0">
                          <a:effectLst/>
                          <a:latin typeface="+mj-ea"/>
                          <a:ea typeface="+mj-ea"/>
                        </a:rPr>
                        <a:t>数据取值</a:t>
                      </a:r>
                      <a:endParaRPr lang="zh-CN" altLang="en-US" sz="2000" b="1" i="0" u="none" strike="noStrike" dirty="0">
                        <a:solidFill>
                          <a:srgbClr val="000000"/>
                        </a:solidFill>
                        <a:effectLst/>
                        <a:latin typeface="+mj-ea"/>
                        <a:ea typeface="+mj-ea"/>
                      </a:endParaRPr>
                    </a:p>
                  </a:txBody>
                  <a:tcPr marL="4533" marR="4533" marT="4533" marB="0" anchor="ctr"/>
                </a:tc>
              </a:tr>
              <a:tr h="1194924">
                <a:tc>
                  <a:txBody>
                    <a:bodyPr/>
                    <a:lstStyle/>
                    <a:p>
                      <a:pPr algn="ctr" fontAlgn="ctr"/>
                      <a:r>
                        <a:rPr lang="zh-CN" altLang="en-US" sz="2000" u="none" strike="noStrike" dirty="0">
                          <a:effectLst/>
                          <a:latin typeface="+mj-ea"/>
                          <a:ea typeface="+mj-ea"/>
                        </a:rPr>
                        <a:t>化学品申请</a:t>
                      </a:r>
                      <a:endParaRPr lang="zh-CN" altLang="en-US" sz="20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dirty="0">
                          <a:effectLst/>
                          <a:latin typeface="+mj-ea"/>
                          <a:ea typeface="+mj-ea"/>
                        </a:rPr>
                        <a:t>向化学品库房或者供应商</a:t>
                      </a:r>
                      <a:br>
                        <a:rPr lang="zh-CN" altLang="en-US" sz="2000" u="none" strike="noStrike" dirty="0">
                          <a:effectLst/>
                          <a:latin typeface="+mj-ea"/>
                          <a:ea typeface="+mj-ea"/>
                        </a:rPr>
                      </a:br>
                      <a:r>
                        <a:rPr lang="zh-CN" altLang="en-US" sz="2000" u="none" strike="noStrike" dirty="0">
                          <a:effectLst/>
                          <a:latin typeface="+mj-ea"/>
                          <a:ea typeface="+mj-ea"/>
                        </a:rPr>
                        <a:t>提出关于新化学品的申请</a:t>
                      </a:r>
                      <a:endParaRPr lang="zh-CN" altLang="en-US" sz="20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dirty="0">
                          <a:effectLst/>
                          <a:latin typeface="+mj-ea"/>
                          <a:ea typeface="+mj-ea"/>
                        </a:rPr>
                        <a:t>申请 </a:t>
                      </a:r>
                      <a:r>
                        <a:rPr lang="en-US" altLang="zh-CN" sz="2000" u="none" strike="noStrike" dirty="0">
                          <a:effectLst/>
                          <a:latin typeface="+mj-ea"/>
                          <a:ea typeface="+mj-ea"/>
                        </a:rPr>
                        <a:t>ID</a:t>
                      </a:r>
                      <a:br>
                        <a:rPr lang="en-US" altLang="zh-CN" sz="2000" u="none" strike="noStrike" dirty="0">
                          <a:effectLst/>
                          <a:latin typeface="+mj-ea"/>
                          <a:ea typeface="+mj-ea"/>
                        </a:rPr>
                      </a:br>
                      <a:r>
                        <a:rPr lang="en-US" altLang="zh-CN" sz="2000" u="none" strike="noStrike" dirty="0">
                          <a:effectLst/>
                          <a:latin typeface="+mj-ea"/>
                          <a:ea typeface="+mj-ea"/>
                        </a:rPr>
                        <a:t>+ </a:t>
                      </a:r>
                      <a:r>
                        <a:rPr lang="zh-CN" altLang="en-US" sz="2000" u="none" strike="noStrike" dirty="0">
                          <a:effectLst/>
                          <a:latin typeface="+mj-ea"/>
                          <a:ea typeface="+mj-ea"/>
                        </a:rPr>
                        <a:t>申请人</a:t>
                      </a:r>
                      <a:br>
                        <a:rPr lang="zh-CN" altLang="en-US" sz="2000" u="none" strike="noStrike" dirty="0">
                          <a:effectLst/>
                          <a:latin typeface="+mj-ea"/>
                          <a:ea typeface="+mj-ea"/>
                        </a:rPr>
                      </a:br>
                      <a:r>
                        <a:rPr lang="zh-CN" altLang="en-US" sz="2000" u="none" strike="noStrike" dirty="0">
                          <a:effectLst/>
                          <a:latin typeface="+mj-ea"/>
                          <a:ea typeface="+mj-ea"/>
                        </a:rPr>
                        <a:t>申请日期</a:t>
                      </a:r>
                      <a:br>
                        <a:rPr lang="zh-CN" altLang="en-US" sz="2000" u="none" strike="noStrike" dirty="0">
                          <a:effectLst/>
                          <a:latin typeface="+mj-ea"/>
                          <a:ea typeface="+mj-ea"/>
                        </a:rPr>
                      </a:br>
                      <a:r>
                        <a:rPr lang="zh-CN" altLang="en-US" sz="2000" u="none" strike="noStrike" dirty="0">
                          <a:effectLst/>
                          <a:latin typeface="+mj-ea"/>
                          <a:ea typeface="+mj-ea"/>
                        </a:rPr>
                        <a:t>账户编号</a:t>
                      </a:r>
                      <a:br>
                        <a:rPr lang="zh-CN" altLang="en-US" sz="2000" u="none" strike="noStrike" dirty="0">
                          <a:effectLst/>
                          <a:latin typeface="+mj-ea"/>
                          <a:ea typeface="+mj-ea"/>
                        </a:rPr>
                      </a:br>
                      <a:r>
                        <a:rPr lang="en-US" altLang="zh-CN" sz="2000" u="none" strike="noStrike" dirty="0">
                          <a:effectLst/>
                          <a:latin typeface="+mj-ea"/>
                          <a:ea typeface="+mj-ea"/>
                        </a:rPr>
                        <a:t>+1</a:t>
                      </a:r>
                      <a:r>
                        <a:rPr lang="zh-CN" altLang="en-US" sz="2000" u="none" strike="noStrike" dirty="0">
                          <a:effectLst/>
                          <a:latin typeface="+mj-ea"/>
                          <a:ea typeface="+mj-ea"/>
                        </a:rPr>
                        <a:t>：</a:t>
                      </a:r>
                      <a:r>
                        <a:rPr lang="en-US" altLang="zh-CN" sz="2000" u="none" strike="noStrike" dirty="0">
                          <a:effectLst/>
                          <a:latin typeface="+mj-ea"/>
                          <a:ea typeface="+mj-ea"/>
                        </a:rPr>
                        <a:t>10(</a:t>
                      </a:r>
                      <a:r>
                        <a:rPr lang="zh-CN" altLang="en-US" sz="2000" u="none" strike="noStrike" dirty="0">
                          <a:effectLst/>
                          <a:latin typeface="+mj-ea"/>
                          <a:ea typeface="+mj-ea"/>
                        </a:rPr>
                        <a:t>要申请的化学品</a:t>
                      </a:r>
                      <a:r>
                        <a:rPr lang="en-US" altLang="zh-CN" sz="2000" u="none" strike="noStrike" dirty="0">
                          <a:effectLst/>
                          <a:latin typeface="+mj-ea"/>
                          <a:ea typeface="+mj-ea"/>
                        </a:rPr>
                        <a:t>)</a:t>
                      </a:r>
                      <a:endParaRPr lang="en-US" altLang="zh-CN" sz="2000" b="0" i="0" u="none" strike="noStrike" dirty="0">
                        <a:solidFill>
                          <a:srgbClr val="000000"/>
                        </a:solidFill>
                        <a:effectLst/>
                        <a:latin typeface="+mj-ea"/>
                        <a:ea typeface="+mj-ea"/>
                      </a:endParaRPr>
                    </a:p>
                  </a:txBody>
                  <a:tcPr marL="4533" marR="4533" marT="4533" marB="0" anchor="ctr"/>
                </a:tc>
                <a:tc>
                  <a:txBody>
                    <a:bodyPr/>
                    <a:lstStyle/>
                    <a:p>
                      <a:pPr algn="ctr" fontAlgn="ctr"/>
                      <a:endParaRPr lang="zh-CN" altLang="en-US" sz="2000" b="0" i="0" u="none" strike="noStrike">
                        <a:solidFill>
                          <a:srgbClr val="000000"/>
                        </a:solidFill>
                        <a:effectLst/>
                        <a:latin typeface="+mj-ea"/>
                        <a:ea typeface="+mj-ea"/>
                      </a:endParaRPr>
                    </a:p>
                  </a:txBody>
                  <a:tcPr marL="4533" marR="4533" marT="4533" marB="0" anchor="ctr"/>
                </a:tc>
                <a:tc>
                  <a:txBody>
                    <a:bodyPr/>
                    <a:lstStyle/>
                    <a:p>
                      <a:pPr algn="ctr" fontAlgn="ctr"/>
                      <a:endParaRPr lang="zh-CN" altLang="en-US" sz="2000" b="0" i="0" u="none" strike="noStrike">
                        <a:solidFill>
                          <a:srgbClr val="000000"/>
                        </a:solidFill>
                        <a:effectLst/>
                        <a:latin typeface="+mj-ea"/>
                        <a:ea typeface="+mj-ea"/>
                      </a:endParaRPr>
                    </a:p>
                  </a:txBody>
                  <a:tcPr marL="4533" marR="4533" marT="4533" marB="0" anchor="ctr"/>
                </a:tc>
              </a:tr>
              <a:tr h="848608">
                <a:tc>
                  <a:txBody>
                    <a:bodyPr/>
                    <a:lstStyle/>
                    <a:p>
                      <a:pPr algn="ctr" fontAlgn="ctr"/>
                      <a:r>
                        <a:rPr lang="zh-CN" altLang="en-US" sz="2000" u="none" strike="noStrike" dirty="0">
                          <a:effectLst/>
                          <a:latin typeface="+mj-ea"/>
                          <a:ea typeface="+mj-ea"/>
                        </a:rPr>
                        <a:t>投递位置</a:t>
                      </a:r>
                      <a:endParaRPr lang="zh-CN" altLang="en-US" sz="20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dirty="0">
                          <a:effectLst/>
                          <a:latin typeface="+mj-ea"/>
                          <a:ea typeface="+mj-ea"/>
                        </a:rPr>
                        <a:t>被申请的化学品将要发往</a:t>
                      </a:r>
                      <a:br>
                        <a:rPr lang="zh-CN" altLang="en-US" sz="2000" u="none" strike="noStrike" dirty="0">
                          <a:effectLst/>
                          <a:latin typeface="+mj-ea"/>
                          <a:ea typeface="+mj-ea"/>
                        </a:rPr>
                      </a:br>
                      <a:r>
                        <a:rPr lang="zh-CN" altLang="en-US" sz="2000" u="none" strike="noStrike" dirty="0">
                          <a:effectLst/>
                          <a:latin typeface="+mj-ea"/>
                          <a:ea typeface="+mj-ea"/>
                        </a:rPr>
                        <a:t>的目的地</a:t>
                      </a:r>
                      <a:endParaRPr lang="zh-CN" altLang="en-US" sz="20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dirty="0">
                          <a:effectLst/>
                          <a:latin typeface="+mj-ea"/>
                          <a:ea typeface="+mj-ea"/>
                        </a:rPr>
                        <a:t>建筑物</a:t>
                      </a:r>
                      <a:br>
                        <a:rPr lang="zh-CN" altLang="en-US" sz="2000" u="none" strike="noStrike" dirty="0">
                          <a:effectLst/>
                          <a:latin typeface="+mj-ea"/>
                          <a:ea typeface="+mj-ea"/>
                        </a:rPr>
                      </a:br>
                      <a:r>
                        <a:rPr lang="zh-CN" altLang="en-US" sz="2000" u="none" strike="noStrike" dirty="0">
                          <a:effectLst/>
                          <a:latin typeface="+mj-ea"/>
                          <a:ea typeface="+mj-ea"/>
                        </a:rPr>
                        <a:t>实验室编号</a:t>
                      </a:r>
                      <a:br>
                        <a:rPr lang="zh-CN" altLang="en-US" sz="2000" u="none" strike="noStrike" dirty="0">
                          <a:effectLst/>
                          <a:latin typeface="+mj-ea"/>
                          <a:ea typeface="+mj-ea"/>
                        </a:rPr>
                      </a:br>
                      <a:r>
                        <a:rPr lang="zh-CN" altLang="en-US" sz="2000" u="none" strike="noStrike" dirty="0">
                          <a:effectLst/>
                          <a:latin typeface="+mj-ea"/>
                          <a:ea typeface="+mj-ea"/>
                        </a:rPr>
                        <a:t>实验室部门</a:t>
                      </a:r>
                      <a:endParaRPr lang="zh-CN" altLang="en-US" sz="2000" b="0" i="0" u="none" strike="noStrike" dirty="0">
                        <a:solidFill>
                          <a:srgbClr val="000000"/>
                        </a:solidFill>
                        <a:effectLst/>
                        <a:latin typeface="+mj-ea"/>
                        <a:ea typeface="+mj-ea"/>
                      </a:endParaRPr>
                    </a:p>
                  </a:txBody>
                  <a:tcPr marL="4533" marR="4533" marT="4533" marB="0" anchor="ctr"/>
                </a:tc>
                <a:tc>
                  <a:txBody>
                    <a:bodyPr/>
                    <a:lstStyle/>
                    <a:p>
                      <a:pPr algn="ctr" fontAlgn="ctr"/>
                      <a:endParaRPr lang="zh-CN" altLang="en-US" sz="2000" b="0" i="0" u="none" strike="noStrike">
                        <a:solidFill>
                          <a:srgbClr val="000000"/>
                        </a:solidFill>
                        <a:effectLst/>
                        <a:latin typeface="+mj-ea"/>
                        <a:ea typeface="+mj-ea"/>
                      </a:endParaRPr>
                    </a:p>
                  </a:txBody>
                  <a:tcPr marL="4533" marR="4533" marT="4533" marB="0" anchor="ctr"/>
                </a:tc>
                <a:tc>
                  <a:txBody>
                    <a:bodyPr/>
                    <a:lstStyle/>
                    <a:p>
                      <a:pPr algn="ctr" fontAlgn="ctr"/>
                      <a:endParaRPr lang="zh-CN" altLang="en-US" sz="2000" b="0" i="0" u="none" strike="noStrike">
                        <a:solidFill>
                          <a:srgbClr val="000000"/>
                        </a:solidFill>
                        <a:effectLst/>
                        <a:latin typeface="+mj-ea"/>
                        <a:ea typeface="+mj-ea"/>
                      </a:endParaRPr>
                    </a:p>
                  </a:txBody>
                  <a:tcPr marL="4533" marR="4533" marT="4533" marB="0" anchor="ctr"/>
                </a:tc>
              </a:tr>
              <a:tr h="1070224">
                <a:tc>
                  <a:txBody>
                    <a:bodyPr/>
                    <a:lstStyle/>
                    <a:p>
                      <a:pPr algn="ctr" fontAlgn="ctr"/>
                      <a:r>
                        <a:rPr lang="zh-CN" altLang="en-US" sz="2000" u="none" strike="noStrike">
                          <a:effectLst/>
                          <a:latin typeface="+mj-ea"/>
                          <a:ea typeface="+mj-ea"/>
                        </a:rPr>
                        <a:t>容器数量</a:t>
                      </a:r>
                      <a:endParaRPr lang="zh-CN" altLang="en-US" sz="2000" b="0" i="0" u="none" strike="noStrike">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dirty="0">
                          <a:effectLst/>
                          <a:latin typeface="+mj-ea"/>
                          <a:ea typeface="+mj-ea"/>
                        </a:rPr>
                        <a:t>指定化学品容器的数量或</a:t>
                      </a:r>
                      <a:br>
                        <a:rPr lang="zh-CN" altLang="en-US" sz="2000" u="none" strike="noStrike" dirty="0">
                          <a:effectLst/>
                          <a:latin typeface="+mj-ea"/>
                          <a:ea typeface="+mj-ea"/>
                        </a:rPr>
                      </a:br>
                      <a:r>
                        <a:rPr lang="zh-CN" altLang="en-US" sz="2000" u="none" strike="noStrike" dirty="0">
                          <a:effectLst/>
                          <a:latin typeface="+mj-ea"/>
                          <a:ea typeface="+mj-ea"/>
                        </a:rPr>
                        <a:t>者正在申请的化学品容器</a:t>
                      </a:r>
                      <a:br>
                        <a:rPr lang="zh-CN" altLang="en-US" sz="2000" u="none" strike="noStrike" dirty="0">
                          <a:effectLst/>
                          <a:latin typeface="+mj-ea"/>
                          <a:ea typeface="+mj-ea"/>
                        </a:rPr>
                      </a:br>
                      <a:r>
                        <a:rPr lang="zh-CN" altLang="en-US" sz="2000" u="none" strike="noStrike" dirty="0">
                          <a:effectLst/>
                          <a:latin typeface="+mj-ea"/>
                          <a:ea typeface="+mj-ea"/>
                        </a:rPr>
                        <a:t>的数量</a:t>
                      </a:r>
                      <a:endParaRPr lang="zh-CN" altLang="en-US" sz="20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dirty="0">
                          <a:effectLst/>
                          <a:latin typeface="+mj-ea"/>
                          <a:ea typeface="+mj-ea"/>
                        </a:rPr>
                        <a:t>正整数</a:t>
                      </a:r>
                      <a:endParaRPr lang="zh-CN" altLang="en-US" sz="2000" b="0" i="0" u="none" strike="noStrike" dirty="0">
                        <a:solidFill>
                          <a:srgbClr val="000000"/>
                        </a:solidFill>
                        <a:effectLst/>
                        <a:latin typeface="+mj-ea"/>
                        <a:ea typeface="+mj-ea"/>
                      </a:endParaRPr>
                    </a:p>
                  </a:txBody>
                  <a:tcPr marL="90000" marR="90000" marT="46800" marB="46800" anchor="ctr"/>
                </a:tc>
                <a:tc>
                  <a:txBody>
                    <a:bodyPr/>
                    <a:lstStyle/>
                    <a:p>
                      <a:pPr algn="ctr" fontAlgn="ctr"/>
                      <a:r>
                        <a:rPr lang="en-US" altLang="zh-CN" sz="2000" u="none" strike="noStrike">
                          <a:effectLst/>
                          <a:latin typeface="+mj-ea"/>
                          <a:ea typeface="+mj-ea"/>
                        </a:rPr>
                        <a:t>3</a:t>
                      </a:r>
                      <a:endParaRPr lang="en-US" altLang="zh-CN" sz="2000" b="0" i="0" u="none" strike="noStrike">
                        <a:solidFill>
                          <a:srgbClr val="000000"/>
                        </a:solidFill>
                        <a:effectLst/>
                        <a:latin typeface="+mj-ea"/>
                        <a:ea typeface="+mj-ea"/>
                      </a:endParaRPr>
                    </a:p>
                  </a:txBody>
                  <a:tcPr marL="4533" marR="4533" marT="4533" marB="0" anchor="ctr"/>
                </a:tc>
                <a:tc>
                  <a:txBody>
                    <a:bodyPr/>
                    <a:lstStyle/>
                    <a:p>
                      <a:pPr algn="ctr" fontAlgn="ctr"/>
                      <a:endParaRPr lang="zh-CN" altLang="en-US" sz="2000" b="0" i="0" u="none" strike="noStrike">
                        <a:solidFill>
                          <a:srgbClr val="000000"/>
                        </a:solidFill>
                        <a:effectLst/>
                        <a:latin typeface="+mj-ea"/>
                        <a:ea typeface="+mj-ea"/>
                      </a:endParaRPr>
                    </a:p>
                  </a:txBody>
                  <a:tcPr marL="4533" marR="4533" marT="4533" marB="0" anchor="ctr"/>
                </a:tc>
              </a:tr>
              <a:tr h="338934">
                <a:tc>
                  <a:txBody>
                    <a:bodyPr/>
                    <a:lstStyle/>
                    <a:p>
                      <a:pPr algn="ctr" fontAlgn="ctr"/>
                      <a:r>
                        <a:rPr lang="zh-CN" altLang="en-US" sz="2000" u="none" strike="noStrike">
                          <a:effectLst/>
                          <a:latin typeface="+mj-ea"/>
                          <a:ea typeface="+mj-ea"/>
                        </a:rPr>
                        <a:t>数量</a:t>
                      </a:r>
                      <a:endParaRPr lang="zh-CN" altLang="en-US" sz="2000" b="0" i="0" u="none" strike="noStrike">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a:effectLst/>
                          <a:latin typeface="+mj-ea"/>
                          <a:ea typeface="+mj-ea"/>
                        </a:rPr>
                        <a:t>化学品的中请数量</a:t>
                      </a:r>
                      <a:endParaRPr lang="zh-CN" altLang="en-US" sz="2000" b="0" i="0" u="none" strike="noStrike">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a:effectLst/>
                          <a:latin typeface="+mj-ea"/>
                          <a:ea typeface="+mj-ea"/>
                        </a:rPr>
                        <a:t>数字类型</a:t>
                      </a:r>
                      <a:endParaRPr lang="zh-CN" altLang="en-US" sz="2000" b="0" i="0" u="none" strike="noStrike">
                        <a:solidFill>
                          <a:srgbClr val="000000"/>
                        </a:solidFill>
                        <a:effectLst/>
                        <a:latin typeface="+mj-ea"/>
                        <a:ea typeface="+mj-ea"/>
                      </a:endParaRPr>
                    </a:p>
                  </a:txBody>
                  <a:tcPr marL="4533" marR="4533" marT="4533" marB="0" anchor="ctr"/>
                </a:tc>
                <a:tc>
                  <a:txBody>
                    <a:bodyPr/>
                    <a:lstStyle/>
                    <a:p>
                      <a:pPr algn="ctr" fontAlgn="ctr"/>
                      <a:r>
                        <a:rPr lang="en-US" altLang="zh-CN" sz="2000" u="none" strike="noStrike">
                          <a:effectLst/>
                          <a:latin typeface="+mj-ea"/>
                          <a:ea typeface="+mj-ea"/>
                        </a:rPr>
                        <a:t>6</a:t>
                      </a:r>
                      <a:endParaRPr lang="en-US" altLang="zh-CN" sz="2000" b="0" i="0" u="none" strike="noStrike">
                        <a:solidFill>
                          <a:srgbClr val="000000"/>
                        </a:solidFill>
                        <a:effectLst/>
                        <a:latin typeface="+mj-ea"/>
                        <a:ea typeface="+mj-ea"/>
                      </a:endParaRPr>
                    </a:p>
                  </a:txBody>
                  <a:tcPr marL="4533" marR="4533" marT="4533" marB="0" anchor="ctr"/>
                </a:tc>
                <a:tc>
                  <a:txBody>
                    <a:bodyPr/>
                    <a:lstStyle/>
                    <a:p>
                      <a:pPr algn="ctr" fontAlgn="ctr"/>
                      <a:endParaRPr lang="zh-CN" altLang="en-US" sz="2000" b="0" i="0" u="none" strike="noStrike">
                        <a:solidFill>
                          <a:srgbClr val="000000"/>
                        </a:solidFill>
                        <a:effectLst/>
                        <a:latin typeface="+mj-ea"/>
                        <a:ea typeface="+mj-ea"/>
                      </a:endParaRPr>
                    </a:p>
                  </a:txBody>
                  <a:tcPr marL="4533" marR="4533" marT="4533" marB="0" anchor="ctr"/>
                </a:tc>
              </a:tr>
              <a:tr h="334773">
                <a:tc>
                  <a:txBody>
                    <a:bodyPr/>
                    <a:lstStyle/>
                    <a:p>
                      <a:pPr algn="ctr" fontAlgn="ctr"/>
                      <a:r>
                        <a:rPr lang="zh-CN" altLang="en-US" sz="2000" u="none" strike="noStrike" dirty="0">
                          <a:effectLst/>
                          <a:latin typeface="+mj-ea"/>
                          <a:ea typeface="+mj-ea"/>
                        </a:rPr>
                        <a:t>计量单位</a:t>
                      </a:r>
                      <a:endParaRPr lang="zh-CN" altLang="en-US" sz="20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a:effectLst/>
                          <a:latin typeface="+mj-ea"/>
                          <a:ea typeface="+mj-ea"/>
                        </a:rPr>
                        <a:t>化学品的中请数量单位</a:t>
                      </a:r>
                      <a:endParaRPr lang="zh-CN" altLang="en-US" sz="2000" b="0" i="0" u="none" strike="noStrike">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a:effectLst/>
                          <a:latin typeface="+mj-ea"/>
                          <a:ea typeface="+mj-ea"/>
                        </a:rPr>
                        <a:t>字母表示的字符</a:t>
                      </a:r>
                      <a:endParaRPr lang="zh-CN" altLang="en-US" sz="2000" b="0" i="0" u="none" strike="noStrike">
                        <a:solidFill>
                          <a:srgbClr val="000000"/>
                        </a:solidFill>
                        <a:effectLst/>
                        <a:latin typeface="+mj-ea"/>
                        <a:ea typeface="+mj-ea"/>
                      </a:endParaRPr>
                    </a:p>
                  </a:txBody>
                  <a:tcPr marL="4533" marR="4533" marT="4533" marB="0" anchor="ctr"/>
                </a:tc>
                <a:tc>
                  <a:txBody>
                    <a:bodyPr/>
                    <a:lstStyle/>
                    <a:p>
                      <a:pPr algn="ctr" fontAlgn="ctr"/>
                      <a:r>
                        <a:rPr lang="en-US" altLang="zh-CN" sz="2000" u="none" strike="noStrike">
                          <a:effectLst/>
                          <a:latin typeface="+mj-ea"/>
                          <a:ea typeface="+mj-ea"/>
                        </a:rPr>
                        <a:t>10</a:t>
                      </a:r>
                      <a:endParaRPr lang="en-US" altLang="zh-CN" sz="2000" b="0" i="0" u="none" strike="noStrike">
                        <a:solidFill>
                          <a:srgbClr val="000000"/>
                        </a:solidFill>
                        <a:effectLst/>
                        <a:latin typeface="+mj-ea"/>
                        <a:ea typeface="+mj-ea"/>
                      </a:endParaRPr>
                    </a:p>
                  </a:txBody>
                  <a:tcPr marL="4533" marR="4533" marT="4533" marB="0" anchor="ctr"/>
                </a:tc>
                <a:tc>
                  <a:txBody>
                    <a:bodyPr/>
                    <a:lstStyle/>
                    <a:p>
                      <a:pPr algn="ctr" fontAlgn="ctr"/>
                      <a:r>
                        <a:rPr lang="zh-CN" altLang="en-US" sz="2000" u="none" strike="noStrike" dirty="0">
                          <a:effectLst/>
                          <a:latin typeface="+mj-ea"/>
                          <a:ea typeface="+mj-ea"/>
                        </a:rPr>
                        <a:t>克，千克，毫克</a:t>
                      </a:r>
                      <a:endParaRPr lang="zh-CN" altLang="en-US" sz="2000" b="0" i="0" u="none" strike="noStrike" dirty="0">
                        <a:solidFill>
                          <a:srgbClr val="000000"/>
                        </a:solidFill>
                        <a:effectLst/>
                        <a:latin typeface="+mj-ea"/>
                        <a:ea typeface="+mj-ea"/>
                      </a:endParaRPr>
                    </a:p>
                  </a:txBody>
                  <a:tcPr marL="4533" marR="4533" marT="4533" marB="0" anchor="ctr"/>
                </a:tc>
              </a:tr>
            </a:tbl>
          </a:graphicData>
        </a:graphic>
      </p:graphicFrame>
      <p:sp>
        <p:nvSpPr>
          <p:cNvPr id="16" name="文本框 15"/>
          <p:cNvSpPr txBox="1"/>
          <p:nvPr/>
        </p:nvSpPr>
        <p:spPr>
          <a:xfrm>
            <a:off x="3666837" y="1272443"/>
            <a:ext cx="4110182" cy="400110"/>
          </a:xfrm>
          <a:prstGeom prst="rect">
            <a:avLst/>
          </a:prstGeom>
          <a:noFill/>
        </p:spPr>
        <p:txBody>
          <a:bodyPr wrap="square" rtlCol="0">
            <a:spAutoFit/>
          </a:bodyPr>
          <a:lstStyle/>
          <a:p>
            <a:r>
              <a:rPr lang="zh-CN" altLang="en-US" sz="2000" dirty="0">
                <a:solidFill>
                  <a:srgbClr val="FF0000"/>
                </a:solidFill>
              </a:rPr>
              <a:t>化学品跟踪系统的一部分数据字典</a:t>
            </a:r>
            <a:endParaRPr lang="zh-CN" altLang="en-US" sz="2000" dirty="0">
              <a:solidFill>
                <a:srgbClr val="FF0000"/>
              </a:solidFill>
            </a:endParaRPr>
          </a:p>
        </p:txBody>
      </p:sp>
      <p:sp>
        <p:nvSpPr>
          <p:cNvPr id="2" name="日期占位符 1"/>
          <p:cNvSpPr>
            <a:spLocks noGrp="1"/>
          </p:cNvSpPr>
          <p:nvPr>
            <p:ph type="dt" sz="half" idx="10"/>
          </p:nvPr>
        </p:nvSpPr>
        <p:spPr/>
        <p:txBody>
          <a:bodyPr/>
          <a:lstStyle/>
          <a:p>
            <a:pPr>
              <a:defRPr/>
            </a:pPr>
            <a:fld id="{EC9F2FF9-7843-4B4C-A9D6-4B5221DFB94B}"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5" name="组合 7"/>
          <p:cNvGrpSpPr/>
          <p:nvPr/>
        </p:nvGrpSpPr>
        <p:grpSpPr>
          <a:xfrm>
            <a:off x="108557" y="337632"/>
            <a:ext cx="3815742" cy="491607"/>
            <a:chOff x="198764" y="258545"/>
            <a:chExt cx="5086477" cy="656007"/>
          </a:xfrm>
        </p:grpSpPr>
        <p:grpSp>
          <p:nvGrpSpPr>
            <p:cNvPr id="8"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1" name="等腰三角形 10"/>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3.6 </a:t>
              </a:r>
              <a:r>
                <a:rPr lang="zh-CN" altLang="en-US" sz="2400" b="1" dirty="0">
                  <a:solidFill>
                    <a:srgbClr val="000000"/>
                  </a:solidFill>
                  <a:latin typeface="微软雅黑" panose="020B0503020204020204" pitchFamily="34" charset="-122"/>
                  <a:ea typeface="微软雅黑" panose="020B0503020204020204" pitchFamily="34" charset="-122"/>
                </a:rPr>
                <a:t>创建数据字典</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660400" y="8312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）数据字典的组成</a:t>
            </a:r>
            <a:endParaRPr lang="zh-CN" altLang="en-US" sz="2000" b="1" kern="0" dirty="0">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321069" y="1672554"/>
          <a:ext cx="11166856" cy="4447332"/>
        </p:xfrm>
        <a:graphic>
          <a:graphicData uri="http://schemas.openxmlformats.org/drawingml/2006/table">
            <a:tbl>
              <a:tblPr firstRow="1" bandRow="1">
                <a:tableStyleId>{5C22544A-7EE6-4342-B048-85BDC9FD1C3A}</a:tableStyleId>
              </a:tblPr>
              <a:tblGrid>
                <a:gridCol w="1755781"/>
                <a:gridCol w="2635842"/>
                <a:gridCol w="2727198"/>
                <a:gridCol w="1140292"/>
                <a:gridCol w="2907743"/>
              </a:tblGrid>
              <a:tr h="516640">
                <a:tc>
                  <a:txBody>
                    <a:bodyPr/>
                    <a:lstStyle/>
                    <a:p>
                      <a:pPr algn="ctr" fontAlgn="ctr"/>
                      <a:r>
                        <a:rPr lang="zh-CN" altLang="en-US" sz="1800" b="1" u="none" strike="noStrike" dirty="0">
                          <a:effectLst/>
                          <a:latin typeface="+mj-ea"/>
                          <a:ea typeface="+mj-ea"/>
                        </a:rPr>
                        <a:t>数据元素</a:t>
                      </a:r>
                      <a:endParaRPr lang="zh-CN" altLang="en-US" sz="1800" b="1"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b="1" u="none" strike="noStrike" dirty="0">
                          <a:effectLst/>
                          <a:latin typeface="+mj-ea"/>
                          <a:ea typeface="+mj-ea"/>
                        </a:rPr>
                        <a:t>描述</a:t>
                      </a:r>
                      <a:endParaRPr lang="zh-CN" altLang="en-US" sz="1800" b="1"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b="1" u="none" strike="noStrike" dirty="0">
                          <a:effectLst/>
                          <a:latin typeface="+mj-ea"/>
                          <a:ea typeface="+mj-ea"/>
                        </a:rPr>
                        <a:t>数据构成或者数据类型</a:t>
                      </a:r>
                      <a:endParaRPr lang="zh-CN" altLang="en-US" sz="1800" b="1"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b="1" u="none" strike="noStrike" dirty="0">
                          <a:effectLst/>
                          <a:latin typeface="+mj-ea"/>
                          <a:ea typeface="+mj-ea"/>
                        </a:rPr>
                        <a:t>数据长度</a:t>
                      </a:r>
                      <a:endParaRPr lang="zh-CN" altLang="en-US" sz="1800" b="1"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b="1" u="none" strike="noStrike" dirty="0">
                          <a:effectLst/>
                          <a:latin typeface="+mj-ea"/>
                          <a:ea typeface="+mj-ea"/>
                        </a:rPr>
                        <a:t>数据取值</a:t>
                      </a:r>
                      <a:endParaRPr lang="zh-CN" altLang="en-US" sz="1800" b="1" i="0" u="none" strike="noStrike" dirty="0">
                        <a:solidFill>
                          <a:srgbClr val="000000"/>
                        </a:solidFill>
                        <a:effectLst/>
                        <a:latin typeface="+mj-ea"/>
                        <a:ea typeface="+mj-ea"/>
                      </a:endParaRPr>
                    </a:p>
                  </a:txBody>
                  <a:tcPr marL="4533" marR="4533" marT="4533" marB="0" anchor="ctr"/>
                </a:tc>
              </a:tr>
              <a:tr h="537590">
                <a:tc>
                  <a:txBody>
                    <a:bodyPr/>
                    <a:lstStyle/>
                    <a:p>
                      <a:pPr algn="ctr" fontAlgn="ctr"/>
                      <a:r>
                        <a:rPr lang="zh-CN" altLang="en-US" sz="1800" u="none" strike="noStrike" dirty="0">
                          <a:effectLst/>
                          <a:latin typeface="+mj-ea"/>
                          <a:ea typeface="+mj-ea"/>
                        </a:rPr>
                        <a:t>中请 </a:t>
                      </a:r>
                      <a:r>
                        <a:rPr lang="en-US" sz="1800" u="none" strike="noStrike" dirty="0">
                          <a:effectLst/>
                          <a:latin typeface="+mj-ea"/>
                          <a:ea typeface="+mj-ea"/>
                        </a:rPr>
                        <a:t>ID</a:t>
                      </a:r>
                      <a:endParaRPr lang="en-US" sz="18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u="none" strike="noStrike" dirty="0">
                          <a:effectLst/>
                          <a:latin typeface="+mj-ea"/>
                          <a:ea typeface="+mj-ea"/>
                        </a:rPr>
                        <a:t>每个申请的唯一标识</a:t>
                      </a:r>
                      <a:endParaRPr lang="zh-CN" altLang="en-US" sz="18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u="none" strike="noStrike" dirty="0">
                          <a:effectLst/>
                          <a:latin typeface="+mj-ea"/>
                          <a:ea typeface="+mj-ea"/>
                        </a:rPr>
                        <a:t>整数</a:t>
                      </a:r>
                      <a:endParaRPr lang="zh-CN" altLang="en-US" sz="1800" b="0" i="0" u="none" strike="noStrike" dirty="0">
                        <a:solidFill>
                          <a:srgbClr val="000000"/>
                        </a:solidFill>
                        <a:effectLst/>
                        <a:latin typeface="+mj-ea"/>
                        <a:ea typeface="+mj-ea"/>
                      </a:endParaRPr>
                    </a:p>
                  </a:txBody>
                  <a:tcPr marL="4533" marR="4533" marT="4533" marB="0" anchor="ctr"/>
                </a:tc>
                <a:tc>
                  <a:txBody>
                    <a:bodyPr/>
                    <a:lstStyle/>
                    <a:p>
                      <a:pPr algn="ctr" fontAlgn="ctr"/>
                      <a:r>
                        <a:rPr lang="en-US" altLang="zh-CN" sz="1800" u="none" strike="noStrike">
                          <a:effectLst/>
                          <a:latin typeface="+mj-ea"/>
                          <a:ea typeface="+mj-ea"/>
                        </a:rPr>
                        <a:t>8</a:t>
                      </a:r>
                      <a:endParaRPr lang="en-US" altLang="zh-CN" sz="1800" b="0" i="0" u="none" strike="noStrike">
                        <a:solidFill>
                          <a:srgbClr val="000000"/>
                        </a:solidFill>
                        <a:effectLst/>
                        <a:latin typeface="+mj-ea"/>
                        <a:ea typeface="+mj-ea"/>
                      </a:endParaRPr>
                    </a:p>
                  </a:txBody>
                  <a:tcPr marL="4533" marR="4533" marT="4533" marB="0" anchor="ctr"/>
                </a:tc>
                <a:tc>
                  <a:txBody>
                    <a:bodyPr/>
                    <a:lstStyle/>
                    <a:p>
                      <a:pPr algn="ctr" fontAlgn="ctr"/>
                      <a:r>
                        <a:rPr lang="zh-CN" altLang="en-US" sz="1800" u="none" strike="noStrike" dirty="0">
                          <a:effectLst/>
                          <a:latin typeface="+mj-ea"/>
                          <a:ea typeface="+mj-ea"/>
                        </a:rPr>
                        <a:t>系统生成的序列号，是一个以</a:t>
                      </a:r>
                      <a:r>
                        <a:rPr lang="en-US" altLang="zh-CN" sz="1800" u="none" strike="noStrike" dirty="0">
                          <a:effectLst/>
                          <a:latin typeface="+mj-ea"/>
                          <a:ea typeface="+mj-ea"/>
                        </a:rPr>
                        <a:t>1 </a:t>
                      </a:r>
                      <a:r>
                        <a:rPr lang="zh-CN" altLang="en-US" sz="1800" u="none" strike="noStrike" dirty="0">
                          <a:effectLst/>
                          <a:latin typeface="+mj-ea"/>
                          <a:ea typeface="+mj-ea"/>
                        </a:rPr>
                        <a:t>开头的整数</a:t>
                      </a:r>
                      <a:endParaRPr lang="zh-CN" altLang="en-US" sz="1800" b="0" i="0" u="none" strike="noStrike" dirty="0">
                        <a:solidFill>
                          <a:srgbClr val="000000"/>
                        </a:solidFill>
                        <a:effectLst/>
                        <a:latin typeface="+mj-ea"/>
                        <a:ea typeface="+mj-ea"/>
                      </a:endParaRPr>
                    </a:p>
                  </a:txBody>
                  <a:tcPr marL="4533" marR="4533" marT="4533" marB="0" anchor="ctr"/>
                </a:tc>
              </a:tr>
              <a:tr h="1603961">
                <a:tc>
                  <a:txBody>
                    <a:bodyPr/>
                    <a:lstStyle/>
                    <a:p>
                      <a:pPr algn="ctr" fontAlgn="ctr"/>
                      <a:r>
                        <a:rPr lang="zh-CN" altLang="en-US" sz="1800" u="none" strike="noStrike" dirty="0">
                          <a:effectLst/>
                          <a:latin typeface="+mj-ea"/>
                          <a:ea typeface="+mj-ea"/>
                        </a:rPr>
                        <a:t>申请的化学品</a:t>
                      </a:r>
                      <a:endParaRPr lang="zh-CN" altLang="en-US" sz="18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u="none" strike="noStrike" dirty="0">
                          <a:effectLst/>
                          <a:latin typeface="+mj-ea"/>
                          <a:ea typeface="+mj-ea"/>
                        </a:rPr>
                        <a:t>申请的化学品的描述</a:t>
                      </a:r>
                      <a:endParaRPr lang="zh-CN" altLang="en-US" sz="18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u="none" strike="noStrike" dirty="0">
                          <a:effectLst/>
                          <a:latin typeface="+mj-ea"/>
                          <a:ea typeface="+mj-ea"/>
                        </a:rPr>
                        <a:t>化学品 </a:t>
                      </a:r>
                      <a:r>
                        <a:rPr lang="en-US" altLang="zh-CN" sz="1800" u="none" strike="noStrike" dirty="0">
                          <a:effectLst/>
                          <a:latin typeface="+mj-ea"/>
                          <a:ea typeface="+mj-ea"/>
                        </a:rPr>
                        <a:t>ID</a:t>
                      </a:r>
                      <a:br>
                        <a:rPr lang="en-US" altLang="zh-CN" sz="1800" u="none" strike="noStrike" dirty="0">
                          <a:effectLst/>
                          <a:latin typeface="+mj-ea"/>
                          <a:ea typeface="+mj-ea"/>
                        </a:rPr>
                      </a:br>
                      <a:r>
                        <a:rPr lang="zh-CN" altLang="en-US" sz="1800" u="none" strike="noStrike" dirty="0">
                          <a:effectLst/>
                          <a:latin typeface="+mj-ea"/>
                          <a:ea typeface="+mj-ea"/>
                        </a:rPr>
                        <a:t>容器数量</a:t>
                      </a:r>
                      <a:br>
                        <a:rPr lang="zh-CN" altLang="en-US" sz="1800" u="none" strike="noStrike" dirty="0">
                          <a:effectLst/>
                          <a:latin typeface="+mj-ea"/>
                          <a:ea typeface="+mj-ea"/>
                        </a:rPr>
                      </a:br>
                      <a:r>
                        <a:rPr lang="zh-CN" altLang="en-US" sz="1800" u="none" strike="noStrike" dirty="0">
                          <a:effectLst/>
                          <a:latin typeface="+mj-ea"/>
                          <a:ea typeface="+mj-ea"/>
                        </a:rPr>
                        <a:t>等级</a:t>
                      </a:r>
                      <a:br>
                        <a:rPr lang="zh-CN" altLang="en-US" sz="1800" u="none" strike="noStrike" dirty="0">
                          <a:effectLst/>
                          <a:latin typeface="+mj-ea"/>
                          <a:ea typeface="+mj-ea"/>
                        </a:rPr>
                      </a:br>
                      <a:r>
                        <a:rPr lang="zh-CN" altLang="en-US" sz="1800" u="none" strike="noStrike" dirty="0">
                          <a:effectLst/>
                          <a:latin typeface="+mj-ea"/>
                          <a:ea typeface="+mj-ea"/>
                        </a:rPr>
                        <a:t>重量</a:t>
                      </a:r>
                      <a:br>
                        <a:rPr lang="zh-CN" altLang="en-US" sz="1800" u="none" strike="noStrike" dirty="0">
                          <a:effectLst/>
                          <a:latin typeface="+mj-ea"/>
                          <a:ea typeface="+mj-ea"/>
                        </a:rPr>
                      </a:br>
                      <a:r>
                        <a:rPr lang="zh-CN" altLang="en-US" sz="1800" u="none" strike="noStrike" dirty="0">
                          <a:effectLst/>
                          <a:latin typeface="+mj-ea"/>
                          <a:ea typeface="+mj-ea"/>
                        </a:rPr>
                        <a:t>计量单位</a:t>
                      </a:r>
                      <a:br>
                        <a:rPr lang="zh-CN" altLang="en-US" sz="1800" u="none" strike="noStrike" dirty="0">
                          <a:effectLst/>
                          <a:latin typeface="+mj-ea"/>
                          <a:ea typeface="+mj-ea"/>
                        </a:rPr>
                      </a:br>
                      <a:r>
                        <a:rPr lang="zh-CN" altLang="en-US" sz="1800" u="none" strike="noStrike" dirty="0">
                          <a:effectLst/>
                          <a:latin typeface="+mj-ea"/>
                          <a:ea typeface="+mj-ea"/>
                        </a:rPr>
                        <a:t>（供应商）</a:t>
                      </a:r>
                      <a:endParaRPr lang="zh-CN" altLang="en-US" sz="1800" b="0" i="0" u="none" strike="noStrike" dirty="0">
                        <a:solidFill>
                          <a:srgbClr val="000000"/>
                        </a:solidFill>
                        <a:effectLst/>
                        <a:latin typeface="+mj-ea"/>
                        <a:ea typeface="+mj-ea"/>
                      </a:endParaRPr>
                    </a:p>
                  </a:txBody>
                  <a:tcPr marL="4533" marR="4533" marT="4533" marB="0" anchor="ctr"/>
                </a:tc>
                <a:tc>
                  <a:txBody>
                    <a:bodyPr/>
                    <a:lstStyle/>
                    <a:p>
                      <a:pPr algn="ctr" fontAlgn="ctr"/>
                      <a:endParaRPr lang="zh-CN" altLang="en-US" sz="1800" b="0" i="0" u="none" strike="noStrike">
                        <a:solidFill>
                          <a:srgbClr val="000000"/>
                        </a:solidFill>
                        <a:effectLst/>
                        <a:latin typeface="+mj-ea"/>
                        <a:ea typeface="+mj-ea"/>
                      </a:endParaRPr>
                    </a:p>
                  </a:txBody>
                  <a:tcPr marL="4533" marR="4533" marT="4533" marB="0" anchor="ctr"/>
                </a:tc>
                <a:tc>
                  <a:txBody>
                    <a:bodyPr/>
                    <a:lstStyle/>
                    <a:p>
                      <a:pPr algn="ctr" fontAlgn="ctr"/>
                      <a:endParaRPr lang="zh-CN" altLang="en-US" sz="1800" b="0" i="0" u="none" strike="noStrike">
                        <a:solidFill>
                          <a:srgbClr val="000000"/>
                        </a:solidFill>
                        <a:effectLst/>
                        <a:latin typeface="+mj-ea"/>
                        <a:ea typeface="+mj-ea"/>
                      </a:endParaRPr>
                    </a:p>
                  </a:txBody>
                  <a:tcPr marL="4533" marR="4533" marT="4533" marB="0" anchor="ctr"/>
                </a:tc>
              </a:tr>
              <a:tr h="1070776">
                <a:tc>
                  <a:txBody>
                    <a:bodyPr/>
                    <a:lstStyle/>
                    <a:p>
                      <a:pPr algn="ctr" fontAlgn="ctr"/>
                      <a:r>
                        <a:rPr lang="zh-CN" altLang="en-US" sz="1800" u="none" strike="noStrike">
                          <a:effectLst/>
                          <a:latin typeface="+mj-ea"/>
                          <a:ea typeface="+mj-ea"/>
                        </a:rPr>
                        <a:t>申请人</a:t>
                      </a:r>
                      <a:endParaRPr lang="zh-CN" altLang="en-US" sz="1800" b="0" i="0" u="none" strike="noStrike">
                        <a:solidFill>
                          <a:srgbClr val="000000"/>
                        </a:solidFill>
                        <a:effectLst/>
                        <a:latin typeface="+mj-ea"/>
                        <a:ea typeface="+mj-ea"/>
                      </a:endParaRPr>
                    </a:p>
                  </a:txBody>
                  <a:tcPr marL="4533" marR="4533" marT="4533" marB="0" anchor="ctr"/>
                </a:tc>
                <a:tc>
                  <a:txBody>
                    <a:bodyPr/>
                    <a:lstStyle/>
                    <a:p>
                      <a:pPr algn="ctr" fontAlgn="ctr"/>
                      <a:r>
                        <a:rPr lang="zh-CN" altLang="en-US" sz="1800" u="none" strike="noStrike" dirty="0">
                          <a:effectLst/>
                          <a:latin typeface="+mj-ea"/>
                          <a:ea typeface="+mj-ea"/>
                        </a:rPr>
                        <a:t>提出化学品申请的申请人</a:t>
                      </a:r>
                      <a:br>
                        <a:rPr lang="zh-CN" altLang="en-US" sz="1800" u="none" strike="noStrike" dirty="0">
                          <a:effectLst/>
                          <a:latin typeface="+mj-ea"/>
                          <a:ea typeface="+mj-ea"/>
                        </a:rPr>
                      </a:br>
                      <a:r>
                        <a:rPr lang="zh-CN" altLang="en-US" sz="1800" u="none" strike="noStrike" dirty="0">
                          <a:effectLst/>
                          <a:latin typeface="+mj-ea"/>
                          <a:ea typeface="+mj-ea"/>
                        </a:rPr>
                        <a:t>个人信息</a:t>
                      </a:r>
                      <a:endParaRPr lang="zh-CN" altLang="en-US" sz="18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u="none" strike="noStrike" dirty="0">
                          <a:effectLst/>
                          <a:latin typeface="+mj-ea"/>
                          <a:ea typeface="+mj-ea"/>
                        </a:rPr>
                        <a:t>申请人姓名</a:t>
                      </a:r>
                      <a:br>
                        <a:rPr lang="zh-CN" altLang="en-US" sz="1800" u="none" strike="noStrike" dirty="0">
                          <a:effectLst/>
                          <a:latin typeface="+mj-ea"/>
                          <a:ea typeface="+mj-ea"/>
                        </a:rPr>
                      </a:br>
                      <a:r>
                        <a:rPr lang="zh-CN" altLang="en-US" sz="1800" u="none" strike="noStrike" dirty="0">
                          <a:effectLst/>
                          <a:latin typeface="+mj-ea"/>
                          <a:ea typeface="+mj-ea"/>
                        </a:rPr>
                        <a:t>中请人编号</a:t>
                      </a:r>
                      <a:br>
                        <a:rPr lang="zh-CN" altLang="en-US" sz="1800" u="none" strike="noStrike" dirty="0">
                          <a:effectLst/>
                          <a:latin typeface="+mj-ea"/>
                          <a:ea typeface="+mj-ea"/>
                        </a:rPr>
                      </a:br>
                      <a:r>
                        <a:rPr lang="zh-CN" altLang="en-US" sz="1800" u="none" strike="noStrike" dirty="0">
                          <a:effectLst/>
                          <a:latin typeface="+mj-ea"/>
                          <a:ea typeface="+mj-ea"/>
                        </a:rPr>
                        <a:t>部门</a:t>
                      </a:r>
                      <a:br>
                        <a:rPr lang="zh-CN" altLang="en-US" sz="1800" u="none" strike="noStrike" dirty="0">
                          <a:effectLst/>
                          <a:latin typeface="+mj-ea"/>
                          <a:ea typeface="+mj-ea"/>
                        </a:rPr>
                      </a:br>
                      <a:r>
                        <a:rPr lang="zh-CN" altLang="en-US" sz="1800" u="none" strike="noStrike" dirty="0">
                          <a:effectLst/>
                          <a:latin typeface="+mj-ea"/>
                          <a:ea typeface="+mj-ea"/>
                        </a:rPr>
                        <a:t>发送地址</a:t>
                      </a:r>
                      <a:endParaRPr lang="zh-CN" altLang="en-US" sz="1800" b="0" i="0" u="none" strike="noStrike" dirty="0">
                        <a:solidFill>
                          <a:srgbClr val="000000"/>
                        </a:solidFill>
                        <a:effectLst/>
                        <a:latin typeface="+mj-ea"/>
                        <a:ea typeface="+mj-ea"/>
                      </a:endParaRPr>
                    </a:p>
                  </a:txBody>
                  <a:tcPr marL="4533" marR="4533" marT="4533" marB="0" anchor="ctr"/>
                </a:tc>
                <a:tc>
                  <a:txBody>
                    <a:bodyPr/>
                    <a:lstStyle/>
                    <a:p>
                      <a:pPr algn="ctr" fontAlgn="ctr"/>
                      <a:endParaRPr lang="zh-CN" altLang="en-US" sz="1800" b="0" i="0" u="none" strike="noStrike">
                        <a:solidFill>
                          <a:srgbClr val="000000"/>
                        </a:solidFill>
                        <a:effectLst/>
                        <a:latin typeface="+mj-ea"/>
                        <a:ea typeface="+mj-ea"/>
                      </a:endParaRPr>
                    </a:p>
                  </a:txBody>
                  <a:tcPr marL="4533" marR="4533" marT="4533" marB="0" anchor="ctr"/>
                </a:tc>
                <a:tc>
                  <a:txBody>
                    <a:bodyPr/>
                    <a:lstStyle/>
                    <a:p>
                      <a:pPr algn="ctr" fontAlgn="ctr"/>
                      <a:endParaRPr lang="zh-CN" altLang="en-US" sz="1800" b="0" i="0" u="none" strike="noStrike">
                        <a:solidFill>
                          <a:srgbClr val="000000"/>
                        </a:solidFill>
                        <a:effectLst/>
                        <a:latin typeface="+mj-ea"/>
                        <a:ea typeface="+mj-ea"/>
                      </a:endParaRPr>
                    </a:p>
                  </a:txBody>
                  <a:tcPr marL="4533" marR="4533" marT="4533" marB="0" anchor="ctr"/>
                </a:tc>
              </a:tr>
              <a:tr h="625253">
                <a:tc>
                  <a:txBody>
                    <a:bodyPr/>
                    <a:lstStyle/>
                    <a:p>
                      <a:pPr algn="ctr" fontAlgn="ctr"/>
                      <a:r>
                        <a:rPr lang="zh-CN" altLang="en-US" sz="1800" u="none" strike="noStrike" dirty="0">
                          <a:effectLst/>
                          <a:latin typeface="+mj-ea"/>
                          <a:ea typeface="+mj-ea"/>
                        </a:rPr>
                        <a:t>中请人姓名</a:t>
                      </a:r>
                      <a:endParaRPr lang="zh-CN" altLang="en-US" sz="18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u="none" strike="noStrike">
                          <a:effectLst/>
                          <a:latin typeface="+mj-ea"/>
                          <a:ea typeface="+mj-ea"/>
                        </a:rPr>
                        <a:t>中请人的姓名</a:t>
                      </a:r>
                      <a:endParaRPr lang="zh-CN" altLang="en-US" sz="1800" b="0" i="0" u="none" strike="noStrike">
                        <a:solidFill>
                          <a:srgbClr val="000000"/>
                        </a:solidFill>
                        <a:effectLst/>
                        <a:latin typeface="+mj-ea"/>
                        <a:ea typeface="+mj-ea"/>
                      </a:endParaRPr>
                    </a:p>
                  </a:txBody>
                  <a:tcPr marL="4533" marR="4533" marT="4533" marB="0" anchor="ctr"/>
                </a:tc>
                <a:tc>
                  <a:txBody>
                    <a:bodyPr/>
                    <a:lstStyle/>
                    <a:p>
                      <a:pPr algn="ctr" fontAlgn="ctr"/>
                      <a:r>
                        <a:rPr lang="zh-CN" altLang="en-US" sz="1800" u="none" strike="noStrike" dirty="0">
                          <a:effectLst/>
                          <a:latin typeface="+mj-ea"/>
                          <a:ea typeface="+mj-ea"/>
                        </a:rPr>
                        <a:t>字母表示的字符串</a:t>
                      </a:r>
                      <a:endParaRPr lang="zh-CN" altLang="en-US" sz="1800" b="0" i="0" u="none" strike="noStrike" dirty="0">
                        <a:solidFill>
                          <a:srgbClr val="000000"/>
                        </a:solidFill>
                        <a:effectLst/>
                        <a:latin typeface="+mj-ea"/>
                        <a:ea typeface="+mj-ea"/>
                      </a:endParaRPr>
                    </a:p>
                  </a:txBody>
                  <a:tcPr marL="4533" marR="4533" marT="4533" marB="0" anchor="ctr"/>
                </a:tc>
                <a:tc>
                  <a:txBody>
                    <a:bodyPr/>
                    <a:lstStyle/>
                    <a:p>
                      <a:pPr algn="ctr" fontAlgn="ctr"/>
                      <a:r>
                        <a:rPr lang="en-US" altLang="zh-CN" sz="1800" u="none" strike="noStrike" dirty="0">
                          <a:effectLst/>
                          <a:latin typeface="+mj-ea"/>
                          <a:ea typeface="+mj-ea"/>
                        </a:rPr>
                        <a:t>40</a:t>
                      </a:r>
                      <a:endParaRPr lang="en-US" altLang="zh-CN" sz="1800" b="0" i="0" u="none" strike="noStrike" dirty="0">
                        <a:solidFill>
                          <a:srgbClr val="000000"/>
                        </a:solidFill>
                        <a:effectLst/>
                        <a:latin typeface="+mj-ea"/>
                        <a:ea typeface="+mj-ea"/>
                      </a:endParaRPr>
                    </a:p>
                  </a:txBody>
                  <a:tcPr marL="4533" marR="4533" marT="4533" marB="0" anchor="ctr"/>
                </a:tc>
                <a:tc>
                  <a:txBody>
                    <a:bodyPr/>
                    <a:lstStyle/>
                    <a:p>
                      <a:pPr algn="ctr" fontAlgn="ctr"/>
                      <a:r>
                        <a:rPr lang="zh-CN" altLang="en-US" sz="1800" u="none" strike="noStrike" dirty="0">
                          <a:effectLst/>
                          <a:latin typeface="+mj-ea"/>
                          <a:ea typeface="+mj-ea"/>
                        </a:rPr>
                        <a:t>允许包含空格、横杠、句号、单引号</a:t>
                      </a:r>
                      <a:endParaRPr lang="zh-CN" altLang="en-US" sz="1800" b="0" i="0" u="none" strike="noStrike" dirty="0">
                        <a:solidFill>
                          <a:srgbClr val="000000"/>
                        </a:solidFill>
                        <a:effectLst/>
                        <a:latin typeface="+mj-ea"/>
                        <a:ea typeface="+mj-ea"/>
                      </a:endParaRPr>
                    </a:p>
                  </a:txBody>
                  <a:tcPr marL="4533" marR="4533" marT="4533" marB="0" anchor="ctr"/>
                </a:tc>
              </a:tr>
            </a:tbl>
          </a:graphicData>
        </a:graphic>
      </p:graphicFrame>
      <p:sp>
        <p:nvSpPr>
          <p:cNvPr id="12" name="文本框 11"/>
          <p:cNvSpPr txBox="1"/>
          <p:nvPr/>
        </p:nvSpPr>
        <p:spPr>
          <a:xfrm>
            <a:off x="3666837" y="1272443"/>
            <a:ext cx="4110182" cy="400110"/>
          </a:xfrm>
          <a:prstGeom prst="rect">
            <a:avLst/>
          </a:prstGeom>
          <a:noFill/>
        </p:spPr>
        <p:txBody>
          <a:bodyPr wrap="square" rtlCol="0">
            <a:spAutoFit/>
          </a:bodyPr>
          <a:lstStyle/>
          <a:p>
            <a:r>
              <a:rPr lang="zh-CN" altLang="en-US" sz="2000" dirty="0">
                <a:solidFill>
                  <a:srgbClr val="FF0000"/>
                </a:solidFill>
              </a:rPr>
              <a:t>化学品跟踪系统的一部分数据字典</a:t>
            </a:r>
            <a:endParaRPr lang="zh-CN" altLang="en-US" sz="2000" dirty="0">
              <a:solidFill>
                <a:srgbClr val="FF0000"/>
              </a:solidFill>
            </a:endParaRPr>
          </a:p>
        </p:txBody>
      </p:sp>
      <p:sp>
        <p:nvSpPr>
          <p:cNvPr id="3" name="日期占位符 2"/>
          <p:cNvSpPr>
            <a:spLocks noGrp="1"/>
          </p:cNvSpPr>
          <p:nvPr>
            <p:ph type="dt" sz="half" idx="10"/>
          </p:nvPr>
        </p:nvSpPr>
        <p:spPr/>
        <p:txBody>
          <a:bodyPr/>
          <a:lstStyle/>
          <a:p>
            <a:pPr>
              <a:defRPr/>
            </a:pPr>
            <a:fld id="{5EDF7ADA-076F-417E-B0E2-1B6530A91C9C}" type="datetime1">
              <a:rPr lang="zh-CN" altLang="en-US" smtClean="0">
                <a:solidFill>
                  <a:prstClr val="black">
                    <a:tint val="75000"/>
                  </a:prstClr>
                </a:solidFill>
              </a:rPr>
            </a:fld>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698500" y="1490017"/>
            <a:ext cx="10795000" cy="4807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不存在一个包罗万象的图，分析模型应该增强自然语言的需求规格说明，而不是替换之</a:t>
            </a:r>
            <a:endParaRPr kumimoji="0" lang="zh-CN" altLang="en-US" sz="20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 name="图示 2"/>
          <p:cNvGraphicFramePr/>
          <p:nvPr/>
        </p:nvGraphicFramePr>
        <p:xfrm>
          <a:off x="1893455" y="2632365"/>
          <a:ext cx="8783781" cy="247171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圆角 4"/>
          <p:cNvSpPr/>
          <p:nvPr/>
        </p:nvSpPr>
        <p:spPr>
          <a:xfrm>
            <a:off x="762607" y="5652654"/>
            <a:ext cx="10795000" cy="594934"/>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作为需求分析工具，可以用这些图对问题域进行建模，图形有助于分析者和客户在需求方面形成一致的、综合的理解，并且还可以发现需求的错误。</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2" name="矩形 9246"/>
          <p:cNvSpPr>
            <a:spLocks noChangeArrowheads="1"/>
          </p:cNvSpPr>
          <p:nvPr/>
        </p:nvSpPr>
        <p:spPr bwMode="auto">
          <a:xfrm>
            <a:off x="730552" y="2327498"/>
            <a:ext cx="10730893" cy="2880511"/>
          </a:xfrm>
          <a:prstGeom prst="roundRect">
            <a:avLst/>
          </a:prstGeom>
          <a:noFill/>
          <a:ln w="19050">
            <a:solidFill>
              <a:srgbClr val="5197D7"/>
            </a:solidFill>
            <a:prstDash val="sysDash"/>
            <a:miter lim="800000"/>
          </a:ln>
        </p:spPr>
        <p:txBody>
          <a:bodyPr wrap="none" anchor="ctr"/>
          <a:lstStyle/>
          <a:p>
            <a:pPr lvl="0"/>
            <a:endParaRPr lang="zh-CN" altLang="en-US" sz="2000" dirty="0"/>
          </a:p>
        </p:txBody>
      </p:sp>
      <p:sp>
        <p:nvSpPr>
          <p:cNvPr id="8"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1</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）需求的图形化表示模型</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9" name="文本框 8"/>
          <p:cNvSpPr txBox="1"/>
          <p:nvPr/>
        </p:nvSpPr>
        <p:spPr>
          <a:xfrm>
            <a:off x="4816761" y="2110600"/>
            <a:ext cx="2784766" cy="400110"/>
          </a:xfrm>
          <a:prstGeom prst="rect">
            <a:avLst/>
          </a:prstGeom>
          <a:solidFill>
            <a:schemeClr val="bg1"/>
          </a:solidFill>
          <a:ln>
            <a:solidFill>
              <a:srgbClr val="5197D7"/>
            </a:solidFill>
          </a:ln>
        </p:spPr>
        <p:txBody>
          <a:bodyPr wrap="square">
            <a:spAutoFit/>
          </a:bodyPr>
          <a:lstStyle/>
          <a:p>
            <a:pPr lvl="0"/>
            <a:r>
              <a:rPr lang="zh-CN" altLang="en-US" sz="2000" b="1" dirty="0">
                <a:solidFill>
                  <a:srgbClr val="FF0000"/>
                </a:solidFill>
              </a:rPr>
              <a:t>需求的图形化表示模型</a:t>
            </a:r>
            <a:endParaRPr lang="zh-CN" altLang="en-US" sz="2000" dirty="0">
              <a:solidFill>
                <a:srgbClr val="FF0000"/>
              </a:solidFill>
            </a:endParaRPr>
          </a:p>
        </p:txBody>
      </p:sp>
      <p:sp>
        <p:nvSpPr>
          <p:cNvPr id="6" name="箭头: 下 5"/>
          <p:cNvSpPr/>
          <p:nvPr/>
        </p:nvSpPr>
        <p:spPr>
          <a:xfrm>
            <a:off x="5938984" y="5262329"/>
            <a:ext cx="406400" cy="269019"/>
          </a:xfrm>
          <a:prstGeom prst="downArrow">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pPr>
              <a:defRPr/>
            </a:pPr>
            <a:fld id="{7C00B5A4-B886-47E3-8A9A-525CE2E893DD}" type="datetime1">
              <a:rPr lang="zh-CN" altLang="en-US" smtClean="0">
                <a:solidFill>
                  <a:prstClr val="black">
                    <a:tint val="75000"/>
                  </a:prstClr>
                </a:solidFill>
              </a:rPr>
            </a:fld>
            <a:endParaRPr lang="zh-CN" alt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left)">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P spid="5" grpId="0" animBg="1"/>
      <p:bldP spid="12" grpId="0" animBg="1"/>
      <p:bldP spid="8" grpId="0"/>
      <p:bldP spid="9"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
        <p:nvSpPr>
          <p:cNvPr id="16" name="文本框 6"/>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7" name="文本框 67"/>
          <p:cNvSpPr>
            <a:spLocks noChangeArrowheads="1"/>
          </p:cNvSpPr>
          <p:nvPr/>
        </p:nvSpPr>
        <p:spPr bwMode="auto">
          <a:xfrm>
            <a:off x="700838" y="1504327"/>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思考题：</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3" name="文本框 67"/>
          <p:cNvSpPr>
            <a:spLocks noChangeArrowheads="1"/>
          </p:cNvSpPr>
          <p:nvPr/>
        </p:nvSpPr>
        <p:spPr bwMode="auto">
          <a:xfrm>
            <a:off x="700838" y="2178125"/>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以下那个不是状态转换图中的要素？</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4" name="文本框 67"/>
          <p:cNvSpPr>
            <a:spLocks noChangeArrowheads="1"/>
          </p:cNvSpPr>
          <p:nvPr/>
        </p:nvSpPr>
        <p:spPr bwMode="auto">
          <a:xfrm>
            <a:off x="700838" y="2851922"/>
            <a:ext cx="3896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A.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系统状态（方框）</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5" name="文本框 67"/>
          <p:cNvSpPr>
            <a:spLocks noChangeArrowheads="1"/>
          </p:cNvSpPr>
          <p:nvPr/>
        </p:nvSpPr>
        <p:spPr bwMode="auto">
          <a:xfrm>
            <a:off x="700838" y="3525720"/>
            <a:ext cx="3896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B.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状态转换方向（</a:t>
            </a:r>
            <a:r>
              <a:rPr lang="zh-CN" altLang="en-US" sz="2000" b="1" kern="0" dirty="0">
                <a:latin typeface="宋体" panose="02010600030101010101" pitchFamily="2" charset="-122"/>
                <a:sym typeface="宋体" panose="02010600030101010101" pitchFamily="2" charset="-122"/>
              </a:rPr>
              <a:t>箭头</a:t>
            </a: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6" name="文本框 67"/>
          <p:cNvSpPr>
            <a:spLocks noChangeArrowheads="1"/>
          </p:cNvSpPr>
          <p:nvPr/>
        </p:nvSpPr>
        <p:spPr bwMode="auto">
          <a:xfrm>
            <a:off x="700838" y="4199518"/>
            <a:ext cx="3896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C.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引起状态转换的事件（标签）</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7" name="文本框 67"/>
          <p:cNvSpPr>
            <a:spLocks noChangeArrowheads="1"/>
          </p:cNvSpPr>
          <p:nvPr/>
        </p:nvSpPr>
        <p:spPr bwMode="auto">
          <a:xfrm>
            <a:off x="700838" y="4873316"/>
            <a:ext cx="3896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D.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事件的起因（菱形框）</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pic>
        <p:nvPicPr>
          <p:cNvPr id="32" name="图形 31" descr="复选标记"/>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583672" y="4777174"/>
            <a:ext cx="592393" cy="592393"/>
          </a:xfrm>
          <a:prstGeom prst="rect">
            <a:avLst/>
          </a:prstGeom>
        </p:spPr>
      </p:pic>
      <p:sp>
        <p:nvSpPr>
          <p:cNvPr id="2" name="日期占位符 1"/>
          <p:cNvSpPr>
            <a:spLocks noGrp="1"/>
          </p:cNvSpPr>
          <p:nvPr>
            <p:ph type="dt" sz="half" idx="10"/>
          </p:nvPr>
        </p:nvSpPr>
        <p:spPr/>
        <p:txBody>
          <a:bodyPr/>
          <a:lstStyle/>
          <a:p>
            <a:pPr>
              <a:defRPr/>
            </a:pPr>
            <a:fld id="{FAF65774-0D2B-40C0-892E-8560F503F5DF}" type="datetime1">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7"/>
          <p:cNvGrpSpPr/>
          <p:nvPr/>
        </p:nvGrpSpPr>
        <p:grpSpPr>
          <a:xfrm>
            <a:off x="108557" y="337632"/>
            <a:ext cx="3815742" cy="491607"/>
            <a:chOff x="198764" y="258545"/>
            <a:chExt cx="5086477" cy="656007"/>
          </a:xfrm>
        </p:grpSpPr>
        <p:grpSp>
          <p:nvGrpSpPr>
            <p:cNvPr id="19" name="组合 5"/>
            <p:cNvGrpSpPr/>
            <p:nvPr/>
          </p:nvGrpSpPr>
          <p:grpSpPr>
            <a:xfrm>
              <a:off x="198764" y="258545"/>
              <a:ext cx="700083" cy="563491"/>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0" name="文本框 6"/>
            <p:cNvSpPr txBox="1"/>
            <p:nvPr/>
          </p:nvSpPr>
          <p:spPr>
            <a:xfrm>
              <a:off x="988289" y="300221"/>
              <a:ext cx="4296952" cy="614331"/>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思考与实践</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grpSp>
        <p:nvGrpSpPr>
          <p:cNvPr id="4" name="Group 21"/>
          <p:cNvGrpSpPr/>
          <p:nvPr/>
        </p:nvGrpSpPr>
        <p:grpSpPr>
          <a:xfrm>
            <a:off x="698500" y="2285435"/>
            <a:ext cx="736375" cy="736375"/>
            <a:chOff x="1731021" y="1638788"/>
            <a:chExt cx="736375" cy="736375"/>
          </a:xfrm>
          <a:solidFill>
            <a:schemeClr val="accent1"/>
          </a:solidFill>
        </p:grpSpPr>
        <p:sp>
          <p:nvSpPr>
            <p:cNvPr id="5" name="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3" name="TextBox 23"/>
            <p:cNvSpPr txBox="1"/>
            <p:nvPr/>
          </p:nvSpPr>
          <p:spPr>
            <a:xfrm>
              <a:off x="1835353" y="1774998"/>
              <a:ext cx="527709" cy="461665"/>
            </a:xfrm>
            <a:prstGeom prst="rect">
              <a:avLst/>
            </a:prstGeom>
            <a:grpFill/>
            <a:ln>
              <a:noFill/>
            </a:ln>
          </p:spPr>
          <p:txBody>
            <a:bodyPr wrap="none">
              <a:normAutofit fontScale="97500"/>
            </a:bodyPr>
            <a:lstStyle/>
            <a:p>
              <a:pPr algn="ctr"/>
              <a:r>
                <a:rPr lang="en-GB" sz="2400" b="1" dirty="0">
                  <a:solidFill>
                    <a:schemeClr val="bg1"/>
                  </a:solidFill>
                  <a:latin typeface="微软雅黑" panose="020B0503020204020204" pitchFamily="34" charset="-122"/>
                  <a:ea typeface="微软雅黑" panose="020B0503020204020204" pitchFamily="34" charset="-122"/>
                </a:rPr>
                <a:t>0</a:t>
              </a:r>
              <a:r>
                <a:rPr lang="en-US" altLang="en-GB" sz="2400" b="1" dirty="0">
                  <a:solidFill>
                    <a:schemeClr val="bg1"/>
                  </a:solidFill>
                  <a:latin typeface="微软雅黑" panose="020B0503020204020204" pitchFamily="34" charset="-122"/>
                  <a:ea typeface="微软雅黑" panose="020B0503020204020204" pitchFamily="34" charset="-122"/>
                </a:rPr>
                <a:t>1</a:t>
              </a:r>
              <a:endParaRPr lang="en-US" altLang="en-GB" sz="2400" b="1" dirty="0">
                <a:solidFill>
                  <a:schemeClr val="bg1"/>
                </a:solidFill>
                <a:latin typeface="微软雅黑" panose="020B0503020204020204" pitchFamily="34" charset="-122"/>
                <a:ea typeface="微软雅黑" panose="020B0503020204020204" pitchFamily="34" charset="-122"/>
              </a:endParaRPr>
            </a:p>
          </p:txBody>
        </p:sp>
      </p:grpSp>
      <p:grpSp>
        <p:nvGrpSpPr>
          <p:cNvPr id="10" name="Group 21"/>
          <p:cNvGrpSpPr/>
          <p:nvPr/>
        </p:nvGrpSpPr>
        <p:grpSpPr>
          <a:xfrm>
            <a:off x="698500" y="4035093"/>
            <a:ext cx="736375" cy="736375"/>
            <a:chOff x="1731021" y="1638788"/>
            <a:chExt cx="736375" cy="736375"/>
          </a:xfrm>
          <a:solidFill>
            <a:schemeClr val="accent1"/>
          </a:solidFill>
        </p:grpSpPr>
        <p:sp>
          <p:nvSpPr>
            <p:cNvPr id="11" name="Oval 22"/>
            <p:cNvSpPr/>
            <p:nvPr/>
          </p:nvSpPr>
          <p:spPr>
            <a:xfrm>
              <a:off x="1731021" y="1638788"/>
              <a:ext cx="736375" cy="736375"/>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b="1">
                <a:latin typeface="微软雅黑" panose="020B0503020204020204" pitchFamily="34" charset="-122"/>
                <a:ea typeface="微软雅黑" panose="020B0503020204020204" pitchFamily="34" charset="-122"/>
              </a:endParaRPr>
            </a:p>
          </p:txBody>
        </p:sp>
        <p:sp>
          <p:nvSpPr>
            <p:cNvPr id="6" name="TextBox 23"/>
            <p:cNvSpPr txBox="1"/>
            <p:nvPr/>
          </p:nvSpPr>
          <p:spPr>
            <a:xfrm>
              <a:off x="1835353" y="1774998"/>
              <a:ext cx="527709" cy="461665"/>
            </a:xfrm>
            <a:prstGeom prst="rect">
              <a:avLst/>
            </a:prstGeom>
            <a:grpFill/>
            <a:ln>
              <a:noFill/>
            </a:ln>
          </p:spPr>
          <p:txBody>
            <a:bodyPr wrap="none">
              <a:normAutofit fontScale="97500"/>
            </a:bodyPr>
            <a:lstStyle/>
            <a:p>
              <a:pPr algn="ctr"/>
              <a:r>
                <a:rPr lang="en-GB" sz="2400" b="1" dirty="0">
                  <a:solidFill>
                    <a:schemeClr val="bg1"/>
                  </a:solidFill>
                  <a:latin typeface="微软雅黑" panose="020B0503020204020204" pitchFamily="34" charset="-122"/>
                  <a:ea typeface="微软雅黑" panose="020B0503020204020204" pitchFamily="34" charset="-122"/>
                </a:rPr>
                <a:t>0</a:t>
              </a:r>
              <a:r>
                <a:rPr lang="en-US" altLang="en-GB" sz="2400" b="1" dirty="0">
                  <a:solidFill>
                    <a:schemeClr val="bg1"/>
                  </a:solidFill>
                  <a:latin typeface="微软雅黑" panose="020B0503020204020204" pitchFamily="34" charset="-122"/>
                  <a:ea typeface="微软雅黑" panose="020B0503020204020204" pitchFamily="34" charset="-122"/>
                </a:rPr>
                <a:t>2</a:t>
              </a:r>
              <a:endParaRPr lang="en-US" altLang="en-GB" sz="24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2103195" y="2176780"/>
            <a:ext cx="8770620" cy="706755"/>
          </a:xfrm>
          <a:prstGeom prst="rect">
            <a:avLst/>
          </a:prstGeom>
          <a:noFill/>
        </p:spPr>
        <p:txBody>
          <a:bodyPr wrap="square" rtlCol="0" anchor="t">
            <a:spAutoFit/>
          </a:bodyPr>
          <a:lstStyle/>
          <a:p>
            <a:pPr lvl="0" indent="0">
              <a:lnSpc>
                <a:spcPct val="200000"/>
              </a:lnSpc>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自主学习</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第九章 遵守规则</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，完成授课</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PPT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制作。</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1869515" y="4125828"/>
            <a:ext cx="8903335" cy="553085"/>
          </a:xfrm>
          <a:prstGeom prst="rect">
            <a:avLst/>
          </a:prstGeom>
          <a:noFill/>
        </p:spPr>
        <p:txBody>
          <a:bodyPr wrap="square" rtlCol="0" anchor="t">
            <a:spAutoFit/>
          </a:bodyPr>
          <a:lstStyle/>
          <a:p>
            <a:pPr indent="0">
              <a:lnSpc>
                <a:spcPct val="150000"/>
              </a:lnSpc>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基于实验所选项目，分析其可能涉及的与需求分析有关的规则，形成规则列表。</a:t>
            </a:r>
            <a:endParaRPr lang="zh-CN" altLang="en-US" sz="2000"/>
          </a:p>
        </p:txBody>
      </p:sp>
      <p:pic>
        <p:nvPicPr>
          <p:cNvPr id="23" name="图片 22"/>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pPr>
              <a:defRPr/>
            </a:pPr>
            <a:fld id="{0A8C428F-D987-4069-952B-274722D99F6D}" type="datetime1">
              <a:rPr lang="zh-CN" altLang="en-US" smtClean="0">
                <a:solidFill>
                  <a:prstClr val="black">
                    <a:tint val="75000"/>
                  </a:prstClr>
                </a:solidFill>
              </a:rPr>
            </a:fld>
            <a:endParaRPr lang="zh-CN" altLang="en-US" dirty="0">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l="4595" r="4595"/>
          <a:stretch>
            <a:fillRect/>
          </a:stretch>
        </p:blipFill>
        <p:spPr>
          <a:xfrm>
            <a:off x="-934279" y="-68794"/>
            <a:ext cx="14108941" cy="6926794"/>
          </a:xfrm>
          <a:prstGeom prst="rect">
            <a:avLst/>
          </a:prstGeom>
        </p:spPr>
      </p:pic>
      <p:sp>
        <p:nvSpPr>
          <p:cNvPr id="3" name="矩形 2"/>
          <p:cNvSpPr/>
          <p:nvPr/>
        </p:nvSpPr>
        <p:spPr>
          <a:xfrm>
            <a:off x="-934279" y="-68795"/>
            <a:ext cx="13921458" cy="6926794"/>
          </a:xfrm>
          <a:prstGeom prst="rect">
            <a:avLst/>
          </a:prstGeom>
          <a:solidFill>
            <a:srgbClr val="5197D7">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0"/>
          <p:cNvSpPr>
            <a:spLocks noChangeArrowheads="1"/>
          </p:cNvSpPr>
          <p:nvPr/>
        </p:nvSpPr>
        <p:spPr bwMode="auto">
          <a:xfrm rot="10800000">
            <a:off x="6477593" y="-23813"/>
            <a:ext cx="6881813" cy="6881813"/>
          </a:xfrm>
          <a:prstGeom prst="rtTriangle">
            <a:avLst/>
          </a:prstGeom>
          <a:solidFill>
            <a:srgbClr val="5197D7">
              <a:alpha val="50000"/>
            </a:srgbClr>
          </a:solidFill>
          <a:ln>
            <a:noFill/>
          </a:ln>
        </p:spPr>
        <p:txBody>
          <a:bodyPr anchor="ctr"/>
          <a:lstStyle/>
          <a:p>
            <a:pPr algn="ctr" eaLnBrk="0" fontAlgn="base" hangingPunct="0">
              <a:spcBef>
                <a:spcPct val="0"/>
              </a:spcBef>
              <a:spcAft>
                <a:spcPct val="0"/>
              </a:spcAft>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pitchFamily="34" charset="-122"/>
            </a:endParaRPr>
          </a:p>
        </p:txBody>
      </p:sp>
      <p:sp>
        <p:nvSpPr>
          <p:cNvPr id="16" name="文本框 6"/>
          <p:cNvSpPr>
            <a:spLocks noChangeArrowheads="1"/>
          </p:cNvSpPr>
          <p:nvPr/>
        </p:nvSpPr>
        <p:spPr bwMode="auto">
          <a:xfrm>
            <a:off x="3520144" y="2393495"/>
            <a:ext cx="4964179" cy="200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lnSpc>
                <a:spcPct val="120000"/>
              </a:lnSpc>
              <a:spcBef>
                <a:spcPct val="0"/>
              </a:spcBef>
              <a:spcAft>
                <a:spcPct val="0"/>
              </a:spcAft>
              <a:buFont typeface="Arial" panose="020B0604020202020204" pitchFamily="34" charset="0"/>
              <a:buNone/>
            </a:pPr>
            <a:r>
              <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谢谢大家！</a:t>
            </a:r>
            <a:endPar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0" fontAlgn="base" hangingPunct="0">
              <a:lnSpc>
                <a:spcPct val="120000"/>
              </a:lnSpc>
              <a:spcBef>
                <a:spcPct val="0"/>
              </a:spcBef>
              <a:spcAft>
                <a:spcPct val="0"/>
              </a:spcAft>
              <a:buFont typeface="Arial" panose="020B0604020202020204" pitchFamily="34" charset="0"/>
              <a:buNone/>
            </a:pPr>
            <a:r>
              <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 YOU !</a:t>
            </a:r>
            <a:endPar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等腰三角形 22"/>
          <p:cNvSpPr/>
          <p:nvPr/>
        </p:nvSpPr>
        <p:spPr>
          <a:xfrm>
            <a:off x="190028" y="5200191"/>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1256532" y="5623200"/>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接连接符 12"/>
          <p:cNvSpPr>
            <a:spLocks noChangeShapeType="1"/>
          </p:cNvSpPr>
          <p:nvPr/>
        </p:nvSpPr>
        <p:spPr bwMode="auto">
          <a:xfrm flipH="1" flipV="1">
            <a:off x="13193797" y="5161959"/>
            <a:ext cx="5003800" cy="5002749"/>
          </a:xfrm>
          <a:prstGeom prst="line">
            <a:avLst/>
          </a:prstGeom>
          <a:noFill/>
          <a:ln w="19050" cap="flat" cmpd="sng">
            <a:solidFill>
              <a:schemeClr val="bg1"/>
            </a:solidFill>
            <a:miter lim="800000"/>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 name="文本框 6"/>
          <p:cNvSpPr>
            <a:spLocks noChangeArrowheads="1"/>
          </p:cNvSpPr>
          <p:nvPr/>
        </p:nvSpPr>
        <p:spPr bwMode="auto">
          <a:xfrm>
            <a:off x="4853521" y="5722180"/>
            <a:ext cx="2297424" cy="65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lnSpc>
                <a:spcPct val="120000"/>
              </a:lnSpc>
              <a:spcBef>
                <a:spcPct val="0"/>
              </a:spcBef>
              <a:spcAft>
                <a:spcPct val="0"/>
              </a:spcAft>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武君胜</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0" fontAlgn="base" hangingPunct="0">
              <a:lnSpc>
                <a:spcPct val="120000"/>
              </a:lnSpc>
              <a:spcBef>
                <a:spcPct val="0"/>
              </a:spcBef>
              <a:spcAft>
                <a:spcPct val="0"/>
              </a:spcAft>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西北工业大学 软件学院</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3622045" y="1386230"/>
            <a:ext cx="4262959" cy="1059280"/>
          </a:xfrm>
          <a:prstGeom prst="rect">
            <a:avLst/>
          </a:prstGeom>
        </p:spPr>
      </p:pic>
      <p:sp>
        <p:nvSpPr>
          <p:cNvPr id="2" name="日期占位符 1"/>
          <p:cNvSpPr>
            <a:spLocks noGrp="1"/>
          </p:cNvSpPr>
          <p:nvPr>
            <p:ph type="dt" sz="half" idx="10"/>
          </p:nvPr>
        </p:nvSpPr>
        <p:spPr/>
        <p:txBody>
          <a:bodyPr/>
          <a:lstStyle/>
          <a:p>
            <a:pPr>
              <a:defRPr/>
            </a:pPr>
            <a:fld id="{90DB9B44-D755-42B7-9484-78EC34C8F447}"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00"/>
                                        <p:tgtEl>
                                          <p:spTgt spid="17"/>
                                        </p:tgtEl>
                                      </p:cBhvr>
                                    </p:animEffect>
                                    <p:anim calcmode="lin" valueType="num">
                                      <p:cBhvr>
                                        <p:cTn id="8" dur="700" fill="hold"/>
                                        <p:tgtEl>
                                          <p:spTgt spid="17"/>
                                        </p:tgtEl>
                                        <p:attrNameLst>
                                          <p:attrName>ppt_x</p:attrName>
                                        </p:attrNameLst>
                                      </p:cBhvr>
                                      <p:tavLst>
                                        <p:tav tm="0">
                                          <p:val>
                                            <p:strVal val="#ppt_x"/>
                                          </p:val>
                                        </p:tav>
                                        <p:tav tm="100000">
                                          <p:val>
                                            <p:strVal val="#ppt_x"/>
                                          </p:val>
                                        </p:tav>
                                      </p:tavLst>
                                    </p:anim>
                                    <p:anim calcmode="lin" valueType="num">
                                      <p:cBhvr>
                                        <p:cTn id="9" dur="700" fill="hold"/>
                                        <p:tgtEl>
                                          <p:spTgt spid="17"/>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grpId="0" nodeType="withEffect">
                                  <p:stCondLst>
                                    <p:cond delay="0"/>
                                  </p:stCondLst>
                                  <p:childTnLst>
                                    <p:animMotion origin="layout" path="M 0.08503 0.15486 L -0.4112 -0.72917 " pathEditMode="relative" rAng="0" ptsTypes="AA">
                                      <p:cBhvr>
                                        <p:cTn id="11" dur="700" fill="hold"/>
                                        <p:tgtEl>
                                          <p:spTgt spid="12"/>
                                        </p:tgtEl>
                                        <p:attrNameLst>
                                          <p:attrName>ppt_x</p:attrName>
                                          <p:attrName>ppt_y</p:attrName>
                                        </p:attrNameLst>
                                      </p:cBhvr>
                                      <p:rCtr x="-24818" y="-44213"/>
                                    </p:animMotion>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6"/>
                                        </p:tgtEl>
                                        <p:attrNameLst>
                                          <p:attrName>ppt_y</p:attrName>
                                        </p:attrNameLst>
                                      </p:cBhvr>
                                      <p:tavLst>
                                        <p:tav tm="0">
                                          <p:val>
                                            <p:strVal val="#ppt_y"/>
                                          </p:val>
                                        </p:tav>
                                        <p:tav tm="100000">
                                          <p:val>
                                            <p:strVal val="#ppt_y"/>
                                          </p:val>
                                        </p:tav>
                                      </p:tavLst>
                                    </p:anim>
                                    <p:anim calcmode="lin" valueType="num">
                                      <p:cBhvr>
                                        <p:cTn id="17"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6"/>
                                        </p:tgtEl>
                                        <p:attrNameLst>
                                          <p:attrName>ppt_w</p:attrName>
                                        </p:attrNameLst>
                                      </p:cBhvr>
                                      <p:tavLst>
                                        <p:tav tm="0">
                                          <p:val>
                                            <p:strVal val="#ppt_w/10"/>
                                          </p:val>
                                        </p:tav>
                                        <p:tav tm="50000">
                                          <p:val>
                                            <p:strVal val="#ppt_w+.01"/>
                                          </p:val>
                                        </p:tav>
                                        <p:tav tm="100000">
                                          <p:val>
                                            <p:strVal val="#ppt_w"/>
                                          </p:val>
                                        </p:tav>
                                      </p:tavLst>
                                    </p:anim>
                                    <p:animEffect>
                                      <p:cBhvr>
                                        <p:cTn id="19" dur="500" tmFilter="0,0; .5, 1; 1, 1"/>
                                        <p:tgtEl>
                                          <p:spTgt spid="16"/>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125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4"/>
                                        </p:tgtEl>
                                        <p:attrNameLst>
                                          <p:attrName>ppt_y</p:attrName>
                                        </p:attrNameLst>
                                      </p:cBhvr>
                                      <p:tavLst>
                                        <p:tav tm="0">
                                          <p:val>
                                            <p:strVal val="#ppt_y"/>
                                          </p:val>
                                        </p:tav>
                                        <p:tav tm="100000">
                                          <p:val>
                                            <p:strVal val="#ppt_y"/>
                                          </p:val>
                                        </p:tav>
                                      </p:tavLst>
                                    </p:anim>
                                    <p:anim calcmode="lin" valueType="num">
                                      <p:cBhvr>
                                        <p:cTn id="3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4"/>
                                        </p:tgtEl>
                                        <p:attrNameLst>
                                          <p:attrName>ppt_w</p:attrName>
                                        </p:attrNameLst>
                                      </p:cBhvr>
                                      <p:tavLst>
                                        <p:tav tm="0">
                                          <p:val>
                                            <p:strVal val="#ppt_w/10"/>
                                          </p:val>
                                        </p:tav>
                                        <p:tav tm="50000">
                                          <p:val>
                                            <p:strVal val="#ppt_w+.01"/>
                                          </p:val>
                                        </p:tav>
                                        <p:tav tm="100000">
                                          <p:val>
                                            <p:strVal val="#ppt_w"/>
                                          </p:val>
                                        </p:tav>
                                      </p:tavLst>
                                    </p:anim>
                                    <p:animEffect>
                                      <p:cBhvr>
                                        <p:cTn id="37"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6" grpId="0" bldLvl="0" autoUpdateAnimBg="0"/>
      <p:bldP spid="23" grpId="0" bldLvl="0" animBg="1"/>
      <p:bldP spid="24" grpId="0" bldLvl="0" animBg="1"/>
      <p:bldP spid="12" grpId="0" bldLvl="0" animBg="1"/>
      <p:bldP spid="1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4"/>
          <p:cNvSpPr/>
          <p:nvPr/>
        </p:nvSpPr>
        <p:spPr>
          <a:xfrm>
            <a:off x="2104964" y="1611185"/>
            <a:ext cx="9388535" cy="873950"/>
          </a:xfrm>
          <a:prstGeom prst="roundRect">
            <a:avLst/>
          </a:prstGeom>
          <a:solidFill>
            <a:schemeClr val="accent5">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4" name="Rectangle: Rounded Corners 4"/>
          <p:cNvSpPr/>
          <p:nvPr/>
        </p:nvSpPr>
        <p:spPr>
          <a:xfrm>
            <a:off x="2089210" y="2773503"/>
            <a:ext cx="9388535" cy="2216438"/>
          </a:xfrm>
          <a:prstGeom prst="roundRect">
            <a:avLst/>
          </a:prstGeom>
          <a:solidFill>
            <a:schemeClr val="accent6">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5" name="Rectangle: Rounded Corners 4"/>
          <p:cNvSpPr/>
          <p:nvPr/>
        </p:nvSpPr>
        <p:spPr>
          <a:xfrm>
            <a:off x="2089210" y="5147952"/>
            <a:ext cx="9388535" cy="1208096"/>
          </a:xfrm>
          <a:prstGeom prst="roundRect">
            <a:avLst/>
          </a:prstGeom>
          <a:solidFill>
            <a:schemeClr val="accent5">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6" name="组合 5"/>
          <p:cNvGrpSpPr/>
          <p:nvPr/>
        </p:nvGrpSpPr>
        <p:grpSpPr>
          <a:xfrm>
            <a:off x="2483844" y="1702340"/>
            <a:ext cx="8777670" cy="731632"/>
            <a:chOff x="937750" y="5035428"/>
            <a:chExt cx="2793074" cy="731632"/>
          </a:xfrm>
        </p:grpSpPr>
        <p:sp>
          <p:nvSpPr>
            <p:cNvPr id="7" name="矩形 6"/>
            <p:cNvSpPr/>
            <p:nvPr/>
          </p:nvSpPr>
          <p:spPr>
            <a:xfrm>
              <a:off x="937750" y="5369002"/>
              <a:ext cx="2793074" cy="39805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t>这些图形化工具通过交互画图使分析员易于对模型进行改进。</a:t>
              </a:r>
              <a:endParaRPr lang="zh-CN" altLang="en-US" dirty="0"/>
            </a:p>
          </p:txBody>
        </p:sp>
        <p:sp>
          <p:nvSpPr>
            <p:cNvPr id="8" name="矩形 7"/>
            <p:cNvSpPr/>
            <p:nvPr/>
          </p:nvSpPr>
          <p:spPr>
            <a:xfrm>
              <a:off x="937750" y="5035428"/>
              <a:ext cx="2241974" cy="43204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t>1</a:t>
              </a:r>
              <a:r>
                <a:rPr lang="zh-CN" altLang="en-US" sz="2000" b="1" dirty="0"/>
                <a:t>）模型易于改进</a:t>
              </a:r>
              <a:endParaRPr lang="zh-CN" altLang="en-US" sz="2000" b="1" dirty="0"/>
            </a:p>
          </p:txBody>
        </p:sp>
      </p:grpSp>
      <p:grpSp>
        <p:nvGrpSpPr>
          <p:cNvPr id="9" name="组合 8"/>
          <p:cNvGrpSpPr/>
          <p:nvPr/>
        </p:nvGrpSpPr>
        <p:grpSpPr>
          <a:xfrm>
            <a:off x="2546177" y="5292017"/>
            <a:ext cx="8653066" cy="1064030"/>
            <a:chOff x="937750" y="5035428"/>
            <a:chExt cx="2793074" cy="1064030"/>
          </a:xfrm>
        </p:grpSpPr>
        <p:sp>
          <p:nvSpPr>
            <p:cNvPr id="10" name="矩形 9"/>
            <p:cNvSpPr/>
            <p:nvPr/>
          </p:nvSpPr>
          <p:spPr>
            <a:xfrm>
              <a:off x="937750" y="5369002"/>
              <a:ext cx="2793074" cy="73045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t>分析模型方便了项目参与者在系统的某些方面的交流。不需要整个系统的模型集，只需关注建模中系统最复杂和最关键的部分。</a:t>
              </a:r>
              <a:endParaRPr lang="zh-CN" altLang="en-US" dirty="0"/>
            </a:p>
          </p:txBody>
        </p:sp>
        <p:sp>
          <p:nvSpPr>
            <p:cNvPr id="11" name="矩形 10"/>
            <p:cNvSpPr/>
            <p:nvPr/>
          </p:nvSpPr>
          <p:spPr>
            <a:xfrm>
              <a:off x="937750" y="5035428"/>
              <a:ext cx="2241974" cy="43204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t>3</a:t>
              </a:r>
              <a:r>
                <a:rPr lang="zh-CN" altLang="en-US" sz="2000" b="1" dirty="0"/>
                <a:t>）模型方便参与者交流</a:t>
              </a:r>
              <a:endParaRPr lang="zh-CN" altLang="en-US" sz="2000" b="1" dirty="0"/>
            </a:p>
          </p:txBody>
        </p:sp>
      </p:grpSp>
      <p:grpSp>
        <p:nvGrpSpPr>
          <p:cNvPr id="12" name="组合 11"/>
          <p:cNvGrpSpPr/>
          <p:nvPr/>
        </p:nvGrpSpPr>
        <p:grpSpPr>
          <a:xfrm>
            <a:off x="2490110" y="2847121"/>
            <a:ext cx="8737288" cy="2061226"/>
            <a:chOff x="937750" y="5035428"/>
            <a:chExt cx="2761132" cy="2061226"/>
          </a:xfrm>
        </p:grpSpPr>
        <p:sp>
          <p:nvSpPr>
            <p:cNvPr id="13" name="矩形 12"/>
            <p:cNvSpPr/>
            <p:nvPr/>
          </p:nvSpPr>
          <p:spPr>
            <a:xfrm>
              <a:off x="937750" y="5369002"/>
              <a:ext cx="2761132" cy="172765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dirty="0"/>
                <a:t>CASE</a:t>
              </a:r>
              <a:r>
                <a:rPr lang="zh-CN" altLang="en-US" dirty="0"/>
                <a:t>（</a:t>
              </a:r>
              <a:r>
                <a:rPr lang="en-US" altLang="zh-CN" dirty="0"/>
                <a:t>Computer Aided Software Engineering</a:t>
              </a:r>
              <a:r>
                <a:rPr lang="zh-CN" altLang="en-US" dirty="0"/>
                <a:t>）工具知道它们所支持的每一种建模方法的规则。它们可以验证模型，并且识别人们在评审图形时没有发现的语法或逻辑错误。该工具还可以把多系统图形一起连接到数据字典中以共享数据定义。</a:t>
              </a:r>
              <a:r>
                <a:rPr lang="en-US" altLang="zh-CN" dirty="0"/>
                <a:t>CASE</a:t>
              </a:r>
              <a:r>
                <a:rPr lang="zh-CN" altLang="en-US" dirty="0"/>
                <a:t>工具有助于保持模型之间的一致性并使模型与软件需求规格说明中的功能需求保持一致。有助于需求分析员找到不正确的、不一致的、模糊性、错误、遗漏的和冗余的需求。</a:t>
              </a:r>
              <a:endParaRPr lang="en-US" altLang="zh-CN" dirty="0"/>
            </a:p>
          </p:txBody>
        </p:sp>
        <p:sp>
          <p:nvSpPr>
            <p:cNvPr id="14" name="矩形 13"/>
            <p:cNvSpPr/>
            <p:nvPr/>
          </p:nvSpPr>
          <p:spPr>
            <a:xfrm>
              <a:off x="937750" y="5035428"/>
              <a:ext cx="2241974" cy="43204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a:t>2</a:t>
              </a:r>
              <a:r>
                <a:rPr lang="zh-CN" altLang="en-US" sz="2000" b="1" dirty="0"/>
                <a:t>） </a:t>
              </a:r>
              <a:r>
                <a:rPr lang="en-US" altLang="zh-CN" sz="2000" b="1" dirty="0"/>
                <a:t>CASE</a:t>
              </a:r>
              <a:r>
                <a:rPr lang="zh-CN" altLang="en-US" sz="2000" b="1" dirty="0"/>
                <a:t>工具可以验证模型</a:t>
              </a:r>
              <a:endParaRPr lang="zh-CN" altLang="en-US" sz="2000" b="1" dirty="0"/>
            </a:p>
          </p:txBody>
        </p:sp>
      </p:grpSp>
      <p:sp>
        <p:nvSpPr>
          <p:cNvPr id="16" name="文本框 15"/>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0" name="矩形: 圆角 19"/>
          <p:cNvSpPr/>
          <p:nvPr/>
        </p:nvSpPr>
        <p:spPr>
          <a:xfrm>
            <a:off x="698500" y="1595212"/>
            <a:ext cx="935651" cy="4760835"/>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prstClr val="white"/>
                </a:solidFill>
                <a:latin typeface="微软雅黑" panose="020B0503020204020204" pitchFamily="34" charset="-122"/>
                <a:ea typeface="微软雅黑" panose="020B0503020204020204" pitchFamily="34" charset="-122"/>
              </a:rPr>
              <a:t>优点</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1</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）需求的图形化表示模型</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29E62D34-B21D-4536-89EB-5E60E18ECB99}" type="datetime1">
              <a:rPr lang="zh-CN" altLang="en-US" smtClean="0">
                <a:solidFill>
                  <a:prstClr val="black">
                    <a:tint val="75000"/>
                  </a:prstClr>
                </a:solidFill>
              </a:rPr>
            </a:fld>
            <a:endParaRPr lang="zh-CN" altLang="en-US">
              <a:solidFill>
                <a:prstClr val="black">
                  <a:tint val="75000"/>
                </a:prstClr>
              </a:solidFill>
            </a:endParaRPr>
          </a:p>
        </p:txBody>
      </p:sp>
      <p:sp>
        <p:nvSpPr>
          <p:cNvPr id="15" name="灯片编号占位符 1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ppt_x</p:attrName>
                                        </p:attrNameLst>
                                      </p:cBhvr>
                                      <p:tavLst>
                                        <p:tav tm="0">
                                          <p:val>
                                            <p:strVal val="#ppt_x+#ppt_w*1.125000"/>
                                          </p:val>
                                        </p:tav>
                                        <p:tav tm="100000">
                                          <p:val>
                                            <p:strVal val="#ppt_x"/>
                                          </p:val>
                                        </p:tav>
                                      </p:tavLst>
                                    </p:anim>
                                    <p:animEffect transition="in" filter="wipe(left)">
                                      <p:cBhvr>
                                        <p:cTn id="8" dur="500"/>
                                        <p:tgtEl>
                                          <p:spTgt spid="21"/>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20"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66"/>
          <p:cNvSpPr>
            <a:spLocks noChangeArrowheads="1"/>
          </p:cNvSpPr>
          <p:nvPr/>
        </p:nvSpPr>
        <p:spPr bwMode="auto">
          <a:xfrm>
            <a:off x="777299" y="7688847"/>
            <a:ext cx="9159812" cy="430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200000"/>
              </a:lnSpc>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通过认真听取客户如何陈述它们的需求，分析者可以挑选出关键词，将这些关键词可以转换成特定的模型元素。</a:t>
            </a:r>
            <a:endParaRPr lang="zh-CN" altLang="en-US" sz="2000" b="1" dirty="0">
              <a:latin typeface="宋体" panose="02010600030101010101" pitchFamily="2" charset="-122"/>
              <a:ea typeface="宋体" panose="02010600030101010101" pitchFamily="2" charset="-122"/>
            </a:endParaRPr>
          </a:p>
          <a:p>
            <a:pPr>
              <a:lnSpc>
                <a:spcPct val="200000"/>
              </a:lnSpc>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当把客户输入转变为书面的需求或模型时，还可以根据模型的每个组件回溯到需求部分。</a:t>
            </a:r>
            <a:endParaRPr lang="zh-CN" altLang="en-US" sz="2000" b="1" dirty="0">
              <a:latin typeface="宋体" panose="02010600030101010101" pitchFamily="2" charset="-122"/>
              <a:ea typeface="宋体" panose="02010600030101010101" pitchFamily="2" charset="-122"/>
            </a:endParaRPr>
          </a:p>
          <a:p>
            <a:pPr>
              <a:lnSpc>
                <a:spcPct val="200000"/>
              </a:lnSpc>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表</a:t>
            </a:r>
            <a:r>
              <a:rPr lang="en-US" altLang="zh-CN" sz="2000" b="1" dirty="0">
                <a:latin typeface="宋体" panose="02010600030101010101" pitchFamily="2" charset="-122"/>
                <a:ea typeface="宋体" panose="02010600030101010101" pitchFamily="2" charset="-122"/>
              </a:rPr>
              <a:t>3.4</a:t>
            </a:r>
            <a:r>
              <a:rPr lang="zh-CN" altLang="en-US" sz="2000" b="1" dirty="0">
                <a:latin typeface="宋体" panose="02010600030101010101" pitchFamily="2" charset="-122"/>
                <a:ea typeface="宋体" panose="02010600030101010101" pitchFamily="2" charset="-122"/>
              </a:rPr>
              <a:t>列出了一些可能的映射，根据客户输入，把重要的名词和动词映射成特定的模型组件。</a:t>
            </a:r>
            <a:endParaRPr lang="zh-CN" altLang="en-US" sz="2000" b="1" dirty="0">
              <a:latin typeface="宋体" panose="02010600030101010101" pitchFamily="2" charset="-122"/>
              <a:ea typeface="宋体" panose="02010600030101010101" pitchFamily="2" charset="-122"/>
            </a:endParaRPr>
          </a:p>
          <a:p>
            <a:pPr>
              <a:lnSpc>
                <a:spcPct val="200000"/>
              </a:lnSpc>
              <a:buFont typeface="Wingdings" panose="05000000000000000000" pitchFamily="2" charset="2"/>
              <a:buChar char="l"/>
            </a:pPr>
            <a:endParaRPr lang="zh-CN" altLang="en-US" sz="2000" b="1" dirty="0">
              <a:latin typeface="宋体" panose="02010600030101010101" pitchFamily="2" charset="-122"/>
              <a:ea typeface="宋体" panose="02010600030101010101" pitchFamily="2" charset="-122"/>
            </a:endParaRPr>
          </a:p>
        </p:txBody>
      </p:sp>
      <p:sp>
        <p:nvSpPr>
          <p:cNvPr id="18" name="矩形: 圆角 17"/>
          <p:cNvSpPr/>
          <p:nvPr/>
        </p:nvSpPr>
        <p:spPr>
          <a:xfrm>
            <a:off x="1520952" y="2342462"/>
            <a:ext cx="3150105" cy="48074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听取客户陈述它们的需求</a:t>
            </a:r>
            <a:endPar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19" name="矩形: 圆角 18"/>
          <p:cNvSpPr/>
          <p:nvPr/>
        </p:nvSpPr>
        <p:spPr>
          <a:xfrm>
            <a:off x="1520952" y="3710772"/>
            <a:ext cx="3150105" cy="480748"/>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挑选出关键词</a:t>
            </a:r>
            <a:endPar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20" name="矩形: 圆角 19"/>
          <p:cNvSpPr/>
          <p:nvPr/>
        </p:nvSpPr>
        <p:spPr>
          <a:xfrm>
            <a:off x="1520951" y="5082814"/>
            <a:ext cx="3150105" cy="48074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将关键词转换成模型元素</a:t>
            </a:r>
            <a:endPar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21" name="箭头: 下 20"/>
          <p:cNvSpPr/>
          <p:nvPr/>
        </p:nvSpPr>
        <p:spPr>
          <a:xfrm>
            <a:off x="2825580" y="4265012"/>
            <a:ext cx="540849" cy="792015"/>
          </a:xfrm>
          <a:prstGeom prst="downArrow">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2000" b="1" dirty="0">
              <a:latin typeface="宋体" panose="02010600030101010101" pitchFamily="2" charset="-122"/>
              <a:ea typeface="宋体" panose="02010600030101010101" pitchFamily="2" charset="-122"/>
            </a:endParaRPr>
          </a:p>
        </p:txBody>
      </p:sp>
      <p:sp>
        <p:nvSpPr>
          <p:cNvPr id="23" name="箭头: 下 22"/>
          <p:cNvSpPr/>
          <p:nvPr/>
        </p:nvSpPr>
        <p:spPr>
          <a:xfrm>
            <a:off x="2825580" y="2899164"/>
            <a:ext cx="540849" cy="792015"/>
          </a:xfrm>
          <a:prstGeom prst="downArrow">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2000" b="1" dirty="0">
              <a:latin typeface="宋体" panose="02010600030101010101" pitchFamily="2" charset="-122"/>
              <a:ea typeface="宋体" panose="02010600030101010101" pitchFamily="2" charset="-122"/>
            </a:endParaRPr>
          </a:p>
        </p:txBody>
      </p:sp>
      <p:sp>
        <p:nvSpPr>
          <p:cNvPr id="24" name="矩形: 圆角 23"/>
          <p:cNvSpPr/>
          <p:nvPr/>
        </p:nvSpPr>
        <p:spPr>
          <a:xfrm>
            <a:off x="8081204" y="2312820"/>
            <a:ext cx="2233502" cy="93889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客户输入需求</a:t>
            </a:r>
            <a:endPar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25" name="矩形: 圆角 24"/>
          <p:cNvSpPr/>
          <p:nvPr/>
        </p:nvSpPr>
        <p:spPr>
          <a:xfrm>
            <a:off x="8081204" y="4591445"/>
            <a:ext cx="2233502" cy="93889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chemeClr val="tx1"/>
                </a:solidFill>
                <a:latin typeface="宋体" panose="02010600030101010101" pitchFamily="2" charset="-122"/>
                <a:ea typeface="宋体" panose="02010600030101010101" pitchFamily="2" charset="-122"/>
              </a:rPr>
              <a:t>书面的需求或模型</a:t>
            </a:r>
            <a:endPar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26" name="箭头: 下 25"/>
          <p:cNvSpPr/>
          <p:nvPr/>
        </p:nvSpPr>
        <p:spPr>
          <a:xfrm>
            <a:off x="8492972" y="3339920"/>
            <a:ext cx="540849" cy="1220792"/>
          </a:xfrm>
          <a:prstGeom prst="down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b="1" dirty="0">
                <a:latin typeface="宋体" panose="02010600030101010101" pitchFamily="2" charset="-122"/>
                <a:ea typeface="宋体" panose="02010600030101010101" pitchFamily="2" charset="-122"/>
              </a:rPr>
              <a:t>转变</a:t>
            </a:r>
            <a:endParaRPr lang="zh-CN" altLang="en-US" b="1" dirty="0">
              <a:latin typeface="宋体" panose="02010600030101010101" pitchFamily="2" charset="-122"/>
              <a:ea typeface="宋体" panose="02010600030101010101" pitchFamily="2" charset="-122"/>
            </a:endParaRPr>
          </a:p>
        </p:txBody>
      </p:sp>
      <p:grpSp>
        <p:nvGrpSpPr>
          <p:cNvPr id="4" name="组合 3"/>
          <p:cNvGrpSpPr/>
          <p:nvPr/>
        </p:nvGrpSpPr>
        <p:grpSpPr>
          <a:xfrm>
            <a:off x="9319393" y="3282446"/>
            <a:ext cx="597323" cy="1258673"/>
            <a:chOff x="8302753" y="3577875"/>
            <a:chExt cx="545152" cy="1085288"/>
          </a:xfrm>
        </p:grpSpPr>
        <p:sp>
          <p:nvSpPr>
            <p:cNvPr id="29" name="箭头: 下 28"/>
            <p:cNvSpPr/>
            <p:nvPr/>
          </p:nvSpPr>
          <p:spPr>
            <a:xfrm rot="10800000">
              <a:off x="8302753" y="3577875"/>
              <a:ext cx="493609" cy="1085288"/>
            </a:xfrm>
            <a:prstGeom prst="down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zh-CN" altLang="en-US" b="1" dirty="0">
                <a:latin typeface="宋体" panose="02010600030101010101" pitchFamily="2" charset="-122"/>
                <a:ea typeface="宋体" panose="02010600030101010101" pitchFamily="2" charset="-122"/>
              </a:endParaRPr>
            </a:p>
          </p:txBody>
        </p:sp>
        <p:sp>
          <p:nvSpPr>
            <p:cNvPr id="3" name="文本框 2"/>
            <p:cNvSpPr txBox="1"/>
            <p:nvPr/>
          </p:nvSpPr>
          <p:spPr>
            <a:xfrm>
              <a:off x="8354295" y="3809192"/>
              <a:ext cx="493610" cy="557297"/>
            </a:xfrm>
            <a:prstGeom prst="rect">
              <a:avLst/>
            </a:prstGeom>
            <a:noFill/>
          </p:spPr>
          <p:txBody>
            <a:bodyPr wrap="square" rtlCol="0">
              <a:spAutoFit/>
            </a:bodyPr>
            <a:lstStyle/>
            <a:p>
              <a:r>
                <a:rPr lang="zh-CN" altLang="en-US" b="1" dirty="0">
                  <a:solidFill>
                    <a:schemeClr val="lt1"/>
                  </a:solidFill>
                  <a:latin typeface="宋体" panose="02010600030101010101" pitchFamily="2" charset="-122"/>
                  <a:ea typeface="宋体" panose="02010600030101010101" pitchFamily="2" charset="-122"/>
                </a:rPr>
                <a:t>回溯</a:t>
              </a:r>
              <a:endParaRPr lang="zh-CN" altLang="en-US" b="1" dirty="0">
                <a:solidFill>
                  <a:schemeClr val="lt1"/>
                </a:solidFill>
                <a:latin typeface="宋体" panose="02010600030101010101" pitchFamily="2" charset="-122"/>
                <a:ea typeface="宋体" panose="02010600030101010101" pitchFamily="2" charset="-122"/>
              </a:endParaRPr>
            </a:p>
          </p:txBody>
        </p:sp>
      </p:grpSp>
      <p:sp>
        <p:nvSpPr>
          <p:cNvPr id="31" name="矩形 9246"/>
          <p:cNvSpPr>
            <a:spLocks noChangeArrowheads="1"/>
          </p:cNvSpPr>
          <p:nvPr/>
        </p:nvSpPr>
        <p:spPr bwMode="auto">
          <a:xfrm>
            <a:off x="698500" y="2096655"/>
            <a:ext cx="4695363" cy="3740727"/>
          </a:xfrm>
          <a:prstGeom prst="roundRect">
            <a:avLst/>
          </a:prstGeom>
          <a:noFill/>
          <a:ln w="19050">
            <a:solidFill>
              <a:srgbClr val="5197D7"/>
            </a:solidFill>
            <a:prstDash val="sysDash"/>
            <a:miter lim="800000"/>
          </a:ln>
        </p:spPr>
        <p:txBody>
          <a:bodyPr wrap="none" anchor="ctr"/>
          <a:lstStyle/>
          <a:p>
            <a:pPr algn="ctr"/>
            <a:endParaRPr lang="zh-CN" altLang="en-US" sz="2000" b="1" dirty="0">
              <a:noFill/>
              <a:latin typeface="宋体" panose="02010600030101010101" pitchFamily="2" charset="-122"/>
              <a:ea typeface="宋体" panose="02010600030101010101" pitchFamily="2" charset="-122"/>
            </a:endParaRPr>
          </a:p>
        </p:txBody>
      </p:sp>
      <p:sp>
        <p:nvSpPr>
          <p:cNvPr id="32" name="矩形 9246"/>
          <p:cNvSpPr>
            <a:spLocks noChangeArrowheads="1"/>
          </p:cNvSpPr>
          <p:nvPr/>
        </p:nvSpPr>
        <p:spPr bwMode="auto">
          <a:xfrm>
            <a:off x="6798137" y="2072847"/>
            <a:ext cx="4695363" cy="3740727"/>
          </a:xfrm>
          <a:prstGeom prst="roundRect">
            <a:avLst/>
          </a:prstGeom>
          <a:noFill/>
          <a:ln w="19050">
            <a:solidFill>
              <a:srgbClr val="7F7F7F"/>
            </a:solidFill>
            <a:prstDash val="sysDash"/>
            <a:miter lim="800000"/>
          </a:ln>
        </p:spPr>
        <p:txBody>
          <a:bodyPr wrap="none" anchor="ctr"/>
          <a:lstStyle/>
          <a:p>
            <a:pPr algn="ctr"/>
            <a:endParaRPr lang="zh-CN" altLang="en-US" sz="2000" b="1" dirty="0">
              <a:noFill/>
              <a:latin typeface="宋体" panose="02010600030101010101" pitchFamily="2" charset="-122"/>
              <a:ea typeface="宋体" panose="02010600030101010101" pitchFamily="2" charset="-122"/>
            </a:endParaRPr>
          </a:p>
        </p:txBody>
      </p:sp>
      <p:sp>
        <p:nvSpPr>
          <p:cNvPr id="5" name="箭头: 左右 4"/>
          <p:cNvSpPr/>
          <p:nvPr/>
        </p:nvSpPr>
        <p:spPr>
          <a:xfrm>
            <a:off x="5393863" y="3699214"/>
            <a:ext cx="1389975" cy="554240"/>
          </a:xfrm>
          <a:prstGeom prst="leftRightArrow">
            <a:avLst/>
          </a:prstGeom>
          <a:solidFill>
            <a:srgbClr val="F48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5" name="文本框 34"/>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3.5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2" name="文本框 67"/>
          <p:cNvSpPr>
            <a:spLocks noChangeArrowheads="1"/>
          </p:cNvSpPr>
          <p:nvPr/>
        </p:nvSpPr>
        <p:spPr bwMode="auto">
          <a:xfrm>
            <a:off x="660400" y="831227"/>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3.5.2 </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需求建模</a:t>
            </a:r>
            <a:endParaRPr lang="en-US" altLang="zh-CN" sz="2000" b="1" kern="0" dirty="0">
              <a:latin typeface="宋体" panose="02010600030101010101" pitchFamily="2" charset="-122"/>
              <a:ea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）从客户需求到分析模型</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2" name="日期占位符 1"/>
          <p:cNvSpPr>
            <a:spLocks noGrp="1"/>
          </p:cNvSpPr>
          <p:nvPr>
            <p:ph type="dt" sz="half" idx="10"/>
          </p:nvPr>
        </p:nvSpPr>
        <p:spPr/>
        <p:txBody>
          <a:bodyPr/>
          <a:lstStyle/>
          <a:p>
            <a:pPr>
              <a:defRPr/>
            </a:pPr>
            <a:fld id="{6DDC4355-FEE2-4863-A651-B03F4B8C71BF}" type="datetime1">
              <a:rPr lang="zh-CN" altLang="en-US" smtClean="0">
                <a:solidFill>
                  <a:prstClr val="black">
                    <a:tint val="75000"/>
                  </a:prstClr>
                </a:solidFill>
              </a:rPr>
            </a:fld>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ppt_x</p:attrName>
                                        </p:attrNameLst>
                                      </p:cBhvr>
                                      <p:tavLst>
                                        <p:tav tm="0">
                                          <p:val>
                                            <p:strVal val="#ppt_x+#ppt_w*1.125000"/>
                                          </p:val>
                                        </p:tav>
                                        <p:tav tm="100000">
                                          <p:val>
                                            <p:strVal val="#ppt_x"/>
                                          </p:val>
                                        </p:tav>
                                      </p:tavLst>
                                    </p:anim>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P spid="20" grpId="0" animBg="1"/>
      <p:bldP spid="21" grpId="0" animBg="1"/>
      <p:bldP spid="23" grpId="0" animBg="1"/>
      <p:bldP spid="24" grpId="0" animBg="1"/>
      <p:bldP spid="25" grpId="0" animBg="1"/>
      <p:bldP spid="26" grpId="0" animBg="1"/>
      <p:bldP spid="31" grpId="0" animBg="1"/>
      <p:bldP spid="32" grpId="0" animBg="1"/>
      <p:bldP spid="5"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3"/>
          <p:cNvGraphicFramePr>
            <a:graphicFrameLocks noGrp="1"/>
          </p:cNvGraphicFramePr>
          <p:nvPr/>
        </p:nvGraphicFramePr>
        <p:xfrm>
          <a:off x="698500" y="2042856"/>
          <a:ext cx="10794998" cy="3708400"/>
        </p:xfrm>
        <a:graphic>
          <a:graphicData uri="http://schemas.openxmlformats.org/drawingml/2006/table">
            <a:tbl>
              <a:tblPr firstRow="1" bandRow="1">
                <a:tableStyleId>{5C22544A-7EE6-4342-B048-85BDC9FD1C3A}</a:tableStyleId>
              </a:tblPr>
              <a:tblGrid>
                <a:gridCol w="2016991"/>
                <a:gridCol w="4618182"/>
                <a:gridCol w="4159825"/>
              </a:tblGrid>
              <a:tr h="370840">
                <a:tc>
                  <a:txBody>
                    <a:bodyPr/>
                    <a:lstStyle/>
                    <a:p>
                      <a:pPr marL="0" lvl="0" indent="0" algn="ctr" defTabSz="914400" rtl="0" eaLnBrk="0" fontAlgn="base" latinLnBrk="0" hangingPunct="0">
                        <a:spcBef>
                          <a:spcPct val="20000"/>
                        </a:spcBef>
                        <a:spcAft>
                          <a:spcPct val="0"/>
                        </a:spcAft>
                        <a:buNone/>
                      </a:pPr>
                      <a:r>
                        <a:rPr lang="zh-CN" altLang="en-US" sz="1800" b="1" i="0" u="none" kern="1200" baseline="0" dirty="0">
                          <a:solidFill>
                            <a:srgbClr val="FFFFFF"/>
                          </a:solidFill>
                          <a:latin typeface="宋体" panose="02010600030101010101" pitchFamily="2" charset="-122"/>
                          <a:ea typeface="宋体" panose="02010600030101010101" pitchFamily="2" charset="-122"/>
                          <a:cs typeface="Times New Roman" panose="02020603050405020304" pitchFamily="18" charset="0"/>
                        </a:rPr>
                        <a:t>单词类型</a:t>
                      </a:r>
                      <a:endParaRPr lang="zh-CN" altLang="en-US" sz="1800" b="1" i="0" u="none" kern="1200" baseline="0" dirty="0">
                        <a:solidFill>
                          <a:srgbClr val="FFFFFF"/>
                        </a:solidFill>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marL="0" lvl="0" indent="0" algn="ctr" defTabSz="914400" rtl="0" eaLnBrk="0" fontAlgn="base" latinLnBrk="0" hangingPunct="0">
                        <a:spcBef>
                          <a:spcPct val="20000"/>
                        </a:spcBef>
                        <a:spcAft>
                          <a:spcPct val="0"/>
                        </a:spcAft>
                        <a:buNone/>
                      </a:pPr>
                      <a:r>
                        <a:rPr lang="zh-CN" altLang="en-US" sz="1800" b="1" i="0" u="none" kern="1200" baseline="0" dirty="0">
                          <a:solidFill>
                            <a:srgbClr val="FFFFFF"/>
                          </a:solidFill>
                          <a:latin typeface="宋体" panose="02010600030101010101" pitchFamily="2" charset="-122"/>
                          <a:ea typeface="宋体" panose="02010600030101010101" pitchFamily="2" charset="-122"/>
                          <a:cs typeface="Times New Roman" panose="02020603050405020304" pitchFamily="18" charset="0"/>
                        </a:rPr>
                        <a:t>例  子</a:t>
                      </a:r>
                      <a:endParaRPr lang="zh-CN" altLang="en-US" sz="1800" b="1" i="0" u="none" kern="1200" baseline="0" dirty="0">
                        <a:solidFill>
                          <a:srgbClr val="FFFFFF"/>
                        </a:solidFill>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marL="0" lvl="0" indent="0" algn="ctr" defTabSz="914400" rtl="0" eaLnBrk="0" fontAlgn="base" latinLnBrk="0" hangingPunct="0">
                        <a:spcBef>
                          <a:spcPct val="20000"/>
                        </a:spcBef>
                        <a:spcAft>
                          <a:spcPct val="0"/>
                        </a:spcAft>
                        <a:buNone/>
                      </a:pPr>
                      <a:r>
                        <a:rPr lang="zh-CN" altLang="en-US" sz="1800" b="1" i="0" u="none" kern="1200" baseline="0" dirty="0">
                          <a:solidFill>
                            <a:srgbClr val="FFFFFF"/>
                          </a:solidFill>
                          <a:latin typeface="宋体" panose="02010600030101010101" pitchFamily="2" charset="-122"/>
                          <a:ea typeface="宋体" panose="02010600030101010101" pitchFamily="2" charset="-122"/>
                          <a:cs typeface="Times New Roman" panose="02020603050405020304" pitchFamily="18" charset="0"/>
                        </a:rPr>
                        <a:t>分析模型组件</a:t>
                      </a:r>
                      <a:endParaRPr lang="zh-CN" altLang="en-US" sz="1800" b="1" i="0" u="none" kern="1200" baseline="0" dirty="0">
                        <a:solidFill>
                          <a:srgbClr val="FFFFFF"/>
                        </a:solidFill>
                        <a:latin typeface="宋体" panose="02010600030101010101" pitchFamily="2" charset="-122"/>
                        <a:ea typeface="宋体" panose="02010600030101010101" pitchFamily="2" charset="-122"/>
                        <a:cs typeface="Times New Roman" panose="02020603050405020304" pitchFamily="18" charset="0"/>
                      </a:endParaRPr>
                    </a:p>
                  </a:txBody>
                  <a:tcPr/>
                </a:tc>
              </a:tr>
              <a:tr h="370840">
                <a:tc rowSpan="4">
                  <a:txBody>
                    <a:bodyPr/>
                    <a:lstStyle/>
                    <a:p>
                      <a:pPr marL="0" lvl="0" indent="0" algn="ctr" defTabSz="914400" rtl="0" eaLnBrk="0" fontAlgn="base" latinLnBrk="0" hangingPunct="0">
                        <a:spcBef>
                          <a:spcPct val="20000"/>
                        </a:spcBef>
                        <a:spcAft>
                          <a:spcPct val="0"/>
                        </a:spcAft>
                        <a:buNone/>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名词</a:t>
                      </a:r>
                      <a:endPar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nchor="ctr"/>
                </a:tc>
                <a:tc rowSpan="4">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人、组织、软件系统、数据项或者存在对象</a:t>
                      </a:r>
                      <a:endPar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端点或数据存储</a:t>
                      </a:r>
                      <a:r>
                        <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(DFD)</a:t>
                      </a:r>
                      <a:endPar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tc>
              </a:tr>
              <a:tr h="370840">
                <a:tc vMerge="1">
                  <a:tcPr/>
                </a:tc>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参与者（用例图）</a:t>
                      </a:r>
                      <a:endPar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tc>
              </a:tr>
              <a:tr h="370840">
                <a:tc vMerge="1">
                  <a:tcPr/>
                </a:tc>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实体或实体属性</a:t>
                      </a:r>
                      <a:r>
                        <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(ERD)</a:t>
                      </a:r>
                      <a:endPar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tc>
              </a:tr>
              <a:tr h="370840">
                <a:tc vMerge="1">
                  <a:tcPr/>
                </a:tc>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类或类属性</a:t>
                      </a:r>
                      <a:r>
                        <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类图</a:t>
                      </a:r>
                      <a:r>
                        <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tc>
              </a:tr>
              <a:tr h="370840">
                <a:tc rowSpan="5">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动词</a:t>
                      </a:r>
                      <a:endPar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nchor="ctr"/>
                </a:tc>
                <a:tc rowSpan="5">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行为、用户可做的事或可能发生的事件</a:t>
                      </a:r>
                      <a:endPar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过程</a:t>
                      </a:r>
                      <a:r>
                        <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(DFD)</a:t>
                      </a:r>
                      <a:endPar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tc>
              </a:tr>
              <a:tr h="370840">
                <a:tc vMerge="1">
                  <a:tcPr/>
                </a:tc>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用例（用例图）</a:t>
                      </a:r>
                      <a:endPar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tc>
              </a:tr>
              <a:tr h="370840">
                <a:tc vMerge="1">
                  <a:tcPr/>
                </a:tc>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关系</a:t>
                      </a:r>
                      <a:r>
                        <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(ERD)</a:t>
                      </a:r>
                      <a:endPar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tc>
              </a:tr>
              <a:tr h="370840">
                <a:tc vMerge="1">
                  <a:tcPr/>
                </a:tc>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转化</a:t>
                      </a:r>
                      <a:r>
                        <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(STD)</a:t>
                      </a:r>
                      <a:endPar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tc>
              </a:tr>
              <a:tr h="370840">
                <a:tc vMerge="1">
                  <a:tcPr/>
                </a:tc>
                <a:tc vMerge="1">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类操作</a:t>
                      </a:r>
                      <a:r>
                        <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类图</a:t>
                      </a:r>
                      <a:r>
                        <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1800" b="0" i="0" u="none" kern="12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tc>
              </a:tr>
            </a:tbl>
          </a:graphicData>
        </a:graphic>
      </p:graphicFrame>
      <p:sp>
        <p:nvSpPr>
          <p:cNvPr id="17" name="文本框 16"/>
          <p:cNvSpPr txBox="1"/>
          <p:nvPr/>
        </p:nvSpPr>
        <p:spPr>
          <a:xfrm>
            <a:off x="700838" y="368864"/>
            <a:ext cx="3223461"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3.4 </a:t>
            </a:r>
            <a:r>
              <a:rPr lang="zh-CN" altLang="en-US" sz="2400" b="1" dirty="0">
                <a:solidFill>
                  <a:srgbClr val="000000"/>
                </a:solidFill>
                <a:latin typeface="微软雅黑" panose="020B0503020204020204" pitchFamily="34" charset="-122"/>
                <a:ea typeface="微软雅黑" panose="020B0503020204020204" pitchFamily="34" charset="-122"/>
              </a:rPr>
              <a:t>需求的图形化分析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2" name="矩形: 圆角 31"/>
          <p:cNvSpPr/>
          <p:nvPr/>
        </p:nvSpPr>
        <p:spPr>
          <a:xfrm>
            <a:off x="698499" y="1196318"/>
            <a:ext cx="10795000" cy="4807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srgbClr val="FF0000"/>
                </a:solidFill>
                <a:latin typeface="宋体" panose="02010600030101010101" pitchFamily="2" charset="-122"/>
                <a:ea typeface="宋体" panose="02010600030101010101" pitchFamily="2" charset="-122"/>
              </a:rPr>
              <a:t>根据客户陈述</a:t>
            </a:r>
            <a:r>
              <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，把重要的名词和动词映射成特定的模型组件</a:t>
            </a:r>
            <a:r>
              <a:rPr kumimoji="0" lang="en-US" altLang="zh-CN"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a:t>
            </a:r>
            <a:endPar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pPr>
              <a:defRPr/>
            </a:pPr>
            <a:fld id="{C512924A-0521-4E55-A97D-DBB47C39C8B8}" type="datetime1">
              <a:rPr lang="zh-CN" altLang="en-US" smtClean="0">
                <a:solidFill>
                  <a:prstClr val="black">
                    <a:tint val="75000"/>
                  </a:prstClr>
                </a:solidFill>
              </a:rPr>
            </a:fld>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ags/tag1.xml><?xml version="1.0" encoding="utf-8"?>
<p:tagLst xmlns:p="http://schemas.openxmlformats.org/presentationml/2006/main">
  <p:tag name="ISLIDE.VECTOR" val="#188721;"/>
</p:tagLst>
</file>

<file path=ppt/tags/tag10.xml><?xml version="1.0" encoding="utf-8"?>
<p:tagLst xmlns:p="http://schemas.openxmlformats.org/presentationml/2006/main">
  <p:tag name="ISLIDE.VECTOR" val="#184466;"/>
</p:tagLst>
</file>

<file path=ppt/tags/tag11.xml><?xml version="1.0" encoding="utf-8"?>
<p:tagLst xmlns:p="http://schemas.openxmlformats.org/presentationml/2006/main">
  <p:tag name="ISLIDE.VECTOR" val="#184468;"/>
</p:tagLst>
</file>

<file path=ppt/tags/tag12.xml><?xml version="1.0" encoding="utf-8"?>
<p:tagLst xmlns:p="http://schemas.openxmlformats.org/presentationml/2006/main">
  <p:tag name="ISLIDE.VECTOR" val="#185174;#185220;"/>
</p:tagLst>
</file>

<file path=ppt/tags/tag13.xml><?xml version="1.0" encoding="utf-8"?>
<p:tagLst xmlns:p="http://schemas.openxmlformats.org/presentationml/2006/main">
  <p:tag name="KSO_WPP_MARK_KEY" val="d747d4b5-8fe8-4488-914e-8ab751e5e6b2"/>
  <p:tag name="COMMONDATA" val="eyJoZGlkIjoiNzQ2NWZjMTM4MjAwNDljZWViNDg4YzE0NDQ5MDYyODkifQ=="/>
</p:tagLst>
</file>

<file path=ppt/tags/tag2.xml><?xml version="1.0" encoding="utf-8"?>
<p:tagLst xmlns:p="http://schemas.openxmlformats.org/presentationml/2006/main">
  <p:tag name="ISLIDE.VECTOR" val="#275491;"/>
</p:tagLst>
</file>

<file path=ppt/tags/tag3.xml><?xml version="1.0" encoding="utf-8"?>
<p:tagLst xmlns:p="http://schemas.openxmlformats.org/presentationml/2006/main">
  <p:tag name="ISLIDE.VECTOR" val="#189962;"/>
</p:tagLst>
</file>

<file path=ppt/tags/tag4.xml><?xml version="1.0" encoding="utf-8"?>
<p:tagLst xmlns:p="http://schemas.openxmlformats.org/presentationml/2006/main">
  <p:tag name="ISLIDE.VECTOR" val="#189962;"/>
</p:tagLst>
</file>

<file path=ppt/tags/tag5.xml><?xml version="1.0" encoding="utf-8"?>
<p:tagLst xmlns:p="http://schemas.openxmlformats.org/presentationml/2006/main">
  <p:tag name="ISLIDE.VECTOR" val="#185136;"/>
</p:tagLst>
</file>

<file path=ppt/tags/tag6.xml><?xml version="1.0" encoding="utf-8"?>
<p:tagLst xmlns:p="http://schemas.openxmlformats.org/presentationml/2006/main">
  <p:tag name="ISLIDE.VECTOR" val="#189962;"/>
</p:tagLst>
</file>

<file path=ppt/tags/tag7.xml><?xml version="1.0" encoding="utf-8"?>
<p:tagLst xmlns:p="http://schemas.openxmlformats.org/presentationml/2006/main">
  <p:tag name="ISLIDE.VECTOR" val="#257241;"/>
</p:tagLst>
</file>

<file path=ppt/tags/tag8.xml><?xml version="1.0" encoding="utf-8"?>
<p:tagLst xmlns:p="http://schemas.openxmlformats.org/presentationml/2006/main">
  <p:tag name="ISLIDE.VECTOR" val="#189962;"/>
</p:tagLst>
</file>

<file path=ppt/tags/tag9.xml><?xml version="1.0" encoding="utf-8"?>
<p:tagLst xmlns:p="http://schemas.openxmlformats.org/presentationml/2006/main">
  <p:tag name="ISLIDE.VECTOR" val="#222643;"/>
</p:tagLst>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12085</Words>
  <Application>WPS 演示</Application>
  <PresentationFormat>宽屏</PresentationFormat>
  <Paragraphs>1886</Paragraphs>
  <Slides>62</Slides>
  <Notes>40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62</vt:i4>
      </vt:variant>
    </vt:vector>
  </HeadingPairs>
  <TitlesOfParts>
    <vt:vector size="78" baseType="lpstr">
      <vt:lpstr>Arial</vt:lpstr>
      <vt:lpstr>宋体</vt:lpstr>
      <vt:lpstr>Wingdings</vt:lpstr>
      <vt:lpstr>微软雅黑</vt:lpstr>
      <vt:lpstr>Times New Roman</vt:lpstr>
      <vt:lpstr>Calibri</vt:lpstr>
      <vt:lpstr>Arial Unicode MS</vt:lpstr>
      <vt:lpstr>Calibri Light</vt:lpstr>
      <vt:lpstr>等线</vt:lpstr>
      <vt:lpstr>Cambria Math</vt:lpstr>
      <vt:lpstr>等线</vt:lpstr>
      <vt:lpstr>华文黑体</vt:lpstr>
      <vt:lpstr>黑体</vt:lpstr>
      <vt:lpstr>Calibri</vt:lpstr>
      <vt:lpstr>Arial</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用来开发数据内容描述的符号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大学Goal工作室</dc:creator>
  <cp:lastModifiedBy>武君胜</cp:lastModifiedBy>
  <cp:revision>775</cp:revision>
  <dcterms:created xsi:type="dcterms:W3CDTF">2016-04-10T11:44:00Z</dcterms:created>
  <dcterms:modified xsi:type="dcterms:W3CDTF">2023-03-30T07:24:21Z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BC22C4E4D778447FA7CEC309358BA11F</vt:lpwstr>
  </property>
  <property fmtid="{D5CDD505-2E9C-101B-9397-08002B2CF9AE}" pid="3" name="KSOProductBuildVer">
    <vt:lpwstr>2052-11.1.0.12980</vt:lpwstr>
  </property>
</Properties>
</file>