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1582373" y="138336"/>
            <a:ext cx="787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r>
              <a:rPr lang="zh-CN" altLang="en-US" b="1" kern="0" dirty="0" smtClean="0">
                <a:latin typeface="微软雅黑" panose="020B0503020204020204" charset="-122"/>
                <a:ea typeface="微软雅黑" panose="020B0503020204020204" charset="-122"/>
              </a:rPr>
              <a:t>第1章  Python编程起步</a:t>
            </a:r>
            <a:endParaRPr lang="zh-CN" altLang="en-US" b="1" kern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582373" y="138336"/>
            <a:ext cx="787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r>
              <a:rPr lang="zh-CN" altLang="en-US" b="1" kern="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第1章  Python编程起步</a:t>
            </a:r>
            <a:endParaRPr lang="zh-CN" altLang="en-US" b="1" kern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12192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《</a:t>
            </a:r>
            <a:r>
              <a:rPr lang="en-US" altLang="zh-CN" sz="1200" dirty="0" smtClean="0">
                <a:solidFill>
                  <a:schemeClr val="bg1"/>
                </a:solidFill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</a:rPr>
              <a:t>程序设计</a:t>
            </a:r>
            <a:r>
              <a:rPr lang="en-US" sz="1200" dirty="0" smtClean="0">
                <a:solidFill>
                  <a:schemeClr val="bg1"/>
                </a:solidFill>
              </a:rPr>
              <a:t>》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8421" y="0"/>
            <a:ext cx="1445944" cy="1080120"/>
            <a:chOff x="-37861" y="1124744"/>
            <a:chExt cx="1084458" cy="1080120"/>
          </a:xfrm>
        </p:grpSpPr>
        <p:sp>
          <p:nvSpPr>
            <p:cNvPr id="9" name="椭圆 8"/>
            <p:cNvSpPr/>
            <p:nvPr userDrawn="1"/>
          </p:nvSpPr>
          <p:spPr bwMode="auto">
            <a:xfrm>
              <a:off x="36316" y="1196752"/>
              <a:ext cx="936104" cy="9361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1" y="1124744"/>
              <a:ext cx="1084458" cy="108012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 idx="4294967295"/>
          </p:nvPr>
        </p:nvSpPr>
        <p:spPr>
          <a:xfrm>
            <a:off x="2410143" y="1770380"/>
            <a:ext cx="7273925" cy="936625"/>
          </a:xfrm>
        </p:spPr>
        <p:txBody>
          <a:bodyPr vert="horz" wrap="square" lIns="91440" tIns="45720" rIns="91440" bIns="9144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en-US" altLang="zh-CN" sz="6000" b="1" dirty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Python</a:t>
            </a:r>
            <a:r>
              <a:rPr lang="zh-CN" altLang="zh-CN" sz="6000" b="1" dirty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 程序设计</a:t>
            </a:r>
            <a:endParaRPr lang="zh-CN" altLang="zh-CN" sz="6000" b="1" dirty="0">
              <a:solidFill>
                <a:srgbClr val="002060"/>
              </a:solidFill>
            </a:endParaRPr>
          </a:p>
        </p:txBody>
      </p:sp>
      <p:sp>
        <p:nvSpPr>
          <p:cNvPr id="3076" name="Rectangle 11"/>
          <p:cNvSpPr/>
          <p:nvPr/>
        </p:nvSpPr>
        <p:spPr>
          <a:xfrm>
            <a:off x="2404745" y="124460"/>
            <a:ext cx="6866255" cy="836930"/>
          </a:xfrm>
          <a:prstGeom prst="rect">
            <a:avLst/>
          </a:prstGeom>
          <a:gradFill rotWithShape="0">
            <a:gsLst>
              <a:gs pos="0">
                <a:srgbClr val="8B8BFF">
                  <a:alpha val="73996"/>
                </a:srgbClr>
              </a:gs>
              <a:gs pos="100000">
                <a:srgbClr val="0000FF">
                  <a:alpha val="79999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Monotype Corsiva" pitchFamily="66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Monotype Corsiva" pitchFamily="66" charset="0"/>
              </a:rPr>
              <a:t>Python programming</a:t>
            </a:r>
            <a:endParaRPr lang="en-US" altLang="zh-CN" sz="2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pic>
        <p:nvPicPr>
          <p:cNvPr id="2" name="图片 1" descr="t010d1433ef39d6d0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2990215"/>
            <a:ext cx="5184775" cy="3265170"/>
          </a:xfrm>
          <a:prstGeom prst="rect">
            <a:avLst/>
          </a:prstGeom>
        </p:spPr>
      </p:pic>
      <p:pic>
        <p:nvPicPr>
          <p:cNvPr id="3" name="图片 2" descr="t014fc3fa9dd902e20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85" y="49530"/>
            <a:ext cx="1805940" cy="970280"/>
          </a:xfrm>
          <a:prstGeom prst="rect">
            <a:avLst/>
          </a:prstGeom>
        </p:spPr>
      </p:pic>
      <p:pic>
        <p:nvPicPr>
          <p:cNvPr id="18438" name="图片 7" descr="saiip_logo_landscap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" y="1062355"/>
            <a:ext cx="4367530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图片 5" descr="nwpu_logo+name.gi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95" y="1079500"/>
            <a:ext cx="2073275" cy="46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29" y="1104585"/>
            <a:ext cx="488159" cy="476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68900" y="1096645"/>
            <a:ext cx="4011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空天地海一体化大数据应用技术国家工程实验室</a:t>
            </a:r>
            <a:endParaRPr lang="en-US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Integrated Air-Space-Ground-Ocean Big Data Application Technology</a:t>
            </a:r>
            <a:endParaRPr lang="zh-CN" altLang="en-US" sz="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07940" y="3491230"/>
            <a:ext cx="6704330" cy="2794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p>
            <a:pPr defTabSz="678180">
              <a:lnSpc>
                <a:spcPct val="90000"/>
              </a:lnSpc>
              <a:defRPr/>
            </a:pPr>
            <a:r>
              <a:rPr lang="zh-CN" altLang="en-US" sz="3200" b="1" dirty="0">
                <a:latin typeface="Arial" panose="020B0604020202020204" pitchFamily="34" charset="0"/>
              </a:rPr>
              <a:t>主    讲：	邹晓春  电子信息学院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endParaRPr lang="en-US" altLang="zh-CN" sz="3200" b="1" dirty="0">
              <a:latin typeface="Arial" panose="020B0604020202020204" pitchFamily="34" charset="0"/>
            </a:endParaRPr>
          </a:p>
          <a:p>
            <a:pPr defTabSz="678180">
              <a:lnSpc>
                <a:spcPct val="90000"/>
              </a:lnSpc>
              <a:defRPr/>
            </a:pPr>
            <a:r>
              <a:rPr lang="en-US" altLang="zh-CN" sz="3200" b="1" dirty="0">
                <a:latin typeface="Arial" panose="020B0604020202020204" pitchFamily="34" charset="0"/>
              </a:rPr>
              <a:t>QQ  </a:t>
            </a:r>
            <a:r>
              <a:rPr lang="zh-CN" altLang="en-US" sz="3200" b="1" dirty="0">
                <a:latin typeface="Arial" panose="020B0604020202020204" pitchFamily="34" charset="0"/>
              </a:rPr>
              <a:t>群：   Python程序设计</a:t>
            </a:r>
            <a:r>
              <a:rPr lang="en-US" altLang="zh-CN" sz="3200" b="1" dirty="0">
                <a:latin typeface="Arial" panose="020B0604020202020204" pitchFamily="34" charset="0"/>
              </a:rPr>
              <a:t>                  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defTabSz="678180">
              <a:lnSpc>
                <a:spcPct val="90000"/>
              </a:lnSpc>
              <a:defRPr/>
            </a:pPr>
            <a:r>
              <a:rPr lang="en-US" altLang="zh-CN" sz="3200" b="1" dirty="0">
                <a:latin typeface="Arial" panose="020B0604020202020204" pitchFamily="34" charset="0"/>
              </a:rPr>
              <a:t>                  808366427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日期占位符 3"/>
          <p:cNvSpPr txBox="1">
            <a:spLocks noGrp="1"/>
          </p:cNvSpPr>
          <p:nvPr/>
        </p:nvSpPr>
        <p:spPr>
          <a:xfrm>
            <a:off x="7696200" y="6191250"/>
            <a:ext cx="2476500" cy="476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1" hangingPunct="1"/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  <a:latin typeface="Tahoma" panose="020B0604030504040204" pitchFamily="34" charset="0"/>
              </a:rPr>
            </a:fld>
            <a:endParaRPr lang="zh-CN" altLang="en-US" sz="1400" dirty="0">
              <a:solidFill>
                <a:srgbClr val="45516B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 anchorCtr="0"/>
          <a:lstStyle>
            <a:lvl1pPr lvl="0">
              <a:buClr>
                <a:schemeClr val="accent1"/>
              </a:buClr>
              <a:buSzPct val="85000"/>
              <a:buFont typeface="Wingdings 2" pitchFamily="18" charset="2"/>
              <a:defRPr sz="2000"/>
            </a:lvl1pPr>
            <a:lvl2pPr lvl="1">
              <a:buClr>
                <a:schemeClr val="accent2"/>
              </a:buClr>
              <a:buSzPct val="85000"/>
              <a:buFont typeface="Wingdings 2" pitchFamily="18" charset="2"/>
              <a:defRPr sz="1800"/>
            </a:lvl2pPr>
            <a:lvl3pPr lvl="2">
              <a:buClr>
                <a:srgbClr val="E6B1AB"/>
              </a:buClr>
              <a:buSzPct val="85000"/>
              <a:buFont typeface="Wingdings 2" pitchFamily="18" charset="2"/>
              <a:defRPr sz="1600"/>
            </a:lvl3pPr>
            <a:lvl4pPr lvl="3">
              <a:buClr>
                <a:srgbClr val="A28E6A"/>
              </a:buClr>
              <a:buSzPct val="80000"/>
              <a:buFont typeface="Wingdings 2" pitchFamily="18" charset="2"/>
              <a:defRPr sz="1600"/>
            </a:lvl4pPr>
            <a:lvl5pPr lvl="4">
              <a:buClr>
                <a:srgbClr val="A28E6A"/>
              </a:buClr>
              <a:buSzTx/>
              <a:buFont typeface="Wingdings 2" pitchFamily="18" charset="2"/>
              <a:defRPr sz="1600"/>
            </a:lvl5pPr>
          </a:lstStyle>
          <a:p>
            <a:pPr lvl="0" eaLnBrk="1" hangingPunct="1">
              <a:lnSpc>
                <a:spcPct val="200000"/>
              </a:lnSpc>
            </a:pPr>
            <a:r>
              <a:rPr lang="zh-CN" altLang="zh-CN" sz="2600" b="1" dirty="0">
                <a:solidFill>
                  <a:srgbClr val="6600CC"/>
                </a:solidFill>
                <a:ea typeface="华文楷体" pitchFamily="2" charset="-122"/>
              </a:rPr>
              <a:t>课程的作用</a:t>
            </a:r>
            <a:endParaRPr lang="zh-CN" altLang="zh-CN" sz="2600" b="1" dirty="0">
              <a:solidFill>
                <a:srgbClr val="6600CC"/>
              </a:solidFill>
              <a:ea typeface="华文楷体" pitchFamily="2" charset="-122"/>
            </a:endParaRPr>
          </a:p>
          <a:p>
            <a:pPr lvl="0" eaLnBrk="1" hangingPunct="1">
              <a:lnSpc>
                <a:spcPct val="200000"/>
              </a:lnSpc>
            </a:pPr>
            <a:r>
              <a:rPr lang="zh-CN" altLang="zh-CN" sz="2600" b="1" dirty="0">
                <a:solidFill>
                  <a:srgbClr val="6600CC"/>
                </a:solidFill>
                <a:ea typeface="华文楷体" pitchFamily="2" charset="-122"/>
              </a:rPr>
              <a:t>课程的目的</a:t>
            </a:r>
            <a:endParaRPr lang="zh-CN" altLang="zh-CN" sz="2600" b="1" dirty="0">
              <a:solidFill>
                <a:srgbClr val="6600CC"/>
              </a:solidFill>
              <a:ea typeface="华文楷体" pitchFamily="2" charset="-122"/>
            </a:endParaRPr>
          </a:p>
          <a:p>
            <a:pPr lvl="0" eaLnBrk="1" hangingPunct="1">
              <a:lnSpc>
                <a:spcPct val="200000"/>
              </a:lnSpc>
            </a:pPr>
            <a:r>
              <a:rPr lang="zh-CN" altLang="zh-CN" sz="2600" b="1" dirty="0">
                <a:solidFill>
                  <a:srgbClr val="6600CC"/>
                </a:solidFill>
                <a:ea typeface="华文楷体" pitchFamily="2" charset="-122"/>
              </a:rPr>
              <a:t>课程的特点</a:t>
            </a:r>
            <a:endParaRPr lang="zh-CN" altLang="zh-CN" sz="2600" b="1" dirty="0">
              <a:solidFill>
                <a:srgbClr val="6600CC"/>
              </a:solidFill>
              <a:ea typeface="华文楷体" pitchFamily="2" charset="-122"/>
            </a:endParaRPr>
          </a:p>
          <a:p>
            <a:pPr lvl="0" eaLnBrk="1" hangingPunct="1">
              <a:lnSpc>
                <a:spcPct val="200000"/>
              </a:lnSpc>
            </a:pPr>
            <a:r>
              <a:rPr lang="zh-CN" altLang="zh-CN" sz="2600" b="1" dirty="0">
                <a:solidFill>
                  <a:srgbClr val="6600CC"/>
                </a:solidFill>
                <a:ea typeface="华文楷体" pitchFamily="2" charset="-122"/>
              </a:rPr>
              <a:t>课程的安排</a:t>
            </a:r>
            <a:endParaRPr lang="zh-CN" altLang="zh-CN" sz="2600" b="1" dirty="0">
              <a:solidFill>
                <a:srgbClr val="6600CC"/>
              </a:solidFill>
              <a:ea typeface="华文楷体" pitchFamily="2" charset="-122"/>
            </a:endParaRPr>
          </a:p>
          <a:p>
            <a:pPr lvl="0" eaLnBrk="1" hangingPunct="1">
              <a:lnSpc>
                <a:spcPct val="200000"/>
              </a:lnSpc>
            </a:pPr>
            <a:r>
              <a:rPr lang="zh-CN" altLang="zh-CN" sz="2600" b="1" dirty="0">
                <a:solidFill>
                  <a:srgbClr val="6600CC"/>
                </a:solidFill>
                <a:ea typeface="华文楷体" pitchFamily="2" charset="-122"/>
              </a:rPr>
              <a:t>授课宗旨</a:t>
            </a:r>
            <a:endParaRPr lang="zh-CN" altLang="zh-CN" sz="2600" b="1" dirty="0">
              <a:solidFill>
                <a:srgbClr val="6600CC"/>
              </a:solidFill>
              <a:ea typeface="华文楷体" pitchFamily="2" charset="-122"/>
            </a:endParaRPr>
          </a:p>
          <a:p>
            <a:pPr lvl="0" eaLnBrk="1" hangingPunct="1">
              <a:lnSpc>
                <a:spcPct val="200000"/>
              </a:lnSpc>
            </a:pPr>
            <a:endParaRPr lang="zh-CN" altLang="zh-CN" sz="2600" b="1" dirty="0">
              <a:solidFill>
                <a:srgbClr val="6600CC"/>
              </a:solidFill>
              <a:ea typeface="华文楷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28949" y="-204"/>
            <a:ext cx="7772400" cy="1018015"/>
          </a:xfrm>
        </p:spPr>
        <p:txBody>
          <a:bodyPr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章 </a:t>
            </a:r>
            <a:r>
              <a:rPr lang="zh-CN" dirty="0" smtClean="0"/>
              <a:t>课程介绍</a:t>
            </a:r>
            <a:endParaRPr lang="zh-CN" dirty="0"/>
          </a:p>
        </p:txBody>
      </p:sp>
      <p:pic>
        <p:nvPicPr>
          <p:cNvPr id="3" name="图片 2" descr="t014fc3fa9dd902e20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785" y="49530"/>
            <a:ext cx="1805940" cy="970280"/>
          </a:xfrm>
          <a:prstGeom prst="rect">
            <a:avLst/>
          </a:prstGeom>
        </p:spPr>
      </p:pic>
      <p:pic>
        <p:nvPicPr>
          <p:cNvPr id="2" name="图片 1" descr="t010d1433ef39d6d0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55" y="2130425"/>
            <a:ext cx="5184775" cy="3265170"/>
          </a:xfrm>
          <a:prstGeom prst="rect">
            <a:avLst/>
          </a:prstGeom>
        </p:spPr>
      </p:pic>
      <p:pic>
        <p:nvPicPr>
          <p:cNvPr id="18438" name="图片 7" descr="saiip_logo_landscap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" y="1062355"/>
            <a:ext cx="4367530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图片 5" descr="nwpu_logo+name.gi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95" y="1079500"/>
            <a:ext cx="2073275" cy="46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29" y="1104585"/>
            <a:ext cx="488159" cy="476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68900" y="1096645"/>
            <a:ext cx="4011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空天地海一体化大数据应用技术国家工程实验室</a:t>
            </a:r>
            <a:endParaRPr lang="en-US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Integrated Air-Space-Ground-Ocean Big Data Application Technology</a:t>
            </a:r>
            <a:endParaRPr lang="zh-CN" altLang="en-US" sz="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日期占位符 3"/>
          <p:cNvSpPr txBox="1">
            <a:spLocks noGrp="1"/>
          </p:cNvSpPr>
          <p:nvPr/>
        </p:nvSpPr>
        <p:spPr>
          <a:xfrm>
            <a:off x="9625330" y="6282690"/>
            <a:ext cx="2476500" cy="476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1" hangingPunct="1"/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  <a:latin typeface="Tahoma" panose="020B0604030504040204" pitchFamily="34" charset="0"/>
              </a:rPr>
            </a:fld>
            <a:endParaRPr lang="zh-CN" altLang="en-US" sz="1400" dirty="0">
              <a:solidFill>
                <a:srgbClr val="45516B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2"/>
          <p:cNvSpPr/>
          <p:nvPr/>
        </p:nvSpPr>
        <p:spPr>
          <a:xfrm>
            <a:off x="2855913" y="188913"/>
            <a:ext cx="24688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课程的作用</a:t>
            </a:r>
            <a:endParaRPr lang="zh-CN" altLang="en-US" sz="3600" b="1" kern="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9" name="Rectangle 3"/>
          <p:cNvSpPr/>
          <p:nvPr/>
        </p:nvSpPr>
        <p:spPr>
          <a:xfrm>
            <a:off x="881380" y="1778000"/>
            <a:ext cx="10547350" cy="4224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在欧美各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高等学校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Python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成为Web 和 Internet开发、科学计算和统计、人工智能、图形图像处理等诸多课程的基本教学工具，成为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本科生、硕士生和博士生的必须掌握的基本技能。</a:t>
            </a:r>
            <a:endParaRPr lang="zh-CN" altLang="en-US" sz="2400" b="1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b="1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一些知名大学已经采用Python来教授程序设计课程。例如卡耐基梅隆大学的编程基础、麻省理工学院的计算机科学及编程导论就使用Python语言讲授。</a:t>
            </a:r>
            <a:endParaRPr lang="zh-CN" altLang="en-US" sz="2400" b="1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 b="1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在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设计研究单位和工业部门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Python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已被广泛地用于研究和</a:t>
            </a:r>
            <a:r>
              <a:rPr lang="zh-CN" altLang="en-US" sz="24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解决各种具体的工程问题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可以预见，</a:t>
            </a:r>
            <a:r>
              <a:rPr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Python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将在我国科学研究和工程应用中发挥越来越大的作用。</a:t>
            </a: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" name="图片 2" descr="t014fc3fa9dd902e20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785" y="49530"/>
            <a:ext cx="1805940" cy="970280"/>
          </a:xfrm>
          <a:prstGeom prst="rect">
            <a:avLst/>
          </a:prstGeom>
        </p:spPr>
      </p:pic>
      <p:pic>
        <p:nvPicPr>
          <p:cNvPr id="18438" name="图片 7" descr="saiip_logo_landsca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" y="1062355"/>
            <a:ext cx="4367530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图片 5" descr="nwpu_logo+name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95" y="1079500"/>
            <a:ext cx="2073275" cy="46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29" y="1104585"/>
            <a:ext cx="488159" cy="476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68900" y="1096645"/>
            <a:ext cx="4011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空天地海一体化大数据应用技术国家工程实验室</a:t>
            </a:r>
            <a:endParaRPr lang="en-US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Integrated Air-Space-Ground-Ocean Big Data Application Technology</a:t>
            </a:r>
            <a:endParaRPr lang="zh-CN" altLang="en-US" sz="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9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49">
                                            <p:txEl>
                                              <p:charRg st="94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3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49">
                                            <p:txEl>
                                              <p:charRg st="138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日期占位符 3"/>
          <p:cNvSpPr txBox="1">
            <a:spLocks noGrp="1"/>
          </p:cNvSpPr>
          <p:nvPr/>
        </p:nvSpPr>
        <p:spPr>
          <a:xfrm>
            <a:off x="9715500" y="6146800"/>
            <a:ext cx="2476500" cy="476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1" hangingPunct="1"/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  <a:latin typeface="Tahoma" panose="020B0604030504040204" pitchFamily="34" charset="0"/>
              </a:rPr>
            </a:fld>
            <a:endParaRPr lang="zh-CN" altLang="en-US" sz="1400" dirty="0">
              <a:solidFill>
                <a:srgbClr val="45516B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/>
          <p:nvPr/>
        </p:nvSpPr>
        <p:spPr>
          <a:xfrm>
            <a:off x="2057400" y="1573213"/>
            <a:ext cx="8153400" cy="2664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讲授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Python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语言基础入门知识，</a:t>
            </a:r>
            <a:r>
              <a:rPr lang="zh-CN" altLang="en-US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介绍</a:t>
            </a:r>
            <a:r>
              <a:rPr lang="en-US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Python</a:t>
            </a:r>
            <a:r>
              <a:rPr lang="zh-CN" altLang="en-US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产品的体系、</a:t>
            </a:r>
            <a:r>
              <a:rPr lang="en-US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Python</a:t>
            </a:r>
            <a:r>
              <a:rPr lang="zh-CN" altLang="en-US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桌面工具的使用方法，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重点介绍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Python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的基础知识、数值计算的基本步骤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以及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如何使用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Python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语言编写整洁、高效、规范的程序。</a:t>
            </a:r>
            <a:r>
              <a:rPr lang="zh-CN" altLang="en-US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并涉及到一些具体的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专业应用项目</a:t>
            </a:r>
            <a:r>
              <a:rPr lang="zh-CN" altLang="en-US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（如：</a:t>
            </a:r>
            <a:r>
              <a:rPr lang="en-US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2D</a:t>
            </a:r>
            <a:r>
              <a:rPr lang="zh-CN" altLang="en-US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游戏、数据可视化等）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通过本课程的学习，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了解、熟悉、掌握 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Python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的基本编程方法，并具有初步的利用计算机处理、解决实际问题的能力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为进一步学习后续的专业课程做好准备。</a:t>
            </a:r>
            <a:endParaRPr lang="zh-CN" altLang="en-US" b="1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174" name="Rectangle 5"/>
          <p:cNvSpPr/>
          <p:nvPr/>
        </p:nvSpPr>
        <p:spPr>
          <a:xfrm>
            <a:off x="2208213" y="1160463"/>
            <a:ext cx="52946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本课程的目的</a:t>
            </a:r>
            <a:r>
              <a:rPr lang="zh-CN" altLang="en-US" b="1" dirty="0">
                <a:solidFill>
                  <a:srgbClr val="CC0000"/>
                </a:solidFill>
                <a:latin typeface="宋体" panose="02010600030101010101" pitchFamily="2" charset="-122"/>
              </a:rPr>
              <a:t>（ </a:t>
            </a:r>
            <a:r>
              <a:rPr lang="en-US" altLang="zh-CN" b="1" dirty="0">
                <a:solidFill>
                  <a:srgbClr val="CC0000"/>
                </a:solidFill>
                <a:latin typeface="宋体" panose="02010600030101010101" pitchFamily="2" charset="-122"/>
              </a:rPr>
              <a:t>Objectives of This Course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endParaRPr lang="zh-CN" altLang="en-US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7175" name="Group 6"/>
          <p:cNvGrpSpPr/>
          <p:nvPr/>
        </p:nvGrpSpPr>
        <p:grpSpPr>
          <a:xfrm>
            <a:off x="2063750" y="4257675"/>
            <a:ext cx="8413750" cy="1930400"/>
            <a:chOff x="0" y="0"/>
            <a:chExt cx="5300" cy="1216"/>
          </a:xfrm>
        </p:grpSpPr>
        <p:sp>
          <p:nvSpPr>
            <p:cNvPr id="6153" name="Rectangle 7"/>
            <p:cNvSpPr/>
            <p:nvPr/>
          </p:nvSpPr>
          <p:spPr>
            <a:xfrm>
              <a:off x="0" y="0"/>
              <a:ext cx="5300" cy="12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/>
              <a:r>
                <a:rPr lang="en-US" altLang="zh-CN" sz="2000" b="1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本课程的特点</a:t>
              </a:r>
              <a:r>
                <a:rPr lang="zh-CN" altLang="en-US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（ </a:t>
              </a:r>
              <a:r>
                <a:rPr lang="en-US" altLang="zh-CN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Features of This Course</a:t>
              </a:r>
              <a:r>
                <a:rPr lang="en-US" altLang="zh-CN" b="1" dirty="0">
                  <a:latin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）</a:t>
              </a:r>
              <a:endParaRPr lang="zh-CN" altLang="en-US" b="1" dirty="0">
                <a:solidFill>
                  <a:srgbClr val="CC0000"/>
                </a:solidFill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30000"/>
                </a:lnSpc>
                <a:spcBef>
                  <a:spcPct val="30000"/>
                </a:spcBef>
                <a:spcAft>
                  <a:spcPct val="30000"/>
                </a:spcAft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楷体_GB2312" pitchFamily="1" charset="-122"/>
                </a:rPr>
                <a:t>       </a:t>
              </a:r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1" charset="-122"/>
                </a:rPr>
                <a:t>交叉性课程，是</a:t>
              </a:r>
              <a:r>
                <a:rPr lang="zh-CN" altLang="en-US" b="1" dirty="0">
                  <a:solidFill>
                    <a:schemeClr val="hlink"/>
                  </a:solidFill>
                  <a:latin typeface="Arial" panose="020B0604020202020204" pitchFamily="34" charset="0"/>
                  <a:ea typeface="楷体_GB2312" pitchFamily="1" charset="-122"/>
                </a:rPr>
                <a:t>计算机技术、数学理论</a:t>
              </a:r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1" charset="-122"/>
                </a:rPr>
                <a:t>知识以及诸多</a:t>
              </a:r>
              <a:r>
                <a:rPr lang="zh-CN" altLang="en-US" b="1" dirty="0">
                  <a:solidFill>
                    <a:schemeClr val="hlink"/>
                  </a:solidFill>
                  <a:latin typeface="Arial" panose="020B0604020202020204" pitchFamily="34" charset="0"/>
                  <a:ea typeface="楷体_GB2312" pitchFamily="1" charset="-122"/>
                </a:rPr>
                <a:t>工程理论</a:t>
              </a:r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1" charset="-122"/>
                </a:rPr>
                <a:t>知识的综合。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endParaRPr>
            </a:p>
            <a:p>
              <a:pPr algn="just" eaLnBrk="1" hangingPunct="1"/>
              <a:r>
                <a:rPr lang="zh-CN" altLang="en-US" b="1" dirty="0">
                  <a:latin typeface="Arial" panose="020B0604020202020204" pitchFamily="34" charset="0"/>
                  <a:ea typeface="楷体_GB2312" pitchFamily="1" charset="-122"/>
                </a:rPr>
                <a:t>       </a:t>
              </a:r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1" charset="-122"/>
                </a:rPr>
                <a:t>实践性课程。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b="1" dirty="0">
                  <a:latin typeface="Arial" panose="020B0604020202020204" pitchFamily="34" charset="0"/>
                  <a:ea typeface="楷体_GB2312" pitchFamily="1" charset="-122"/>
                </a:rPr>
                <a:t>       </a:t>
              </a:r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1" charset="-122"/>
                </a:rPr>
                <a:t>内容多，课时少，要求同学上课认真听讲，要充分利用上机实践消化、理解、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1" charset="-122"/>
                </a:rPr>
                <a:t>       掌握课上讲解内容。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pic>
          <p:nvPicPr>
            <p:cNvPr id="6154" name="Picture 8" descr="j011586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4" y="268"/>
              <a:ext cx="72" cy="7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5" name="Picture 9" descr="j011586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4" y="493"/>
              <a:ext cx="72" cy="7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6" name="Picture 10" descr="j011586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4" y="709"/>
              <a:ext cx="72" cy="7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80" name="Rectangle 2"/>
          <p:cNvSpPr/>
          <p:nvPr/>
        </p:nvSpPr>
        <p:spPr>
          <a:xfrm>
            <a:off x="2855913" y="188913"/>
            <a:ext cx="38557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课程的目的和特点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3" name="图片 2" descr="t014fc3fa9dd902e20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85" y="49530"/>
            <a:ext cx="1805940" cy="970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4" grpId="0"/>
      <p:bldP spid="7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2711450" y="-26987"/>
            <a:ext cx="7793038" cy="982662"/>
          </a:xfrm>
        </p:spPr>
        <p:txBody>
          <a:bodyPr vert="horz" wrap="square" lIns="91440" tIns="45720" rIns="91440" bIns="91440" anchor="b" anchorCtr="0"/>
          <a:p>
            <a:pPr eaLnBrk="1" hangingPunct="1"/>
            <a:r>
              <a:rPr lang="zh-CN" alt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  <a:cs typeface="+mn-cs"/>
              </a:rPr>
              <a:t>课程的安排</a:t>
            </a:r>
            <a:endParaRPr lang="zh-CN" altLang="en-US" sz="3600" b="1" kern="12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7171" name="日期占位符 3"/>
          <p:cNvSpPr txBox="1">
            <a:spLocks noGrp="1"/>
          </p:cNvSpPr>
          <p:nvPr/>
        </p:nvSpPr>
        <p:spPr>
          <a:xfrm>
            <a:off x="9698990" y="6146800"/>
            <a:ext cx="2476500" cy="476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1" hangingPunct="1"/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  <a:latin typeface="Tahoma" panose="020B0604030504040204" pitchFamily="34" charset="0"/>
              </a:rPr>
            </a:fld>
            <a:endParaRPr lang="zh-CN" altLang="en-US" sz="1400" dirty="0">
              <a:solidFill>
                <a:srgbClr val="45516B"/>
              </a:solidFill>
              <a:latin typeface="Tahoma" panose="020B0604030504040204" pitchFamily="34" charset="0"/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sz="quarter" idx="1"/>
          </p:nvPr>
        </p:nvSpPr>
        <p:spPr>
          <a:xfrm>
            <a:off x="484505" y="1196975"/>
            <a:ext cx="11328400" cy="525653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accent1"/>
              </a:buClr>
              <a:buSzPct val="85000"/>
              <a:buFont typeface="Wingdings 2" pitchFamily="18" charset="2"/>
              <a:defRPr sz="2000"/>
            </a:lvl1pPr>
            <a:lvl2pPr lvl="1">
              <a:buClr>
                <a:schemeClr val="accent2"/>
              </a:buClr>
              <a:buSzPct val="85000"/>
              <a:buFont typeface="Wingdings 2" pitchFamily="18" charset="2"/>
              <a:defRPr sz="1800"/>
            </a:lvl2pPr>
            <a:lvl3pPr lvl="2">
              <a:buClr>
                <a:srgbClr val="E6B1AB"/>
              </a:buClr>
              <a:buSzPct val="85000"/>
              <a:buFont typeface="Wingdings 2" pitchFamily="18" charset="2"/>
              <a:defRPr sz="1600"/>
            </a:lvl3pPr>
            <a:lvl4pPr lvl="3">
              <a:buClr>
                <a:srgbClr val="A28E6A"/>
              </a:buClr>
              <a:buSzPct val="80000"/>
              <a:buFont typeface="Wingdings 2" pitchFamily="18" charset="2"/>
              <a:defRPr sz="1600"/>
            </a:lvl4pPr>
            <a:lvl5pPr lvl="4">
              <a:buClr>
                <a:srgbClr val="A28E6A"/>
              </a:buClr>
              <a:buSzTx/>
              <a:buFont typeface="Wingdings 2" pitchFamily="18" charset="2"/>
              <a:defRPr sz="1600"/>
            </a:lvl5pPr>
          </a:lstStyle>
          <a:p>
            <a:pPr marL="0" lvl="0" indent="0" algn="just" eaLnBrk="1" hangingPunct="1"/>
            <a:r>
              <a:rPr lang="en-US" altLang="zh-CN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  </a:t>
            </a:r>
            <a:r>
              <a:rPr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课堂教学：共</a:t>
            </a:r>
            <a:r>
              <a:rPr lang="en-US" altLang="zh-CN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32</a:t>
            </a:r>
            <a:r>
              <a:rPr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学时；</a:t>
            </a:r>
            <a:endParaRPr lang="en-US" altLang="zh-CN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  <a:sym typeface="Arial" panose="020B0604020202020204" pitchFamily="34" charset="0"/>
            </a:endParaRPr>
          </a:p>
          <a:p>
            <a:pPr marL="0" algn="just">
              <a:lnSpc>
                <a:spcPct val="150000"/>
              </a:lnSpc>
              <a:buChar char="•"/>
            </a:pPr>
            <a:r>
              <a:rPr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+mn-ea"/>
              </a:rPr>
              <a:t>考核方式</a:t>
            </a:r>
            <a:endParaRPr lang="zh-CN" altLang="en-US" sz="2000" b="1" kern="0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marL="457200" lvl="1" algn="just"/>
            <a:r>
              <a:rPr lang="zh-CN" altLang="en-US" sz="1800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+mn-ea"/>
              </a:rPr>
              <a:t>平时（20%）（上课）</a:t>
            </a:r>
            <a:endParaRPr lang="zh-CN" altLang="en-US" sz="1800" kern="0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marL="457200" lvl="1" algn="just">
              <a:lnSpc>
                <a:spcPct val="100000"/>
              </a:lnSpc>
            </a:pPr>
            <a:r>
              <a:rPr lang="zh-CN" altLang="en-US" sz="1800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+mn-ea"/>
              </a:rPr>
              <a:t>期末考试（80%）</a:t>
            </a:r>
            <a:endParaRPr lang="zh-CN" altLang="en-US" sz="1800" b="1" kern="0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marL="0" algn="just">
              <a:lnSpc>
                <a:spcPct val="150000"/>
              </a:lnSpc>
              <a:buChar char="•"/>
            </a:pPr>
            <a:r>
              <a:rPr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+mn-ea"/>
              </a:rPr>
              <a:t>考试形式</a:t>
            </a:r>
            <a:endParaRPr lang="zh-CN" altLang="en-US" sz="2000" b="1" kern="0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marL="457200" lvl="1" algn="just"/>
            <a:r>
              <a:rPr lang="zh-CN" altLang="en-US" sz="1800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+mn-ea"/>
              </a:rPr>
              <a:t>随堂、开卷</a:t>
            </a:r>
            <a:endParaRPr lang="en-US" altLang="zh-CN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  <a:sym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200000"/>
              </a:lnSpc>
            </a:pPr>
            <a:r>
              <a:rPr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教材</a:t>
            </a:r>
            <a:endParaRPr lang="zh-CN" altLang="en-US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  <a:sym typeface="Arial" panose="020B0604020202020204" pitchFamily="34" charset="0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《</a:t>
            </a:r>
            <a:r>
              <a:rPr lang="en-US" altLang="zh-CN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编程</a:t>
            </a:r>
            <a:r>
              <a:rPr lang="en-US" altLang="zh-CN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-</a:t>
            </a:r>
            <a:r>
              <a:rPr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从入门到实践》 [美] Eric Matthes著；袁国忠 译，人民邮电出版社，201</a:t>
            </a:r>
            <a:r>
              <a:rPr lang="en-US" altLang="zh-CN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6</a:t>
            </a:r>
            <a:r>
              <a:rPr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年</a:t>
            </a:r>
            <a:endParaRPr lang="zh-CN" altLang="en-US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  <a:sym typeface="Arial" panose="020B0604020202020204" pitchFamily="34" charset="0"/>
            </a:endParaRPr>
          </a:p>
          <a:p>
            <a:pPr marL="0" lvl="0" indent="0" algn="just" eaLnBrk="1" hangingPunct="1">
              <a:buNone/>
            </a:pPr>
            <a:endParaRPr lang="zh-CN" altLang="en-US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  <a:sym typeface="Arial" panose="020B0604020202020204" pitchFamily="34" charset="0"/>
            </a:endParaRPr>
          </a:p>
          <a:p>
            <a:pPr marL="0" lvl="0" indent="0" algn="just" eaLnBrk="1" hangingPunct="1"/>
            <a:r>
              <a:rPr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主要参考书</a:t>
            </a:r>
            <a:endParaRPr lang="zh-CN" altLang="en-US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  <a:sym typeface="Arial" panose="020B0604020202020204" pitchFamily="34" charset="0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《笨办法学Python》、[美]泽德 A.肖著、王巍巍 译、人民邮电出版社、2020.10</a:t>
            </a:r>
            <a:endParaRPr lang="en-US" altLang="zh-CN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  <a:sym typeface="Arial" panose="020B0604020202020204" pitchFamily="34" charset="0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  <a:sym typeface="Arial" panose="020B0604020202020204" pitchFamily="34" charset="0"/>
              </a:rPr>
              <a:t>《Python程序设计》[美]凯·霍斯特曼、兰斯·尼塞斯著、车万翔 等译、机械工业出版社、2021.5</a:t>
            </a:r>
            <a:endParaRPr lang="en-US" altLang="zh-CN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t014fc3fa9dd902e20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785" y="49530"/>
            <a:ext cx="1805940" cy="97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19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13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7">
                                            <p:txEl>
                                              <p:charRg st="13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1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197">
                                            <p:txEl>
                                              <p:charRg st="1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7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97">
                                            <p:txEl>
                                              <p:charRg st="7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197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197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日期占位符 3"/>
          <p:cNvSpPr txBox="1">
            <a:spLocks noGrp="1"/>
          </p:cNvSpPr>
          <p:nvPr/>
        </p:nvSpPr>
        <p:spPr>
          <a:xfrm>
            <a:off x="9715500" y="6156325"/>
            <a:ext cx="2476500" cy="476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1" hangingPunct="1"/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  <a:latin typeface="Tahoma" panose="020B0604030504040204" pitchFamily="34" charset="0"/>
              </a:rPr>
            </a:fld>
            <a:endParaRPr lang="zh-CN" altLang="en-US" sz="1400" dirty="0">
              <a:solidFill>
                <a:srgbClr val="45516B"/>
              </a:solidFill>
              <a:latin typeface="Tahoma" panose="020B0604030504040204" pitchFamily="34" charset="0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2135188" y="1773238"/>
            <a:ext cx="8153400" cy="3634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讲授</a:t>
            </a:r>
            <a:r>
              <a:rPr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Python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的通用功能。</a:t>
            </a: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eaLnBrk="1" hangingPunct="1">
              <a:lnSpc>
                <a:spcPct val="160000"/>
              </a:lnSpc>
            </a:pP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寓教于例，由浅入深。</a:t>
            </a: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eaLnBrk="1" hangingPunct="1">
              <a:lnSpc>
                <a:spcPct val="160000"/>
              </a:lnSpc>
            </a:pP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关于科学计算，着重强调理论概念、算法和实际编程三者          之间的关系。</a:t>
            </a: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8" name="Rectangle 2"/>
          <p:cNvSpPr>
            <a:spLocks noGrp="1"/>
          </p:cNvSpPr>
          <p:nvPr/>
        </p:nvSpPr>
        <p:spPr>
          <a:xfrm>
            <a:off x="2711450" y="-26987"/>
            <a:ext cx="7793038" cy="982662"/>
          </a:xfrm>
          <a:prstGeom prst="rect">
            <a:avLst/>
          </a:prstGeom>
          <a:noFill/>
          <a:ln w="9525">
            <a:noFill/>
          </a:ln>
        </p:spPr>
        <p:txBody>
          <a:bodyPr bIns="91440" anchor="b" anchorCtr="0"/>
          <a:p>
            <a:pPr algn="l" eaLnBrk="1" fontAlgn="base" hangingPunct="1">
              <a:buClrTx/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授课宗旨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3" name="图片 2" descr="t014fc3fa9dd902e20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785" y="49530"/>
            <a:ext cx="1805940" cy="970280"/>
          </a:xfrm>
          <a:prstGeom prst="rect">
            <a:avLst/>
          </a:prstGeom>
        </p:spPr>
      </p:pic>
      <p:pic>
        <p:nvPicPr>
          <p:cNvPr id="18438" name="图片 7" descr="saiip_logo_landsca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" y="1062355"/>
            <a:ext cx="4367530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图片 5" descr="nwpu_logo+name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95" y="1079500"/>
            <a:ext cx="2073275" cy="46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29" y="1104585"/>
            <a:ext cx="488159" cy="476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68900" y="1096645"/>
            <a:ext cx="4011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空天地海一体化大数据应用技术国家工程实验室</a:t>
            </a:r>
            <a:endParaRPr lang="en-US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Integrated Air-Space-Ground-Ocean Big Data Application Technology</a:t>
            </a:r>
            <a:endParaRPr lang="zh-CN" altLang="en-US" sz="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3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charRg st="3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日期占位符 3"/>
          <p:cNvSpPr txBox="1">
            <a:spLocks noGrp="1"/>
          </p:cNvSpPr>
          <p:nvPr/>
        </p:nvSpPr>
        <p:spPr>
          <a:xfrm>
            <a:off x="9715500" y="6156325"/>
            <a:ext cx="2476500" cy="476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1" hangingPunct="1"/>
            <a:r>
              <a:rPr lang="en-US" altLang="zh-CN" sz="1400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fld id="{BB962C8B-B14F-4D97-AF65-F5344CB8AC3E}" type="datetime1">
              <a:rPr lang="zh-CN" altLang="en-US" sz="1400" dirty="0">
                <a:solidFill>
                  <a:srgbClr val="45516B"/>
                </a:solidFill>
                <a:latin typeface="Tahoma" panose="020B0604030504040204" pitchFamily="34" charset="0"/>
              </a:rPr>
            </a:fld>
            <a:endParaRPr lang="zh-CN" altLang="en-US" sz="1400" dirty="0">
              <a:solidFill>
                <a:srgbClr val="45516B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图片 2" descr="t014fc3fa9dd902e20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785" y="49530"/>
            <a:ext cx="1805940" cy="970280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270000" y="2708845"/>
            <a:ext cx="9143999" cy="10156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p>
            <a:pPr algn="ctr">
              <a:defRPr/>
            </a:pPr>
            <a:r>
              <a:rPr lang="en-US" altLang="zh-CN" sz="6000" b="1" cap="all" dirty="0">
                <a:ln w="9000" cmpd="sng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行楷" pitchFamily="2" charset="-122"/>
                <a:ea typeface="华文行楷" pitchFamily="2" charset="-122"/>
              </a:rPr>
              <a:t>Thank you!</a:t>
            </a:r>
            <a:endParaRPr lang="en-US" altLang="zh-CN" sz="6000" b="1" cap="all" dirty="0">
              <a:ln w="9000" cmpd="sng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8438" name="图片 7" descr="saiip_logo_landsca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" y="1062355"/>
            <a:ext cx="4367530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图片 5" descr="nwpu_logo+name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95" y="1079500"/>
            <a:ext cx="2073275" cy="46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29" y="1104585"/>
            <a:ext cx="488159" cy="476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68900" y="1096645"/>
            <a:ext cx="4011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空天地海一体化大数据应用技术国家工程实验室</a:t>
            </a:r>
            <a:endParaRPr lang="en-US" altLang="zh-CN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Integrated Air-Space-Ground-Ocean Big Data Application Technology</a:t>
            </a:r>
            <a:endParaRPr lang="zh-CN" altLang="en-US" sz="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6" name="Rectangle 11"/>
          <p:cNvSpPr/>
          <p:nvPr/>
        </p:nvSpPr>
        <p:spPr>
          <a:xfrm>
            <a:off x="2404745" y="124460"/>
            <a:ext cx="6866255" cy="836930"/>
          </a:xfrm>
          <a:prstGeom prst="rect">
            <a:avLst/>
          </a:prstGeom>
          <a:gradFill rotWithShape="0">
            <a:gsLst>
              <a:gs pos="0">
                <a:srgbClr val="8B8BFF">
                  <a:alpha val="73996"/>
                </a:srgbClr>
              </a:gs>
              <a:gs pos="100000">
                <a:srgbClr val="0000FF">
                  <a:alpha val="79999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Monotype Corsiva" pitchFamily="66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Monotype Corsiva" pitchFamily="66" charset="0"/>
              </a:rPr>
              <a:t>Python programming</a:t>
            </a:r>
            <a:endParaRPr lang="en-US" altLang="zh-CN" sz="2800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28.148031496063,&quot;width&quot;:2586.492913385827}"/>
</p:tagLst>
</file>

<file path=ppt/tags/tag2.xml><?xml version="1.0" encoding="utf-8"?>
<p:tagLst xmlns:p="http://schemas.openxmlformats.org/presentationml/2006/main">
  <p:tag name="KSO_WM_UNIT_PLACING_PICTURE_USER_VIEWPORT" val="{&quot;height&quot;:628.148031496063,&quot;width&quot;:2586.492913385827}"/>
</p:tagLst>
</file>

<file path=ppt/tags/tag3.xml><?xml version="1.0" encoding="utf-8"?>
<p:tagLst xmlns:p="http://schemas.openxmlformats.org/presentationml/2006/main">
  <p:tag name="KSO_WM_UNIT_PLACING_PICTURE_USER_VIEWPORT" val="{&quot;height&quot;:628.148031496063,&quot;width&quot;:2586.492913385827}"/>
</p:tagLst>
</file>

<file path=ppt/tags/tag4.xml><?xml version="1.0" encoding="utf-8"?>
<p:tagLst xmlns:p="http://schemas.openxmlformats.org/presentationml/2006/main">
  <p:tag name="KSO_WM_UNIT_PLACING_PICTURE_USER_VIEWPORT" val="{&quot;height&quot;:628.148031496063,&quot;width&quot;:2586.492913385827}"/>
</p:tagLst>
</file>

<file path=ppt/tags/tag5.xml><?xml version="1.0" encoding="utf-8"?>
<p:tagLst xmlns:p="http://schemas.openxmlformats.org/presentationml/2006/main">
  <p:tag name="KSO_WM_UNIT_PLACING_PICTURE_USER_VIEWPORT" val="{&quot;height&quot;:628.148031496063,&quot;width&quot;:2586.492913385827}"/>
</p:tagLst>
</file>

<file path=ppt/tags/tag6.xml><?xml version="1.0" encoding="utf-8"?>
<p:tagLst xmlns:p="http://schemas.openxmlformats.org/presentationml/2006/main">
  <p:tag name="COMMONDATA" val="eyJoZGlkIjoiNzBjZmIyMTU1Y2MwZjFjNDA0ZTk0YmNlZGI1Y2ViMDkifQ=="/>
  <p:tag name="KSO_WPP_MARK_KEY" val="0a0c5ab0-50d6-418e-88ba-ce91bc8fbf16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solidFill>
          <a:srgbClr val="00CCFF">
            <a:alpha val="92000"/>
          </a:srgbClr>
        </a:solidFill>
        <a:ln w="9525">
          <a:solidFill>
            <a:srgbClr val="9900CC"/>
          </a:solidFill>
          <a:miter lim="800000"/>
        </a:ln>
      </a:spPr>
      <a:bodyPr wrap="none" anchor="ctr"/>
      <a:lstStyle>
        <a:defPPr>
          <a:lnSpc>
            <a:spcPct val="150000"/>
          </a:lnSpc>
          <a:defRPr sz="2800" dirty="0">
            <a:solidFill>
              <a:schemeClr val="tx1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</Words>
  <Application>WPS 演示</Application>
  <PresentationFormat>宽屏</PresentationFormat>
  <Paragraphs>94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宋体</vt:lpstr>
      <vt:lpstr>Wingdings</vt:lpstr>
      <vt:lpstr>黑体</vt:lpstr>
      <vt:lpstr>微软雅黑</vt:lpstr>
      <vt:lpstr>Batang</vt:lpstr>
      <vt:lpstr>Constantia</vt:lpstr>
      <vt:lpstr>Monotype Corsiva</vt:lpstr>
      <vt:lpstr>Tahoma</vt:lpstr>
      <vt:lpstr>Wingdings 2</vt:lpstr>
      <vt:lpstr>Wingdings</vt:lpstr>
      <vt:lpstr>华文楷体</vt:lpstr>
      <vt:lpstr>楷体_GB2312</vt:lpstr>
      <vt:lpstr>新宋体</vt:lpstr>
      <vt:lpstr>Times New Roman</vt:lpstr>
      <vt:lpstr>华文行楷</vt:lpstr>
      <vt:lpstr>Segoe Print</vt:lpstr>
      <vt:lpstr>Arial Unicode MS</vt:lpstr>
      <vt:lpstr>Calibri</vt:lpstr>
      <vt:lpstr>默认设计模板</vt:lpstr>
      <vt:lpstr>Python 程序设计</vt:lpstr>
      <vt:lpstr>第0章 课程介绍</vt:lpstr>
      <vt:lpstr>PowerPoint 演示文稿</vt:lpstr>
      <vt:lpstr>PowerPoint 演示文稿</vt:lpstr>
      <vt:lpstr>课程的安排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Dylan</cp:lastModifiedBy>
  <cp:revision>156</cp:revision>
  <dcterms:created xsi:type="dcterms:W3CDTF">2019-06-19T02:08:00Z</dcterms:created>
  <dcterms:modified xsi:type="dcterms:W3CDTF">2023-03-18T13:39:49Z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BE7D44708B314696A6CC037611A5E366</vt:lpwstr>
  </property>
</Properties>
</file>