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650" r:id="rId3"/>
    <p:sldId id="256" r:id="rId4"/>
    <p:sldId id="420" r:id="rId5"/>
    <p:sldId id="594" r:id="rId7"/>
    <p:sldId id="391" r:id="rId8"/>
    <p:sldId id="595" r:id="rId9"/>
    <p:sldId id="596" r:id="rId10"/>
    <p:sldId id="597" r:id="rId11"/>
    <p:sldId id="598" r:id="rId12"/>
    <p:sldId id="599" r:id="rId13"/>
    <p:sldId id="600" r:id="rId14"/>
    <p:sldId id="601" r:id="rId15"/>
    <p:sldId id="602" r:id="rId16"/>
    <p:sldId id="603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611" r:id="rId25"/>
    <p:sldId id="612" r:id="rId26"/>
    <p:sldId id="613" r:id="rId27"/>
    <p:sldId id="615" r:id="rId28"/>
    <p:sldId id="614" r:id="rId29"/>
    <p:sldId id="616" r:id="rId30"/>
    <p:sldId id="617" r:id="rId31"/>
    <p:sldId id="618" r:id="rId32"/>
    <p:sldId id="619" r:id="rId33"/>
    <p:sldId id="620" r:id="rId34"/>
    <p:sldId id="621" r:id="rId35"/>
    <p:sldId id="622" r:id="rId36"/>
    <p:sldId id="623" r:id="rId37"/>
    <p:sldId id="624" r:id="rId38"/>
    <p:sldId id="625" r:id="rId39"/>
    <p:sldId id="626" r:id="rId40"/>
    <p:sldId id="627" r:id="rId41"/>
    <p:sldId id="630" r:id="rId42"/>
    <p:sldId id="629" r:id="rId43"/>
    <p:sldId id="631" r:id="rId44"/>
    <p:sldId id="634" r:id="rId45"/>
    <p:sldId id="632" r:id="rId46"/>
    <p:sldId id="633" r:id="rId47"/>
    <p:sldId id="635" r:id="rId48"/>
    <p:sldId id="636" r:id="rId49"/>
    <p:sldId id="637" r:id="rId50"/>
    <p:sldId id="638" r:id="rId51"/>
    <p:sldId id="639" r:id="rId52"/>
    <p:sldId id="640" r:id="rId53"/>
    <p:sldId id="641" r:id="rId54"/>
    <p:sldId id="642" r:id="rId55"/>
    <p:sldId id="643" r:id="rId56"/>
    <p:sldId id="644" r:id="rId57"/>
    <p:sldId id="645" r:id="rId58"/>
    <p:sldId id="646" r:id="rId59"/>
    <p:sldId id="647" r:id="rId60"/>
  </p:sldIdLst>
  <p:sldSz cx="9144000" cy="6858000" type="screen4x3"/>
  <p:notesSz cx="6858000" cy="9144000"/>
  <p:custDataLst>
    <p:tags r:id="rId6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CC"/>
    <a:srgbClr val="FFCC66"/>
    <a:srgbClr val="CC6600"/>
    <a:srgbClr val="00CC00"/>
    <a:srgbClr val="66663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60" d="100"/>
          <a:sy n="60" d="100"/>
        </p:scale>
        <p:origin x="-1680" y="-324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gs" Target="tags/tag2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D3A0B013-71C8-4941-9559-40A0550433E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/>
              <a:t>第一章第一节</a:t>
            </a:r>
            <a:endParaRPr lang="en-US" altLang="zh-CN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 userDrawn="1"/>
        </p:nvSpPr>
        <p:spPr bwMode="auto">
          <a:xfrm>
            <a:off x="1186780" y="138336"/>
            <a:ext cx="5905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</a:pPr>
            <a:r>
              <a:rPr lang="zh-CN" altLang="en-US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en-US" altLang="zh-CN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语言基础</a:t>
            </a:r>
            <a:endParaRPr lang="zh-CN" altLang="en-US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 userDrawn="1"/>
        </p:nvSpPr>
        <p:spPr bwMode="auto">
          <a:xfrm>
            <a:off x="1186780" y="138336"/>
            <a:ext cx="5905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</a:pPr>
            <a:r>
              <a:rPr lang="zh-CN" altLang="en-US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en-US" altLang="zh-CN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语言基础</a:t>
            </a:r>
            <a:endParaRPr lang="zh-CN" altLang="en-US" b="1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Rectangle 12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0056AC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l"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《</a:t>
            </a:r>
            <a:r>
              <a:rPr lang="en-US" altLang="zh-CN" sz="1200" dirty="0" smtClean="0">
                <a:solidFill>
                  <a:schemeClr val="bg1"/>
                </a:solidFill>
              </a:rPr>
              <a:t>Python</a:t>
            </a:r>
            <a:r>
              <a:rPr lang="zh-CN" altLang="en-US" sz="1200" dirty="0" smtClean="0">
                <a:solidFill>
                  <a:schemeClr val="bg1"/>
                </a:solidFill>
              </a:rPr>
              <a:t>程序设计</a:t>
            </a:r>
            <a:r>
              <a:rPr lang="en-US" sz="1200" dirty="0" smtClean="0">
                <a:solidFill>
                  <a:schemeClr val="bg1"/>
                </a:solidFill>
              </a:rPr>
              <a:t>》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36316" y="0"/>
            <a:ext cx="1084458" cy="1080120"/>
            <a:chOff x="-37861" y="1124744"/>
            <a:chExt cx="1084458" cy="1080120"/>
          </a:xfrm>
        </p:grpSpPr>
        <p:sp>
          <p:nvSpPr>
            <p:cNvPr id="9" name="椭圆 8"/>
            <p:cNvSpPr/>
            <p:nvPr userDrawn="1"/>
          </p:nvSpPr>
          <p:spPr bwMode="auto">
            <a:xfrm>
              <a:off x="36316" y="1196752"/>
              <a:ext cx="936104" cy="93610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861" y="1124744"/>
              <a:ext cx="1084458" cy="108012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7.GI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GI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GI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GI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914302"/>
            <a:ext cx="9144000" cy="15121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gray">
          <a:xfrm>
            <a:off x="-36195" y="1916748"/>
            <a:ext cx="9144000" cy="1500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bg1"/>
                </a:solidFill>
                <a:sym typeface="+mn-ea"/>
              </a:rPr>
              <a:t>Python程序设计</a:t>
            </a:r>
            <a:br>
              <a:rPr lang="zh-CN" altLang="en-US" sz="4400" dirty="0">
                <a:solidFill>
                  <a:schemeClr val="bg1"/>
                </a:solidFill>
              </a:rPr>
            </a:br>
            <a:r>
              <a:rPr lang="zh-CN" altLang="zh-CN" sz="4400" dirty="0">
                <a:solidFill>
                  <a:schemeClr val="bg1"/>
                </a:solidFill>
                <a:effectLst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effectLst/>
              </a:rPr>
              <a:t>Python Programming</a:t>
            </a:r>
            <a:endParaRPr lang="en-US" altLang="zh-CN" sz="3200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18438" name="图片 7" descr="saiip_logo_landscape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195" y="1052830"/>
            <a:ext cx="3643313" cy="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9" name="图片 5" descr="nwpu_logo+name.gi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67" y="1104171"/>
            <a:ext cx="1642423" cy="3988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47495" y="3645535"/>
            <a:ext cx="6704330" cy="2794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defTabSz="678180">
              <a:lnSpc>
                <a:spcPct val="90000"/>
              </a:lnSpc>
              <a:defRPr/>
            </a:pPr>
            <a:r>
              <a:rPr lang="zh-CN" altLang="en-US" sz="3200" b="1" dirty="0">
                <a:latin typeface="Arial" panose="020B0604020202020204" pitchFamily="34" charset="0"/>
              </a:rPr>
              <a:t>主    讲：	邹晓春  电子信息学院</a:t>
            </a:r>
            <a:br>
              <a:rPr lang="zh-CN" altLang="en-US" sz="3200" b="1" dirty="0">
                <a:latin typeface="Arial" panose="020B0604020202020204" pitchFamily="34" charset="0"/>
              </a:rPr>
            </a:br>
            <a:endParaRPr lang="en-US" altLang="zh-CN" sz="3200" b="1" dirty="0">
              <a:latin typeface="Arial" panose="020B0604020202020204" pitchFamily="34" charset="0"/>
            </a:endParaRPr>
          </a:p>
          <a:p>
            <a:pPr defTabSz="678180">
              <a:lnSpc>
                <a:spcPct val="90000"/>
              </a:lnSpc>
              <a:defRPr/>
            </a:pPr>
            <a:r>
              <a:rPr lang="en-US" altLang="zh-CN" sz="3200" b="1" dirty="0">
                <a:latin typeface="Arial" panose="020B0604020202020204" pitchFamily="34" charset="0"/>
              </a:rPr>
              <a:t>QQ  </a:t>
            </a:r>
            <a:r>
              <a:rPr lang="zh-CN" altLang="en-US" sz="3200" b="1" dirty="0">
                <a:latin typeface="Arial" panose="020B0604020202020204" pitchFamily="34" charset="0"/>
              </a:rPr>
              <a:t>群：   Python程序设计</a:t>
            </a:r>
            <a:r>
              <a:rPr lang="en-US" altLang="zh-CN" sz="3200" b="1" dirty="0">
                <a:latin typeface="Arial" panose="020B0604020202020204" pitchFamily="34" charset="0"/>
              </a:rPr>
              <a:t>                  </a:t>
            </a:r>
            <a:endParaRPr lang="en-US" altLang="zh-CN" sz="3200" b="1" dirty="0">
              <a:latin typeface="Arial" panose="020B0604020202020204" pitchFamily="34" charset="0"/>
            </a:endParaRPr>
          </a:p>
          <a:p>
            <a:pPr defTabSz="678180">
              <a:lnSpc>
                <a:spcPct val="90000"/>
              </a:lnSpc>
              <a:defRPr/>
            </a:pPr>
            <a:r>
              <a:rPr lang="en-US" altLang="zh-CN" sz="3200" b="1" dirty="0">
                <a:latin typeface="Arial" panose="020B0604020202020204" pitchFamily="34" charset="0"/>
              </a:rPr>
              <a:t>                  760581125</a:t>
            </a:r>
            <a:br>
              <a:rPr lang="zh-CN" altLang="en-US" sz="3200" b="1" dirty="0">
                <a:latin typeface="Arial" panose="020B0604020202020204" pitchFamily="34" charset="0"/>
              </a:rPr>
            </a:b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674" y="1124270"/>
            <a:ext cx="488159" cy="4765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65907" y="1124905"/>
            <a:ext cx="358703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空天地海一体化大数据应用技术国家工程实验室</a:t>
            </a:r>
            <a:endParaRPr lang="en-US" altLang="zh-CN" sz="1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Integrated Air-Space-Ground-Ocean Big Data Application Technology</a:t>
            </a:r>
            <a:endParaRPr lang="zh-CN" altLang="en-US" sz="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196752"/>
            <a:ext cx="2448272" cy="576064"/>
          </a:xfrm>
        </p:spPr>
        <p:txBody>
          <a:bodyPr/>
          <a:lstStyle/>
          <a:p>
            <a:pPr eaLnBrk="1" hangingPunct="1"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772816"/>
            <a:ext cx="8153400" cy="57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在字符串中使用特殊字符时，需要用反斜杠（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转义字符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92831" y="2348880"/>
          <a:ext cx="8227641" cy="412999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36402"/>
                <a:gridCol w="2876038"/>
                <a:gridCol w="1237322"/>
                <a:gridCol w="2877879"/>
              </a:tblGrid>
              <a:tr h="4400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转义字符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描述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转义字符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描述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400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\(</a:t>
                      </a:r>
                      <a:r>
                        <a:rPr lang="zh-CN" sz="2000" kern="1000" dirty="0">
                          <a:effectLst/>
                        </a:rPr>
                        <a:t>在行尾时</a:t>
                      </a:r>
                      <a:r>
                        <a:rPr lang="en-US" sz="2000" kern="1000" dirty="0">
                          <a:effectLst/>
                        </a:rPr>
                        <a:t>)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</a:rPr>
                        <a:t>续行符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\v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纵向制表符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400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\\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</a:rPr>
                        <a:t>反斜杠符号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effectLst/>
                        </a:rPr>
                        <a:t>\t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</a:rPr>
                        <a:t>横向制表符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400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\'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单引号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\r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</a:rPr>
                        <a:t>回车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400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\"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双引号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effectLst/>
                        </a:rPr>
                        <a:t>\f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</a:rPr>
                        <a:t>换页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400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</a:rPr>
                        <a:t>\a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</a:rPr>
                        <a:t>响铃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\o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</a:rPr>
                        <a:t>八进制数代表的字符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400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0">
                          <a:effectLst/>
                        </a:rPr>
                        <a:t>\b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</a:rPr>
                        <a:t>退格</a:t>
                      </a:r>
                      <a:r>
                        <a:rPr lang="en-US" sz="2000" b="1" kern="1000" dirty="0">
                          <a:effectLst/>
                        </a:rPr>
                        <a:t>(Backspace)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\x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</a:rPr>
                        <a:t>十六进制数代表的字符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8800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0">
                          <a:effectLst/>
                        </a:rPr>
                        <a:t>\n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</a:rPr>
                        <a:t>换行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effectLst/>
                        </a:rPr>
                        <a:t>\000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</a:rPr>
                        <a:t>终止符，</a:t>
                      </a:r>
                      <a:r>
                        <a:rPr lang="en-US" sz="2000" b="1" kern="1000" dirty="0">
                          <a:effectLst/>
                        </a:rPr>
                        <a:t>\000</a:t>
                      </a:r>
                      <a:r>
                        <a:rPr lang="zh-CN" sz="2000" b="1" kern="1000" dirty="0">
                          <a:effectLst/>
                        </a:rPr>
                        <a:t>后的字符全部忽略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2448272" cy="576064"/>
          </a:xfrm>
        </p:spPr>
        <p:txBody>
          <a:bodyPr/>
          <a:lstStyle/>
          <a:p>
            <a:pPr eaLnBrk="1" hangingPunct="1"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700808"/>
            <a:ext cx="3814192" cy="57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的转换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85800" y="2276872"/>
          <a:ext cx="8062664" cy="41764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73301"/>
                <a:gridCol w="5889363"/>
              </a:tblGrid>
              <a:tr h="3796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函数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作用</a:t>
                      </a:r>
                      <a:endParaRPr lang="zh-CN" sz="18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79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int(x)</a:t>
                      </a:r>
                      <a:endParaRPr lang="zh-CN" sz="1800" b="1" kern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将</a:t>
                      </a:r>
                      <a:r>
                        <a:rPr lang="en-US" sz="1800" b="1" kern="1000">
                          <a:effectLst/>
                        </a:rPr>
                        <a:t> x </a:t>
                      </a:r>
                      <a:r>
                        <a:rPr lang="zh-CN" sz="1800" b="1" kern="1000">
                          <a:effectLst/>
                        </a:rPr>
                        <a:t>转换成整数类型</a:t>
                      </a:r>
                      <a:endParaRPr lang="zh-CN" sz="1800" b="1" kern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9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float(x)</a:t>
                      </a:r>
                      <a:endParaRPr lang="zh-CN" sz="1800" b="1" kern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将</a:t>
                      </a:r>
                      <a:r>
                        <a:rPr lang="en-US" sz="1800" b="1" kern="1000">
                          <a:effectLst/>
                        </a:rPr>
                        <a:t> x </a:t>
                      </a:r>
                      <a:r>
                        <a:rPr lang="zh-CN" sz="1800" b="1" kern="1000">
                          <a:effectLst/>
                        </a:rPr>
                        <a:t>转换成浮点数类型</a:t>
                      </a:r>
                      <a:endParaRPr lang="zh-CN" sz="1800" b="1" kern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9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bool(x)</a:t>
                      </a:r>
                      <a:endParaRPr lang="zh-CN" sz="1800" b="1" kern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将</a:t>
                      </a:r>
                      <a:r>
                        <a:rPr lang="en-US" sz="1800" b="1" kern="1000">
                          <a:effectLst/>
                        </a:rPr>
                        <a:t>x</a:t>
                      </a:r>
                      <a:r>
                        <a:rPr lang="zh-CN" sz="1800" b="1" kern="1000">
                          <a:effectLst/>
                        </a:rPr>
                        <a:t>转换为布尔型</a:t>
                      </a:r>
                      <a:endParaRPr lang="zh-CN" sz="1800" b="1" kern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9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str(x)</a:t>
                      </a:r>
                      <a:endParaRPr lang="zh-CN" sz="1800" b="1" kern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 dirty="0">
                          <a:effectLst/>
                        </a:rPr>
                        <a:t>将</a:t>
                      </a:r>
                      <a:r>
                        <a:rPr lang="en-US" sz="1800" b="1" kern="1000" dirty="0">
                          <a:effectLst/>
                        </a:rPr>
                        <a:t> x </a:t>
                      </a:r>
                      <a:r>
                        <a:rPr lang="zh-CN" sz="1800" b="1" kern="1000" dirty="0">
                          <a:effectLst/>
                        </a:rPr>
                        <a:t>转换为字符串</a:t>
                      </a:r>
                      <a:endParaRPr lang="zh-CN" sz="1800" b="1" kern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9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eval(str)</a:t>
                      </a:r>
                      <a:endParaRPr lang="zh-CN" sz="1800" b="1" kern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计算在字符串中的有效</a:t>
                      </a:r>
                      <a:r>
                        <a:rPr lang="en-US" sz="1800" b="1" kern="1000">
                          <a:effectLst/>
                        </a:rPr>
                        <a:t> Python </a:t>
                      </a:r>
                      <a:r>
                        <a:rPr lang="zh-CN" sz="1800" b="1" kern="1000">
                          <a:effectLst/>
                        </a:rPr>
                        <a:t>表达式，并返回一个对象</a:t>
                      </a:r>
                      <a:endParaRPr lang="zh-CN" sz="1800" b="1" kern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9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chr(x)</a:t>
                      </a:r>
                      <a:endParaRPr lang="zh-CN" sz="1800" b="1" kern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将整数</a:t>
                      </a:r>
                      <a:r>
                        <a:rPr lang="en-US" sz="1800" b="1" kern="1000">
                          <a:effectLst/>
                        </a:rPr>
                        <a:t> x </a:t>
                      </a:r>
                      <a:r>
                        <a:rPr lang="zh-CN" sz="1800" b="1" kern="1000">
                          <a:effectLst/>
                        </a:rPr>
                        <a:t>转换为一个字符</a:t>
                      </a:r>
                      <a:endParaRPr lang="zh-CN" sz="1800" b="1" kern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9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ord(x)</a:t>
                      </a:r>
                      <a:endParaRPr lang="zh-CN" sz="1800" b="1" kern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将一个字符</a:t>
                      </a:r>
                      <a:r>
                        <a:rPr lang="en-US" sz="1800" b="1" kern="1000">
                          <a:effectLst/>
                        </a:rPr>
                        <a:t> x </a:t>
                      </a:r>
                      <a:r>
                        <a:rPr lang="zh-CN" sz="1800" b="1" kern="1000">
                          <a:effectLst/>
                        </a:rPr>
                        <a:t>转换为它对应的整数值</a:t>
                      </a:r>
                      <a:endParaRPr lang="zh-CN" sz="1800" b="1" kern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9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bin(x)</a:t>
                      </a:r>
                      <a:endParaRPr lang="zh-CN" sz="1800" b="1" kern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将整数</a:t>
                      </a:r>
                      <a:r>
                        <a:rPr lang="en-US" sz="1800" b="1" kern="1000">
                          <a:effectLst/>
                        </a:rPr>
                        <a:t>x</a:t>
                      </a:r>
                      <a:r>
                        <a:rPr lang="zh-CN" sz="1800" b="1" kern="1000">
                          <a:effectLst/>
                        </a:rPr>
                        <a:t>转换为二进制字符串</a:t>
                      </a:r>
                      <a:endParaRPr lang="zh-CN" sz="1800" b="1" kern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9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hex(x)</a:t>
                      </a:r>
                      <a:endParaRPr lang="zh-CN" sz="1800" b="1" kern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将整数</a:t>
                      </a:r>
                      <a:r>
                        <a:rPr lang="en-US" sz="1800" b="1" kern="1000">
                          <a:effectLst/>
                        </a:rPr>
                        <a:t> x </a:t>
                      </a:r>
                      <a:r>
                        <a:rPr lang="zh-CN" sz="1800" b="1" kern="1000">
                          <a:effectLst/>
                        </a:rPr>
                        <a:t>转换为十六进制字符串</a:t>
                      </a:r>
                      <a:endParaRPr lang="zh-CN" sz="1800" b="1" kern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9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oct(x)</a:t>
                      </a:r>
                      <a:endParaRPr lang="zh-CN" sz="1800" b="1" kern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 dirty="0">
                          <a:effectLst/>
                        </a:rPr>
                        <a:t>将整数</a:t>
                      </a:r>
                      <a:r>
                        <a:rPr lang="en-US" sz="1800" b="1" kern="1000" dirty="0">
                          <a:effectLst/>
                        </a:rPr>
                        <a:t> x </a:t>
                      </a:r>
                      <a:r>
                        <a:rPr lang="zh-CN" sz="1800" b="1" kern="1000" dirty="0">
                          <a:effectLst/>
                        </a:rPr>
                        <a:t>转换为八进制的字符串</a:t>
                      </a:r>
                      <a:endParaRPr lang="zh-CN" sz="1800" b="1" kern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2448272" cy="576064"/>
          </a:xfrm>
        </p:spPr>
        <p:txBody>
          <a:bodyPr/>
          <a:lstStyle/>
          <a:p>
            <a:pPr eaLnBrk="1" hangingPunct="1"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5800" y="2060848"/>
            <a:ext cx="7990656" cy="3592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ts val="3900"/>
              </a:lnSpc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zh-CN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900"/>
              </a:lnSpc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的参数可以是整数、浮点数、分数或数字字符串。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900"/>
              </a:lnSpc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互为反函数，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ord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用来返回单个字符的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用来返回数值对应的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9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oct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hex()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三个进制转换函数的参数必须为整数。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" grpId="0" bldLvl="2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3024336" cy="576064"/>
          </a:xfrm>
        </p:spPr>
        <p:txBody>
          <a:bodyPr/>
          <a:lstStyle/>
          <a:p>
            <a:pPr eaLnBrk="1" hangingPunct="1"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变量和常量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772816"/>
            <a:ext cx="3958208" cy="57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5800" y="2420888"/>
            <a:ext cx="799065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90" fontAlgn="ctr">
              <a:lnSpc>
                <a:spcPts val="3900"/>
              </a:lnSpc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高级语言中，采用变量来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描述内存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单元及其存储的数据。变量名对应该内存单元的地址编号，变量的值对应该内存单元中存储的数据，通过变量名访问变量。在程序运行过程中，变量的值是可变的。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9" t="56250" r="42744" b="24138"/>
          <a:stretch>
            <a:fillRect/>
          </a:stretch>
        </p:blipFill>
        <p:spPr bwMode="auto">
          <a:xfrm>
            <a:off x="4860032" y="4398740"/>
            <a:ext cx="3672408" cy="219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3024336" cy="576064"/>
          </a:xfrm>
        </p:spPr>
        <p:txBody>
          <a:bodyPr/>
          <a:lstStyle/>
          <a:p>
            <a:pPr eaLnBrk="1" hangingPunct="1"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变量和常量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772816"/>
            <a:ext cx="3958208" cy="57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）变量</a:t>
            </a: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的命名</a:t>
            </a:r>
            <a:endParaRPr lang="en-US" altLang="zh-CN" sz="2400" kern="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2276872"/>
            <a:ext cx="8136904" cy="443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ts val="34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命名规则：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4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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必须以</a:t>
            </a:r>
            <a:r>
              <a:rPr lang="zh-CN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字母或下划线开头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，后面跟任意数目的字母、数字或下划线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4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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下划线外，变量名中不能有其他符号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4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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使用系统关键字或内置函数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名作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为变量名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4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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zh-CN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区分大小写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4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/>
              </a:rPr>
              <a:t>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名应尽量用有意义的单词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4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/>
              </a:rPr>
              <a:t>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慎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用小写字母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和大写字母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，这两个字母很容易被错看成数字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/>
      <p:bldP spid="2" grpId="0" bldLvl="2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3024336" cy="576064"/>
          </a:xfrm>
        </p:spPr>
        <p:txBody>
          <a:bodyPr/>
          <a:lstStyle/>
          <a:p>
            <a:pPr eaLnBrk="1" hangingPunct="1"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变量和常量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772816"/>
            <a:ext cx="3958208" cy="57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）变量</a:t>
            </a: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的命名</a:t>
            </a:r>
            <a:endParaRPr lang="en-US" altLang="zh-CN" sz="2400" kern="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204864"/>
            <a:ext cx="8352928" cy="4452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ts val="3400"/>
              </a:lnSpc>
            </a:pPr>
            <a:r>
              <a:rPr lang="zh-CN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4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中，以下划线开始或结束的变量名是系统定义的变量名，对解释器有特殊的意义。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4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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：以一个下划线开头的变量是一个受保护的变量，只有类对象和子类对象可以访问这些员，不能用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module import *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语句导入。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4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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x__: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前后为双下划线的变量名，是系统定义的特殊成员。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4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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x: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以双下划线开头的变量是私有类型的变量，只允许类本身进行访问，子类也不可以访问。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400"/>
              </a:lnSpc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/>
      <p:bldP spid="2" grpId="0" bldLvl="2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3024336" cy="576064"/>
          </a:xfrm>
        </p:spPr>
        <p:txBody>
          <a:bodyPr/>
          <a:lstStyle/>
          <a:p>
            <a:pPr eaLnBrk="1" hangingPunct="1"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变量和常量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772816"/>
            <a:ext cx="3958208" cy="57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）变量</a:t>
            </a: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的赋值</a:t>
            </a:r>
            <a:endParaRPr lang="en-US" altLang="zh-CN" sz="2400" kern="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204864"/>
            <a:ext cx="8352928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90" fontAlgn="ctr">
              <a:lnSpc>
                <a:spcPts val="35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中的变量不需要事先声明变量名和类型，直接赋值就能创建各种类型的变量，并且变量的类型可以随时改变。变量的赋值方式主要有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普通赋值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链式赋值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增量赋值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多元赋值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ctr">
              <a:lnSpc>
                <a:spcPts val="3500"/>
              </a:lnSpc>
              <a:buBlip>
                <a:blip r:embed="rId1"/>
              </a:buBlip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普通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5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赋值语句的格式如下：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5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该赋值语句的作用是先计算右边表达式的值，然后将左边的变量指向该值。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/>
      <p:bldP spid="2" grpId="0" bldLvl="2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3024336" cy="576064"/>
          </a:xfrm>
        </p:spPr>
        <p:txBody>
          <a:bodyPr/>
          <a:lstStyle/>
          <a:p>
            <a:pPr eaLnBrk="1" hangingPunct="1"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变量和常量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772816"/>
            <a:ext cx="3958208" cy="57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）变量</a:t>
            </a: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的赋值</a:t>
            </a:r>
            <a:endParaRPr lang="en-US" altLang="zh-CN" sz="2400" kern="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204864"/>
            <a:ext cx="83529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a=5   #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创建整型变量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type(a)   #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用来返回变量类型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&lt;class '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'&gt;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a='hello'   #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创建字符串变量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c    #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没有赋值直接使用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，会提示出错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/>
              <a:t>Traceback</a:t>
            </a:r>
            <a:r>
              <a:rPr lang="en-US" altLang="zh-CN" sz="2400" dirty="0"/>
              <a:t> (most recent call last): </a:t>
            </a:r>
            <a:endParaRPr lang="en-US" altLang="zh-CN" sz="2400" dirty="0" smtClean="0"/>
          </a:p>
          <a:p>
            <a:r>
              <a:rPr lang="en-US" altLang="zh-CN" sz="2400" dirty="0" smtClean="0"/>
              <a:t>File </a:t>
            </a:r>
            <a:r>
              <a:rPr lang="en-US" altLang="zh-CN" sz="2400" dirty="0"/>
              <a:t>"&lt;pyshell#22&gt;", line 1, in &lt;module&gt;</a:t>
            </a:r>
            <a:endParaRPr lang="zh-CN" altLang="zh-CN" sz="2400" dirty="0"/>
          </a:p>
          <a:p>
            <a:r>
              <a:rPr lang="en-US" altLang="zh-CN" sz="2400" dirty="0"/>
              <a:t>    c</a:t>
            </a:r>
            <a:endParaRPr lang="zh-CN" altLang="zh-CN" sz="2400" dirty="0"/>
          </a:p>
          <a:p>
            <a:r>
              <a:rPr lang="en-US" altLang="zh-CN" sz="2400" dirty="0" err="1"/>
              <a:t>NameError</a:t>
            </a:r>
            <a:r>
              <a:rPr lang="en-US" altLang="zh-CN" sz="2400" dirty="0"/>
              <a:t>: name 'c' is not defined</a:t>
            </a:r>
            <a:endParaRPr lang="zh-CN" altLang="zh-CN" sz="2400" dirty="0"/>
          </a:p>
          <a:p>
            <a:pPr>
              <a:lnSpc>
                <a:spcPts val="3600"/>
              </a:lnSpc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/>
      <p:bldP spid="2" grpId="0" bldLvl="2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3024336" cy="576064"/>
          </a:xfrm>
        </p:spPr>
        <p:txBody>
          <a:bodyPr/>
          <a:lstStyle/>
          <a:p>
            <a:pPr eaLnBrk="1" hangingPunct="1"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变量和常量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772816"/>
            <a:ext cx="3958208" cy="57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）变量</a:t>
            </a: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的赋值</a:t>
            </a:r>
            <a:endParaRPr lang="en-US" altLang="zh-CN" sz="2400" kern="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204864"/>
            <a:ext cx="8352928" cy="420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b=a   #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指向同一个值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id(a)   #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用来返回变量所指值的内存地址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32221920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id(b)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32221920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基于值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的内存管理方式，如果为不同变量赋相同值，这个值在内存中只有一个地址，多个变量指向同一个内存地址。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/>
      <p:bldP spid="2" grpId="0" bldLvl="2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3024336" cy="576064"/>
          </a:xfrm>
        </p:spPr>
        <p:txBody>
          <a:bodyPr/>
          <a:lstStyle/>
          <a:p>
            <a:pPr eaLnBrk="1" hangingPunct="1"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变量和常量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772816"/>
            <a:ext cx="3958208" cy="57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）变量</a:t>
            </a: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的赋值</a:t>
            </a:r>
            <a:endParaRPr lang="en-US" altLang="zh-CN" sz="2400" kern="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204864"/>
            <a:ext cx="8352928" cy="2464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90">
              <a:lnSpc>
                <a:spcPts val="37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当一个变量不再使用时，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会自动回收内存空间，也可以使用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语句删除一个或多个变量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 a   #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del b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  #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删除变量多个变量，变量间使用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逗号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/>
      <p:bldP spid="2" grpId="0" bldLvl="2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0"/>
            <a:ext cx="9144000" cy="21336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1447800" y="304800"/>
            <a:ext cx="990600" cy="1600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1336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683147" y="686354"/>
            <a:ext cx="7065317" cy="914400"/>
          </a:xfrm>
        </p:spPr>
        <p:txBody>
          <a:bodyPr/>
          <a:lstStyle/>
          <a:p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《Python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5"/>
          <p:cNvSpPr txBox="1"/>
          <p:nvPr/>
        </p:nvSpPr>
        <p:spPr bwMode="auto">
          <a:xfrm>
            <a:off x="2267595" y="3306688"/>
            <a:ext cx="482468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</a:pPr>
            <a:r>
              <a:rPr lang="zh-CN" altLang="en-US" sz="3600" kern="0" dirty="0" smtClean="0">
                <a:solidFill>
                  <a:schemeClr val="tx1"/>
                </a:solidFill>
              </a:rPr>
              <a:t>第</a:t>
            </a:r>
            <a:r>
              <a:rPr lang="en-US" altLang="zh-CN" sz="3600" kern="0" dirty="0" smtClean="0">
                <a:solidFill>
                  <a:schemeClr val="tx1"/>
                </a:solidFill>
              </a:rPr>
              <a:t>2</a:t>
            </a:r>
            <a:r>
              <a:rPr lang="zh-CN" altLang="en-US" sz="3600" kern="0" dirty="0" smtClean="0">
                <a:solidFill>
                  <a:schemeClr val="tx1"/>
                </a:solidFill>
              </a:rPr>
              <a:t>章 </a:t>
            </a:r>
            <a:r>
              <a:rPr lang="en-US" altLang="zh-CN" sz="3600" kern="0" dirty="0" smtClean="0">
                <a:solidFill>
                  <a:schemeClr val="tx1"/>
                </a:solidFill>
              </a:rPr>
              <a:t>Python</a:t>
            </a:r>
            <a:r>
              <a:rPr lang="zh-CN" altLang="en-US" sz="3600" kern="0" dirty="0" smtClean="0">
                <a:solidFill>
                  <a:schemeClr val="tx1"/>
                </a:solidFill>
              </a:rPr>
              <a:t>语言基础</a:t>
            </a:r>
            <a:endParaRPr lang="zh-CN" altLang="en-US" sz="3600" kern="0" dirty="0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23528" y="404664"/>
            <a:ext cx="1579758" cy="1573439"/>
            <a:chOff x="-37861" y="1124744"/>
            <a:chExt cx="1084458" cy="1080120"/>
          </a:xfrm>
        </p:grpSpPr>
        <p:sp>
          <p:nvSpPr>
            <p:cNvPr id="17" name="椭圆 16"/>
            <p:cNvSpPr/>
            <p:nvPr userDrawn="1"/>
          </p:nvSpPr>
          <p:spPr bwMode="auto">
            <a:xfrm>
              <a:off x="36316" y="1196752"/>
              <a:ext cx="936104" cy="93610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 userDrawn="1"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861" y="1124744"/>
              <a:ext cx="1084458" cy="108012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3024336" cy="576064"/>
          </a:xfrm>
        </p:spPr>
        <p:txBody>
          <a:bodyPr/>
          <a:lstStyle/>
          <a:p>
            <a:pPr eaLnBrk="1" hangingPunct="1"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变量和常量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772816"/>
            <a:ext cx="3958208" cy="57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）变量</a:t>
            </a: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的赋值</a:t>
            </a:r>
            <a:endParaRPr lang="en-US" altLang="zh-CN" sz="2400" kern="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2204864"/>
            <a:ext cx="8352928" cy="388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ctr">
              <a:lnSpc>
                <a:spcPts val="3700"/>
              </a:lnSpc>
              <a:buBlip>
                <a:blip r:embed="rId1"/>
              </a:buBlip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链式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7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链式赋值的语句形式如下：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7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1&gt;=&lt;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2&gt;=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n&gt;=&lt;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7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链式赋值用于为多个变量赋同一个值，该语句的作用是先计算右侧表达式的值，然后将左边的变量全部指向该值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7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7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a=b=c=6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7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三个变量指向同一个数据对象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，三个变量的值均为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2400" dirty="0"/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/>
      <p:bldP spid="2" grpId="0" bldLvl="2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3024336" cy="576064"/>
          </a:xfrm>
        </p:spPr>
        <p:txBody>
          <a:bodyPr/>
          <a:lstStyle/>
          <a:p>
            <a:pPr eaLnBrk="1" hangingPunct="1"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变量和常量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772816"/>
            <a:ext cx="3958208" cy="57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）变量</a:t>
            </a: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的赋值</a:t>
            </a:r>
            <a:endParaRPr lang="en-US" altLang="zh-CN" sz="2400" kern="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2204864"/>
            <a:ext cx="83529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ctr">
              <a:lnSpc>
                <a:spcPts val="3600"/>
              </a:lnSpc>
              <a:buBlip>
                <a:blip r:embed="rId1"/>
              </a:buBlip>
            </a:pPr>
            <a:r>
              <a:rPr lang="zh-CN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提供了增强赋值方式，赋值语句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x+=5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等价于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x=x+5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400" dirty="0"/>
              <a:t>&gt;&gt;&gt; x=10</a:t>
            </a:r>
            <a:endParaRPr lang="zh-CN" altLang="zh-CN" sz="2400" dirty="0"/>
          </a:p>
          <a:p>
            <a:pPr>
              <a:lnSpc>
                <a:spcPts val="3600"/>
              </a:lnSpc>
            </a:pPr>
            <a:r>
              <a:rPr lang="en-US" altLang="zh-CN" sz="2400" dirty="0"/>
              <a:t>&gt;&gt;&gt; x-=1   #</a:t>
            </a:r>
            <a:r>
              <a:rPr lang="zh-CN" altLang="zh-CN" sz="2400" dirty="0"/>
              <a:t>相当于</a:t>
            </a:r>
            <a:r>
              <a:rPr lang="en-US" altLang="zh-CN" sz="2400" dirty="0" smtClean="0"/>
              <a:t>x=x-1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400" dirty="0"/>
              <a:t>&gt;&gt;&gt; x*=5   #</a:t>
            </a:r>
            <a:r>
              <a:rPr lang="zh-CN" altLang="zh-CN" sz="2400" dirty="0"/>
              <a:t>相当于</a:t>
            </a:r>
            <a:r>
              <a:rPr lang="en-US" altLang="zh-CN" sz="2400" dirty="0" smtClean="0"/>
              <a:t>x=x*5</a:t>
            </a:r>
            <a:endParaRPr lang="en-US" altLang="zh-CN" sz="2400" dirty="0" smtClean="0"/>
          </a:p>
          <a:p>
            <a:pPr>
              <a:lnSpc>
                <a:spcPts val="36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增强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赋值的优点是书写更简洁，执行的更快。如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x+=5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x=x+5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执行得快，因为后者右边还要拷贝一个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/>
      <p:bldP spid="2" grpId="0" bldLvl="2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3024336" cy="576064"/>
          </a:xfrm>
        </p:spPr>
        <p:txBody>
          <a:bodyPr/>
          <a:lstStyle/>
          <a:p>
            <a:pPr eaLnBrk="1" hangingPunct="1"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变量和常量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772816"/>
            <a:ext cx="3958208" cy="57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）变量</a:t>
            </a: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的赋值</a:t>
            </a:r>
            <a:endParaRPr lang="en-US" altLang="zh-CN" sz="2400" kern="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2204864"/>
            <a:ext cx="8352928" cy="436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ctr">
              <a:lnSpc>
                <a:spcPts val="3700"/>
              </a:lnSpc>
              <a:buBlip>
                <a:blip r:embed="rId1"/>
              </a:buBlip>
            </a:pPr>
            <a:r>
              <a:rPr lang="zh-CN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多元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7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多元赋值的语句形式如下：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7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1&gt;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，…，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n&gt;=&lt;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1&gt;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，…，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n&gt;</a:t>
            </a:r>
            <a:endParaRPr lang="zh-CN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7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赋值号两边的变量和表达式数量要一致，多元赋值首先计算赋值号右边的各表达式的值，然后依次赋值给左边的变量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7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=1,2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7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y,x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#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实现两数交换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/>
      <p:bldP spid="2" grpId="0" bldLvl="2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3024336" cy="576064"/>
          </a:xfrm>
        </p:spPr>
        <p:txBody>
          <a:bodyPr/>
          <a:lstStyle/>
          <a:p>
            <a:pPr eaLnBrk="1" hangingPunct="1"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变量和常量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772816"/>
            <a:ext cx="3958208" cy="57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2204864"/>
            <a:ext cx="8352928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90" fontAlgn="ctr">
              <a:lnSpc>
                <a:spcPts val="37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常量就是在程序的运行过程中，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不发生改变的量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。在基本数据类型中，常量按其值的类型可分为整型、浮点型、字符型、布尔型和复数型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700"/>
              </a:lnSpc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7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是整型常量，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3.14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是浮点型常量，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'work hard'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是字符串型常量。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/>
      <p:bldP spid="2" grpId="0" bldLvl="2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3600400" cy="576064"/>
          </a:xfrm>
        </p:spPr>
        <p:txBody>
          <a:bodyPr/>
          <a:lstStyle/>
          <a:p>
            <a:pPr eaLnBrk="1" hangingPunct="1"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772816"/>
            <a:ext cx="83529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ts val="36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2319263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算术运算符用来实现数学运算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83568" y="2924944"/>
          <a:ext cx="7920880" cy="367240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788399"/>
                <a:gridCol w="2986134"/>
                <a:gridCol w="3146347"/>
              </a:tblGrid>
              <a:tr h="4080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运算符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描述</a:t>
                      </a:r>
                      <a:endParaRPr lang="zh-CN" sz="20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实例</a:t>
                      </a:r>
                      <a:endParaRPr lang="zh-CN" sz="20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080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effectLst/>
                        </a:rPr>
                        <a:t>+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加法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6.8+2</a:t>
                      </a:r>
                      <a:r>
                        <a:rPr lang="zh-CN" sz="2000" b="1" kern="1000">
                          <a:effectLst/>
                        </a:rPr>
                        <a:t>结果</a:t>
                      </a:r>
                      <a:r>
                        <a:rPr lang="en-US" sz="2000" b="1" kern="1000">
                          <a:effectLst/>
                        </a:rPr>
                        <a:t>8.2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080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-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减法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25-7</a:t>
                      </a:r>
                      <a:r>
                        <a:rPr lang="zh-CN" sz="2000" b="1" kern="1000">
                          <a:effectLst/>
                        </a:rPr>
                        <a:t>结果</a:t>
                      </a:r>
                      <a:r>
                        <a:rPr lang="en-US" sz="2000" b="1" kern="1000">
                          <a:effectLst/>
                        </a:rPr>
                        <a:t>18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080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*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乘法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5*6.0</a:t>
                      </a:r>
                      <a:r>
                        <a:rPr lang="zh-CN" sz="2000" b="1" kern="1000">
                          <a:effectLst/>
                        </a:rPr>
                        <a:t>结果</a:t>
                      </a:r>
                      <a:r>
                        <a:rPr lang="en-US" sz="2000" b="1" kern="1000">
                          <a:effectLst/>
                        </a:rPr>
                        <a:t>30.0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080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/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除法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10/4</a:t>
                      </a:r>
                      <a:r>
                        <a:rPr lang="zh-CN" sz="2000" b="1" kern="1000">
                          <a:effectLst/>
                        </a:rPr>
                        <a:t>结果</a:t>
                      </a:r>
                      <a:r>
                        <a:rPr lang="en-US" sz="2000" b="1" kern="1000">
                          <a:effectLst/>
                        </a:rPr>
                        <a:t>2.5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8160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%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模运算符或取余运算符，返回余数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10%3</a:t>
                      </a:r>
                      <a:r>
                        <a:rPr lang="zh-CN" sz="2000" b="1" kern="1000">
                          <a:effectLst/>
                        </a:rPr>
                        <a:t>结果</a:t>
                      </a:r>
                      <a:r>
                        <a:rPr lang="en-US" sz="2000" b="1" kern="1000">
                          <a:effectLst/>
                        </a:rPr>
                        <a:t>1</a:t>
                      </a:r>
                      <a:r>
                        <a:rPr lang="zh-CN" sz="2000" b="1" kern="1000">
                          <a:effectLst/>
                        </a:rPr>
                        <a:t>，</a:t>
                      </a:r>
                      <a:r>
                        <a:rPr lang="en-US" sz="2000" b="1" kern="1000">
                          <a:effectLst/>
                        </a:rPr>
                        <a:t>10%-3</a:t>
                      </a:r>
                      <a:r>
                        <a:rPr lang="zh-CN" sz="2000" b="1" kern="1000">
                          <a:effectLst/>
                        </a:rPr>
                        <a:t>结果</a:t>
                      </a:r>
                      <a:r>
                        <a:rPr lang="en-US" sz="2000" b="1" kern="1000">
                          <a:effectLst/>
                        </a:rPr>
                        <a:t>-2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080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**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幂运算符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2**10</a:t>
                      </a:r>
                      <a:r>
                        <a:rPr lang="zh-CN" sz="2000" b="1" kern="1000">
                          <a:effectLst/>
                        </a:rPr>
                        <a:t>结果</a:t>
                      </a:r>
                      <a:r>
                        <a:rPr lang="en-US" sz="2000" b="1" kern="1000">
                          <a:effectLst/>
                        </a:rPr>
                        <a:t>1024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080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//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整除，返回商的整数部分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effectLst/>
                        </a:rPr>
                        <a:t>10//3</a:t>
                      </a:r>
                      <a:r>
                        <a:rPr lang="zh-CN" sz="2000" b="1" kern="1000" dirty="0">
                          <a:effectLst/>
                        </a:rPr>
                        <a:t>结果</a:t>
                      </a:r>
                      <a:r>
                        <a:rPr lang="en-US" sz="2000" b="1" kern="1000" dirty="0">
                          <a:effectLst/>
                        </a:rPr>
                        <a:t>3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" grpId="0" bldLvl="2" build="p"/>
      <p:bldP spid="5" grpId="0" bldLvl="2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3600400" cy="576064"/>
          </a:xfrm>
        </p:spPr>
        <p:txBody>
          <a:bodyPr/>
          <a:lstStyle/>
          <a:p>
            <a:pPr eaLnBrk="1" hangingPunct="1"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988840"/>
            <a:ext cx="8424936" cy="4439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ts val="3100"/>
              </a:lnSpc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zh-CN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1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 2"/>
              </a:rPr>
              <a:t> 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”除了用于算术加法，还可用于字符串、列表、元组的合并和拼接。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1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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”除了作为减法运算符外，还可以进行取反运算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1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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”除了用于算术乘法外，还可用于字符串、序列元素的重复。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1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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除数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1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/>
              </a:rPr>
              <a:t>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”运算符用于整数或实数的取余运算，如果除数是负数，那么取得的结果也一定是负数。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/>
              </a:rPr>
              <a:t>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”是整除运算符，运算结果只保留整数部分，小数部分将被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舍弃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 bldLvl="2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3600400" cy="576064"/>
          </a:xfrm>
        </p:spPr>
        <p:txBody>
          <a:bodyPr/>
          <a:lstStyle/>
          <a:p>
            <a:pPr eaLnBrk="1" hangingPunct="1"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772816"/>
            <a:ext cx="83529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ts val="36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2204864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90" fontAlgn="ctr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关系运算符又叫比较运算符，用于比较关系运算符两边的值，运算结果为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83568" y="3043744"/>
          <a:ext cx="7920879" cy="356616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05022"/>
                <a:gridCol w="5070446"/>
                <a:gridCol w="1945411"/>
              </a:tblGrid>
              <a:tr h="2733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运算符</a:t>
                      </a:r>
                      <a:endParaRPr lang="zh-CN" sz="18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描述</a:t>
                      </a:r>
                      <a:endParaRPr lang="zh-CN" sz="18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实例</a:t>
                      </a:r>
                      <a:endParaRPr lang="zh-CN" sz="18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467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 dirty="0">
                          <a:effectLst/>
                        </a:rPr>
                        <a:t>==</a:t>
                      </a:r>
                      <a:endParaRPr lang="zh-CN" sz="18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等于，如果两个操作数相等，结果为</a:t>
                      </a:r>
                      <a:r>
                        <a:rPr lang="en-US" sz="1800" b="1" kern="1000">
                          <a:effectLst/>
                        </a:rPr>
                        <a:t>True</a:t>
                      </a:r>
                      <a:r>
                        <a:rPr lang="zh-CN" sz="1800" b="1" kern="1000">
                          <a:effectLst/>
                        </a:rPr>
                        <a:t>；否则为</a:t>
                      </a:r>
                      <a:r>
                        <a:rPr lang="en-US" sz="1800" b="1" kern="1000">
                          <a:effectLst/>
                        </a:rPr>
                        <a:t>False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"b"=="B"</a:t>
                      </a:r>
                      <a:r>
                        <a:rPr lang="zh-CN" sz="1800" b="1" kern="1000">
                          <a:effectLst/>
                        </a:rPr>
                        <a:t>结果</a:t>
                      </a:r>
                      <a:r>
                        <a:rPr lang="en-US" sz="1800" b="1" kern="1000">
                          <a:effectLst/>
                        </a:rPr>
                        <a:t>False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5467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!=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不等于，如果两个操作数不相等，结果为</a:t>
                      </a:r>
                      <a:r>
                        <a:rPr lang="en-US" sz="1800" b="1" kern="1000">
                          <a:effectLst/>
                        </a:rPr>
                        <a:t>True</a:t>
                      </a:r>
                      <a:r>
                        <a:rPr lang="zh-CN" sz="1800" b="1" kern="1000">
                          <a:effectLst/>
                        </a:rPr>
                        <a:t>；否则为</a:t>
                      </a:r>
                      <a:r>
                        <a:rPr lang="en-US" sz="1800" b="1" kern="1000">
                          <a:effectLst/>
                        </a:rPr>
                        <a:t> False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5!=5.0</a:t>
                      </a:r>
                      <a:r>
                        <a:rPr lang="zh-CN" sz="1800" b="1" kern="1000">
                          <a:effectLst/>
                        </a:rPr>
                        <a:t>结果</a:t>
                      </a:r>
                      <a:r>
                        <a:rPr lang="en-US" sz="1800" b="1" kern="1000">
                          <a:effectLst/>
                        </a:rPr>
                        <a:t>False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5467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&gt; 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 dirty="0">
                          <a:effectLst/>
                        </a:rPr>
                        <a:t>大于，如果左边的操作数大于右边的操作数，结果为</a:t>
                      </a:r>
                      <a:r>
                        <a:rPr lang="en-US" sz="1800" b="1" kern="1000" dirty="0">
                          <a:effectLst/>
                        </a:rPr>
                        <a:t>True</a:t>
                      </a:r>
                      <a:r>
                        <a:rPr lang="zh-CN" sz="1800" b="1" kern="1000" dirty="0">
                          <a:effectLst/>
                        </a:rPr>
                        <a:t>；否则为</a:t>
                      </a:r>
                      <a:r>
                        <a:rPr lang="en-US" sz="1800" b="1" kern="1000" dirty="0">
                          <a:effectLst/>
                        </a:rPr>
                        <a:t> False</a:t>
                      </a:r>
                      <a:endParaRPr lang="zh-CN" sz="18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13&gt;2</a:t>
                      </a:r>
                      <a:r>
                        <a:rPr lang="zh-CN" sz="1800" b="1" kern="1000">
                          <a:effectLst/>
                        </a:rPr>
                        <a:t>结果</a:t>
                      </a:r>
                      <a:r>
                        <a:rPr lang="en-US" sz="1800" b="1" kern="1000">
                          <a:effectLst/>
                        </a:rPr>
                        <a:t>True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5467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&lt; 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小于，如果左边的操作数小于右边的操作数，结果为</a:t>
                      </a:r>
                      <a:r>
                        <a:rPr lang="en-US" sz="1800" b="1" kern="1000">
                          <a:effectLst/>
                        </a:rPr>
                        <a:t>True</a:t>
                      </a:r>
                      <a:r>
                        <a:rPr lang="zh-CN" sz="1800" b="1" kern="1000">
                          <a:effectLst/>
                        </a:rPr>
                        <a:t>；否则为</a:t>
                      </a:r>
                      <a:r>
                        <a:rPr lang="en-US" sz="1800" b="1" kern="1000">
                          <a:effectLst/>
                        </a:rPr>
                        <a:t> False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"18"&lt;"2"</a:t>
                      </a:r>
                      <a:r>
                        <a:rPr lang="zh-CN" sz="1800" b="1" kern="1000">
                          <a:effectLst/>
                        </a:rPr>
                        <a:t>结果</a:t>
                      </a:r>
                      <a:r>
                        <a:rPr lang="en-US" sz="1800" b="1" kern="1000">
                          <a:effectLst/>
                        </a:rPr>
                        <a:t>True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5467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&gt;=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大于等于，如果左边的操作数大于或等于右边的操作数，结果为</a:t>
                      </a:r>
                      <a:r>
                        <a:rPr lang="en-US" sz="1800" b="1" kern="1000">
                          <a:effectLst/>
                        </a:rPr>
                        <a:t>True</a:t>
                      </a:r>
                      <a:r>
                        <a:rPr lang="zh-CN" sz="1800" b="1" kern="1000">
                          <a:effectLst/>
                        </a:rPr>
                        <a:t>；否则为</a:t>
                      </a:r>
                      <a:r>
                        <a:rPr lang="en-US" sz="1800" b="1" kern="1000">
                          <a:effectLst/>
                        </a:rPr>
                        <a:t> False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"abc"&gt;="ABC"</a:t>
                      </a:r>
                      <a:r>
                        <a:rPr lang="zh-CN" sz="1800" b="1" kern="1000">
                          <a:effectLst/>
                        </a:rPr>
                        <a:t>结果</a:t>
                      </a:r>
                      <a:r>
                        <a:rPr lang="en-US" sz="1800" b="1" kern="1000">
                          <a:effectLst/>
                        </a:rPr>
                        <a:t>True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5467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&lt;=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小于等于，如果左边的操作数小于或等于右边的操作数，结果为</a:t>
                      </a:r>
                      <a:r>
                        <a:rPr lang="en-US" sz="1800" b="1" kern="1000">
                          <a:effectLst/>
                        </a:rPr>
                        <a:t>True</a:t>
                      </a:r>
                      <a:r>
                        <a:rPr lang="zh-CN" sz="1800" b="1" kern="1000">
                          <a:effectLst/>
                        </a:rPr>
                        <a:t>；否则为</a:t>
                      </a:r>
                      <a:r>
                        <a:rPr lang="en-US" sz="1800" b="1" kern="1000">
                          <a:effectLst/>
                        </a:rPr>
                        <a:t> False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 dirty="0">
                          <a:effectLst/>
                        </a:rPr>
                        <a:t>-3.6&lt;=-4.1</a:t>
                      </a:r>
                      <a:r>
                        <a:rPr lang="zh-CN" sz="1800" b="1" kern="1000" dirty="0">
                          <a:effectLst/>
                        </a:rPr>
                        <a:t>结果</a:t>
                      </a:r>
                      <a:r>
                        <a:rPr lang="en-US" sz="1800" b="1" kern="1000" dirty="0">
                          <a:effectLst/>
                        </a:rPr>
                        <a:t>False</a:t>
                      </a:r>
                      <a:endParaRPr lang="zh-CN" sz="18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" grpId="0" bldLvl="2" build="p"/>
      <p:bldP spid="5" grpId="0" bldLvl="2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3600400" cy="576064"/>
          </a:xfrm>
        </p:spPr>
        <p:txBody>
          <a:bodyPr/>
          <a:lstStyle/>
          <a:p>
            <a:pPr eaLnBrk="1" hangingPunct="1"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1988840"/>
            <a:ext cx="8280920" cy="3014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ts val="3800"/>
              </a:lnSpc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zh-CN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8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 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 2"/>
              </a:rPr>
              <a:t>、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关系运算符的前提是，操作数之间是可以比较大小的。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8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、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两个操作数均为数值型，按其实际大小进行比较。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8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、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两个操作数均为字符型，按字符的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码值从左到右依次比较。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 bldLvl="2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3600400" cy="576064"/>
          </a:xfrm>
        </p:spPr>
        <p:txBody>
          <a:bodyPr/>
          <a:lstStyle/>
          <a:p>
            <a:pPr eaLnBrk="1" hangingPunct="1"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772816"/>
            <a:ext cx="83529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ts val="36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2204864"/>
            <a:ext cx="8280920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90" fontAlgn="ctr">
              <a:lnSpc>
                <a:spcPts val="38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逻辑运算符是对关系表达式或逻辑值进行运算，运算结果为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66224" y="3356992"/>
          <a:ext cx="7794208" cy="302433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25456"/>
                <a:gridCol w="4747890"/>
                <a:gridCol w="2020862"/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运算符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描述（</a:t>
                      </a:r>
                      <a:r>
                        <a:rPr lang="en-US" sz="2000" b="1" kern="100">
                          <a:effectLst/>
                        </a:rPr>
                        <a:t>a=True</a:t>
                      </a:r>
                      <a:r>
                        <a:rPr lang="zh-CN" sz="2000" b="1" kern="100">
                          <a:effectLst/>
                        </a:rPr>
                        <a:t>，</a:t>
                      </a:r>
                      <a:r>
                        <a:rPr lang="en-US" sz="2000" b="1" kern="100">
                          <a:effectLst/>
                        </a:rPr>
                        <a:t>b=False</a:t>
                      </a:r>
                      <a:r>
                        <a:rPr lang="zh-CN" sz="2000" b="1" kern="100">
                          <a:effectLst/>
                        </a:rPr>
                        <a:t>）</a:t>
                      </a:r>
                      <a:endParaRPr lang="zh-CN" sz="20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实例</a:t>
                      </a:r>
                      <a:endParaRPr lang="zh-CN" sz="20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8640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effectLst/>
                        </a:rPr>
                        <a:t>and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与，当两个操作数均为</a:t>
                      </a:r>
                      <a:r>
                        <a:rPr lang="en-US" sz="2000" b="1" kern="1000">
                          <a:effectLst/>
                        </a:rPr>
                        <a:t>True</a:t>
                      </a:r>
                      <a:r>
                        <a:rPr lang="zh-CN" sz="2000" b="1" kern="1000">
                          <a:effectLst/>
                        </a:rPr>
                        <a:t>时，结果为</a:t>
                      </a:r>
                      <a:r>
                        <a:rPr lang="en-US" sz="2000" b="1" kern="1000">
                          <a:effectLst/>
                        </a:rPr>
                        <a:t>True</a:t>
                      </a:r>
                      <a:r>
                        <a:rPr lang="zh-CN" sz="2000" b="1" kern="1000">
                          <a:effectLst/>
                        </a:rPr>
                        <a:t>；否则为</a:t>
                      </a:r>
                      <a:r>
                        <a:rPr lang="en-US" sz="2000" b="1" kern="1000">
                          <a:effectLst/>
                        </a:rPr>
                        <a:t>False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a and b</a:t>
                      </a:r>
                      <a:r>
                        <a:rPr lang="zh-CN" sz="2000" b="1" kern="1000">
                          <a:effectLst/>
                        </a:rPr>
                        <a:t>结果</a:t>
                      </a:r>
                      <a:r>
                        <a:rPr lang="en-US" sz="2000" b="1" kern="1000">
                          <a:effectLst/>
                        </a:rPr>
                        <a:t>False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8640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or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或，当两个操作数之一为</a:t>
                      </a:r>
                      <a:r>
                        <a:rPr lang="en-US" sz="2000" b="1" kern="1000">
                          <a:effectLst/>
                        </a:rPr>
                        <a:t>True</a:t>
                      </a:r>
                      <a:r>
                        <a:rPr lang="zh-CN" sz="2000" b="1" kern="1000">
                          <a:effectLst/>
                        </a:rPr>
                        <a:t>时，结果为</a:t>
                      </a:r>
                      <a:r>
                        <a:rPr lang="en-US" sz="2000" b="1" kern="1000">
                          <a:effectLst/>
                        </a:rPr>
                        <a:t>True</a:t>
                      </a:r>
                      <a:r>
                        <a:rPr lang="zh-CN" sz="2000" b="1" kern="1000">
                          <a:effectLst/>
                        </a:rPr>
                        <a:t>；否则为</a:t>
                      </a:r>
                      <a:r>
                        <a:rPr lang="en-US" sz="2000" b="1" kern="1000">
                          <a:effectLst/>
                        </a:rPr>
                        <a:t> False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a or b</a:t>
                      </a:r>
                      <a:r>
                        <a:rPr lang="zh-CN" sz="2000" b="1" kern="1000">
                          <a:effectLst/>
                        </a:rPr>
                        <a:t>结果</a:t>
                      </a:r>
                      <a:r>
                        <a:rPr lang="en-US" sz="2000" b="1" kern="1000">
                          <a:effectLst/>
                        </a:rPr>
                        <a:t>True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8640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not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非，当操作数为</a:t>
                      </a:r>
                      <a:r>
                        <a:rPr lang="en-US" sz="2000" b="1" kern="1000">
                          <a:effectLst/>
                        </a:rPr>
                        <a:t>True</a:t>
                      </a:r>
                      <a:r>
                        <a:rPr lang="zh-CN" sz="2000" b="1" kern="1000">
                          <a:effectLst/>
                        </a:rPr>
                        <a:t>时，结果为</a:t>
                      </a:r>
                      <a:r>
                        <a:rPr lang="en-US" sz="2000" b="1" kern="1000">
                          <a:effectLst/>
                        </a:rPr>
                        <a:t>False</a:t>
                      </a:r>
                      <a:r>
                        <a:rPr lang="zh-CN" sz="2000" b="1" kern="1000">
                          <a:effectLst/>
                        </a:rPr>
                        <a:t>；当操作数为</a:t>
                      </a:r>
                      <a:r>
                        <a:rPr lang="en-US" sz="2000" b="1" kern="1000">
                          <a:effectLst/>
                        </a:rPr>
                        <a:t>False</a:t>
                      </a:r>
                      <a:r>
                        <a:rPr lang="zh-CN" sz="2000" b="1" kern="1000">
                          <a:effectLst/>
                        </a:rPr>
                        <a:t>时结果为 </a:t>
                      </a:r>
                      <a:r>
                        <a:rPr lang="en-US" sz="2000" b="1" kern="1000">
                          <a:effectLst/>
                        </a:rPr>
                        <a:t>True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effectLst/>
                        </a:rPr>
                        <a:t>not a</a:t>
                      </a:r>
                      <a:r>
                        <a:rPr lang="zh-CN" sz="2000" b="1" kern="1000" dirty="0">
                          <a:effectLst/>
                        </a:rPr>
                        <a:t>结果</a:t>
                      </a:r>
                      <a:r>
                        <a:rPr lang="en-US" sz="2000" b="1" kern="1000" dirty="0">
                          <a:effectLst/>
                        </a:rPr>
                        <a:t>False</a:t>
                      </a:r>
                      <a:endParaRPr lang="zh-CN" sz="2000" b="1" kern="10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effectLst/>
                        </a:rPr>
                        <a:t>not b</a:t>
                      </a:r>
                      <a:r>
                        <a:rPr lang="zh-CN" sz="2000" b="1" kern="1000" dirty="0">
                          <a:effectLst/>
                        </a:rPr>
                        <a:t>结果</a:t>
                      </a:r>
                      <a:r>
                        <a:rPr lang="en-US" sz="2000" b="1" kern="1000" dirty="0">
                          <a:effectLst/>
                        </a:rPr>
                        <a:t>True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" grpId="0" bldLvl="2" build="p"/>
      <p:bldP spid="5" grpId="0" bldLvl="2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3600400" cy="576064"/>
          </a:xfrm>
        </p:spPr>
        <p:txBody>
          <a:bodyPr/>
          <a:lstStyle/>
          <a:p>
            <a:pPr eaLnBrk="1" hangingPunct="1"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772816"/>
            <a:ext cx="83529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ts val="36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2204864"/>
            <a:ext cx="6768752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ts val="38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常用的赋值运算符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83567" y="2856515"/>
          <a:ext cx="7632849" cy="345280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72113"/>
                <a:gridCol w="3037486"/>
                <a:gridCol w="3723250"/>
              </a:tblGrid>
              <a:tr h="3836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运算符</a:t>
                      </a:r>
                      <a:endParaRPr lang="zh-CN" sz="18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描述</a:t>
                      </a:r>
                      <a:endParaRPr lang="zh-CN" sz="18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实例</a:t>
                      </a:r>
                      <a:endParaRPr lang="zh-CN" sz="18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836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=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直接赋值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a=8.5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836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+=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加法赋值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a+=10</a:t>
                      </a:r>
                      <a:r>
                        <a:rPr lang="zh-CN" sz="1800" b="1" kern="1000">
                          <a:effectLst/>
                        </a:rPr>
                        <a:t>相当于</a:t>
                      </a:r>
                      <a:r>
                        <a:rPr lang="en-US" sz="1800" b="1" kern="1000">
                          <a:effectLst/>
                        </a:rPr>
                        <a:t>a=a+10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836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-=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减法赋值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a-=10</a:t>
                      </a:r>
                      <a:r>
                        <a:rPr lang="zh-CN" sz="1800" b="1" kern="1000">
                          <a:effectLst/>
                        </a:rPr>
                        <a:t>相当于</a:t>
                      </a:r>
                      <a:r>
                        <a:rPr lang="en-US" sz="1800" b="1" kern="1000">
                          <a:effectLst/>
                        </a:rPr>
                        <a:t>a=a-10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836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*=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乘法赋值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a*=10</a:t>
                      </a:r>
                      <a:r>
                        <a:rPr lang="zh-CN" sz="1800" b="1" kern="1000">
                          <a:effectLst/>
                        </a:rPr>
                        <a:t>相当于</a:t>
                      </a:r>
                      <a:r>
                        <a:rPr lang="en-US" sz="1800" b="1" kern="1000">
                          <a:effectLst/>
                        </a:rPr>
                        <a:t>a=a*10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836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/=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除法赋值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 dirty="0">
                          <a:effectLst/>
                        </a:rPr>
                        <a:t>a/=10</a:t>
                      </a:r>
                      <a:r>
                        <a:rPr lang="zh-CN" sz="1800" b="1" kern="1000" dirty="0">
                          <a:effectLst/>
                        </a:rPr>
                        <a:t>相当于</a:t>
                      </a:r>
                      <a:r>
                        <a:rPr lang="en-US" sz="1800" b="1" kern="1000" dirty="0">
                          <a:effectLst/>
                        </a:rPr>
                        <a:t>a=a/10</a:t>
                      </a:r>
                      <a:endParaRPr lang="zh-CN" sz="18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836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%=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取模赋值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a%=10</a:t>
                      </a:r>
                      <a:r>
                        <a:rPr lang="zh-CN" sz="1800" b="1" kern="1000">
                          <a:effectLst/>
                        </a:rPr>
                        <a:t>相当于</a:t>
                      </a:r>
                      <a:r>
                        <a:rPr lang="en-US" sz="1800" b="1" kern="1000">
                          <a:effectLst/>
                        </a:rPr>
                        <a:t>a=a%10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836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**=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幂赋值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a**=10</a:t>
                      </a:r>
                      <a:r>
                        <a:rPr lang="zh-CN" sz="1800" b="1" kern="1000">
                          <a:effectLst/>
                        </a:rPr>
                        <a:t>相当于</a:t>
                      </a:r>
                      <a:r>
                        <a:rPr lang="en-US" sz="1800" b="1" kern="1000">
                          <a:effectLst/>
                        </a:rPr>
                        <a:t>a=a**10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836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//=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整除赋值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 dirty="0">
                          <a:effectLst/>
                        </a:rPr>
                        <a:t>a//=10</a:t>
                      </a:r>
                      <a:r>
                        <a:rPr lang="zh-CN" sz="1800" b="1" kern="1000" dirty="0">
                          <a:effectLst/>
                        </a:rPr>
                        <a:t>相当于</a:t>
                      </a:r>
                      <a:r>
                        <a:rPr lang="en-US" sz="1800" b="1" kern="1000" dirty="0">
                          <a:effectLst/>
                        </a:rPr>
                        <a:t>a=a//10</a:t>
                      </a:r>
                      <a:endParaRPr lang="zh-CN" sz="18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" grpId="0" bldLvl="2" build="p"/>
      <p:bldP spid="5" grpId="0" bldLvl="2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语言基础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7" name="图片 3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24744"/>
            <a:ext cx="5616624" cy="54726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3600400" cy="576064"/>
          </a:xfrm>
        </p:spPr>
        <p:txBody>
          <a:bodyPr/>
          <a:lstStyle/>
          <a:p>
            <a:pPr eaLnBrk="1" hangingPunct="1"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204864"/>
            <a:ext cx="7632848" cy="2464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ts val="3700"/>
              </a:lnSpc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zh-CN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7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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混淆赋值号“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”和等号“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”，两者意义完全不同。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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时，为了优化代码，获得更高的运行效率，推荐使用增强赋值方式。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 bldLvl="2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3600400" cy="576064"/>
          </a:xfrm>
        </p:spPr>
        <p:txBody>
          <a:bodyPr/>
          <a:lstStyle/>
          <a:p>
            <a:pPr eaLnBrk="1" hangingPunct="1"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772816"/>
            <a:ext cx="83529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ts val="36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387689"/>
            <a:ext cx="7632848" cy="1041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90" fontAlgn="ctr">
              <a:lnSpc>
                <a:spcPts val="37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位运算的规则是先把数字转换成二进制数，再进行运算，然后将运算结果再转换为原来的进制</a:t>
            </a:r>
            <a:r>
              <a:rPr lang="zh-CN" altLang="zh-CN" sz="2400" dirty="0"/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" grpId="0" bldLvl="2" build="p"/>
      <p:bldP spid="5" grpId="0" bldLvl="2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124744"/>
            <a:ext cx="83529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ts val="36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74165" y="1772816"/>
          <a:ext cx="8318314" cy="46634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50433"/>
                <a:gridCol w="4317562"/>
                <a:gridCol w="3050319"/>
              </a:tblGrid>
              <a:tr h="2521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运算符</a:t>
                      </a:r>
                      <a:endParaRPr lang="zh-CN" sz="18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描述</a:t>
                      </a:r>
                      <a:endParaRPr lang="zh-CN" sz="18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实例</a:t>
                      </a:r>
                      <a:r>
                        <a:rPr lang="en-US" sz="1800" b="1" kern="100">
                          <a:effectLst/>
                        </a:rPr>
                        <a:t>(a=36,b=13)</a:t>
                      </a:r>
                      <a:endParaRPr lang="zh-CN" sz="18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7565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&amp;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按位与，按位将两个操作数对应的二进制数一一对应，只有对应两个数位都为</a:t>
                      </a:r>
                      <a:r>
                        <a:rPr lang="en-US" sz="1800" b="1" kern="1000">
                          <a:effectLst/>
                        </a:rPr>
                        <a:t>1</a:t>
                      </a:r>
                      <a:r>
                        <a:rPr lang="zh-CN" sz="1800" b="1" kern="1000">
                          <a:effectLst/>
                        </a:rPr>
                        <a:t>，该位的结果为</a:t>
                      </a:r>
                      <a:r>
                        <a:rPr lang="en-US" sz="1800" b="1" kern="1000">
                          <a:effectLst/>
                        </a:rPr>
                        <a:t>1</a:t>
                      </a:r>
                      <a:r>
                        <a:rPr lang="zh-CN" sz="1800" b="1" kern="1000">
                          <a:effectLst/>
                        </a:rPr>
                        <a:t>，否则为</a:t>
                      </a:r>
                      <a:r>
                        <a:rPr lang="en-US" sz="1800" b="1" kern="1000">
                          <a:effectLst/>
                        </a:rPr>
                        <a:t>0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a&amp;b</a:t>
                      </a:r>
                      <a:r>
                        <a:rPr lang="zh-CN" sz="1800" b="1" kern="1000">
                          <a:effectLst/>
                        </a:rPr>
                        <a:t>结果为</a:t>
                      </a:r>
                      <a:r>
                        <a:rPr lang="en-US" sz="1800" b="1" kern="1000">
                          <a:effectLst/>
                        </a:rPr>
                        <a:t>4(</a:t>
                      </a:r>
                      <a:r>
                        <a:rPr lang="zh-CN" sz="1800" b="1" kern="1000">
                          <a:effectLst/>
                        </a:rPr>
                        <a:t>二进制</a:t>
                      </a:r>
                      <a:r>
                        <a:rPr lang="en-US" sz="1800" b="1" kern="1000">
                          <a:effectLst/>
                        </a:rPr>
                        <a:t>0000 0100)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7565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|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 dirty="0">
                          <a:effectLst/>
                        </a:rPr>
                        <a:t>按位或，按位将两个操作数对应的二进制数一一对应，只要对应两个数位有一个为</a:t>
                      </a:r>
                      <a:r>
                        <a:rPr lang="en-US" sz="1800" b="1" kern="1000" dirty="0">
                          <a:effectLst/>
                        </a:rPr>
                        <a:t>1</a:t>
                      </a:r>
                      <a:r>
                        <a:rPr lang="zh-CN" sz="1800" b="1" kern="1000" dirty="0">
                          <a:effectLst/>
                        </a:rPr>
                        <a:t>，该位的结果为</a:t>
                      </a:r>
                      <a:r>
                        <a:rPr lang="en-US" sz="1800" b="1" kern="1000" dirty="0">
                          <a:effectLst/>
                        </a:rPr>
                        <a:t>1</a:t>
                      </a:r>
                      <a:endParaRPr lang="zh-CN" sz="18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a|b</a:t>
                      </a:r>
                      <a:r>
                        <a:rPr lang="zh-CN" sz="1800" b="1" kern="1000">
                          <a:effectLst/>
                        </a:rPr>
                        <a:t>结果为</a:t>
                      </a:r>
                      <a:r>
                        <a:rPr lang="en-US" sz="1800" b="1" kern="1000">
                          <a:effectLst/>
                        </a:rPr>
                        <a:t>45(</a:t>
                      </a:r>
                      <a:r>
                        <a:rPr lang="zh-CN" sz="1800" b="1" kern="1000">
                          <a:effectLst/>
                        </a:rPr>
                        <a:t>二进制</a:t>
                      </a:r>
                      <a:r>
                        <a:rPr lang="en-US" sz="1800" b="1" kern="1000">
                          <a:effectLst/>
                        </a:rPr>
                        <a:t>0010 1101)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504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^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按位异或，当两个对应的二进制位相异时，结果为</a:t>
                      </a:r>
                      <a:r>
                        <a:rPr lang="en-US" sz="1800" b="1" kern="1000">
                          <a:effectLst/>
                        </a:rPr>
                        <a:t>1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a^b</a:t>
                      </a:r>
                      <a:r>
                        <a:rPr lang="zh-CN" sz="1800" b="1" kern="1000">
                          <a:effectLst/>
                        </a:rPr>
                        <a:t>结果为</a:t>
                      </a:r>
                      <a:r>
                        <a:rPr lang="en-US" sz="1800" b="1" kern="1000">
                          <a:effectLst/>
                        </a:rPr>
                        <a:t>41(</a:t>
                      </a:r>
                      <a:r>
                        <a:rPr lang="zh-CN" sz="1800" b="1" kern="1000">
                          <a:effectLst/>
                        </a:rPr>
                        <a:t>二进制</a:t>
                      </a:r>
                      <a:r>
                        <a:rPr lang="en-US" sz="1800" b="1" kern="1000">
                          <a:effectLst/>
                        </a:rPr>
                        <a:t>0010 1001)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04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~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按位取反，将数据的每个二进制位取反，把</a:t>
                      </a:r>
                      <a:r>
                        <a:rPr lang="en-US" sz="1800" b="1" kern="1000">
                          <a:effectLst/>
                        </a:rPr>
                        <a:t>1</a:t>
                      </a:r>
                      <a:r>
                        <a:rPr lang="zh-CN" sz="1800" b="1" kern="1000">
                          <a:effectLst/>
                        </a:rPr>
                        <a:t>变为</a:t>
                      </a:r>
                      <a:r>
                        <a:rPr lang="en-US" sz="1800" b="1" kern="1000">
                          <a:effectLst/>
                        </a:rPr>
                        <a:t>0</a:t>
                      </a:r>
                      <a:r>
                        <a:rPr lang="zh-CN" sz="1800" b="1" kern="1000">
                          <a:effectLst/>
                        </a:rPr>
                        <a:t>，把</a:t>
                      </a:r>
                      <a:r>
                        <a:rPr lang="en-US" sz="1800" b="1" kern="1000">
                          <a:effectLst/>
                        </a:rPr>
                        <a:t>0</a:t>
                      </a:r>
                      <a:r>
                        <a:rPr lang="zh-CN" sz="1800" b="1" kern="1000">
                          <a:effectLst/>
                        </a:rPr>
                        <a:t>变为</a:t>
                      </a:r>
                      <a:r>
                        <a:rPr lang="en-US" sz="1800" b="1" kern="1000">
                          <a:effectLst/>
                        </a:rPr>
                        <a:t>1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~a</a:t>
                      </a:r>
                      <a:r>
                        <a:rPr lang="zh-CN" sz="1800" b="1" kern="1000">
                          <a:effectLst/>
                        </a:rPr>
                        <a:t>结果为</a:t>
                      </a:r>
                      <a:r>
                        <a:rPr lang="en-US" sz="1800" b="1" kern="1000">
                          <a:effectLst/>
                        </a:rPr>
                        <a:t>-37(</a:t>
                      </a:r>
                      <a:r>
                        <a:rPr lang="zh-CN" sz="1800" b="1" kern="1000">
                          <a:effectLst/>
                        </a:rPr>
                        <a:t>二进制</a:t>
                      </a:r>
                      <a:r>
                        <a:rPr lang="en-US" sz="1800" b="1" kern="1000">
                          <a:effectLst/>
                        </a:rPr>
                        <a:t>1011 1101)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7565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&lt;&lt; 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左移，将数据的二进制位依次全部左移若干位，由</a:t>
                      </a:r>
                      <a:r>
                        <a:rPr lang="en-US" sz="1800" b="1" kern="1000">
                          <a:effectLst/>
                        </a:rPr>
                        <a:t>&lt;&lt;</a:t>
                      </a:r>
                      <a:r>
                        <a:rPr lang="zh-CN" sz="1800" b="1" kern="1000">
                          <a:effectLst/>
                        </a:rPr>
                        <a:t>符号右边的数指定移动的位数，高位丢弃，低位补</a:t>
                      </a:r>
                      <a:r>
                        <a:rPr lang="en-US" sz="1800" b="1" kern="1000">
                          <a:effectLst/>
                        </a:rPr>
                        <a:t>0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a&lt;&lt;3</a:t>
                      </a:r>
                      <a:r>
                        <a:rPr lang="zh-CN" sz="1800" b="1" kern="1000">
                          <a:effectLst/>
                        </a:rPr>
                        <a:t>结果为</a:t>
                      </a:r>
                      <a:r>
                        <a:rPr lang="en-US" sz="1800" b="1" kern="1000">
                          <a:effectLst/>
                        </a:rPr>
                        <a:t>288(</a:t>
                      </a:r>
                      <a:r>
                        <a:rPr lang="zh-CN" sz="1800" b="1" kern="1000">
                          <a:effectLst/>
                        </a:rPr>
                        <a:t>二进制</a:t>
                      </a:r>
                      <a:r>
                        <a:rPr lang="en-US" sz="1800" b="1" kern="1000">
                          <a:effectLst/>
                        </a:rPr>
                        <a:t>0010 0000)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7565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&gt;&gt; 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右移，将数据的二进制位依次全部右移若干位，由</a:t>
                      </a:r>
                      <a:r>
                        <a:rPr lang="en-US" sz="1800" b="1" kern="1000">
                          <a:effectLst/>
                        </a:rPr>
                        <a:t>&gt;&gt;</a:t>
                      </a:r>
                      <a:r>
                        <a:rPr lang="zh-CN" sz="1800" b="1" kern="1000">
                          <a:effectLst/>
                        </a:rPr>
                        <a:t>符号右边的数指定移动的位数</a:t>
                      </a:r>
                      <a:r>
                        <a:rPr lang="en-US" sz="1800" b="1" kern="1000">
                          <a:effectLst/>
                        </a:rPr>
                        <a:t>,</a:t>
                      </a:r>
                      <a:r>
                        <a:rPr lang="zh-CN" sz="1800" b="1" kern="1000">
                          <a:effectLst/>
                        </a:rPr>
                        <a:t>高位补</a:t>
                      </a:r>
                      <a:r>
                        <a:rPr lang="en-US" sz="1800" b="1" kern="1000">
                          <a:effectLst/>
                        </a:rPr>
                        <a:t>0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 dirty="0">
                          <a:effectLst/>
                        </a:rPr>
                        <a:t>a&gt;&gt;3</a:t>
                      </a:r>
                      <a:r>
                        <a:rPr lang="zh-CN" sz="1800" b="1" kern="1000" dirty="0">
                          <a:effectLst/>
                        </a:rPr>
                        <a:t>结果为</a:t>
                      </a:r>
                      <a:r>
                        <a:rPr lang="en-US" sz="1800" b="1" kern="1000" dirty="0">
                          <a:effectLst/>
                        </a:rPr>
                        <a:t>4(</a:t>
                      </a:r>
                      <a:r>
                        <a:rPr lang="zh-CN" sz="1800" b="1" kern="1000" dirty="0">
                          <a:effectLst/>
                        </a:rPr>
                        <a:t>二进制</a:t>
                      </a:r>
                      <a:r>
                        <a:rPr lang="en-US" sz="1800" b="1" kern="1000" dirty="0">
                          <a:effectLst/>
                        </a:rPr>
                        <a:t>0000 0100)</a:t>
                      </a:r>
                      <a:endParaRPr lang="zh-CN" sz="18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" grpId="0" bldLvl="2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844824"/>
            <a:ext cx="37444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ts val="36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11560" y="1268760"/>
            <a:ext cx="36004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387689"/>
            <a:ext cx="7632848" cy="1041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90" fontAlgn="ctr">
              <a:lnSpc>
                <a:spcPts val="37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成员运算符用于判断一个元素是否在一个序列中，序列可以是字符串、列表、元组、集合和字典等。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11560" y="3501008"/>
          <a:ext cx="7920880" cy="295232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05022"/>
                <a:gridCol w="4111277"/>
                <a:gridCol w="2904581"/>
              </a:tblGrid>
              <a:tr h="5904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运算符</a:t>
                      </a:r>
                      <a:endParaRPr lang="zh-CN" sz="18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描述</a:t>
                      </a:r>
                      <a:endParaRPr lang="zh-CN" sz="18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实例</a:t>
                      </a:r>
                      <a:endParaRPr lang="zh-CN" sz="18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1809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in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用于在指定的序列中查找某个值是否存在，存在返回</a:t>
                      </a:r>
                      <a:r>
                        <a:rPr lang="en-US" sz="1800" b="1" kern="1000">
                          <a:effectLst/>
                        </a:rPr>
                        <a:t>True</a:t>
                      </a:r>
                      <a:r>
                        <a:rPr lang="zh-CN" sz="1800" b="1" kern="1000">
                          <a:effectLst/>
                        </a:rPr>
                        <a:t>，否则返回</a:t>
                      </a:r>
                      <a:r>
                        <a:rPr lang="en-US" sz="1800" b="1" kern="1000">
                          <a:effectLst/>
                        </a:rPr>
                        <a:t>False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0" dirty="0">
                          <a:effectLst/>
                        </a:rPr>
                        <a:t>'a' in '</a:t>
                      </a:r>
                      <a:r>
                        <a:rPr lang="en-US" sz="1800" b="1" kern="1000" dirty="0" err="1">
                          <a:effectLst/>
                        </a:rPr>
                        <a:t>abcd</a:t>
                      </a:r>
                      <a:r>
                        <a:rPr lang="en-US" sz="1800" b="1" kern="1000" dirty="0">
                          <a:effectLst/>
                        </a:rPr>
                        <a:t>' </a:t>
                      </a:r>
                      <a:r>
                        <a:rPr lang="zh-CN" sz="1800" b="1" kern="1000" dirty="0">
                          <a:effectLst/>
                        </a:rPr>
                        <a:t>结果为</a:t>
                      </a:r>
                      <a:r>
                        <a:rPr lang="en-US" sz="1800" b="1" kern="1000" dirty="0">
                          <a:effectLst/>
                        </a:rPr>
                        <a:t>True</a:t>
                      </a:r>
                      <a:endParaRPr lang="zh-CN" sz="18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1809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not in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用于在指定的序列中查找某个值是否不存在，不存在返回</a:t>
                      </a:r>
                      <a:r>
                        <a:rPr lang="en-US" sz="1800" b="1" kern="1000">
                          <a:effectLst/>
                        </a:rPr>
                        <a:t>True</a:t>
                      </a:r>
                      <a:r>
                        <a:rPr lang="zh-CN" sz="1800" b="1" kern="1000">
                          <a:effectLst/>
                        </a:rPr>
                        <a:t>，否则返回</a:t>
                      </a:r>
                      <a:r>
                        <a:rPr lang="en-US" sz="1800" b="1" kern="1000">
                          <a:effectLst/>
                        </a:rPr>
                        <a:t>False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 dirty="0">
                          <a:effectLst/>
                        </a:rPr>
                        <a:t>5 not in [7,2,5,9]</a:t>
                      </a:r>
                      <a:r>
                        <a:rPr lang="zh-CN" sz="1800" b="1" kern="1000" dirty="0">
                          <a:effectLst/>
                        </a:rPr>
                        <a:t>结果为</a:t>
                      </a:r>
                      <a:r>
                        <a:rPr lang="en-US" sz="1800" b="1" kern="1000" dirty="0">
                          <a:effectLst/>
                        </a:rPr>
                        <a:t>False</a:t>
                      </a:r>
                      <a:endParaRPr lang="zh-CN" sz="18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" grpId="0" bldLvl="2" build="p"/>
      <p:bldP spid="5" grpId="0" bldLvl="2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844824"/>
            <a:ext cx="37444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ts val="36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身份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11560" y="1268760"/>
            <a:ext cx="36004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387689"/>
            <a:ext cx="7632848" cy="1041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90" fontAlgn="ctr">
              <a:lnSpc>
                <a:spcPts val="37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身份运算符用于测试两个变量是否为同一个对象，如果是同一个对象，则两者具有相同的内存地址。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83568" y="3573016"/>
          <a:ext cx="7848872" cy="291385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96795"/>
                <a:gridCol w="4503805"/>
                <a:gridCol w="2448272"/>
              </a:tblGrid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运算符</a:t>
                      </a:r>
                      <a:endParaRPr lang="zh-CN" sz="20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描述</a:t>
                      </a:r>
                      <a:endParaRPr lang="zh-CN" sz="20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实例</a:t>
                      </a:r>
                      <a:endParaRPr lang="zh-CN" sz="20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1521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is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如果运算符两侧的变量指向相同的对象，返回</a:t>
                      </a:r>
                      <a:r>
                        <a:rPr lang="en-US" sz="2000" b="1" kern="1000">
                          <a:effectLst/>
                        </a:rPr>
                        <a:t>True</a:t>
                      </a:r>
                      <a:r>
                        <a:rPr lang="zh-CN" sz="2000" b="1" kern="1000">
                          <a:effectLst/>
                        </a:rPr>
                        <a:t>，否则返回</a:t>
                      </a:r>
                      <a:r>
                        <a:rPr lang="en-US" sz="2000" b="1" kern="1000">
                          <a:effectLst/>
                        </a:rPr>
                        <a:t>False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x is y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1521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is not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如果运算符两侧的变量指向相同的对象，返回</a:t>
                      </a:r>
                      <a:r>
                        <a:rPr lang="en-US" sz="2000" b="1" kern="1000">
                          <a:effectLst/>
                        </a:rPr>
                        <a:t>False</a:t>
                      </a:r>
                      <a:r>
                        <a:rPr lang="zh-CN" sz="2000" b="1" kern="1000">
                          <a:effectLst/>
                        </a:rPr>
                        <a:t>，否则返回</a:t>
                      </a:r>
                      <a:r>
                        <a:rPr lang="en-US" sz="2000" b="1" kern="1000">
                          <a:effectLst/>
                        </a:rPr>
                        <a:t>True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effectLst/>
                        </a:rPr>
                        <a:t>x is not y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" grpId="0" bldLvl="2" build="p"/>
      <p:bldP spid="5" grpId="0" bldLvl="2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844824"/>
            <a:ext cx="37444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ts val="36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11560" y="1268760"/>
            <a:ext cx="36004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387689"/>
            <a:ext cx="7632848" cy="151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90" fontAlgn="ctr">
              <a:lnSpc>
                <a:spcPts val="37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若一个表达式中有多个运算符，先执行优先级高的运算符，后执行优先级低的运算符，同一优先级的运算符要按照从左到右的顺序执行。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" grpId="0" bldLvl="2" build="p"/>
      <p:bldP spid="5" grpId="0" bldLvl="2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11560" y="1268760"/>
            <a:ext cx="36004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5535" y="1844827"/>
          <a:ext cx="8640961" cy="475252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87298"/>
                <a:gridCol w="3288881"/>
                <a:gridCol w="4364782"/>
              </a:tblGrid>
              <a:tr h="3394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优先级</a:t>
                      </a:r>
                      <a:endParaRPr lang="zh-CN" sz="18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运算符</a:t>
                      </a:r>
                      <a:endParaRPr lang="zh-CN" sz="18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描述</a:t>
                      </a:r>
                      <a:endParaRPr lang="zh-CN" sz="18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394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1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**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幂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394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2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~ + -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按位取反，一元加号和减号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394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3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* / % //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乘、除、取模和整除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394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4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+ -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加法和减法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394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5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&lt;&lt; &gt;&gt;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左移、右移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394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6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&amp;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按位与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394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7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^ |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按位异或和按位或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394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8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&lt;= &lt; &gt; &gt;=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关系运算符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394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9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== !=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关系运算符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394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10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= %= /= //= -= += *= **= 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赋值运算符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394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11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is   is not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身份运算符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394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12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in   not in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成员运算符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394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13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not and or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 dirty="0">
                          <a:effectLst/>
                        </a:rPr>
                        <a:t>逻辑运算符</a:t>
                      </a:r>
                      <a:endParaRPr lang="zh-CN" sz="18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11560" y="1268760"/>
            <a:ext cx="36004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1844824"/>
            <a:ext cx="23800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2387689"/>
            <a:ext cx="7848872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ts val="3700"/>
              </a:lnSpc>
            </a:pP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）表达式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的组成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90" fontAlgn="ctr">
              <a:lnSpc>
                <a:spcPts val="37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表达式由</a:t>
            </a:r>
            <a:r>
              <a:rPr lang="zh-CN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常量、运算符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圆括号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按一定的规则组成。表达式的运算要遵循运算符的优先级规律，运算后得到一个确定的值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700"/>
              </a:lnSpc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zh-CN" altLang="zh-CN" sz="2400" dirty="0"/>
              <a:t>（</a:t>
            </a:r>
            <a:r>
              <a:rPr lang="en-US" altLang="zh-CN" sz="2400" dirty="0"/>
              <a:t>2+x*y*z</a:t>
            </a:r>
            <a:r>
              <a:rPr lang="zh-CN" altLang="zh-CN" sz="2400" dirty="0"/>
              <a:t>）</a:t>
            </a:r>
            <a:r>
              <a:rPr lang="en-US" altLang="zh-CN" sz="2400" dirty="0"/>
              <a:t>**3/(1/x+1/y)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 bldLvl="2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11560" y="1268760"/>
            <a:ext cx="36004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83568" y="1700808"/>
                <a:ext cx="7848872" cy="5361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ctr">
                  <a:lnSpc>
                    <a:spcPts val="3700"/>
                  </a:lnSpc>
                </a:pPr>
                <a:r>
                  <a:rPr lang="zh-CN" altLang="en-US" sz="2400" dirty="0" smtClean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dirty="0" smtClean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dirty="0" smtClean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）表达式</a:t>
                </a:r>
                <a:r>
                  <a:rPr lang="zh-CN" altLang="en-US" sz="2400" dirty="0" smtClean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的书写</a:t>
                </a:r>
                <a:endParaRPr lang="en-US" altLang="zh-CN" sz="24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 fontAlgn="ctr">
                  <a:lnSpc>
                    <a:spcPts val="3700"/>
                  </a:lnSpc>
                  <a:buBlip>
                    <a:blip r:embed="rId1"/>
                  </a:buBlip>
                </a:pPr>
                <a:r>
                  <a:rPr lang="zh-CN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表达式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中的“</a:t>
                </a:r>
                <a:r>
                  <a:rPr lang="en-US" altLang="zh-CN" sz="2400" dirty="0">
                    <a:solidFill>
                      <a:srgbClr val="FF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”不能省略</a:t>
                </a:r>
                <a:r>
                  <a:rPr lang="zh-CN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ctr">
                  <a:lnSpc>
                    <a:spcPts val="3700"/>
                  </a:lnSpc>
                </a:pPr>
                <a:r>
                  <a:rPr lang="zh-CN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例如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b2-4ac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写成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Python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表达式为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b*b-4*a*c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ts val="3700"/>
                  </a:lnSpc>
                  <a:buBlip>
                    <a:blip r:embed="rId1"/>
                  </a:buBlip>
                </a:pPr>
                <a:r>
                  <a:rPr lang="zh-CN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表达式</a:t>
                </a:r>
                <a:r>
                  <a:rPr lang="zh-CN" altLang="zh-CN" sz="2400" dirty="0">
                    <a:solidFill>
                      <a:srgbClr val="FF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只能使用圆括号改变运算的优先顺序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，括号要成对出现</a:t>
                </a:r>
                <a:r>
                  <a:rPr lang="zh-CN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3700"/>
                  </a:lnSpc>
                </a:pPr>
                <a:r>
                  <a:rPr lang="zh-CN" altLang="en-US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例：</a:t>
                </a:r>
                <a:r>
                  <a:rPr lang="zh-CN" altLang="zh-CN" sz="2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数学表达式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 panose="02040503050406030204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/>
                              </a:rPr>
                            </m:ctrlPr>
                          </m:sSupPr>
                          <m:e>
                            <m:r>
                              <a:rPr lang="zh-CN" altLang="zh-CN" sz="2400">
                                <a:latin typeface="Cambria Math" panose="02040503050406030204"/>
                              </a:rPr>
                              <m:t>（</m:t>
                            </m:r>
                            <m:r>
                              <a:rPr lang="en-US" altLang="zh-CN" sz="2400">
                                <a:latin typeface="Cambria Math" panose="02040503050406030204"/>
                              </a:rPr>
                              <m:t>2</m:t>
                            </m:r>
                            <m:r>
                              <a:rPr lang="en-US" altLang="zh-CN" sz="2400">
                                <a:latin typeface="Cambria Math" panose="02040503050406030204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/>
                              </a:rPr>
                              <m:t>xyz</m:t>
                            </m:r>
                            <m:r>
                              <a:rPr lang="zh-CN" altLang="zh-CN" sz="2400">
                                <a:latin typeface="Cambria Math" panose="02040503050406030204"/>
                              </a:rPr>
                              <m:t>）</m:t>
                            </m:r>
                          </m:e>
                          <m:sup>
                            <m:r>
                              <a:rPr lang="en-US" altLang="zh-CN" sz="2400">
                                <a:latin typeface="Cambria Math" panose="02040503050406030204"/>
                              </a:rPr>
                              <m:t>3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latin typeface="Cambria Math" panose="02040503050406030204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/>
                              </a:rPr>
                              <m:t>x</m:t>
                            </m:r>
                          </m:den>
                        </m:f>
                        <m:r>
                          <a:rPr lang="en-US" altLang="zh-CN" sz="2400">
                            <a:latin typeface="Cambria Math" panose="02040503050406030204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latin typeface="Cambria Math" panose="02040503050406030204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/>
                              </a:rPr>
                              <m:t>y</m:t>
                            </m:r>
                          </m:den>
                        </m:f>
                      </m:den>
                    </m:f>
                  </m:oMath>
                </a14:m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，写成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Python</a:t>
                </a:r>
                <a:r>
                  <a:rPr lang="zh-CN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表达式</a:t>
                </a:r>
                <a:r>
                  <a:rPr lang="zh-CN" altLang="zh-CN" sz="2400" dirty="0" smtClean="0"/>
                  <a:t>。</a:t>
                </a:r>
                <a:endParaRPr lang="en-US" altLang="zh-CN" sz="2400" dirty="0" smtClean="0"/>
              </a:p>
              <a:p>
                <a:pPr fontAlgn="ctr">
                  <a:lnSpc>
                    <a:spcPts val="3700"/>
                  </a:lnSpc>
                </a:pPr>
                <a:r>
                  <a:rPr lang="zh-CN" altLang="en-US" sz="2400" dirty="0" smtClean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dirty="0" smtClean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400" dirty="0" smtClean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）表达式</a:t>
                </a:r>
                <a:r>
                  <a:rPr lang="zh-CN" altLang="en-US" sz="240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:endParaRPr lang="en-US" altLang="zh-CN" sz="24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ctr">
                  <a:lnSpc>
                    <a:spcPts val="3700"/>
                  </a:lnSpc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例如：计算表达式的值。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ctr">
                  <a:lnSpc>
                    <a:spcPts val="3700"/>
                  </a:lnSpc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400" dirty="0" smtClean="0"/>
                  <a:t>8</a:t>
                </a:r>
                <a:r>
                  <a:rPr lang="en-US" altLang="zh-CN" sz="2400" dirty="0"/>
                  <a:t>%-3*3**2+23//5-True</a:t>
                </a:r>
                <a:endParaRPr lang="en-US" altLang="zh-CN" sz="2400" dirty="0"/>
              </a:p>
              <a:p>
                <a:pPr fontAlgn="ctr">
                  <a:lnSpc>
                    <a:spcPts val="3700"/>
                  </a:lnSpc>
                </a:pPr>
                <a:r>
                  <a:rPr lang="en-US" altLang="zh-CN" sz="2400" dirty="0" err="1" smtClean="0"/>
                  <a:t>2</a:t>
                </a:r>
                <a:r>
                  <a:rPr lang="zh-CN" altLang="en-US" sz="2400" dirty="0" err="1" smtClean="0"/>
                  <a:t>、</a:t>
                </a:r>
                <a:r>
                  <a:rPr lang="en-US" altLang="zh-CN" sz="2400" dirty="0" err="1" smtClean="0"/>
                  <a:t>len</a:t>
                </a:r>
                <a:r>
                  <a:rPr lang="en-US" altLang="zh-CN" sz="2400" dirty="0"/>
                  <a:t>('</a:t>
                </a:r>
                <a:r>
                  <a:rPr lang="en-US" altLang="zh-CN" sz="2400" dirty="0" err="1"/>
                  <a:t>beijing</a:t>
                </a:r>
                <a:r>
                  <a:rPr lang="en-US" altLang="zh-CN" sz="2400" dirty="0"/>
                  <a:t>'+'shanghai')/2+ord('c')%4</a:t>
                </a: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4100"/>
                  </a:lnSpc>
                </a:pP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00808"/>
                <a:ext cx="7848872" cy="5361940"/>
              </a:xfrm>
              <a:prstGeom prst="rect">
                <a:avLst/>
              </a:prstGeom>
              <a:blipFill rotWithShape="1">
                <a:blip r:embed="rId2"/>
                <a:stretch>
                  <a:fillRect l="-4" t="-5" r="7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 bldLvl="2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11560" y="1268760"/>
            <a:ext cx="36004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常用系统函数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924944"/>
            <a:ext cx="360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1772816"/>
            <a:ext cx="7848872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90" fontAlgn="ctr">
              <a:lnSpc>
                <a:spcPts val="39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提供了丰富的函数，分为内置函数、标准库函数和第三方库函数。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3356992"/>
            <a:ext cx="78488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ts val="3600"/>
              </a:lnSpc>
            </a:pP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）内置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90" fontAlgn="ctr">
              <a:lnSpc>
                <a:spcPts val="36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提供了一些内置函数，这类函数不需要导入任何模块即可直接使用，主要完成一些运算符无法实现的运算功能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90" fontAlgn="ctr">
              <a:lnSpc>
                <a:spcPts val="36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在命令行输入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(__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builtins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语句，即可查看所有内置函数和内置对象。使用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help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（函数名）即可查看某个函数的用法。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" grpId="0"/>
      <p:bldP spid="5" grpId="0" bldLvl="2" build="p"/>
      <p:bldP spid="6" grpId="0" bldLvl="2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6"/>
          <p:cNvGrpSpPr/>
          <p:nvPr/>
        </p:nvGrpSpPr>
        <p:grpSpPr bwMode="auto">
          <a:xfrm>
            <a:off x="1475656" y="1628800"/>
            <a:ext cx="5410200" cy="665163"/>
            <a:chOff x="1248" y="1200"/>
            <a:chExt cx="3408" cy="419"/>
          </a:xfrm>
        </p:grpSpPr>
        <p:grpSp>
          <p:nvGrpSpPr>
            <p:cNvPr id="6" name="Group 8"/>
            <p:cNvGrpSpPr/>
            <p:nvPr/>
          </p:nvGrpSpPr>
          <p:grpSpPr bwMode="auto">
            <a:xfrm>
              <a:off x="1248" y="1200"/>
              <a:ext cx="480" cy="419"/>
              <a:chOff x="1110" y="2656"/>
              <a:chExt cx="1549" cy="1351"/>
            </a:xfrm>
          </p:grpSpPr>
          <p:sp>
            <p:nvSpPr>
              <p:cNvPr id="10" name="AutoShape 9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AutoShape 10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AutoShape 11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tx2">
                      <a:gamma/>
                      <a:shade val="46275"/>
                      <a:invGamma/>
                    </a:schemeClr>
                  </a:gs>
                  <a:gs pos="100000">
                    <a:schemeClr val="tx2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Line 16"/>
            <p:cNvSpPr>
              <a:spLocks noChangeShapeType="1"/>
            </p:cNvSpPr>
            <p:nvPr/>
          </p:nvSpPr>
          <p:spPr bwMode="auto">
            <a:xfrm>
              <a:off x="1632" y="1584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1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1866" y="1207"/>
              <a:ext cx="10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</a:t>
              </a: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gray">
            <a:xfrm>
              <a:off x="1289" y="1262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 smtClean="0">
                  <a:solidFill>
                    <a:srgbClr val="FFFFFF"/>
                  </a:solidFill>
                </a:rPr>
                <a:t>2.1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Group 37"/>
          <p:cNvGrpSpPr/>
          <p:nvPr/>
        </p:nvGrpSpPr>
        <p:grpSpPr bwMode="auto">
          <a:xfrm>
            <a:off x="1475656" y="2543200"/>
            <a:ext cx="5410200" cy="665163"/>
            <a:chOff x="1248" y="1776"/>
            <a:chExt cx="3408" cy="419"/>
          </a:xfrm>
        </p:grpSpPr>
        <p:grpSp>
          <p:nvGrpSpPr>
            <p:cNvPr id="14" name="Group 12"/>
            <p:cNvGrpSpPr/>
            <p:nvPr/>
          </p:nvGrpSpPr>
          <p:grpSpPr bwMode="auto">
            <a:xfrm>
              <a:off x="1248" y="1776"/>
              <a:ext cx="480" cy="419"/>
              <a:chOff x="3174" y="2656"/>
              <a:chExt cx="1549" cy="1351"/>
            </a:xfrm>
          </p:grpSpPr>
          <p:sp>
            <p:nvSpPr>
              <p:cNvPr id="18" name="AutoShape 1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AutoShape 1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AutoShape 1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1632" y="2160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1866" y="1824"/>
              <a:ext cx="12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常量和变量</a:t>
              </a: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gray">
            <a:xfrm>
              <a:off x="1289" y="1838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 smtClean="0">
                  <a:solidFill>
                    <a:srgbClr val="FFFFFF"/>
                  </a:solidFill>
                </a:rPr>
                <a:t>2.2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1" name="Group 38"/>
          <p:cNvGrpSpPr/>
          <p:nvPr/>
        </p:nvGrpSpPr>
        <p:grpSpPr bwMode="auto">
          <a:xfrm>
            <a:off x="1475656" y="3435375"/>
            <a:ext cx="5410200" cy="665163"/>
            <a:chOff x="1248" y="2338"/>
            <a:chExt cx="3408" cy="419"/>
          </a:xfrm>
        </p:grpSpPr>
        <p:grpSp>
          <p:nvGrpSpPr>
            <p:cNvPr id="22" name="Group 22"/>
            <p:cNvGrpSpPr/>
            <p:nvPr/>
          </p:nvGrpSpPr>
          <p:grpSpPr bwMode="auto">
            <a:xfrm>
              <a:off x="1248" y="2338"/>
              <a:ext cx="480" cy="419"/>
              <a:chOff x="1110" y="2656"/>
              <a:chExt cx="1549" cy="1351"/>
            </a:xfrm>
          </p:grpSpPr>
          <p:sp>
            <p:nvSpPr>
              <p:cNvPr id="26" name="AutoShape 2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AutoShape 2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AutoShape 25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tx2">
                      <a:gamma/>
                      <a:shade val="46275"/>
                      <a:invGamma/>
                    </a:schemeClr>
                  </a:gs>
                  <a:gs pos="100000">
                    <a:schemeClr val="tx2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>
              <a:off x="1632" y="2722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31"/>
            <p:cNvSpPr txBox="1">
              <a:spLocks noChangeArrowheads="1"/>
            </p:cNvSpPr>
            <p:nvPr/>
          </p:nvSpPr>
          <p:spPr bwMode="auto">
            <a:xfrm>
              <a:off x="1866" y="2386"/>
              <a:ext cx="17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运算符和表达式</a:t>
              </a: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32"/>
            <p:cNvSpPr txBox="1">
              <a:spLocks noChangeArrowheads="1"/>
            </p:cNvSpPr>
            <p:nvPr/>
          </p:nvSpPr>
          <p:spPr bwMode="gray">
            <a:xfrm>
              <a:off x="1289" y="2400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 smtClean="0">
                  <a:solidFill>
                    <a:srgbClr val="FFFFFF"/>
                  </a:solidFill>
                </a:rPr>
                <a:t>2.3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9" name="Group 39"/>
          <p:cNvGrpSpPr/>
          <p:nvPr/>
        </p:nvGrpSpPr>
        <p:grpSpPr bwMode="auto">
          <a:xfrm>
            <a:off x="1475656" y="4221188"/>
            <a:ext cx="5410200" cy="793750"/>
            <a:chOff x="1248" y="2833"/>
            <a:chExt cx="3408" cy="500"/>
          </a:xfrm>
        </p:grpSpPr>
        <p:grpSp>
          <p:nvGrpSpPr>
            <p:cNvPr id="30" name="Group 26"/>
            <p:cNvGrpSpPr/>
            <p:nvPr/>
          </p:nvGrpSpPr>
          <p:grpSpPr bwMode="auto">
            <a:xfrm>
              <a:off x="1248" y="2914"/>
              <a:ext cx="480" cy="419"/>
              <a:chOff x="3174" y="2656"/>
              <a:chExt cx="1549" cy="1351"/>
            </a:xfrm>
          </p:grpSpPr>
          <p:sp>
            <p:nvSpPr>
              <p:cNvPr id="34" name="AutoShape 27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AutoShape 28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AutoShape 29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1632" y="3298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1866" y="2833"/>
              <a:ext cx="1473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常用系统函数</a:t>
              </a: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gray">
            <a:xfrm>
              <a:off x="1289" y="297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 smtClean="0">
                  <a:solidFill>
                    <a:srgbClr val="FFFFFF"/>
                  </a:solidFill>
                </a:rPr>
                <a:t>2.4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7" name="Group 39"/>
          <p:cNvGrpSpPr/>
          <p:nvPr/>
        </p:nvGrpSpPr>
        <p:grpSpPr bwMode="auto">
          <a:xfrm>
            <a:off x="1475656" y="5085829"/>
            <a:ext cx="5410200" cy="793750"/>
            <a:chOff x="1248" y="2833"/>
            <a:chExt cx="3408" cy="500"/>
          </a:xfrm>
        </p:grpSpPr>
        <p:grpSp>
          <p:nvGrpSpPr>
            <p:cNvPr id="38" name="Group 26"/>
            <p:cNvGrpSpPr/>
            <p:nvPr/>
          </p:nvGrpSpPr>
          <p:grpSpPr bwMode="auto">
            <a:xfrm>
              <a:off x="1248" y="2914"/>
              <a:ext cx="480" cy="419"/>
              <a:chOff x="3174" y="2656"/>
              <a:chExt cx="1549" cy="1351"/>
            </a:xfrm>
          </p:grpSpPr>
          <p:sp>
            <p:nvSpPr>
              <p:cNvPr id="42" name="AutoShape 27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AutoShape 28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AutoShape 29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1632" y="3298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1866" y="2833"/>
              <a:ext cx="1473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28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代码编写规则</a:t>
              </a: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 Box 35"/>
            <p:cNvSpPr txBox="1">
              <a:spLocks noChangeArrowheads="1"/>
            </p:cNvSpPr>
            <p:nvPr/>
          </p:nvSpPr>
          <p:spPr bwMode="gray">
            <a:xfrm>
              <a:off x="1289" y="2976"/>
              <a:ext cx="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 b="1" dirty="0" smtClean="0">
                  <a:solidFill>
                    <a:srgbClr val="FFFFFF"/>
                  </a:solidFill>
                </a:rPr>
                <a:t>2.5</a:t>
              </a:r>
              <a:endParaRPr lang="en-US" altLang="zh-CN" sz="2400" b="1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11560" y="1268760"/>
            <a:ext cx="36004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常用系统函数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772816"/>
            <a:ext cx="7848872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ts val="3900"/>
              </a:lnSpc>
            </a:pP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）常用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内置函数功能说明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ctr">
              <a:lnSpc>
                <a:spcPts val="3900"/>
              </a:lnSpc>
              <a:buBlip>
                <a:blip r:embed="rId1"/>
              </a:buBlip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数学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运算函数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27584" y="3212976"/>
          <a:ext cx="7704856" cy="266429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00895"/>
                <a:gridCol w="5803961"/>
              </a:tblGrid>
              <a:tr h="380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函数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功能说明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806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abs(x)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求绝对值。返回数字</a:t>
                      </a:r>
                      <a:r>
                        <a:rPr lang="en-US" sz="2000" b="1" kern="1000">
                          <a:effectLst/>
                        </a:rPr>
                        <a:t>x</a:t>
                      </a:r>
                      <a:r>
                        <a:rPr lang="zh-CN" sz="2000" b="1" kern="1000">
                          <a:effectLst/>
                        </a:rPr>
                        <a:t>的绝对值或复数</a:t>
                      </a:r>
                      <a:r>
                        <a:rPr lang="en-US" sz="2000" b="1" kern="1000">
                          <a:effectLst/>
                        </a:rPr>
                        <a:t>x</a:t>
                      </a:r>
                      <a:r>
                        <a:rPr lang="zh-CN" sz="2000" b="1" kern="1000">
                          <a:effectLst/>
                        </a:rPr>
                        <a:t>的模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7612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complex([real[,imag]])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创建一个复数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806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divmod(a,b)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分别取</a:t>
                      </a:r>
                      <a:r>
                        <a:rPr lang="en-US" sz="2000" b="1" kern="1000">
                          <a:effectLst/>
                        </a:rPr>
                        <a:t>a/b</a:t>
                      </a:r>
                      <a:r>
                        <a:rPr lang="zh-CN" sz="2000" b="1" kern="1000">
                          <a:effectLst/>
                        </a:rPr>
                        <a:t>的商和余数构成一个元组。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806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pow(x,y)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返回</a:t>
                      </a:r>
                      <a:r>
                        <a:rPr lang="en-US" sz="2000" b="1" kern="1000">
                          <a:effectLst/>
                        </a:rPr>
                        <a:t>x</a:t>
                      </a:r>
                      <a:r>
                        <a:rPr lang="zh-CN" sz="2000" b="1" kern="1000">
                          <a:effectLst/>
                        </a:rPr>
                        <a:t>的</a:t>
                      </a:r>
                      <a:r>
                        <a:rPr lang="en-US" sz="2000" b="1" kern="1000">
                          <a:effectLst/>
                        </a:rPr>
                        <a:t>y</a:t>
                      </a:r>
                      <a:r>
                        <a:rPr lang="zh-CN" sz="2000" b="1" kern="1000">
                          <a:effectLst/>
                        </a:rPr>
                        <a:t>次幂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806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round(x[,n])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</a:rPr>
                        <a:t>对</a:t>
                      </a:r>
                      <a:r>
                        <a:rPr lang="en-US" sz="2000" b="1" kern="1000" dirty="0">
                          <a:effectLst/>
                        </a:rPr>
                        <a:t>x</a:t>
                      </a:r>
                      <a:r>
                        <a:rPr lang="zh-CN" sz="2000" b="1" kern="1000" dirty="0">
                          <a:effectLst/>
                        </a:rPr>
                        <a:t>进行四舍五入，保留</a:t>
                      </a:r>
                      <a:r>
                        <a:rPr lang="en-US" sz="2000" b="1" kern="1000" dirty="0">
                          <a:effectLst/>
                        </a:rPr>
                        <a:t>n</a:t>
                      </a:r>
                      <a:r>
                        <a:rPr lang="zh-CN" sz="2000" b="1" kern="1000" dirty="0">
                          <a:effectLst/>
                        </a:rPr>
                        <a:t>位小数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6" grpId="0" bldLvl="2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11560" y="1268760"/>
            <a:ext cx="36004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常用系统函数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628800"/>
            <a:ext cx="3312368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ctr">
              <a:lnSpc>
                <a:spcPts val="3900"/>
              </a:lnSpc>
              <a:buBlip>
                <a:blip r:embed="rId1"/>
              </a:buBlip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操作函数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51520" y="2239784"/>
          <a:ext cx="8640960" cy="36576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92288"/>
                <a:gridCol w="6048672"/>
              </a:tblGrid>
              <a:tr h="256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函数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功能说明</a:t>
                      </a:r>
                      <a:endParaRPr lang="zh-CN" sz="20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5128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all(iterable)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</a:rPr>
                        <a:t>元素都为真时，函数值为</a:t>
                      </a:r>
                      <a:r>
                        <a:rPr lang="en-US" sz="2000" b="1" kern="1000" dirty="0">
                          <a:effectLst/>
                        </a:rPr>
                        <a:t>True</a:t>
                      </a:r>
                      <a:r>
                        <a:rPr lang="zh-CN" sz="2000" b="1" kern="1000" dirty="0">
                          <a:effectLst/>
                        </a:rPr>
                        <a:t>；元素为空时，函数则返回</a:t>
                      </a:r>
                      <a:r>
                        <a:rPr lang="en-US" sz="2000" b="1" kern="1000" dirty="0">
                          <a:effectLst/>
                        </a:rPr>
                        <a:t>False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5128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effectLst/>
                        </a:rPr>
                        <a:t>any(</a:t>
                      </a:r>
                      <a:r>
                        <a:rPr lang="en-US" sz="2000" b="1" kern="1000" dirty="0" err="1">
                          <a:effectLst/>
                        </a:rPr>
                        <a:t>iterable</a:t>
                      </a:r>
                      <a:r>
                        <a:rPr lang="en-US" sz="2000" b="1" kern="1000" dirty="0">
                          <a:effectLst/>
                        </a:rPr>
                        <a:t>)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元素有一个为真时，函数值为</a:t>
                      </a:r>
                      <a:r>
                        <a:rPr lang="en-US" sz="2000" b="1" kern="1000">
                          <a:effectLst/>
                        </a:rPr>
                        <a:t>True</a:t>
                      </a:r>
                      <a:r>
                        <a:rPr lang="zh-CN" sz="2000" b="1" kern="1000">
                          <a:effectLst/>
                        </a:rPr>
                        <a:t>；元素为空时，函数则返回</a:t>
                      </a:r>
                      <a:r>
                        <a:rPr lang="en-US" sz="2000" b="1" kern="1000">
                          <a:effectLst/>
                        </a:rPr>
                        <a:t>False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56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max(x)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返回序列</a:t>
                      </a:r>
                      <a:r>
                        <a:rPr lang="en-US" sz="2000" b="1" kern="1000">
                          <a:effectLst/>
                        </a:rPr>
                        <a:t>x</a:t>
                      </a:r>
                      <a:r>
                        <a:rPr lang="zh-CN" sz="2000" b="1" kern="1000">
                          <a:effectLst/>
                        </a:rPr>
                        <a:t>中的最大值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56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min(x)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返回序列</a:t>
                      </a:r>
                      <a:r>
                        <a:rPr lang="en-US" sz="2000" b="1" kern="1000">
                          <a:effectLst/>
                        </a:rPr>
                        <a:t>x</a:t>
                      </a:r>
                      <a:r>
                        <a:rPr lang="zh-CN" sz="2000" b="1" kern="1000">
                          <a:effectLst/>
                        </a:rPr>
                        <a:t>中的最小值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56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sum(x)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返回序列</a:t>
                      </a:r>
                      <a:r>
                        <a:rPr lang="en-US" sz="2000" b="1" kern="1000">
                          <a:effectLst/>
                        </a:rPr>
                        <a:t>x</a:t>
                      </a:r>
                      <a:r>
                        <a:rPr lang="zh-CN" sz="2000" b="1" kern="1000">
                          <a:effectLst/>
                        </a:rPr>
                        <a:t>中所有元素之和，所有元素必须为数字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621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range([start,]end[,step])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产生一个</a:t>
                      </a:r>
                      <a:r>
                        <a:rPr lang="en-US" sz="2000" b="1" kern="1000">
                          <a:effectLst/>
                        </a:rPr>
                        <a:t>[start,end)</a:t>
                      </a:r>
                      <a:r>
                        <a:rPr lang="zh-CN" sz="2000" b="1" kern="1000">
                          <a:effectLst/>
                        </a:rPr>
                        <a:t>区间内以</a:t>
                      </a:r>
                      <a:r>
                        <a:rPr lang="en-US" sz="2000" b="1" kern="1000">
                          <a:effectLst/>
                        </a:rPr>
                        <a:t>step</a:t>
                      </a:r>
                      <a:r>
                        <a:rPr lang="zh-CN" sz="2000" b="1" kern="1000">
                          <a:effectLst/>
                        </a:rPr>
                        <a:t>为步长的整数序列，默认从</a:t>
                      </a:r>
                      <a:r>
                        <a:rPr lang="en-US" sz="2000" b="1" kern="1000">
                          <a:effectLst/>
                        </a:rPr>
                        <a:t>0</a:t>
                      </a:r>
                      <a:r>
                        <a:rPr lang="zh-CN" sz="2000" b="1" kern="1000">
                          <a:effectLst/>
                        </a:rPr>
                        <a:t>开始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56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list(iterable)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产生一个列表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56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effectLst/>
                        </a:rPr>
                        <a:t>tuple(</a:t>
                      </a:r>
                      <a:r>
                        <a:rPr lang="en-US" sz="2000" b="1" kern="1000" dirty="0" err="1">
                          <a:effectLst/>
                        </a:rPr>
                        <a:t>iterable</a:t>
                      </a:r>
                      <a:r>
                        <a:rPr lang="en-US" sz="2000" b="1" kern="1000" dirty="0">
                          <a:effectLst/>
                        </a:rPr>
                        <a:t>)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</a:rPr>
                        <a:t>产生一个元组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6" grpId="0" bldLvl="2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11560" y="1268760"/>
            <a:ext cx="36004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常用系统函数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628800"/>
            <a:ext cx="3312368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ctr">
              <a:lnSpc>
                <a:spcPts val="3900"/>
              </a:lnSpc>
              <a:buBlip>
                <a:blip r:embed="rId1"/>
              </a:buBlip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83569" y="2420888"/>
          <a:ext cx="8136904" cy="38404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379125"/>
                <a:gridCol w="4757779"/>
              </a:tblGrid>
              <a:tr h="1753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函数</a:t>
                      </a:r>
                      <a:endParaRPr lang="zh-CN" sz="18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功能说明</a:t>
                      </a:r>
                      <a:endParaRPr lang="zh-CN" sz="18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753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getattr(object,name[,defalut])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获取一个类的属性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753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globals()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返回一个描述当前全局符号表的字典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753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hasattr(object,name)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判断对象</a:t>
                      </a:r>
                      <a:r>
                        <a:rPr lang="en-US" sz="1800" b="1" kern="1000">
                          <a:effectLst/>
                        </a:rPr>
                        <a:t>object</a:t>
                      </a:r>
                      <a:r>
                        <a:rPr lang="zh-CN" sz="1800" b="1" kern="1000">
                          <a:effectLst/>
                        </a:rPr>
                        <a:t>是否包含名为</a:t>
                      </a:r>
                      <a:r>
                        <a:rPr lang="en-US" sz="1800" b="1" kern="1000">
                          <a:effectLst/>
                        </a:rPr>
                        <a:t>name</a:t>
                      </a:r>
                      <a:r>
                        <a:rPr lang="zh-CN" sz="1800" b="1" kern="1000">
                          <a:effectLst/>
                        </a:rPr>
                        <a:t>的特性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506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hash(object)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如果对象</a:t>
                      </a:r>
                      <a:r>
                        <a:rPr lang="en-US" sz="1800" b="1" kern="1000">
                          <a:effectLst/>
                        </a:rPr>
                        <a:t>object</a:t>
                      </a:r>
                      <a:r>
                        <a:rPr lang="zh-CN" sz="1800" b="1" kern="1000">
                          <a:effectLst/>
                        </a:rPr>
                        <a:t>为哈希表类型，返回对象</a:t>
                      </a:r>
                      <a:r>
                        <a:rPr lang="en-US" sz="1800" b="1" kern="1000">
                          <a:effectLst/>
                        </a:rPr>
                        <a:t>object</a:t>
                      </a:r>
                      <a:r>
                        <a:rPr lang="zh-CN" sz="1800" b="1" kern="1000">
                          <a:effectLst/>
                        </a:rPr>
                        <a:t>的哈希值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753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id(object)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返回对象的唯一标识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753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isinstance(object,classinfo)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判断</a:t>
                      </a:r>
                      <a:r>
                        <a:rPr lang="en-US" sz="1800" b="1" kern="1000">
                          <a:effectLst/>
                        </a:rPr>
                        <a:t>object</a:t>
                      </a:r>
                      <a:r>
                        <a:rPr lang="zh-CN" sz="1800" b="1" kern="1000">
                          <a:effectLst/>
                        </a:rPr>
                        <a:t>是否是</a:t>
                      </a:r>
                      <a:r>
                        <a:rPr lang="en-US" sz="1800" b="1" kern="1000">
                          <a:effectLst/>
                        </a:rPr>
                        <a:t>class</a:t>
                      </a:r>
                      <a:r>
                        <a:rPr lang="zh-CN" sz="1800" b="1" kern="1000">
                          <a:effectLst/>
                        </a:rPr>
                        <a:t>的实例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753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issubclass(class,classinfo)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 dirty="0">
                          <a:effectLst/>
                        </a:rPr>
                        <a:t>判断是否是子类</a:t>
                      </a:r>
                      <a:endParaRPr lang="zh-CN" sz="18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753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locals() 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返回当前的变量列表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753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 dirty="0">
                          <a:effectLst/>
                        </a:rPr>
                        <a:t>map(</a:t>
                      </a:r>
                      <a:r>
                        <a:rPr lang="en-US" sz="1800" b="1" kern="1000" dirty="0" err="1">
                          <a:effectLst/>
                        </a:rPr>
                        <a:t>function,iterable</a:t>
                      </a:r>
                      <a:r>
                        <a:rPr lang="en-US" sz="1800" b="1" kern="1000" dirty="0">
                          <a:effectLst/>
                        </a:rPr>
                        <a:t>, ...) </a:t>
                      </a:r>
                      <a:endParaRPr lang="zh-CN" sz="18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遍历每个元素，执行</a:t>
                      </a:r>
                      <a:r>
                        <a:rPr lang="en-US" sz="1800" b="1" kern="1000">
                          <a:effectLst/>
                        </a:rPr>
                        <a:t>function</a:t>
                      </a:r>
                      <a:r>
                        <a:rPr lang="zh-CN" sz="1800" b="1" kern="1000">
                          <a:effectLst/>
                        </a:rPr>
                        <a:t>操作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753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memoryview(obj) 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返回一个内存镜像类型的对象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753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next(iterator[,default]) 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类似于</a:t>
                      </a:r>
                      <a:r>
                        <a:rPr lang="en-US" sz="1800" b="1" kern="1000">
                          <a:effectLst/>
                        </a:rPr>
                        <a:t>iterator.next()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753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object() 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 dirty="0">
                          <a:effectLst/>
                        </a:rPr>
                        <a:t>基类</a:t>
                      </a:r>
                      <a:endParaRPr lang="zh-CN" sz="18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6" grpId="0" bldLvl="2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11560" y="1268760"/>
            <a:ext cx="36004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常用系统函数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628800"/>
            <a:ext cx="3312368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ctr">
              <a:lnSpc>
                <a:spcPts val="3900"/>
              </a:lnSpc>
              <a:buBlip>
                <a:blip r:embed="rId1"/>
              </a:buBlip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操作函数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51520" y="2239784"/>
          <a:ext cx="8640960" cy="18288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92288"/>
                <a:gridCol w="6048672"/>
              </a:tblGrid>
              <a:tr h="256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函数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功能说明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256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 dirty="0" err="1">
                          <a:effectLst/>
                        </a:rPr>
                        <a:t>dict</a:t>
                      </a:r>
                      <a:r>
                        <a:rPr lang="en-US" sz="2000" b="1" kern="1000" dirty="0">
                          <a:effectLst/>
                        </a:rPr>
                        <a:t>()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</a:rPr>
                        <a:t>创建数据字典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56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effectLst/>
                        </a:rPr>
                        <a:t>set(</a:t>
                      </a:r>
                      <a:r>
                        <a:rPr lang="en-US" sz="2000" b="1" kern="1000" dirty="0" err="1">
                          <a:effectLst/>
                        </a:rPr>
                        <a:t>iterable</a:t>
                      </a:r>
                      <a:r>
                        <a:rPr lang="en-US" sz="2000" b="1" kern="1000" dirty="0">
                          <a:effectLst/>
                        </a:rPr>
                        <a:t>)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创建集合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56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frozenset([iterable])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产生一个不可变的集合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5128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effectLst/>
                        </a:rPr>
                        <a:t>sorted(</a:t>
                      </a:r>
                      <a:r>
                        <a:rPr lang="en-US" sz="2000" b="1" kern="1000" dirty="0" err="1">
                          <a:effectLst/>
                        </a:rPr>
                        <a:t>iterable</a:t>
                      </a:r>
                      <a:r>
                        <a:rPr lang="en-US" sz="2000" b="1" kern="1000" dirty="0">
                          <a:effectLst/>
                        </a:rPr>
                        <a:t>[,</a:t>
                      </a:r>
                      <a:r>
                        <a:rPr lang="en-US" sz="2000" b="1" kern="1000" dirty="0" err="1">
                          <a:effectLst/>
                        </a:rPr>
                        <a:t>cmp</a:t>
                      </a:r>
                      <a:r>
                        <a:rPr lang="en-US" sz="2000" b="1" kern="1000" dirty="0">
                          <a:effectLst/>
                        </a:rPr>
                        <a:t>[,key[, reverse]]]) 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</a:rPr>
                        <a:t>对列表、元组、字典、集合或其他可迭代的对象进行排序，并返回新列表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95536" y="4005064"/>
            <a:ext cx="867645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ts val="3300"/>
              </a:lnSpc>
            </a:pPr>
            <a:r>
              <a:rPr lang="zh-CN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zh-CN" altLang="zh-CN" sz="2400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3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是很常用的一个内置函数，其语法格式为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range([start,]end[,step])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，其中参数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，该函数返回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start,end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左闭右开区间以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为步长的整数。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3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sorted()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函数默认对序列实现升序排序，将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reverse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参数设置为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，可以实现降序排序。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6" grpId="0" bldLvl="2" build="p"/>
      <p:bldP spid="5" grpId="0" bldLvl="2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11560" y="1268760"/>
            <a:ext cx="36004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常用系统函数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628800"/>
            <a:ext cx="3312368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ctr">
              <a:lnSpc>
                <a:spcPts val="3900"/>
              </a:lnSpc>
              <a:buBlip>
                <a:blip r:embed="rId1"/>
              </a:buBlip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83569" y="2420888"/>
          <a:ext cx="8136904" cy="27432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379125"/>
                <a:gridCol w="4757779"/>
              </a:tblGrid>
              <a:tr h="1753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函数</a:t>
                      </a:r>
                      <a:endParaRPr lang="zh-CN" sz="18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功能说明</a:t>
                      </a:r>
                      <a:endParaRPr lang="zh-CN" sz="18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506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 dirty="0">
                          <a:effectLst/>
                        </a:rPr>
                        <a:t>property([</a:t>
                      </a:r>
                      <a:r>
                        <a:rPr lang="en-US" sz="1800" b="1" kern="1000" dirty="0" err="1">
                          <a:effectLst/>
                        </a:rPr>
                        <a:t>fget</a:t>
                      </a:r>
                      <a:r>
                        <a:rPr lang="en-US" sz="1800" b="1" kern="1000" dirty="0">
                          <a:effectLst/>
                        </a:rPr>
                        <a:t>[,</a:t>
                      </a:r>
                      <a:r>
                        <a:rPr lang="en-US" sz="1800" b="1" kern="1000" dirty="0" err="1">
                          <a:effectLst/>
                        </a:rPr>
                        <a:t>fset</a:t>
                      </a:r>
                      <a:r>
                        <a:rPr lang="en-US" sz="1800" b="1" kern="1000" dirty="0">
                          <a:effectLst/>
                        </a:rPr>
                        <a:t>[,</a:t>
                      </a:r>
                      <a:r>
                        <a:rPr lang="en-US" sz="1800" b="1" kern="1000" dirty="0" err="1">
                          <a:effectLst/>
                        </a:rPr>
                        <a:t>fdel</a:t>
                      </a:r>
                      <a:r>
                        <a:rPr lang="en-US" sz="1800" b="1" kern="1000" dirty="0">
                          <a:effectLst/>
                        </a:rPr>
                        <a:t>[,doc]]]])</a:t>
                      </a:r>
                      <a:endParaRPr lang="zh-CN" sz="18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 dirty="0">
                          <a:effectLst/>
                        </a:rPr>
                        <a:t>属性访问的包装类，设置后可以通过</a:t>
                      </a:r>
                      <a:r>
                        <a:rPr lang="en-US" sz="1800" b="1" kern="1000" dirty="0" err="1">
                          <a:effectLst/>
                        </a:rPr>
                        <a:t>c.x</a:t>
                      </a:r>
                      <a:r>
                        <a:rPr lang="en-US" sz="1800" b="1" kern="1000" dirty="0">
                          <a:effectLst/>
                        </a:rPr>
                        <a:t>=value</a:t>
                      </a:r>
                      <a:r>
                        <a:rPr lang="zh-CN" sz="1800" b="1" kern="1000" dirty="0">
                          <a:effectLst/>
                        </a:rPr>
                        <a:t>等来访问</a:t>
                      </a:r>
                      <a:r>
                        <a:rPr lang="en-US" sz="1800" b="1" kern="1000" dirty="0">
                          <a:effectLst/>
                        </a:rPr>
                        <a:t>setter</a:t>
                      </a:r>
                      <a:r>
                        <a:rPr lang="zh-CN" sz="1800" b="1" kern="1000" dirty="0">
                          <a:effectLst/>
                        </a:rPr>
                        <a:t>和</a:t>
                      </a:r>
                      <a:r>
                        <a:rPr lang="en-US" sz="1800" b="1" kern="1000" dirty="0">
                          <a:effectLst/>
                        </a:rPr>
                        <a:t>getter</a:t>
                      </a:r>
                      <a:endParaRPr lang="zh-CN" sz="18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753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reload(module) 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重新加载模块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753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setattr(object,name,value)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设置属性值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753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repr(object) 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将一个对象变幻为可打印的格式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753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staticmethod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 dirty="0">
                          <a:effectLst/>
                        </a:rPr>
                        <a:t>声明静态方法，是个注解</a:t>
                      </a:r>
                      <a:endParaRPr lang="zh-CN" sz="18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753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super(type[,object-or-type]) 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引用父类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753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type(object)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返回该</a:t>
                      </a:r>
                      <a:r>
                        <a:rPr lang="en-US" sz="1800" b="1" kern="1000">
                          <a:effectLst/>
                        </a:rPr>
                        <a:t>object</a:t>
                      </a:r>
                      <a:r>
                        <a:rPr lang="zh-CN" sz="1800" b="1" kern="1000">
                          <a:effectLst/>
                        </a:rPr>
                        <a:t>的类型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753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vars([object]) 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 dirty="0">
                          <a:effectLst/>
                        </a:rPr>
                        <a:t>返回对象的变量，若无参数与</a:t>
                      </a:r>
                      <a:r>
                        <a:rPr lang="en-US" sz="1800" b="1" kern="1000" dirty="0" err="1">
                          <a:effectLst/>
                        </a:rPr>
                        <a:t>dict</a:t>
                      </a:r>
                      <a:r>
                        <a:rPr lang="en-US" sz="1800" b="1" kern="1000" dirty="0">
                          <a:effectLst/>
                        </a:rPr>
                        <a:t>()</a:t>
                      </a:r>
                      <a:r>
                        <a:rPr lang="zh-CN" sz="1800" b="1" kern="1000" dirty="0">
                          <a:effectLst/>
                        </a:rPr>
                        <a:t>方法类似</a:t>
                      </a:r>
                      <a:endParaRPr lang="zh-CN" sz="18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6" grpId="0" bldLvl="2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11560" y="1124744"/>
            <a:ext cx="36004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常用系统函数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556792"/>
            <a:ext cx="3312368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ctr">
              <a:lnSpc>
                <a:spcPts val="3900"/>
              </a:lnSpc>
              <a:buBlip>
                <a:blip r:embed="rId1"/>
              </a:buBlip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11561" y="2276872"/>
          <a:ext cx="8136904" cy="152725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636072"/>
                <a:gridCol w="4500832"/>
              </a:tblGrid>
              <a:tr h="3672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函数</a:t>
                      </a:r>
                      <a:endParaRPr lang="zh-CN" sz="18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功能说明</a:t>
                      </a:r>
                      <a:endParaRPr lang="zh-CN" sz="18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104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input([prompt]) 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获取用户输入，输入内容作为字符串处理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592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print()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打印函数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752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 dirty="0">
                          <a:effectLst/>
                        </a:rPr>
                        <a:t>open(name[,mode[,buffering]])</a:t>
                      </a:r>
                      <a:endParaRPr lang="zh-CN" sz="18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 dirty="0">
                          <a:effectLst/>
                        </a:rPr>
                        <a:t>打开文件</a:t>
                      </a:r>
                      <a:endParaRPr lang="zh-CN" sz="18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67544" y="3861048"/>
            <a:ext cx="84969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zh-CN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zh-CN" altLang="zh-CN" sz="2400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函数接收用户输入的数据，返回一个字符串，如果要输入数值，可以使用转换函数将字符串转换为数值。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函数格式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print(value1,value2,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' ',end='\n ')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为要输出的内容，无参数时将输出一个空行；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sep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用来设置各输出项之间的分隔符，默认为空格；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用来设置结尾字符，默认是换行符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，可以设置为其他字符。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6" grpId="0" bldLvl="2" build="p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11560" y="1124744"/>
            <a:ext cx="36004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常用系统函数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556792"/>
            <a:ext cx="3744416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ts val="39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标准库函数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9064" y="2276872"/>
            <a:ext cx="8101408" cy="19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90" fontAlgn="ctr">
              <a:lnSpc>
                <a:spcPts val="37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常用的标准库有</a:t>
            </a:r>
            <a:r>
              <a:rPr lang="zh-CN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数学库模块（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随机数模块（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时间模块（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日历模块（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calendar</a:t>
            </a:r>
            <a:r>
              <a:rPr lang="zh-CN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90" fontAlgn="ctr">
              <a:lnSpc>
                <a:spcPts val="37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程序若要使用这些标准库函数，必须先使用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命令将模块导入。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6" grpId="0" bldLvl="2" build="p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11560" y="1124744"/>
            <a:ext cx="36004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常用系统函数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9064" y="1700808"/>
            <a:ext cx="81014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模块提供了许多数学运算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55577" y="2598594"/>
          <a:ext cx="7488831" cy="372331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64295"/>
                <a:gridCol w="4824536"/>
              </a:tblGrid>
              <a:tr h="160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函数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功能说明</a:t>
                      </a:r>
                      <a:endParaRPr lang="zh-CN" sz="20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606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math.e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数字常量</a:t>
                      </a:r>
                      <a:r>
                        <a:rPr lang="en-US" sz="2000" b="1" kern="1000">
                          <a:effectLst/>
                        </a:rPr>
                        <a:t>,</a:t>
                      </a:r>
                      <a:r>
                        <a:rPr lang="zh-CN" sz="2000" b="1" kern="1000">
                          <a:effectLst/>
                        </a:rPr>
                        <a:t>自然常数</a:t>
                      </a:r>
                      <a:r>
                        <a:rPr lang="en-US" sz="2000" b="1" kern="1000">
                          <a:effectLst/>
                        </a:rPr>
                        <a:t>e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606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math.pi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数字常量，圆周率</a:t>
                      </a:r>
                      <a:r>
                        <a:rPr lang="en-US" sz="2000" b="1" kern="1000">
                          <a:effectLst/>
                        </a:rPr>
                        <a:t>pi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212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 dirty="0" err="1">
                          <a:effectLst/>
                        </a:rPr>
                        <a:t>math.ceil</a:t>
                      </a:r>
                      <a:r>
                        <a:rPr lang="en-US" sz="2000" b="1" kern="1000" dirty="0">
                          <a:effectLst/>
                        </a:rPr>
                        <a:t>(x)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向上取整，返回大于或等于</a:t>
                      </a:r>
                      <a:r>
                        <a:rPr lang="en-US" sz="2000" b="1" kern="1000">
                          <a:effectLst/>
                        </a:rPr>
                        <a:t>x</a:t>
                      </a:r>
                      <a:r>
                        <a:rPr lang="zh-CN" sz="2000" b="1" kern="1000">
                          <a:effectLst/>
                        </a:rPr>
                        <a:t>的最小整数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12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math.floor(x)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向下取整，返回小于或等于</a:t>
                      </a:r>
                      <a:r>
                        <a:rPr lang="en-US" sz="2000" b="1" kern="1000">
                          <a:effectLst/>
                        </a:rPr>
                        <a:t>x</a:t>
                      </a:r>
                      <a:r>
                        <a:rPr lang="zh-CN" sz="2000" b="1" kern="1000">
                          <a:effectLst/>
                        </a:rPr>
                        <a:t>的最大整数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606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 dirty="0" err="1">
                          <a:effectLst/>
                        </a:rPr>
                        <a:t>math.trunc</a:t>
                      </a:r>
                      <a:r>
                        <a:rPr lang="en-US" sz="2000" b="1" kern="1000" dirty="0">
                          <a:effectLst/>
                        </a:rPr>
                        <a:t>(x)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返回</a:t>
                      </a:r>
                      <a:r>
                        <a:rPr lang="en-US" sz="2000" b="1" kern="1000">
                          <a:effectLst/>
                        </a:rPr>
                        <a:t>x</a:t>
                      </a:r>
                      <a:r>
                        <a:rPr lang="zh-CN" sz="2000" b="1" kern="1000">
                          <a:effectLst/>
                        </a:rPr>
                        <a:t>的整数部分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606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 dirty="0" err="1">
                          <a:effectLst/>
                        </a:rPr>
                        <a:t>math.fabs</a:t>
                      </a:r>
                      <a:r>
                        <a:rPr lang="en-US" sz="2000" b="1" kern="1000" dirty="0">
                          <a:effectLst/>
                        </a:rPr>
                        <a:t>(x)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返回</a:t>
                      </a:r>
                      <a:r>
                        <a:rPr lang="en-US" sz="2000" b="1" kern="1000">
                          <a:effectLst/>
                        </a:rPr>
                        <a:t>x</a:t>
                      </a:r>
                      <a:r>
                        <a:rPr lang="zh-CN" sz="2000" b="1" kern="1000">
                          <a:effectLst/>
                        </a:rPr>
                        <a:t>的绝对值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606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math.fmod(x)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返回</a:t>
                      </a:r>
                      <a:r>
                        <a:rPr lang="en-US" sz="2000" b="1" kern="1000">
                          <a:effectLst/>
                        </a:rPr>
                        <a:t>x%y</a:t>
                      </a:r>
                      <a:r>
                        <a:rPr lang="zh-CN" sz="2000" b="1" kern="1000">
                          <a:effectLst/>
                        </a:rPr>
                        <a:t>（取余）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12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math.factorial</a:t>
                      </a:r>
                      <a:r>
                        <a:rPr lang="zh-CN" sz="2000" b="1" kern="1000">
                          <a:effectLst/>
                        </a:rPr>
                        <a:t>（</a:t>
                      </a:r>
                      <a:r>
                        <a:rPr lang="en-US" sz="2000" b="1" kern="1000">
                          <a:effectLst/>
                        </a:rPr>
                        <a:t>x</a:t>
                      </a:r>
                      <a:r>
                        <a:rPr lang="zh-CN" sz="2000" b="1" kern="1000">
                          <a:effectLst/>
                        </a:rPr>
                        <a:t>）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返回</a:t>
                      </a:r>
                      <a:r>
                        <a:rPr lang="en-US" sz="2000" b="1" kern="1000">
                          <a:effectLst/>
                        </a:rPr>
                        <a:t>x</a:t>
                      </a:r>
                      <a:r>
                        <a:rPr lang="zh-CN" sz="2000" b="1" kern="1000">
                          <a:effectLst/>
                        </a:rPr>
                        <a:t>的阶乘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606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math.gcd(x,y)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返回</a:t>
                      </a:r>
                      <a:r>
                        <a:rPr lang="en-US" sz="2000" b="1" kern="1000">
                          <a:effectLst/>
                        </a:rPr>
                        <a:t>x</a:t>
                      </a:r>
                      <a:r>
                        <a:rPr lang="zh-CN" sz="2000" b="1" kern="1000">
                          <a:effectLst/>
                        </a:rPr>
                        <a:t>、</a:t>
                      </a:r>
                      <a:r>
                        <a:rPr lang="en-US" sz="2000" b="1" kern="1000">
                          <a:effectLst/>
                        </a:rPr>
                        <a:t>y</a:t>
                      </a:r>
                      <a:r>
                        <a:rPr lang="zh-CN" sz="2000" b="1" kern="1000">
                          <a:effectLst/>
                        </a:rPr>
                        <a:t>的最大公约数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606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math.exp(x)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返回</a:t>
                      </a:r>
                      <a:r>
                        <a:rPr lang="en-US" sz="2000" b="1" kern="1000">
                          <a:effectLst/>
                        </a:rPr>
                        <a:t>e</a:t>
                      </a:r>
                      <a:r>
                        <a:rPr lang="zh-CN" sz="2000" b="1" kern="1000">
                          <a:effectLst/>
                        </a:rPr>
                        <a:t>的</a:t>
                      </a:r>
                      <a:r>
                        <a:rPr lang="en-US" sz="2000" b="1" kern="1000">
                          <a:effectLst/>
                        </a:rPr>
                        <a:t>x</a:t>
                      </a:r>
                      <a:r>
                        <a:rPr lang="zh-CN" sz="2000" b="1" kern="1000">
                          <a:effectLst/>
                        </a:rPr>
                        <a:t>次幂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12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effectLst/>
                        </a:rPr>
                        <a:t>math.log(x[,base])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</a:rPr>
                        <a:t>返回</a:t>
                      </a:r>
                      <a:r>
                        <a:rPr lang="en-US" sz="2000" b="1" kern="1000" dirty="0">
                          <a:effectLst/>
                        </a:rPr>
                        <a:t>x</a:t>
                      </a:r>
                      <a:r>
                        <a:rPr lang="zh-CN" sz="2000" b="1" kern="1000" dirty="0">
                          <a:effectLst/>
                        </a:rPr>
                        <a:t>的以</a:t>
                      </a:r>
                      <a:r>
                        <a:rPr lang="en-US" sz="2000" b="1" kern="1000" dirty="0">
                          <a:effectLst/>
                        </a:rPr>
                        <a:t>base</a:t>
                      </a:r>
                      <a:r>
                        <a:rPr lang="zh-CN" sz="2000" b="1" kern="1000" dirty="0">
                          <a:effectLst/>
                        </a:rPr>
                        <a:t>为底的对数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11560" y="1124744"/>
            <a:ext cx="36004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常用系统函数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9064" y="1700808"/>
            <a:ext cx="81014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模块提供了许多数学运算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55577" y="2598594"/>
          <a:ext cx="7488831" cy="27432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64295"/>
                <a:gridCol w="4824536"/>
              </a:tblGrid>
              <a:tr h="1606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函数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功能说明</a:t>
                      </a:r>
                      <a:endParaRPr lang="zh-CN" sz="20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606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effectLst/>
                        </a:rPr>
                        <a:t>math.log10(x)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</a:rPr>
                        <a:t>返回</a:t>
                      </a:r>
                      <a:r>
                        <a:rPr lang="en-US" sz="2000" b="1" kern="1000" dirty="0">
                          <a:effectLst/>
                        </a:rPr>
                        <a:t>x</a:t>
                      </a:r>
                      <a:r>
                        <a:rPr lang="zh-CN" sz="2000" b="1" kern="1000" dirty="0">
                          <a:effectLst/>
                        </a:rPr>
                        <a:t>的以</a:t>
                      </a:r>
                      <a:r>
                        <a:rPr lang="en-US" sz="2000" b="1" kern="1000" dirty="0">
                          <a:effectLst/>
                        </a:rPr>
                        <a:t>10</a:t>
                      </a:r>
                      <a:r>
                        <a:rPr lang="zh-CN" sz="2000" b="1" kern="1000" dirty="0">
                          <a:effectLst/>
                        </a:rPr>
                        <a:t>为底的对数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606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 dirty="0" err="1">
                          <a:effectLst/>
                        </a:rPr>
                        <a:t>math.pow</a:t>
                      </a:r>
                      <a:r>
                        <a:rPr lang="en-US" sz="2000" b="1" kern="1000" dirty="0">
                          <a:effectLst/>
                        </a:rPr>
                        <a:t>(</a:t>
                      </a:r>
                      <a:r>
                        <a:rPr lang="en-US" sz="2000" b="1" kern="1000" dirty="0" err="1">
                          <a:effectLst/>
                        </a:rPr>
                        <a:t>x,y</a:t>
                      </a:r>
                      <a:r>
                        <a:rPr lang="en-US" sz="2000" b="1" kern="1000" dirty="0">
                          <a:effectLst/>
                        </a:rPr>
                        <a:t>)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</a:rPr>
                        <a:t>返回</a:t>
                      </a:r>
                      <a:r>
                        <a:rPr lang="en-US" sz="2000" b="1" kern="1000" dirty="0">
                          <a:effectLst/>
                        </a:rPr>
                        <a:t>x</a:t>
                      </a:r>
                      <a:r>
                        <a:rPr lang="zh-CN" sz="2000" b="1" kern="1000" dirty="0">
                          <a:effectLst/>
                        </a:rPr>
                        <a:t>的</a:t>
                      </a:r>
                      <a:r>
                        <a:rPr lang="en-US" sz="2000" b="1" kern="1000" dirty="0">
                          <a:effectLst/>
                        </a:rPr>
                        <a:t>y</a:t>
                      </a:r>
                      <a:r>
                        <a:rPr lang="zh-CN" sz="2000" b="1" kern="1000" dirty="0">
                          <a:effectLst/>
                        </a:rPr>
                        <a:t>次方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606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math.sqrt(x)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</a:rPr>
                        <a:t>返回</a:t>
                      </a:r>
                      <a:r>
                        <a:rPr lang="en-US" sz="2000" b="1" kern="1000" dirty="0">
                          <a:effectLst/>
                        </a:rPr>
                        <a:t>x</a:t>
                      </a:r>
                      <a:r>
                        <a:rPr lang="zh-CN" sz="2000" b="1" kern="1000" dirty="0">
                          <a:effectLst/>
                        </a:rPr>
                        <a:t>的平方根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606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math.degrees(x)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</a:rPr>
                        <a:t>把</a:t>
                      </a:r>
                      <a:r>
                        <a:rPr lang="en-US" sz="2000" b="1" kern="1000" dirty="0">
                          <a:effectLst/>
                        </a:rPr>
                        <a:t>x</a:t>
                      </a:r>
                      <a:r>
                        <a:rPr lang="zh-CN" sz="2000" b="1" kern="1000" dirty="0">
                          <a:effectLst/>
                        </a:rPr>
                        <a:t>从弧度转换为角度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606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math.radians(x)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</a:rPr>
                        <a:t>把</a:t>
                      </a:r>
                      <a:r>
                        <a:rPr lang="en-US" sz="2000" b="1" kern="1000" dirty="0">
                          <a:effectLst/>
                        </a:rPr>
                        <a:t>x</a:t>
                      </a:r>
                      <a:r>
                        <a:rPr lang="zh-CN" sz="2000" b="1" kern="1000" dirty="0">
                          <a:effectLst/>
                        </a:rPr>
                        <a:t>从角度转换为弧度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606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math.sin(x)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</a:rPr>
                        <a:t>返回</a:t>
                      </a:r>
                      <a:r>
                        <a:rPr lang="en-US" sz="2000" b="1" kern="1000" dirty="0">
                          <a:effectLst/>
                        </a:rPr>
                        <a:t>x</a:t>
                      </a:r>
                      <a:r>
                        <a:rPr lang="zh-CN" sz="2000" b="1" kern="1000" dirty="0">
                          <a:effectLst/>
                        </a:rPr>
                        <a:t>（弧度）的三角正弦值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606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math.cos(x)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</a:rPr>
                        <a:t>返回</a:t>
                      </a:r>
                      <a:r>
                        <a:rPr lang="en-US" sz="2000" b="1" kern="1000" dirty="0">
                          <a:effectLst/>
                        </a:rPr>
                        <a:t>x</a:t>
                      </a:r>
                      <a:r>
                        <a:rPr lang="zh-CN" sz="2000" b="1" kern="1000" dirty="0">
                          <a:effectLst/>
                        </a:rPr>
                        <a:t>（弧度）的三角余弦值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606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math.tan(x)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</a:rPr>
                        <a:t>返回</a:t>
                      </a:r>
                      <a:r>
                        <a:rPr lang="en-US" sz="2000" b="1" kern="1000" dirty="0">
                          <a:effectLst/>
                        </a:rPr>
                        <a:t>x</a:t>
                      </a:r>
                      <a:r>
                        <a:rPr lang="zh-CN" sz="2000" b="1" kern="1000" dirty="0">
                          <a:effectLst/>
                        </a:rPr>
                        <a:t>（弧度）的三角正切值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11560" y="1124744"/>
            <a:ext cx="36004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常用系统函数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9064" y="1556792"/>
            <a:ext cx="8101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9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随机数可以用于数学、游戏及安全领域，还经常被嵌入到算法中，以提高算法的效率和安全性。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23528" y="2924944"/>
          <a:ext cx="8496944" cy="338906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64296"/>
                <a:gridCol w="5832648"/>
              </a:tblGrid>
              <a:tr h="3207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函数</a:t>
                      </a:r>
                      <a:endParaRPr lang="zh-CN" sz="18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功能说明</a:t>
                      </a:r>
                      <a:endParaRPr lang="zh-CN" sz="18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6415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 dirty="0" err="1">
                          <a:effectLst/>
                        </a:rPr>
                        <a:t>random.choice</a:t>
                      </a:r>
                      <a:r>
                        <a:rPr lang="zh-CN" sz="1800" b="1" kern="1000" dirty="0">
                          <a:effectLst/>
                        </a:rPr>
                        <a:t>（</a:t>
                      </a:r>
                      <a:r>
                        <a:rPr lang="en-US" sz="1800" b="1" kern="1000" dirty="0" err="1">
                          <a:effectLst/>
                        </a:rPr>
                        <a:t>seq</a:t>
                      </a:r>
                      <a:r>
                        <a:rPr lang="zh-CN" sz="1800" b="1" kern="1000" dirty="0">
                          <a:effectLst/>
                        </a:rPr>
                        <a:t>）</a:t>
                      </a:r>
                      <a:endParaRPr lang="zh-CN" sz="18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从序列的元素中随机挑选一个元素，如</a:t>
                      </a:r>
                      <a:r>
                        <a:rPr lang="en-US" sz="1800" b="1" kern="1000">
                          <a:effectLst/>
                        </a:rPr>
                        <a:t>random.choice(5),</a:t>
                      </a:r>
                      <a:r>
                        <a:rPr lang="zh-CN" sz="1800" b="1" kern="1000">
                          <a:effectLst/>
                        </a:rPr>
                        <a:t>从</a:t>
                      </a:r>
                      <a:r>
                        <a:rPr lang="en-US" sz="1800" b="1" kern="1000">
                          <a:effectLst/>
                        </a:rPr>
                        <a:t>0</a:t>
                      </a:r>
                      <a:r>
                        <a:rPr lang="zh-CN" sz="1800" b="1" kern="1000">
                          <a:effectLst/>
                        </a:rPr>
                        <a:t>到</a:t>
                      </a:r>
                      <a:r>
                        <a:rPr lang="en-US" sz="1800" b="1" kern="1000">
                          <a:effectLst/>
                        </a:rPr>
                        <a:t>4</a:t>
                      </a:r>
                      <a:r>
                        <a:rPr lang="zh-CN" sz="1800" b="1" kern="1000">
                          <a:effectLst/>
                        </a:rPr>
                        <a:t>中随机挑选一个整数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7659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random.randrange</a:t>
                      </a:r>
                      <a:r>
                        <a:rPr lang="zh-CN" sz="1800" b="1" kern="1000">
                          <a:effectLst/>
                        </a:rPr>
                        <a:t>（</a:t>
                      </a:r>
                      <a:r>
                        <a:rPr lang="en-US" sz="1800" b="1" kern="1000">
                          <a:effectLst/>
                        </a:rPr>
                        <a:t>[start,]stop[,step]</a:t>
                      </a:r>
                      <a:r>
                        <a:rPr lang="zh-CN" sz="1800" b="1" kern="1000">
                          <a:effectLst/>
                        </a:rPr>
                        <a:t>）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在指定范围内，按指定</a:t>
                      </a:r>
                      <a:r>
                        <a:rPr lang="en-US" sz="1800" b="1" kern="1000">
                          <a:effectLst/>
                        </a:rPr>
                        <a:t>step</a:t>
                      </a:r>
                      <a:r>
                        <a:rPr lang="zh-CN" sz="1800" b="1" kern="1000">
                          <a:effectLst/>
                        </a:rPr>
                        <a:t>递增的集合中获取一个随机数，</a:t>
                      </a:r>
                      <a:r>
                        <a:rPr lang="en-US" sz="1800" b="1" kern="1000">
                          <a:effectLst/>
                        </a:rPr>
                        <a:t>step</a:t>
                      </a:r>
                      <a:r>
                        <a:rPr lang="zh-CN" sz="1800" b="1" kern="1000">
                          <a:effectLst/>
                        </a:rPr>
                        <a:t>默认值为</a:t>
                      </a:r>
                      <a:r>
                        <a:rPr lang="en-US" sz="1800" b="1" kern="1000">
                          <a:effectLst/>
                        </a:rPr>
                        <a:t>1</a:t>
                      </a:r>
                      <a:r>
                        <a:rPr lang="zh-CN" sz="1800" b="1" kern="1000">
                          <a:effectLst/>
                        </a:rPr>
                        <a:t>，如</a:t>
                      </a:r>
                      <a:r>
                        <a:rPr lang="en-US" sz="1800" b="1" kern="1000">
                          <a:effectLst/>
                        </a:rPr>
                        <a:t>random.randrange(3),</a:t>
                      </a:r>
                      <a:r>
                        <a:rPr lang="zh-CN" sz="1800" b="1" kern="1000">
                          <a:effectLst/>
                        </a:rPr>
                        <a:t>从</a:t>
                      </a:r>
                      <a:r>
                        <a:rPr lang="en-US" sz="1800" b="1" kern="1000">
                          <a:effectLst/>
                        </a:rPr>
                        <a:t>0</a:t>
                      </a:r>
                      <a:r>
                        <a:rPr lang="zh-CN" sz="1800" b="1" kern="1000">
                          <a:effectLst/>
                        </a:rPr>
                        <a:t>到</a:t>
                      </a:r>
                      <a:r>
                        <a:rPr lang="en-US" sz="1800" b="1" kern="1000">
                          <a:effectLst/>
                        </a:rPr>
                        <a:t>2</a:t>
                      </a:r>
                      <a:r>
                        <a:rPr lang="zh-CN" sz="1800" b="1" kern="1000">
                          <a:effectLst/>
                        </a:rPr>
                        <a:t>中随机挑选一个整数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320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random.random</a:t>
                      </a:r>
                      <a:r>
                        <a:rPr lang="zh-CN" sz="1800" b="1" kern="1000">
                          <a:effectLst/>
                        </a:rPr>
                        <a:t>（）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返回一个</a:t>
                      </a:r>
                      <a:r>
                        <a:rPr lang="en-US" sz="1800" b="1" kern="1000">
                          <a:effectLst/>
                        </a:rPr>
                        <a:t>[0,1</a:t>
                      </a:r>
                      <a:r>
                        <a:rPr lang="zh-CN" sz="1800" b="1" kern="1000">
                          <a:effectLst/>
                        </a:rPr>
                        <a:t>）范围内的实数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0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random.seed</a:t>
                      </a:r>
                      <a:r>
                        <a:rPr lang="zh-CN" sz="1800" b="1" kern="1000">
                          <a:effectLst/>
                        </a:rPr>
                        <a:t>（</a:t>
                      </a:r>
                      <a:r>
                        <a:rPr lang="en-US" sz="1800" b="1" kern="1000">
                          <a:effectLst/>
                        </a:rPr>
                        <a:t>[x]</a:t>
                      </a:r>
                      <a:r>
                        <a:rPr lang="zh-CN" sz="1800" b="1" kern="1000">
                          <a:effectLst/>
                        </a:rPr>
                        <a:t>）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改变随机数生成器的种子</a:t>
                      </a:r>
                      <a:r>
                        <a:rPr lang="en-US" sz="1800" b="1" kern="1000">
                          <a:effectLst/>
                        </a:rPr>
                        <a:t>seed</a:t>
                      </a:r>
                      <a:r>
                        <a:rPr lang="zh-CN" sz="1800" b="1" kern="1000">
                          <a:effectLst/>
                        </a:rPr>
                        <a:t>。默认以系统时间为种子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0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random.shuffle</a:t>
                      </a:r>
                      <a:r>
                        <a:rPr lang="zh-CN" sz="1800" b="1" kern="1000">
                          <a:effectLst/>
                        </a:rPr>
                        <a:t>（</a:t>
                      </a:r>
                      <a:r>
                        <a:rPr lang="en-US" sz="1800" b="1" kern="1000">
                          <a:effectLst/>
                        </a:rPr>
                        <a:t>list</a:t>
                      </a:r>
                      <a:r>
                        <a:rPr lang="zh-CN" sz="1800" b="1" kern="1000">
                          <a:effectLst/>
                        </a:rPr>
                        <a:t>）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将序列的所有元素随机排序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0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random.uniform</a:t>
                      </a:r>
                      <a:r>
                        <a:rPr lang="zh-CN" sz="1800" b="1" kern="1000">
                          <a:effectLst/>
                        </a:rPr>
                        <a:t>（</a:t>
                      </a:r>
                      <a:r>
                        <a:rPr lang="en-US" sz="1800" b="1" kern="1000">
                          <a:effectLst/>
                        </a:rPr>
                        <a:t>x,y</a:t>
                      </a:r>
                      <a:r>
                        <a:rPr lang="zh-CN" sz="1800" b="1" kern="1000">
                          <a:effectLst/>
                        </a:rPr>
                        <a:t>）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随机生成一个</a:t>
                      </a:r>
                      <a:r>
                        <a:rPr lang="en-US" sz="1800" b="1" kern="1000">
                          <a:effectLst/>
                        </a:rPr>
                        <a:t>[x,y]</a:t>
                      </a:r>
                      <a:r>
                        <a:rPr lang="zh-CN" sz="1800" b="1" kern="1000">
                          <a:effectLst/>
                        </a:rPr>
                        <a:t>范围内的实数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207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random.randint</a:t>
                      </a:r>
                      <a:r>
                        <a:rPr lang="zh-CN" sz="1800" b="1" kern="1000">
                          <a:effectLst/>
                        </a:rPr>
                        <a:t>（</a:t>
                      </a:r>
                      <a:r>
                        <a:rPr lang="en-US" sz="1800" b="1" kern="1000">
                          <a:effectLst/>
                        </a:rPr>
                        <a:t>x,y</a:t>
                      </a:r>
                      <a:r>
                        <a:rPr lang="zh-CN" sz="1800" b="1" kern="1000">
                          <a:effectLst/>
                        </a:rPr>
                        <a:t>）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 dirty="0">
                          <a:effectLst/>
                        </a:rPr>
                        <a:t>随机生成一个</a:t>
                      </a:r>
                      <a:r>
                        <a:rPr lang="en-US" sz="1800" b="1" kern="1000" dirty="0">
                          <a:effectLst/>
                        </a:rPr>
                        <a:t>[</a:t>
                      </a:r>
                      <a:r>
                        <a:rPr lang="en-US" sz="1800" b="1" kern="1000" dirty="0" err="1">
                          <a:effectLst/>
                        </a:rPr>
                        <a:t>x,y</a:t>
                      </a:r>
                      <a:r>
                        <a:rPr lang="en-US" sz="1800" b="1" kern="1000" dirty="0">
                          <a:effectLst/>
                        </a:rPr>
                        <a:t>]</a:t>
                      </a:r>
                      <a:r>
                        <a:rPr lang="zh-CN" sz="1800" b="1" kern="1000" dirty="0">
                          <a:effectLst/>
                        </a:rPr>
                        <a:t>范围内的整数</a:t>
                      </a:r>
                      <a:endParaRPr lang="zh-CN" sz="18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2448272" cy="576064"/>
          </a:xfrm>
        </p:spPr>
        <p:txBody>
          <a:bodyPr/>
          <a:lstStyle/>
          <a:p>
            <a:pPr eaLnBrk="1" hangingPunct="1"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685800" y="1845965"/>
            <a:ext cx="8153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数值类型包括：整型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浮点型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布尔型和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复数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）整型</a:t>
            </a: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kern="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整型是带正负号的整数数据。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整型数据有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种表示形式：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buBlip>
                <a:blip r:embed="rId1"/>
              </a:buBlip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十进制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整数：由数字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0~9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buBlip>
                <a:blip r:embed="rId1"/>
              </a:buBlip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整数：由数字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组成，以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0b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开头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buBlip>
                <a:blip r:embed="rId1"/>
              </a:buBlip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八进制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整数：由数字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0~7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组成，以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0o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开头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Blip>
                <a:blip r:embed="rId1"/>
              </a:buBlip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十六进制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整数，由数字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0~9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A~F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a~f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）组成，以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开头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33124" grpId="0" autoUpdateAnimBg="0" build="p"/>
      <p:bldP spid="27" grpId="0" bldLvl="2" autoUpdateAnimBg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11560" y="1124744"/>
            <a:ext cx="36004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常用系统函数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9064" y="1659572"/>
            <a:ext cx="7957392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4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中通常有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种表示时间的方式：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4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</a:t>
            </a:r>
            <a:r>
              <a:rPr lang="zh-CN" altLang="zh-CN" sz="24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戳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1970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00:00:00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开始到现在的秒数。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4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/>
              </a:rPr>
              <a:t></a:t>
            </a:r>
            <a:r>
              <a:rPr lang="zh-CN" altLang="zh-CN" sz="24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struct_time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，共有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个元素，分别是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tm_year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（年）、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tm_mon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（月，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tm_mday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（日，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1-31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tm_hour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0-23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tm_min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（分，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0-59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tm_sec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（秒，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0-59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tm_wday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（星期几，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0-6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表示周日）、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tm_yday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（一年中的第几天，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1-366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tm_isdst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（是否是夏令时，默认为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夏令时）。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 bldLvl="2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11560" y="1124744"/>
            <a:ext cx="36004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常用系统函数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9064" y="1556792"/>
            <a:ext cx="8101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48545" y="2141189"/>
          <a:ext cx="7639879" cy="424013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958985"/>
                <a:gridCol w="4680894"/>
              </a:tblGrid>
              <a:tr h="5273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函数</a:t>
                      </a:r>
                      <a:endParaRPr lang="zh-CN" sz="18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功能说明</a:t>
                      </a:r>
                      <a:endParaRPr lang="zh-CN" sz="18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10547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 dirty="0" err="1">
                          <a:effectLst/>
                        </a:rPr>
                        <a:t>time.asctime</a:t>
                      </a:r>
                      <a:r>
                        <a:rPr lang="en-US" sz="1800" b="1" kern="1000" dirty="0">
                          <a:effectLst/>
                        </a:rPr>
                        <a:t>([</a:t>
                      </a:r>
                      <a:r>
                        <a:rPr lang="en-US" sz="1800" b="1" kern="1000" dirty="0" err="1">
                          <a:effectLst/>
                        </a:rPr>
                        <a:t>tupletime</a:t>
                      </a:r>
                      <a:r>
                        <a:rPr lang="en-US" sz="1800" b="1" kern="1000" dirty="0">
                          <a:effectLst/>
                        </a:rPr>
                        <a:t>])</a:t>
                      </a:r>
                      <a:endParaRPr lang="zh-CN" sz="18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将时间元组转换为时间字符串，若时间元组省略，返回当前系统时间 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5273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time.ctime([secs])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将以秒数表示的时间转换为时间字符串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5273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time.gmtime([secs])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接收时间戳并返回时间元组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5273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time.localtime([secs])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接收时间戳并返回当前时间的时间元组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5273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time.strftime(format[, t])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>
                          <a:effectLst/>
                        </a:rPr>
                        <a:t>将时间元组格式化为指定格式的时间字符串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5273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0">
                          <a:effectLst/>
                        </a:rPr>
                        <a:t>time.time()</a:t>
                      </a:r>
                      <a:endParaRPr lang="zh-CN" sz="18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0" dirty="0">
                          <a:effectLst/>
                        </a:rPr>
                        <a:t>返回当前时间的时间戳（</a:t>
                      </a:r>
                      <a:r>
                        <a:rPr lang="en-US" sz="1800" b="1" kern="1000" dirty="0">
                          <a:effectLst/>
                        </a:rPr>
                        <a:t>1970</a:t>
                      </a:r>
                      <a:r>
                        <a:rPr lang="zh-CN" sz="1800" b="1" kern="1000" dirty="0">
                          <a:effectLst/>
                        </a:rPr>
                        <a:t>纪元后经过的浮点秒数）</a:t>
                      </a:r>
                      <a:endParaRPr lang="zh-CN" sz="18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11560" y="1124744"/>
            <a:ext cx="36004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常用系统函数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9064" y="1589891"/>
            <a:ext cx="7957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4.calendar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此模块的函数都是与日历相关的，例如打印某月的月历。</a:t>
            </a:r>
            <a:endParaRPr lang="zh-CN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5536" y="2564904"/>
          <a:ext cx="8208912" cy="3962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010560"/>
                <a:gridCol w="5198352"/>
              </a:tblGrid>
              <a:tr h="2430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函数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功能说明</a:t>
                      </a:r>
                      <a:endParaRPr lang="zh-CN" sz="20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991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 dirty="0" err="1">
                          <a:effectLst/>
                        </a:rPr>
                        <a:t>calendar.calendar</a:t>
                      </a:r>
                      <a:r>
                        <a:rPr lang="en-US" sz="2000" b="1" kern="1000" dirty="0">
                          <a:effectLst/>
                        </a:rPr>
                        <a:t>(</a:t>
                      </a:r>
                      <a:r>
                        <a:rPr lang="en-US" sz="2000" b="1" kern="1000" dirty="0" err="1">
                          <a:effectLst/>
                        </a:rPr>
                        <a:t>year,w</a:t>
                      </a:r>
                      <a:r>
                        <a:rPr lang="en-US" sz="2000" b="1" kern="1000" dirty="0">
                          <a:effectLst/>
                        </a:rPr>
                        <a:t>=2,l=1,c=6)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返回一个多行字符串格式的</a:t>
                      </a:r>
                      <a:r>
                        <a:rPr lang="en-US" sz="2000" b="1" kern="1000">
                          <a:effectLst/>
                        </a:rPr>
                        <a:t>year</a:t>
                      </a:r>
                      <a:r>
                        <a:rPr lang="zh-CN" sz="2000" b="1" kern="1000">
                          <a:effectLst/>
                        </a:rPr>
                        <a:t>年的年历，</a:t>
                      </a:r>
                      <a:r>
                        <a:rPr lang="en-US" sz="2000" b="1" kern="1000">
                          <a:effectLst/>
                        </a:rPr>
                        <a:t>3</a:t>
                      </a:r>
                      <a:r>
                        <a:rPr lang="zh-CN" sz="2000" b="1" kern="1000">
                          <a:effectLst/>
                        </a:rPr>
                        <a:t>个月一行，间隔距离为</a:t>
                      </a:r>
                      <a:r>
                        <a:rPr lang="en-US" sz="2000" b="1" kern="1000">
                          <a:effectLst/>
                        </a:rPr>
                        <a:t>c</a:t>
                      </a:r>
                      <a:r>
                        <a:rPr lang="zh-CN" sz="2000" b="1" kern="1000">
                          <a:effectLst/>
                        </a:rPr>
                        <a:t>。 每日宽度间隔为</a:t>
                      </a:r>
                      <a:r>
                        <a:rPr lang="en-US" sz="2000" b="1" kern="1000">
                          <a:effectLst/>
                        </a:rPr>
                        <a:t>w</a:t>
                      </a:r>
                      <a:r>
                        <a:rPr lang="zh-CN" sz="2000" b="1" kern="1000">
                          <a:effectLst/>
                        </a:rPr>
                        <a:t>字符。每行长度为</a:t>
                      </a:r>
                      <a:r>
                        <a:rPr lang="en-US" sz="2000" b="1" kern="1000">
                          <a:effectLst/>
                        </a:rPr>
                        <a:t>21* w+18+2* c</a:t>
                      </a:r>
                      <a:r>
                        <a:rPr lang="zh-CN" sz="2000" b="1" kern="1000">
                          <a:effectLst/>
                        </a:rPr>
                        <a:t>。</a:t>
                      </a:r>
                      <a:r>
                        <a:rPr lang="en-US" sz="2000" b="1" kern="1000">
                          <a:effectLst/>
                        </a:rPr>
                        <a:t>l</a:t>
                      </a:r>
                      <a:r>
                        <a:rPr lang="zh-CN" sz="2000" b="1" kern="1000">
                          <a:effectLst/>
                        </a:rPr>
                        <a:t>是每星期行数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calendar.firstweekday( )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返回当前每周起始日期的设置。默认返回</a:t>
                      </a:r>
                      <a:r>
                        <a:rPr lang="en-US" sz="2000" b="1" kern="1000">
                          <a:effectLst/>
                        </a:rPr>
                        <a:t> 0</a:t>
                      </a:r>
                      <a:r>
                        <a:rPr lang="zh-CN" sz="2000" b="1" kern="1000">
                          <a:effectLst/>
                        </a:rPr>
                        <a:t>，即星期一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 dirty="0" err="1">
                          <a:effectLst/>
                        </a:rPr>
                        <a:t>calendar.isleap</a:t>
                      </a:r>
                      <a:r>
                        <a:rPr lang="en-US" sz="2000" b="1" kern="1000" dirty="0">
                          <a:effectLst/>
                        </a:rPr>
                        <a:t>(year)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是闰年返回</a:t>
                      </a:r>
                      <a:r>
                        <a:rPr lang="en-US" sz="2000" b="1" kern="1000">
                          <a:effectLst/>
                        </a:rPr>
                        <a:t> True</a:t>
                      </a:r>
                      <a:r>
                        <a:rPr lang="zh-CN" sz="2000" b="1" kern="1000">
                          <a:effectLst/>
                        </a:rPr>
                        <a:t>，否则为</a:t>
                      </a:r>
                      <a:r>
                        <a:rPr lang="en-US" sz="2000" b="1" kern="1000">
                          <a:effectLst/>
                        </a:rPr>
                        <a:t> False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2430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calendar.leapdays(y1,y2)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返回在</a:t>
                      </a:r>
                      <a:r>
                        <a:rPr lang="en-US" sz="2000" b="1" kern="1000">
                          <a:effectLst/>
                        </a:rPr>
                        <a:t>y1</a:t>
                      </a:r>
                      <a:r>
                        <a:rPr lang="zh-CN" sz="2000" b="1" kern="1000">
                          <a:effectLst/>
                        </a:rPr>
                        <a:t>，</a:t>
                      </a:r>
                      <a:r>
                        <a:rPr lang="en-US" sz="2000" b="1" kern="1000">
                          <a:effectLst/>
                        </a:rPr>
                        <a:t>y2</a:t>
                      </a:r>
                      <a:r>
                        <a:rPr lang="zh-CN" sz="2000" b="1" kern="1000">
                          <a:effectLst/>
                        </a:rPr>
                        <a:t>两年之间的闰年总数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860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calendar.month(year,month,w=2,l=1)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</a:rPr>
                        <a:t>返回指定年月的日历。两行标题，一周一行。每日宽度间隔为</a:t>
                      </a:r>
                      <a:r>
                        <a:rPr lang="en-US" sz="2000" b="1" kern="1000" dirty="0">
                          <a:effectLst/>
                        </a:rPr>
                        <a:t>w</a:t>
                      </a:r>
                      <a:r>
                        <a:rPr lang="zh-CN" sz="2000" b="1" kern="1000" dirty="0">
                          <a:effectLst/>
                        </a:rPr>
                        <a:t>字符。每行的长度为</a:t>
                      </a:r>
                      <a:r>
                        <a:rPr lang="en-US" sz="2000" b="1" kern="1000" dirty="0">
                          <a:effectLst/>
                        </a:rPr>
                        <a:t>7*w+6</a:t>
                      </a:r>
                      <a:r>
                        <a:rPr lang="zh-CN" sz="2000" b="1" kern="1000" dirty="0">
                          <a:effectLst/>
                        </a:rPr>
                        <a:t>。</a:t>
                      </a:r>
                      <a:r>
                        <a:rPr lang="en-US" sz="2000" b="1" kern="1000" dirty="0">
                          <a:effectLst/>
                        </a:rPr>
                        <a:t>l</a:t>
                      </a:r>
                      <a:r>
                        <a:rPr lang="zh-CN" sz="2000" b="1" kern="1000" dirty="0">
                          <a:effectLst/>
                        </a:rPr>
                        <a:t>是每星期的行数。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11560" y="1124744"/>
            <a:ext cx="36004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常用系统函数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9064" y="1671191"/>
            <a:ext cx="7957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calendar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39552" y="2492896"/>
          <a:ext cx="7992888" cy="2438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142602"/>
                <a:gridCol w="4850286"/>
              </a:tblGrid>
              <a:tr h="2430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函数</a:t>
                      </a:r>
                      <a:endParaRPr lang="zh-CN" sz="2000" b="1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功能说明</a:t>
                      </a:r>
                      <a:endParaRPr lang="zh-CN" sz="2000" b="1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</a:tr>
              <a:tr h="4860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 dirty="0" err="1">
                          <a:effectLst/>
                        </a:rPr>
                        <a:t>calendar.monthcalendar</a:t>
                      </a:r>
                      <a:r>
                        <a:rPr lang="en-US" sz="2000" b="1" kern="1000" dirty="0">
                          <a:effectLst/>
                        </a:rPr>
                        <a:t>(</a:t>
                      </a:r>
                      <a:r>
                        <a:rPr lang="en-US" sz="2000" b="1" kern="1000" dirty="0" err="1">
                          <a:effectLst/>
                        </a:rPr>
                        <a:t>year,month</a:t>
                      </a:r>
                      <a:r>
                        <a:rPr lang="en-US" sz="2000" b="1" kern="1000" dirty="0">
                          <a:effectLst/>
                        </a:rPr>
                        <a:t>)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</a:rPr>
                        <a:t>返回一个整数列表，每个子列表代表一个星期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7290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calendar.monthrange(year,month)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>
                          <a:effectLst/>
                        </a:rPr>
                        <a:t>返回两个整数。第一个是该月的星期几的日期码，第二个是该月的日期码。日从</a:t>
                      </a:r>
                      <a:r>
                        <a:rPr lang="en-US" sz="2000" b="1" kern="1000">
                          <a:effectLst/>
                        </a:rPr>
                        <a:t>0</a:t>
                      </a:r>
                      <a:r>
                        <a:rPr lang="zh-CN" sz="2000" b="1" kern="1000">
                          <a:effectLst/>
                        </a:rPr>
                        <a:t>（星期一）到</a:t>
                      </a:r>
                      <a:r>
                        <a:rPr lang="en-US" sz="2000" b="1" kern="1000">
                          <a:effectLst/>
                        </a:rPr>
                        <a:t>6</a:t>
                      </a:r>
                      <a:r>
                        <a:rPr lang="zh-CN" sz="2000" b="1" kern="1000">
                          <a:effectLst/>
                        </a:rPr>
                        <a:t>（星期日）</a:t>
                      </a:r>
                      <a:r>
                        <a:rPr lang="en-US" sz="2000" b="1" kern="1000">
                          <a:effectLst/>
                        </a:rPr>
                        <a:t>;</a:t>
                      </a:r>
                      <a:r>
                        <a:rPr lang="zh-CN" sz="2000" b="1" kern="1000">
                          <a:effectLst/>
                        </a:rPr>
                        <a:t>月从</a:t>
                      </a:r>
                      <a:r>
                        <a:rPr lang="en-US" sz="2000" b="1" kern="1000">
                          <a:effectLst/>
                        </a:rPr>
                        <a:t>1</a:t>
                      </a:r>
                      <a:r>
                        <a:rPr lang="zh-CN" sz="2000" b="1" kern="1000">
                          <a:effectLst/>
                        </a:rPr>
                        <a:t>到</a:t>
                      </a:r>
                      <a:r>
                        <a:rPr lang="en-US" sz="2000" b="1" kern="1000">
                          <a:effectLst/>
                        </a:rPr>
                        <a:t>12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860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0">
                          <a:effectLst/>
                        </a:rPr>
                        <a:t>calendar.weekday(year,month,day)</a:t>
                      </a:r>
                      <a:endParaRPr lang="zh-CN" sz="2000" b="1" kern="10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effectLst/>
                        </a:rPr>
                        <a:t>返回给定日期的日期码</a:t>
                      </a:r>
                      <a:endParaRPr lang="zh-CN" sz="2000" b="1" kern="10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11560" y="1124744"/>
            <a:ext cx="36004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代码编写规则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9064" y="1671191"/>
            <a:ext cx="7957392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缩进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90">
              <a:lnSpc>
                <a:spcPts val="36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程序通过</a:t>
            </a:r>
            <a:r>
              <a:rPr lang="zh-CN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代码块的缩进区分代码的层次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，缩进结束标志着一个代码块的结束。缩进的空格数是可变的，通常以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个空格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为基本缩进单位，不要使用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。同一级别代码块的缩进量必须相同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zh-CN" altLang="en-US" sz="24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400" dirty="0" smtClean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/>
              <a:t>mark=80</a:t>
            </a:r>
            <a:endParaRPr lang="zh-CN" altLang="zh-CN" sz="2400" dirty="0"/>
          </a:p>
          <a:p>
            <a:r>
              <a:rPr lang="en-US" altLang="zh-CN" sz="2400" dirty="0"/>
              <a:t>if mark&gt;=60:</a:t>
            </a:r>
            <a:endParaRPr lang="zh-CN" altLang="zh-CN" sz="2400" dirty="0"/>
          </a:p>
          <a:p>
            <a:r>
              <a:rPr lang="en-US" altLang="zh-CN" sz="2400" dirty="0"/>
              <a:t>    print("</a:t>
            </a:r>
            <a:r>
              <a:rPr lang="zh-CN" altLang="zh-CN" sz="2400" dirty="0"/>
              <a:t>考试通过</a:t>
            </a:r>
            <a:r>
              <a:rPr lang="en-US" altLang="zh-CN" sz="2400" dirty="0"/>
              <a:t>")</a:t>
            </a:r>
            <a:endParaRPr lang="zh-CN" altLang="zh-CN" sz="2400" dirty="0"/>
          </a:p>
          <a:p>
            <a:r>
              <a:rPr lang="en-US" altLang="zh-CN" sz="2400" dirty="0"/>
              <a:t>else:</a:t>
            </a:r>
            <a:endParaRPr lang="zh-CN" altLang="zh-CN" sz="2400" dirty="0"/>
          </a:p>
          <a:p>
            <a:r>
              <a:rPr lang="en-US" altLang="zh-CN" sz="2400" dirty="0"/>
              <a:t>    print("</a:t>
            </a:r>
            <a:r>
              <a:rPr lang="zh-CN" altLang="zh-CN" sz="2400" dirty="0"/>
              <a:t>请继续努力！</a:t>
            </a:r>
            <a:r>
              <a:rPr lang="en-US" altLang="zh-CN" sz="2400" dirty="0"/>
              <a:t>")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 bldLvl="2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11560" y="1124744"/>
            <a:ext cx="36004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代码编写规则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9064" y="1671191"/>
            <a:ext cx="79573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90" fontAlgn="ctr">
              <a:lnSpc>
                <a:spcPts val="36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编程时一定要养成良好的注释习惯，注释可以增强程序的可读性，也便于后期进行代码维护。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中用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号表示单行注释，多行注释可以用三引号（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'''</a:t>
            </a:r>
            <a:r>
              <a:rPr lang="zh-CN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）括起来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行语句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90">
              <a:lnSpc>
                <a:spcPts val="36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如果一行语句过长，可以使用反斜杠</a:t>
            </a:r>
            <a:r>
              <a:rPr lang="zh-CN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”将一行语句分成多行显示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。如果语句中包含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[]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{}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就不需要使用反斜杠换行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int_one+int_two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int_three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int_four+int_five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 bldLvl="2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11560" y="1124744"/>
            <a:ext cx="36004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代码编写规则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9064" y="1671191"/>
            <a:ext cx="7957392" cy="388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使用空行分隔代码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90" fontAlgn="ctr">
              <a:lnSpc>
                <a:spcPts val="37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类的方法之间或函数之间用空行分隔，类和函数入口之间通常也用一个空行分隔，以突出函数的入口，增加程序的可读性。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导入模块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90">
              <a:lnSpc>
                <a:spcPts val="37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语句应该放在文件头部，</a:t>
            </a:r>
            <a:r>
              <a:rPr lang="zh-CN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语句只导入一个模块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。模块导入的顺序是内置模块、第三方模块、自定义模块。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 bldLvl="2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11560" y="1124744"/>
            <a:ext cx="360040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endParaRPr lang="en-US" altLang="zh-CN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9064" y="1972335"/>
            <a:ext cx="4717032" cy="272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ts val="4100"/>
              </a:lnSpc>
            </a:pP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1.Python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4100"/>
              </a:lnSpc>
            </a:pP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变量和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常量。</a:t>
            </a:r>
            <a:endParaRPr lang="zh-CN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41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zh-CN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41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常用系统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41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代码编写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zh-CN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2448272" cy="576064"/>
          </a:xfrm>
        </p:spPr>
        <p:txBody>
          <a:bodyPr/>
          <a:lstStyle/>
          <a:p>
            <a:pPr eaLnBrk="1" hangingPunct="1"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685800" y="1845965"/>
            <a:ext cx="8153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3900"/>
              </a:lnSpc>
              <a:buNone/>
            </a:pP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）浮点</a:t>
            </a: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型（</a:t>
            </a:r>
            <a:r>
              <a:rPr lang="en-US" altLang="zh-CN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kern="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ctr">
              <a:lnSpc>
                <a:spcPts val="3900"/>
              </a:lnSpc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浮点型数据用来表示实数，由整数部分和小数部分组成。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ctr">
              <a:lnSpc>
                <a:spcPts val="3900"/>
              </a:lnSpc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浮点型数据有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种表示形式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900"/>
              </a:lnSpc>
              <a:buBlip>
                <a:blip r:embed="rId1"/>
              </a:buBlip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十进制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小数形式：由数字和小数点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组成。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需要注意的是浮点数必须有小数点，否则作为整型处理。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ts val="3900"/>
              </a:lnSpc>
              <a:buBlip>
                <a:blip r:embed="rId1"/>
              </a:buBlip>
            </a:pP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科学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计数形式：科学计数法最适宜表示很大或很小的数，以字母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）表示以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为底的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指数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7" grpId="0" bldLvl="2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2448272" cy="576064"/>
          </a:xfrm>
        </p:spPr>
        <p:txBody>
          <a:bodyPr/>
          <a:lstStyle/>
          <a:p>
            <a:pPr eaLnBrk="1" hangingPunct="1"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685800" y="1845965"/>
            <a:ext cx="8153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3900"/>
              </a:lnSpc>
              <a:buNone/>
            </a:pP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）布尔</a:t>
            </a: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型（</a:t>
            </a:r>
            <a:r>
              <a:rPr lang="en-US" altLang="zh-CN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kern="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720090" fontAlgn="ctr">
              <a:lnSpc>
                <a:spcPts val="3900"/>
              </a:lnSpc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布尔型数据用来描述逻辑运算的结果，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表示真，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表示假。布尔型数据在数值计算中相当于整型，用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（真），用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（假）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720090" fontAlgn="ctr">
              <a:lnSpc>
                <a:spcPts val="3900"/>
              </a:lnSpc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中任何为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或空的数据其布尔值均为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，其他的值为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，如数字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、空字符串、空元组、空序列等。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2448272" cy="576064"/>
          </a:xfrm>
        </p:spPr>
        <p:txBody>
          <a:bodyPr/>
          <a:lstStyle/>
          <a:p>
            <a:pPr eaLnBrk="1" hangingPunct="1"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685800" y="1845965"/>
            <a:ext cx="8153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3900"/>
              </a:lnSpc>
              <a:buNone/>
            </a:pP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）复数</a:t>
            </a: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</a:t>
            </a:r>
            <a:r>
              <a:rPr lang="zh-CN" altLang="en-US" sz="2400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kern="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720090" fontAlgn="ctr">
              <a:lnSpc>
                <a:spcPts val="3900"/>
              </a:lnSpc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复数型数据用来表示数学中的复数，由实数部分和虚数部分两部分组成，可以用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a+bj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complex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）表示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720090" fontAlgn="ctr">
              <a:lnSpc>
                <a:spcPts val="39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称为复数的实部和虚部，均为浮点数，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为虚数单位（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j2=-1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）。对于复数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x.real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x.imag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分别获取复数的实部和虚部</a:t>
            </a:r>
            <a:r>
              <a:rPr lang="zh-CN" altLang="zh-CN" sz="2400" dirty="0"/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2448272" cy="576064"/>
          </a:xfrm>
        </p:spPr>
        <p:txBody>
          <a:bodyPr/>
          <a:lstStyle/>
          <a:p>
            <a:pPr eaLnBrk="1" hangingPunct="1">
              <a:spcBef>
                <a:spcPts val="1300"/>
              </a:spcBef>
              <a:buClr>
                <a:srgbClr val="CCFF33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845965"/>
            <a:ext cx="8153400" cy="431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72009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字符串类型指用引号括起来的一个或多个字符。单行字符串用单引号（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）或双引号（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）括起来，多行字符串用三引号（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'''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）括起来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400" dirty="0"/>
              <a:t>"I'm learning Python</a:t>
            </a:r>
            <a:r>
              <a:rPr lang="en-US" altLang="zh-CN" sz="2400" dirty="0" smtClean="0"/>
              <a:t>.“</a:t>
            </a:r>
            <a:endParaRPr lang="en-US" altLang="zh-CN" sz="2400" dirty="0" smtClean="0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400" dirty="0"/>
              <a:t>'"Python3.7" is a string</a:t>
            </a:r>
            <a:r>
              <a:rPr lang="en-US" altLang="zh-CN" sz="2400" dirty="0" smtClean="0"/>
              <a:t>.‘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400" dirty="0"/>
              <a:t> '''This is a long string,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spanning </a:t>
            </a:r>
            <a:r>
              <a:rPr lang="en-US" altLang="zh-CN" sz="2400" dirty="0"/>
              <a:t>multiple lines'''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 bldLvl="2" autoUpdateAnimBg="0" build="p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628.148031496063,&quot;width&quot;:2586.492913385827}"/>
</p:tagLst>
</file>

<file path=ppt/tags/tag2.xml><?xml version="1.0" encoding="utf-8"?>
<p:tagLst xmlns:p="http://schemas.openxmlformats.org/presentationml/2006/main">
  <p:tag name="COMMONDATA" val="eyJoZGlkIjoiNzBjZmIyMTU1Y2MwZjFjNDA0ZTk0YmNlZGI1Y2ViMDkifQ=="/>
  <p:tag name="KSO_WPP_MARK_KEY" val="893089d6-3548-4684-b499-314d1551dd49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solidFill>
          <a:srgbClr val="00CCFF">
            <a:alpha val="92000"/>
          </a:srgbClr>
        </a:solidFill>
        <a:ln w="9525">
          <a:solidFill>
            <a:srgbClr val="9900CC"/>
          </a:solidFill>
          <a:miter lim="800000"/>
        </a:ln>
      </a:spPr>
      <a:bodyPr wrap="none" anchor="ctr"/>
      <a:lstStyle>
        <a:defPPr>
          <a:lnSpc>
            <a:spcPct val="150000"/>
          </a:lnSpc>
          <a:defRPr sz="2800" dirty="0">
            <a:solidFill>
              <a:schemeClr val="tx1"/>
            </a:solidFill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0</TotalTime>
  <Words>10885</Words>
  <Application>WPS 演示</Application>
  <PresentationFormat>全屏显示(4:3)</PresentationFormat>
  <Paragraphs>1238</Paragraphs>
  <Slides>57</Slides>
  <Notes>55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1" baseType="lpstr">
      <vt:lpstr>Arial</vt:lpstr>
      <vt:lpstr>宋体</vt:lpstr>
      <vt:lpstr>Wingdings</vt:lpstr>
      <vt:lpstr>黑体</vt:lpstr>
      <vt:lpstr>微软雅黑</vt:lpstr>
      <vt:lpstr>Times New Roman</vt:lpstr>
      <vt:lpstr>Calibri</vt:lpstr>
      <vt:lpstr>Times New Roman</vt:lpstr>
      <vt:lpstr>Arial Unicode MS</vt:lpstr>
      <vt:lpstr>Wingdings 2</vt:lpstr>
      <vt:lpstr>Wingdings</vt:lpstr>
      <vt:lpstr>Wingdings</vt:lpstr>
      <vt:lpstr>Cambria Math</vt:lpstr>
      <vt:lpstr>默认设计模板</vt:lpstr>
      <vt:lpstr>PowerPoint 演示文稿</vt:lpstr>
      <vt:lpstr>《Python语言程序设计》</vt:lpstr>
      <vt:lpstr>第2章  Python语言基础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大学计算机基础A</dc:title>
  <dc:creator>张双狮</dc:creator>
  <cp:lastModifiedBy>Dylan</cp:lastModifiedBy>
  <cp:revision>214</cp:revision>
  <dcterms:created xsi:type="dcterms:W3CDTF">2018-03-01T14:09:00Z</dcterms:created>
  <dcterms:modified xsi:type="dcterms:W3CDTF">2023-01-09T06:53:31Z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12F43C77710B485B809505D958EB1576</vt:lpwstr>
  </property>
  <property fmtid="{D5CDD505-2E9C-101B-9397-08002B2CF9AE}" pid="3" name="KSOProductBuildVer">
    <vt:lpwstr>2052-11.1.0.12980</vt:lpwstr>
  </property>
</Properties>
</file>