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757" r:id="rId3"/>
    <p:sldId id="758" r:id="rId4"/>
    <p:sldId id="256" r:id="rId5"/>
    <p:sldId id="420" r:id="rId6"/>
    <p:sldId id="594" r:id="rId8"/>
    <p:sldId id="391" r:id="rId9"/>
    <p:sldId id="648" r:id="rId10"/>
    <p:sldId id="650" r:id="rId11"/>
    <p:sldId id="651" r:id="rId12"/>
    <p:sldId id="657" r:id="rId13"/>
    <p:sldId id="658" r:id="rId14"/>
    <p:sldId id="659" r:id="rId15"/>
    <p:sldId id="663" r:id="rId16"/>
    <p:sldId id="661" r:id="rId17"/>
    <p:sldId id="664" r:id="rId18"/>
    <p:sldId id="665" r:id="rId19"/>
    <p:sldId id="666" r:id="rId20"/>
    <p:sldId id="667" r:id="rId21"/>
    <p:sldId id="668" r:id="rId22"/>
    <p:sldId id="669" r:id="rId23"/>
    <p:sldId id="671" r:id="rId24"/>
    <p:sldId id="670" r:id="rId25"/>
    <p:sldId id="672" r:id="rId26"/>
    <p:sldId id="673" r:id="rId27"/>
    <p:sldId id="674" r:id="rId28"/>
    <p:sldId id="675" r:id="rId29"/>
    <p:sldId id="676" r:id="rId30"/>
    <p:sldId id="677" r:id="rId31"/>
    <p:sldId id="678" r:id="rId32"/>
    <p:sldId id="679" r:id="rId33"/>
    <p:sldId id="680" r:id="rId34"/>
    <p:sldId id="681" r:id="rId35"/>
    <p:sldId id="682" r:id="rId36"/>
    <p:sldId id="683" r:id="rId37"/>
    <p:sldId id="684" r:id="rId38"/>
    <p:sldId id="685" r:id="rId39"/>
    <p:sldId id="686" r:id="rId40"/>
    <p:sldId id="687" r:id="rId41"/>
    <p:sldId id="688" r:id="rId42"/>
    <p:sldId id="689" r:id="rId43"/>
    <p:sldId id="690" r:id="rId44"/>
    <p:sldId id="691" r:id="rId45"/>
    <p:sldId id="693" r:id="rId46"/>
    <p:sldId id="694" r:id="rId47"/>
    <p:sldId id="695" r:id="rId48"/>
    <p:sldId id="696" r:id="rId49"/>
    <p:sldId id="697" r:id="rId50"/>
    <p:sldId id="698" r:id="rId51"/>
    <p:sldId id="699" r:id="rId52"/>
    <p:sldId id="700" r:id="rId53"/>
    <p:sldId id="701" r:id="rId54"/>
    <p:sldId id="702" r:id="rId55"/>
    <p:sldId id="703" r:id="rId56"/>
    <p:sldId id="705" r:id="rId57"/>
    <p:sldId id="704" r:id="rId58"/>
    <p:sldId id="706" r:id="rId59"/>
    <p:sldId id="707" r:id="rId60"/>
    <p:sldId id="708" r:id="rId61"/>
    <p:sldId id="709" r:id="rId62"/>
    <p:sldId id="710" r:id="rId63"/>
    <p:sldId id="711" r:id="rId64"/>
    <p:sldId id="712" r:id="rId65"/>
    <p:sldId id="713" r:id="rId66"/>
    <p:sldId id="714" r:id="rId67"/>
    <p:sldId id="715" r:id="rId68"/>
    <p:sldId id="716" r:id="rId69"/>
    <p:sldId id="717" r:id="rId70"/>
    <p:sldId id="718" r:id="rId71"/>
    <p:sldId id="719" r:id="rId72"/>
    <p:sldId id="720" r:id="rId73"/>
    <p:sldId id="721" r:id="rId74"/>
    <p:sldId id="722" r:id="rId75"/>
    <p:sldId id="723" r:id="rId76"/>
    <p:sldId id="724" r:id="rId77"/>
    <p:sldId id="725" r:id="rId78"/>
    <p:sldId id="727" r:id="rId79"/>
    <p:sldId id="726" r:id="rId80"/>
    <p:sldId id="728" r:id="rId81"/>
    <p:sldId id="729" r:id="rId82"/>
    <p:sldId id="730" r:id="rId83"/>
    <p:sldId id="731" r:id="rId84"/>
    <p:sldId id="732" r:id="rId85"/>
    <p:sldId id="733" r:id="rId86"/>
    <p:sldId id="734" r:id="rId87"/>
    <p:sldId id="735" r:id="rId88"/>
    <p:sldId id="737" r:id="rId89"/>
    <p:sldId id="736" r:id="rId90"/>
    <p:sldId id="738" r:id="rId91"/>
    <p:sldId id="739" r:id="rId92"/>
    <p:sldId id="740" r:id="rId93"/>
    <p:sldId id="742" r:id="rId94"/>
    <p:sldId id="741" r:id="rId95"/>
    <p:sldId id="743" r:id="rId96"/>
    <p:sldId id="744" r:id="rId97"/>
    <p:sldId id="745" r:id="rId98"/>
    <p:sldId id="746" r:id="rId99"/>
    <p:sldId id="747" r:id="rId100"/>
    <p:sldId id="748" r:id="rId101"/>
    <p:sldId id="749" r:id="rId102"/>
    <p:sldId id="750" r:id="rId103"/>
    <p:sldId id="751" r:id="rId104"/>
    <p:sldId id="752" r:id="rId105"/>
    <p:sldId id="753" r:id="rId106"/>
    <p:sldId id="754" r:id="rId107"/>
    <p:sldId id="647" r:id="rId108"/>
  </p:sldIdLst>
  <p:sldSz cx="9144000" cy="6858000" type="screen4x3"/>
  <p:notesSz cx="6858000" cy="9144000"/>
  <p:custDataLst>
    <p:tags r:id="rId11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CC"/>
    <a:srgbClr val="FFCC66"/>
    <a:srgbClr val="CC6600"/>
    <a:srgbClr val="00CC00"/>
    <a:srgbClr val="6666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p:scale>
          <a:sx n="60" d="100"/>
          <a:sy n="60" d="100"/>
        </p:scale>
        <p:origin x="-1116" y="-324"/>
      </p:cViewPr>
      <p:guideLst>
        <p:guide orient="horz" pos="2152"/>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tags" Target="tags/tag4.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8.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endParaRPr lang="en-US"/>
          </a:p>
        </p:txBody>
      </p:sp>
      <p:sp>
        <p:nvSpPr>
          <p:cNvPr id="2560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vl1pPr>
          </a:lstStyle>
          <a:p>
            <a:fld id="{D3A0B013-71C8-4941-9559-40A0550433E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smtClean="0"/>
              <a:t>第一章第一节</a:t>
            </a:r>
            <a:endParaRPr lang="en-US" altLang="zh-CN" sz="120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Rectangle 2"/>
          <p:cNvSpPr txBox="1">
            <a:spLocks noChangeArrowheads="1"/>
          </p:cNvSpPr>
          <p:nvPr userDrawn="1"/>
        </p:nvSpPr>
        <p:spPr bwMode="auto">
          <a:xfrm>
            <a:off x="1186780" y="138336"/>
            <a:ext cx="590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buFontTx/>
            </a:pPr>
            <a:r>
              <a:rPr lang="zh-CN" altLang="en-US" b="1" kern="0" dirty="0" smtClean="0">
                <a:latin typeface="微软雅黑" panose="020B0503020204020204" pitchFamily="34" charset="-122"/>
                <a:ea typeface="微软雅黑" panose="020B0503020204020204" pitchFamily="34" charset="-122"/>
              </a:rPr>
              <a:t>第</a:t>
            </a:r>
            <a:r>
              <a:rPr lang="en-US" altLang="zh-CN" b="1" kern="0" dirty="0" smtClean="0">
                <a:latin typeface="微软雅黑" panose="020B0503020204020204" pitchFamily="34" charset="-122"/>
                <a:ea typeface="微软雅黑" panose="020B0503020204020204" pitchFamily="34" charset="-122"/>
              </a:rPr>
              <a:t>3</a:t>
            </a:r>
            <a:r>
              <a:rPr lang="zh-CN" altLang="en-US" b="1" kern="0" dirty="0" smtClean="0">
                <a:latin typeface="微软雅黑" panose="020B0503020204020204" pitchFamily="34" charset="-122"/>
                <a:ea typeface="微软雅黑" panose="020B0503020204020204" pitchFamily="34" charset="-122"/>
              </a:rPr>
              <a:t>章  </a:t>
            </a:r>
            <a:r>
              <a:rPr lang="en-US" altLang="zh-CN" b="1" kern="0" dirty="0" smtClean="0">
                <a:latin typeface="微软雅黑" panose="020B0503020204020204" pitchFamily="34" charset="-122"/>
                <a:ea typeface="微软雅黑" panose="020B0503020204020204" pitchFamily="34" charset="-122"/>
              </a:rPr>
              <a:t>Python</a:t>
            </a:r>
            <a:r>
              <a:rPr lang="zh-CN" altLang="en-US" b="1" kern="0" dirty="0" smtClean="0">
                <a:latin typeface="微软雅黑" panose="020B0503020204020204" pitchFamily="34" charset="-122"/>
                <a:ea typeface="微软雅黑" panose="020B0503020204020204" pitchFamily="34" charset="-122"/>
              </a:rPr>
              <a:t>组合数据类型</a:t>
            </a:r>
            <a:endParaRPr lang="zh-CN" altLang="en-US" b="1" kern="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2"/>
          <p:cNvSpPr txBox="1">
            <a:spLocks noChangeArrowheads="1"/>
          </p:cNvSpPr>
          <p:nvPr userDrawn="1"/>
        </p:nvSpPr>
        <p:spPr bwMode="auto">
          <a:xfrm>
            <a:off x="1186780" y="138336"/>
            <a:ext cx="590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buFontTx/>
            </a:pPr>
            <a:r>
              <a:rPr lang="zh-CN" altLang="en-US" b="1" kern="0" dirty="0" smtClean="0">
                <a:latin typeface="微软雅黑" panose="020B0503020204020204" pitchFamily="34" charset="-122"/>
                <a:ea typeface="微软雅黑" panose="020B0503020204020204" pitchFamily="34" charset="-122"/>
              </a:rPr>
              <a:t>第</a:t>
            </a:r>
            <a:r>
              <a:rPr lang="en-US" altLang="zh-CN" b="1" kern="0" dirty="0" smtClean="0">
                <a:latin typeface="微软雅黑" panose="020B0503020204020204" pitchFamily="34" charset="-122"/>
                <a:ea typeface="微软雅黑" panose="020B0503020204020204" pitchFamily="34" charset="-122"/>
              </a:rPr>
              <a:t>3</a:t>
            </a:r>
            <a:r>
              <a:rPr lang="zh-CN" altLang="en-US" b="1" kern="0" dirty="0" smtClean="0">
                <a:latin typeface="微软雅黑" panose="020B0503020204020204" pitchFamily="34" charset="-122"/>
                <a:ea typeface="微软雅黑" panose="020B0503020204020204" pitchFamily="34" charset="-122"/>
              </a:rPr>
              <a:t>章  </a:t>
            </a:r>
            <a:r>
              <a:rPr lang="en-US" altLang="zh-CN" b="1" kern="0" dirty="0" smtClean="0">
                <a:latin typeface="微软雅黑" panose="020B0503020204020204" pitchFamily="34" charset="-122"/>
                <a:ea typeface="微软雅黑" panose="020B0503020204020204" pitchFamily="34" charset="-122"/>
              </a:rPr>
              <a:t>Python</a:t>
            </a:r>
            <a:r>
              <a:rPr lang="zh-CN" altLang="en-US" b="1" kern="0" dirty="0" smtClean="0">
                <a:latin typeface="微软雅黑" panose="020B0503020204020204" pitchFamily="34" charset="-122"/>
                <a:ea typeface="微软雅黑" panose="020B0503020204020204" pitchFamily="34" charset="-122"/>
              </a:rPr>
              <a:t>组合数据类型</a:t>
            </a:r>
            <a:endParaRPr lang="zh-CN" altLang="en-US" b="1" kern="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a:defRPr/>
            </a:pPr>
            <a:endParaRPr lang="zh-CN" altLang="en-US"/>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algn="l">
              <a:defRPr/>
            </a:pPr>
            <a:r>
              <a:rPr lang="en-US" sz="1200" dirty="0" smtClean="0">
                <a:solidFill>
                  <a:schemeClr val="bg1"/>
                </a:solidFill>
              </a:rPr>
              <a:t>《</a:t>
            </a:r>
            <a:r>
              <a:rPr lang="en-US" altLang="zh-CN" sz="1200" dirty="0" smtClean="0">
                <a:solidFill>
                  <a:schemeClr val="bg1"/>
                </a:solidFill>
              </a:rPr>
              <a:t>Python</a:t>
            </a:r>
            <a:r>
              <a:rPr lang="zh-CN" altLang="en-US" sz="1200" dirty="0" smtClean="0">
                <a:solidFill>
                  <a:schemeClr val="bg1"/>
                </a:solidFill>
              </a:rPr>
              <a:t>程序设计</a:t>
            </a:r>
            <a:r>
              <a:rPr lang="en-US" sz="1200" dirty="0" smtClean="0">
                <a:solidFill>
                  <a:schemeClr val="bg1"/>
                </a:solidFill>
              </a:rPr>
              <a:t>》</a:t>
            </a:r>
            <a:endParaRPr lang="en-US" sz="1200" dirty="0">
              <a:solidFill>
                <a:schemeClr val="bg1"/>
              </a:solidFill>
            </a:endParaRPr>
          </a:p>
        </p:txBody>
      </p:sp>
      <p:grpSp>
        <p:nvGrpSpPr>
          <p:cNvPr id="8" name="组合 7"/>
          <p:cNvGrpSpPr/>
          <p:nvPr userDrawn="1"/>
        </p:nvGrpSpPr>
        <p:grpSpPr>
          <a:xfrm>
            <a:off x="36316" y="0"/>
            <a:ext cx="1084458" cy="1080120"/>
            <a:chOff x="-37861" y="1124744"/>
            <a:chExt cx="1084458" cy="1080120"/>
          </a:xfrm>
        </p:grpSpPr>
        <p:sp>
          <p:nvSpPr>
            <p:cNvPr id="9" name="椭圆 8"/>
            <p:cNvSpPr/>
            <p:nvPr userDrawn="1"/>
          </p:nvSpPr>
          <p:spPr bwMode="auto">
            <a:xfrm>
              <a:off x="36316" y="1196752"/>
              <a:ext cx="936104" cy="9361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0" name="图片 9"/>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861" y="1124744"/>
              <a:ext cx="1084458" cy="108012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14302"/>
            <a:ext cx="9144000" cy="151216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10" name="Rectangle 2"/>
          <p:cNvSpPr txBox="1">
            <a:spLocks noChangeArrowheads="1"/>
          </p:cNvSpPr>
          <p:nvPr/>
        </p:nvSpPr>
        <p:spPr bwMode="gray">
          <a:xfrm>
            <a:off x="-36195" y="1916748"/>
            <a:ext cx="9144000" cy="1500187"/>
          </a:xfrm>
          <a:prstGeom prst="rect">
            <a:avLst/>
          </a:prstGeom>
          <a:noFill/>
          <a:ln w="9525">
            <a:noFill/>
            <a:miter lim="800000"/>
          </a:ln>
        </p:spPr>
        <p:txBody>
          <a:bodyPr anchor="ctr"/>
          <a:lstStyle/>
          <a:p>
            <a:pPr algn="ctr">
              <a:defRPr/>
            </a:pPr>
            <a:r>
              <a:rPr lang="zh-CN" altLang="en-US" sz="4400" b="1" dirty="0">
                <a:solidFill>
                  <a:schemeClr val="bg1"/>
                </a:solidFill>
                <a:sym typeface="+mn-ea"/>
              </a:rPr>
              <a:t>Python程序设计</a:t>
            </a:r>
            <a:br>
              <a:rPr lang="zh-CN" altLang="en-US" sz="4400" dirty="0">
                <a:solidFill>
                  <a:schemeClr val="bg1"/>
                </a:solidFill>
              </a:rPr>
            </a:br>
            <a:r>
              <a:rPr lang="zh-CN" altLang="zh-CN" sz="4400" dirty="0">
                <a:solidFill>
                  <a:schemeClr val="bg1"/>
                </a:solidFill>
                <a:effectLst/>
              </a:rPr>
              <a:t> </a:t>
            </a:r>
            <a:r>
              <a:rPr lang="en-US" altLang="zh-CN" sz="3200" b="1" dirty="0">
                <a:solidFill>
                  <a:schemeClr val="bg1"/>
                </a:solidFill>
                <a:effectLst/>
              </a:rPr>
              <a:t>Python Programming</a:t>
            </a:r>
            <a:endParaRPr lang="en-US" altLang="zh-CN" sz="3200" b="1" dirty="0">
              <a:solidFill>
                <a:schemeClr val="bg1"/>
              </a:solidFill>
              <a:effectLst/>
            </a:endParaRPr>
          </a:p>
        </p:txBody>
      </p:sp>
      <p:pic>
        <p:nvPicPr>
          <p:cNvPr id="18438" name="图片 7" descr="saiip_logo_landscape.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195" y="1052830"/>
            <a:ext cx="3643313" cy="501650"/>
          </a:xfrm>
          <a:prstGeom prst="rect">
            <a:avLst/>
          </a:prstGeom>
          <a:noFill/>
          <a:ln>
            <a:noFill/>
          </a:ln>
        </p:spPr>
      </p:pic>
      <p:pic>
        <p:nvPicPr>
          <p:cNvPr id="18439" name="图片 5" descr="nwpu_logo+name.gif"/>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452067" y="1104171"/>
            <a:ext cx="1642423" cy="398874"/>
          </a:xfrm>
          <a:prstGeom prst="rect">
            <a:avLst/>
          </a:prstGeom>
          <a:noFill/>
          <a:ln>
            <a:noFill/>
          </a:ln>
        </p:spPr>
      </p:pic>
      <p:sp>
        <p:nvSpPr>
          <p:cNvPr id="7" name="Rectangle 4"/>
          <p:cNvSpPr>
            <a:spLocks noChangeArrowheads="1"/>
          </p:cNvSpPr>
          <p:nvPr/>
        </p:nvSpPr>
        <p:spPr bwMode="auto">
          <a:xfrm>
            <a:off x="1547495" y="3645535"/>
            <a:ext cx="6704330" cy="2794000"/>
          </a:xfrm>
          <a:prstGeom prst="rect">
            <a:avLst/>
          </a:prstGeom>
          <a:noFill/>
          <a:ln>
            <a:noFill/>
          </a:ln>
          <a:effectLst/>
        </p:spPr>
        <p:txBody>
          <a:bodyPr anchor="b"/>
          <a:lstStyle/>
          <a:p>
            <a:pPr defTabSz="678180">
              <a:lnSpc>
                <a:spcPct val="90000"/>
              </a:lnSpc>
              <a:defRPr/>
            </a:pPr>
            <a:r>
              <a:rPr lang="zh-CN" altLang="en-US" sz="3200" b="1" dirty="0">
                <a:latin typeface="Arial" panose="020B0604020202020204" pitchFamily="34" charset="0"/>
              </a:rPr>
              <a:t>主    讲：	邹晓春  电子信息学院</a:t>
            </a:r>
            <a:br>
              <a:rPr lang="zh-CN" altLang="en-US" sz="3200" b="1" dirty="0">
                <a:latin typeface="Arial" panose="020B0604020202020204" pitchFamily="34" charset="0"/>
              </a:rPr>
            </a:br>
            <a:endParaRPr lang="en-US" altLang="zh-CN" sz="3200" b="1" dirty="0">
              <a:latin typeface="Arial" panose="020B0604020202020204" pitchFamily="34" charset="0"/>
            </a:endParaRPr>
          </a:p>
          <a:p>
            <a:pPr defTabSz="678180">
              <a:lnSpc>
                <a:spcPct val="90000"/>
              </a:lnSpc>
              <a:defRPr/>
            </a:pPr>
            <a:r>
              <a:rPr lang="en-US" altLang="zh-CN" sz="3200" b="1" dirty="0">
                <a:latin typeface="Arial" panose="020B0604020202020204" pitchFamily="34" charset="0"/>
              </a:rPr>
              <a:t>QQ  </a:t>
            </a:r>
            <a:r>
              <a:rPr lang="zh-CN" altLang="en-US" sz="3200" b="1" dirty="0">
                <a:latin typeface="Arial" panose="020B0604020202020204" pitchFamily="34" charset="0"/>
              </a:rPr>
              <a:t>群：   Python程序设计</a:t>
            </a:r>
            <a:r>
              <a:rPr lang="en-US" altLang="zh-CN" sz="3200" b="1" dirty="0">
                <a:latin typeface="Arial" panose="020B0604020202020204" pitchFamily="34" charset="0"/>
              </a:rPr>
              <a:t>                  </a:t>
            </a:r>
            <a:endParaRPr lang="en-US" altLang="zh-CN" sz="3200" b="1" dirty="0">
              <a:latin typeface="Arial" panose="020B0604020202020204" pitchFamily="34" charset="0"/>
            </a:endParaRPr>
          </a:p>
          <a:p>
            <a:pPr defTabSz="678180">
              <a:lnSpc>
                <a:spcPct val="90000"/>
              </a:lnSpc>
              <a:defRPr/>
            </a:pPr>
            <a:r>
              <a:rPr lang="en-US" altLang="zh-CN" sz="3200" b="1" dirty="0">
                <a:latin typeface="Arial" panose="020B0604020202020204" pitchFamily="34" charset="0"/>
              </a:rPr>
              <a:t>                  760581125</a:t>
            </a:r>
            <a:br>
              <a:rPr lang="zh-CN" altLang="en-US" sz="3200" b="1" dirty="0">
                <a:latin typeface="Arial" panose="020B0604020202020204" pitchFamily="34" charset="0"/>
              </a:rPr>
            </a:br>
            <a:endParaRPr lang="zh-CN" altLang="en-US" sz="3200" b="1" dirty="0">
              <a:solidFill>
                <a:schemeClr val="bg1"/>
              </a:solidFill>
              <a:effectLst>
                <a:outerShdw blurRad="38100" dist="38100" dir="2700000" algn="tl">
                  <a:srgbClr val="C0C0C0"/>
                </a:outerShdw>
              </a:effectLst>
              <a:latin typeface="Arial" panose="020B0604020202020204" pitchFamily="34"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3674" y="1124270"/>
            <a:ext cx="488159" cy="476565"/>
          </a:xfrm>
          <a:prstGeom prst="rect">
            <a:avLst/>
          </a:prstGeom>
        </p:spPr>
      </p:pic>
      <p:sp>
        <p:nvSpPr>
          <p:cNvPr id="11" name="文本框 10"/>
          <p:cNvSpPr txBox="1"/>
          <p:nvPr/>
        </p:nvSpPr>
        <p:spPr>
          <a:xfrm>
            <a:off x="3965907" y="1124905"/>
            <a:ext cx="3587036" cy="398780"/>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空天地海一体化大数据应用技术国家工程实验室</a:t>
            </a:r>
            <a:endParaRPr lang="en-US" altLang="zh-CN" sz="1200" dirty="0">
              <a:solidFill>
                <a:schemeClr val="tx2"/>
              </a:solidFill>
              <a:latin typeface="微软雅黑" panose="020B0503020204020204" pitchFamily="34" charset="-122"/>
              <a:ea typeface="微软雅黑" panose="020B0503020204020204" pitchFamily="34" charset="-122"/>
            </a:endParaRPr>
          </a:p>
          <a:p>
            <a:pPr algn="ctr"/>
            <a:r>
              <a:rPr lang="en-US" altLang="zh-CN" sz="800" dirty="0">
                <a:solidFill>
                  <a:schemeClr val="tx2"/>
                </a:solidFill>
                <a:latin typeface="微软雅黑" panose="020B0503020204020204" pitchFamily="34" charset="-122"/>
                <a:ea typeface="微软雅黑" panose="020B0503020204020204" pitchFamily="34" charset="-122"/>
              </a:rPr>
              <a:t>Integrated Air-Space-Ground-Ocean Big Data Application Technology</a:t>
            </a:r>
            <a:endParaRPr lang="zh-CN" altLang="en-US" sz="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800"/>
              </a:lnSpc>
              <a:buNone/>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列表的创建</a:t>
            </a:r>
            <a:endParaRPr lang="en-US" altLang="zh-CN" sz="2800" dirty="0" smtClean="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直接</a:t>
            </a:r>
            <a:r>
              <a:rPr lang="zh-CN" altLang="zh-CN" sz="2400" dirty="0">
                <a:solidFill>
                  <a:srgbClr val="0070C0"/>
                </a:solidFill>
                <a:latin typeface="微软雅黑" panose="020B0503020204020204" pitchFamily="34" charset="-122"/>
                <a:ea typeface="微软雅黑" panose="020B0503020204020204" pitchFamily="34" charset="-122"/>
              </a:rPr>
              <a:t>赋值</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使用</a:t>
            </a:r>
            <a:r>
              <a:rPr lang="zh-CN" altLang="zh-CN" sz="2400" dirty="0">
                <a:solidFill>
                  <a:srgbClr val="FF3300"/>
                </a:solidFill>
                <a:latin typeface="微软雅黑" panose="020B0503020204020204" pitchFamily="34" charset="-122"/>
                <a:ea typeface="微软雅黑" panose="020B0503020204020204" pitchFamily="34" charset="-122"/>
              </a:rPr>
              <a:t>等号</a:t>
            </a:r>
            <a:r>
              <a:rPr lang="zh-CN" altLang="zh-CN" sz="2400" dirty="0">
                <a:latin typeface="微软雅黑" panose="020B0503020204020204" pitchFamily="34" charset="-122"/>
                <a:ea typeface="微软雅黑" panose="020B0503020204020204" pitchFamily="34" charset="-122"/>
              </a:rPr>
              <a:t>直接将一个列表赋值给变量即可创建一个列表。例如：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scores=[78,83,67,89,75</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[78, 83, 67, 89, 75]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t>&gt;&gt;&gt; empty=[]   #</a:t>
            </a:r>
            <a:r>
              <a:rPr lang="zh-CN" altLang="zh-CN" sz="2400" dirty="0"/>
              <a:t>创建一个空列表</a:t>
            </a:r>
            <a:endParaRPr lang="zh-CN" altLang="zh-CN" sz="2400" dirty="0"/>
          </a:p>
          <a:p>
            <a:pPr marL="0" indent="0">
              <a:buNone/>
            </a:pPr>
            <a:r>
              <a:rPr lang="en-US" altLang="zh-CN" sz="2400" dirty="0"/>
              <a:t>&gt;&gt;&gt; empty</a:t>
            </a:r>
            <a:endParaRPr lang="zh-CN" altLang="zh-CN" sz="2400" dirty="0"/>
          </a:p>
          <a:p>
            <a:pPr marL="0" indent="0">
              <a:buNone/>
            </a:pPr>
            <a:r>
              <a:rPr lang="en-US" altLang="zh-CN" sz="2400" dirty="0"/>
              <a:t>[] </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autoUpdateAnimBg="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0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）集合的比较</a:t>
            </a:r>
            <a:endParaRPr lang="zh-CN" altLang="zh-CN" sz="2400" b="1" dirty="0"/>
          </a:p>
          <a:p>
            <a:pPr fontAlgn="ctr">
              <a:lnSpc>
                <a:spcPts val="3000"/>
              </a:lnSpc>
              <a:buBlip>
                <a:blip r:embed="rId1"/>
              </a:buBlip>
            </a:pPr>
            <a:r>
              <a:rPr lang="zh-CN" altLang="zh-CN" sz="2400" dirty="0" smtClean="0">
                <a:latin typeface="微软雅黑" panose="020B0503020204020204" pitchFamily="34" charset="-122"/>
                <a:ea typeface="微软雅黑" panose="020B0503020204020204" pitchFamily="34" charset="-122"/>
              </a:rPr>
              <a:t>判断</a:t>
            </a:r>
            <a:r>
              <a:rPr lang="zh-CN" altLang="zh-CN" sz="2400" dirty="0">
                <a:latin typeface="微软雅黑" panose="020B0503020204020204" pitchFamily="34" charset="-122"/>
                <a:ea typeface="微软雅黑" panose="020B0503020204020204" pitchFamily="34" charset="-122"/>
              </a:rPr>
              <a:t>超集与真超集</a:t>
            </a:r>
            <a:endParaRPr lang="zh-CN" altLang="zh-CN" sz="2400" dirty="0">
              <a:latin typeface="微软雅黑" panose="020B0503020204020204" pitchFamily="34" charset="-122"/>
              <a:ea typeface="微软雅黑" panose="020B0503020204020204" pitchFamily="34" charset="-122"/>
            </a:endParaRPr>
          </a:p>
          <a:p>
            <a:pPr marL="0" indent="0" fontAlgn="ctr">
              <a:lnSpc>
                <a:spcPts val="3000"/>
              </a:lnSpc>
              <a:buNone/>
            </a:pPr>
            <a:r>
              <a:rPr lang="zh-CN" altLang="zh-CN" sz="2400" dirty="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的元素，且</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不等于</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的真超集</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&gt;</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判断真超集</a:t>
            </a:r>
            <a:endParaRPr lang="zh-CN" altLang="zh-CN" sz="2400" dirty="0">
              <a:latin typeface="微软雅黑" panose="020B0503020204020204" pitchFamily="34" charset="-122"/>
              <a:ea typeface="微软雅黑" panose="020B0503020204020204" pitchFamily="34" charset="-122"/>
            </a:endParaRPr>
          </a:p>
          <a:p>
            <a:pPr marL="0" indent="0" fontAlgn="ctr">
              <a:lnSpc>
                <a:spcPts val="3000"/>
              </a:lnSpc>
              <a:buNone/>
            </a:pPr>
            <a:r>
              <a:rPr lang="zh-CN" altLang="zh-CN" sz="2400" dirty="0" smtClean="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的元素，则</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是</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的超集</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0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&gt;=</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判断超</a:t>
            </a:r>
            <a:r>
              <a:rPr lang="zh-CN" altLang="zh-CN" sz="2400" dirty="0" smtClean="0">
                <a:latin typeface="微软雅黑" panose="020B0503020204020204" pitchFamily="34" charset="-122"/>
                <a:ea typeface="微软雅黑" panose="020B0503020204020204" pitchFamily="34" charset="-122"/>
              </a:rPr>
              <a:t>集</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0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zh-CN" altLang="zh-CN" sz="2400" dirty="0">
                <a:latin typeface="微软雅黑" panose="020B0503020204020204" pitchFamily="34" charset="-122"/>
                <a:ea typeface="微软雅黑" panose="020B0503020204020204" pitchFamily="34" charset="-122"/>
              </a:rPr>
              <a:t>：关系运算符“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”，只需要判断两个集合中的元素是否一致，与顺序无关。关系运算符“</a:t>
            </a:r>
            <a:r>
              <a:rPr lang="en-US" altLang="zh-CN" sz="2400" dirty="0">
                <a:latin typeface="微软雅黑" panose="020B0503020204020204" pitchFamily="34" charset="-122"/>
                <a:ea typeface="微软雅黑" panose="020B0503020204020204" pitchFamily="34" charset="-122"/>
              </a:rPr>
              <a:t>&gt;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zh-CN" sz="2400" dirty="0">
                <a:latin typeface="微软雅黑" panose="020B0503020204020204" pitchFamily="34" charset="-122"/>
                <a:ea typeface="微软雅黑" panose="020B0503020204020204" pitchFamily="34" charset="-122"/>
              </a:rPr>
              <a:t>”作用于集合时，表示集合之间的包含关系，而不是比较集合中元素的大小关系。</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000"/>
              </a:lnSpc>
              <a:buNone/>
            </a:pPr>
            <a:r>
              <a:rPr lang="en-US" altLang="zh-CN" sz="2800" dirty="0" smtClean="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集合推导式</a:t>
            </a:r>
            <a:endParaRPr lang="en-US" altLang="zh-CN" sz="28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集合</a:t>
            </a:r>
            <a:r>
              <a:rPr lang="zh-CN" altLang="zh-CN" sz="2400" dirty="0">
                <a:latin typeface="微软雅黑" panose="020B0503020204020204" pitchFamily="34" charset="-122"/>
                <a:ea typeface="微软雅黑" panose="020B0503020204020204" pitchFamily="34" charset="-122"/>
              </a:rPr>
              <a:t>推导式与列表推导式类似，</a:t>
            </a:r>
            <a:r>
              <a:rPr lang="zh-CN" altLang="zh-CN" sz="2400" dirty="0">
                <a:solidFill>
                  <a:srgbClr val="FF3300"/>
                </a:solidFill>
                <a:latin typeface="微软雅黑" panose="020B0503020204020204" pitchFamily="34" charset="-122"/>
                <a:ea typeface="微软雅黑" panose="020B0503020204020204" pitchFamily="34" charset="-122"/>
              </a:rPr>
              <a:t>唯一的区别是它使用大括号“</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，使用集合推导式可以快速创建特定集合</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squared_set</a:t>
            </a:r>
            <a:r>
              <a:rPr lang="en-US" altLang="zh-CN" sz="2400" dirty="0">
                <a:latin typeface="微软雅黑" panose="020B0503020204020204" pitchFamily="34" charset="-122"/>
                <a:ea typeface="微软雅黑" panose="020B0503020204020204" pitchFamily="34" charset="-122"/>
              </a:rPr>
              <a:t>={x**2 for x in[1,2,3,4]}   #</a:t>
            </a:r>
            <a:r>
              <a:rPr lang="zh-CN" altLang="zh-CN" sz="2400" dirty="0">
                <a:latin typeface="微软雅黑" panose="020B0503020204020204" pitchFamily="34" charset="-122"/>
                <a:ea typeface="微软雅黑" panose="020B0503020204020204" pitchFamily="34" charset="-122"/>
              </a:rPr>
              <a:t>利用集合推导式创建特定集合</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3-8</a:t>
            </a:r>
            <a:r>
              <a:rPr lang="zh-CN" altLang="zh-CN" sz="2400" dirty="0">
                <a:latin typeface="微软雅黑" panose="020B0503020204020204" pitchFamily="34" charset="-122"/>
                <a:ea typeface="微软雅黑" panose="020B0503020204020204" pitchFamily="34" charset="-122"/>
              </a:rPr>
              <a:t>】编程统计商品的销售情况：（</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）有人购买的商品（</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）无人购买的商品。（</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）每个人都购买的商品，输出统计后的商品列表。</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：定义一个字典，存放商品编号和商品名称的键值对。用列表定义</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个用户购买商品的清单，按要求进行统计并输出统计结果。</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3-9</a:t>
            </a:r>
            <a:r>
              <a:rPr lang="zh-CN" altLang="zh-CN" sz="2400" dirty="0">
                <a:latin typeface="微软雅黑" panose="020B0503020204020204" pitchFamily="34" charset="-122"/>
                <a:ea typeface="微软雅黑" panose="020B0503020204020204" pitchFamily="34" charset="-122"/>
              </a:rPr>
              <a:t>】小明想在学校中做一项问卷调查，为了实验的客观性，他先用计算机生成了</a:t>
            </a:r>
            <a:r>
              <a:rPr lang="en-US" altLang="zh-CN" sz="2400" dirty="0">
                <a:latin typeface="微软雅黑" panose="020B0503020204020204" pitchFamily="34" charset="-122"/>
                <a:ea typeface="微软雅黑" panose="020B0503020204020204" pitchFamily="34" charset="-122"/>
              </a:rPr>
              <a:t>N</a:t>
            </a:r>
            <a:r>
              <a:rPr lang="zh-CN" altLang="zh-CN"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1~1000</a:t>
            </a:r>
            <a:r>
              <a:rPr lang="zh-CN" altLang="zh-CN" sz="2400" dirty="0">
                <a:latin typeface="微软雅黑" panose="020B0503020204020204" pitchFamily="34" charset="-122"/>
                <a:ea typeface="微软雅黑" panose="020B0503020204020204" pitchFamily="34" charset="-122"/>
              </a:rPr>
              <a:t>之间的随机整数，对于其中重复的数字只保留一个，不同的数对应着不同学生的学号，然后再把这些数从小到大排序，按照排好的顺序去找同学做调查，请编程完成去重和排序工作。</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：采用集合存储随机数自动去重，利用循环结构，没生成一个随机数添加到集合中即可。然后用集合的</a:t>
            </a:r>
            <a:r>
              <a:rPr lang="en-US" altLang="zh-CN" sz="2400" dirty="0">
                <a:latin typeface="微软雅黑" panose="020B0503020204020204" pitchFamily="34" charset="-122"/>
                <a:ea typeface="微软雅黑" panose="020B0503020204020204" pitchFamily="34" charset="-122"/>
              </a:rPr>
              <a:t>sorted()</a:t>
            </a:r>
            <a:r>
              <a:rPr lang="zh-CN" altLang="zh-CN" sz="2400" dirty="0">
                <a:latin typeface="微软雅黑" panose="020B0503020204020204" pitchFamily="34" charset="-122"/>
                <a:ea typeface="微软雅黑" panose="020B0503020204020204" pitchFamily="34" charset="-122"/>
              </a:rPr>
              <a:t>函数对集合进行升序排序。</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3.7 </a:t>
            </a:r>
            <a:r>
              <a:rPr lang="zh-CN" altLang="en-US" sz="2800" dirty="0" smtClean="0">
                <a:latin typeface="微软雅黑" panose="020B0503020204020204" pitchFamily="34" charset="-122"/>
                <a:ea typeface="微软雅黑" panose="020B0503020204020204" pitchFamily="34" charset="-122"/>
              </a:rPr>
              <a:t>序列解包</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500"/>
              </a:lnSpc>
              <a:buNone/>
            </a:pPr>
            <a:r>
              <a:rPr lang="en-US" altLang="zh-CN" sz="2400" dirty="0" smtClean="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序列解包是将一个序列（或任何可迭代的对象）解包，并将得到的值存储在一系列变量中。简单的说，就是</a:t>
            </a:r>
            <a:r>
              <a:rPr lang="zh-CN" altLang="zh-CN" sz="2400" dirty="0">
                <a:solidFill>
                  <a:srgbClr val="FF3300"/>
                </a:solidFill>
                <a:latin typeface="微软雅黑" panose="020B0503020204020204" pitchFamily="34" charset="-122"/>
                <a:ea typeface="微软雅黑" panose="020B0503020204020204" pitchFamily="34" charset="-122"/>
              </a:rPr>
              <a:t>一次给多个变量赋值</a:t>
            </a:r>
            <a:r>
              <a:rPr lang="zh-CN" altLang="zh-CN" sz="2400" dirty="0">
                <a:latin typeface="微软雅黑" panose="020B0503020204020204" pitchFamily="34" charset="-122"/>
                <a:ea typeface="微软雅黑" panose="020B0503020204020204" pitchFamily="34" charset="-122"/>
              </a:rPr>
              <a:t>。序列解包是</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中非常重要和常用的一个功能，在赋值时更方便、更简洁，能有效的优化程序</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a,b,c</a:t>
            </a:r>
            <a:r>
              <a:rPr lang="en-US" altLang="zh-CN" sz="2400" dirty="0">
                <a:latin typeface="微软雅黑" panose="020B0503020204020204" pitchFamily="34" charset="-122"/>
                <a:ea typeface="微软雅黑" panose="020B0503020204020204" pitchFamily="34" charset="-122"/>
              </a:rPr>
              <a:t>=1,2,3   #</a:t>
            </a:r>
            <a:r>
              <a:rPr lang="zh-CN" altLang="zh-CN" sz="2400" dirty="0">
                <a:latin typeface="微软雅黑" panose="020B0503020204020204" pitchFamily="34" charset="-122"/>
                <a:ea typeface="微软雅黑" panose="020B0503020204020204" pitchFamily="34" charset="-122"/>
              </a:rPr>
              <a:t>给多个变量赋值</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b,a</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交换两个变量的值</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a,b,c</a:t>
            </a:r>
            <a:r>
              <a:rPr lang="en-US" altLang="zh-CN" sz="2400" dirty="0">
                <a:latin typeface="微软雅黑" panose="020B0503020204020204" pitchFamily="34" charset="-122"/>
                <a:ea typeface="微软雅黑" panose="020B0503020204020204" pitchFamily="34" charset="-122"/>
              </a:rPr>
              <a:t>=1,2   #</a:t>
            </a:r>
            <a:r>
              <a:rPr lang="zh-CN" altLang="zh-CN" sz="2400" dirty="0">
                <a:latin typeface="微软雅黑" panose="020B0503020204020204" pitchFamily="34" charset="-122"/>
                <a:ea typeface="微软雅黑" panose="020B0503020204020204" pitchFamily="34" charset="-122"/>
              </a:rPr>
              <a:t>序列元素个数与变量个数不等，抛出异常</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611560" y="1124744"/>
            <a:ext cx="36004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spcBef>
                <a:spcPts val="1300"/>
              </a:spcBef>
              <a:buClr>
                <a:srgbClr val="CCFF33"/>
              </a:buClr>
              <a:buSzPct val="80000"/>
              <a:buFont typeface="Wingdings" panose="05000000000000000000" pitchFamily="2" charset="2"/>
              <a:buNone/>
              <a:defRPr/>
            </a:pPr>
            <a:r>
              <a:rPr lang="zh-CN" altLang="en-US" sz="2800" kern="0" dirty="0" smtClean="0">
                <a:latin typeface="微软雅黑" panose="020B0503020204020204" pitchFamily="34" charset="-122"/>
                <a:ea typeface="微软雅黑" panose="020B0503020204020204" pitchFamily="34" charset="-122"/>
              </a:rPr>
              <a:t>本章小结</a:t>
            </a:r>
            <a:endParaRPr lang="en-US" altLang="zh-CN" sz="2800" kern="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719064" y="1972335"/>
            <a:ext cx="4717032" cy="3772828"/>
          </a:xfrm>
          <a:prstGeom prst="rect">
            <a:avLst/>
          </a:prstGeom>
        </p:spPr>
        <p:txBody>
          <a:bodyPr wrap="square">
            <a:spAutoFit/>
          </a:bodyPr>
          <a:lstStyle/>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组合数据类型简介</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列表</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元组</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smtClean="0">
                <a:solidFill>
                  <a:srgbClr val="0070C0"/>
                </a:solidFill>
                <a:latin typeface="微软雅黑" panose="020B0503020204020204" pitchFamily="34" charset="-122"/>
                <a:ea typeface="微软雅黑" panose="020B0503020204020204" pitchFamily="34" charset="-122"/>
              </a:rPr>
              <a:t>字符串</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字典</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6.</a:t>
            </a:r>
            <a:r>
              <a:rPr lang="zh-CN" altLang="en-US" sz="2400" dirty="0" smtClean="0">
                <a:solidFill>
                  <a:srgbClr val="0070C0"/>
                </a:solidFill>
                <a:latin typeface="微软雅黑" panose="020B0503020204020204" pitchFamily="34" charset="-122"/>
                <a:ea typeface="微软雅黑" panose="020B0503020204020204" pitchFamily="34" charset="-122"/>
              </a:rPr>
              <a:t>集合</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fontAlgn="ctr">
              <a:lnSpc>
                <a:spcPts val="4100"/>
              </a:lnSpc>
            </a:pPr>
            <a:r>
              <a:rPr lang="en-US" altLang="zh-CN" sz="2400" dirty="0" smtClean="0">
                <a:solidFill>
                  <a:srgbClr val="0070C0"/>
                </a:solidFill>
                <a:latin typeface="微软雅黑" panose="020B0503020204020204" pitchFamily="34" charset="-122"/>
                <a:ea typeface="微软雅黑" panose="020B0503020204020204" pitchFamily="34" charset="-122"/>
              </a:rPr>
              <a:t>7.</a:t>
            </a:r>
            <a:r>
              <a:rPr lang="zh-CN" altLang="en-US" sz="2400" dirty="0" smtClean="0">
                <a:solidFill>
                  <a:srgbClr val="0070C0"/>
                </a:solidFill>
                <a:latin typeface="微软雅黑" panose="020B0503020204020204" pitchFamily="34" charset="-122"/>
                <a:ea typeface="微软雅黑" panose="020B0503020204020204" pitchFamily="34" charset="-122"/>
              </a:rPr>
              <a:t>序列解包</a:t>
            </a:r>
            <a:endParaRPr lang="zh-CN" altLang="zh-CN" sz="2400" dirty="0">
              <a:solidFill>
                <a:srgbClr val="0070C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563888" y="2348880"/>
            <a:ext cx="4824536" cy="3249831"/>
            <a:chOff x="0" y="0"/>
            <a:chExt cx="2616200" cy="1314450"/>
          </a:xfrm>
        </p:grpSpPr>
        <p:sp>
          <p:nvSpPr>
            <p:cNvPr id="7" name="矩形 6"/>
            <p:cNvSpPr/>
            <p:nvPr/>
          </p:nvSpPr>
          <p:spPr>
            <a:xfrm>
              <a:off x="0" y="27940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有序序列</a:t>
              </a:r>
              <a:endParaRPr lang="zh-CN" sz="1600" b="1" kern="100">
                <a:effectLst/>
                <a:ea typeface="宋体" panose="02010600030101010101" pitchFamily="2" charset="-122"/>
                <a:cs typeface="Times New Roman" panose="02020603050405020304"/>
              </a:endParaRPr>
            </a:p>
          </p:txBody>
        </p:sp>
        <p:sp>
          <p:nvSpPr>
            <p:cNvPr id="8" name="矩形 7"/>
            <p:cNvSpPr/>
            <p:nvPr/>
          </p:nvSpPr>
          <p:spPr>
            <a:xfrm>
              <a:off x="0" y="95885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无序序列</a:t>
              </a:r>
              <a:endParaRPr lang="zh-CN" sz="1600" b="1" kern="100">
                <a:effectLst/>
                <a:ea typeface="宋体" panose="02010600030101010101" pitchFamily="2" charset="-122"/>
                <a:cs typeface="Times New Roman" panose="02020603050405020304"/>
              </a:endParaRPr>
            </a:p>
          </p:txBody>
        </p:sp>
        <p:sp>
          <p:nvSpPr>
            <p:cNvPr id="9" name="矩形 8"/>
            <p:cNvSpPr/>
            <p:nvPr/>
          </p:nvSpPr>
          <p:spPr>
            <a:xfrm>
              <a:off x="1041400" y="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列表</a:t>
              </a:r>
              <a:endParaRPr lang="zh-CN" sz="1600" b="1" kern="100">
                <a:effectLst/>
                <a:ea typeface="宋体" panose="02010600030101010101" pitchFamily="2" charset="-122"/>
                <a:cs typeface="Times New Roman" panose="02020603050405020304"/>
              </a:endParaRPr>
            </a:p>
          </p:txBody>
        </p:sp>
        <p:sp>
          <p:nvSpPr>
            <p:cNvPr id="10" name="矩形 9"/>
            <p:cNvSpPr/>
            <p:nvPr/>
          </p:nvSpPr>
          <p:spPr>
            <a:xfrm>
              <a:off x="1041400" y="27940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元组</a:t>
              </a:r>
              <a:endParaRPr lang="zh-CN" sz="1600" b="1" kern="100">
                <a:effectLst/>
                <a:ea typeface="宋体" panose="02010600030101010101" pitchFamily="2" charset="-122"/>
                <a:cs typeface="Times New Roman" panose="02020603050405020304"/>
              </a:endParaRPr>
            </a:p>
          </p:txBody>
        </p:sp>
        <p:sp>
          <p:nvSpPr>
            <p:cNvPr id="11" name="矩形 10"/>
            <p:cNvSpPr/>
            <p:nvPr/>
          </p:nvSpPr>
          <p:spPr>
            <a:xfrm>
              <a:off x="1041400" y="56515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字符串</a:t>
              </a:r>
              <a:endParaRPr lang="zh-CN" sz="1600" b="1" kern="100">
                <a:effectLst/>
                <a:ea typeface="宋体" panose="02010600030101010101" pitchFamily="2" charset="-122"/>
                <a:cs typeface="Times New Roman" panose="02020603050405020304"/>
              </a:endParaRPr>
            </a:p>
          </p:txBody>
        </p:sp>
        <p:sp>
          <p:nvSpPr>
            <p:cNvPr id="12" name="矩形 11"/>
            <p:cNvSpPr/>
            <p:nvPr/>
          </p:nvSpPr>
          <p:spPr>
            <a:xfrm>
              <a:off x="1041400" y="84455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字典</a:t>
              </a:r>
              <a:endParaRPr lang="zh-CN" sz="1600" b="1" kern="100">
                <a:effectLst/>
                <a:ea typeface="宋体" panose="02010600030101010101" pitchFamily="2" charset="-122"/>
                <a:cs typeface="Times New Roman" panose="02020603050405020304"/>
              </a:endParaRPr>
            </a:p>
          </p:txBody>
        </p:sp>
        <p:sp>
          <p:nvSpPr>
            <p:cNvPr id="13" name="矩形 12"/>
            <p:cNvSpPr/>
            <p:nvPr/>
          </p:nvSpPr>
          <p:spPr>
            <a:xfrm>
              <a:off x="1041400" y="113030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集合</a:t>
              </a:r>
              <a:endParaRPr lang="zh-CN" sz="1600" b="1" kern="100">
                <a:effectLst/>
                <a:ea typeface="宋体" panose="02010600030101010101" pitchFamily="2" charset="-122"/>
                <a:cs typeface="Times New Roman" panose="02020603050405020304"/>
              </a:endParaRPr>
            </a:p>
          </p:txBody>
        </p:sp>
        <p:sp>
          <p:nvSpPr>
            <p:cNvPr id="14" name="矩形 13"/>
            <p:cNvSpPr/>
            <p:nvPr/>
          </p:nvSpPr>
          <p:spPr>
            <a:xfrm>
              <a:off x="2006600" y="27940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可变序列</a:t>
              </a:r>
              <a:endParaRPr lang="zh-CN" sz="1600" b="1" kern="100">
                <a:effectLst/>
                <a:ea typeface="宋体" panose="02010600030101010101" pitchFamily="2" charset="-122"/>
                <a:cs typeface="Times New Roman" panose="02020603050405020304"/>
              </a:endParaRPr>
            </a:p>
          </p:txBody>
        </p:sp>
        <p:sp>
          <p:nvSpPr>
            <p:cNvPr id="15" name="矩形 14"/>
            <p:cNvSpPr/>
            <p:nvPr/>
          </p:nvSpPr>
          <p:spPr>
            <a:xfrm>
              <a:off x="2006600" y="819150"/>
              <a:ext cx="609600" cy="1841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noAutofit/>
            </a:bodyPr>
            <a:lstStyle/>
            <a:p>
              <a:pPr algn="ctr">
                <a:spcAft>
                  <a:spcPts val="0"/>
                </a:spcAft>
              </a:pPr>
              <a:r>
                <a:rPr lang="zh-CN" sz="1600" b="1" kern="100">
                  <a:effectLst/>
                  <a:ea typeface="宋体" panose="02010600030101010101" pitchFamily="2" charset="-122"/>
                  <a:cs typeface="Times New Roman" panose="02020603050405020304"/>
                </a:rPr>
                <a:t>不可变序列</a:t>
              </a:r>
              <a:endParaRPr lang="zh-CN" sz="1600" b="1" kern="100">
                <a:effectLst/>
                <a:ea typeface="宋体" panose="02010600030101010101" pitchFamily="2" charset="-122"/>
                <a:cs typeface="Times New Roman" panose="02020603050405020304"/>
              </a:endParaRPr>
            </a:p>
          </p:txBody>
        </p:sp>
        <p:cxnSp>
          <p:nvCxnSpPr>
            <p:cNvPr id="16" name="直接连接符 15"/>
            <p:cNvCxnSpPr/>
            <p:nvPr/>
          </p:nvCxnSpPr>
          <p:spPr>
            <a:xfrm>
              <a:off x="609600" y="368300"/>
              <a:ext cx="4318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57250" y="107950"/>
              <a:ext cx="184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57250" y="107950"/>
              <a:ext cx="0" cy="5334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857250" y="647700"/>
              <a:ext cx="184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57250" y="939800"/>
              <a:ext cx="184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63600" y="1219200"/>
              <a:ext cx="1841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63600" y="939800"/>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9600" y="1066800"/>
              <a:ext cx="2476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1651000" y="368300"/>
              <a:ext cx="355600" cy="5334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651000" y="647700"/>
              <a:ext cx="355600" cy="25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651000" y="107950"/>
              <a:ext cx="355600" cy="2603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651000" y="368300"/>
              <a:ext cx="355600" cy="5715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651000" y="368300"/>
              <a:ext cx="355600" cy="8572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5"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a:solidFill>
                  <a:srgbClr val="0070C0"/>
                </a:solidFill>
                <a:latin typeface="微软雅黑" panose="020B0503020204020204" pitchFamily="34" charset="-122"/>
                <a:ea typeface="微软雅黑" panose="020B0503020204020204" pitchFamily="34" charset="-122"/>
              </a:rPr>
              <a:t>list</a:t>
            </a:r>
            <a:r>
              <a:rPr lang="zh-CN" altLang="zh-CN" sz="2400" dirty="0">
                <a:solidFill>
                  <a:srgbClr val="0070C0"/>
                </a:solidFill>
                <a:latin typeface="微软雅黑" panose="020B0503020204020204" pitchFamily="34" charset="-122"/>
                <a:ea typeface="微软雅黑" panose="020B0503020204020204" pitchFamily="34" charset="-122"/>
              </a:rPr>
              <a:t>函数创建</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list</a:t>
            </a:r>
            <a:r>
              <a:rPr lang="zh-CN" altLang="zh-CN" sz="2400" dirty="0">
                <a:latin typeface="微软雅黑" panose="020B0503020204020204" pitchFamily="34" charset="-122"/>
                <a:ea typeface="微软雅黑" panose="020B0503020204020204" pitchFamily="34" charset="-122"/>
              </a:rPr>
              <a:t>函数可以将字符串、元组、字典、集合等数据类型的数据转换成列表</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solidFill>
                  <a:srgbClr val="FF3300"/>
                </a:solidFill>
                <a:latin typeface="微软雅黑" panose="020B0503020204020204" pitchFamily="34" charset="-122"/>
                <a:ea typeface="微软雅黑" panose="020B0503020204020204" pitchFamily="34" charset="-122"/>
              </a:rPr>
              <a:t>例如</a:t>
            </a:r>
            <a:r>
              <a:rPr lang="zh-CN"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summer=list('summer')</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summer</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['s', 'u', 'm', 'm', 'e', 'r']</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smtClean="0">
                <a:latin typeface="微软雅黑" panose="020B0503020204020204" pitchFamily="34" charset="-122"/>
                <a:ea typeface="微软雅黑" panose="020B0503020204020204" pitchFamily="34" charset="-122"/>
              </a:rPr>
              <a:t>访问</a:t>
            </a:r>
            <a:r>
              <a:rPr lang="zh-CN" altLang="zh-CN" sz="2800" dirty="0">
                <a:latin typeface="微软雅黑" panose="020B0503020204020204" pitchFamily="34" charset="-122"/>
                <a:ea typeface="微软雅黑" panose="020B0503020204020204" pitchFamily="34" charset="-122"/>
              </a:rPr>
              <a:t>列表元素</a:t>
            </a:r>
            <a:endParaRPr lang="zh-CN" altLang="zh-CN" sz="2800" dirty="0">
              <a:latin typeface="微软雅黑" panose="020B0503020204020204" pitchFamily="34" charset="-122"/>
              <a:ea typeface="微软雅黑" panose="020B0503020204020204" pitchFamily="34" charset="-122"/>
            </a:endParaRPr>
          </a:p>
          <a:p>
            <a:pPr marL="0" indent="0">
              <a:buNone/>
            </a:pPr>
            <a:r>
              <a:rPr lang="zh-CN" altLang="zh-CN" sz="2400" dirty="0">
                <a:latin typeface="微软雅黑" panose="020B0503020204020204" pitchFamily="34" charset="-122"/>
                <a:ea typeface="微软雅黑" panose="020B0503020204020204" pitchFamily="34" charset="-122"/>
              </a:rPr>
              <a:t>使用索引可以直接访问列表元素，格式为：</a:t>
            </a:r>
            <a:r>
              <a:rPr lang="zh-CN" altLang="zh-CN" sz="2400" dirty="0">
                <a:solidFill>
                  <a:srgbClr val="FF3300"/>
                </a:solidFill>
                <a:latin typeface="微软雅黑" panose="020B0503020204020204" pitchFamily="34" charset="-122"/>
                <a:ea typeface="微软雅黑" panose="020B0503020204020204" pitchFamily="34" charset="-122"/>
              </a:rPr>
              <a:t>列表名</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索引</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。如果指定的索引不存在，将出现下标越界错误</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solidFill>
                  <a:srgbClr val="FF3300"/>
                </a:solidFill>
                <a:latin typeface="微软雅黑" panose="020B0503020204020204" pitchFamily="34" charset="-122"/>
                <a:ea typeface="微软雅黑" panose="020B0503020204020204" pitchFamily="34" charset="-122"/>
              </a:rPr>
              <a:t>例如</a:t>
            </a:r>
            <a:r>
              <a:rPr lang="zh-CN"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scores=[78,83,67,89,75]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scores[2]   #</a:t>
            </a:r>
            <a:r>
              <a:rPr lang="zh-CN" altLang="zh-CN" sz="2400" dirty="0">
                <a:latin typeface="微软雅黑" panose="020B0503020204020204" pitchFamily="34" charset="-122"/>
                <a:ea typeface="微软雅黑" panose="020B0503020204020204" pitchFamily="34" charset="-122"/>
              </a:rPr>
              <a:t>注意正向索引从</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开始</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67</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scores[5]   #</a:t>
            </a:r>
            <a:r>
              <a:rPr lang="zh-CN" altLang="zh-CN" sz="2400" dirty="0">
                <a:latin typeface="微软雅黑" panose="020B0503020204020204" pitchFamily="34" charset="-122"/>
                <a:ea typeface="微软雅黑" panose="020B0503020204020204" pitchFamily="34" charset="-122"/>
              </a:rPr>
              <a:t>索引</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越界，抛出异常</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989981"/>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en-US" altLang="zh-CN" sz="2800" dirty="0" smtClean="0">
                <a:latin typeface="微软雅黑" panose="020B0503020204020204" pitchFamily="34" charset="-122"/>
                <a:ea typeface="微软雅黑" panose="020B0503020204020204" pitchFamily="34" charset="-122"/>
              </a:rPr>
              <a:t>3. </a:t>
            </a:r>
            <a:r>
              <a:rPr lang="zh-CN" altLang="en-US" sz="2800" dirty="0" smtClean="0">
                <a:latin typeface="微软雅黑" panose="020B0503020204020204" pitchFamily="34" charset="-122"/>
                <a:ea typeface="微软雅黑" panose="020B0503020204020204" pitchFamily="34" charset="-122"/>
              </a:rPr>
              <a:t>列表切片</a:t>
            </a:r>
            <a:endParaRPr lang="en-US" altLang="zh-CN" sz="2800" dirty="0" smtClean="0">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a:latin typeface="微软雅黑" panose="020B0503020204020204" pitchFamily="34" charset="-122"/>
                <a:ea typeface="微软雅黑" panose="020B0503020204020204" pitchFamily="34" charset="-122"/>
              </a:rPr>
              <a:t>切片的功能非常强大，是</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序列的重要操作之一。列表切片操作可以截取列表中的任意部分，得到一个新列表。切片操作的语法格式如下：</a:t>
            </a:r>
            <a:endParaRPr lang="zh-CN" altLang="zh-CN" sz="2400" dirty="0">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a:solidFill>
                  <a:srgbClr val="FF3300"/>
                </a:solidFill>
                <a:latin typeface="微软雅黑" panose="020B0503020204020204" pitchFamily="34" charset="-122"/>
                <a:ea typeface="微软雅黑" panose="020B0503020204020204" pitchFamily="34" charset="-122"/>
              </a:rPr>
              <a:t>列表名</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开始索引</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结束索引</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步长</a:t>
            </a:r>
            <a:r>
              <a:rPr lang="en-US"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720090">
              <a:lnSpc>
                <a:spcPts val="3500"/>
              </a:lnSpc>
              <a:buNone/>
            </a:pPr>
            <a:r>
              <a:rPr lang="zh-CN" altLang="zh-CN" sz="2400" dirty="0">
                <a:latin typeface="微软雅黑" panose="020B0503020204020204" pitchFamily="34" charset="-122"/>
                <a:ea typeface="微软雅黑" panose="020B0503020204020204" pitchFamily="34" charset="-122"/>
              </a:rPr>
              <a:t>其功能是获取从开始索引开始到</a:t>
            </a:r>
            <a:r>
              <a:rPr lang="zh-CN" altLang="zh-CN" sz="2400" dirty="0">
                <a:solidFill>
                  <a:srgbClr val="FF3300"/>
                </a:solidFill>
                <a:latin typeface="微软雅黑" panose="020B0503020204020204" pitchFamily="34" charset="-122"/>
                <a:ea typeface="微软雅黑" panose="020B0503020204020204" pitchFamily="34" charset="-122"/>
              </a:rPr>
              <a:t>结束索引（但不包含）</a:t>
            </a:r>
            <a:r>
              <a:rPr lang="zh-CN" altLang="zh-CN" sz="2400" dirty="0">
                <a:latin typeface="微软雅黑" panose="020B0503020204020204" pitchFamily="34" charset="-122"/>
                <a:ea typeface="微软雅黑" panose="020B0503020204020204" pitchFamily="34" charset="-122"/>
              </a:rPr>
              <a:t>为止的所有元素组成的子列表。如果省略开始索引，默认从</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开始；如果省略结束索引，则截取到列表最后；如果省略步长，则步长为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989981"/>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zh-CN" sz="2400" dirty="0" smtClean="0">
                <a:latin typeface="微软雅黑" panose="020B0503020204020204" pitchFamily="34" charset="-122"/>
                <a:ea typeface="微软雅黑" panose="020B0503020204020204" pitchFamily="34" charset="-122"/>
              </a:rPr>
              <a:t>如果</a:t>
            </a:r>
            <a:r>
              <a:rPr lang="zh-CN" altLang="zh-CN" sz="2400" dirty="0">
                <a:latin typeface="微软雅黑" panose="020B0503020204020204" pitchFamily="34" charset="-122"/>
                <a:ea typeface="微软雅黑" panose="020B0503020204020204" pitchFamily="34" charset="-122"/>
              </a:rPr>
              <a:t>一个列表中的元素也是列表，那就构成了</a:t>
            </a:r>
            <a:r>
              <a:rPr lang="zh-CN" altLang="zh-CN" sz="2400" dirty="0">
                <a:solidFill>
                  <a:srgbClr val="FF3300"/>
                </a:solidFill>
                <a:latin typeface="微软雅黑" panose="020B0503020204020204" pitchFamily="34" charset="-122"/>
                <a:ea typeface="微软雅黑" panose="020B0503020204020204" pitchFamily="34" charset="-122"/>
              </a:rPr>
              <a:t>嵌套列表</a:t>
            </a:r>
            <a:r>
              <a:rPr lang="zh-CN" altLang="zh-CN" sz="2400" dirty="0">
                <a:latin typeface="微软雅黑" panose="020B0503020204020204" pitchFamily="34" charset="-122"/>
                <a:ea typeface="微软雅黑" panose="020B0503020204020204" pitchFamily="34" charset="-122"/>
              </a:rPr>
              <a:t>，也叫多维列表。嵌套列表元素也是通过索引来访问的，其格式为：</a:t>
            </a:r>
            <a:endParaRPr lang="zh-CN" altLang="zh-CN" sz="2400" dirty="0">
              <a:latin typeface="微软雅黑" panose="020B0503020204020204" pitchFamily="34" charset="-122"/>
              <a:ea typeface="微软雅黑" panose="020B0503020204020204" pitchFamily="34" charset="-122"/>
            </a:endParaRPr>
          </a:p>
          <a:p>
            <a:pPr marL="0" indent="0">
              <a:buNone/>
            </a:pPr>
            <a:r>
              <a:rPr lang="zh-CN" altLang="zh-CN" sz="2400" dirty="0">
                <a:solidFill>
                  <a:srgbClr val="FF3300"/>
                </a:solidFill>
                <a:latin typeface="微软雅黑" panose="020B0503020204020204" pitchFamily="34" charset="-122"/>
                <a:ea typeface="微软雅黑" panose="020B0503020204020204" pitchFamily="34" charset="-122"/>
              </a:rPr>
              <a:t>列表名</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索引</a:t>
            </a:r>
            <a:r>
              <a:rPr lang="en-US" altLang="zh-CN" sz="2400" dirty="0">
                <a:solidFill>
                  <a:srgbClr val="FF3300"/>
                </a:solidFill>
                <a:latin typeface="微软雅黑" panose="020B0503020204020204" pitchFamily="34" charset="-122"/>
                <a:ea typeface="微软雅黑" panose="020B0503020204020204" pitchFamily="34" charset="-122"/>
              </a:rPr>
              <a:t>1][</a:t>
            </a:r>
            <a:r>
              <a:rPr lang="zh-CN" altLang="zh-CN" sz="2400" dirty="0">
                <a:solidFill>
                  <a:srgbClr val="FF3300"/>
                </a:solidFill>
                <a:latin typeface="微软雅黑" panose="020B0503020204020204" pitchFamily="34" charset="-122"/>
                <a:ea typeface="微软雅黑" panose="020B0503020204020204" pitchFamily="34" charset="-122"/>
              </a:rPr>
              <a:t>索引</a:t>
            </a:r>
            <a:r>
              <a:rPr lang="en-US" altLang="zh-CN" sz="2400" dirty="0">
                <a:solidFill>
                  <a:srgbClr val="FF3300"/>
                </a:solidFill>
                <a:latin typeface="微软雅黑" panose="020B0503020204020204" pitchFamily="34" charset="-122"/>
                <a:ea typeface="微软雅黑" panose="020B0503020204020204" pitchFamily="34" charset="-122"/>
              </a:rPr>
              <a:t>2]</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索引</a:t>
            </a:r>
            <a:r>
              <a:rPr lang="en-US" altLang="zh-CN" sz="2400" dirty="0">
                <a:solidFill>
                  <a:srgbClr val="FF3300"/>
                </a:solidFill>
                <a:latin typeface="微软雅黑" panose="020B0503020204020204" pitchFamily="34" charset="-122"/>
                <a:ea typeface="微软雅黑" panose="020B0503020204020204" pitchFamily="34" charset="-122"/>
              </a:rPr>
              <a:t>n]</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例如：</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students=[ ['001','</a:t>
            </a:r>
            <a:r>
              <a:rPr lang="zh-CN" altLang="zh-CN" sz="2400" dirty="0">
                <a:latin typeface="微软雅黑" panose="020B0503020204020204" pitchFamily="34" charset="-122"/>
                <a:ea typeface="微软雅黑" panose="020B0503020204020204" pitchFamily="34" charset="-122"/>
              </a:rPr>
              <a:t>李明</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男</a:t>
            </a:r>
            <a:r>
              <a:rPr lang="en-US" altLang="zh-CN" sz="2400" dirty="0">
                <a:latin typeface="微软雅黑" panose="020B0503020204020204" pitchFamily="34" charset="-122"/>
                <a:ea typeface="微软雅黑" panose="020B0503020204020204" pitchFamily="34" charset="-122"/>
              </a:rPr>
              <a:t>',2000],['002','</a:t>
            </a:r>
            <a:r>
              <a:rPr lang="zh-CN" altLang="zh-CN" sz="2400" dirty="0">
                <a:latin typeface="微软雅黑" panose="020B0503020204020204" pitchFamily="34" charset="-122"/>
                <a:ea typeface="微软雅黑" panose="020B0503020204020204" pitchFamily="34" charset="-122"/>
              </a:rPr>
              <a:t>王伟</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男</a:t>
            </a:r>
            <a:r>
              <a:rPr lang="en-US" altLang="zh-CN" sz="2400" dirty="0">
                <a:latin typeface="微软雅黑" panose="020B0503020204020204" pitchFamily="34" charset="-122"/>
                <a:ea typeface="微软雅黑" panose="020B0503020204020204" pitchFamily="34" charset="-122"/>
              </a:rPr>
              <a:t>',2001] ]</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students[0][1]   #</a:t>
            </a:r>
            <a:r>
              <a:rPr lang="zh-CN" altLang="zh-CN"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个索引访问二维列表的元素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李明</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772816"/>
            <a:ext cx="845820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例如：</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numbers=[1,2,3,4,5,6,7,8]</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numbers[2:6:2]   #</a:t>
            </a:r>
            <a:r>
              <a:rPr lang="zh-CN" altLang="zh-CN" sz="2400" dirty="0">
                <a:latin typeface="微软雅黑" panose="020B0503020204020204" pitchFamily="34" charset="-122"/>
                <a:ea typeface="微软雅黑" panose="020B0503020204020204" pitchFamily="34" charset="-122"/>
              </a:rPr>
              <a:t>步长为</a:t>
            </a:r>
            <a:r>
              <a:rPr lang="en-US" altLang="zh-CN" sz="2400" dirty="0">
                <a:latin typeface="微软雅黑" panose="020B0503020204020204" pitchFamily="34" charset="-122"/>
                <a:ea typeface="微软雅黑" panose="020B0503020204020204" pitchFamily="34" charset="-122"/>
              </a:rPr>
              <a:t>2</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[3, 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numbers[2:6]   #</a:t>
            </a:r>
            <a:r>
              <a:rPr lang="zh-CN" altLang="zh-CN" sz="2400" dirty="0">
                <a:latin typeface="微软雅黑" panose="020B0503020204020204" pitchFamily="34" charset="-122"/>
                <a:ea typeface="微软雅黑" panose="020B0503020204020204" pitchFamily="34" charset="-122"/>
              </a:rPr>
              <a:t>步长为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，结果不包含索引为</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的元素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[3, 4, 5, 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3, 4, 5, 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numbers[2:]</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[3, 4, 5, 6, 7, 8]</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772816"/>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5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）切片开始点的元素包含在结果之中，而</a:t>
            </a:r>
            <a:r>
              <a:rPr lang="zh-CN" altLang="zh-CN" sz="2400" dirty="0">
                <a:solidFill>
                  <a:srgbClr val="FF3300"/>
                </a:solidFill>
                <a:latin typeface="微软雅黑" panose="020B0503020204020204" pitchFamily="34" charset="-122"/>
                <a:ea typeface="微软雅黑" panose="020B0503020204020204" pitchFamily="34" charset="-122"/>
              </a:rPr>
              <a:t>结束点的元素不在切片之内</a:t>
            </a:r>
            <a:r>
              <a:rPr lang="zh-CN" altLang="zh-CN" sz="2400" dirty="0">
                <a:latin typeface="微软雅黑" panose="020B0503020204020204" pitchFamily="34" charset="-122"/>
                <a:ea typeface="微软雅黑" panose="020B0503020204020204" pitchFamily="34" charset="-122"/>
              </a:rPr>
              <a:t>。当步长为正时，开始索引应小于结束索引，从左到右提取列表元素；当步长为负时，开始索引应大于结束索引，从右到左提取列表元素。</a:t>
            </a: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）与访问列表元素不同，切片操作不会因为索引越界而抛出异常，而是提取所有列表元素或返回一个空列表。</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772816"/>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zh-CN" sz="2400" dirty="0">
                <a:latin typeface="微软雅黑" panose="020B0503020204020204" pitchFamily="34" charset="-122"/>
                <a:ea typeface="微软雅黑" panose="020B0503020204020204" pitchFamily="34" charset="-122"/>
              </a:rPr>
              <a:t>可以通过给切片赋值的方式添加、删除和修改列表元素。</a:t>
            </a:r>
            <a:r>
              <a:rPr lang="zh-CN" altLang="zh-CN" sz="2400" dirty="0">
                <a:solidFill>
                  <a:srgbClr val="FF3300"/>
                </a:solidFill>
                <a:latin typeface="微软雅黑" panose="020B0503020204020204" pitchFamily="34" charset="-122"/>
                <a:ea typeface="微软雅黑" panose="020B0503020204020204" pitchFamily="34" charset="-122"/>
              </a:rPr>
              <a:t>例如：</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numbers[1:1]</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numbers[1:1]=[2,3,4]   #</a:t>
            </a:r>
            <a:r>
              <a:rPr lang="zh-CN" altLang="zh-CN" sz="2400" dirty="0">
                <a:latin typeface="微软雅黑" panose="020B0503020204020204" pitchFamily="34" charset="-122"/>
                <a:ea typeface="微软雅黑" panose="020B0503020204020204" pitchFamily="34" charset="-122"/>
              </a:rPr>
              <a:t>在列表中插入元素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3, 4, 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numbers[5:]=[6]   #</a:t>
            </a:r>
            <a:r>
              <a:rPr lang="zh-CN" altLang="zh-CN" sz="2400" dirty="0">
                <a:latin typeface="微软雅黑" panose="020B0503020204020204" pitchFamily="34" charset="-122"/>
                <a:ea typeface="微软雅黑" panose="020B0503020204020204" pitchFamily="34" charset="-122"/>
              </a:rPr>
              <a:t>在列表尾部添加元素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3, 4, 5, 6</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4824"/>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ts val="3800"/>
              </a:lnSpc>
              <a:buNone/>
            </a:pPr>
            <a:r>
              <a:rPr lang="en-US" altLang="zh-CN" sz="2800" dirty="0" smtClean="0">
                <a:latin typeface="微软雅黑" panose="020B0503020204020204" pitchFamily="34" charset="-122"/>
                <a:ea typeface="微软雅黑" panose="020B0503020204020204" pitchFamily="34" charset="-122"/>
              </a:rPr>
              <a:t>4. </a:t>
            </a:r>
            <a:r>
              <a:rPr lang="zh-CN" altLang="zh-CN" sz="2800" dirty="0" smtClean="0">
                <a:latin typeface="微软雅黑" panose="020B0503020204020204" pitchFamily="34" charset="-122"/>
                <a:ea typeface="微软雅黑" panose="020B0503020204020204" pitchFamily="34" charset="-122"/>
              </a:rPr>
              <a:t>修改</a:t>
            </a:r>
            <a:r>
              <a:rPr lang="zh-CN" altLang="zh-CN" sz="2800" dirty="0">
                <a:latin typeface="微软雅黑" panose="020B0503020204020204" pitchFamily="34" charset="-122"/>
                <a:ea typeface="微软雅黑" panose="020B0503020204020204" pitchFamily="34" charset="-122"/>
              </a:rPr>
              <a:t>列表元素</a:t>
            </a:r>
            <a:endParaRPr lang="zh-CN" altLang="zh-CN" sz="2800" dirty="0">
              <a:latin typeface="微软雅黑" panose="020B0503020204020204" pitchFamily="34" charset="-122"/>
              <a:ea typeface="微软雅黑" panose="020B0503020204020204" pitchFamily="34" charset="-122"/>
            </a:endParaRPr>
          </a:p>
          <a:p>
            <a:pPr marL="0" indent="0" fontAlgn="ctr">
              <a:lnSpc>
                <a:spcPts val="3800"/>
              </a:lnSpc>
              <a:buNone/>
            </a:pPr>
            <a:r>
              <a:rPr lang="zh-CN" altLang="zh-CN" sz="2400" dirty="0">
                <a:latin typeface="微软雅黑" panose="020B0503020204020204" pitchFamily="34" charset="-122"/>
                <a:ea typeface="微软雅黑" panose="020B0503020204020204" pitchFamily="34" charset="-122"/>
              </a:rPr>
              <a:t>列表可以通过</a:t>
            </a:r>
            <a:r>
              <a:rPr lang="zh-CN" altLang="zh-CN" sz="2400" dirty="0">
                <a:solidFill>
                  <a:srgbClr val="FF3300"/>
                </a:solidFill>
                <a:latin typeface="微软雅黑" panose="020B0503020204020204" pitchFamily="34" charset="-122"/>
                <a:ea typeface="微软雅黑" panose="020B0503020204020204" pitchFamily="34" charset="-122"/>
              </a:rPr>
              <a:t>指定索引</a:t>
            </a:r>
            <a:r>
              <a:rPr lang="zh-CN" altLang="zh-CN" sz="2400" dirty="0">
                <a:latin typeface="微软雅黑" panose="020B0503020204020204" pitchFamily="34" charset="-122"/>
                <a:ea typeface="微软雅黑" panose="020B0503020204020204" pitchFamily="34" charset="-122"/>
              </a:rPr>
              <a:t>，对相应元素进行赋值修改</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800"/>
              </a:lnSpc>
              <a:buNone/>
            </a:pPr>
            <a:r>
              <a:rPr lang="zh-CN" altLang="zh-CN" sz="2400" dirty="0" smtClean="0">
                <a:solidFill>
                  <a:srgbClr val="FF3300"/>
                </a:solidFill>
                <a:latin typeface="微软雅黑" panose="020B0503020204020204" pitchFamily="34" charset="-122"/>
                <a:ea typeface="微软雅黑" panose="020B0503020204020204" pitchFamily="34" charset="-122"/>
              </a:rPr>
              <a:t>例如</a:t>
            </a:r>
            <a:r>
              <a:rPr lang="zh-CN"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lnSpc>
                <a:spcPts val="38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languge</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Python','C','Visual</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Basic','Java</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8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languge</a:t>
            </a:r>
            <a:r>
              <a:rPr lang="en-US" altLang="zh-CN" sz="2400" dirty="0">
                <a:latin typeface="微软雅黑" panose="020B0503020204020204" pitchFamily="34" charset="-122"/>
                <a:ea typeface="微软雅黑" panose="020B0503020204020204" pitchFamily="34" charset="-122"/>
              </a:rPr>
              <a:t>[2]='Visual Basic.NET'   </a:t>
            </a:r>
            <a:endParaRPr lang="en-US" altLang="zh-CN" sz="2400" dirty="0" smtClean="0">
              <a:latin typeface="微软雅黑" panose="020B0503020204020204" pitchFamily="34" charset="-122"/>
              <a:ea typeface="微软雅黑" panose="020B0503020204020204" pitchFamily="34" charset="-122"/>
            </a:endParaRPr>
          </a:p>
          <a:p>
            <a:pPr marL="0" indent="0">
              <a:lnSpc>
                <a:spcPts val="38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languge</a:t>
            </a:r>
            <a:endParaRPr lang="zh-CN" altLang="zh-CN" sz="2400" dirty="0">
              <a:latin typeface="微软雅黑" panose="020B0503020204020204" pitchFamily="34" charset="-122"/>
              <a:ea typeface="微软雅黑" panose="020B0503020204020204" pitchFamily="34" charset="-122"/>
            </a:endParaRPr>
          </a:p>
          <a:p>
            <a:pPr marL="0" indent="0">
              <a:lnSpc>
                <a:spcPts val="3800"/>
              </a:lnSpc>
              <a:buNone/>
            </a:pPr>
            <a:r>
              <a:rPr lang="en-US" altLang="zh-CN" sz="2400" dirty="0">
                <a:latin typeface="微软雅黑" panose="020B0503020204020204" pitchFamily="34" charset="-122"/>
                <a:ea typeface="微软雅黑" panose="020B0503020204020204" pitchFamily="34" charset="-122"/>
              </a:rPr>
              <a:t>['Python', 'C', 'Visual Basic.NET', 'Java']</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4824"/>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ts val="3800"/>
              </a:lnSpc>
              <a:buNone/>
            </a:pP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添加</a:t>
            </a:r>
            <a:r>
              <a:rPr lang="zh-CN" altLang="zh-CN" sz="2800" dirty="0" smtClean="0">
                <a:latin typeface="微软雅黑" panose="020B0503020204020204" pitchFamily="34" charset="-122"/>
                <a:ea typeface="微软雅黑" panose="020B0503020204020204" pitchFamily="34" charset="-122"/>
              </a:rPr>
              <a:t>列表</a:t>
            </a:r>
            <a:r>
              <a:rPr lang="zh-CN" altLang="zh-CN" sz="2800" dirty="0">
                <a:latin typeface="微软雅黑" panose="020B0503020204020204" pitchFamily="34" charset="-122"/>
                <a:ea typeface="微软雅黑" panose="020B0503020204020204" pitchFamily="34" charset="-122"/>
              </a:rPr>
              <a:t>元素</a:t>
            </a:r>
            <a:endParaRPr lang="zh-CN" altLang="zh-CN" sz="2800" dirty="0">
              <a:latin typeface="微软雅黑" panose="020B0503020204020204" pitchFamily="34" charset="-122"/>
              <a:ea typeface="微软雅黑" panose="020B0503020204020204" pitchFamily="34" charset="-122"/>
            </a:endParaRPr>
          </a:p>
          <a:p>
            <a:pPr marL="0" indent="720090" fontAlgn="ctr">
              <a:buNone/>
            </a:pPr>
            <a:r>
              <a:rPr lang="zh-CN" altLang="zh-CN" sz="2400" dirty="0" smtClean="0">
                <a:latin typeface="微软雅黑" panose="020B0503020204020204" pitchFamily="34" charset="-122"/>
                <a:ea typeface="微软雅黑" panose="020B0503020204020204" pitchFamily="34" charset="-122"/>
              </a:rPr>
              <a:t>添加</a:t>
            </a:r>
            <a:r>
              <a:rPr lang="zh-CN" altLang="zh-CN" sz="2400" dirty="0">
                <a:latin typeface="微软雅黑" panose="020B0503020204020204" pitchFamily="34" charset="-122"/>
                <a:ea typeface="微软雅黑" panose="020B0503020204020204" pitchFamily="34" charset="-122"/>
              </a:rPr>
              <a:t>和删除列表元素是很常用的操作，可以使用</a:t>
            </a:r>
            <a:r>
              <a:rPr lang="en-US" altLang="zh-CN" sz="2400" dirty="0">
                <a:solidFill>
                  <a:srgbClr val="FF3300"/>
                </a:solidFill>
                <a:latin typeface="微软雅黑" panose="020B0503020204020204" pitchFamily="34" charset="-122"/>
                <a:ea typeface="微软雅黑" panose="020B0503020204020204" pitchFamily="34" charset="-122"/>
              </a:rPr>
              <a:t>append()</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extend()</a:t>
            </a:r>
            <a:r>
              <a:rPr lang="zh-CN" altLang="zh-CN" sz="2400" dirty="0">
                <a:solidFill>
                  <a:srgbClr val="FF3300"/>
                </a:solidFill>
                <a:latin typeface="微软雅黑" panose="020B0503020204020204" pitchFamily="34" charset="-122"/>
                <a:ea typeface="微软雅黑" panose="020B0503020204020204" pitchFamily="34" charset="-122"/>
              </a:rPr>
              <a:t>和</a:t>
            </a:r>
            <a:r>
              <a:rPr lang="en-US" altLang="zh-CN" sz="2400" dirty="0">
                <a:solidFill>
                  <a:srgbClr val="FF3300"/>
                </a:solidFill>
                <a:latin typeface="微软雅黑" panose="020B0503020204020204" pitchFamily="34" charset="-122"/>
                <a:ea typeface="微软雅黑" panose="020B0503020204020204" pitchFamily="34" charset="-122"/>
              </a:rPr>
              <a:t>insert()</a:t>
            </a:r>
            <a:r>
              <a:rPr lang="zh-CN" altLang="zh-CN" sz="2400" dirty="0">
                <a:latin typeface="微软雅黑" panose="020B0503020204020204" pitchFamily="34" charset="-122"/>
                <a:ea typeface="微软雅黑" panose="020B0503020204020204" pitchFamily="34" charset="-122"/>
              </a:rPr>
              <a:t>方法实现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append</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append()</a:t>
            </a:r>
            <a:r>
              <a:rPr lang="zh-CN" altLang="zh-CN" sz="2400" dirty="0">
                <a:latin typeface="微软雅黑" panose="020B0503020204020204" pitchFamily="34" charset="-122"/>
                <a:ea typeface="微软雅黑" panose="020B0503020204020204" pitchFamily="34" charset="-122"/>
              </a:rPr>
              <a:t>方法用于在列表末尾追加一个元素。方法的调用格式：</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对象名</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方法名（参数列表</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a:t>
            </a:r>
            <a:r>
              <a:rPr lang="en-US" altLang="zh-CN" sz="2400" dirty="0" err="1">
                <a:latin typeface="微软雅黑" panose="020B0503020204020204" pitchFamily="34" charset="-122"/>
                <a:ea typeface="微软雅黑" panose="020B0503020204020204" pitchFamily="34" charset="-122"/>
              </a:rPr>
              <a:t>languge</a:t>
            </a:r>
            <a:r>
              <a:rPr lang="en-US" altLang="zh-CN" sz="2400" dirty="0">
                <a:latin typeface="微软雅黑" panose="020B0503020204020204" pitchFamily="34" charset="-122"/>
                <a:ea typeface="微软雅黑" panose="020B0503020204020204" pitchFamily="34" charset="-122"/>
              </a:rPr>
              <a:t>=['Python', 'C', 'Visual Basic.NET', 'Java']</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a:t>
            </a:r>
            <a:r>
              <a:rPr lang="en-US" altLang="zh-CN" sz="2400" dirty="0" err="1">
                <a:latin typeface="微软雅黑" panose="020B0503020204020204" pitchFamily="34" charset="-122"/>
                <a:ea typeface="微软雅黑" panose="020B0503020204020204" pitchFamily="34" charset="-122"/>
              </a:rPr>
              <a:t>languge.append</a:t>
            </a:r>
            <a:r>
              <a:rPr lang="en-US" altLang="zh-CN" sz="2400" dirty="0">
                <a:latin typeface="微软雅黑" panose="020B0503020204020204" pitchFamily="34" charset="-122"/>
                <a:ea typeface="微软雅黑" panose="020B0503020204020204" pitchFamily="34" charset="-122"/>
              </a:rPr>
              <a:t>('C++')</a:t>
            </a:r>
            <a:endParaRPr lang="zh-CN" altLang="zh-CN" sz="2400" dirty="0">
              <a:latin typeface="微软雅黑" panose="020B0503020204020204" pitchFamily="34" charset="-122"/>
              <a:ea typeface="微软雅黑" panose="020B0503020204020204" pitchFamily="34" charset="-122"/>
            </a:endParaRPr>
          </a:p>
          <a:p>
            <a:pPr marL="0" indent="0" fontAlgn="ctr">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14302"/>
            <a:ext cx="9144000" cy="151216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10" name="Rectangle 2"/>
          <p:cNvSpPr txBox="1">
            <a:spLocks noChangeArrowheads="1"/>
          </p:cNvSpPr>
          <p:nvPr/>
        </p:nvSpPr>
        <p:spPr bwMode="gray">
          <a:xfrm>
            <a:off x="-36195" y="1916748"/>
            <a:ext cx="9144000" cy="1500187"/>
          </a:xfrm>
          <a:prstGeom prst="rect">
            <a:avLst/>
          </a:prstGeom>
          <a:noFill/>
          <a:ln w="9525">
            <a:noFill/>
            <a:miter lim="800000"/>
          </a:ln>
        </p:spPr>
        <p:txBody>
          <a:bodyPr anchor="ctr"/>
          <a:lstStyle/>
          <a:p>
            <a:pPr algn="ctr">
              <a:defRPr/>
            </a:pPr>
            <a:r>
              <a:rPr lang="zh-CN" altLang="en-US" sz="4400" b="1" dirty="0">
                <a:solidFill>
                  <a:schemeClr val="bg1"/>
                </a:solidFill>
                <a:sym typeface="+mn-ea"/>
              </a:rPr>
              <a:t>Python程序设计</a:t>
            </a:r>
            <a:br>
              <a:rPr lang="zh-CN" altLang="en-US" sz="4400" dirty="0">
                <a:solidFill>
                  <a:schemeClr val="bg1"/>
                </a:solidFill>
              </a:rPr>
            </a:br>
            <a:r>
              <a:rPr lang="zh-CN" altLang="zh-CN" sz="4400" dirty="0">
                <a:solidFill>
                  <a:schemeClr val="bg1"/>
                </a:solidFill>
                <a:effectLst/>
              </a:rPr>
              <a:t> </a:t>
            </a:r>
            <a:r>
              <a:rPr lang="en-US" altLang="zh-CN" sz="3200" b="1" dirty="0">
                <a:solidFill>
                  <a:schemeClr val="bg1"/>
                </a:solidFill>
                <a:effectLst/>
              </a:rPr>
              <a:t>Python Programming</a:t>
            </a:r>
            <a:endParaRPr lang="en-US" altLang="zh-CN" sz="3200" b="1" dirty="0">
              <a:solidFill>
                <a:schemeClr val="bg1"/>
              </a:solidFill>
              <a:effectLst/>
            </a:endParaRPr>
          </a:p>
        </p:txBody>
      </p:sp>
      <p:pic>
        <p:nvPicPr>
          <p:cNvPr id="18438" name="图片 7" descr="saiip_logo_landscape.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195" y="1052830"/>
            <a:ext cx="3643313" cy="501650"/>
          </a:xfrm>
          <a:prstGeom prst="rect">
            <a:avLst/>
          </a:prstGeom>
          <a:noFill/>
          <a:ln>
            <a:noFill/>
          </a:ln>
        </p:spPr>
      </p:pic>
      <p:pic>
        <p:nvPicPr>
          <p:cNvPr id="18439" name="图片 5" descr="nwpu_logo+name.gif"/>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452067" y="1104171"/>
            <a:ext cx="1642423" cy="398874"/>
          </a:xfrm>
          <a:prstGeom prst="rect">
            <a:avLst/>
          </a:prstGeom>
          <a:noFill/>
          <a:ln>
            <a:noFill/>
          </a:ln>
        </p:spPr>
      </p:pic>
      <p:sp>
        <p:nvSpPr>
          <p:cNvPr id="7" name="Rectangle 4"/>
          <p:cNvSpPr>
            <a:spLocks noChangeArrowheads="1"/>
          </p:cNvSpPr>
          <p:nvPr/>
        </p:nvSpPr>
        <p:spPr bwMode="auto">
          <a:xfrm>
            <a:off x="1547495" y="3645535"/>
            <a:ext cx="6704330" cy="2794000"/>
          </a:xfrm>
          <a:prstGeom prst="rect">
            <a:avLst/>
          </a:prstGeom>
          <a:noFill/>
          <a:ln>
            <a:noFill/>
          </a:ln>
          <a:effectLst/>
        </p:spPr>
        <p:txBody>
          <a:bodyPr anchor="b"/>
          <a:lstStyle/>
          <a:p>
            <a:pPr defTabSz="678180">
              <a:lnSpc>
                <a:spcPct val="90000"/>
              </a:lnSpc>
              <a:defRPr/>
            </a:pPr>
            <a:r>
              <a:rPr lang="zh-CN" altLang="en-US" sz="3200" b="1" dirty="0">
                <a:latin typeface="Arial" panose="020B0604020202020204" pitchFamily="34" charset="0"/>
              </a:rPr>
              <a:t>主    讲：	邹晓春  电子信息学院</a:t>
            </a:r>
            <a:br>
              <a:rPr lang="zh-CN" altLang="en-US" sz="3200" b="1" dirty="0">
                <a:latin typeface="Arial" panose="020B0604020202020204" pitchFamily="34" charset="0"/>
              </a:rPr>
            </a:br>
            <a:endParaRPr lang="en-US" altLang="zh-CN" sz="3200" b="1" dirty="0">
              <a:latin typeface="Arial" panose="020B0604020202020204" pitchFamily="34" charset="0"/>
            </a:endParaRPr>
          </a:p>
          <a:p>
            <a:pPr defTabSz="678180">
              <a:lnSpc>
                <a:spcPct val="90000"/>
              </a:lnSpc>
              <a:defRPr/>
            </a:pPr>
            <a:r>
              <a:rPr lang="en-US" altLang="zh-CN" sz="3200" b="1" dirty="0">
                <a:latin typeface="Arial" panose="020B0604020202020204" pitchFamily="34" charset="0"/>
              </a:rPr>
              <a:t>QQ  </a:t>
            </a:r>
            <a:r>
              <a:rPr lang="zh-CN" altLang="en-US" sz="3200" b="1" dirty="0">
                <a:latin typeface="Arial" panose="020B0604020202020204" pitchFamily="34" charset="0"/>
              </a:rPr>
              <a:t>群：   Python程序设计</a:t>
            </a:r>
            <a:r>
              <a:rPr lang="en-US" altLang="zh-CN" sz="3200" b="1" dirty="0">
                <a:latin typeface="Arial" panose="020B0604020202020204" pitchFamily="34" charset="0"/>
              </a:rPr>
              <a:t>                  </a:t>
            </a:r>
            <a:endParaRPr lang="en-US" altLang="zh-CN" sz="3200" b="1" dirty="0">
              <a:latin typeface="Arial" panose="020B0604020202020204" pitchFamily="34" charset="0"/>
            </a:endParaRPr>
          </a:p>
          <a:p>
            <a:pPr defTabSz="678180">
              <a:lnSpc>
                <a:spcPct val="90000"/>
              </a:lnSpc>
              <a:defRPr/>
            </a:pPr>
            <a:r>
              <a:rPr lang="en-US" altLang="zh-CN" sz="3200" b="1" dirty="0">
                <a:latin typeface="Arial" panose="020B0604020202020204" pitchFamily="34" charset="0"/>
              </a:rPr>
              <a:t>                  760581125</a:t>
            </a:r>
            <a:br>
              <a:rPr lang="zh-CN" altLang="en-US" sz="3200" b="1" dirty="0">
                <a:latin typeface="Arial" panose="020B0604020202020204" pitchFamily="34" charset="0"/>
              </a:rPr>
            </a:br>
            <a:endParaRPr lang="zh-CN" altLang="en-US" sz="3200" b="1" dirty="0">
              <a:solidFill>
                <a:schemeClr val="bg1"/>
              </a:solidFill>
              <a:effectLst>
                <a:outerShdw blurRad="38100" dist="38100" dir="2700000" algn="tl">
                  <a:srgbClr val="C0C0C0"/>
                </a:outerShdw>
              </a:effectLst>
              <a:latin typeface="Arial" panose="020B0604020202020204" pitchFamily="34"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3674" y="1124270"/>
            <a:ext cx="488159" cy="476565"/>
          </a:xfrm>
          <a:prstGeom prst="rect">
            <a:avLst/>
          </a:prstGeom>
        </p:spPr>
      </p:pic>
      <p:sp>
        <p:nvSpPr>
          <p:cNvPr id="11" name="文本框 10"/>
          <p:cNvSpPr txBox="1"/>
          <p:nvPr/>
        </p:nvSpPr>
        <p:spPr>
          <a:xfrm>
            <a:off x="3965907" y="1124905"/>
            <a:ext cx="3587036" cy="398780"/>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空天地海一体化大数据应用技术国家工程实验室</a:t>
            </a:r>
            <a:endParaRPr lang="en-US" altLang="zh-CN" sz="1200" dirty="0">
              <a:solidFill>
                <a:schemeClr val="tx2"/>
              </a:solidFill>
              <a:latin typeface="微软雅黑" panose="020B0503020204020204" pitchFamily="34" charset="-122"/>
              <a:ea typeface="微软雅黑" panose="020B0503020204020204" pitchFamily="34" charset="-122"/>
            </a:endParaRPr>
          </a:p>
          <a:p>
            <a:pPr algn="ctr"/>
            <a:r>
              <a:rPr lang="en-US" altLang="zh-CN" sz="800" dirty="0">
                <a:solidFill>
                  <a:schemeClr val="tx2"/>
                </a:solidFill>
                <a:latin typeface="微软雅黑" panose="020B0503020204020204" pitchFamily="34" charset="-122"/>
                <a:ea typeface="微软雅黑" panose="020B0503020204020204" pitchFamily="34" charset="-122"/>
              </a:rPr>
              <a:t>Integrated Air-Space-Ground-Ocean Big Data Application Technology</a:t>
            </a:r>
            <a:endParaRPr lang="zh-CN" altLang="en-US" sz="8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4824"/>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insert()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insert()</a:t>
            </a:r>
            <a:r>
              <a:rPr lang="zh-CN" altLang="zh-CN" sz="2400" dirty="0">
                <a:latin typeface="微软雅黑" panose="020B0503020204020204" pitchFamily="34" charset="-122"/>
                <a:ea typeface="微软雅黑" panose="020B0503020204020204" pitchFamily="34" charset="-122"/>
              </a:rPr>
              <a:t>方法用于在列表任意指定位置插入一个</a:t>
            </a:r>
            <a:r>
              <a:rPr lang="zh-CN" altLang="zh-CN" sz="2400" dirty="0" smtClean="0">
                <a:latin typeface="微软雅黑" panose="020B0503020204020204" pitchFamily="34" charset="-122"/>
                <a:ea typeface="微软雅黑" panose="020B0503020204020204" pitchFamily="34" charset="-122"/>
              </a:rPr>
              <a:t>元素</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languge</a:t>
            </a:r>
            <a:r>
              <a:rPr lang="en-US" altLang="zh-CN" sz="2400" dirty="0">
                <a:latin typeface="微软雅黑" panose="020B0503020204020204" pitchFamily="34" charset="-122"/>
                <a:ea typeface="微软雅黑" panose="020B0503020204020204" pitchFamily="34" charset="-122"/>
              </a:rPr>
              <a:t>= ['Python', 'C', 'Visual Basic.NET', 'Java', 'C++']</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languge.insert</a:t>
            </a:r>
            <a:r>
              <a:rPr lang="en-US" altLang="zh-CN" sz="2400" dirty="0">
                <a:latin typeface="微软雅黑" panose="020B0503020204020204" pitchFamily="34" charset="-122"/>
                <a:ea typeface="微软雅黑" panose="020B0503020204020204" pitchFamily="34" charset="-122"/>
              </a:rPr>
              <a:t>(2,'C</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extend()</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extend()</a:t>
            </a:r>
            <a:r>
              <a:rPr lang="zh-CN" altLang="zh-CN" sz="2400" dirty="0">
                <a:latin typeface="微软雅黑" panose="020B0503020204020204" pitchFamily="34" charset="-122"/>
                <a:ea typeface="微软雅黑" panose="020B0503020204020204" pitchFamily="34" charset="-122"/>
              </a:rPr>
              <a:t>方法用于将另一个列表中的所有元素追加到当前列表的末尾</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a:t>
            </a:r>
            <a:r>
              <a:rPr lang="en-US" altLang="zh-CN" sz="2400" dirty="0" err="1">
                <a:latin typeface="微软雅黑" panose="020B0503020204020204" pitchFamily="34" charset="-122"/>
                <a:ea typeface="微软雅黑" panose="020B0503020204020204" pitchFamily="34" charset="-122"/>
              </a:rPr>
              <a:t>languge</a:t>
            </a:r>
            <a:r>
              <a:rPr lang="en-US" altLang="zh-CN" sz="2400" dirty="0">
                <a:latin typeface="微软雅黑" panose="020B0503020204020204" pitchFamily="34" charset="-122"/>
                <a:ea typeface="微软雅黑" panose="020B0503020204020204" pitchFamily="34" charset="-122"/>
              </a:rPr>
              <a:t>= ['Python', 'C', 'Visual Basic.NET']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a:t>
            </a:r>
            <a:r>
              <a:rPr lang="en-US" altLang="zh-CN" sz="2400" dirty="0" err="1">
                <a:latin typeface="微软雅黑" panose="020B0503020204020204" pitchFamily="34" charset="-122"/>
                <a:ea typeface="微软雅黑" panose="020B0503020204020204" pitchFamily="34" charset="-122"/>
              </a:rPr>
              <a:t>languge.extend</a:t>
            </a:r>
            <a:r>
              <a:rPr lang="en-US" altLang="zh-CN" sz="2400" dirty="0">
                <a:latin typeface="微软雅黑" panose="020B0503020204020204" pitchFamily="34" charset="-122"/>
                <a:ea typeface="微软雅黑" panose="020B0503020204020204" pitchFamily="34" charset="-122"/>
              </a:rPr>
              <a:t>([ 'Java', 'C</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6. </a:t>
            </a:r>
            <a:r>
              <a:rPr lang="zh-CN" altLang="en-US" sz="2800" dirty="0" smtClean="0">
                <a:latin typeface="微软雅黑" panose="020B0503020204020204" pitchFamily="34" charset="-122"/>
                <a:ea typeface="微软雅黑" panose="020B0503020204020204" pitchFamily="34" charset="-122"/>
              </a:rPr>
              <a:t>删除列表元素</a:t>
            </a:r>
            <a:endParaRPr lang="en-US" altLang="zh-CN" sz="2800" dirty="0" smtClean="0">
              <a:latin typeface="微软雅黑" panose="020B0503020204020204" pitchFamily="34" charset="-122"/>
              <a:ea typeface="微软雅黑" panose="020B0503020204020204" pitchFamily="34" charset="-122"/>
            </a:endParaRPr>
          </a:p>
          <a:p>
            <a:pPr marL="0" indent="720090" fontAlgn="ctr">
              <a:buNone/>
            </a:pPr>
            <a:r>
              <a:rPr lang="zh-CN" altLang="zh-CN" sz="2400" dirty="0">
                <a:latin typeface="微软雅黑" panose="020B0503020204020204" pitchFamily="34" charset="-122"/>
                <a:ea typeface="微软雅黑" panose="020B0503020204020204" pitchFamily="34" charset="-122"/>
              </a:rPr>
              <a:t>删除列表元素可以使用</a:t>
            </a:r>
            <a:r>
              <a:rPr lang="en-US" altLang="zh-CN" sz="2400" dirty="0">
                <a:latin typeface="微软雅黑" panose="020B0503020204020204" pitchFamily="34" charset="-122"/>
                <a:ea typeface="微软雅黑" panose="020B0503020204020204" pitchFamily="34" charset="-122"/>
              </a:rPr>
              <a:t>del</a:t>
            </a:r>
            <a:r>
              <a:rPr lang="zh-CN" altLang="zh-CN" sz="2400" dirty="0">
                <a:latin typeface="微软雅黑" panose="020B0503020204020204" pitchFamily="34" charset="-122"/>
                <a:ea typeface="微软雅黑" panose="020B0503020204020204" pitchFamily="34" charset="-122"/>
              </a:rPr>
              <a:t>命令，也可以使用</a:t>
            </a:r>
            <a:r>
              <a:rPr lang="en-US" altLang="zh-CN" sz="2400" dirty="0">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remove()</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clear()</a:t>
            </a:r>
            <a:r>
              <a:rPr lang="zh-CN" altLang="zh-CN" sz="2400" dirty="0">
                <a:latin typeface="微软雅黑" panose="020B0503020204020204" pitchFamily="34" charset="-122"/>
                <a:ea typeface="微软雅黑" panose="020B0503020204020204" pitchFamily="34" charset="-122"/>
              </a:rPr>
              <a:t>方法。</a:t>
            </a:r>
            <a:endParaRPr lang="zh-CN" altLang="zh-CN" sz="2400" dirty="0">
              <a:latin typeface="微软雅黑" panose="020B0503020204020204" pitchFamily="34" charset="-122"/>
              <a:ea typeface="微软雅黑" panose="020B0503020204020204" pitchFamily="34" charset="-122"/>
            </a:endParaRPr>
          </a:p>
          <a:p>
            <a:pPr marL="0" indent="0">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del</a:t>
            </a:r>
            <a:r>
              <a:rPr lang="zh-CN" altLang="zh-CN" sz="2400" dirty="0">
                <a:solidFill>
                  <a:srgbClr val="0070C0"/>
                </a:solidFill>
                <a:latin typeface="微软雅黑" panose="020B0503020204020204" pitchFamily="34" charset="-122"/>
                <a:ea typeface="微软雅黑" panose="020B0503020204020204" pitchFamily="34" charset="-122"/>
              </a:rPr>
              <a:t>命令</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del</a:t>
            </a:r>
            <a:r>
              <a:rPr lang="zh-CN" altLang="zh-CN" sz="2400" dirty="0">
                <a:latin typeface="微软雅黑" panose="020B0503020204020204" pitchFamily="34" charset="-122"/>
                <a:ea typeface="微软雅黑" panose="020B0503020204020204" pitchFamily="34" charset="-122"/>
              </a:rPr>
              <a:t>命令可以删除列表中</a:t>
            </a:r>
            <a:r>
              <a:rPr lang="zh-CN" altLang="zh-CN" sz="2400" dirty="0">
                <a:solidFill>
                  <a:srgbClr val="FF3300"/>
                </a:solidFill>
                <a:latin typeface="微软雅黑" panose="020B0503020204020204" pitchFamily="34" charset="-122"/>
                <a:ea typeface="微软雅黑" panose="020B0503020204020204" pitchFamily="34" charset="-122"/>
              </a:rPr>
              <a:t>指定位置的元素或整个列表</a:t>
            </a:r>
            <a:r>
              <a:rPr lang="zh-CN" altLang="zh-CN" sz="2400" dirty="0">
                <a:latin typeface="微软雅黑" panose="020B0503020204020204" pitchFamily="34" charset="-122"/>
                <a:ea typeface="微软雅黑" panose="020B0503020204020204" pitchFamily="34" charset="-122"/>
              </a:rPr>
              <a:t>。例如：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&gt;&gt;&gt;numbers=[1,2,3,4,5]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&gt;&gt;&gt;del numbers[2]   #</a:t>
            </a:r>
            <a:r>
              <a:rPr lang="zh-CN" altLang="zh-CN" sz="2400" dirty="0">
                <a:latin typeface="微软雅黑" panose="020B0503020204020204" pitchFamily="34" charset="-122"/>
                <a:ea typeface="微软雅黑" panose="020B0503020204020204" pitchFamily="34" charset="-122"/>
              </a:rPr>
              <a:t>删除索引为</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的列表</a:t>
            </a:r>
            <a:r>
              <a:rPr lang="zh-CN" altLang="zh-CN" sz="2400" dirty="0" smtClean="0">
                <a:latin typeface="微软雅黑" panose="020B0503020204020204" pitchFamily="34" charset="-122"/>
                <a:ea typeface="微软雅黑" panose="020B0503020204020204" pitchFamily="34" charset="-122"/>
              </a:rPr>
              <a:t>元素</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smtClean="0">
                <a:latin typeface="微软雅黑" panose="020B0503020204020204" pitchFamily="34" charset="-122"/>
                <a:ea typeface="微软雅黑" panose="020B0503020204020204" pitchFamily="34" charset="-122"/>
              </a:rPr>
              <a:t>del </a:t>
            </a:r>
            <a:r>
              <a:rPr lang="en-US" altLang="zh-CN" sz="2400" dirty="0">
                <a:latin typeface="微软雅黑" panose="020B0503020204020204" pitchFamily="34" charset="-122"/>
                <a:ea typeface="微软雅黑" panose="020B0503020204020204" pitchFamily="34" charset="-122"/>
              </a:rPr>
              <a:t>numbers </a:t>
            </a:r>
            <a:r>
              <a:rPr lang="en-US" altLang="zh-CN" sz="2400" dirty="0" smtClean="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删除整个列表</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79186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列表运算符</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a:buNone/>
            </a:pPr>
            <a:r>
              <a:rPr lang="zh-CN" altLang="zh-CN" sz="2400" dirty="0">
                <a:latin typeface="微软雅黑" panose="020B0503020204020204" pitchFamily="34" charset="-122"/>
                <a:ea typeface="微软雅黑" panose="020B0503020204020204" pitchFamily="34" charset="-122"/>
              </a:rPr>
              <a:t>列表运算符“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”也可以实现增加列表元素的目的，这两个运算符不属于原地操作，而是返回新列表。</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”用于组合列表，“</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”用于重复列表</a:t>
            </a:r>
            <a:r>
              <a:rPr lang="zh-CN" altLang="zh-CN" sz="2400" dirty="0" smtClean="0">
                <a:solidFill>
                  <a:srgbClr val="FF3300"/>
                </a:solidFill>
                <a:latin typeface="微软雅黑" panose="020B0503020204020204" pitchFamily="34" charset="-122"/>
                <a:ea typeface="微软雅黑" panose="020B0503020204020204" pitchFamily="34" charset="-122"/>
              </a:rPr>
              <a:t>。</a:t>
            </a:r>
            <a:endParaRPr lang="en-US" altLang="zh-CN" sz="2400" dirty="0" smtClean="0">
              <a:solidFill>
                <a:srgbClr val="FF3300"/>
              </a:solidFill>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例如：</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t>&gt;&gt;&gt; numbers=[1,2,3]</a:t>
            </a:r>
            <a:endParaRPr lang="zh-CN" altLang="zh-CN" sz="2400" dirty="0"/>
          </a:p>
          <a:p>
            <a:pPr marL="0" indent="0">
              <a:buNone/>
            </a:pPr>
            <a:r>
              <a:rPr lang="en-US" altLang="zh-CN" sz="2400" dirty="0"/>
              <a:t>&gt;&gt;&gt; id(numbers)</a:t>
            </a:r>
            <a:endParaRPr lang="zh-CN" altLang="zh-CN" sz="2400" dirty="0"/>
          </a:p>
          <a:p>
            <a:pPr marL="0" indent="0">
              <a:buNone/>
            </a:pPr>
            <a:r>
              <a:rPr lang="en-US" altLang="zh-CN" sz="2400" dirty="0"/>
              <a:t>1656232</a:t>
            </a:r>
            <a:endParaRPr lang="zh-CN" altLang="zh-CN" sz="2400" dirty="0"/>
          </a:p>
          <a:p>
            <a:pPr marL="0" indent="0">
              <a:buNone/>
            </a:pPr>
            <a:r>
              <a:rPr lang="en-US" altLang="zh-CN" sz="2400" dirty="0"/>
              <a:t>&gt;&gt;&gt; numbers=numbers+[4,5</a:t>
            </a:r>
            <a:r>
              <a:rPr lang="en-US" altLang="zh-CN" sz="2400" dirty="0" smtClean="0"/>
              <a:t>]</a:t>
            </a:r>
            <a:endParaRPr lang="en-US" altLang="zh-CN" sz="2400" dirty="0" smtClean="0"/>
          </a:p>
          <a:p>
            <a:pPr marL="0" indent="0">
              <a:buNone/>
            </a:pPr>
            <a:r>
              <a:rPr lang="en-US" altLang="zh-CN" sz="2400" dirty="0"/>
              <a:t>&gt;&gt;&gt; numbers=numbers*2</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pop</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方法用于删除列表指定位置的一个元素（默认为最后一个），</a:t>
            </a:r>
            <a:r>
              <a:rPr lang="zh-CN" altLang="zh-CN" sz="2400" dirty="0">
                <a:solidFill>
                  <a:srgbClr val="FF3300"/>
                </a:solidFill>
                <a:latin typeface="微软雅黑" panose="020B0503020204020204" pitchFamily="34" charset="-122"/>
                <a:ea typeface="微软雅黑" panose="020B0503020204020204" pitchFamily="34" charset="-122"/>
              </a:rPr>
              <a:t>并返回该元素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numbers.pop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默认删除列表最后一个元素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numbers.pop</a:t>
            </a:r>
            <a:r>
              <a:rPr lang="en-US" altLang="zh-CN" sz="2400" dirty="0">
                <a:latin typeface="微软雅黑" panose="020B0503020204020204" pitchFamily="34" charset="-122"/>
                <a:ea typeface="微软雅黑" panose="020B0503020204020204" pitchFamily="34" charset="-122"/>
              </a:rPr>
              <a:t>(0)   #</a:t>
            </a:r>
            <a:r>
              <a:rPr lang="zh-CN" altLang="zh-CN" sz="2400" dirty="0">
                <a:latin typeface="微软雅黑" panose="020B0503020204020204" pitchFamily="34" charset="-122"/>
                <a:ea typeface="微软雅黑" panose="020B0503020204020204" pitchFamily="34" charset="-122"/>
              </a:rPr>
              <a:t>默认索引为</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的列表元素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1</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en-US" altLang="zh-CN" sz="2400" dirty="0">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方法是唯一一个既修改列表又返回一个非空值的列表方法。</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remove</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en-US" altLang="zh-CN" sz="2400" dirty="0">
                <a:latin typeface="微软雅黑" panose="020B0503020204020204" pitchFamily="34" charset="-122"/>
                <a:ea typeface="微软雅黑" panose="020B0503020204020204" pitchFamily="34" charset="-122"/>
              </a:rPr>
              <a:t>remove()</a:t>
            </a:r>
            <a:r>
              <a:rPr lang="zh-CN" altLang="zh-CN" sz="2400" dirty="0">
                <a:latin typeface="微软雅黑" panose="020B0503020204020204" pitchFamily="34" charset="-122"/>
                <a:ea typeface="微软雅黑" panose="020B0503020204020204" pitchFamily="34" charset="-122"/>
              </a:rPr>
              <a:t>方法用于删除列表中</a:t>
            </a:r>
            <a:r>
              <a:rPr lang="zh-CN" altLang="zh-CN" sz="2400" dirty="0">
                <a:solidFill>
                  <a:srgbClr val="FF3300"/>
                </a:solidFill>
                <a:latin typeface="微软雅黑" panose="020B0503020204020204" pitchFamily="34" charset="-122"/>
                <a:ea typeface="微软雅黑" panose="020B0503020204020204" pitchFamily="34" charset="-122"/>
              </a:rPr>
              <a:t>第一个与指定值相等的元素</a:t>
            </a:r>
            <a:r>
              <a:rPr lang="zh-CN" altLang="zh-CN" sz="2400" dirty="0">
                <a:latin typeface="微软雅黑" panose="020B0503020204020204" pitchFamily="34" charset="-122"/>
                <a:ea typeface="微软雅黑" panose="020B0503020204020204" pitchFamily="34" charset="-122"/>
              </a:rPr>
              <a:t>。如果列表中有多个与指定值相等的元素，要多次使用</a:t>
            </a:r>
            <a:r>
              <a:rPr lang="en-US" altLang="zh-CN" sz="2400" dirty="0">
                <a:latin typeface="微软雅黑" panose="020B0503020204020204" pitchFamily="34" charset="-122"/>
                <a:ea typeface="微软雅黑" panose="020B0503020204020204" pitchFamily="34" charset="-122"/>
              </a:rPr>
              <a:t>remove()</a:t>
            </a:r>
            <a:r>
              <a:rPr lang="zh-CN" altLang="zh-CN" sz="2400" dirty="0">
                <a:latin typeface="微软雅黑" panose="020B0503020204020204" pitchFamily="34" charset="-122"/>
                <a:ea typeface="微软雅黑" panose="020B0503020204020204" pitchFamily="34" charset="-122"/>
              </a:rPr>
              <a:t>方法</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numbers=[1,2,3,4,5,3]</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numbers.remove</a:t>
            </a:r>
            <a:r>
              <a:rPr lang="en-US" altLang="zh-CN" sz="2400" dirty="0">
                <a:latin typeface="微软雅黑" panose="020B0503020204020204" pitchFamily="34" charset="-122"/>
                <a:ea typeface="微软雅黑" panose="020B0503020204020204" pitchFamily="34" charset="-122"/>
              </a:rPr>
              <a:t>(3)   #</a:t>
            </a:r>
            <a:r>
              <a:rPr lang="zh-CN" altLang="zh-CN" sz="2400" dirty="0">
                <a:latin typeface="微软雅黑" panose="020B0503020204020204" pitchFamily="34" charset="-122"/>
                <a:ea typeface="微软雅黑" panose="020B0503020204020204" pitchFamily="34" charset="-122"/>
              </a:rPr>
              <a:t>删除第一个值为</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的列表</a:t>
            </a:r>
            <a:r>
              <a:rPr lang="zh-CN" altLang="zh-CN" sz="2400" dirty="0" smtClean="0">
                <a:latin typeface="微软雅黑" panose="020B0503020204020204" pitchFamily="34" charset="-122"/>
                <a:ea typeface="微软雅黑" panose="020B0503020204020204" pitchFamily="34" charset="-122"/>
              </a:rPr>
              <a:t>元素</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4, 5, 3</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remove</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remove()</a:t>
            </a:r>
            <a:r>
              <a:rPr lang="zh-CN" altLang="zh-CN" sz="2400" dirty="0">
                <a:latin typeface="微软雅黑" panose="020B0503020204020204" pitchFamily="34" charset="-122"/>
                <a:ea typeface="微软雅黑" panose="020B0503020204020204" pitchFamily="34" charset="-122"/>
              </a:rPr>
              <a:t>方法时应注意</a:t>
            </a:r>
            <a:r>
              <a:rPr lang="zh-CN" altLang="zh-CN" sz="2400" dirty="0">
                <a:solidFill>
                  <a:srgbClr val="FF3300"/>
                </a:solidFill>
                <a:latin typeface="微软雅黑" panose="020B0503020204020204" pitchFamily="34" charset="-122"/>
                <a:ea typeface="微软雅黑" panose="020B0503020204020204" pitchFamily="34" charset="-122"/>
              </a:rPr>
              <a:t>，如果要删除的元素不在列表中，则抛出异常</a:t>
            </a:r>
            <a:r>
              <a:rPr lang="zh-CN" altLang="zh-CN" sz="2400" dirty="0">
                <a:latin typeface="微软雅黑" panose="020B0503020204020204" pitchFamily="34" charset="-122"/>
                <a:ea typeface="微软雅黑" panose="020B0503020204020204" pitchFamily="34" charset="-122"/>
              </a:rPr>
              <a:t>。为了避免这个错误，最好提前判断要删除的元素是否在列表中</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6 in numbers   #</a:t>
            </a:r>
            <a:r>
              <a:rPr lang="zh-CN" altLang="zh-CN" sz="2400" dirty="0">
                <a:latin typeface="微软雅黑" panose="020B0503020204020204" pitchFamily="34" charset="-122"/>
                <a:ea typeface="微软雅黑" panose="020B0503020204020204" pitchFamily="34" charset="-122"/>
              </a:rPr>
              <a:t>使用成员运算符</a:t>
            </a:r>
            <a:r>
              <a:rPr lang="en-US" altLang="zh-CN" sz="2400" dirty="0">
                <a:latin typeface="微软雅黑" panose="020B0503020204020204" pitchFamily="34" charset="-122"/>
                <a:ea typeface="微软雅黑" panose="020B0503020204020204" pitchFamily="34" charset="-122"/>
              </a:rPr>
              <a:t>in</a:t>
            </a:r>
            <a:r>
              <a:rPr lang="zh-CN" altLang="zh-CN" sz="2400" dirty="0">
                <a:latin typeface="微软雅黑" panose="020B0503020204020204" pitchFamily="34" charset="-122"/>
                <a:ea typeface="微软雅黑" panose="020B0503020204020204" pitchFamily="34" charset="-122"/>
              </a:rPr>
              <a:t>判断</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不是列表元素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False</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2 in numbers   #2</a:t>
            </a:r>
            <a:r>
              <a:rPr lang="zh-CN" altLang="zh-CN" sz="2400" dirty="0">
                <a:latin typeface="微软雅黑" panose="020B0503020204020204" pitchFamily="34" charset="-122"/>
                <a:ea typeface="微软雅黑" panose="020B0503020204020204" pitchFamily="34" charset="-122"/>
              </a:rPr>
              <a:t>是列表元素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True</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numbers.remove</a:t>
            </a:r>
            <a:r>
              <a:rPr lang="en-US" altLang="zh-CN" sz="2400" dirty="0">
                <a:latin typeface="微软雅黑" panose="020B0503020204020204" pitchFamily="34" charset="-122"/>
                <a:ea typeface="微软雅黑" panose="020B0503020204020204" pitchFamily="34" charset="-122"/>
              </a:rPr>
              <a:t>(2)</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clear</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clear()</a:t>
            </a:r>
            <a:r>
              <a:rPr lang="zh-CN" altLang="zh-CN" sz="2400" dirty="0">
                <a:latin typeface="微软雅黑" panose="020B0503020204020204" pitchFamily="34" charset="-122"/>
                <a:ea typeface="微软雅黑" panose="020B0503020204020204" pitchFamily="34" charset="-122"/>
              </a:rPr>
              <a:t>方法用于清空列表。例如：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numbers.clear</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删除列表所有元素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注意：</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sym typeface="Wingdings 2"/>
              </a:rPr>
              <a:t></a:t>
            </a:r>
            <a:r>
              <a:rPr lang="en-US" altLang="zh-CN" sz="2400" dirty="0" smtClean="0">
                <a:latin typeface="微软雅黑" panose="020B0503020204020204" pitchFamily="34" charset="-122"/>
                <a:ea typeface="微软雅黑" panose="020B0503020204020204" pitchFamily="34" charset="-122"/>
              </a:rPr>
              <a:t>clear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方法是</a:t>
            </a:r>
            <a:r>
              <a:rPr lang="zh-CN" altLang="zh-CN" sz="2400" dirty="0">
                <a:solidFill>
                  <a:srgbClr val="FF3300"/>
                </a:solidFill>
                <a:latin typeface="微软雅黑" panose="020B0503020204020204" pitchFamily="34" charset="-122"/>
                <a:ea typeface="微软雅黑" panose="020B0503020204020204" pitchFamily="34" charset="-122"/>
              </a:rPr>
              <a:t>清空列表元素</a:t>
            </a:r>
            <a:r>
              <a:rPr lang="zh-CN" altLang="zh-CN" sz="2400" dirty="0">
                <a:latin typeface="微软雅黑" panose="020B0503020204020204" pitchFamily="34" charset="-122"/>
                <a:ea typeface="微软雅黑" panose="020B0503020204020204" pitchFamily="34" charset="-122"/>
              </a:rPr>
              <a:t>，剩下空列表，而</a:t>
            </a:r>
            <a:r>
              <a:rPr lang="en-US" altLang="zh-CN" sz="2400" dirty="0">
                <a:latin typeface="微软雅黑" panose="020B0503020204020204" pitchFamily="34" charset="-122"/>
                <a:ea typeface="微软雅黑" panose="020B0503020204020204" pitchFamily="34" charset="-122"/>
              </a:rPr>
              <a:t>del</a:t>
            </a:r>
            <a:r>
              <a:rPr lang="zh-CN" altLang="zh-CN" sz="2400" dirty="0">
                <a:latin typeface="微软雅黑" panose="020B0503020204020204" pitchFamily="34" charset="-122"/>
                <a:ea typeface="微软雅黑" panose="020B0503020204020204" pitchFamily="34" charset="-122"/>
              </a:rPr>
              <a:t>命令会将列表变量删除，不能再访问。</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sym typeface="Wingdings" panose="05000000000000000000"/>
              </a:rPr>
              <a:t></a:t>
            </a: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列表的中间位置插入或删除列表元素时，会影响该位置后面所有元素的索引，应尽量避免此类操作。</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7. </a:t>
            </a:r>
            <a:r>
              <a:rPr lang="zh-CN" altLang="zh-CN" sz="2800" dirty="0" smtClean="0">
                <a:latin typeface="微软雅黑" panose="020B0503020204020204" pitchFamily="34" charset="-122"/>
                <a:ea typeface="微软雅黑" panose="020B0503020204020204" pitchFamily="34" charset="-122"/>
              </a:rPr>
              <a:t>检索</a:t>
            </a:r>
            <a:r>
              <a:rPr lang="zh-CN" altLang="zh-CN" sz="2800" dirty="0">
                <a:latin typeface="微软雅黑" panose="020B0503020204020204" pitchFamily="34" charset="-122"/>
                <a:ea typeface="微软雅黑" panose="020B0503020204020204" pitchFamily="34" charset="-122"/>
              </a:rPr>
              <a:t>列表元素</a:t>
            </a:r>
            <a:endParaRPr lang="zh-CN" altLang="zh-CN" sz="2800" dirty="0">
              <a:latin typeface="微软雅黑" panose="020B0503020204020204" pitchFamily="34" charset="-122"/>
              <a:ea typeface="微软雅黑" panose="020B0503020204020204" pitchFamily="34" charset="-122"/>
            </a:endParaRPr>
          </a:p>
          <a:p>
            <a:pPr marL="0" indent="720090" fontAlgn="ctr">
              <a:buNone/>
            </a:pPr>
            <a:r>
              <a:rPr lang="en-US" altLang="zh-CN" sz="2400" dirty="0">
                <a:latin typeface="微软雅黑" panose="020B0503020204020204" pitchFamily="34" charset="-122"/>
                <a:ea typeface="微软雅黑" panose="020B0503020204020204" pitchFamily="34" charset="-122"/>
              </a:rPr>
              <a:t>index()</a:t>
            </a:r>
            <a:r>
              <a:rPr lang="zh-CN" altLang="zh-CN" sz="2400" dirty="0">
                <a:latin typeface="微软雅黑" panose="020B0503020204020204" pitchFamily="34" charset="-122"/>
                <a:ea typeface="微软雅黑" panose="020B0503020204020204" pitchFamily="34" charset="-122"/>
              </a:rPr>
              <a:t>方法用于返回指定元素在列表中首次出现的索引，若该元素不在列表中则抛出异常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numbers=[1,2,3,4,5,1,2,3]</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numbers.index</a:t>
            </a:r>
            <a:r>
              <a:rPr lang="en-US" altLang="zh-CN" sz="2400" dirty="0">
                <a:latin typeface="微软雅黑" panose="020B0503020204020204" pitchFamily="34" charset="-122"/>
                <a:ea typeface="微软雅黑" panose="020B0503020204020204" pitchFamily="34" charset="-122"/>
              </a:rPr>
              <a:t>(3)   #</a:t>
            </a:r>
            <a:r>
              <a:rPr lang="zh-CN" altLang="zh-CN" sz="2400" dirty="0">
                <a:latin typeface="微软雅黑" panose="020B0503020204020204" pitchFamily="34" charset="-122"/>
                <a:ea typeface="微软雅黑" panose="020B0503020204020204" pitchFamily="34" charset="-122"/>
              </a:rPr>
              <a:t>返回列表元素</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首次出现的索引</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2</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numbers.index</a:t>
            </a:r>
            <a:r>
              <a:rPr lang="en-US" altLang="zh-CN" sz="2400" dirty="0">
                <a:latin typeface="微软雅黑" panose="020B0503020204020204" pitchFamily="34" charset="-122"/>
                <a:ea typeface="微软雅黑" panose="020B0503020204020204" pitchFamily="34" charset="-122"/>
              </a:rPr>
              <a:t>(8)   #</a:t>
            </a:r>
            <a:r>
              <a:rPr lang="zh-CN" altLang="zh-CN" sz="2400" dirty="0">
                <a:latin typeface="微软雅黑" panose="020B0503020204020204" pitchFamily="34" charset="-122"/>
                <a:ea typeface="微软雅黑" panose="020B0503020204020204" pitchFamily="34" charset="-122"/>
              </a:rPr>
              <a:t>数字</a:t>
            </a:r>
            <a:r>
              <a:rPr lang="en-US" altLang="zh-CN" sz="2400" dirty="0">
                <a:latin typeface="微软雅黑" panose="020B0503020204020204" pitchFamily="34" charset="-122"/>
                <a:ea typeface="微软雅黑" panose="020B0503020204020204" pitchFamily="34" charset="-122"/>
              </a:rPr>
              <a:t>8</a:t>
            </a:r>
            <a:r>
              <a:rPr lang="zh-CN" altLang="zh-CN" sz="2400" dirty="0">
                <a:latin typeface="微软雅黑" panose="020B0503020204020204" pitchFamily="34" charset="-122"/>
                <a:ea typeface="微软雅黑" panose="020B0503020204020204" pitchFamily="34" charset="-122"/>
              </a:rPr>
              <a:t>不是列表元素，抛出异常</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8. </a:t>
            </a:r>
            <a:r>
              <a:rPr lang="zh-CN" altLang="en-US" sz="2800" dirty="0" smtClean="0">
                <a:latin typeface="微软雅黑" panose="020B0503020204020204" pitchFamily="34" charset="-122"/>
                <a:ea typeface="微软雅黑" panose="020B0503020204020204" pitchFamily="34" charset="-122"/>
              </a:rPr>
              <a:t>统计</a:t>
            </a:r>
            <a:r>
              <a:rPr lang="zh-CN" altLang="zh-CN" sz="2800" dirty="0" smtClean="0">
                <a:latin typeface="微软雅黑" panose="020B0503020204020204" pitchFamily="34" charset="-122"/>
                <a:ea typeface="微软雅黑" panose="020B0503020204020204" pitchFamily="34" charset="-122"/>
              </a:rPr>
              <a:t>列表</a:t>
            </a:r>
            <a:r>
              <a:rPr lang="zh-CN" altLang="zh-CN" sz="2800" dirty="0">
                <a:latin typeface="微软雅黑" panose="020B0503020204020204" pitchFamily="34" charset="-122"/>
                <a:ea typeface="微软雅黑" panose="020B0503020204020204" pitchFamily="34" charset="-122"/>
              </a:rPr>
              <a:t>元素</a:t>
            </a:r>
            <a:endParaRPr lang="zh-CN" altLang="zh-CN" sz="2800" dirty="0">
              <a:latin typeface="微软雅黑" panose="020B0503020204020204" pitchFamily="34" charset="-122"/>
              <a:ea typeface="微软雅黑" panose="020B0503020204020204" pitchFamily="34" charset="-122"/>
            </a:endParaRPr>
          </a:p>
          <a:p>
            <a:pPr marL="0" indent="0" fontAlgn="ctr">
              <a:buNone/>
            </a:pPr>
            <a:r>
              <a:rPr lang="en-US" altLang="zh-CN" sz="2400" dirty="0" smtClean="0">
                <a:latin typeface="微软雅黑" panose="020B0503020204020204" pitchFamily="34" charset="-122"/>
                <a:ea typeface="微软雅黑" panose="020B0503020204020204" pitchFamily="34" charset="-122"/>
              </a:rPr>
              <a:t>count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方法用于</a:t>
            </a:r>
            <a:r>
              <a:rPr lang="zh-CN" altLang="zh-CN" sz="2400" dirty="0">
                <a:solidFill>
                  <a:srgbClr val="FF3300"/>
                </a:solidFill>
                <a:latin typeface="微软雅黑" panose="020B0503020204020204" pitchFamily="34" charset="-122"/>
                <a:ea typeface="微软雅黑" panose="020B0503020204020204" pitchFamily="34" charset="-122"/>
              </a:rPr>
              <a:t>计算指定元素在列表中出现的次数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numbers=[1,2,3,4,5,1,2,3]</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numbers.count</a:t>
            </a:r>
            <a:r>
              <a:rPr lang="en-US" altLang="zh-CN" sz="2400" dirty="0">
                <a:latin typeface="微软雅黑" panose="020B0503020204020204" pitchFamily="34" charset="-122"/>
                <a:ea typeface="微软雅黑" panose="020B0503020204020204" pitchFamily="34" charset="-122"/>
              </a:rPr>
              <a:t>(1)   #</a:t>
            </a:r>
            <a:r>
              <a:rPr lang="zh-CN" altLang="zh-CN" sz="2400" dirty="0">
                <a:latin typeface="微软雅黑" panose="020B0503020204020204" pitchFamily="34" charset="-122"/>
                <a:ea typeface="微软雅黑" panose="020B0503020204020204" pitchFamily="34" charset="-122"/>
              </a:rPr>
              <a:t>统计数字</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在列表中出现的次数</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2</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numbers.count</a:t>
            </a:r>
            <a:r>
              <a:rPr lang="en-US" altLang="zh-CN" sz="2400" dirty="0">
                <a:latin typeface="微软雅黑" panose="020B0503020204020204" pitchFamily="34" charset="-122"/>
                <a:ea typeface="微软雅黑" panose="020B0503020204020204" pitchFamily="34" charset="-122"/>
              </a:rPr>
              <a:t>(6)   #</a:t>
            </a:r>
            <a:r>
              <a:rPr lang="zh-CN" altLang="zh-CN" sz="2400" dirty="0">
                <a:latin typeface="微软雅黑" panose="020B0503020204020204" pitchFamily="34" charset="-122"/>
                <a:ea typeface="微软雅黑" panose="020B0503020204020204" pitchFamily="34" charset="-122"/>
              </a:rPr>
              <a:t>数字</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不在列表中为</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次</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0</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9. </a:t>
            </a:r>
            <a:r>
              <a:rPr lang="zh-CN" altLang="zh-CN" sz="2800" dirty="0" smtClean="0">
                <a:latin typeface="微软雅黑" panose="020B0503020204020204" pitchFamily="34" charset="-122"/>
                <a:ea typeface="微软雅黑" panose="020B0503020204020204" pitchFamily="34" charset="-122"/>
              </a:rPr>
              <a:t>列表</a:t>
            </a:r>
            <a:r>
              <a:rPr lang="zh-CN" altLang="zh-CN" sz="2800" dirty="0">
                <a:latin typeface="微软雅黑" panose="020B0503020204020204" pitchFamily="34" charset="-122"/>
                <a:ea typeface="微软雅黑" panose="020B0503020204020204" pitchFamily="34" charset="-122"/>
              </a:rPr>
              <a:t>元素</a:t>
            </a:r>
            <a:r>
              <a:rPr lang="zh-CN" altLang="zh-CN" sz="2800" dirty="0" smtClean="0">
                <a:latin typeface="微软雅黑" panose="020B0503020204020204" pitchFamily="34" charset="-122"/>
                <a:ea typeface="微软雅黑" panose="020B0503020204020204" pitchFamily="34" charset="-122"/>
              </a:rPr>
              <a:t>排序</a:t>
            </a:r>
            <a:endParaRPr lang="en-US" altLang="zh-CN" sz="2800" dirty="0" smtClean="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sort</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en-US" altLang="zh-CN" sz="2400" dirty="0">
                <a:latin typeface="微软雅黑" panose="020B0503020204020204" pitchFamily="34" charset="-122"/>
                <a:ea typeface="微软雅黑" panose="020B0503020204020204" pitchFamily="34" charset="-122"/>
              </a:rPr>
              <a:t>sort()</a:t>
            </a:r>
            <a:r>
              <a:rPr lang="zh-CN" altLang="zh-CN" sz="2400" dirty="0">
                <a:latin typeface="微软雅黑" panose="020B0503020204020204" pitchFamily="34" charset="-122"/>
                <a:ea typeface="微软雅黑" panose="020B0503020204020204" pitchFamily="34" charset="-122"/>
              </a:rPr>
              <a:t>方法用于按照指定的规则对列表元素进行排序，默认的规则是比较元素的大小，</a:t>
            </a:r>
            <a:r>
              <a:rPr lang="zh-CN" altLang="zh-CN" sz="2400" dirty="0">
                <a:solidFill>
                  <a:srgbClr val="FF3300"/>
                </a:solidFill>
                <a:latin typeface="微软雅黑" panose="020B0503020204020204" pitchFamily="34" charset="-122"/>
                <a:ea typeface="微软雅黑" panose="020B0503020204020204" pitchFamily="34" charset="-122"/>
              </a:rPr>
              <a:t>按升序排序</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sort()</a:t>
            </a:r>
            <a:r>
              <a:rPr lang="zh-CN" altLang="zh-CN" sz="2400" dirty="0">
                <a:latin typeface="微软雅黑" panose="020B0503020204020204" pitchFamily="34" charset="-122"/>
                <a:ea typeface="微软雅黑" panose="020B0503020204020204" pitchFamily="34" charset="-122"/>
              </a:rPr>
              <a:t>方法有两个可选参数：</a:t>
            </a:r>
            <a:r>
              <a:rPr lang="en-US" altLang="zh-CN" sz="2400" dirty="0">
                <a:solidFill>
                  <a:srgbClr val="FF3300"/>
                </a:solidFill>
                <a:latin typeface="微软雅黑" panose="020B0503020204020204" pitchFamily="34" charset="-122"/>
                <a:ea typeface="微软雅黑" panose="020B0503020204020204" pitchFamily="34" charset="-122"/>
              </a:rPr>
              <a:t>key</a:t>
            </a:r>
            <a:r>
              <a:rPr lang="zh-CN" altLang="zh-CN" sz="2400" dirty="0">
                <a:solidFill>
                  <a:srgbClr val="FF3300"/>
                </a:solidFill>
                <a:latin typeface="微软雅黑" panose="020B0503020204020204" pitchFamily="34" charset="-122"/>
                <a:ea typeface="微软雅黑" panose="020B0503020204020204" pitchFamily="34" charset="-122"/>
              </a:rPr>
              <a:t>和</a:t>
            </a:r>
            <a:r>
              <a:rPr lang="en-US" altLang="zh-CN" sz="2400" dirty="0">
                <a:solidFill>
                  <a:srgbClr val="FF3300"/>
                </a:solidFill>
                <a:latin typeface="微软雅黑" panose="020B0503020204020204" pitchFamily="34" charset="-122"/>
                <a:ea typeface="微软雅黑" panose="020B0503020204020204" pitchFamily="34" charset="-122"/>
              </a:rPr>
              <a:t>reverse</a:t>
            </a:r>
            <a:r>
              <a:rPr lang="zh-CN" altLang="zh-CN" sz="2400" dirty="0">
                <a:latin typeface="微软雅黑" panose="020B0503020204020204" pitchFamily="34" charset="-122"/>
                <a:ea typeface="微软雅黑" panose="020B0503020204020204" pitchFamily="34" charset="-122"/>
              </a:rPr>
              <a:t>。通过设置参数</a:t>
            </a:r>
            <a:r>
              <a:rPr lang="en-US" altLang="zh-CN" sz="2400" dirty="0">
                <a:latin typeface="微软雅黑" panose="020B0503020204020204" pitchFamily="34" charset="-122"/>
                <a:ea typeface="微软雅黑" panose="020B0503020204020204" pitchFamily="34" charset="-122"/>
              </a:rPr>
              <a:t>key</a:t>
            </a:r>
            <a:r>
              <a:rPr lang="zh-CN" altLang="zh-CN" sz="2400" dirty="0">
                <a:latin typeface="微软雅黑" panose="020B0503020204020204" pitchFamily="34" charset="-122"/>
                <a:ea typeface="微软雅黑" panose="020B0503020204020204" pitchFamily="34" charset="-122"/>
              </a:rPr>
              <a:t>的值，可以实现以字符串大小、长度等关键字进行排序。通过设置参数</a:t>
            </a:r>
            <a:r>
              <a:rPr lang="en-US" altLang="zh-CN" sz="2400" dirty="0">
                <a:latin typeface="微软雅黑" panose="020B0503020204020204" pitchFamily="34" charset="-122"/>
                <a:ea typeface="微软雅黑" panose="020B0503020204020204" pitchFamily="34" charset="-122"/>
              </a:rPr>
              <a:t>reverse</a:t>
            </a:r>
            <a:r>
              <a:rPr lang="zh-CN" altLang="zh-CN"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True</a:t>
            </a:r>
            <a:r>
              <a:rPr lang="zh-CN" altLang="zh-CN" sz="2400" dirty="0">
                <a:latin typeface="微软雅黑" panose="020B0503020204020204" pitchFamily="34" charset="-122"/>
                <a:ea typeface="微软雅黑" panose="020B0503020204020204" pitchFamily="34" charset="-122"/>
              </a:rPr>
              <a:t>，可以实现降序排序</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numbers=[1,4,3,6,2,5]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numbers.sort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默认情况下，按升序排序</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3"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 name="Rectangle 9"/>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标题 5"/>
          <p:cNvSpPr>
            <a:spLocks noGrp="1"/>
          </p:cNvSpPr>
          <p:nvPr>
            <p:ph type="title"/>
          </p:nvPr>
        </p:nvSpPr>
        <p:spPr>
          <a:xfrm>
            <a:off x="1683147" y="686354"/>
            <a:ext cx="7065317" cy="914400"/>
          </a:xfrm>
        </p:spPr>
        <p:txBody>
          <a:bodyPr/>
          <a:lstStyle/>
          <a:p>
            <a:r>
              <a:rPr lang="en-US" altLang="zh-CN" sz="4000" b="1" dirty="0" smtClean="0">
                <a:latin typeface="微软雅黑" panose="020B0503020204020204" pitchFamily="34" charset="-122"/>
                <a:ea typeface="微软雅黑" panose="020B0503020204020204" pitchFamily="34" charset="-122"/>
              </a:rPr>
              <a:t>《Python</a:t>
            </a:r>
            <a:r>
              <a:rPr lang="zh-CN" altLang="en-US" sz="4000" b="1" dirty="0" smtClean="0">
                <a:latin typeface="微软雅黑" panose="020B0503020204020204" pitchFamily="34" charset="-122"/>
                <a:ea typeface="微软雅黑" panose="020B0503020204020204" pitchFamily="34" charset="-122"/>
              </a:rPr>
              <a:t>程序设计</a:t>
            </a:r>
            <a:r>
              <a:rPr lang="en-US" altLang="zh-CN" sz="4000" dirty="0" smtClean="0">
                <a:latin typeface="微软雅黑" panose="020B0503020204020204" pitchFamily="34" charset="-122"/>
                <a:ea typeface="微软雅黑" panose="020B0503020204020204" pitchFamily="34" charset="-122"/>
              </a:rPr>
              <a:t>》</a:t>
            </a:r>
            <a:endParaRPr lang="zh-CN" altLang="en-US" sz="4000" dirty="0">
              <a:latin typeface="微软雅黑" panose="020B0503020204020204" pitchFamily="34" charset="-122"/>
              <a:ea typeface="微软雅黑" panose="020B0503020204020204" pitchFamily="34" charset="-122"/>
            </a:endParaRPr>
          </a:p>
        </p:txBody>
      </p:sp>
      <p:sp>
        <p:nvSpPr>
          <p:cNvPr id="15" name="标题 5"/>
          <p:cNvSpPr txBox="1"/>
          <p:nvPr/>
        </p:nvSpPr>
        <p:spPr bwMode="auto">
          <a:xfrm>
            <a:off x="1907704" y="3306688"/>
            <a:ext cx="568878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49" charset="-122"/>
              </a:defRPr>
            </a:lvl9pPr>
          </a:lstStyle>
          <a:p>
            <a:pPr>
              <a:buFontTx/>
            </a:pPr>
            <a:r>
              <a:rPr lang="zh-CN" altLang="en-US" sz="3600" kern="0" dirty="0" smtClean="0">
                <a:solidFill>
                  <a:schemeClr val="tx1"/>
                </a:solidFill>
              </a:rPr>
              <a:t>第</a:t>
            </a:r>
            <a:r>
              <a:rPr lang="en-US" altLang="zh-CN" sz="3600" kern="0" dirty="0" smtClean="0">
                <a:solidFill>
                  <a:schemeClr val="tx1"/>
                </a:solidFill>
              </a:rPr>
              <a:t>3</a:t>
            </a:r>
            <a:r>
              <a:rPr lang="zh-CN" altLang="en-US" sz="3600" kern="0" dirty="0" smtClean="0">
                <a:solidFill>
                  <a:schemeClr val="tx1"/>
                </a:solidFill>
              </a:rPr>
              <a:t>章 </a:t>
            </a:r>
            <a:r>
              <a:rPr lang="en-US" altLang="zh-CN" sz="3600" kern="0" dirty="0" smtClean="0">
                <a:solidFill>
                  <a:schemeClr val="tx1"/>
                </a:solidFill>
              </a:rPr>
              <a:t>Python</a:t>
            </a:r>
            <a:r>
              <a:rPr lang="zh-CN" altLang="en-US" sz="3600" kern="0" dirty="0" smtClean="0">
                <a:solidFill>
                  <a:schemeClr val="tx1"/>
                </a:solidFill>
              </a:rPr>
              <a:t>组合数据类型</a:t>
            </a:r>
            <a:endParaRPr lang="zh-CN" altLang="en-US" sz="3600" kern="0" dirty="0">
              <a:solidFill>
                <a:schemeClr val="tx1"/>
              </a:solidFill>
            </a:endParaRPr>
          </a:p>
        </p:txBody>
      </p:sp>
      <p:grpSp>
        <p:nvGrpSpPr>
          <p:cNvPr id="16" name="组合 15"/>
          <p:cNvGrpSpPr/>
          <p:nvPr/>
        </p:nvGrpSpPr>
        <p:grpSpPr>
          <a:xfrm>
            <a:off x="323528" y="404664"/>
            <a:ext cx="1579758" cy="1573439"/>
            <a:chOff x="-37861" y="1124744"/>
            <a:chExt cx="1084458" cy="1080120"/>
          </a:xfrm>
        </p:grpSpPr>
        <p:sp>
          <p:nvSpPr>
            <p:cNvPr id="17" name="椭圆 16"/>
            <p:cNvSpPr/>
            <p:nvPr userDrawn="1"/>
          </p:nvSpPr>
          <p:spPr bwMode="auto">
            <a:xfrm>
              <a:off x="36316" y="1196752"/>
              <a:ext cx="936104" cy="93610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9" name="图片 18"/>
            <p:cNvPicPr>
              <a:picLocks noChangeAspect="1"/>
            </p:cNvPicPr>
            <p:nvPr userDrawn="1"/>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861" y="1124744"/>
              <a:ext cx="1084458" cy="108012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reverse</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reverse()</a:t>
            </a:r>
            <a:r>
              <a:rPr lang="zh-CN" altLang="zh-CN" sz="2400" dirty="0">
                <a:latin typeface="微软雅黑" panose="020B0503020204020204" pitchFamily="34" charset="-122"/>
                <a:ea typeface="微软雅黑" panose="020B0503020204020204" pitchFamily="34" charset="-122"/>
              </a:rPr>
              <a:t>方法用于将列表所有元素逆序排列。例如：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numbers.reverse</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[5, 4, 3, 2, 1]</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en-US" altLang="zh-CN" sz="2400" dirty="0">
                <a:latin typeface="微软雅黑" panose="020B0503020204020204" pitchFamily="34" charset="-122"/>
                <a:ea typeface="微软雅黑" panose="020B0503020204020204" pitchFamily="34" charset="-122"/>
              </a:rPr>
              <a:t>sort()</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reverse()</a:t>
            </a:r>
            <a:r>
              <a:rPr lang="zh-CN" altLang="zh-CN" sz="2400" dirty="0">
                <a:latin typeface="微软雅黑" panose="020B0503020204020204" pitchFamily="34" charset="-122"/>
                <a:ea typeface="微软雅黑" panose="020B0503020204020204" pitchFamily="34" charset="-122"/>
              </a:rPr>
              <a:t>方法都是</a:t>
            </a:r>
            <a:r>
              <a:rPr lang="zh-CN" altLang="zh-CN" sz="2400" dirty="0">
                <a:solidFill>
                  <a:srgbClr val="FF3300"/>
                </a:solidFill>
                <a:latin typeface="微软雅黑" panose="020B0503020204020204" pitchFamily="34" charset="-122"/>
                <a:ea typeface="微软雅黑" panose="020B0503020204020204" pitchFamily="34" charset="-122"/>
              </a:rPr>
              <a:t>原地对列表进行排序</a:t>
            </a:r>
            <a:r>
              <a:rPr lang="zh-CN" altLang="zh-CN" sz="2400" dirty="0">
                <a:latin typeface="微软雅黑" panose="020B0503020204020204" pitchFamily="34" charset="-122"/>
                <a:ea typeface="微软雅黑" panose="020B0503020204020204" pitchFamily="34" charset="-122"/>
              </a:rPr>
              <a:t>，不生成新列表。如果不希望修改原列表，而是生成一个排序后的新列表，可以使用</a:t>
            </a:r>
            <a:r>
              <a:rPr lang="en-US" altLang="zh-CN" sz="2400" dirty="0">
                <a:latin typeface="微软雅黑" panose="020B0503020204020204" pitchFamily="34" charset="-122"/>
                <a:ea typeface="微软雅黑" panose="020B0503020204020204" pitchFamily="34" charset="-122"/>
              </a:rPr>
              <a:t>sorted()</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reversed()</a:t>
            </a:r>
            <a:r>
              <a:rPr lang="zh-CN" altLang="zh-CN" sz="2400" dirty="0">
                <a:latin typeface="微软雅黑" panose="020B0503020204020204" pitchFamily="34" charset="-122"/>
                <a:ea typeface="微软雅黑" panose="020B0503020204020204" pitchFamily="34" charset="-122"/>
              </a:rPr>
              <a:t>函数实现</a:t>
            </a:r>
            <a:r>
              <a:rPr lang="zh-CN" altLang="zh-CN" sz="2400" dirty="0"/>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10. </a:t>
            </a:r>
            <a:r>
              <a:rPr lang="zh-CN" altLang="zh-CN" sz="2800" dirty="0" smtClean="0">
                <a:latin typeface="微软雅黑" panose="020B0503020204020204" pitchFamily="34" charset="-122"/>
                <a:ea typeface="微软雅黑" panose="020B0503020204020204" pitchFamily="34" charset="-122"/>
              </a:rPr>
              <a:t>列表</a:t>
            </a:r>
            <a:r>
              <a:rPr lang="zh-CN" altLang="zh-CN" sz="2800" dirty="0">
                <a:latin typeface="微软雅黑" panose="020B0503020204020204" pitchFamily="34" charset="-122"/>
                <a:ea typeface="微软雅黑" panose="020B0503020204020204" pitchFamily="34" charset="-122"/>
              </a:rPr>
              <a:t>常用函数</a:t>
            </a:r>
            <a:endParaRPr lang="zh-CN" altLang="zh-CN" sz="28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列表常用的函数有</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max()</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min()</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sorted()</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reversed()</a:t>
            </a:r>
            <a:r>
              <a:rPr lang="zh-CN" altLang="zh-CN" sz="2400" dirty="0">
                <a:latin typeface="微软雅黑" panose="020B0503020204020204" pitchFamily="34" charset="-122"/>
                <a:ea typeface="微软雅黑" panose="020B0503020204020204" pitchFamily="34" charset="-122"/>
              </a:rPr>
              <a:t>，函数的引用格式为</a:t>
            </a:r>
            <a:r>
              <a:rPr lang="zh-CN" altLang="zh-CN" sz="2400" dirty="0" smtClean="0">
                <a:latin typeface="微软雅黑" panose="020B0503020204020204" pitchFamily="34" charset="-122"/>
                <a:ea typeface="微软雅黑" panose="020B0503020204020204" pitchFamily="34" charset="-122"/>
              </a:rPr>
              <a:t>：</a:t>
            </a:r>
            <a:r>
              <a:rPr lang="zh-CN" altLang="zh-CN" sz="2400" dirty="0" smtClean="0">
                <a:solidFill>
                  <a:srgbClr val="FF3300"/>
                </a:solidFill>
                <a:latin typeface="微软雅黑" panose="020B0503020204020204" pitchFamily="34" charset="-122"/>
                <a:ea typeface="微软雅黑" panose="020B0503020204020204" pitchFamily="34" charset="-122"/>
              </a:rPr>
              <a:t>函数</a:t>
            </a:r>
            <a:r>
              <a:rPr lang="zh-CN" altLang="zh-CN" sz="2400" dirty="0">
                <a:solidFill>
                  <a:srgbClr val="FF3300"/>
                </a:solidFill>
                <a:latin typeface="微软雅黑" panose="020B0503020204020204" pitchFamily="34" charset="-122"/>
                <a:ea typeface="微软雅黑" panose="020B0503020204020204" pitchFamily="34" charset="-122"/>
              </a:rPr>
              <a:t>名</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列表名</a:t>
            </a:r>
            <a:r>
              <a:rPr lang="en-US" altLang="zh-CN" sz="2400" dirty="0" smtClean="0">
                <a:solidFill>
                  <a:srgbClr val="FF3300"/>
                </a:solidFill>
                <a:latin typeface="微软雅黑" panose="020B0503020204020204" pitchFamily="34" charset="-122"/>
                <a:ea typeface="微软雅黑" panose="020B0503020204020204" pitchFamily="34" charset="-122"/>
              </a:rPr>
              <a:t>)</a:t>
            </a:r>
            <a:endParaRPr lang="en-US" altLang="zh-CN" sz="2400" dirty="0" smtClean="0">
              <a:solidFill>
                <a:srgbClr val="FF3300"/>
              </a:solidFill>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err="1" smtClean="0">
                <a:solidFill>
                  <a:srgbClr val="0070C0"/>
                </a:solidFill>
                <a:latin typeface="微软雅黑" panose="020B0503020204020204" pitchFamily="34" charset="-122"/>
                <a:ea typeface="微软雅黑" panose="020B0503020204020204" pitchFamily="34" charset="-122"/>
              </a:rPr>
              <a:t>len</a:t>
            </a:r>
            <a:r>
              <a:rPr lang="en-US" altLang="zh-CN" sz="2400" dirty="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函数用于返回列表中元素的个数。例如：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6</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en-US" altLang="zh-CN" sz="2400" dirty="0">
                <a:solidFill>
                  <a:srgbClr val="0070C0"/>
                </a:solidFill>
                <a:latin typeface="微软雅黑" panose="020B0503020204020204" pitchFamily="34" charset="-122"/>
                <a:ea typeface="微软雅黑" panose="020B0503020204020204" pitchFamily="34" charset="-122"/>
              </a:rPr>
              <a:t>2.max()</a:t>
            </a:r>
            <a:r>
              <a:rPr lang="zh-CN" altLang="zh-CN" sz="2400" dirty="0">
                <a:solidFill>
                  <a:srgbClr val="0070C0"/>
                </a:solidFill>
                <a:latin typeface="微软雅黑" panose="020B0503020204020204" pitchFamily="34" charset="-122"/>
                <a:ea typeface="微软雅黑" panose="020B0503020204020204" pitchFamily="34" charset="-122"/>
              </a:rPr>
              <a:t>和</a:t>
            </a:r>
            <a:r>
              <a:rPr lang="en-US" altLang="zh-CN" sz="2400" dirty="0">
                <a:solidFill>
                  <a:srgbClr val="0070C0"/>
                </a:solidFill>
                <a:latin typeface="微软雅黑" panose="020B0503020204020204" pitchFamily="34" charset="-122"/>
                <a:ea typeface="微软雅黑" panose="020B0503020204020204" pitchFamily="34" charset="-122"/>
              </a:rPr>
              <a:t>min()</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en-US" altLang="zh-CN" sz="2400" dirty="0">
                <a:latin typeface="微软雅黑" panose="020B0503020204020204" pitchFamily="34" charset="-122"/>
                <a:ea typeface="微软雅黑" panose="020B0503020204020204" pitchFamily="34" charset="-122"/>
              </a:rPr>
              <a:t>max()</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min()</a:t>
            </a:r>
            <a:r>
              <a:rPr lang="zh-CN" altLang="zh-CN" sz="2400" dirty="0">
                <a:latin typeface="微软雅黑" panose="020B0503020204020204" pitchFamily="34" charset="-122"/>
                <a:ea typeface="微软雅黑" panose="020B0503020204020204" pitchFamily="34" charset="-122"/>
              </a:rPr>
              <a:t>函数用于返回列表中</a:t>
            </a:r>
            <a:r>
              <a:rPr lang="zh-CN" altLang="zh-CN" sz="2400" dirty="0">
                <a:solidFill>
                  <a:srgbClr val="FF3300"/>
                </a:solidFill>
                <a:latin typeface="微软雅黑" panose="020B0503020204020204" pitchFamily="34" charset="-122"/>
                <a:ea typeface="微软雅黑" panose="020B0503020204020204" pitchFamily="34" charset="-122"/>
              </a:rPr>
              <a:t>所有元素的最大值或最小值</a:t>
            </a:r>
            <a:r>
              <a:rPr lang="zh-CN" altLang="zh-CN" sz="2400" dirty="0" smtClean="0">
                <a:latin typeface="微软雅黑" panose="020B0503020204020204" pitchFamily="34" charset="-122"/>
                <a:ea typeface="微软雅黑" panose="020B0503020204020204" pitchFamily="34" charset="-122"/>
              </a:rPr>
              <a:t>。列表</a:t>
            </a:r>
            <a:r>
              <a:rPr lang="zh-CN" altLang="zh-CN" sz="2400" dirty="0">
                <a:latin typeface="微软雅黑" panose="020B0503020204020204" pitchFamily="34" charset="-122"/>
                <a:ea typeface="微软雅黑" panose="020B0503020204020204" pitchFamily="34" charset="-122"/>
              </a:rPr>
              <a:t>元素全部为数值类型时，直接</a:t>
            </a:r>
            <a:r>
              <a:rPr lang="zh-CN" altLang="zh-CN" sz="2400" dirty="0">
                <a:solidFill>
                  <a:srgbClr val="FF3300"/>
                </a:solidFill>
                <a:latin typeface="微软雅黑" panose="020B0503020204020204" pitchFamily="34" charset="-122"/>
                <a:ea typeface="微软雅黑" panose="020B0503020204020204" pitchFamily="34" charset="-122"/>
              </a:rPr>
              <a:t>根据数值的大小比较；</a:t>
            </a:r>
            <a:r>
              <a:rPr lang="zh-CN" altLang="zh-CN" sz="2400" dirty="0">
                <a:latin typeface="微软雅黑" panose="020B0503020204020204" pitchFamily="34" charset="-122"/>
                <a:ea typeface="微软雅黑" panose="020B0503020204020204" pitchFamily="34" charset="-122"/>
              </a:rPr>
              <a:t>列表元素全部为字符串类型时，</a:t>
            </a:r>
            <a:r>
              <a:rPr lang="zh-CN" altLang="zh-CN" sz="2400" dirty="0">
                <a:solidFill>
                  <a:srgbClr val="FF3300"/>
                </a:solidFill>
                <a:latin typeface="微软雅黑" panose="020B0503020204020204" pitchFamily="34" charset="-122"/>
                <a:ea typeface="微软雅黑" panose="020B0503020204020204" pitchFamily="34" charset="-122"/>
              </a:rPr>
              <a:t>按字符的</a:t>
            </a:r>
            <a:r>
              <a:rPr lang="en-US" altLang="zh-CN" sz="2400" dirty="0">
                <a:solidFill>
                  <a:srgbClr val="FF3300"/>
                </a:solidFill>
                <a:latin typeface="微软雅黑" panose="020B0503020204020204" pitchFamily="34" charset="-122"/>
                <a:ea typeface="微软雅黑" panose="020B0503020204020204" pitchFamily="34" charset="-122"/>
              </a:rPr>
              <a:t>ASCII</a:t>
            </a:r>
            <a:r>
              <a:rPr lang="zh-CN" altLang="zh-CN" sz="2400" dirty="0">
                <a:solidFill>
                  <a:srgbClr val="FF3300"/>
                </a:solidFill>
                <a:latin typeface="微软雅黑" panose="020B0503020204020204" pitchFamily="34" charset="-122"/>
                <a:ea typeface="微软雅黑" panose="020B0503020204020204" pitchFamily="34" charset="-122"/>
              </a:rPr>
              <a:t>码依次进行比较</a:t>
            </a:r>
            <a:r>
              <a:rPr lang="zh-CN" altLang="zh-CN" sz="2400" dirty="0">
                <a:latin typeface="微软雅黑" panose="020B0503020204020204" pitchFamily="34" charset="-122"/>
                <a:ea typeface="微软雅黑" panose="020B0503020204020204" pitchFamily="34" charset="-122"/>
              </a:rPr>
              <a:t>；如果列表元素既有数字类型又有字符串类型时，则无法比较，抛出异常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max(numbers)   #</a:t>
            </a:r>
            <a:r>
              <a:rPr lang="zh-CN" altLang="zh-CN" sz="2400" dirty="0">
                <a:latin typeface="微软雅黑" panose="020B0503020204020204" pitchFamily="34" charset="-122"/>
                <a:ea typeface="微软雅黑" panose="020B0503020204020204" pitchFamily="34" charset="-122"/>
              </a:rPr>
              <a:t>返回所有数值元素的最大值</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min(numbers)   #</a:t>
            </a:r>
            <a:r>
              <a:rPr lang="zh-CN" altLang="zh-CN" sz="2400" dirty="0">
                <a:latin typeface="微软雅黑" panose="020B0503020204020204" pitchFamily="34" charset="-122"/>
                <a:ea typeface="微软雅黑" panose="020B0503020204020204" pitchFamily="34" charset="-122"/>
              </a:rPr>
              <a:t>返回所有数值元素的最小值</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sum</a:t>
            </a:r>
            <a:r>
              <a:rPr lang="en-US" altLang="zh-CN" sz="2400" dirty="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700"/>
              </a:lnSpc>
              <a:buNone/>
            </a:pPr>
            <a:r>
              <a:rPr lang="en-US" altLang="zh-CN" sz="2400" dirty="0">
                <a:latin typeface="微软雅黑" panose="020B0503020204020204" pitchFamily="34" charset="-122"/>
                <a:ea typeface="微软雅黑" panose="020B0503020204020204" pitchFamily="34" charset="-122"/>
              </a:rPr>
              <a:t>sum()</a:t>
            </a:r>
            <a:r>
              <a:rPr lang="zh-CN" altLang="zh-CN" sz="2400" dirty="0">
                <a:latin typeface="微软雅黑" panose="020B0503020204020204" pitchFamily="34" charset="-122"/>
                <a:ea typeface="微软雅黑" panose="020B0503020204020204" pitchFamily="34" charset="-122"/>
              </a:rPr>
              <a:t>函数用于</a:t>
            </a:r>
            <a:r>
              <a:rPr lang="zh-CN" altLang="zh-CN" sz="2400" dirty="0">
                <a:solidFill>
                  <a:srgbClr val="FF3300"/>
                </a:solidFill>
                <a:latin typeface="微软雅黑" panose="020B0503020204020204" pitchFamily="34" charset="-122"/>
                <a:ea typeface="微软雅黑" panose="020B0503020204020204" pitchFamily="34" charset="-122"/>
              </a:rPr>
              <a:t>对数值型列表元素进行求和</a:t>
            </a:r>
            <a:r>
              <a:rPr lang="zh-CN" altLang="zh-CN" sz="2400" dirty="0">
                <a:latin typeface="微软雅黑" panose="020B0503020204020204" pitchFamily="34" charset="-122"/>
                <a:ea typeface="微软雅黑" panose="020B0503020204020204" pitchFamily="34" charset="-122"/>
              </a:rPr>
              <a:t>，如果存在非数值型元素，则抛出异常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numbers=[1,2,3,4,5,6]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sum(numbers)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21</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rPr>
              <a:t>4</a:t>
            </a: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rPr>
              <a:t>sorted</a:t>
            </a:r>
            <a:r>
              <a:rPr lang="en-US" altLang="zh-CN" sz="2400" dirty="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en-US" altLang="zh-CN" sz="2400" dirty="0">
                <a:latin typeface="微软雅黑" panose="020B0503020204020204" pitchFamily="34" charset="-122"/>
                <a:ea typeface="微软雅黑" panose="020B0503020204020204" pitchFamily="34" charset="-122"/>
              </a:rPr>
              <a:t>sorted()</a:t>
            </a:r>
            <a:r>
              <a:rPr lang="zh-CN" altLang="zh-CN" sz="2400" dirty="0">
                <a:latin typeface="微软雅黑" panose="020B0503020204020204" pitchFamily="34" charset="-122"/>
                <a:ea typeface="微软雅黑" panose="020B0503020204020204" pitchFamily="34" charset="-122"/>
              </a:rPr>
              <a:t>函数用于对列表元素进行排序，默认按升序排序，</a:t>
            </a:r>
            <a:r>
              <a:rPr lang="zh-CN" altLang="zh-CN" sz="2400" dirty="0">
                <a:solidFill>
                  <a:srgbClr val="FF3300"/>
                </a:solidFill>
                <a:latin typeface="微软雅黑" panose="020B0503020204020204" pitchFamily="34" charset="-122"/>
                <a:ea typeface="微软雅黑" panose="020B0503020204020204" pitchFamily="34" charset="-122"/>
              </a:rPr>
              <a:t>返回一个新列表</a:t>
            </a:r>
            <a:r>
              <a:rPr lang="zh-CN" altLang="zh-CN" sz="2400" dirty="0">
                <a:latin typeface="微软雅黑" panose="020B0503020204020204" pitchFamily="34" charset="-122"/>
                <a:ea typeface="微软雅黑" panose="020B0503020204020204" pitchFamily="34" charset="-122"/>
              </a:rPr>
              <a:t>。通过设置参数</a:t>
            </a:r>
            <a:r>
              <a:rPr lang="en-US" altLang="zh-CN" sz="2400" dirty="0">
                <a:latin typeface="微软雅黑" panose="020B0503020204020204" pitchFamily="34" charset="-122"/>
                <a:ea typeface="微软雅黑" panose="020B0503020204020204" pitchFamily="34" charset="-122"/>
              </a:rPr>
              <a:t>reverse</a:t>
            </a:r>
            <a:r>
              <a:rPr lang="zh-CN" altLang="zh-CN"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True</a:t>
            </a:r>
            <a:r>
              <a:rPr lang="zh-CN" altLang="zh-CN" sz="2400" dirty="0">
                <a:latin typeface="微软雅黑" panose="020B0503020204020204" pitchFamily="34" charset="-122"/>
                <a:ea typeface="微软雅黑" panose="020B0503020204020204" pitchFamily="34" charset="-122"/>
              </a:rPr>
              <a:t>，可以实现降序排序</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numbers=[1,4,3,6,2,5]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sorted(numbers)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3, 4, 5, 6]</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sorted(</a:t>
            </a:r>
            <a:r>
              <a:rPr lang="en-US" altLang="zh-CN" sz="2400" dirty="0" err="1">
                <a:latin typeface="微软雅黑" panose="020B0503020204020204" pitchFamily="34" charset="-122"/>
                <a:ea typeface="微软雅黑" panose="020B0503020204020204" pitchFamily="34" charset="-122"/>
              </a:rPr>
              <a:t>numbers,reverse</a:t>
            </a:r>
            <a:r>
              <a:rPr lang="en-US" altLang="zh-CN" sz="2400" dirty="0">
                <a:latin typeface="微软雅黑" panose="020B0503020204020204" pitchFamily="34" charset="-122"/>
                <a:ea typeface="微软雅黑" panose="020B0503020204020204" pitchFamily="34" charset="-122"/>
              </a:rPr>
              <a:t>=True)</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[6, 5, 4, 3, 2, 1]</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reversed</a:t>
            </a:r>
            <a:r>
              <a:rPr lang="en-US" altLang="zh-CN" sz="2400" dirty="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en-US" altLang="zh-CN" sz="2400" dirty="0">
                <a:latin typeface="微软雅黑" panose="020B0503020204020204" pitchFamily="34" charset="-122"/>
                <a:ea typeface="微软雅黑" panose="020B0503020204020204" pitchFamily="34" charset="-122"/>
              </a:rPr>
              <a:t>reversed()</a:t>
            </a:r>
            <a:r>
              <a:rPr lang="zh-CN" altLang="zh-CN" sz="2400" dirty="0">
                <a:latin typeface="微软雅黑" panose="020B0503020204020204" pitchFamily="34" charset="-122"/>
                <a:ea typeface="微软雅黑" panose="020B0503020204020204" pitchFamily="34" charset="-122"/>
              </a:rPr>
              <a:t>函数用于</a:t>
            </a:r>
            <a:r>
              <a:rPr lang="zh-CN" altLang="zh-CN" sz="2400" dirty="0">
                <a:solidFill>
                  <a:srgbClr val="FF3300"/>
                </a:solidFill>
                <a:latin typeface="微软雅黑" panose="020B0503020204020204" pitchFamily="34" charset="-122"/>
                <a:ea typeface="微软雅黑" panose="020B0503020204020204" pitchFamily="34" charset="-122"/>
              </a:rPr>
              <a:t>将列表元素逆序排列</a:t>
            </a:r>
            <a:r>
              <a:rPr lang="zh-CN" altLang="zh-CN" sz="2400" dirty="0">
                <a:latin typeface="微软雅黑" panose="020B0503020204020204" pitchFamily="34" charset="-122"/>
                <a:ea typeface="微软雅黑" panose="020B0503020204020204" pitchFamily="34" charset="-122"/>
              </a:rPr>
              <a:t>，不排序。该方法不修改原列表，返回一个迭代对象，可以使用</a:t>
            </a:r>
            <a:r>
              <a:rPr lang="en-US" altLang="zh-CN" sz="2400" dirty="0">
                <a:latin typeface="微软雅黑" panose="020B0503020204020204" pitchFamily="34" charset="-122"/>
                <a:ea typeface="微软雅黑" panose="020B0503020204020204" pitchFamily="34" charset="-122"/>
              </a:rPr>
              <a:t>list()</a:t>
            </a:r>
            <a:r>
              <a:rPr lang="zh-CN" altLang="zh-CN" sz="2400" dirty="0">
                <a:latin typeface="微软雅黑" panose="020B0503020204020204" pitchFamily="34" charset="-122"/>
                <a:ea typeface="微软雅黑" panose="020B0503020204020204" pitchFamily="34" charset="-122"/>
              </a:rPr>
              <a:t>函数将其转换为列表</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1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a:latin typeface="微软雅黑" panose="020B0503020204020204" pitchFamily="34" charset="-122"/>
                <a:ea typeface="微软雅黑" panose="020B0503020204020204" pitchFamily="34" charset="-122"/>
              </a:rPr>
              <a:t>&gt;&gt;&gt; numbers=[1,4,3,6,2,5]</a:t>
            </a:r>
            <a:endParaRPr lang="zh-CN" altLang="zh-CN" sz="2400" dirty="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a:latin typeface="微软雅黑" panose="020B0503020204020204" pitchFamily="34" charset="-122"/>
                <a:ea typeface="微软雅黑" panose="020B0503020204020204" pitchFamily="34" charset="-122"/>
              </a:rPr>
              <a:t>&gt;&gt;&gt; a=reversed(numbers)</a:t>
            </a:r>
            <a:endParaRPr lang="zh-CN" altLang="zh-CN" sz="2400" dirty="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a:latin typeface="微软雅黑" panose="020B0503020204020204" pitchFamily="34" charset="-122"/>
                <a:ea typeface="微软雅黑" panose="020B0503020204020204" pitchFamily="34" charset="-122"/>
              </a:rPr>
              <a:t>&gt;&gt;&gt; a</a:t>
            </a:r>
            <a:endParaRPr lang="zh-CN" altLang="zh-CN" sz="2400" dirty="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a:latin typeface="微软雅黑" panose="020B0503020204020204" pitchFamily="34" charset="-122"/>
                <a:ea typeface="微软雅黑" panose="020B0503020204020204" pitchFamily="34" charset="-122"/>
              </a:rPr>
              <a:t>&lt;</a:t>
            </a:r>
            <a:r>
              <a:rPr lang="en-US" altLang="zh-CN" sz="2400" dirty="0" err="1">
                <a:latin typeface="微软雅黑" panose="020B0503020204020204" pitchFamily="34" charset="-122"/>
                <a:ea typeface="微软雅黑" panose="020B0503020204020204" pitchFamily="34" charset="-122"/>
              </a:rPr>
              <a:t>list_reverseiterator</a:t>
            </a:r>
            <a:r>
              <a:rPr lang="en-US" altLang="zh-CN" sz="2400" dirty="0">
                <a:latin typeface="微软雅黑" panose="020B0503020204020204" pitchFamily="34" charset="-122"/>
                <a:ea typeface="微软雅黑" panose="020B0503020204020204" pitchFamily="34" charset="-122"/>
              </a:rPr>
              <a:t> object at 0x00A6F7F0&gt;  </a:t>
            </a:r>
            <a:endParaRPr lang="en-US" altLang="zh-CN" sz="2400" dirty="0" smtClean="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list(a)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list()</a:t>
            </a:r>
            <a:r>
              <a:rPr lang="zh-CN" altLang="zh-CN" sz="2400" dirty="0">
                <a:latin typeface="微软雅黑" panose="020B0503020204020204" pitchFamily="34" charset="-122"/>
                <a:ea typeface="微软雅黑" panose="020B0503020204020204" pitchFamily="34" charset="-122"/>
              </a:rPr>
              <a:t>函数将其转换为列表</a:t>
            </a:r>
            <a:endParaRPr lang="zh-CN" altLang="zh-CN" sz="2400" dirty="0">
              <a:latin typeface="微软雅黑" panose="020B0503020204020204" pitchFamily="34" charset="-122"/>
              <a:ea typeface="微软雅黑" panose="020B0503020204020204" pitchFamily="34" charset="-122"/>
            </a:endParaRPr>
          </a:p>
          <a:p>
            <a:pPr marL="0" indent="0">
              <a:lnSpc>
                <a:spcPts val="3100"/>
              </a:lnSpc>
              <a:buNone/>
            </a:pPr>
            <a:r>
              <a:rPr lang="en-US" altLang="zh-CN" sz="2400" dirty="0">
                <a:latin typeface="微软雅黑" panose="020B0503020204020204" pitchFamily="34" charset="-122"/>
                <a:ea typeface="微软雅黑" panose="020B0503020204020204" pitchFamily="34" charset="-122"/>
              </a:rPr>
              <a:t>[5, 2, 6, 3, 4, 1]</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11.  </a:t>
            </a:r>
            <a:r>
              <a:rPr lang="zh-CN" altLang="zh-CN" sz="2800" dirty="0">
                <a:latin typeface="微软雅黑" panose="020B0503020204020204" pitchFamily="34" charset="-122"/>
                <a:ea typeface="微软雅黑" panose="020B0503020204020204" pitchFamily="34" charset="-122"/>
              </a:rPr>
              <a:t>列表推导式</a:t>
            </a:r>
            <a:endParaRPr lang="zh-CN" altLang="zh-CN" sz="2800" dirty="0">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a:latin typeface="微软雅黑" panose="020B0503020204020204" pitchFamily="34" charset="-122"/>
                <a:ea typeface="微软雅黑" panose="020B0503020204020204" pitchFamily="34" charset="-122"/>
              </a:rPr>
              <a:t>列表推导式也称为列表解析式，其代码简洁，可读性更强，且运行速度快。利用列表推导式可以简单高效地处理一个可迭代对象，生成满足特定需求的列表</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smtClean="0">
                <a:latin typeface="微软雅黑" panose="020B0503020204020204" pitchFamily="34" charset="-122"/>
                <a:ea typeface="微软雅黑" panose="020B0503020204020204" pitchFamily="34" charset="-122"/>
              </a:rPr>
              <a:t>列表</a:t>
            </a:r>
            <a:r>
              <a:rPr lang="zh-CN" altLang="zh-CN" sz="2400" dirty="0">
                <a:latin typeface="微软雅黑" panose="020B0503020204020204" pitchFamily="34" charset="-122"/>
                <a:ea typeface="微软雅黑" panose="020B0503020204020204" pitchFamily="34" charset="-122"/>
              </a:rPr>
              <a:t>推导式的语法格式如下：</a:t>
            </a: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表达式</a:t>
            </a:r>
            <a:r>
              <a:rPr lang="en-US" altLang="zh-CN" sz="2400" dirty="0">
                <a:solidFill>
                  <a:srgbClr val="FF3300"/>
                </a:solidFill>
                <a:latin typeface="微软雅黑" panose="020B0503020204020204" pitchFamily="34" charset="-122"/>
                <a:ea typeface="微软雅黑" panose="020B0503020204020204" pitchFamily="34" charset="-122"/>
              </a:rPr>
              <a:t> for </a:t>
            </a:r>
            <a:r>
              <a:rPr lang="zh-CN" altLang="zh-CN" sz="2400" dirty="0">
                <a:solidFill>
                  <a:srgbClr val="FF3300"/>
                </a:solidFill>
                <a:latin typeface="微软雅黑" panose="020B0503020204020204" pitchFamily="34" charset="-122"/>
                <a:ea typeface="微软雅黑" panose="020B0503020204020204" pitchFamily="34" charset="-122"/>
              </a:rPr>
              <a:t>变量</a:t>
            </a:r>
            <a:r>
              <a:rPr lang="en-US" altLang="zh-CN" sz="2400" dirty="0">
                <a:solidFill>
                  <a:srgbClr val="FF3300"/>
                </a:solidFill>
                <a:latin typeface="微软雅黑" panose="020B0503020204020204" pitchFamily="34" charset="-122"/>
                <a:ea typeface="微软雅黑" panose="020B0503020204020204" pitchFamily="34" charset="-122"/>
              </a:rPr>
              <a:t> in </a:t>
            </a:r>
            <a:r>
              <a:rPr lang="zh-CN" altLang="zh-CN" sz="2400" dirty="0">
                <a:solidFill>
                  <a:srgbClr val="FF3300"/>
                </a:solidFill>
                <a:latin typeface="微软雅黑" panose="020B0503020204020204" pitchFamily="34" charset="-122"/>
                <a:ea typeface="微软雅黑" panose="020B0503020204020204" pitchFamily="34" charset="-122"/>
              </a:rPr>
              <a:t>序列</a:t>
            </a:r>
            <a:r>
              <a:rPr lang="en-US" altLang="zh-CN" sz="2400" dirty="0">
                <a:solidFill>
                  <a:srgbClr val="FF3300"/>
                </a:solidFill>
                <a:latin typeface="微软雅黑" panose="020B0503020204020204" pitchFamily="34" charset="-122"/>
                <a:ea typeface="微软雅黑" panose="020B0503020204020204" pitchFamily="34" charset="-122"/>
              </a:rPr>
              <a:t> [if </a:t>
            </a:r>
            <a:r>
              <a:rPr lang="zh-CN" altLang="zh-CN" sz="2400" dirty="0">
                <a:solidFill>
                  <a:srgbClr val="FF3300"/>
                </a:solidFill>
                <a:latin typeface="微软雅黑" panose="020B0503020204020204" pitchFamily="34" charset="-122"/>
                <a:ea typeface="微软雅黑" panose="020B0503020204020204" pitchFamily="34" charset="-122"/>
              </a:rPr>
              <a:t>条件表达式</a:t>
            </a:r>
            <a:r>
              <a:rPr lang="en-US"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lnSpc>
                <a:spcPts val="3500"/>
              </a:lnSpc>
              <a:buNone/>
            </a:pPr>
            <a:r>
              <a:rPr lang="zh-CN" altLang="zh-CN" sz="2400" dirty="0">
                <a:latin typeface="微软雅黑" panose="020B0503020204020204" pitchFamily="34" charset="-122"/>
                <a:ea typeface="微软雅黑" panose="020B0503020204020204" pitchFamily="34" charset="-122"/>
              </a:rPr>
              <a:t>其中表达式可以是任何运算表达式，变量是序列中遍历的元素值，</a:t>
            </a:r>
            <a:r>
              <a:rPr lang="en-US" altLang="zh-CN" sz="2400" dirty="0">
                <a:latin typeface="微软雅黑" panose="020B0503020204020204" pitchFamily="34" charset="-122"/>
                <a:ea typeface="微软雅黑" panose="020B0503020204020204" pitchFamily="34" charset="-122"/>
              </a:rPr>
              <a:t>if</a:t>
            </a:r>
            <a:r>
              <a:rPr lang="zh-CN" altLang="zh-CN" sz="2400" dirty="0">
                <a:latin typeface="微软雅黑" panose="020B0503020204020204" pitchFamily="34" charset="-122"/>
                <a:ea typeface="微软雅黑" panose="020B0503020204020204" pitchFamily="34" charset="-122"/>
              </a:rPr>
              <a:t>条件表达式可以省略。</a:t>
            </a:r>
            <a:r>
              <a:rPr lang="zh-CN" altLang="zh-CN" sz="2400" dirty="0">
                <a:solidFill>
                  <a:srgbClr val="FF3300"/>
                </a:solidFill>
                <a:latin typeface="微软雅黑" panose="020B0503020204020204" pitchFamily="34" charset="-122"/>
                <a:ea typeface="微软雅黑" panose="020B0503020204020204" pitchFamily="34" charset="-122"/>
              </a:rPr>
              <a:t>该语句的功能是计算每个变量对应的表达式的值，生成一个新列表</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zh-CN" sz="2400" dirty="0">
                <a:latin typeface="微软雅黑" panose="020B0503020204020204" pitchFamily="34" charset="-122"/>
                <a:ea typeface="微软雅黑" panose="020B0503020204020204" pitchFamily="34" charset="-122"/>
              </a:rPr>
              <a:t>列表推导式在逻辑上相当于一个循环，只是形式更加简洁</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list1=[</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**2 for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 range(1,5)]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list1</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4, 9, 16</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列表推导式的常用功能</a:t>
            </a:r>
            <a:r>
              <a:rPr lang="zh-CN" altLang="zh-CN" sz="2400" dirty="0">
                <a:latin typeface="微软雅黑" panose="020B0503020204020204" pitchFamily="34" charset="-122"/>
                <a:ea typeface="微软雅黑" panose="020B0503020204020204" pitchFamily="34" charset="-122"/>
              </a:rPr>
              <a:t>有：</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sym typeface="Wingdings 2"/>
              </a:rPr>
              <a:t></a:t>
            </a:r>
            <a:r>
              <a:rPr lang="zh-CN" altLang="zh-CN" sz="2400" dirty="0" smtClean="0">
                <a:latin typeface="微软雅黑" panose="020B0503020204020204" pitchFamily="34" charset="-122"/>
                <a:ea typeface="微软雅黑" panose="020B0503020204020204" pitchFamily="34" charset="-122"/>
              </a:rPr>
              <a:t>实现</a:t>
            </a:r>
            <a:r>
              <a:rPr lang="zh-CN" altLang="zh-CN" sz="2400" dirty="0">
                <a:latin typeface="微软雅黑" panose="020B0503020204020204" pitchFamily="34" charset="-122"/>
                <a:ea typeface="微软雅黑" panose="020B0503020204020204" pitchFamily="34" charset="-122"/>
              </a:rPr>
              <a:t>嵌套列表的平铺</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list1=[[1,2,3],[4,5,6],[7,8,9]]</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for a in list1 for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 a]</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[1, 2, 3, 4, 5, 6, 7, 8, 9</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zh-CN" sz="2400" dirty="0">
                <a:latin typeface="微软雅黑" panose="020B0503020204020204" pitchFamily="34" charset="-122"/>
                <a:ea typeface="微软雅黑" panose="020B0503020204020204" pitchFamily="34" charset="-122"/>
                <a:sym typeface="Wingdings" panose="05000000000000000000"/>
              </a:rPr>
              <a:t></a:t>
            </a:r>
            <a:r>
              <a:rPr lang="zh-CN" altLang="zh-CN" sz="2400" dirty="0" smtClean="0">
                <a:latin typeface="微软雅黑" panose="020B0503020204020204" pitchFamily="34" charset="-122"/>
                <a:ea typeface="微软雅黑" panose="020B0503020204020204" pitchFamily="34" charset="-122"/>
              </a:rPr>
              <a:t>过滤</a:t>
            </a:r>
            <a:r>
              <a:rPr lang="zh-CN" altLang="zh-CN" sz="2400" dirty="0">
                <a:latin typeface="微软雅黑" panose="020B0503020204020204" pitchFamily="34" charset="-122"/>
                <a:ea typeface="微软雅黑" panose="020B0503020204020204" pitchFamily="34" charset="-122"/>
              </a:rPr>
              <a:t>不符合条件的元素</a:t>
            </a:r>
            <a:endParaRPr lang="zh-CN" altLang="zh-CN" sz="2400" dirty="0">
              <a:latin typeface="微软雅黑" panose="020B0503020204020204" pitchFamily="34" charset="-122"/>
              <a:ea typeface="微软雅黑" panose="020B0503020204020204" pitchFamily="34" charset="-122"/>
            </a:endParaRPr>
          </a:p>
          <a:p>
            <a:pPr marL="0" indent="720090" fontAlgn="ctr">
              <a:lnSpc>
                <a:spcPts val="3600"/>
              </a:lnSpc>
              <a:buNone/>
            </a:pPr>
            <a:r>
              <a:rPr lang="zh-CN" altLang="zh-CN" sz="2400" dirty="0">
                <a:latin typeface="微软雅黑" panose="020B0503020204020204" pitchFamily="34" charset="-122"/>
                <a:ea typeface="微软雅黑" panose="020B0503020204020204" pitchFamily="34" charset="-122"/>
              </a:rPr>
              <a:t>在列表推导式中，可以</a:t>
            </a:r>
            <a:r>
              <a:rPr lang="zh-CN" altLang="zh-CN" sz="2400" dirty="0">
                <a:solidFill>
                  <a:srgbClr val="FF3300"/>
                </a:solidFill>
                <a:latin typeface="微软雅黑" panose="020B0503020204020204" pitchFamily="34" charset="-122"/>
                <a:ea typeface="微软雅黑" panose="020B0503020204020204" pitchFamily="34" charset="-122"/>
              </a:rPr>
              <a:t>使用</a:t>
            </a:r>
            <a:r>
              <a:rPr lang="en-US" altLang="zh-CN" sz="2400" dirty="0">
                <a:solidFill>
                  <a:srgbClr val="FF3300"/>
                </a:solidFill>
                <a:latin typeface="微软雅黑" panose="020B0503020204020204" pitchFamily="34" charset="-122"/>
                <a:ea typeface="微软雅黑" panose="020B0503020204020204" pitchFamily="34" charset="-122"/>
              </a:rPr>
              <a:t>If</a:t>
            </a:r>
            <a:r>
              <a:rPr lang="zh-CN" altLang="zh-CN" sz="2400" dirty="0">
                <a:solidFill>
                  <a:srgbClr val="FF3300"/>
                </a:solidFill>
                <a:latin typeface="微软雅黑" panose="020B0503020204020204" pitchFamily="34" charset="-122"/>
                <a:ea typeface="微软雅黑" panose="020B0503020204020204" pitchFamily="34" charset="-122"/>
              </a:rPr>
              <a:t>条件表达式进行筛选</a:t>
            </a:r>
            <a:r>
              <a:rPr lang="zh-CN" altLang="zh-CN" sz="2400" dirty="0">
                <a:latin typeface="微软雅黑" panose="020B0503020204020204" pitchFamily="34" charset="-122"/>
                <a:ea typeface="微软雅黑" panose="020B0503020204020204" pitchFamily="34" charset="-122"/>
              </a:rPr>
              <a:t>，只在结果列表中保留符合条件的元素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list1=[3,-6.7,9,10,-21,-5,3.14,0,0.0]</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for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 list1 if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&lt;=0]   #</a:t>
            </a:r>
            <a:r>
              <a:rPr lang="zh-CN" altLang="zh-CN" sz="2400" dirty="0">
                <a:latin typeface="微软雅黑" panose="020B0503020204020204" pitchFamily="34" charset="-122"/>
                <a:ea typeface="微软雅黑" panose="020B0503020204020204" pitchFamily="34" charset="-122"/>
              </a:rPr>
              <a:t>筛选出小于等于</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的元素</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[-6.7, -21, -5, 0, 0.0]</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for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 range(20) if i%2==0] </a:t>
            </a:r>
            <a:endParaRPr lang="en-US" altLang="zh-CN" sz="2400" dirty="0" smtClean="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 2, 4, 6, 8, 10, 12, 14, 16, 18]</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en-US" altLang="zh-CN" sz="2400" dirty="0" smtClean="0">
                <a:latin typeface="微软雅黑" panose="020B0503020204020204" pitchFamily="34" charset="-122"/>
                <a:ea typeface="微软雅黑" panose="020B0503020204020204" pitchFamily="34" charset="-122"/>
                <a:sym typeface="Wingdings" panose="05000000000000000000"/>
              </a:rPr>
              <a:t></a:t>
            </a:r>
            <a:r>
              <a:rPr lang="zh-CN" altLang="zh-CN" sz="2400" dirty="0" smtClean="0">
                <a:latin typeface="微软雅黑" panose="020B0503020204020204" pitchFamily="34" charset="-122"/>
                <a:ea typeface="微软雅黑" panose="020B0503020204020204" pitchFamily="34" charset="-122"/>
              </a:rPr>
              <a:t>同时</a:t>
            </a:r>
            <a:r>
              <a:rPr lang="zh-CN" altLang="zh-CN" sz="2400" dirty="0">
                <a:latin typeface="微软雅黑" panose="020B0503020204020204" pitchFamily="34" charset="-122"/>
                <a:ea typeface="微软雅黑" panose="020B0503020204020204" pitchFamily="34" charset="-122"/>
              </a:rPr>
              <a:t>遍历多个序列</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x,y</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3300"/>
                </a:solidFill>
                <a:latin typeface="微软雅黑" panose="020B0503020204020204" pitchFamily="34" charset="-122"/>
                <a:ea typeface="微软雅黑" panose="020B0503020204020204" pitchFamily="34" charset="-122"/>
              </a:rPr>
              <a:t>for</a:t>
            </a:r>
            <a:r>
              <a:rPr lang="en-US" altLang="zh-CN" sz="2400" dirty="0">
                <a:latin typeface="微软雅黑" panose="020B0503020204020204" pitchFamily="34" charset="-122"/>
                <a:ea typeface="微软雅黑" panose="020B0503020204020204" pitchFamily="34" charset="-122"/>
              </a:rPr>
              <a:t> x </a:t>
            </a:r>
            <a:r>
              <a:rPr lang="en-US" altLang="zh-CN" sz="2400" dirty="0">
                <a:solidFill>
                  <a:srgbClr val="FF33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[2,3,4] </a:t>
            </a:r>
            <a:r>
              <a:rPr lang="en-US" altLang="zh-CN" sz="2400" dirty="0">
                <a:solidFill>
                  <a:srgbClr val="FF3300"/>
                </a:solidFill>
                <a:latin typeface="微软雅黑" panose="020B0503020204020204" pitchFamily="34" charset="-122"/>
                <a:ea typeface="微软雅黑" panose="020B0503020204020204" pitchFamily="34" charset="-122"/>
              </a:rPr>
              <a:t>for</a:t>
            </a:r>
            <a:r>
              <a:rPr lang="en-US" altLang="zh-CN" sz="2400" dirty="0">
                <a:latin typeface="微软雅黑" panose="020B0503020204020204" pitchFamily="34" charset="-122"/>
                <a:ea typeface="微软雅黑" panose="020B0503020204020204" pitchFamily="34" charset="-122"/>
              </a:rPr>
              <a:t> y </a:t>
            </a:r>
            <a:r>
              <a:rPr lang="en-US" altLang="zh-CN" sz="2400" dirty="0">
                <a:solidFill>
                  <a:srgbClr val="FF33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[3,4,5] if x!=y]</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[(2, 3), (2, 4), (2, 5), (3, 4), (3, 5), (4, 3), (4, 5)]</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x,y,x</a:t>
            </a:r>
            <a:r>
              <a:rPr lang="en-US" altLang="zh-CN" sz="2400" dirty="0">
                <a:latin typeface="微软雅黑" panose="020B0503020204020204" pitchFamily="34" charset="-122"/>
                <a:ea typeface="微软雅黑" panose="020B0503020204020204" pitchFamily="34" charset="-122"/>
              </a:rPr>
              <a:t>*y) for x in [2,3,4] for y in [3,4,5] if x&lt;y]</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[(2, 3, 6), (2, 4, 8), (2, 5, 10), (3, 4, 12), (3, 5, 15), (4, 5, 20)]</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zh-CN" altLang="en-US" b="1" dirty="0" smtClean="0">
                <a:latin typeface="微软雅黑" panose="020B0503020204020204" pitchFamily="34" charset="-122"/>
                <a:ea typeface="微软雅黑" panose="020B0503020204020204" pitchFamily="34" charset="-122"/>
              </a:rPr>
              <a:t>第</a:t>
            </a: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章  </a:t>
            </a:r>
            <a:r>
              <a:rPr lang="en-US" altLang="zh-CN" b="1" dirty="0" smtClean="0">
                <a:latin typeface="微软雅黑" panose="020B0503020204020204" pitchFamily="34" charset="-122"/>
                <a:ea typeface="微软雅黑" panose="020B0503020204020204" pitchFamily="34" charset="-122"/>
              </a:rPr>
              <a:t>Python</a:t>
            </a:r>
            <a:r>
              <a:rPr lang="zh-CN" altLang="en-US" b="1" dirty="0" smtClean="0">
                <a:latin typeface="微软雅黑" panose="020B0503020204020204" pitchFamily="34" charset="-122"/>
                <a:ea typeface="微软雅黑" panose="020B0503020204020204" pitchFamily="34" charset="-122"/>
              </a:rPr>
              <a:t>语言基础</a:t>
            </a:r>
            <a:endParaRPr lang="zh-CN" altLang="en-US" b="1" dirty="0" smtClean="0">
              <a:latin typeface="微软雅黑" panose="020B0503020204020204" pitchFamily="34" charset="-122"/>
              <a:ea typeface="微软雅黑" panose="020B0503020204020204" pitchFamily="34" charset="-122"/>
            </a:endParaRPr>
          </a:p>
        </p:txBody>
      </p:sp>
      <p:pic>
        <p:nvPicPr>
          <p:cNvPr id="5" name="图片 4"/>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411730" y="815340"/>
            <a:ext cx="3744595" cy="5980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06489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8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3-1</a:t>
            </a:r>
            <a:r>
              <a:rPr lang="zh-CN" altLang="zh-CN" sz="2400" dirty="0">
                <a:latin typeface="微软雅黑" panose="020B0503020204020204" pitchFamily="34" charset="-122"/>
                <a:ea typeface="微软雅黑" panose="020B0503020204020204" pitchFamily="34" charset="-122"/>
              </a:rPr>
              <a:t>】已知存放于列表中的</a:t>
            </a:r>
            <a:r>
              <a:rPr lang="en-US" altLang="zh-CN" sz="2400" dirty="0">
                <a:latin typeface="微软雅黑" panose="020B0503020204020204" pitchFamily="34" charset="-122"/>
                <a:ea typeface="微软雅黑" panose="020B0503020204020204" pitchFamily="34" charset="-122"/>
              </a:rPr>
              <a:t>n</a:t>
            </a:r>
            <a:r>
              <a:rPr lang="zh-CN" altLang="zh-CN" sz="2400" dirty="0">
                <a:latin typeface="微软雅黑" panose="020B0503020204020204" pitchFamily="34" charset="-122"/>
                <a:ea typeface="微软雅黑" panose="020B0503020204020204" pitchFamily="34" charset="-122"/>
              </a:rPr>
              <a:t>个学生成绩，输出最高分、最低分、总分和平均分，将成绩降序排列，分别输出原始成绩和排序后的成绩。</a:t>
            </a:r>
            <a:endParaRPr lang="zh-CN" altLang="zh-CN" sz="2400" dirty="0">
              <a:latin typeface="微软雅黑" panose="020B0503020204020204" pitchFamily="34" charset="-122"/>
              <a:ea typeface="微软雅黑" panose="020B0503020204020204" pitchFamily="34" charset="-122"/>
            </a:endParaRPr>
          </a:p>
          <a:p>
            <a:pPr marL="0" indent="0">
              <a:lnSpc>
                <a:spcPts val="38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利用列表的</a:t>
            </a:r>
            <a:r>
              <a:rPr lang="en-US" altLang="zh-CN" sz="2400" dirty="0">
                <a:latin typeface="微软雅黑" panose="020B0503020204020204" pitchFamily="34" charset="-122"/>
                <a:ea typeface="微软雅黑" panose="020B0503020204020204" pitchFamily="34" charset="-122"/>
              </a:rPr>
              <a:t>max()</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min()</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sum()</a:t>
            </a:r>
            <a:r>
              <a:rPr lang="zh-CN" altLang="zh-CN" sz="2400" dirty="0">
                <a:latin typeface="微软雅黑" panose="020B0503020204020204" pitchFamily="34" charset="-122"/>
                <a:ea typeface="微软雅黑" panose="020B0503020204020204" pitchFamily="34" charset="-122"/>
              </a:rPr>
              <a:t>函数分别求得最高分、最低分和总分；利用</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函数求得学生总数，再用总分除以人数求得平均分。利用</a:t>
            </a:r>
            <a:r>
              <a:rPr lang="en-US" altLang="zh-CN" sz="2400" dirty="0">
                <a:latin typeface="微软雅黑" panose="020B0503020204020204" pitchFamily="34" charset="-122"/>
                <a:ea typeface="微软雅黑" panose="020B0503020204020204" pitchFamily="34" charset="-122"/>
              </a:rPr>
              <a:t>sorted()</a:t>
            </a:r>
            <a:r>
              <a:rPr lang="zh-CN" altLang="zh-CN" sz="2400" dirty="0">
                <a:latin typeface="微软雅黑" panose="020B0503020204020204" pitchFamily="34" charset="-122"/>
                <a:ea typeface="微软雅黑" panose="020B0503020204020204" pitchFamily="34" charset="-122"/>
              </a:rPr>
              <a:t>进行排序。</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777686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a:t>
            </a:r>
            <a:r>
              <a:rPr lang="zh-CN" altLang="zh-CN" sz="2400" dirty="0">
                <a:latin typeface="微软雅黑" panose="020B0503020204020204" pitchFamily="34" charset="-122"/>
                <a:ea typeface="微软雅黑" panose="020B0503020204020204" pitchFamily="34" charset="-122"/>
              </a:rPr>
              <a:t>】输入一个月份，判断该月份属于哪个季节，并输出。</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创建四季的列表春季</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月，夏季</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a:t>
            </a:r>
            <a:r>
              <a:rPr lang="zh-CN" altLang="zh-CN" sz="2400" dirty="0">
                <a:latin typeface="微软雅黑" panose="020B0503020204020204" pitchFamily="34" charset="-122"/>
                <a:ea typeface="微软雅黑" panose="020B0503020204020204" pitchFamily="34" charset="-122"/>
              </a:rPr>
              <a:t>月，秋季</a:t>
            </a:r>
            <a:r>
              <a:rPr lang="en-US" altLang="zh-CN" sz="2400" dirty="0">
                <a:latin typeface="微软雅黑" panose="020B0503020204020204" pitchFamily="34" charset="-122"/>
                <a:ea typeface="微软雅黑" panose="020B0503020204020204" pitchFamily="34" charset="-122"/>
              </a:rPr>
              <a:t>9</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11</a:t>
            </a:r>
            <a:r>
              <a:rPr lang="zh-CN" altLang="zh-CN" sz="2400" dirty="0">
                <a:latin typeface="微软雅黑" panose="020B0503020204020204" pitchFamily="34" charset="-122"/>
                <a:ea typeface="微软雅黑" panose="020B0503020204020204" pitchFamily="34" charset="-122"/>
              </a:rPr>
              <a:t>月，冬季</a:t>
            </a:r>
            <a:r>
              <a:rPr lang="en-US" altLang="zh-CN" sz="2400" dirty="0">
                <a:latin typeface="微软雅黑" panose="020B0503020204020204" pitchFamily="34" charset="-122"/>
                <a:ea typeface="微软雅黑" panose="020B0503020204020204" pitchFamily="34" charset="-122"/>
              </a:rPr>
              <a:t>12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月。利用</a:t>
            </a:r>
            <a:r>
              <a:rPr lang="en-US" altLang="zh-CN" sz="2400" dirty="0">
                <a:latin typeface="微软雅黑" panose="020B0503020204020204" pitchFamily="34" charset="-122"/>
                <a:ea typeface="微软雅黑" panose="020B0503020204020204" pitchFamily="34" charset="-122"/>
              </a:rPr>
              <a:t>input()</a:t>
            </a:r>
            <a:r>
              <a:rPr lang="zh-CN" altLang="zh-CN" sz="2400" dirty="0">
                <a:latin typeface="微软雅黑" panose="020B0503020204020204" pitchFamily="34" charset="-122"/>
                <a:ea typeface="微软雅黑" panose="020B0503020204020204" pitchFamily="34" charset="-122"/>
              </a:rPr>
              <a:t>输入月份，采用多分支结构实现</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777686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700"/>
              </a:lnSpc>
              <a:buNone/>
            </a:pPr>
            <a:r>
              <a:rPr lang="zh-CN" altLang="zh-CN" sz="2400" dirty="0">
                <a:latin typeface="微软雅黑" panose="020B0503020204020204" pitchFamily="34" charset="-122"/>
                <a:ea typeface="微软雅黑" panose="020B0503020204020204" pitchFamily="34" charset="-122"/>
              </a:rPr>
              <a:t>元组（</a:t>
            </a:r>
            <a:r>
              <a:rPr lang="en-US" altLang="zh-CN" sz="2400" dirty="0">
                <a:latin typeface="微软雅黑" panose="020B0503020204020204" pitchFamily="34" charset="-122"/>
                <a:ea typeface="微软雅黑" panose="020B0503020204020204" pitchFamily="34" charset="-122"/>
              </a:rPr>
              <a:t>Tuple</a:t>
            </a:r>
            <a:r>
              <a:rPr lang="zh-CN" altLang="zh-CN" sz="2400" dirty="0">
                <a:latin typeface="微软雅黑" panose="020B0503020204020204" pitchFamily="34" charset="-122"/>
                <a:ea typeface="微软雅黑" panose="020B0503020204020204" pitchFamily="34" charset="-122"/>
              </a:rPr>
              <a:t>）与列表类似，也是一个</a:t>
            </a:r>
            <a:r>
              <a:rPr lang="zh-CN" altLang="zh-CN" sz="2400" dirty="0">
                <a:solidFill>
                  <a:srgbClr val="FF3300"/>
                </a:solidFill>
                <a:latin typeface="微软雅黑" panose="020B0503020204020204" pitchFamily="34" charset="-122"/>
                <a:ea typeface="微软雅黑" panose="020B0503020204020204" pitchFamily="34" charset="-122"/>
              </a:rPr>
              <a:t>有序序列</a:t>
            </a:r>
            <a:r>
              <a:rPr lang="zh-CN" altLang="zh-CN" sz="2400" dirty="0">
                <a:latin typeface="微软雅黑" panose="020B0503020204020204" pitchFamily="34" charset="-122"/>
                <a:ea typeface="微软雅黑" panose="020B0503020204020204" pitchFamily="34" charset="-122"/>
              </a:rPr>
              <a:t>。区别是元组是一个</a:t>
            </a:r>
            <a:r>
              <a:rPr lang="zh-CN" altLang="zh-CN" sz="2400" dirty="0">
                <a:solidFill>
                  <a:srgbClr val="FF3300"/>
                </a:solidFill>
                <a:latin typeface="微软雅黑" panose="020B0503020204020204" pitchFamily="34" charset="-122"/>
                <a:ea typeface="微软雅黑" panose="020B0503020204020204" pitchFamily="34" charset="-122"/>
              </a:rPr>
              <a:t>不可变序列</a:t>
            </a:r>
            <a:r>
              <a:rPr lang="zh-CN" altLang="zh-CN" sz="2400" dirty="0">
                <a:latin typeface="微软雅黑" panose="020B0503020204020204" pitchFamily="34" charset="-122"/>
                <a:ea typeface="微软雅黑" panose="020B0503020204020204" pitchFamily="34" charset="-122"/>
              </a:rPr>
              <a:t>，不能修改，也不能添加或删除元素。元组的所有元素放在一对圆括号“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”中，相邻元素之间用逗号分隔开</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smtClean="0">
                <a:latin typeface="微软雅黑" panose="020B0503020204020204" pitchFamily="34" charset="-122"/>
                <a:ea typeface="微软雅黑" panose="020B0503020204020204" pitchFamily="34" charset="-122"/>
              </a:rPr>
              <a:t>下面</a:t>
            </a:r>
            <a:r>
              <a:rPr lang="zh-CN" altLang="zh-CN" sz="2400" dirty="0">
                <a:latin typeface="微软雅黑" panose="020B0503020204020204" pitchFamily="34" charset="-122"/>
                <a:ea typeface="微软雅黑" panose="020B0503020204020204" pitchFamily="34" charset="-122"/>
              </a:rPr>
              <a:t>的元组都是合法的。</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en-US" altLang="zh-CN" sz="2400" dirty="0">
                <a:latin typeface="微软雅黑" panose="020B0503020204020204" pitchFamily="34" charset="-122"/>
                <a:ea typeface="微软雅黑" panose="020B0503020204020204" pitchFamily="34" charset="-122"/>
              </a:rPr>
              <a:t>(1,2,3,4,5,6)</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en-US" altLang="zh-CN" sz="2400" dirty="0">
                <a:latin typeface="微软雅黑" panose="020B0503020204020204" pitchFamily="34" charset="-122"/>
                <a:ea typeface="微软雅黑" panose="020B0503020204020204" pitchFamily="34" charset="-122"/>
              </a:rPr>
              <a:t>('apple', 'orange', 'banana', 'pear')</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777686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ts val="3500"/>
              </a:lnSpc>
              <a:buNone/>
            </a:pPr>
            <a:r>
              <a:rPr lang="en-US" altLang="zh-CN" sz="2800" dirty="0" smtClean="0">
                <a:latin typeface="微软雅黑" panose="020B0503020204020204" pitchFamily="34" charset="-122"/>
                <a:ea typeface="微软雅黑" panose="020B0503020204020204" pitchFamily="34" charset="-122"/>
              </a:rPr>
              <a:t>1. </a:t>
            </a:r>
            <a:r>
              <a:rPr lang="zh-CN" altLang="zh-CN" sz="2800" dirty="0" smtClean="0">
                <a:latin typeface="微软雅黑" panose="020B0503020204020204" pitchFamily="34" charset="-122"/>
                <a:ea typeface="微软雅黑" panose="020B0503020204020204" pitchFamily="34" charset="-122"/>
              </a:rPr>
              <a:t>元组</a:t>
            </a:r>
            <a:r>
              <a:rPr lang="zh-CN" altLang="zh-CN" sz="2800" dirty="0">
                <a:latin typeface="微软雅黑" panose="020B0503020204020204" pitchFamily="34" charset="-122"/>
                <a:ea typeface="微软雅黑" panose="020B0503020204020204" pitchFamily="34" charset="-122"/>
              </a:rPr>
              <a:t>的创建</a:t>
            </a:r>
            <a:endParaRPr lang="zh-CN" altLang="zh-CN" sz="2800" dirty="0">
              <a:latin typeface="微软雅黑" panose="020B0503020204020204" pitchFamily="34" charset="-122"/>
              <a:ea typeface="微软雅黑" panose="020B0503020204020204" pitchFamily="34" charset="-122"/>
            </a:endParaRPr>
          </a:p>
          <a:p>
            <a:pPr marL="0" indent="0" fontAlgn="ctr">
              <a:lnSpc>
                <a:spcPts val="35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直接</a:t>
            </a:r>
            <a:r>
              <a:rPr lang="zh-CN" altLang="zh-CN" sz="2400" dirty="0">
                <a:solidFill>
                  <a:srgbClr val="0070C0"/>
                </a:solidFill>
                <a:latin typeface="微软雅黑" panose="020B0503020204020204" pitchFamily="34" charset="-122"/>
                <a:ea typeface="微软雅黑" panose="020B0503020204020204" pitchFamily="34" charset="-122"/>
              </a:rPr>
              <a:t>赋值</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使用</a:t>
            </a:r>
            <a:r>
              <a:rPr lang="zh-CN" altLang="zh-CN" sz="2400" dirty="0">
                <a:solidFill>
                  <a:srgbClr val="FF3300"/>
                </a:solidFill>
                <a:latin typeface="微软雅黑" panose="020B0503020204020204" pitchFamily="34" charset="-122"/>
                <a:ea typeface="微软雅黑" panose="020B0503020204020204" pitchFamily="34" charset="-122"/>
              </a:rPr>
              <a:t>等号直接将一个元组赋值给变量</a:t>
            </a:r>
            <a:r>
              <a:rPr lang="zh-CN" altLang="zh-CN" sz="2400" dirty="0">
                <a:latin typeface="微软雅黑" panose="020B0503020204020204" pitchFamily="34" charset="-122"/>
                <a:ea typeface="微软雅黑" panose="020B0503020204020204" pitchFamily="34" charset="-122"/>
              </a:rPr>
              <a:t>即可创建一个元组。例如：</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numbers=(1,2,3,4,5)   #</a:t>
            </a:r>
            <a:r>
              <a:rPr lang="zh-CN" altLang="zh-CN" sz="2400" dirty="0">
                <a:latin typeface="微软雅黑" panose="020B0503020204020204" pitchFamily="34" charset="-122"/>
                <a:ea typeface="微软雅黑" panose="020B0503020204020204" pitchFamily="34" charset="-122"/>
              </a:rPr>
              <a:t>创建一个元组</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empty=()   #</a:t>
            </a:r>
            <a:r>
              <a:rPr lang="zh-CN" altLang="zh-CN" sz="2400" dirty="0">
                <a:latin typeface="微软雅黑" panose="020B0503020204020204" pitchFamily="34" charset="-122"/>
                <a:ea typeface="微软雅黑" panose="020B0503020204020204" pitchFamily="34" charset="-122"/>
              </a:rPr>
              <a:t>创建一个空元组</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one=(5,)   #</a:t>
            </a:r>
            <a:r>
              <a:rPr lang="zh-CN" altLang="zh-CN" sz="2400" dirty="0">
                <a:latin typeface="微软雅黑" panose="020B0503020204020204" pitchFamily="34" charset="-122"/>
                <a:ea typeface="微软雅黑" panose="020B0503020204020204" pitchFamily="34" charset="-122"/>
              </a:rPr>
              <a:t>创建只有一个元素的</a:t>
            </a:r>
            <a:r>
              <a:rPr lang="zh-CN" altLang="zh-CN" sz="2400" dirty="0" smtClean="0">
                <a:latin typeface="微软雅黑" panose="020B0503020204020204" pitchFamily="34" charset="-122"/>
                <a:ea typeface="微软雅黑" panose="020B0503020204020204" pitchFamily="34" charset="-122"/>
              </a:rPr>
              <a:t>元组</a:t>
            </a:r>
            <a:endParaRPr lang="en-US" altLang="zh-CN" sz="2400" dirty="0" smtClean="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numbers=3*(5+3)   #</a:t>
            </a:r>
            <a:r>
              <a:rPr lang="zh-CN" altLang="zh-CN" sz="2400" dirty="0">
                <a:latin typeface="微软雅黑" panose="020B0503020204020204" pitchFamily="34" charset="-122"/>
                <a:ea typeface="微软雅黑" panose="020B0503020204020204" pitchFamily="34" charset="-122"/>
              </a:rPr>
              <a:t>进行数值运算</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numbers=3*(5+3,)   #</a:t>
            </a:r>
            <a:r>
              <a:rPr lang="zh-CN" altLang="zh-CN" sz="2400" dirty="0">
                <a:latin typeface="微软雅黑" panose="020B0503020204020204" pitchFamily="34" charset="-122"/>
                <a:ea typeface="微软雅黑" panose="020B0503020204020204" pitchFamily="34" charset="-122"/>
              </a:rPr>
              <a:t>创建元组</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a:solidFill>
                  <a:srgbClr val="0070C0"/>
                </a:solidFill>
                <a:latin typeface="微软雅黑" panose="020B0503020204020204" pitchFamily="34" charset="-122"/>
                <a:ea typeface="微软雅黑" panose="020B0503020204020204" pitchFamily="34" charset="-122"/>
              </a:rPr>
              <a:t>tuple()</a:t>
            </a:r>
            <a:r>
              <a:rPr lang="zh-CN" altLang="zh-CN" sz="2400" dirty="0">
                <a:solidFill>
                  <a:srgbClr val="0070C0"/>
                </a:solidFill>
                <a:latin typeface="微软雅黑" panose="020B0503020204020204" pitchFamily="34" charset="-122"/>
                <a:ea typeface="微软雅黑" panose="020B0503020204020204" pitchFamily="34" charset="-122"/>
              </a:rPr>
              <a:t>函数创建</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tuple()</a:t>
            </a:r>
            <a:r>
              <a:rPr lang="zh-CN" altLang="zh-CN" sz="2400" dirty="0">
                <a:latin typeface="微软雅黑" panose="020B0503020204020204" pitchFamily="34" charset="-122"/>
                <a:ea typeface="微软雅黑" panose="020B0503020204020204" pitchFamily="34" charset="-122"/>
              </a:rPr>
              <a:t>函数可以将</a:t>
            </a:r>
            <a:r>
              <a:rPr lang="zh-CN" altLang="zh-CN" sz="2400" dirty="0">
                <a:solidFill>
                  <a:srgbClr val="FF3300"/>
                </a:solidFill>
                <a:latin typeface="微软雅黑" panose="020B0503020204020204" pitchFamily="34" charset="-122"/>
                <a:ea typeface="微软雅黑" panose="020B0503020204020204" pitchFamily="34" charset="-122"/>
              </a:rPr>
              <a:t>字符串、列表、字典、集合等数据类型的数据转换成元组</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summer=tuple('summer')</a:t>
            </a:r>
            <a:endParaRPr lang="zh-CN"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&gt;&gt;&gt; numbers=tuple([1,2,3,4,5])   #</a:t>
            </a:r>
            <a:r>
              <a:rPr lang="zh-CN" altLang="zh-CN" sz="2400" dirty="0">
                <a:latin typeface="微软雅黑" panose="020B0503020204020204" pitchFamily="34" charset="-122"/>
                <a:ea typeface="微软雅黑" panose="020B0503020204020204" pitchFamily="34" charset="-122"/>
              </a:rPr>
              <a:t>将列表转换为元组</a:t>
            </a:r>
            <a:endParaRPr lang="zh-CN"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tuple1=tuple(range(6,20,3))   #</a:t>
            </a:r>
            <a:r>
              <a:rPr lang="zh-CN" altLang="zh-CN"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range</a:t>
            </a:r>
            <a:r>
              <a:rPr lang="zh-CN" altLang="zh-CN" sz="2400" dirty="0">
                <a:latin typeface="微软雅黑" panose="020B0503020204020204" pitchFamily="34" charset="-122"/>
                <a:ea typeface="微软雅黑" panose="020B0503020204020204" pitchFamily="34" charset="-122"/>
              </a:rPr>
              <a:t>函数产生的序列转换为元组</a:t>
            </a:r>
            <a:endParaRPr lang="zh-CN"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empty=tuple()   #</a:t>
            </a:r>
            <a:r>
              <a:rPr lang="zh-CN" altLang="zh-CN" sz="2400" dirty="0">
                <a:latin typeface="微软雅黑" panose="020B0503020204020204" pitchFamily="34" charset="-122"/>
                <a:ea typeface="微软雅黑" panose="020B0503020204020204" pitchFamily="34" charset="-122"/>
              </a:rPr>
              <a:t>创建一个空元组</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a:latin typeface="微软雅黑" panose="020B0503020204020204" pitchFamily="34" charset="-122"/>
                <a:ea typeface="微软雅黑" panose="020B0503020204020204" pitchFamily="34" charset="-122"/>
              </a:rPr>
              <a:t>访问元组元素</a:t>
            </a:r>
            <a:endParaRPr lang="zh-CN" altLang="zh-CN" sz="2800" dirty="0">
              <a:latin typeface="微软雅黑" panose="020B0503020204020204" pitchFamily="34" charset="-122"/>
              <a:ea typeface="微软雅黑" panose="020B0503020204020204" pitchFamily="34" charset="-122"/>
            </a:endParaRPr>
          </a:p>
          <a:p>
            <a:pPr marL="0" indent="720090" fontAlgn="ctr">
              <a:lnSpc>
                <a:spcPts val="3600"/>
              </a:lnSpc>
              <a:buNone/>
            </a:pPr>
            <a:r>
              <a:rPr lang="zh-CN" altLang="zh-CN" sz="2400" dirty="0" smtClean="0">
                <a:solidFill>
                  <a:srgbClr val="FF3300"/>
                </a:solidFill>
                <a:latin typeface="微软雅黑" panose="020B0503020204020204" pitchFamily="34" charset="-122"/>
                <a:ea typeface="微软雅黑" panose="020B0503020204020204" pitchFamily="34" charset="-122"/>
              </a:rPr>
              <a:t>使用</a:t>
            </a:r>
            <a:r>
              <a:rPr lang="zh-CN" altLang="zh-CN" sz="2400" dirty="0">
                <a:solidFill>
                  <a:srgbClr val="FF3300"/>
                </a:solidFill>
                <a:latin typeface="微软雅黑" panose="020B0503020204020204" pitchFamily="34" charset="-122"/>
                <a:ea typeface="微软雅黑" panose="020B0503020204020204" pitchFamily="34" charset="-122"/>
              </a:rPr>
              <a:t>索引可以直接访问元组元素</a:t>
            </a:r>
            <a:r>
              <a:rPr lang="zh-CN" altLang="zh-CN" sz="2400" dirty="0">
                <a:latin typeface="微软雅黑" panose="020B0503020204020204" pitchFamily="34" charset="-122"/>
                <a:ea typeface="微软雅黑" panose="020B0503020204020204" pitchFamily="34" charset="-122"/>
              </a:rPr>
              <a:t>，如果指定的索引不存在，将出现下标越界错误</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例如：</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fruit=('</a:t>
            </a:r>
            <a:r>
              <a:rPr lang="en-US" altLang="zh-CN" sz="2400" dirty="0" err="1">
                <a:latin typeface="微软雅黑" panose="020B0503020204020204" pitchFamily="34" charset="-122"/>
                <a:ea typeface="微软雅黑" panose="020B0503020204020204" pitchFamily="34" charset="-122"/>
              </a:rPr>
              <a:t>apple','banana','orange','pear</a:t>
            </a:r>
            <a:r>
              <a:rPr lang="en-US" altLang="zh-CN" sz="2400" dirty="0">
                <a:latin typeface="微软雅黑" panose="020B0503020204020204" pitchFamily="34" charset="-122"/>
                <a:ea typeface="微软雅黑" panose="020B0503020204020204" pitchFamily="34" charset="-122"/>
              </a:rPr>
              <a:t>',[1,2,3,4])</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fruit[-1]   #</a:t>
            </a:r>
            <a:r>
              <a:rPr lang="zh-CN" altLang="zh-CN" sz="2400" dirty="0">
                <a:latin typeface="微软雅黑" panose="020B0503020204020204" pitchFamily="34" charset="-122"/>
                <a:ea typeface="微软雅黑" panose="020B0503020204020204" pitchFamily="34" charset="-122"/>
              </a:rPr>
              <a:t>注意负向索引从</a:t>
            </a:r>
            <a:r>
              <a:rPr lang="en-US" altLang="zh-CN" sz="2400" dirty="0">
                <a:latin typeface="微软雅黑" panose="020B0503020204020204" pitchFamily="34" charset="-122"/>
                <a:ea typeface="微软雅黑" panose="020B0503020204020204" pitchFamily="34" charset="-122"/>
              </a:rPr>
              <a:t>-1</a:t>
            </a:r>
            <a:r>
              <a:rPr lang="zh-CN" altLang="zh-CN" sz="2400" dirty="0" smtClean="0">
                <a:latin typeface="微软雅黑" panose="020B0503020204020204" pitchFamily="34" charset="-122"/>
                <a:ea typeface="微软雅黑" panose="020B0503020204020204" pitchFamily="34" charset="-122"/>
              </a:rPr>
              <a:t>开始</a:t>
            </a:r>
            <a:endParaRPr lang="en-US" altLang="zh-CN" sz="2400" dirty="0" smtClean="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fruit[6]   #</a:t>
            </a:r>
            <a:r>
              <a:rPr lang="zh-CN" altLang="zh-CN" sz="2400" dirty="0">
                <a:latin typeface="微软雅黑" panose="020B0503020204020204" pitchFamily="34" charset="-122"/>
                <a:ea typeface="微软雅黑" panose="020B0503020204020204" pitchFamily="34" charset="-122"/>
              </a:rPr>
              <a:t>索引越界，抛出</a:t>
            </a:r>
            <a:r>
              <a:rPr lang="zh-CN" altLang="zh-CN" sz="2400" dirty="0" smtClean="0">
                <a:latin typeface="微软雅黑" panose="020B0503020204020204" pitchFamily="34" charset="-122"/>
                <a:ea typeface="微软雅黑" panose="020B0503020204020204" pitchFamily="34" charset="-122"/>
              </a:rPr>
              <a:t>异常</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&gt;&gt;&gt; food=(('</a:t>
            </a:r>
            <a:r>
              <a:rPr lang="en-US" altLang="zh-CN" sz="2400" dirty="0" err="1">
                <a:latin typeface="微软雅黑" panose="020B0503020204020204" pitchFamily="34" charset="-122"/>
                <a:ea typeface="微软雅黑" panose="020B0503020204020204" pitchFamily="34" charset="-122"/>
              </a:rPr>
              <a:t>apple','banana</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bread','milk</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&gt;&gt;&gt; food[1][1</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ts val="3700"/>
              </a:lnSpc>
              <a:buNone/>
            </a:pPr>
            <a:r>
              <a:rPr lang="en-US" altLang="zh-CN" sz="2800" dirty="0" smtClean="0">
                <a:latin typeface="微软雅黑" panose="020B0503020204020204" pitchFamily="34" charset="-122"/>
                <a:ea typeface="微软雅黑" panose="020B0503020204020204" pitchFamily="34" charset="-122"/>
              </a:rPr>
              <a:t>3. </a:t>
            </a:r>
            <a:r>
              <a:rPr lang="zh-CN" altLang="zh-CN" sz="2800" dirty="0" smtClean="0">
                <a:latin typeface="微软雅黑" panose="020B0503020204020204" pitchFamily="34" charset="-122"/>
                <a:ea typeface="微软雅黑" panose="020B0503020204020204" pitchFamily="34" charset="-122"/>
              </a:rPr>
              <a:t>元组</a:t>
            </a:r>
            <a:r>
              <a:rPr lang="zh-CN" altLang="zh-CN" sz="2800" dirty="0">
                <a:latin typeface="微软雅黑" panose="020B0503020204020204" pitchFamily="34" charset="-122"/>
                <a:ea typeface="微软雅黑" panose="020B0503020204020204" pitchFamily="34" charset="-122"/>
              </a:rPr>
              <a:t>的基本操作</a:t>
            </a:r>
            <a:endParaRPr lang="zh-CN" altLang="zh-CN" sz="2800" b="1" dirty="0">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a:latin typeface="微软雅黑" panose="020B0503020204020204" pitchFamily="34" charset="-122"/>
                <a:ea typeface="微软雅黑" panose="020B0503020204020204" pitchFamily="34" charset="-122"/>
              </a:rPr>
              <a:t>元组不能被修改，因此</a:t>
            </a:r>
            <a:r>
              <a:rPr lang="zh-CN" altLang="zh-CN" sz="2400" dirty="0">
                <a:solidFill>
                  <a:srgbClr val="FF3300"/>
                </a:solidFill>
                <a:latin typeface="微软雅黑" panose="020B0503020204020204" pitchFamily="34" charset="-122"/>
                <a:ea typeface="微软雅黑" panose="020B0503020204020204" pitchFamily="34" charset="-122"/>
              </a:rPr>
              <a:t>没有</a:t>
            </a:r>
            <a:r>
              <a:rPr lang="en-US" altLang="zh-CN" sz="2400" dirty="0">
                <a:solidFill>
                  <a:srgbClr val="FF3300"/>
                </a:solidFill>
                <a:latin typeface="微软雅黑" panose="020B0503020204020204" pitchFamily="34" charset="-122"/>
                <a:ea typeface="微软雅黑" panose="020B0503020204020204" pitchFamily="34" charset="-122"/>
              </a:rPr>
              <a:t>append()</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extend()</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insert()</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remove()</a:t>
            </a:r>
            <a:r>
              <a:rPr lang="zh-CN" altLang="zh-CN" sz="2400" dirty="0">
                <a:solidFill>
                  <a:srgbClr val="FF3300"/>
                </a:solidFill>
                <a:latin typeface="微软雅黑" panose="020B0503020204020204" pitchFamily="34" charset="-122"/>
                <a:ea typeface="微软雅黑" panose="020B0503020204020204" pitchFamily="34" charset="-122"/>
              </a:rPr>
              <a:t>和</a:t>
            </a:r>
            <a:r>
              <a:rPr lang="en-US" altLang="zh-CN" sz="2400" dirty="0">
                <a:solidFill>
                  <a:srgbClr val="FF3300"/>
                </a:solidFill>
                <a:latin typeface="微软雅黑" panose="020B0503020204020204" pitchFamily="34" charset="-122"/>
                <a:ea typeface="微软雅黑" panose="020B0503020204020204" pitchFamily="34" charset="-122"/>
              </a:rPr>
              <a:t>pop()</a:t>
            </a:r>
            <a:r>
              <a:rPr lang="zh-CN" altLang="zh-CN" sz="2400" dirty="0">
                <a:solidFill>
                  <a:srgbClr val="FF3300"/>
                </a:solidFill>
                <a:latin typeface="微软雅黑" panose="020B0503020204020204" pitchFamily="34" charset="-122"/>
                <a:ea typeface="微软雅黑" panose="020B0503020204020204" pitchFamily="34" charset="-122"/>
              </a:rPr>
              <a:t>等能够修改序列元素的方法</a:t>
            </a:r>
            <a:r>
              <a:rPr lang="zh-CN" altLang="zh-CN" sz="2400" dirty="0">
                <a:latin typeface="微软雅黑" panose="020B0503020204020204" pitchFamily="34" charset="-122"/>
                <a:ea typeface="微软雅黑" panose="020B0503020204020204" pitchFamily="34" charset="-122"/>
              </a:rPr>
              <a:t>。除此之外，列表的运算符、函数和方法对元组同样适用。</a:t>
            </a: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a:t>
            </a:r>
            <a:r>
              <a:rPr lang="zh-CN" altLang="zh-CN" sz="2400" dirty="0">
                <a:latin typeface="微软雅黑" panose="020B0503020204020204" pitchFamily="34" charset="-122"/>
                <a:ea typeface="微软雅黑" panose="020B0503020204020204" pitchFamily="34" charset="-122"/>
              </a:rPr>
              <a:t>】元组的基本操作示例。</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numbers=(1,2,3)</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numbers=numbers+(4,5)   #</a:t>
            </a:r>
            <a:r>
              <a:rPr lang="zh-CN" altLang="zh-CN" sz="2400" dirty="0">
                <a:latin typeface="微软雅黑" panose="020B0503020204020204" pitchFamily="34" charset="-122"/>
                <a:ea typeface="微软雅黑" panose="020B0503020204020204" pitchFamily="34" charset="-122"/>
              </a:rPr>
              <a:t>元组的连接运算</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numbers*=2   #</a:t>
            </a:r>
            <a:r>
              <a:rPr lang="zh-CN" altLang="zh-CN" sz="2400" dirty="0">
                <a:latin typeface="微软雅黑" panose="020B0503020204020204" pitchFamily="34" charset="-122"/>
                <a:ea typeface="微软雅黑" panose="020B0503020204020204" pitchFamily="34" charset="-122"/>
              </a:rPr>
              <a:t>元组的重复运算</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numbers[:9]   #</a:t>
            </a:r>
            <a:r>
              <a:rPr lang="zh-CN" altLang="zh-CN" sz="2400" dirty="0">
                <a:latin typeface="微软雅黑" panose="020B0503020204020204" pitchFamily="34" charset="-122"/>
                <a:ea typeface="微软雅黑" panose="020B0503020204020204" pitchFamily="34" charset="-122"/>
              </a:rPr>
              <a:t>元组的切片操作</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4. </a:t>
            </a:r>
            <a:r>
              <a:rPr lang="zh-CN" altLang="zh-CN" sz="2800" dirty="0" smtClean="0">
                <a:latin typeface="微软雅黑" panose="020B0503020204020204" pitchFamily="34" charset="-122"/>
                <a:ea typeface="微软雅黑" panose="020B0503020204020204" pitchFamily="34" charset="-122"/>
              </a:rPr>
              <a:t>生成器</a:t>
            </a:r>
            <a:r>
              <a:rPr lang="zh-CN" altLang="zh-CN" sz="2800" dirty="0">
                <a:latin typeface="微软雅黑" panose="020B0503020204020204" pitchFamily="34" charset="-122"/>
                <a:ea typeface="微软雅黑" panose="020B0503020204020204" pitchFamily="34" charset="-122"/>
              </a:rPr>
              <a:t>推导式</a:t>
            </a:r>
            <a:endParaRPr lang="zh-CN" altLang="zh-CN" sz="2800" b="1" dirty="0">
              <a:latin typeface="微软雅黑" panose="020B0503020204020204" pitchFamily="34" charset="-122"/>
              <a:ea typeface="微软雅黑" panose="020B0503020204020204" pitchFamily="34" charset="-122"/>
            </a:endParaRPr>
          </a:p>
          <a:p>
            <a:pPr marL="0" indent="720090" fontAlgn="ctr">
              <a:lnSpc>
                <a:spcPts val="3600"/>
              </a:lnSpc>
              <a:buNone/>
            </a:pPr>
            <a:r>
              <a:rPr lang="zh-CN" altLang="zh-CN" sz="2400" dirty="0">
                <a:latin typeface="微软雅黑" panose="020B0503020204020204" pitchFamily="34" charset="-122"/>
                <a:ea typeface="微软雅黑" panose="020B0503020204020204" pitchFamily="34" charset="-122"/>
              </a:rPr>
              <a:t>生成器推导式与列表推导式形式上类似，只是</a:t>
            </a:r>
            <a:r>
              <a:rPr lang="zh-CN" altLang="zh-CN" sz="2400" dirty="0">
                <a:solidFill>
                  <a:srgbClr val="FF3300"/>
                </a:solidFill>
                <a:latin typeface="微软雅黑" panose="020B0503020204020204" pitchFamily="34" charset="-122"/>
                <a:ea typeface="微软雅黑" panose="020B0503020204020204" pitchFamily="34" charset="-122"/>
              </a:rPr>
              <a:t>生成器推导式使用圆括号</a:t>
            </a:r>
            <a:r>
              <a:rPr lang="zh-CN" altLang="zh-CN" sz="2400" dirty="0">
                <a:latin typeface="微软雅黑" panose="020B0503020204020204" pitchFamily="34" charset="-122"/>
                <a:ea typeface="微软雅黑" panose="020B0503020204020204" pitchFamily="34" charset="-122"/>
              </a:rPr>
              <a:t>，而列表推导式使用方括号。与列表推导式不同的是，生成器推导式的结果是</a:t>
            </a:r>
            <a:r>
              <a:rPr lang="zh-CN" altLang="zh-CN" sz="2400" dirty="0">
                <a:solidFill>
                  <a:srgbClr val="FF3300"/>
                </a:solidFill>
                <a:latin typeface="微软雅黑" panose="020B0503020204020204" pitchFamily="34" charset="-122"/>
                <a:ea typeface="微软雅黑" panose="020B0503020204020204" pitchFamily="34" charset="-122"/>
              </a:rPr>
              <a:t>一个生成器对象</a:t>
            </a:r>
            <a:r>
              <a:rPr lang="zh-CN" altLang="zh-CN" sz="2400" dirty="0">
                <a:latin typeface="微软雅黑" panose="020B0503020204020204" pitchFamily="34" charset="-122"/>
                <a:ea typeface="微软雅黑" panose="020B0503020204020204" pitchFamily="34" charset="-122"/>
              </a:rPr>
              <a:t>，而不是一个元组。使用生成器对象的元素时，可以将其转化为列表或元组，也可以使用生成器对象的</a:t>
            </a:r>
            <a:r>
              <a:rPr lang="en-US" altLang="zh-CN" sz="2400" dirty="0">
                <a:latin typeface="微软雅黑" panose="020B0503020204020204" pitchFamily="34" charset="-122"/>
                <a:ea typeface="微软雅黑" panose="020B0503020204020204" pitchFamily="34" charset="-122"/>
              </a:rPr>
              <a:t>__next__()</a:t>
            </a:r>
            <a:r>
              <a:rPr lang="zh-CN" altLang="zh-CN" sz="2400" dirty="0">
                <a:latin typeface="微软雅黑" panose="020B0503020204020204" pitchFamily="34" charset="-122"/>
                <a:ea typeface="微软雅黑" panose="020B0503020204020204" pitchFamily="34" charset="-122"/>
              </a:rPr>
              <a:t>方法或内置函数</a:t>
            </a:r>
            <a:r>
              <a:rPr lang="en-US" altLang="zh-CN" sz="2400" dirty="0">
                <a:latin typeface="微软雅黑" panose="020B0503020204020204" pitchFamily="34" charset="-122"/>
                <a:ea typeface="微软雅黑" panose="020B0503020204020204" pitchFamily="34" charset="-122"/>
              </a:rPr>
              <a:t>next()</a:t>
            </a:r>
            <a:r>
              <a:rPr lang="zh-CN" altLang="zh-CN" sz="2400" dirty="0">
                <a:latin typeface="微软雅黑" panose="020B0503020204020204" pitchFamily="34" charset="-122"/>
                <a:ea typeface="微软雅黑" panose="020B0503020204020204" pitchFamily="34" charset="-122"/>
              </a:rPr>
              <a:t>进行遍历，或者使用</a:t>
            </a:r>
            <a:r>
              <a:rPr lang="en-US" altLang="zh-CN" sz="2400" dirty="0">
                <a:latin typeface="微软雅黑" panose="020B0503020204020204" pitchFamily="34" charset="-122"/>
                <a:ea typeface="微软雅黑" panose="020B0503020204020204" pitchFamily="34" charset="-122"/>
              </a:rPr>
              <a:t>for</a:t>
            </a:r>
            <a:r>
              <a:rPr lang="zh-CN" altLang="zh-CN" sz="2400" dirty="0">
                <a:latin typeface="微软雅黑" panose="020B0503020204020204" pitchFamily="34" charset="-122"/>
                <a:ea typeface="微软雅黑" panose="020B0503020204020204" pitchFamily="34" charset="-122"/>
              </a:rPr>
              <a:t>循环遍历其中的元素。</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a:t>
            </a:r>
            <a:r>
              <a:rPr lang="zh-CN" altLang="zh-CN" sz="2400" dirty="0">
                <a:latin typeface="微软雅黑" panose="020B0503020204020204" pitchFamily="34" charset="-122"/>
                <a:ea typeface="微软雅黑" panose="020B0503020204020204" pitchFamily="34" charset="-122"/>
              </a:rPr>
              <a:t>】生成器推导式操作示例。</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tup</a:t>
            </a:r>
            <a:r>
              <a:rPr lang="en-US" altLang="zh-CN" sz="2400" dirty="0">
                <a:latin typeface="微软雅黑" panose="020B0503020204020204" pitchFamily="34" charset="-122"/>
                <a:ea typeface="微软雅黑" panose="020B0503020204020204" pitchFamily="34" charset="-122"/>
              </a:rPr>
              <a:t>=(x+3 for x in range(6))   #</a:t>
            </a:r>
            <a:r>
              <a:rPr lang="zh-CN" altLang="zh-CN" sz="2400" dirty="0">
                <a:latin typeface="微软雅黑" panose="020B0503020204020204" pitchFamily="34" charset="-122"/>
                <a:ea typeface="微软雅黑" panose="020B0503020204020204" pitchFamily="34" charset="-122"/>
              </a:rPr>
              <a:t>创建生成器对象</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tup</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&lt;generator object &lt;</a:t>
            </a:r>
            <a:r>
              <a:rPr lang="en-US" altLang="zh-CN" sz="2400" dirty="0" err="1">
                <a:latin typeface="微软雅黑" panose="020B0503020204020204" pitchFamily="34" charset="-122"/>
                <a:ea typeface="微软雅黑" panose="020B0503020204020204" pitchFamily="34" charset="-122"/>
              </a:rPr>
              <a:t>genexpr</a:t>
            </a:r>
            <a:r>
              <a:rPr lang="en-US" altLang="zh-CN" sz="2400" dirty="0">
                <a:latin typeface="微软雅黑" panose="020B0503020204020204" pitchFamily="34" charset="-122"/>
                <a:ea typeface="微软雅黑" panose="020B0503020204020204" pitchFamily="34" charset="-122"/>
              </a:rPr>
              <a:t>&gt; at 0x005628F0&gt;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tuple(</a:t>
            </a:r>
            <a:r>
              <a:rPr lang="en-US" altLang="zh-CN" sz="2400" dirty="0" err="1">
                <a:latin typeface="微软雅黑" panose="020B0503020204020204" pitchFamily="34" charset="-122"/>
                <a:ea typeface="微软雅黑" panose="020B0503020204020204" pitchFamily="34" charset="-122"/>
              </a:rPr>
              <a:t>tup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将生成器对象转换为元组</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(3, 4, 5, 6, 7, 8)</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3.3</a:t>
            </a:r>
            <a:r>
              <a:rPr lang="zh-CN" altLang="en-US" sz="2800" dirty="0" smtClean="0">
                <a:latin typeface="微软雅黑" panose="020B0503020204020204" pitchFamily="34" charset="-122"/>
                <a:ea typeface="微软雅黑" panose="020B0503020204020204" pitchFamily="34" charset="-122"/>
              </a:rPr>
              <a:t> 元组</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元组有以下适用场合：</a:t>
            </a:r>
            <a:endParaRPr lang="zh-CN" altLang="zh-CN" sz="2400" dirty="0">
              <a:latin typeface="微软雅黑" panose="020B0503020204020204" pitchFamily="34" charset="-122"/>
              <a:ea typeface="微软雅黑" panose="020B0503020204020204" pitchFamily="34" charset="-122"/>
            </a:endParaRPr>
          </a:p>
          <a:p>
            <a:pPr fontAlgn="ctr">
              <a:lnSpc>
                <a:spcPts val="3600"/>
              </a:lnSpc>
              <a:buBlip>
                <a:blip r:embed="rId1"/>
              </a:buBlip>
            </a:pPr>
            <a:r>
              <a:rPr lang="zh-CN" altLang="zh-CN" sz="2400" dirty="0">
                <a:solidFill>
                  <a:srgbClr val="FF3300"/>
                </a:solidFill>
                <a:latin typeface="微软雅黑" panose="020B0503020204020204" pitchFamily="34" charset="-122"/>
                <a:ea typeface="微软雅黑" panose="020B0503020204020204" pitchFamily="34" charset="-122"/>
              </a:rPr>
              <a:t>元组比列表访问速度快</a:t>
            </a:r>
            <a:r>
              <a:rPr lang="zh-CN" altLang="zh-CN" sz="2400" dirty="0">
                <a:latin typeface="微软雅黑" panose="020B0503020204020204" pitchFamily="34" charset="-122"/>
                <a:ea typeface="微软雅黑" panose="020B0503020204020204" pitchFamily="34" charset="-122"/>
              </a:rPr>
              <a:t>。如果定义了一系列常量值，主要用途是对它们进行遍历，而不需要修改元素，建议使用元组。可以认为元组对不需要修改的数据进行了</a:t>
            </a:r>
            <a:r>
              <a:rPr lang="zh-CN" altLang="zh-CN" sz="2400" dirty="0">
                <a:solidFill>
                  <a:srgbClr val="FF3300"/>
                </a:solidFill>
                <a:latin typeface="微软雅黑" panose="020B0503020204020204" pitchFamily="34" charset="-122"/>
                <a:ea typeface="微软雅黑" panose="020B0503020204020204" pitchFamily="34" charset="-122"/>
              </a:rPr>
              <a:t>“写保护”</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从而使得数据更安全</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fontAlgn="ctr">
              <a:lnSpc>
                <a:spcPts val="3600"/>
              </a:lnSpc>
              <a:buBlip>
                <a:blip r:embed="rId1"/>
              </a:buBlip>
            </a:pPr>
            <a:r>
              <a:rPr lang="zh-CN" altLang="zh-CN" sz="2400" dirty="0">
                <a:latin typeface="微软雅黑" panose="020B0503020204020204" pitchFamily="34" charset="-122"/>
                <a:ea typeface="微软雅黑" panose="020B0503020204020204" pitchFamily="34" charset="-122"/>
              </a:rPr>
              <a:t>元组作为不可变序列，与整数、字符串一样，可以作为字典的键，也可以作为集合的元素。而列表既不能作为字典的键，也不能作为集合的元素，因为列表是可变的。</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 name="Group 36"/>
          <p:cNvGrpSpPr/>
          <p:nvPr/>
        </p:nvGrpSpPr>
        <p:grpSpPr bwMode="auto">
          <a:xfrm>
            <a:off x="1475656" y="1196752"/>
            <a:ext cx="5410200" cy="665163"/>
            <a:chOff x="1248" y="1200"/>
            <a:chExt cx="3408" cy="419"/>
          </a:xfrm>
        </p:grpSpPr>
        <p:grpSp>
          <p:nvGrpSpPr>
            <p:cNvPr id="6" name="Group 8"/>
            <p:cNvGrpSpPr/>
            <p:nvPr/>
          </p:nvGrpSpPr>
          <p:grpSpPr bwMode="auto">
            <a:xfrm>
              <a:off x="1248" y="1200"/>
              <a:ext cx="480" cy="419"/>
              <a:chOff x="1110" y="2656"/>
              <a:chExt cx="1549" cy="1351"/>
            </a:xfrm>
          </p:grpSpPr>
          <p:sp>
            <p:nvSpPr>
              <p:cNvPr id="10" name="AutoShape 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1" name="AutoShape 1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AutoShape 1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tx2">
                      <a:gamma/>
                      <a:shade val="46275"/>
                      <a:invGamma/>
                    </a:schemeClr>
                  </a:gs>
                  <a:gs pos="100000">
                    <a:schemeClr val="tx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7" name="Line 16"/>
            <p:cNvSpPr>
              <a:spLocks noChangeShapeType="1"/>
            </p:cNvSpPr>
            <p:nvPr/>
          </p:nvSpPr>
          <p:spPr bwMode="auto">
            <a:xfrm>
              <a:off x="1632" y="1584"/>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7">
              <a:hlinkClick r:id="" action="ppaction://hlinkshowjump?jump=nextslide"/>
            </p:cNvPr>
            <p:cNvSpPr txBox="1">
              <a:spLocks noChangeArrowheads="1"/>
            </p:cNvSpPr>
            <p:nvPr/>
          </p:nvSpPr>
          <p:spPr bwMode="auto">
            <a:xfrm>
              <a:off x="1866" y="1207"/>
              <a:ext cx="19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rgbClr val="000000"/>
                  </a:solidFill>
                  <a:latin typeface="微软雅黑" panose="020B0503020204020204" pitchFamily="34" charset="-122"/>
                  <a:ea typeface="微软雅黑" panose="020B0503020204020204" pitchFamily="34" charset="-122"/>
                </a:rPr>
                <a:t>组合数据类型简介</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9" name="Text Box 18"/>
            <p:cNvSpPr txBox="1">
              <a:spLocks noChangeArrowheads="1"/>
            </p:cNvSpPr>
            <p:nvPr/>
          </p:nvSpPr>
          <p:spPr bwMode="gray">
            <a:xfrm>
              <a:off x="1289" y="1262"/>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3.1</a:t>
              </a:r>
              <a:endParaRPr lang="en-US" altLang="zh-CN" sz="2400" b="1" dirty="0">
                <a:solidFill>
                  <a:srgbClr val="FFFFFF"/>
                </a:solidFill>
              </a:endParaRPr>
            </a:p>
          </p:txBody>
        </p:sp>
      </p:grpSp>
      <p:grpSp>
        <p:nvGrpSpPr>
          <p:cNvPr id="13" name="Group 37"/>
          <p:cNvGrpSpPr/>
          <p:nvPr/>
        </p:nvGrpSpPr>
        <p:grpSpPr bwMode="auto">
          <a:xfrm>
            <a:off x="1475656" y="1916832"/>
            <a:ext cx="5410200" cy="665163"/>
            <a:chOff x="1248" y="1776"/>
            <a:chExt cx="3408" cy="419"/>
          </a:xfrm>
        </p:grpSpPr>
        <p:grpSp>
          <p:nvGrpSpPr>
            <p:cNvPr id="14" name="Group 12"/>
            <p:cNvGrpSpPr/>
            <p:nvPr/>
          </p:nvGrpSpPr>
          <p:grpSpPr bwMode="auto">
            <a:xfrm>
              <a:off x="1248" y="1776"/>
              <a:ext cx="480" cy="419"/>
              <a:chOff x="3174" y="2656"/>
              <a:chExt cx="1549" cy="1351"/>
            </a:xfrm>
          </p:grpSpPr>
          <p:sp>
            <p:nvSpPr>
              <p:cNvPr id="18" name="AutoShape 1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9" name="AutoShape 1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AutoShape 15"/>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15" name="Line 19"/>
            <p:cNvSpPr>
              <a:spLocks noChangeShapeType="1"/>
            </p:cNvSpPr>
            <p:nvPr/>
          </p:nvSpPr>
          <p:spPr bwMode="auto">
            <a:xfrm>
              <a:off x="1632" y="2160"/>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20"/>
            <p:cNvSpPr txBox="1">
              <a:spLocks noChangeArrowheads="1"/>
            </p:cNvSpPr>
            <p:nvPr/>
          </p:nvSpPr>
          <p:spPr bwMode="auto">
            <a:xfrm>
              <a:off x="1866" y="1824"/>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rgbClr val="000000"/>
                  </a:solidFill>
                  <a:latin typeface="微软雅黑" panose="020B0503020204020204" pitchFamily="34" charset="-122"/>
                  <a:ea typeface="微软雅黑" panose="020B0503020204020204" pitchFamily="34" charset="-122"/>
                </a:rPr>
                <a:t>列表</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gray">
            <a:xfrm>
              <a:off x="1289" y="1838"/>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3.2</a:t>
              </a:r>
              <a:endParaRPr lang="en-US" altLang="zh-CN" sz="2400" b="1" dirty="0">
                <a:solidFill>
                  <a:srgbClr val="FFFFFF"/>
                </a:solidFill>
              </a:endParaRPr>
            </a:p>
          </p:txBody>
        </p:sp>
      </p:grpSp>
      <p:grpSp>
        <p:nvGrpSpPr>
          <p:cNvPr id="21" name="Group 38"/>
          <p:cNvGrpSpPr/>
          <p:nvPr/>
        </p:nvGrpSpPr>
        <p:grpSpPr bwMode="auto">
          <a:xfrm>
            <a:off x="1475656" y="2636912"/>
            <a:ext cx="5410200" cy="665163"/>
            <a:chOff x="1248" y="2338"/>
            <a:chExt cx="3408" cy="419"/>
          </a:xfrm>
        </p:grpSpPr>
        <p:grpSp>
          <p:nvGrpSpPr>
            <p:cNvPr id="22" name="Group 22"/>
            <p:cNvGrpSpPr/>
            <p:nvPr/>
          </p:nvGrpSpPr>
          <p:grpSpPr bwMode="auto">
            <a:xfrm>
              <a:off x="1248" y="2338"/>
              <a:ext cx="480" cy="419"/>
              <a:chOff x="1110" y="2656"/>
              <a:chExt cx="1549" cy="1351"/>
            </a:xfrm>
          </p:grpSpPr>
          <p:sp>
            <p:nvSpPr>
              <p:cNvPr id="26"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7"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AutoShape 25"/>
              <p:cNvSpPr>
                <a:spLocks noChangeArrowheads="1"/>
              </p:cNvSpPr>
              <p:nvPr/>
            </p:nvSpPr>
            <p:spPr bwMode="gray">
              <a:xfrm>
                <a:off x="1200" y="2737"/>
                <a:ext cx="1349" cy="1167"/>
              </a:xfrm>
              <a:prstGeom prst="hexagon">
                <a:avLst>
                  <a:gd name="adj" fmla="val 28896"/>
                  <a:gd name="vf" fmla="val 115470"/>
                </a:avLst>
              </a:prstGeom>
              <a:gradFill rotWithShape="1">
                <a:gsLst>
                  <a:gs pos="0">
                    <a:schemeClr val="tx2">
                      <a:gamma/>
                      <a:shade val="46275"/>
                      <a:invGamma/>
                    </a:schemeClr>
                  </a:gs>
                  <a:gs pos="100000">
                    <a:schemeClr val="tx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23" name="Line 30"/>
            <p:cNvSpPr>
              <a:spLocks noChangeShapeType="1"/>
            </p:cNvSpPr>
            <p:nvPr/>
          </p:nvSpPr>
          <p:spPr bwMode="auto">
            <a:xfrm>
              <a:off x="1632" y="2722"/>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31"/>
            <p:cNvSpPr txBox="1">
              <a:spLocks noChangeArrowheads="1"/>
            </p:cNvSpPr>
            <p:nvPr/>
          </p:nvSpPr>
          <p:spPr bwMode="auto">
            <a:xfrm>
              <a:off x="1866" y="2386"/>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rgbClr val="000000"/>
                  </a:solidFill>
                  <a:latin typeface="微软雅黑" panose="020B0503020204020204" pitchFamily="34" charset="-122"/>
                  <a:ea typeface="微软雅黑" panose="020B0503020204020204" pitchFamily="34" charset="-122"/>
                </a:rPr>
                <a:t>元组</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5" name="Text Box 32"/>
            <p:cNvSpPr txBox="1">
              <a:spLocks noChangeArrowheads="1"/>
            </p:cNvSpPr>
            <p:nvPr/>
          </p:nvSpPr>
          <p:spPr bwMode="gray">
            <a:xfrm>
              <a:off x="1289" y="2400"/>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3.3</a:t>
              </a:r>
              <a:endParaRPr lang="en-US" altLang="zh-CN" sz="2400" b="1" dirty="0">
                <a:solidFill>
                  <a:srgbClr val="FFFFFF"/>
                </a:solidFill>
              </a:endParaRPr>
            </a:p>
          </p:txBody>
        </p:sp>
      </p:grpSp>
      <p:grpSp>
        <p:nvGrpSpPr>
          <p:cNvPr id="29" name="Group 39"/>
          <p:cNvGrpSpPr/>
          <p:nvPr/>
        </p:nvGrpSpPr>
        <p:grpSpPr bwMode="auto">
          <a:xfrm>
            <a:off x="1475656" y="3212976"/>
            <a:ext cx="5410200" cy="793750"/>
            <a:chOff x="1248" y="2833"/>
            <a:chExt cx="3408" cy="500"/>
          </a:xfrm>
        </p:grpSpPr>
        <p:grpSp>
          <p:nvGrpSpPr>
            <p:cNvPr id="30" name="Group 26"/>
            <p:cNvGrpSpPr/>
            <p:nvPr/>
          </p:nvGrpSpPr>
          <p:grpSpPr bwMode="auto">
            <a:xfrm>
              <a:off x="1248" y="2914"/>
              <a:ext cx="480" cy="419"/>
              <a:chOff x="3174" y="2656"/>
              <a:chExt cx="1549" cy="1351"/>
            </a:xfrm>
          </p:grpSpPr>
          <p:sp>
            <p:nvSpPr>
              <p:cNvPr id="34" name="AutoShape 2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 name="AutoShape 2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6" name="AutoShape 29"/>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31" name="Line 33"/>
            <p:cNvSpPr>
              <a:spLocks noChangeShapeType="1"/>
            </p:cNvSpPr>
            <p:nvPr/>
          </p:nvSpPr>
          <p:spPr bwMode="auto">
            <a:xfrm>
              <a:off x="1632" y="3298"/>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34"/>
            <p:cNvSpPr txBox="1">
              <a:spLocks noChangeArrowheads="1"/>
            </p:cNvSpPr>
            <p:nvPr/>
          </p:nvSpPr>
          <p:spPr bwMode="auto">
            <a:xfrm>
              <a:off x="1866" y="2833"/>
              <a:ext cx="795"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dirty="0" smtClean="0">
                  <a:solidFill>
                    <a:srgbClr val="000000"/>
                  </a:solidFill>
                  <a:latin typeface="微软雅黑" panose="020B0503020204020204" pitchFamily="34" charset="-122"/>
                  <a:ea typeface="微软雅黑" panose="020B0503020204020204" pitchFamily="34" charset="-122"/>
                </a:rPr>
                <a:t>字符串</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33" name="Text Box 35"/>
            <p:cNvSpPr txBox="1">
              <a:spLocks noChangeArrowheads="1"/>
            </p:cNvSpPr>
            <p:nvPr/>
          </p:nvSpPr>
          <p:spPr bwMode="gray">
            <a:xfrm>
              <a:off x="1289" y="2976"/>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3.4</a:t>
              </a:r>
              <a:endParaRPr lang="en-US" altLang="zh-CN" sz="2400" b="1" dirty="0">
                <a:solidFill>
                  <a:srgbClr val="FFFFFF"/>
                </a:solidFill>
              </a:endParaRPr>
            </a:p>
          </p:txBody>
        </p:sp>
      </p:grpSp>
      <p:grpSp>
        <p:nvGrpSpPr>
          <p:cNvPr id="37" name="Group 39"/>
          <p:cNvGrpSpPr/>
          <p:nvPr/>
        </p:nvGrpSpPr>
        <p:grpSpPr bwMode="auto">
          <a:xfrm>
            <a:off x="1475656" y="4653136"/>
            <a:ext cx="5410200" cy="793750"/>
            <a:chOff x="1248" y="2833"/>
            <a:chExt cx="3408" cy="500"/>
          </a:xfrm>
        </p:grpSpPr>
        <p:grpSp>
          <p:nvGrpSpPr>
            <p:cNvPr id="38" name="Group 26"/>
            <p:cNvGrpSpPr/>
            <p:nvPr/>
          </p:nvGrpSpPr>
          <p:grpSpPr bwMode="auto">
            <a:xfrm>
              <a:off x="1248" y="2914"/>
              <a:ext cx="480" cy="419"/>
              <a:chOff x="3174" y="2656"/>
              <a:chExt cx="1549" cy="1351"/>
            </a:xfrm>
          </p:grpSpPr>
          <p:sp>
            <p:nvSpPr>
              <p:cNvPr id="42" name="AutoShape 2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3" name="AutoShape 2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4" name="AutoShape 29"/>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39" name="Line 33"/>
            <p:cNvSpPr>
              <a:spLocks noChangeShapeType="1"/>
            </p:cNvSpPr>
            <p:nvPr/>
          </p:nvSpPr>
          <p:spPr bwMode="auto">
            <a:xfrm>
              <a:off x="1632" y="3298"/>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4"/>
            <p:cNvSpPr txBox="1">
              <a:spLocks noChangeArrowheads="1"/>
            </p:cNvSpPr>
            <p:nvPr/>
          </p:nvSpPr>
          <p:spPr bwMode="auto">
            <a:xfrm>
              <a:off x="1866" y="2833"/>
              <a:ext cx="569"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dirty="0">
                  <a:solidFill>
                    <a:srgbClr val="000000"/>
                  </a:solidFill>
                  <a:latin typeface="微软雅黑" panose="020B0503020204020204" pitchFamily="34" charset="-122"/>
                  <a:ea typeface="微软雅黑" panose="020B0503020204020204" pitchFamily="34" charset="-122"/>
                </a:rPr>
                <a:t>集合</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41" name="Text Box 35"/>
            <p:cNvSpPr txBox="1">
              <a:spLocks noChangeArrowheads="1"/>
            </p:cNvSpPr>
            <p:nvPr/>
          </p:nvSpPr>
          <p:spPr bwMode="gray">
            <a:xfrm>
              <a:off x="1289" y="2976"/>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3.5</a:t>
              </a:r>
              <a:endParaRPr lang="en-US" altLang="zh-CN" sz="2400" b="1" dirty="0">
                <a:solidFill>
                  <a:srgbClr val="FFFFFF"/>
                </a:solidFill>
              </a:endParaRPr>
            </a:p>
          </p:txBody>
        </p:sp>
      </p:grpSp>
      <p:grpSp>
        <p:nvGrpSpPr>
          <p:cNvPr id="53" name="Group 38"/>
          <p:cNvGrpSpPr/>
          <p:nvPr/>
        </p:nvGrpSpPr>
        <p:grpSpPr bwMode="auto">
          <a:xfrm>
            <a:off x="1475656" y="4059981"/>
            <a:ext cx="5410200" cy="665163"/>
            <a:chOff x="1248" y="2338"/>
            <a:chExt cx="3408" cy="419"/>
          </a:xfrm>
        </p:grpSpPr>
        <p:grpSp>
          <p:nvGrpSpPr>
            <p:cNvPr id="54" name="Group 22"/>
            <p:cNvGrpSpPr/>
            <p:nvPr/>
          </p:nvGrpSpPr>
          <p:grpSpPr bwMode="auto">
            <a:xfrm>
              <a:off x="1248" y="2338"/>
              <a:ext cx="480" cy="419"/>
              <a:chOff x="1110" y="2656"/>
              <a:chExt cx="1549" cy="1351"/>
            </a:xfrm>
          </p:grpSpPr>
          <p:sp>
            <p:nvSpPr>
              <p:cNvPr id="58"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9"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0" name="AutoShape 25"/>
              <p:cNvSpPr>
                <a:spLocks noChangeArrowheads="1"/>
              </p:cNvSpPr>
              <p:nvPr/>
            </p:nvSpPr>
            <p:spPr bwMode="gray">
              <a:xfrm>
                <a:off x="1200" y="2737"/>
                <a:ext cx="1349" cy="1167"/>
              </a:xfrm>
              <a:prstGeom prst="hexagon">
                <a:avLst>
                  <a:gd name="adj" fmla="val 28896"/>
                  <a:gd name="vf" fmla="val 115470"/>
                </a:avLst>
              </a:prstGeom>
              <a:gradFill rotWithShape="1">
                <a:gsLst>
                  <a:gs pos="0">
                    <a:schemeClr val="tx2">
                      <a:gamma/>
                      <a:shade val="46275"/>
                      <a:invGamma/>
                    </a:schemeClr>
                  </a:gs>
                  <a:gs pos="100000">
                    <a:schemeClr val="tx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55" name="Line 30"/>
            <p:cNvSpPr>
              <a:spLocks noChangeShapeType="1"/>
            </p:cNvSpPr>
            <p:nvPr/>
          </p:nvSpPr>
          <p:spPr bwMode="auto">
            <a:xfrm>
              <a:off x="1632" y="2722"/>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Text Box 31"/>
            <p:cNvSpPr txBox="1">
              <a:spLocks noChangeArrowheads="1"/>
            </p:cNvSpPr>
            <p:nvPr/>
          </p:nvSpPr>
          <p:spPr bwMode="auto">
            <a:xfrm>
              <a:off x="1866" y="2386"/>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rgbClr val="000000"/>
                  </a:solidFill>
                  <a:latin typeface="微软雅黑" panose="020B0503020204020204" pitchFamily="34" charset="-122"/>
                  <a:ea typeface="微软雅黑" panose="020B0503020204020204" pitchFamily="34" charset="-122"/>
                </a:rPr>
                <a:t>字典</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57" name="Text Box 32"/>
            <p:cNvSpPr txBox="1">
              <a:spLocks noChangeArrowheads="1"/>
            </p:cNvSpPr>
            <p:nvPr/>
          </p:nvSpPr>
          <p:spPr bwMode="gray">
            <a:xfrm>
              <a:off x="1289" y="2400"/>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3.3</a:t>
              </a:r>
              <a:endParaRPr lang="en-US" altLang="zh-CN" sz="2400" b="1" dirty="0">
                <a:solidFill>
                  <a:srgbClr val="FFFFFF"/>
                </a:solidFill>
              </a:endParaRPr>
            </a:p>
          </p:txBody>
        </p:sp>
      </p:grpSp>
      <p:grpSp>
        <p:nvGrpSpPr>
          <p:cNvPr id="61" name="Group 38"/>
          <p:cNvGrpSpPr/>
          <p:nvPr/>
        </p:nvGrpSpPr>
        <p:grpSpPr bwMode="auto">
          <a:xfrm>
            <a:off x="1466056" y="5517232"/>
            <a:ext cx="5410200" cy="665163"/>
            <a:chOff x="1248" y="2338"/>
            <a:chExt cx="3408" cy="419"/>
          </a:xfrm>
        </p:grpSpPr>
        <p:grpSp>
          <p:nvGrpSpPr>
            <p:cNvPr id="62" name="Group 22"/>
            <p:cNvGrpSpPr/>
            <p:nvPr/>
          </p:nvGrpSpPr>
          <p:grpSpPr bwMode="auto">
            <a:xfrm>
              <a:off x="1248" y="2338"/>
              <a:ext cx="480" cy="419"/>
              <a:chOff x="1110" y="2656"/>
              <a:chExt cx="1549" cy="1351"/>
            </a:xfrm>
          </p:grpSpPr>
          <p:sp>
            <p:nvSpPr>
              <p:cNvPr id="66"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8" name="AutoShape 25"/>
              <p:cNvSpPr>
                <a:spLocks noChangeArrowheads="1"/>
              </p:cNvSpPr>
              <p:nvPr/>
            </p:nvSpPr>
            <p:spPr bwMode="gray">
              <a:xfrm>
                <a:off x="1200" y="2737"/>
                <a:ext cx="1349" cy="1167"/>
              </a:xfrm>
              <a:prstGeom prst="hexagon">
                <a:avLst>
                  <a:gd name="adj" fmla="val 28896"/>
                  <a:gd name="vf" fmla="val 115470"/>
                </a:avLst>
              </a:prstGeom>
              <a:gradFill rotWithShape="1">
                <a:gsLst>
                  <a:gs pos="0">
                    <a:schemeClr val="tx2">
                      <a:gamma/>
                      <a:shade val="46275"/>
                      <a:invGamma/>
                    </a:schemeClr>
                  </a:gs>
                  <a:gs pos="100000">
                    <a:schemeClr val="tx2"/>
                  </a:gs>
                </a:gsLst>
                <a:lin ang="2700000" scaled="1"/>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solidFill>
                    <a:srgbClr val="000000"/>
                  </a:solidFill>
                  <a:latin typeface="Arial" panose="020B0604020202020204" pitchFamily="34" charset="0"/>
                </a:endParaRPr>
              </a:p>
            </p:txBody>
          </p:sp>
        </p:grpSp>
        <p:sp>
          <p:nvSpPr>
            <p:cNvPr id="63" name="Line 30"/>
            <p:cNvSpPr>
              <a:spLocks noChangeShapeType="1"/>
            </p:cNvSpPr>
            <p:nvPr/>
          </p:nvSpPr>
          <p:spPr bwMode="auto">
            <a:xfrm>
              <a:off x="1632" y="2722"/>
              <a:ext cx="3024" cy="0"/>
            </a:xfrm>
            <a:prstGeom prst="line">
              <a:avLst/>
            </a:prstGeom>
            <a:noFill/>
            <a:ln w="25400">
              <a:solidFill>
                <a:schemeClr val="folHlink"/>
              </a:solidFill>
              <a:prstDash val="sysDot"/>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31"/>
            <p:cNvSpPr txBox="1">
              <a:spLocks noChangeArrowheads="1"/>
            </p:cNvSpPr>
            <p:nvPr/>
          </p:nvSpPr>
          <p:spPr bwMode="auto">
            <a:xfrm>
              <a:off x="1866" y="2386"/>
              <a:ext cx="102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smtClean="0">
                  <a:solidFill>
                    <a:srgbClr val="000000"/>
                  </a:solidFill>
                  <a:latin typeface="微软雅黑" panose="020B0503020204020204" pitchFamily="34" charset="-122"/>
                  <a:ea typeface="微软雅黑" panose="020B0503020204020204" pitchFamily="34" charset="-122"/>
                </a:rPr>
                <a:t>序列解包</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65" name="Text Box 32"/>
            <p:cNvSpPr txBox="1">
              <a:spLocks noChangeArrowheads="1"/>
            </p:cNvSpPr>
            <p:nvPr/>
          </p:nvSpPr>
          <p:spPr bwMode="gray">
            <a:xfrm>
              <a:off x="1289" y="2400"/>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FFFFFF"/>
                  </a:solidFill>
                </a:rPr>
                <a:t>3.3</a:t>
              </a:r>
              <a:endParaRPr lang="en-US" altLang="zh-CN" sz="2400" b="1"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844824"/>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500"/>
              </a:lnSpc>
              <a:buNone/>
            </a:pPr>
            <a:r>
              <a:rPr lang="zh-CN" altLang="zh-CN" sz="2400" dirty="0">
                <a:latin typeface="微软雅黑" panose="020B0503020204020204" pitchFamily="34" charset="-122"/>
                <a:ea typeface="微软雅黑" panose="020B0503020204020204" pitchFamily="34" charset="-122"/>
              </a:rPr>
              <a:t>字符串是一种非常重要的数据类型，字符串中的字符是按照一定顺序排列的，它是一个</a:t>
            </a:r>
            <a:r>
              <a:rPr lang="zh-CN" altLang="zh-CN" sz="2400" dirty="0">
                <a:solidFill>
                  <a:srgbClr val="FF3300"/>
                </a:solidFill>
                <a:latin typeface="微软雅黑" panose="020B0503020204020204" pitchFamily="34" charset="-122"/>
                <a:ea typeface="微软雅黑" panose="020B0503020204020204" pitchFamily="34" charset="-122"/>
              </a:rPr>
              <a:t>不可变的有序序列</a:t>
            </a:r>
            <a:r>
              <a:rPr lang="zh-CN" altLang="zh-CN" sz="2400" dirty="0">
                <a:latin typeface="微软雅黑" panose="020B0503020204020204" pitchFamily="34" charset="-122"/>
                <a:ea typeface="微软雅黑" panose="020B0503020204020204" pitchFamily="34" charset="-122"/>
              </a:rPr>
              <a:t>，支持双向索引</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800" dirty="0" smtClean="0"/>
              <a:t>1.  </a:t>
            </a:r>
            <a:r>
              <a:rPr lang="zh-CN" altLang="zh-CN" sz="2800" dirty="0">
                <a:latin typeface="微软雅黑" panose="020B0503020204020204" pitchFamily="34" charset="-122"/>
                <a:ea typeface="微软雅黑" panose="020B0503020204020204" pitchFamily="34" charset="-122"/>
              </a:rPr>
              <a:t>字符串的基本操作</a:t>
            </a:r>
            <a:endParaRPr lang="zh-CN" altLang="zh-CN" sz="2800"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zh-CN" sz="2400" dirty="0">
                <a:solidFill>
                  <a:srgbClr val="0070C0"/>
                </a:solidFill>
                <a:latin typeface="微软雅黑" panose="020B0503020204020204" pitchFamily="34" charset="-122"/>
                <a:ea typeface="微软雅黑" panose="020B0503020204020204" pitchFamily="34" charset="-122"/>
              </a:rPr>
              <a:t>元素的读取</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solidFill>
                  <a:srgbClr val="FF3300"/>
                </a:solidFill>
                <a:latin typeface="微软雅黑" panose="020B0503020204020204" pitchFamily="34" charset="-122"/>
                <a:ea typeface="微软雅黑" panose="020B0503020204020204" pitchFamily="34" charset="-122"/>
              </a:rPr>
              <a:t>字符串的索引与列表相同</a:t>
            </a:r>
            <a:r>
              <a:rPr lang="zh-CN" altLang="zh-CN" sz="2400" dirty="0">
                <a:latin typeface="微软雅黑" panose="020B0503020204020204" pitchFamily="34" charset="-122"/>
                <a:ea typeface="微软雅黑" panose="020B0503020204020204" pitchFamily="34" charset="-122"/>
              </a:rPr>
              <a:t>，使用索引可以访问字符串的元素。例如：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s1='Python'</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s1[0</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s1[5</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en-US" altLang="zh-CN" sz="2400" dirty="0">
                <a:solidFill>
                  <a:srgbClr val="0070C0"/>
                </a:solidFill>
                <a:latin typeface="微软雅黑" panose="020B0503020204020204" pitchFamily="34" charset="-122"/>
                <a:ea typeface="微软雅黑" panose="020B0503020204020204" pitchFamily="34" charset="-122"/>
              </a:rPr>
              <a:t>2.</a:t>
            </a:r>
            <a:r>
              <a:rPr lang="zh-CN" altLang="zh-CN" sz="2400" dirty="0">
                <a:solidFill>
                  <a:srgbClr val="0070C0"/>
                </a:solidFill>
                <a:latin typeface="微软雅黑" panose="020B0503020204020204" pitchFamily="34" charset="-122"/>
                <a:ea typeface="微软雅黑" panose="020B0503020204020204" pitchFamily="34" charset="-122"/>
              </a:rPr>
              <a:t>字符串切片</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400"/>
              </a:lnSpc>
              <a:buNone/>
            </a:pPr>
            <a:r>
              <a:rPr lang="zh-CN" altLang="zh-CN" sz="2400" dirty="0">
                <a:latin typeface="微软雅黑" panose="020B0503020204020204" pitchFamily="34" charset="-122"/>
                <a:ea typeface="微软雅黑" panose="020B0503020204020204" pitchFamily="34" charset="-122"/>
              </a:rPr>
              <a:t>字符串切片操作</a:t>
            </a:r>
            <a:r>
              <a:rPr lang="zh-CN" altLang="zh-CN" sz="2400" dirty="0">
                <a:solidFill>
                  <a:srgbClr val="FF3300"/>
                </a:solidFill>
                <a:latin typeface="微软雅黑" panose="020B0503020204020204" pitchFamily="34" charset="-122"/>
                <a:ea typeface="微软雅黑" panose="020B0503020204020204" pitchFamily="34" charset="-122"/>
              </a:rPr>
              <a:t>可以截取字符串的任意部分</a:t>
            </a:r>
            <a:r>
              <a:rPr lang="zh-CN" altLang="zh-CN" sz="2400" dirty="0">
                <a:latin typeface="微软雅黑" panose="020B0503020204020204" pitchFamily="34" charset="-122"/>
                <a:ea typeface="微软雅黑" panose="020B0503020204020204" pitchFamily="34" charset="-122"/>
              </a:rPr>
              <a:t>，得到一个新的字符串，切片操作也与列表相同</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4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s1[:5]   #</a:t>
            </a:r>
            <a:r>
              <a:rPr lang="zh-CN" altLang="zh-CN" sz="2400" dirty="0">
                <a:latin typeface="微软雅黑" panose="020B0503020204020204" pitchFamily="34" charset="-122"/>
                <a:ea typeface="微软雅黑" panose="020B0503020204020204" pitchFamily="34" charset="-122"/>
              </a:rPr>
              <a:t>步长为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，结果不包含索引为</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的元素</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s1[1:]   #</a:t>
            </a:r>
            <a:r>
              <a:rPr lang="zh-CN" altLang="zh-CN" sz="2400" dirty="0">
                <a:latin typeface="微软雅黑" panose="020B0503020204020204" pitchFamily="34" charset="-122"/>
                <a:ea typeface="微软雅黑" panose="020B0503020204020204" pitchFamily="34" charset="-122"/>
              </a:rPr>
              <a:t>从第</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个元素取到最后</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s1[::2]   #</a:t>
            </a:r>
            <a:r>
              <a:rPr lang="zh-CN" altLang="zh-CN" sz="2400" dirty="0">
                <a:latin typeface="微软雅黑" panose="020B0503020204020204" pitchFamily="34" charset="-122"/>
                <a:ea typeface="微软雅黑" panose="020B0503020204020204" pitchFamily="34" charset="-122"/>
              </a:rPr>
              <a:t>步长为</a:t>
            </a:r>
            <a:r>
              <a:rPr lang="en-US" altLang="zh-CN" sz="2400" dirty="0" smtClean="0">
                <a:latin typeface="微软雅黑" panose="020B0503020204020204" pitchFamily="34" charset="-122"/>
                <a:ea typeface="微软雅黑" panose="020B0503020204020204" pitchFamily="34" charset="-122"/>
              </a:rPr>
              <a:t>2</a:t>
            </a:r>
            <a:endParaRPr lang="en-US" altLang="zh-CN" sz="2400" dirty="0" smtClean="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s1[-1::-1]   #</a:t>
            </a:r>
            <a:r>
              <a:rPr lang="zh-CN" altLang="zh-CN" sz="2400" dirty="0">
                <a:latin typeface="微软雅黑" panose="020B0503020204020204" pitchFamily="34" charset="-122"/>
                <a:ea typeface="微软雅黑" panose="020B0503020204020204" pitchFamily="34" charset="-122"/>
              </a:rPr>
              <a:t>将字符串反序</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s1[10:]   #</a:t>
            </a:r>
            <a:r>
              <a:rPr lang="zh-CN" altLang="zh-CN" sz="2400" dirty="0">
                <a:latin typeface="微软雅黑" panose="020B0503020204020204" pitchFamily="34" charset="-122"/>
                <a:ea typeface="微软雅黑" panose="020B0503020204020204" pitchFamily="34" charset="-122"/>
              </a:rPr>
              <a:t>开始索引大于字符串长度，返回空字符串</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s1[:10]   #</a:t>
            </a:r>
            <a:r>
              <a:rPr lang="zh-CN" altLang="zh-CN" sz="2400" dirty="0">
                <a:latin typeface="微软雅黑" panose="020B0503020204020204" pitchFamily="34" charset="-122"/>
                <a:ea typeface="微软雅黑" panose="020B0503020204020204" pitchFamily="34" charset="-122"/>
              </a:rPr>
              <a:t>结束索引大于字符串长度，提取所有元素</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拼接</a:t>
            </a:r>
            <a:r>
              <a:rPr lang="zh-CN" altLang="zh-CN" sz="2400" dirty="0">
                <a:solidFill>
                  <a:srgbClr val="0070C0"/>
                </a:solidFill>
                <a:latin typeface="微软雅黑" panose="020B0503020204020204" pitchFamily="34" charset="-122"/>
                <a:ea typeface="微软雅黑" panose="020B0503020204020204" pitchFamily="34" charset="-122"/>
              </a:rPr>
              <a:t>字符串</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”号能将字符串拼接起来，形成新的字符串。而对于数字，“</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”将做加法运算。</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Hello"+"John</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a:t>
            </a:r>
            <a:r>
              <a:rPr lang="en-US" altLang="zh-CN" sz="2400" dirty="0">
                <a:latin typeface="微软雅黑" panose="020B0503020204020204" pitchFamily="34" charset="-122"/>
                <a:ea typeface="微软雅黑" panose="020B0503020204020204" pitchFamily="34" charset="-122"/>
              </a:rPr>
              <a:t>4+5</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'your score is'+</a:t>
            </a:r>
            <a:r>
              <a:rPr lang="en-US" altLang="zh-CN" sz="2400" dirty="0" smtClean="0">
                <a:latin typeface="微软雅黑" panose="020B0503020204020204" pitchFamily="34" charset="-122"/>
                <a:ea typeface="微软雅黑" panose="020B0503020204020204" pitchFamily="34" charset="-122"/>
              </a:rPr>
              <a:t>80</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”连接的对象必须类型相同</a:t>
            </a:r>
            <a:r>
              <a:rPr lang="zh-CN" altLang="zh-CN" sz="2400" dirty="0">
                <a:latin typeface="微软雅黑" panose="020B0503020204020204" pitchFamily="34" charset="-122"/>
                <a:ea typeface="微软雅黑" panose="020B0503020204020204" pitchFamily="34" charset="-122"/>
              </a:rPr>
              <a:t>，否则报错。</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zh-CN" altLang="zh-CN" sz="2400" dirty="0">
                <a:latin typeface="微软雅黑" panose="020B0503020204020204" pitchFamily="34" charset="-122"/>
                <a:ea typeface="微软雅黑" panose="020B0503020204020204" pitchFamily="34" charset="-122"/>
              </a:rPr>
              <a:t>如果必须要实现字符串和数字的连接，可以用</a:t>
            </a:r>
            <a:r>
              <a:rPr lang="en-US" altLang="zh-CN" sz="2400" dirty="0" err="1">
                <a:latin typeface="微软雅黑" panose="020B0503020204020204" pitchFamily="34" charset="-122"/>
                <a:ea typeface="微软雅黑" panose="020B0503020204020204" pitchFamily="34" charset="-122"/>
              </a:rPr>
              <a:t>str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函数将数字转化为字符串类型后再连接</a:t>
            </a:r>
            <a:r>
              <a:rPr lang="zh-CN" altLang="zh-CN" sz="2400" dirty="0"/>
              <a:t>。</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重复</a:t>
            </a:r>
            <a:r>
              <a:rPr lang="zh-CN" altLang="zh-CN" sz="2400" dirty="0">
                <a:solidFill>
                  <a:srgbClr val="0070C0"/>
                </a:solidFill>
                <a:latin typeface="微软雅黑" panose="020B0503020204020204" pitchFamily="34" charset="-122"/>
                <a:ea typeface="微软雅黑" panose="020B0503020204020204" pitchFamily="34" charset="-122"/>
              </a:rPr>
              <a:t>输出字符串</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在数值运算中“</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”表示乘法，对于字符串，“</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”表示重复输出。</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'Hello'*2</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'#'*10</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获取</a:t>
            </a:r>
            <a:r>
              <a:rPr lang="zh-CN" altLang="zh-CN" sz="2400" dirty="0">
                <a:solidFill>
                  <a:srgbClr val="0070C0"/>
                </a:solidFill>
                <a:latin typeface="微软雅黑" panose="020B0503020204020204" pitchFamily="34" charset="-122"/>
                <a:ea typeface="微软雅黑" panose="020B0503020204020204" pitchFamily="34" charset="-122"/>
              </a:rPr>
              <a:t>字符串长度</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的常用内置函数，用来获取字符串的长度。</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学习</a:t>
            </a:r>
            <a:r>
              <a:rPr lang="en-US" altLang="zh-CN" sz="2400" dirty="0">
                <a:latin typeface="微软雅黑" panose="020B0503020204020204" pitchFamily="34" charset="-122"/>
                <a:ea typeface="微软雅黑" panose="020B0503020204020204" pitchFamily="34" charset="-122"/>
              </a:rPr>
              <a:t>Python3.7</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400" dirty="0">
                <a:solidFill>
                  <a:srgbClr val="FF3300"/>
                </a:solidFill>
                <a:latin typeface="微软雅黑" panose="020B0503020204020204" pitchFamily="34" charset="-122"/>
                <a:ea typeface="微软雅黑" panose="020B0503020204020204" pitchFamily="34" charset="-122"/>
              </a:rPr>
              <a:t>注意：</a:t>
            </a:r>
            <a:r>
              <a:rPr lang="zh-CN" altLang="zh-CN" sz="2400" dirty="0">
                <a:latin typeface="微软雅黑" panose="020B0503020204020204" pitchFamily="34" charset="-122"/>
                <a:ea typeface="微软雅黑" panose="020B0503020204020204" pitchFamily="34" charset="-122"/>
              </a:rPr>
              <a:t>数字</a:t>
            </a:r>
            <a:r>
              <a:rPr lang="zh-CN" altLang="zh-CN" sz="2400" dirty="0">
                <a:latin typeface="微软雅黑" panose="020B0503020204020204" pitchFamily="34" charset="-122"/>
                <a:ea typeface="微软雅黑" panose="020B0503020204020204" pitchFamily="34" charset="-122"/>
              </a:rPr>
              <a:t>、英文、汉字和字符均为一个字符长度</a:t>
            </a:r>
            <a:endParaRPr lang="zh-CN" altLang="zh-CN" sz="2400" dirty="0">
              <a:latin typeface="微软雅黑" panose="020B0503020204020204" pitchFamily="34" charset="-122"/>
              <a:ea typeface="微软雅黑" panose="020B0503020204020204" pitchFamily="34" charset="-122"/>
            </a:endParaRPr>
          </a:p>
          <a:p>
            <a:pPr marL="0" indent="0" fontAlgn="ctr">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smtClean="0">
                <a:latin typeface="微软雅黑" panose="020B0503020204020204" pitchFamily="34" charset="-122"/>
                <a:ea typeface="微软雅黑" panose="020B0503020204020204" pitchFamily="34" charset="-122"/>
              </a:rPr>
              <a:t>字符串</a:t>
            </a:r>
            <a:r>
              <a:rPr lang="zh-CN" altLang="zh-CN" sz="2800" dirty="0">
                <a:latin typeface="微软雅黑" panose="020B0503020204020204" pitchFamily="34" charset="-122"/>
                <a:ea typeface="微软雅黑" panose="020B0503020204020204" pitchFamily="34" charset="-122"/>
              </a:rPr>
              <a:t>的常用方法</a:t>
            </a:r>
            <a:endParaRPr lang="zh-CN" altLang="zh-CN" sz="2800" dirty="0">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提供了大量方法用于字符串查找、替换、分离、连接等操作，这里只介绍一些最常用的方法。</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zh-CN" sz="2400" dirty="0">
                <a:solidFill>
                  <a:srgbClr val="0070C0"/>
                </a:solidFill>
                <a:latin typeface="微软雅黑" panose="020B0503020204020204" pitchFamily="34" charset="-122"/>
                <a:ea typeface="微软雅黑" panose="020B0503020204020204" pitchFamily="34" charset="-122"/>
              </a:rPr>
              <a:t>的查找</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find()</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rfind</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方法用于查找并返回一个字符串在另一个字符串指定范围（默认为整个字符串）</a:t>
            </a:r>
            <a:r>
              <a:rPr lang="zh-CN" altLang="zh-CN" sz="2400" dirty="0">
                <a:solidFill>
                  <a:srgbClr val="FF3300"/>
                </a:solidFill>
                <a:latin typeface="微软雅黑" panose="020B0503020204020204" pitchFamily="34" charset="-122"/>
                <a:ea typeface="微软雅黑" panose="020B0503020204020204" pitchFamily="34" charset="-122"/>
              </a:rPr>
              <a:t>首次和最后一次出现的位置</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找不到则返回</a:t>
            </a:r>
            <a:r>
              <a:rPr lang="en-US" altLang="zh-CN" sz="2400" dirty="0">
                <a:solidFill>
                  <a:srgbClr val="FF3300"/>
                </a:solidFill>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&gt;&gt;&gt;season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spring,summer,autumn,winter,spring,summer</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season.find</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'spring') </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season.rfind</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'spring</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rPr>
              <a:t>1</a:t>
            </a: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字符串的查找</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500"/>
              </a:lnSpc>
              <a:buNone/>
            </a:pPr>
            <a:r>
              <a:rPr lang="en-US" altLang="zh-CN" sz="2400" dirty="0" smtClean="0">
                <a:latin typeface="微软雅黑" panose="020B0503020204020204" pitchFamily="34" charset="-122"/>
                <a:ea typeface="微软雅黑" panose="020B0503020204020204" pitchFamily="34" charset="-122"/>
              </a:rPr>
              <a:t>index</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rindex</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方法用于返回一个字符串在另一个字符串指定范围（默认为整个字符串）</a:t>
            </a:r>
            <a:r>
              <a:rPr lang="zh-CN" altLang="zh-CN" sz="2400" dirty="0">
                <a:solidFill>
                  <a:srgbClr val="FF3300"/>
                </a:solidFill>
                <a:latin typeface="微软雅黑" panose="020B0503020204020204" pitchFamily="34" charset="-122"/>
                <a:ea typeface="微软雅黑" panose="020B0503020204020204" pitchFamily="34" charset="-122"/>
              </a:rPr>
              <a:t>首次和最后一次出现的位置</a:t>
            </a:r>
            <a:r>
              <a:rPr lang="zh-CN" altLang="zh-CN" sz="2400" dirty="0">
                <a:latin typeface="微软雅黑" panose="020B0503020204020204" pitchFamily="34" charset="-122"/>
                <a:ea typeface="微软雅黑" panose="020B0503020204020204" pitchFamily="34" charset="-122"/>
              </a:rPr>
              <a:t>，找不到则抛出异常。</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season.index</a:t>
            </a:r>
            <a:r>
              <a:rPr lang="en-US" altLang="zh-CN" sz="2400" dirty="0">
                <a:latin typeface="微软雅黑" panose="020B0503020204020204" pitchFamily="34" charset="-122"/>
                <a:ea typeface="微软雅黑" panose="020B0503020204020204" pitchFamily="34" charset="-122"/>
              </a:rPr>
              <a:t>('e')  </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en-US" altLang="zh-CN" sz="2400" dirty="0">
                <a:latin typeface="微软雅黑" panose="020B0503020204020204" pitchFamily="34" charset="-122"/>
                <a:ea typeface="微软雅黑" panose="020B0503020204020204" pitchFamily="34" charset="-122"/>
              </a:rPr>
              <a:t>count()</a:t>
            </a:r>
            <a:r>
              <a:rPr lang="zh-CN" altLang="zh-CN" sz="2400" dirty="0">
                <a:latin typeface="微软雅黑" panose="020B0503020204020204" pitchFamily="34" charset="-122"/>
                <a:ea typeface="微软雅黑" panose="020B0503020204020204" pitchFamily="34" charset="-122"/>
              </a:rPr>
              <a:t>方法用于统计一个字符串在另一个字符串中</a:t>
            </a:r>
            <a:r>
              <a:rPr lang="zh-CN" altLang="zh-CN" sz="2400" dirty="0">
                <a:solidFill>
                  <a:srgbClr val="FF3300"/>
                </a:solidFill>
                <a:latin typeface="微软雅黑" panose="020B0503020204020204" pitchFamily="34" charset="-122"/>
                <a:ea typeface="微软雅黑" panose="020B0503020204020204" pitchFamily="34" charset="-122"/>
              </a:rPr>
              <a:t>出现的次数</a:t>
            </a:r>
            <a:r>
              <a:rPr lang="zh-CN" altLang="zh-CN" sz="2400" dirty="0">
                <a:latin typeface="微软雅黑" panose="020B0503020204020204" pitchFamily="34" charset="-122"/>
                <a:ea typeface="微软雅黑" panose="020B0503020204020204" pitchFamily="34" charset="-122"/>
              </a:rPr>
              <a:t>，若该字符串不存在则返回</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season.count</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'summer') </a:t>
            </a:r>
            <a:endParaRPr lang="zh-CN" altLang="zh-CN" sz="2400" dirty="0">
              <a:latin typeface="微软雅黑" panose="020B0503020204020204" pitchFamily="34" charset="-122"/>
              <a:ea typeface="微软雅黑" panose="020B0503020204020204" pitchFamily="34" charset="-122"/>
            </a:endParaRPr>
          </a:p>
          <a:p>
            <a:pPr marL="0" indent="0">
              <a:buNone/>
            </a:pP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字符串</a:t>
            </a:r>
            <a:r>
              <a:rPr lang="zh-CN" altLang="zh-CN" sz="2400" dirty="0" smtClean="0">
                <a:solidFill>
                  <a:srgbClr val="0070C0"/>
                </a:solidFill>
                <a:latin typeface="微软雅黑" panose="020B0503020204020204" pitchFamily="34" charset="-122"/>
                <a:ea typeface="微软雅黑" panose="020B0503020204020204" pitchFamily="34" charset="-122"/>
              </a:rPr>
              <a:t>的</a:t>
            </a:r>
            <a:r>
              <a:rPr lang="zh-CN" altLang="en-US" sz="2400" dirty="0">
                <a:solidFill>
                  <a:srgbClr val="0070C0"/>
                </a:solidFill>
                <a:latin typeface="微软雅黑" panose="020B0503020204020204" pitchFamily="34" charset="-122"/>
                <a:ea typeface="微软雅黑" panose="020B0503020204020204" pitchFamily="34" charset="-122"/>
              </a:rPr>
              <a:t>替换</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600"/>
              </a:lnSpc>
              <a:buNone/>
            </a:pPr>
            <a:r>
              <a:rPr lang="en-US" altLang="zh-CN" sz="2400" dirty="0" smtClean="0">
                <a:latin typeface="微软雅黑" panose="020B0503020204020204" pitchFamily="34" charset="-122"/>
                <a:ea typeface="微软雅黑" panose="020B0503020204020204" pitchFamily="34" charset="-122"/>
              </a:rPr>
              <a:t>replace</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用来</a:t>
            </a:r>
            <a:r>
              <a:rPr lang="zh-CN" altLang="zh-CN" sz="2400" dirty="0">
                <a:solidFill>
                  <a:srgbClr val="FF3300"/>
                </a:solidFill>
                <a:latin typeface="微软雅黑" panose="020B0503020204020204" pitchFamily="34" charset="-122"/>
                <a:ea typeface="微软雅黑" panose="020B0503020204020204" pitchFamily="34" charset="-122"/>
              </a:rPr>
              <a:t>替换指定字符或字符串的所有重复出现</a:t>
            </a:r>
            <a:r>
              <a:rPr lang="zh-CN" altLang="zh-CN" sz="2400" dirty="0">
                <a:latin typeface="微软雅黑" panose="020B0503020204020204" pitchFamily="34" charset="-122"/>
                <a:ea typeface="微软雅黑" panose="020B0503020204020204" pitchFamily="34" charset="-122"/>
              </a:rPr>
              <a:t>，每次只能替换一个字符或字符串，类似于</a:t>
            </a:r>
            <a:r>
              <a:rPr lang="en-US" altLang="zh-CN" sz="2400" dirty="0">
                <a:latin typeface="微软雅黑" panose="020B0503020204020204" pitchFamily="34" charset="-122"/>
                <a:ea typeface="微软雅黑" panose="020B0503020204020204" pitchFamily="34" charset="-122"/>
              </a:rPr>
              <a:t>Word</a:t>
            </a:r>
            <a:r>
              <a:rPr lang="zh-CN" altLang="zh-CN" sz="2400" dirty="0">
                <a:latin typeface="微软雅黑" panose="020B0503020204020204" pitchFamily="34" charset="-122"/>
                <a:ea typeface="微软雅黑" panose="020B0503020204020204" pitchFamily="34" charset="-122"/>
              </a:rPr>
              <a:t>文本编辑器的查找和替换功能。该方法将返回一个被替换后的新字符串。</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season.replace</a:t>
            </a:r>
            <a:r>
              <a:rPr lang="en-US" altLang="zh-CN" sz="2400" dirty="0">
                <a:latin typeface="微软雅黑" panose="020B0503020204020204" pitchFamily="34" charset="-122"/>
                <a:ea typeface="微软雅黑" panose="020B0503020204020204" pitchFamily="34" charset="-122"/>
              </a:rPr>
              <a:t>('summer','</a:t>
            </a:r>
            <a:r>
              <a:rPr lang="zh-CN" altLang="zh-CN" sz="2400" dirty="0" smtClean="0">
                <a:latin typeface="微软雅黑" panose="020B0503020204020204" pitchFamily="34" charset="-122"/>
                <a:ea typeface="微软雅黑" panose="020B0503020204020204" pitchFamily="34" charset="-122"/>
              </a:rPr>
              <a:t>夏天</a:t>
            </a:r>
            <a:r>
              <a:rPr lang="en-US" altLang="zh-CN"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字符串</a:t>
            </a:r>
            <a:r>
              <a:rPr lang="zh-CN" altLang="zh-CN" sz="2400" dirty="0" smtClean="0">
                <a:solidFill>
                  <a:srgbClr val="0070C0"/>
                </a:solidFill>
                <a:latin typeface="微软雅黑" panose="020B0503020204020204" pitchFamily="34" charset="-122"/>
                <a:ea typeface="微软雅黑" panose="020B0503020204020204" pitchFamily="34" charset="-122"/>
              </a:rPr>
              <a:t>的</a:t>
            </a:r>
            <a:r>
              <a:rPr lang="zh-CN" altLang="en-US" sz="2400" dirty="0">
                <a:solidFill>
                  <a:srgbClr val="0070C0"/>
                </a:solidFill>
                <a:latin typeface="微软雅黑" panose="020B0503020204020204" pitchFamily="34" charset="-122"/>
                <a:ea typeface="微软雅黑" panose="020B0503020204020204" pitchFamily="34" charset="-122"/>
              </a:rPr>
              <a:t>替换</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en-US" altLang="zh-CN" sz="2400" dirty="0">
                <a:latin typeface="微软雅黑" panose="020B0503020204020204" pitchFamily="34" charset="-122"/>
                <a:ea typeface="微软雅黑" panose="020B0503020204020204" pitchFamily="34" charset="-122"/>
              </a:rPr>
              <a:t>replace()</a:t>
            </a:r>
            <a:r>
              <a:rPr lang="zh-CN" altLang="zh-CN" sz="2400" dirty="0">
                <a:latin typeface="微软雅黑" panose="020B0503020204020204" pitchFamily="34" charset="-122"/>
                <a:ea typeface="微软雅黑" panose="020B0503020204020204" pitchFamily="34" charset="-122"/>
              </a:rPr>
              <a:t>方法</a:t>
            </a:r>
            <a:r>
              <a:rPr lang="zh-CN" altLang="zh-CN" sz="2400" dirty="0">
                <a:solidFill>
                  <a:srgbClr val="FF3300"/>
                </a:solidFill>
                <a:latin typeface="微软雅黑" panose="020B0503020204020204" pitchFamily="34" charset="-122"/>
                <a:ea typeface="微软雅黑" panose="020B0503020204020204" pitchFamily="34" charset="-122"/>
              </a:rPr>
              <a:t>无法同时替换多个不同的字符</a:t>
            </a:r>
            <a:r>
              <a:rPr lang="zh-CN" altLang="zh-CN" sz="2400" dirty="0">
                <a:latin typeface="微软雅黑" panose="020B0503020204020204" pitchFamily="34" charset="-122"/>
                <a:ea typeface="微软雅黑" panose="020B0503020204020204" pitchFamily="34" charset="-122"/>
              </a:rPr>
              <a:t>，此功能可以用</a:t>
            </a:r>
            <a:r>
              <a:rPr lang="en-US" altLang="zh-CN" sz="2400" dirty="0" err="1">
                <a:latin typeface="微软雅黑" panose="020B0503020204020204" pitchFamily="34" charset="-122"/>
                <a:ea typeface="微软雅黑" panose="020B0503020204020204" pitchFamily="34" charset="-122"/>
              </a:rPr>
              <a:t>maketrans</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tranlate</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方法组合实现。</a:t>
            </a:r>
            <a:r>
              <a:rPr lang="en-US" altLang="zh-CN" sz="2400" dirty="0" err="1">
                <a:solidFill>
                  <a:srgbClr val="FF3300"/>
                </a:solidFill>
                <a:latin typeface="微软雅黑" panose="020B0503020204020204" pitchFamily="34" charset="-122"/>
                <a:ea typeface="微软雅黑" panose="020B0503020204020204" pitchFamily="34" charset="-122"/>
              </a:rPr>
              <a:t>maketrans</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方法用来生成字符映射表</a:t>
            </a:r>
            <a:r>
              <a:rPr lang="zh-CN" altLang="zh-CN" sz="2400" dirty="0">
                <a:latin typeface="微软雅黑" panose="020B0503020204020204" pitchFamily="34" charset="-122"/>
                <a:ea typeface="微软雅黑" panose="020B0503020204020204" pitchFamily="34" charset="-122"/>
              </a:rPr>
              <a:t>，</a:t>
            </a:r>
            <a:r>
              <a:rPr lang="en-US" altLang="zh-CN" sz="2400" dirty="0" err="1">
                <a:solidFill>
                  <a:srgbClr val="FF3300"/>
                </a:solidFill>
                <a:latin typeface="微软雅黑" panose="020B0503020204020204" pitchFamily="34" charset="-122"/>
                <a:ea typeface="微软雅黑" panose="020B0503020204020204" pitchFamily="34" charset="-122"/>
              </a:rPr>
              <a:t>tranlate</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按照映射表的对应关系转换并替换其中的字符</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maketrans</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有两个等长的字符串参数，表示第一个字符串的每个字符都用第二个字符串的对应字符替换。</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code=</a:t>
            </a:r>
            <a:r>
              <a:rPr lang="en-US" altLang="zh-CN" sz="2400" dirty="0" err="1">
                <a:latin typeface="微软雅黑" panose="020B0503020204020204" pitchFamily="34" charset="-122"/>
                <a:ea typeface="微软雅黑" panose="020B0503020204020204" pitchFamily="34" charset="-122"/>
              </a:rPr>
              <a:t>str.maketrans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abcdef</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defghi</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创建字符映射表</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s.translate</a:t>
            </a:r>
            <a:r>
              <a:rPr lang="en-US" altLang="zh-CN" sz="2400" dirty="0">
                <a:latin typeface="微软雅黑" panose="020B0503020204020204" pitchFamily="34" charset="-122"/>
                <a:ea typeface="微软雅黑" panose="020B0503020204020204" pitchFamily="34" charset="-122"/>
              </a:rPr>
              <a:t>(code)   #</a:t>
            </a:r>
            <a:r>
              <a:rPr lang="zh-CN" altLang="zh-CN" sz="2400" dirty="0">
                <a:latin typeface="微软雅黑" panose="020B0503020204020204" pitchFamily="34" charset="-122"/>
                <a:ea typeface="微软雅黑" panose="020B0503020204020204" pitchFamily="34" charset="-122"/>
              </a:rPr>
              <a:t>按映射表进行</a:t>
            </a:r>
            <a:r>
              <a:rPr lang="zh-CN" altLang="zh-CN" sz="2400" dirty="0" smtClean="0">
                <a:latin typeface="微软雅黑" panose="020B0503020204020204" pitchFamily="34" charset="-122"/>
                <a:ea typeface="微软雅黑" panose="020B0503020204020204" pitchFamily="34" charset="-122"/>
              </a:rPr>
              <a:t>替换</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字符串</a:t>
            </a:r>
            <a:r>
              <a:rPr lang="zh-CN" altLang="zh-CN" sz="2400" dirty="0" smtClean="0">
                <a:solidFill>
                  <a:srgbClr val="0070C0"/>
                </a:solidFill>
                <a:latin typeface="微软雅黑" panose="020B0503020204020204" pitchFamily="34" charset="-122"/>
                <a:ea typeface="微软雅黑" panose="020B0503020204020204" pitchFamily="34" charset="-122"/>
              </a:rPr>
              <a:t>的</a:t>
            </a:r>
            <a:r>
              <a:rPr lang="zh-CN" altLang="en-US" sz="2400" dirty="0" smtClean="0">
                <a:solidFill>
                  <a:srgbClr val="0070C0"/>
                </a:solidFill>
                <a:latin typeface="微软雅黑" panose="020B0503020204020204" pitchFamily="34" charset="-122"/>
                <a:ea typeface="微软雅黑" panose="020B0503020204020204" pitchFamily="34" charset="-122"/>
              </a:rPr>
              <a:t>拆分</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marL="0" indent="720090" fontAlgn="ctr">
              <a:lnSpc>
                <a:spcPts val="3600"/>
              </a:lnSpc>
              <a:buNone/>
            </a:pPr>
            <a:r>
              <a:rPr lang="en-US" altLang="zh-CN" sz="2400" dirty="0" smtClean="0">
                <a:latin typeface="微软雅黑" panose="020B0503020204020204" pitchFamily="34" charset="-122"/>
                <a:ea typeface="微软雅黑" panose="020B0503020204020204" pitchFamily="34" charset="-122"/>
              </a:rPr>
              <a:t>split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方法按指定字符</a:t>
            </a:r>
            <a:r>
              <a:rPr lang="zh-CN" altLang="zh-CN" sz="2400" dirty="0">
                <a:solidFill>
                  <a:srgbClr val="FF3300"/>
                </a:solidFill>
                <a:latin typeface="微软雅黑" panose="020B0503020204020204" pitchFamily="34" charset="-122"/>
                <a:ea typeface="微软雅黑" panose="020B0503020204020204" pitchFamily="34" charset="-122"/>
              </a:rPr>
              <a:t>从左侧分隔字符串</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rsplit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方法按指定字符</a:t>
            </a:r>
            <a:r>
              <a:rPr lang="zh-CN" altLang="zh-CN" sz="2400" dirty="0">
                <a:solidFill>
                  <a:srgbClr val="FF3300"/>
                </a:solidFill>
                <a:latin typeface="微软雅黑" panose="020B0503020204020204" pitchFamily="34" charset="-122"/>
                <a:ea typeface="微软雅黑" panose="020B0503020204020204" pitchFamily="34" charset="-122"/>
              </a:rPr>
              <a:t>从右侧分隔字符串</a:t>
            </a:r>
            <a:r>
              <a:rPr lang="zh-CN" altLang="zh-CN" sz="2400" dirty="0">
                <a:latin typeface="微软雅黑" panose="020B0503020204020204" pitchFamily="34" charset="-122"/>
                <a:ea typeface="微软雅黑" panose="020B0503020204020204" pitchFamily="34" charset="-122"/>
              </a:rPr>
              <a:t>，返回包含分隔结果的列表。</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&gt;&gt;&gt;season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spring,summer,autumn,winter,spring,summer</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season.split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用逗号分隔字符串</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date=</a:t>
            </a:r>
            <a:r>
              <a:rPr lang="en-US" altLang="zh-CN" sz="2400" dirty="0" smtClean="0">
                <a:latin typeface="微软雅黑" panose="020B0503020204020204" pitchFamily="34" charset="-122"/>
                <a:ea typeface="微软雅黑" panose="020B0503020204020204" pitchFamily="34" charset="-122"/>
              </a:rPr>
              <a:t>'2020/5/1‘</a:t>
            </a:r>
            <a:endParaRPr lang="en-US" altLang="zh-CN" sz="2400" dirty="0" smtClean="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date.rsplit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”分隔字符</a:t>
            </a:r>
            <a:r>
              <a:rPr lang="zh-CN" altLang="zh-CN" sz="2400" dirty="0">
                <a:latin typeface="微软雅黑" panose="020B0503020204020204" pitchFamily="34" charset="-122"/>
                <a:ea typeface="微软雅黑" panose="020B0503020204020204" pitchFamily="34" charset="-122"/>
              </a:rPr>
              <a:t>串</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zh-CN" sz="2400" dirty="0">
                <a:solidFill>
                  <a:srgbClr val="0070C0"/>
                </a:solidFill>
                <a:latin typeface="微软雅黑" panose="020B0503020204020204" pitchFamily="34" charset="-122"/>
                <a:ea typeface="微软雅黑" panose="020B0503020204020204" pitchFamily="34" charset="-122"/>
              </a:rPr>
              <a:t>的连接</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600"/>
              </a:lnSpc>
              <a:buNone/>
            </a:pPr>
            <a:r>
              <a:rPr lang="en-US" altLang="zh-CN" sz="2400" dirty="0" smtClean="0">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方法用来将列表中的多个字符串进行连接生成一个新的字符串，</a:t>
            </a:r>
            <a:r>
              <a:rPr lang="zh-CN" altLang="zh-CN" sz="2400" dirty="0">
                <a:solidFill>
                  <a:srgbClr val="FF3300"/>
                </a:solidFill>
                <a:latin typeface="微软雅黑" panose="020B0503020204020204" pitchFamily="34" charset="-122"/>
                <a:ea typeface="微软雅黑" panose="020B0503020204020204" pitchFamily="34" charset="-122"/>
              </a:rPr>
              <a:t>并在相邻两个字符串之间插入指定的字符。</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season=['spring', 'summer', 'autumn', 'winter', 'spring', 'summer']</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sep</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sep.join</a:t>
            </a:r>
            <a:r>
              <a:rPr lang="en-US" altLang="zh-CN" sz="2400" dirty="0">
                <a:latin typeface="微软雅黑" panose="020B0503020204020204" pitchFamily="34" charset="-122"/>
                <a:ea typeface="微软雅黑" panose="020B0503020204020204" pitchFamily="34" charset="-122"/>
              </a:rPr>
              <a:t>(season)   #</a:t>
            </a:r>
            <a:r>
              <a:rPr lang="zh-CN" altLang="zh-CN" sz="2400" dirty="0">
                <a:latin typeface="微软雅黑" panose="020B0503020204020204" pitchFamily="34" charset="-122"/>
                <a:ea typeface="微软雅黑" panose="020B0503020204020204" pitchFamily="34" charset="-122"/>
              </a:rPr>
              <a:t>使用逗号作为分隔符连接</a:t>
            </a:r>
            <a:r>
              <a:rPr lang="zh-CN" altLang="zh-CN" sz="2400" dirty="0" smtClean="0">
                <a:latin typeface="微软雅黑" panose="020B0503020204020204" pitchFamily="34" charset="-122"/>
                <a:ea typeface="微软雅黑" panose="020B0503020204020204" pitchFamily="34" charset="-122"/>
              </a:rPr>
              <a:t>字符串</a:t>
            </a:r>
            <a:endParaRPr lang="en-US" altLang="zh-CN" sz="2400" dirty="0">
              <a:latin typeface="微软雅黑" panose="020B0503020204020204" pitchFamily="34" charset="-122"/>
              <a:ea typeface="微软雅黑" panose="020B0503020204020204" pitchFamily="34" charset="-122"/>
            </a:endParaRPr>
          </a:p>
          <a:p>
            <a:pPr marL="0" indent="0">
              <a:lnSpc>
                <a:spcPts val="36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zh-CN" altLang="zh-CN" sz="2400" dirty="0">
                <a:latin typeface="微软雅黑" panose="020B0503020204020204" pitchFamily="34" charset="-122"/>
                <a:ea typeface="微软雅黑" panose="020B0503020204020204" pitchFamily="34" charset="-122"/>
              </a:rPr>
              <a:t>：前面介绍过用“</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”也可以连接字符串，但该运算需要复制大量数据，效率很低，不适合大量长字符串的连接</a:t>
            </a:r>
            <a:r>
              <a:rPr lang="zh-CN" altLang="zh-CN" sz="2400" dirty="0" smtClean="0"/>
              <a:t>。</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3.1 </a:t>
            </a:r>
            <a:r>
              <a:rPr lang="zh-CN" altLang="en-US" sz="2800" dirty="0" smtClean="0">
                <a:latin typeface="微软雅黑" panose="020B0503020204020204" pitchFamily="34" charset="-122"/>
                <a:ea typeface="微软雅黑" panose="020B0503020204020204" pitchFamily="34" charset="-122"/>
              </a:rPr>
              <a:t>组合数据类型简介</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989981"/>
            <a:ext cx="8153400" cy="266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a:lnSpc>
                <a:spcPct val="120000"/>
              </a:lnSpc>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的组合数据类型有</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类，分别是</a:t>
            </a:r>
            <a:r>
              <a:rPr lang="zh-CN" altLang="zh-CN" sz="2400" dirty="0">
                <a:solidFill>
                  <a:srgbClr val="FF3300"/>
                </a:solidFill>
                <a:latin typeface="微软雅黑" panose="020B0503020204020204" pitchFamily="34" charset="-122"/>
                <a:ea typeface="微软雅黑" panose="020B0503020204020204" pitchFamily="34" charset="-122"/>
              </a:rPr>
              <a:t>序列类型</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映射类型</a:t>
            </a:r>
            <a:r>
              <a:rPr lang="zh-CN" altLang="zh-CN" sz="2400" dirty="0">
                <a:latin typeface="微软雅黑" panose="020B0503020204020204" pitchFamily="34" charset="-122"/>
                <a:ea typeface="微软雅黑" panose="020B0503020204020204" pitchFamily="34" charset="-122"/>
              </a:rPr>
              <a:t>和</a:t>
            </a:r>
            <a:r>
              <a:rPr lang="zh-CN" altLang="zh-CN" sz="2400" dirty="0">
                <a:solidFill>
                  <a:srgbClr val="FF3300"/>
                </a:solidFill>
                <a:latin typeface="微软雅黑" panose="020B0503020204020204" pitchFamily="34" charset="-122"/>
                <a:ea typeface="微软雅黑" panose="020B0503020204020204" pitchFamily="34" charset="-122"/>
              </a:rPr>
              <a:t>集合类型</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20000"/>
              </a:lnSpc>
              <a:buBlip>
                <a:blip r:embed="rId1"/>
              </a:buBlip>
            </a:pPr>
            <a:r>
              <a:rPr lang="zh-CN" altLang="zh-CN" sz="2400" dirty="0">
                <a:latin typeface="微软雅黑" panose="020B0503020204020204" pitchFamily="34" charset="-122"/>
                <a:ea typeface="微软雅黑" panose="020B0503020204020204" pitchFamily="34" charset="-122"/>
              </a:rPr>
              <a:t>序列类型由一系列按特定顺序排列的元素组成，元素通常是相关的，可通过索引来访问。</a:t>
            </a:r>
            <a:r>
              <a:rPr lang="zh-CN" altLang="zh-CN" sz="2400" dirty="0">
                <a:solidFill>
                  <a:srgbClr val="FF3300"/>
                </a:solidFill>
                <a:latin typeface="微软雅黑" panose="020B0503020204020204" pitchFamily="34" charset="-122"/>
                <a:ea typeface="微软雅黑" panose="020B0503020204020204" pitchFamily="34" charset="-122"/>
              </a:rPr>
              <a:t>常用的序列类型有列表、元组和字符串</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zh-CN" sz="2400" dirty="0">
                <a:solidFill>
                  <a:srgbClr val="0070C0"/>
                </a:solidFill>
                <a:latin typeface="微软雅黑" panose="020B0503020204020204" pitchFamily="34" charset="-122"/>
                <a:ea typeface="微软雅黑" panose="020B0503020204020204" pitchFamily="34" charset="-122"/>
              </a:rPr>
              <a:t>大小写转换</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300"/>
              </a:lnSpc>
              <a:buNone/>
            </a:pPr>
            <a:r>
              <a:rPr lang="en-US" altLang="zh-CN" sz="2400" dirty="0">
                <a:solidFill>
                  <a:srgbClr val="FF3300"/>
                </a:solidFill>
                <a:latin typeface="微软雅黑" panose="020B0503020204020204" pitchFamily="34" charset="-122"/>
                <a:ea typeface="微软雅黑" panose="020B0503020204020204" pitchFamily="34" charset="-122"/>
              </a:rPr>
              <a:t>lower()</a:t>
            </a:r>
            <a:r>
              <a:rPr lang="zh-CN" altLang="zh-CN" sz="2400" dirty="0">
                <a:latin typeface="微软雅黑" panose="020B0503020204020204" pitchFamily="34" charset="-122"/>
                <a:ea typeface="微软雅黑" panose="020B0503020204020204" pitchFamily="34" charset="-122"/>
              </a:rPr>
              <a:t>方法将字符串转换为小写，</a:t>
            </a:r>
            <a:r>
              <a:rPr lang="en-US" altLang="zh-CN" sz="2400" dirty="0">
                <a:solidFill>
                  <a:srgbClr val="FF3300"/>
                </a:solidFill>
                <a:latin typeface="微软雅黑" panose="020B0503020204020204" pitchFamily="34" charset="-122"/>
                <a:ea typeface="微软雅黑" panose="020B0503020204020204" pitchFamily="34" charset="-122"/>
              </a:rPr>
              <a:t>upper()</a:t>
            </a:r>
            <a:r>
              <a:rPr lang="zh-CN" altLang="zh-CN" sz="2400" dirty="0">
                <a:latin typeface="微软雅黑" panose="020B0503020204020204" pitchFamily="34" charset="-122"/>
                <a:ea typeface="微软雅黑" panose="020B0503020204020204" pitchFamily="34" charset="-122"/>
              </a:rPr>
              <a:t>方法将字符串转换为大写，</a:t>
            </a:r>
            <a:r>
              <a:rPr lang="en-US" altLang="zh-CN" sz="2400" dirty="0" err="1">
                <a:solidFill>
                  <a:srgbClr val="FF3300"/>
                </a:solidFill>
                <a:latin typeface="微软雅黑" panose="020B0503020204020204" pitchFamily="34" charset="-122"/>
                <a:ea typeface="微软雅黑" panose="020B0503020204020204" pitchFamily="34" charset="-122"/>
              </a:rPr>
              <a:t>swapcase</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方法实现大小写互换，</a:t>
            </a:r>
            <a:r>
              <a:rPr lang="en-US" altLang="zh-CN" sz="2400" dirty="0">
                <a:solidFill>
                  <a:srgbClr val="FF3300"/>
                </a:solidFill>
                <a:latin typeface="微软雅黑" panose="020B0503020204020204" pitchFamily="34" charset="-122"/>
                <a:ea typeface="微软雅黑" panose="020B0503020204020204" pitchFamily="34" charset="-122"/>
              </a:rPr>
              <a:t>capitalize()</a:t>
            </a:r>
            <a:r>
              <a:rPr lang="zh-CN" altLang="zh-CN" sz="2400" dirty="0">
                <a:latin typeface="微软雅黑" panose="020B0503020204020204" pitchFamily="34" charset="-122"/>
                <a:ea typeface="微软雅黑" panose="020B0503020204020204" pitchFamily="34" charset="-122"/>
              </a:rPr>
              <a:t>将字符串的首字母转换为大写，其余小写，</a:t>
            </a:r>
            <a:r>
              <a:rPr lang="en-US" altLang="zh-CN" sz="2400" dirty="0">
                <a:solidFill>
                  <a:srgbClr val="FF3300"/>
                </a:solidFill>
                <a:latin typeface="微软雅黑" panose="020B0503020204020204" pitchFamily="34" charset="-122"/>
                <a:ea typeface="微软雅黑" panose="020B0503020204020204" pitchFamily="34" charset="-122"/>
              </a:rPr>
              <a:t>title()</a:t>
            </a:r>
            <a:r>
              <a:rPr lang="zh-CN" altLang="zh-CN" sz="2400" dirty="0">
                <a:latin typeface="微软雅黑" panose="020B0503020204020204" pitchFamily="34" charset="-122"/>
                <a:ea typeface="微软雅黑" panose="020B0503020204020204" pitchFamily="34" charset="-122"/>
              </a:rPr>
              <a:t>将每个单词的首字母转化能为大写，均生成新的字符串。</a:t>
            </a:r>
            <a:endParaRPr lang="zh-CN" altLang="zh-CN" sz="2400" dirty="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a:latin typeface="微软雅黑" panose="020B0503020204020204" pitchFamily="34" charset="-122"/>
                <a:ea typeface="微软雅黑" panose="020B0503020204020204" pitchFamily="34" charset="-122"/>
              </a:rPr>
              <a:t>&gt;&gt;&gt; s='This is a book'</a:t>
            </a:r>
            <a:endParaRPr lang="zh-CN" altLang="zh-CN" sz="2400" dirty="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s.lower</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转换为小写</a:t>
            </a:r>
            <a:endParaRPr lang="zh-CN" altLang="zh-CN" sz="2400" dirty="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s.upper</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转换为大写</a:t>
            </a:r>
            <a:endParaRPr lang="zh-CN" altLang="zh-CN" sz="2400" dirty="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s.capitalize</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首字母转换为大写，其余小写</a:t>
            </a:r>
            <a:endParaRPr lang="zh-CN" altLang="zh-CN" sz="2400" dirty="0">
              <a:latin typeface="微软雅黑" panose="020B0503020204020204" pitchFamily="34" charset="-122"/>
              <a:ea typeface="微软雅黑" panose="020B0503020204020204" pitchFamily="34" charset="-122"/>
            </a:endParaRPr>
          </a:p>
          <a:p>
            <a:pPr marL="0" indent="0">
              <a:lnSpc>
                <a:spcPts val="30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s.title</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每个单词首字母转换为</a:t>
            </a:r>
            <a:r>
              <a:rPr lang="zh-CN" altLang="zh-CN" sz="2400" dirty="0" smtClean="0">
                <a:latin typeface="微软雅黑" panose="020B0503020204020204" pitchFamily="34" charset="-122"/>
                <a:ea typeface="微软雅黑" panose="020B0503020204020204" pitchFamily="34" charset="-122"/>
              </a:rPr>
              <a:t>大写</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4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6</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删除字符串中的空白或指定字符</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400"/>
              </a:lnSpc>
              <a:buNone/>
            </a:pPr>
            <a:r>
              <a:rPr lang="en-US" altLang="zh-CN" sz="2400" dirty="0" smtClean="0">
                <a:latin typeface="微软雅黑" panose="020B0503020204020204" pitchFamily="34" charset="-122"/>
                <a:ea typeface="微软雅黑" panose="020B0503020204020204" pitchFamily="34" charset="-122"/>
              </a:rPr>
              <a:t>strip</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lstrip</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rstrip</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方法分别用来</a:t>
            </a:r>
            <a:r>
              <a:rPr lang="zh-CN" altLang="zh-CN" sz="2400" dirty="0">
                <a:solidFill>
                  <a:srgbClr val="FF3300"/>
                </a:solidFill>
                <a:latin typeface="微软雅黑" panose="020B0503020204020204" pitchFamily="34" charset="-122"/>
                <a:ea typeface="微软雅黑" panose="020B0503020204020204" pitchFamily="34" charset="-122"/>
              </a:rPr>
              <a:t>删除字符串两端、左端和右端的空白字符或连续的指定字符</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s=' name '</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s.lstrip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删除左端空白字符</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s.rstrip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删除右端空白字符</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s.strip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删除两端空白字符</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s='\t\</a:t>
            </a:r>
            <a:r>
              <a:rPr lang="en-US" altLang="zh-CN" sz="2400" dirty="0" err="1">
                <a:latin typeface="微软雅黑" panose="020B0503020204020204" pitchFamily="34" charset="-122"/>
                <a:ea typeface="微软雅黑" panose="020B0503020204020204" pitchFamily="34" charset="-122"/>
              </a:rPr>
              <a:t>nmy</a:t>
            </a:r>
            <a:r>
              <a:rPr lang="en-US" altLang="zh-CN" sz="2400" dirty="0">
                <a:latin typeface="微软雅黑" panose="020B0503020204020204" pitchFamily="34" charset="-122"/>
                <a:ea typeface="微软雅黑" panose="020B0503020204020204" pitchFamily="34" charset="-122"/>
              </a:rPr>
              <a:t> name\n\n'   </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s.strip</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删除两端空白字符</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4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7</a:t>
            </a:r>
            <a:r>
              <a:rPr lang="zh-CN" altLang="en-US" sz="2400" dirty="0" smtClean="0">
                <a:solidFill>
                  <a:srgbClr val="0070C0"/>
                </a:solidFill>
                <a:latin typeface="微软雅黑" panose="020B0503020204020204" pitchFamily="34" charset="-122"/>
                <a:ea typeface="微软雅黑" panose="020B0503020204020204" pitchFamily="34" charset="-122"/>
              </a:rPr>
              <a:t>）字符串的对齐</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marL="0" indent="0" fontAlgn="ctr">
              <a:lnSpc>
                <a:spcPts val="3400"/>
              </a:lnSpc>
              <a:buNone/>
            </a:pPr>
            <a:r>
              <a:rPr lang="en-US" altLang="zh-CN" sz="2400" dirty="0" smtClean="0">
                <a:latin typeface="微软雅黑" panose="020B0503020204020204" pitchFamily="34" charset="-122"/>
                <a:ea typeface="微软雅黑" panose="020B0503020204020204" pitchFamily="34" charset="-122"/>
              </a:rPr>
              <a:t>center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ljust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rjust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方法通过</a:t>
            </a:r>
            <a:r>
              <a:rPr lang="zh-CN" altLang="zh-CN" sz="2400" dirty="0">
                <a:solidFill>
                  <a:srgbClr val="FF3300"/>
                </a:solidFill>
                <a:latin typeface="微软雅黑" panose="020B0503020204020204" pitchFamily="34" charset="-122"/>
                <a:ea typeface="微软雅黑" panose="020B0503020204020204" pitchFamily="34" charset="-122"/>
              </a:rPr>
              <a:t>在两端、左端和右端添加填充字符</a:t>
            </a:r>
            <a:r>
              <a:rPr lang="zh-CN" altLang="zh-CN" sz="2400" dirty="0">
                <a:latin typeface="微软雅黑" panose="020B0503020204020204" pitchFamily="34" charset="-122"/>
                <a:ea typeface="微软雅黑" panose="020B0503020204020204" pitchFamily="34" charset="-122"/>
              </a:rPr>
              <a:t>（默认为空格）的方式实现字符串居中对齐、左对齐和右对齐。</a:t>
            </a:r>
            <a:r>
              <a:rPr lang="en-US" altLang="zh-CN" sz="2400" dirty="0" err="1">
                <a:latin typeface="微软雅黑" panose="020B0503020204020204" pitchFamily="34" charset="-122"/>
                <a:ea typeface="微软雅黑" panose="020B0503020204020204" pitchFamily="34" charset="-122"/>
              </a:rPr>
              <a:t>zfill</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方法通过在左侧添加</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的方式实现字符串右对齐。</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s="I'm a Chinese!"</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smtClean="0">
                <a:latin typeface="微软雅黑" panose="020B0503020204020204" pitchFamily="34" charset="-122"/>
                <a:ea typeface="微软雅黑" panose="020B0503020204020204" pitchFamily="34" charset="-122"/>
              </a:rPr>
              <a:t>s.center</a:t>
            </a:r>
            <a:r>
              <a:rPr lang="en-US" altLang="zh-CN" sz="2400" dirty="0" smtClean="0">
                <a:latin typeface="微软雅黑" panose="020B0503020204020204" pitchFamily="34" charset="-122"/>
                <a:ea typeface="微软雅黑" panose="020B0503020204020204" pitchFamily="34" charset="-122"/>
              </a:rPr>
              <a:t>(10</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s.center</a:t>
            </a:r>
            <a:r>
              <a:rPr lang="en-US" altLang="zh-CN" sz="2400" dirty="0">
                <a:latin typeface="微软雅黑" panose="020B0503020204020204" pitchFamily="34" charset="-122"/>
                <a:ea typeface="微软雅黑" panose="020B0503020204020204" pitchFamily="34" charset="-122"/>
              </a:rPr>
              <a:t>(20)   #</a:t>
            </a:r>
            <a:r>
              <a:rPr lang="zh-CN" altLang="zh-CN" sz="2400" dirty="0">
                <a:latin typeface="微软雅黑" panose="020B0503020204020204" pitchFamily="34" charset="-122"/>
                <a:ea typeface="微软雅黑" panose="020B0503020204020204" pitchFamily="34" charset="-122"/>
              </a:rPr>
              <a:t>居中对齐，以空格进行填充</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s.ljust</a:t>
            </a:r>
            <a:r>
              <a:rPr lang="en-US" altLang="zh-CN" sz="2400" dirty="0">
                <a:latin typeface="微软雅黑" panose="020B0503020204020204" pitchFamily="34" charset="-122"/>
                <a:ea typeface="微软雅黑" panose="020B0503020204020204" pitchFamily="34" charset="-122"/>
              </a:rPr>
              <a:t>(20,'*')   #</a:t>
            </a:r>
            <a:r>
              <a:rPr lang="zh-CN" altLang="zh-CN" sz="2400" dirty="0">
                <a:latin typeface="微软雅黑" panose="020B0503020204020204" pitchFamily="34" charset="-122"/>
                <a:ea typeface="微软雅黑" panose="020B0503020204020204" pitchFamily="34" charset="-122"/>
              </a:rPr>
              <a:t>左对齐，以字符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进行填充</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4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8</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zh-CN" sz="2400" dirty="0">
                <a:solidFill>
                  <a:srgbClr val="0070C0"/>
                </a:solidFill>
                <a:latin typeface="微软雅黑" panose="020B0503020204020204" pitchFamily="34" charset="-122"/>
                <a:ea typeface="微软雅黑" panose="020B0503020204020204" pitchFamily="34" charset="-122"/>
              </a:rPr>
              <a:t>以指定字符开始或结束</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600"/>
              </a:lnSpc>
              <a:buNone/>
            </a:pPr>
            <a:r>
              <a:rPr lang="en-US" altLang="zh-CN" sz="2400" dirty="0" err="1" smtClean="0">
                <a:solidFill>
                  <a:srgbClr val="FF3300"/>
                </a:solidFill>
                <a:latin typeface="微软雅黑" panose="020B0503020204020204" pitchFamily="34" charset="-122"/>
                <a:ea typeface="微软雅黑" panose="020B0503020204020204" pitchFamily="34" charset="-122"/>
              </a:rPr>
              <a:t>startswith</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和</a:t>
            </a:r>
            <a:r>
              <a:rPr lang="en-US" altLang="zh-CN" sz="2400" dirty="0" err="1">
                <a:solidFill>
                  <a:srgbClr val="FF3300"/>
                </a:solidFill>
                <a:latin typeface="微软雅黑" panose="020B0503020204020204" pitchFamily="34" charset="-122"/>
                <a:ea typeface="微软雅黑" panose="020B0503020204020204" pitchFamily="34" charset="-122"/>
              </a:rPr>
              <a:t>endswith</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方法分别用来判断字符串是否以指定字符开始和结束，通过设置参数可以限定字符串的检测范围。</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s="I'm a Chinese!"</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s.startswith</a:t>
            </a:r>
            <a:r>
              <a:rPr lang="en-US" altLang="zh-CN" sz="2400" dirty="0">
                <a:latin typeface="微软雅黑" panose="020B0503020204020204" pitchFamily="34" charset="-122"/>
                <a:ea typeface="微软雅黑" panose="020B0503020204020204" pitchFamily="34" charset="-122"/>
              </a:rPr>
              <a:t>('I')   #</a:t>
            </a:r>
            <a:r>
              <a:rPr lang="zh-CN" altLang="zh-CN" sz="2400" dirty="0">
                <a:latin typeface="微软雅黑" panose="020B0503020204020204" pitchFamily="34" charset="-122"/>
                <a:ea typeface="微软雅黑" panose="020B0503020204020204" pitchFamily="34" charset="-122"/>
              </a:rPr>
              <a:t>判断字符串以</a:t>
            </a:r>
            <a:r>
              <a:rPr lang="en-US" altLang="zh-CN" sz="2400" dirty="0">
                <a:latin typeface="微软雅黑" panose="020B0503020204020204" pitchFamily="34" charset="-122"/>
                <a:ea typeface="微软雅黑" panose="020B0503020204020204" pitchFamily="34" charset="-122"/>
              </a:rPr>
              <a:t>I</a:t>
            </a:r>
            <a:r>
              <a:rPr lang="zh-CN" altLang="zh-CN" sz="2400" dirty="0">
                <a:latin typeface="微软雅黑" panose="020B0503020204020204" pitchFamily="34" charset="-122"/>
                <a:ea typeface="微软雅黑" panose="020B0503020204020204" pitchFamily="34" charset="-122"/>
              </a:rPr>
              <a:t>开始</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s.endswith</a:t>
            </a:r>
            <a:r>
              <a:rPr lang="en-US" altLang="zh-CN" sz="2400" dirty="0">
                <a:latin typeface="微软雅黑" panose="020B0503020204020204" pitchFamily="34" charset="-122"/>
                <a:ea typeface="微软雅黑" panose="020B0503020204020204" pitchFamily="34" charset="-122"/>
              </a:rPr>
              <a:t>('se')</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4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9</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字符串</a:t>
            </a:r>
            <a:r>
              <a:rPr lang="zh-CN" altLang="en-US" sz="2400" dirty="0" smtClean="0">
                <a:solidFill>
                  <a:srgbClr val="0070C0"/>
                </a:solidFill>
                <a:latin typeface="微软雅黑" panose="020B0503020204020204" pitchFamily="34" charset="-122"/>
                <a:ea typeface="微软雅黑" panose="020B0503020204020204" pitchFamily="34" charset="-122"/>
              </a:rPr>
              <a:t>类型判断</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en-US" altLang="zh-CN" sz="2400" dirty="0" err="1" smtClean="0">
                <a:latin typeface="微软雅黑" panose="020B0503020204020204" pitchFamily="34" charset="-122"/>
                <a:ea typeface="微软雅黑" panose="020B0503020204020204" pitchFamily="34" charset="-122"/>
              </a:rPr>
              <a:t>isalnum</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isalpha</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isdigit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isnumeric</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isdecimal</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isspace</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isupper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islower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方法分别用于判断字符串是否全为字母或数字、是否全为字母，是否全为数字（</a:t>
            </a:r>
            <a:r>
              <a:rPr lang="en-US" altLang="zh-CN" sz="2400" dirty="0">
                <a:latin typeface="微软雅黑" panose="020B0503020204020204" pitchFamily="34" charset="-122"/>
                <a:ea typeface="微软雅黑" panose="020B0503020204020204" pitchFamily="34" charset="-122"/>
              </a:rPr>
              <a:t>0~9</a:t>
            </a:r>
            <a:r>
              <a:rPr lang="zh-CN" altLang="zh-CN" sz="2400" dirty="0">
                <a:latin typeface="微软雅黑" panose="020B0503020204020204" pitchFamily="34" charset="-122"/>
                <a:ea typeface="微软雅黑" panose="020B0503020204020204" pitchFamily="34" charset="-122"/>
              </a:rPr>
              <a:t>）、是否全为数字（支持罗马数字）、是否全为十进制数字、是否为空白字符、是否全为大写和是否全为小写。</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'12cd'.isalnum()   #</a:t>
            </a:r>
            <a:r>
              <a:rPr lang="zh-CN" altLang="zh-CN" sz="2400" dirty="0">
                <a:latin typeface="微软雅黑" panose="020B0503020204020204" pitchFamily="34" charset="-122"/>
                <a:ea typeface="微软雅黑" panose="020B0503020204020204" pitchFamily="34" charset="-122"/>
              </a:rPr>
              <a:t>判断字母或</a:t>
            </a:r>
            <a:r>
              <a:rPr lang="zh-CN" altLang="zh-CN" sz="2400" dirty="0" smtClean="0">
                <a:latin typeface="微软雅黑" panose="020B0503020204020204" pitchFamily="34" charset="-122"/>
                <a:ea typeface="微软雅黑" panose="020B0503020204020204" pitchFamily="34" charset="-122"/>
              </a:rPr>
              <a:t>数字</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'12cd'.isalpha()   #</a:t>
            </a:r>
            <a:r>
              <a:rPr lang="zh-CN" altLang="zh-CN" sz="2400" dirty="0">
                <a:latin typeface="微软雅黑" panose="020B0503020204020204" pitchFamily="34" charset="-122"/>
                <a:ea typeface="微软雅黑" panose="020B0503020204020204" pitchFamily="34" charset="-122"/>
              </a:rPr>
              <a:t>判断全为字母</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500"/>
              </a:lnSpc>
              <a:buNone/>
            </a:pP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字符串的格式化</a:t>
            </a:r>
            <a:endParaRPr lang="en-US" altLang="zh-CN" sz="2800" dirty="0" smtClean="0">
              <a:latin typeface="微软雅黑" panose="020B0503020204020204" pitchFamily="34" charset="-122"/>
              <a:ea typeface="微软雅黑" panose="020B0503020204020204" pitchFamily="34" charset="-122"/>
            </a:endParaRPr>
          </a:p>
          <a:p>
            <a:pPr marL="0" indent="720090" fontAlgn="ctr">
              <a:lnSpc>
                <a:spcPts val="3700"/>
              </a:lnSpc>
              <a:buNone/>
            </a:pPr>
            <a:r>
              <a:rPr lang="zh-CN" altLang="zh-CN" sz="2400" dirty="0">
                <a:latin typeface="微软雅黑" panose="020B0503020204020204" pitchFamily="34" charset="-122"/>
                <a:ea typeface="微软雅黑" panose="020B0503020204020204" pitchFamily="34" charset="-122"/>
              </a:rPr>
              <a:t>字符串的格式化通常结合</a:t>
            </a:r>
            <a:r>
              <a:rPr lang="en-US" altLang="zh-CN" sz="2400" dirty="0">
                <a:latin typeface="微软雅黑" panose="020B0503020204020204" pitchFamily="34" charset="-122"/>
                <a:ea typeface="微软雅黑" panose="020B0503020204020204" pitchFamily="34" charset="-122"/>
              </a:rPr>
              <a:t>print()</a:t>
            </a:r>
            <a:r>
              <a:rPr lang="zh-CN" altLang="zh-CN" sz="2400" dirty="0">
                <a:latin typeface="微软雅黑" panose="020B0503020204020204" pitchFamily="34" charset="-122"/>
                <a:ea typeface="微软雅黑" panose="020B0503020204020204" pitchFamily="34" charset="-122"/>
              </a:rPr>
              <a:t>函数使用，以输出指定格式的字符。字符串的格式化有两种方法，</a:t>
            </a:r>
            <a:r>
              <a:rPr lang="zh-CN" altLang="zh-CN" sz="2400" dirty="0">
                <a:solidFill>
                  <a:srgbClr val="FF3300"/>
                </a:solidFill>
                <a:latin typeface="微软雅黑" panose="020B0503020204020204" pitchFamily="34" charset="-122"/>
                <a:ea typeface="微软雅黑" panose="020B0503020204020204" pitchFamily="34" charset="-122"/>
              </a:rPr>
              <a:t>占位符（</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）和</a:t>
            </a:r>
            <a:r>
              <a:rPr lang="en-US" altLang="zh-CN" sz="2400" dirty="0">
                <a:solidFill>
                  <a:srgbClr val="FF3300"/>
                </a:solidFill>
                <a:latin typeface="微软雅黑" panose="020B0503020204020204" pitchFamily="34" charset="-122"/>
                <a:ea typeface="微软雅黑" panose="020B0503020204020204" pitchFamily="34" charset="-122"/>
              </a:rPr>
              <a:t>format()</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，占位符方式在</a:t>
            </a:r>
            <a:r>
              <a:rPr lang="en-US" altLang="zh-CN" sz="2400" dirty="0">
                <a:latin typeface="微软雅黑" panose="020B0503020204020204" pitchFamily="34" charset="-122"/>
                <a:ea typeface="微软雅黑" panose="020B0503020204020204" pitchFamily="34" charset="-122"/>
              </a:rPr>
              <a:t>Python2.x</a:t>
            </a:r>
            <a:r>
              <a:rPr lang="zh-CN" altLang="zh-CN" sz="2400" dirty="0">
                <a:latin typeface="微软雅黑" panose="020B0503020204020204" pitchFamily="34" charset="-122"/>
                <a:ea typeface="微软雅黑" panose="020B0503020204020204" pitchFamily="34" charset="-122"/>
              </a:rPr>
              <a:t>中使用广泛，</a:t>
            </a:r>
            <a:r>
              <a:rPr lang="en-US" altLang="zh-CN" sz="2400" dirty="0">
                <a:latin typeface="微软雅黑" panose="020B0503020204020204" pitchFamily="34" charset="-122"/>
                <a:ea typeface="微软雅黑" panose="020B0503020204020204" pitchFamily="34" charset="-122"/>
              </a:rPr>
              <a:t>Python3.x</a:t>
            </a:r>
            <a:r>
              <a:rPr lang="zh-CN" altLang="zh-CN"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format()</a:t>
            </a:r>
            <a:r>
              <a:rPr lang="zh-CN" altLang="zh-CN" sz="2400" dirty="0">
                <a:latin typeface="微软雅黑" panose="020B0503020204020204" pitchFamily="34" charset="-122"/>
                <a:ea typeface="微软雅黑" panose="020B0503020204020204" pitchFamily="34" charset="-122"/>
              </a:rPr>
              <a:t>方法使用更广泛</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marL="0" indent="0" fontAlgn="ctr">
              <a:lnSpc>
                <a:spcPts val="37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zh-CN" altLang="zh-CN" sz="2400" dirty="0">
                <a:solidFill>
                  <a:srgbClr val="0070C0"/>
                </a:solidFill>
                <a:latin typeface="微软雅黑" panose="020B0503020204020204" pitchFamily="34" charset="-122"/>
                <a:ea typeface="微软雅黑" panose="020B0503020204020204" pitchFamily="34" charset="-122"/>
              </a:rPr>
              <a:t>占位符（</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a:latin typeface="微软雅黑" panose="020B0503020204020204" pitchFamily="34" charset="-122"/>
                <a:ea typeface="微软雅黑" panose="020B0503020204020204" pitchFamily="34" charset="-122"/>
              </a:rPr>
              <a:t>格式字符串和格式字符构成一个格式字符串，</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之前为格式字符串，之后为需要格式化的内容。格式字符串的形式如下：</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en-US" altLang="zh-CN" sz="2400" dirty="0">
                <a:solidFill>
                  <a:srgbClr val="FF3300"/>
                </a:solidFill>
                <a:latin typeface="微软雅黑" panose="020B0503020204020204" pitchFamily="34" charset="-122"/>
                <a:ea typeface="微软雅黑" panose="020B0503020204020204" pitchFamily="34" charset="-122"/>
              </a:rPr>
              <a:t>&lt;</a:t>
            </a:r>
            <a:r>
              <a:rPr lang="zh-CN" altLang="zh-CN" sz="2400" dirty="0">
                <a:solidFill>
                  <a:srgbClr val="FF3300"/>
                </a:solidFill>
                <a:latin typeface="微软雅黑" panose="020B0503020204020204" pitchFamily="34" charset="-122"/>
                <a:ea typeface="微软雅黑" panose="020B0503020204020204" pitchFamily="34" charset="-122"/>
              </a:rPr>
              <a:t>格式字符串</a:t>
            </a:r>
            <a:r>
              <a:rPr lang="en-US" altLang="zh-CN" sz="2400" dirty="0">
                <a:solidFill>
                  <a:srgbClr val="FF3300"/>
                </a:solidFill>
                <a:latin typeface="微软雅黑" panose="020B0503020204020204" pitchFamily="34" charset="-122"/>
                <a:ea typeface="微软雅黑" panose="020B0503020204020204" pitchFamily="34" charset="-122"/>
              </a:rPr>
              <a:t>&gt;%(&lt;</a:t>
            </a:r>
            <a:r>
              <a:rPr lang="zh-CN" altLang="zh-CN" sz="2400" dirty="0">
                <a:solidFill>
                  <a:srgbClr val="FF3300"/>
                </a:solidFill>
                <a:latin typeface="微软雅黑" panose="020B0503020204020204" pitchFamily="34" charset="-122"/>
                <a:ea typeface="微软雅黑" panose="020B0503020204020204" pitchFamily="34" charset="-122"/>
              </a:rPr>
              <a:t>值</a:t>
            </a:r>
            <a:r>
              <a:rPr lang="en-US" altLang="zh-CN" sz="2400" dirty="0">
                <a:solidFill>
                  <a:srgbClr val="FF3300"/>
                </a:solidFill>
                <a:latin typeface="微软雅黑" panose="020B0503020204020204" pitchFamily="34" charset="-122"/>
                <a:ea typeface="微软雅黑" panose="020B0503020204020204" pitchFamily="34" charset="-122"/>
              </a:rPr>
              <a:t>1&gt;,&lt;</a:t>
            </a:r>
            <a:r>
              <a:rPr lang="zh-CN" altLang="zh-CN" sz="2400" dirty="0">
                <a:solidFill>
                  <a:srgbClr val="FF3300"/>
                </a:solidFill>
                <a:latin typeface="微软雅黑" panose="020B0503020204020204" pitchFamily="34" charset="-122"/>
                <a:ea typeface="微软雅黑" panose="020B0503020204020204" pitchFamily="34" charset="-122"/>
              </a:rPr>
              <a:t>值</a:t>
            </a:r>
            <a:r>
              <a:rPr lang="en-US" altLang="zh-CN" sz="2400" dirty="0">
                <a:solidFill>
                  <a:srgbClr val="FF3300"/>
                </a:solidFill>
                <a:latin typeface="微软雅黑" panose="020B0503020204020204" pitchFamily="34" charset="-122"/>
                <a:ea typeface="微软雅黑" panose="020B0503020204020204" pitchFamily="34" charset="-122"/>
              </a:rPr>
              <a:t>2&gt;,</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 &lt;</a:t>
            </a:r>
            <a:r>
              <a:rPr lang="zh-CN" altLang="zh-CN" sz="2400" dirty="0">
                <a:solidFill>
                  <a:srgbClr val="FF3300"/>
                </a:solidFill>
                <a:latin typeface="微软雅黑" panose="020B0503020204020204" pitchFamily="34" charset="-122"/>
                <a:ea typeface="微软雅黑" panose="020B0503020204020204" pitchFamily="34" charset="-122"/>
              </a:rPr>
              <a:t>值</a:t>
            </a:r>
            <a:r>
              <a:rPr lang="en-US" altLang="zh-CN" sz="2400" dirty="0">
                <a:solidFill>
                  <a:srgbClr val="FF3300"/>
                </a:solidFill>
                <a:latin typeface="微软雅黑" panose="020B0503020204020204" pitchFamily="34" charset="-122"/>
                <a:ea typeface="微软雅黑" panose="020B0503020204020204" pitchFamily="34" charset="-122"/>
              </a:rPr>
              <a:t>n&gt;,)</a:t>
            </a:r>
            <a:endParaRPr lang="zh-CN" altLang="zh-CN" sz="240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13690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500"/>
              </a:lnSpc>
              <a:buNone/>
            </a:pP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字符串的格式化</a:t>
            </a:r>
            <a:endParaRPr lang="en-US" altLang="zh-CN" sz="2800" dirty="0" smtClean="0">
              <a:latin typeface="微软雅黑" panose="020B0503020204020204" pitchFamily="34" charset="-122"/>
              <a:ea typeface="微软雅黑" panose="020B0503020204020204" pitchFamily="34" charset="-122"/>
            </a:endParaRPr>
          </a:p>
          <a:p>
            <a:pPr marL="0" indent="0" fontAlgn="ctr">
              <a:lnSpc>
                <a:spcPts val="37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zh-CN" altLang="zh-CN" sz="2400" dirty="0">
                <a:solidFill>
                  <a:srgbClr val="0070C0"/>
                </a:solidFill>
                <a:latin typeface="微软雅黑" panose="020B0503020204020204" pitchFamily="34" charset="-122"/>
                <a:ea typeface="微软雅黑" panose="020B0503020204020204" pitchFamily="34" charset="-122"/>
              </a:rPr>
              <a:t>占位符（</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a:t>
            </a:r>
            <a:endParaRPr lang="zh-CN"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827584" y="2996952"/>
          <a:ext cx="7704856" cy="3566160"/>
        </p:xfrm>
        <a:graphic>
          <a:graphicData uri="http://schemas.openxmlformats.org/drawingml/2006/table">
            <a:tbl>
              <a:tblPr firstRow="1" firstCol="1" bandRow="1">
                <a:tableStyleId>{21E4AEA4-8DFA-4A89-87EB-49C32662AFE0}</a:tableStyleId>
              </a:tblPr>
              <a:tblGrid>
                <a:gridCol w="2326530"/>
                <a:gridCol w="5378326"/>
              </a:tblGrid>
              <a:tr h="271415">
                <a:tc>
                  <a:txBody>
                    <a:bodyPr/>
                    <a:lstStyle/>
                    <a:p>
                      <a:pPr algn="ctr">
                        <a:spcAft>
                          <a:spcPts val="0"/>
                        </a:spcAft>
                      </a:pPr>
                      <a:r>
                        <a:rPr lang="zh-CN" sz="1800" b="1" kern="100">
                          <a:effectLst/>
                        </a:rPr>
                        <a:t>格式字符</a:t>
                      </a:r>
                      <a:endParaRPr lang="zh-CN" sz="18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ctr">
                        <a:spcAft>
                          <a:spcPts val="0"/>
                        </a:spcAft>
                      </a:pPr>
                      <a:r>
                        <a:rPr lang="zh-CN" sz="1800" b="1" kern="100">
                          <a:effectLst/>
                        </a:rPr>
                        <a:t>说明</a:t>
                      </a:r>
                      <a:endParaRPr lang="zh-CN" sz="1800" b="1" kern="100">
                        <a:effectLst/>
                        <a:latin typeface="Calibri" panose="020F05020202040302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%c</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字符及其</a:t>
                      </a:r>
                      <a:r>
                        <a:rPr lang="en-US" sz="1800" b="1" kern="1000">
                          <a:effectLst/>
                        </a:rPr>
                        <a:t>ASCII</a:t>
                      </a:r>
                      <a:r>
                        <a:rPr lang="zh-CN" sz="1800" b="1" kern="1000">
                          <a:effectLst/>
                        </a:rPr>
                        <a:t>码</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%s</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字符串</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百分号标记</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%d</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十进制整数</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%o</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八进制整数</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%x</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十六进制整数（用小写字母）</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%X</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十六进制整数（用大写字母）</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%e</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指数（以</a:t>
                      </a:r>
                      <a:r>
                        <a:rPr lang="en-US" sz="1800" b="1" kern="1000">
                          <a:effectLst/>
                        </a:rPr>
                        <a:t>e</a:t>
                      </a:r>
                      <a:r>
                        <a:rPr lang="zh-CN" sz="1800" b="1" kern="1000">
                          <a:effectLst/>
                        </a:rPr>
                        <a:t>为底）</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%E</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指数（以</a:t>
                      </a:r>
                      <a:r>
                        <a:rPr lang="en-US" sz="1800" b="1" kern="1000">
                          <a:effectLst/>
                        </a:rPr>
                        <a:t>E</a:t>
                      </a:r>
                      <a:r>
                        <a:rPr lang="zh-CN" sz="1800" b="1" kern="1000">
                          <a:effectLst/>
                        </a:rPr>
                        <a:t>为底）</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%f</a:t>
                      </a:r>
                      <a:r>
                        <a:rPr lang="zh-CN" sz="1800" b="1" kern="1000">
                          <a:effectLst/>
                        </a:rPr>
                        <a:t>、</a:t>
                      </a:r>
                      <a:r>
                        <a:rPr lang="en-US" sz="1800" b="1" kern="1000">
                          <a:effectLst/>
                        </a:rPr>
                        <a:t>%F</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浮点数</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%g</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a:effectLst/>
                        </a:rPr>
                        <a:t>指数（</a:t>
                      </a:r>
                      <a:r>
                        <a:rPr lang="en-US" sz="1800" b="1" kern="1000">
                          <a:effectLst/>
                        </a:rPr>
                        <a:t>e</a:t>
                      </a:r>
                      <a:r>
                        <a:rPr lang="zh-CN" sz="1800" b="1" kern="1000">
                          <a:effectLst/>
                        </a:rPr>
                        <a:t>）或浮点数（根据显示长度）</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r>
              <a:tr h="271415">
                <a:tc>
                  <a:txBody>
                    <a:bodyPr/>
                    <a:lstStyle/>
                    <a:p>
                      <a:pPr algn="just">
                        <a:spcAft>
                          <a:spcPts val="0"/>
                        </a:spcAft>
                      </a:pPr>
                      <a:r>
                        <a:rPr lang="en-US" sz="1800" b="1" kern="1000">
                          <a:effectLst/>
                        </a:rPr>
                        <a:t>%G</a:t>
                      </a:r>
                      <a:endParaRPr lang="zh-CN" sz="1800" b="1" kern="1000">
                        <a:effectLst/>
                        <a:latin typeface="Times New Roman" panose="020206030504050203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800" b="1" kern="1000" dirty="0">
                          <a:effectLst/>
                        </a:rPr>
                        <a:t>指数（</a:t>
                      </a:r>
                      <a:r>
                        <a:rPr lang="en-US" sz="1800" b="1" kern="1000" dirty="0">
                          <a:effectLst/>
                        </a:rPr>
                        <a:t>E</a:t>
                      </a:r>
                      <a:r>
                        <a:rPr lang="zh-CN" sz="1800" b="1" kern="1000" dirty="0">
                          <a:effectLst/>
                        </a:rPr>
                        <a:t>）或浮点数（根据显示长度）</a:t>
                      </a:r>
                      <a:endParaRPr lang="zh-CN" sz="1800" b="1" kern="1000" dirty="0">
                        <a:effectLst/>
                        <a:latin typeface="Times New Roman" panose="020206030504050203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3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a:solidFill>
                  <a:srgbClr val="0070C0"/>
                </a:solidFill>
                <a:latin typeface="微软雅黑" panose="020B0503020204020204" pitchFamily="34" charset="-122"/>
                <a:ea typeface="微软雅黑" panose="020B0503020204020204" pitchFamily="34" charset="-122"/>
              </a:rPr>
              <a:t>format()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300"/>
              </a:lnSpc>
              <a:buNone/>
            </a:pPr>
            <a:r>
              <a:rPr lang="zh-CN" altLang="zh-CN" sz="2400" dirty="0">
                <a:latin typeface="微软雅黑" panose="020B0503020204020204" pitchFamily="34" charset="-122"/>
                <a:ea typeface="微软雅黑" panose="020B0503020204020204" pitchFamily="34" charset="-122"/>
              </a:rPr>
              <a:t>与占位符（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）相比，</a:t>
            </a:r>
            <a:r>
              <a:rPr lang="en-US" altLang="zh-CN" sz="2400" dirty="0">
                <a:latin typeface="微软雅黑" panose="020B0503020204020204" pitchFamily="34" charset="-122"/>
                <a:ea typeface="微软雅黑" panose="020B0503020204020204" pitchFamily="34" charset="-122"/>
              </a:rPr>
              <a:t>format()</a:t>
            </a:r>
            <a:r>
              <a:rPr lang="zh-CN" altLang="zh-CN" sz="2400" dirty="0">
                <a:latin typeface="微软雅黑" panose="020B0503020204020204" pitchFamily="34" charset="-122"/>
                <a:ea typeface="微软雅黑" panose="020B0503020204020204" pitchFamily="34" charset="-122"/>
              </a:rPr>
              <a:t>方法拥有更多的功能，操作起来</a:t>
            </a:r>
            <a:r>
              <a:rPr lang="zh-CN" altLang="zh-CN" sz="2400" dirty="0">
                <a:solidFill>
                  <a:srgbClr val="FF3300"/>
                </a:solidFill>
                <a:latin typeface="微软雅黑" panose="020B0503020204020204" pitchFamily="34" charset="-122"/>
                <a:ea typeface="微软雅黑" panose="020B0503020204020204" pitchFamily="34" charset="-122"/>
              </a:rPr>
              <a:t>更加灵活方便</a:t>
            </a:r>
            <a:r>
              <a:rPr lang="zh-CN" altLang="zh-CN" sz="2400" dirty="0">
                <a:latin typeface="微软雅黑" panose="020B0503020204020204" pitchFamily="34" charset="-122"/>
                <a:ea typeface="微软雅黑" panose="020B0503020204020204" pitchFamily="34" charset="-122"/>
              </a:rPr>
              <a:t>，可读性更强。该方法将字符串看成一个模板，通过传入的参数进行格式化，</a:t>
            </a:r>
            <a:r>
              <a:rPr lang="zh-CN" altLang="zh-CN" sz="2400" dirty="0">
                <a:solidFill>
                  <a:srgbClr val="FF3300"/>
                </a:solidFill>
                <a:latin typeface="微软雅黑" panose="020B0503020204020204" pitchFamily="34" charset="-122"/>
                <a:ea typeface="微软雅黑" panose="020B0503020204020204" pitchFamily="34" charset="-122"/>
              </a:rPr>
              <a:t>使用大括号</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作为特殊字符代替</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a:latin typeface="微软雅黑" panose="020B0503020204020204" pitchFamily="34" charset="-122"/>
                <a:ea typeface="微软雅黑" panose="020B0503020204020204" pitchFamily="34" charset="-122"/>
              </a:rPr>
              <a:t>&gt;&gt;&gt; print('{} {}'.format('</a:t>
            </a:r>
            <a:r>
              <a:rPr lang="en-US" altLang="zh-CN" sz="2400" dirty="0" err="1">
                <a:latin typeface="微软雅黑" panose="020B0503020204020204" pitchFamily="34" charset="-122"/>
                <a:ea typeface="微软雅黑" panose="020B0503020204020204" pitchFamily="34" charset="-122"/>
              </a:rPr>
              <a:t>Hello','world</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不指定位置，按默认顺序格式化</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print('{0} {1}'.format('</a:t>
            </a:r>
            <a:r>
              <a:rPr lang="en-US" altLang="zh-CN" sz="2400" dirty="0" err="1">
                <a:latin typeface="微软雅黑" panose="020B0503020204020204" pitchFamily="34" charset="-122"/>
                <a:ea typeface="微软雅黑" panose="020B0503020204020204" pitchFamily="34" charset="-122"/>
              </a:rPr>
              <a:t>Hello','world</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设置位置参数</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print('{0} {1} {0}'.format('</a:t>
            </a:r>
            <a:r>
              <a:rPr lang="en-US" altLang="zh-CN" sz="2400" dirty="0" err="1">
                <a:latin typeface="微软雅黑" panose="020B0503020204020204" pitchFamily="34" charset="-122"/>
                <a:ea typeface="微软雅黑" panose="020B0503020204020204" pitchFamily="34" charset="-122"/>
              </a:rPr>
              <a:t>Hello','world</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单个参数多次输出</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3.4 </a:t>
            </a:r>
            <a:r>
              <a:rPr lang="zh-CN" altLang="en-US" sz="2800" dirty="0" smtClean="0">
                <a:latin typeface="微软雅黑" panose="020B0503020204020204" pitchFamily="34" charset="-122"/>
                <a:ea typeface="微软雅黑" panose="020B0503020204020204" pitchFamily="34" charset="-122"/>
              </a:rPr>
              <a:t>字符串</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7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3-5</a:t>
            </a:r>
            <a:r>
              <a:rPr lang="zh-CN" altLang="zh-CN" sz="2400" dirty="0">
                <a:latin typeface="微软雅黑" panose="020B0503020204020204" pitchFamily="34" charset="-122"/>
                <a:ea typeface="微软雅黑" panose="020B0503020204020204" pitchFamily="34" charset="-122"/>
              </a:rPr>
              <a:t>】给定一段英文，输入要查找的单词，统计其在文本中出现的次数并输出；再输入要替换的单词，将查找的单词全部替换，并输出替换后的结果</a:t>
            </a:r>
            <a:r>
              <a:rPr lang="zh-CN" altLang="zh-CN" sz="2400" dirty="0"/>
              <a:t>。</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fontAlgn="ctr">
              <a:lnSpc>
                <a:spcPts val="3100"/>
              </a:lnSpc>
              <a:buBlip>
                <a:blip r:embed="rId1"/>
              </a:buBlip>
            </a:pPr>
            <a:r>
              <a:rPr lang="zh-CN" altLang="zh-CN" sz="2400" dirty="0">
                <a:latin typeface="微软雅黑" panose="020B0503020204020204" pitchFamily="34" charset="-122"/>
                <a:ea typeface="微软雅黑" panose="020B0503020204020204" pitchFamily="34" charset="-122"/>
              </a:rPr>
              <a:t>字典（</a:t>
            </a:r>
            <a:r>
              <a:rPr lang="en-US" altLang="zh-CN" sz="2400" dirty="0" err="1">
                <a:latin typeface="微软雅黑" panose="020B0503020204020204" pitchFamily="34" charset="-122"/>
                <a:ea typeface="微软雅黑" panose="020B0503020204020204" pitchFamily="34" charset="-122"/>
              </a:rPr>
              <a:t>Dict</a:t>
            </a:r>
            <a:r>
              <a:rPr lang="zh-CN" altLang="zh-CN" sz="2400" dirty="0" smtClean="0">
                <a:latin typeface="微软雅黑" panose="020B0503020204020204" pitchFamily="34" charset="-122"/>
                <a:ea typeface="微软雅黑" panose="020B0503020204020204" pitchFamily="34" charset="-122"/>
              </a:rPr>
              <a:t>）是</a:t>
            </a:r>
            <a:r>
              <a:rPr lang="zh-CN" altLang="zh-CN" sz="2400" dirty="0">
                <a:solidFill>
                  <a:srgbClr val="FF3300"/>
                </a:solidFill>
                <a:latin typeface="微软雅黑" panose="020B0503020204020204" pitchFamily="34" charset="-122"/>
                <a:ea typeface="微软雅黑" panose="020B0503020204020204" pitchFamily="34" charset="-122"/>
              </a:rPr>
              <a:t>无序可变序列</a:t>
            </a:r>
            <a:r>
              <a:rPr lang="zh-CN" altLang="zh-CN" sz="2400" dirty="0">
                <a:latin typeface="微软雅黑" panose="020B0503020204020204" pitchFamily="34" charset="-122"/>
                <a:ea typeface="微软雅黑" panose="020B0503020204020204" pitchFamily="34" charset="-122"/>
              </a:rPr>
              <a:t>。字典中的每个元素是</a:t>
            </a:r>
            <a:r>
              <a:rPr lang="zh-CN" altLang="zh-CN" sz="2400" dirty="0">
                <a:solidFill>
                  <a:srgbClr val="FF3300"/>
                </a:solidFill>
                <a:latin typeface="微软雅黑" panose="020B0503020204020204" pitchFamily="34" charset="-122"/>
                <a:ea typeface="微软雅黑" panose="020B0503020204020204" pitchFamily="34" charset="-122"/>
              </a:rPr>
              <a:t>一个键值对</a:t>
            </a:r>
            <a:r>
              <a:rPr lang="zh-CN" altLang="zh-CN" sz="2400" dirty="0">
                <a:latin typeface="微软雅黑" panose="020B0503020204020204" pitchFamily="34" charset="-122"/>
                <a:ea typeface="微软雅黑" panose="020B0503020204020204" pitchFamily="34" charset="-122"/>
              </a:rPr>
              <a:t>，包含键（</a:t>
            </a:r>
            <a:r>
              <a:rPr lang="en-US" altLang="zh-CN" sz="2400" dirty="0">
                <a:latin typeface="微软雅黑" panose="020B0503020204020204" pitchFamily="34" charset="-122"/>
                <a:ea typeface="微软雅黑" panose="020B0503020204020204" pitchFamily="34" charset="-122"/>
              </a:rPr>
              <a:t>Key</a:t>
            </a:r>
            <a:r>
              <a:rPr lang="zh-CN" altLang="zh-CN" sz="2400" dirty="0">
                <a:latin typeface="微软雅黑" panose="020B0503020204020204" pitchFamily="34" charset="-122"/>
                <a:ea typeface="微软雅黑" panose="020B0503020204020204" pitchFamily="34" charset="-122"/>
              </a:rPr>
              <a:t>）和值（</a:t>
            </a:r>
            <a:r>
              <a:rPr lang="en-US" altLang="zh-CN" sz="2400" dirty="0">
                <a:latin typeface="微软雅黑" panose="020B0503020204020204" pitchFamily="34" charset="-122"/>
                <a:ea typeface="微软雅黑" panose="020B0503020204020204" pitchFamily="34" charset="-122"/>
              </a:rPr>
              <a:t>Value</a:t>
            </a:r>
            <a:r>
              <a:rPr lang="zh-CN" altLang="zh-CN" sz="2400" dirty="0">
                <a:latin typeface="微软雅黑" panose="020B0503020204020204" pitchFamily="34" charset="-122"/>
                <a:ea typeface="微软雅黑" panose="020B0503020204020204" pitchFamily="34" charset="-122"/>
              </a:rPr>
              <a:t>）两部分，键和值是相对应的，表示一种映射关系。</a:t>
            </a:r>
            <a:endParaRPr lang="zh-CN" altLang="zh-CN" sz="2400" dirty="0">
              <a:latin typeface="微软雅黑" panose="020B0503020204020204" pitchFamily="34" charset="-122"/>
              <a:ea typeface="微软雅黑" panose="020B0503020204020204" pitchFamily="34" charset="-122"/>
            </a:endParaRPr>
          </a:p>
          <a:p>
            <a:pPr>
              <a:lnSpc>
                <a:spcPts val="3100"/>
              </a:lnSpc>
              <a:buBlip>
                <a:blip r:embed="rId1"/>
              </a:buBlip>
            </a:pPr>
            <a:r>
              <a:rPr lang="zh-CN" altLang="zh-CN" sz="2400" dirty="0">
                <a:solidFill>
                  <a:srgbClr val="FF3300"/>
                </a:solidFill>
                <a:latin typeface="微软雅黑" panose="020B0503020204020204" pitchFamily="34" charset="-122"/>
                <a:ea typeface="微软雅黑" panose="020B0503020204020204" pitchFamily="34" charset="-122"/>
              </a:rPr>
              <a:t>定义字典</a:t>
            </a:r>
            <a:r>
              <a:rPr lang="zh-CN" altLang="zh-CN" sz="2400" dirty="0">
                <a:latin typeface="微软雅黑" panose="020B0503020204020204" pitchFamily="34" charset="-122"/>
                <a:ea typeface="微软雅黑" panose="020B0503020204020204" pitchFamily="34" charset="-122"/>
              </a:rPr>
              <a:t>时，每个元素的键和值用冒号分隔，相邻元素之间用逗号分隔，所有元素放在一对大括号“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”中</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100"/>
              </a:lnSpc>
              <a:buBlip>
                <a:blip r:embed="rId1"/>
              </a:buBlip>
            </a:pPr>
            <a:r>
              <a:rPr lang="zh-CN" altLang="zh-CN" sz="2400" dirty="0" smtClean="0">
                <a:latin typeface="微软雅黑" panose="020B0503020204020204" pitchFamily="34" charset="-122"/>
                <a:ea typeface="微软雅黑" panose="020B0503020204020204" pitchFamily="34" charset="-122"/>
              </a:rPr>
              <a:t>字典</a:t>
            </a:r>
            <a:r>
              <a:rPr lang="zh-CN" altLang="zh-CN" sz="2400" dirty="0">
                <a:latin typeface="微软雅黑" panose="020B0503020204020204" pitchFamily="34" charset="-122"/>
                <a:ea typeface="微软雅黑" panose="020B0503020204020204" pitchFamily="34" charset="-122"/>
              </a:rPr>
              <a:t>中元素的</a:t>
            </a:r>
            <a:r>
              <a:rPr lang="zh-CN" altLang="zh-CN" sz="2400" dirty="0">
                <a:solidFill>
                  <a:srgbClr val="FF3300"/>
                </a:solidFill>
                <a:latin typeface="微软雅黑" panose="020B0503020204020204" pitchFamily="34" charset="-122"/>
                <a:ea typeface="微软雅黑" panose="020B0503020204020204" pitchFamily="34" charset="-122"/>
              </a:rPr>
              <a:t>键可以是任意不可变类型</a:t>
            </a:r>
            <a:r>
              <a:rPr lang="zh-CN" altLang="zh-CN" sz="2400" dirty="0">
                <a:latin typeface="微软雅黑" panose="020B0503020204020204" pitchFamily="34" charset="-122"/>
                <a:ea typeface="微软雅黑" panose="020B0503020204020204" pitchFamily="34" charset="-122"/>
              </a:rPr>
              <a:t>，如整数、实数、复数、字符串和元组等，不能使用列表、集合、字典等可变类型</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100"/>
              </a:lnSpc>
              <a:buBlip>
                <a:blip r:embed="rId1"/>
              </a:buBlip>
            </a:pPr>
            <a:r>
              <a:rPr lang="zh-CN" altLang="zh-CN" sz="2400" dirty="0" smtClean="0">
                <a:solidFill>
                  <a:srgbClr val="FF3300"/>
                </a:solidFill>
                <a:latin typeface="微软雅黑" panose="020B0503020204020204" pitchFamily="34" charset="-122"/>
                <a:ea typeface="微软雅黑" panose="020B0503020204020204" pitchFamily="34" charset="-122"/>
              </a:rPr>
              <a:t>字典</a:t>
            </a:r>
            <a:r>
              <a:rPr lang="zh-CN" altLang="zh-CN" sz="2400" dirty="0">
                <a:solidFill>
                  <a:srgbClr val="FF3300"/>
                </a:solidFill>
                <a:latin typeface="微软雅黑" panose="020B0503020204020204" pitchFamily="34" charset="-122"/>
                <a:ea typeface="微软雅黑" panose="020B0503020204020204" pitchFamily="34" charset="-122"/>
              </a:rPr>
              <a:t>的键是唯一的，而值可以不唯一</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100"/>
              </a:lnSpc>
              <a:buNone/>
            </a:pPr>
            <a:r>
              <a:rPr lang="zh-CN" altLang="zh-CN" sz="2400" dirty="0">
                <a:latin typeface="微软雅黑" panose="020B0503020204020204" pitchFamily="34" charset="-122"/>
                <a:ea typeface="微软雅黑" panose="020B0503020204020204" pitchFamily="34" charset="-122"/>
              </a:rPr>
              <a:t>下面的字典都是合法的：</a:t>
            </a:r>
            <a:endParaRPr lang="zh-CN" altLang="zh-CN" sz="2400" dirty="0">
              <a:latin typeface="微软雅黑" panose="020B0503020204020204" pitchFamily="34" charset="-122"/>
              <a:ea typeface="微软雅黑" panose="020B0503020204020204" pitchFamily="34" charset="-122"/>
            </a:endParaRPr>
          </a:p>
          <a:p>
            <a:pPr marL="0" indent="0" fontAlgn="ctr">
              <a:lnSpc>
                <a:spcPts val="3100"/>
              </a:lnSpc>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':79, '</a:t>
            </a:r>
            <a:r>
              <a:rPr lang="zh-CN" altLang="zh-CN" sz="2400" dirty="0">
                <a:latin typeface="微软雅黑" panose="020B0503020204020204" pitchFamily="34" charset="-122"/>
                <a:ea typeface="微软雅黑" panose="020B0503020204020204" pitchFamily="34" charset="-122"/>
              </a:rPr>
              <a:t>化学</a:t>
            </a:r>
            <a:r>
              <a:rPr lang="en-US" altLang="zh-CN" sz="2400" dirty="0">
                <a:latin typeface="微软雅黑" panose="020B0503020204020204" pitchFamily="34" charset="-122"/>
                <a:ea typeface="微软雅黑" panose="020B0503020204020204" pitchFamily="34" charset="-122"/>
              </a:rPr>
              <a:t>': 78}</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3.1 </a:t>
            </a:r>
            <a:r>
              <a:rPr lang="zh-CN" altLang="en-US" sz="2800" dirty="0" smtClean="0">
                <a:latin typeface="微软雅黑" panose="020B0503020204020204" pitchFamily="34" charset="-122"/>
                <a:ea typeface="微软雅黑" panose="020B0503020204020204" pitchFamily="34" charset="-122"/>
              </a:rPr>
              <a:t>组合数据类型简介</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233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a:lnSpc>
                <a:spcPct val="120000"/>
              </a:lnSpc>
              <a:buFont typeface="Wingdings" panose="05000000000000000000" pitchFamily="2" charset="2"/>
              <a:buNone/>
            </a:pPr>
            <a:r>
              <a:rPr lang="zh-CN" altLang="zh-CN" sz="2400" dirty="0" smtClean="0">
                <a:latin typeface="微软雅黑" panose="020B0503020204020204" pitchFamily="34" charset="-122"/>
                <a:ea typeface="微软雅黑" panose="020B0503020204020204" pitchFamily="34" charset="-122"/>
              </a:rPr>
              <a:t>序列</a:t>
            </a:r>
            <a:r>
              <a:rPr lang="zh-CN" altLang="zh-CN" sz="2400" dirty="0">
                <a:latin typeface="微软雅黑" panose="020B0503020204020204" pitchFamily="34" charset="-122"/>
                <a:ea typeface="微软雅黑" panose="020B0503020204020204" pitchFamily="34" charset="-122"/>
              </a:rPr>
              <a:t>中的每个元素都分配一个数字，即它的索引，索引又称下标或位置。序列支持</a:t>
            </a:r>
            <a:r>
              <a:rPr lang="zh-CN" altLang="zh-CN" sz="2400" dirty="0">
                <a:solidFill>
                  <a:srgbClr val="FF3300"/>
                </a:solidFill>
                <a:latin typeface="微软雅黑" panose="020B0503020204020204" pitchFamily="34" charset="-122"/>
                <a:ea typeface="微软雅黑" panose="020B0503020204020204" pitchFamily="34" charset="-122"/>
              </a:rPr>
              <a:t>双向索引</a:t>
            </a:r>
            <a:r>
              <a:rPr lang="zh-CN" altLang="zh-CN" sz="2400" dirty="0">
                <a:latin typeface="微软雅黑" panose="020B0503020204020204" pitchFamily="34" charset="-122"/>
                <a:ea typeface="微软雅黑" panose="020B0503020204020204" pitchFamily="34" charset="-122"/>
              </a:rPr>
              <a:t>，如果使用正向索引，第一个元素的索引为</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，第二个元素的索引为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，依此类推；如果使用负向索引，则最后一个元素的索引为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，倒数第二个元素的索引为</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，依此类推。</a:t>
            </a:r>
            <a:endParaRPr lang="en-US" altLang="zh-CN" sz="24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827584" y="4402650"/>
          <a:ext cx="7560839" cy="1618638"/>
        </p:xfrm>
        <a:graphic>
          <a:graphicData uri="http://schemas.openxmlformats.org/drawingml/2006/table">
            <a:tbl>
              <a:tblPr firstRow="1" firstCol="1" bandRow="1">
                <a:tableStyleId>{21E4AEA4-8DFA-4A89-87EB-49C32662AFE0}</a:tableStyleId>
              </a:tblPr>
              <a:tblGrid>
                <a:gridCol w="1674610"/>
                <a:gridCol w="725512"/>
                <a:gridCol w="573413"/>
                <a:gridCol w="573413"/>
                <a:gridCol w="573413"/>
                <a:gridCol w="573413"/>
                <a:gridCol w="573413"/>
                <a:gridCol w="573413"/>
                <a:gridCol w="573413"/>
                <a:gridCol w="573413"/>
                <a:gridCol w="573413"/>
              </a:tblGrid>
              <a:tr h="602682">
                <a:tc>
                  <a:txBody>
                    <a:bodyPr/>
                    <a:lstStyle/>
                    <a:p>
                      <a:pPr algn="just">
                        <a:spcAft>
                          <a:spcPts val="0"/>
                        </a:spcAft>
                      </a:pPr>
                      <a:r>
                        <a:rPr lang="zh-CN" sz="2400" b="1" kern="1050">
                          <a:effectLst/>
                        </a:rPr>
                        <a:t>序列</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P</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y</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t</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h</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o</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n</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 </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3</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7</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r>
              <a:tr h="602682">
                <a:tc>
                  <a:txBody>
                    <a:bodyPr/>
                    <a:lstStyle/>
                    <a:p>
                      <a:pPr algn="just">
                        <a:spcAft>
                          <a:spcPts val="0"/>
                        </a:spcAft>
                      </a:pPr>
                      <a:r>
                        <a:rPr lang="zh-CN" sz="2400" b="1" kern="1050">
                          <a:effectLst/>
                        </a:rPr>
                        <a:t>正向索引</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0</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1</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2</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3</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4</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5</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6</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7</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8</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9</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r>
              <a:tr h="413274">
                <a:tc>
                  <a:txBody>
                    <a:bodyPr/>
                    <a:lstStyle/>
                    <a:p>
                      <a:pPr algn="just">
                        <a:spcAft>
                          <a:spcPts val="0"/>
                        </a:spcAft>
                      </a:pPr>
                      <a:r>
                        <a:rPr lang="zh-CN" sz="2400" b="1" kern="1050">
                          <a:effectLst/>
                        </a:rPr>
                        <a:t>反向索引</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-10</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-9</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-8</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-7</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-6</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-5</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-4</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-3</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a:effectLst/>
                        </a:rPr>
                        <a:t>-2</a:t>
                      </a:r>
                      <a:endParaRPr lang="zh-CN" sz="2400" b="1"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2400" b="1" kern="100" dirty="0">
                          <a:effectLst/>
                        </a:rPr>
                        <a:t>-1</a:t>
                      </a:r>
                      <a:endParaRPr lang="zh-CN" sz="2400" b="1"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autoUpdateAnimBg="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ts val="3200"/>
              </a:lnSpc>
              <a:buNone/>
            </a:pPr>
            <a:r>
              <a:rPr lang="en-US" altLang="zh-CN" sz="2800" dirty="0" smtClean="0">
                <a:latin typeface="微软雅黑" panose="020B0503020204020204" pitchFamily="34" charset="-122"/>
                <a:ea typeface="微软雅黑" panose="020B0503020204020204" pitchFamily="34" charset="-122"/>
              </a:rPr>
              <a:t>1. </a:t>
            </a:r>
            <a:r>
              <a:rPr lang="zh-CN" altLang="zh-CN" sz="2800" dirty="0" smtClean="0">
                <a:latin typeface="微软雅黑" panose="020B0503020204020204" pitchFamily="34" charset="-122"/>
                <a:ea typeface="微软雅黑" panose="020B0503020204020204" pitchFamily="34" charset="-122"/>
              </a:rPr>
              <a:t>字典</a:t>
            </a:r>
            <a:r>
              <a:rPr lang="zh-CN" altLang="zh-CN" sz="2800" dirty="0">
                <a:latin typeface="微软雅黑" panose="020B0503020204020204" pitchFamily="34" charset="-122"/>
                <a:ea typeface="微软雅黑" panose="020B0503020204020204" pitchFamily="34" charset="-122"/>
              </a:rPr>
              <a:t>的创建和删除</a:t>
            </a:r>
            <a:endParaRPr lang="zh-CN" altLang="zh-CN" sz="2800" b="1" dirty="0">
              <a:latin typeface="微软雅黑" panose="020B0503020204020204" pitchFamily="34" charset="-122"/>
              <a:ea typeface="微软雅黑" panose="020B0503020204020204" pitchFamily="34" charset="-122"/>
            </a:endParaRPr>
          </a:p>
          <a:p>
            <a:pPr marL="0" indent="0" fontAlgn="ctr">
              <a:lnSpc>
                <a:spcPts val="32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zh-CN" altLang="zh-CN" sz="2400" dirty="0">
                <a:solidFill>
                  <a:srgbClr val="0070C0"/>
                </a:solidFill>
                <a:latin typeface="微软雅黑" panose="020B0503020204020204" pitchFamily="34" charset="-122"/>
                <a:ea typeface="微软雅黑" panose="020B0503020204020204" pitchFamily="34" charset="-122"/>
              </a:rPr>
              <a:t>赋值语句创建字典</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200"/>
              </a:lnSpc>
              <a:buNone/>
            </a:pPr>
            <a:r>
              <a:rPr lang="zh-CN" altLang="zh-CN" sz="2400" dirty="0">
                <a:latin typeface="微软雅黑" panose="020B0503020204020204" pitchFamily="34" charset="-122"/>
                <a:ea typeface="微软雅黑" panose="020B0503020204020204" pitchFamily="34" charset="-122"/>
              </a:rPr>
              <a:t>使用赋值运算符“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”将一个字典赋值给一个变量即可创建一个字典变量</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2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200"/>
              </a:lnSpc>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':79</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lnSpc>
                <a:spcPts val="32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t>empty_dict</a:t>
            </a:r>
            <a:r>
              <a:rPr lang="en-US" altLang="zh-CN" sz="2400" dirty="0"/>
              <a:t>={} </a:t>
            </a:r>
            <a:r>
              <a:rPr lang="en-US" altLang="zh-CN" sz="2400" dirty="0" smtClean="0"/>
              <a:t>  #</a:t>
            </a:r>
            <a:r>
              <a:rPr lang="zh-CN" altLang="en-US" sz="2400" dirty="0" smtClean="0"/>
              <a:t>创建一个空字典</a:t>
            </a:r>
            <a:endParaRPr lang="zh-CN" altLang="zh-CN" sz="2400" dirty="0" smtClean="0">
              <a:latin typeface="微软雅黑" panose="020B0503020204020204" pitchFamily="34" charset="-122"/>
              <a:ea typeface="微软雅黑" panose="020B0503020204020204" pitchFamily="34" charset="-122"/>
            </a:endParaRPr>
          </a:p>
          <a:p>
            <a:pPr marL="0" indent="0">
              <a:lnSpc>
                <a:spcPts val="34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2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err="1">
                <a:solidFill>
                  <a:srgbClr val="0070C0"/>
                </a:solidFill>
                <a:latin typeface="微软雅黑" panose="020B0503020204020204" pitchFamily="34" charset="-122"/>
                <a:ea typeface="微软雅黑" panose="020B0503020204020204" pitchFamily="34" charset="-122"/>
              </a:rPr>
              <a:t>dict</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函数</a:t>
            </a:r>
            <a:r>
              <a:rPr lang="zh-CN" altLang="zh-CN" sz="2400" dirty="0" smtClean="0">
                <a:solidFill>
                  <a:srgbClr val="0070C0"/>
                </a:solidFill>
                <a:latin typeface="微软雅黑" panose="020B0503020204020204" pitchFamily="34" charset="-122"/>
                <a:ea typeface="微软雅黑" panose="020B0503020204020204" pitchFamily="34" charset="-122"/>
              </a:rPr>
              <a:t>创建</a:t>
            </a:r>
            <a:r>
              <a:rPr lang="zh-CN" altLang="zh-CN" sz="2400" dirty="0">
                <a:solidFill>
                  <a:srgbClr val="0070C0"/>
                </a:solidFill>
                <a:latin typeface="微软雅黑" panose="020B0503020204020204" pitchFamily="34" charset="-122"/>
                <a:ea typeface="微软雅黑" panose="020B0503020204020204" pitchFamily="34" charset="-122"/>
              </a:rPr>
              <a:t>字典</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smtClean="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dict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函数可以</a:t>
            </a:r>
            <a:r>
              <a:rPr lang="zh-CN" altLang="zh-CN" sz="2400" dirty="0">
                <a:solidFill>
                  <a:srgbClr val="FF3300"/>
                </a:solidFill>
                <a:latin typeface="微软雅黑" panose="020B0503020204020204" pitchFamily="34" charset="-122"/>
                <a:ea typeface="微软雅黑" panose="020B0503020204020204" pitchFamily="34" charset="-122"/>
              </a:rPr>
              <a:t>将键值对形式的列表或元组创建为字典</a:t>
            </a:r>
            <a:r>
              <a:rPr lang="zh-CN" altLang="zh-CN" sz="2400" dirty="0">
                <a:latin typeface="微软雅黑" panose="020B0503020204020204" pitchFamily="34" charset="-122"/>
                <a:ea typeface="微软雅黑" panose="020B0503020204020204" pitchFamily="34" charset="-122"/>
              </a:rPr>
              <a:t>。因为每个列表或元组将被当成键值对处理，所以这些列表或元组都只能包含两个元素。</a:t>
            </a:r>
            <a:endParaRPr lang="zh-CN" altLang="zh-CN" sz="2400" dirty="0">
              <a:latin typeface="微软雅黑" panose="020B0503020204020204" pitchFamily="34" charset="-122"/>
              <a:ea typeface="微软雅黑" panose="020B0503020204020204" pitchFamily="34" charset="-122"/>
            </a:endParaRPr>
          </a:p>
          <a:p>
            <a:pPr fontAlgn="ctr">
              <a:lnSpc>
                <a:spcPts val="3500"/>
              </a:lnSpc>
              <a:buBlip>
                <a:blip r:embed="rId1"/>
              </a:buBlip>
            </a:pPr>
            <a:r>
              <a:rPr lang="zh-CN" altLang="zh-CN" sz="2400" dirty="0" smtClean="0">
                <a:latin typeface="微软雅黑" panose="020B0503020204020204" pitchFamily="34" charset="-122"/>
                <a:ea typeface="微软雅黑" panose="020B0503020204020204" pitchFamily="34" charset="-122"/>
              </a:rPr>
              <a:t>将</a:t>
            </a:r>
            <a:r>
              <a:rPr lang="zh-CN" altLang="zh-CN" sz="2400" dirty="0">
                <a:latin typeface="微软雅黑" panose="020B0503020204020204" pitchFamily="34" charset="-122"/>
                <a:ea typeface="微软雅黑" panose="020B0503020204020204" pitchFamily="34" charset="-122"/>
              </a:rPr>
              <a:t>键值对形式的列表创建为字典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scores=</a:t>
            </a:r>
            <a:r>
              <a:rPr lang="en-US" altLang="zh-CN" sz="2400" dirty="0" err="1">
                <a:latin typeface="微软雅黑" panose="020B0503020204020204" pitchFamily="34" charset="-122"/>
                <a:ea typeface="微软雅黑" panose="020B0503020204020204" pitchFamily="34" charset="-122"/>
              </a:rPr>
              <a:t>dict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',95],['</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',90],['</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',79</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fontAlgn="ctr">
              <a:buBlip>
                <a:blip r:embed="rId1"/>
              </a:buBlip>
            </a:pPr>
            <a:r>
              <a:rPr lang="zh-CN" altLang="zh-CN" sz="2400" dirty="0">
                <a:latin typeface="微软雅黑" panose="020B0503020204020204" pitchFamily="34" charset="-122"/>
                <a:ea typeface="微软雅黑" panose="020B0503020204020204" pitchFamily="34" charset="-122"/>
              </a:rPr>
              <a:t>将</a:t>
            </a:r>
            <a:r>
              <a:rPr lang="zh-CN" altLang="zh-CN" sz="2400" dirty="0">
                <a:latin typeface="微软雅黑" panose="020B0503020204020204" pitchFamily="34" charset="-122"/>
                <a:ea typeface="微软雅黑" panose="020B0503020204020204" pitchFamily="34" charset="-122"/>
              </a:rPr>
              <a:t>键值对形式的元组创建为字典。例如：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r>
              <a:rPr lang="en-US" altLang="zh-CN" sz="2400" dirty="0" err="1">
                <a:latin typeface="微软雅黑" panose="020B0503020204020204" pitchFamily="34" charset="-122"/>
                <a:ea typeface="微软雅黑" panose="020B0503020204020204" pitchFamily="34" charset="-122"/>
              </a:rPr>
              <a:t>dict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',95),('</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',90),('</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',79)))</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fontAlgn="ctr">
              <a:lnSpc>
                <a:spcPts val="3400"/>
              </a:lnSpc>
              <a:buBlip>
                <a:blip r:embed="rId1"/>
              </a:buBlip>
            </a:pPr>
            <a:r>
              <a:rPr lang="zh-CN" altLang="zh-CN" sz="2400" dirty="0" smtClean="0">
                <a:latin typeface="微软雅黑" panose="020B0503020204020204" pitchFamily="34" charset="-122"/>
                <a:ea typeface="微软雅黑" panose="020B0503020204020204" pitchFamily="34" charset="-122"/>
              </a:rPr>
              <a:t>通过</a:t>
            </a:r>
            <a:r>
              <a:rPr lang="zh-CN" altLang="zh-CN" sz="2400" dirty="0">
                <a:solidFill>
                  <a:srgbClr val="FF3300"/>
                </a:solidFill>
                <a:latin typeface="微软雅黑" panose="020B0503020204020204" pitchFamily="34" charset="-122"/>
                <a:ea typeface="微软雅黑" panose="020B0503020204020204" pitchFamily="34" charset="-122"/>
              </a:rPr>
              <a:t>指定关键字参数</a:t>
            </a:r>
            <a:r>
              <a:rPr lang="zh-CN" altLang="zh-CN" sz="2400" dirty="0">
                <a:latin typeface="微软雅黑" panose="020B0503020204020204" pitchFamily="34" charset="-122"/>
                <a:ea typeface="微软雅黑" panose="020B0503020204020204" pitchFamily="34" charset="-122"/>
              </a:rPr>
              <a:t>创建字典</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scores=</a:t>
            </a:r>
            <a:r>
              <a:rPr lang="en-US" altLang="zh-CN" sz="2400" dirty="0" err="1">
                <a:latin typeface="微软雅黑" panose="020B0503020204020204" pitchFamily="34" charset="-122"/>
                <a:ea typeface="微软雅黑" panose="020B0503020204020204" pitchFamily="34" charset="-122"/>
              </a:rPr>
              <a:t>dict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=95,</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=90,</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=79)</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numbers=</a:t>
            </a:r>
            <a:r>
              <a:rPr lang="en-US" altLang="zh-CN" sz="2400" dirty="0" err="1">
                <a:latin typeface="微软雅黑" panose="020B0503020204020204" pitchFamily="34" charset="-122"/>
                <a:ea typeface="微软雅黑" panose="020B0503020204020204" pitchFamily="34" charset="-122"/>
              </a:rPr>
              <a:t>dict</a:t>
            </a:r>
            <a:r>
              <a:rPr lang="en-US" altLang="zh-CN" sz="2400" dirty="0">
                <a:latin typeface="微软雅黑" panose="020B0503020204020204" pitchFamily="34" charset="-122"/>
                <a:ea typeface="微软雅黑" panose="020B0503020204020204" pitchFamily="34" charset="-122"/>
              </a:rPr>
              <a:t>(one=1,two=2,three=3)</a:t>
            </a:r>
            <a:endParaRPr lang="zh-CN" altLang="zh-CN" sz="2400" dirty="0">
              <a:latin typeface="微软雅黑" panose="020B0503020204020204" pitchFamily="34" charset="-122"/>
              <a:ea typeface="微软雅黑" panose="020B0503020204020204" pitchFamily="34" charset="-122"/>
            </a:endParaRPr>
          </a:p>
          <a:p>
            <a:pPr fontAlgn="ctr">
              <a:lnSpc>
                <a:spcPts val="3400"/>
              </a:lnSpc>
              <a:buBlip>
                <a:blip r:embed="rId1"/>
              </a:buBlip>
            </a:pPr>
            <a:r>
              <a:rPr lang="zh-CN" altLang="zh-CN" sz="2400" dirty="0" smtClean="0">
                <a:latin typeface="微软雅黑" panose="020B0503020204020204" pitchFamily="34" charset="-122"/>
                <a:ea typeface="微软雅黑" panose="020B0503020204020204" pitchFamily="34" charset="-122"/>
              </a:rPr>
              <a:t>将</a:t>
            </a:r>
            <a:r>
              <a:rPr lang="zh-CN" altLang="zh-CN" sz="2400" dirty="0">
                <a:latin typeface="微软雅黑" panose="020B0503020204020204" pitchFamily="34" charset="-122"/>
                <a:ea typeface="微软雅黑" panose="020B0503020204020204" pitchFamily="34" charset="-122"/>
              </a:rPr>
              <a:t>多个序列生成</a:t>
            </a:r>
            <a:r>
              <a:rPr lang="zh-CN" altLang="zh-CN" sz="2400" dirty="0" smtClean="0">
                <a:latin typeface="微软雅黑" panose="020B0503020204020204" pitchFamily="34" charset="-122"/>
                <a:ea typeface="微软雅黑" panose="020B0503020204020204" pitchFamily="34" charset="-122"/>
              </a:rPr>
              <a:t>字典</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400"/>
              </a:lnSpc>
              <a:buNone/>
            </a:pPr>
            <a:r>
              <a:rPr lang="zh-CN" altLang="zh-CN" sz="2400" dirty="0" smtClean="0">
                <a:solidFill>
                  <a:srgbClr val="FF3300"/>
                </a:solidFill>
                <a:latin typeface="微软雅黑" panose="020B0503020204020204" pitchFamily="34" charset="-122"/>
                <a:ea typeface="微软雅黑" panose="020B0503020204020204" pitchFamily="34" charset="-122"/>
              </a:rPr>
              <a:t>使用</a:t>
            </a:r>
            <a:r>
              <a:rPr lang="en-US" altLang="zh-CN" sz="2400" dirty="0">
                <a:solidFill>
                  <a:srgbClr val="FF3300"/>
                </a:solidFill>
                <a:latin typeface="微软雅黑" panose="020B0503020204020204" pitchFamily="34" charset="-122"/>
                <a:ea typeface="微软雅黑" panose="020B0503020204020204" pitchFamily="34" charset="-122"/>
              </a:rPr>
              <a:t>zip()</a:t>
            </a:r>
            <a:r>
              <a:rPr lang="zh-CN" altLang="zh-CN" sz="2400" dirty="0">
                <a:solidFill>
                  <a:srgbClr val="FF3300"/>
                </a:solidFill>
                <a:latin typeface="微软雅黑" panose="020B0503020204020204" pitchFamily="34" charset="-122"/>
                <a:ea typeface="微软雅黑" panose="020B0503020204020204" pitchFamily="34" charset="-122"/>
              </a:rPr>
              <a:t>函数</a:t>
            </a:r>
            <a:r>
              <a:rPr lang="zh-CN" altLang="zh-CN" sz="2400" dirty="0">
                <a:latin typeface="微软雅黑" panose="020B0503020204020204" pitchFamily="34" charset="-122"/>
                <a:ea typeface="微软雅黑" panose="020B0503020204020204" pitchFamily="34" charset="-122"/>
              </a:rPr>
              <a:t>，可以将多个序列作为参数，返回由元组构成的</a:t>
            </a:r>
            <a:r>
              <a:rPr lang="zh-CN" altLang="zh-CN" sz="2400" dirty="0" smtClean="0">
                <a:latin typeface="微软雅黑" panose="020B0503020204020204" pitchFamily="34" charset="-122"/>
                <a:ea typeface="微软雅黑" panose="020B0503020204020204" pitchFamily="34" charset="-122"/>
              </a:rPr>
              <a:t>列表</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keys=['</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values=[89.5,95,90,79]</a:t>
            </a:r>
            <a:endParaRPr lang="zh-CN" altLang="zh-CN" sz="2400" dirty="0">
              <a:latin typeface="微软雅黑" panose="020B0503020204020204" pitchFamily="34" charset="-122"/>
              <a:ea typeface="微软雅黑" panose="020B0503020204020204" pitchFamily="34" charset="-122"/>
            </a:endParaRPr>
          </a:p>
          <a:p>
            <a:pPr marL="0" indent="0">
              <a:lnSpc>
                <a:spcPts val="34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kv</a:t>
            </a:r>
            <a:r>
              <a:rPr lang="en-US" altLang="zh-CN" sz="2400" dirty="0">
                <a:latin typeface="微软雅黑" panose="020B0503020204020204" pitchFamily="34" charset="-122"/>
                <a:ea typeface="微软雅黑" panose="020B0503020204020204" pitchFamily="34" charset="-122"/>
              </a:rPr>
              <a:t>=zip(</a:t>
            </a:r>
            <a:r>
              <a:rPr lang="en-US" altLang="zh-CN" sz="2400" dirty="0" err="1">
                <a:latin typeface="微软雅黑" panose="020B0503020204020204" pitchFamily="34" charset="-122"/>
                <a:ea typeface="微软雅黑" panose="020B0503020204020204" pitchFamily="34" charset="-122"/>
              </a:rPr>
              <a:t>keys,values</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err="1">
                <a:solidFill>
                  <a:srgbClr val="0070C0"/>
                </a:solidFill>
                <a:latin typeface="微软雅黑" panose="020B0503020204020204" pitchFamily="34" charset="-122"/>
                <a:ea typeface="微软雅黑" panose="020B0503020204020204" pitchFamily="34" charset="-122"/>
              </a:rPr>
              <a:t>formkeys</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方法创建字典</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en-US" altLang="zh-CN" sz="2400" dirty="0" err="1">
                <a:latin typeface="微软雅黑" panose="020B0503020204020204" pitchFamily="34" charset="-122"/>
                <a:ea typeface="微软雅黑" panose="020B0503020204020204" pitchFamily="34" charset="-122"/>
              </a:rPr>
              <a:t>fromkeys</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方法用于创建一个新字典。其语法格式为：</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r>
              <a:rPr lang="en-US" altLang="zh-CN" sz="2400" dirty="0" err="1">
                <a:solidFill>
                  <a:srgbClr val="FF3300"/>
                </a:solidFill>
                <a:latin typeface="微软雅黑" panose="020B0503020204020204" pitchFamily="34" charset="-122"/>
                <a:ea typeface="微软雅黑" panose="020B0503020204020204" pitchFamily="34" charset="-122"/>
              </a:rPr>
              <a:t>dict.fromkeys</a:t>
            </a:r>
            <a:r>
              <a:rPr lang="en-US"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err="1">
                <a:solidFill>
                  <a:srgbClr val="FF3300"/>
                </a:solidFill>
                <a:latin typeface="微软雅黑" panose="020B0503020204020204" pitchFamily="34" charset="-122"/>
                <a:ea typeface="微软雅黑" panose="020B0503020204020204" pitchFamily="34" charset="-122"/>
              </a:rPr>
              <a:t>seq</a:t>
            </a:r>
            <a:r>
              <a:rPr lang="en-US" altLang="zh-CN" sz="2400" dirty="0">
                <a:solidFill>
                  <a:srgbClr val="FF3300"/>
                </a:solidFill>
                <a:latin typeface="微软雅黑" panose="020B0503020204020204" pitchFamily="34" charset="-122"/>
                <a:ea typeface="微软雅黑" panose="020B0503020204020204" pitchFamily="34" charset="-122"/>
              </a:rPr>
              <a:t>[,value])</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其中，参数</a:t>
            </a:r>
            <a:r>
              <a:rPr lang="en-US" altLang="zh-CN" sz="2400" dirty="0" err="1">
                <a:latin typeface="微软雅黑" panose="020B0503020204020204" pitchFamily="34" charset="-122"/>
                <a:ea typeface="微软雅黑" panose="020B0503020204020204" pitchFamily="34" charset="-122"/>
              </a:rPr>
              <a:t>seq</a:t>
            </a:r>
            <a:r>
              <a:rPr lang="zh-CN" altLang="zh-CN" sz="2400" dirty="0">
                <a:latin typeface="微软雅黑" panose="020B0503020204020204" pitchFamily="34" charset="-122"/>
                <a:ea typeface="微软雅黑" panose="020B0503020204020204" pitchFamily="34" charset="-122"/>
              </a:rPr>
              <a:t>表示字典的键值序列；参数</a:t>
            </a:r>
            <a:r>
              <a:rPr lang="en-US" altLang="zh-CN" sz="2400" dirty="0">
                <a:latin typeface="微软雅黑" panose="020B0503020204020204" pitchFamily="34" charset="-122"/>
                <a:ea typeface="微软雅黑" panose="020B0503020204020204" pitchFamily="34" charset="-122"/>
              </a:rPr>
              <a:t>value</a:t>
            </a:r>
            <a:r>
              <a:rPr lang="zh-CN" altLang="zh-CN" sz="2400" dirty="0">
                <a:latin typeface="微软雅黑" panose="020B0503020204020204" pitchFamily="34" charset="-122"/>
                <a:ea typeface="微软雅黑" panose="020B0503020204020204" pitchFamily="34" charset="-122"/>
              </a:rPr>
              <a:t>为可选项，是字典所有键对应的初始值。如果指定值，则所有键具有这个相同的值；如果不指定值，则所有键为空值</a:t>
            </a:r>
            <a:r>
              <a:rPr lang="en-US" altLang="zh-CN" sz="2400" dirty="0">
                <a:latin typeface="微软雅黑" panose="020B0503020204020204" pitchFamily="34" charset="-122"/>
                <a:ea typeface="微软雅黑" panose="020B0503020204020204" pitchFamily="34" charset="-122"/>
              </a:rPr>
              <a:t>None</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scores={}</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scores.fromkeys</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'],0)   #</a:t>
            </a:r>
            <a:r>
              <a:rPr lang="zh-CN" altLang="zh-CN" sz="2400" dirty="0">
                <a:latin typeface="微软雅黑" panose="020B0503020204020204" pitchFamily="34" charset="-122"/>
                <a:ea typeface="微软雅黑" panose="020B0503020204020204" pitchFamily="34" charset="-122"/>
              </a:rPr>
              <a:t>创建值为</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的字典</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smtClean="0">
                <a:latin typeface="微软雅黑" panose="020B0503020204020204" pitchFamily="34" charset="-122"/>
                <a:ea typeface="微软雅黑" panose="020B0503020204020204" pitchFamily="34" charset="-122"/>
              </a:rPr>
              <a:t>访问</a:t>
            </a:r>
            <a:r>
              <a:rPr lang="zh-CN" altLang="zh-CN" sz="2800" dirty="0">
                <a:latin typeface="微软雅黑" panose="020B0503020204020204" pitchFamily="34" charset="-122"/>
                <a:ea typeface="微软雅黑" panose="020B0503020204020204" pitchFamily="34" charset="-122"/>
              </a:rPr>
              <a:t>字典元素</a:t>
            </a:r>
            <a:endParaRPr lang="zh-CN" altLang="zh-CN" sz="2800" b="1"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通过</a:t>
            </a:r>
            <a:r>
              <a:rPr lang="zh-CN" altLang="zh-CN" sz="2400" dirty="0">
                <a:solidFill>
                  <a:srgbClr val="0070C0"/>
                </a:solidFill>
                <a:latin typeface="微软雅黑" panose="020B0503020204020204" pitchFamily="34" charset="-122"/>
                <a:ea typeface="微软雅黑" panose="020B0503020204020204" pitchFamily="34" charset="-122"/>
              </a:rPr>
              <a:t>键访问值</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a:latin typeface="微软雅黑" panose="020B0503020204020204" pitchFamily="34" charset="-122"/>
                <a:ea typeface="微软雅黑" panose="020B0503020204020204" pitchFamily="34" charset="-122"/>
              </a:rPr>
              <a:t>字典的键值对是一种映射关系，</a:t>
            </a:r>
            <a:r>
              <a:rPr lang="zh-CN" altLang="zh-CN" sz="2400" dirty="0">
                <a:solidFill>
                  <a:srgbClr val="FF3300"/>
                </a:solidFill>
                <a:latin typeface="微软雅黑" panose="020B0503020204020204" pitchFamily="34" charset="-122"/>
                <a:ea typeface="微软雅黑" panose="020B0503020204020204" pitchFamily="34" charset="-122"/>
              </a:rPr>
              <a:t>通过键就可以访问值</a:t>
            </a:r>
            <a:r>
              <a:rPr lang="zh-CN" altLang="zh-CN" sz="2400" dirty="0">
                <a:latin typeface="微软雅黑" panose="020B0503020204020204" pitchFamily="34" charset="-122"/>
                <a:ea typeface="微软雅黑" panose="020B0503020204020204" pitchFamily="34" charset="-122"/>
              </a:rPr>
              <a:t>。字典元素的访问与列表类似，只不过在中括号</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”里添加的是键而不是索引</a:t>
            </a:r>
            <a:r>
              <a:rPr lang="zh-CN" altLang="zh-CN" sz="2400" dirty="0">
                <a:latin typeface="微软雅黑" panose="020B0503020204020204" pitchFamily="34" charset="-122"/>
                <a:ea typeface="微软雅黑" panose="020B0503020204020204" pitchFamily="34" charset="-122"/>
              </a:rPr>
              <a:t>，如果键不存在会抛出异常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en-US" sz="2400" dirty="0" smtClean="0">
                <a:latin typeface="微软雅黑" panose="020B0503020204020204" pitchFamily="34" charset="-122"/>
                <a:ea typeface="微软雅黑" panose="020B0503020204020204" pitchFamily="34" charset="-122"/>
              </a:rPr>
              <a:t>例如：</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指定的键存在，返回对应的</a:t>
            </a:r>
            <a:r>
              <a:rPr lang="zh-CN" altLang="zh-CN" sz="2400" dirty="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高等数学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指定的键不存在，抛出</a:t>
            </a:r>
            <a:r>
              <a:rPr lang="zh-CN" altLang="zh-CN" sz="2400" dirty="0" smtClean="0">
                <a:latin typeface="微软雅黑" panose="020B0503020204020204" pitchFamily="34" charset="-122"/>
                <a:ea typeface="微软雅黑" panose="020B0503020204020204" pitchFamily="34" charset="-122"/>
              </a:rPr>
              <a:t>异常</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smtClean="0">
                <a:latin typeface="微软雅黑" panose="020B0503020204020204" pitchFamily="34" charset="-122"/>
                <a:ea typeface="微软雅黑" panose="020B0503020204020204" pitchFamily="34" charset="-122"/>
              </a:rPr>
              <a:t>访问</a:t>
            </a:r>
            <a:r>
              <a:rPr lang="zh-CN" altLang="zh-CN" sz="2800" dirty="0">
                <a:latin typeface="微软雅黑" panose="020B0503020204020204" pitchFamily="34" charset="-122"/>
                <a:ea typeface="微软雅黑" panose="020B0503020204020204" pitchFamily="34" charset="-122"/>
              </a:rPr>
              <a:t>字典元素</a:t>
            </a:r>
            <a:endParaRPr lang="zh-CN" altLang="zh-CN" sz="2800" b="1"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通过</a:t>
            </a:r>
            <a:r>
              <a:rPr lang="zh-CN" altLang="zh-CN" sz="2400" dirty="0">
                <a:solidFill>
                  <a:srgbClr val="0070C0"/>
                </a:solidFill>
                <a:latin typeface="微软雅黑" panose="020B0503020204020204" pitchFamily="34" charset="-122"/>
                <a:ea typeface="微软雅黑" panose="020B0503020204020204" pitchFamily="34" charset="-122"/>
              </a:rPr>
              <a:t>键访问值</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zh-CN" altLang="zh-CN" sz="2400" dirty="0">
                <a:latin typeface="微软雅黑" panose="020B0503020204020204" pitchFamily="34" charset="-122"/>
                <a:ea typeface="微软雅黑" panose="020B0503020204020204" pitchFamily="34" charset="-122"/>
              </a:rPr>
              <a:t>字典对象还提供了一个</a:t>
            </a:r>
            <a:r>
              <a:rPr lang="en-US" altLang="zh-CN" sz="2400" dirty="0">
                <a:solidFill>
                  <a:srgbClr val="FF3300"/>
                </a:solidFill>
                <a:latin typeface="微软雅黑" panose="020B0503020204020204" pitchFamily="34" charset="-122"/>
                <a:ea typeface="微软雅黑" panose="020B0503020204020204" pitchFamily="34" charset="-122"/>
              </a:rPr>
              <a:t>get()</a:t>
            </a:r>
            <a:r>
              <a:rPr lang="zh-CN" altLang="zh-CN" sz="2400" dirty="0">
                <a:solidFill>
                  <a:srgbClr val="FF3300"/>
                </a:solidFill>
                <a:latin typeface="微软雅黑" panose="020B0503020204020204" pitchFamily="34" charset="-122"/>
                <a:ea typeface="微软雅黑" panose="020B0503020204020204" pitchFamily="34" charset="-122"/>
              </a:rPr>
              <a:t>方法用来返回指定键对应的值</a:t>
            </a:r>
            <a:r>
              <a:rPr lang="zh-CN" altLang="zh-CN" sz="2400" dirty="0">
                <a:latin typeface="微软雅黑" panose="020B0503020204020204" pitchFamily="34" charset="-122"/>
                <a:ea typeface="微软雅黑" panose="020B0503020204020204" pitchFamily="34" charset="-122"/>
              </a:rPr>
              <a:t>。如果键存在时，返回该键对应的值；如果键不存在时也不会出错，而是返回特定的值</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scores.get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指定的键存在，返回对应的值</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95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scores.get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高等数学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键不存在</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指定的键不存在，返回指定的值</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键不存在</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字典</a:t>
            </a:r>
            <a:r>
              <a:rPr lang="zh-CN" altLang="zh-CN" sz="2400" dirty="0">
                <a:solidFill>
                  <a:srgbClr val="0070C0"/>
                </a:solidFill>
                <a:latin typeface="微软雅黑" panose="020B0503020204020204" pitchFamily="34" charset="-122"/>
                <a:ea typeface="微软雅黑" panose="020B0503020204020204" pitchFamily="34" charset="-122"/>
              </a:rPr>
              <a:t>的遍历</a:t>
            </a:r>
            <a:endParaRPr lang="zh-CN" altLang="zh-CN" sz="2400" dirty="0">
              <a:solidFill>
                <a:srgbClr val="0070C0"/>
              </a:solidFill>
              <a:latin typeface="微软雅黑" panose="020B0503020204020204" pitchFamily="34" charset="-122"/>
              <a:ea typeface="微软雅黑" panose="020B0503020204020204" pitchFamily="34" charset="-122"/>
            </a:endParaRPr>
          </a:p>
          <a:p>
            <a:pPr fontAlgn="ctr">
              <a:buBlip>
                <a:blip r:embed="rId1"/>
              </a:buBlip>
            </a:pPr>
            <a:r>
              <a:rPr lang="zh-CN" altLang="zh-CN" sz="2400" dirty="0" smtClean="0">
                <a:latin typeface="微软雅黑" panose="020B0503020204020204" pitchFamily="34" charset="-122"/>
                <a:ea typeface="微软雅黑" panose="020B0503020204020204" pitchFamily="34" charset="-122"/>
              </a:rPr>
              <a:t>遍历</a:t>
            </a:r>
            <a:r>
              <a:rPr lang="zh-CN" altLang="zh-CN" sz="2400" dirty="0">
                <a:latin typeface="微软雅黑" panose="020B0503020204020204" pitchFamily="34" charset="-122"/>
                <a:ea typeface="微软雅黑" panose="020B0503020204020204" pitchFamily="34" charset="-122"/>
              </a:rPr>
              <a:t>字典的键</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结合</a:t>
            </a:r>
            <a:r>
              <a:rPr lang="en-US" altLang="zh-CN" sz="2400" dirty="0">
                <a:latin typeface="微软雅黑" panose="020B0503020204020204" pitchFamily="34" charset="-122"/>
                <a:ea typeface="微软雅黑" panose="020B0503020204020204" pitchFamily="34" charset="-122"/>
              </a:rPr>
              <a:t>for</a:t>
            </a:r>
            <a:r>
              <a:rPr lang="zh-CN" altLang="zh-CN" sz="2400" dirty="0">
                <a:latin typeface="微软雅黑" panose="020B0503020204020204" pitchFamily="34" charset="-122"/>
                <a:ea typeface="微软雅黑" panose="020B0503020204020204" pitchFamily="34" charset="-122"/>
              </a:rPr>
              <a:t>循环语句，对字典对象进行遍历时，默认遍历字典的键</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for item in scores:</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print(</a:t>
            </a:r>
            <a:r>
              <a:rPr lang="en-US" altLang="zh-CN" sz="2400" dirty="0" err="1">
                <a:latin typeface="微软雅黑" panose="020B0503020204020204" pitchFamily="34" charset="-122"/>
                <a:ea typeface="微软雅黑" panose="020B0503020204020204" pitchFamily="34" charset="-122"/>
              </a:rPr>
              <a:t>item,end</a:t>
            </a:r>
            <a:r>
              <a:rPr lang="en-US" altLang="zh-CN" sz="2400" dirty="0">
                <a:latin typeface="微软雅黑" panose="020B0503020204020204" pitchFamily="34" charset="-122"/>
                <a:ea typeface="微软雅黑" panose="020B0503020204020204" pitchFamily="34" charset="-122"/>
              </a:rPr>
              <a:t>=' ')</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字典对象也提供了遍历键的</a:t>
            </a:r>
            <a:r>
              <a:rPr lang="en-US" altLang="zh-CN" sz="2400" dirty="0">
                <a:latin typeface="微软雅黑" panose="020B0503020204020204" pitchFamily="34" charset="-122"/>
                <a:ea typeface="微软雅黑" panose="020B0503020204020204" pitchFamily="34" charset="-122"/>
              </a:rPr>
              <a:t>keys()</a:t>
            </a:r>
            <a:r>
              <a:rPr lang="zh-CN" altLang="zh-CN" sz="2400" dirty="0" smtClean="0">
                <a:latin typeface="微软雅黑" panose="020B0503020204020204" pitchFamily="34" charset="-122"/>
                <a:ea typeface="微软雅黑" panose="020B0503020204020204" pitchFamily="34" charset="-122"/>
              </a:rPr>
              <a:t>方法</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scores.keys</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字典</a:t>
            </a:r>
            <a:r>
              <a:rPr lang="zh-CN" altLang="zh-CN" sz="2400" dirty="0">
                <a:solidFill>
                  <a:srgbClr val="0070C0"/>
                </a:solidFill>
                <a:latin typeface="微软雅黑" panose="020B0503020204020204" pitchFamily="34" charset="-122"/>
                <a:ea typeface="微软雅黑" panose="020B0503020204020204" pitchFamily="34" charset="-122"/>
              </a:rPr>
              <a:t>的遍历</a:t>
            </a:r>
            <a:endParaRPr lang="zh-CN" altLang="zh-CN" sz="2400" dirty="0">
              <a:solidFill>
                <a:srgbClr val="0070C0"/>
              </a:solidFill>
              <a:latin typeface="微软雅黑" panose="020B0503020204020204" pitchFamily="34" charset="-122"/>
              <a:ea typeface="微软雅黑" panose="020B0503020204020204" pitchFamily="34" charset="-122"/>
            </a:endParaRPr>
          </a:p>
          <a:p>
            <a:pPr fontAlgn="ctr">
              <a:buBlip>
                <a:blip r:embed="rId1"/>
              </a:buBlip>
            </a:pPr>
            <a:r>
              <a:rPr lang="zh-CN" altLang="zh-CN" sz="2400" dirty="0" smtClean="0">
                <a:latin typeface="微软雅黑" panose="020B0503020204020204" pitchFamily="34" charset="-122"/>
                <a:ea typeface="微软雅黑" panose="020B0503020204020204" pitchFamily="34" charset="-122"/>
              </a:rPr>
              <a:t>遍历</a:t>
            </a:r>
            <a:r>
              <a:rPr lang="zh-CN" altLang="zh-CN" sz="2400" dirty="0">
                <a:latin typeface="微软雅黑" panose="020B0503020204020204" pitchFamily="34" charset="-122"/>
                <a:ea typeface="微软雅黑" panose="020B0503020204020204" pitchFamily="34" charset="-122"/>
              </a:rPr>
              <a:t>字典的值</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使用字典对象的</a:t>
            </a:r>
            <a:r>
              <a:rPr lang="en-US" altLang="zh-CN" sz="2400" dirty="0">
                <a:latin typeface="微软雅黑" panose="020B0503020204020204" pitchFamily="34" charset="-122"/>
                <a:ea typeface="微软雅黑" panose="020B0503020204020204" pitchFamily="34" charset="-122"/>
              </a:rPr>
              <a:t>values()</a:t>
            </a:r>
            <a:r>
              <a:rPr lang="zh-CN" altLang="zh-CN" sz="2400" dirty="0">
                <a:latin typeface="微软雅黑" panose="020B0503020204020204" pitchFamily="34" charset="-122"/>
                <a:ea typeface="微软雅黑" panose="020B0503020204020204" pitchFamily="34" charset="-122"/>
              </a:rPr>
              <a:t>方法，可以遍历字典元素的值</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scores.values</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err="1">
                <a:latin typeface="微软雅黑" panose="020B0503020204020204" pitchFamily="34" charset="-122"/>
                <a:ea typeface="微软雅黑" panose="020B0503020204020204" pitchFamily="34" charset="-122"/>
              </a:rPr>
              <a:t>dict_values</a:t>
            </a:r>
            <a:r>
              <a:rPr lang="en-US" altLang="zh-CN" sz="2400" dirty="0">
                <a:latin typeface="微软雅黑" panose="020B0503020204020204" pitchFamily="34" charset="-122"/>
                <a:ea typeface="微软雅黑" panose="020B0503020204020204" pitchFamily="34" charset="-122"/>
              </a:rPr>
              <a:t>([89.5, 95, 90, 79])</a:t>
            </a:r>
            <a:endParaRPr lang="zh-CN" altLang="zh-CN" sz="2400" dirty="0">
              <a:latin typeface="微软雅黑" panose="020B0503020204020204" pitchFamily="34" charset="-122"/>
              <a:ea typeface="微软雅黑" panose="020B0503020204020204" pitchFamily="34" charset="-122"/>
            </a:endParaRPr>
          </a:p>
          <a:p>
            <a:pPr fontAlgn="ctr">
              <a:buBlip>
                <a:blip r:embed="rId1"/>
              </a:buBlip>
            </a:pPr>
            <a:r>
              <a:rPr lang="zh-CN" altLang="zh-CN" sz="2400" dirty="0" smtClean="0">
                <a:latin typeface="微软雅黑" panose="020B0503020204020204" pitchFamily="34" charset="-122"/>
                <a:ea typeface="微软雅黑" panose="020B0503020204020204" pitchFamily="34" charset="-122"/>
              </a:rPr>
              <a:t>遍历</a:t>
            </a:r>
            <a:r>
              <a:rPr lang="zh-CN" altLang="zh-CN" sz="2400" dirty="0">
                <a:latin typeface="微软雅黑" panose="020B0503020204020204" pitchFamily="34" charset="-122"/>
                <a:ea typeface="微软雅黑" panose="020B0503020204020204" pitchFamily="34" charset="-122"/>
              </a:rPr>
              <a:t>字典元素</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使用字典对象的</a:t>
            </a:r>
            <a:r>
              <a:rPr lang="en-US" altLang="zh-CN" sz="2400" dirty="0">
                <a:latin typeface="微软雅黑" panose="020B0503020204020204" pitchFamily="34" charset="-122"/>
                <a:ea typeface="微软雅黑" panose="020B0503020204020204" pitchFamily="34" charset="-122"/>
              </a:rPr>
              <a:t>items()</a:t>
            </a:r>
            <a:r>
              <a:rPr lang="zh-CN" altLang="zh-CN" sz="2400" dirty="0">
                <a:latin typeface="微软雅黑" panose="020B0503020204020204" pitchFamily="34" charset="-122"/>
                <a:ea typeface="微软雅黑" panose="020B0503020204020204" pitchFamily="34" charset="-122"/>
              </a:rPr>
              <a:t>方法，可以遍历字典元素</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scores.items</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err="1">
                <a:latin typeface="微软雅黑" panose="020B0503020204020204" pitchFamily="34" charset="-122"/>
                <a:ea typeface="微软雅黑" panose="020B0503020204020204" pitchFamily="34" charset="-122"/>
              </a:rPr>
              <a:t>dict_items</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3. </a:t>
            </a:r>
            <a:r>
              <a:rPr lang="zh-CN" altLang="zh-CN" sz="2800" dirty="0" smtClean="0">
                <a:latin typeface="微软雅黑" panose="020B0503020204020204" pitchFamily="34" charset="-122"/>
                <a:ea typeface="微软雅黑" panose="020B0503020204020204" pitchFamily="34" charset="-122"/>
              </a:rPr>
              <a:t>字典</a:t>
            </a:r>
            <a:r>
              <a:rPr lang="zh-CN" altLang="zh-CN" sz="2800" dirty="0">
                <a:latin typeface="微软雅黑" panose="020B0503020204020204" pitchFamily="34" charset="-122"/>
                <a:ea typeface="微软雅黑" panose="020B0503020204020204" pitchFamily="34" charset="-122"/>
              </a:rPr>
              <a:t>元素的添加与修改</a:t>
            </a:r>
            <a:endParaRPr lang="zh-CN" altLang="zh-CN" sz="2800" b="1" dirty="0">
              <a:latin typeface="微软雅黑" panose="020B0503020204020204" pitchFamily="34" charset="-122"/>
              <a:ea typeface="微软雅黑" panose="020B0503020204020204" pitchFamily="34" charset="-122"/>
            </a:endParaRPr>
          </a:p>
          <a:p>
            <a:pPr marL="0" indent="0" fontAlgn="ctr">
              <a:lnSpc>
                <a:spcPts val="3300"/>
              </a:lnSpc>
              <a:buNone/>
            </a:pPr>
            <a:r>
              <a:rPr lang="zh-CN" altLang="zh-CN" sz="2400" dirty="0">
                <a:latin typeface="微软雅黑" panose="020B0503020204020204" pitchFamily="34" charset="-122"/>
                <a:ea typeface="微软雅黑" panose="020B0503020204020204" pitchFamily="34" charset="-122"/>
              </a:rPr>
              <a:t>字典创建以后，如果要添加或修改字典元素，可以通过赋值语句实现。形式如下：</a:t>
            </a:r>
            <a:endParaRPr lang="zh-CN" altLang="zh-CN" sz="2400" dirty="0">
              <a:latin typeface="微软雅黑" panose="020B0503020204020204" pitchFamily="34" charset="-122"/>
              <a:ea typeface="微软雅黑" panose="020B0503020204020204" pitchFamily="34" charset="-122"/>
            </a:endParaRPr>
          </a:p>
          <a:p>
            <a:pPr marL="0" indent="0" fontAlgn="ctr">
              <a:lnSpc>
                <a:spcPts val="3300"/>
              </a:lnSpc>
              <a:buNone/>
            </a:pPr>
            <a:r>
              <a:rPr lang="en-US" altLang="zh-CN" sz="2400" dirty="0" err="1">
                <a:solidFill>
                  <a:srgbClr val="FF3300"/>
                </a:solidFill>
                <a:latin typeface="微软雅黑" panose="020B0503020204020204" pitchFamily="34" charset="-122"/>
                <a:ea typeface="微软雅黑" panose="020B0503020204020204" pitchFamily="34" charset="-122"/>
              </a:rPr>
              <a:t>dict</a:t>
            </a:r>
            <a:r>
              <a:rPr lang="en-US" altLang="zh-CN" sz="2400" dirty="0">
                <a:solidFill>
                  <a:srgbClr val="FF3300"/>
                </a:solidFill>
                <a:latin typeface="微软雅黑" panose="020B0503020204020204" pitchFamily="34" charset="-122"/>
                <a:ea typeface="微软雅黑" panose="020B0503020204020204" pitchFamily="34" charset="-122"/>
              </a:rPr>
              <a:t>[key]=value</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fontAlgn="ctr">
              <a:lnSpc>
                <a:spcPts val="3300"/>
              </a:lnSpc>
              <a:buNone/>
            </a:pPr>
            <a:r>
              <a:rPr lang="zh-CN" altLang="zh-CN" sz="2400" dirty="0">
                <a:latin typeface="微软雅黑" panose="020B0503020204020204" pitchFamily="34" charset="-122"/>
                <a:ea typeface="微软雅黑" panose="020B0503020204020204" pitchFamily="34" charset="-122"/>
              </a:rPr>
              <a:t>与字典的访问不同，如果指定的键存在，则修改该键对应的值；如果指定的键不存在，则添加一个新的数组元素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3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']=85</a:t>
            </a:r>
            <a:endParaRPr lang="zh-CN" altLang="zh-CN" sz="2400" dirty="0">
              <a:latin typeface="微软雅黑" panose="020B0503020204020204" pitchFamily="34" charset="-122"/>
              <a:ea typeface="微软雅黑" panose="020B0503020204020204" pitchFamily="34" charset="-122"/>
            </a:endParaRPr>
          </a:p>
          <a:p>
            <a:pPr marL="0" indent="0">
              <a:lnSpc>
                <a:spcPts val="33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scores['</a:t>
            </a:r>
            <a:r>
              <a:rPr lang="zh-CN" altLang="zh-CN" sz="2400" dirty="0">
                <a:latin typeface="微软雅黑" panose="020B0503020204020204" pitchFamily="34" charset="-122"/>
                <a:ea typeface="微软雅黑" panose="020B0503020204020204" pitchFamily="34" charset="-122"/>
              </a:rPr>
              <a:t>化学</a:t>
            </a:r>
            <a:r>
              <a:rPr lang="en-US" altLang="zh-CN" sz="2400" dirty="0">
                <a:latin typeface="微软雅黑" panose="020B0503020204020204" pitchFamily="34" charset="-122"/>
                <a:ea typeface="微软雅黑" panose="020B0503020204020204" pitchFamily="34" charset="-122"/>
              </a:rPr>
              <a:t>']=68</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600"/>
              </a:lnSpc>
              <a:buNone/>
            </a:pPr>
            <a:r>
              <a:rPr lang="zh-CN" altLang="zh-CN" sz="2400" dirty="0" smtClean="0">
                <a:latin typeface="微软雅黑" panose="020B0503020204020204" pitchFamily="34" charset="-122"/>
                <a:ea typeface="微软雅黑" panose="020B0503020204020204" pitchFamily="34" charset="-122"/>
              </a:rPr>
              <a:t>字典</a:t>
            </a:r>
            <a:r>
              <a:rPr lang="zh-CN" altLang="zh-CN" sz="2400" dirty="0">
                <a:latin typeface="微软雅黑" panose="020B0503020204020204" pitchFamily="34" charset="-122"/>
                <a:ea typeface="微软雅黑" panose="020B0503020204020204" pitchFamily="34" charset="-122"/>
              </a:rPr>
              <a:t>对象还提供了</a:t>
            </a:r>
            <a:r>
              <a:rPr lang="en-US" altLang="zh-CN" sz="2400" dirty="0">
                <a:solidFill>
                  <a:srgbClr val="FF3300"/>
                </a:solidFill>
                <a:latin typeface="微软雅黑" panose="020B0503020204020204" pitchFamily="34" charset="-122"/>
                <a:ea typeface="微软雅黑" panose="020B0503020204020204" pitchFamily="34" charset="-122"/>
              </a:rPr>
              <a:t>update()</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，可以将另一个字典的元素一次性全部添加到当前字典。如果两个字典中存在相同的键，则以另一个字典中的值为准对当前字典进行更新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scores.update</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':89.5,'</a:t>
            </a:r>
            <a:r>
              <a:rPr lang="zh-CN" altLang="zh-CN" sz="2400" dirty="0">
                <a:latin typeface="微软雅黑" panose="020B0503020204020204" pitchFamily="34" charset="-122"/>
                <a:ea typeface="微软雅黑" panose="020B0503020204020204" pitchFamily="34" charset="-122"/>
              </a:rPr>
              <a:t>历史</a:t>
            </a:r>
            <a:r>
              <a:rPr lang="en-US" altLang="zh-CN" sz="2400" dirty="0">
                <a:latin typeface="微软雅黑" panose="020B0503020204020204" pitchFamily="34" charset="-122"/>
                <a:ea typeface="微软雅黑" panose="020B0503020204020204" pitchFamily="34" charset="-122"/>
              </a:rPr>
              <a:t>':92})   #</a:t>
            </a:r>
            <a:r>
              <a:rPr lang="zh-CN" altLang="zh-CN" sz="2400" dirty="0">
                <a:latin typeface="微软雅黑" panose="020B0503020204020204" pitchFamily="34" charset="-122"/>
                <a:ea typeface="微软雅黑" panose="020B0503020204020204" pitchFamily="34" charset="-122"/>
              </a:rPr>
              <a:t>修改语文的值，添加字典元素</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历史</a:t>
            </a:r>
            <a:r>
              <a:rPr lang="en-US" altLang="zh-CN" sz="2400" dirty="0">
                <a:latin typeface="微软雅黑" panose="020B0503020204020204" pitchFamily="34" charset="-122"/>
                <a:ea typeface="微软雅黑" panose="020B0503020204020204" pitchFamily="34" charset="-122"/>
              </a:rPr>
              <a:t>':92</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r>
              <a:rPr lang="en-US" altLang="zh-CN" sz="2400" dirty="0">
                <a:latin typeface="微软雅黑" panose="020B0503020204020204" pitchFamily="34" charset="-122"/>
                <a:ea typeface="微软雅黑" panose="020B0503020204020204" pitchFamily="34" charset="-122"/>
              </a:rPr>
              <a:t>&gt;&gt;&gt; scores</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 '</a:t>
            </a:r>
            <a:r>
              <a:rPr lang="zh-CN" altLang="zh-CN" sz="2400" dirty="0">
                <a:latin typeface="微软雅黑" panose="020B0503020204020204" pitchFamily="34" charset="-122"/>
                <a:ea typeface="微软雅黑" panose="020B0503020204020204" pitchFamily="34" charset="-122"/>
              </a:rPr>
              <a:t>化学</a:t>
            </a:r>
            <a:r>
              <a:rPr lang="en-US" altLang="zh-CN" sz="2400" dirty="0">
                <a:latin typeface="微软雅黑" panose="020B0503020204020204" pitchFamily="34" charset="-122"/>
                <a:ea typeface="微软雅黑" panose="020B0503020204020204" pitchFamily="34" charset="-122"/>
              </a:rPr>
              <a:t>': 68, '</a:t>
            </a:r>
            <a:r>
              <a:rPr lang="zh-CN" altLang="zh-CN" sz="2400" dirty="0">
                <a:latin typeface="微软雅黑" panose="020B0503020204020204" pitchFamily="34" charset="-122"/>
                <a:ea typeface="微软雅黑" panose="020B0503020204020204" pitchFamily="34" charset="-122"/>
              </a:rPr>
              <a:t>生物</a:t>
            </a:r>
            <a:r>
              <a:rPr lang="en-US" altLang="zh-CN" sz="2400" dirty="0">
                <a:latin typeface="微软雅黑" panose="020B0503020204020204" pitchFamily="34" charset="-122"/>
                <a:ea typeface="微软雅黑" panose="020B0503020204020204" pitchFamily="34" charset="-122"/>
              </a:rPr>
              <a:t>': 80, '</a:t>
            </a:r>
            <a:r>
              <a:rPr lang="zh-CN" altLang="zh-CN" sz="2400" dirty="0">
                <a:latin typeface="微软雅黑" panose="020B0503020204020204" pitchFamily="34" charset="-122"/>
                <a:ea typeface="微软雅黑" panose="020B0503020204020204" pitchFamily="34" charset="-122"/>
              </a:rPr>
              <a:t>历史</a:t>
            </a:r>
            <a:r>
              <a:rPr lang="en-US" altLang="zh-CN" sz="2400" dirty="0">
                <a:latin typeface="微软雅黑" panose="020B0503020204020204" pitchFamily="34" charset="-122"/>
                <a:ea typeface="微软雅黑" panose="020B0503020204020204" pitchFamily="34" charset="-122"/>
              </a:rPr>
              <a:t>': 92}</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3.1 </a:t>
            </a:r>
            <a:r>
              <a:rPr lang="zh-CN" altLang="en-US" sz="2800" dirty="0" smtClean="0">
                <a:latin typeface="微软雅黑" panose="020B0503020204020204" pitchFamily="34" charset="-122"/>
                <a:ea typeface="微软雅黑" panose="020B0503020204020204" pitchFamily="34" charset="-122"/>
              </a:rPr>
              <a:t>组合数据类型简介</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fontAlgn="ctr">
              <a:lnSpc>
                <a:spcPts val="3800"/>
              </a:lnSpc>
              <a:buBlip>
                <a:blip r:embed="rId1"/>
              </a:buBlip>
            </a:pPr>
            <a:r>
              <a:rPr lang="zh-CN" altLang="zh-CN" sz="2400" dirty="0">
                <a:solidFill>
                  <a:srgbClr val="0070C0"/>
                </a:solidFill>
                <a:latin typeface="微软雅黑" panose="020B0503020204020204" pitchFamily="34" charset="-122"/>
                <a:ea typeface="微软雅黑" panose="020B0503020204020204" pitchFamily="34" charset="-122"/>
              </a:rPr>
              <a:t>映射类型</a:t>
            </a:r>
            <a:r>
              <a:rPr lang="zh-CN" altLang="zh-CN" sz="2400" dirty="0">
                <a:latin typeface="微软雅黑" panose="020B0503020204020204" pitchFamily="34" charset="-122"/>
                <a:ea typeface="微软雅黑" panose="020B0503020204020204" pitchFamily="34" charset="-122"/>
              </a:rPr>
              <a:t>是一种键值对，一个键只能对应一个值，通过键可以访问值。</a:t>
            </a:r>
            <a:r>
              <a:rPr lang="zh-CN" altLang="zh-CN" sz="2400" dirty="0">
                <a:solidFill>
                  <a:srgbClr val="FF3300"/>
                </a:solidFill>
                <a:latin typeface="微软雅黑" panose="020B0503020204020204" pitchFamily="34" charset="-122"/>
                <a:ea typeface="微软雅黑" panose="020B0503020204020204" pitchFamily="34" charset="-122"/>
              </a:rPr>
              <a:t>字典是</a:t>
            </a:r>
            <a:r>
              <a:rPr lang="en-US" altLang="zh-CN" sz="2400" dirty="0">
                <a:solidFill>
                  <a:srgbClr val="FF3300"/>
                </a:solidFill>
                <a:latin typeface="微软雅黑" panose="020B0503020204020204" pitchFamily="34" charset="-122"/>
                <a:ea typeface="微软雅黑" panose="020B0503020204020204" pitchFamily="34" charset="-122"/>
              </a:rPr>
              <a:t>Python</a:t>
            </a:r>
            <a:r>
              <a:rPr lang="zh-CN" altLang="zh-CN" sz="2400" dirty="0">
                <a:solidFill>
                  <a:srgbClr val="FF3300"/>
                </a:solidFill>
                <a:latin typeface="微软雅黑" panose="020B0503020204020204" pitchFamily="34" charset="-122"/>
                <a:ea typeface="微软雅黑" panose="020B0503020204020204" pitchFamily="34" charset="-122"/>
              </a:rPr>
              <a:t>中唯一的映射类型</a:t>
            </a:r>
            <a:r>
              <a:rPr lang="zh-CN" altLang="zh-CN" sz="2400" dirty="0">
                <a:latin typeface="微软雅黑" panose="020B0503020204020204" pitchFamily="34" charset="-122"/>
                <a:ea typeface="微软雅黑" panose="020B0503020204020204" pitchFamily="34" charset="-122"/>
              </a:rPr>
              <a:t>，字典中的元素是无序的。</a:t>
            </a:r>
            <a:endParaRPr lang="zh-CN" altLang="zh-CN" sz="2400" dirty="0">
              <a:latin typeface="微软雅黑" panose="020B0503020204020204" pitchFamily="34" charset="-122"/>
              <a:ea typeface="微软雅黑" panose="020B0503020204020204" pitchFamily="34" charset="-122"/>
            </a:endParaRPr>
          </a:p>
          <a:p>
            <a:pPr fontAlgn="ctr">
              <a:lnSpc>
                <a:spcPts val="3800"/>
              </a:lnSpc>
              <a:buBlip>
                <a:blip r:embed="rId1"/>
              </a:buBlip>
            </a:pPr>
            <a:r>
              <a:rPr lang="zh-CN" altLang="zh-CN" sz="2400" dirty="0">
                <a:solidFill>
                  <a:srgbClr val="0070C0"/>
                </a:solidFill>
                <a:latin typeface="微软雅黑" panose="020B0503020204020204" pitchFamily="34" charset="-122"/>
                <a:ea typeface="微软雅黑" panose="020B0503020204020204" pitchFamily="34" charset="-122"/>
              </a:rPr>
              <a:t>集合类型</a:t>
            </a:r>
            <a:r>
              <a:rPr lang="zh-CN" altLang="zh-CN" sz="2400" dirty="0">
                <a:latin typeface="微软雅黑" panose="020B0503020204020204" pitchFamily="34" charset="-122"/>
                <a:ea typeface="微软雅黑" panose="020B0503020204020204" pitchFamily="34" charset="-122"/>
              </a:rPr>
              <a:t>与数学中的集合概念一致，是一种无序不重复的元素集。</a:t>
            </a:r>
            <a:r>
              <a:rPr lang="zh-CN" altLang="zh-CN" sz="2400" dirty="0">
                <a:solidFill>
                  <a:srgbClr val="FF3300"/>
                </a:solidFill>
                <a:latin typeface="微软雅黑" panose="020B0503020204020204" pitchFamily="34" charset="-122"/>
                <a:ea typeface="微软雅黑" panose="020B0503020204020204" pitchFamily="34" charset="-122"/>
              </a:rPr>
              <a:t>集合中的元素只能是固定数据类型</a:t>
            </a:r>
            <a:r>
              <a:rPr lang="zh-CN" altLang="zh-CN" sz="2400" dirty="0">
                <a:latin typeface="微软雅黑" panose="020B0503020204020204" pitchFamily="34" charset="-122"/>
                <a:ea typeface="微软雅黑" panose="020B0503020204020204" pitchFamily="34" charset="-122"/>
              </a:rPr>
              <a:t>，如整型、字符串、元组等，而列表、字典等可变数据类型不能作为集合中的</a:t>
            </a:r>
            <a:r>
              <a:rPr lang="zh-CN" altLang="zh-CN" sz="2400" dirty="0"/>
              <a:t>元素。</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4. </a:t>
            </a:r>
            <a:r>
              <a:rPr lang="zh-CN" altLang="zh-CN" sz="2800" dirty="0" smtClean="0">
                <a:latin typeface="微软雅黑" panose="020B0503020204020204" pitchFamily="34" charset="-122"/>
                <a:ea typeface="微软雅黑" panose="020B0503020204020204" pitchFamily="34" charset="-122"/>
              </a:rPr>
              <a:t>字典</a:t>
            </a:r>
            <a:r>
              <a:rPr lang="zh-CN" altLang="zh-CN" sz="2800" dirty="0">
                <a:latin typeface="微软雅黑" panose="020B0503020204020204" pitchFamily="34" charset="-122"/>
                <a:ea typeface="微软雅黑" panose="020B0503020204020204" pitchFamily="34" charset="-122"/>
              </a:rPr>
              <a:t>元素及字典的删除</a:t>
            </a:r>
            <a:endParaRPr lang="zh-CN" altLang="zh-CN" sz="2800" b="1" dirty="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del</a:t>
            </a:r>
            <a:r>
              <a:rPr lang="zh-CN" altLang="zh-CN" sz="2400" dirty="0">
                <a:latin typeface="微软雅黑" panose="020B0503020204020204" pitchFamily="34" charset="-122"/>
                <a:ea typeface="微软雅黑" panose="020B0503020204020204" pitchFamily="34" charset="-122"/>
              </a:rPr>
              <a:t>命令可以</a:t>
            </a:r>
            <a:r>
              <a:rPr lang="zh-CN" altLang="zh-CN" sz="2400" dirty="0">
                <a:solidFill>
                  <a:srgbClr val="FF3300"/>
                </a:solidFill>
                <a:latin typeface="微软雅黑" panose="020B0503020204020204" pitchFamily="34" charset="-122"/>
                <a:ea typeface="微软雅黑" panose="020B0503020204020204" pitchFamily="34" charset="-122"/>
              </a:rPr>
              <a:t>删除字典中的一个元素</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也可以删除整个字典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del scores['</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删除指定的一个字典</a:t>
            </a:r>
            <a:r>
              <a:rPr lang="zh-CN" altLang="zh-CN" sz="2400" dirty="0" smtClean="0">
                <a:latin typeface="微软雅黑" panose="020B0503020204020204" pitchFamily="34" charset="-122"/>
                <a:ea typeface="微软雅黑" panose="020B0503020204020204" pitchFamily="34" charset="-122"/>
              </a:rPr>
              <a:t>元素</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del scores   #</a:t>
            </a:r>
            <a:r>
              <a:rPr lang="zh-CN" altLang="zh-CN" sz="2400" dirty="0">
                <a:latin typeface="微软雅黑" panose="020B0503020204020204" pitchFamily="34" charset="-122"/>
                <a:ea typeface="微软雅黑" panose="020B0503020204020204" pitchFamily="34" charset="-122"/>
              </a:rPr>
              <a:t>删除整个字典</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buNone/>
            </a:pPr>
            <a:r>
              <a:rPr lang="zh-CN" altLang="zh-CN" sz="2400" dirty="0">
                <a:latin typeface="微软雅黑" panose="020B0503020204020204" pitchFamily="34" charset="-122"/>
                <a:ea typeface="微软雅黑" panose="020B0503020204020204" pitchFamily="34" charset="-122"/>
              </a:rPr>
              <a:t>字典对象的</a:t>
            </a:r>
            <a:r>
              <a:rPr lang="en-US" altLang="zh-CN" sz="2400" dirty="0">
                <a:solidFill>
                  <a:srgbClr val="FF3300"/>
                </a:solidFill>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方法用于弹出指定的键对应的值，并删除这个字典元素，如果字典为空，则抛出异常；</a:t>
            </a:r>
            <a:r>
              <a:rPr lang="en-US" altLang="zh-CN" sz="2400" dirty="0" err="1">
                <a:solidFill>
                  <a:srgbClr val="FF3300"/>
                </a:solidFill>
                <a:latin typeface="微软雅黑" panose="020B0503020204020204" pitchFamily="34" charset="-122"/>
                <a:ea typeface="微软雅黑" panose="020B0503020204020204" pitchFamily="34" charset="-122"/>
              </a:rPr>
              <a:t>popitem</a:t>
            </a:r>
            <a:r>
              <a:rPr lang="en-US"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方法用于弹出字典的一个元素，并将其删除；</a:t>
            </a:r>
            <a:r>
              <a:rPr lang="en-US" altLang="zh-CN" sz="2400" dirty="0">
                <a:solidFill>
                  <a:srgbClr val="FF3300"/>
                </a:solidFill>
                <a:latin typeface="微软雅黑" panose="020B0503020204020204" pitchFamily="34" charset="-122"/>
                <a:ea typeface="微软雅黑" panose="020B0503020204020204" pitchFamily="34" charset="-122"/>
              </a:rPr>
              <a:t>clear()</a:t>
            </a:r>
            <a:r>
              <a:rPr lang="zh-CN" altLang="zh-CN" sz="2400" dirty="0">
                <a:latin typeface="微软雅黑" panose="020B0503020204020204" pitchFamily="34" charset="-122"/>
                <a:ea typeface="微软雅黑" panose="020B0503020204020204" pitchFamily="34" charset="-122"/>
              </a:rPr>
              <a:t>方法用于清空字典中的所有元素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scores={'</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89.5,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95,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90,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scores.pop</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弹出指定键对应的值，并删除该元素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89.5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scores.popitem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弹出并删除一个字典元素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79</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字典推导式</a:t>
            </a:r>
            <a:endParaRPr lang="en-US" altLang="zh-CN" sz="28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从</a:t>
            </a:r>
            <a:r>
              <a:rPr lang="zh-CN" altLang="zh-CN" sz="2400" dirty="0">
                <a:latin typeface="微软雅黑" panose="020B0503020204020204" pitchFamily="34" charset="-122"/>
                <a:ea typeface="微软雅黑" panose="020B0503020204020204" pitchFamily="34" charset="-122"/>
              </a:rPr>
              <a:t>形式上看，字典推导式与列表推导式类似，只是把中括号“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”改为大括号“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”。因为字典的一个元素包含</a:t>
            </a:r>
            <a:r>
              <a:rPr lang="en-US" altLang="zh-CN" sz="2400" dirty="0">
                <a:latin typeface="微软雅黑" panose="020B0503020204020204" pitchFamily="34" charset="-122"/>
                <a:ea typeface="微软雅黑" panose="020B0503020204020204" pitchFamily="34" charset="-122"/>
              </a:rPr>
              <a:t>key</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value</a:t>
            </a:r>
            <a:r>
              <a:rPr lang="zh-CN" altLang="zh-CN" sz="2400" dirty="0">
                <a:latin typeface="微软雅黑" panose="020B0503020204020204" pitchFamily="34" charset="-122"/>
                <a:ea typeface="微软雅黑" panose="020B0503020204020204" pitchFamily="34" charset="-122"/>
              </a:rPr>
              <a:t>两部分，所以表达式也是由两部分组成，其形式如下：</a:t>
            </a:r>
            <a:endParaRPr lang="zh-CN" altLang="zh-CN" sz="2400" dirty="0">
              <a:latin typeface="微软雅黑" panose="020B0503020204020204" pitchFamily="34" charset="-122"/>
              <a:ea typeface="微软雅黑" panose="020B0503020204020204" pitchFamily="34" charset="-122"/>
            </a:endParaRPr>
          </a:p>
          <a:p>
            <a:pPr marL="0" indent="0" fontAlgn="ctr">
              <a:lnSpc>
                <a:spcPts val="3600"/>
              </a:lnSpc>
              <a:buNone/>
            </a:pP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表达式</a:t>
            </a:r>
            <a:r>
              <a:rPr lang="en-US" altLang="zh-CN" sz="2400" dirty="0">
                <a:solidFill>
                  <a:srgbClr val="FF3300"/>
                </a:solidFill>
                <a:latin typeface="微软雅黑" panose="020B0503020204020204" pitchFamily="34" charset="-122"/>
                <a:ea typeface="微软雅黑" panose="020B0503020204020204" pitchFamily="34" charset="-122"/>
              </a:rPr>
              <a:t>1</a:t>
            </a:r>
            <a:r>
              <a:rPr lang="zh-CN" altLang="zh-CN" sz="2400" dirty="0">
                <a:solidFill>
                  <a:srgbClr val="FF3300"/>
                </a:solidFill>
                <a:latin typeface="微软雅黑" panose="020B0503020204020204" pitchFamily="34" charset="-122"/>
                <a:ea typeface="微软雅黑" panose="020B0503020204020204" pitchFamily="34" charset="-122"/>
              </a:rPr>
              <a:t>：表达式</a:t>
            </a:r>
            <a:r>
              <a:rPr lang="en-US" altLang="zh-CN" sz="2400" dirty="0">
                <a:solidFill>
                  <a:srgbClr val="FF3300"/>
                </a:solidFill>
                <a:latin typeface="微软雅黑" panose="020B0503020204020204" pitchFamily="34" charset="-122"/>
                <a:ea typeface="微软雅黑" panose="020B0503020204020204" pitchFamily="34" charset="-122"/>
              </a:rPr>
              <a:t>2 for </a:t>
            </a:r>
            <a:r>
              <a:rPr lang="zh-CN" altLang="zh-CN" sz="2400" dirty="0">
                <a:solidFill>
                  <a:srgbClr val="FF3300"/>
                </a:solidFill>
                <a:latin typeface="微软雅黑" panose="020B0503020204020204" pitchFamily="34" charset="-122"/>
                <a:ea typeface="微软雅黑" panose="020B0503020204020204" pitchFamily="34" charset="-122"/>
              </a:rPr>
              <a:t>变量</a:t>
            </a:r>
            <a:r>
              <a:rPr lang="en-US" altLang="zh-CN" sz="2400" dirty="0">
                <a:solidFill>
                  <a:srgbClr val="FF3300"/>
                </a:solidFill>
                <a:latin typeface="微软雅黑" panose="020B0503020204020204" pitchFamily="34" charset="-122"/>
                <a:ea typeface="微软雅黑" panose="020B0503020204020204" pitchFamily="34" charset="-122"/>
              </a:rPr>
              <a:t> in </a:t>
            </a:r>
            <a:r>
              <a:rPr lang="zh-CN" altLang="zh-CN" sz="2400" dirty="0">
                <a:solidFill>
                  <a:srgbClr val="FF3300"/>
                </a:solidFill>
                <a:latin typeface="微软雅黑" panose="020B0503020204020204" pitchFamily="34" charset="-122"/>
                <a:ea typeface="微软雅黑" panose="020B0503020204020204" pitchFamily="34" charset="-122"/>
              </a:rPr>
              <a:t>序列</a:t>
            </a:r>
            <a:r>
              <a:rPr lang="en-US" altLang="zh-CN" sz="2400" dirty="0">
                <a:solidFill>
                  <a:srgbClr val="FF3300"/>
                </a:solidFill>
                <a:latin typeface="微软雅黑" panose="020B0503020204020204" pitchFamily="34" charset="-122"/>
                <a:ea typeface="微软雅黑" panose="020B0503020204020204" pitchFamily="34" charset="-122"/>
              </a:rPr>
              <a:t> [if </a:t>
            </a:r>
            <a:r>
              <a:rPr lang="zh-CN" altLang="zh-CN" sz="2400" dirty="0">
                <a:solidFill>
                  <a:srgbClr val="FF3300"/>
                </a:solidFill>
                <a:latin typeface="微软雅黑" panose="020B0503020204020204" pitchFamily="34" charset="-122"/>
                <a:ea typeface="微软雅黑" panose="020B0503020204020204" pitchFamily="34" charset="-122"/>
              </a:rPr>
              <a:t>条件表达式</a:t>
            </a:r>
            <a:r>
              <a:rPr lang="en-US" altLang="zh-CN" sz="2400" dirty="0">
                <a:solidFill>
                  <a:srgbClr val="FF3300"/>
                </a:solidFill>
                <a:latin typeface="微软雅黑" panose="020B0503020204020204" pitchFamily="34" charset="-122"/>
                <a:ea typeface="微软雅黑" panose="020B0503020204020204" pitchFamily="34" charset="-122"/>
              </a:rPr>
              <a:t>]]</a:t>
            </a:r>
            <a:endParaRPr lang="zh-CN" altLang="zh-CN" sz="2400" dirty="0">
              <a:solidFill>
                <a:srgbClr val="FF330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其中，表达式</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和表达式</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分别表示</a:t>
            </a:r>
            <a:r>
              <a:rPr lang="en-US" altLang="zh-CN" sz="2400" dirty="0">
                <a:latin typeface="微软雅黑" panose="020B0503020204020204" pitchFamily="34" charset="-122"/>
                <a:ea typeface="微软雅黑" panose="020B0503020204020204" pitchFamily="34" charset="-122"/>
              </a:rPr>
              <a:t>key</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value</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fruit=['</a:t>
            </a:r>
            <a:r>
              <a:rPr lang="en-US" altLang="zh-CN" sz="2400" dirty="0" err="1">
                <a:latin typeface="微软雅黑" panose="020B0503020204020204" pitchFamily="34" charset="-122"/>
                <a:ea typeface="微软雅黑" panose="020B0503020204020204" pitchFamily="34" charset="-122"/>
              </a:rPr>
              <a:t>apple','banana','orange','pear','strawberry</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fruit_dict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k:len</a:t>
            </a:r>
            <a:r>
              <a:rPr lang="en-US" altLang="zh-CN" sz="2400" dirty="0">
                <a:latin typeface="微软雅黑" panose="020B0503020204020204" pitchFamily="34" charset="-122"/>
                <a:ea typeface="微软雅黑" panose="020B0503020204020204" pitchFamily="34" charset="-122"/>
              </a:rPr>
              <a:t>(k) for k in fruit</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3.5 </a:t>
            </a:r>
            <a:r>
              <a:rPr lang="zh-CN" altLang="en-US" sz="2800" dirty="0" smtClean="0">
                <a:latin typeface="微软雅黑" panose="020B0503020204020204" pitchFamily="34" charset="-122"/>
                <a:ea typeface="微软雅黑" panose="020B0503020204020204" pitchFamily="34" charset="-122"/>
              </a:rPr>
              <a:t>字典</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7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3-6</a:t>
            </a:r>
            <a:r>
              <a:rPr lang="zh-CN" altLang="zh-CN" sz="2400" dirty="0">
                <a:latin typeface="微软雅黑" panose="020B0503020204020204" pitchFamily="34" charset="-122"/>
                <a:ea typeface="微软雅黑" panose="020B0503020204020204" pitchFamily="34" charset="-122"/>
              </a:rPr>
              <a:t>】输入一串字符，统计每个字符出现的次数。</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：定义一个空字典对象，存放字符和出现次数键值对。遍历字符串中的每一个字符，如果首次出现，则添加到字典，将出现次数置为</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；否则该字符的出现次数加</a:t>
            </a:r>
            <a:r>
              <a:rPr lang="en-US" altLang="zh-CN" sz="2400" dirty="0">
                <a:latin typeface="微软雅黑" panose="020B0503020204020204" pitchFamily="34" charset="-122"/>
                <a:ea typeface="微软雅黑" panose="020B0503020204020204" pitchFamily="34" charset="-122"/>
              </a:rPr>
              <a:t>1</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3-7</a:t>
            </a:r>
            <a:r>
              <a:rPr lang="zh-CN" altLang="zh-CN" sz="2400" dirty="0">
                <a:latin typeface="微软雅黑" panose="020B0503020204020204" pitchFamily="34" charset="-122"/>
                <a:ea typeface="微软雅黑" panose="020B0503020204020204" pitchFamily="34" charset="-122"/>
              </a:rPr>
              <a:t>】用户输入一个人的姓名后，输出其电话号码，如果输入的姓名不在字典中，则输出字符串“</a:t>
            </a:r>
            <a:r>
              <a:rPr lang="en-US" altLang="zh-CN" sz="2400" dirty="0">
                <a:latin typeface="微软雅黑" panose="020B0503020204020204" pitchFamily="34" charset="-122"/>
                <a:ea typeface="微软雅黑" panose="020B0503020204020204" pitchFamily="34" charset="-122"/>
              </a:rPr>
              <a:t>Not Found</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a:solidFill>
                  <a:srgbClr val="FF3300"/>
                </a:solidFill>
                <a:latin typeface="微软雅黑" panose="020B0503020204020204" pitchFamily="34" charset="-122"/>
                <a:ea typeface="微软雅黑" panose="020B0503020204020204" pitchFamily="34" charset="-122"/>
              </a:rPr>
              <a:t>分析</a:t>
            </a:r>
            <a:r>
              <a:rPr lang="zh-CN" altLang="zh-CN" sz="2400" dirty="0">
                <a:latin typeface="微软雅黑" panose="020B0503020204020204" pitchFamily="34" charset="-122"/>
                <a:ea typeface="微软雅黑" panose="020B0503020204020204" pitchFamily="34" charset="-122"/>
              </a:rPr>
              <a:t>：首先定义一个字典存储人名及其电话号码，通过</a:t>
            </a:r>
            <a:r>
              <a:rPr lang="en-US" altLang="zh-CN" sz="2400" dirty="0">
                <a:latin typeface="微软雅黑" panose="020B0503020204020204" pitchFamily="34" charset="-122"/>
                <a:ea typeface="微软雅黑" panose="020B0503020204020204" pitchFamily="34" charset="-122"/>
              </a:rPr>
              <a:t>input()</a:t>
            </a:r>
            <a:r>
              <a:rPr lang="zh-CN" altLang="zh-CN" sz="2400" dirty="0">
                <a:latin typeface="微软雅黑" panose="020B0503020204020204" pitchFamily="34" charset="-122"/>
                <a:ea typeface="微软雅黑" panose="020B0503020204020204" pitchFamily="34" charset="-122"/>
              </a:rPr>
              <a:t>函数输入要查找的人名，使用双分支结构判断，如果人名在字典中则输出相应电话号码，否则输出</a:t>
            </a:r>
            <a:r>
              <a:rPr lang="en-US" altLang="zh-CN" sz="2400" dirty="0">
                <a:latin typeface="微软雅黑" panose="020B0503020204020204" pitchFamily="34" charset="-122"/>
                <a:ea typeface="微软雅黑" panose="020B0503020204020204" pitchFamily="34" charset="-122"/>
              </a:rPr>
              <a:t>Not Found</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700"/>
              </a:lnSpc>
              <a:buNone/>
            </a:pPr>
            <a:r>
              <a:rPr lang="zh-CN" altLang="zh-CN" sz="2400" dirty="0">
                <a:latin typeface="微软雅黑" panose="020B0503020204020204" pitchFamily="34" charset="-122"/>
                <a:ea typeface="微软雅黑" panose="020B0503020204020204" pitchFamily="34" charset="-122"/>
              </a:rPr>
              <a:t>集合（</a:t>
            </a:r>
            <a:r>
              <a:rPr lang="en-US" altLang="zh-CN" sz="2400" dirty="0">
                <a:latin typeface="微软雅黑" panose="020B0503020204020204" pitchFamily="34" charset="-122"/>
                <a:ea typeface="微软雅黑" panose="020B0503020204020204" pitchFamily="34" charset="-122"/>
              </a:rPr>
              <a:t>set</a:t>
            </a:r>
            <a:r>
              <a:rPr lang="zh-CN" altLang="zh-CN" sz="2400" dirty="0" smtClean="0">
                <a:latin typeface="微软雅黑" panose="020B0503020204020204" pitchFamily="34" charset="-122"/>
                <a:ea typeface="微软雅黑" panose="020B0503020204020204" pitchFamily="34" charset="-122"/>
              </a:rPr>
              <a:t>）是</a:t>
            </a:r>
            <a:r>
              <a:rPr lang="zh-CN" altLang="zh-CN" sz="2400" dirty="0">
                <a:latin typeface="微软雅黑" panose="020B0503020204020204" pitchFamily="34" charset="-122"/>
                <a:ea typeface="微软雅黑" panose="020B0503020204020204" pitchFamily="34" charset="-122"/>
              </a:rPr>
              <a:t>一个无序可变序列，其元素放在一对大括号“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”中，元素之间用逗号分隔。同一个集合中的元素都是唯一的，</a:t>
            </a:r>
            <a:r>
              <a:rPr lang="zh-CN" altLang="zh-CN" sz="2400" dirty="0">
                <a:solidFill>
                  <a:srgbClr val="FF3300"/>
                </a:solidFill>
                <a:latin typeface="微软雅黑" panose="020B0503020204020204" pitchFamily="34" charset="-122"/>
                <a:ea typeface="微软雅黑" panose="020B0503020204020204" pitchFamily="34" charset="-122"/>
              </a:rPr>
              <a:t>不允许重复</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集合元素类型</a:t>
            </a:r>
            <a:r>
              <a:rPr lang="zh-CN" altLang="zh-CN" sz="2400" dirty="0">
                <a:latin typeface="微软雅黑" panose="020B0503020204020204" pitchFamily="34" charset="-122"/>
                <a:ea typeface="微软雅黑" panose="020B0503020204020204" pitchFamily="34" charset="-122"/>
              </a:rPr>
              <a:t>只能是数字、字符串、元组等不可变类型，不能是列表、字典、集合等可变类型</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fontAlgn="ctr">
              <a:lnSpc>
                <a:spcPts val="3700"/>
              </a:lnSpc>
              <a:buBlip>
                <a:blip r:embed="rId1"/>
              </a:buBlip>
            </a:pPr>
            <a:r>
              <a:rPr lang="zh-CN" altLang="zh-CN" sz="2400" dirty="0" smtClean="0">
                <a:latin typeface="微软雅黑" panose="020B0503020204020204" pitchFamily="34" charset="-122"/>
                <a:ea typeface="微软雅黑" panose="020B0503020204020204" pitchFamily="34" charset="-122"/>
              </a:rPr>
              <a:t>集合</a:t>
            </a:r>
            <a:r>
              <a:rPr lang="zh-CN" altLang="zh-CN" sz="2400" dirty="0">
                <a:latin typeface="微软雅黑" panose="020B0503020204020204" pitchFamily="34" charset="-122"/>
                <a:ea typeface="微软雅黑" panose="020B0503020204020204" pitchFamily="34" charset="-122"/>
              </a:rPr>
              <a:t>的</a:t>
            </a:r>
            <a:r>
              <a:rPr lang="zh-CN" altLang="zh-CN" sz="2400" dirty="0">
                <a:solidFill>
                  <a:srgbClr val="FF3300"/>
                </a:solidFill>
                <a:latin typeface="微软雅黑" panose="020B0503020204020204" pitchFamily="34" charset="-122"/>
                <a:ea typeface="微软雅黑" panose="020B0503020204020204" pitchFamily="34" charset="-122"/>
              </a:rPr>
              <a:t>基本功能</a:t>
            </a:r>
            <a:r>
              <a:rPr lang="zh-CN" altLang="zh-CN" sz="2400" dirty="0">
                <a:latin typeface="微软雅黑" panose="020B0503020204020204" pitchFamily="34" charset="-122"/>
                <a:ea typeface="微软雅黑" panose="020B0503020204020204" pitchFamily="34" charset="-122"/>
              </a:rPr>
              <a:t>是进行成员测试和删除重复元素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fontAlgn="ctr">
              <a:buBlip>
                <a:blip r:embed="rId1"/>
              </a:buBlip>
            </a:pPr>
            <a:r>
              <a:rPr lang="zh-CN" altLang="zh-CN" sz="2400" dirty="0">
                <a:latin typeface="微软雅黑" panose="020B0503020204020204" pitchFamily="34" charset="-122"/>
                <a:ea typeface="微软雅黑" panose="020B0503020204020204" pitchFamily="34" charset="-122"/>
              </a:rPr>
              <a:t>下面的集合都是合法的：</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{1, 98, 4, 3.8,120}</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en-US" altLang="zh-CN" sz="2400" dirty="0">
                <a:latin typeface="微软雅黑" panose="020B0503020204020204" pitchFamily="34" charset="-122"/>
                <a:ea typeface="微软雅黑" panose="020B0503020204020204" pitchFamily="34" charset="-122"/>
              </a:rPr>
              <a:t>{('apple', 5), ('orange', 4.3), ('banana', 4, 5)}</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集合的创建和删除</a:t>
            </a:r>
            <a:endParaRPr lang="zh-CN" altLang="zh-CN" sz="2800" b="1" dirty="0">
              <a:latin typeface="微软雅黑" panose="020B0503020204020204" pitchFamily="34" charset="-122"/>
              <a:ea typeface="微软雅黑" panose="020B0503020204020204" pitchFamily="34" charset="-122"/>
            </a:endParaRPr>
          </a:p>
          <a:p>
            <a:pPr marL="0" indent="0" fontAlgn="ctr">
              <a:lnSpc>
                <a:spcPts val="35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zh-CN" altLang="zh-CN" sz="2400" dirty="0">
                <a:solidFill>
                  <a:srgbClr val="0070C0"/>
                </a:solidFill>
                <a:latin typeface="微软雅黑" panose="020B0503020204020204" pitchFamily="34" charset="-122"/>
                <a:ea typeface="微软雅黑" panose="020B0503020204020204" pitchFamily="34" charset="-122"/>
              </a:rPr>
              <a:t>赋值语句创建集合</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a:latin typeface="微软雅黑" panose="020B0503020204020204" pitchFamily="34" charset="-122"/>
                <a:ea typeface="微软雅黑" panose="020B0503020204020204" pitchFamily="34" charset="-122"/>
              </a:rPr>
              <a:t>使用赋值运算符“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”将一个集合赋值给一个变量即可创建一个集合变量</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scores={89.5, 95, 90, 79}   #</a:t>
            </a:r>
            <a:r>
              <a:rPr lang="zh-CN" altLang="zh-CN" sz="2400" dirty="0">
                <a:latin typeface="微软雅黑" panose="020B0503020204020204" pitchFamily="34" charset="-122"/>
                <a:ea typeface="微软雅黑" panose="020B0503020204020204" pitchFamily="34" charset="-122"/>
              </a:rPr>
              <a:t>创建一个集合对象</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type(scores)   #</a:t>
            </a:r>
            <a:r>
              <a:rPr lang="zh-CN" altLang="zh-CN" sz="2400" dirty="0">
                <a:latin typeface="微软雅黑" panose="020B0503020204020204" pitchFamily="34" charset="-122"/>
                <a:ea typeface="微软雅黑" panose="020B0503020204020204" pitchFamily="34" charset="-122"/>
              </a:rPr>
              <a:t>查看对象</a:t>
            </a:r>
            <a:r>
              <a:rPr lang="zh-CN" altLang="zh-CN" sz="2400" dirty="0" smtClean="0">
                <a:latin typeface="微软雅黑" panose="020B0503020204020204" pitchFamily="34" charset="-122"/>
                <a:ea typeface="微软雅黑" panose="020B0503020204020204" pitchFamily="34" charset="-122"/>
              </a:rPr>
              <a:t>类型</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5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使用</a:t>
            </a:r>
            <a:r>
              <a:rPr lang="en-US" altLang="zh-CN" sz="2400" dirty="0">
                <a:solidFill>
                  <a:srgbClr val="0070C0"/>
                </a:solidFill>
                <a:latin typeface="微软雅黑" panose="020B0503020204020204" pitchFamily="34" charset="-122"/>
                <a:ea typeface="微软雅黑" panose="020B0503020204020204" pitchFamily="34" charset="-122"/>
              </a:rPr>
              <a:t>set()</a:t>
            </a:r>
            <a:r>
              <a:rPr lang="zh-CN" altLang="zh-CN" sz="2400" dirty="0">
                <a:solidFill>
                  <a:srgbClr val="0070C0"/>
                </a:solidFill>
                <a:latin typeface="微软雅黑" panose="020B0503020204020204" pitchFamily="34" charset="-122"/>
                <a:ea typeface="微软雅黑" panose="020B0503020204020204" pitchFamily="34" charset="-122"/>
              </a:rPr>
              <a:t>函数</a:t>
            </a:r>
            <a:r>
              <a:rPr lang="zh-CN" altLang="zh-CN" sz="2400" dirty="0" smtClean="0">
                <a:solidFill>
                  <a:srgbClr val="0070C0"/>
                </a:solidFill>
                <a:latin typeface="微软雅黑" panose="020B0503020204020204" pitchFamily="34" charset="-122"/>
                <a:ea typeface="微软雅黑" panose="020B0503020204020204" pitchFamily="34" charset="-122"/>
              </a:rPr>
              <a:t>创建</a:t>
            </a:r>
            <a:r>
              <a:rPr lang="zh-CN" altLang="zh-CN" sz="2400" dirty="0">
                <a:solidFill>
                  <a:srgbClr val="0070C0"/>
                </a:solidFill>
                <a:latin typeface="微软雅黑" panose="020B0503020204020204" pitchFamily="34" charset="-122"/>
                <a:ea typeface="微软雅黑" panose="020B0503020204020204" pitchFamily="34" charset="-122"/>
              </a:rPr>
              <a:t>集合</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500"/>
              </a:lnSpc>
              <a:buNone/>
            </a:pPr>
            <a:r>
              <a:rPr lang="zh-CN" altLang="zh-CN" sz="2400" dirty="0" smtClean="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set()</a:t>
            </a:r>
            <a:r>
              <a:rPr lang="zh-CN" altLang="zh-CN" sz="2400" dirty="0">
                <a:latin typeface="微软雅黑" panose="020B0503020204020204" pitchFamily="34" charset="-122"/>
                <a:ea typeface="微软雅黑" panose="020B0503020204020204" pitchFamily="34" charset="-122"/>
              </a:rPr>
              <a:t>函数可以</a:t>
            </a:r>
            <a:r>
              <a:rPr lang="zh-CN" altLang="zh-CN" sz="2400" dirty="0">
                <a:solidFill>
                  <a:srgbClr val="FF3300"/>
                </a:solidFill>
                <a:latin typeface="微软雅黑" panose="020B0503020204020204" pitchFamily="34" charset="-122"/>
                <a:ea typeface="微软雅黑" panose="020B0503020204020204" pitchFamily="34" charset="-122"/>
              </a:rPr>
              <a:t>将字符串、列表、元组、</a:t>
            </a:r>
            <a:r>
              <a:rPr lang="en-US" altLang="zh-CN" sz="2400" dirty="0">
                <a:solidFill>
                  <a:srgbClr val="FF3300"/>
                </a:solidFill>
                <a:latin typeface="微软雅黑" panose="020B0503020204020204" pitchFamily="34" charset="-122"/>
                <a:ea typeface="微软雅黑" panose="020B0503020204020204" pitchFamily="34" charset="-122"/>
              </a:rPr>
              <a:t>range</a:t>
            </a:r>
            <a:r>
              <a:rPr lang="zh-CN" altLang="zh-CN" sz="2400" dirty="0">
                <a:solidFill>
                  <a:srgbClr val="FF3300"/>
                </a:solidFill>
                <a:latin typeface="微软雅黑" panose="020B0503020204020204" pitchFamily="34" charset="-122"/>
                <a:ea typeface="微软雅黑" panose="020B0503020204020204" pitchFamily="34" charset="-122"/>
              </a:rPr>
              <a:t>对象等可迭代对象转换成集合</a:t>
            </a:r>
            <a:r>
              <a:rPr lang="zh-CN" altLang="zh-CN" sz="2400" dirty="0">
                <a:latin typeface="微软雅黑" panose="020B0503020204020204" pitchFamily="34" charset="-122"/>
                <a:ea typeface="微软雅黑" panose="020B0503020204020204" pitchFamily="34" charset="-122"/>
              </a:rPr>
              <a:t>。如果原来的数据存在重复元素，则在转换为集合后只保留一个</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5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set1=set('college')   #</a:t>
            </a:r>
            <a:r>
              <a:rPr lang="zh-CN" altLang="zh-CN" sz="2400" dirty="0">
                <a:latin typeface="微软雅黑" panose="020B0503020204020204" pitchFamily="34" charset="-122"/>
                <a:ea typeface="微软雅黑" panose="020B0503020204020204" pitchFamily="34" charset="-122"/>
              </a:rPr>
              <a:t>利用字符串创建一个集合</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&gt;&gt;&gt; set1</a:t>
            </a:r>
            <a:endParaRPr lang="zh-CN" altLang="zh-CN" sz="2400" dirty="0">
              <a:latin typeface="微软雅黑" panose="020B0503020204020204" pitchFamily="34" charset="-122"/>
              <a:ea typeface="微软雅黑" panose="020B0503020204020204" pitchFamily="34" charset="-122"/>
            </a:endParaRPr>
          </a:p>
          <a:p>
            <a:pPr marL="0" indent="0">
              <a:lnSpc>
                <a:spcPts val="3500"/>
              </a:lnSpc>
              <a:buNone/>
            </a:pPr>
            <a:r>
              <a:rPr lang="en-US" altLang="zh-CN" sz="2400" dirty="0">
                <a:latin typeface="微软雅黑" panose="020B0503020204020204" pitchFamily="34" charset="-122"/>
                <a:ea typeface="微软雅黑" panose="020B0503020204020204" pitchFamily="34" charset="-122"/>
              </a:rPr>
              <a:t>{'e', 'c', 'l', 'o', 'g'}   #</a:t>
            </a:r>
            <a:r>
              <a:rPr lang="zh-CN" altLang="zh-CN" sz="2400" dirty="0">
                <a:latin typeface="微软雅黑" panose="020B0503020204020204" pitchFamily="34" charset="-122"/>
                <a:ea typeface="微软雅黑" panose="020B0503020204020204" pitchFamily="34" charset="-122"/>
              </a:rPr>
              <a:t>自动去掉重复</a:t>
            </a:r>
            <a:r>
              <a:rPr lang="zh-CN" altLang="zh-CN" sz="2400" dirty="0" smtClean="0">
                <a:latin typeface="微软雅黑" panose="020B0503020204020204" pitchFamily="34" charset="-122"/>
                <a:ea typeface="微软雅黑" panose="020B0503020204020204" pitchFamily="34" charset="-122"/>
              </a:rPr>
              <a:t>元素</a:t>
            </a:r>
            <a:endParaRPr lang="en-US" altLang="zh-CN" sz="2400" dirty="0" smtClean="0">
              <a:latin typeface="微软雅黑" panose="020B0503020204020204" pitchFamily="34" charset="-122"/>
              <a:ea typeface="微软雅黑" panose="020B0503020204020204" pitchFamily="34" charset="-122"/>
            </a:endParaRPr>
          </a:p>
          <a:p>
            <a:pPr marL="0" indent="0">
              <a:lnSpc>
                <a:spcPts val="3500"/>
              </a:lnSpc>
              <a:buNone/>
            </a:pPr>
            <a:r>
              <a:rPr lang="zh-CN" altLang="zh-CN" sz="2400" dirty="0">
                <a:solidFill>
                  <a:srgbClr val="FF3300"/>
                </a:solidFill>
                <a:latin typeface="微软雅黑" panose="020B0503020204020204" pitchFamily="34" charset="-122"/>
                <a:ea typeface="微软雅黑" panose="020B0503020204020204" pitchFamily="34" charset="-122"/>
              </a:rPr>
              <a:t>注意</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创建一个空集合</a:t>
            </a:r>
            <a:r>
              <a:rPr lang="zh-CN" altLang="zh-CN" sz="2400" dirty="0">
                <a:latin typeface="微软雅黑" panose="020B0503020204020204" pitchFamily="34" charset="-122"/>
                <a:ea typeface="微软雅黑" panose="020B0503020204020204" pitchFamily="34" charset="-122"/>
              </a:rPr>
              <a:t>必须用</a:t>
            </a:r>
            <a:r>
              <a:rPr lang="en-US" altLang="zh-CN" sz="2400" dirty="0">
                <a:latin typeface="微软雅黑" panose="020B0503020204020204" pitchFamily="34" charset="-122"/>
                <a:ea typeface="微软雅黑" panose="020B0503020204020204" pitchFamily="34" charset="-122"/>
              </a:rPr>
              <a:t>set()</a:t>
            </a:r>
            <a:r>
              <a:rPr lang="zh-CN" altLang="zh-CN" sz="2400" dirty="0">
                <a:latin typeface="微软雅黑" panose="020B0503020204020204" pitchFamily="34" charset="-122"/>
                <a:ea typeface="微软雅黑" panose="020B0503020204020204" pitchFamily="34" charset="-122"/>
              </a:rPr>
              <a:t>创建而不是</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是用来创建一个空字典</a:t>
            </a:r>
            <a:r>
              <a:rPr lang="zh-CN" altLang="zh-CN" sz="2400" dirty="0"/>
              <a:t>。</a:t>
            </a:r>
            <a:endParaRPr lang="zh-CN" altLang="zh-CN" sz="2400" dirty="0"/>
          </a:p>
          <a:p>
            <a:pPr marL="0" indent="0">
              <a:lnSpc>
                <a:spcPts val="35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7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使用</a:t>
            </a:r>
            <a:r>
              <a:rPr lang="en-US" altLang="zh-CN" sz="2400" dirty="0" err="1">
                <a:solidFill>
                  <a:srgbClr val="0070C0"/>
                </a:solidFill>
                <a:latin typeface="微软雅黑" panose="020B0503020204020204" pitchFamily="34" charset="-122"/>
                <a:ea typeface="微软雅黑" panose="020B0503020204020204" pitchFamily="34" charset="-122"/>
              </a:rPr>
              <a:t>frozenset</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函数创建不可变集合</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lnSpc>
                <a:spcPts val="3700"/>
              </a:lnSpc>
              <a:buNone/>
            </a:pPr>
            <a:r>
              <a:rPr lang="zh-CN" altLang="zh-CN" sz="2400" dirty="0">
                <a:latin typeface="微软雅黑" panose="020B0503020204020204" pitchFamily="34" charset="-122"/>
                <a:ea typeface="微软雅黑" panose="020B0503020204020204" pitchFamily="34" charset="-122"/>
              </a:rPr>
              <a:t>使用</a:t>
            </a:r>
            <a:r>
              <a:rPr lang="en-US" altLang="zh-CN" sz="2400" dirty="0">
                <a:solidFill>
                  <a:srgbClr val="FF3300"/>
                </a:solidFill>
                <a:latin typeface="微软雅黑" panose="020B0503020204020204" pitchFamily="34" charset="-122"/>
                <a:ea typeface="微软雅黑" panose="020B0503020204020204" pitchFamily="34" charset="-122"/>
              </a:rPr>
              <a:t>set()</a:t>
            </a:r>
            <a:r>
              <a:rPr lang="zh-CN" altLang="zh-CN" sz="2400" dirty="0">
                <a:solidFill>
                  <a:srgbClr val="FF3300"/>
                </a:solidFill>
                <a:latin typeface="微软雅黑" panose="020B0503020204020204" pitchFamily="34" charset="-122"/>
                <a:ea typeface="微软雅黑" panose="020B0503020204020204" pitchFamily="34" charset="-122"/>
              </a:rPr>
              <a:t>函数创建的集合是可变的</a:t>
            </a:r>
            <a:r>
              <a:rPr lang="zh-CN" altLang="zh-CN" sz="2400" dirty="0">
                <a:latin typeface="微软雅黑" panose="020B0503020204020204" pitchFamily="34" charset="-122"/>
                <a:ea typeface="微软雅黑" panose="020B0503020204020204" pitchFamily="34" charset="-122"/>
              </a:rPr>
              <a:t>，可以添加或删除元素；</a:t>
            </a:r>
            <a:r>
              <a:rPr lang="zh-CN" altLang="zh-CN" sz="2400" dirty="0">
                <a:solidFill>
                  <a:srgbClr val="FF3300"/>
                </a:solidFill>
                <a:latin typeface="微软雅黑" panose="020B0503020204020204" pitchFamily="34" charset="-122"/>
                <a:ea typeface="微软雅黑" panose="020B0503020204020204" pitchFamily="34" charset="-122"/>
              </a:rPr>
              <a:t>使用</a:t>
            </a:r>
            <a:r>
              <a:rPr lang="en-US" altLang="zh-CN" sz="2400" dirty="0" err="1">
                <a:solidFill>
                  <a:srgbClr val="FF3300"/>
                </a:solidFill>
                <a:latin typeface="微软雅黑" panose="020B0503020204020204" pitchFamily="34" charset="-122"/>
                <a:ea typeface="微软雅黑" panose="020B0503020204020204" pitchFamily="34" charset="-122"/>
              </a:rPr>
              <a:t>frozenset</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函数创建的集合是不可变的</a:t>
            </a:r>
            <a:r>
              <a:rPr lang="zh-CN" altLang="zh-CN" sz="2400" dirty="0">
                <a:latin typeface="微软雅黑" panose="020B0503020204020204" pitchFamily="34" charset="-122"/>
                <a:ea typeface="微软雅黑" panose="020B0503020204020204" pitchFamily="34" charset="-122"/>
              </a:rPr>
              <a:t>，不能进行添加或删除元素的操作。</a:t>
            </a:r>
            <a:r>
              <a:rPr lang="en-US" altLang="zh-CN" sz="2400" dirty="0" err="1">
                <a:latin typeface="微软雅黑" panose="020B0503020204020204" pitchFamily="34" charset="-122"/>
                <a:ea typeface="微软雅黑" panose="020B0503020204020204" pitchFamily="34" charset="-122"/>
              </a:rPr>
              <a:t>frozenset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函数创建的集合可以作为字典的键，也可以作为其他集合的元素，而</a:t>
            </a:r>
            <a:r>
              <a:rPr lang="en-US" altLang="zh-CN" sz="2400" dirty="0">
                <a:latin typeface="微软雅黑" panose="020B0503020204020204" pitchFamily="34" charset="-122"/>
                <a:ea typeface="微软雅黑" panose="020B0503020204020204" pitchFamily="34" charset="-122"/>
              </a:rPr>
              <a:t>set()</a:t>
            </a:r>
            <a:r>
              <a:rPr lang="zh-CN" altLang="zh-CN" sz="2400" dirty="0">
                <a:latin typeface="微软雅黑" panose="020B0503020204020204" pitchFamily="34" charset="-122"/>
                <a:ea typeface="微软雅黑" panose="020B0503020204020204" pitchFamily="34" charset="-122"/>
              </a:rPr>
              <a:t>函数创建的集合不可以</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700"/>
              </a:lnSpc>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numbers_set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frozenset</a:t>
            </a:r>
            <a:r>
              <a:rPr lang="en-US" altLang="zh-CN" sz="2400" dirty="0">
                <a:latin typeface="微软雅黑" panose="020B0503020204020204" pitchFamily="34" charset="-122"/>
                <a:ea typeface="微软雅黑" panose="020B0503020204020204" pitchFamily="34" charset="-122"/>
              </a:rPr>
              <a:t>('one')   #</a:t>
            </a:r>
            <a:r>
              <a:rPr lang="zh-CN" altLang="zh-CN" sz="2400" dirty="0">
                <a:latin typeface="微软雅黑" panose="020B0503020204020204" pitchFamily="34" charset="-122"/>
                <a:ea typeface="微软雅黑" panose="020B0503020204020204" pitchFamily="34" charset="-122"/>
              </a:rPr>
              <a:t>创建一个不可变集合</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2. </a:t>
            </a:r>
            <a:r>
              <a:rPr lang="zh-CN" altLang="zh-CN" sz="2800" dirty="0" smtClean="0">
                <a:latin typeface="微软雅黑" panose="020B0503020204020204" pitchFamily="34" charset="-122"/>
                <a:ea typeface="微软雅黑" panose="020B0503020204020204" pitchFamily="34" charset="-122"/>
              </a:rPr>
              <a:t>访问</a:t>
            </a:r>
            <a:r>
              <a:rPr lang="zh-CN" altLang="zh-CN" sz="2800" dirty="0">
                <a:latin typeface="微软雅黑" panose="020B0503020204020204" pitchFamily="34" charset="-122"/>
                <a:ea typeface="微软雅黑" panose="020B0503020204020204" pitchFamily="34" charset="-122"/>
              </a:rPr>
              <a:t>集合元素</a:t>
            </a:r>
            <a:endParaRPr lang="zh-CN" altLang="zh-CN" sz="2800" b="1" dirty="0">
              <a:latin typeface="微软雅黑" panose="020B0503020204020204" pitchFamily="34" charset="-122"/>
              <a:ea typeface="微软雅黑" panose="020B0503020204020204" pitchFamily="34" charset="-122"/>
            </a:endParaRPr>
          </a:p>
          <a:p>
            <a:pPr marL="0" indent="720090" fontAlgn="ctr">
              <a:buNone/>
            </a:pPr>
            <a:r>
              <a:rPr lang="zh-CN" altLang="zh-CN" sz="2400" dirty="0">
                <a:latin typeface="微软雅黑" panose="020B0503020204020204" pitchFamily="34" charset="-122"/>
                <a:ea typeface="微软雅黑" panose="020B0503020204020204" pitchFamily="34" charset="-122"/>
              </a:rPr>
              <a:t>由于集合本身是无序的，也没有任何的键与集合元素对应，所以无法取指定的某个元素，只能使用</a:t>
            </a:r>
            <a:r>
              <a:rPr lang="en-US" altLang="zh-CN" sz="2400" dirty="0">
                <a:solidFill>
                  <a:srgbClr val="FF3300"/>
                </a:solidFill>
                <a:latin typeface="微软雅黑" panose="020B0503020204020204" pitchFamily="34" charset="-122"/>
                <a:ea typeface="微软雅黑" panose="020B0503020204020204" pitchFamily="34" charset="-122"/>
              </a:rPr>
              <a:t>in</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not in</a:t>
            </a:r>
            <a:r>
              <a:rPr lang="zh-CN" altLang="zh-CN" sz="2400" dirty="0">
                <a:solidFill>
                  <a:srgbClr val="FF3300"/>
                </a:solidFill>
                <a:latin typeface="微软雅黑" panose="020B0503020204020204" pitchFamily="34" charset="-122"/>
                <a:ea typeface="微软雅黑" panose="020B0503020204020204" pitchFamily="34" charset="-122"/>
              </a:rPr>
              <a:t>或循环遍历来访问或判断集合元素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set4={'</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in set4   #</a:t>
            </a:r>
            <a:r>
              <a:rPr lang="zh-CN" altLang="zh-CN" sz="2400" dirty="0">
                <a:latin typeface="微软雅黑" panose="020B0503020204020204" pitchFamily="34" charset="-122"/>
                <a:ea typeface="微软雅黑" panose="020B0503020204020204" pitchFamily="34" charset="-122"/>
              </a:rPr>
              <a:t>使用成员运算符</a:t>
            </a:r>
            <a:r>
              <a:rPr lang="en-US" altLang="zh-CN" sz="2400" dirty="0">
                <a:latin typeface="微软雅黑" panose="020B0503020204020204" pitchFamily="34" charset="-122"/>
                <a:ea typeface="微软雅黑" panose="020B0503020204020204" pitchFamily="34" charset="-122"/>
              </a:rPr>
              <a:t>in</a:t>
            </a:r>
            <a:r>
              <a:rPr lang="zh-CN" altLang="zh-CN" sz="2400" dirty="0">
                <a:latin typeface="微软雅黑" panose="020B0503020204020204" pitchFamily="34" charset="-122"/>
                <a:ea typeface="微软雅黑" panose="020B0503020204020204" pitchFamily="34" charset="-122"/>
              </a:rPr>
              <a:t>判断语文是集合元素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True</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for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 set4: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for</a:t>
            </a:r>
            <a:r>
              <a:rPr lang="zh-CN" altLang="zh-CN" sz="2400" dirty="0">
                <a:latin typeface="微软雅黑" panose="020B0503020204020204" pitchFamily="34" charset="-122"/>
                <a:ea typeface="微软雅黑" panose="020B0503020204020204" pitchFamily="34" charset="-122"/>
              </a:rPr>
              <a:t>循环遍历集合元素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print(</a:t>
            </a:r>
            <a:r>
              <a:rPr lang="en-US" altLang="zh-CN" sz="2400" dirty="0" err="1">
                <a:latin typeface="微软雅黑" panose="020B0503020204020204" pitchFamily="34" charset="-122"/>
                <a:ea typeface="微软雅黑" panose="020B0503020204020204" pitchFamily="34" charset="-122"/>
              </a:rPr>
              <a:t>i,end</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3. </a:t>
            </a:r>
            <a:r>
              <a:rPr lang="zh-CN" altLang="zh-CN" sz="2800" dirty="0">
                <a:latin typeface="微软雅黑" panose="020B0503020204020204" pitchFamily="34" charset="-122"/>
                <a:ea typeface="微软雅黑" panose="020B0503020204020204" pitchFamily="34" charset="-122"/>
              </a:rPr>
              <a:t>添加集合元素</a:t>
            </a:r>
            <a:endParaRPr lang="zh-CN" altLang="zh-CN" sz="2800" b="1" dirty="0">
              <a:latin typeface="微软雅黑" panose="020B0503020204020204" pitchFamily="34" charset="-122"/>
              <a:ea typeface="微软雅黑" panose="020B0503020204020204" pitchFamily="34" charset="-122"/>
            </a:endParaRPr>
          </a:p>
          <a:p>
            <a:pPr marL="0" indent="720090" fontAlgn="ctr">
              <a:lnSpc>
                <a:spcPts val="3600"/>
              </a:lnSpc>
              <a:buNone/>
            </a:pPr>
            <a:r>
              <a:rPr lang="zh-CN" altLang="zh-CN" sz="2400" dirty="0">
                <a:latin typeface="微软雅黑" panose="020B0503020204020204" pitchFamily="34" charset="-122"/>
                <a:ea typeface="微软雅黑" panose="020B0503020204020204" pitchFamily="34" charset="-122"/>
              </a:rPr>
              <a:t>使用集合对象的</a:t>
            </a:r>
            <a:r>
              <a:rPr lang="en-US" altLang="zh-CN" sz="2400" dirty="0">
                <a:solidFill>
                  <a:srgbClr val="FF3300"/>
                </a:solidFill>
                <a:latin typeface="微软雅黑" panose="020B0503020204020204" pitchFamily="34" charset="-122"/>
                <a:ea typeface="微软雅黑" panose="020B0503020204020204" pitchFamily="34" charset="-122"/>
              </a:rPr>
              <a:t>add()</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可以向集合中添加一个元素，如果该元素已存在则忽略该操作；使用</a:t>
            </a:r>
            <a:r>
              <a:rPr lang="en-US" altLang="zh-CN" sz="2400" dirty="0">
                <a:solidFill>
                  <a:srgbClr val="FF3300"/>
                </a:solidFill>
                <a:latin typeface="微软雅黑" panose="020B0503020204020204" pitchFamily="34" charset="-122"/>
                <a:ea typeface="微软雅黑" panose="020B0503020204020204" pitchFamily="34" charset="-122"/>
              </a:rPr>
              <a:t>update()</a:t>
            </a:r>
            <a:r>
              <a:rPr lang="zh-CN" altLang="zh-CN" sz="2400" dirty="0">
                <a:solidFill>
                  <a:srgbClr val="FF3300"/>
                </a:solidFill>
                <a:latin typeface="微软雅黑" panose="020B0503020204020204" pitchFamily="34" charset="-122"/>
                <a:ea typeface="微软雅黑" panose="020B0503020204020204" pitchFamily="34" charset="-122"/>
              </a:rPr>
              <a:t>方法可以向集合中添加另外一个集合中的多个元素</a:t>
            </a:r>
            <a:r>
              <a:rPr lang="zh-CN" altLang="zh-CN" sz="2400" dirty="0">
                <a:latin typeface="微软雅黑" panose="020B0503020204020204" pitchFamily="34" charset="-122"/>
                <a:ea typeface="微软雅黑" panose="020B0503020204020204" pitchFamily="34" charset="-122"/>
              </a:rPr>
              <a:t>，并自动去除重复元素</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set4.add('</a:t>
            </a:r>
            <a:r>
              <a:rPr lang="zh-CN" altLang="zh-CN" sz="2400" dirty="0">
                <a:latin typeface="微软雅黑" panose="020B0503020204020204" pitchFamily="34" charset="-122"/>
                <a:ea typeface="微软雅黑" panose="020B0503020204020204" pitchFamily="34" charset="-122"/>
              </a:rPr>
              <a:t>化学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add()</a:t>
            </a:r>
            <a:r>
              <a:rPr lang="zh-CN" altLang="zh-CN" sz="2400" dirty="0">
                <a:latin typeface="微软雅黑" panose="020B0503020204020204" pitchFamily="34" charset="-122"/>
                <a:ea typeface="微软雅黑" panose="020B0503020204020204" pitchFamily="34" charset="-122"/>
              </a:rPr>
              <a:t>方法添加一个元素</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set4.add('</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元素存在忽略该操作，不会抛出异常</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3.2 </a:t>
            </a:r>
            <a:r>
              <a:rPr lang="zh-CN" altLang="en-US" sz="2800" dirty="0" smtClean="0">
                <a:latin typeface="微软雅黑" panose="020B0503020204020204" pitchFamily="34" charset="-122"/>
                <a:ea typeface="微软雅黑" panose="020B0503020204020204" pitchFamily="34" charset="-122"/>
              </a:rPr>
              <a:t>列表</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685800" y="1845965"/>
            <a:ext cx="8153400" cy="446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720090" fontAlgn="ctr">
              <a:lnSpc>
                <a:spcPts val="3800"/>
              </a:lnSpc>
              <a:buNone/>
            </a:pPr>
            <a:r>
              <a:rPr lang="zh-CN" altLang="zh-CN" sz="2400" dirty="0">
                <a:latin typeface="微软雅黑" panose="020B0503020204020204" pitchFamily="34" charset="-122"/>
                <a:ea typeface="微软雅黑" panose="020B0503020204020204" pitchFamily="34" charset="-122"/>
              </a:rPr>
              <a:t>列表（</a:t>
            </a:r>
            <a:r>
              <a:rPr lang="en-US" altLang="zh-CN" sz="2400" dirty="0">
                <a:latin typeface="微软雅黑" panose="020B0503020204020204" pitchFamily="34" charset="-122"/>
                <a:ea typeface="微软雅黑" panose="020B0503020204020204" pitchFamily="34" charset="-122"/>
              </a:rPr>
              <a:t>List</a:t>
            </a:r>
            <a:r>
              <a:rPr lang="zh-CN" altLang="zh-CN" sz="2400" dirty="0">
                <a:latin typeface="微软雅黑" panose="020B0503020204020204" pitchFamily="34" charset="-122"/>
                <a:ea typeface="微软雅黑" panose="020B0503020204020204" pitchFamily="34" charset="-122"/>
              </a:rPr>
              <a:t>）是一个</a:t>
            </a:r>
            <a:r>
              <a:rPr lang="zh-CN" altLang="zh-CN" sz="2400" dirty="0">
                <a:solidFill>
                  <a:srgbClr val="FF3300"/>
                </a:solidFill>
                <a:latin typeface="微软雅黑" panose="020B0503020204020204" pitchFamily="34" charset="-122"/>
                <a:ea typeface="微软雅黑" panose="020B0503020204020204" pitchFamily="34" charset="-122"/>
              </a:rPr>
              <a:t>有序</a:t>
            </a:r>
            <a:r>
              <a:rPr lang="zh-CN" altLang="zh-CN" sz="2400" dirty="0">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可变</a:t>
            </a:r>
            <a:r>
              <a:rPr lang="zh-CN" altLang="zh-CN" sz="2400" dirty="0">
                <a:latin typeface="微软雅黑" panose="020B0503020204020204" pitchFamily="34" charset="-122"/>
                <a:ea typeface="微软雅黑" panose="020B0503020204020204" pitchFamily="34" charset="-122"/>
              </a:rPr>
              <a:t>序列。列表元素的数据类型可以不同，可以是基本类型、组合数据类型或自定义数据类型。列表的所有元素放在一对方括号</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 ]</a:t>
            </a:r>
            <a:r>
              <a:rPr lang="zh-CN"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中，相邻元素之间用逗号分隔开</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800"/>
              </a:lnSpc>
              <a:buNone/>
            </a:pPr>
            <a:r>
              <a:rPr lang="zh-CN" altLang="en-US" sz="2400" dirty="0" smtClean="0">
                <a:latin typeface="微软雅黑" panose="020B0503020204020204" pitchFamily="34" charset="-122"/>
                <a:ea typeface="微软雅黑" panose="020B0503020204020204" pitchFamily="34" charset="-122"/>
              </a:rPr>
              <a:t>例如：</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78,83,67,89,75]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'Python',3.7, '</a:t>
            </a:r>
            <a:r>
              <a:rPr lang="zh-CN" altLang="zh-CN" sz="2400" dirty="0">
                <a:latin typeface="微软雅黑" panose="020B0503020204020204" pitchFamily="34" charset="-122"/>
                <a:ea typeface="微软雅黑" panose="020B0503020204020204" pitchFamily="34" charset="-122"/>
              </a:rPr>
              <a:t>高级语言</a:t>
            </a:r>
            <a:r>
              <a:rPr lang="en-US" altLang="zh-CN" sz="2400" dirty="0">
                <a:latin typeface="微软雅黑" panose="020B0503020204020204" pitchFamily="34" charset="-122"/>
                <a:ea typeface="微软雅黑" panose="020B0503020204020204" pitchFamily="34" charset="-122"/>
              </a:rPr>
              <a:t>',2018]</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800"/>
              </a:lnSpc>
              <a:buNone/>
            </a:pP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autoUpdateAnimBg="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4.  </a:t>
            </a:r>
            <a:r>
              <a:rPr lang="zh-CN" altLang="zh-CN" sz="2800" dirty="0">
                <a:latin typeface="微软雅黑" panose="020B0503020204020204" pitchFamily="34" charset="-122"/>
                <a:ea typeface="微软雅黑" panose="020B0503020204020204" pitchFamily="34" charset="-122"/>
              </a:rPr>
              <a:t>删除集合元素</a:t>
            </a:r>
            <a:endParaRPr lang="zh-CN" altLang="zh-CN" sz="2800" b="1" dirty="0">
              <a:latin typeface="微软雅黑" panose="020B0503020204020204" pitchFamily="34" charset="-122"/>
              <a:ea typeface="微软雅黑" panose="020B0503020204020204" pitchFamily="34" charset="-122"/>
            </a:endParaRPr>
          </a:p>
          <a:p>
            <a:pPr marL="0" indent="0" fontAlgn="ctr">
              <a:lnSpc>
                <a:spcPts val="36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remove</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remove()</a:t>
            </a:r>
            <a:r>
              <a:rPr lang="zh-CN" altLang="zh-CN" sz="2400" dirty="0">
                <a:latin typeface="微软雅黑" panose="020B0503020204020204" pitchFamily="34" charset="-122"/>
                <a:ea typeface="微软雅黑" panose="020B0503020204020204" pitchFamily="34" charset="-122"/>
              </a:rPr>
              <a:t>方法删除元素时，如果元素不存在，会抛出异常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set4.remove('</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删除元素物理</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a:latin typeface="微软雅黑" panose="020B0503020204020204" pitchFamily="34" charset="-122"/>
                <a:ea typeface="微软雅黑" panose="020B0503020204020204" pitchFamily="34" charset="-122"/>
              </a:rPr>
              <a:t>set4.remove('</a:t>
            </a:r>
            <a:r>
              <a:rPr lang="zh-CN" altLang="zh-CN" sz="2400" dirty="0">
                <a:latin typeface="微软雅黑" panose="020B0503020204020204" pitchFamily="34" charset="-122"/>
                <a:ea typeface="微软雅黑" panose="020B0503020204020204" pitchFamily="34" charset="-122"/>
              </a:rPr>
              <a:t>化学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元素不存在，抛出</a:t>
            </a:r>
            <a:r>
              <a:rPr lang="zh-CN" altLang="zh-CN" sz="2400" dirty="0" smtClean="0">
                <a:latin typeface="微软雅黑" panose="020B0503020204020204" pitchFamily="34" charset="-122"/>
                <a:ea typeface="微软雅黑" panose="020B0503020204020204" pitchFamily="34" charset="-122"/>
              </a:rPr>
              <a:t>异常</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pop</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使用集合对象的</a:t>
            </a:r>
            <a:r>
              <a:rPr lang="en-US" altLang="zh-CN" sz="2400" dirty="0">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方法随机删除集合中任意一个元素并返回该元素</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set4={'</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set4.pop()   #</a:t>
            </a:r>
            <a:r>
              <a:rPr lang="zh-CN" altLang="zh-CN" sz="2400" dirty="0">
                <a:latin typeface="微软雅黑" panose="020B0503020204020204" pitchFamily="34" charset="-122"/>
                <a:ea typeface="微软雅黑" panose="020B0503020204020204" pitchFamily="34" charset="-122"/>
              </a:rPr>
              <a:t>随机删除并返回一个无素</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clear</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使用集合对象的</a:t>
            </a:r>
            <a:r>
              <a:rPr lang="en-US" altLang="zh-CN" sz="2400" dirty="0">
                <a:latin typeface="微软雅黑" panose="020B0503020204020204" pitchFamily="34" charset="-122"/>
                <a:ea typeface="微软雅黑" panose="020B0503020204020204" pitchFamily="34" charset="-122"/>
              </a:rPr>
              <a:t>clear()</a:t>
            </a:r>
            <a:r>
              <a:rPr lang="zh-CN" altLang="zh-CN" sz="2400" dirty="0">
                <a:latin typeface="微软雅黑" panose="020B0503020204020204" pitchFamily="34" charset="-122"/>
                <a:ea typeface="微软雅黑" panose="020B0503020204020204" pitchFamily="34" charset="-122"/>
              </a:rPr>
              <a:t>方法删除集合的所有元素</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set4.clear()</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set4</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set()   #</a:t>
            </a:r>
            <a:r>
              <a:rPr lang="zh-CN" altLang="zh-CN" sz="2400" dirty="0">
                <a:latin typeface="微软雅黑" panose="020B0503020204020204" pitchFamily="34" charset="-122"/>
                <a:ea typeface="微软雅黑" panose="020B0503020204020204" pitchFamily="34" charset="-122"/>
              </a:rPr>
              <a:t>空集合</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72816"/>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lnSpc>
                <a:spcPts val="3600"/>
              </a:lnSpc>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discard</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zh-CN" sz="2400" dirty="0">
                <a:solidFill>
                  <a:srgbClr val="0070C0"/>
                </a:solidFill>
                <a:latin typeface="微软雅黑" panose="020B0503020204020204" pitchFamily="34" charset="-122"/>
                <a:ea typeface="微软雅黑" panose="020B0503020204020204" pitchFamily="34" charset="-122"/>
              </a:rPr>
              <a:t>方法</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a:latin typeface="微软雅黑" panose="020B0503020204020204" pitchFamily="34" charset="-122"/>
                <a:ea typeface="微软雅黑" panose="020B0503020204020204" pitchFamily="34" charset="-122"/>
              </a:rPr>
              <a:t>使用集合对象的</a:t>
            </a:r>
            <a:r>
              <a:rPr lang="en-US" altLang="zh-CN" sz="2400" dirty="0">
                <a:latin typeface="微软雅黑" panose="020B0503020204020204" pitchFamily="34" charset="-122"/>
                <a:ea typeface="微软雅黑" panose="020B0503020204020204" pitchFamily="34" charset="-122"/>
              </a:rPr>
              <a:t>discard()</a:t>
            </a:r>
            <a:r>
              <a:rPr lang="zh-CN" altLang="zh-CN" sz="2400" dirty="0">
                <a:latin typeface="微软雅黑" panose="020B0503020204020204" pitchFamily="34" charset="-122"/>
                <a:ea typeface="微软雅黑" panose="020B0503020204020204" pitchFamily="34" charset="-122"/>
              </a:rPr>
              <a:t>方法删除集合元素，如果元素不存在则忽略此操作，不会抛出异常</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600"/>
              </a:lnSpc>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a:t>
            </a:r>
            <a:r>
              <a:rPr lang="zh-CN" altLang="zh-CN" sz="2400" dirty="0">
                <a:latin typeface="微软雅黑" panose="020B0503020204020204" pitchFamily="34" charset="-122"/>
                <a:ea typeface="微软雅黑" panose="020B0503020204020204" pitchFamily="34" charset="-122"/>
              </a:rPr>
              <a:t>语文</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数学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英语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ts val="3600"/>
              </a:lnSpc>
              <a:buNone/>
            </a:pPr>
            <a:r>
              <a:rPr lang="en-US" altLang="zh-CN" sz="2400" dirty="0">
                <a:latin typeface="微软雅黑" panose="020B0503020204020204" pitchFamily="34" charset="-122"/>
                <a:ea typeface="微软雅黑" panose="020B0503020204020204" pitchFamily="34" charset="-122"/>
              </a:rPr>
              <a:t>&gt;&gt;&gt; set4.discard('</a:t>
            </a:r>
            <a:r>
              <a:rPr lang="zh-CN" altLang="zh-CN" sz="2400" dirty="0">
                <a:latin typeface="微软雅黑" panose="020B0503020204020204" pitchFamily="34" charset="-122"/>
                <a:ea typeface="微软雅黑" panose="020B0503020204020204" pitchFamily="34" charset="-122"/>
              </a:rPr>
              <a:t>物理</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删除元素物理</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800" dirty="0" smtClean="0">
                <a:latin typeface="微软雅黑" panose="020B0503020204020204" pitchFamily="34" charset="-122"/>
                <a:ea typeface="微软雅黑" panose="020B0503020204020204" pitchFamily="34" charset="-122"/>
              </a:rPr>
              <a:t>5.  </a:t>
            </a:r>
            <a:r>
              <a:rPr lang="zh-CN" altLang="zh-CN" sz="2800" dirty="0">
                <a:latin typeface="微软雅黑" panose="020B0503020204020204" pitchFamily="34" charset="-122"/>
                <a:ea typeface="微软雅黑" panose="020B0503020204020204" pitchFamily="34" charset="-122"/>
              </a:rPr>
              <a:t>集合运算</a:t>
            </a:r>
            <a:endParaRPr lang="zh-CN" altLang="zh-CN" sz="2800" b="1" dirty="0">
              <a:latin typeface="微软雅黑" panose="020B0503020204020204" pitchFamily="34" charset="-122"/>
              <a:ea typeface="微软雅黑" panose="020B0503020204020204" pitchFamily="34" charset="-122"/>
            </a:endParaRPr>
          </a:p>
          <a:p>
            <a:pPr marL="0" indent="720090" fontAlgn="ctr">
              <a:lnSpc>
                <a:spcPts val="3600"/>
              </a:lnSpc>
              <a:buNone/>
            </a:pPr>
            <a:r>
              <a:rPr lang="zh-CN" altLang="zh-CN" sz="2400" dirty="0" smtClean="0">
                <a:latin typeface="微软雅黑" panose="020B0503020204020204" pitchFamily="34" charset="-122"/>
                <a:ea typeface="微软雅黑" panose="020B0503020204020204" pitchFamily="34" charset="-122"/>
              </a:rPr>
              <a:t>集合</a:t>
            </a:r>
            <a:r>
              <a:rPr lang="zh-CN" altLang="zh-CN" sz="2400" dirty="0">
                <a:latin typeface="微软雅黑" panose="020B0503020204020204" pitchFamily="34" charset="-122"/>
                <a:ea typeface="微软雅黑" panose="020B0503020204020204" pitchFamily="34" charset="-122"/>
              </a:rPr>
              <a:t>还支持典型的数学集合运算并、交、差等，可用相应的操作符和方法实现。</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1</a:t>
            </a:r>
            <a:r>
              <a:rPr lang="zh-CN" altLang="en-US" sz="2400" dirty="0" smtClean="0">
                <a:solidFill>
                  <a:srgbClr val="0070C0"/>
                </a:solidFill>
                <a:latin typeface="微软雅黑" panose="020B0503020204020204" pitchFamily="34" charset="-122"/>
                <a:ea typeface="微软雅黑" panose="020B0503020204020204" pitchFamily="34" charset="-122"/>
              </a:rPr>
              <a:t>）</a:t>
            </a:r>
            <a:r>
              <a:rPr lang="zh-CN" altLang="zh-CN" sz="2400" dirty="0" smtClean="0">
                <a:solidFill>
                  <a:srgbClr val="0070C0"/>
                </a:solidFill>
                <a:latin typeface="微软雅黑" panose="020B0503020204020204" pitchFamily="34" charset="-122"/>
                <a:ea typeface="微软雅黑" panose="020B0503020204020204" pitchFamily="34" charset="-122"/>
              </a:rPr>
              <a:t>并</a:t>
            </a:r>
            <a:r>
              <a:rPr lang="zh-CN" altLang="zh-CN" sz="2400" dirty="0">
                <a:solidFill>
                  <a:srgbClr val="0070C0"/>
                </a:solidFill>
                <a:latin typeface="微软雅黑" panose="020B0503020204020204" pitchFamily="34" charset="-122"/>
                <a:ea typeface="微软雅黑" panose="020B0503020204020204" pitchFamily="34" charset="-122"/>
              </a:rPr>
              <a:t>集</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两个集合</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的并集是</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集合的所有元素构成的集合。使用</a:t>
            </a:r>
            <a:r>
              <a:rPr lang="zh-CN" altLang="zh-CN" sz="2400" dirty="0">
                <a:solidFill>
                  <a:srgbClr val="FF3300"/>
                </a:solidFill>
                <a:latin typeface="微软雅黑" panose="020B0503020204020204" pitchFamily="34" charset="-122"/>
                <a:ea typeface="微软雅黑" panose="020B0503020204020204" pitchFamily="34" charset="-122"/>
              </a:rPr>
              <a:t>操作符“</a:t>
            </a:r>
            <a:r>
              <a:rPr lang="en-US" altLang="zh-CN" sz="2400" dirty="0">
                <a:solidFill>
                  <a:srgbClr val="FF3300"/>
                </a:solidFill>
                <a:latin typeface="微软雅黑" panose="020B0503020204020204" pitchFamily="34" charset="-122"/>
                <a:ea typeface="微软雅黑" panose="020B0503020204020204" pitchFamily="34" charset="-122"/>
              </a:rPr>
              <a:t> |</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执行并集操作，也可使用</a:t>
            </a:r>
            <a:r>
              <a:rPr lang="en-US" altLang="zh-CN" sz="2400" dirty="0">
                <a:solidFill>
                  <a:srgbClr val="FF3300"/>
                </a:solidFill>
                <a:latin typeface="微软雅黑" panose="020B0503020204020204" pitchFamily="34" charset="-122"/>
                <a:ea typeface="微软雅黑" panose="020B0503020204020204" pitchFamily="34" charset="-122"/>
              </a:rPr>
              <a:t>union()</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实现。例如：</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=set([1,2,3,4,5])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=set([3,4,5,6,7])</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”实现并操作</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a_set.union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union()</a:t>
            </a:r>
            <a:r>
              <a:rPr lang="zh-CN" altLang="zh-CN" sz="2400" dirty="0">
                <a:latin typeface="微软雅黑" panose="020B0503020204020204" pitchFamily="34" charset="-122"/>
                <a:ea typeface="微软雅黑" panose="020B0503020204020204" pitchFamily="34" charset="-122"/>
              </a:rPr>
              <a:t>方法实现并</a:t>
            </a:r>
            <a:r>
              <a:rPr lang="zh-CN" altLang="zh-CN" sz="2400" dirty="0" smtClean="0">
                <a:latin typeface="微软雅黑" panose="020B0503020204020204" pitchFamily="34" charset="-122"/>
                <a:ea typeface="微软雅黑" panose="020B0503020204020204" pitchFamily="34" charset="-122"/>
              </a:rPr>
              <a:t>操作</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42493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2</a:t>
            </a:r>
            <a:r>
              <a:rPr lang="zh-CN" altLang="en-US" sz="2400" dirty="0" smtClean="0">
                <a:solidFill>
                  <a:srgbClr val="0070C0"/>
                </a:solidFill>
                <a:latin typeface="微软雅黑" panose="020B0503020204020204" pitchFamily="34" charset="-122"/>
                <a:ea typeface="微软雅黑" panose="020B0503020204020204" pitchFamily="34" charset="-122"/>
              </a:rPr>
              <a:t>）交</a:t>
            </a:r>
            <a:r>
              <a:rPr lang="zh-CN" altLang="zh-CN" sz="2400" dirty="0" smtClean="0">
                <a:solidFill>
                  <a:srgbClr val="0070C0"/>
                </a:solidFill>
                <a:latin typeface="微软雅黑" panose="020B0503020204020204" pitchFamily="34" charset="-122"/>
                <a:ea typeface="微软雅黑" panose="020B0503020204020204" pitchFamily="34" charset="-122"/>
              </a:rPr>
              <a:t>集</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个集合</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的交集是含有所有既属于</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又属于</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的元素的集合。使用“</a:t>
            </a:r>
            <a:r>
              <a:rPr lang="en-US" altLang="zh-CN" sz="2400" dirty="0">
                <a:solidFill>
                  <a:srgbClr val="FF3300"/>
                </a:solidFill>
                <a:latin typeface="微软雅黑" panose="020B0503020204020204" pitchFamily="34" charset="-122"/>
                <a:ea typeface="微软雅黑" panose="020B0503020204020204" pitchFamily="34" charset="-122"/>
              </a:rPr>
              <a:t>&amp;</a:t>
            </a:r>
            <a:r>
              <a:rPr lang="zh-CN" altLang="zh-CN" sz="2400" dirty="0">
                <a:solidFill>
                  <a:srgbClr val="FF3300"/>
                </a:solidFill>
                <a:latin typeface="微软雅黑" panose="020B0503020204020204" pitchFamily="34" charset="-122"/>
                <a:ea typeface="微软雅黑" panose="020B0503020204020204" pitchFamily="34" charset="-122"/>
              </a:rPr>
              <a:t>”操作符</a:t>
            </a:r>
            <a:r>
              <a:rPr lang="zh-CN" altLang="zh-CN" sz="2400" dirty="0">
                <a:latin typeface="微软雅黑" panose="020B0503020204020204" pitchFamily="34" charset="-122"/>
                <a:ea typeface="微软雅黑" panose="020B0503020204020204" pitchFamily="34" charset="-122"/>
              </a:rPr>
              <a:t>执行交集操作，也可使用</a:t>
            </a:r>
            <a:r>
              <a:rPr lang="en-US" altLang="zh-CN" sz="2400" dirty="0">
                <a:solidFill>
                  <a:srgbClr val="FF3300"/>
                </a:solidFill>
                <a:latin typeface="微软雅黑" panose="020B0503020204020204" pitchFamily="34" charset="-122"/>
                <a:ea typeface="微软雅黑" panose="020B0503020204020204" pitchFamily="34" charset="-122"/>
              </a:rPr>
              <a:t>intersection()</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实现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a_set&amp;b_set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使用运算符“</a:t>
            </a:r>
            <a:r>
              <a:rPr lang="en-US" altLang="zh-CN" sz="2400" dirty="0">
                <a:latin typeface="微软雅黑" panose="020B0503020204020204" pitchFamily="34" charset="-122"/>
                <a:ea typeface="微软雅黑" panose="020B0503020204020204" pitchFamily="34" charset="-122"/>
              </a:rPr>
              <a:t>&amp;</a:t>
            </a:r>
            <a:r>
              <a:rPr lang="zh-CN" altLang="zh-CN" sz="2400" dirty="0">
                <a:latin typeface="微软雅黑" panose="020B0503020204020204" pitchFamily="34" charset="-122"/>
                <a:ea typeface="微软雅黑" panose="020B0503020204020204" pitchFamily="34" charset="-122"/>
              </a:rPr>
              <a:t>”实现交操作</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a_set.intersection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intersection()</a:t>
            </a:r>
            <a:r>
              <a:rPr lang="zh-CN" altLang="zh-CN" sz="2400" dirty="0">
                <a:latin typeface="微软雅黑" panose="020B0503020204020204" pitchFamily="34" charset="-122"/>
                <a:ea typeface="微软雅黑" panose="020B0503020204020204" pitchFamily="34" charset="-122"/>
              </a:rPr>
              <a:t>方法实现交</a:t>
            </a:r>
            <a:r>
              <a:rPr lang="zh-CN" altLang="zh-CN" sz="2400" dirty="0" smtClean="0">
                <a:latin typeface="微软雅黑" panose="020B0503020204020204" pitchFamily="34" charset="-122"/>
                <a:ea typeface="微软雅黑" panose="020B0503020204020204" pitchFamily="34" charset="-122"/>
              </a:rPr>
              <a:t>操作</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28092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3</a:t>
            </a:r>
            <a:r>
              <a:rPr lang="zh-CN" altLang="en-US" sz="2400" dirty="0" smtClean="0">
                <a:solidFill>
                  <a:srgbClr val="0070C0"/>
                </a:solidFill>
                <a:latin typeface="微软雅黑" panose="020B0503020204020204" pitchFamily="34" charset="-122"/>
                <a:ea typeface="微软雅黑" panose="020B0503020204020204" pitchFamily="34" charset="-122"/>
              </a:rPr>
              <a:t>）差</a:t>
            </a:r>
            <a:r>
              <a:rPr lang="zh-CN" altLang="zh-CN" sz="2400" dirty="0" smtClean="0">
                <a:solidFill>
                  <a:srgbClr val="0070C0"/>
                </a:solidFill>
                <a:latin typeface="微软雅黑" panose="020B0503020204020204" pitchFamily="34" charset="-122"/>
                <a:ea typeface="微软雅黑" panose="020B0503020204020204" pitchFamily="34" charset="-122"/>
              </a:rPr>
              <a:t>集</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zh-CN" altLang="zh-CN" sz="2400" dirty="0" smtClean="0">
                <a:latin typeface="微软雅黑" panose="020B0503020204020204" pitchFamily="34" charset="-122"/>
                <a:ea typeface="微软雅黑" panose="020B0503020204020204" pitchFamily="34" charset="-122"/>
              </a:rPr>
              <a:t>集合</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的差集是所有属于</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且不属于</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的元素构成的集合。使用</a:t>
            </a:r>
            <a:r>
              <a:rPr lang="zh-CN" altLang="zh-CN" sz="2400" dirty="0">
                <a:solidFill>
                  <a:srgbClr val="FF3300"/>
                </a:solidFill>
                <a:latin typeface="微软雅黑" panose="020B0503020204020204" pitchFamily="34" charset="-122"/>
                <a:ea typeface="微软雅黑" panose="020B0503020204020204" pitchFamily="34" charset="-122"/>
              </a:rPr>
              <a:t>操作符“</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执行差集操作，也可使用</a:t>
            </a:r>
            <a:r>
              <a:rPr lang="en-US" altLang="zh-CN" sz="2400" dirty="0">
                <a:solidFill>
                  <a:srgbClr val="FF3300"/>
                </a:solidFill>
                <a:latin typeface="微软雅黑" panose="020B0503020204020204" pitchFamily="34" charset="-122"/>
                <a:ea typeface="微软雅黑" panose="020B0503020204020204" pitchFamily="34" charset="-122"/>
              </a:rPr>
              <a:t>difference()</a:t>
            </a:r>
            <a:r>
              <a:rPr lang="zh-CN" altLang="zh-CN" sz="2400" dirty="0">
                <a:solidFill>
                  <a:srgbClr val="FF3300"/>
                </a:solidFill>
                <a:latin typeface="微软雅黑" panose="020B0503020204020204" pitchFamily="34" charset="-122"/>
                <a:ea typeface="微软雅黑" panose="020B0503020204020204" pitchFamily="34" charset="-122"/>
              </a:rPr>
              <a:t>方法</a:t>
            </a:r>
            <a:r>
              <a:rPr lang="zh-CN" altLang="zh-CN" sz="2400" dirty="0">
                <a:latin typeface="微软雅黑" panose="020B0503020204020204" pitchFamily="34" charset="-122"/>
                <a:ea typeface="微软雅黑" panose="020B0503020204020204" pitchFamily="34" charset="-122"/>
              </a:rPr>
              <a:t>实现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”实现差</a:t>
            </a:r>
            <a:r>
              <a:rPr lang="zh-CN" altLang="zh-CN" sz="2400" dirty="0" smtClean="0">
                <a:latin typeface="微软雅黑" panose="020B0503020204020204" pitchFamily="34" charset="-122"/>
                <a:ea typeface="微软雅黑" panose="020B0503020204020204" pitchFamily="34" charset="-122"/>
              </a:rPr>
              <a:t>操作</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b_set.difference</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difference()</a:t>
            </a:r>
            <a:r>
              <a:rPr lang="zh-CN" altLang="zh-CN" sz="2400" dirty="0">
                <a:latin typeface="微软雅黑" panose="020B0503020204020204" pitchFamily="34" charset="-122"/>
                <a:ea typeface="微软雅黑" panose="020B0503020204020204" pitchFamily="34" charset="-122"/>
              </a:rPr>
              <a:t>方法实现差操作</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b_set.difference</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一个集合和本身的差集为</a:t>
            </a:r>
            <a:r>
              <a:rPr lang="zh-CN" altLang="zh-CN" sz="2400" dirty="0" smtClean="0">
                <a:latin typeface="微软雅黑" panose="020B0503020204020204" pitchFamily="34" charset="-122"/>
                <a:ea typeface="微软雅黑" panose="020B0503020204020204" pitchFamily="34" charset="-122"/>
              </a:rPr>
              <a:t>空集</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6044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4</a:t>
            </a:r>
            <a:r>
              <a:rPr lang="zh-CN" altLang="en-US" sz="2400" dirty="0" smtClean="0">
                <a:solidFill>
                  <a:srgbClr val="0070C0"/>
                </a:solidFill>
                <a:latin typeface="微软雅黑" panose="020B0503020204020204" pitchFamily="34" charset="-122"/>
                <a:ea typeface="微软雅黑" panose="020B0503020204020204" pitchFamily="34" charset="-122"/>
              </a:rPr>
              <a:t>）对称差</a:t>
            </a:r>
            <a:r>
              <a:rPr lang="zh-CN" altLang="zh-CN" sz="2400" dirty="0" smtClean="0">
                <a:solidFill>
                  <a:srgbClr val="0070C0"/>
                </a:solidFill>
                <a:latin typeface="微软雅黑" panose="020B0503020204020204" pitchFamily="34" charset="-122"/>
                <a:ea typeface="微软雅黑" panose="020B0503020204020204" pitchFamily="34" charset="-122"/>
              </a:rPr>
              <a:t>集</a:t>
            </a:r>
            <a:endParaRPr lang="zh-CN" altLang="zh-CN" sz="2400" dirty="0">
              <a:solidFill>
                <a:srgbClr val="0070C0"/>
              </a:solidFill>
              <a:latin typeface="微软雅黑" panose="020B0503020204020204" pitchFamily="34" charset="-122"/>
              <a:ea typeface="微软雅黑" panose="020B0503020204020204" pitchFamily="34" charset="-122"/>
            </a:endParaRPr>
          </a:p>
          <a:p>
            <a:pPr marL="0" indent="720090" fontAlgn="ctr">
              <a:buNone/>
            </a:pP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个集合的对称差集是只属于其中一个集合而不属于另一个集合的元素，即两个集合的相异元素构成的集合。使用</a:t>
            </a:r>
            <a:r>
              <a:rPr lang="zh-CN" altLang="zh-CN" sz="2400" dirty="0">
                <a:solidFill>
                  <a:srgbClr val="FF3300"/>
                </a:solidFill>
                <a:latin typeface="微软雅黑" panose="020B0503020204020204" pitchFamily="34" charset="-122"/>
                <a:ea typeface="微软雅黑" panose="020B0503020204020204" pitchFamily="34" charset="-122"/>
              </a:rPr>
              <a:t>“</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solidFill>
                  <a:srgbClr val="FF3300"/>
                </a:solidFill>
                <a:latin typeface="微软雅黑" panose="020B0503020204020204" pitchFamily="34" charset="-122"/>
                <a:ea typeface="微软雅黑" panose="020B0503020204020204" pitchFamily="34" charset="-122"/>
              </a:rPr>
              <a:t>”操作符</a:t>
            </a:r>
            <a:r>
              <a:rPr lang="zh-CN" altLang="zh-CN" sz="2400" dirty="0">
                <a:latin typeface="微软雅黑" panose="020B0503020204020204" pitchFamily="34" charset="-122"/>
                <a:ea typeface="微软雅黑" panose="020B0503020204020204" pitchFamily="34" charset="-122"/>
              </a:rPr>
              <a:t>执行差集操作，也可使用</a:t>
            </a:r>
            <a:r>
              <a:rPr lang="en-US" altLang="zh-CN" sz="2400" dirty="0" err="1">
                <a:solidFill>
                  <a:srgbClr val="FF3300"/>
                </a:solidFill>
                <a:latin typeface="微软雅黑" panose="020B0503020204020204" pitchFamily="34" charset="-122"/>
                <a:ea typeface="微软雅黑" panose="020B0503020204020204" pitchFamily="34" charset="-122"/>
              </a:rPr>
              <a:t>symmetric_difference</a:t>
            </a:r>
            <a:r>
              <a:rPr lang="en-US" altLang="zh-CN" sz="2400" dirty="0">
                <a:solidFill>
                  <a:srgbClr val="FF3300"/>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方法实现</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使用运算符“</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”实现对称差操作</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b_set.symmetric_difference</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a_set</a:t>
            </a:r>
            <a:r>
              <a:rPr lang="en-US"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6044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）集合的比较</a:t>
            </a:r>
            <a:endParaRPr lang="zh-CN" altLang="zh-CN" sz="2400" b="1" dirty="0"/>
          </a:p>
          <a:p>
            <a:pPr fontAlgn="ctr">
              <a:buBlip>
                <a:blip r:embed="rId1"/>
              </a:buBlip>
            </a:pPr>
            <a:r>
              <a:rPr lang="zh-CN" altLang="zh-CN" sz="2400" dirty="0" smtClean="0">
                <a:latin typeface="微软雅黑" panose="020B0503020204020204" pitchFamily="34" charset="-122"/>
                <a:ea typeface="微软雅黑" panose="020B0503020204020204" pitchFamily="34" charset="-122"/>
              </a:rPr>
              <a:t>判断</a:t>
            </a:r>
            <a:r>
              <a:rPr lang="zh-CN" altLang="zh-CN" sz="2400" dirty="0">
                <a:latin typeface="微软雅黑" panose="020B0503020204020204" pitchFamily="34" charset="-122"/>
                <a:ea typeface="微软雅黑" panose="020B0503020204020204" pitchFamily="34" charset="-122"/>
              </a:rPr>
              <a:t>集合相等与不相等</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如果集合</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具有相同的元素</a:t>
            </a:r>
            <a:r>
              <a:rPr lang="zh-CN" altLang="zh-CN" sz="2400" dirty="0">
                <a:latin typeface="微软雅黑" panose="020B0503020204020204" pitchFamily="34" charset="-122"/>
                <a:ea typeface="微软雅黑" panose="020B0503020204020204" pitchFamily="34" charset="-122"/>
              </a:rPr>
              <a:t>，则两集合相等，返回</a:t>
            </a:r>
            <a:r>
              <a:rPr lang="en-US" altLang="zh-CN" sz="2400" dirty="0">
                <a:latin typeface="微软雅黑" panose="020B0503020204020204" pitchFamily="34" charset="-122"/>
                <a:ea typeface="微软雅黑" panose="020B0503020204020204" pitchFamily="34" charset="-122"/>
              </a:rPr>
              <a:t>True</a:t>
            </a:r>
            <a:r>
              <a:rPr lang="zh-CN" altLang="zh-CN" sz="2400" dirty="0">
                <a:latin typeface="微软雅黑" panose="020B0503020204020204" pitchFamily="34" charset="-122"/>
                <a:ea typeface="微软雅黑" panose="020B0503020204020204" pitchFamily="34" charset="-122"/>
              </a:rPr>
              <a:t>，否则返回</a:t>
            </a:r>
            <a:r>
              <a:rPr lang="en-US" altLang="zh-CN" sz="2400" dirty="0">
                <a:latin typeface="微软雅黑" panose="020B0503020204020204" pitchFamily="34" charset="-122"/>
                <a:ea typeface="微软雅黑" panose="020B0503020204020204" pitchFamily="34" charset="-122"/>
              </a:rPr>
              <a:t>False</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例如</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={2,3,5,1,4}</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使用关系运算符判断是否相等</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6044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）集合的比较</a:t>
            </a:r>
            <a:endParaRPr lang="zh-CN" altLang="zh-CN" sz="2400" b="1" dirty="0"/>
          </a:p>
          <a:p>
            <a:pPr fontAlgn="ctr">
              <a:buBlip>
                <a:blip r:embed="rId1"/>
              </a:buBlip>
            </a:pPr>
            <a:r>
              <a:rPr lang="zh-CN" altLang="zh-CN" sz="2400" dirty="0" smtClean="0">
                <a:latin typeface="微软雅黑" panose="020B0503020204020204" pitchFamily="34" charset="-122"/>
                <a:ea typeface="微软雅黑" panose="020B0503020204020204" pitchFamily="34" charset="-122"/>
              </a:rPr>
              <a:t>判断</a:t>
            </a:r>
            <a:r>
              <a:rPr lang="zh-CN" altLang="zh-CN" sz="2400" dirty="0">
                <a:latin typeface="微软雅黑" panose="020B0503020204020204" pitchFamily="34" charset="-122"/>
                <a:ea typeface="微软雅黑" panose="020B0503020204020204" pitchFamily="34" charset="-122"/>
              </a:rPr>
              <a:t>子集与真子集</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的元素，且</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不等于</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的真子集</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={1,2,3,4,5}</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={1,2,3,4,5,6,7}</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&lt;</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判断真子集</a:t>
            </a:r>
            <a:endParaRPr lang="zh-CN" altLang="zh-CN" sz="2400" dirty="0">
              <a:latin typeface="微软雅黑" panose="020B0503020204020204" pitchFamily="34" charset="-122"/>
              <a:ea typeface="微软雅黑" panose="020B0503020204020204" pitchFamily="34" charset="-122"/>
            </a:endParaRPr>
          </a:p>
          <a:p>
            <a:pPr marL="0" indent="0" fontAlgn="ctr">
              <a:buNone/>
            </a:pPr>
            <a:r>
              <a:rPr lang="zh-CN" altLang="zh-CN" sz="2400" dirty="0" smtClean="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的元素，则</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是</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的子集</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c_set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a_set</a:t>
            </a:r>
            <a:endParaRPr lang="zh-CN"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&lt;=</a:t>
            </a:r>
            <a:r>
              <a:rPr lang="en-US" altLang="zh-CN" sz="2400" dirty="0" err="1">
                <a:latin typeface="微软雅黑" panose="020B0503020204020204" pitchFamily="34" charset="-122"/>
                <a:ea typeface="微软雅黑" panose="020B0503020204020204" pitchFamily="34" charset="-122"/>
              </a:rPr>
              <a:t>c_set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判断子集</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 name="Rectangle 4"/>
          <p:cNvSpPr>
            <a:spLocks noGrp="1" noChangeArrowheads="1"/>
          </p:cNvSpPr>
          <p:nvPr>
            <p:ph type="body" idx="1"/>
          </p:nvPr>
        </p:nvSpPr>
        <p:spPr>
          <a:xfrm>
            <a:off x="611560" y="1268760"/>
            <a:ext cx="4150940" cy="576064"/>
          </a:xfrm>
        </p:spPr>
        <p:txBody>
          <a:bodyPr/>
          <a:lstStyle/>
          <a:p>
            <a:pPr eaLnBrk="1" hangingPunct="1">
              <a:spcBef>
                <a:spcPts val="1300"/>
              </a:spcBef>
              <a:buClr>
                <a:srgbClr val="CCFF33"/>
              </a:buClr>
              <a:buSzPct val="80000"/>
              <a:buFont typeface="Wingdings" panose="05000000000000000000" pitchFamily="2" charset="2"/>
              <a:buNone/>
              <a:defRPr/>
            </a:pPr>
            <a:r>
              <a:rPr lang="en-US" altLang="zh-CN" sz="2800" dirty="0" smtClean="0">
                <a:latin typeface="微软雅黑" panose="020B0503020204020204" pitchFamily="34" charset="-122"/>
                <a:ea typeface="微软雅黑" panose="020B0503020204020204" pitchFamily="34" charset="-122"/>
              </a:rPr>
              <a:t>3.6 </a:t>
            </a:r>
            <a:r>
              <a:rPr lang="zh-CN" altLang="en-US" sz="2800" dirty="0">
                <a:latin typeface="微软雅黑" panose="020B0503020204020204" pitchFamily="34" charset="-122"/>
                <a:ea typeface="微软雅黑" panose="020B0503020204020204" pitchFamily="34" charset="-122"/>
              </a:rPr>
              <a:t>集合</a:t>
            </a:r>
            <a:endParaRPr lang="en-US" altLang="zh-CN" sz="2800" dirty="0" smtClean="0">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bwMode="auto">
          <a:xfrm>
            <a:off x="539552" y="1700808"/>
            <a:ext cx="8604448"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fontAlgn="ctr">
              <a:buNone/>
            </a:pPr>
            <a:r>
              <a:rPr lang="zh-CN" altLang="en-US" sz="2400" dirty="0" smtClean="0">
                <a:solidFill>
                  <a:srgbClr val="0070C0"/>
                </a:solidFill>
                <a:latin typeface="微软雅黑" panose="020B0503020204020204" pitchFamily="34" charset="-122"/>
                <a:ea typeface="微软雅黑" panose="020B0503020204020204" pitchFamily="34" charset="-122"/>
              </a:rPr>
              <a:t>（</a:t>
            </a:r>
            <a:r>
              <a:rPr lang="en-US" altLang="zh-CN" sz="2400" dirty="0" smtClean="0">
                <a:solidFill>
                  <a:srgbClr val="0070C0"/>
                </a:solidFill>
                <a:latin typeface="微软雅黑" panose="020B0503020204020204" pitchFamily="34" charset="-122"/>
                <a:ea typeface="微软雅黑" panose="020B0503020204020204" pitchFamily="34" charset="-122"/>
              </a:rPr>
              <a:t>5</a:t>
            </a:r>
            <a:r>
              <a:rPr lang="zh-CN" altLang="en-US" sz="2400" dirty="0" smtClean="0">
                <a:solidFill>
                  <a:srgbClr val="0070C0"/>
                </a:solidFill>
                <a:latin typeface="微软雅黑" panose="020B0503020204020204" pitchFamily="34" charset="-122"/>
                <a:ea typeface="微软雅黑" panose="020B0503020204020204" pitchFamily="34" charset="-122"/>
              </a:rPr>
              <a:t>）集合的比较</a:t>
            </a:r>
            <a:endParaRPr lang="zh-CN" altLang="zh-CN" sz="2400" b="1" dirty="0"/>
          </a:p>
          <a:p>
            <a:pPr fontAlgn="ctr">
              <a:lnSpc>
                <a:spcPts val="3700"/>
              </a:lnSpc>
              <a:buBlip>
                <a:blip r:embed="rId1"/>
              </a:buBlip>
            </a:pPr>
            <a:r>
              <a:rPr lang="zh-CN" altLang="zh-CN" sz="2400" dirty="0" smtClean="0">
                <a:latin typeface="微软雅黑" panose="020B0503020204020204" pitchFamily="34" charset="-122"/>
                <a:ea typeface="微软雅黑" panose="020B0503020204020204" pitchFamily="34" charset="-122"/>
              </a:rPr>
              <a:t>判断</a:t>
            </a:r>
            <a:r>
              <a:rPr lang="zh-CN" altLang="zh-CN" sz="2400" dirty="0">
                <a:latin typeface="微软雅黑" panose="020B0503020204020204" pitchFamily="34" charset="-122"/>
                <a:ea typeface="微软雅黑" panose="020B0503020204020204" pitchFamily="34" charset="-122"/>
              </a:rPr>
              <a:t>超集与真超集</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的元素，且</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不等于</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A</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的真超集</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lnSpc>
                <a:spcPts val="37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&gt;</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判断真超集</a:t>
            </a:r>
            <a:endParaRPr lang="zh-CN" altLang="zh-CN" sz="2400" dirty="0">
              <a:latin typeface="微软雅黑" panose="020B0503020204020204" pitchFamily="34" charset="-122"/>
              <a:ea typeface="微软雅黑" panose="020B0503020204020204" pitchFamily="34" charset="-122"/>
            </a:endParaRPr>
          </a:p>
          <a:p>
            <a:pPr marL="0" indent="0" fontAlgn="ctr">
              <a:lnSpc>
                <a:spcPts val="3700"/>
              </a:lnSpc>
              <a:buNone/>
            </a:pPr>
            <a:r>
              <a:rPr lang="zh-CN" altLang="zh-CN" sz="2400" dirty="0" smtClean="0">
                <a:latin typeface="微软雅黑" panose="020B0503020204020204" pitchFamily="34" charset="-122"/>
                <a:ea typeface="微软雅黑" panose="020B0503020204020204" pitchFamily="34" charset="-122"/>
              </a:rPr>
              <a:t>如果</a:t>
            </a:r>
            <a:r>
              <a:rPr lang="zh-CN" altLang="zh-CN" sz="2400" dirty="0">
                <a:solidFill>
                  <a:srgbClr val="FF3300"/>
                </a:solidFill>
                <a:latin typeface="微软雅黑" panose="020B0503020204020204" pitchFamily="34" charset="-122"/>
                <a:ea typeface="微软雅黑" panose="020B0503020204020204" pitchFamily="34" charset="-122"/>
              </a:rPr>
              <a:t>集合</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中的元素都是</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的元素，则</a:t>
            </a:r>
            <a:r>
              <a:rPr lang="en-US" altLang="zh-CN" sz="2400" dirty="0">
                <a:solidFill>
                  <a:srgbClr val="FF3300"/>
                </a:solidFill>
                <a:latin typeface="微软雅黑" panose="020B0503020204020204" pitchFamily="34" charset="-122"/>
                <a:ea typeface="微软雅黑" panose="020B0503020204020204" pitchFamily="34" charset="-122"/>
              </a:rPr>
              <a:t>A</a:t>
            </a:r>
            <a:r>
              <a:rPr lang="zh-CN" altLang="zh-CN" sz="2400" dirty="0">
                <a:solidFill>
                  <a:srgbClr val="FF3300"/>
                </a:solidFill>
                <a:latin typeface="微软雅黑" panose="020B0503020204020204" pitchFamily="34" charset="-122"/>
                <a:ea typeface="微软雅黑" panose="020B0503020204020204" pitchFamily="34" charset="-122"/>
              </a:rPr>
              <a:t>是</a:t>
            </a:r>
            <a:r>
              <a:rPr lang="en-US" altLang="zh-CN" sz="2400" dirty="0">
                <a:solidFill>
                  <a:srgbClr val="FF3300"/>
                </a:solidFill>
                <a:latin typeface="微软雅黑" panose="020B0503020204020204" pitchFamily="34" charset="-122"/>
                <a:ea typeface="微软雅黑" panose="020B0503020204020204" pitchFamily="34" charset="-122"/>
              </a:rPr>
              <a:t>B</a:t>
            </a:r>
            <a:r>
              <a:rPr lang="zh-CN" altLang="zh-CN" sz="2400" dirty="0">
                <a:solidFill>
                  <a:srgbClr val="FF3300"/>
                </a:solidFill>
                <a:latin typeface="微软雅黑" panose="020B0503020204020204" pitchFamily="34" charset="-122"/>
                <a:ea typeface="微软雅黑" panose="020B0503020204020204" pitchFamily="34" charset="-122"/>
              </a:rPr>
              <a:t>的超集</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ctr">
              <a:lnSpc>
                <a:spcPts val="3700"/>
              </a:lnSpc>
              <a:buNone/>
            </a:pPr>
            <a:r>
              <a:rPr lang="en-US" altLang="zh-CN" sz="2400" dirty="0" smtClean="0">
                <a:latin typeface="微软雅黑" panose="020B0503020204020204" pitchFamily="34" charset="-122"/>
                <a:ea typeface="微软雅黑" panose="020B0503020204020204" pitchFamily="34" charset="-122"/>
              </a:rPr>
              <a:t>&gt;&gt;&gt; </a:t>
            </a:r>
            <a:r>
              <a:rPr lang="en-US" altLang="zh-CN" sz="2400" dirty="0" err="1">
                <a:latin typeface="微软雅黑" panose="020B0503020204020204" pitchFamily="34" charset="-122"/>
                <a:ea typeface="微软雅黑" panose="020B0503020204020204" pitchFamily="34" charset="-122"/>
              </a:rPr>
              <a:t>b_set</a:t>
            </a:r>
            <a:r>
              <a:rPr lang="en-US" altLang="zh-CN" sz="2400" dirty="0">
                <a:latin typeface="微软雅黑" panose="020B0503020204020204" pitchFamily="34" charset="-122"/>
                <a:ea typeface="微软雅黑" panose="020B0503020204020204" pitchFamily="34" charset="-122"/>
              </a:rPr>
              <a:t>&gt;=</a:t>
            </a:r>
            <a:r>
              <a:rPr lang="en-US" altLang="zh-CN" sz="2400" dirty="0" err="1">
                <a:latin typeface="微软雅黑" panose="020B0503020204020204" pitchFamily="34" charset="-122"/>
                <a:ea typeface="微软雅黑" panose="020B0503020204020204" pitchFamily="34" charset="-122"/>
              </a:rPr>
              <a:t>a_set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判断超集</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133124" grpId="0" autoUpdateAnimBg="0" build="p"/>
      <p:bldP spid="27" grpId="0" bldLvl="2" build="p"/>
    </p:bldLst>
  </p:timing>
</p:sld>
</file>

<file path=ppt/tags/tag1.xml><?xml version="1.0" encoding="utf-8"?>
<p:tagLst xmlns:p="http://schemas.openxmlformats.org/presentationml/2006/main">
  <p:tag name="KSO_WM_UNIT_PLACING_PICTURE_USER_VIEWPORT" val="{&quot;height&quot;:628.148031496063,&quot;width&quot;:2586.492913385827}"/>
</p:tagLst>
</file>

<file path=ppt/tags/tag2.xml><?xml version="1.0" encoding="utf-8"?>
<p:tagLst xmlns:p="http://schemas.openxmlformats.org/presentationml/2006/main">
  <p:tag name="KSO_WM_UNIT_PLACING_PICTURE_USER_VIEWPORT" val="{&quot;height&quot;:628.148031496063,&quot;width&quot;:2586.492913385827}"/>
</p:tagLst>
</file>

<file path=ppt/tags/tag3.xml><?xml version="1.0" encoding="utf-8"?>
<p:tagLst xmlns:p="http://schemas.openxmlformats.org/presentationml/2006/main">
  <p:tag name="KSO_WM_UNIT_PLACING_PICTURE_USER_VIEWPORT" val="{&quot;height&quot;:8978,&quot;width&quot;:5897}"/>
</p:tagLst>
</file>

<file path=ppt/tags/tag4.xml><?xml version="1.0" encoding="utf-8"?>
<p:tagLst xmlns:p="http://schemas.openxmlformats.org/presentationml/2006/main">
  <p:tag name="COMMONDATA" val="eyJoZGlkIjoiNzBjZmIyMTU1Y2MwZjFjNDA0ZTk0YmNlZGI1Y2ViMDkifQ=="/>
  <p:tag name="KSO_WPP_MARK_KEY" val="fa673a94-f4ed-42fd-836a-05be78d7ae2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solidFill>
          <a:srgbClr val="00CCFF">
            <a:alpha val="92000"/>
          </a:srgbClr>
        </a:solidFill>
        <a:ln w="9525">
          <a:solidFill>
            <a:srgbClr val="9900CC"/>
          </a:solidFill>
          <a:miter lim="800000"/>
        </a:ln>
      </a:spPr>
      <a:bodyPr wrap="none" anchor="ctr"/>
      <a:lstStyle>
        <a:defPPr>
          <a:lnSpc>
            <a:spcPct val="150000"/>
          </a:lnSpc>
          <a:defRPr sz="2800" dirty="0">
            <a:solidFill>
              <a:schemeClr val="tx1"/>
            </a:solidFill>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19509</Words>
  <Application>WPS 演示</Application>
  <PresentationFormat>全屏显示(4:3)</PresentationFormat>
  <Paragraphs>1137</Paragraphs>
  <Slides>105</Slides>
  <Notes>102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105</vt:i4>
      </vt:variant>
    </vt:vector>
  </HeadingPairs>
  <TitlesOfParts>
    <vt:vector size="118" baseType="lpstr">
      <vt:lpstr>Arial</vt:lpstr>
      <vt:lpstr>宋体</vt:lpstr>
      <vt:lpstr>Wingdings</vt:lpstr>
      <vt:lpstr>黑体</vt:lpstr>
      <vt:lpstr>微软雅黑</vt:lpstr>
      <vt:lpstr>Times New Roman</vt:lpstr>
      <vt:lpstr>Calibri</vt:lpstr>
      <vt:lpstr>Times New Roman</vt:lpstr>
      <vt:lpstr>Arial Unicode MS</vt:lpstr>
      <vt:lpstr>Wingdings 2</vt:lpstr>
      <vt:lpstr>Wingdings</vt:lpstr>
      <vt:lpstr>Wingdings</vt:lpstr>
      <vt:lpstr>默认设计模板</vt:lpstr>
      <vt:lpstr>PowerPoint 演示文稿</vt:lpstr>
      <vt:lpstr>PowerPoint 演示文稿</vt:lpstr>
      <vt:lpstr>《Python程序设计》</vt:lpstr>
      <vt:lpstr>第2章  Python语言基础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大学计算机基础A</dc:title>
  <dc:creator>张双狮</dc:creator>
  <cp:lastModifiedBy>Dylan</cp:lastModifiedBy>
  <cp:revision>253</cp:revision>
  <dcterms:created xsi:type="dcterms:W3CDTF">2018-03-01T14:09:00Z</dcterms:created>
  <dcterms:modified xsi:type="dcterms:W3CDTF">2023-01-09T06:52:38Z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F37300C64CDC40E8A21FB2AB941D742D</vt:lpwstr>
  </property>
  <property fmtid="{D5CDD505-2E9C-101B-9397-08002B2CF9AE}" pid="3" name="KSOProductBuildVer">
    <vt:lpwstr>2052-11.1.0.12980</vt:lpwstr>
  </property>
</Properties>
</file>