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1"/>
  </p:handoutMasterIdLst>
  <p:sldIdLst>
    <p:sldId id="777" r:id="rId3"/>
    <p:sldId id="256" r:id="rId4"/>
    <p:sldId id="420" r:id="rId5"/>
    <p:sldId id="594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72" r:id="rId46"/>
    <p:sldId id="773" r:id="rId47"/>
    <p:sldId id="774" r:id="rId48"/>
    <p:sldId id="775" r:id="rId49"/>
    <p:sldId id="776" r:id="rId50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FFCC"/>
    <a:srgbClr val="FFCC66"/>
    <a:srgbClr val="CC6600"/>
    <a:srgbClr val="00CC00"/>
    <a:srgbClr val="6666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 autoAdjust="0"/>
  </p:normalViewPr>
  <p:slideViewPr>
    <p:cSldViewPr>
      <p:cViewPr>
        <p:scale>
          <a:sx n="100" d="100"/>
          <a:sy n="100" d="100"/>
        </p:scale>
        <p:origin x="-1950" y="-420"/>
      </p:cViewPr>
      <p:guideLst>
        <p:guide orient="horz" pos="2161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5" Type="http://schemas.openxmlformats.org/officeDocument/2006/relationships/tags" Target="tags/tag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3A0B013-71C8-4941-9559-40A0550433E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ACF8899-0CA3-4BA4-B6E7-2B614CAC4424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922BD8E-F624-4211-BBDD-C0C811A9ECAD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6530AEE-F778-442C-9525-C88CB2CA34CD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A60D87C-92AE-4C23-AB53-B318003FCA56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77C25A6-F2E2-47E0-B77D-EC317D1BC240}" type="slidenum">
              <a:rPr lang="en-US" altLang="zh-CN" sz="1200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群众少跑腿，数据多跑路</a:t>
            </a:r>
            <a:endParaRPr lang="en-US" altLang="zh-CN" dirty="0" smtClean="0"/>
          </a:p>
          <a:p>
            <a:r>
              <a:rPr lang="zh-CN" altLang="en-US" dirty="0" smtClean="0"/>
              <a:t>民警少流汗，机器多计算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0B013-71C8-4941-9559-40A0550433E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043B9CA-24E0-4DF2-B10D-F71D42BBBD4D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BADA36A-69F6-4BDC-BC3C-4913E7C2FC4F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问题分析： </a:t>
            </a:r>
            <a:r>
              <a:rPr lang="en-US" altLang="zh-CN" smtClean="0"/>
              <a:t>pow=1*x*x*…*x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   </a:t>
            </a:r>
            <a:r>
              <a:rPr lang="zh-CN" altLang="en-US" smtClean="0"/>
              <a:t>可用一变量</a:t>
            </a:r>
            <a:r>
              <a:rPr lang="en-US" altLang="zh-CN" smtClean="0"/>
              <a:t>pow</a:t>
            </a:r>
            <a:r>
              <a:rPr lang="zh-CN" altLang="en-US" smtClean="0"/>
              <a:t>存储累乘结果，初值</a:t>
            </a:r>
            <a:r>
              <a:rPr lang="en-US" altLang="zh-CN" smtClean="0"/>
              <a:t>pow=1</a:t>
            </a:r>
            <a:r>
              <a:rPr lang="zh-CN" altLang="en-US" smtClean="0"/>
              <a:t>，不断给其乘</a:t>
            </a:r>
            <a:r>
              <a:rPr lang="en-US" altLang="zh-CN" smtClean="0"/>
              <a:t>pow*=x</a:t>
            </a:r>
            <a:r>
              <a:rPr lang="zh-CN" altLang="en-US" smtClean="0"/>
              <a:t>，累乘</a:t>
            </a:r>
            <a:r>
              <a:rPr lang="en-US" altLang="zh-CN" smtClean="0"/>
              <a:t>10</a:t>
            </a:r>
            <a:r>
              <a:rPr lang="zh-CN" altLang="en-US" smtClean="0"/>
              <a:t>次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循环体：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     </a:t>
            </a:r>
            <a:r>
              <a:rPr lang="en-US" altLang="zh-CN" smtClean="0"/>
              <a:t>pow*=x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循环条件：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       设置一循环控制变量 </a:t>
            </a:r>
            <a:r>
              <a:rPr lang="en-US" altLang="zh-CN" smtClean="0"/>
              <a:t>i </a:t>
            </a:r>
            <a:r>
              <a:rPr lang="zh-CN" altLang="en-US" smtClean="0"/>
              <a:t>统计累乘次数。</a:t>
            </a:r>
            <a:r>
              <a:rPr lang="en-US" altLang="zh-CN" smtClean="0"/>
              <a:t>i</a:t>
            </a:r>
            <a:r>
              <a:rPr lang="zh-CN" altLang="en-US" smtClean="0"/>
              <a:t>初值</a:t>
            </a:r>
            <a:r>
              <a:rPr lang="en-US" altLang="zh-CN" smtClean="0"/>
              <a:t>1</a:t>
            </a:r>
            <a:r>
              <a:rPr lang="zh-CN" altLang="en-US" smtClean="0"/>
              <a:t>， 循环条件 </a:t>
            </a:r>
            <a:r>
              <a:rPr lang="en-US" altLang="zh-CN" smtClean="0"/>
              <a:t>i&lt;10</a:t>
            </a:r>
            <a:r>
              <a:rPr lang="zh-CN" altLang="en-US" smtClean="0"/>
              <a:t>，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循环变量的修改：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      每循环一次，</a:t>
            </a:r>
            <a:r>
              <a:rPr lang="en-US" altLang="zh-CN" smtClean="0"/>
              <a:t>i++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21D8AAB-DCED-46A9-BF08-B453012F5F2F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6BDC559-78B3-46D4-9306-A4FFE413409E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C6E52C4-612F-459E-A576-DEEF4E576008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6B0C39D-8265-49B9-B2EC-A310906F71EA}" type="slidenum">
              <a:rPr lang="en-US" altLang="zh-CN" sz="1200" smtClean="0"/>
            </a:fld>
            <a:endParaRPr lang="en-US" altLang="zh-CN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152400"/>
            <a:ext cx="76962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8307B-0457-49B6-BE50-0722BDC6F1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FD017-E1FD-47DD-9F0A-7DD84D3BCE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《</a:t>
            </a:r>
            <a:r>
              <a:rPr lang="en-US" altLang="zh-CN" sz="1200" dirty="0" smtClean="0">
                <a:solidFill>
                  <a:schemeClr val="bg1"/>
                </a:solidFill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</a:rPr>
              <a:t>程序设计</a:t>
            </a:r>
            <a:r>
              <a:rPr lang="en-US" sz="1200" dirty="0" smtClean="0">
                <a:solidFill>
                  <a:schemeClr val="bg1"/>
                </a:solidFill>
              </a:rPr>
              <a:t>》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6316" y="0"/>
            <a:ext cx="1084458" cy="1080120"/>
            <a:chOff x="-37861" y="1124744"/>
            <a:chExt cx="1084458" cy="1080120"/>
          </a:xfrm>
        </p:grpSpPr>
        <p:sp>
          <p:nvSpPr>
            <p:cNvPr id="9" name="椭圆 8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14302"/>
            <a:ext cx="9144000" cy="15121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-36195" y="1916748"/>
            <a:ext cx="9144000" cy="150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Python程序设计</a:t>
            </a:r>
            <a:br>
              <a:rPr lang="zh-CN" altLang="en-US" sz="4400" dirty="0">
                <a:solidFill>
                  <a:schemeClr val="bg1"/>
                </a:solidFill>
              </a:rPr>
            </a:br>
            <a:r>
              <a:rPr lang="zh-CN" altLang="zh-CN" sz="44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effectLst/>
              </a:rPr>
              <a:t>Python Programming</a:t>
            </a:r>
            <a:endParaRPr lang="en-US" altLang="zh-CN" sz="32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95" y="1052830"/>
            <a:ext cx="3643313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67" y="1104171"/>
            <a:ext cx="1642423" cy="39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495" y="3645535"/>
            <a:ext cx="6704330" cy="2794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defTabSz="678180">
              <a:lnSpc>
                <a:spcPct val="90000"/>
              </a:lnSpc>
              <a:defRPr/>
            </a:pPr>
            <a:r>
              <a:rPr lang="zh-CN" altLang="en-US" sz="3200" b="1" dirty="0">
                <a:latin typeface="Arial" panose="020B0604020202020204" pitchFamily="34" charset="0"/>
              </a:rPr>
              <a:t>主    讲：	邹晓春  电子信息学院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QQ  </a:t>
            </a:r>
            <a:r>
              <a:rPr lang="zh-CN" altLang="en-US" sz="3200" b="1" dirty="0">
                <a:latin typeface="Arial" panose="020B0604020202020204" pitchFamily="34" charset="0"/>
              </a:rPr>
              <a:t>群：   Python程序设计</a:t>
            </a:r>
            <a:r>
              <a:rPr lang="en-US" altLang="zh-CN" sz="3200" b="1" dirty="0">
                <a:latin typeface="Arial" panose="020B0604020202020204" pitchFamily="34" charset="0"/>
              </a:rPr>
              <a:t>                  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                  760581125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4" y="1124270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5907" y="1124905"/>
            <a:ext cx="358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3"/>
          <p:cNvSpPr txBox="1"/>
          <p:nvPr/>
        </p:nvSpPr>
        <p:spPr>
          <a:xfrm>
            <a:off x="1187624" y="189146"/>
            <a:ext cx="7772400" cy="7200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"/>
          <p:cNvSpPr txBox="1">
            <a:spLocks noChangeArrowheads="1"/>
          </p:cNvSpPr>
          <p:nvPr/>
        </p:nvSpPr>
        <p:spPr bwMode="auto">
          <a:xfrm>
            <a:off x="35496" y="1124744"/>
            <a:ext cx="8920863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注意：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语句是通过遍历任意序列的元素来建立循环的。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语句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也支持一个可选的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else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块，一般格式如下：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			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for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目标变量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in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序列对象：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800100" lvl="2" indent="0"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  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		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语句块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			else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800100" lvl="2" indent="0"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   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		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语句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marL="0" indent="0"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语句只在循环正常执行后才执行并结束，因此，可以在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中放置评价循环执行情况的语句。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zh-CN" altLang="en-US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945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zh-CN" altLang="en-US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971600" y="1484784"/>
            <a:ext cx="7416824" cy="4392488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循环语句四要素：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循环（控制）变量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初始化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循环控制条件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循环体（关键是找规律）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循环变量的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修改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"/>
          <p:cNvSpPr txBox="1">
            <a:spLocks noChangeArrowheads="1"/>
          </p:cNvSpPr>
          <p:nvPr/>
        </p:nvSpPr>
        <p:spPr bwMode="auto">
          <a:xfrm>
            <a:off x="467542" y="1241601"/>
            <a:ext cx="8334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循环中的应用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文本框 3"/>
          <p:cNvSpPr txBox="1">
            <a:spLocks noChangeArrowheads="1"/>
          </p:cNvSpPr>
          <p:nvPr/>
        </p:nvSpPr>
        <p:spPr bwMode="auto">
          <a:xfrm>
            <a:off x="376978" y="1844824"/>
            <a:ext cx="8424939" cy="444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range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函数返回的是可迭代对象，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range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（）函数的一般格式为：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indent="4572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range</a:t>
            </a: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（</a:t>
            </a:r>
            <a:r>
              <a:rPr lang="en-US" altLang="zh-CN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[start,]end[,step]</a:t>
            </a: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）</a:t>
            </a:r>
            <a:endParaRPr lang="zh-CN" altLang="en-US" sz="2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 indent="45720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range 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()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函数共有三个参数，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start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step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是可选的，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start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表示开始，默认值为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，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end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表示结束，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step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表示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步长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，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默认值为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。函数的功能是从一个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start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参数的值开始，到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end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参数的值结束的数字序列。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30195" y="188640"/>
            <a:ext cx="8001000" cy="914400"/>
          </a:xfrm>
        </p:spPr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zh-CN" altLang="en-US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04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19125" y="1671339"/>
            <a:ext cx="5825083" cy="1384995"/>
          </a:xfrm>
          <a:prstGeom prst="rect">
            <a:avLst/>
          </a:prstGeom>
          <a:solidFill>
            <a:srgbClr val="B2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传递一个参数的range()函数：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for i in range(5):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print(i)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09600" y="3381077"/>
            <a:ext cx="5834608" cy="138499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传递两个参数的range()函数：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for i in range(2,4):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print(i)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19125" y="5027314"/>
            <a:ext cx="5825083" cy="1384995"/>
          </a:xfrm>
          <a:prstGeom prst="rect">
            <a:avLst/>
          </a:prstGeom>
          <a:solidFill>
            <a:srgbClr val="B2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传递三个参数的range()函数：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for i in range(2,20,3):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print(i)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文本框 4"/>
          <p:cNvSpPr txBox="1">
            <a:spLocks noChangeArrowheads="1"/>
          </p:cNvSpPr>
          <p:nvPr/>
        </p:nvSpPr>
        <p:spPr bwMode="auto">
          <a:xfrm>
            <a:off x="634557" y="1087139"/>
            <a:ext cx="31630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 range(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zh-CN" altLang="en-US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" grpId="0" animBg="1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91" name="Text Box 3"/>
              <p:cNvSpPr txBox="1">
                <a:spLocks noChangeArrowheads="1"/>
              </p:cNvSpPr>
              <p:nvPr/>
            </p:nvSpPr>
            <p:spPr bwMode="auto">
              <a:xfrm>
                <a:off x="276101" y="1176388"/>
                <a:ext cx="8496300" cy="525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4-2: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用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latin typeface="Cambria Math" panose="02040503050406030204"/>
                            <a:ea typeface="楷体_GB2312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/>
                            <a:ea typeface="楷体_GB2312" pitchFamily="49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楷体_GB2312" pitchFamily="49" charset="-122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楷体_GB2312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/>
                            <a:ea typeface="楷体_GB2312" pitchFamily="49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楷体_GB2312" pitchFamily="49" charset="-122"/>
                          </a:rPr>
                          <m:t>𝑖</m:t>
                        </m:r>
                      </m:e>
                    </m:nary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9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101" y="1176388"/>
                <a:ext cx="8496300" cy="525016"/>
              </a:xfrm>
              <a:prstGeom prst="rect">
                <a:avLst/>
              </a:prstGeom>
              <a:blipFill rotWithShape="1">
                <a:blip r:embed="rId1"/>
                <a:stretch>
                  <a:fillRect l="-6" t="-70" r="6" b="-49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1541" name="Text Box 5"/>
          <p:cNvSpPr txBox="1">
            <a:spLocks noChangeArrowheads="1"/>
          </p:cNvSpPr>
          <p:nvPr/>
        </p:nvSpPr>
        <p:spPr bwMode="auto">
          <a:xfrm>
            <a:off x="259841" y="2492896"/>
            <a:ext cx="4803775" cy="2967159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3000" b="1" dirty="0">
                <a:ea typeface="楷体_GB2312" pitchFamily="49" charset="-122"/>
              </a:rPr>
              <a:t>sum=0</a:t>
            </a:r>
            <a:endParaRPr lang="en-US" altLang="zh-CN" sz="3000" b="1" dirty="0"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3000" b="1" dirty="0">
                <a:ea typeface="楷体_GB2312" pitchFamily="49" charset="-122"/>
              </a:rPr>
              <a:t>for </a:t>
            </a:r>
            <a:r>
              <a:rPr lang="en-US" altLang="zh-CN" sz="3000" b="1" dirty="0" err="1">
                <a:ea typeface="楷体_GB2312" pitchFamily="49" charset="-122"/>
              </a:rPr>
              <a:t>i</a:t>
            </a:r>
            <a:r>
              <a:rPr lang="en-US" altLang="zh-CN" sz="3000" b="1" dirty="0">
                <a:ea typeface="楷体_GB2312" pitchFamily="49" charset="-122"/>
              </a:rPr>
              <a:t> in range(101):</a:t>
            </a:r>
            <a:endParaRPr lang="en-US" altLang="zh-CN" sz="3000" b="1" dirty="0"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3000" b="1" dirty="0">
                <a:ea typeface="楷体_GB2312" pitchFamily="49" charset="-122"/>
              </a:rPr>
              <a:t>	sum=</a:t>
            </a:r>
            <a:r>
              <a:rPr lang="en-US" altLang="zh-CN" sz="3000" b="1" dirty="0" err="1">
                <a:ea typeface="楷体_GB2312" pitchFamily="49" charset="-122"/>
              </a:rPr>
              <a:t>sum+i</a:t>
            </a:r>
            <a:endParaRPr lang="en-US" altLang="zh-CN" sz="3000" b="1" dirty="0"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3000" b="1" dirty="0">
                <a:ea typeface="楷体_GB2312" pitchFamily="49" charset="-122"/>
              </a:rPr>
              <a:t>print(“1+2+3+....+100”,</a:t>
            </a:r>
            <a:endParaRPr lang="en-US" altLang="zh-CN" sz="3000" b="1" dirty="0"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3000" b="1" dirty="0">
                <a:ea typeface="楷体_GB2312" pitchFamily="49" charset="-122"/>
              </a:rPr>
              <a:t>sum</a:t>
            </a:r>
            <a:r>
              <a:rPr lang="en-US" altLang="zh-CN" sz="3000" b="1" dirty="0" smtClean="0">
                <a:ea typeface="楷体_GB2312" pitchFamily="49" charset="-122"/>
              </a:rPr>
              <a:t>)</a:t>
            </a:r>
            <a:endParaRPr lang="en-US" altLang="zh-CN" sz="3000" b="1" dirty="0" smtClean="0"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Font typeface="Arial" panose="020B0604020202020204" pitchFamily="34" charset="0"/>
              <a:buNone/>
            </a:pPr>
            <a:endParaRPr lang="en-US" altLang="zh-CN" sz="3000" b="1" dirty="0">
              <a:ea typeface="楷体_GB2312" pitchFamily="49" charset="-122"/>
            </a:endParaRPr>
          </a:p>
        </p:txBody>
      </p:sp>
      <p:graphicFrame>
        <p:nvGraphicFramePr>
          <p:cNvPr id="961591" name="Group 55"/>
          <p:cNvGraphicFramePr>
            <a:graphicFrameLocks noGrp="1"/>
          </p:cNvGraphicFramePr>
          <p:nvPr>
            <p:ph idx="4294967295"/>
          </p:nvPr>
        </p:nvGraphicFramePr>
        <p:xfrm>
          <a:off x="5220072" y="2492896"/>
          <a:ext cx="3654425" cy="2819399"/>
        </p:xfrm>
        <a:graphic>
          <a:graphicData uri="http://schemas.openxmlformats.org/drawingml/2006/table">
            <a:tbl>
              <a:tblPr/>
              <a:tblGrid>
                <a:gridCol w="897255"/>
                <a:gridCol w="2757170"/>
              </a:tblGrid>
              <a:tr h="7002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sum=0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 hMerge="1">
                  <a:tcPr/>
                </a:tc>
              </a:tr>
              <a:tr h="7002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000" b="1" dirty="0">
                          <a:latin typeface="Arial" panose="020B0604020202020204" pitchFamily="34" charset="0"/>
                          <a:ea typeface="楷体_GB2312" pitchFamily="49" charset="-122"/>
                          <a:sym typeface="+mn-ea"/>
                        </a:rPr>
                        <a:t>for i in rang(101):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 hMerge="1">
                  <a:tcPr/>
                </a:tc>
              </a:tr>
              <a:tr h="700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sum=</a:t>
                      </a:r>
                      <a:r>
                        <a:rPr kumimoji="0" lang="en-US" altLang="zh-CN" sz="3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sum+i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</a:tr>
              <a:tr h="7186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输出</a:t>
                      </a: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sum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7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96154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Text Box 2"/>
          <p:cNvSpPr txBox="1">
            <a:spLocks noChangeArrowheads="1"/>
          </p:cNvSpPr>
          <p:nvPr/>
        </p:nvSpPr>
        <p:spPr bwMode="auto">
          <a:xfrm>
            <a:off x="228600" y="1878360"/>
            <a:ext cx="5567536" cy="4044184"/>
          </a:xfrm>
          <a:prstGeom prst="rect">
            <a:avLst/>
          </a:prstGeom>
          <a:solidFill>
            <a:srgbClr val="CCECFF"/>
          </a:solidFill>
          <a:ln w="38100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95000"/>
              </a:lnSpc>
              <a:defRPr sz="2800" b="1"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>
              <a:defRPr/>
            </a:pP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input(“</a:t>
            </a:r>
            <a:r>
              <a:rPr lang="zh-CN" altLang="en-US" sz="2400" dirty="0"/>
              <a:t>请输入要判断的</a:t>
            </a:r>
            <a:r>
              <a:rPr lang="zh-CN" altLang="en-US" sz="2400" dirty="0" smtClean="0"/>
              <a:t>正整数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”)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flag=1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for i in range(2,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):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b="1" dirty="0" smtClean="0"/>
              <a:t>if  </a:t>
            </a:r>
            <a:r>
              <a:rPr lang="en-US" altLang="zh-CN" sz="2400" dirty="0" err="1"/>
              <a:t>num</a:t>
            </a:r>
            <a:r>
              <a:rPr lang="en-US" altLang="zh-CN" sz="2400" b="1" dirty="0" err="1" smtClean="0"/>
              <a:t>%i</a:t>
            </a:r>
            <a:r>
              <a:rPr lang="en-US" altLang="zh-CN" sz="2400" b="1" dirty="0"/>
              <a:t>==0: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 smtClean="0"/>
              <a:t>flag=0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break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/>
              <a:t>   </a:t>
            </a:r>
            <a:endParaRPr lang="zh-CN" altLang="en-US" sz="24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if  flag==1: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b="1" dirty="0" smtClean="0"/>
              <a:t>print</a:t>
            </a:r>
            <a:r>
              <a:rPr lang="en-US" altLang="zh-CN" sz="2400" b="1" dirty="0"/>
              <a:t>(“%d </a:t>
            </a:r>
            <a:r>
              <a:rPr lang="zh-CN" altLang="en-US" sz="2400" b="1" dirty="0"/>
              <a:t>是素数</a:t>
            </a:r>
            <a:r>
              <a:rPr lang="en-US" altLang="zh-CN" sz="2400" b="1" dirty="0" smtClean="0"/>
              <a:t>”%</a:t>
            </a:r>
            <a:r>
              <a:rPr lang="en-US" altLang="zh-CN" sz="2400" dirty="0" err="1"/>
              <a:t>num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else: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b="1" dirty="0" smtClean="0"/>
              <a:t>print</a:t>
            </a:r>
            <a:r>
              <a:rPr lang="en-US" altLang="zh-CN" sz="2400" b="1" dirty="0"/>
              <a:t>(“%d</a:t>
            </a:r>
            <a:r>
              <a:rPr lang="zh-CN" altLang="en-US" sz="2400" b="1" dirty="0"/>
              <a:t>不是素数</a:t>
            </a:r>
            <a:r>
              <a:rPr lang="en-US" altLang="zh-CN" sz="2400" b="1" dirty="0" smtClean="0"/>
              <a:t>”%</a:t>
            </a:r>
            <a:r>
              <a:rPr lang="en-US" altLang="zh-CN" sz="2400" dirty="0" err="1"/>
              <a:t>num</a:t>
            </a:r>
            <a:r>
              <a:rPr lang="en-US" altLang="zh-CN" sz="2400" b="1" dirty="0" smtClean="0"/>
              <a:t>)        </a:t>
            </a:r>
            <a:endParaRPr lang="en-US" altLang="zh-CN" sz="2400" b="1" dirty="0"/>
          </a:p>
        </p:txBody>
      </p:sp>
      <p:sp>
        <p:nvSpPr>
          <p:cNvPr id="967683" name="Text Box 3"/>
          <p:cNvSpPr txBox="1">
            <a:spLocks noChangeArrowheads="1"/>
          </p:cNvSpPr>
          <p:nvPr/>
        </p:nvSpPr>
        <p:spPr bwMode="auto">
          <a:xfrm>
            <a:off x="76200" y="1268760"/>
            <a:ext cx="9012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00CC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ea typeface="楷体_GB2312" pitchFamily="49" charset="-122"/>
              </a:rPr>
              <a:t>4-3:</a:t>
            </a:r>
            <a:r>
              <a:rPr lang="zh-CN" altLang="en-US" b="1" dirty="0" smtClean="0">
                <a:solidFill>
                  <a:srgbClr val="0000CC"/>
                </a:solidFill>
                <a:ea typeface="楷体_GB2312" pitchFamily="49" charset="-122"/>
              </a:rPr>
              <a:t> 判断</a:t>
            </a:r>
            <a:r>
              <a:rPr lang="en-US" altLang="zh-CN" b="1" dirty="0" err="1" smtClean="0">
                <a:solidFill>
                  <a:srgbClr val="0000CC"/>
                </a:solidFill>
                <a:ea typeface="楷体_GB2312" pitchFamily="49" charset="-122"/>
              </a:rPr>
              <a:t>num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是否为素数。</a:t>
            </a:r>
            <a:endParaRPr lang="zh-CN" altLang="en-US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dirty="0"/>
          </a:p>
        </p:txBody>
      </p:sp>
      <p:pic>
        <p:nvPicPr>
          <p:cNvPr id="40962" name="图片 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57072"/>
            <a:ext cx="2736304" cy="519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967682" grpId="0" animBg="1" build="p"/>
      <p:bldP spid="9676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2"/>
          <p:cNvSpPr txBox="1">
            <a:spLocks noChangeArrowheads="1"/>
          </p:cNvSpPr>
          <p:nvPr/>
        </p:nvSpPr>
        <p:spPr bwMode="auto">
          <a:xfrm>
            <a:off x="342081" y="1107901"/>
            <a:ext cx="8334375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4-4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：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已知四位数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3025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具有特殊性质：它的前两位数字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30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与后两位数字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25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之和是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55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，而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55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的平方正好等于其本身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3025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。编程列举出具有该性质的四位数。</a:t>
            </a:r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pitchFamily="49" charset="-122"/>
            </a:endParaRPr>
          </a:p>
        </p:txBody>
      </p:sp>
      <p:sp>
        <p:nvSpPr>
          <p:cNvPr id="24579" name="文本框 3"/>
          <p:cNvSpPr txBox="1">
            <a:spLocks noChangeArrowheads="1"/>
          </p:cNvSpPr>
          <p:nvPr/>
        </p:nvSpPr>
        <p:spPr bwMode="auto">
          <a:xfrm>
            <a:off x="282129" y="2636912"/>
            <a:ext cx="8538343" cy="3970338"/>
          </a:xfrm>
          <a:prstGeom prst="rect">
            <a:avLst/>
          </a:prstGeom>
          <a:solidFill>
            <a:srgbClr val="CCECFF"/>
          </a:solidFill>
          <a:ln w="38100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95000"/>
              </a:lnSpc>
              <a:defRPr sz="2800" b="1"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ym typeface="楷体_GB2312" pitchFamily="49" charset="-122"/>
              </a:rPr>
              <a:t>print(“</a:t>
            </a:r>
            <a:r>
              <a:rPr lang="zh-CN" altLang="en-US" dirty="0">
                <a:sym typeface="楷体_GB2312" pitchFamily="49" charset="-122"/>
              </a:rPr>
              <a:t>满足条件的四位数分别是：</a:t>
            </a:r>
            <a:r>
              <a:rPr lang="en-US" altLang="zh-CN" dirty="0">
                <a:sym typeface="楷体_GB2312" pitchFamily="49" charset="-122"/>
              </a:rPr>
              <a:t>”)</a:t>
            </a:r>
            <a:endParaRPr lang="en-US" altLang="zh-CN" dirty="0">
              <a:sym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ym typeface="楷体_GB2312" pitchFamily="49" charset="-122"/>
              </a:rPr>
              <a:t> for i in range(1000,10000):</a:t>
            </a:r>
            <a:endParaRPr lang="en-US" altLang="zh-CN" dirty="0">
              <a:sym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sym typeface="楷体_GB2312" pitchFamily="49" charset="-122"/>
              </a:rPr>
              <a:t>       </a:t>
            </a:r>
            <a:r>
              <a:rPr lang="en-US" altLang="zh-CN" dirty="0">
                <a:sym typeface="楷体_GB2312" pitchFamily="49" charset="-122"/>
              </a:rPr>
              <a:t>		a=</a:t>
            </a:r>
            <a:r>
              <a:rPr lang="en-US" altLang="zh-CN" dirty="0" err="1">
                <a:sym typeface="楷体_GB2312" pitchFamily="49" charset="-122"/>
              </a:rPr>
              <a:t>i</a:t>
            </a:r>
            <a:r>
              <a:rPr lang="en-US" altLang="zh-CN" dirty="0">
                <a:sym typeface="楷体_GB2312" pitchFamily="49" charset="-122"/>
              </a:rPr>
              <a:t>//100</a:t>
            </a:r>
            <a:endParaRPr lang="en-US" altLang="zh-CN" dirty="0">
              <a:sym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ym typeface="楷体_GB2312" pitchFamily="49" charset="-122"/>
              </a:rPr>
              <a:t>		b=i%100</a:t>
            </a:r>
            <a:endParaRPr lang="en-US" altLang="zh-CN" dirty="0">
              <a:sym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ym typeface="楷体_GB2312" pitchFamily="49" charset="-122"/>
              </a:rPr>
              <a:t>		if (</a:t>
            </a:r>
            <a:r>
              <a:rPr lang="en-US" altLang="zh-CN" dirty="0" err="1">
                <a:sym typeface="楷体_GB2312" pitchFamily="49" charset="-122"/>
              </a:rPr>
              <a:t>a+b</a:t>
            </a:r>
            <a:r>
              <a:rPr lang="en-US" altLang="zh-CN" dirty="0">
                <a:sym typeface="楷体_GB2312" pitchFamily="49" charset="-122"/>
              </a:rPr>
              <a:t>)* *2==</a:t>
            </a:r>
            <a:r>
              <a:rPr lang="en-US" altLang="zh-CN" dirty="0" err="1">
                <a:sym typeface="楷体_GB2312" pitchFamily="49" charset="-122"/>
              </a:rPr>
              <a:t>i</a:t>
            </a:r>
            <a:r>
              <a:rPr lang="en-US" altLang="zh-CN" dirty="0">
                <a:sym typeface="楷体_GB2312" pitchFamily="49" charset="-122"/>
              </a:rPr>
              <a:t>:</a:t>
            </a:r>
            <a:endParaRPr lang="en-US" altLang="zh-CN" dirty="0">
              <a:sym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ym typeface="楷体_GB2312" pitchFamily="49" charset="-122"/>
              </a:rPr>
              <a:t>			print(</a:t>
            </a:r>
            <a:r>
              <a:rPr lang="en-US" altLang="zh-CN" dirty="0" err="1">
                <a:sym typeface="楷体_GB2312" pitchFamily="49" charset="-122"/>
              </a:rPr>
              <a:t>i</a:t>
            </a:r>
            <a:r>
              <a:rPr lang="en-US" altLang="zh-CN" dirty="0">
                <a:sym typeface="楷体_GB2312" pitchFamily="49" charset="-122"/>
              </a:rPr>
              <a:t>)</a:t>
            </a:r>
            <a:endParaRPr lang="en-US" altLang="zh-CN" dirty="0">
              <a:sym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245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9979" y="2341726"/>
            <a:ext cx="8292395" cy="3805657"/>
          </a:xfrm>
          <a:prstGeom prst="rect">
            <a:avLst/>
          </a:prstGeom>
          <a:solidFill>
            <a:srgbClr val="CCECFF"/>
          </a:solidFill>
          <a:ln w="38100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满足条件的数分别是：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count=0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range(1,100):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 i%7==0 and i%11!=0 or i%11==0 and i%7!=0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print(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,end=”   ”)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count=coun+1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		if count%10==0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print(“ ”)   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2053" y="1407317"/>
            <a:ext cx="852824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4-5: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整除但不能被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同时整除的所有整数并将它们输出。每行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zh-CN" altLang="en-US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循环（遍历循环</a:t>
            </a:r>
            <a:r>
              <a:rPr kumimoji="1" lang="zh-CN" altLang="en-US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4" grpId="1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365" y="260648"/>
            <a:ext cx="7151712" cy="685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200" dirty="0" smtClean="0"/>
              <a:t>4.3.2  </a:t>
            </a:r>
            <a:r>
              <a:rPr kumimoji="1" lang="en-US" altLang="zh-CN" sz="3200" dirty="0"/>
              <a:t>while</a:t>
            </a:r>
            <a:r>
              <a:rPr kumimoji="1" lang="zh-CN" altLang="en-US" sz="3200" dirty="0"/>
              <a:t>语句</a:t>
            </a:r>
            <a:r>
              <a:rPr kumimoji="1" lang="en-US" altLang="zh-CN" sz="3200" dirty="0" smtClean="0"/>
              <a:t>(</a:t>
            </a:r>
            <a:r>
              <a:rPr kumimoji="1" lang="zh-CN" altLang="en-US" sz="3200" dirty="0" smtClean="0"/>
              <a:t>无限循环</a:t>
            </a:r>
            <a:r>
              <a:rPr kumimoji="1" lang="en-US" altLang="zh-CN" sz="3200" dirty="0"/>
              <a:t>)</a:t>
            </a:r>
            <a:endParaRPr kumimoji="1" lang="en-US" altLang="zh-CN" sz="3200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>
          <a:xfrm>
            <a:off x="417512" y="1117993"/>
            <a:ext cx="8763000" cy="5410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先判断，再执行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语句的语法格式：</a:t>
            </a:r>
            <a:endParaRPr lang="zh-CN" altLang="en-US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zh-CN" altLang="en-US" dirty="0" smtClean="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0000FF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zh-CN" dirty="0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214563" y="4005064"/>
            <a:ext cx="8610600" cy="2448272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FF"/>
            </a:solidFill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注意：</a:t>
            </a:r>
            <a:endParaRPr lang="zh-CN" altLang="en-US" sz="2400" b="1" dirty="0">
              <a:solidFill>
                <a:schemeClr val="bg2"/>
              </a:solidFill>
              <a:ea typeface="楷体_GB2312" pitchFamily="49" charset="-122"/>
            </a:endParaRPr>
          </a:p>
          <a:p>
            <a:pPr marL="342900" indent="-342900" eaLnBrk="1" hangingPunct="1"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lang="zh-CN" altLang="en-US" sz="2400" b="1" dirty="0">
                <a:ea typeface="楷体_GB2312" pitchFamily="49" charset="-122"/>
              </a:rPr>
              <a:t> </a:t>
            </a:r>
            <a:r>
              <a:rPr lang="zh-CN" altLang="zh-CN" sz="2400" b="1" dirty="0">
                <a:ea typeface="楷体_GB2312" pitchFamily="49" charset="-122"/>
              </a:rPr>
              <a:t>循环体</a:t>
            </a:r>
            <a:r>
              <a:rPr lang="zh-CN" altLang="zh-CN" sz="2400" b="1" dirty="0">
                <a:solidFill>
                  <a:srgbClr val="FF0000"/>
                </a:solidFill>
                <a:ea typeface="楷体_GB2312" pitchFamily="49" charset="-122"/>
              </a:rPr>
              <a:t>可能一次也不</a:t>
            </a:r>
            <a:r>
              <a:rPr lang="zh-CN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执行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，可能无限次循环；</a:t>
            </a:r>
            <a:endParaRPr lang="zh-CN" altLang="en-US" sz="2400" b="1" dirty="0">
              <a:ea typeface="楷体_GB2312" pitchFamily="49" charset="-122"/>
            </a:endParaRPr>
          </a:p>
          <a:p>
            <a:pPr marL="342900" indent="-342900" eaLnBrk="1" hangingPunct="1"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lang="zh-CN" altLang="en-US" sz="2400" b="1" dirty="0">
                <a:ea typeface="楷体_GB2312" pitchFamily="49" charset="-122"/>
              </a:rPr>
              <a:t> </a:t>
            </a:r>
            <a:r>
              <a:rPr lang="zh-CN" altLang="zh-CN" sz="2400" b="1" dirty="0">
                <a:ea typeface="楷体_GB2312" pitchFamily="49" charset="-122"/>
              </a:rPr>
              <a:t>循环体可为</a:t>
            </a:r>
            <a:r>
              <a:rPr lang="zh-CN" altLang="zh-CN" sz="2400" b="1" dirty="0">
                <a:solidFill>
                  <a:srgbClr val="FF0000"/>
                </a:solidFill>
                <a:ea typeface="楷体_GB2312" pitchFamily="49" charset="-122"/>
              </a:rPr>
              <a:t>任意类型</a:t>
            </a:r>
            <a:r>
              <a:rPr lang="zh-CN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语句</a:t>
            </a:r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；</a:t>
            </a:r>
            <a:endParaRPr lang="zh-CN" altLang="en-US" sz="2400" b="1" dirty="0">
              <a:ea typeface="楷体_GB2312" pitchFamily="49" charset="-122"/>
            </a:endParaRPr>
          </a:p>
          <a:p>
            <a:pPr marL="342900" indent="-342900" eaLnBrk="1" hangingPunct="1">
              <a:buClr>
                <a:srgbClr val="FF0000"/>
              </a:buClr>
              <a:buFont typeface="Arial" panose="020B0604020202020204" pitchFamily="34" charset="0"/>
              <a:buAutoNum type="arabicPeriod"/>
            </a:pPr>
            <a:r>
              <a:rPr lang="zh-CN" altLang="en-US" sz="2400" b="1" dirty="0">
                <a:ea typeface="楷体_GB2312" pitchFamily="49" charset="-122"/>
              </a:rPr>
              <a:t> </a:t>
            </a:r>
            <a:r>
              <a:rPr lang="zh-CN" altLang="zh-CN" sz="2400" b="1" dirty="0">
                <a:ea typeface="楷体_GB2312" pitchFamily="49" charset="-122"/>
              </a:rPr>
              <a:t>退出</a:t>
            </a:r>
            <a:r>
              <a:rPr lang="en-US" altLang="zh-CN" sz="2400" b="1" dirty="0">
                <a:ea typeface="楷体_GB2312" pitchFamily="49" charset="-122"/>
              </a:rPr>
              <a:t>while</a:t>
            </a:r>
            <a:r>
              <a:rPr lang="zh-CN" altLang="zh-CN" sz="2400" b="1" dirty="0">
                <a:ea typeface="楷体_GB2312" pitchFamily="49" charset="-122"/>
              </a:rPr>
              <a:t>循环</a:t>
            </a:r>
            <a:r>
              <a:rPr lang="zh-CN" altLang="en-US" sz="2400" b="1" dirty="0">
                <a:ea typeface="楷体_GB2312" pitchFamily="49" charset="-122"/>
              </a:rPr>
              <a:t>的情况</a:t>
            </a:r>
            <a:r>
              <a:rPr lang="en-US" altLang="zh-CN" sz="2400" b="1" dirty="0">
                <a:ea typeface="楷体_GB2312" pitchFamily="49" charset="-122"/>
              </a:rPr>
              <a:t>:</a:t>
            </a:r>
            <a:endParaRPr lang="en-US" altLang="zh-CN" sz="2400" b="1" dirty="0">
              <a:ea typeface="楷体_GB2312" pitchFamily="49" charset="-122"/>
            </a:endParaRPr>
          </a:p>
          <a:p>
            <a:pPr marL="800100" lvl="1" indent="-342900" eaLnBrk="1" hangingPunct="1">
              <a:buClr>
                <a:schemeClr val="bg2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exp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不成立</a:t>
            </a:r>
            <a:endParaRPr lang="zh-CN" altLang="en-US" sz="2400" b="1" dirty="0">
              <a:ea typeface="楷体_GB2312" pitchFamily="49" charset="-122"/>
            </a:endParaRPr>
          </a:p>
          <a:p>
            <a:pPr marL="800100" lvl="1" indent="-342900" eaLnBrk="1" hangingPunct="1">
              <a:buClr>
                <a:schemeClr val="bg2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ea typeface="楷体_GB2312" pitchFamily="49" charset="-122"/>
              </a:rPr>
              <a:t> 循环体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内遇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break, return, exit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等。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76353" y="1193031"/>
            <a:ext cx="3040063" cy="2740025"/>
            <a:chOff x="3504" y="2594"/>
            <a:chExt cx="1915" cy="1726"/>
          </a:xfrm>
        </p:grpSpPr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4412" y="2594"/>
              <a:ext cx="0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AutoShape 7"/>
            <p:cNvSpPr>
              <a:spLocks noChangeArrowheads="1"/>
            </p:cNvSpPr>
            <p:nvPr/>
          </p:nvSpPr>
          <p:spPr bwMode="auto">
            <a:xfrm>
              <a:off x="3780" y="2902"/>
              <a:ext cx="1270" cy="306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b="1">
                  <a:ea typeface="楷体_GB2312" pitchFamily="49" charset="-122"/>
                </a:rPr>
                <a:t>exp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4412" y="3208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3876" y="3429"/>
              <a:ext cx="1056" cy="35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楷体_GB2312" pitchFamily="49" charset="-122"/>
                </a:rPr>
                <a:t>循环体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4412" y="3782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3506" y="3956"/>
              <a:ext cx="9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V="1">
              <a:off x="3504" y="2729"/>
              <a:ext cx="13" cy="1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3506" y="2729"/>
              <a:ext cx="9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5050" y="3056"/>
              <a:ext cx="3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5406" y="3056"/>
              <a:ext cx="0" cy="10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4445" y="4059"/>
              <a:ext cx="9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4432" y="4049"/>
              <a:ext cx="0" cy="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5032" y="2735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b="1">
                  <a:ea typeface="楷体_GB2312" pitchFamily="49" charset="-122"/>
                </a:rPr>
                <a:t>F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4539" y="3128"/>
              <a:ext cx="3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b="1">
                  <a:ea typeface="楷体_GB2312" pitchFamily="49" charset="-122"/>
                </a:rPr>
                <a:t>T</a:t>
              </a:r>
              <a:endParaRPr lang="en-US" altLang="zh-CN" b="1">
                <a:ea typeface="楷体_GB2312" pitchFamily="49" charset="-122"/>
              </a:endParaRPr>
            </a:p>
          </p:txBody>
        </p:sp>
      </p:grpSp>
      <p:sp>
        <p:nvSpPr>
          <p:cNvPr id="1061908" name="Rectangle 20"/>
          <p:cNvSpPr>
            <a:spLocks noChangeArrowheads="1"/>
          </p:cNvSpPr>
          <p:nvPr/>
        </p:nvSpPr>
        <p:spPr bwMode="auto">
          <a:xfrm>
            <a:off x="1187624" y="2106722"/>
            <a:ext cx="2819400" cy="1754326"/>
          </a:xfrm>
          <a:prstGeom prst="rect">
            <a:avLst/>
          </a:prstGeom>
          <a:solidFill>
            <a:srgbClr val="FFFFE7"/>
          </a:solidFill>
          <a:ln w="57150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ea typeface="楷体_GB2312" pitchFamily="49" charset="-122"/>
              </a:rPr>
              <a:t>while </a:t>
            </a:r>
            <a:r>
              <a:rPr lang="en-US" altLang="zh-CN" sz="3600" b="1" dirty="0" err="1">
                <a:ea typeface="楷体_GB2312" pitchFamily="49" charset="-122"/>
              </a:rPr>
              <a:t>exp</a:t>
            </a:r>
            <a:r>
              <a:rPr lang="en-US" altLang="zh-CN" sz="3600" b="1" dirty="0">
                <a:ea typeface="楷体_GB2312" pitchFamily="49" charset="-122"/>
              </a:rPr>
              <a:t>:</a:t>
            </a:r>
            <a:endParaRPr lang="en-US" altLang="zh-CN" sz="3600" b="1" dirty="0"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61891" grpId="0" build="p"/>
      <p:bldP spid="1061892" grpId="0" animBg="1" build="p"/>
      <p:bldP spid="10619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ChangeArrowheads="1"/>
          </p:cNvSpPr>
          <p:nvPr/>
        </p:nvSpPr>
        <p:spPr bwMode="auto">
          <a:xfrm>
            <a:off x="4972050" y="95399"/>
            <a:ext cx="4095750" cy="635793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2915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047750" y="260648"/>
                <a:ext cx="8763000" cy="685800"/>
              </a:xfrm>
            </p:spPr>
            <p:txBody>
              <a:bodyPr/>
              <a:lstStyle/>
              <a:p>
                <a:pPr>
                  <a:defRPr/>
                </a:pPr>
                <a:r>
                  <a:rPr kumimoji="1" lang="zh-CN" altLang="en-US" sz="3200" dirty="0" smtClean="0"/>
                  <a:t>例</a:t>
                </a:r>
                <a:r>
                  <a:rPr kumimoji="1" lang="en-US" altLang="zh-CN" sz="3200" dirty="0" smtClean="0"/>
                  <a:t>4-6:</a:t>
                </a:r>
                <a:r>
                  <a:rPr kumimoji="1"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/>
                          </a:rPr>
                          <m:t>100</m:t>
                        </m:r>
                      </m:sup>
                      <m:e>
                        <m:r>
                          <a:rPr kumimoji="1" lang="en-US" altLang="zh-CN" i="1">
                            <a:latin typeface="Cambria Math" panose="02040503050406030204"/>
                          </a:rPr>
                          <m:t>𝑛</m:t>
                        </m:r>
                      </m:e>
                    </m:nary>
                  </m:oMath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06291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7750" y="260648"/>
                <a:ext cx="8763000" cy="685800"/>
              </a:xfrm>
              <a:blipFill rotWithShape="1">
                <a:blip r:embed="rId1"/>
                <a:stretch>
                  <a:fillRect t="-3284" b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2916" name="Rectangle 4"/>
          <p:cNvSpPr>
            <a:spLocks noChangeArrowheads="1"/>
          </p:cNvSpPr>
          <p:nvPr/>
        </p:nvSpPr>
        <p:spPr bwMode="auto">
          <a:xfrm>
            <a:off x="186962" y="1156444"/>
            <a:ext cx="464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400" b="1" dirty="0">
                <a:ea typeface="楷体_GB2312" pitchFamily="49" charset="-122"/>
              </a:rPr>
              <a:t>1</a:t>
            </a:r>
            <a:r>
              <a:rPr lang="zh-CN" altLang="en-US" sz="3400" b="1" dirty="0">
                <a:ea typeface="楷体_GB2312" pitchFamily="49" charset="-122"/>
              </a:rPr>
              <a:t>）问题分析：</a:t>
            </a:r>
            <a:r>
              <a:rPr lang="zh-CN" altLang="en-US" sz="3400" b="1" dirty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endParaRPr lang="zh-CN" altLang="en-US" sz="3400" b="1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400" b="1" dirty="0">
                <a:solidFill>
                  <a:srgbClr val="0000FF"/>
                </a:solidFill>
                <a:ea typeface="楷体_GB2312" pitchFamily="49" charset="-122"/>
              </a:rPr>
              <a:t>     </a:t>
            </a:r>
            <a:endParaRPr lang="zh-CN" altLang="en-US" sz="3400" b="1" baseline="30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 b="1" baseline="30000" dirty="0">
              <a:solidFill>
                <a:srgbClr val="0000FF"/>
              </a:solidFill>
              <a:ea typeface="楷体_GB2312" pitchFamily="49" charset="-122"/>
            </a:endParaRPr>
          </a:p>
          <a:p>
            <a:pPr marL="342900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400" b="1" baseline="30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3316" name="Line 7"/>
          <p:cNvSpPr>
            <a:spLocks noChangeShapeType="1"/>
          </p:cNvSpPr>
          <p:nvPr/>
        </p:nvSpPr>
        <p:spPr bwMode="auto">
          <a:xfrm>
            <a:off x="7065963" y="663724"/>
            <a:ext cx="6350" cy="473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Rectangle 9"/>
          <p:cNvSpPr>
            <a:spLocks noChangeArrowheads="1"/>
          </p:cNvSpPr>
          <p:nvPr/>
        </p:nvSpPr>
        <p:spPr bwMode="auto">
          <a:xfrm>
            <a:off x="5638800" y="1135211"/>
            <a:ext cx="2840038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3100" b="1">
                <a:solidFill>
                  <a:srgbClr val="FF0000"/>
                </a:solidFill>
                <a:ea typeface="楷体_GB2312" pitchFamily="49" charset="-122"/>
              </a:rPr>
              <a:t>sum,n=0,1</a:t>
            </a:r>
            <a:endParaRPr lang="en-US" altLang="zh-CN" sz="3100" b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5886450" y="1744811"/>
            <a:ext cx="2324100" cy="1317625"/>
            <a:chOff x="3792" y="1464"/>
            <a:chExt cx="1423" cy="696"/>
          </a:xfrm>
        </p:grpSpPr>
        <p:sp>
          <p:nvSpPr>
            <p:cNvPr id="1059" name="AutoShape 12"/>
            <p:cNvSpPr>
              <a:spLocks noChangeArrowheads="1"/>
            </p:cNvSpPr>
            <p:nvPr/>
          </p:nvSpPr>
          <p:spPr bwMode="auto">
            <a:xfrm>
              <a:off x="3792" y="1680"/>
              <a:ext cx="1423" cy="48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3100" b="1" dirty="0">
                  <a:solidFill>
                    <a:srgbClr val="FF0000"/>
                  </a:solidFill>
                  <a:ea typeface="楷体_GB2312" pitchFamily="49" charset="-122"/>
                </a:rPr>
                <a:t>n&lt;=100</a:t>
              </a:r>
              <a:endParaRPr lang="en-US" altLang="zh-CN" sz="31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060" name="Line 13"/>
            <p:cNvSpPr>
              <a:spLocks noChangeShapeType="1"/>
            </p:cNvSpPr>
            <p:nvPr/>
          </p:nvSpPr>
          <p:spPr bwMode="auto">
            <a:xfrm>
              <a:off x="4512" y="1464"/>
              <a:ext cx="0" cy="21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2926" name="Line 14"/>
          <p:cNvSpPr>
            <a:spLocks noChangeShapeType="1"/>
          </p:cNvSpPr>
          <p:nvPr/>
        </p:nvSpPr>
        <p:spPr bwMode="auto">
          <a:xfrm>
            <a:off x="7029450" y="4053036"/>
            <a:ext cx="0" cy="3524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927" name="Line 15"/>
          <p:cNvSpPr>
            <a:spLocks noChangeShapeType="1"/>
          </p:cNvSpPr>
          <p:nvPr/>
        </p:nvSpPr>
        <p:spPr bwMode="auto">
          <a:xfrm flipH="1">
            <a:off x="5421313" y="4383236"/>
            <a:ext cx="161925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928" name="Line 16"/>
          <p:cNvSpPr>
            <a:spLocks noChangeShapeType="1"/>
          </p:cNvSpPr>
          <p:nvPr/>
        </p:nvSpPr>
        <p:spPr bwMode="auto">
          <a:xfrm>
            <a:off x="5429250" y="2076599"/>
            <a:ext cx="0" cy="2320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929" name="Line 17"/>
          <p:cNvSpPr>
            <a:spLocks noChangeShapeType="1"/>
          </p:cNvSpPr>
          <p:nvPr/>
        </p:nvSpPr>
        <p:spPr bwMode="auto">
          <a:xfrm>
            <a:off x="5421313" y="2076599"/>
            <a:ext cx="1641475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8"/>
          <p:cNvGrpSpPr/>
          <p:nvPr/>
        </p:nvGrpSpPr>
        <p:grpSpPr bwMode="auto">
          <a:xfrm>
            <a:off x="5638800" y="3049736"/>
            <a:ext cx="3087688" cy="1003300"/>
            <a:chOff x="3636" y="2152"/>
            <a:chExt cx="1739" cy="632"/>
          </a:xfrm>
        </p:grpSpPr>
        <p:sp>
          <p:nvSpPr>
            <p:cNvPr id="1056" name="Rectangle 19"/>
            <p:cNvSpPr>
              <a:spLocks noChangeArrowheads="1"/>
            </p:cNvSpPr>
            <p:nvPr/>
          </p:nvSpPr>
          <p:spPr bwMode="auto">
            <a:xfrm>
              <a:off x="3636" y="2400"/>
              <a:ext cx="17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sum=sum+n</a:t>
              </a:r>
              <a:endParaRPr lang="en-US" altLang="zh-CN" sz="2000" b="1">
                <a:solidFill>
                  <a:srgbClr val="FF0000"/>
                </a:solidFill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 n=n+1</a:t>
              </a:r>
              <a:endParaRPr lang="en-US" altLang="zh-CN" sz="20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057" name="Line 20"/>
            <p:cNvSpPr>
              <a:spLocks noChangeShapeType="1"/>
            </p:cNvSpPr>
            <p:nvPr/>
          </p:nvSpPr>
          <p:spPr bwMode="auto">
            <a:xfrm>
              <a:off x="4512" y="2160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Rectangle 21"/>
            <p:cNvSpPr>
              <a:spLocks noChangeArrowheads="1"/>
            </p:cNvSpPr>
            <p:nvPr/>
          </p:nvSpPr>
          <p:spPr bwMode="auto">
            <a:xfrm>
              <a:off x="4239" y="2152"/>
              <a:ext cx="27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3100" b="1">
                  <a:solidFill>
                    <a:srgbClr val="FF0000"/>
                  </a:solidFill>
                  <a:ea typeface="楷体_GB2312" pitchFamily="49" charset="-122"/>
                </a:rPr>
                <a:t>Y</a:t>
              </a:r>
              <a:endParaRPr lang="en-US" altLang="zh-CN" sz="31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062934" name="Line 22"/>
          <p:cNvSpPr>
            <a:spLocks noChangeShapeType="1"/>
          </p:cNvSpPr>
          <p:nvPr/>
        </p:nvSpPr>
        <p:spPr bwMode="auto">
          <a:xfrm flipH="1">
            <a:off x="7105650" y="4662636"/>
            <a:ext cx="1655763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935" name="Line 23"/>
          <p:cNvSpPr>
            <a:spLocks noChangeShapeType="1"/>
          </p:cNvSpPr>
          <p:nvPr/>
        </p:nvSpPr>
        <p:spPr bwMode="auto">
          <a:xfrm>
            <a:off x="8743950" y="2681436"/>
            <a:ext cx="0" cy="1981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4"/>
          <p:cNvGrpSpPr/>
          <p:nvPr/>
        </p:nvGrpSpPr>
        <p:grpSpPr bwMode="auto">
          <a:xfrm>
            <a:off x="8193088" y="2186136"/>
            <a:ext cx="563562" cy="495300"/>
            <a:chOff x="5245" y="1608"/>
            <a:chExt cx="345" cy="312"/>
          </a:xfrm>
        </p:grpSpPr>
        <p:sp>
          <p:nvSpPr>
            <p:cNvPr id="1054" name="Line 25"/>
            <p:cNvSpPr>
              <a:spLocks noChangeShapeType="1"/>
            </p:cNvSpPr>
            <p:nvPr/>
          </p:nvSpPr>
          <p:spPr bwMode="auto">
            <a:xfrm>
              <a:off x="5245" y="1920"/>
              <a:ext cx="34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Rectangle 26"/>
            <p:cNvSpPr>
              <a:spLocks noChangeArrowheads="1"/>
            </p:cNvSpPr>
            <p:nvPr/>
          </p:nvSpPr>
          <p:spPr bwMode="auto">
            <a:xfrm>
              <a:off x="5285" y="1608"/>
              <a:ext cx="2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3100" b="1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  <a:endParaRPr lang="en-US" altLang="zh-CN" sz="31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27"/>
          <p:cNvGrpSpPr/>
          <p:nvPr/>
        </p:nvGrpSpPr>
        <p:grpSpPr bwMode="auto">
          <a:xfrm>
            <a:off x="5624513" y="4653111"/>
            <a:ext cx="2887662" cy="895350"/>
            <a:chOff x="3627" y="3162"/>
            <a:chExt cx="1768" cy="564"/>
          </a:xfrm>
        </p:grpSpPr>
        <p:sp>
          <p:nvSpPr>
            <p:cNvPr id="1052" name="AutoShape 28"/>
            <p:cNvSpPr>
              <a:spLocks noChangeArrowheads="1"/>
            </p:cNvSpPr>
            <p:nvPr/>
          </p:nvSpPr>
          <p:spPr bwMode="auto">
            <a:xfrm>
              <a:off x="3627" y="3390"/>
              <a:ext cx="1768" cy="336"/>
            </a:xfrm>
            <a:prstGeom prst="parallelogram">
              <a:avLst>
                <a:gd name="adj" fmla="val 131548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sz="3100" b="1">
                  <a:ea typeface="楷体_GB2312" pitchFamily="49" charset="-122"/>
                </a:rPr>
                <a:t>输出</a:t>
              </a:r>
              <a:r>
                <a:rPr lang="en-US" altLang="zh-CN" sz="3100" b="1">
                  <a:ea typeface="楷体_GB2312" pitchFamily="49" charset="-122"/>
                </a:rPr>
                <a:t>sum</a:t>
              </a:r>
              <a:endParaRPr lang="en-US" altLang="zh-CN" sz="3100" b="1">
                <a:ea typeface="楷体_GB2312" pitchFamily="49" charset="-122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4538" y="3162"/>
              <a:ext cx="0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/>
          <p:nvPr/>
        </p:nvGrpSpPr>
        <p:grpSpPr bwMode="auto">
          <a:xfrm>
            <a:off x="6062663" y="5564336"/>
            <a:ext cx="1979612" cy="774700"/>
            <a:chOff x="3903" y="3736"/>
            <a:chExt cx="1212" cy="488"/>
          </a:xfrm>
        </p:grpSpPr>
        <p:sp>
          <p:nvSpPr>
            <p:cNvPr id="1050" name="AutoShape 31"/>
            <p:cNvSpPr>
              <a:spLocks noChangeArrowheads="1"/>
            </p:cNvSpPr>
            <p:nvPr/>
          </p:nvSpPr>
          <p:spPr bwMode="auto">
            <a:xfrm>
              <a:off x="3903" y="3888"/>
              <a:ext cx="1212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zh-CN" altLang="en-US" sz="3100" b="1">
                  <a:ea typeface="楷体_GB2312" pitchFamily="49" charset="-122"/>
                </a:rPr>
                <a:t>结束</a:t>
              </a:r>
              <a:endParaRPr lang="zh-CN" altLang="en-US" sz="3100" b="1">
                <a:ea typeface="楷体_GB2312" pitchFamily="49" charset="-122"/>
              </a:endParaRPr>
            </a:p>
          </p:txBody>
        </p:sp>
        <p:sp>
          <p:nvSpPr>
            <p:cNvPr id="1051" name="Line 32"/>
            <p:cNvSpPr>
              <a:spLocks noChangeShapeType="1"/>
            </p:cNvSpPr>
            <p:nvPr/>
          </p:nvSpPr>
          <p:spPr bwMode="auto">
            <a:xfrm>
              <a:off x="4512" y="3736"/>
              <a:ext cx="0" cy="15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2945" name="AutoShape 33"/>
          <p:cNvSpPr>
            <a:spLocks noChangeArrowheads="1"/>
          </p:cNvSpPr>
          <p:nvPr/>
        </p:nvSpPr>
        <p:spPr bwMode="auto">
          <a:xfrm>
            <a:off x="6122988" y="95399"/>
            <a:ext cx="1919287" cy="5683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3100" b="1">
                <a:ea typeface="楷体_GB2312" pitchFamily="49" charset="-122"/>
              </a:rPr>
              <a:t>开始</a:t>
            </a:r>
            <a:endParaRPr lang="zh-CN" altLang="en-US" sz="3100" b="1">
              <a:ea typeface="楷体_GB2312" pitchFamily="49" charset="-122"/>
            </a:endParaRPr>
          </a:p>
        </p:txBody>
      </p:sp>
      <p:sp>
        <p:nvSpPr>
          <p:cNvPr id="1062946" name="Rectangle 34"/>
          <p:cNvSpPr>
            <a:spLocks noChangeArrowheads="1"/>
          </p:cNvSpPr>
          <p:nvPr/>
        </p:nvSpPr>
        <p:spPr bwMode="auto">
          <a:xfrm>
            <a:off x="533400" y="1880369"/>
            <a:ext cx="344805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sum = </a:t>
            </a:r>
            <a:r>
              <a:rPr lang="en-US" altLang="zh-CN" sz="2800" b="1" u="sng" dirty="0">
                <a:solidFill>
                  <a:srgbClr val="0000FF"/>
                </a:solidFill>
                <a:ea typeface="楷体_GB2312" pitchFamily="49" charset="-122"/>
              </a:rPr>
              <a:t>1+2+…+100</a:t>
            </a:r>
            <a:endParaRPr lang="en-US" altLang="zh-CN" sz="2800" b="1" u="sng" dirty="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3400" b="1" dirty="0">
                <a:solidFill>
                  <a:srgbClr val="0000FF"/>
                </a:solidFill>
                <a:ea typeface="楷体_GB2312" pitchFamily="49" charset="-122"/>
              </a:rPr>
              <a:t>            </a:t>
            </a:r>
            <a:r>
              <a:rPr lang="en-US" altLang="zh-CN" sz="3400" b="1" dirty="0">
                <a:solidFill>
                  <a:srgbClr val="FF0000"/>
                </a:solidFill>
                <a:ea typeface="楷体_GB2312" pitchFamily="49" charset="-122"/>
              </a:rPr>
              <a:t>100</a:t>
            </a:r>
            <a:r>
              <a:rPr lang="zh-CN" altLang="en-US" sz="3400" b="1" dirty="0">
                <a:solidFill>
                  <a:srgbClr val="FF0000"/>
                </a:solidFill>
                <a:ea typeface="楷体_GB2312" pitchFamily="49" charset="-122"/>
              </a:rPr>
              <a:t>个数</a:t>
            </a:r>
            <a:endParaRPr lang="zh-CN" altLang="en-US" sz="3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062947" name="Rectangle 35"/>
          <p:cNvSpPr>
            <a:spLocks noChangeArrowheads="1"/>
          </p:cNvSpPr>
          <p:nvPr/>
        </p:nvSpPr>
        <p:spPr bwMode="auto">
          <a:xfrm>
            <a:off x="96838" y="3166102"/>
            <a:ext cx="4779962" cy="2856167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CC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400" b="1" dirty="0">
                <a:ea typeface="楷体_GB2312" pitchFamily="49" charset="-122"/>
              </a:rPr>
              <a:t> </a:t>
            </a:r>
            <a:r>
              <a:rPr lang="zh-CN" altLang="en-US" sz="3400" b="1" dirty="0">
                <a:ea typeface="楷体_GB2312" pitchFamily="49" charset="-122"/>
              </a:rPr>
              <a:t>循环语句：</a:t>
            </a:r>
            <a:endParaRPr lang="zh-CN" altLang="en-US" sz="3400" b="1" dirty="0">
              <a:ea typeface="楷体_GB2312" pitchFamily="49" charset="-122"/>
            </a:endParaRP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循环变量初始化：</a:t>
            </a:r>
            <a:endParaRPr lang="zh-CN" altLang="en-US" sz="2800" b="1" dirty="0">
              <a:solidFill>
                <a:srgbClr val="0000CC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循环控制条件：</a:t>
            </a:r>
            <a:endParaRPr lang="zh-CN" altLang="en-US" sz="2800" b="1" dirty="0">
              <a:solidFill>
                <a:srgbClr val="0000CC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循环体：</a:t>
            </a:r>
            <a:endParaRPr lang="zh-CN" altLang="en-US" sz="2800" b="1" dirty="0">
              <a:solidFill>
                <a:srgbClr val="0000CC"/>
              </a:solidFill>
              <a:ea typeface="楷体_GB2312" pitchFamily="49" charset="-122"/>
            </a:endParaRP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ea typeface="楷体_GB2312" pitchFamily="49" charset="-122"/>
              </a:rPr>
              <a:t>循环变量的修改：</a:t>
            </a:r>
            <a:endParaRPr lang="zh-CN" altLang="en-US" sz="28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15816" y="378904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915816" y="4293096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n&lt;=100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15816" y="4854525"/>
            <a:ext cx="227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sum+=n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15816" y="5365750"/>
            <a:ext cx="150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n=</a:t>
            </a:r>
            <a:r>
              <a:rPr lang="en-US" altLang="zh-CN" b="1" dirty="0" err="1">
                <a:solidFill>
                  <a:srgbClr val="FF0000"/>
                </a:solidFill>
                <a:ea typeface="楷体_GB2312" pitchFamily="49" charset="-122"/>
              </a:rPr>
              <a:t>n+1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62914" grpId="0" bldLvl="0" animBg="1"/>
      <p:bldP spid="1062916" grpId="0" build="p"/>
      <p:bldP spid="13316" grpId="0" animBg="1"/>
      <p:bldP spid="12321" grpId="0" animBg="1"/>
      <p:bldP spid="12321" grpId="1" animBg="1"/>
      <p:bldP spid="12321" grpId="2" animBg="1"/>
      <p:bldP spid="12321" grpId="3" animBg="1"/>
      <p:bldP spid="1062926" grpId="0" animBg="1"/>
      <p:bldP spid="1062927" grpId="0" animBg="1"/>
      <p:bldP spid="1062928" grpId="0" animBg="1"/>
      <p:bldP spid="1062929" grpId="0" animBg="1"/>
      <p:bldP spid="1062934" grpId="0" animBg="1"/>
      <p:bldP spid="1062935" grpId="0" animBg="1"/>
      <p:bldP spid="1062945" grpId="0" bldLvl="0" animBg="1"/>
      <p:bldP spid="1062946" grpId="0"/>
      <p:bldP spid="1062947" grpId="0" animBg="1"/>
      <p:bldP spid="3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683147" y="686354"/>
            <a:ext cx="7065317" cy="914400"/>
          </a:xfrm>
        </p:spPr>
        <p:txBody>
          <a:bodyPr/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5"/>
          <p:cNvSpPr txBox="1"/>
          <p:nvPr/>
        </p:nvSpPr>
        <p:spPr bwMode="auto">
          <a:xfrm>
            <a:off x="2267585" y="3306445"/>
            <a:ext cx="51238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 </a:t>
            </a:r>
            <a:r>
              <a:rPr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3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控制结构</a:t>
            </a:r>
            <a:endParaRPr sz="36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528" y="404664"/>
            <a:ext cx="1579758" cy="1573439"/>
            <a:chOff x="-37861" y="1124744"/>
            <a:chExt cx="1084458" cy="1080120"/>
          </a:xfrm>
        </p:grpSpPr>
        <p:sp>
          <p:nvSpPr>
            <p:cNvPr id="17" name="椭圆 16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64962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115616" y="260648"/>
                <a:ext cx="3971949" cy="6858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例</a:t>
                </a: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4-6: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100</m:t>
                        </m:r>
                      </m:sup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</m:e>
                    </m:nary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496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5616" y="260648"/>
                <a:ext cx="3971949" cy="685800"/>
              </a:xfrm>
              <a:blipFill rotWithShape="1">
                <a:blip r:embed="rId1"/>
                <a:stretch>
                  <a:fillRect l="-14" t="-3284" r="15" b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987" name="Text Box 27"/>
          <p:cNvSpPr txBox="1">
            <a:spLocks noChangeArrowheads="1"/>
          </p:cNvSpPr>
          <p:nvPr/>
        </p:nvSpPr>
        <p:spPr bwMode="auto">
          <a:xfrm>
            <a:off x="1209054" y="1412776"/>
            <a:ext cx="6535738" cy="4267200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FF"/>
            </a:solidFill>
            <a:miter lim="800000"/>
          </a:ln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b="1">
              <a:ea typeface="楷体_GB2312" pitchFamily="49" charset="-122"/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ea typeface="楷体_GB2312" pitchFamily="49" charset="-122"/>
              </a:rPr>
              <a:t>    sum,n=0,1</a:t>
            </a:r>
            <a:endParaRPr lang="en-US" altLang="zh-CN" b="1"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b="1">
                <a:ea typeface="楷体_GB2312" pitchFamily="49" charset="-122"/>
              </a:rPr>
              <a:t>    while n&lt;=100:</a:t>
            </a:r>
            <a:endParaRPr lang="en-US" altLang="zh-CN" b="1"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b="1">
                <a:ea typeface="楷体_GB2312" pitchFamily="49" charset="-122"/>
              </a:rPr>
              <a:t>    </a:t>
            </a:r>
            <a:endParaRPr lang="en-US" altLang="zh-CN" b="1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ea typeface="楷体_GB2312" pitchFamily="49" charset="-122"/>
              </a:rPr>
              <a:t>		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sum=sum+n</a:t>
            </a:r>
            <a:endParaRPr lang="en-US" altLang="zh-CN" b="1">
              <a:solidFill>
                <a:srgbClr val="0000CC"/>
              </a:solidFill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ea typeface="楷体_GB2312" pitchFamily="49" charset="-122"/>
              </a:rPr>
              <a:t>		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n=n+1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ea typeface="楷体_GB2312" pitchFamily="49" charset="-122"/>
              </a:rPr>
              <a:t>    </a:t>
            </a:r>
            <a:endParaRPr lang="en-US" altLang="zh-CN" b="1">
              <a:ea typeface="楷体_GB2312" pitchFamily="49" charset="-122"/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zh-CN" b="1">
              <a:ea typeface="楷体_GB2312" pitchFamily="49" charset="-122"/>
            </a:endParaRPr>
          </a:p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b="1">
                <a:ea typeface="楷体_GB2312" pitchFamily="49" charset="-122"/>
              </a:rPr>
              <a:t>  printf("1+2+3+....+100=",sum)</a:t>
            </a:r>
            <a:endParaRPr lang="en-US" altLang="zh-CN" b="1">
              <a:ea typeface="楷体_GB2312" pitchFamily="49" charset="-122"/>
            </a:endParaRPr>
          </a:p>
          <a:p>
            <a:pPr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zh-CN" b="1">
              <a:ea typeface="楷体_GB2312" pitchFamily="49" charset="-122"/>
            </a:endParaRPr>
          </a:p>
        </p:txBody>
      </p:sp>
      <p:sp>
        <p:nvSpPr>
          <p:cNvPr id="1064989" name="Rectangle 29"/>
          <p:cNvSpPr>
            <a:spLocks noChangeArrowheads="1"/>
          </p:cNvSpPr>
          <p:nvPr/>
        </p:nvSpPr>
        <p:spPr bwMode="auto">
          <a:xfrm>
            <a:off x="1883742" y="3049488"/>
            <a:ext cx="2771775" cy="431800"/>
          </a:xfrm>
          <a:prstGeom prst="rect">
            <a:avLst/>
          </a:prstGeom>
          <a:solidFill>
            <a:srgbClr val="FF0000">
              <a:alpha val="30980"/>
            </a:srgbClr>
          </a:solidFill>
          <a:ln w="38100" cap="sq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64991" name="Rectangle 31"/>
          <p:cNvSpPr>
            <a:spLocks noChangeArrowheads="1"/>
          </p:cNvSpPr>
          <p:nvPr/>
        </p:nvSpPr>
        <p:spPr bwMode="auto">
          <a:xfrm>
            <a:off x="1883742" y="3565426"/>
            <a:ext cx="2771775" cy="431800"/>
          </a:xfrm>
          <a:prstGeom prst="rect">
            <a:avLst/>
          </a:prstGeom>
          <a:solidFill>
            <a:srgbClr val="FF0000">
              <a:alpha val="30980"/>
            </a:srgbClr>
          </a:solidFill>
          <a:ln w="38100" cap="sq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115616" y="5679976"/>
            <a:ext cx="62166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运行结果：</a:t>
            </a:r>
            <a:r>
              <a:rPr lang="en-US" altLang="zh-CN" dirty="0"/>
              <a:t>1+2+3.......+100=5050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64987" grpId="0" bldLvl="0" animBg="1"/>
      <p:bldP spid="1064989" grpId="0" bldLvl="0" animBg="1"/>
      <p:bldP spid="1064991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在</a:t>
            </a:r>
            <a:r>
              <a:rPr lang="en-US" altLang="zh-CN" noProof="1"/>
              <a:t>while</a:t>
            </a:r>
            <a:r>
              <a:rPr lang="zh-CN" altLang="en-US" noProof="1"/>
              <a:t>语句中使用</a:t>
            </a:r>
            <a:r>
              <a:rPr lang="en-US" altLang="zh-CN" noProof="1"/>
              <a:t>else</a:t>
            </a:r>
            <a:r>
              <a:rPr lang="zh-CN" altLang="en-US" noProof="1"/>
              <a:t>子句</a:t>
            </a:r>
            <a:endParaRPr lang="zh-CN" altLang="en-US" noProof="1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>
          <a:xfrm>
            <a:off x="539552" y="1526693"/>
            <a:ext cx="4392488" cy="3528392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可以在循环语句中使用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子句，即构成：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while.......else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5292080" y="1484784"/>
            <a:ext cx="3312368" cy="2677656"/>
          </a:xfrm>
          <a:prstGeom prst="rect">
            <a:avLst/>
          </a:prstGeom>
          <a:solidFill>
            <a:srgbClr val="FFFFE7"/>
          </a:solidFill>
          <a:ln w="5715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ea typeface="楷体_GB2312" pitchFamily="49" charset="-122"/>
              </a:rPr>
              <a:t>while </a:t>
            </a:r>
            <a:r>
              <a:rPr lang="en-US" altLang="zh-CN" sz="2800" b="1" dirty="0" err="1">
                <a:ea typeface="楷体_GB2312" pitchFamily="49" charset="-122"/>
              </a:rPr>
              <a:t>exp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 smtClean="0">
                <a:ea typeface="楷体_GB2312" pitchFamily="49" charset="-122"/>
              </a:rPr>
              <a:t>语句块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endParaRPr lang="en-US" altLang="zh-CN" sz="2800" b="1" dirty="0" smtClean="0"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 smtClean="0">
                <a:ea typeface="楷体_GB2312" pitchFamily="49" charset="-122"/>
              </a:rPr>
              <a:t>else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ea typeface="楷体_GB2312" pitchFamily="49" charset="-122"/>
              </a:rPr>
              <a:t>      </a:t>
            </a:r>
            <a:r>
              <a:rPr lang="zh-CN" altLang="en-US" sz="2800" b="1" dirty="0" smtClean="0">
                <a:ea typeface="楷体_GB2312" pitchFamily="49" charset="-122"/>
              </a:rPr>
              <a:t>语句块</a:t>
            </a:r>
            <a:r>
              <a:rPr lang="en-US" altLang="zh-CN" sz="2800" b="1" dirty="0" smtClean="0">
                <a:ea typeface="楷体_GB2312" pitchFamily="49" charset="-122"/>
              </a:rPr>
              <a:t>2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080" y="4465853"/>
            <a:ext cx="78843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语句只在循环正常执行后才执行并结束，因此，可以在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中放置评价循环执行情况的语句。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while....else</a:t>
            </a:r>
            <a:r>
              <a:rPr lang="zh-CN" altLang="en-US" noProof="1"/>
              <a:t>循环结构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5904656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循环实现素数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/>
              <a:t>x=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(input("</a:t>
            </a:r>
            <a:r>
              <a:rPr lang="zh-CN" altLang="zh-CN" sz="2000" dirty="0"/>
              <a:t>请输入一个大于</a:t>
            </a:r>
            <a:r>
              <a:rPr lang="en-US" altLang="zh-CN" sz="2000" dirty="0"/>
              <a:t>1</a:t>
            </a:r>
            <a:r>
              <a:rPr lang="zh-CN" altLang="zh-CN" sz="2000" dirty="0"/>
              <a:t>的自然数：</a:t>
            </a:r>
            <a:r>
              <a:rPr lang="en-US" altLang="zh-CN" sz="2000" dirty="0"/>
              <a:t>"))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judge=""                             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while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&lt;x</a:t>
            </a:r>
            <a:r>
              <a:rPr lang="en-US" altLang="zh-CN" sz="2000" dirty="0" smtClean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if </a:t>
            </a:r>
            <a:r>
              <a:rPr lang="en-US" altLang="zh-CN" sz="2000" dirty="0" err="1"/>
              <a:t>x%i</a:t>
            </a:r>
            <a:r>
              <a:rPr lang="en-US" altLang="zh-CN" sz="2000" dirty="0"/>
              <a:t>==0</a:t>
            </a:r>
            <a:r>
              <a:rPr lang="en-US" altLang="zh-CN" sz="2000" dirty="0" smtClean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judge=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(x)+"</a:t>
            </a:r>
            <a:r>
              <a:rPr lang="zh-CN" altLang="zh-CN" sz="2000" dirty="0"/>
              <a:t>不是素数。</a:t>
            </a:r>
            <a:r>
              <a:rPr lang="en-US" altLang="zh-CN" sz="2000" dirty="0" smtClean="0"/>
              <a:t>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break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else</a:t>
            </a:r>
            <a:r>
              <a:rPr lang="en-US" altLang="zh-CN" sz="2000" dirty="0" smtClean="0"/>
              <a:t>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+=</a:t>
            </a:r>
            <a:r>
              <a:rPr lang="en-US" altLang="zh-CN" sz="2000" dirty="0" smtClean="0"/>
              <a:t>1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else: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judge=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(x)+"</a:t>
            </a:r>
            <a:r>
              <a:rPr lang="zh-CN" altLang="zh-CN" sz="2000" dirty="0"/>
              <a:t>是素数。</a:t>
            </a:r>
            <a:r>
              <a:rPr lang="en-US" altLang="zh-CN" sz="2000" dirty="0"/>
              <a:t>"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print(judge</a:t>
            </a:r>
            <a:r>
              <a:rPr lang="en-US" altLang="zh-CN" sz="2000" dirty="0" smtClean="0"/>
              <a:t>)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6" name="图片 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73" y="1124744"/>
            <a:ext cx="269318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noProof="1" smtClean="0"/>
              <a:t>温馨提示：</a:t>
            </a:r>
            <a:endParaRPr lang="zh-CN" altLang="en-US" noProof="1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446856" y="126876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语句的用法，要注意以下几点：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18" charset="2"/>
              <a:buChar char="ê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后面表达式的值一开始就为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，则循环体一次也不执行。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18" charset="2"/>
              <a:buChar char="ê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循环体中的语句可以任意类型的语句。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18" charset="2"/>
              <a:buChar char="ê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遇到下列情况，退出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表达式不成立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循环体内遇到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606" name="Rectangle 30"/>
          <p:cNvSpPr>
            <a:spLocks noChangeArrowheads="1"/>
          </p:cNvSpPr>
          <p:nvPr/>
        </p:nvSpPr>
        <p:spPr bwMode="auto">
          <a:xfrm>
            <a:off x="1115616" y="188640"/>
            <a:ext cx="5999584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0610" name="Text Box 34"/>
          <p:cNvSpPr txBox="1">
            <a:spLocks noChangeArrowheads="1"/>
          </p:cNvSpPr>
          <p:nvPr/>
        </p:nvSpPr>
        <p:spPr bwMode="auto">
          <a:xfrm>
            <a:off x="299775" y="1340768"/>
            <a:ext cx="859313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5000"/>
              </a:lnSpc>
              <a:buClr>
                <a:srgbClr val="3333FF"/>
              </a:buClr>
              <a:buFont typeface="Wingdings 2" pitchFamily="18" charset="2"/>
              <a:buChar char="ê"/>
            </a:pPr>
            <a:r>
              <a:rPr lang="en-GB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GB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语句之前必须</a:t>
            </a:r>
            <a:r>
              <a:rPr lang="zh-CN" altLang="en-GB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预先设置判断的</a:t>
            </a:r>
            <a:r>
              <a:rPr lang="zh-CN" altLang="en-GB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初始条件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GB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3333FF"/>
              </a:buClr>
              <a:buFont typeface="Wingdings 2" pitchFamily="18" charset="2"/>
              <a:buChar char="ê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“死循环”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发生，在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循环体中必须有使循环趋向结束的操作，即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循环体中要有能让逻辑表达式值改变的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语句；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3333FF"/>
              </a:buClr>
              <a:buFont typeface="Wingdings 2" pitchFamily="18" charset="2"/>
              <a:buChar char="ê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缩进；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循环体中含多条语句时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需用缩进这些多条语句，而且缩进一定要符合逻辑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关系；    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3333FF"/>
              </a:buClr>
              <a:buFont typeface="Wingdings 2" pitchFamily="18" charset="2"/>
              <a:buChar char="ê"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在循环体中，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语句的先后位置必须符合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逻辑，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会影响运算结果。</a:t>
            </a:r>
            <a:endParaRPr lang="zh-CN" altLang="en-US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等腰三角形 1">
            <a:hlinkClick r:id="rId1" action="ppaction://hlinksldjump"/>
          </p:cNvPr>
          <p:cNvSpPr/>
          <p:nvPr/>
        </p:nvSpPr>
        <p:spPr bwMode="auto">
          <a:xfrm flipV="1">
            <a:off x="8028384" y="6021288"/>
            <a:ext cx="432048" cy="288032"/>
          </a:xfrm>
          <a:prstGeom prst="triangl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920610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ChangeArrowheads="1"/>
          </p:cNvSpPr>
          <p:nvPr/>
        </p:nvSpPr>
        <p:spPr bwMode="auto">
          <a:xfrm>
            <a:off x="1043608" y="22860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 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28600" y="1844824"/>
            <a:ext cx="876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5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400" b="1" dirty="0">
                <a:ea typeface="楷体_GB2312" pitchFamily="49" charset="-122"/>
              </a:rPr>
              <a:t>          </a:t>
            </a:r>
            <a:r>
              <a:rPr lang="zh-CN" altLang="en-US" sz="3400" b="1" dirty="0">
                <a:solidFill>
                  <a:srgbClr val="0000FF"/>
                </a:solidFill>
                <a:ea typeface="楷体_GB2312" pitchFamily="49" charset="-122"/>
              </a:rPr>
              <a:t>循环的嵌套，又称</a:t>
            </a:r>
            <a:r>
              <a:rPr lang="zh-CN" altLang="en-US" sz="3400" b="1" dirty="0">
                <a:solidFill>
                  <a:srgbClr val="FF0000"/>
                </a:solidFill>
                <a:ea typeface="楷体_GB2312" pitchFamily="49" charset="-122"/>
              </a:rPr>
              <a:t>多层循环</a:t>
            </a:r>
            <a:r>
              <a:rPr lang="zh-CN" altLang="en-US" sz="3400" b="1" dirty="0">
                <a:solidFill>
                  <a:srgbClr val="0000FF"/>
                </a:solidFill>
                <a:ea typeface="楷体_GB2312" pitchFamily="49" charset="-122"/>
              </a:rPr>
              <a:t>，应用于</a:t>
            </a:r>
            <a:r>
              <a:rPr lang="zh-CN" altLang="en-US" sz="3400" b="1" dirty="0">
                <a:solidFill>
                  <a:srgbClr val="FF0000"/>
                </a:solidFill>
                <a:ea typeface="楷体_GB2312" pitchFamily="49" charset="-122"/>
              </a:rPr>
              <a:t>多个变量同时变化</a:t>
            </a:r>
            <a:r>
              <a:rPr lang="zh-CN" altLang="en-US" sz="3400" b="1" dirty="0">
                <a:solidFill>
                  <a:srgbClr val="0000FF"/>
                </a:solidFill>
                <a:ea typeface="楷体_GB2312" pitchFamily="49" charset="-122"/>
              </a:rPr>
              <a:t>的情况。</a:t>
            </a:r>
            <a:endParaRPr lang="zh-CN" altLang="en-US" sz="34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828675" y="3445024"/>
            <a:ext cx="7562850" cy="1044575"/>
          </a:xfrm>
          <a:prstGeom prst="rect">
            <a:avLst/>
          </a:prstGeom>
          <a:solidFill>
            <a:srgbClr val="FFFFE7"/>
          </a:solidFill>
          <a:ln w="38100">
            <a:solidFill>
              <a:srgbClr val="CC0000"/>
            </a:solidFill>
            <a:miter lim="800000"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99FF"/>
              </a:buClr>
              <a:buSzPct val="90000"/>
              <a:buFont typeface="隶书" pitchFamily="49" charset="-122"/>
              <a:buNone/>
            </a:pPr>
            <a:r>
              <a:rPr lang="zh-CN" altLang="en-US" sz="3000" b="1">
                <a:solidFill>
                  <a:srgbClr val="0000CC"/>
                </a:solidFill>
                <a:ea typeface="楷体_GB2312" pitchFamily="49" charset="-122"/>
              </a:rPr>
              <a:t>说明：</a:t>
            </a:r>
            <a:r>
              <a:rPr lang="en-US" altLang="zh-CN" sz="3000" b="1">
                <a:solidFill>
                  <a:srgbClr val="0000CC"/>
                </a:solidFill>
                <a:ea typeface="楷体_GB2312" pitchFamily="49" charset="-122"/>
              </a:rPr>
              <a:t>1.  </a:t>
            </a:r>
            <a:r>
              <a:rPr lang="zh-CN" altLang="en-US" sz="3000" b="1">
                <a:ea typeface="楷体_GB2312" pitchFamily="49" charset="-122"/>
              </a:rPr>
              <a:t>外层循环可包含两个以上内循环</a:t>
            </a:r>
            <a:endParaRPr lang="zh-CN" altLang="en-US" sz="3000" b="1"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3000" b="1">
                <a:ea typeface="楷体_GB2312" pitchFamily="49" charset="-122"/>
              </a:rPr>
              <a:t>       </a:t>
            </a:r>
            <a:r>
              <a:rPr lang="en-US" altLang="zh-CN" sz="3000" b="1">
                <a:solidFill>
                  <a:srgbClr val="0000CC"/>
                </a:solidFill>
                <a:ea typeface="楷体_GB2312" pitchFamily="49" charset="-122"/>
              </a:rPr>
              <a:t>2. </a:t>
            </a:r>
            <a:r>
              <a:rPr lang="zh-CN" altLang="en-US" sz="3000" b="1">
                <a:ea typeface="楷体_GB2312" pitchFamily="49" charset="-122"/>
              </a:rPr>
              <a:t>嵌套的循环的执行流程</a:t>
            </a:r>
            <a:endParaRPr lang="zh-CN" altLang="en-US" sz="3000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979980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ChangeArrowheads="1"/>
          </p:cNvSpPr>
          <p:nvPr/>
        </p:nvSpPr>
        <p:spPr bwMode="auto">
          <a:xfrm>
            <a:off x="971600" y="22860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 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96497" y="1052736"/>
            <a:ext cx="87630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0000CC"/>
                </a:solidFill>
                <a:ea typeface="楷体_GB2312" pitchFamily="49" charset="-122"/>
              </a:rPr>
              <a:t>注意：</a:t>
            </a:r>
            <a:endParaRPr lang="zh-CN" altLang="en-US" sz="3600" b="1" dirty="0">
              <a:solidFill>
                <a:srgbClr val="0000CC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循环语句可以并列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也可以相互嵌套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但要</a:t>
            </a:r>
            <a:r>
              <a:rPr lang="zh-CN" altLang="en-US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层次清楚</a:t>
            </a:r>
            <a:r>
              <a:rPr lang="en-US" altLang="zh-CN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不能出现交叉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多重循环程序执行时，外层循环每执行一次，内层循环都需要循环执行多次。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FF0066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93288" name="Text Box 8"/>
          <p:cNvSpPr txBox="1">
            <a:spLocks noChangeArrowheads="1"/>
          </p:cNvSpPr>
          <p:nvPr/>
        </p:nvSpPr>
        <p:spPr bwMode="auto">
          <a:xfrm>
            <a:off x="4914900" y="3900636"/>
            <a:ext cx="4076700" cy="2552700"/>
          </a:xfrm>
          <a:prstGeom prst="rect">
            <a:avLst/>
          </a:prstGeom>
          <a:solidFill>
            <a:srgbClr val="FFFFE7"/>
          </a:solidFill>
          <a:ln w="38100">
            <a:solidFill>
              <a:srgbClr val="CC0000"/>
            </a:solidFill>
            <a:miter lim="800000"/>
          </a:ln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外循环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执行了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次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 内循环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执行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次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 循环正常结束时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，   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      内循环执行了  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10×6=60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次</a:t>
            </a:r>
            <a:endParaRPr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93289" name="Rectangle 9"/>
          <p:cNvSpPr>
            <a:spLocks noChangeArrowheads="1"/>
          </p:cNvSpPr>
          <p:nvPr/>
        </p:nvSpPr>
        <p:spPr bwMode="auto">
          <a:xfrm>
            <a:off x="228600" y="3900636"/>
            <a:ext cx="4572000" cy="2306638"/>
          </a:xfrm>
          <a:prstGeom prst="rect">
            <a:avLst/>
          </a:prstGeom>
          <a:solidFill>
            <a:srgbClr val="CCECFF"/>
          </a:solidFill>
          <a:ln w="38100">
            <a:solidFill>
              <a:schemeClr val="bg2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000" b="1">
                <a:ea typeface="楷体_GB2312" pitchFamily="49" charset="-122"/>
              </a:rPr>
              <a:t>for i in range (6):</a:t>
            </a:r>
            <a:endParaRPr lang="en-US" altLang="zh-CN" sz="30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000" b="1">
                <a:ea typeface="楷体_GB2312" pitchFamily="49" charset="-122"/>
              </a:rPr>
              <a:t>        for j in range (10):</a:t>
            </a:r>
            <a:endParaRPr lang="en-US" altLang="zh-CN" sz="30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000" b="1">
                <a:ea typeface="楷体_GB2312" pitchFamily="49" charset="-122"/>
              </a:rPr>
              <a:t>                ……  </a:t>
            </a:r>
            <a:endParaRPr lang="en-US" altLang="zh-CN" sz="30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000" b="1">
                <a:ea typeface="楷体_GB2312" pitchFamily="49" charset="-122"/>
              </a:rPr>
              <a:t>    </a:t>
            </a:r>
            <a:endParaRPr lang="en-US" altLang="zh-CN" sz="3000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993288" grpId="0" bldLvl="0" animBg="1"/>
      <p:bldP spid="99328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ChangeArrowheads="1"/>
          </p:cNvSpPr>
          <p:nvPr/>
        </p:nvSpPr>
        <p:spPr bwMode="auto">
          <a:xfrm>
            <a:off x="1043608" y="294928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 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文本框 1"/>
          <p:cNvSpPr txBox="1">
            <a:spLocks noChangeArrowheads="1"/>
          </p:cNvSpPr>
          <p:nvPr/>
        </p:nvSpPr>
        <p:spPr bwMode="auto">
          <a:xfrm>
            <a:off x="443607" y="1143000"/>
            <a:ext cx="8448873" cy="1059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循环语句while和for可以相互嵌套。在使用循环嵌套时，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应注意以下几个问题：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循环和内层循环控制变量不能同名，以免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造成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混乱。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嵌套的缩进在逻辑上一定要注意，以保证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上的重要性。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嵌套不能交叉，即在一个循环体内必须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包含另一个循环，如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图所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示的循环嵌套都是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合法的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嵌套形式。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ChangeArrowheads="1"/>
          </p:cNvSpPr>
          <p:nvPr/>
        </p:nvSpPr>
        <p:spPr bwMode="auto">
          <a:xfrm>
            <a:off x="1043608" y="294928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 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1" y="2132856"/>
            <a:ext cx="81724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443607" y="1143000"/>
            <a:ext cx="8448873" cy="10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合法的嵌套格式：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370087" y="1412776"/>
            <a:ext cx="852239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35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循环嵌套在使用中的</a:t>
            </a:r>
            <a:r>
              <a:rPr lang="zh-CN" altLang="en-US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sz="28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3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能够正确判断内层循环体的范围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3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能够正确判断内层循环体的执行次数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3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注意内层循环的初值设定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3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能正确处理内层循环与外层循环变量的关系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3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8115" name="Rectangle 3"/>
          <p:cNvSpPr>
            <a:spLocks noChangeArrowheads="1"/>
          </p:cNvSpPr>
          <p:nvPr/>
        </p:nvSpPr>
        <p:spPr bwMode="auto">
          <a:xfrm>
            <a:off x="1115616" y="258763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 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858114" grpId="0" bldLvl="3" advAuto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624" y="34721"/>
            <a:ext cx="7772400" cy="1018015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68760"/>
            <a:ext cx="4254848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7" name="Text Box 3"/>
          <p:cNvSpPr txBox="1">
            <a:spLocks noChangeArrowheads="1"/>
          </p:cNvSpPr>
          <p:nvPr/>
        </p:nvSpPr>
        <p:spPr bwMode="auto">
          <a:xfrm>
            <a:off x="971600" y="373899"/>
            <a:ext cx="90122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输出九九表，输出格式如下：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97232" name="Group 528"/>
          <p:cNvGraphicFramePr>
            <a:graphicFrameLocks noGrp="1"/>
          </p:cNvGraphicFramePr>
          <p:nvPr/>
        </p:nvGraphicFramePr>
        <p:xfrm>
          <a:off x="152400" y="1466850"/>
          <a:ext cx="8901113" cy="4743450"/>
        </p:xfrm>
        <a:graphic>
          <a:graphicData uri="http://schemas.openxmlformats.org/drawingml/2006/table">
            <a:tbl>
              <a:tblPr/>
              <a:tblGrid>
                <a:gridCol w="989013"/>
                <a:gridCol w="989012"/>
                <a:gridCol w="989013"/>
                <a:gridCol w="989012"/>
                <a:gridCol w="989013"/>
                <a:gridCol w="989012"/>
                <a:gridCol w="989013"/>
                <a:gridCol w="989012"/>
                <a:gridCol w="989013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1*1=1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1*2=2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2*2=4 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1*3=3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2*3=6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3*3=9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1*4=4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2*4=8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3*4=12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4*4=16 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1*5=5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2*5=10 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3*5=15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4*5=20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5*5=25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1*6=6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2*6=12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3*6=18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4*6=24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5*6=30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6*6=36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1*7=7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2*7=14 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3*7=21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4*7=28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5*7=35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6*7=42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7*7=49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1*8=8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2*8=16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3*8=24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4*8=32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5*8=40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6*8=48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7*8=56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8*8=64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1*9=9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2*9=18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3*9=27</a:t>
                      </a:r>
                      <a:endParaRPr kumimoji="1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4*9=36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5*9=45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6*9=54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7*9=63 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8*9=72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9*9=81</a:t>
                      </a:r>
                      <a:endParaRPr kumimoji="1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4033" name="内容占位符 1"/>
          <p:cNvSpPr>
            <a:spLocks noGrp="1" noChangeArrowheads="1"/>
          </p:cNvSpPr>
          <p:nvPr/>
        </p:nvSpPr>
        <p:spPr bwMode="auto">
          <a:xfrm>
            <a:off x="98425" y="3733800"/>
            <a:ext cx="8267700" cy="2724150"/>
          </a:xfrm>
          <a:prstGeom prst="rect">
            <a:avLst/>
          </a:prstGeom>
          <a:solidFill>
            <a:srgbClr val="B2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for i in range (1,10,1):</a:t>
            </a:r>
            <a:endParaRPr lang="en-US" altLang="zh-CN" sz="28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	for j in range(1,i+1,1)</a:t>
            </a:r>
            <a:r>
              <a:rPr lang="zh-CN" altLang="en-US" sz="2800" b="1">
                <a:ea typeface="楷体_GB2312" pitchFamily="49" charset="-122"/>
              </a:rPr>
              <a:t>：</a:t>
            </a:r>
            <a:endParaRPr lang="zh-CN" altLang="en-US" sz="28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	    print(“%d*%d=%2d  ”%(j,i,i*j),end=” ”)</a:t>
            </a:r>
            <a:endParaRPr lang="en-US" altLang="zh-CN" sz="28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	print(“”)</a:t>
            </a:r>
            <a:endParaRPr lang="en-US" altLang="zh-CN" sz="2800" b="1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96707" grpId="0"/>
      <p:bldP spid="4403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7" name="Text Box 3"/>
          <p:cNvSpPr txBox="1">
            <a:spLocks noChangeArrowheads="1"/>
          </p:cNvSpPr>
          <p:nvPr/>
        </p:nvSpPr>
        <p:spPr bwMode="auto">
          <a:xfrm>
            <a:off x="195262" y="1231599"/>
            <a:ext cx="901223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4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3400" b="1" dirty="0" smtClean="0">
                <a:solidFill>
                  <a:srgbClr val="FF0000"/>
                </a:solidFill>
                <a:ea typeface="楷体_GB2312" pitchFamily="49" charset="-122"/>
              </a:rPr>
              <a:t>4-9</a:t>
            </a:r>
            <a:r>
              <a:rPr lang="zh-CN" altLang="en-US" sz="3400" b="1" dirty="0" smtClean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400" b="1" dirty="0">
                <a:solidFill>
                  <a:srgbClr val="0000CC"/>
                </a:solidFill>
                <a:ea typeface="楷体_GB2312" pitchFamily="49" charset="-122"/>
              </a:rPr>
              <a:t>找出所有的三位数，要求它的各位数字的立方和正好等于这个三位数。例如：15</a:t>
            </a:r>
            <a:r>
              <a:rPr lang="en-US" altLang="zh-CN" sz="3400" b="1" dirty="0">
                <a:solidFill>
                  <a:srgbClr val="0000CC"/>
                </a:solidFill>
                <a:ea typeface="楷体_GB2312" pitchFamily="49" charset="-122"/>
              </a:rPr>
              <a:t>3</a:t>
            </a:r>
            <a:r>
              <a:rPr lang="zh-CN" altLang="en-US" sz="3400" b="1" dirty="0">
                <a:solidFill>
                  <a:srgbClr val="0000CC"/>
                </a:solidFill>
                <a:ea typeface="楷体_GB2312" pitchFamily="49" charset="-122"/>
              </a:rPr>
              <a:t>=1</a:t>
            </a:r>
            <a:r>
              <a:rPr lang="zh-CN" altLang="en-US" sz="3400" b="1" baseline="30000" dirty="0">
                <a:solidFill>
                  <a:srgbClr val="0000CC"/>
                </a:solidFill>
                <a:ea typeface="楷体_GB2312" pitchFamily="49" charset="-122"/>
              </a:rPr>
              <a:t>3</a:t>
            </a:r>
            <a:r>
              <a:rPr lang="zh-CN" altLang="en-US" sz="3400" b="1" dirty="0">
                <a:solidFill>
                  <a:srgbClr val="0000CC"/>
                </a:solidFill>
                <a:ea typeface="楷体_GB2312" pitchFamily="49" charset="-122"/>
              </a:rPr>
              <a:t>+5</a:t>
            </a:r>
            <a:r>
              <a:rPr lang="zh-CN" altLang="en-US" sz="3400" b="1" baseline="30000" dirty="0">
                <a:solidFill>
                  <a:srgbClr val="0000CC"/>
                </a:solidFill>
                <a:ea typeface="楷体_GB2312" pitchFamily="49" charset="-122"/>
              </a:rPr>
              <a:t>3</a:t>
            </a:r>
            <a:r>
              <a:rPr lang="zh-CN" altLang="en-US" sz="3400" b="1" dirty="0">
                <a:solidFill>
                  <a:srgbClr val="0000CC"/>
                </a:solidFill>
                <a:ea typeface="楷体_GB2312" pitchFamily="49" charset="-122"/>
              </a:rPr>
              <a:t>+3</a:t>
            </a:r>
            <a:r>
              <a:rPr lang="zh-CN" altLang="en-US" sz="3400" b="1" baseline="30000" dirty="0">
                <a:solidFill>
                  <a:srgbClr val="0000CC"/>
                </a:solidFill>
                <a:ea typeface="楷体_GB2312" pitchFamily="49" charset="-122"/>
              </a:rPr>
              <a:t>3</a:t>
            </a:r>
            <a:r>
              <a:rPr lang="zh-CN" altLang="en-US" sz="3400" b="1" dirty="0">
                <a:solidFill>
                  <a:srgbClr val="0000CC"/>
                </a:solidFill>
                <a:ea typeface="楷体_GB2312" pitchFamily="49" charset="-122"/>
              </a:rPr>
              <a:t>就是这样的数。</a:t>
            </a:r>
            <a:endParaRPr lang="zh-CN" altLang="en-US" sz="34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412750" y="2916262"/>
            <a:ext cx="85772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for </a:t>
            </a:r>
            <a:r>
              <a:rPr lang="zh-CN" altLang="en-US" dirty="0"/>
              <a:t>i in range(1,10):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    for j in range(0,10):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          for k in range(0,10):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               if i**3+j**3+k**3==i*100+j*10+k: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                         print("%d%d%d"%(i,j,k))</a:t>
            </a:r>
            <a:endParaRPr lang="zh-CN" altLang="en-US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735638" y="2924944"/>
            <a:ext cx="3027362" cy="255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程序运行结果：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153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370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371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407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87624" y="260648"/>
            <a:ext cx="311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 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96707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 noChangeArrowheads="1"/>
          </p:cNvSpPr>
          <p:nvPr>
            <p:ph/>
          </p:nvPr>
        </p:nvSpPr>
        <p:spPr>
          <a:xfrm>
            <a:off x="467544" y="1124744"/>
            <a:ext cx="7696200" cy="118836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4-10</a:t>
            </a:r>
            <a:r>
              <a:rPr lang="zh-CN" altLang="en-US" dirty="0" smtClean="0"/>
              <a:t>：求100~200之间的全部素数。</a:t>
            </a:r>
            <a:endParaRPr lang="zh-CN" altLang="en-US" dirty="0" smtClean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11560" y="1817305"/>
            <a:ext cx="6705600" cy="40005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bg2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print("100~200之间的素数有：")</a:t>
            </a:r>
            <a:endParaRPr lang="zh-CN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for m in range(100,200):</a:t>
            </a:r>
            <a:endParaRPr lang="zh-CN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</a:t>
            </a:r>
            <a:r>
              <a:rPr lang="zh-CN" altLang="en-US" sz="2800" dirty="0">
                <a:solidFill>
                  <a:srgbClr val="FF0000"/>
                </a:solidFill>
              </a:rPr>
              <a:t>flag=1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for i in range(2,m):</a:t>
            </a:r>
            <a:endParaRPr lang="zh-CN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   if  m%i==0: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    flag=0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=m</a:t>
            </a:r>
            <a:endParaRPr lang="zh-CN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if flag==1:</a:t>
            </a:r>
            <a:endParaRPr lang="zh-CN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              print(m,end=" ")</a:t>
            </a:r>
            <a:r>
              <a:rPr lang="en-US" altLang="zh-CN" sz="3000" b="1" dirty="0">
                <a:ea typeface="楷体_GB2312" pitchFamily="49" charset="-122"/>
              </a:rPr>
              <a:t>    </a:t>
            </a:r>
            <a:endParaRPr lang="en-US" altLang="zh-CN" sz="3000" b="1" dirty="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fontAlgn="base" hangingPunct="1"/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4.3.3  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1" name="Rectangle 3"/>
          <p:cNvSpPr>
            <a:spLocks noChangeArrowheads="1"/>
          </p:cNvSpPr>
          <p:nvPr/>
        </p:nvSpPr>
        <p:spPr bwMode="auto">
          <a:xfrm>
            <a:off x="1043608" y="30480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4.3.4   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 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文本框 1"/>
          <p:cNvSpPr txBox="1">
            <a:spLocks noChangeArrowheads="1"/>
          </p:cNvSpPr>
          <p:nvPr/>
        </p:nvSpPr>
        <p:spPr bwMode="auto">
          <a:xfrm>
            <a:off x="467544" y="1412776"/>
            <a:ext cx="821925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我们需要在循环体中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跳出循环，或者在某种条件满足时，不执行循环体中的某些语句而立即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开始新的一轮循环，这时就要用到循环控制语句</a:t>
            </a:r>
            <a:r>
              <a:rPr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ChangeArrowheads="1"/>
          </p:cNvSpPr>
          <p:nvPr/>
        </p:nvSpPr>
        <p:spPr bwMode="auto">
          <a:xfrm>
            <a:off x="304800" y="1401763"/>
            <a:ext cx="5419328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400" b="1" dirty="0" smtClean="0">
                <a:solidFill>
                  <a:srgbClr val="FF0000"/>
                </a:solidFill>
                <a:ea typeface="楷体_GB2312" pitchFamily="49" charset="-122"/>
              </a:rPr>
              <a:t>break</a:t>
            </a:r>
            <a:endParaRPr lang="zh-CN" altLang="en-US" sz="3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609600" indent="-6096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609600" indent="-6096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语句用在循环体内，迫使所在循环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立即终止</a:t>
            </a:r>
            <a:r>
              <a:rPr lang="zh-CN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跳出</a:t>
            </a:r>
            <a:r>
              <a:rPr lang="zh-CN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所在循环体，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执行循环结构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面的语句。</a:t>
            </a:r>
            <a:endParaRPr lang="zh-CN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9427" name="Rectangle 3"/>
          <p:cNvSpPr>
            <a:spLocks noChangeArrowheads="1"/>
          </p:cNvSpPr>
          <p:nvPr/>
        </p:nvSpPr>
        <p:spPr bwMode="auto">
          <a:xfrm>
            <a:off x="1137592" y="26670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0" name="Group 23"/>
          <p:cNvGrpSpPr/>
          <p:nvPr/>
        </p:nvGrpSpPr>
        <p:grpSpPr bwMode="auto">
          <a:xfrm>
            <a:off x="5923268" y="1631678"/>
            <a:ext cx="2932112" cy="4278313"/>
            <a:chOff x="1488" y="1440"/>
            <a:chExt cx="1847" cy="2695"/>
          </a:xfrm>
        </p:grpSpPr>
        <p:sp>
          <p:nvSpPr>
            <p:cNvPr id="34821" name="Text Box 24"/>
            <p:cNvSpPr txBox="1">
              <a:spLocks noChangeArrowheads="1"/>
            </p:cNvSpPr>
            <p:nvPr/>
          </p:nvSpPr>
          <p:spPr bwMode="auto">
            <a:xfrm>
              <a:off x="1700" y="2400"/>
              <a:ext cx="1248" cy="8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ea typeface="楷体_GB2312" pitchFamily="49" charset="-122"/>
                </a:rPr>
                <a:t> ……</a:t>
              </a:r>
              <a:endParaRPr lang="en-US" altLang="zh-CN" sz="2800" b="1" dirty="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ea typeface="楷体_GB2312" pitchFamily="49" charset="-122"/>
                </a:rPr>
                <a:t> break</a:t>
              </a:r>
              <a:endParaRPr lang="en-US" altLang="zh-CN" sz="2800" b="1" dirty="0">
                <a:solidFill>
                  <a:srgbClr val="FF0000"/>
                </a:solidFill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ea typeface="楷体_GB2312" pitchFamily="49" charset="-122"/>
                </a:rPr>
                <a:t> ……</a:t>
              </a:r>
              <a:endParaRPr lang="en-US" altLang="zh-CN" sz="2800" b="1" dirty="0">
                <a:ea typeface="楷体_GB2312" pitchFamily="49" charset="-122"/>
              </a:endParaRPr>
            </a:p>
          </p:txBody>
        </p:sp>
        <p:sp>
          <p:nvSpPr>
            <p:cNvPr id="34822" name="Line 25"/>
            <p:cNvSpPr>
              <a:spLocks noChangeShapeType="1"/>
            </p:cNvSpPr>
            <p:nvPr/>
          </p:nvSpPr>
          <p:spPr bwMode="auto">
            <a:xfrm>
              <a:off x="2356" y="1440"/>
              <a:ext cx="0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AutoShape 26"/>
            <p:cNvSpPr>
              <a:spLocks noChangeArrowheads="1"/>
            </p:cNvSpPr>
            <p:nvPr/>
          </p:nvSpPr>
          <p:spPr bwMode="auto">
            <a:xfrm>
              <a:off x="1656" y="1768"/>
              <a:ext cx="1388" cy="32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1">
                  <a:ea typeface="楷体_GB2312" pitchFamily="49" charset="-122"/>
                </a:rPr>
                <a:t>exp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4824" name="Line 27"/>
            <p:cNvSpPr>
              <a:spLocks noChangeShapeType="1"/>
            </p:cNvSpPr>
            <p:nvPr/>
          </p:nvSpPr>
          <p:spPr bwMode="auto">
            <a:xfrm>
              <a:off x="2356" y="2093"/>
              <a:ext cx="0" cy="2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28"/>
            <p:cNvSpPr>
              <a:spLocks noChangeShapeType="1"/>
            </p:cNvSpPr>
            <p:nvPr/>
          </p:nvSpPr>
          <p:spPr bwMode="auto">
            <a:xfrm flipH="1">
              <a:off x="1488" y="3456"/>
              <a:ext cx="8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29"/>
            <p:cNvSpPr>
              <a:spLocks noChangeShapeType="1"/>
            </p:cNvSpPr>
            <p:nvPr/>
          </p:nvSpPr>
          <p:spPr bwMode="auto">
            <a:xfrm flipV="1">
              <a:off x="1499" y="1548"/>
              <a:ext cx="0" cy="19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30"/>
            <p:cNvSpPr>
              <a:spLocks noChangeShapeType="1"/>
            </p:cNvSpPr>
            <p:nvPr/>
          </p:nvSpPr>
          <p:spPr bwMode="auto">
            <a:xfrm>
              <a:off x="1488" y="1572"/>
              <a:ext cx="8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31"/>
            <p:cNvSpPr>
              <a:spLocks noChangeShapeType="1"/>
            </p:cNvSpPr>
            <p:nvPr/>
          </p:nvSpPr>
          <p:spPr bwMode="auto">
            <a:xfrm>
              <a:off x="2372" y="3668"/>
              <a:ext cx="0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Text Box 32"/>
            <p:cNvSpPr txBox="1">
              <a:spLocks noChangeArrowheads="1"/>
            </p:cNvSpPr>
            <p:nvPr/>
          </p:nvSpPr>
          <p:spPr bwMode="auto">
            <a:xfrm>
              <a:off x="2996" y="162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1">
                  <a:ea typeface="楷体_GB2312" pitchFamily="49" charset="-122"/>
                </a:rPr>
                <a:t>N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4830" name="Text Box 33"/>
            <p:cNvSpPr txBox="1">
              <a:spLocks noChangeArrowheads="1"/>
            </p:cNvSpPr>
            <p:nvPr/>
          </p:nvSpPr>
          <p:spPr bwMode="auto">
            <a:xfrm>
              <a:off x="2191" y="2023"/>
              <a:ext cx="11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800" b="1">
                  <a:ea typeface="楷体_GB2312" pitchFamily="49" charset="-122"/>
                </a:rPr>
                <a:t>  Y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4831" name="Line 34"/>
            <p:cNvSpPr>
              <a:spLocks noChangeShapeType="1"/>
            </p:cNvSpPr>
            <p:nvPr/>
          </p:nvSpPr>
          <p:spPr bwMode="auto">
            <a:xfrm>
              <a:off x="2372" y="3197"/>
              <a:ext cx="0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35"/>
            <p:cNvSpPr>
              <a:spLocks noChangeShapeType="1"/>
            </p:cNvSpPr>
            <p:nvPr/>
          </p:nvSpPr>
          <p:spPr bwMode="auto">
            <a:xfrm>
              <a:off x="3188" y="1906"/>
              <a:ext cx="0" cy="1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33" name="Group 36"/>
            <p:cNvGrpSpPr/>
            <p:nvPr/>
          </p:nvGrpSpPr>
          <p:grpSpPr bwMode="auto">
            <a:xfrm>
              <a:off x="2357" y="1919"/>
              <a:ext cx="831" cy="1752"/>
              <a:chOff x="4161" y="1535"/>
              <a:chExt cx="888" cy="1752"/>
            </a:xfrm>
          </p:grpSpPr>
          <p:sp>
            <p:nvSpPr>
              <p:cNvPr id="34835" name="Line 37"/>
              <p:cNvSpPr>
                <a:spLocks noChangeShapeType="1"/>
              </p:cNvSpPr>
              <p:nvPr/>
            </p:nvSpPr>
            <p:spPr bwMode="auto">
              <a:xfrm>
                <a:off x="4848" y="153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6" name="Line 38"/>
              <p:cNvSpPr>
                <a:spLocks noChangeShapeType="1"/>
              </p:cNvSpPr>
              <p:nvPr/>
            </p:nvSpPr>
            <p:spPr bwMode="auto">
              <a:xfrm flipH="1" flipV="1">
                <a:off x="4161" y="3287"/>
                <a:ext cx="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4" name="Line 39"/>
            <p:cNvSpPr>
              <a:spLocks noChangeShapeType="1"/>
            </p:cNvSpPr>
            <p:nvPr/>
          </p:nvSpPr>
          <p:spPr bwMode="auto">
            <a:xfrm flipH="1">
              <a:off x="2713" y="2832"/>
              <a:ext cx="4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999426" grpId="0" bldLvl="3" advAuto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ChangeArrowheads="1"/>
          </p:cNvSpPr>
          <p:nvPr/>
        </p:nvSpPr>
        <p:spPr bwMode="auto">
          <a:xfrm>
            <a:off x="144463" y="1236911"/>
            <a:ext cx="8676009" cy="19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中较小的一个，则最大公约数必在1与较小整数的范围内。使用for语句，循环变量i从较小整数变化到1。一旦循环控制变量i同时能被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整除，则i就是最大公约数，然后使用break语句强制退出循环。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algn="ctr">
              <a:lnSpc>
                <a:spcPct val="110000"/>
              </a:lnSpc>
              <a:buSzPct val="65000"/>
              <a:buFont typeface="Arial" panose="020B0604020202020204" pitchFamily="34" charset="0"/>
              <a:buNone/>
            </a:pP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011719" name="Rectangle 7"/>
          <p:cNvSpPr>
            <a:spLocks noChangeArrowheads="1"/>
          </p:cNvSpPr>
          <p:nvPr/>
        </p:nvSpPr>
        <p:spPr bwMode="auto">
          <a:xfrm>
            <a:off x="971600" y="228600"/>
            <a:ext cx="8763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4-11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求两个整数</a:t>
            </a:r>
            <a:r>
              <a:rPr kumimoji="1" lang="en-US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</a:t>
            </a:r>
            <a:endParaRPr kumimoji="1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1372195" y="3068960"/>
            <a:ext cx="6220544" cy="3418501"/>
          </a:xfrm>
          <a:prstGeom prst="rect">
            <a:avLst/>
          </a:prstGeom>
          <a:solidFill>
            <a:srgbClr val="CCECFF"/>
          </a:solidFill>
          <a:ln w="38100">
            <a:solidFill>
              <a:schemeClr val="bg2"/>
            </a:solidFill>
            <a:miter lim="800000"/>
          </a:ln>
        </p:spPr>
        <p:txBody>
          <a:bodyPr wrap="square" lIns="0" tIns="46800" rIns="90000" bIns="468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 err="1">
                <a:ea typeface="楷体_GB2312" pitchFamily="49" charset="-122"/>
              </a:rPr>
              <a:t>m,n</a:t>
            </a:r>
            <a:r>
              <a:rPr lang="en-US" altLang="zh-CN" sz="2400" b="1" dirty="0">
                <a:ea typeface="楷体_GB2312" pitchFamily="49" charset="-122"/>
              </a:rPr>
              <a:t>=</a:t>
            </a:r>
            <a:r>
              <a:rPr lang="en-US" altLang="zh-CN" sz="2400" b="1" dirty="0" err="1">
                <a:ea typeface="楷体_GB2312" pitchFamily="49" charset="-122"/>
              </a:rPr>
              <a:t>eval</a:t>
            </a:r>
            <a:r>
              <a:rPr lang="en-US" altLang="zh-CN" sz="2400" b="1" dirty="0">
                <a:ea typeface="楷体_GB2312" pitchFamily="49" charset="-122"/>
              </a:rPr>
              <a:t>(input("</a:t>
            </a:r>
            <a:r>
              <a:rPr lang="en-US" altLang="zh-CN" sz="2400" b="1" dirty="0" err="1">
                <a:ea typeface="楷体_GB2312" pitchFamily="49" charset="-122"/>
              </a:rPr>
              <a:t>请输入两个整数</a:t>
            </a:r>
            <a:r>
              <a:rPr lang="en-US" altLang="zh-CN" sz="2400" b="1" dirty="0">
                <a:ea typeface="楷体_GB2312" pitchFamily="49" charset="-122"/>
              </a:rPr>
              <a:t>："))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if m&lt;n: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  min=m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else: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  min=n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for 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 in range(</a:t>
            </a:r>
            <a:r>
              <a:rPr lang="en-US" altLang="zh-CN" sz="2400" b="1" dirty="0" err="1">
                <a:ea typeface="楷体_GB2312" pitchFamily="49" charset="-122"/>
              </a:rPr>
              <a:t>min,1</a:t>
            </a:r>
            <a:r>
              <a:rPr lang="en-US" altLang="zh-CN" sz="2400" b="1" dirty="0">
                <a:ea typeface="楷体_GB2312" pitchFamily="49" charset="-122"/>
              </a:rPr>
              <a:t>,-1):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if </a:t>
            </a:r>
            <a:r>
              <a:rPr lang="en-US" altLang="zh-CN" sz="2400" b="1" dirty="0" err="1">
                <a:ea typeface="楷体_GB2312" pitchFamily="49" charset="-122"/>
              </a:rPr>
              <a:t>m%i</a:t>
            </a:r>
            <a:r>
              <a:rPr lang="en-US" altLang="zh-CN" sz="2400" b="1" dirty="0">
                <a:ea typeface="楷体_GB2312" pitchFamily="49" charset="-122"/>
              </a:rPr>
              <a:t>==0 and </a:t>
            </a:r>
            <a:r>
              <a:rPr lang="en-US" altLang="zh-CN" sz="2400" b="1" dirty="0" err="1">
                <a:ea typeface="楷体_GB2312" pitchFamily="49" charset="-122"/>
              </a:rPr>
              <a:t>n%i</a:t>
            </a:r>
            <a:r>
              <a:rPr lang="en-US" altLang="zh-CN" sz="2400" b="1" dirty="0">
                <a:ea typeface="楷体_GB2312" pitchFamily="49" charset="-122"/>
              </a:rPr>
              <a:t>==0: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     print("</a:t>
            </a:r>
            <a:r>
              <a:rPr lang="en-US" altLang="zh-CN" sz="2400" b="1" dirty="0" err="1">
                <a:ea typeface="楷体_GB2312" pitchFamily="49" charset="-122"/>
              </a:rPr>
              <a:t>最大公约数是</a:t>
            </a:r>
            <a:r>
              <a:rPr lang="en-US" altLang="zh-CN" sz="2400" b="1" dirty="0">
                <a:ea typeface="楷体_GB2312" pitchFamily="49" charset="-122"/>
              </a:rPr>
              <a:t>：",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)</a:t>
            </a:r>
            <a:endParaRPr lang="en-US" altLang="zh-CN" sz="2400" b="1" dirty="0"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     break</a:t>
            </a:r>
            <a:endParaRPr lang="en-US" altLang="zh-CN" sz="2400" b="1" dirty="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11714" grpId="0" bldLvl="3" build="p"/>
      <p:bldP spid="101171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ChangeArrowheads="1"/>
          </p:cNvSpPr>
          <p:nvPr/>
        </p:nvSpPr>
        <p:spPr bwMode="auto">
          <a:xfrm>
            <a:off x="304800" y="1935163"/>
            <a:ext cx="5635352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 </a:t>
            </a:r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eaLnBrk="1" hangingPunct="1">
              <a:lnSpc>
                <a:spcPct val="115000"/>
              </a:lnSpc>
              <a:spcBef>
                <a:spcPct val="25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在循环语句中强行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提前结束本次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不是终止循环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6835" name="Rectangle 3"/>
          <p:cNvSpPr>
            <a:spLocks noChangeArrowheads="1"/>
          </p:cNvSpPr>
          <p:nvPr/>
        </p:nvSpPr>
        <p:spPr bwMode="auto">
          <a:xfrm>
            <a:off x="1291124" y="260684"/>
            <a:ext cx="6792764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8" name="Group 21"/>
          <p:cNvGrpSpPr/>
          <p:nvPr/>
        </p:nvGrpSpPr>
        <p:grpSpPr bwMode="auto">
          <a:xfrm>
            <a:off x="6072982" y="1603876"/>
            <a:ext cx="2932112" cy="4278313"/>
            <a:chOff x="3292" y="1056"/>
            <a:chExt cx="1847" cy="2695"/>
          </a:xfrm>
        </p:grpSpPr>
        <p:sp>
          <p:nvSpPr>
            <p:cNvPr id="36869" name="Text Box 22"/>
            <p:cNvSpPr txBox="1">
              <a:spLocks noChangeArrowheads="1"/>
            </p:cNvSpPr>
            <p:nvPr/>
          </p:nvSpPr>
          <p:spPr bwMode="auto">
            <a:xfrm>
              <a:off x="3504" y="2016"/>
              <a:ext cx="1248" cy="8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ea typeface="楷体_GB2312" pitchFamily="49" charset="-122"/>
                </a:rPr>
                <a:t> ……</a:t>
              </a:r>
              <a:endParaRPr lang="en-US" altLang="zh-CN" sz="2800" b="1" dirty="0"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ea typeface="楷体_GB2312" pitchFamily="49" charset="-122"/>
                </a:rPr>
                <a:t> continue</a:t>
              </a:r>
              <a:endParaRPr lang="en-US" altLang="zh-CN" sz="2800" b="1" dirty="0">
                <a:solidFill>
                  <a:srgbClr val="FF0000"/>
                </a:solidFill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  <a:buFont typeface="Arial" panose="020B0604020202020204" pitchFamily="34" charset="0"/>
                <a:buNone/>
              </a:pPr>
              <a:r>
                <a:rPr lang="en-US" altLang="zh-CN" sz="2800" b="1" dirty="0">
                  <a:ea typeface="楷体_GB2312" pitchFamily="49" charset="-122"/>
                </a:rPr>
                <a:t> ……</a:t>
              </a:r>
              <a:endParaRPr lang="en-US" altLang="zh-CN" sz="2800" b="1" dirty="0">
                <a:ea typeface="楷体_GB2312" pitchFamily="49" charset="-122"/>
              </a:endParaRPr>
            </a:p>
          </p:txBody>
        </p:sp>
        <p:sp>
          <p:nvSpPr>
            <p:cNvPr id="36870" name="Line 23"/>
            <p:cNvSpPr>
              <a:spLocks noChangeShapeType="1"/>
            </p:cNvSpPr>
            <p:nvPr/>
          </p:nvSpPr>
          <p:spPr bwMode="auto">
            <a:xfrm>
              <a:off x="4160" y="1056"/>
              <a:ext cx="0" cy="3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AutoShape 24"/>
            <p:cNvSpPr>
              <a:spLocks noChangeArrowheads="1"/>
            </p:cNvSpPr>
            <p:nvPr/>
          </p:nvSpPr>
          <p:spPr bwMode="auto">
            <a:xfrm>
              <a:off x="3460" y="1384"/>
              <a:ext cx="1388" cy="325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1">
                  <a:ea typeface="楷体_GB2312" pitchFamily="49" charset="-122"/>
                </a:rPr>
                <a:t>exp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6872" name="Line 25"/>
            <p:cNvSpPr>
              <a:spLocks noChangeShapeType="1"/>
            </p:cNvSpPr>
            <p:nvPr/>
          </p:nvSpPr>
          <p:spPr bwMode="auto">
            <a:xfrm>
              <a:off x="4160" y="1709"/>
              <a:ext cx="0" cy="2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26"/>
            <p:cNvSpPr>
              <a:spLocks noChangeShapeType="1"/>
            </p:cNvSpPr>
            <p:nvPr/>
          </p:nvSpPr>
          <p:spPr bwMode="auto">
            <a:xfrm flipH="1">
              <a:off x="3292" y="3072"/>
              <a:ext cx="8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27"/>
            <p:cNvSpPr>
              <a:spLocks noChangeShapeType="1"/>
            </p:cNvSpPr>
            <p:nvPr/>
          </p:nvSpPr>
          <p:spPr bwMode="auto">
            <a:xfrm flipV="1">
              <a:off x="3303" y="1164"/>
              <a:ext cx="0" cy="19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28"/>
            <p:cNvSpPr>
              <a:spLocks noChangeShapeType="1"/>
            </p:cNvSpPr>
            <p:nvPr/>
          </p:nvSpPr>
          <p:spPr bwMode="auto">
            <a:xfrm>
              <a:off x="3292" y="1188"/>
              <a:ext cx="8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29"/>
            <p:cNvSpPr>
              <a:spLocks noChangeShapeType="1"/>
            </p:cNvSpPr>
            <p:nvPr/>
          </p:nvSpPr>
          <p:spPr bwMode="auto">
            <a:xfrm>
              <a:off x="4176" y="3284"/>
              <a:ext cx="0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Text Box 30"/>
            <p:cNvSpPr txBox="1">
              <a:spLocks noChangeArrowheads="1"/>
            </p:cNvSpPr>
            <p:nvPr/>
          </p:nvSpPr>
          <p:spPr bwMode="auto">
            <a:xfrm>
              <a:off x="4800" y="123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800" b="1">
                  <a:ea typeface="楷体_GB2312" pitchFamily="49" charset="-122"/>
                </a:rPr>
                <a:t>N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6878" name="Text Box 31"/>
            <p:cNvSpPr txBox="1">
              <a:spLocks noChangeArrowheads="1"/>
            </p:cNvSpPr>
            <p:nvPr/>
          </p:nvSpPr>
          <p:spPr bwMode="auto">
            <a:xfrm>
              <a:off x="3995" y="1639"/>
              <a:ext cx="11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800" b="1">
                  <a:ea typeface="楷体_GB2312" pitchFamily="49" charset="-122"/>
                </a:rPr>
                <a:t>  Y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36879" name="Line 32"/>
            <p:cNvSpPr>
              <a:spLocks noChangeShapeType="1"/>
            </p:cNvSpPr>
            <p:nvPr/>
          </p:nvSpPr>
          <p:spPr bwMode="auto">
            <a:xfrm>
              <a:off x="4176" y="2813"/>
              <a:ext cx="0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33"/>
            <p:cNvSpPr>
              <a:spLocks noChangeShapeType="1"/>
            </p:cNvSpPr>
            <p:nvPr/>
          </p:nvSpPr>
          <p:spPr bwMode="auto">
            <a:xfrm>
              <a:off x="4992" y="1522"/>
              <a:ext cx="0" cy="1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1" name="Group 34"/>
            <p:cNvGrpSpPr/>
            <p:nvPr/>
          </p:nvGrpSpPr>
          <p:grpSpPr bwMode="auto">
            <a:xfrm>
              <a:off x="4161" y="1535"/>
              <a:ext cx="831" cy="1752"/>
              <a:chOff x="4161" y="1535"/>
              <a:chExt cx="888" cy="1752"/>
            </a:xfrm>
          </p:grpSpPr>
          <p:sp>
            <p:nvSpPr>
              <p:cNvPr id="36883" name="Line 35"/>
              <p:cNvSpPr>
                <a:spLocks noChangeShapeType="1"/>
              </p:cNvSpPr>
              <p:nvPr/>
            </p:nvSpPr>
            <p:spPr bwMode="auto">
              <a:xfrm>
                <a:off x="4848" y="153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36"/>
              <p:cNvSpPr>
                <a:spLocks noChangeShapeType="1"/>
              </p:cNvSpPr>
              <p:nvPr/>
            </p:nvSpPr>
            <p:spPr bwMode="auto">
              <a:xfrm flipH="1" flipV="1">
                <a:off x="4161" y="3287"/>
                <a:ext cx="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2" name="Line 37"/>
            <p:cNvSpPr>
              <a:spLocks noChangeShapeType="1"/>
            </p:cNvSpPr>
            <p:nvPr/>
          </p:nvSpPr>
          <p:spPr bwMode="auto">
            <a:xfrm flipH="1">
              <a:off x="3300" y="2448"/>
              <a:ext cx="3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16834" grpId="0" bldLvl="3" advAuto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Text Box 2"/>
          <p:cNvSpPr txBox="1">
            <a:spLocks noChangeArrowheads="1"/>
          </p:cNvSpPr>
          <p:nvPr/>
        </p:nvSpPr>
        <p:spPr bwMode="auto">
          <a:xfrm>
            <a:off x="1034735" y="287338"/>
            <a:ext cx="72905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求1～100之间的全部奇数之和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611561" y="1700808"/>
            <a:ext cx="8136904" cy="4340225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程序如下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x=y=0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True: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x+=1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if  </a:t>
            </a:r>
            <a:r>
              <a:rPr lang="en-US" altLang="zh-CN" sz="3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x%2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en-US" altLang="zh-CN" sz="3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0:continue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x&gt;</a:t>
            </a:r>
            <a:r>
              <a:rPr lang="en-US" altLang="zh-CN" sz="3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100:</a:t>
            </a:r>
            <a:r>
              <a:rPr lang="en-US" altLang="zh-CN" sz="3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en-US" altLang="zh-CN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 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else:y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+=x                       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print("y=",y)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572000" y="2276872"/>
            <a:ext cx="3886200" cy="1076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程序运行结果：</a:t>
            </a:r>
            <a:endParaRPr lang="zh-CN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y= 2500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20930" grpId="0"/>
      <p:bldP spid="1020931" grpId="0" bldLvl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sz="half" idx="1"/>
          </p:nvPr>
        </p:nvSpPr>
        <p:spPr>
          <a:xfrm>
            <a:off x="467544" y="1219200"/>
            <a:ext cx="8208912" cy="5410200"/>
          </a:xfrm>
        </p:spPr>
        <p:txBody>
          <a:bodyPr/>
          <a:lstStyle/>
          <a:p>
            <a:pPr marL="0" indent="4572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pass语句是一个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空语句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，它不做任何操作，代表一个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空操作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，在特别的时候用来保证格式或是语义的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。例如下面的循环语句：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i in range(5):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pass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该语句的确会循环5次，但是除了循环本身之外，它什么也没做。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389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0010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4-13</a:t>
            </a:r>
            <a:r>
              <a:rPr lang="zh-CN" altLang="en-US" sz="28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pass语句应用：逐个输出“Python”字符串中的字符。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sz="half" idx="1"/>
          </p:nvPr>
        </p:nvSpPr>
        <p:spPr>
          <a:xfrm>
            <a:off x="395536" y="2276872"/>
            <a:ext cx="5112568" cy="3240360"/>
          </a:xfrm>
          <a:solidFill>
            <a:srgbClr val="CCECFF"/>
          </a:solidFill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for letter in "Python":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if letter == "o":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pass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print("This is pass block")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print("Current Letter :", letter)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print("End!")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 noChangeArrowheads="1"/>
          </p:cNvSpPr>
          <p:nvPr>
            <p:ph sz="half" idx="2"/>
          </p:nvPr>
        </p:nvSpPr>
        <p:spPr>
          <a:xfrm>
            <a:off x="5652120" y="1772816"/>
            <a:ext cx="3384376" cy="4734272"/>
          </a:xfrm>
          <a:solidFill>
            <a:srgbClr val="B2B2FF"/>
          </a:solidFill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程序运行结果：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Current Letter : P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Current Letter : y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Current Letter : t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Current Letter : h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This is pass block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Current Letter : o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Current Letter : n</a:t>
            </a: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End!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4" grpId="0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/>
          <p:cNvGrpSpPr/>
          <p:nvPr/>
        </p:nvGrpSpPr>
        <p:grpSpPr bwMode="auto">
          <a:xfrm>
            <a:off x="1469941" y="1817191"/>
            <a:ext cx="5410200" cy="665163"/>
            <a:chOff x="1248" y="1200"/>
            <a:chExt cx="3408" cy="419"/>
          </a:xfrm>
        </p:grpSpPr>
        <p:grpSp>
          <p:nvGrpSpPr>
            <p:cNvPr id="30" name="Group 8"/>
            <p:cNvGrpSpPr/>
            <p:nvPr/>
          </p:nvGrpSpPr>
          <p:grpSpPr bwMode="auto">
            <a:xfrm>
              <a:off x="1248" y="1200"/>
              <a:ext cx="480" cy="419"/>
              <a:chOff x="1110" y="2656"/>
              <a:chExt cx="1549" cy="1351"/>
            </a:xfrm>
          </p:grpSpPr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632" y="15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1866" y="1207"/>
              <a:ext cx="19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Python顺序结构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gray">
            <a:xfrm>
              <a:off x="1289" y="1262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roup 37"/>
          <p:cNvGrpSpPr/>
          <p:nvPr/>
        </p:nvGrpSpPr>
        <p:grpSpPr bwMode="auto">
          <a:xfrm>
            <a:off x="1501860" y="2825303"/>
            <a:ext cx="5410200" cy="665163"/>
            <a:chOff x="1248" y="1776"/>
            <a:chExt cx="3408" cy="419"/>
          </a:xfrm>
        </p:grpSpPr>
        <p:grpSp>
          <p:nvGrpSpPr>
            <p:cNvPr id="38" name="Group 12"/>
            <p:cNvGrpSpPr/>
            <p:nvPr/>
          </p:nvGrpSpPr>
          <p:grpSpPr bwMode="auto">
            <a:xfrm>
              <a:off x="1248" y="1776"/>
              <a:ext cx="480" cy="419"/>
              <a:chOff x="3174" y="2656"/>
              <a:chExt cx="1549" cy="1351"/>
            </a:xfrm>
          </p:grpSpPr>
          <p:sp>
            <p:nvSpPr>
              <p:cNvPr id="42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1632" y="2160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1866" y="1824"/>
              <a:ext cx="18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buClrTx/>
                <a:buSzTx/>
              </a:pP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Python选择结构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gray">
            <a:xfrm>
              <a:off x="1289" y="1838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4.2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roup 38"/>
          <p:cNvGrpSpPr/>
          <p:nvPr/>
        </p:nvGrpSpPr>
        <p:grpSpPr bwMode="auto">
          <a:xfrm>
            <a:off x="1514215" y="3833415"/>
            <a:ext cx="5410200" cy="747713"/>
            <a:chOff x="1248" y="2286"/>
            <a:chExt cx="3408" cy="471"/>
          </a:xfrm>
        </p:grpSpPr>
        <p:grpSp>
          <p:nvGrpSpPr>
            <p:cNvPr id="46" name="Group 22"/>
            <p:cNvGrpSpPr/>
            <p:nvPr/>
          </p:nvGrpSpPr>
          <p:grpSpPr bwMode="auto">
            <a:xfrm>
              <a:off x="1248" y="2338"/>
              <a:ext cx="480" cy="419"/>
              <a:chOff x="1110" y="2656"/>
              <a:chExt cx="1549" cy="1351"/>
            </a:xfrm>
          </p:grpSpPr>
          <p:sp>
            <p:nvSpPr>
              <p:cNvPr id="50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1632" y="2722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1866" y="2286"/>
              <a:ext cx="276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Python循环结构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gray">
            <a:xfrm>
              <a:off x="1289" y="2400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4.3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38"/>
          <p:cNvGrpSpPr/>
          <p:nvPr/>
        </p:nvGrpSpPr>
        <p:grpSpPr bwMode="auto">
          <a:xfrm>
            <a:off x="1534920" y="4841527"/>
            <a:ext cx="5410200" cy="747713"/>
            <a:chOff x="1248" y="2286"/>
            <a:chExt cx="3408" cy="471"/>
          </a:xfrm>
        </p:grpSpPr>
        <p:grpSp>
          <p:nvGrpSpPr>
            <p:cNvPr id="54" name="Group 22"/>
            <p:cNvGrpSpPr/>
            <p:nvPr/>
          </p:nvGrpSpPr>
          <p:grpSpPr bwMode="auto">
            <a:xfrm>
              <a:off x="1248" y="2338"/>
              <a:ext cx="480" cy="419"/>
              <a:chOff x="1110" y="2656"/>
              <a:chExt cx="1549" cy="1351"/>
            </a:xfrm>
          </p:grpSpPr>
          <p:sp>
            <p:nvSpPr>
              <p:cNvPr id="58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1632" y="2722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1866" y="2286"/>
              <a:ext cx="276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50000"/>
                </a:lnSpc>
                <a:buClrTx/>
                <a:buSzTx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Python控制结构应用举例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gray">
            <a:xfrm>
              <a:off x="1289" y="2400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4.4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标题 3"/>
          <p:cNvSpPr txBox="1"/>
          <p:nvPr/>
        </p:nvSpPr>
        <p:spPr>
          <a:xfrm>
            <a:off x="1187624" y="332656"/>
            <a:ext cx="7772400" cy="7200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Text Box 2"/>
          <p:cNvSpPr txBox="1">
            <a:spLocks noChangeArrowheads="1"/>
          </p:cNvSpPr>
          <p:nvPr/>
        </p:nvSpPr>
        <p:spPr bwMode="auto">
          <a:xfrm>
            <a:off x="1001954" y="260648"/>
            <a:ext cx="90122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27" name="Text Box 3"/>
          <p:cNvSpPr txBox="1">
            <a:spLocks noChangeArrowheads="1"/>
          </p:cNvSpPr>
          <p:nvPr/>
        </p:nvSpPr>
        <p:spPr bwMode="auto">
          <a:xfrm>
            <a:off x="575279" y="2996952"/>
            <a:ext cx="3186545" cy="2197525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 err="1">
                <a:ea typeface="楷体_GB2312" pitchFamily="49" charset="-122"/>
              </a:rPr>
              <a:t>程序如下</a:t>
            </a:r>
            <a:r>
              <a:rPr lang="en-US" altLang="zh-CN" sz="2400" b="1" dirty="0">
                <a:ea typeface="楷体_GB2312" pitchFamily="49" charset="-122"/>
              </a:rPr>
              <a:t>：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import math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s=1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n=1.0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t=1.0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ea typeface="楷体_GB2312" pitchFamily="49" charset="-122"/>
              </a:rPr>
              <a:t>pi=0</a:t>
            </a:r>
            <a:endParaRPr lang="en-US" altLang="zh-CN" sz="2400" b="1" dirty="0">
              <a:ea typeface="楷体_GB2312" pitchFamily="49" charset="-122"/>
            </a:endParaRPr>
          </a:p>
        </p:txBody>
      </p:sp>
      <p:pic>
        <p:nvPicPr>
          <p:cNvPr id="55299" name="图片 -2147482580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0" y="2110874"/>
            <a:ext cx="29384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75279" y="5445224"/>
            <a:ext cx="3027363" cy="1076325"/>
          </a:xfrm>
          <a:prstGeom prst="rect">
            <a:avLst/>
          </a:prstGeom>
          <a:solidFill>
            <a:srgbClr val="B2B2FF"/>
          </a:solidFill>
          <a:ln w="9525">
            <a:solidFill>
              <a:schemeClr val="accent1"/>
            </a:solidFill>
            <a:round/>
          </a:ln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程序运行结果：</a:t>
            </a:r>
            <a:endParaRPr lang="zh-CN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PI=3.141591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49351" y="1124744"/>
                <a:ext cx="8295393" cy="1094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4-14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利用下面的公式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近似值，要求累加到最后一项</a:t>
                </a:r>
                <a:r>
                  <a:rPr lang="zh-CN" altLang="en-US" sz="28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为止。</a:t>
                </a:r>
                <a:endParaRPr lang="zh-CN" altLang="en-US" sz="28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1" y="1124744"/>
                <a:ext cx="8295393" cy="1094723"/>
              </a:xfrm>
              <a:prstGeom prst="rect">
                <a:avLst/>
              </a:prstGeom>
              <a:blipFill rotWithShape="1">
                <a:blip r:embed="rId2"/>
                <a:stretch>
                  <a:fillRect l="-5" t="-15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37132" y="2996952"/>
            <a:ext cx="4440138" cy="2548390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ea typeface="楷体_GB2312" pitchFamily="49" charset="-122"/>
              </a:rPr>
              <a:t>while </a:t>
            </a:r>
            <a:r>
              <a:rPr lang="en-US" altLang="zh-CN" sz="2400" b="1" dirty="0" err="1">
                <a:ea typeface="楷体_GB2312" pitchFamily="49" charset="-122"/>
              </a:rPr>
              <a:t>math.fabs</a:t>
            </a:r>
            <a:r>
              <a:rPr lang="en-US" altLang="zh-CN" sz="2400" b="1" dirty="0">
                <a:ea typeface="楷体_GB2312" pitchFamily="49" charset="-122"/>
              </a:rPr>
              <a:t>(t)&gt;=</a:t>
            </a:r>
            <a:r>
              <a:rPr lang="en-US" altLang="zh-CN" sz="2400" b="1" dirty="0" err="1">
                <a:ea typeface="楷体_GB2312" pitchFamily="49" charset="-122"/>
              </a:rPr>
              <a:t>1e</a:t>
            </a:r>
            <a:r>
              <a:rPr lang="en-US" altLang="zh-CN" sz="2400" b="1" dirty="0">
                <a:ea typeface="楷体_GB2312" pitchFamily="49" charset="-122"/>
              </a:rPr>
              <a:t>-6: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  pi=</a:t>
            </a:r>
            <a:r>
              <a:rPr lang="en-US" altLang="zh-CN" sz="2400" b="1" dirty="0" err="1">
                <a:ea typeface="楷体_GB2312" pitchFamily="49" charset="-122"/>
              </a:rPr>
              <a:t>pi+t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  n=</a:t>
            </a:r>
            <a:r>
              <a:rPr lang="en-US" altLang="zh-CN" sz="2400" b="1" dirty="0" err="1">
                <a:ea typeface="楷体_GB2312" pitchFamily="49" charset="-122"/>
              </a:rPr>
              <a:t>n+2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  s=-s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     t=s/n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pi=pi*4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楷体_GB2312" pitchFamily="49" charset="-122"/>
              </a:rPr>
              <a:t>print("PI=%</a:t>
            </a:r>
            <a:r>
              <a:rPr lang="en-US" altLang="zh-CN" sz="2400" b="1" dirty="0" err="1">
                <a:ea typeface="楷体_GB2312" pitchFamily="49" charset="-122"/>
              </a:rPr>
              <a:t>f"%pi</a:t>
            </a:r>
            <a:r>
              <a:rPr lang="en-US" altLang="zh-CN" sz="2400" b="1" dirty="0">
                <a:ea typeface="楷体_GB2312" pitchFamily="49" charset="-122"/>
              </a:rPr>
              <a:t>)</a:t>
            </a:r>
            <a:endParaRPr lang="en-US" altLang="zh-CN" sz="2400" b="1" dirty="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25027" grpId="0" bldLvl="0" animBg="1"/>
      <p:bldP spid="3" grpId="0" animBg="1"/>
      <p:bldP spid="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/>
          <p:nvPr/>
        </p:nvSpPr>
        <p:spPr>
          <a:xfrm>
            <a:off x="948833" y="299752"/>
            <a:ext cx="8970962" cy="566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4-15</a:t>
            </a: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：百钱买百鸡</a:t>
            </a:r>
            <a:endParaRPr lang="zh-CN" altLang="en-US" sz="3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825" y="1126544"/>
            <a:ext cx="8324850" cy="389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公鸡5文钱一只，母鸡3文钱一只，小鸡3只一文钱，用100文钱买一百只鸡，其中公鸡、母鸡、小鸡都必须要有，问公鸡，母鸡，小鸡要买多少只刚好凑足100文钱？</a:t>
            </a:r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分析：显然这是一个组合问题，也可以看作是解不定方程的问题，采用列举的方法实现。令i、j、k分别表示公鸡、母鸡和小鸡的数目。</a:t>
            </a:r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878594" grpId="0" bldLvl="3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/>
          <p:nvPr/>
        </p:nvSpPr>
        <p:spPr>
          <a:xfrm>
            <a:off x="948833" y="299752"/>
            <a:ext cx="8970962" cy="566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4-15</a:t>
            </a: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：百钱买百鸡</a:t>
            </a:r>
            <a:endParaRPr lang="zh-CN" altLang="en-US" sz="3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27" name="Text Box 3"/>
          <p:cNvSpPr txBox="1">
            <a:spLocks noChangeArrowheads="1"/>
          </p:cNvSpPr>
          <p:nvPr/>
        </p:nvSpPr>
        <p:spPr bwMode="auto">
          <a:xfrm>
            <a:off x="385638" y="1261839"/>
            <a:ext cx="8324850" cy="4300538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[方法一]令i、j、k的列举范围分别为：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i：1~20（公鸡最多能买20只）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j：1~33（母鸡最多能买33只）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k：1~100（小鸡最多能买100只）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可以采用三重循环逐个搜索。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程序如下：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for i in range(1,21):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for j in range(1,34):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for k in range(1,101):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       if i+j+k==100 and i*5+j*3+k/3==100: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          print("公鸡：%d只,母鸡：%d只,小鸡：%d只"%(i,j,k))</a:t>
            </a:r>
            <a:endParaRPr lang="en-US" altLang="zh-CN" sz="2400" b="1">
              <a:ea typeface="楷体_GB2312" pitchFamily="49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90438" y="3789139"/>
            <a:ext cx="7162800" cy="2676525"/>
          </a:xfrm>
          <a:prstGeom prst="rect">
            <a:avLst/>
          </a:prstGeom>
          <a:solidFill>
            <a:srgbClr val="B2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/>
              <a:t>程序运行结果：</a:t>
            </a:r>
            <a:endParaRPr lang="zh-CN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/>
              <a:t>公鸡：4只,母鸡：18只,小鸡：78只</a:t>
            </a:r>
            <a:endParaRPr lang="zh-CN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/>
              <a:t>公鸡：8只,母鸡：11只,小鸡：81只</a:t>
            </a:r>
            <a:endParaRPr lang="zh-CN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/>
              <a:t>公鸡：12只,母鸡：4只,小鸡：84只</a:t>
            </a:r>
            <a:endParaRPr lang="zh-CN" altLang="en-US" sz="2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/>
              <a:t>在程序中，循环体被执行了20×33×100=66000次。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878594" grpId="0" bldLvl="3" build="p"/>
      <p:bldP spid="1025027" grpId="0" bldLvl="0" animBg="1"/>
      <p:bldP spid="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/>
          <p:nvPr/>
        </p:nvSpPr>
        <p:spPr>
          <a:xfrm>
            <a:off x="948833" y="299752"/>
            <a:ext cx="8970962" cy="566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4-15</a:t>
            </a: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：百钱买百鸡</a:t>
            </a:r>
            <a:endParaRPr lang="zh-CN" altLang="en-US" sz="3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536" y="1196752"/>
            <a:ext cx="8324850" cy="5353050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[方法二]令i、j、k的列举范围分别为（保证每种鸡至少买一只）：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i：1~18（公鸡最多能买18只）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j：1~31（母鸡最多能买31只）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k：100-i-k（当公鸡和小鸡数量确定后，小鸡的数量可计算得到）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可以采用两重循环逐个搜索。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程序如下：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for i in range(1,19):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for j in range(1,32):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k=100-i-j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if i+j+k==100 and i*5+j*3+k/3==100: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          print("公鸡：%d只,母鸡：%d只,小鸡：%d只"%(i,j,k))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在程序中，循环体被执行了18×81=558次。</a:t>
            </a:r>
            <a:endParaRPr lang="en-US" altLang="zh-CN" sz="2400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878594" grpId="0" bldLvl="3" build="p"/>
      <p:bldP spid="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/>
          <p:nvPr/>
        </p:nvSpPr>
        <p:spPr>
          <a:xfrm>
            <a:off x="948833" y="299752"/>
            <a:ext cx="8970962" cy="566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4-15</a:t>
            </a: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：百钱买百鸡</a:t>
            </a:r>
            <a:endParaRPr lang="zh-CN" altLang="en-US" sz="3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536" y="1412776"/>
            <a:ext cx="8324850" cy="4300537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[方法三]从题意可得到下列方程组：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由方程组可得到式子7i+4j=100。由于i和j至少为1，因此可知i最大为13，j最大为23。方法二的两重循环可改进为以下程序：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for i in range(1,14):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for j in range(1,24):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k=100-i-j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if i+j+k==100 and i*5+j*3+k/3==100: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               print("公鸡：%d只,母鸡：%d只,小鸡：%d只"%(i,j,k))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该程序的循环体被执行了14×24=336次。</a:t>
            </a:r>
            <a:endParaRPr lang="en-US" altLang="zh-CN" sz="2400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878594" grpId="0" bldLvl="3" build="p"/>
      <p:bldP spid="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/>
          <p:nvPr/>
        </p:nvSpPr>
        <p:spPr>
          <a:xfrm>
            <a:off x="948833" y="299752"/>
            <a:ext cx="8970962" cy="566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4-15</a:t>
            </a:r>
            <a:r>
              <a:rPr lang="zh-CN" altLang="en-US" sz="340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：百钱买百鸡</a:t>
            </a:r>
            <a:endParaRPr lang="zh-CN" altLang="en-US" sz="3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1052" y="1277938"/>
            <a:ext cx="8324850" cy="4300537"/>
          </a:xfrm>
          <a:prstGeom prst="rect">
            <a:avLst/>
          </a:prstGeom>
          <a:solidFill>
            <a:srgbClr val="CCECFF"/>
          </a:solidFill>
          <a:ln w="38100">
            <a:solidFill>
              <a:srgbClr val="000066"/>
            </a:solidFill>
            <a:miter lim="800000"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[方法四] 由方法三中的式7i+4j=100可得：j=(100-7i)/4。观察7i+4j=100，4j同100都是4的倍数，因此i一定也是4的倍数。有了这些条件，程序实现时只需要对i进行逐个搜索即可，i的搜索范围为1~13。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采用单层循环进行逐个搜索。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程序如下：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for i in range(1,14):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j=(100-7*i)/4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k=100-i-j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if i%4==0:        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         print("公鸡：%d只,母鸡：%d只,小鸡：%d只"%(i,j,k))</a:t>
            </a:r>
            <a:endParaRPr lang="en-US" altLang="zh-CN" sz="2400" b="1"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ea typeface="楷体_GB2312" pitchFamily="49" charset="-122"/>
              </a:rPr>
              <a:t>该算法程序只循环了13次。</a:t>
            </a:r>
            <a:endParaRPr lang="en-US" altLang="zh-CN" sz="2400" b="1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878594" grpId="0" bldLvl="3" build="p"/>
      <p:bldP spid="4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6870700" cy="584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隶书"/>
              </a:rPr>
              <a:t>小结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华文隶书"/>
            </a:endParaRP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200800" cy="4392488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[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[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[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的嵌套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[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Clr>
                <a:srgbClr val="FF0000"/>
              </a:buClr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5616575" cy="9159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124744"/>
                <a:ext cx="8280920" cy="2520280"/>
              </a:xfrm>
            </p:spPr>
            <p:txBody>
              <a:bodyPr/>
              <a:lstStyle/>
              <a:p>
                <a:pPr eaLnBrk="1" hangingPunct="1">
                  <a:lnSpc>
                    <a:spcPct val="125000"/>
                  </a:lnSpc>
                  <a:buClr>
                    <a:srgbClr val="3333FF"/>
                  </a:buClr>
                  <a:buFont typeface="Wingdings" panose="05000000000000000000" pitchFamily="2" charset="2"/>
                  <a:buChar char="["/>
                  <a:defRPr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思考题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eaLnBrk="1" hangingPunct="1">
                  <a:lnSpc>
                    <a:spcPct val="125000"/>
                  </a:lnSpc>
                  <a:buClr>
                    <a:srgbClr val="3333FF"/>
                  </a:buClr>
                  <a:buNone/>
                  <a:defRPr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编程实现求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cos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⁡(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，先写出算法步骤，再画出流程图，最后编程实现。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eaLnBrk="1" hangingPunct="1">
                  <a:lnSpc>
                    <a:spcPct val="125000"/>
                  </a:lnSpc>
                  <a:buClr>
                    <a:srgbClr val="3333FF"/>
                  </a:buClr>
                  <a:buNone/>
                  <a:defRPr/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提示：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342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124744"/>
                <a:ext cx="8280920" cy="2520280"/>
              </a:xfrm>
              <a:blipFill rotWithShape="1">
                <a:blip r:embed="rId1"/>
                <a:stretch>
                  <a:fillRect l="-5" t="-6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84" y="2751956"/>
            <a:ext cx="36195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2" y="3576836"/>
            <a:ext cx="57054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2" y="4293096"/>
            <a:ext cx="60293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408737" cy="576263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隶书"/>
              </a:rPr>
              <a:t>引例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华文隶书"/>
            </a:endParaRPr>
          </a:p>
        </p:txBody>
      </p:sp>
      <p:sp>
        <p:nvSpPr>
          <p:cNvPr id="81922" name="Text Box 6"/>
          <p:cNvSpPr txBox="1">
            <a:spLocks noChangeArrowheads="1"/>
          </p:cNvSpPr>
          <p:nvPr/>
        </p:nvSpPr>
        <p:spPr bwMode="auto">
          <a:xfrm>
            <a:off x="539750" y="1341438"/>
            <a:ext cx="77041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23" name="Rectangle 7"/>
          <p:cNvSpPr>
            <a:spLocks noChangeArrowheads="1"/>
          </p:cNvSpPr>
          <p:nvPr/>
        </p:nvSpPr>
        <p:spPr bwMode="auto">
          <a:xfrm>
            <a:off x="282476" y="1133475"/>
            <a:ext cx="821868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打印由星型构成的等腰三角形，图案如下：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6987"/>
            <a:ext cx="14192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861048"/>
            <a:ext cx="357735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72245" y="1808205"/>
            <a:ext cx="14192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56695"/>
            <a:ext cx="2286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82" y="4833156"/>
            <a:ext cx="38385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1720" y="1844824"/>
            <a:ext cx="4608512" cy="324036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4.3.1 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4.3.2 while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循环的嵌套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4.3.5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循环结构程序举例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388" y="260648"/>
            <a:ext cx="6359624" cy="685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循环结构的基本类型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0867" name="Rectangle 3"/>
          <p:cNvSpPr>
            <a:spLocks noChangeArrowheads="1"/>
          </p:cNvSpPr>
          <p:nvPr/>
        </p:nvSpPr>
        <p:spPr bwMode="auto">
          <a:xfrm>
            <a:off x="539552" y="2132856"/>
            <a:ext cx="252028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当型循环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for,</a:t>
            </a: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en-US" altLang="zh-CN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2" name="图片 5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59741"/>
            <a:ext cx="389407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608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704" y="304800"/>
            <a:ext cx="5855568" cy="685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1143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循环结构程序设计的应用场合：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当某个条件满足时，需要多次反复进行同样工作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09600" y="2514600"/>
            <a:ext cx="61722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1181100" y="3858156"/>
            <a:ext cx="72009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求实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1181100" y="3196434"/>
            <a:ext cx="72009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求数列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的前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项和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847" name="Rectangle 7"/>
          <p:cNvSpPr>
            <a:spLocks noChangeArrowheads="1"/>
          </p:cNvSpPr>
          <p:nvPr/>
        </p:nvSpPr>
        <p:spPr bwMode="auto">
          <a:xfrm>
            <a:off x="1181100" y="4519878"/>
            <a:ext cx="72009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、判断一个整数是否是素数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848" name="Rectangle 8"/>
          <p:cNvSpPr>
            <a:spLocks noChangeArrowheads="1"/>
          </p:cNvSpPr>
          <p:nvPr/>
        </p:nvSpPr>
        <p:spPr bwMode="auto">
          <a:xfrm>
            <a:off x="1181100" y="5181600"/>
            <a:ext cx="6134100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1059842" grpId="0"/>
      <p:bldP spid="1059843" grpId="0" build="p"/>
      <p:bldP spid="1059844" grpId="0"/>
      <p:bldP spid="1059845" grpId="0"/>
      <p:bldP spid="1059846" grpId="0"/>
      <p:bldP spid="1059847" grpId="0"/>
      <p:bldP spid="10598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1" name="Text Box 3"/>
          <p:cNvSpPr txBox="1">
            <a:spLocks noChangeArrowheads="1"/>
          </p:cNvSpPr>
          <p:nvPr/>
        </p:nvSpPr>
        <p:spPr bwMode="auto">
          <a:xfrm>
            <a:off x="304800" y="1174750"/>
            <a:ext cx="3806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循环一般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9492" name="Text Box 4"/>
          <p:cNvSpPr txBox="1">
            <a:spLocks noChangeArrowheads="1"/>
          </p:cNvSpPr>
          <p:nvPr/>
        </p:nvSpPr>
        <p:spPr bwMode="auto">
          <a:xfrm>
            <a:off x="685799" y="1643697"/>
            <a:ext cx="66198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  </a:t>
            </a:r>
            <a:r>
              <a:rPr lang="zh-CN" altLang="en-US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目标变量 </a:t>
            </a:r>
            <a:r>
              <a:rPr lang="en-US" altLang="zh-CN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序列对象：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循环体语句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9497" name="Rectangle 9"/>
          <p:cNvSpPr>
            <a:spLocks noChangeArrowheads="1"/>
          </p:cNvSpPr>
          <p:nvPr/>
        </p:nvSpPr>
        <p:spPr bwMode="auto">
          <a:xfrm>
            <a:off x="179512" y="3121024"/>
            <a:ext cx="8712968" cy="3476327"/>
          </a:xfrm>
          <a:prstGeom prst="rect">
            <a:avLst/>
          </a:prstGeom>
          <a:solidFill>
            <a:srgbClr val="CCECFF"/>
          </a:solidFill>
          <a:ln w="38100">
            <a:solidFill>
              <a:schemeClr val="bg2"/>
            </a:solidFill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1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or循环的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首行定义了目标变量和遍历的序列对象，后面是需要重复执行的语句块。语句块中的语句要向右缩进，且缩进量要一致。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1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1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71600" y="188640"/>
            <a:ext cx="8001000" cy="914400"/>
          </a:xfrm>
        </p:spPr>
        <p:txBody>
          <a:bodyPr/>
          <a:lstStyle/>
          <a:p>
            <a:pPr rtl="0" eaLnBrk="1" fontAlgn="base" hangingPunct="1"/>
            <a:r>
              <a:rPr kumimoji="1" lang="en-US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4.3.1  for</a:t>
            </a:r>
            <a:r>
              <a:rPr kumimoji="1" lang="zh-CN" altLang="zh-CN" sz="3200" kern="1200" dirty="0" smtClean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循环（遍历循环）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6046"/>
    </mc:Choice>
    <mc:Fallback>
      <p:transition advTm="6046"/>
    </mc:Fallback>
  </mc:AlternateContent>
  <p:timing>
    <p:tnLst>
      <p:par>
        <p:cTn id="1" dur="indefinite" restart="never" nodeType="tmRoot"/>
      </p:par>
    </p:tnLst>
    <p:bldLst>
      <p:bldP spid="959491" grpId="0"/>
      <p:bldP spid="959492" grpId="0"/>
      <p:bldP spid="959497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2.xml><?xml version="1.0" encoding="utf-8"?>
<p:tagLst xmlns:p="http://schemas.openxmlformats.org/presentationml/2006/main">
  <p:tag name="COMMONDATA" val="eyJoZGlkIjoiNzBjZmIyMTU1Y2MwZjFjNDA0ZTk0YmNlZGI1Y2ViMDkifQ=="/>
  <p:tag name="KSO_WPP_MARK_KEY" val="2b611161-6488-4d29-8d11-cc79a90127df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rgbClr val="00CCFF">
            <a:alpha val="92000"/>
          </a:srgbClr>
        </a:solidFill>
        <a:ln w="9525">
          <a:solidFill>
            <a:srgbClr val="9900CC"/>
          </a:solidFill>
          <a:miter lim="800000"/>
        </a:ln>
      </a:spPr>
      <a:bodyPr wrap="none" anchor="ctr"/>
      <a:lstStyle>
        <a:defPPr>
          <a:lnSpc>
            <a:spcPct val="150000"/>
          </a:lnSpc>
          <a:defRPr sz="2800" dirty="0">
            <a:solidFill>
              <a:schemeClr val="tx1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7582</Words>
  <Application>WPS 演示</Application>
  <PresentationFormat>全屏显示(4:3)</PresentationFormat>
  <Paragraphs>696</Paragraphs>
  <Slides>47</Slides>
  <Notes>14</Notes>
  <HiddenSlides>3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黑体</vt:lpstr>
      <vt:lpstr>Times New Roman</vt:lpstr>
      <vt:lpstr>华文隶书</vt:lpstr>
      <vt:lpstr>楷体_GB2312</vt:lpstr>
      <vt:lpstr>新宋体</vt:lpstr>
      <vt:lpstr>Arial Unicode MS</vt:lpstr>
      <vt:lpstr>Cambria Math</vt:lpstr>
      <vt:lpstr>Wingdings 2</vt:lpstr>
      <vt:lpstr>Wingdings</vt:lpstr>
      <vt:lpstr>隶书</vt:lpstr>
      <vt:lpstr>默认设计模板</vt:lpstr>
      <vt:lpstr>PowerPoint 演示文稿</vt:lpstr>
      <vt:lpstr>《Python程序设计》</vt:lpstr>
      <vt:lpstr>第4章 Python控制结构</vt:lpstr>
      <vt:lpstr>PowerPoint 演示文稿</vt:lpstr>
      <vt:lpstr>引例</vt:lpstr>
      <vt:lpstr>循环结构程序设计</vt:lpstr>
      <vt:lpstr>循环结构的基本类型</vt:lpstr>
      <vt:lpstr>循环结构程序设计</vt:lpstr>
      <vt:lpstr>4.3.1  for循环（遍历循环）</vt:lpstr>
      <vt:lpstr>4.3.1  for循环（遍历循环）</vt:lpstr>
      <vt:lpstr>4.3.1  for循环（遍历循环）</vt:lpstr>
      <vt:lpstr>4.3.1  for循环（遍历循环）</vt:lpstr>
      <vt:lpstr>4.3.1  for循环（遍历循环）</vt:lpstr>
      <vt:lpstr>4.3.1  for循环（遍历循环)</vt:lpstr>
      <vt:lpstr>4.3.1  for循环（遍历循环)</vt:lpstr>
      <vt:lpstr>4.3.1  for循环（遍历循环)</vt:lpstr>
      <vt:lpstr>4.3.1  for循环（遍历循环）</vt:lpstr>
      <vt:lpstr>4.3.2  while语句(无限循环)</vt:lpstr>
      <vt:lpstr>例4-6:求</vt:lpstr>
      <vt:lpstr>例4-6:求</vt:lpstr>
      <vt:lpstr>在while语句中使用else子句</vt:lpstr>
      <vt:lpstr>while....else循环结构</vt:lpstr>
      <vt:lpstr>温馨提示：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4.3.3  循环嵌套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pass语句</vt:lpstr>
      <vt:lpstr>例4-13：pass语句应用：逐个输出“Python”字符串中的字符。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大学计算机基础A</dc:title>
  <dc:creator>张双狮</dc:creator>
  <cp:lastModifiedBy>Dylan</cp:lastModifiedBy>
  <cp:revision>263</cp:revision>
  <dcterms:created xsi:type="dcterms:W3CDTF">2018-03-01T14:09:00Z</dcterms:created>
  <dcterms:modified xsi:type="dcterms:W3CDTF">2023-01-09T07:00:08Z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EA1D5D0A0CCF44AC841ABE988B672435</vt:lpwstr>
  </property>
</Properties>
</file>