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741" r:id="rId3"/>
    <p:sldId id="256" r:id="rId4"/>
    <p:sldId id="420" r:id="rId5"/>
    <p:sldId id="594" r:id="rId7"/>
    <p:sldId id="683" r:id="rId8"/>
    <p:sldId id="711" r:id="rId9"/>
    <p:sldId id="723" r:id="rId10"/>
    <p:sldId id="724" r:id="rId11"/>
    <p:sldId id="725" r:id="rId12"/>
    <p:sldId id="726" r:id="rId13"/>
    <p:sldId id="727" r:id="rId14"/>
    <p:sldId id="712" r:id="rId15"/>
    <p:sldId id="713" r:id="rId16"/>
    <p:sldId id="715" r:id="rId17"/>
    <p:sldId id="716" r:id="rId18"/>
    <p:sldId id="729" r:id="rId19"/>
    <p:sldId id="719" r:id="rId20"/>
    <p:sldId id="728" r:id="rId21"/>
    <p:sldId id="730" r:id="rId22"/>
    <p:sldId id="731" r:id="rId23"/>
    <p:sldId id="732" r:id="rId24"/>
    <p:sldId id="733" r:id="rId25"/>
    <p:sldId id="678" r:id="rId26"/>
    <p:sldId id="709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CC"/>
    <a:srgbClr val="FFCC66"/>
    <a:srgbClr val="CC6600"/>
    <a:srgbClr val="00CC00"/>
    <a:srgbClr val="6666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 autoAdjust="0"/>
  </p:normalViewPr>
  <p:slideViewPr>
    <p:cSldViewPr>
      <p:cViewPr>
        <p:scale>
          <a:sx n="100" d="100"/>
          <a:sy n="100" d="100"/>
        </p:scale>
        <p:origin x="-1950" y="-4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3A0B013-71C8-4941-9559-40A0550433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39F3C39-5BFC-43D0-9B07-B2E64CDB2057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6D0D17-06AD-4F00-9AB6-87E02570BEE9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B19C4D-6344-49BC-B327-53DB608E85FA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GB" b="1" smtClean="0">
                <a:solidFill>
                  <a:schemeClr val="tx2"/>
                </a:solidFill>
                <a:latin typeface="Arial" panose="020B0604020202020204" pitchFamily="34" charset="0"/>
              </a:rPr>
              <a:t>执行过程：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如果表达式值非0,执行该语句，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然后执行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的下一个语句;</a:t>
            </a:r>
            <a:endParaRPr kumimoji="1" lang="zh-CN" altLang="en-GB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                     否则直接执行</a:t>
            </a:r>
            <a:r>
              <a:rPr kumimoji="1" lang="en-GB" altLang="zh-CN" b="1" smtClean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kumimoji="1" lang="zh-CN" altLang="en-GB" b="1" smtClean="0">
                <a:solidFill>
                  <a:srgbClr val="0000CC"/>
                </a:solidFill>
                <a:latin typeface="Arial" panose="020B0604020202020204" pitchFamily="34" charset="0"/>
              </a:rPr>
              <a:t>的下一个语句。</a:t>
            </a:r>
            <a:endParaRPr kumimoji="1" lang="zh-CN" altLang="en-US" b="1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3B8C06D-C325-491B-A134-2D54AC666145}" type="slidenum">
              <a:rPr kumimoji="0" lang="en-US" altLang="zh-CN" sz="12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kumimoji="0" lang="en-US" altLang="zh-CN" sz="12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交换：一手拿桃，一手拿梨，怎么交换？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《</a:t>
            </a: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</a:rPr>
              <a:t>程序设计</a:t>
            </a:r>
            <a:r>
              <a:rPr lang="en-US" sz="1200" dirty="0" smtClean="0">
                <a:solidFill>
                  <a:schemeClr val="bg1"/>
                </a:solidFill>
              </a:rPr>
              <a:t>》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6316" y="0"/>
            <a:ext cx="1084458" cy="1080120"/>
            <a:chOff x="-37861" y="1124744"/>
            <a:chExt cx="1084458" cy="1080120"/>
          </a:xfrm>
        </p:grpSpPr>
        <p:sp>
          <p:nvSpPr>
            <p:cNvPr id="9" name="椭圆 8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14302"/>
            <a:ext cx="9144000" cy="15121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-36195" y="1916748"/>
            <a:ext cx="9144000" cy="150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Python程序设计</a:t>
            </a:r>
            <a:br>
              <a:rPr lang="zh-CN" altLang="en-US" sz="4400" dirty="0">
                <a:solidFill>
                  <a:schemeClr val="bg1"/>
                </a:solidFill>
              </a:rPr>
            </a:br>
            <a:r>
              <a:rPr lang="zh-CN" altLang="zh-CN" sz="44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effectLst/>
              </a:rPr>
              <a:t>Python Programming</a:t>
            </a:r>
            <a:endParaRPr lang="en-US" altLang="zh-CN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" y="1052830"/>
            <a:ext cx="3643313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67" y="1104171"/>
            <a:ext cx="1642423" cy="3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495" y="3645535"/>
            <a:ext cx="6704330" cy="2794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defTabSz="678180">
              <a:lnSpc>
                <a:spcPct val="90000"/>
              </a:lnSpc>
              <a:defRPr/>
            </a:pPr>
            <a:r>
              <a:rPr lang="zh-CN" altLang="en-US" sz="3200" b="1" dirty="0">
                <a:latin typeface="Arial" panose="020B0604020202020204" pitchFamily="34" charset="0"/>
              </a:rPr>
              <a:t>主    讲：	邹晓春  电子信息学院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QQ  </a:t>
            </a:r>
            <a:r>
              <a:rPr lang="zh-CN" altLang="en-US" sz="3200" b="1" dirty="0">
                <a:latin typeface="Arial" panose="020B0604020202020204" pitchFamily="34" charset="0"/>
              </a:rPr>
              <a:t>群：   Python程序设计</a:t>
            </a:r>
            <a:r>
              <a:rPr lang="en-US" altLang="zh-CN" sz="3200" b="1" dirty="0">
                <a:latin typeface="Arial" panose="020B0604020202020204" pitchFamily="34" charset="0"/>
              </a:rPr>
              <a:t>                 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                  760581125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4" y="1124270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5907" y="1124905"/>
            <a:ext cx="358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3"/>
          <p:cNvSpPr txBox="1"/>
          <p:nvPr/>
        </p:nvSpPr>
        <p:spPr>
          <a:xfrm>
            <a:off x="1259379" y="260901"/>
            <a:ext cx="7772400" cy="72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251520" y="1124744"/>
            <a:ext cx="3888432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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[else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4139952" y="1124744"/>
            <a:ext cx="46805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…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 else 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语句时，首先判断条件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，如果其值为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，然后结束整个选择结构；如果条件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，则判断条件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，如果其值为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，然后结束整个选择结构；如果条件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，继续往下判断其他条件的值；如果所有条件的值都为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之后的语句块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，则结束整个选择结构。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251520" y="4149080"/>
            <a:ext cx="8568952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也就是说，从上到下，第几个条件表达式值为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，就执行相应的第几个语句块，然后结束整个选择结构，执行下面的语句。如果有不止一个条件表达式的值为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，只有最上面的条件所对应的语句块被执行。如果所有的条件均不成立，而又没有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语句，则不执行本结构中的任何语句块，直接执行选择结构下面的语句。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b="7962"/>
          <a:stretch>
            <a:fillRect/>
          </a:stretch>
        </p:blipFill>
        <p:spPr bwMode="auto">
          <a:xfrm>
            <a:off x="1344960" y="1124744"/>
            <a:ext cx="578168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707" name="Text Box 3"/>
          <p:cNvSpPr txBox="1">
            <a:spLocks noChangeArrowheads="1"/>
          </p:cNvSpPr>
          <p:nvPr/>
        </p:nvSpPr>
        <p:spPr bwMode="auto">
          <a:xfrm>
            <a:off x="476250" y="1878360"/>
            <a:ext cx="8362950" cy="1569660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CC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c=input("Please input character:")</a:t>
            </a:r>
            <a:endParaRPr kumimoji="0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 c&gt;='a' and c&lt;='z':</a:t>
            </a:r>
            <a:endParaRPr kumimoji="0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c=ord(c)-32</a:t>
            </a:r>
            <a:endParaRPr kumimoji="0"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print("%</a:t>
            </a:r>
            <a:r>
              <a:rPr kumimoji="0" lang="en-US" altLang="zh-CN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\n"%c)</a:t>
            </a:r>
            <a:endParaRPr kumimoji="0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52425" y="1268760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例：将</a:t>
            </a: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字母转换为</a:t>
            </a: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endParaRPr kumimoji="0" lang="zh-CN" altLang="en-US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6710" name="Rectangle 6"/>
          <p:cNvSpPr>
            <a:spLocks noChangeArrowheads="1"/>
          </p:cNvSpPr>
          <p:nvPr/>
        </p:nvSpPr>
        <p:spPr bwMode="auto">
          <a:xfrm>
            <a:off x="476250" y="4240560"/>
            <a:ext cx="6067425" cy="830997"/>
          </a:xfrm>
          <a:prstGeom prst="rect">
            <a:avLst/>
          </a:prstGeom>
          <a:solidFill>
            <a:srgbClr val="FFFFE7"/>
          </a:solidFill>
          <a:ln w="38100" algn="ctr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kumimoji="0" lang="zh-CN" altLang="en-US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若将</a:t>
            </a: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字母转换为</a:t>
            </a:r>
            <a:r>
              <a:rPr kumimoji="0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r>
              <a:rPr kumimoji="0"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  <a:r>
              <a:rPr kumimoji="0"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en-US" altLang="zh-CN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6713" name="Rectangle 9"/>
          <p:cNvSpPr>
            <a:spLocks noChangeArrowheads="1"/>
          </p:cNvSpPr>
          <p:nvPr/>
        </p:nvSpPr>
        <p:spPr bwMode="auto">
          <a:xfrm>
            <a:off x="1115616" y="20955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376707" grpId="0" animBg="1" build="p"/>
      <p:bldP spid="2376710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954" name="Text Box 2"/>
          <p:cNvSpPr txBox="1">
            <a:spLocks noChangeArrowheads="1"/>
          </p:cNvSpPr>
          <p:nvPr/>
        </p:nvSpPr>
        <p:spPr bwMode="auto">
          <a:xfrm>
            <a:off x="152400" y="1138744"/>
            <a:ext cx="585976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输入三个整数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，把这三个数由小到大输出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1955" name="Text Box 3"/>
          <p:cNvSpPr txBox="1">
            <a:spLocks noChangeArrowheads="1"/>
          </p:cNvSpPr>
          <p:nvPr/>
        </p:nvSpPr>
        <p:spPr bwMode="auto">
          <a:xfrm>
            <a:off x="307477" y="1718182"/>
            <a:ext cx="5432697" cy="3046988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</a:rPr>
              <a:t>x,y,z=eval(input(</a:t>
            </a:r>
            <a:r>
              <a:rPr kumimoji="0" lang="en-US" altLang="zh-CN" sz="2400">
                <a:solidFill>
                  <a:schemeClr val="tx1"/>
                </a:solidFill>
              </a:rPr>
              <a:t>‘</a:t>
            </a:r>
            <a:r>
              <a:rPr kumimoji="0" lang="zh-CN" altLang="en-US" sz="2400">
                <a:solidFill>
                  <a:schemeClr val="tx1"/>
                </a:solidFill>
              </a:rPr>
              <a:t>请输入x、y、z</a:t>
            </a:r>
            <a:r>
              <a:rPr kumimoji="0" lang="en-US" altLang="zh-CN" sz="2400">
                <a:solidFill>
                  <a:schemeClr val="tx1"/>
                </a:solidFill>
              </a:rPr>
              <a:t>:’</a:t>
            </a:r>
            <a:r>
              <a:rPr kumimoji="0" lang="zh-CN" altLang="en-US" sz="2400">
                <a:solidFill>
                  <a:schemeClr val="tx1"/>
                </a:solidFill>
              </a:rPr>
              <a:t>))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if x&gt;y: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   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zh-CN" altLang="en-US" sz="2400">
                <a:solidFill>
                  <a:schemeClr val="tx1"/>
                </a:solidFill>
              </a:rPr>
              <a:t>x,y=y,x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if x&gt;z: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   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zh-CN" altLang="en-US" sz="2400">
                <a:solidFill>
                  <a:schemeClr val="tx1"/>
                </a:solidFill>
              </a:rPr>
              <a:t>x,z=z,x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if y&gt;z: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   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zh-CN" altLang="en-US" sz="2400">
                <a:solidFill>
                  <a:schemeClr val="tx1"/>
                </a:solidFill>
              </a:rPr>
              <a:t>y,z=z,y</a:t>
            </a:r>
            <a:endParaRPr kumimoji="0" lang="zh-CN" altLang="en-US" sz="2400">
              <a:solidFill>
                <a:schemeClr val="tx1"/>
              </a:solidFill>
            </a:endParaRPr>
          </a:p>
          <a:p>
            <a:r>
              <a:rPr kumimoji="0" lang="zh-CN" altLang="en-US" sz="2400">
                <a:solidFill>
                  <a:schemeClr val="tx1"/>
                </a:solidFill>
              </a:rPr>
              <a:t>print (x,y,z)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15509" y="1177926"/>
            <a:ext cx="2819400" cy="5418137"/>
            <a:chOff x="2640" y="1040"/>
            <a:chExt cx="1776" cy="3413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640" y="4024"/>
              <a:ext cx="1776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</a:t>
              </a: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x,y,x</a:t>
              </a:r>
              <a:r>
                <a:rPr kumimoji="0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的值</a:t>
              </a:r>
              <a:endParaRPr kumimoji="0" lang="zh-CN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528" y="2747"/>
              <a:ext cx="888" cy="426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kumimoji="0" lang="zh-CN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2640" y="2747"/>
              <a:ext cx="888" cy="426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交换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x,z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640" y="2320"/>
              <a:ext cx="1776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x&gt;z</a:t>
              </a:r>
              <a:endPara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3528" y="1893"/>
              <a:ext cx="888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kumimoji="0" lang="zh-CN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640" y="1893"/>
              <a:ext cx="888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交换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x,y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640" y="1467"/>
              <a:ext cx="1776" cy="426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x&gt;y</a:t>
              </a:r>
              <a:endPara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640" y="1040"/>
              <a:ext cx="1776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输入</a:t>
              </a: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x,y,z</a:t>
              </a:r>
              <a:endPara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2640" y="1467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2640" y="1040"/>
              <a:ext cx="17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2640" y="1893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2640" y="2320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2640" y="2747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2640" y="4024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2640" y="4451"/>
              <a:ext cx="17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3528" y="1893"/>
              <a:ext cx="0" cy="42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>
              <a:off x="3528" y="2747"/>
              <a:ext cx="0" cy="42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3024" y="1488"/>
              <a:ext cx="192" cy="38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H="1">
              <a:off x="3816" y="1488"/>
              <a:ext cx="168" cy="3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2687" y="1536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4031" y="1536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3025" y="2340"/>
              <a:ext cx="192" cy="38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 flipH="1">
              <a:off x="3817" y="2340"/>
              <a:ext cx="168" cy="3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Rectangle 28"/>
            <p:cNvSpPr>
              <a:spLocks noChangeArrowheads="1"/>
            </p:cNvSpPr>
            <p:nvPr/>
          </p:nvSpPr>
          <p:spPr bwMode="auto">
            <a:xfrm>
              <a:off x="2688" y="2388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" name="Rectangle 29"/>
            <p:cNvSpPr>
              <a:spLocks noChangeArrowheads="1"/>
            </p:cNvSpPr>
            <p:nvPr/>
          </p:nvSpPr>
          <p:spPr bwMode="auto">
            <a:xfrm>
              <a:off x="4032" y="2388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5" name="Rectangle 30"/>
            <p:cNvSpPr>
              <a:spLocks noChangeArrowheads="1"/>
            </p:cNvSpPr>
            <p:nvPr/>
          </p:nvSpPr>
          <p:spPr bwMode="auto">
            <a:xfrm>
              <a:off x="3528" y="3595"/>
              <a:ext cx="888" cy="426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kumimoji="0" lang="zh-CN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31"/>
            <p:cNvSpPr>
              <a:spLocks noChangeArrowheads="1"/>
            </p:cNvSpPr>
            <p:nvPr/>
          </p:nvSpPr>
          <p:spPr bwMode="auto">
            <a:xfrm>
              <a:off x="2640" y="3595"/>
              <a:ext cx="888" cy="426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交换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y,z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6177" name="Rectangle 32"/>
            <p:cNvSpPr>
              <a:spLocks noChangeArrowheads="1"/>
            </p:cNvSpPr>
            <p:nvPr/>
          </p:nvSpPr>
          <p:spPr bwMode="auto">
            <a:xfrm>
              <a:off x="2640" y="3168"/>
              <a:ext cx="1776" cy="427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y&gt;z</a:t>
              </a:r>
              <a:endParaRPr kumimoji="0"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2640" y="3168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2640" y="3595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2640" y="4019"/>
              <a:ext cx="17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3528" y="3595"/>
              <a:ext cx="0" cy="42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3025" y="3188"/>
              <a:ext cx="192" cy="38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 flipH="1">
              <a:off x="3817" y="3188"/>
              <a:ext cx="168" cy="3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Rectangle 39"/>
            <p:cNvSpPr>
              <a:spLocks noChangeArrowheads="1"/>
            </p:cNvSpPr>
            <p:nvPr/>
          </p:nvSpPr>
          <p:spPr bwMode="auto">
            <a:xfrm>
              <a:off x="2688" y="3236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5" name="Rectangle 40"/>
            <p:cNvSpPr>
              <a:spLocks noChangeArrowheads="1"/>
            </p:cNvSpPr>
            <p:nvPr/>
          </p:nvSpPr>
          <p:spPr bwMode="auto">
            <a:xfrm>
              <a:off x="4032" y="3236"/>
              <a:ext cx="2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186" name="Group 41"/>
            <p:cNvGrpSpPr/>
            <p:nvPr/>
          </p:nvGrpSpPr>
          <p:grpSpPr bwMode="auto">
            <a:xfrm>
              <a:off x="2640" y="1040"/>
              <a:ext cx="1776" cy="3413"/>
              <a:chOff x="2640" y="1040"/>
              <a:chExt cx="1776" cy="2560"/>
            </a:xfrm>
          </p:grpSpPr>
          <p:sp>
            <p:nvSpPr>
              <p:cNvPr id="6187" name="Line 42"/>
              <p:cNvSpPr>
                <a:spLocks noChangeShapeType="1"/>
              </p:cNvSpPr>
              <p:nvPr/>
            </p:nvSpPr>
            <p:spPr bwMode="auto">
              <a:xfrm>
                <a:off x="2640" y="1040"/>
                <a:ext cx="0" cy="2560"/>
              </a:xfrm>
              <a:prstGeom prst="line">
                <a:avLst/>
              </a:prstGeom>
              <a:noFill/>
              <a:ln w="38100" cap="sq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88" name="Line 43"/>
              <p:cNvSpPr>
                <a:spLocks noChangeShapeType="1"/>
              </p:cNvSpPr>
              <p:nvPr/>
            </p:nvSpPr>
            <p:spPr bwMode="auto">
              <a:xfrm>
                <a:off x="4416" y="1040"/>
                <a:ext cx="0" cy="2560"/>
              </a:xfrm>
              <a:prstGeom prst="line">
                <a:avLst/>
              </a:prstGeom>
              <a:noFill/>
              <a:ln w="38100" cap="sq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01996" name="Text Box 44"/>
          <p:cNvSpPr txBox="1">
            <a:spLocks noChangeArrowheads="1"/>
          </p:cNvSpPr>
          <p:nvPr/>
        </p:nvSpPr>
        <p:spPr bwMode="auto">
          <a:xfrm>
            <a:off x="307478" y="4892676"/>
            <a:ext cx="5432697" cy="1643063"/>
          </a:xfrm>
          <a:prstGeom prst="rect">
            <a:avLst/>
          </a:prstGeom>
          <a:solidFill>
            <a:schemeClr val="bg1"/>
          </a:solidFill>
          <a:ln w="34925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/>
          <a:lstStyle>
            <a:lvl1pPr marL="170180" indent="-17018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339966"/>
              </a:buClr>
            </a:pPr>
            <a:r>
              <a:rPr lang="zh-CN" altLang="en-US" sz="2400">
                <a:solidFill>
                  <a:srgbClr val="FF0000"/>
                </a:solidFill>
              </a:rPr>
              <a:t>思考：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zh-CN" sz="2400">
                <a:solidFill>
                  <a:schemeClr val="tx1"/>
                </a:solidFill>
              </a:rPr>
              <a:t>如果</a:t>
            </a:r>
            <a:r>
              <a:rPr lang="zh-CN" altLang="en-US" sz="2400">
                <a:solidFill>
                  <a:schemeClr val="tx1"/>
                </a:solidFill>
              </a:rPr>
              <a:t>要将三个数从大到小输出，程序该如何编写</a:t>
            </a:r>
            <a:r>
              <a:rPr lang="en-US" altLang="zh-CN" sz="2400">
                <a:solidFill>
                  <a:schemeClr val="tx1"/>
                </a:solidFill>
              </a:rPr>
              <a:t>?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301955" grpId="0" animBg="1" autoUpdateAnimBg="0"/>
      <p:bldP spid="23019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Text Box 2"/>
          <p:cNvSpPr txBox="1">
            <a:spLocks noChangeArrowheads="1"/>
          </p:cNvSpPr>
          <p:nvPr/>
        </p:nvSpPr>
        <p:spPr bwMode="auto">
          <a:xfrm>
            <a:off x="323528" y="1204913"/>
            <a:ext cx="5400600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求输入的两个整数的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对两个数进行比较，取小数。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自然语言描述：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定义变量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从外设输入两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数赋值给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x&gt;y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，则交换，取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否则，如果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x&lt;y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1715" name="Text Box 3"/>
          <p:cNvSpPr txBox="1">
            <a:spLocks noChangeArrowheads="1"/>
          </p:cNvSpPr>
          <p:nvPr/>
        </p:nvSpPr>
        <p:spPr bwMode="auto">
          <a:xfrm>
            <a:off x="330572" y="4221088"/>
            <a:ext cx="8146281" cy="2376264"/>
          </a:xfrm>
          <a:prstGeom prst="rect">
            <a:avLst/>
          </a:prstGeom>
          <a:solidFill>
            <a:srgbClr val="E7ECFF"/>
          </a:solidFill>
          <a:ln w="38100" algn="ctr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indent="0">
              <a:defRPr/>
            </a:pPr>
            <a:r>
              <a:rPr kumimoji="0" lang="zh-CN" altLang="en-US" sz="2400" dirty="0">
                <a:solidFill>
                  <a:schemeClr val="tx1"/>
                </a:solidFill>
              </a:rPr>
              <a:t>x,y=eval(input(</a:t>
            </a:r>
            <a:r>
              <a:rPr kumimoji="0" lang="en-US" altLang="zh-CN" sz="2400" dirty="0">
                <a:solidFill>
                  <a:schemeClr val="tx1"/>
                </a:solidFill>
              </a:rPr>
              <a:t>‘</a:t>
            </a:r>
            <a:r>
              <a:rPr kumimoji="0" lang="zh-CN" altLang="en-US" sz="2400" dirty="0">
                <a:solidFill>
                  <a:schemeClr val="tx1"/>
                </a:solidFill>
              </a:rPr>
              <a:t>请输入x、y</a:t>
            </a:r>
            <a:r>
              <a:rPr kumimoji="0" lang="en-US" altLang="zh-CN" sz="2400" dirty="0">
                <a:solidFill>
                  <a:schemeClr val="tx1"/>
                </a:solidFill>
              </a:rPr>
              <a:t>:’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kumimoji="0" lang="en-US" altLang="zh-CN" sz="2400" dirty="0">
                <a:solidFill>
                  <a:srgbClr val="CC0000"/>
                </a:solidFill>
              </a:rPr>
              <a:t>if a&lt;b:</a:t>
            </a:r>
            <a:endParaRPr kumimoji="0" lang="en-US" altLang="zh-CN" sz="2400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0" lang="en-US" altLang="zh-CN" sz="2400" dirty="0">
                <a:solidFill>
                  <a:srgbClr val="CC0000"/>
                </a:solidFill>
              </a:rPr>
              <a:t>        min=a</a:t>
            </a:r>
            <a:endParaRPr kumimoji="0" lang="en-US" altLang="zh-CN" sz="2400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0" lang="en-US" altLang="zh-CN" sz="2400" dirty="0">
                <a:solidFill>
                  <a:srgbClr val="CC0000"/>
                </a:solidFill>
              </a:rPr>
              <a:t>else:</a:t>
            </a:r>
            <a:endParaRPr kumimoji="0" lang="en-US" altLang="zh-CN" sz="2400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0" lang="en-US" altLang="zh-CN" sz="2400" dirty="0">
                <a:solidFill>
                  <a:srgbClr val="CC0000"/>
                </a:solidFill>
              </a:rPr>
              <a:t>        min=b</a:t>
            </a:r>
            <a:endParaRPr kumimoji="0" lang="en-US" altLang="zh-CN" sz="2400" dirty="0">
              <a:solidFill>
                <a:srgbClr val="CC0000"/>
              </a:solidFill>
            </a:endParaRPr>
          </a:p>
          <a:p>
            <a:pPr eaLnBrk="1" hangingPunct="1">
              <a:defRPr/>
            </a:pP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(“The minimum is 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d”%min</a:t>
            </a:r>
            <a:r>
              <a:rPr kumimoji="0" lang="en-US" altLang="zh-CN" sz="2400" dirty="0">
                <a:solidFill>
                  <a:schemeClr val="tx1"/>
                </a:solidFill>
              </a:rPr>
              <a:t>)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endParaRPr kumimoji="0"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17827" y="1511588"/>
            <a:ext cx="2819400" cy="2433637"/>
            <a:chOff x="3840" y="336"/>
            <a:chExt cx="1776" cy="1533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840" y="687"/>
              <a:ext cx="1776" cy="480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840" y="336"/>
              <a:ext cx="1776" cy="351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</a:rPr>
                <a:t>输入 </a:t>
              </a:r>
              <a:r>
                <a:rPr lang="en-US" altLang="zh-CN" sz="2800">
                  <a:solidFill>
                    <a:schemeClr val="tx1"/>
                  </a:solidFill>
                </a:rPr>
                <a:t>a, b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840" y="1167"/>
              <a:ext cx="869" cy="351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</a:rPr>
                <a:t>min=a;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840" y="687"/>
              <a:ext cx="864" cy="48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4704" y="687"/>
              <a:ext cx="912" cy="48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464" y="654"/>
              <a:ext cx="5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</a:rPr>
                <a:t>a&lt;b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888" y="83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</a:rPr>
                <a:t>Y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5232" y="83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>
                  <a:solidFill>
                    <a:schemeClr val="tx1"/>
                  </a:solidFill>
                </a:rPr>
                <a:t>N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4713" y="1167"/>
              <a:ext cx="900" cy="351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</a:rPr>
                <a:t>min=b;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3840" y="1518"/>
              <a:ext cx="1776" cy="351"/>
            </a:xfrm>
            <a:prstGeom prst="rect">
              <a:avLst/>
            </a:prstGeom>
            <a:solidFill>
              <a:srgbClr val="FFFFE7"/>
            </a:solidFill>
            <a:ln w="38100" cap="sq" algn="ctr">
              <a:solidFill>
                <a:srgbClr val="CC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</a:rPr>
                <a:t>输出最小值</a:t>
              </a:r>
              <a:r>
                <a:rPr lang="en-US" altLang="zh-CN" sz="2800">
                  <a:solidFill>
                    <a:schemeClr val="tx1"/>
                  </a:solidFill>
                </a:rPr>
                <a:t>min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双分支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291714" grpId="0" build="p"/>
      <p:bldP spid="22917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152399" y="1196752"/>
            <a:ext cx="600377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位数，判断它是不是回文数，即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12321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回文数，个位与万位相同，十位与千位相同。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763" name="Text Box 3"/>
          <p:cNvSpPr txBox="1">
            <a:spLocks noChangeArrowheads="1"/>
          </p:cNvSpPr>
          <p:nvPr/>
        </p:nvSpPr>
        <p:spPr bwMode="auto">
          <a:xfrm>
            <a:off x="222498" y="2492896"/>
            <a:ext cx="6077694" cy="830997"/>
          </a:xfrm>
          <a:prstGeom prst="rect">
            <a:avLst/>
          </a:prstGeom>
          <a:solidFill>
            <a:srgbClr val="FFFFE7"/>
          </a:solidFill>
          <a:ln w="38100">
            <a:solidFill>
              <a:srgbClr val="CC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分解出每一位数（万位、千位、十位和个位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判断。</a:t>
            </a:r>
            <a:r>
              <a:rPr lang="zh-CN" altLang="en-US" sz="2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764" name="Text Box 4"/>
          <p:cNvSpPr txBox="1">
            <a:spLocks noChangeArrowheads="1"/>
          </p:cNvSpPr>
          <p:nvPr/>
        </p:nvSpPr>
        <p:spPr bwMode="auto">
          <a:xfrm>
            <a:off x="222498" y="3446834"/>
            <a:ext cx="8667899" cy="3150518"/>
          </a:xfrm>
          <a:prstGeom prst="rect">
            <a:avLst/>
          </a:prstGeom>
          <a:solidFill>
            <a:srgbClr val="E7ECFF"/>
          </a:solidFill>
          <a:ln w="38100" algn="ctr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(input('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x:'))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wan=x//10000;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=x%10000//1000;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=x%100//10;      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=x%10;            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==wan and 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print("It is palindromic number!\n")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  </a:t>
            </a:r>
            <a:endParaRPr lang="en-US" altLang="zh-CN" sz="24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print("It is not palindromic number!\n")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355976" y="1124744"/>
            <a:ext cx="4738687" cy="4222750"/>
            <a:chOff x="1431" y="672"/>
            <a:chExt cx="2985" cy="2660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440" y="181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shi=x%100//10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928" y="295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输出不是回文</a:t>
              </a: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928" y="257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N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440" y="295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输出是回文</a:t>
              </a: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440" y="257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Y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1440" y="219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ge=x%10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1440" y="143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qian=x%10000//1000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440" y="105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wan=x//10000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440" y="67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输入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x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1440" y="672"/>
              <a:ext cx="29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1440" y="105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440" y="143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1440" y="181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440" y="257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440" y="295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440" y="219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2928" y="2952"/>
              <a:ext cx="0" cy="38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1440" y="672"/>
              <a:ext cx="0" cy="266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440" y="3332"/>
              <a:ext cx="29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4416" y="2952"/>
              <a:ext cx="0" cy="3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416" y="672"/>
              <a:ext cx="0" cy="228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1431" y="2565"/>
              <a:ext cx="800" cy="379"/>
            </a:xfrm>
            <a:prstGeom prst="line">
              <a:avLst/>
            </a:prstGeom>
            <a:noFill/>
            <a:ln w="9525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3646" y="2583"/>
              <a:ext cx="752" cy="357"/>
            </a:xfrm>
            <a:prstGeom prst="line">
              <a:avLst/>
            </a:prstGeom>
            <a:noFill/>
            <a:ln w="9525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1824" y="2496"/>
              <a:ext cx="230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wan==ge and qian==shi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双分支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293763" grpId="0" animBg="1" autoUpdateAnimBg="0"/>
      <p:bldP spid="22937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152399" y="1196752"/>
            <a:ext cx="600377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位数，判断它是不是回文数，即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12321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回文数，个位与万位相同，十位与千位相同。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763" name="Text Box 3"/>
          <p:cNvSpPr txBox="1">
            <a:spLocks noChangeArrowheads="1"/>
          </p:cNvSpPr>
          <p:nvPr/>
        </p:nvSpPr>
        <p:spPr bwMode="auto">
          <a:xfrm>
            <a:off x="222498" y="2492896"/>
            <a:ext cx="6077694" cy="830997"/>
          </a:xfrm>
          <a:prstGeom prst="rect">
            <a:avLst/>
          </a:prstGeom>
          <a:solidFill>
            <a:srgbClr val="FFFFE7"/>
          </a:solidFill>
          <a:ln w="38100">
            <a:solidFill>
              <a:srgbClr val="CC0000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分解出每一位数（万位、千位、十位和个位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判断。</a:t>
            </a:r>
            <a:r>
              <a:rPr lang="zh-CN" altLang="en-US" sz="2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3764" name="Text Box 4"/>
          <p:cNvSpPr txBox="1">
            <a:spLocks noChangeArrowheads="1"/>
          </p:cNvSpPr>
          <p:nvPr/>
        </p:nvSpPr>
        <p:spPr bwMode="auto">
          <a:xfrm>
            <a:off x="222498" y="3446834"/>
            <a:ext cx="8667899" cy="3150518"/>
          </a:xfrm>
          <a:prstGeom prst="rect">
            <a:avLst/>
          </a:prstGeom>
          <a:solidFill>
            <a:srgbClr val="E7ECFF"/>
          </a:solidFill>
          <a:ln w="38100" algn="ctr">
            <a:solidFill>
              <a:schemeClr val="bg2"/>
            </a:solidFill>
            <a:miter lim="800000"/>
          </a:ln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(input('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x:'))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wan=x//10000;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=x%10000//1000;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=x%100//10;      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=x%10;                    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==wan and 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24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print("It is palindromic number!\n")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  </a:t>
            </a:r>
            <a:endParaRPr lang="en-US" altLang="zh-CN" sz="24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print("It is not palindromic number!\n")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355976" y="1124744"/>
            <a:ext cx="4738687" cy="4222750"/>
            <a:chOff x="1431" y="672"/>
            <a:chExt cx="2985" cy="2660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440" y="181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shi=x%100//10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928" y="295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输出不是回文</a:t>
              </a: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928" y="257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N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440" y="295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输出是回文</a:t>
              </a:r>
              <a:endParaRPr kumimoji="0"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440" y="2572"/>
              <a:ext cx="1488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Y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1440" y="219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ge=x%10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1440" y="143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qian=x%10000//1000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440" y="105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800">
                  <a:solidFill>
                    <a:schemeClr val="tx1"/>
                  </a:solidFill>
                </a:rPr>
                <a:t>wan=x//10000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440" y="672"/>
              <a:ext cx="2976" cy="380"/>
            </a:xfrm>
            <a:prstGeom prst="rect">
              <a:avLst/>
            </a:prstGeom>
            <a:solidFill>
              <a:srgbClr val="FF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输入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x</a:t>
              </a:r>
              <a:endParaRPr kumimoji="0" lang="en-US" altLang="zh-CN" sz="2800">
                <a:solidFill>
                  <a:schemeClr val="tx1"/>
                </a:solidFill>
              </a:endParaRP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1440" y="672"/>
              <a:ext cx="29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1440" y="105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440" y="143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1440" y="181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440" y="257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440" y="295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440" y="2192"/>
              <a:ext cx="297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2928" y="2952"/>
              <a:ext cx="0" cy="38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1440" y="672"/>
              <a:ext cx="0" cy="266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440" y="3332"/>
              <a:ext cx="2976" cy="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4416" y="2952"/>
              <a:ext cx="0" cy="3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416" y="672"/>
              <a:ext cx="0" cy="2280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1431" y="2565"/>
              <a:ext cx="800" cy="379"/>
            </a:xfrm>
            <a:prstGeom prst="line">
              <a:avLst/>
            </a:prstGeom>
            <a:noFill/>
            <a:ln w="9525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3646" y="2583"/>
              <a:ext cx="752" cy="357"/>
            </a:xfrm>
            <a:prstGeom prst="line">
              <a:avLst/>
            </a:prstGeom>
            <a:noFill/>
            <a:ln w="9525" cap="sq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1824" y="2496"/>
              <a:ext cx="230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wan==ge and qian==shi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双分支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293763" grpId="0" animBg="1" autoUpdateAnimBg="0"/>
      <p:bldP spid="22937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6" name="Text Box 2"/>
          <p:cNvSpPr txBox="1">
            <a:spLocks noChangeArrowheads="1"/>
          </p:cNvSpPr>
          <p:nvPr/>
        </p:nvSpPr>
        <p:spPr bwMode="auto">
          <a:xfrm>
            <a:off x="467543" y="2210727"/>
            <a:ext cx="44164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60000"/>
              </a:lnSpc>
            </a:pPr>
            <a:r>
              <a:rPr lang="en-US" altLang="zh-CN" sz="2800" dirty="0"/>
              <a:t>if </a:t>
            </a:r>
            <a:r>
              <a:rPr lang="zh-CN" altLang="en-US" sz="2800" dirty="0">
                <a:solidFill>
                  <a:srgbClr val="0000CC"/>
                </a:solidFill>
              </a:rPr>
              <a:t>表达式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    </a:t>
            </a:r>
            <a:endParaRPr lang="en-US" altLang="zh-CN" sz="2800" dirty="0"/>
          </a:p>
          <a:p>
            <a:pPr>
              <a:lnSpc>
                <a:spcPct val="95000"/>
              </a:lnSpc>
            </a:pPr>
            <a:r>
              <a:rPr lang="en-US" altLang="zh-CN" sz="2800" dirty="0"/>
              <a:t>        if </a:t>
            </a:r>
            <a:r>
              <a:rPr lang="zh-CN" altLang="en-US" sz="2800" dirty="0">
                <a:solidFill>
                  <a:srgbClr val="0000CC"/>
                </a:solidFill>
              </a:rPr>
              <a:t>表达式</a:t>
            </a:r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>
              <a:lnSpc>
                <a:spcPct val="95000"/>
              </a:lnSpc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pPr>
              <a:lnSpc>
                <a:spcPct val="95000"/>
              </a:lnSpc>
            </a:pPr>
            <a:r>
              <a:rPr lang="zh-CN" altLang="en-US" sz="2800" dirty="0"/>
              <a:t>        </a:t>
            </a:r>
            <a:r>
              <a:rPr lang="en-US" altLang="zh-CN" sz="2800" dirty="0"/>
              <a:t>else:</a:t>
            </a:r>
            <a:endParaRPr lang="en-US" altLang="zh-CN" sz="2800" dirty="0"/>
          </a:p>
          <a:p>
            <a:pPr>
              <a:lnSpc>
                <a:spcPct val="95000"/>
              </a:lnSpc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else: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     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        if </a:t>
            </a:r>
            <a:r>
              <a:rPr lang="zh-CN" altLang="en-US" sz="2800" dirty="0">
                <a:solidFill>
                  <a:srgbClr val="0000CC"/>
                </a:solidFill>
              </a:rPr>
              <a:t>表达式</a:t>
            </a:r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en-US" altLang="zh-CN" sz="2800" dirty="0"/>
              <a:t>:   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3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        else: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4</a:t>
            </a:r>
            <a:endParaRPr lang="en-US" altLang="zh-CN" sz="2800" dirty="0"/>
          </a:p>
          <a:p>
            <a:pPr>
              <a:lnSpc>
                <a:spcPct val="60000"/>
              </a:lnSpc>
            </a:pPr>
            <a:endParaRPr lang="en-US" altLang="zh-CN" sz="2800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3153593" y="2944227"/>
            <a:ext cx="1730375" cy="1371600"/>
            <a:chOff x="4032" y="1584"/>
            <a:chExt cx="875" cy="302"/>
          </a:xfrm>
        </p:grpSpPr>
        <p:sp>
          <p:nvSpPr>
            <p:cNvPr id="12298" name="Text Box 4"/>
            <p:cNvSpPr txBox="1">
              <a:spLocks noChangeArrowheads="1"/>
            </p:cNvSpPr>
            <p:nvPr/>
          </p:nvSpPr>
          <p:spPr bwMode="auto">
            <a:xfrm>
              <a:off x="4194" y="1651"/>
              <a:ext cx="71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内嵌</a:t>
              </a:r>
              <a:r>
                <a:rPr lang="en-US" altLang="zh-CN" dirty="0">
                  <a:solidFill>
                    <a:srgbClr val="0000FF"/>
                  </a:solidFill>
                  <a:latin typeface="楷体_GB2312" pitchFamily="49" charset="-122"/>
                </a:rPr>
                <a:t>if</a:t>
              </a:r>
              <a:endParaRPr lang="en-US" altLang="zh-CN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12299" name="AutoShape 5"/>
            <p:cNvSpPr/>
            <p:nvPr/>
          </p:nvSpPr>
          <p:spPr bwMode="auto">
            <a:xfrm>
              <a:off x="4032" y="1584"/>
              <a:ext cx="67" cy="302"/>
            </a:xfrm>
            <a:prstGeom prst="rightBracket">
              <a:avLst>
                <a:gd name="adj" fmla="val 37562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153593" y="5104467"/>
            <a:ext cx="1730375" cy="1200150"/>
            <a:chOff x="4032" y="1584"/>
            <a:chExt cx="875" cy="302"/>
          </a:xfrm>
        </p:grpSpPr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4194" y="1642"/>
              <a:ext cx="71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内嵌</a:t>
              </a:r>
              <a:r>
                <a:rPr lang="en-US" altLang="zh-CN" dirty="0">
                  <a:solidFill>
                    <a:srgbClr val="0000FF"/>
                  </a:solidFill>
                  <a:latin typeface="楷体_GB2312" pitchFamily="49" charset="-122"/>
                </a:rPr>
                <a:t>if</a:t>
              </a:r>
              <a:endParaRPr lang="en-US" altLang="zh-CN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12297" name="AutoShape 8"/>
            <p:cNvSpPr/>
            <p:nvPr/>
          </p:nvSpPr>
          <p:spPr bwMode="auto">
            <a:xfrm>
              <a:off x="4032" y="1584"/>
              <a:ext cx="67" cy="302"/>
            </a:xfrm>
            <a:prstGeom prst="rightBracket">
              <a:avLst>
                <a:gd name="adj" fmla="val 37562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2315273" name="Rectangle 9"/>
          <p:cNvSpPr>
            <a:spLocks noChangeArrowheads="1"/>
          </p:cNvSpPr>
          <p:nvPr/>
        </p:nvSpPr>
        <p:spPr bwMode="auto">
          <a:xfrm>
            <a:off x="1187624" y="2286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结构嵌套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23528" y="1125538"/>
            <a:ext cx="85629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语句的嵌套：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0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的内嵌语句中又使用了一个</a:t>
            </a:r>
            <a:r>
              <a:rPr kumimoji="0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语句，则构成</a:t>
            </a:r>
            <a:r>
              <a:rPr kumimoji="0"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语句的嵌套。</a:t>
            </a:r>
            <a:endParaRPr kumimoji="0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285990" y="3673354"/>
            <a:ext cx="1422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</a:rPr>
              <a:t>外包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</a:rPr>
              <a:t>if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4872076" y="2210727"/>
            <a:ext cx="320367" cy="4093890"/>
          </a:xfrm>
          <a:prstGeom prst="rightBracket">
            <a:avLst>
              <a:gd name="adj" fmla="val 37562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315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73" name="Rectangle 9"/>
          <p:cNvSpPr>
            <a:spLocks noChangeArrowheads="1"/>
          </p:cNvSpPr>
          <p:nvPr/>
        </p:nvSpPr>
        <p:spPr bwMode="auto">
          <a:xfrm>
            <a:off x="1187624" y="2286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结构嵌套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23528" y="1125538"/>
            <a:ext cx="8562975" cy="194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语句之中可以嵌套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单分支语句，也可以嵌套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双分支语句或者多分支语句，当然每一个判断中都可以嵌套三种结构，需要注意的是层次结构不能内外层交叉，需要缩进对齐。</a:t>
            </a:r>
            <a:endParaRPr kumimoji="0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选择嵌套-代码流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7062"/>
            <a:ext cx="2664296" cy="364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选择嵌套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" b="3444"/>
          <a:stretch>
            <a:fillRect/>
          </a:stretch>
        </p:blipFill>
        <p:spPr bwMode="auto">
          <a:xfrm>
            <a:off x="4067944" y="2564904"/>
            <a:ext cx="452612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214089" y="1484784"/>
            <a:ext cx="4635625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给三个实数，求其中的最大值，并输出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方法一分析：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可以先从三个数中任选两个进行比较，留下较大值，然后将其与第三个数比较，得到最大值。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）三取二，二取一，三个中任取两个数比较，找出较大的一个；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）二取一，（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）中较大者与第三个数比较，得到最大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选择结构综合举例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910471" cy="399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3147" y="686354"/>
            <a:ext cx="7065317" cy="914400"/>
          </a:xfrm>
        </p:spPr>
        <p:txBody>
          <a:bodyPr/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5"/>
          <p:cNvSpPr txBox="1"/>
          <p:nvPr/>
        </p:nvSpPr>
        <p:spPr bwMode="auto">
          <a:xfrm>
            <a:off x="2267585" y="3306445"/>
            <a:ext cx="51238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 </a:t>
            </a:r>
            <a:r>
              <a:rPr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控制结构</a:t>
            </a:r>
            <a:endParaRPr sz="36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528" y="404664"/>
            <a:ext cx="1579758" cy="1573439"/>
            <a:chOff x="-37861" y="1124744"/>
            <a:chExt cx="1084458" cy="1080120"/>
          </a:xfrm>
        </p:grpSpPr>
        <p:sp>
          <p:nvSpPr>
            <p:cNvPr id="17" name="椭圆 16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1115616" y="1268760"/>
            <a:ext cx="5654056" cy="452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 smtClean="0"/>
              <a:t>x,y,z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=map(</a:t>
            </a:r>
            <a:r>
              <a:rPr lang="en-US" altLang="zh-CN" sz="2400" dirty="0" err="1"/>
              <a:t>float,input</a:t>
            </a:r>
            <a:r>
              <a:rPr lang="en-US" altLang="zh-CN" sz="2400" dirty="0"/>
              <a:t>().split(","))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if x&gt;y:</a:t>
            </a:r>
            <a:endParaRPr lang="zh-CN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400" dirty="0"/>
              <a:t>if x&gt;z:  #</a:t>
            </a:r>
            <a:r>
              <a:rPr lang="zh-CN" altLang="zh-CN" sz="2400" dirty="0"/>
              <a:t>与第三个数比较</a:t>
            </a:r>
            <a:endParaRPr lang="zh-CN" altLang="zh-CN" sz="2400" dirty="0"/>
          </a:p>
          <a:p>
            <a:r>
              <a:rPr lang="en-US" altLang="zh-CN" sz="2400" dirty="0"/>
              <a:t>        print(x)</a:t>
            </a:r>
            <a:endParaRPr lang="zh-CN" altLang="zh-CN" sz="2400" dirty="0"/>
          </a:p>
          <a:p>
            <a:r>
              <a:rPr lang="en-US" altLang="zh-CN" sz="2400" dirty="0"/>
              <a:t>    else:   #x&lt;=z</a:t>
            </a:r>
            <a:endParaRPr lang="zh-CN" altLang="zh-CN" sz="2400" dirty="0"/>
          </a:p>
          <a:p>
            <a:r>
              <a:rPr lang="en-US" altLang="zh-CN" sz="2400" dirty="0"/>
              <a:t>        print(z)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else:        </a:t>
            </a:r>
            <a:r>
              <a:rPr lang="en-US" altLang="zh-CN" sz="2400" dirty="0"/>
              <a:t>#x&lt;=y</a:t>
            </a:r>
            <a:endParaRPr lang="zh-CN" altLang="zh-CN" sz="2400" dirty="0"/>
          </a:p>
          <a:p>
            <a:r>
              <a:rPr lang="en-US" altLang="zh-CN" sz="2400" dirty="0"/>
              <a:t>    if y&gt;z:  #</a:t>
            </a:r>
            <a:r>
              <a:rPr lang="zh-CN" altLang="zh-CN" sz="2400" dirty="0"/>
              <a:t>与第三个数比较</a:t>
            </a:r>
            <a:endParaRPr lang="zh-CN" altLang="zh-CN" sz="2400" dirty="0"/>
          </a:p>
          <a:p>
            <a:r>
              <a:rPr lang="en-US" altLang="zh-CN" sz="2400" dirty="0"/>
              <a:t>        print(y)</a:t>
            </a:r>
            <a:endParaRPr lang="zh-CN" altLang="zh-CN" sz="2400" dirty="0"/>
          </a:p>
          <a:p>
            <a:r>
              <a:rPr lang="en-US" altLang="zh-CN" sz="2400" dirty="0"/>
              <a:t>    else:    #y&lt;=z</a:t>
            </a:r>
            <a:endParaRPr lang="zh-CN" altLang="zh-CN" sz="2400" dirty="0"/>
          </a:p>
          <a:p>
            <a:r>
              <a:rPr lang="en-US" altLang="zh-CN" sz="2400" dirty="0"/>
              <a:t>        print(z)</a:t>
            </a:r>
            <a:endParaRPr lang="zh-CN" altLang="zh-CN" sz="2400" dirty="0"/>
          </a:p>
          <a:p>
            <a:pPr eaLnBrk="1" hangingPunct="1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选择结构综合举例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214089" y="1052736"/>
            <a:ext cx="5654056" cy="5632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给三个实数，求其中的最大值，并输出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方法二分析：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个变量把第一个数赋值给它作为最大值，然后依次跟剩余数比较，碰到比该变量大的就赋值给它，经过一轮后该变量中存放三个数的最大值。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算法描述：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）定义最大值变量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赋值给它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个数开始，直到最后一个数结束，依次与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比较，如果大于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）输出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为所有数中的最大值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选择结构综合举例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56792"/>
            <a:ext cx="33207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Text Box 2"/>
          <p:cNvSpPr txBox="1">
            <a:spLocks noChangeArrowheads="1"/>
          </p:cNvSpPr>
          <p:nvPr/>
        </p:nvSpPr>
        <p:spPr bwMode="auto">
          <a:xfrm>
            <a:off x="1155576" y="1268760"/>
            <a:ext cx="6552728" cy="435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=0.0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定义最大值变量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=map(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float,input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().split(","))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=x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个数给最大值变量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&lt;y: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依次跟后边数比较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=y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保留较大值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&lt;z:  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依次跟后边数比较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=z  #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保留较大值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115616" y="209550"/>
            <a:ext cx="75375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选择结构综合举例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293" y="1340768"/>
            <a:ext cx="7874000" cy="41426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深刻理解选择结构描述的物质运动规律特征。掌握使用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图或流程图描述选择结构算法的方法。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熟练掌握选择结构的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描述语法：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分支、双分支、多分支以及选择嵌套。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ct val="35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熟悉常用的用选择结构描述的算法，如选最大最小值、成绩评定、输入字符分类等。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53996" y="116632"/>
            <a:ext cx="8001000" cy="914400"/>
          </a:xfrm>
        </p:spPr>
        <p:txBody>
          <a:bodyPr/>
          <a:lstStyle/>
          <a:p>
            <a:pPr>
              <a:spcBef>
                <a:spcPts val="1300"/>
              </a:spcBef>
              <a:buClr>
                <a:srgbClr val="CCFF33"/>
              </a:buClr>
              <a:buSzPct val="80000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544" y="1484784"/>
                <a:ext cx="8159710" cy="3205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marL="514350" indent="-514350" eaLnBrk="1" hangingPunct="1">
                  <a:buFont typeface="+mj-ea"/>
                  <a:buAutoNum type="circleNumDbPlain"/>
                  <a:defRPr/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地铁车票的规定如下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1-4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站，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位；乘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5-9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站，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位；乘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站以上，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位。 输入人数、站数，输出应付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款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14350" indent="-514350" eaLnBrk="1" hangingPunct="1">
                  <a:buFont typeface="+mj-ea"/>
                  <a:buAutoNum type="circleNumDbPlain"/>
                  <a:defRPr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输入一个整数，判断它是否为水仙花数。所谓水仙花数，是指这样的一些三位整数：各位数字的立方和等于该数本身，例如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𝟏𝟓𝟑</m:t>
                        </m:r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=</m:t>
                        </m:r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𝟏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𝟑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/>
                        <a:ea typeface="微软雅黑" panose="020B0503020204020204" pitchFamily="34" charset="-122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𝟓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𝟑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/>
                        <a:ea typeface="微软雅黑" panose="020B0503020204020204" pitchFamily="34" charset="-122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𝟑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/>
                            <a:ea typeface="微软雅黑" panose="020B0503020204020204" pitchFamily="34" charset="-122"/>
                            <a:sym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，因此153是水仙花数。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159710" cy="3205493"/>
              </a:xfrm>
              <a:prstGeom prst="rect">
                <a:avLst/>
              </a:prstGeom>
              <a:blipFill rotWithShape="1">
                <a:blip r:embed="rId1"/>
                <a:stretch>
                  <a:fillRect l="-2" t="-5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87624" y="222920"/>
            <a:ext cx="7488832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34721"/>
            <a:ext cx="7772400" cy="101801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68760"/>
            <a:ext cx="4254848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 bwMode="auto">
          <a:xfrm>
            <a:off x="1469941" y="1817191"/>
            <a:ext cx="5410200" cy="665163"/>
            <a:chOff x="1248" y="1200"/>
            <a:chExt cx="3408" cy="419"/>
          </a:xfrm>
        </p:grpSpPr>
        <p:grpSp>
          <p:nvGrpSpPr>
            <p:cNvPr id="30" name="Group 8"/>
            <p:cNvGrpSpPr/>
            <p:nvPr/>
          </p:nvGrpSpPr>
          <p:grpSpPr bwMode="auto">
            <a:xfrm>
              <a:off x="1248" y="1200"/>
              <a:ext cx="480" cy="419"/>
              <a:chOff x="1110" y="2656"/>
              <a:chExt cx="1549" cy="1351"/>
            </a:xfrm>
          </p:grpSpPr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32" y="15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866" y="1207"/>
              <a:ext cx="1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Python顺序结构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gray">
            <a:xfrm>
              <a:off x="1289" y="1262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37"/>
          <p:cNvGrpSpPr/>
          <p:nvPr/>
        </p:nvGrpSpPr>
        <p:grpSpPr bwMode="auto">
          <a:xfrm>
            <a:off x="1501860" y="2825303"/>
            <a:ext cx="5410200" cy="665163"/>
            <a:chOff x="1248" y="1776"/>
            <a:chExt cx="3408" cy="419"/>
          </a:xfrm>
        </p:grpSpPr>
        <p:grpSp>
          <p:nvGrpSpPr>
            <p:cNvPr id="38" name="Group 12"/>
            <p:cNvGrpSpPr/>
            <p:nvPr/>
          </p:nvGrpSpPr>
          <p:grpSpPr bwMode="auto">
            <a:xfrm>
              <a:off x="1248" y="1776"/>
              <a:ext cx="480" cy="419"/>
              <a:chOff x="3174" y="2656"/>
              <a:chExt cx="1549" cy="1351"/>
            </a:xfrm>
          </p:grpSpPr>
          <p:sp>
            <p:nvSpPr>
              <p:cNvPr id="42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632" y="2160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866" y="1824"/>
              <a:ext cx="18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Tx/>
                <a:buSzTx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Python选择结构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gray">
            <a:xfrm>
              <a:off x="1289" y="1838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roup 38"/>
          <p:cNvGrpSpPr/>
          <p:nvPr/>
        </p:nvGrpSpPr>
        <p:grpSpPr bwMode="auto">
          <a:xfrm>
            <a:off x="1514215" y="3833415"/>
            <a:ext cx="5410200" cy="747713"/>
            <a:chOff x="1248" y="2286"/>
            <a:chExt cx="3408" cy="471"/>
          </a:xfrm>
        </p:grpSpPr>
        <p:grpSp>
          <p:nvGrpSpPr>
            <p:cNvPr id="46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0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Python循环结构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4.3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38"/>
          <p:cNvGrpSpPr/>
          <p:nvPr/>
        </p:nvGrpSpPr>
        <p:grpSpPr bwMode="auto">
          <a:xfrm>
            <a:off x="1534920" y="4841527"/>
            <a:ext cx="5410200" cy="747713"/>
            <a:chOff x="1248" y="2286"/>
            <a:chExt cx="3408" cy="471"/>
          </a:xfrm>
        </p:grpSpPr>
        <p:grpSp>
          <p:nvGrpSpPr>
            <p:cNvPr id="54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8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Python控制结构应用举例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4.4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标题 3"/>
          <p:cNvSpPr txBox="1"/>
          <p:nvPr/>
        </p:nvSpPr>
        <p:spPr>
          <a:xfrm>
            <a:off x="1187624" y="332656"/>
            <a:ext cx="7772400" cy="72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531" y="260648"/>
            <a:ext cx="7717949" cy="585936"/>
          </a:xfrm>
        </p:spPr>
        <p:txBody>
          <a:bodyPr/>
          <a:lstStyle/>
          <a:p>
            <a:pPr rtl="0" fontAlgn="base"/>
            <a:r>
              <a:rPr lang="en-US" altLang="zh-CN" sz="360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4.2 Python</a:t>
            </a:r>
            <a:r>
              <a:rPr lang="zh-CN" altLang="en-US" sz="360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</a:t>
            </a:r>
            <a:r>
              <a:rPr lang="zh-CN" altLang="zh-CN" sz="360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4525963"/>
          </a:xfrm>
        </p:spPr>
        <p:txBody>
          <a:bodyPr/>
          <a:lstStyle/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if </a:t>
            </a:r>
            <a:r>
              <a:rPr lang="zh-CN" altLang="zh-CN" dirty="0"/>
              <a:t>单分支选择结构语句</a:t>
            </a:r>
            <a:endParaRPr lang="zh-CN" altLang="zh-CN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if...else </a:t>
            </a:r>
            <a:r>
              <a:rPr lang="zh-CN" altLang="zh-CN" dirty="0"/>
              <a:t>双分支选择结构语句</a:t>
            </a:r>
            <a:endParaRPr lang="zh-CN" altLang="zh-CN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/>
              <a:t>if</a:t>
            </a:r>
            <a:r>
              <a:rPr lang="en-US" altLang="zh-CN" dirty="0"/>
              <a:t>...</a:t>
            </a:r>
            <a:r>
              <a:rPr lang="en-US" altLang="zh-CN" dirty="0" err="1"/>
              <a:t>elif</a:t>
            </a:r>
            <a:r>
              <a:rPr lang="en-US" altLang="zh-CN" dirty="0"/>
              <a:t>...</a:t>
            </a:r>
            <a:r>
              <a:rPr lang="en-US" altLang="zh-CN" dirty="0" err="1"/>
              <a:t>elif</a:t>
            </a:r>
            <a:r>
              <a:rPr lang="en-US" altLang="zh-CN" dirty="0"/>
              <a:t>...else </a:t>
            </a:r>
            <a:r>
              <a:rPr lang="zh-CN" altLang="zh-CN" dirty="0"/>
              <a:t>多分支选择结构语句</a:t>
            </a:r>
            <a:endParaRPr lang="zh-CN" altLang="zh-CN" dirty="0"/>
          </a:p>
          <a:p>
            <a:pPr lvl="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if </a:t>
            </a:r>
            <a:r>
              <a:rPr lang="zh-CN" altLang="zh-CN" dirty="0"/>
              <a:t>嵌套 选择嵌套结构语句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单分支选择结构用来描述只有一个条件，决定程序的执行与否，其自然语言的表述为：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不满足条件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跳过此处继续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79"/>
            <a:ext cx="2948260" cy="358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467544" y="3501008"/>
            <a:ext cx="8136904" cy="273630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当程序执行到此语句时，首先检查“条件表达式”的值是否为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，则执行冒号后的“语句块”，然后接着执行下面的语句。如果“条件表达式”的值为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，则不执行“语句块”中的任何语句，直接跳到下一条语句执行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4"/>
          <a:stretch>
            <a:fillRect/>
          </a:stretch>
        </p:blipFill>
        <p:spPr bwMode="auto">
          <a:xfrm>
            <a:off x="4788024" y="1124744"/>
            <a:ext cx="359111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9177" y="1484784"/>
            <a:ext cx="3531941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251520" y="1196752"/>
            <a:ext cx="8721876" cy="525658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双分支选择结构也是用来描述只有一个条件的情况，但是决定程序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执行两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个方面，其自然语言的表述为：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的语法格式为：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if&lt;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条件为真时要执行的语句块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条件为假时要执行的语句块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68960"/>
            <a:ext cx="317726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187624" y="116632"/>
            <a:ext cx="8001000" cy="9144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多分支选择结构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251520" y="1196752"/>
            <a:ext cx="8721876" cy="525658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多分支选择结构是用来解决多条件判断多情况讨论问题而设计的，其自然语言的表述为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执行相应任务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前边条件都不满足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如果有安排，则执行其它任务，否则什么都不做，结束判断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2.xml><?xml version="1.0" encoding="utf-8"?>
<p:tagLst xmlns:p="http://schemas.openxmlformats.org/presentationml/2006/main">
  <p:tag name="COMMONDATA" val="eyJoZGlkIjoiNzBjZmIyMTU1Y2MwZjFjNDA0ZTk0YmNlZGI1Y2ViMDkifQ=="/>
  <p:tag name="KSO_WPP_MARK_KEY" val="88699e6a-721b-4d64-b4ea-e0d8fb03609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00CCFF">
            <a:alpha val="92000"/>
          </a:srgbClr>
        </a:solidFill>
        <a:ln w="9525">
          <a:solidFill>
            <a:srgbClr val="9900CC"/>
          </a:solidFill>
          <a:miter lim="800000"/>
        </a:ln>
      </a:spPr>
      <a:bodyPr wrap="none" anchor="ctr"/>
      <a:lstStyle>
        <a:defPPr>
          <a:lnSpc>
            <a:spcPct val="150000"/>
          </a:lnSpc>
          <a:defRPr sz="2800" dirty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4144</Words>
  <Application>WPS 演示</Application>
  <PresentationFormat>全屏显示(4:3)</PresentationFormat>
  <Paragraphs>353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黑体</vt:lpstr>
      <vt:lpstr>Times New Roman</vt:lpstr>
      <vt:lpstr>Wingdings 3</vt:lpstr>
      <vt:lpstr>Symbol</vt:lpstr>
      <vt:lpstr>楷体_GB2312</vt:lpstr>
      <vt:lpstr>新宋体</vt:lpstr>
      <vt:lpstr>Wingdings</vt:lpstr>
      <vt:lpstr>Arial Unicode MS</vt:lpstr>
      <vt:lpstr>Cambria Math</vt:lpstr>
      <vt:lpstr>默认设计模板</vt:lpstr>
      <vt:lpstr>PowerPoint 演示文稿</vt:lpstr>
      <vt:lpstr>《Python程序设计》</vt:lpstr>
      <vt:lpstr>第4章 Python控制结构</vt:lpstr>
      <vt:lpstr>PowerPoint 演示文稿</vt:lpstr>
      <vt:lpstr>4.2 Python选择结构</vt:lpstr>
      <vt:lpstr>单分支选择结构</vt:lpstr>
      <vt:lpstr>单分支选择结构</vt:lpstr>
      <vt:lpstr>双分支选择结构</vt:lpstr>
      <vt:lpstr>多分支选择结构</vt:lpstr>
      <vt:lpstr>多分支选择结构</vt:lpstr>
      <vt:lpstr>多分支选择结构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大学计算机基础A</dc:title>
  <dc:creator>张双狮</dc:creator>
  <cp:lastModifiedBy>Dylan</cp:lastModifiedBy>
  <cp:revision>260</cp:revision>
  <dcterms:created xsi:type="dcterms:W3CDTF">2018-03-01T14:09:00Z</dcterms:created>
  <dcterms:modified xsi:type="dcterms:W3CDTF">2023-01-09T06:59:01Z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890B629C2D5640B88B1108841CBC7166</vt:lpwstr>
  </property>
</Properties>
</file>