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2"/>
  </p:handoutMasterIdLst>
  <p:sldIdLst>
    <p:sldId id="733" r:id="rId3"/>
    <p:sldId id="256" r:id="rId4"/>
    <p:sldId id="420" r:id="rId5"/>
    <p:sldId id="594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710" r:id="rId19"/>
    <p:sldId id="694" r:id="rId20"/>
    <p:sldId id="696" r:id="rId21"/>
    <p:sldId id="698" r:id="rId22"/>
    <p:sldId id="697" r:id="rId23"/>
    <p:sldId id="699" r:id="rId24"/>
    <p:sldId id="700" r:id="rId25"/>
    <p:sldId id="701" r:id="rId26"/>
    <p:sldId id="702" r:id="rId27"/>
    <p:sldId id="703" r:id="rId28"/>
    <p:sldId id="704" r:id="rId29"/>
    <p:sldId id="711" r:id="rId30"/>
    <p:sldId id="712" r:id="rId31"/>
    <p:sldId id="713" r:id="rId32"/>
    <p:sldId id="714" r:id="rId33"/>
    <p:sldId id="715" r:id="rId34"/>
    <p:sldId id="716" r:id="rId35"/>
    <p:sldId id="717" r:id="rId36"/>
    <p:sldId id="705" r:id="rId37"/>
    <p:sldId id="706" r:id="rId38"/>
    <p:sldId id="707" r:id="rId39"/>
    <p:sldId id="678" r:id="rId40"/>
    <p:sldId id="709" r:id="rId41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FFCC"/>
    <a:srgbClr val="FFCC66"/>
    <a:srgbClr val="CC6600"/>
    <a:srgbClr val="00CC00"/>
    <a:srgbClr val="6666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>
        <p:scale>
          <a:sx n="100" d="100"/>
          <a:sy n="100" d="100"/>
        </p:scale>
        <p:origin x="-1950" y="-420"/>
      </p:cViewPr>
      <p:guideLst>
        <p:guide orient="horz" pos="2159"/>
        <p:guide pos="2893"/>
      </p:guideLst>
    </p:cSldViewPr>
  </p:slideViewPr>
  <p:outlineViewPr>
    <p:cViewPr>
      <p:scale>
        <a:sx n="33" d="100"/>
        <a:sy n="33" d="100"/>
      </p:scale>
      <p:origin x="0" y="9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6" Type="http://schemas.openxmlformats.org/officeDocument/2006/relationships/tags" Target="tags/tag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3A0B013-71C8-4941-9559-40A0550433E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A51A7BBA-9080-49F7-9116-4841D18A2359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C446E9F7-7ABE-4148-A1CC-72785ADEEB03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05D0E784-F75C-49E9-8EDE-D585F7005114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05D0E784-F75C-49E9-8EDE-D585F7005114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C08BBBFD-3E19-42FC-928C-4164170D9608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B81D61DC-A393-4C9B-96A1-CC93EB33FF0F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333A2260-0F6C-45F8-A3B7-7C9539807665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57439427-93CF-433F-8481-A931A896DD99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4343400"/>
            <a:ext cx="5030787" cy="4113213"/>
          </a:xfrm>
        </p:spPr>
        <p:txBody>
          <a:bodyPr lIns="90488" tIns="46038" rIns="90488" bIns="46038"/>
          <a:lstStyle/>
          <a:p>
            <a:pPr eaLnBrk="1" hangingPunct="1"/>
            <a:r>
              <a:rPr lang="zh-CN" altLang="en-US" sz="1400" smtClean="0"/>
              <a:t>健壮性</a:t>
            </a:r>
            <a:r>
              <a:rPr lang="en-US" altLang="zh-CN" smtClean="0"/>
              <a:t>:</a:t>
            </a:r>
            <a:r>
              <a:rPr lang="zh-CN" altLang="en-US" smtClean="0"/>
              <a:t>也就是在输入错误的情况下，能够做出合理的处理。一帮助用户使用软件及排错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而不会因为用户的错误操作而导致系统异常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例如计算出错、异常退出、甚至死机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50938" y="692150"/>
            <a:ext cx="4554537" cy="3416300"/>
          </a:xfrm>
          <a:ln w="12699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B117A4BC-A2F0-43F0-AA7D-6C0F57761002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B0262A61-BFA3-47A1-AB3D-6EDC34A7DC0D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96E601D3-0BD4-4976-AEC6-03B444C11C08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1D6E490B-D254-42BC-B693-12E9EB63AB33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FE722997-837D-4016-B19E-DFD435CA1027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fld id="{B40813C3-3376-42AE-9531-8B5629485848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1186780" y="138336"/>
            <a:ext cx="5905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endParaRPr lang="zh-CN" altLang="en-US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186780" y="138336"/>
            <a:ext cx="5905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endParaRPr lang="zh-CN" altLang="en-US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《</a:t>
            </a:r>
            <a:r>
              <a:rPr lang="en-US" altLang="zh-CN" sz="1200" dirty="0" smtClean="0">
                <a:solidFill>
                  <a:schemeClr val="bg1"/>
                </a:solidFill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</a:rPr>
              <a:t>程序设计</a:t>
            </a:r>
            <a:r>
              <a:rPr lang="en-US" sz="1200" dirty="0" smtClean="0">
                <a:solidFill>
                  <a:schemeClr val="bg1"/>
                </a:solidFill>
              </a:rPr>
              <a:t>》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6316" y="0"/>
            <a:ext cx="1084458" cy="1080120"/>
            <a:chOff x="-37861" y="1124744"/>
            <a:chExt cx="1084458" cy="1080120"/>
          </a:xfrm>
        </p:grpSpPr>
        <p:sp>
          <p:nvSpPr>
            <p:cNvPr id="9" name="椭圆 8"/>
            <p:cNvSpPr/>
            <p:nvPr userDrawn="1"/>
          </p:nvSpPr>
          <p:spPr bwMode="auto">
            <a:xfrm>
              <a:off x="36316" y="1196752"/>
              <a:ext cx="936104" cy="9361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1" y="1124744"/>
              <a:ext cx="1084458" cy="108012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14302"/>
            <a:ext cx="9144000" cy="15121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gray">
          <a:xfrm>
            <a:off x="-36195" y="1916748"/>
            <a:ext cx="9144000" cy="150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Python程序设计</a:t>
            </a:r>
            <a:br>
              <a:rPr lang="zh-CN" altLang="en-US" sz="4400" dirty="0">
                <a:solidFill>
                  <a:schemeClr val="bg1"/>
                </a:solidFill>
              </a:rPr>
            </a:br>
            <a:r>
              <a:rPr lang="zh-CN" altLang="zh-CN" sz="44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effectLst/>
              </a:rPr>
              <a:t>Python Programming</a:t>
            </a:r>
            <a:endParaRPr lang="en-US" altLang="zh-CN" sz="32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8438" name="图片 7" descr="saiip_logo_landscap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95" y="1052830"/>
            <a:ext cx="3643313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图片 5" descr="nwpu_logo+name.gi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67" y="1104171"/>
            <a:ext cx="1642423" cy="39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7495" y="3644900"/>
            <a:ext cx="6704330" cy="2794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defTabSz="678180">
              <a:lnSpc>
                <a:spcPct val="90000"/>
              </a:lnSpc>
              <a:defRPr/>
            </a:pPr>
            <a:r>
              <a:rPr lang="zh-CN" altLang="en-US" sz="3200" b="1" dirty="0">
                <a:latin typeface="Arial" panose="020B0604020202020204" pitchFamily="34" charset="0"/>
              </a:rPr>
              <a:t>主    讲：	邹晓春  电子信息学院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en-US" altLang="zh-CN" sz="3200" b="1" dirty="0">
              <a:latin typeface="Arial" panose="020B0604020202020204" pitchFamily="34" charset="0"/>
            </a:endParaRPr>
          </a:p>
          <a:p>
            <a:pPr defTabSz="678180">
              <a:lnSpc>
                <a:spcPct val="90000"/>
              </a:lnSpc>
              <a:defRPr/>
            </a:pPr>
            <a:r>
              <a:rPr lang="en-US" altLang="zh-CN" sz="3200" b="1" dirty="0">
                <a:latin typeface="Arial" panose="020B0604020202020204" pitchFamily="34" charset="0"/>
              </a:rPr>
              <a:t>QQ  </a:t>
            </a:r>
            <a:r>
              <a:rPr lang="zh-CN" altLang="en-US" sz="3200" b="1" dirty="0">
                <a:latin typeface="Arial" panose="020B0604020202020204" pitchFamily="34" charset="0"/>
              </a:rPr>
              <a:t>群：   Python程序设计</a:t>
            </a:r>
            <a:r>
              <a:rPr lang="en-US" altLang="zh-CN" sz="3200" b="1" dirty="0">
                <a:latin typeface="Arial" panose="020B0604020202020204" pitchFamily="34" charset="0"/>
              </a:rPr>
              <a:t>                  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defTabSz="678180">
              <a:lnSpc>
                <a:spcPct val="90000"/>
              </a:lnSpc>
              <a:defRPr/>
            </a:pPr>
            <a:r>
              <a:rPr lang="en-US" altLang="zh-CN" sz="3200" b="1" dirty="0">
                <a:latin typeface="Arial" panose="020B0604020202020204" pitchFamily="34" charset="0"/>
              </a:rPr>
              <a:t>                  760581125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74" y="1124270"/>
            <a:ext cx="488159" cy="476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5907" y="1124905"/>
            <a:ext cx="358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空天地海一体化大数据应用技术国家工程实验室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Integrated Air-Space-Ground-Ocean Big Data Application Technology</a:t>
            </a:r>
            <a:endParaRPr lang="zh-CN" altLang="en-US" sz="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7624" y="34721"/>
            <a:ext cx="7772400" cy="1018015"/>
          </a:xfrm>
        </p:spPr>
        <p:txBody>
          <a:bodyPr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978" name="Rectangle 2"/>
          <p:cNvSpPr>
            <a:spLocks noChangeArrowheads="1"/>
          </p:cNvSpPr>
          <p:nvPr/>
        </p:nvSpPr>
        <p:spPr bwMode="auto">
          <a:xfrm>
            <a:off x="318268" y="1916832"/>
            <a:ext cx="8316913" cy="112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342900" eaLnBrk="1" hangingPunct="1">
              <a:lnSpc>
                <a:spcPct val="115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N-S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流程图去掉了箭头，算法写在一个矩形框里。它也有三种结构：顺序、选择和循环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49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231032"/>
            <a:ext cx="4656137" cy="6858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（</a:t>
            </a:r>
            <a:r>
              <a:rPr kumimoji="1" lang="en-US" altLang="zh-CN" dirty="0" smtClean="0">
                <a:solidFill>
                  <a:srgbClr val="0000FF"/>
                </a:solidFill>
              </a:rPr>
              <a:t>3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）</a:t>
            </a:r>
            <a:r>
              <a:rPr kumimoji="1" lang="en-US" altLang="zh-CN" sz="3200" dirty="0" smtClean="0">
                <a:solidFill>
                  <a:srgbClr val="0000FF"/>
                </a:solidFill>
              </a:rPr>
              <a:t>N-S</a:t>
            </a:r>
            <a:r>
              <a:rPr kumimoji="1" lang="zh-CN" altLang="en-US" sz="3200" dirty="0">
                <a:solidFill>
                  <a:srgbClr val="0000FF"/>
                </a:solidFill>
              </a:rPr>
              <a:t>结构流程图</a:t>
            </a:r>
            <a:endParaRPr kumimoji="1" lang="zh-CN" altLang="en-US" sz="3200" dirty="0">
              <a:solidFill>
                <a:srgbClr val="0000FF"/>
              </a:solidFill>
            </a:endParaRPr>
          </a:p>
        </p:txBody>
      </p:sp>
      <p:grpSp>
        <p:nvGrpSpPr>
          <p:cNvPr id="10244" name="Group 4"/>
          <p:cNvGrpSpPr/>
          <p:nvPr/>
        </p:nvGrpSpPr>
        <p:grpSpPr bwMode="auto">
          <a:xfrm>
            <a:off x="107504" y="3330103"/>
            <a:ext cx="1905000" cy="2043113"/>
            <a:chOff x="96" y="1968"/>
            <a:chExt cx="1200" cy="1287"/>
          </a:xfrm>
        </p:grpSpPr>
        <p:sp>
          <p:nvSpPr>
            <p:cNvPr id="10271" name="Rectangle 5"/>
            <p:cNvSpPr>
              <a:spLocks noChangeArrowheads="1"/>
            </p:cNvSpPr>
            <p:nvPr/>
          </p:nvSpPr>
          <p:spPr bwMode="auto">
            <a:xfrm>
              <a:off x="240" y="1968"/>
              <a:ext cx="720" cy="45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2" name="Rectangle 6"/>
            <p:cNvSpPr>
              <a:spLocks noChangeArrowheads="1"/>
            </p:cNvSpPr>
            <p:nvPr/>
          </p:nvSpPr>
          <p:spPr bwMode="auto">
            <a:xfrm>
              <a:off x="240" y="2427"/>
              <a:ext cx="720" cy="4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3" name="Text Box 7"/>
            <p:cNvSpPr txBox="1">
              <a:spLocks noChangeArrowheads="1"/>
            </p:cNvSpPr>
            <p:nvPr/>
          </p:nvSpPr>
          <p:spPr bwMode="auto">
            <a:xfrm>
              <a:off x="432" y="2083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4" name="Text Box 8"/>
            <p:cNvSpPr txBox="1">
              <a:spLocks noChangeArrowheads="1"/>
            </p:cNvSpPr>
            <p:nvPr/>
          </p:nvSpPr>
          <p:spPr bwMode="auto">
            <a:xfrm>
              <a:off x="432" y="248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5" name="Text Box 9"/>
            <p:cNvSpPr txBox="1">
              <a:spLocks noChangeArrowheads="1"/>
            </p:cNvSpPr>
            <p:nvPr/>
          </p:nvSpPr>
          <p:spPr bwMode="auto">
            <a:xfrm>
              <a:off x="96" y="2928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顺序结构</a:t>
              </a:r>
              <a:endPara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Group 10"/>
          <p:cNvGrpSpPr/>
          <p:nvPr/>
        </p:nvGrpSpPr>
        <p:grpSpPr bwMode="auto">
          <a:xfrm>
            <a:off x="1718817" y="3330103"/>
            <a:ext cx="2198688" cy="2043113"/>
            <a:chOff x="1111" y="1968"/>
            <a:chExt cx="1385" cy="1287"/>
          </a:xfrm>
        </p:grpSpPr>
        <p:sp>
          <p:nvSpPr>
            <p:cNvPr id="10260" name="Rectangle 11"/>
            <p:cNvSpPr>
              <a:spLocks noChangeArrowheads="1"/>
            </p:cNvSpPr>
            <p:nvPr/>
          </p:nvSpPr>
          <p:spPr bwMode="auto">
            <a:xfrm>
              <a:off x="1152" y="1968"/>
              <a:ext cx="1288" cy="8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1" name="Line 12"/>
            <p:cNvSpPr>
              <a:spLocks noChangeShapeType="1"/>
            </p:cNvSpPr>
            <p:nvPr/>
          </p:nvSpPr>
          <p:spPr bwMode="auto">
            <a:xfrm>
              <a:off x="1152" y="2400"/>
              <a:ext cx="1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2" name="Line 13"/>
            <p:cNvSpPr>
              <a:spLocks noChangeShapeType="1"/>
            </p:cNvSpPr>
            <p:nvPr/>
          </p:nvSpPr>
          <p:spPr bwMode="auto">
            <a:xfrm>
              <a:off x="1768" y="240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3" name="Line 14"/>
            <p:cNvSpPr>
              <a:spLocks noChangeShapeType="1"/>
            </p:cNvSpPr>
            <p:nvPr/>
          </p:nvSpPr>
          <p:spPr bwMode="auto">
            <a:xfrm>
              <a:off x="1152" y="1968"/>
              <a:ext cx="61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4" name="Line 15"/>
            <p:cNvSpPr>
              <a:spLocks noChangeShapeType="1"/>
            </p:cNvSpPr>
            <p:nvPr/>
          </p:nvSpPr>
          <p:spPr bwMode="auto">
            <a:xfrm flipH="1">
              <a:off x="1768" y="1968"/>
              <a:ext cx="67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5" name="Text Box 16"/>
            <p:cNvSpPr txBox="1">
              <a:spLocks noChangeArrowheads="1"/>
            </p:cNvSpPr>
            <p:nvPr/>
          </p:nvSpPr>
          <p:spPr bwMode="auto">
            <a:xfrm>
              <a:off x="1645" y="2069"/>
              <a:ext cx="2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6" name="Text Box 17"/>
            <p:cNvSpPr txBox="1">
              <a:spLocks noChangeArrowheads="1"/>
            </p:cNvSpPr>
            <p:nvPr/>
          </p:nvSpPr>
          <p:spPr bwMode="auto">
            <a:xfrm>
              <a:off x="1111" y="2141"/>
              <a:ext cx="5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YES</a:t>
              </a:r>
              <a:endPara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7" name="Text Box 18"/>
            <p:cNvSpPr txBox="1">
              <a:spLocks noChangeArrowheads="1"/>
            </p:cNvSpPr>
            <p:nvPr/>
          </p:nvSpPr>
          <p:spPr bwMode="auto">
            <a:xfrm>
              <a:off x="2048" y="2141"/>
              <a:ext cx="4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</a:t>
              </a:r>
              <a:endPara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8" name="Text Box 19"/>
            <p:cNvSpPr txBox="1">
              <a:spLocks noChangeArrowheads="1"/>
            </p:cNvSpPr>
            <p:nvPr/>
          </p:nvSpPr>
          <p:spPr bwMode="auto">
            <a:xfrm>
              <a:off x="1247" y="2454"/>
              <a:ext cx="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</a:t>
              </a:r>
              <a:endPara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9" name="Text Box 20"/>
            <p:cNvSpPr txBox="1">
              <a:spLocks noChangeArrowheads="1"/>
            </p:cNvSpPr>
            <p:nvPr/>
          </p:nvSpPr>
          <p:spPr bwMode="auto">
            <a:xfrm>
              <a:off x="1936" y="2454"/>
              <a:ext cx="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B</a:t>
              </a:r>
              <a:endPara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0" name="Text Box 21"/>
            <p:cNvSpPr txBox="1">
              <a:spLocks noChangeArrowheads="1"/>
            </p:cNvSpPr>
            <p:nvPr/>
          </p:nvSpPr>
          <p:spPr bwMode="auto">
            <a:xfrm>
              <a:off x="1248" y="292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选择结构</a:t>
              </a:r>
              <a:endPara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Group 22"/>
          <p:cNvGrpSpPr/>
          <p:nvPr/>
        </p:nvGrpSpPr>
        <p:grpSpPr bwMode="auto">
          <a:xfrm>
            <a:off x="4069904" y="3330103"/>
            <a:ext cx="2286000" cy="2043113"/>
            <a:chOff x="2592" y="1968"/>
            <a:chExt cx="1440" cy="1287"/>
          </a:xfrm>
        </p:grpSpPr>
        <p:sp>
          <p:nvSpPr>
            <p:cNvPr id="10254" name="Rectangle 23"/>
            <p:cNvSpPr>
              <a:spLocks noChangeArrowheads="1"/>
            </p:cNvSpPr>
            <p:nvPr/>
          </p:nvSpPr>
          <p:spPr bwMode="auto">
            <a:xfrm>
              <a:off x="2592" y="1968"/>
              <a:ext cx="1374" cy="8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>
              <a:off x="2993" y="2346"/>
              <a:ext cx="0" cy="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2993" y="2346"/>
              <a:ext cx="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 Box 26"/>
            <p:cNvSpPr txBox="1">
              <a:spLocks noChangeArrowheads="1"/>
            </p:cNvSpPr>
            <p:nvPr/>
          </p:nvSpPr>
          <p:spPr bwMode="auto">
            <a:xfrm>
              <a:off x="2707" y="2022"/>
              <a:ext cx="11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 b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en-US" altLang="zh-CN" sz="2800" b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2800" b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成立</a:t>
              </a:r>
              <a:endPara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Text Box 27"/>
            <p:cNvSpPr txBox="1">
              <a:spLocks noChangeArrowheads="1"/>
            </p:cNvSpPr>
            <p:nvPr/>
          </p:nvSpPr>
          <p:spPr bwMode="auto">
            <a:xfrm>
              <a:off x="3336" y="2454"/>
              <a:ext cx="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9" name="Text Box 28"/>
            <p:cNvSpPr txBox="1">
              <a:spLocks noChangeArrowheads="1"/>
            </p:cNvSpPr>
            <p:nvPr/>
          </p:nvSpPr>
          <p:spPr bwMode="auto">
            <a:xfrm>
              <a:off x="2784" y="2928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当型循环</a:t>
              </a:r>
              <a:endPara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7" name="Group 29"/>
          <p:cNvGrpSpPr/>
          <p:nvPr/>
        </p:nvGrpSpPr>
        <p:grpSpPr bwMode="auto">
          <a:xfrm>
            <a:off x="6584504" y="3330103"/>
            <a:ext cx="2286000" cy="2043113"/>
            <a:chOff x="4176" y="1968"/>
            <a:chExt cx="1440" cy="1287"/>
          </a:xfrm>
        </p:grpSpPr>
        <p:sp>
          <p:nvSpPr>
            <p:cNvPr id="10248" name="Rectangle 30"/>
            <p:cNvSpPr>
              <a:spLocks noChangeArrowheads="1"/>
            </p:cNvSpPr>
            <p:nvPr/>
          </p:nvSpPr>
          <p:spPr bwMode="auto">
            <a:xfrm>
              <a:off x="4176" y="1968"/>
              <a:ext cx="1431" cy="8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9" name="Line 31"/>
            <p:cNvSpPr>
              <a:spLocks noChangeShapeType="1"/>
            </p:cNvSpPr>
            <p:nvPr/>
          </p:nvSpPr>
          <p:spPr bwMode="auto">
            <a:xfrm>
              <a:off x="4176" y="2475"/>
              <a:ext cx="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Line 32"/>
            <p:cNvSpPr>
              <a:spLocks noChangeShapeType="1"/>
            </p:cNvSpPr>
            <p:nvPr/>
          </p:nvSpPr>
          <p:spPr bwMode="auto">
            <a:xfrm flipV="1">
              <a:off x="5149" y="1968"/>
              <a:ext cx="0" cy="5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Text Box 33"/>
            <p:cNvSpPr txBox="1">
              <a:spLocks noChangeArrowheads="1"/>
            </p:cNvSpPr>
            <p:nvPr/>
          </p:nvSpPr>
          <p:spPr bwMode="auto">
            <a:xfrm>
              <a:off x="4462" y="2069"/>
              <a:ext cx="2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2" name="Text Box 34"/>
            <p:cNvSpPr txBox="1">
              <a:spLocks noChangeArrowheads="1"/>
            </p:cNvSpPr>
            <p:nvPr/>
          </p:nvSpPr>
          <p:spPr bwMode="auto">
            <a:xfrm>
              <a:off x="4272" y="2496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en-US" altLang="zh-CN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成立</a:t>
              </a:r>
              <a:endPara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3" name="Text Box 35"/>
            <p:cNvSpPr txBox="1">
              <a:spLocks noChangeArrowheads="1"/>
            </p:cNvSpPr>
            <p:nvPr/>
          </p:nvSpPr>
          <p:spPr bwMode="auto">
            <a:xfrm>
              <a:off x="4272" y="2928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直到型循环</a:t>
              </a:r>
              <a:endPara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kumimoji="1" lang="en-US" altLang="zh-CN" sz="3400" dirty="0" smtClean="0"/>
              <a:t>N-S</a:t>
            </a:r>
            <a:r>
              <a:rPr kumimoji="1" lang="zh-CN" altLang="en-US" sz="3400" dirty="0" smtClean="0"/>
              <a:t>图的三种基本结构</a:t>
            </a:r>
            <a:endParaRPr kumimoji="1" lang="zh-CN" altLang="en-US" sz="3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174978" grpId="0" bldLvl="5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64232" y="1219200"/>
            <a:ext cx="838423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4572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每一种编程语言都会提供一套算法描述机制</a:t>
            </a:r>
            <a:r>
              <a:rPr lang="zh-CN" altLang="en-US" sz="32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，称为程序控制结构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，其基本原理相同，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语法形式不同而已。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“顺序”、“选择”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“循环”构成计算机程序的三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基本控制结构，通过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有限次的组合与嵌套来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描述丰富多彩的事物运动规律，解决纷繁复杂的各种问题。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kumimoji="1" lang="zh-CN" altLang="en-US" sz="3400" dirty="0" smtClean="0"/>
              <a:t>程序的基本控制结构</a:t>
            </a:r>
            <a:endParaRPr kumimoji="1" lang="zh-CN" altLang="en-US" sz="3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11560" y="1484784"/>
            <a:ext cx="8001000" cy="3962400"/>
            <a:chOff x="2016" y="2592"/>
            <a:chExt cx="3600" cy="1333"/>
          </a:xfrm>
        </p:grpSpPr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3335" y="2592"/>
              <a:ext cx="0" cy="3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3024" y="2915"/>
              <a:ext cx="644" cy="233"/>
            </a:xfrm>
            <a:prstGeom prst="flowChartProcess">
              <a:avLst/>
            </a:prstGeom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b="0" u="sng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12294" name="AutoShape 6"/>
            <p:cNvSpPr>
              <a:spLocks noChangeArrowheads="1"/>
            </p:cNvSpPr>
            <p:nvPr/>
          </p:nvSpPr>
          <p:spPr bwMode="auto">
            <a:xfrm>
              <a:off x="3024" y="3459"/>
              <a:ext cx="644" cy="233"/>
            </a:xfrm>
            <a:prstGeom prst="flowChartProcess">
              <a:avLst/>
            </a:prstGeom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0" u="sng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3335" y="3148"/>
              <a:ext cx="0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3335" y="3692"/>
              <a:ext cx="0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957" y="2915"/>
              <a:ext cx="700" cy="23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957" y="3148"/>
              <a:ext cx="700" cy="23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>
              <a:off x="2016" y="3504"/>
              <a:ext cx="576" cy="384"/>
            </a:xfrm>
            <a:prstGeom prst="wedgeEllipseCallout">
              <a:avLst>
                <a:gd name="adj1" fmla="val 105903"/>
                <a:gd name="adj2" fmla="val -57551"/>
              </a:avLst>
            </a:prstGeom>
            <a:solidFill>
              <a:srgbClr val="CCECFF"/>
            </a:solidFill>
            <a:ln w="3810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流程图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AutoShape 12"/>
            <p:cNvSpPr>
              <a:spLocks noChangeArrowheads="1"/>
            </p:cNvSpPr>
            <p:nvPr/>
          </p:nvSpPr>
          <p:spPr bwMode="auto">
            <a:xfrm>
              <a:off x="5040" y="3504"/>
              <a:ext cx="576" cy="384"/>
            </a:xfrm>
            <a:prstGeom prst="wedgeEllipseCallout">
              <a:avLst>
                <a:gd name="adj1" fmla="val -105208"/>
                <a:gd name="adj2" fmla="val -100523"/>
              </a:avLst>
            </a:prstGeom>
            <a:solidFill>
              <a:srgbClr val="CCECFF"/>
            </a:solidFill>
            <a:ln w="3810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N-S</a:t>
              </a:r>
              <a:r>
                <a:rPr lang="zh-CN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图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3224" name="Text Box 56"/>
          <p:cNvSpPr txBox="1">
            <a:spLocks noChangeArrowheads="1"/>
          </p:cNvSpPr>
          <p:nvPr/>
        </p:nvSpPr>
        <p:spPr bwMode="auto">
          <a:xfrm>
            <a:off x="69850" y="1230313"/>
            <a:ext cx="396875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分支选择结构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04" name="图片 12" descr="Y3A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3067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11" descr="Y3A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37112"/>
            <a:ext cx="294957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图片 10" descr="\\lyf\LYF 图片\CCX C语言（第2版定稿）（陈晓萍）\3A1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00" y="1700808"/>
            <a:ext cx="3227387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1832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dirty="0" smtClean="0"/>
              <a:t>循环</a:t>
            </a:r>
            <a:r>
              <a:rPr kumimoji="1" lang="zh-CN" altLang="en-US" dirty="0"/>
              <a:t>结构</a:t>
            </a:r>
            <a:endParaRPr kumimoji="1" lang="zh-CN" altLang="en-US" dirty="0"/>
          </a:p>
        </p:txBody>
      </p:sp>
      <p:sp>
        <p:nvSpPr>
          <p:cNvPr id="2185219" name="Text Box 3"/>
          <p:cNvSpPr txBox="1">
            <a:spLocks noChangeArrowheads="1"/>
          </p:cNvSpPr>
          <p:nvPr/>
        </p:nvSpPr>
        <p:spPr bwMode="auto">
          <a:xfrm>
            <a:off x="467544" y="1138237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当型循环</a:t>
            </a:r>
            <a:endParaRPr lang="zh-CN" altLang="en-US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5220" name="Text Box 4"/>
          <p:cNvSpPr txBox="1">
            <a:spLocks noChangeArrowheads="1"/>
          </p:cNvSpPr>
          <p:nvPr/>
        </p:nvSpPr>
        <p:spPr bwMode="auto">
          <a:xfrm>
            <a:off x="467544" y="3558054"/>
            <a:ext cx="2259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直到型循环</a:t>
            </a:r>
            <a:endParaRPr lang="zh-CN" altLang="en-US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2" name="图片 9" descr="Y3A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568450"/>
            <a:ext cx="44878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3" name="对象 -2147482597"/>
          <p:cNvGraphicFramePr>
            <a:graphicFrameLocks noChangeAspect="1"/>
          </p:cNvGraphicFramePr>
          <p:nvPr/>
        </p:nvGraphicFramePr>
        <p:xfrm>
          <a:off x="2060575" y="3927475"/>
          <a:ext cx="4384675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" r:id="rId2" imgW="4864100" imgH="3683000" progId="Visio.Drawing.11">
                  <p:embed/>
                </p:oleObj>
              </mc:Choice>
              <mc:Fallback>
                <p:oleObj name="" r:id="rId2" imgW="4864100" imgH="3683000" progId="Visio.Drawing.11">
                  <p:embed/>
                  <p:pic>
                    <p:nvPicPr>
                      <p:cNvPr id="0" name="图片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927475"/>
                        <a:ext cx="4384675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185219" grpId="0"/>
      <p:bldP spid="21852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67544" y="1219200"/>
            <a:ext cx="8352928" cy="336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共同特点：</a:t>
            </a:r>
            <a:r>
              <a:rPr lang="zh-CN" altLang="en-US" sz="2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单入口、单出口</a:t>
            </a:r>
            <a:endParaRPr lang="zh-CN" altLang="en-US" sz="28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种结构之间可以是</a:t>
            </a:r>
            <a:r>
              <a:rPr lang="zh-CN" altLang="en-US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顺序关系、平行关系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</a:t>
            </a:r>
            <a:r>
              <a:rPr lang="zh-CN" altLang="en-US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互相嵌套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，通过结构之间的复合形成复杂的关系。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726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三种基本结构的特点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67544" y="1219200"/>
            <a:ext cx="8352928" cy="386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顺序结构的三种基本操作：输入、输出和计算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程序设计的框架：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2" indent="360045">
              <a:lnSpc>
                <a:spcPct val="120000"/>
              </a:lnSpc>
              <a:buClr>
                <a:srgbClr val="FF0000"/>
              </a:buClr>
              <a:buSzPct val="75000"/>
              <a:buFont typeface="Wingdings" panose="05000000000000000000" pitchFamily="2" charset="2"/>
              <a:buChar char="[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申请内存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2" indent="360045">
              <a:lnSpc>
                <a:spcPct val="120000"/>
              </a:lnSpc>
              <a:buClr>
                <a:srgbClr val="FF0000"/>
              </a:buClr>
              <a:buSzPct val="75000"/>
              <a:buFont typeface="Wingdings" panose="05000000000000000000" pitchFamily="2" charset="2"/>
              <a:buChar char="["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2" indent="360045">
              <a:lnSpc>
                <a:spcPct val="120000"/>
              </a:lnSpc>
              <a:buClr>
                <a:srgbClr val="FF0000"/>
              </a:buClr>
              <a:buSzPct val="75000"/>
              <a:buFont typeface="Wingdings" panose="05000000000000000000" pitchFamily="2" charset="2"/>
              <a:buChar char="[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lvl="2" indent="360045">
              <a:lnSpc>
                <a:spcPct val="120000"/>
              </a:lnSpc>
              <a:buClr>
                <a:srgbClr val="FF0000"/>
              </a:buClr>
              <a:buSzPct val="75000"/>
              <a:buFont typeface="Wingdings" panose="05000000000000000000" pitchFamily="2" charset="2"/>
              <a:buChar char="["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基本流程如右图所示：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</a:pP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726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844824"/>
            <a:ext cx="1047750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 bwMode="auto">
          <a:xfrm>
            <a:off x="4860032" y="1215579"/>
            <a:ext cx="3943350" cy="5441949"/>
            <a:chOff x="192" y="576"/>
            <a:chExt cx="3012" cy="3428"/>
          </a:xfrm>
        </p:grpSpPr>
        <p:sp>
          <p:nvSpPr>
            <p:cNvPr id="15395" name="Rectangle 4"/>
            <p:cNvSpPr>
              <a:spLocks noChangeArrowheads="1"/>
            </p:cNvSpPr>
            <p:nvPr/>
          </p:nvSpPr>
          <p:spPr bwMode="auto">
            <a:xfrm>
              <a:off x="192" y="576"/>
              <a:ext cx="3012" cy="3060"/>
            </a:xfrm>
            <a:prstGeom prst="rect">
              <a:avLst/>
            </a:prstGeom>
            <a:solidFill>
              <a:srgbClr val="FFFFE7"/>
            </a:solidFill>
            <a:ln w="38100" cap="sq" algn="ctr">
              <a:solidFill>
                <a:srgbClr val="CC000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kumimoji="1" lang="zh-CN" altLang="en-US"/>
            </a:p>
          </p:txBody>
        </p:sp>
        <p:sp>
          <p:nvSpPr>
            <p:cNvPr id="15396" name="Rectangle 31"/>
            <p:cNvSpPr>
              <a:spLocks noChangeArrowheads="1"/>
            </p:cNvSpPr>
            <p:nvPr/>
          </p:nvSpPr>
          <p:spPr bwMode="auto">
            <a:xfrm>
              <a:off x="1019" y="3649"/>
              <a:ext cx="1381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流程图</a:t>
              </a:r>
              <a:endPara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82910" y="1265919"/>
            <a:ext cx="4677122" cy="269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例1：求三个整数的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申请内存：定义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个变量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输入：赋值给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计算：求和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3" name="AutoShape 6"/>
          <p:cNvSpPr>
            <a:spLocks noChangeArrowheads="1"/>
          </p:cNvSpPr>
          <p:nvPr/>
        </p:nvSpPr>
        <p:spPr bwMode="auto">
          <a:xfrm>
            <a:off x="6055767" y="1421384"/>
            <a:ext cx="1503363" cy="381000"/>
          </a:xfrm>
          <a:prstGeom prst="flowChartAlternateProcess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kumimoji="1" lang="zh-CN" altLang="en-US" sz="2400"/>
          </a:p>
        </p:txBody>
      </p:sp>
      <p:sp>
        <p:nvSpPr>
          <p:cNvPr id="15394" name="Text Box 8"/>
          <p:cNvSpPr txBox="1">
            <a:spLocks noChangeArrowheads="1"/>
          </p:cNvSpPr>
          <p:nvPr/>
        </p:nvSpPr>
        <p:spPr bwMode="auto">
          <a:xfrm>
            <a:off x="6375150" y="1380903"/>
            <a:ext cx="86459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开始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90" name="Line 10"/>
          <p:cNvSpPr>
            <a:spLocks noChangeShapeType="1"/>
          </p:cNvSpPr>
          <p:nvPr/>
        </p:nvSpPr>
        <p:spPr bwMode="auto">
          <a:xfrm>
            <a:off x="6807449" y="3949477"/>
            <a:ext cx="0" cy="547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5391" name="AutoShape 11"/>
          <p:cNvSpPr>
            <a:spLocks noChangeArrowheads="1"/>
          </p:cNvSpPr>
          <p:nvPr/>
        </p:nvSpPr>
        <p:spPr bwMode="auto">
          <a:xfrm>
            <a:off x="5058966" y="4476278"/>
            <a:ext cx="3600400" cy="457200"/>
          </a:xfrm>
          <a:prstGeom prst="parallelogram">
            <a:avLst>
              <a:gd name="adj" fmla="val 229963"/>
            </a:avLst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kumimoji="1" lang="zh-CN" altLang="en-US" sz="2400"/>
          </a:p>
        </p:txBody>
      </p:sp>
      <p:sp>
        <p:nvSpPr>
          <p:cNvPr id="15392" name="Text Box 12"/>
          <p:cNvSpPr txBox="1">
            <a:spLocks noChangeArrowheads="1"/>
          </p:cNvSpPr>
          <p:nvPr/>
        </p:nvSpPr>
        <p:spPr bwMode="auto">
          <a:xfrm>
            <a:off x="5581391" y="4473897"/>
            <a:ext cx="255555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输出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sum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的值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8" name="AutoShape 14"/>
          <p:cNvSpPr>
            <a:spLocks noChangeArrowheads="1"/>
          </p:cNvSpPr>
          <p:nvPr/>
        </p:nvSpPr>
        <p:spPr bwMode="auto">
          <a:xfrm>
            <a:off x="6084342" y="5464526"/>
            <a:ext cx="1503363" cy="381000"/>
          </a:xfrm>
          <a:prstGeom prst="flowChartAlternateProcess">
            <a:avLst/>
          </a:prstGeom>
          <a:solidFill>
            <a:srgbClr val="FFFFE7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kumimoji="1" lang="zh-CN" altLang="en-US" sz="2400"/>
          </a:p>
        </p:txBody>
      </p:sp>
      <p:sp>
        <p:nvSpPr>
          <p:cNvPr id="15389" name="Text Box 15"/>
          <p:cNvSpPr txBox="1">
            <a:spLocks noChangeArrowheads="1"/>
          </p:cNvSpPr>
          <p:nvPr/>
        </p:nvSpPr>
        <p:spPr bwMode="auto">
          <a:xfrm>
            <a:off x="6198642" y="5424045"/>
            <a:ext cx="1274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结束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7" name="Line 16"/>
          <p:cNvSpPr>
            <a:spLocks noChangeShapeType="1"/>
          </p:cNvSpPr>
          <p:nvPr/>
        </p:nvSpPr>
        <p:spPr bwMode="auto">
          <a:xfrm flipH="1">
            <a:off x="6836024" y="4916267"/>
            <a:ext cx="0" cy="52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5383" name="AutoShape 7"/>
          <p:cNvSpPr>
            <a:spLocks noChangeArrowheads="1"/>
          </p:cNvSpPr>
          <p:nvPr/>
        </p:nvSpPr>
        <p:spPr bwMode="auto">
          <a:xfrm>
            <a:off x="5350124" y="2369716"/>
            <a:ext cx="2971800" cy="457200"/>
          </a:xfrm>
          <a:prstGeom prst="parallelogram">
            <a:avLst>
              <a:gd name="adj" fmla="val 160153"/>
            </a:avLst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kumimoji="1" lang="zh-CN" altLang="en-US" sz="2400"/>
          </a:p>
        </p:txBody>
      </p:sp>
      <p:sp>
        <p:nvSpPr>
          <p:cNvPr id="15384" name="Text Box 9"/>
          <p:cNvSpPr txBox="1">
            <a:spLocks noChangeArrowheads="1"/>
          </p:cNvSpPr>
          <p:nvPr/>
        </p:nvSpPr>
        <p:spPr bwMode="auto">
          <a:xfrm>
            <a:off x="6100367" y="2367335"/>
            <a:ext cx="147131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输入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x,y,z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5" name="Line 17"/>
          <p:cNvSpPr>
            <a:spLocks noChangeShapeType="1"/>
          </p:cNvSpPr>
          <p:nvPr/>
        </p:nvSpPr>
        <p:spPr bwMode="auto">
          <a:xfrm>
            <a:off x="6780462" y="1800002"/>
            <a:ext cx="0" cy="585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400"/>
          </a:p>
        </p:txBody>
      </p:sp>
      <p:sp>
        <p:nvSpPr>
          <p:cNvPr id="15380" name="Line 18"/>
          <p:cNvSpPr>
            <a:spLocks noChangeShapeType="1"/>
          </p:cNvSpPr>
          <p:nvPr/>
        </p:nvSpPr>
        <p:spPr bwMode="auto">
          <a:xfrm>
            <a:off x="6807448" y="2833464"/>
            <a:ext cx="0" cy="623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5381" name="Rectangle 19"/>
          <p:cNvSpPr>
            <a:spLocks noChangeArrowheads="1"/>
          </p:cNvSpPr>
          <p:nvPr/>
        </p:nvSpPr>
        <p:spPr bwMode="auto">
          <a:xfrm>
            <a:off x="5567612" y="3438302"/>
            <a:ext cx="2479675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kumimoji="1" lang="zh-CN" altLang="en-US" sz="2400"/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5426324" y="3438302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sum=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x+y+z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21"/>
          <p:cNvGrpSpPr/>
          <p:nvPr/>
        </p:nvGrpSpPr>
        <p:grpSpPr bwMode="auto">
          <a:xfrm>
            <a:off x="895400" y="4194323"/>
            <a:ext cx="3048000" cy="1919287"/>
            <a:chOff x="3504" y="576"/>
            <a:chExt cx="1920" cy="1209"/>
          </a:xfrm>
        </p:grpSpPr>
        <p:sp>
          <p:nvSpPr>
            <p:cNvPr id="15371" name="Rectangle 22"/>
            <p:cNvSpPr>
              <a:spLocks noChangeArrowheads="1"/>
            </p:cNvSpPr>
            <p:nvPr/>
          </p:nvSpPr>
          <p:spPr bwMode="auto">
            <a:xfrm>
              <a:off x="3504" y="1382"/>
              <a:ext cx="1920" cy="403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</a:t>
              </a:r>
              <a:r>
                <a:rPr lang="en-US" altLang="zh-CN" sz="3000">
                  <a:solidFill>
                    <a:schemeClr val="tx1"/>
                  </a:solidFill>
                  <a:latin typeface="Times New Roman" panose="02020603050405020304" pitchFamily="18" charset="0"/>
                </a:rPr>
                <a:t>sum</a:t>
              </a:r>
              <a:r>
                <a:rPr lang="zh-CN" altLang="en-US" sz="3000">
                  <a:solidFill>
                    <a:schemeClr val="tx1"/>
                  </a:solidFill>
                  <a:latin typeface="Times New Roman" panose="02020603050405020304" pitchFamily="18" charset="0"/>
                </a:rPr>
                <a:t>的值</a:t>
              </a:r>
              <a:endParaRPr lang="zh-CN" altLang="en-US" sz="3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Rectangle 23"/>
            <p:cNvSpPr>
              <a:spLocks noChangeArrowheads="1"/>
            </p:cNvSpPr>
            <p:nvPr/>
          </p:nvSpPr>
          <p:spPr bwMode="auto">
            <a:xfrm>
              <a:off x="3504" y="979"/>
              <a:ext cx="1920" cy="403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Times New Roman" panose="02020603050405020304" pitchFamily="18" charset="0"/>
                </a:rPr>
                <a:t>sum=x+y+z</a:t>
              </a:r>
              <a:endParaRPr lang="en-US" altLang="zh-CN" sz="3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Rectangle 24"/>
            <p:cNvSpPr>
              <a:spLocks noChangeArrowheads="1"/>
            </p:cNvSpPr>
            <p:nvPr/>
          </p:nvSpPr>
          <p:spPr bwMode="auto">
            <a:xfrm>
              <a:off x="3504" y="576"/>
              <a:ext cx="1920" cy="403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</a:t>
              </a:r>
              <a:r>
                <a:rPr lang="en-US" altLang="zh-CN" sz="3000">
                  <a:solidFill>
                    <a:schemeClr val="tx1"/>
                  </a:solidFill>
                  <a:latin typeface="Times New Roman" panose="02020603050405020304" pitchFamily="18" charset="0"/>
                </a:rPr>
                <a:t>x,y,z</a:t>
              </a:r>
              <a:endParaRPr lang="en-US" altLang="zh-CN" sz="3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Line 25"/>
            <p:cNvSpPr>
              <a:spLocks noChangeShapeType="1"/>
            </p:cNvSpPr>
            <p:nvPr/>
          </p:nvSpPr>
          <p:spPr bwMode="auto">
            <a:xfrm>
              <a:off x="3504" y="576"/>
              <a:ext cx="1920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5" name="Line 26"/>
            <p:cNvSpPr>
              <a:spLocks noChangeShapeType="1"/>
            </p:cNvSpPr>
            <p:nvPr/>
          </p:nvSpPr>
          <p:spPr bwMode="auto">
            <a:xfrm>
              <a:off x="3504" y="979"/>
              <a:ext cx="192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6" name="Line 27"/>
            <p:cNvSpPr>
              <a:spLocks noChangeShapeType="1"/>
            </p:cNvSpPr>
            <p:nvPr/>
          </p:nvSpPr>
          <p:spPr bwMode="auto">
            <a:xfrm>
              <a:off x="3504" y="1382"/>
              <a:ext cx="192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7" name="Line 28"/>
            <p:cNvSpPr>
              <a:spLocks noChangeShapeType="1"/>
            </p:cNvSpPr>
            <p:nvPr/>
          </p:nvSpPr>
          <p:spPr bwMode="auto">
            <a:xfrm>
              <a:off x="3504" y="1785"/>
              <a:ext cx="1920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8" name="Line 29"/>
            <p:cNvSpPr>
              <a:spLocks noChangeShapeType="1"/>
            </p:cNvSpPr>
            <p:nvPr/>
          </p:nvSpPr>
          <p:spPr bwMode="auto">
            <a:xfrm>
              <a:off x="3504" y="576"/>
              <a:ext cx="0" cy="1209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9" name="Line 30"/>
            <p:cNvSpPr>
              <a:spLocks noChangeShapeType="1"/>
            </p:cNvSpPr>
            <p:nvPr/>
          </p:nvSpPr>
          <p:spPr bwMode="auto">
            <a:xfrm>
              <a:off x="5424" y="576"/>
              <a:ext cx="0" cy="1209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189344" name="Rectangle 32"/>
          <p:cNvSpPr>
            <a:spLocks noChangeArrowheads="1"/>
          </p:cNvSpPr>
          <p:nvPr/>
        </p:nvSpPr>
        <p:spPr bwMode="auto">
          <a:xfrm>
            <a:off x="933500" y="6099323"/>
            <a:ext cx="2971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N-S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结构流程图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kumimoji="1"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kumimoji="1"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189344" grpId="0" bldLvl="5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7920880" cy="6858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kumimoji="1"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52400" y="1143000"/>
            <a:ext cx="8934450" cy="5410200"/>
          </a:xfrm>
        </p:spPr>
        <p:txBody>
          <a:bodyPr/>
          <a:lstStyle/>
          <a:p>
            <a:pPr marL="0" indent="0">
              <a:spcBef>
                <a:spcPct val="15000"/>
              </a:spcBef>
              <a:buNone/>
              <a:defRPr/>
            </a:pP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标准输入：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向计算机输入数据是人机交互最基本的操作，有多种方式，如鼠标、键盘、扫描仪、话筒、数据文件等等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中有一个内置函数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通过键盘向计算机输入数据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15000"/>
              </a:spcBef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函数的用法如下：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15000"/>
              </a:spcBef>
              <a:buNone/>
              <a:defRPr/>
            </a:pP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=input([prompt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15000"/>
              </a:spcBef>
              <a:buNone/>
              <a:defRPr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5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为函数的返回值，字符串类型</a:t>
            </a:r>
            <a:endParaRPr lang="en-US" altLang="zh-CN" sz="28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5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rompt</a:t>
            </a: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为输入时系统给出的提示信息</a:t>
            </a:r>
            <a:endParaRPr lang="en-US" altLang="zh-CN" sz="28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5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如果要输入数字，需要将</a:t>
            </a:r>
            <a:r>
              <a:rPr lang="en-US" altLang="zh-CN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转换成数值型数据</a:t>
            </a:r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标准输入：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8229600" cy="4752528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如果要输入数值类型数据，可以使用类型转换函数将字符串转换为数值。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&gt;&gt;&gt; x=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(input(“please input your input:”))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please input your </a:t>
            </a:r>
            <a:r>
              <a:rPr lang="en-US" altLang="zh-CN" sz="28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input:5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</a:t>
            </a:r>
            <a:endParaRPr lang="en-US" altLang="zh-CN" sz="28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&gt;&gt;&gt;print(type(x))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&lt;</a:t>
            </a:r>
            <a:r>
              <a:rPr lang="en-US" altLang="zh-CN" sz="28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class'int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'&gt;</a:t>
            </a:r>
            <a:endParaRPr lang="en-US" altLang="zh-CN" sz="28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接受的是字符串“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（）函数将字符串转换为整型。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3686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133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683147" y="686354"/>
            <a:ext cx="7065317" cy="914400"/>
          </a:xfrm>
        </p:spPr>
        <p:txBody>
          <a:bodyPr/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《Python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5"/>
          <p:cNvSpPr txBox="1"/>
          <p:nvPr/>
        </p:nvSpPr>
        <p:spPr bwMode="auto">
          <a:xfrm>
            <a:off x="2267585" y="3306445"/>
            <a:ext cx="51238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r>
              <a:rPr lang="zh-CN" altLang="en-US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 </a:t>
            </a:r>
            <a:r>
              <a:rPr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控制结构</a:t>
            </a:r>
            <a:endParaRPr sz="36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528" y="404664"/>
            <a:ext cx="1579758" cy="1573439"/>
            <a:chOff x="-37861" y="1124744"/>
            <a:chExt cx="1084458" cy="1080120"/>
          </a:xfrm>
        </p:grpSpPr>
        <p:sp>
          <p:nvSpPr>
            <p:cNvPr id="17" name="椭圆 16"/>
            <p:cNvSpPr/>
            <p:nvPr userDrawn="1"/>
          </p:nvSpPr>
          <p:spPr bwMode="auto">
            <a:xfrm>
              <a:off x="36316" y="1196752"/>
              <a:ext cx="936104" cy="9361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1" y="1124744"/>
              <a:ext cx="1084458" cy="10801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标准输入：</a:t>
            </a:r>
            <a:r>
              <a:rPr lang="en-US" altLang="zh-CN" sz="3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en-US" altLang="zh-CN" sz="3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29600" cy="53285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Python2.x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中，函数返回结果的类型由输入时使用的界定符来决定。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&gt;&gt;&gt;x=input("Please enter your input: ")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Please enter your input: </a:t>
            </a:r>
            <a:r>
              <a:rPr lang="en-US" altLang="zh-CN" sz="2400" dirty="0">
                <a:solidFill>
                  <a:srgbClr val="C00000"/>
                </a:solidFill>
              </a:rPr>
              <a:t>5</a:t>
            </a:r>
            <a:r>
              <a:rPr lang="en-US" altLang="zh-CN" sz="2400" dirty="0"/>
              <a:t>    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&gt;&gt;&gt;x=input("Please enter your input: ")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Please enter your input: </a:t>
            </a:r>
            <a:r>
              <a:rPr lang="en-US" altLang="zh-CN" sz="2400" dirty="0">
                <a:solidFill>
                  <a:srgbClr val="C00000"/>
                </a:solidFill>
              </a:rPr>
              <a:t>'5' </a:t>
            </a:r>
            <a:r>
              <a:rPr lang="en-US" altLang="zh-CN" sz="2400" dirty="0"/>
              <a:t>   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&gt;&gt;&gt;x=input("Please enter your input: ")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Please enter your input: </a:t>
            </a:r>
            <a:r>
              <a:rPr lang="en-US" altLang="zh-CN" sz="2400" dirty="0">
                <a:solidFill>
                  <a:srgbClr val="C00000"/>
                </a:solidFill>
              </a:rPr>
              <a:t>[1,2,3] </a:t>
            </a:r>
            <a:r>
              <a:rPr lang="en-US" altLang="zh-CN" sz="2400" dirty="0"/>
              <a:t>   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&gt;&gt;&gt;x=input("Please enter your input: ")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Please enter your input: </a:t>
            </a:r>
            <a:r>
              <a:rPr lang="en-US" altLang="zh-CN" sz="2400" dirty="0">
                <a:solidFill>
                  <a:srgbClr val="C00000"/>
                </a:solidFill>
              </a:rPr>
              <a:t>(1,2,3)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3379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标准输出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:print()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Python2.x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中使用的是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Python3.x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中使用的是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rint()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函数的一般形式为：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n][,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分隔符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][,end=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输出项之间用逗号分隔，没有输出项时输出一个空行。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表示输出时候各个输出项之间的分隔符，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表示输出时的结束符。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539552" y="1196752"/>
            <a:ext cx="8229600" cy="5112568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print函数从左求出至右各输出项的值，并将各输出项的值依次显示在屏幕的同一行上。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&gt;&gt;&gt;x,y=2,3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&gt;&gt;&gt;print(x,y)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2 3</a:t>
            </a:r>
            <a:endParaRPr lang="zh-CN" altLang="en-US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&gt;&gt;&gt;print(x,y,sep=':')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2:3</a:t>
            </a:r>
            <a:endParaRPr lang="zh-CN" altLang="en-US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&gt;&gt;&gt;print(x,y,sep=':',end='%)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2:3%</a:t>
            </a:r>
            <a:endParaRPr lang="zh-CN" altLang="en-US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标准输出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:print()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3789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4.1.2 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格式控制字符串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（输出项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，输出项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输出项）</a:t>
            </a:r>
            <a:endParaRPr lang="zh-CN" altLang="en-US" sz="28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常规字符：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包括可显示的字符和用转义字符表示的字符。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格式控制符：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开头的一个或多个字符，以说明输出数据的类型、形式、长度、小数位数等。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”sum=%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d”%x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389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rint()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格式化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5" name="Group 2"/>
          <p:cNvGrpSpPr/>
          <p:nvPr/>
        </p:nvGrpSpPr>
        <p:grpSpPr bwMode="auto">
          <a:xfrm>
            <a:off x="899592" y="1573212"/>
            <a:ext cx="7535863" cy="4319587"/>
            <a:chOff x="768" y="768"/>
            <a:chExt cx="4464" cy="2721"/>
          </a:xfrm>
        </p:grpSpPr>
        <p:sp>
          <p:nvSpPr>
            <p:cNvPr id="23581" name="Rectangle 5"/>
            <p:cNvSpPr>
              <a:spLocks noChangeArrowheads="1"/>
            </p:cNvSpPr>
            <p:nvPr/>
          </p:nvSpPr>
          <p:spPr bwMode="auto">
            <a:xfrm>
              <a:off x="768" y="3141"/>
              <a:ext cx="417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82" name="Rectangle 6"/>
            <p:cNvSpPr>
              <a:spLocks noChangeArrowheads="1"/>
            </p:cNvSpPr>
            <p:nvPr/>
          </p:nvSpPr>
          <p:spPr bwMode="auto">
            <a:xfrm>
              <a:off x="768" y="2802"/>
              <a:ext cx="417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83" name="Rectangle 7"/>
            <p:cNvSpPr>
              <a:spLocks noChangeArrowheads="1"/>
            </p:cNvSpPr>
            <p:nvPr/>
          </p:nvSpPr>
          <p:spPr bwMode="auto">
            <a:xfrm>
              <a:off x="768" y="2463"/>
              <a:ext cx="417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84" name="Rectangle 8"/>
            <p:cNvSpPr>
              <a:spLocks noChangeArrowheads="1"/>
            </p:cNvSpPr>
            <p:nvPr/>
          </p:nvSpPr>
          <p:spPr bwMode="auto">
            <a:xfrm>
              <a:off x="768" y="2124"/>
              <a:ext cx="417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85" name="Rectangle 9"/>
            <p:cNvSpPr>
              <a:spLocks noChangeArrowheads="1"/>
            </p:cNvSpPr>
            <p:nvPr/>
          </p:nvSpPr>
          <p:spPr bwMode="auto">
            <a:xfrm>
              <a:off x="768" y="1785"/>
              <a:ext cx="417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 4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86" name="Rectangle 10"/>
            <p:cNvSpPr>
              <a:spLocks noChangeArrowheads="1"/>
            </p:cNvSpPr>
            <p:nvPr/>
          </p:nvSpPr>
          <p:spPr bwMode="auto">
            <a:xfrm>
              <a:off x="768" y="1446"/>
              <a:ext cx="417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87" name="Rectangle 11"/>
            <p:cNvSpPr>
              <a:spLocks noChangeArrowheads="1"/>
            </p:cNvSpPr>
            <p:nvPr/>
          </p:nvSpPr>
          <p:spPr bwMode="auto">
            <a:xfrm>
              <a:off x="768" y="1107"/>
              <a:ext cx="417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88" name="Rectangle 12"/>
            <p:cNvSpPr>
              <a:spLocks noChangeArrowheads="1"/>
            </p:cNvSpPr>
            <p:nvPr/>
          </p:nvSpPr>
          <p:spPr bwMode="auto">
            <a:xfrm>
              <a:off x="768" y="768"/>
              <a:ext cx="417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89" name="Rectangle 17"/>
            <p:cNvSpPr>
              <a:spLocks noChangeArrowheads="1"/>
            </p:cNvSpPr>
            <p:nvPr/>
          </p:nvSpPr>
          <p:spPr bwMode="auto">
            <a:xfrm>
              <a:off x="2304" y="3141"/>
              <a:ext cx="2928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90" name="Rectangle 18"/>
            <p:cNvSpPr>
              <a:spLocks noChangeArrowheads="1"/>
            </p:cNvSpPr>
            <p:nvPr/>
          </p:nvSpPr>
          <p:spPr bwMode="auto">
            <a:xfrm>
              <a:off x="1185" y="3141"/>
              <a:ext cx="1119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91" name="Rectangle 19"/>
            <p:cNvSpPr>
              <a:spLocks noChangeArrowheads="1"/>
            </p:cNvSpPr>
            <p:nvPr/>
          </p:nvSpPr>
          <p:spPr bwMode="auto">
            <a:xfrm>
              <a:off x="2304" y="2802"/>
              <a:ext cx="2928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92" name="Rectangle 20"/>
            <p:cNvSpPr>
              <a:spLocks noChangeArrowheads="1"/>
            </p:cNvSpPr>
            <p:nvPr/>
          </p:nvSpPr>
          <p:spPr bwMode="auto">
            <a:xfrm>
              <a:off x="1185" y="2802"/>
              <a:ext cx="1119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93" name="Rectangle 21"/>
            <p:cNvSpPr>
              <a:spLocks noChangeArrowheads="1"/>
            </p:cNvSpPr>
            <p:nvPr/>
          </p:nvSpPr>
          <p:spPr bwMode="auto">
            <a:xfrm>
              <a:off x="2304" y="2463"/>
              <a:ext cx="2928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94" name="Rectangle 22"/>
            <p:cNvSpPr>
              <a:spLocks noChangeArrowheads="1"/>
            </p:cNvSpPr>
            <p:nvPr/>
          </p:nvSpPr>
          <p:spPr bwMode="auto">
            <a:xfrm>
              <a:off x="1185" y="2463"/>
              <a:ext cx="1119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95" name="Rectangle 23"/>
            <p:cNvSpPr>
              <a:spLocks noChangeArrowheads="1"/>
            </p:cNvSpPr>
            <p:nvPr/>
          </p:nvSpPr>
          <p:spPr bwMode="auto">
            <a:xfrm>
              <a:off x="2304" y="2124"/>
              <a:ext cx="2928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96" name="Rectangle 24"/>
            <p:cNvSpPr>
              <a:spLocks noChangeArrowheads="1"/>
            </p:cNvSpPr>
            <p:nvPr/>
          </p:nvSpPr>
          <p:spPr bwMode="auto">
            <a:xfrm>
              <a:off x="1185" y="2124"/>
              <a:ext cx="1119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97" name="Rectangle 25"/>
            <p:cNvSpPr>
              <a:spLocks noChangeArrowheads="1"/>
            </p:cNvSpPr>
            <p:nvPr/>
          </p:nvSpPr>
          <p:spPr bwMode="auto">
            <a:xfrm>
              <a:off x="2304" y="1785"/>
              <a:ext cx="2928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98" name="Rectangle 26"/>
            <p:cNvSpPr>
              <a:spLocks noChangeArrowheads="1"/>
            </p:cNvSpPr>
            <p:nvPr/>
          </p:nvSpPr>
          <p:spPr bwMode="auto">
            <a:xfrm>
              <a:off x="1185" y="1785"/>
              <a:ext cx="1119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599" name="Rectangle 27"/>
            <p:cNvSpPr>
              <a:spLocks noChangeArrowheads="1"/>
            </p:cNvSpPr>
            <p:nvPr/>
          </p:nvSpPr>
          <p:spPr bwMode="auto">
            <a:xfrm>
              <a:off x="2304" y="1446"/>
              <a:ext cx="2928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600" name="Rectangle 28"/>
            <p:cNvSpPr>
              <a:spLocks noChangeArrowheads="1"/>
            </p:cNvSpPr>
            <p:nvPr/>
          </p:nvSpPr>
          <p:spPr bwMode="auto">
            <a:xfrm>
              <a:off x="1185" y="1446"/>
              <a:ext cx="1119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601" name="Rectangle 29"/>
            <p:cNvSpPr>
              <a:spLocks noChangeArrowheads="1"/>
            </p:cNvSpPr>
            <p:nvPr/>
          </p:nvSpPr>
          <p:spPr bwMode="auto">
            <a:xfrm>
              <a:off x="2304" y="1107"/>
              <a:ext cx="2928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602" name="Rectangle 30"/>
            <p:cNvSpPr>
              <a:spLocks noChangeArrowheads="1"/>
            </p:cNvSpPr>
            <p:nvPr/>
          </p:nvSpPr>
          <p:spPr bwMode="auto">
            <a:xfrm>
              <a:off x="1185" y="1107"/>
              <a:ext cx="1119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603" name="Rectangle 31"/>
            <p:cNvSpPr>
              <a:spLocks noChangeArrowheads="1"/>
            </p:cNvSpPr>
            <p:nvPr/>
          </p:nvSpPr>
          <p:spPr bwMode="auto">
            <a:xfrm>
              <a:off x="2304" y="768"/>
              <a:ext cx="2928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604" name="Rectangle 32"/>
            <p:cNvSpPr>
              <a:spLocks noChangeArrowheads="1"/>
            </p:cNvSpPr>
            <p:nvPr/>
          </p:nvSpPr>
          <p:spPr bwMode="auto">
            <a:xfrm>
              <a:off x="1185" y="768"/>
              <a:ext cx="1119" cy="339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23605" name="Line 33"/>
            <p:cNvSpPr>
              <a:spLocks noChangeShapeType="1"/>
            </p:cNvSpPr>
            <p:nvPr/>
          </p:nvSpPr>
          <p:spPr bwMode="auto">
            <a:xfrm>
              <a:off x="768" y="1107"/>
              <a:ext cx="44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6" name="Line 34"/>
            <p:cNvSpPr>
              <a:spLocks noChangeShapeType="1"/>
            </p:cNvSpPr>
            <p:nvPr/>
          </p:nvSpPr>
          <p:spPr bwMode="auto">
            <a:xfrm>
              <a:off x="768" y="1446"/>
              <a:ext cx="44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7" name="Line 35"/>
            <p:cNvSpPr>
              <a:spLocks noChangeShapeType="1"/>
            </p:cNvSpPr>
            <p:nvPr/>
          </p:nvSpPr>
          <p:spPr bwMode="auto">
            <a:xfrm>
              <a:off x="768" y="1785"/>
              <a:ext cx="44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8" name="Line 36"/>
            <p:cNvSpPr>
              <a:spLocks noChangeShapeType="1"/>
            </p:cNvSpPr>
            <p:nvPr/>
          </p:nvSpPr>
          <p:spPr bwMode="auto">
            <a:xfrm>
              <a:off x="768" y="2124"/>
              <a:ext cx="44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Line 37"/>
            <p:cNvSpPr>
              <a:spLocks noChangeShapeType="1"/>
            </p:cNvSpPr>
            <p:nvPr/>
          </p:nvSpPr>
          <p:spPr bwMode="auto">
            <a:xfrm>
              <a:off x="768" y="2463"/>
              <a:ext cx="44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Line 38"/>
            <p:cNvSpPr>
              <a:spLocks noChangeShapeType="1"/>
            </p:cNvSpPr>
            <p:nvPr/>
          </p:nvSpPr>
          <p:spPr bwMode="auto">
            <a:xfrm>
              <a:off x="768" y="2802"/>
              <a:ext cx="44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1" name="Line 39"/>
            <p:cNvSpPr>
              <a:spLocks noChangeShapeType="1"/>
            </p:cNvSpPr>
            <p:nvPr/>
          </p:nvSpPr>
          <p:spPr bwMode="auto">
            <a:xfrm>
              <a:off x="768" y="3141"/>
              <a:ext cx="44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2" name="Line 40"/>
            <p:cNvSpPr>
              <a:spLocks noChangeShapeType="1"/>
            </p:cNvSpPr>
            <p:nvPr/>
          </p:nvSpPr>
          <p:spPr bwMode="auto">
            <a:xfrm>
              <a:off x="768" y="3480"/>
              <a:ext cx="44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3" name="Line 42"/>
            <p:cNvSpPr>
              <a:spLocks noChangeShapeType="1"/>
            </p:cNvSpPr>
            <p:nvPr/>
          </p:nvSpPr>
          <p:spPr bwMode="auto">
            <a:xfrm>
              <a:off x="2304" y="768"/>
              <a:ext cx="0" cy="272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4" name="Line 43"/>
            <p:cNvSpPr>
              <a:spLocks noChangeShapeType="1"/>
            </p:cNvSpPr>
            <p:nvPr/>
          </p:nvSpPr>
          <p:spPr bwMode="auto">
            <a:xfrm>
              <a:off x="1185" y="768"/>
              <a:ext cx="0" cy="269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5" name="Line 44"/>
            <p:cNvSpPr>
              <a:spLocks noChangeShapeType="1"/>
            </p:cNvSpPr>
            <p:nvPr/>
          </p:nvSpPr>
          <p:spPr bwMode="auto">
            <a:xfrm>
              <a:off x="768" y="768"/>
              <a:ext cx="4464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6" name="Line 45"/>
            <p:cNvSpPr>
              <a:spLocks noChangeShapeType="1"/>
            </p:cNvSpPr>
            <p:nvPr/>
          </p:nvSpPr>
          <p:spPr bwMode="auto">
            <a:xfrm>
              <a:off x="768" y="799"/>
              <a:ext cx="0" cy="269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7" name="Line 46"/>
            <p:cNvSpPr>
              <a:spLocks noChangeShapeType="1"/>
            </p:cNvSpPr>
            <p:nvPr/>
          </p:nvSpPr>
          <p:spPr bwMode="auto">
            <a:xfrm flipH="1">
              <a:off x="5232" y="768"/>
              <a:ext cx="0" cy="271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8" name="Line 47"/>
            <p:cNvSpPr>
              <a:spLocks noChangeShapeType="1"/>
            </p:cNvSpPr>
            <p:nvPr/>
          </p:nvSpPr>
          <p:spPr bwMode="auto">
            <a:xfrm>
              <a:off x="768" y="3480"/>
              <a:ext cx="4464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24177" name="Text Box 49"/>
          <p:cNvSpPr txBox="1">
            <a:spLocks noChangeArrowheads="1"/>
          </p:cNvSpPr>
          <p:nvPr/>
        </p:nvSpPr>
        <p:spPr bwMode="auto">
          <a:xfrm>
            <a:off x="1810817" y="1527174"/>
            <a:ext cx="1300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d</a:t>
            </a:r>
            <a:r>
              <a:rPr lang="zh-CN" altLang="en-US">
                <a:latin typeface="楷体_GB2312" pitchFamily="49" charset="-122"/>
              </a:rPr>
              <a:t>或</a:t>
            </a:r>
            <a:r>
              <a:rPr lang="en-US" altLang="zh-CN">
                <a:latin typeface="楷体_GB2312" pitchFamily="49" charset="-122"/>
              </a:rPr>
              <a:t>i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224178" name="Text Box 50"/>
          <p:cNvSpPr txBox="1">
            <a:spLocks noChangeArrowheads="1"/>
          </p:cNvSpPr>
          <p:nvPr/>
        </p:nvSpPr>
        <p:spPr bwMode="auto">
          <a:xfrm>
            <a:off x="3517380" y="1493837"/>
            <a:ext cx="2846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十进制格式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2224179" name="Text Box 51"/>
          <p:cNvSpPr txBox="1">
            <a:spLocks noChangeArrowheads="1"/>
          </p:cNvSpPr>
          <p:nvPr/>
        </p:nvSpPr>
        <p:spPr bwMode="auto">
          <a:xfrm>
            <a:off x="1810817" y="2027237"/>
            <a:ext cx="760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o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224180" name="Text Box 52"/>
          <p:cNvSpPr txBox="1">
            <a:spLocks noChangeArrowheads="1"/>
          </p:cNvSpPr>
          <p:nvPr/>
        </p:nvSpPr>
        <p:spPr bwMode="auto">
          <a:xfrm>
            <a:off x="3517380" y="2027237"/>
            <a:ext cx="2846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八进制格式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2224181" name="Text Box 53"/>
          <p:cNvSpPr txBox="1">
            <a:spLocks noChangeArrowheads="1"/>
          </p:cNvSpPr>
          <p:nvPr/>
        </p:nvSpPr>
        <p:spPr bwMode="auto">
          <a:xfrm>
            <a:off x="1766367" y="2598737"/>
            <a:ext cx="3006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x</a:t>
            </a:r>
            <a:r>
              <a:rPr lang="zh-CN" altLang="en-US">
                <a:latin typeface="楷体_GB2312" pitchFamily="49" charset="-122"/>
              </a:rPr>
              <a:t>、</a:t>
            </a:r>
            <a:r>
              <a:rPr lang="en-US" altLang="zh-CN">
                <a:latin typeface="楷体_GB2312" pitchFamily="49" charset="-122"/>
              </a:rPr>
              <a:t>X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224182" name="Text Box 54"/>
          <p:cNvSpPr txBox="1">
            <a:spLocks noChangeArrowheads="1"/>
          </p:cNvSpPr>
          <p:nvPr/>
        </p:nvSpPr>
        <p:spPr bwMode="auto">
          <a:xfrm>
            <a:off x="3517380" y="2598737"/>
            <a:ext cx="3368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十六进制格式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2224184" name="Text Box 56"/>
          <p:cNvSpPr txBox="1">
            <a:spLocks noChangeArrowheads="1"/>
          </p:cNvSpPr>
          <p:nvPr/>
        </p:nvSpPr>
        <p:spPr bwMode="auto">
          <a:xfrm>
            <a:off x="3517380" y="3109912"/>
            <a:ext cx="417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楷体_GB2312" pitchFamily="49" charset="-122"/>
            </a:endParaRPr>
          </a:p>
        </p:txBody>
      </p:sp>
      <p:sp>
        <p:nvSpPr>
          <p:cNvPr id="2224185" name="Text Box 57"/>
          <p:cNvSpPr txBox="1">
            <a:spLocks noChangeArrowheads="1"/>
          </p:cNvSpPr>
          <p:nvPr/>
        </p:nvSpPr>
        <p:spPr bwMode="auto">
          <a:xfrm>
            <a:off x="1810817" y="3178174"/>
            <a:ext cx="760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c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224186" name="Text Box 58"/>
          <p:cNvSpPr txBox="1">
            <a:spLocks noChangeArrowheads="1"/>
          </p:cNvSpPr>
          <p:nvPr/>
        </p:nvSpPr>
        <p:spPr bwMode="auto">
          <a:xfrm>
            <a:off x="3491980" y="3146424"/>
            <a:ext cx="3594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一个字符格式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2224187" name="Text Box 59"/>
          <p:cNvSpPr txBox="1">
            <a:spLocks noChangeArrowheads="1"/>
          </p:cNvSpPr>
          <p:nvPr/>
        </p:nvSpPr>
        <p:spPr bwMode="auto">
          <a:xfrm>
            <a:off x="1750492" y="3762374"/>
            <a:ext cx="7604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s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224188" name="Text Box 60"/>
          <p:cNvSpPr txBox="1">
            <a:spLocks noChangeArrowheads="1"/>
          </p:cNvSpPr>
          <p:nvPr/>
        </p:nvSpPr>
        <p:spPr bwMode="auto">
          <a:xfrm>
            <a:off x="3491980" y="3684587"/>
            <a:ext cx="2846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字符串格式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2224189" name="Text Box 61"/>
          <p:cNvSpPr txBox="1">
            <a:spLocks noChangeArrowheads="1"/>
          </p:cNvSpPr>
          <p:nvPr/>
        </p:nvSpPr>
        <p:spPr bwMode="auto">
          <a:xfrm>
            <a:off x="1750492" y="4344987"/>
            <a:ext cx="760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f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224190" name="Text Box 62"/>
          <p:cNvSpPr txBox="1">
            <a:spLocks noChangeArrowheads="1"/>
          </p:cNvSpPr>
          <p:nvPr/>
        </p:nvSpPr>
        <p:spPr bwMode="auto">
          <a:xfrm>
            <a:off x="3504680" y="4222749"/>
            <a:ext cx="2324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实数格式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2224191" name="Text Box 63"/>
          <p:cNvSpPr txBox="1">
            <a:spLocks noChangeArrowheads="1"/>
          </p:cNvSpPr>
          <p:nvPr/>
        </p:nvSpPr>
        <p:spPr bwMode="auto">
          <a:xfrm>
            <a:off x="1604442" y="4775199"/>
            <a:ext cx="30067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</a:rPr>
              <a:t>或</a:t>
            </a:r>
            <a:r>
              <a:rPr lang="en-US" altLang="zh-CN">
                <a:latin typeface="楷体_GB2312" pitchFamily="49" charset="-122"/>
              </a:rPr>
              <a:t>E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224192" name="Text Box 64"/>
          <p:cNvSpPr txBox="1">
            <a:spLocks noChangeArrowheads="1"/>
          </p:cNvSpPr>
          <p:nvPr/>
        </p:nvSpPr>
        <p:spPr bwMode="auto">
          <a:xfrm>
            <a:off x="3504680" y="4802187"/>
            <a:ext cx="2324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指数格式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2224193" name="Text Box 65"/>
          <p:cNvSpPr txBox="1">
            <a:spLocks noChangeArrowheads="1"/>
          </p:cNvSpPr>
          <p:nvPr/>
        </p:nvSpPr>
        <p:spPr bwMode="auto">
          <a:xfrm>
            <a:off x="1604442" y="5381624"/>
            <a:ext cx="1376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</a:rPr>
              <a:t>或</a:t>
            </a:r>
            <a:r>
              <a:rPr lang="en-US" altLang="zh-CN">
                <a:latin typeface="楷体_GB2312" pitchFamily="49" charset="-122"/>
              </a:rPr>
              <a:t>G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3572" name="Text Box 66"/>
          <p:cNvSpPr txBox="1">
            <a:spLocks noChangeArrowheads="1"/>
          </p:cNvSpPr>
          <p:nvPr/>
        </p:nvSpPr>
        <p:spPr bwMode="auto">
          <a:xfrm>
            <a:off x="1056755" y="1463674"/>
            <a:ext cx="388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1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3573" name="Text Box 67"/>
          <p:cNvSpPr txBox="1">
            <a:spLocks noChangeArrowheads="1"/>
          </p:cNvSpPr>
          <p:nvPr/>
        </p:nvSpPr>
        <p:spPr bwMode="auto">
          <a:xfrm>
            <a:off x="1040880" y="2027237"/>
            <a:ext cx="388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2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3574" name="Text Box 68"/>
          <p:cNvSpPr txBox="1">
            <a:spLocks noChangeArrowheads="1"/>
          </p:cNvSpPr>
          <p:nvPr/>
        </p:nvSpPr>
        <p:spPr bwMode="auto">
          <a:xfrm>
            <a:off x="996430" y="2598737"/>
            <a:ext cx="388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3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3575" name="Text Box 70"/>
          <p:cNvSpPr txBox="1">
            <a:spLocks noChangeArrowheads="1"/>
          </p:cNvSpPr>
          <p:nvPr/>
        </p:nvSpPr>
        <p:spPr bwMode="auto">
          <a:xfrm>
            <a:off x="1005955" y="3673474"/>
            <a:ext cx="388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5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3576" name="Text Box 71"/>
          <p:cNvSpPr txBox="1">
            <a:spLocks noChangeArrowheads="1"/>
          </p:cNvSpPr>
          <p:nvPr/>
        </p:nvSpPr>
        <p:spPr bwMode="auto">
          <a:xfrm>
            <a:off x="980555" y="4206874"/>
            <a:ext cx="388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6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3577" name="Text Box 72"/>
          <p:cNvSpPr txBox="1">
            <a:spLocks noChangeArrowheads="1"/>
          </p:cNvSpPr>
          <p:nvPr/>
        </p:nvSpPr>
        <p:spPr bwMode="auto">
          <a:xfrm>
            <a:off x="986905" y="4778374"/>
            <a:ext cx="388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7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3578" name="Text Box 73"/>
          <p:cNvSpPr txBox="1">
            <a:spLocks noChangeArrowheads="1"/>
          </p:cNvSpPr>
          <p:nvPr/>
        </p:nvSpPr>
        <p:spPr bwMode="auto">
          <a:xfrm>
            <a:off x="980555" y="5311774"/>
            <a:ext cx="388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8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2224206" name="Text Box 78"/>
          <p:cNvSpPr txBox="1">
            <a:spLocks noChangeArrowheads="1"/>
          </p:cNvSpPr>
          <p:nvPr/>
        </p:nvSpPr>
        <p:spPr bwMode="auto">
          <a:xfrm>
            <a:off x="3517380" y="5311774"/>
            <a:ext cx="4178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</a:rPr>
              <a:t>中较短一种格式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23580" name="文本框 103"/>
          <p:cNvSpPr txBox="1">
            <a:spLocks noChangeArrowheads="1"/>
          </p:cNvSpPr>
          <p:nvPr/>
        </p:nvSpPr>
        <p:spPr bwMode="auto">
          <a:xfrm>
            <a:off x="228600" y="5735638"/>
            <a:ext cx="83613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224177" grpId="0"/>
      <p:bldP spid="2224178" grpId="0"/>
      <p:bldP spid="2224179" grpId="0"/>
      <p:bldP spid="2224180" grpId="0"/>
      <p:bldP spid="2224181" grpId="0"/>
      <p:bldP spid="2224182" grpId="0"/>
      <p:bldP spid="2224184" grpId="0"/>
      <p:bldP spid="2224185" grpId="0"/>
      <p:bldP spid="2224186" grpId="0"/>
      <p:bldP spid="2224187" grpId="0"/>
      <p:bldP spid="2224188" grpId="0"/>
      <p:bldP spid="2224189" grpId="0"/>
      <p:bldP spid="2224190" grpId="0"/>
      <p:bldP spid="2224191" grpId="0"/>
      <p:bldP spid="2224192" grpId="0"/>
      <p:bldP spid="2224193" grpId="0"/>
      <p:bldP spid="22242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附加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格式说明符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xfrm>
            <a:off x="539552" y="1196752"/>
            <a:ext cx="8208912" cy="4525963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域宽，十进制整数，用以描述输出数据所占宽度。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-457200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附加域宽，十进制整数，用于指定实型数据小数部分的输出位数。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-457200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：输出数据左对齐，默认为右对齐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-457200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输出正数时，也以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号开头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-457200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的前缀时，输出结果前面加上前导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-457200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-457200">
              <a:buFont typeface="Wingdings" panose="05000000000000000000" pitchFamily="2" charset="2"/>
              <a:buNone/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952184" cy="68580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格式化输出：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6" name="内容占位符 2"/>
          <p:cNvSpPr>
            <a:spLocks noGrp="1" noChangeArrowheads="1"/>
          </p:cNvSpPr>
          <p:nvPr>
            <p:ph idx="1"/>
          </p:nvPr>
        </p:nvSpPr>
        <p:spPr>
          <a:xfrm>
            <a:off x="228600" y="1190773"/>
            <a:ext cx="8699376" cy="5262563"/>
          </a:xfrm>
          <a:solidFill>
            <a:srgbClr val="CCECFF"/>
          </a:solidFill>
          <a:ln w="381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chemeClr val="tx2"/>
                </a:solidFill>
              </a:rPr>
              <a:t>&gt;&gt;&gt;year = 2017</a:t>
            </a:r>
            <a:endParaRPr kumimoji="1" lang="zh-CN" altLang="en-US" sz="2800" kern="12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chemeClr val="tx2"/>
                </a:solidFill>
              </a:rPr>
              <a:t>&gt;&gt;&gt;month = 1</a:t>
            </a:r>
            <a:endParaRPr kumimoji="1" lang="zh-CN" altLang="en-US" sz="2800" kern="12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chemeClr val="tx2"/>
                </a:solidFill>
              </a:rPr>
              <a:t>&gt;&gt;&gt;day = 28</a:t>
            </a:r>
            <a:endParaRPr kumimoji="1" lang="zh-CN" altLang="en-US" sz="2800" kern="12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chemeClr val="tx2"/>
                </a:solidFill>
              </a:rPr>
              <a:t>&gt;&gt; print('%04d-%02d-%02d'%(year,month,day)) </a:t>
            </a:r>
            <a:endParaRPr kumimoji="1" lang="zh-CN" altLang="en-US" sz="2800" kern="12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rgbClr val="0000CC"/>
                </a:solidFill>
              </a:rPr>
              <a:t>2017-01-28   </a:t>
            </a:r>
            <a:r>
              <a:rPr kumimoji="1" lang="zh-CN" altLang="en-US" sz="2800" kern="1200" dirty="0">
                <a:solidFill>
                  <a:schemeClr val="tx2"/>
                </a:solidFill>
              </a:rPr>
              <a:t> </a:t>
            </a:r>
            <a:endParaRPr kumimoji="1" lang="en-US" altLang="zh-CN" sz="2800" kern="12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chemeClr val="tx2"/>
                </a:solidFill>
              </a:rPr>
              <a:t> &gt;&gt;&gt;value = 8.123</a:t>
            </a:r>
            <a:endParaRPr kumimoji="1" lang="zh-CN" altLang="en-US" sz="2800" kern="12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chemeClr val="tx2"/>
                </a:solidFill>
              </a:rPr>
              <a:t>&gt;&gt; print('%06.2f'%value</a:t>
            </a:r>
            <a:r>
              <a:rPr kumimoji="1" lang="en-US" altLang="zh-CN" sz="2800" kern="1200" dirty="0">
                <a:solidFill>
                  <a:schemeClr val="tx2"/>
                </a:solidFill>
              </a:rPr>
              <a:t>)</a:t>
            </a:r>
            <a:endParaRPr kumimoji="1" lang="en-US" altLang="zh-CN" sz="2800" kern="12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rgbClr val="0000CC"/>
                </a:solidFill>
              </a:rPr>
              <a:t>008.12 </a:t>
            </a:r>
            <a:endParaRPr kumimoji="1" lang="zh-CN" altLang="en-US" sz="2800" kern="1200" dirty="0">
              <a:solidFill>
                <a:srgbClr val="0000CC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chemeClr val="tx2"/>
                </a:solidFill>
              </a:rPr>
              <a:t>&gt;&gt;&gt;print('%d'%10) </a:t>
            </a:r>
            <a:endParaRPr kumimoji="1" lang="en-US" altLang="zh-CN" sz="2800" kern="12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800" kern="1200" dirty="0">
                <a:solidFill>
                  <a:srgbClr val="0000CC"/>
                </a:solidFill>
              </a:rPr>
              <a:t>10</a:t>
            </a:r>
            <a:endParaRPr kumimoji="1" lang="en-US" altLang="zh-CN" sz="2800" kern="1200" dirty="0">
              <a:solidFill>
                <a:srgbClr val="0000CC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chemeClr val="tx2"/>
                </a:solidFill>
              </a:rPr>
              <a:t>&gt;&gt;&gt;print('%o'%10)</a:t>
            </a:r>
            <a:endParaRPr kumimoji="1" lang="zh-CN" altLang="en-US" sz="2800" kern="12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kern="1200" dirty="0">
                <a:solidFill>
                  <a:srgbClr val="0000CC"/>
                </a:solidFill>
              </a:rPr>
              <a:t>12</a:t>
            </a:r>
            <a:endParaRPr kumimoji="1" lang="zh-CN" altLang="en-US" sz="2800" kern="1200" dirty="0">
              <a:solidFill>
                <a:srgbClr val="0000CC"/>
              </a:solidFill>
            </a:endParaRP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4211960" y="3501008"/>
            <a:ext cx="4572000" cy="2678113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CC"/>
            </a:solidFill>
            <a:miter lim="800000"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/>
              <a:t>&gt;&gt;&gt;print('%02x'%10)</a:t>
            </a:r>
            <a:endParaRPr kumimoji="1" lang="zh-CN" altLang="en-US" sz="2800"/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00CC"/>
                </a:solidFill>
              </a:rPr>
              <a:t>0a</a:t>
            </a:r>
            <a:endParaRPr kumimoji="1" lang="zh-CN" altLang="en-US" sz="2800">
              <a:solidFill>
                <a:srgbClr val="0000CC"/>
              </a:solidFill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/>
              <a:t>&gt;&gt;&gt;print('%04X'%10) </a:t>
            </a:r>
            <a:endParaRPr kumimoji="1" lang="en-US" altLang="zh-CN" sz="2800"/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00CC"/>
                </a:solidFill>
              </a:rPr>
              <a:t>000A</a:t>
            </a:r>
            <a:endParaRPr kumimoji="1" lang="zh-CN" altLang="en-US" sz="2800">
              <a:solidFill>
                <a:srgbClr val="0000CC"/>
              </a:solidFill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/>
              <a:t>&gt;&gt;&gt;print('%.2e'%1.2888)</a:t>
            </a:r>
            <a:endParaRPr kumimoji="1" lang="zh-CN" altLang="en-US" sz="2800"/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00CC"/>
                </a:solidFill>
              </a:rPr>
              <a:t>1.29e+00</a:t>
            </a:r>
            <a:endParaRPr kumimoji="1" lang="zh-CN" altLang="en-US" sz="280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1986" grpId="0" animBg="1" build="p"/>
      <p:bldP spid="4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7630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4.1.3 </a:t>
            </a: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519864" cy="4824536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计算机来说，不论是数值计算，还是信息处理，归根结底都是在计算，因此计算操作语句是整个程序的主体，计算主要有算术运算和逻辑运算，都可归结为赋值语句，都是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赋值语句的一般形式：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（常数、变量、函数、对象等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赋值语句的主要作用是将表达式的值赋值给变量名，一般用于给变量赋值、复制对象或取对象的地址引用。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6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7630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4.1.3 </a:t>
            </a: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20080" y="1124744"/>
            <a:ext cx="8519864" cy="3019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变量赋值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=1.58          #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给单变量赋值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=[1,2,3,4,5]      #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给列表对象赋值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#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复制对象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在赋值时，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Pyhon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进行动态类型转换，变量的数据类型按照赋值的类型而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变化，如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3275856" y="4149080"/>
            <a:ext cx="2808312" cy="23762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=8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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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&gt;&gt;&gt;print(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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&gt;&gt;&gt;type(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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 bwMode="auto">
          <a:xfrm>
            <a:off x="323528" y="4149080"/>
            <a:ext cx="2880320" cy="23762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="3.6"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 </a:t>
            </a:r>
            <a:endParaRPr lang="zh-CN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&gt;&gt;&gt;print(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 </a:t>
            </a:r>
            <a:endParaRPr lang="zh-CN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3.6</a:t>
            </a:r>
            <a:endParaRPr lang="zh-CN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&gt;&gt;&gt;type(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 </a:t>
            </a:r>
            <a:endParaRPr lang="zh-CN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endParaRPr lang="zh-CN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Tx/>
              <a:buNone/>
            </a:pPr>
            <a:endParaRPr lang="zh-CN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6228184" y="4149080"/>
            <a:ext cx="2808312" cy="24056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=1.58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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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&gt;&gt;&gt;print(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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1.58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&gt;&gt;&gt;type(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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6083" grpId="0" build="p"/>
      <p:bldP spid="4" grpId="0" animBg="1" build="p"/>
      <p:bldP spid="5" grpId="0" animBg="1" build="p"/>
      <p:bldP spid="6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7630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4.1.3 </a:t>
            </a: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20080" y="1124744"/>
            <a:ext cx="8519864" cy="3019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多变量赋值举例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783"/>
            <a:ext cx="8311055" cy="456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60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7624" y="34721"/>
            <a:ext cx="7772400" cy="101801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68760"/>
            <a:ext cx="4254848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7630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4.1.3 </a:t>
            </a: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20080" y="1124744"/>
            <a:ext cx="8519864" cy="3019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常用计算赋值：计数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64488" cy="213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57300" y="4068098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这个式子在数学方程里是无解的，但在计算机里却是计算的核心，它是由三个操作组成的，第一步，从内存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里读取数值；第二步，计算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的和；第三步，将计算结果写回到内存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。因此，它是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的操作组合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又称为计数操作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60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7630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4.1.3 </a:t>
            </a: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20080" y="1124744"/>
            <a:ext cx="8519864" cy="3019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常用计算赋值：累加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20840"/>
            <a:ext cx="81369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的自然数之和。计算机用以下语句完成：</a:t>
            </a:r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an in range(1,101):</a:t>
            </a:r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sn+an</a:t>
            </a:r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结果输出为：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5050</a:t>
            </a:r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可以看出，共本程序进行了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次累加，进行了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“读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写”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的操作，但只用了一个式子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sn+an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。也就是说，计算机程序只是一个操作的模式，不断的重复计算是计算机擅长的事情。</a:t>
            </a:r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60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7630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4.1.3 </a:t>
            </a: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20080" y="1124744"/>
            <a:ext cx="8519864" cy="3019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常用计算赋值：连乘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20840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的阶乘。计算机用以下语句完成：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an in range(1,11):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*an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结果输出为：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3628800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可以看出，共本程序进行了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次连乘，进行了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“读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写”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的操作，阶乘对于手工计算的工作量并不少，哪怕只是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的阶乘。但计算机只用了一个式子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*an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60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7630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4.1.3 </a:t>
            </a: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20080" y="1124744"/>
            <a:ext cx="8519864" cy="3019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常用计算赋值：函数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20840"/>
            <a:ext cx="8136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4-6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/6,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sin(x)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。计算机用以下语句完成：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math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x=3.14*30/180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math.sin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print(x)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结果输出为：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0.4997701026431024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60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27776" cy="685800"/>
          </a:xfrm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序程序设计举例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5410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：从键盘输入一个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位整数，分离出它的个位、十位和百位并分别在屏幕输出。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528" y="2060848"/>
            <a:ext cx="4608512" cy="2032000"/>
          </a:xfrm>
          <a:prstGeom prst="rect">
            <a:avLst/>
          </a:prstGeom>
          <a:solidFill>
            <a:srgbClr val="FFFFE7"/>
          </a:solidFill>
          <a:ln w="38100">
            <a:solidFill>
              <a:srgbClr val="CC0000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程序运行结果如下：</a:t>
            </a:r>
            <a:endParaRPr kumimoji="1"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请输入一个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位整数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:235</a:t>
            </a:r>
            <a:endParaRPr kumimoji="1"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百位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，十位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，个位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=5</a:t>
            </a:r>
            <a:endParaRPr kumimoji="1"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2607940" y="3861048"/>
            <a:ext cx="6408712" cy="2677656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CC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(input(“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请输入一个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位整数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:”))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a=x//100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b=(x-a*100)//10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x%10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print(“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百位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=%d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，十位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=%d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，个位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=%d”%(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kumimoji="1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5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7630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顺序程序设计</a:t>
            </a: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举例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228600" y="1219201"/>
            <a:ext cx="8763000" cy="69763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已知三角形三条边的边长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求三角形的面积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4" name="文本框 2"/>
              <p:cNvSpPr txBox="1">
                <a:spLocks noChangeArrowheads="1"/>
              </p:cNvSpPr>
              <p:nvPr/>
            </p:nvSpPr>
            <p:spPr bwMode="auto">
              <a:xfrm>
                <a:off x="349474" y="1844824"/>
                <a:ext cx="8382000" cy="1475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分析：</a:t>
                </a:r>
                <a:r>
                  <a:rPr lang="zh-CN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三角形面积</a:t>
                </a:r>
                <a:r>
                  <a:rPr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)(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)(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/>
                <a:r>
                  <a:rPr lang="zh-CN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:r>
                  <a:rPr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是三角形三边的边长，</a:t>
                </a:r>
                <a:r>
                  <a:rPr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是三角形周长的</a:t>
                </a:r>
                <a:r>
                  <a:rPr lang="zh-CN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一半</a:t>
                </a:r>
                <a:r>
                  <a:rPr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7654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474" y="1844824"/>
                <a:ext cx="8382000" cy="1475917"/>
              </a:xfrm>
              <a:prstGeom prst="rect">
                <a:avLst/>
              </a:prstGeom>
              <a:blipFill rotWithShape="1">
                <a:blip r:embed="rId1"/>
                <a:stretch>
                  <a:fillRect l="-3" t="-10" r="3" b="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83407" y="3501008"/>
            <a:ext cx="8382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自然语言描述：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申请内存：定义五个变量作为三角形三边长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，周长的一半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，面积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输入：输入三角形三边长；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计算：周长的一半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和面积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s;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输出：面积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60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500733" y="1340768"/>
            <a:ext cx="8382000" cy="4616450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CC"/>
            </a:solidFill>
            <a:miter lim="800000"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/>
              <a:t>import math</a:t>
            </a:r>
            <a:endParaRPr kumimoji="1"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/>
              <a:t>a = float(input("</a:t>
            </a:r>
            <a:r>
              <a:rPr kumimoji="1" lang="zh-CN" altLang="en-US" sz="2800" dirty="0"/>
              <a:t>请输入三角形的边长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：</a:t>
            </a:r>
            <a:r>
              <a:rPr kumimoji="1" lang="en-US" altLang="zh-CN" sz="2800" dirty="0"/>
              <a:t>"))</a:t>
            </a:r>
            <a:endParaRPr kumimoji="1"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/>
              <a:t>b = float(input("</a:t>
            </a:r>
            <a:r>
              <a:rPr kumimoji="1" lang="zh-CN" altLang="en-US" sz="2800" dirty="0"/>
              <a:t>请输入三角形的边长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：</a:t>
            </a:r>
            <a:r>
              <a:rPr kumimoji="1" lang="en-US" altLang="zh-CN" sz="2800" dirty="0"/>
              <a:t>"))</a:t>
            </a:r>
            <a:endParaRPr kumimoji="1"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/>
              <a:t>c = float(input("</a:t>
            </a:r>
            <a:r>
              <a:rPr kumimoji="1" lang="zh-CN" altLang="en-US" sz="2800" dirty="0"/>
              <a:t>请输入三角形的边长</a:t>
            </a:r>
            <a:r>
              <a:rPr kumimoji="1" lang="en-US" altLang="zh-CN" sz="2800" dirty="0"/>
              <a:t>c</a:t>
            </a:r>
            <a:r>
              <a:rPr kumimoji="1" lang="zh-CN" altLang="en-US" sz="2800" dirty="0"/>
              <a:t>：</a:t>
            </a:r>
            <a:r>
              <a:rPr kumimoji="1" lang="en-US" altLang="zh-CN" sz="2800" dirty="0"/>
              <a:t>"))</a:t>
            </a:r>
            <a:endParaRPr kumimoji="1"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/>
              <a:t>p = (a + b + c) / 2</a:t>
            </a:r>
            <a:endParaRPr kumimoji="1"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/>
              <a:t>s = </a:t>
            </a:r>
            <a:r>
              <a:rPr kumimoji="1" lang="en-US" altLang="zh-CN" sz="2800" dirty="0" err="1"/>
              <a:t>math.sqrt</a:t>
            </a:r>
            <a:r>
              <a:rPr kumimoji="1" lang="en-US" altLang="zh-CN" sz="2800" dirty="0"/>
              <a:t>(p*(p-a)*(p-b)*(p-c));</a:t>
            </a:r>
            <a:endParaRPr kumimoji="1"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/>
              <a:t>print(</a:t>
            </a:r>
            <a:r>
              <a:rPr kumimoji="1" lang="en-US" altLang="zh-CN" sz="2800" dirty="0" err="1"/>
              <a:t>str.format</a:t>
            </a:r>
            <a:r>
              <a:rPr kumimoji="1" lang="en-US" altLang="zh-CN" sz="2800" dirty="0"/>
              <a:t>("</a:t>
            </a:r>
            <a:r>
              <a:rPr kumimoji="1" lang="zh-CN" altLang="en-US" sz="2800" dirty="0"/>
              <a:t>三角形的面积</a:t>
            </a:r>
            <a:r>
              <a:rPr kumimoji="1" lang="en-US" altLang="zh-CN" sz="2800" dirty="0"/>
              <a:t>=%</a:t>
            </a:r>
            <a:r>
              <a:rPr kumimoji="1" lang="en-US" altLang="zh-CN" sz="2800" dirty="0" err="1"/>
              <a:t>f"%s</a:t>
            </a:r>
            <a:r>
              <a:rPr kumimoji="1" lang="en-US" altLang="zh-CN" sz="2800" dirty="0"/>
              <a:t>))</a:t>
            </a:r>
            <a:endParaRPr kumimoji="1" lang="en-US" altLang="zh-CN" sz="2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7630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顺序程序设计</a:t>
            </a: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举例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6293" y="1340768"/>
            <a:ext cx="7874000" cy="444429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350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理解程序和算法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ct val="350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描述算法的图形工具：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掌握使用流程图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算法的方法。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ct val="350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流程的三种基本结构：顺序结构、选择结构、循环结构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ct val="350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函数，重点掌握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函数的控制格式。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53996" y="116632"/>
            <a:ext cx="8001000" cy="914400"/>
          </a:xfrm>
        </p:spPr>
        <p:txBody>
          <a:bodyPr/>
          <a:lstStyle/>
          <a:p>
            <a:pPr>
              <a:spcBef>
                <a:spcPts val="1300"/>
              </a:spcBef>
              <a:buClr>
                <a:srgbClr val="CCFF33"/>
              </a:buClr>
              <a:buSzPct val="80000"/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52" y="1268760"/>
            <a:ext cx="8159710" cy="332398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571500" indent="-5715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长方形的长和宽，计算面积并输出。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位整数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，输出其逆序数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n=128,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m=821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三个浮点数，求它们的平均值并保留一位小数输出。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187624" y="222920"/>
            <a:ext cx="7488832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 bwMode="auto">
          <a:xfrm>
            <a:off x="1469941" y="1817191"/>
            <a:ext cx="5410200" cy="665163"/>
            <a:chOff x="1248" y="1200"/>
            <a:chExt cx="3408" cy="419"/>
          </a:xfrm>
        </p:grpSpPr>
        <p:grpSp>
          <p:nvGrpSpPr>
            <p:cNvPr id="30" name="Group 8"/>
            <p:cNvGrpSpPr/>
            <p:nvPr/>
          </p:nvGrpSpPr>
          <p:grpSpPr bwMode="auto">
            <a:xfrm>
              <a:off x="1248" y="1200"/>
              <a:ext cx="480" cy="419"/>
              <a:chOff x="1110" y="2656"/>
              <a:chExt cx="1549" cy="1351"/>
            </a:xfrm>
          </p:grpSpPr>
          <p:sp>
            <p:nvSpPr>
              <p:cNvPr id="34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632" y="1584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1866" y="1207"/>
              <a:ext cx="19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Python顺序结构</a:t>
              </a:r>
              <a:endPara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gray">
            <a:xfrm>
              <a:off x="1289" y="1262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4.1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Group 37"/>
          <p:cNvGrpSpPr/>
          <p:nvPr/>
        </p:nvGrpSpPr>
        <p:grpSpPr bwMode="auto">
          <a:xfrm>
            <a:off x="1501860" y="2825303"/>
            <a:ext cx="5410200" cy="665163"/>
            <a:chOff x="1248" y="1776"/>
            <a:chExt cx="3408" cy="419"/>
          </a:xfrm>
        </p:grpSpPr>
        <p:grpSp>
          <p:nvGrpSpPr>
            <p:cNvPr id="38" name="Group 12"/>
            <p:cNvGrpSpPr/>
            <p:nvPr/>
          </p:nvGrpSpPr>
          <p:grpSpPr bwMode="auto">
            <a:xfrm>
              <a:off x="1248" y="1776"/>
              <a:ext cx="480" cy="419"/>
              <a:chOff x="3174" y="2656"/>
              <a:chExt cx="1549" cy="1351"/>
            </a:xfrm>
          </p:grpSpPr>
          <p:sp>
            <p:nvSpPr>
              <p:cNvPr id="42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1632" y="2160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1866" y="1824"/>
              <a:ext cx="17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buClrTx/>
                <a:buSzTx/>
              </a:pPr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Python选择结构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gray">
            <a:xfrm>
              <a:off x="1289" y="1838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4.2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Group 38"/>
          <p:cNvGrpSpPr/>
          <p:nvPr/>
        </p:nvGrpSpPr>
        <p:grpSpPr bwMode="auto">
          <a:xfrm>
            <a:off x="1514215" y="3833415"/>
            <a:ext cx="5410200" cy="747713"/>
            <a:chOff x="1248" y="2286"/>
            <a:chExt cx="3408" cy="471"/>
          </a:xfrm>
        </p:grpSpPr>
        <p:grpSp>
          <p:nvGrpSpPr>
            <p:cNvPr id="46" name="Group 22"/>
            <p:cNvGrpSpPr/>
            <p:nvPr/>
          </p:nvGrpSpPr>
          <p:grpSpPr bwMode="auto">
            <a:xfrm>
              <a:off x="1248" y="2338"/>
              <a:ext cx="480" cy="419"/>
              <a:chOff x="1110" y="2656"/>
              <a:chExt cx="1549" cy="1351"/>
            </a:xfrm>
          </p:grpSpPr>
          <p:sp>
            <p:nvSpPr>
              <p:cNvPr id="50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1632" y="2722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1866" y="2286"/>
              <a:ext cx="2762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  <a:buClrTx/>
                <a:buSzTx/>
              </a:pPr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Python循环结构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gray">
            <a:xfrm>
              <a:off x="1289" y="2400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4.3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38"/>
          <p:cNvGrpSpPr/>
          <p:nvPr/>
        </p:nvGrpSpPr>
        <p:grpSpPr bwMode="auto">
          <a:xfrm>
            <a:off x="1534920" y="4841527"/>
            <a:ext cx="5410200" cy="747713"/>
            <a:chOff x="1248" y="2286"/>
            <a:chExt cx="3408" cy="471"/>
          </a:xfrm>
        </p:grpSpPr>
        <p:grpSp>
          <p:nvGrpSpPr>
            <p:cNvPr id="54" name="Group 22"/>
            <p:cNvGrpSpPr/>
            <p:nvPr/>
          </p:nvGrpSpPr>
          <p:grpSpPr bwMode="auto">
            <a:xfrm>
              <a:off x="1248" y="2338"/>
              <a:ext cx="480" cy="419"/>
              <a:chOff x="1110" y="2656"/>
              <a:chExt cx="1549" cy="1351"/>
            </a:xfrm>
          </p:grpSpPr>
          <p:sp>
            <p:nvSpPr>
              <p:cNvPr id="58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>
              <a:off x="1632" y="2722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1866" y="2286"/>
              <a:ext cx="276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  <a:buClrTx/>
                <a:buSzTx/>
              </a:pPr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Python控制结构应用举例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gray">
            <a:xfrm>
              <a:off x="1289" y="2400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4.4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标题 3"/>
          <p:cNvSpPr txBox="1"/>
          <p:nvPr/>
        </p:nvSpPr>
        <p:spPr>
          <a:xfrm>
            <a:off x="1187624" y="332656"/>
            <a:ext cx="7772400" cy="7200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4531" y="260648"/>
            <a:ext cx="7717949" cy="585936"/>
          </a:xfrm>
        </p:spPr>
        <p:txBody>
          <a:bodyPr/>
          <a:lstStyle/>
          <a:p>
            <a:pPr rtl="0" fontAlgn="base"/>
            <a:r>
              <a:rPr lang="en-US" altLang="zh-CN" sz="360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4.1 Python</a:t>
            </a:r>
            <a:r>
              <a:rPr lang="zh-CN" altLang="zh-CN" sz="360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顺序结构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484784"/>
            <a:ext cx="5410944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控制结构概述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762" name="Rectangle 2"/>
          <p:cNvSpPr>
            <a:spLocks noGrp="1" noChangeArrowheads="1"/>
          </p:cNvSpPr>
          <p:nvPr>
            <p:ph idx="1"/>
          </p:nvPr>
        </p:nvSpPr>
        <p:spPr>
          <a:xfrm>
            <a:off x="220216" y="3861048"/>
            <a:ext cx="3452754" cy="2396355"/>
          </a:xfrm>
        </p:spPr>
        <p:txBody>
          <a:bodyPr lIns="92075" tIns="46038" rIns="92075" bIns="46038"/>
          <a:lstStyle/>
          <a:p>
            <a:pPr marL="392430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算法特征：</a:t>
            </a:r>
            <a:endParaRPr lang="zh-CN" altLang="en-US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40130" lvl="1" indent="-457200">
              <a:spcBef>
                <a:spcPct val="5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40130" lvl="1" indent="-457200">
              <a:spcBef>
                <a:spcPct val="5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40130" lvl="1" indent="-457200" eaLnBrk="1" hangingPunct="1">
              <a:spcBef>
                <a:spcPct val="5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有穷性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40130" lvl="1" indent="-457200" eaLnBrk="1" hangingPunct="1">
              <a:spcBef>
                <a:spcPct val="50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个以上输入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40130" lvl="1" indent="-457200" eaLnBrk="1" hangingPunct="1">
              <a:spcBef>
                <a:spcPct val="50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个以上输出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66750" y="2842270"/>
            <a:ext cx="8763000" cy="7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对特定问题求解步骤的一种描述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，计算机算法是指令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的有限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序列，其中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每一条指令表示一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多个操作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57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6723856" cy="6858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程序与算法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92624" y="3881139"/>
            <a:ext cx="44958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92430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算法评价标准：</a:t>
            </a:r>
            <a:endParaRPr lang="zh-CN" altLang="en-US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40130" lvl="1" indent="-457200">
              <a:spcBef>
                <a:spcPct val="5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正确性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40130" lvl="1" indent="-457200">
              <a:spcBef>
                <a:spcPct val="5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可读性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40130" lvl="1" indent="-457200">
              <a:spcBef>
                <a:spcPct val="5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健壮性（鲁棒性）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40130" lvl="1" indent="-457200">
              <a:spcBef>
                <a:spcPct val="5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高效率与低存储要求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520" y="1196752"/>
            <a:ext cx="876300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能够识别和执行的指令集合。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类似于任何自然语言写的文章，是对事物运动状态及其规律的描述，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只不过是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写给计算机来阅读并严格遵照执行的任务书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Clr>
                <a:schemeClr val="bg2"/>
              </a:buClr>
              <a:buSzPct val="75000"/>
            </a:pPr>
            <a:r>
              <a:rPr lang="zh-CN" altLang="en-US" sz="2400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165762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811" name="Rectangle 3"/>
          <p:cNvSpPr>
            <a:spLocks noChangeArrowheads="1"/>
          </p:cNvSpPr>
          <p:nvPr/>
        </p:nvSpPr>
        <p:spPr bwMode="auto">
          <a:xfrm>
            <a:off x="351159" y="1078781"/>
            <a:ext cx="8469313" cy="227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342900" eaLnBrk="1" hangingPunct="1">
              <a:lnSpc>
                <a:spcPct val="105000"/>
              </a:lnSpc>
              <a:spcBef>
                <a:spcPct val="1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算法的表示方法</a:t>
            </a: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自然语言、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伪代码以及程序。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eaLnBrk="1" hangingPunct="1">
              <a:lnSpc>
                <a:spcPct val="105000"/>
              </a:lnSpc>
              <a:spcBef>
                <a:spcPct val="1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）自然语言：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人们日常生活中的语言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，如书面语言和口头语言，用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自然语言通俗易懂，容易被人接受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lnSpc>
                <a:spcPct val="105000"/>
              </a:lnSpc>
              <a:spcBef>
                <a:spcPct val="15000"/>
              </a:spcBef>
              <a:buClr>
                <a:schemeClr val="bg2"/>
              </a:buClr>
              <a:buSzPct val="75000"/>
            </a:pP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）流程图的基本构成</a:t>
            </a:r>
            <a:r>
              <a:rPr lang="zh-CN" altLang="en-US" sz="2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28115" y="3486150"/>
            <a:ext cx="8915400" cy="3086100"/>
            <a:chOff x="96" y="2256"/>
            <a:chExt cx="5616" cy="1944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96" y="2256"/>
              <a:ext cx="5616" cy="1944"/>
            </a:xfrm>
            <a:prstGeom prst="rect">
              <a:avLst/>
            </a:prstGeom>
            <a:solidFill>
              <a:srgbClr val="FFFFE7"/>
            </a:solidFill>
            <a:ln w="38100" cap="sq">
              <a:solidFill>
                <a:srgbClr val="CC000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240" y="2465"/>
              <a:ext cx="947" cy="485"/>
            </a:xfrm>
            <a:prstGeom prst="flowChartAlternateProcess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1473" y="2385"/>
              <a:ext cx="1263" cy="565"/>
            </a:xfrm>
            <a:prstGeom prst="parallelogram">
              <a:avLst>
                <a:gd name="adj" fmla="val 55885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2855" y="2304"/>
              <a:ext cx="1657" cy="646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638" y="2448"/>
              <a:ext cx="947" cy="4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31" y="3524"/>
              <a:ext cx="1" cy="4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904" y="3766"/>
              <a:ext cx="55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AutoShape 13"/>
            <p:cNvSpPr>
              <a:spLocks noChangeArrowheads="1"/>
            </p:cNvSpPr>
            <p:nvPr/>
          </p:nvSpPr>
          <p:spPr bwMode="auto">
            <a:xfrm>
              <a:off x="1993" y="3362"/>
              <a:ext cx="743" cy="694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319" y="2546"/>
              <a:ext cx="8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Tahoma" panose="020B0604030504040204" pitchFamily="34" charset="0"/>
                </a:rPr>
                <a:t>起至框</a:t>
              </a:r>
              <a:endParaRPr lang="zh-CN" altLang="en-US" sz="2800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1817" y="2385"/>
              <a:ext cx="710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ahoma" panose="020B0604030504040204" pitchFamily="34" charset="0"/>
                </a:rPr>
                <a:t>输入输出</a:t>
              </a:r>
              <a:endParaRPr lang="zh-CN" altLang="en-US" sz="2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3249" y="2448"/>
              <a:ext cx="86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ahoma" panose="020B0604030504040204" pitchFamily="34" charset="0"/>
                </a:rPr>
                <a:t>判断框</a:t>
              </a:r>
              <a:endParaRPr lang="zh-CN" altLang="en-US" sz="2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4717" y="2543"/>
              <a:ext cx="9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ahoma" panose="020B0604030504040204" pitchFamily="34" charset="0"/>
                </a:rPr>
                <a:t>处理框</a:t>
              </a:r>
              <a:endParaRPr lang="zh-CN" altLang="en-US" sz="2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510" y="3605"/>
              <a:ext cx="4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ahoma" panose="020B0604030504040204" pitchFamily="34" charset="0"/>
                </a:rPr>
                <a:t>或</a:t>
              </a:r>
              <a:endParaRPr lang="zh-CN" altLang="en-US" sz="2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462" y="3168"/>
              <a:ext cx="10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ahoma" panose="020B0604030504040204" pitchFamily="34" charset="0"/>
                </a:rPr>
                <a:t>流程线</a:t>
              </a:r>
              <a:endParaRPr lang="zh-CN" altLang="en-US" sz="2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1968" y="352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ahoma" panose="020B0604030504040204" pitchFamily="34" charset="0"/>
                </a:rPr>
                <a:t>连接点</a:t>
              </a:r>
              <a:endParaRPr lang="zh-CN" altLang="en-US" sz="2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7189" name="Group 21"/>
            <p:cNvGrpSpPr/>
            <p:nvPr/>
          </p:nvGrpSpPr>
          <p:grpSpPr bwMode="auto">
            <a:xfrm>
              <a:off x="3216" y="3504"/>
              <a:ext cx="2304" cy="384"/>
              <a:chOff x="816" y="3552"/>
              <a:chExt cx="1632" cy="384"/>
            </a:xfrm>
          </p:grpSpPr>
          <p:sp>
            <p:nvSpPr>
              <p:cNvPr id="7191" name="Line 22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2" name="Line 23"/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8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3" name="Line 24"/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Line 25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0" name="Text Box 26"/>
            <p:cNvSpPr txBox="1">
              <a:spLocks noChangeArrowheads="1"/>
            </p:cNvSpPr>
            <p:nvPr/>
          </p:nvSpPr>
          <p:spPr bwMode="auto">
            <a:xfrm>
              <a:off x="4416" y="3504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ahoma" panose="020B0604030504040204" pitchFamily="34" charset="0"/>
                </a:rPr>
                <a:t>注释框</a:t>
              </a:r>
              <a:endParaRPr lang="zh-CN" altLang="en-US" sz="2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1324372" y="260648"/>
            <a:ext cx="6723856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程序与算法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167811" grpId="0" bldLvl="5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400" dirty="0"/>
              <a:t>流程图的三种基本结构</a:t>
            </a:r>
            <a:endParaRPr kumimoji="1" lang="zh-CN" altLang="en-US" sz="3400" dirty="0"/>
          </a:p>
        </p:txBody>
      </p:sp>
      <p:grpSp>
        <p:nvGrpSpPr>
          <p:cNvPr id="8195" name="Group 73"/>
          <p:cNvGrpSpPr/>
          <p:nvPr/>
        </p:nvGrpSpPr>
        <p:grpSpPr bwMode="auto">
          <a:xfrm>
            <a:off x="152400" y="1406624"/>
            <a:ext cx="3038475" cy="3883025"/>
            <a:chOff x="96" y="912"/>
            <a:chExt cx="1914" cy="2446"/>
          </a:xfrm>
        </p:grpSpPr>
        <p:sp>
          <p:nvSpPr>
            <p:cNvPr id="8249" name="Text Box 4"/>
            <p:cNvSpPr txBox="1">
              <a:spLocks noChangeArrowheads="1"/>
            </p:cNvSpPr>
            <p:nvPr/>
          </p:nvSpPr>
          <p:spPr bwMode="auto">
            <a:xfrm>
              <a:off x="288" y="91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0" name="Line 5"/>
            <p:cNvSpPr>
              <a:spLocks noChangeShapeType="1"/>
            </p:cNvSpPr>
            <p:nvPr/>
          </p:nvSpPr>
          <p:spPr bwMode="auto">
            <a:xfrm>
              <a:off x="576" y="100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Rectangle 6"/>
            <p:cNvSpPr>
              <a:spLocks noChangeArrowheads="1"/>
            </p:cNvSpPr>
            <p:nvPr/>
          </p:nvSpPr>
          <p:spPr bwMode="auto">
            <a:xfrm>
              <a:off x="288" y="1392"/>
              <a:ext cx="576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8252" name="Line 7"/>
            <p:cNvSpPr>
              <a:spLocks noChangeShapeType="1"/>
            </p:cNvSpPr>
            <p:nvPr/>
          </p:nvSpPr>
          <p:spPr bwMode="auto">
            <a:xfrm>
              <a:off x="576" y="172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Rectangle 8"/>
            <p:cNvSpPr>
              <a:spLocks noChangeArrowheads="1"/>
            </p:cNvSpPr>
            <p:nvPr/>
          </p:nvSpPr>
          <p:spPr bwMode="auto">
            <a:xfrm>
              <a:off x="288" y="2064"/>
              <a:ext cx="576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8254" name="Line 9"/>
            <p:cNvSpPr>
              <a:spLocks noChangeShapeType="1"/>
            </p:cNvSpPr>
            <p:nvPr/>
          </p:nvSpPr>
          <p:spPr bwMode="auto">
            <a:xfrm>
              <a:off x="477" y="120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10"/>
            <p:cNvSpPr>
              <a:spLocks noChangeShapeType="1"/>
            </p:cNvSpPr>
            <p:nvPr/>
          </p:nvSpPr>
          <p:spPr bwMode="auto">
            <a:xfrm>
              <a:off x="1008" y="1200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Line 11"/>
            <p:cNvSpPr>
              <a:spLocks noChangeShapeType="1"/>
            </p:cNvSpPr>
            <p:nvPr/>
          </p:nvSpPr>
          <p:spPr bwMode="auto">
            <a:xfrm flipH="1">
              <a:off x="477" y="2688"/>
              <a:ext cx="53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Line 12"/>
            <p:cNvSpPr>
              <a:spLocks noChangeShapeType="1"/>
            </p:cNvSpPr>
            <p:nvPr/>
          </p:nvSpPr>
          <p:spPr bwMode="auto">
            <a:xfrm>
              <a:off x="135" y="120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13"/>
            <p:cNvSpPr>
              <a:spLocks noChangeShapeType="1"/>
            </p:cNvSpPr>
            <p:nvPr/>
          </p:nvSpPr>
          <p:spPr bwMode="auto">
            <a:xfrm>
              <a:off x="144" y="1200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14"/>
            <p:cNvSpPr>
              <a:spLocks noChangeShapeType="1"/>
            </p:cNvSpPr>
            <p:nvPr/>
          </p:nvSpPr>
          <p:spPr bwMode="auto">
            <a:xfrm flipH="1">
              <a:off x="135" y="2697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AutoShape 15"/>
            <p:cNvSpPr>
              <a:spLocks noChangeArrowheads="1"/>
            </p:cNvSpPr>
            <p:nvPr/>
          </p:nvSpPr>
          <p:spPr bwMode="auto">
            <a:xfrm>
              <a:off x="528" y="2649"/>
              <a:ext cx="96" cy="9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8261" name="AutoShape 16"/>
            <p:cNvSpPr>
              <a:spLocks noChangeArrowheads="1"/>
            </p:cNvSpPr>
            <p:nvPr/>
          </p:nvSpPr>
          <p:spPr bwMode="auto">
            <a:xfrm>
              <a:off x="528" y="1152"/>
              <a:ext cx="96" cy="9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8262" name="Text Box 17"/>
            <p:cNvSpPr txBox="1">
              <a:spLocks noChangeArrowheads="1"/>
            </p:cNvSpPr>
            <p:nvPr/>
          </p:nvSpPr>
          <p:spPr bwMode="auto">
            <a:xfrm>
              <a:off x="432" y="139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3" name="Text Box 18"/>
            <p:cNvSpPr txBox="1">
              <a:spLocks noChangeArrowheads="1"/>
            </p:cNvSpPr>
            <p:nvPr/>
          </p:nvSpPr>
          <p:spPr bwMode="auto">
            <a:xfrm>
              <a:off x="336" y="206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 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4" name="Text Box 19"/>
            <p:cNvSpPr txBox="1">
              <a:spLocks noChangeArrowheads="1"/>
            </p:cNvSpPr>
            <p:nvPr/>
          </p:nvSpPr>
          <p:spPr bwMode="auto">
            <a:xfrm>
              <a:off x="288" y="264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5" name="Line 20"/>
            <p:cNvSpPr>
              <a:spLocks noChangeShapeType="1"/>
            </p:cNvSpPr>
            <p:nvPr/>
          </p:nvSpPr>
          <p:spPr bwMode="auto">
            <a:xfrm>
              <a:off x="576" y="240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Text Box 21"/>
            <p:cNvSpPr txBox="1">
              <a:spLocks noChangeArrowheads="1"/>
            </p:cNvSpPr>
            <p:nvPr/>
          </p:nvSpPr>
          <p:spPr bwMode="auto">
            <a:xfrm>
              <a:off x="96" y="3067"/>
              <a:ext cx="19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顺序结构</a:t>
              </a:r>
              <a:endPara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70902" name="Rectangle 22"/>
          <p:cNvSpPr>
            <a:spLocks noChangeArrowheads="1"/>
          </p:cNvSpPr>
          <p:nvPr/>
        </p:nvSpPr>
        <p:spPr bwMode="auto">
          <a:xfrm>
            <a:off x="76200" y="5445224"/>
            <a:ext cx="1905000" cy="954107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先执行</a:t>
            </a:r>
            <a:r>
              <a:rPr lang="en-US" altLang="zh-CN" sz="28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再执行</a:t>
            </a:r>
            <a:r>
              <a:rPr lang="en-US" altLang="zh-CN" sz="28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0903" name="Rectangle 23"/>
          <p:cNvSpPr>
            <a:spLocks noChangeArrowheads="1"/>
          </p:cNvSpPr>
          <p:nvPr/>
        </p:nvSpPr>
        <p:spPr bwMode="auto">
          <a:xfrm>
            <a:off x="2057400" y="5445224"/>
            <a:ext cx="3536950" cy="975652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为真,则执行</a:t>
            </a:r>
            <a:r>
              <a:rPr lang="en-US" altLang="zh-CN" sz="28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否则执行</a:t>
            </a:r>
            <a:r>
              <a:rPr lang="en-US" altLang="zh-CN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0904" name="Rectangle 24"/>
          <p:cNvSpPr>
            <a:spLocks noChangeArrowheads="1"/>
          </p:cNvSpPr>
          <p:nvPr/>
        </p:nvSpPr>
        <p:spPr bwMode="auto">
          <a:xfrm>
            <a:off x="5703888" y="5445224"/>
            <a:ext cx="3440112" cy="975652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为真,则执行</a:t>
            </a:r>
            <a:r>
              <a:rPr lang="en-US" altLang="zh-CN" sz="28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endParaRPr lang="en-US" altLang="zh-CN" sz="280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跳过</a:t>
            </a:r>
            <a:r>
              <a:rPr lang="en-US" altLang="zh-CN" sz="28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Text Box 25"/>
          <p:cNvSpPr txBox="1">
            <a:spLocks noChangeArrowheads="1"/>
          </p:cNvSpPr>
          <p:nvPr/>
        </p:nvSpPr>
        <p:spPr bwMode="auto">
          <a:xfrm>
            <a:off x="7000875" y="1418034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200" name="Group 74"/>
          <p:cNvGrpSpPr/>
          <p:nvPr/>
        </p:nvGrpSpPr>
        <p:grpSpPr bwMode="auto">
          <a:xfrm>
            <a:off x="2438400" y="1368524"/>
            <a:ext cx="6172200" cy="4038600"/>
            <a:chOff x="1536" y="912"/>
            <a:chExt cx="3888" cy="2544"/>
          </a:xfrm>
        </p:grpSpPr>
        <p:grpSp>
          <p:nvGrpSpPr>
            <p:cNvPr id="8203" name="Group 27"/>
            <p:cNvGrpSpPr/>
            <p:nvPr/>
          </p:nvGrpSpPr>
          <p:grpSpPr bwMode="auto">
            <a:xfrm>
              <a:off x="1536" y="912"/>
              <a:ext cx="1680" cy="2544"/>
              <a:chOff x="1629" y="912"/>
              <a:chExt cx="1827" cy="2544"/>
            </a:xfrm>
          </p:grpSpPr>
          <p:sp>
            <p:nvSpPr>
              <p:cNvPr id="8222" name="Text Box 28"/>
              <p:cNvSpPr txBox="1">
                <a:spLocks noChangeArrowheads="1"/>
              </p:cNvSpPr>
              <p:nvPr/>
            </p:nvSpPr>
            <p:spPr bwMode="auto">
              <a:xfrm>
                <a:off x="1821" y="201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3" name="Text Box 29"/>
              <p:cNvSpPr txBox="1">
                <a:spLocks noChangeArrowheads="1"/>
              </p:cNvSpPr>
              <p:nvPr/>
            </p:nvSpPr>
            <p:spPr bwMode="auto">
              <a:xfrm>
                <a:off x="1869" y="134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4" name="Text Box 30"/>
              <p:cNvSpPr txBox="1">
                <a:spLocks noChangeArrowheads="1"/>
              </p:cNvSpPr>
              <p:nvPr/>
            </p:nvSpPr>
            <p:spPr bwMode="auto">
              <a:xfrm>
                <a:off x="2925" y="1353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5" name="AutoShape 31"/>
              <p:cNvSpPr>
                <a:spLocks noChangeArrowheads="1"/>
              </p:cNvSpPr>
              <p:nvPr/>
            </p:nvSpPr>
            <p:spPr bwMode="auto">
              <a:xfrm>
                <a:off x="2157" y="1440"/>
                <a:ext cx="816" cy="384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8226" name="Rectangle 32"/>
              <p:cNvSpPr>
                <a:spLocks noChangeArrowheads="1"/>
              </p:cNvSpPr>
              <p:nvPr/>
            </p:nvSpPr>
            <p:spPr bwMode="auto">
              <a:xfrm>
                <a:off x="1773" y="2016"/>
                <a:ext cx="3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8227" name="Rectangle 33"/>
              <p:cNvSpPr>
                <a:spLocks noChangeArrowheads="1"/>
              </p:cNvSpPr>
              <p:nvPr/>
            </p:nvSpPr>
            <p:spPr bwMode="auto">
              <a:xfrm>
                <a:off x="2973" y="2016"/>
                <a:ext cx="3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8228" name="Line 34"/>
              <p:cNvSpPr>
                <a:spLocks noChangeShapeType="1"/>
              </p:cNvSpPr>
              <p:nvPr/>
            </p:nvSpPr>
            <p:spPr bwMode="auto">
              <a:xfrm flipH="1">
                <a:off x="1965" y="16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9" name="Line 35"/>
              <p:cNvSpPr>
                <a:spLocks noChangeShapeType="1"/>
              </p:cNvSpPr>
              <p:nvPr/>
            </p:nvSpPr>
            <p:spPr bwMode="auto">
              <a:xfrm>
                <a:off x="1965" y="163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0" name="Line 36"/>
              <p:cNvSpPr>
                <a:spLocks noChangeShapeType="1"/>
              </p:cNvSpPr>
              <p:nvPr/>
            </p:nvSpPr>
            <p:spPr bwMode="auto">
              <a:xfrm>
                <a:off x="3165" y="163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1" name="Line 37"/>
              <p:cNvSpPr>
                <a:spLocks noChangeShapeType="1"/>
              </p:cNvSpPr>
              <p:nvPr/>
            </p:nvSpPr>
            <p:spPr bwMode="auto">
              <a:xfrm>
                <a:off x="2973" y="16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Line 38"/>
              <p:cNvSpPr>
                <a:spLocks noChangeShapeType="1"/>
              </p:cNvSpPr>
              <p:nvPr/>
            </p:nvSpPr>
            <p:spPr bwMode="auto">
              <a:xfrm>
                <a:off x="1965" y="23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Line 39"/>
              <p:cNvSpPr>
                <a:spLocks noChangeShapeType="1"/>
              </p:cNvSpPr>
              <p:nvPr/>
            </p:nvSpPr>
            <p:spPr bwMode="auto">
              <a:xfrm>
                <a:off x="3165" y="23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Line 40"/>
              <p:cNvSpPr>
                <a:spLocks noChangeShapeType="1"/>
              </p:cNvSpPr>
              <p:nvPr/>
            </p:nvSpPr>
            <p:spPr bwMode="auto">
              <a:xfrm>
                <a:off x="1965" y="24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Line 41"/>
              <p:cNvSpPr>
                <a:spLocks noChangeShapeType="1"/>
              </p:cNvSpPr>
              <p:nvPr/>
            </p:nvSpPr>
            <p:spPr bwMode="auto">
              <a:xfrm flipH="1">
                <a:off x="2541" y="24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Line 42"/>
              <p:cNvSpPr>
                <a:spLocks noChangeShapeType="1"/>
              </p:cNvSpPr>
              <p:nvPr/>
            </p:nvSpPr>
            <p:spPr bwMode="auto">
              <a:xfrm>
                <a:off x="2541" y="2448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Line 43"/>
              <p:cNvSpPr>
                <a:spLocks noChangeShapeType="1"/>
              </p:cNvSpPr>
              <p:nvPr/>
            </p:nvSpPr>
            <p:spPr bwMode="auto">
              <a:xfrm>
                <a:off x="2589" y="91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8" name="Line 44"/>
              <p:cNvSpPr>
                <a:spLocks noChangeShapeType="1"/>
              </p:cNvSpPr>
              <p:nvPr/>
            </p:nvSpPr>
            <p:spPr bwMode="auto">
              <a:xfrm>
                <a:off x="1629" y="1200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9" name="Line 45"/>
              <p:cNvSpPr>
                <a:spLocks noChangeShapeType="1"/>
              </p:cNvSpPr>
              <p:nvPr/>
            </p:nvSpPr>
            <p:spPr bwMode="auto">
              <a:xfrm flipH="1">
                <a:off x="1632" y="1200"/>
                <a:ext cx="24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Line 46"/>
              <p:cNvSpPr>
                <a:spLocks noChangeShapeType="1"/>
              </p:cNvSpPr>
              <p:nvPr/>
            </p:nvSpPr>
            <p:spPr bwMode="auto">
              <a:xfrm>
                <a:off x="3456" y="1200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1" name="Line 47"/>
              <p:cNvSpPr>
                <a:spLocks noChangeShapeType="1"/>
              </p:cNvSpPr>
              <p:nvPr/>
            </p:nvSpPr>
            <p:spPr bwMode="auto">
              <a:xfrm>
                <a:off x="1629" y="2697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Text Box 48"/>
              <p:cNvSpPr txBox="1">
                <a:spLocks noChangeArrowheads="1"/>
              </p:cNvSpPr>
              <p:nvPr/>
            </p:nvSpPr>
            <p:spPr bwMode="auto">
              <a:xfrm>
                <a:off x="3021" y="2016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3" name="Text Box 49"/>
              <p:cNvSpPr txBox="1">
                <a:spLocks noChangeArrowheads="1"/>
              </p:cNvSpPr>
              <p:nvPr/>
            </p:nvSpPr>
            <p:spPr bwMode="auto">
              <a:xfrm>
                <a:off x="2445" y="1440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4" name="Text Box 50"/>
              <p:cNvSpPr txBox="1">
                <a:spLocks noChangeArrowheads="1"/>
              </p:cNvSpPr>
              <p:nvPr/>
            </p:nvSpPr>
            <p:spPr bwMode="auto">
              <a:xfrm>
                <a:off x="2253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5" name="Text Box 51"/>
              <p:cNvSpPr txBox="1">
                <a:spLocks noChangeArrowheads="1"/>
              </p:cNvSpPr>
              <p:nvPr/>
            </p:nvSpPr>
            <p:spPr bwMode="auto">
              <a:xfrm>
                <a:off x="2109" y="265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b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6" name="AutoShape 52"/>
              <p:cNvSpPr>
                <a:spLocks noChangeArrowheads="1"/>
              </p:cNvSpPr>
              <p:nvPr/>
            </p:nvSpPr>
            <p:spPr bwMode="auto">
              <a:xfrm>
                <a:off x="2493" y="2649"/>
                <a:ext cx="96" cy="96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lgDash"/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8247" name="AutoShape 53"/>
              <p:cNvSpPr>
                <a:spLocks noChangeArrowheads="1"/>
              </p:cNvSpPr>
              <p:nvPr/>
            </p:nvSpPr>
            <p:spPr bwMode="auto">
              <a:xfrm>
                <a:off x="2541" y="1152"/>
                <a:ext cx="96" cy="9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8248" name="Text Box 54"/>
              <p:cNvSpPr txBox="1">
                <a:spLocks noChangeArrowheads="1"/>
              </p:cNvSpPr>
              <p:nvPr/>
            </p:nvSpPr>
            <p:spPr bwMode="auto">
              <a:xfrm>
                <a:off x="1869" y="3129"/>
                <a:ext cx="12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endParaRPr lang="zh-CN" altLang="zh-CN" sz="2800">
                  <a:solidFill>
                    <a:srgbClr val="0000FF"/>
                  </a:solidFill>
                  <a:latin typeface="楷体_GB2312" pitchFamily="49" charset="-122"/>
                </a:endParaRPr>
              </a:p>
            </p:txBody>
          </p:sp>
        </p:grpSp>
        <p:grpSp>
          <p:nvGrpSpPr>
            <p:cNvPr id="8204" name="Group 55"/>
            <p:cNvGrpSpPr/>
            <p:nvPr/>
          </p:nvGrpSpPr>
          <p:grpSpPr bwMode="auto">
            <a:xfrm>
              <a:off x="3744" y="912"/>
              <a:ext cx="1680" cy="2082"/>
              <a:chOff x="3744" y="912"/>
              <a:chExt cx="1680" cy="2082"/>
            </a:xfrm>
          </p:grpSpPr>
          <p:grpSp>
            <p:nvGrpSpPr>
              <p:cNvPr id="8206" name="Group 56"/>
              <p:cNvGrpSpPr/>
              <p:nvPr/>
            </p:nvGrpSpPr>
            <p:grpSpPr bwMode="auto">
              <a:xfrm>
                <a:off x="3744" y="912"/>
                <a:ext cx="1680" cy="1968"/>
                <a:chOff x="3411" y="1534"/>
                <a:chExt cx="1581" cy="1970"/>
              </a:xfrm>
            </p:grpSpPr>
            <p:sp>
              <p:nvSpPr>
                <p:cNvPr id="8208" name="Rectangle 57"/>
                <p:cNvSpPr>
                  <a:spLocks noChangeArrowheads="1"/>
                </p:cNvSpPr>
                <p:nvPr/>
              </p:nvSpPr>
              <p:spPr bwMode="auto">
                <a:xfrm>
                  <a:off x="4179" y="2592"/>
                  <a:ext cx="26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09" name="Rectangle 58"/>
                <p:cNvSpPr>
                  <a:spLocks noChangeArrowheads="1"/>
                </p:cNvSpPr>
                <p:nvPr/>
              </p:nvSpPr>
              <p:spPr bwMode="auto">
                <a:xfrm>
                  <a:off x="4206" y="2060"/>
                  <a:ext cx="236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0" name="Rectangle 59"/>
                <p:cNvSpPr>
                  <a:spLocks noChangeArrowheads="1"/>
                </p:cNvSpPr>
                <p:nvPr/>
              </p:nvSpPr>
              <p:spPr bwMode="auto">
                <a:xfrm>
                  <a:off x="3708" y="1929"/>
                  <a:ext cx="260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1" name="Rectangle 60"/>
                <p:cNvSpPr>
                  <a:spLocks noChangeArrowheads="1"/>
                </p:cNvSpPr>
                <p:nvPr/>
              </p:nvSpPr>
              <p:spPr bwMode="auto">
                <a:xfrm>
                  <a:off x="4368" y="2304"/>
                  <a:ext cx="26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endPara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2" name="AutoShape 61"/>
                <p:cNvSpPr>
                  <a:spLocks noChangeArrowheads="1"/>
                </p:cNvSpPr>
                <p:nvPr/>
              </p:nvSpPr>
              <p:spPr bwMode="auto">
                <a:xfrm>
                  <a:off x="3897" y="2016"/>
                  <a:ext cx="866" cy="384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8213" name="Rectangle 62"/>
                <p:cNvSpPr>
                  <a:spLocks noChangeArrowheads="1"/>
                </p:cNvSpPr>
                <p:nvPr/>
              </p:nvSpPr>
              <p:spPr bwMode="auto">
                <a:xfrm>
                  <a:off x="4080" y="2592"/>
                  <a:ext cx="489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821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710" y="2208"/>
                  <a:ext cx="1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5" name="Line 64"/>
                <p:cNvSpPr>
                  <a:spLocks noChangeShapeType="1"/>
                </p:cNvSpPr>
                <p:nvPr/>
              </p:nvSpPr>
              <p:spPr bwMode="auto">
                <a:xfrm>
                  <a:off x="4317" y="2398"/>
                  <a:ext cx="3" cy="19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6" name="Line 65"/>
                <p:cNvSpPr>
                  <a:spLocks noChangeShapeType="1"/>
                </p:cNvSpPr>
                <p:nvPr/>
              </p:nvSpPr>
              <p:spPr bwMode="auto">
                <a:xfrm>
                  <a:off x="3696" y="3168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7" name="Line 66"/>
                <p:cNvSpPr>
                  <a:spLocks noChangeShapeType="1"/>
                </p:cNvSpPr>
                <p:nvPr/>
              </p:nvSpPr>
              <p:spPr bwMode="auto">
                <a:xfrm>
                  <a:off x="4317" y="3161"/>
                  <a:ext cx="0" cy="19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8" name="Line 67"/>
                <p:cNvSpPr>
                  <a:spLocks noChangeShapeType="1"/>
                </p:cNvSpPr>
                <p:nvPr/>
              </p:nvSpPr>
              <p:spPr bwMode="auto">
                <a:xfrm>
                  <a:off x="3696" y="2208"/>
                  <a:ext cx="0" cy="9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9" name="Line 68"/>
                <p:cNvSpPr>
                  <a:spLocks noChangeShapeType="1"/>
                </p:cNvSpPr>
                <p:nvPr/>
              </p:nvSpPr>
              <p:spPr bwMode="auto">
                <a:xfrm>
                  <a:off x="4320" y="2928"/>
                  <a:ext cx="3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0" name="Rectangle 69"/>
                <p:cNvSpPr>
                  <a:spLocks noChangeArrowheads="1"/>
                </p:cNvSpPr>
                <p:nvPr/>
              </p:nvSpPr>
              <p:spPr bwMode="auto">
                <a:xfrm>
                  <a:off x="3411" y="1824"/>
                  <a:ext cx="1581" cy="152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822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320" y="1534"/>
                  <a:ext cx="0" cy="4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07" name="Text Box 71"/>
              <p:cNvSpPr txBox="1">
                <a:spLocks noChangeArrowheads="1"/>
              </p:cNvSpPr>
              <p:nvPr/>
            </p:nvSpPr>
            <p:spPr bwMode="auto">
              <a:xfrm>
                <a:off x="4285" y="2667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b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205" name="Rectangle 72"/>
            <p:cNvSpPr>
              <a:spLocks noChangeArrowheads="1"/>
            </p:cNvSpPr>
            <p:nvPr/>
          </p:nvSpPr>
          <p:spPr bwMode="auto">
            <a:xfrm>
              <a:off x="2968" y="3093"/>
              <a:ext cx="9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选择结构</a:t>
              </a:r>
              <a:endPara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01" name="Rectangle 75"/>
          <p:cNvSpPr>
            <a:spLocks noChangeArrowheads="1"/>
          </p:cNvSpPr>
          <p:nvPr/>
        </p:nvSpPr>
        <p:spPr bwMode="auto">
          <a:xfrm>
            <a:off x="2133600" y="1189434"/>
            <a:ext cx="6838950" cy="3638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8202" name="Rectangle 76"/>
          <p:cNvSpPr>
            <a:spLocks noChangeArrowheads="1"/>
          </p:cNvSpPr>
          <p:nvPr/>
        </p:nvSpPr>
        <p:spPr bwMode="auto">
          <a:xfrm>
            <a:off x="76200" y="1189434"/>
            <a:ext cx="1790700" cy="3638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170902" grpId="0" animBg="1"/>
      <p:bldP spid="2170903" grpId="0" animBg="1"/>
      <p:bldP spid="21709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9240" y="188640"/>
            <a:ext cx="7583760" cy="863302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400" dirty="0"/>
              <a:t>流程图的三种基本结构</a:t>
            </a:r>
            <a:endParaRPr kumimoji="1" lang="zh-CN" altLang="en-US" sz="3400" dirty="0"/>
          </a:p>
        </p:txBody>
      </p:sp>
      <p:grpSp>
        <p:nvGrpSpPr>
          <p:cNvPr id="9219" name="Group 54"/>
          <p:cNvGrpSpPr/>
          <p:nvPr/>
        </p:nvGrpSpPr>
        <p:grpSpPr bwMode="auto">
          <a:xfrm>
            <a:off x="1267222" y="1143000"/>
            <a:ext cx="2838450" cy="3941763"/>
            <a:chOff x="577" y="864"/>
            <a:chExt cx="1788" cy="2483"/>
          </a:xfrm>
        </p:grpSpPr>
        <p:sp>
          <p:nvSpPr>
            <p:cNvPr id="9245" name="Text Box 4"/>
            <p:cNvSpPr txBox="1">
              <a:spLocks noChangeArrowheads="1"/>
            </p:cNvSpPr>
            <p:nvPr/>
          </p:nvSpPr>
          <p:spPr bwMode="auto">
            <a:xfrm>
              <a:off x="1334" y="1977"/>
              <a:ext cx="2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1334" y="1449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7" name="Text Box 6"/>
            <p:cNvSpPr txBox="1">
              <a:spLocks noChangeArrowheads="1"/>
            </p:cNvSpPr>
            <p:nvPr/>
          </p:nvSpPr>
          <p:spPr bwMode="auto">
            <a:xfrm>
              <a:off x="1642" y="1344"/>
              <a:ext cx="3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 N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8" name="Text Box 7"/>
            <p:cNvSpPr txBox="1">
              <a:spLocks noChangeArrowheads="1"/>
            </p:cNvSpPr>
            <p:nvPr/>
          </p:nvSpPr>
          <p:spPr bwMode="auto">
            <a:xfrm>
              <a:off x="1461" y="1737"/>
              <a:ext cx="3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9" name="Rectangle 8"/>
            <p:cNvSpPr>
              <a:spLocks noChangeArrowheads="1"/>
            </p:cNvSpPr>
            <p:nvPr/>
          </p:nvSpPr>
          <p:spPr bwMode="auto">
            <a:xfrm>
              <a:off x="1247" y="2016"/>
              <a:ext cx="438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50" name="AutoShape 9"/>
            <p:cNvSpPr>
              <a:spLocks noChangeArrowheads="1"/>
            </p:cNvSpPr>
            <p:nvPr/>
          </p:nvSpPr>
          <p:spPr bwMode="auto">
            <a:xfrm>
              <a:off x="1159" y="1449"/>
              <a:ext cx="614" cy="384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51" name="Line 10"/>
            <p:cNvSpPr>
              <a:spLocks noChangeShapeType="1"/>
            </p:cNvSpPr>
            <p:nvPr/>
          </p:nvSpPr>
          <p:spPr bwMode="auto">
            <a:xfrm>
              <a:off x="1466" y="864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11"/>
            <p:cNvSpPr>
              <a:spLocks noChangeShapeType="1"/>
            </p:cNvSpPr>
            <p:nvPr/>
          </p:nvSpPr>
          <p:spPr bwMode="auto">
            <a:xfrm>
              <a:off x="1466" y="182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12"/>
            <p:cNvSpPr>
              <a:spLocks noChangeShapeType="1"/>
            </p:cNvSpPr>
            <p:nvPr/>
          </p:nvSpPr>
          <p:spPr bwMode="auto">
            <a:xfrm>
              <a:off x="1461" y="254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13"/>
            <p:cNvSpPr>
              <a:spLocks noChangeShapeType="1"/>
            </p:cNvSpPr>
            <p:nvPr/>
          </p:nvSpPr>
          <p:spPr bwMode="auto">
            <a:xfrm>
              <a:off x="1773" y="1641"/>
              <a:ext cx="2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14"/>
            <p:cNvSpPr>
              <a:spLocks noChangeShapeType="1"/>
            </p:cNvSpPr>
            <p:nvPr/>
          </p:nvSpPr>
          <p:spPr bwMode="auto">
            <a:xfrm flipH="1">
              <a:off x="1466" y="2544"/>
              <a:ext cx="5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15"/>
            <p:cNvSpPr>
              <a:spLocks noChangeShapeType="1"/>
            </p:cNvSpPr>
            <p:nvPr/>
          </p:nvSpPr>
          <p:spPr bwMode="auto">
            <a:xfrm flipV="1">
              <a:off x="1993" y="163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16"/>
            <p:cNvSpPr>
              <a:spLocks noChangeShapeType="1"/>
            </p:cNvSpPr>
            <p:nvPr/>
          </p:nvSpPr>
          <p:spPr bwMode="auto">
            <a:xfrm>
              <a:off x="764" y="1200"/>
              <a:ext cx="1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17"/>
            <p:cNvSpPr>
              <a:spLocks noChangeShapeType="1"/>
            </p:cNvSpPr>
            <p:nvPr/>
          </p:nvSpPr>
          <p:spPr bwMode="auto">
            <a:xfrm>
              <a:off x="764" y="1200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18"/>
            <p:cNvSpPr>
              <a:spLocks noChangeShapeType="1"/>
            </p:cNvSpPr>
            <p:nvPr/>
          </p:nvSpPr>
          <p:spPr bwMode="auto">
            <a:xfrm>
              <a:off x="2168" y="1200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19"/>
            <p:cNvSpPr>
              <a:spLocks noChangeShapeType="1"/>
            </p:cNvSpPr>
            <p:nvPr/>
          </p:nvSpPr>
          <p:spPr bwMode="auto">
            <a:xfrm>
              <a:off x="764" y="2688"/>
              <a:ext cx="14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AutoShape 20"/>
            <p:cNvSpPr>
              <a:spLocks noChangeArrowheads="1"/>
            </p:cNvSpPr>
            <p:nvPr/>
          </p:nvSpPr>
          <p:spPr bwMode="auto">
            <a:xfrm>
              <a:off x="1422" y="2640"/>
              <a:ext cx="88" cy="9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62" name="AutoShape 21"/>
            <p:cNvSpPr>
              <a:spLocks noChangeArrowheads="1"/>
            </p:cNvSpPr>
            <p:nvPr/>
          </p:nvSpPr>
          <p:spPr bwMode="auto">
            <a:xfrm>
              <a:off x="1422" y="1152"/>
              <a:ext cx="88" cy="9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63" name="Text Box 22"/>
            <p:cNvSpPr txBox="1">
              <a:spLocks noChangeArrowheads="1"/>
            </p:cNvSpPr>
            <p:nvPr/>
          </p:nvSpPr>
          <p:spPr bwMode="auto">
            <a:xfrm>
              <a:off x="577" y="3056"/>
              <a:ext cx="17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当型循环结构</a:t>
              </a:r>
              <a:endPara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4" name="Line 23"/>
            <p:cNvSpPr>
              <a:spLocks noChangeShapeType="1"/>
            </p:cNvSpPr>
            <p:nvPr/>
          </p:nvSpPr>
          <p:spPr bwMode="auto">
            <a:xfrm>
              <a:off x="939" y="1296"/>
              <a:ext cx="5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24"/>
            <p:cNvSpPr>
              <a:spLocks noChangeShapeType="1"/>
            </p:cNvSpPr>
            <p:nvPr/>
          </p:nvSpPr>
          <p:spPr bwMode="auto">
            <a:xfrm flipH="1">
              <a:off x="939" y="2430"/>
              <a:ext cx="5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/>
            <p:cNvSpPr>
              <a:spLocks noChangeShapeType="1"/>
            </p:cNvSpPr>
            <p:nvPr/>
          </p:nvSpPr>
          <p:spPr bwMode="auto">
            <a:xfrm flipV="1">
              <a:off x="939" y="129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26"/>
            <p:cNvSpPr>
              <a:spLocks noChangeShapeType="1"/>
            </p:cNvSpPr>
            <p:nvPr/>
          </p:nvSpPr>
          <p:spPr bwMode="auto">
            <a:xfrm>
              <a:off x="1466" y="230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Text Box 27"/>
            <p:cNvSpPr txBox="1">
              <a:spLocks noChangeArrowheads="1"/>
            </p:cNvSpPr>
            <p:nvPr/>
          </p:nvSpPr>
          <p:spPr bwMode="auto">
            <a:xfrm>
              <a:off x="1247" y="912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69" name="Text Box 28"/>
            <p:cNvSpPr txBox="1">
              <a:spLocks noChangeArrowheads="1"/>
            </p:cNvSpPr>
            <p:nvPr/>
          </p:nvSpPr>
          <p:spPr bwMode="auto">
            <a:xfrm>
              <a:off x="1159" y="2649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  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20" name="Group 55"/>
          <p:cNvGrpSpPr/>
          <p:nvPr/>
        </p:nvGrpSpPr>
        <p:grpSpPr bwMode="auto">
          <a:xfrm>
            <a:off x="5305822" y="1219200"/>
            <a:ext cx="2589212" cy="3871913"/>
            <a:chOff x="3121" y="912"/>
            <a:chExt cx="1631" cy="2439"/>
          </a:xfrm>
        </p:grpSpPr>
        <p:sp>
          <p:nvSpPr>
            <p:cNvPr id="9224" name="Rectangle 30"/>
            <p:cNvSpPr>
              <a:spLocks noChangeArrowheads="1"/>
            </p:cNvSpPr>
            <p:nvPr/>
          </p:nvSpPr>
          <p:spPr bwMode="auto">
            <a:xfrm>
              <a:off x="3504" y="1516"/>
              <a:ext cx="480" cy="3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25" name="AutoShape 31"/>
            <p:cNvSpPr>
              <a:spLocks noChangeArrowheads="1"/>
            </p:cNvSpPr>
            <p:nvPr/>
          </p:nvSpPr>
          <p:spPr bwMode="auto">
            <a:xfrm>
              <a:off x="3408" y="2070"/>
              <a:ext cx="672" cy="40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26" name="Line 32"/>
            <p:cNvSpPr>
              <a:spLocks noChangeShapeType="1"/>
            </p:cNvSpPr>
            <p:nvPr/>
          </p:nvSpPr>
          <p:spPr bwMode="auto">
            <a:xfrm>
              <a:off x="3744" y="912"/>
              <a:ext cx="0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33"/>
            <p:cNvSpPr>
              <a:spLocks noChangeShapeType="1"/>
            </p:cNvSpPr>
            <p:nvPr/>
          </p:nvSpPr>
          <p:spPr bwMode="auto">
            <a:xfrm>
              <a:off x="3744" y="1818"/>
              <a:ext cx="0" cy="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34"/>
            <p:cNvSpPr>
              <a:spLocks noChangeShapeType="1"/>
            </p:cNvSpPr>
            <p:nvPr/>
          </p:nvSpPr>
          <p:spPr bwMode="auto">
            <a:xfrm>
              <a:off x="3744" y="2473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35"/>
            <p:cNvSpPr>
              <a:spLocks noChangeShapeType="1"/>
            </p:cNvSpPr>
            <p:nvPr/>
          </p:nvSpPr>
          <p:spPr bwMode="auto">
            <a:xfrm>
              <a:off x="4080" y="227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36"/>
            <p:cNvSpPr>
              <a:spLocks noChangeShapeType="1"/>
            </p:cNvSpPr>
            <p:nvPr/>
          </p:nvSpPr>
          <p:spPr bwMode="auto">
            <a:xfrm flipH="1">
              <a:off x="3744" y="141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37"/>
            <p:cNvSpPr>
              <a:spLocks noChangeShapeType="1"/>
            </p:cNvSpPr>
            <p:nvPr/>
          </p:nvSpPr>
          <p:spPr bwMode="auto">
            <a:xfrm flipV="1">
              <a:off x="4320" y="1415"/>
              <a:ext cx="0" cy="8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38"/>
            <p:cNvSpPr>
              <a:spLocks noChangeShapeType="1"/>
            </p:cNvSpPr>
            <p:nvPr/>
          </p:nvSpPr>
          <p:spPr bwMode="auto">
            <a:xfrm>
              <a:off x="3264" y="121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39"/>
            <p:cNvSpPr>
              <a:spLocks noChangeShapeType="1"/>
            </p:cNvSpPr>
            <p:nvPr/>
          </p:nvSpPr>
          <p:spPr bwMode="auto">
            <a:xfrm>
              <a:off x="3264" y="1214"/>
              <a:ext cx="0" cy="1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40"/>
            <p:cNvSpPr>
              <a:spLocks noChangeShapeType="1"/>
            </p:cNvSpPr>
            <p:nvPr/>
          </p:nvSpPr>
          <p:spPr bwMode="auto">
            <a:xfrm>
              <a:off x="4560" y="1214"/>
              <a:ext cx="0" cy="1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41"/>
            <p:cNvSpPr>
              <a:spLocks noChangeShapeType="1"/>
            </p:cNvSpPr>
            <p:nvPr/>
          </p:nvSpPr>
          <p:spPr bwMode="auto">
            <a:xfrm>
              <a:off x="3264" y="267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42"/>
            <p:cNvSpPr txBox="1">
              <a:spLocks noChangeArrowheads="1"/>
            </p:cNvSpPr>
            <p:nvPr/>
          </p:nvSpPr>
          <p:spPr bwMode="auto">
            <a:xfrm>
              <a:off x="3600" y="149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7" name="Text Box 43"/>
            <p:cNvSpPr txBox="1">
              <a:spLocks noChangeArrowheads="1"/>
            </p:cNvSpPr>
            <p:nvPr/>
          </p:nvSpPr>
          <p:spPr bwMode="auto">
            <a:xfrm>
              <a:off x="3648" y="206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8" name="Text Box 44"/>
            <p:cNvSpPr txBox="1">
              <a:spLocks noChangeArrowheads="1"/>
            </p:cNvSpPr>
            <p:nvPr/>
          </p:nvSpPr>
          <p:spPr bwMode="auto">
            <a:xfrm>
              <a:off x="3888" y="196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Y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9" name="Text Box 45"/>
            <p:cNvSpPr txBox="1">
              <a:spLocks noChangeArrowheads="1"/>
            </p:cNvSpPr>
            <p:nvPr/>
          </p:nvSpPr>
          <p:spPr bwMode="auto">
            <a:xfrm>
              <a:off x="3792" y="237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0" name="AutoShape 46"/>
            <p:cNvSpPr>
              <a:spLocks noChangeArrowheads="1"/>
            </p:cNvSpPr>
            <p:nvPr/>
          </p:nvSpPr>
          <p:spPr bwMode="auto">
            <a:xfrm>
              <a:off x="3696" y="2624"/>
              <a:ext cx="96" cy="100"/>
            </a:xfrm>
            <a:prstGeom prst="flowChartConnec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1" name="AutoShape 47"/>
            <p:cNvSpPr>
              <a:spLocks noChangeArrowheads="1"/>
            </p:cNvSpPr>
            <p:nvPr/>
          </p:nvSpPr>
          <p:spPr bwMode="auto">
            <a:xfrm>
              <a:off x="3696" y="1164"/>
              <a:ext cx="96" cy="100"/>
            </a:xfrm>
            <a:prstGeom prst="flowChartConnec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2" name="Rectangle 48"/>
            <p:cNvSpPr>
              <a:spLocks noChangeArrowheads="1"/>
            </p:cNvSpPr>
            <p:nvPr/>
          </p:nvSpPr>
          <p:spPr bwMode="auto">
            <a:xfrm>
              <a:off x="3456" y="26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3" name="Rectangle 49"/>
            <p:cNvSpPr>
              <a:spLocks noChangeArrowheads="1"/>
            </p:cNvSpPr>
            <p:nvPr/>
          </p:nvSpPr>
          <p:spPr bwMode="auto">
            <a:xfrm>
              <a:off x="3456" y="9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4" name="Rectangle 50"/>
            <p:cNvSpPr>
              <a:spLocks noChangeArrowheads="1"/>
            </p:cNvSpPr>
            <p:nvPr/>
          </p:nvSpPr>
          <p:spPr bwMode="auto">
            <a:xfrm>
              <a:off x="3121" y="3060"/>
              <a:ext cx="16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直到型循环</a:t>
              </a:r>
              <a:endPara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72979" name="Rectangle 51"/>
          <p:cNvSpPr>
            <a:spLocks noChangeArrowheads="1"/>
          </p:cNvSpPr>
          <p:nvPr/>
        </p:nvSpPr>
        <p:spPr bwMode="auto">
          <a:xfrm>
            <a:off x="4860032" y="5097261"/>
            <a:ext cx="3403427" cy="1428083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先执行</a:t>
            </a:r>
            <a:r>
              <a:rPr lang="en-US" altLang="zh-CN" sz="28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再判断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反复执行</a:t>
            </a:r>
            <a:r>
              <a:rPr lang="en-US" altLang="zh-CN" sz="28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为假时出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2980" name="Rectangle 52"/>
          <p:cNvSpPr>
            <a:spLocks noChangeArrowheads="1"/>
          </p:cNvSpPr>
          <p:nvPr/>
        </p:nvSpPr>
        <p:spPr bwMode="auto">
          <a:xfrm>
            <a:off x="1187624" y="5085184"/>
            <a:ext cx="3384376" cy="1465081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反复执行</a:t>
            </a:r>
            <a:r>
              <a:rPr lang="en-US" altLang="zh-CN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为假时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3" name="Rectangle 53"/>
          <p:cNvSpPr>
            <a:spLocks noChangeArrowheads="1"/>
          </p:cNvSpPr>
          <p:nvPr/>
        </p:nvSpPr>
        <p:spPr bwMode="auto">
          <a:xfrm>
            <a:off x="1189434" y="1143000"/>
            <a:ext cx="6838950" cy="3486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172979" grpId="0" animBg="1"/>
      <p:bldP spid="2172980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28.148031496063,&quot;width&quot;:2586.492913385827}"/>
</p:tagLst>
</file>

<file path=ppt/tags/tag2.xml><?xml version="1.0" encoding="utf-8"?>
<p:tagLst xmlns:p="http://schemas.openxmlformats.org/presentationml/2006/main">
  <p:tag name="COMMONDATA" val="eyJoZGlkIjoiNzBjZmIyMTU1Y2MwZjFjNDA0ZTk0YmNlZGI1Y2ViMDkifQ=="/>
  <p:tag name="KSO_WPP_MARK_KEY" val="f4763e19-687f-4ac6-ba7a-a3e7f6d1cc94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rgbClr val="00CCFF">
            <a:alpha val="92000"/>
          </a:srgbClr>
        </a:solidFill>
        <a:ln w="9525">
          <a:solidFill>
            <a:srgbClr val="9900CC"/>
          </a:solidFill>
          <a:miter lim="800000"/>
        </a:ln>
      </a:spPr>
      <a:bodyPr wrap="none" anchor="ctr"/>
      <a:lstStyle>
        <a:defPPr>
          <a:lnSpc>
            <a:spcPct val="150000"/>
          </a:lnSpc>
          <a:defRPr sz="2800" dirty="0">
            <a:solidFill>
              <a:schemeClr val="tx1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4839</Words>
  <Application>WPS 演示</Application>
  <PresentationFormat>全屏显示(4:3)</PresentationFormat>
  <Paragraphs>563</Paragraphs>
  <Slides>38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宋体</vt:lpstr>
      <vt:lpstr>Wingdings</vt:lpstr>
      <vt:lpstr>黑体</vt:lpstr>
      <vt:lpstr>微软雅黑</vt:lpstr>
      <vt:lpstr>Times New Roman</vt:lpstr>
      <vt:lpstr>楷体_GB2312</vt:lpstr>
      <vt:lpstr>新宋体</vt:lpstr>
      <vt:lpstr>Tahoma</vt:lpstr>
      <vt:lpstr>Arial Unicode MS</vt:lpstr>
      <vt:lpstr>Symbol</vt:lpstr>
      <vt:lpstr>Wingdings</vt:lpstr>
      <vt:lpstr>Cambria Math</vt:lpstr>
      <vt:lpstr>Cambria Math</vt:lpstr>
      <vt:lpstr>默认设计模板</vt:lpstr>
      <vt:lpstr>Visio.Drawing.11</vt:lpstr>
      <vt:lpstr>第4章 Python控制结构</vt:lpstr>
      <vt:lpstr>《Python程序设计》</vt:lpstr>
      <vt:lpstr>第4章 Python控制结构</vt:lpstr>
      <vt:lpstr>PowerPoint 演示文稿</vt:lpstr>
      <vt:lpstr>4.1 Python顺序结构</vt:lpstr>
      <vt:lpstr>程序与算法</vt:lpstr>
      <vt:lpstr>PowerPoint 演示文稿</vt:lpstr>
      <vt:lpstr>流程图的三种基本结构</vt:lpstr>
      <vt:lpstr>流程图的三种基本结构</vt:lpstr>
      <vt:lpstr>（3）N-S结构流程图</vt:lpstr>
      <vt:lpstr>PowerPoint 演示文稿</vt:lpstr>
      <vt:lpstr>顺序结构</vt:lpstr>
      <vt:lpstr>选择结构</vt:lpstr>
      <vt:lpstr>循环结构</vt:lpstr>
      <vt:lpstr>三种基本结构的特点</vt:lpstr>
      <vt:lpstr>4.1 顺序结构</vt:lpstr>
      <vt:lpstr>PowerPoint 演示文稿</vt:lpstr>
      <vt:lpstr>4.1.1 输入</vt:lpstr>
      <vt:lpstr>标准输入：input()</vt:lpstr>
      <vt:lpstr>标准输入：input()</vt:lpstr>
      <vt:lpstr>标准输出:print()</vt:lpstr>
      <vt:lpstr>标准输出:print()</vt:lpstr>
      <vt:lpstr>4.1.2 输出</vt:lpstr>
      <vt:lpstr>print() 格式化说明</vt:lpstr>
      <vt:lpstr>附加格式说明符</vt:lpstr>
      <vt:lpstr>格式化输出：</vt:lpstr>
      <vt:lpstr>4.1.3 计算</vt:lpstr>
      <vt:lpstr>4.1.3 计算</vt:lpstr>
      <vt:lpstr>4.1.3 计算</vt:lpstr>
      <vt:lpstr>4.1.3 计算</vt:lpstr>
      <vt:lpstr>4.1.3 计算</vt:lpstr>
      <vt:lpstr>4.1.3 计算</vt:lpstr>
      <vt:lpstr>4.1.3 计算</vt:lpstr>
      <vt:lpstr>顺序程序设计举例</vt:lpstr>
      <vt:lpstr>顺序程序设计举例</vt:lpstr>
      <vt:lpstr>顺序程序设计举例</vt:lpstr>
      <vt:lpstr>小结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大学计算机基础A</dc:title>
  <dc:creator>张双狮</dc:creator>
  <cp:lastModifiedBy>Dylan</cp:lastModifiedBy>
  <cp:revision>249</cp:revision>
  <dcterms:created xsi:type="dcterms:W3CDTF">2018-03-01T14:09:00Z</dcterms:created>
  <dcterms:modified xsi:type="dcterms:W3CDTF">2023-01-09T06:51:35Z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28248311617B4619BB56E8ADD71C87CE</vt:lpwstr>
  </property>
</Properties>
</file>