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7" r:id="rId5"/>
    <p:sldId id="269" r:id="rId6"/>
    <p:sldId id="270" r:id="rId7"/>
    <p:sldId id="271" r:id="rId8"/>
    <p:sldId id="272" r:id="rId9"/>
    <p:sldId id="274" r:id="rId10"/>
    <p:sldId id="275" r:id="rId11"/>
    <p:sldId id="259" r:id="rId12"/>
    <p:sldId id="273" r:id="rId13"/>
    <p:sldId id="277" r:id="rId14"/>
    <p:sldId id="260" r:id="rId15"/>
    <p:sldId id="263" r:id="rId16"/>
    <p:sldId id="268"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dhya Shandilya" userId="33cfacca7aeb1cf1" providerId="LiveId" clId="{69CF2615-ABB8-4AE5-AD76-ED9B4FD6E8E3}"/>
    <pc:docChg chg="custSel modSld">
      <pc:chgData name="Sanidhya Shandilya" userId="33cfacca7aeb1cf1" providerId="LiveId" clId="{69CF2615-ABB8-4AE5-AD76-ED9B4FD6E8E3}" dt="2024-03-24T12:00:26.568" v="69" actId="5793"/>
      <pc:docMkLst>
        <pc:docMk/>
      </pc:docMkLst>
      <pc:sldChg chg="delSp modSp mod">
        <pc:chgData name="Sanidhya Shandilya" userId="33cfacca7aeb1cf1" providerId="LiveId" clId="{69CF2615-ABB8-4AE5-AD76-ED9B4FD6E8E3}" dt="2024-03-24T12:00:26.568" v="69" actId="5793"/>
        <pc:sldMkLst>
          <pc:docMk/>
          <pc:sldMk cId="2099264741" sldId="256"/>
        </pc:sldMkLst>
        <pc:spChg chg="mod">
          <ac:chgData name="Sanidhya Shandilya" userId="33cfacca7aeb1cf1" providerId="LiveId" clId="{69CF2615-ABB8-4AE5-AD76-ED9B4FD6E8E3}" dt="2024-03-24T11:59:12.441" v="33" actId="20577"/>
          <ac:spMkLst>
            <pc:docMk/>
            <pc:sldMk cId="2099264741" sldId="256"/>
            <ac:spMk id="2" creationId="{6C01C3E0-8DC0-0F58-0AEC-9FAA406CB415}"/>
          </ac:spMkLst>
        </pc:spChg>
        <pc:spChg chg="mod">
          <ac:chgData name="Sanidhya Shandilya" userId="33cfacca7aeb1cf1" providerId="LiveId" clId="{69CF2615-ABB8-4AE5-AD76-ED9B4FD6E8E3}" dt="2024-03-24T12:00:26.568" v="69" actId="5793"/>
          <ac:spMkLst>
            <pc:docMk/>
            <pc:sldMk cId="2099264741" sldId="256"/>
            <ac:spMk id="3" creationId="{E4D596C4-6D1B-B4A6-2E9A-D186ACD483D6}"/>
          </ac:spMkLst>
        </pc:spChg>
        <pc:spChg chg="del mod">
          <ac:chgData name="Sanidhya Shandilya" userId="33cfacca7aeb1cf1" providerId="LiveId" clId="{69CF2615-ABB8-4AE5-AD76-ED9B4FD6E8E3}" dt="2024-03-24T11:59:29.432" v="36"/>
          <ac:spMkLst>
            <pc:docMk/>
            <pc:sldMk cId="2099264741" sldId="256"/>
            <ac:spMk id="5" creationId="{C03112AD-DB5B-12DC-A845-2683904C77E7}"/>
          </ac:spMkLst>
        </pc:spChg>
      </pc:sldChg>
      <pc:sldChg chg="delSp modSp mod">
        <pc:chgData name="Sanidhya Shandilya" userId="33cfacca7aeb1cf1" providerId="LiveId" clId="{69CF2615-ABB8-4AE5-AD76-ED9B4FD6E8E3}" dt="2024-03-24T11:59:43.418" v="61"/>
        <pc:sldMkLst>
          <pc:docMk/>
          <pc:sldMk cId="2086332036" sldId="269"/>
        </pc:sldMkLst>
        <pc:spChg chg="del mod">
          <ac:chgData name="Sanidhya Shandilya" userId="33cfacca7aeb1cf1" providerId="LiveId" clId="{69CF2615-ABB8-4AE5-AD76-ED9B4FD6E8E3}" dt="2024-03-24T11:59:43.418" v="61"/>
          <ac:spMkLst>
            <pc:docMk/>
            <pc:sldMk cId="2086332036" sldId="269"/>
            <ac:spMk id="4" creationId="{0DF49A0F-B7E6-4B44-3005-7BCE43EDAB12}"/>
          </ac:spMkLst>
        </pc:spChg>
      </pc:sldChg>
      <pc:sldChg chg="delSp modSp mod">
        <pc:chgData name="Sanidhya Shandilya" userId="33cfacca7aeb1cf1" providerId="LiveId" clId="{69CF2615-ABB8-4AE5-AD76-ED9B4FD6E8E3}" dt="2024-03-24T11:59:54.155" v="64"/>
        <pc:sldMkLst>
          <pc:docMk/>
          <pc:sldMk cId="2437600583" sldId="271"/>
        </pc:sldMkLst>
        <pc:spChg chg="del mod">
          <ac:chgData name="Sanidhya Shandilya" userId="33cfacca7aeb1cf1" providerId="LiveId" clId="{69CF2615-ABB8-4AE5-AD76-ED9B4FD6E8E3}" dt="2024-03-24T11:59:54.155" v="64"/>
          <ac:spMkLst>
            <pc:docMk/>
            <pc:sldMk cId="2437600583" sldId="271"/>
            <ac:spMk id="4" creationId="{479435B9-F7EA-DE4E-D78C-C7D23DBD0C57}"/>
          </ac:spMkLst>
        </pc:spChg>
      </pc:sldChg>
    </pc:docChg>
  </pc:docChgLst>
  <pc:docChgLst>
    <pc:chgData name="Sanidhya Shandilya" userId="33cfacca7aeb1cf1" providerId="LiveId" clId="{AA0BC881-BB29-49B6-A733-B9A135D73C83}"/>
    <pc:docChg chg="undo custSel modSld">
      <pc:chgData name="Sanidhya Shandilya" userId="33cfacca7aeb1cf1" providerId="LiveId" clId="{AA0BC881-BB29-49B6-A733-B9A135D73C83}" dt="2023-11-03T06:52:50.100" v="26" actId="14100"/>
      <pc:docMkLst>
        <pc:docMk/>
      </pc:docMkLst>
      <pc:sldChg chg="modSp mod">
        <pc:chgData name="Sanidhya Shandilya" userId="33cfacca7aeb1cf1" providerId="LiveId" clId="{AA0BC881-BB29-49B6-A733-B9A135D73C83}" dt="2023-11-03T06:52:50.100" v="26" actId="14100"/>
        <pc:sldMkLst>
          <pc:docMk/>
          <pc:sldMk cId="2099264741" sldId="256"/>
        </pc:sldMkLst>
        <pc:spChg chg="mod">
          <ac:chgData name="Sanidhya Shandilya" userId="33cfacca7aeb1cf1" providerId="LiveId" clId="{AA0BC881-BB29-49B6-A733-B9A135D73C83}" dt="2023-11-03T06:52:50.100" v="26" actId="14100"/>
          <ac:spMkLst>
            <pc:docMk/>
            <pc:sldMk cId="2099264741" sldId="256"/>
            <ac:spMk id="3" creationId="{E4D596C4-6D1B-B4A6-2E9A-D186ACD483D6}"/>
          </ac:spMkLst>
        </pc:spChg>
      </pc:sldChg>
      <pc:sldChg chg="modSp mod">
        <pc:chgData name="Sanidhya Shandilya" userId="33cfacca7aeb1cf1" providerId="LiveId" clId="{AA0BC881-BB29-49B6-A733-B9A135D73C83}" dt="2023-11-02T11:16:55.645" v="24" actId="20577"/>
        <pc:sldMkLst>
          <pc:docMk/>
          <pc:sldMk cId="2086332036" sldId="269"/>
        </pc:sldMkLst>
        <pc:spChg chg="mod">
          <ac:chgData name="Sanidhya Shandilya" userId="33cfacca7aeb1cf1" providerId="LiveId" clId="{AA0BC881-BB29-49B6-A733-B9A135D73C83}" dt="2023-11-02T11:16:55.645" v="24" actId="20577"/>
          <ac:spMkLst>
            <pc:docMk/>
            <pc:sldMk cId="2086332036" sldId="269"/>
            <ac:spMk id="3" creationId="{B9445938-DEB3-1500-68DC-18A95B93615A}"/>
          </ac:spMkLst>
        </pc:spChg>
      </pc:sldChg>
    </pc:docChg>
  </pc:docChgLst>
  <pc:docChgLst>
    <pc:chgData name="Sanidhya Shandilya" userId="33cfacca7aeb1cf1" providerId="LiveId" clId="{02AA7A4D-D14C-4AF8-BD20-BD1F42828D87}"/>
    <pc:docChg chg="undo custSel addSld delSld modSld">
      <pc:chgData name="Sanidhya Shandilya" userId="33cfacca7aeb1cf1" providerId="LiveId" clId="{02AA7A4D-D14C-4AF8-BD20-BD1F42828D87}" dt="2023-11-23T10:21:09.507" v="149" actId="2696"/>
      <pc:docMkLst>
        <pc:docMk/>
      </pc:docMkLst>
      <pc:sldChg chg="addSp delSp modSp mod">
        <pc:chgData name="Sanidhya Shandilya" userId="33cfacca7aeb1cf1" providerId="LiveId" clId="{02AA7A4D-D14C-4AF8-BD20-BD1F42828D87}" dt="2023-11-22T16:49:22.516" v="61" actId="113"/>
        <pc:sldMkLst>
          <pc:docMk/>
          <pc:sldMk cId="2099264741" sldId="256"/>
        </pc:sldMkLst>
        <pc:spChg chg="mod">
          <ac:chgData name="Sanidhya Shandilya" userId="33cfacca7aeb1cf1" providerId="LiveId" clId="{02AA7A4D-D14C-4AF8-BD20-BD1F42828D87}" dt="2023-11-22T16:48:19.487" v="28" actId="1076"/>
          <ac:spMkLst>
            <pc:docMk/>
            <pc:sldMk cId="2099264741" sldId="256"/>
            <ac:spMk id="2" creationId="{6C01C3E0-8DC0-0F58-0AEC-9FAA406CB415}"/>
          </ac:spMkLst>
        </pc:spChg>
        <pc:spChg chg="mod">
          <ac:chgData name="Sanidhya Shandilya" userId="33cfacca7aeb1cf1" providerId="LiveId" clId="{02AA7A4D-D14C-4AF8-BD20-BD1F42828D87}" dt="2023-11-22T16:49:22.516" v="61" actId="113"/>
          <ac:spMkLst>
            <pc:docMk/>
            <pc:sldMk cId="2099264741" sldId="256"/>
            <ac:spMk id="3" creationId="{E4D596C4-6D1B-B4A6-2E9A-D186ACD483D6}"/>
          </ac:spMkLst>
        </pc:spChg>
        <pc:spChg chg="add del mod">
          <ac:chgData name="Sanidhya Shandilya" userId="33cfacca7aeb1cf1" providerId="LiveId" clId="{02AA7A4D-D14C-4AF8-BD20-BD1F42828D87}" dt="2023-11-22T16:47:32.300" v="10" actId="767"/>
          <ac:spMkLst>
            <pc:docMk/>
            <pc:sldMk cId="2099264741" sldId="256"/>
            <ac:spMk id="4" creationId="{016BA053-68BA-F811-22AE-88E52945BA72}"/>
          </ac:spMkLst>
        </pc:spChg>
        <pc:spChg chg="add mod">
          <ac:chgData name="Sanidhya Shandilya" userId="33cfacca7aeb1cf1" providerId="LiveId" clId="{02AA7A4D-D14C-4AF8-BD20-BD1F42828D87}" dt="2023-11-22T16:49:17.911" v="60" actId="255"/>
          <ac:spMkLst>
            <pc:docMk/>
            <pc:sldMk cId="2099264741" sldId="256"/>
            <ac:spMk id="5" creationId="{C03112AD-DB5B-12DC-A845-2683904C77E7}"/>
          </ac:spMkLst>
        </pc:spChg>
      </pc:sldChg>
      <pc:sldChg chg="addSp modSp mod">
        <pc:chgData name="Sanidhya Shandilya" userId="33cfacca7aeb1cf1" providerId="LiveId" clId="{02AA7A4D-D14C-4AF8-BD20-BD1F42828D87}" dt="2023-11-22T16:52:58.513" v="141" actId="14100"/>
        <pc:sldMkLst>
          <pc:docMk/>
          <pc:sldMk cId="3772862776" sldId="272"/>
        </pc:sldMkLst>
        <pc:spChg chg="mod">
          <ac:chgData name="Sanidhya Shandilya" userId="33cfacca7aeb1cf1" providerId="LiveId" clId="{02AA7A4D-D14C-4AF8-BD20-BD1F42828D87}" dt="2023-11-22T16:52:43.596" v="137" actId="1076"/>
          <ac:spMkLst>
            <pc:docMk/>
            <pc:sldMk cId="3772862776" sldId="272"/>
            <ac:spMk id="2" creationId="{3858D877-D9BC-22C9-3D64-10F9BDD0793F}"/>
          </ac:spMkLst>
        </pc:spChg>
        <pc:picChg chg="add mod">
          <ac:chgData name="Sanidhya Shandilya" userId="33cfacca7aeb1cf1" providerId="LiveId" clId="{02AA7A4D-D14C-4AF8-BD20-BD1F42828D87}" dt="2023-11-22T16:52:58.513" v="141" actId="14100"/>
          <ac:picMkLst>
            <pc:docMk/>
            <pc:sldMk cId="3772862776" sldId="272"/>
            <ac:picMk id="3" creationId="{2D450034-CF3F-10E1-E78D-A4C3956F5883}"/>
          </ac:picMkLst>
        </pc:picChg>
        <pc:picChg chg="mod">
          <ac:chgData name="Sanidhya Shandilya" userId="33cfacca7aeb1cf1" providerId="LiveId" clId="{02AA7A4D-D14C-4AF8-BD20-BD1F42828D87}" dt="2023-11-22T16:52:39.056" v="136" actId="14100"/>
          <ac:picMkLst>
            <pc:docMk/>
            <pc:sldMk cId="3772862776" sldId="272"/>
            <ac:picMk id="4" creationId="{3A1842E9-774A-094E-2A07-0E12295AADA6}"/>
          </ac:picMkLst>
        </pc:picChg>
      </pc:sldChg>
      <pc:sldChg chg="addSp delSp modSp new mod">
        <pc:chgData name="Sanidhya Shandilya" userId="33cfacca7aeb1cf1" providerId="LiveId" clId="{02AA7A4D-D14C-4AF8-BD20-BD1F42828D87}" dt="2023-11-22T16:51:39.347" v="126" actId="1036"/>
        <pc:sldMkLst>
          <pc:docMk/>
          <pc:sldMk cId="1850319110" sldId="274"/>
        </pc:sldMkLst>
        <pc:spChg chg="mod">
          <ac:chgData name="Sanidhya Shandilya" userId="33cfacca7aeb1cf1" providerId="LiveId" clId="{02AA7A4D-D14C-4AF8-BD20-BD1F42828D87}" dt="2023-11-22T16:51:25.783" v="122" actId="1076"/>
          <ac:spMkLst>
            <pc:docMk/>
            <pc:sldMk cId="1850319110" sldId="274"/>
            <ac:spMk id="2" creationId="{3D3579E3-5EA0-90BE-260B-4AFEA21BDD65}"/>
          </ac:spMkLst>
        </pc:spChg>
        <pc:spChg chg="del mod">
          <ac:chgData name="Sanidhya Shandilya" userId="33cfacca7aeb1cf1" providerId="LiveId" clId="{02AA7A4D-D14C-4AF8-BD20-BD1F42828D87}" dt="2023-11-22T16:51:10.078" v="117"/>
          <ac:spMkLst>
            <pc:docMk/>
            <pc:sldMk cId="1850319110" sldId="274"/>
            <ac:spMk id="3" creationId="{869290C5-15AC-0925-95BB-E0D299C1B4F8}"/>
          </ac:spMkLst>
        </pc:spChg>
        <pc:picChg chg="add mod">
          <ac:chgData name="Sanidhya Shandilya" userId="33cfacca7aeb1cf1" providerId="LiveId" clId="{02AA7A4D-D14C-4AF8-BD20-BD1F42828D87}" dt="2023-11-22T16:51:39.347" v="126" actId="1036"/>
          <ac:picMkLst>
            <pc:docMk/>
            <pc:sldMk cId="1850319110" sldId="274"/>
            <ac:picMk id="4" creationId="{7DC2C39A-27AB-ED87-CD53-5CFA1F9ED1E2}"/>
          </ac:picMkLst>
        </pc:picChg>
      </pc:sldChg>
      <pc:sldChg chg="addSp delSp modSp new mod">
        <pc:chgData name="Sanidhya Shandilya" userId="33cfacca7aeb1cf1" providerId="LiveId" clId="{02AA7A4D-D14C-4AF8-BD20-BD1F42828D87}" dt="2023-11-22T16:52:04.009" v="133" actId="14100"/>
        <pc:sldMkLst>
          <pc:docMk/>
          <pc:sldMk cId="1494501360" sldId="275"/>
        </pc:sldMkLst>
        <pc:spChg chg="mod">
          <ac:chgData name="Sanidhya Shandilya" userId="33cfacca7aeb1cf1" providerId="LiveId" clId="{02AA7A4D-D14C-4AF8-BD20-BD1F42828D87}" dt="2023-11-22T16:51:52.755" v="129" actId="1076"/>
          <ac:spMkLst>
            <pc:docMk/>
            <pc:sldMk cId="1494501360" sldId="275"/>
            <ac:spMk id="2" creationId="{61B2B321-363B-2799-E66B-43FE00CD3F77}"/>
          </ac:spMkLst>
        </pc:spChg>
        <pc:spChg chg="del mod">
          <ac:chgData name="Sanidhya Shandilya" userId="33cfacca7aeb1cf1" providerId="LiveId" clId="{02AA7A4D-D14C-4AF8-BD20-BD1F42828D87}" dt="2023-11-22T16:51:48.434" v="128"/>
          <ac:spMkLst>
            <pc:docMk/>
            <pc:sldMk cId="1494501360" sldId="275"/>
            <ac:spMk id="3" creationId="{B7C09423-A5B4-9D34-65C3-635FA1513AA5}"/>
          </ac:spMkLst>
        </pc:spChg>
        <pc:picChg chg="add mod">
          <ac:chgData name="Sanidhya Shandilya" userId="33cfacca7aeb1cf1" providerId="LiveId" clId="{02AA7A4D-D14C-4AF8-BD20-BD1F42828D87}" dt="2023-11-22T16:52:04.009" v="133" actId="14100"/>
          <ac:picMkLst>
            <pc:docMk/>
            <pc:sldMk cId="1494501360" sldId="275"/>
            <ac:picMk id="4" creationId="{3381AC32-10D7-A87C-6FF3-67D9871F4BAE}"/>
          </ac:picMkLst>
        </pc:picChg>
      </pc:sldChg>
      <pc:sldChg chg="modSp new del mod">
        <pc:chgData name="Sanidhya Shandilya" userId="33cfacca7aeb1cf1" providerId="LiveId" clId="{02AA7A4D-D14C-4AF8-BD20-BD1F42828D87}" dt="2023-11-23T10:21:09.507" v="149" actId="2696"/>
        <pc:sldMkLst>
          <pc:docMk/>
          <pc:sldMk cId="1534167428" sldId="276"/>
        </pc:sldMkLst>
        <pc:spChg chg="mod">
          <ac:chgData name="Sanidhya Shandilya" userId="33cfacca7aeb1cf1" providerId="LiveId" clId="{02AA7A4D-D14C-4AF8-BD20-BD1F42828D87}" dt="2023-11-22T16:50:39.702" v="115" actId="20577"/>
          <ac:spMkLst>
            <pc:docMk/>
            <pc:sldMk cId="1534167428" sldId="276"/>
            <ac:spMk id="2" creationId="{80A08F4F-3F0C-5644-007A-E482D01ECFA0}"/>
          </ac:spMkLst>
        </pc:spChg>
      </pc:sldChg>
      <pc:sldChg chg="addSp delSp modSp new mod">
        <pc:chgData name="Sanidhya Shandilya" userId="33cfacca7aeb1cf1" providerId="LiveId" clId="{02AA7A4D-D14C-4AF8-BD20-BD1F42828D87}" dt="2023-11-22T16:54:34.723" v="148" actId="14100"/>
        <pc:sldMkLst>
          <pc:docMk/>
          <pc:sldMk cId="1527817902" sldId="277"/>
        </pc:sldMkLst>
        <pc:spChg chg="del mod">
          <ac:chgData name="Sanidhya Shandilya" userId="33cfacca7aeb1cf1" providerId="LiveId" clId="{02AA7A4D-D14C-4AF8-BD20-BD1F42828D87}" dt="2023-11-22T16:54:24.269" v="144"/>
          <ac:spMkLst>
            <pc:docMk/>
            <pc:sldMk cId="1527817902" sldId="277"/>
            <ac:spMk id="3" creationId="{B1A4ED1B-F6CE-2A25-EF1C-6D48084F83EC}"/>
          </ac:spMkLst>
        </pc:spChg>
        <pc:picChg chg="add mod">
          <ac:chgData name="Sanidhya Shandilya" userId="33cfacca7aeb1cf1" providerId="LiveId" clId="{02AA7A4D-D14C-4AF8-BD20-BD1F42828D87}" dt="2023-11-22T16:54:34.723" v="148" actId="14100"/>
          <ac:picMkLst>
            <pc:docMk/>
            <pc:sldMk cId="1527817902" sldId="277"/>
            <ac:picMk id="4" creationId="{1152F8E9-05D6-25AC-6389-8A7F0FEED77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4BD8-B0FB-95C6-62B4-6EAD45B6B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1E28A-AE74-81B4-167A-3975F3EE8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3C684D-2700-3F87-FC6F-719AF605ABF2}"/>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5" name="Footer Placeholder 4">
            <a:extLst>
              <a:ext uri="{FF2B5EF4-FFF2-40B4-BE49-F238E27FC236}">
                <a16:creationId xmlns:a16="http://schemas.microsoft.com/office/drawing/2014/main" id="{CD6D5404-796F-B27C-7EAA-0BCC9899E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FA1ED-F6AF-B6C0-32F3-AAD8B9F82AD4}"/>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2797469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E9A9-E87D-040E-1FA2-BF912CBC9C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41442-3AEF-BF6B-7B62-74D11D20E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0126A-38F4-005C-7E6E-E4D56A364F50}"/>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5" name="Footer Placeholder 4">
            <a:extLst>
              <a:ext uri="{FF2B5EF4-FFF2-40B4-BE49-F238E27FC236}">
                <a16:creationId xmlns:a16="http://schemas.microsoft.com/office/drawing/2014/main" id="{A5DB2ED4-43A0-5CAF-9A34-A71930354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1DA76-6486-53D8-6E0F-FDD7BFF28A14}"/>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72685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4EEBD9-4A29-2C6D-C872-CD5835C2E8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C5E3E-4DBA-A05A-4CF7-4D9CC5B3DD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D8EBE-E232-60CF-AF7B-44B6AA5F42B2}"/>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5" name="Footer Placeholder 4">
            <a:extLst>
              <a:ext uri="{FF2B5EF4-FFF2-40B4-BE49-F238E27FC236}">
                <a16:creationId xmlns:a16="http://schemas.microsoft.com/office/drawing/2014/main" id="{C7E60D74-DB3E-BE9F-F5CC-5C787AECE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BC209-5E0B-539F-7034-324B071053E6}"/>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11431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B039-6655-54EE-13EA-D27709182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DDF63-5BDE-B0E7-E69C-292B99B54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F3E37-6262-97CD-BD38-F456D83444F1}"/>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5" name="Footer Placeholder 4">
            <a:extLst>
              <a:ext uri="{FF2B5EF4-FFF2-40B4-BE49-F238E27FC236}">
                <a16:creationId xmlns:a16="http://schemas.microsoft.com/office/drawing/2014/main" id="{36687A5A-E757-BFAD-DFD7-68D22FBEB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9CA20-9D22-63C0-6CC1-295DD8EF41D3}"/>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356851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1D49-996D-42A4-3841-D318D35BF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87FE42-C832-2278-C463-FCFA73DFA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FD169-58A3-042E-6B50-68286474AC60}"/>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5" name="Footer Placeholder 4">
            <a:extLst>
              <a:ext uri="{FF2B5EF4-FFF2-40B4-BE49-F238E27FC236}">
                <a16:creationId xmlns:a16="http://schemas.microsoft.com/office/drawing/2014/main" id="{7EB0B5CB-6500-DD71-20FD-5740EBCF3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BFBA4-042A-2E0C-360F-B003BD3B6EB1}"/>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5695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118D-5031-0E6B-D0CD-C77405896E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B0D0C-D1FA-F513-F734-A6B1C5B09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B3FF70-5024-2627-751A-A1D61B5D71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BB1F97-364A-E988-DDF9-7DB3B25C262C}"/>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6" name="Footer Placeholder 5">
            <a:extLst>
              <a:ext uri="{FF2B5EF4-FFF2-40B4-BE49-F238E27FC236}">
                <a16:creationId xmlns:a16="http://schemas.microsoft.com/office/drawing/2014/main" id="{141699C7-477B-1518-8B83-A0C32C640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0E09C-51C4-2CCE-C6B0-1071DCD5E767}"/>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356897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1AAB-1C4A-7A98-C18F-49E208BCC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08544B-F7FC-B743-3A63-DF52FA914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DBC1C-5BD3-010F-B74C-4685F90943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0EC8C-3D0C-0919-5F57-BC9B3D334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9FBFE5-2698-4279-6D3A-8DD39F114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4C0D8-CA98-0458-1190-3802EC5C9358}"/>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8" name="Footer Placeholder 7">
            <a:extLst>
              <a:ext uri="{FF2B5EF4-FFF2-40B4-BE49-F238E27FC236}">
                <a16:creationId xmlns:a16="http://schemas.microsoft.com/office/drawing/2014/main" id="{0F9F1EF0-F9AB-0574-6C19-DF52B0F9D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9537F-63DE-1964-DE59-D468B9B5B6A8}"/>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48366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E089-634B-8A1E-5443-4C3C8E5FD9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7E196D-B1CA-E06E-852D-2D80BAE0575C}"/>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4" name="Footer Placeholder 3">
            <a:extLst>
              <a:ext uri="{FF2B5EF4-FFF2-40B4-BE49-F238E27FC236}">
                <a16:creationId xmlns:a16="http://schemas.microsoft.com/office/drawing/2014/main" id="{A2E973E2-7318-5278-1D00-2A2C8B8FA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95E665-A5D9-DA77-82A2-A43E616C4C88}"/>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82079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D1B7B-6C8C-C393-A9F6-C53AECC1D86F}"/>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3" name="Footer Placeholder 2">
            <a:extLst>
              <a:ext uri="{FF2B5EF4-FFF2-40B4-BE49-F238E27FC236}">
                <a16:creationId xmlns:a16="http://schemas.microsoft.com/office/drawing/2014/main" id="{A498079B-F7A4-599C-7BF2-1741BD36F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AA925-F571-B8C5-43F7-EFC79DB9A58E}"/>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233310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007-AF10-6160-49B3-18B53585C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9BF1F-3C83-BDF5-D9BE-F7148C4D1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A942D7-1D80-B12B-6F15-2112B2E8D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36DC8-7C5F-605A-DC8C-44D49953E8F2}"/>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6" name="Footer Placeholder 5">
            <a:extLst>
              <a:ext uri="{FF2B5EF4-FFF2-40B4-BE49-F238E27FC236}">
                <a16:creationId xmlns:a16="http://schemas.microsoft.com/office/drawing/2014/main" id="{5F593F39-5898-0BAF-509C-534E1DA4BC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40C8-9F4A-C17E-1F49-E4A3E5DFD791}"/>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46428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7EF3-A5F6-7C0C-AE03-892E42838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06D976-7354-367C-A23B-F2670AF0A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E5742F-566E-E02B-A2BA-F0E7ADBB1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F7DE5-B1A9-22F4-9EEC-3CFB20FC131D}"/>
              </a:ext>
            </a:extLst>
          </p:cNvPr>
          <p:cNvSpPr>
            <a:spLocks noGrp="1"/>
          </p:cNvSpPr>
          <p:nvPr>
            <p:ph type="dt" sz="half" idx="10"/>
          </p:nvPr>
        </p:nvSpPr>
        <p:spPr/>
        <p:txBody>
          <a:bodyPr/>
          <a:lstStyle/>
          <a:p>
            <a:fld id="{B096D3F5-10B0-4E6C-BE56-6520E9F23392}" type="datetimeFigureOut">
              <a:rPr lang="en-US" smtClean="0"/>
              <a:t>3/24/2024</a:t>
            </a:fld>
            <a:endParaRPr lang="en-US"/>
          </a:p>
        </p:txBody>
      </p:sp>
      <p:sp>
        <p:nvSpPr>
          <p:cNvPr id="6" name="Footer Placeholder 5">
            <a:extLst>
              <a:ext uri="{FF2B5EF4-FFF2-40B4-BE49-F238E27FC236}">
                <a16:creationId xmlns:a16="http://schemas.microsoft.com/office/drawing/2014/main" id="{B3EE0A59-157D-1201-788E-0BFA6A875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17149-A0CE-8B0C-CE7F-593CBDF5BE0B}"/>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58608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84EC9-C963-B3FB-7989-DD538840B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A6F90-DA2A-6F28-E039-700FB8A4A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9BD06-FCFD-030F-41E6-6D7224CE8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6D3F5-10B0-4E6C-BE56-6520E9F23392}" type="datetimeFigureOut">
              <a:rPr lang="en-US" smtClean="0"/>
              <a:t>3/24/2024</a:t>
            </a:fld>
            <a:endParaRPr lang="en-US"/>
          </a:p>
        </p:txBody>
      </p:sp>
      <p:sp>
        <p:nvSpPr>
          <p:cNvPr id="5" name="Footer Placeholder 4">
            <a:extLst>
              <a:ext uri="{FF2B5EF4-FFF2-40B4-BE49-F238E27FC236}">
                <a16:creationId xmlns:a16="http://schemas.microsoft.com/office/drawing/2014/main" id="{EB507C13-EAF2-4C7C-1320-8A2920C02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D8D899-B8C1-F36F-9304-2C19617A4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8716C-F8E5-4E13-816E-5707F8CC1B0A}" type="slidenum">
              <a:rPr lang="en-US" smtClean="0"/>
              <a:t>‹#›</a:t>
            </a:fld>
            <a:endParaRPr lang="en-US"/>
          </a:p>
        </p:txBody>
      </p:sp>
    </p:spTree>
    <p:extLst>
      <p:ext uri="{BB962C8B-B14F-4D97-AF65-F5344CB8AC3E}">
        <p14:creationId xmlns:p14="http://schemas.microsoft.com/office/powerpoint/2010/main" val="3349354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C3E0-8DC0-0F58-0AEC-9FAA406CB415}"/>
              </a:ext>
            </a:extLst>
          </p:cNvPr>
          <p:cNvSpPr>
            <a:spLocks noGrp="1"/>
          </p:cNvSpPr>
          <p:nvPr>
            <p:ph type="ctrTitle"/>
          </p:nvPr>
        </p:nvSpPr>
        <p:spPr>
          <a:xfrm>
            <a:off x="195385" y="422031"/>
            <a:ext cx="11801229" cy="2387600"/>
          </a:xfrm>
        </p:spPr>
        <p:txBody>
          <a:bodyPr/>
          <a:lstStyle/>
          <a:p>
            <a:r>
              <a:rPr lang="en-US" dirty="0"/>
              <a:t>Smart Street Light Monitoring System</a:t>
            </a:r>
          </a:p>
        </p:txBody>
      </p:sp>
      <p:sp>
        <p:nvSpPr>
          <p:cNvPr id="3" name="Subtitle 2">
            <a:extLst>
              <a:ext uri="{FF2B5EF4-FFF2-40B4-BE49-F238E27FC236}">
                <a16:creationId xmlns:a16="http://schemas.microsoft.com/office/drawing/2014/main" id="{E4D596C4-6D1B-B4A6-2E9A-D186ACD483D6}"/>
              </a:ext>
            </a:extLst>
          </p:cNvPr>
          <p:cNvSpPr>
            <a:spLocks noGrp="1"/>
          </p:cNvSpPr>
          <p:nvPr>
            <p:ph type="subTitle" idx="1"/>
          </p:nvPr>
        </p:nvSpPr>
        <p:spPr>
          <a:xfrm>
            <a:off x="1375507" y="2927889"/>
            <a:ext cx="9440984" cy="1836615"/>
          </a:xfrm>
        </p:spPr>
        <p:txBody>
          <a:bodyPr/>
          <a:lstStyle/>
          <a:p>
            <a:r>
              <a:rPr lang="en-US" dirty="0"/>
              <a:t>By</a:t>
            </a:r>
            <a:br>
              <a:rPr lang="en-US" dirty="0"/>
            </a:br>
            <a:br>
              <a:rPr lang="en-US" dirty="0"/>
            </a:br>
            <a:r>
              <a:rPr lang="en-US" dirty="0"/>
              <a:t>Sanidhya Shandilya </a:t>
            </a:r>
          </a:p>
        </p:txBody>
      </p:sp>
    </p:spTree>
    <p:extLst>
      <p:ext uri="{BB962C8B-B14F-4D97-AF65-F5344CB8AC3E}">
        <p14:creationId xmlns:p14="http://schemas.microsoft.com/office/powerpoint/2010/main" val="209926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B321-363B-2799-E66B-43FE00CD3F77}"/>
              </a:ext>
            </a:extLst>
          </p:cNvPr>
          <p:cNvSpPr>
            <a:spLocks noGrp="1"/>
          </p:cNvSpPr>
          <p:nvPr>
            <p:ph type="title"/>
          </p:nvPr>
        </p:nvSpPr>
        <p:spPr>
          <a:xfrm>
            <a:off x="0" y="-276559"/>
            <a:ext cx="10515600" cy="1325563"/>
          </a:xfrm>
        </p:spPr>
        <p:txBody>
          <a:bodyPr/>
          <a:lstStyle/>
          <a:p>
            <a:r>
              <a:rPr lang="en-IN" dirty="0"/>
              <a:t>Use case diagram</a:t>
            </a:r>
          </a:p>
        </p:txBody>
      </p:sp>
      <p:pic>
        <p:nvPicPr>
          <p:cNvPr id="4" name="Content Placeholder 3">
            <a:extLst>
              <a:ext uri="{FF2B5EF4-FFF2-40B4-BE49-F238E27FC236}">
                <a16:creationId xmlns:a16="http://schemas.microsoft.com/office/drawing/2014/main" id="{3381AC32-10D7-A87C-6FF3-67D9871F4BAE}"/>
              </a:ext>
            </a:extLst>
          </p:cNvPr>
          <p:cNvPicPr>
            <a:picLocks noGrp="1" noChangeAspect="1"/>
          </p:cNvPicPr>
          <p:nvPr>
            <p:ph idx="1"/>
          </p:nvPr>
        </p:nvPicPr>
        <p:blipFill>
          <a:blip r:embed="rId2"/>
          <a:stretch>
            <a:fillRect/>
          </a:stretch>
        </p:blipFill>
        <p:spPr>
          <a:xfrm>
            <a:off x="2903620" y="657726"/>
            <a:ext cx="5935579" cy="6384758"/>
          </a:xfrm>
          <a:prstGeom prst="rect">
            <a:avLst/>
          </a:prstGeom>
        </p:spPr>
      </p:pic>
    </p:spTree>
    <p:extLst>
      <p:ext uri="{BB962C8B-B14F-4D97-AF65-F5344CB8AC3E}">
        <p14:creationId xmlns:p14="http://schemas.microsoft.com/office/powerpoint/2010/main" val="149450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3FBB-03F3-6CF3-F035-DB099858AD1C}"/>
              </a:ext>
            </a:extLst>
          </p:cNvPr>
          <p:cNvSpPr>
            <a:spLocks noGrp="1"/>
          </p:cNvSpPr>
          <p:nvPr>
            <p:ph type="title"/>
          </p:nvPr>
        </p:nvSpPr>
        <p:spPr/>
        <p:txBody>
          <a:bodyPr/>
          <a:lstStyle/>
          <a:p>
            <a:r>
              <a:rPr lang="en-US" dirty="0"/>
              <a:t>Literature </a:t>
            </a:r>
          </a:p>
        </p:txBody>
      </p:sp>
      <p:sp>
        <p:nvSpPr>
          <p:cNvPr id="3" name="Content Placeholder 2">
            <a:extLst>
              <a:ext uri="{FF2B5EF4-FFF2-40B4-BE49-F238E27FC236}">
                <a16:creationId xmlns:a16="http://schemas.microsoft.com/office/drawing/2014/main" id="{0BCB0A89-A04B-8350-CFA6-4C530BC2CED3}"/>
              </a:ext>
            </a:extLst>
          </p:cNvPr>
          <p:cNvSpPr>
            <a:spLocks noGrp="1"/>
          </p:cNvSpPr>
          <p:nvPr>
            <p:ph idx="1"/>
          </p:nvPr>
        </p:nvSpPr>
        <p:spPr/>
        <p:txBody>
          <a:bodyPr>
            <a:normAutofit fontScale="62500" lnSpcReduction="20000"/>
          </a:bodyPr>
          <a:lstStyle/>
          <a:p>
            <a:pPr algn="l">
              <a:buFont typeface="+mj-lt"/>
              <a:buAutoNum type="arabicPeriod"/>
            </a:pPr>
            <a:r>
              <a:rPr lang="en-US" b="1" i="0" dirty="0">
                <a:effectLst/>
                <a:latin typeface="Söhne"/>
              </a:rPr>
              <a:t>Power Conservation through LDR Sensors and Microcontrollers:</a:t>
            </a:r>
            <a:endParaRPr lang="en-US" b="0" i="0" dirty="0">
              <a:effectLst/>
              <a:latin typeface="Söhne"/>
            </a:endParaRPr>
          </a:p>
          <a:p>
            <a:pPr marL="742950" lvl="1" indent="-285750" algn="l">
              <a:buFont typeface="+mj-lt"/>
              <a:buAutoNum type="arabicPeriod"/>
            </a:pPr>
            <a:r>
              <a:rPr lang="en-US" b="0" i="0" dirty="0">
                <a:effectLst/>
                <a:latin typeface="Söhne"/>
              </a:rPr>
              <a:t>First project focuses on energy conservation by utilizing LDR sensors and microcontrollers.</a:t>
            </a:r>
          </a:p>
          <a:p>
            <a:pPr marL="742950" lvl="1" indent="-285750" algn="l">
              <a:buFont typeface="+mj-lt"/>
              <a:buAutoNum type="arabicPeriod"/>
            </a:pPr>
            <a:r>
              <a:rPr lang="en-US" b="0" i="0" dirty="0">
                <a:effectLst/>
                <a:latin typeface="Söhne"/>
              </a:rPr>
              <a:t>Street lights remain off during daylight hours when light levels are sufficient, saving energy by avoiding unnecessary illumination.</a:t>
            </a:r>
          </a:p>
          <a:p>
            <a:pPr algn="l">
              <a:buFont typeface="+mj-lt"/>
              <a:buAutoNum type="arabicPeriod"/>
            </a:pPr>
            <a:r>
              <a:rPr lang="en-US" b="1" i="0" dirty="0">
                <a:effectLst/>
                <a:latin typeface="Söhne"/>
              </a:rPr>
              <a:t>Automated Operation with LDR and Photoelectric Sensors and PIC16F877A Microcontroller:</a:t>
            </a:r>
            <a:endParaRPr lang="en-US" b="0" i="0" dirty="0">
              <a:effectLst/>
              <a:latin typeface="Söhne"/>
            </a:endParaRPr>
          </a:p>
          <a:p>
            <a:pPr marL="742950" lvl="1" indent="-285750" algn="l">
              <a:buFont typeface="+mj-lt"/>
              <a:buAutoNum type="arabicPeriod"/>
            </a:pPr>
            <a:r>
              <a:rPr lang="en-US" b="0" i="0" dirty="0">
                <a:effectLst/>
                <a:latin typeface="Söhne"/>
              </a:rPr>
              <a:t>Second project eliminates manual operation by integrating LDR and photoelectric sensors with a PIC16F877A microcontroller.</a:t>
            </a:r>
          </a:p>
          <a:p>
            <a:pPr marL="742950" lvl="1" indent="-285750" algn="l">
              <a:buFont typeface="+mj-lt"/>
              <a:buAutoNum type="arabicPeriod"/>
            </a:pPr>
            <a:r>
              <a:rPr lang="en-US" b="0" i="0" dirty="0">
                <a:effectLst/>
                <a:latin typeface="Söhne"/>
              </a:rPr>
              <a:t>System automatically adjusts lighting based on ambient light levels and detects street movement, ensuring efficient illumination without manual intervention.</a:t>
            </a:r>
          </a:p>
          <a:p>
            <a:pPr algn="l">
              <a:buFont typeface="+mj-lt"/>
              <a:buAutoNum type="arabicPeriod"/>
            </a:pPr>
            <a:r>
              <a:rPr lang="en-US" b="1" i="0" dirty="0">
                <a:effectLst/>
                <a:latin typeface="Söhne"/>
              </a:rPr>
              <a:t>Intelligent Street Lighting (ISL) with LED Lamps and Wireless Technology:</a:t>
            </a:r>
            <a:endParaRPr lang="en-US" b="0" i="0" dirty="0">
              <a:effectLst/>
              <a:latin typeface="Söhne"/>
            </a:endParaRPr>
          </a:p>
          <a:p>
            <a:pPr marL="742950" lvl="1" indent="-285750" algn="l">
              <a:buFont typeface="+mj-lt"/>
              <a:buAutoNum type="arabicPeriod"/>
            </a:pPr>
            <a:r>
              <a:rPr lang="en-US" b="0" i="0" dirty="0">
                <a:effectLst/>
                <a:latin typeface="Söhne"/>
              </a:rPr>
              <a:t>Third project introduces Intelligent Street Lighting (ISL) using LED lamps and wireless technology.</a:t>
            </a:r>
          </a:p>
          <a:p>
            <a:pPr marL="742950" lvl="1" indent="-285750" algn="l">
              <a:buFont typeface="+mj-lt"/>
              <a:buAutoNum type="arabicPeriod"/>
            </a:pPr>
            <a:r>
              <a:rPr lang="en-US" b="0" i="0" dirty="0">
                <a:effectLst/>
                <a:latin typeface="Söhne"/>
              </a:rPr>
              <a:t>Offers a flexible and energy-efficient solution by swiftly adapting to light requirements, conserving power while meeting lighting needs in urban areas.</a:t>
            </a:r>
          </a:p>
          <a:p>
            <a:pPr algn="l">
              <a:buFont typeface="+mj-lt"/>
              <a:buAutoNum type="arabicPeriod"/>
            </a:pPr>
            <a:r>
              <a:rPr lang="en-US" b="1" i="0" dirty="0">
                <a:effectLst/>
                <a:latin typeface="Söhne"/>
              </a:rPr>
              <a:t>Smart Street Light Control with GSM Technology:</a:t>
            </a:r>
            <a:endParaRPr lang="en-US" b="0" i="0" dirty="0">
              <a:effectLst/>
              <a:latin typeface="Söhne"/>
            </a:endParaRPr>
          </a:p>
          <a:p>
            <a:pPr marL="742950" lvl="1" indent="-285750" algn="l">
              <a:buFont typeface="+mj-lt"/>
              <a:buAutoNum type="arabicPeriod"/>
            </a:pPr>
            <a:r>
              <a:rPr lang="en-US" b="0" i="0" dirty="0">
                <a:effectLst/>
                <a:latin typeface="Söhne"/>
              </a:rPr>
              <a:t>Fourth project implements GSM technology for smart street light control.</a:t>
            </a:r>
          </a:p>
          <a:p>
            <a:pPr marL="742950" lvl="1" indent="-285750" algn="l">
              <a:buFont typeface="+mj-lt"/>
              <a:buAutoNum type="arabicPeriod"/>
            </a:pPr>
            <a:r>
              <a:rPr lang="en-US" b="0" i="0" dirty="0">
                <a:effectLst/>
                <a:latin typeface="Söhne"/>
              </a:rPr>
              <a:t>Client-side GSM modem connects to a microcontroller, enabling timed switching of street lights.</a:t>
            </a:r>
          </a:p>
          <a:p>
            <a:pPr marL="742950" lvl="1" indent="-285750" algn="l">
              <a:buFont typeface="+mj-lt"/>
              <a:buAutoNum type="arabicPeriod"/>
            </a:pPr>
            <a:r>
              <a:rPr lang="en-US" b="0" i="0" dirty="0">
                <a:effectLst/>
                <a:latin typeface="Söhne"/>
              </a:rPr>
              <a:t>Server-side, managed by another GSM modem, facilitates control through a Monitoring and Control Application, reducing waste and enhancing energy efficiency in urban lighting.</a:t>
            </a:r>
          </a:p>
          <a:p>
            <a:pPr marL="0" indent="0">
              <a:lnSpc>
                <a:spcPts val="1200"/>
              </a:lnSpc>
              <a:buNone/>
            </a:pP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21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92D4-2253-9CC3-1769-B0A3F067AF3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5F0249D-3943-879B-BD7C-C72C2425D3A2}"/>
              </a:ext>
            </a:extLst>
          </p:cNvPr>
          <p:cNvPicPr>
            <a:picLocks noGrp="1" noChangeAspect="1"/>
          </p:cNvPicPr>
          <p:nvPr>
            <p:ph idx="1"/>
          </p:nvPr>
        </p:nvPicPr>
        <p:blipFill>
          <a:blip r:embed="rId2"/>
          <a:stretch>
            <a:fillRect/>
          </a:stretch>
        </p:blipFill>
        <p:spPr>
          <a:xfrm>
            <a:off x="1469291" y="423838"/>
            <a:ext cx="8323385" cy="6435793"/>
          </a:xfrm>
        </p:spPr>
      </p:pic>
    </p:spTree>
    <p:extLst>
      <p:ext uri="{BB962C8B-B14F-4D97-AF65-F5344CB8AC3E}">
        <p14:creationId xmlns:p14="http://schemas.microsoft.com/office/powerpoint/2010/main" val="213469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ED57-1777-845D-9537-CFE6B11F95A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152F8E9-05D6-25AC-6389-8A7F0FEED773}"/>
              </a:ext>
            </a:extLst>
          </p:cNvPr>
          <p:cNvPicPr>
            <a:picLocks noGrp="1" noChangeAspect="1"/>
          </p:cNvPicPr>
          <p:nvPr>
            <p:ph idx="1"/>
          </p:nvPr>
        </p:nvPicPr>
        <p:blipFill>
          <a:blip r:embed="rId2"/>
          <a:stretch>
            <a:fillRect/>
          </a:stretch>
        </p:blipFill>
        <p:spPr>
          <a:xfrm>
            <a:off x="1000616" y="156309"/>
            <a:ext cx="10253538" cy="6252394"/>
          </a:xfrm>
          <a:prstGeom prst="rect">
            <a:avLst/>
          </a:prstGeom>
        </p:spPr>
      </p:pic>
    </p:spTree>
    <p:extLst>
      <p:ext uri="{BB962C8B-B14F-4D97-AF65-F5344CB8AC3E}">
        <p14:creationId xmlns:p14="http://schemas.microsoft.com/office/powerpoint/2010/main" val="152781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30D5-EAE4-85A8-8DB4-300E05D81AB4}"/>
              </a:ext>
            </a:extLst>
          </p:cNvPr>
          <p:cNvSpPr>
            <a:spLocks noGrp="1"/>
          </p:cNvSpPr>
          <p:nvPr>
            <p:ph type="title"/>
          </p:nvPr>
        </p:nvSpPr>
        <p:spPr/>
        <p:txBody>
          <a:bodyPr/>
          <a:lstStyle/>
          <a:p>
            <a:r>
              <a:rPr lang="en-US" dirty="0"/>
              <a:t>Literature </a:t>
            </a:r>
          </a:p>
        </p:txBody>
      </p:sp>
      <p:graphicFrame>
        <p:nvGraphicFramePr>
          <p:cNvPr id="4" name="Table 4">
            <a:extLst>
              <a:ext uri="{FF2B5EF4-FFF2-40B4-BE49-F238E27FC236}">
                <a16:creationId xmlns:a16="http://schemas.microsoft.com/office/drawing/2014/main" id="{4E616FC8-E1D0-38AD-B1DE-A8E5984F6115}"/>
              </a:ext>
            </a:extLst>
          </p:cNvPr>
          <p:cNvGraphicFramePr>
            <a:graphicFrameLocks noGrp="1"/>
          </p:cNvGraphicFramePr>
          <p:nvPr>
            <p:ph idx="1"/>
            <p:extLst>
              <p:ext uri="{D42A27DB-BD31-4B8C-83A1-F6EECF244321}">
                <p14:modId xmlns:p14="http://schemas.microsoft.com/office/powerpoint/2010/main" val="2667715257"/>
              </p:ext>
            </p:extLst>
          </p:nvPr>
        </p:nvGraphicFramePr>
        <p:xfrm>
          <a:off x="320842" y="1825625"/>
          <a:ext cx="11032957" cy="3662680"/>
        </p:xfrm>
        <a:graphic>
          <a:graphicData uri="http://schemas.openxmlformats.org/drawingml/2006/table">
            <a:tbl>
              <a:tblPr firstRow="1" bandRow="1">
                <a:tableStyleId>{5C22544A-7EE6-4342-B048-85BDC9FD1C3A}</a:tableStyleId>
              </a:tblPr>
              <a:tblGrid>
                <a:gridCol w="1950554">
                  <a:extLst>
                    <a:ext uri="{9D8B030D-6E8A-4147-A177-3AD203B41FA5}">
                      <a16:colId xmlns:a16="http://schemas.microsoft.com/office/drawing/2014/main" val="1371330237"/>
                    </a:ext>
                  </a:extLst>
                </a:gridCol>
                <a:gridCol w="4203855">
                  <a:extLst>
                    <a:ext uri="{9D8B030D-6E8A-4147-A177-3AD203B41FA5}">
                      <a16:colId xmlns:a16="http://schemas.microsoft.com/office/drawing/2014/main" val="3106348143"/>
                    </a:ext>
                  </a:extLst>
                </a:gridCol>
                <a:gridCol w="4878548">
                  <a:extLst>
                    <a:ext uri="{9D8B030D-6E8A-4147-A177-3AD203B41FA5}">
                      <a16:colId xmlns:a16="http://schemas.microsoft.com/office/drawing/2014/main" val="3642846797"/>
                    </a:ext>
                  </a:extLst>
                </a:gridCol>
              </a:tblGrid>
              <a:tr h="370840">
                <a:tc>
                  <a:txBody>
                    <a:bodyPr/>
                    <a:lstStyle/>
                    <a:p>
                      <a:r>
                        <a:rPr lang="en-US" dirty="0"/>
                        <a:t>Ref with year</a:t>
                      </a:r>
                    </a:p>
                  </a:txBody>
                  <a:tcPr/>
                </a:tc>
                <a:tc>
                  <a:txBody>
                    <a:bodyPr/>
                    <a:lstStyle/>
                    <a:p>
                      <a:r>
                        <a:rPr lang="en-US" dirty="0"/>
                        <a:t>Authors</a:t>
                      </a:r>
                    </a:p>
                  </a:txBody>
                  <a:tcPr/>
                </a:tc>
                <a:tc>
                  <a:txBody>
                    <a:bodyPr/>
                    <a:lstStyle/>
                    <a:p>
                      <a:r>
                        <a:rPr lang="en-US" dirty="0"/>
                        <a:t>Method/ technology</a:t>
                      </a:r>
                    </a:p>
                  </a:txBody>
                  <a:tcPr/>
                </a:tc>
                <a:extLst>
                  <a:ext uri="{0D108BD9-81ED-4DB2-BD59-A6C34878D82A}">
                    <a16:rowId xmlns:a16="http://schemas.microsoft.com/office/drawing/2014/main" val="1230026273"/>
                  </a:ext>
                </a:extLst>
              </a:tr>
              <a:tr h="370840">
                <a:tc>
                  <a:txBody>
                    <a:bodyPr/>
                    <a:lstStyle/>
                    <a:p>
                      <a:r>
                        <a:rPr lang="en-US" dirty="0"/>
                        <a:t>[1] 2019</a:t>
                      </a:r>
                    </a:p>
                  </a:txBody>
                  <a:tcPr/>
                </a:tc>
                <a:tc>
                  <a:txBody>
                    <a:bodyPr/>
                    <a:lstStyle/>
                    <a:p>
                      <a:r>
                        <a:rPr lang="es-ES" sz="1800" b="0" i="0" kern="1200" dirty="0">
                          <a:solidFill>
                            <a:schemeClr val="dk1"/>
                          </a:solidFill>
                          <a:effectLst/>
                          <a:latin typeface="+mn-lt"/>
                          <a:ea typeface="+mn-ea"/>
                          <a:cs typeface="+mn-cs"/>
                        </a:rPr>
                        <a:t>M. B. </a:t>
                      </a:r>
                      <a:r>
                        <a:rPr lang="es-ES" sz="1800" b="0" i="0" kern="1200" dirty="0" err="1">
                          <a:solidFill>
                            <a:schemeClr val="dk1"/>
                          </a:solidFill>
                          <a:effectLst/>
                          <a:latin typeface="+mn-lt"/>
                          <a:ea typeface="+mn-ea"/>
                          <a:cs typeface="+mn-cs"/>
                        </a:rPr>
                        <a:t>Kodad</a:t>
                      </a:r>
                      <a:r>
                        <a:rPr lang="es-ES" sz="1800" b="0" i="0" kern="1200" dirty="0">
                          <a:solidFill>
                            <a:schemeClr val="dk1"/>
                          </a:solidFill>
                          <a:effectLst/>
                          <a:latin typeface="+mn-lt"/>
                          <a:ea typeface="+mn-ea"/>
                          <a:cs typeface="+mn-cs"/>
                        </a:rPr>
                        <a:t>, A. </a:t>
                      </a:r>
                      <a:r>
                        <a:rPr lang="es-ES" sz="1800" b="0" i="0" kern="1200" dirty="0" err="1">
                          <a:solidFill>
                            <a:schemeClr val="dk1"/>
                          </a:solidFill>
                          <a:effectLst/>
                          <a:latin typeface="+mn-lt"/>
                          <a:ea typeface="+mn-ea"/>
                          <a:cs typeface="+mn-cs"/>
                        </a:rPr>
                        <a:t>Akherraz</a:t>
                      </a:r>
                      <a:r>
                        <a:rPr lang="es-ES" sz="1800" b="0" i="0" kern="1200" dirty="0">
                          <a:solidFill>
                            <a:schemeClr val="dk1"/>
                          </a:solidFill>
                          <a:effectLst/>
                          <a:latin typeface="+mn-lt"/>
                          <a:ea typeface="+mn-ea"/>
                          <a:cs typeface="+mn-cs"/>
                        </a:rPr>
                        <a:t>, A. El </a:t>
                      </a:r>
                      <a:r>
                        <a:rPr lang="es-ES" sz="1800" b="0" i="0" kern="1200" dirty="0" err="1">
                          <a:solidFill>
                            <a:schemeClr val="dk1"/>
                          </a:solidFill>
                          <a:effectLst/>
                          <a:latin typeface="+mn-lt"/>
                          <a:ea typeface="+mn-ea"/>
                          <a:cs typeface="+mn-cs"/>
                        </a:rPr>
                        <a:t>Habbani</a:t>
                      </a:r>
                      <a:endParaRPr lang="en-US" dirty="0"/>
                    </a:p>
                  </a:txBody>
                  <a:tcPr/>
                </a:tc>
                <a:tc>
                  <a:txBody>
                    <a:bodyPr/>
                    <a:lstStyle/>
                    <a:p>
                      <a:r>
                        <a:rPr lang="en-US" sz="1800" b="0" i="0" kern="1200" dirty="0">
                          <a:solidFill>
                            <a:schemeClr val="dk1"/>
                          </a:solidFill>
                          <a:effectLst/>
                          <a:latin typeface="+mn-lt"/>
                          <a:ea typeface="+mn-ea"/>
                          <a:cs typeface="+mn-cs"/>
                        </a:rPr>
                        <a:t>This paper explores IoT-based solutions for street light control systems, providing insights into the integration of IoT technology for efficient monitoring.</a:t>
                      </a:r>
                      <a:endParaRPr lang="en-US" dirty="0"/>
                    </a:p>
                  </a:txBody>
                  <a:tcPr/>
                </a:tc>
                <a:extLst>
                  <a:ext uri="{0D108BD9-81ED-4DB2-BD59-A6C34878D82A}">
                    <a16:rowId xmlns:a16="http://schemas.microsoft.com/office/drawing/2014/main" val="1799379347"/>
                  </a:ext>
                </a:extLst>
              </a:tr>
              <a:tr h="370840">
                <a:tc>
                  <a:txBody>
                    <a:bodyPr/>
                    <a:lstStyle/>
                    <a:p>
                      <a:r>
                        <a:rPr lang="en-US" dirty="0"/>
                        <a:t>[2] 2017</a:t>
                      </a:r>
                    </a:p>
                  </a:txBody>
                  <a:tcPr/>
                </a:tc>
                <a:tc>
                  <a:txBody>
                    <a:bodyPr/>
                    <a:lstStyle/>
                    <a:p>
                      <a:r>
                        <a:rPr lang="pl-PL" sz="1800" b="0" i="0" kern="1200" dirty="0">
                          <a:solidFill>
                            <a:schemeClr val="dk1"/>
                          </a:solidFill>
                          <a:effectLst/>
                          <a:latin typeface="+mn-lt"/>
                          <a:ea typeface="+mn-ea"/>
                          <a:cs typeface="+mn-cs"/>
                        </a:rPr>
                        <a:t>A. Alwisy, A. Nasr, A. Ghuniem</a:t>
                      </a:r>
                      <a:endParaRPr lang="en-US" dirty="0"/>
                    </a:p>
                  </a:txBody>
                  <a:tcPr/>
                </a:tc>
                <a:tc>
                  <a:txBody>
                    <a:bodyPr/>
                    <a:lstStyle/>
                    <a:p>
                      <a:r>
                        <a:rPr lang="en-US" sz="1800" b="0" i="0" kern="1200" dirty="0">
                          <a:solidFill>
                            <a:schemeClr val="dk1"/>
                          </a:solidFill>
                          <a:effectLst/>
                          <a:latin typeface="+mn-lt"/>
                          <a:ea typeface="+mn-ea"/>
                          <a:cs typeface="+mn-cs"/>
                        </a:rPr>
                        <a:t>This paper discusses the design and implementation aspects of a smart street lighting system, covering various sensors and control mechanisms.</a:t>
                      </a:r>
                      <a:endParaRPr lang="en-US" dirty="0"/>
                    </a:p>
                  </a:txBody>
                  <a:tcPr/>
                </a:tc>
                <a:extLst>
                  <a:ext uri="{0D108BD9-81ED-4DB2-BD59-A6C34878D82A}">
                    <a16:rowId xmlns:a16="http://schemas.microsoft.com/office/drawing/2014/main" val="2323571307"/>
                  </a:ext>
                </a:extLst>
              </a:tr>
              <a:tr h="370840">
                <a:tc>
                  <a:txBody>
                    <a:bodyPr/>
                    <a:lstStyle/>
                    <a:p>
                      <a:r>
                        <a:rPr lang="en-US" dirty="0"/>
                        <a:t>[3] 2014</a:t>
                      </a:r>
                    </a:p>
                  </a:txBody>
                  <a:tcPr/>
                </a:tc>
                <a:tc>
                  <a:txBody>
                    <a:bodyPr/>
                    <a:lstStyle/>
                    <a:p>
                      <a:r>
                        <a:rPr lang="en-US" sz="1800" b="0" i="0" kern="1200" dirty="0">
                          <a:solidFill>
                            <a:schemeClr val="dk1"/>
                          </a:solidFill>
                          <a:effectLst/>
                          <a:latin typeface="+mn-lt"/>
                          <a:ea typeface="+mn-ea"/>
                          <a:cs typeface="+mn-cs"/>
                        </a:rPr>
                        <a:t>A. S. </a:t>
                      </a:r>
                      <a:r>
                        <a:rPr lang="en-US" sz="1800" b="0" i="0" kern="1200" dirty="0" err="1">
                          <a:solidFill>
                            <a:schemeClr val="dk1"/>
                          </a:solidFill>
                          <a:effectLst/>
                          <a:latin typeface="+mn-lt"/>
                          <a:ea typeface="+mn-ea"/>
                          <a:cs typeface="+mn-cs"/>
                        </a:rPr>
                        <a:t>Suryawanshi</a:t>
                      </a:r>
                      <a:r>
                        <a:rPr lang="en-US" sz="1800" b="0" i="0" kern="1200" dirty="0">
                          <a:solidFill>
                            <a:schemeClr val="dk1"/>
                          </a:solidFill>
                          <a:effectLst/>
                          <a:latin typeface="+mn-lt"/>
                          <a:ea typeface="+mn-ea"/>
                          <a:cs typeface="+mn-cs"/>
                        </a:rPr>
                        <a:t>, M. V. Aware</a:t>
                      </a:r>
                      <a:endParaRPr lang="en-US" dirty="0"/>
                    </a:p>
                  </a:txBody>
                  <a:tcPr/>
                </a:tc>
                <a:tc>
                  <a:txBody>
                    <a:bodyPr/>
                    <a:lstStyle/>
                    <a:p>
                      <a:r>
                        <a:rPr lang="en-US" sz="1800" b="0" i="0" kern="1200" dirty="0">
                          <a:solidFill>
                            <a:schemeClr val="dk1"/>
                          </a:solidFill>
                          <a:effectLst/>
                          <a:latin typeface="+mn-lt"/>
                          <a:ea typeface="+mn-ea"/>
                          <a:cs typeface="+mn-cs"/>
                        </a:rPr>
                        <a:t>The paper explores the integration of GPRS and web technology for intelligent street lighting, emphasizing remote monitoring and control.</a:t>
                      </a:r>
                      <a:endParaRPr lang="en-US" dirty="0"/>
                    </a:p>
                  </a:txBody>
                  <a:tcPr/>
                </a:tc>
                <a:extLst>
                  <a:ext uri="{0D108BD9-81ED-4DB2-BD59-A6C34878D82A}">
                    <a16:rowId xmlns:a16="http://schemas.microsoft.com/office/drawing/2014/main" val="82505928"/>
                  </a:ext>
                </a:extLst>
              </a:tr>
            </a:tbl>
          </a:graphicData>
        </a:graphic>
      </p:graphicFrame>
    </p:spTree>
    <p:extLst>
      <p:ext uri="{BB962C8B-B14F-4D97-AF65-F5344CB8AC3E}">
        <p14:creationId xmlns:p14="http://schemas.microsoft.com/office/powerpoint/2010/main" val="390265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698-A106-C25F-81BB-21DDA56ECA9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9896BD6-E46A-A5F8-B45F-B23F3A43B310}"/>
              </a:ext>
            </a:extLst>
          </p:cNvPr>
          <p:cNvSpPr>
            <a:spLocks noGrp="1"/>
          </p:cNvSpPr>
          <p:nvPr>
            <p:ph idx="1"/>
          </p:nvPr>
        </p:nvSpPr>
        <p:spPr/>
        <p:txBody>
          <a:bodyPr>
            <a:normAutofit lnSpcReduction="10000"/>
          </a:bodyPr>
          <a:lstStyle/>
          <a:p>
            <a:pPr marL="0" indent="0" algn="l">
              <a:buNone/>
            </a:pPr>
            <a:r>
              <a:rPr lang="en-US" b="1" dirty="0">
                <a:latin typeface="Söhne"/>
              </a:rPr>
              <a:t>1.</a:t>
            </a:r>
            <a:r>
              <a:rPr lang="en-US" b="1" i="0" dirty="0">
                <a:effectLst/>
                <a:latin typeface="Söhne"/>
              </a:rPr>
              <a:t>Energy Conservation:</a:t>
            </a:r>
            <a:endParaRPr lang="en-US" b="0" i="0" dirty="0">
              <a:effectLst/>
              <a:latin typeface="Söhne"/>
            </a:endParaRPr>
          </a:p>
          <a:p>
            <a:pPr marL="914400" lvl="1" indent="-457200" algn="l">
              <a:buFont typeface="+mj-lt"/>
              <a:buAutoNum type="arabicPeriod"/>
            </a:pPr>
            <a:r>
              <a:rPr lang="en-US" b="0" i="0" dirty="0">
                <a:effectLst/>
                <a:latin typeface="Söhne"/>
              </a:rPr>
              <a:t>Measure and present the energy savings achieved through the implementation of the street light monitoring system.</a:t>
            </a:r>
          </a:p>
          <a:p>
            <a:pPr marL="914400" lvl="1" indent="-457200" algn="l">
              <a:buFont typeface="+mj-lt"/>
              <a:buAutoNum type="arabicPeriod"/>
            </a:pPr>
            <a:r>
              <a:rPr lang="en-US" b="0" i="0" dirty="0">
                <a:effectLst/>
                <a:latin typeface="Söhne"/>
              </a:rPr>
              <a:t>Provide data on reduced power consumption during off-peak hours and the overall impact on the energy grid.</a:t>
            </a:r>
            <a:endParaRPr lang="en-US" b="1" i="0" dirty="0">
              <a:effectLst/>
              <a:latin typeface="Söhne"/>
            </a:endParaRPr>
          </a:p>
          <a:p>
            <a:pPr marL="0" indent="0" algn="l">
              <a:buNone/>
            </a:pPr>
            <a:r>
              <a:rPr lang="en-US" b="1" i="0" dirty="0">
                <a:effectLst/>
                <a:latin typeface="Söhne"/>
              </a:rPr>
              <a:t>2.Fault Detection and Maintenance:</a:t>
            </a:r>
            <a:endParaRPr lang="en-US" b="0" i="0" dirty="0">
              <a:effectLst/>
              <a:latin typeface="Söhne"/>
            </a:endParaRPr>
          </a:p>
          <a:p>
            <a:pPr marL="514350" indent="-514350" algn="l">
              <a:buFont typeface="+mj-lt"/>
              <a:buAutoNum type="arabicPeriod"/>
            </a:pPr>
            <a:r>
              <a:rPr lang="en-US" b="0" i="0" dirty="0">
                <a:effectLst/>
                <a:latin typeface="Söhne"/>
              </a:rPr>
              <a:t>Highlight the system's effectiveness in detecting faulty street lights and its ability to report issues in real-time.</a:t>
            </a:r>
          </a:p>
          <a:p>
            <a:pPr marL="514350" indent="-514350" algn="l">
              <a:buFont typeface="+mj-lt"/>
              <a:buAutoNum type="arabicPeriod"/>
            </a:pPr>
            <a:r>
              <a:rPr lang="en-US" b="0" i="0" dirty="0">
                <a:effectLst/>
                <a:latin typeface="Söhne"/>
              </a:rPr>
              <a:t>Present statistics on the average time taken to identify and repair faulty lights before and after the implementation of the monitoring system.</a:t>
            </a:r>
          </a:p>
          <a:p>
            <a:pPr marL="742950" lvl="1" indent="-285750" algn="l">
              <a:buFont typeface="+mj-lt"/>
              <a:buAutoNum type="arabicPeriod"/>
            </a:pPr>
            <a:endParaRPr lang="en-US" b="0" i="0" dirty="0">
              <a:effectLst/>
              <a:latin typeface="Söhne"/>
            </a:endParaRP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0" indent="0">
              <a:buNone/>
            </a:pPr>
            <a:endParaRPr lang="en-US" dirty="0"/>
          </a:p>
        </p:txBody>
      </p:sp>
    </p:spTree>
    <p:extLst>
      <p:ext uri="{BB962C8B-B14F-4D97-AF65-F5344CB8AC3E}">
        <p14:creationId xmlns:p14="http://schemas.microsoft.com/office/powerpoint/2010/main" val="325417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5929-A363-C662-A39B-B253C90B8222}"/>
              </a:ext>
            </a:extLst>
          </p:cNvPr>
          <p:cNvSpPr>
            <a:spLocks noGrp="1"/>
          </p:cNvSpPr>
          <p:nvPr>
            <p:ph type="title"/>
          </p:nvPr>
        </p:nvSpPr>
        <p:spPr/>
        <p:txBody>
          <a:bodyPr/>
          <a:lstStyle/>
          <a:p>
            <a:r>
              <a:rPr lang="en-US" dirty="0"/>
              <a:t>Discussions</a:t>
            </a:r>
            <a:endParaRPr lang="en-IN" dirty="0"/>
          </a:p>
        </p:txBody>
      </p:sp>
      <p:sp>
        <p:nvSpPr>
          <p:cNvPr id="3" name="Content Placeholder 2">
            <a:extLst>
              <a:ext uri="{FF2B5EF4-FFF2-40B4-BE49-F238E27FC236}">
                <a16:creationId xmlns:a16="http://schemas.microsoft.com/office/drawing/2014/main" id="{DC10657D-8A24-BC92-BA14-6E046E910B81}"/>
              </a:ext>
            </a:extLst>
          </p:cNvPr>
          <p:cNvSpPr>
            <a:spLocks noGrp="1"/>
          </p:cNvSpPr>
          <p:nvPr>
            <p:ph idx="1"/>
          </p:nvPr>
        </p:nvSpPr>
        <p:spPr/>
        <p:txBody>
          <a:bodyPr/>
          <a:lstStyle/>
          <a:p>
            <a:pPr marL="514350" indent="-514350" algn="l">
              <a:buFont typeface="+mj-lt"/>
              <a:buAutoNum type="arabicPeriod"/>
            </a:pPr>
            <a:r>
              <a:rPr lang="en-US" b="1" i="0" dirty="0">
                <a:effectLst/>
                <a:latin typeface="Söhne"/>
              </a:rPr>
              <a:t>Energy Efficiency and Environmental Impact:</a:t>
            </a:r>
            <a:endParaRPr lang="en-US" b="0" i="0" dirty="0">
              <a:effectLst/>
              <a:latin typeface="Söhne"/>
            </a:endParaRPr>
          </a:p>
          <a:p>
            <a:pPr algn="l">
              <a:buFont typeface="Arial" panose="020B0604020202020204" pitchFamily="34" charset="0"/>
              <a:buChar char="•"/>
            </a:pPr>
            <a:r>
              <a:rPr lang="en-US" sz="2400" b="0" i="0" dirty="0">
                <a:effectLst/>
                <a:latin typeface="Söhne"/>
              </a:rPr>
              <a:t>Discuss the environmental benefits of reduced energy consumption, including decreased carbon emissions and lower electricity bills.</a:t>
            </a:r>
          </a:p>
          <a:p>
            <a:pPr algn="l">
              <a:buFont typeface="Arial" panose="020B0604020202020204" pitchFamily="34" charset="0"/>
              <a:buChar char="•"/>
            </a:pPr>
            <a:r>
              <a:rPr lang="en-US" sz="2400" b="0" i="0" dirty="0">
                <a:effectLst/>
                <a:latin typeface="Söhne"/>
              </a:rPr>
              <a:t>Analyze the long-term environmental impact of the system, considering reduced light pollution and its positive effects on the local ecosystem.</a:t>
            </a:r>
          </a:p>
          <a:p>
            <a:pPr marL="0" indent="0">
              <a:buNone/>
            </a:pPr>
            <a:r>
              <a:rPr lang="en-US" b="1" i="0" dirty="0">
                <a:effectLst/>
                <a:latin typeface="Söhne"/>
              </a:rPr>
              <a:t>2.Operational Improvements:</a:t>
            </a:r>
            <a:endParaRPr lang="en-US" b="0" i="0" dirty="0">
              <a:effectLst/>
              <a:latin typeface="Söhne"/>
            </a:endParaRPr>
          </a:p>
          <a:p>
            <a:pPr algn="l">
              <a:buFont typeface="Arial" panose="020B0604020202020204" pitchFamily="34" charset="0"/>
              <a:buChar char="•"/>
            </a:pPr>
            <a:r>
              <a:rPr lang="en-US" sz="2400" b="0" i="0" dirty="0">
                <a:effectLst/>
                <a:latin typeface="Söhne"/>
              </a:rPr>
              <a:t>Discuss how the system's automation has led to operational improvements, including reduced manual interventions and lower maintenance costs.</a:t>
            </a:r>
          </a:p>
          <a:p>
            <a:pPr algn="l">
              <a:buFont typeface="Arial" panose="020B0604020202020204" pitchFamily="34" charset="0"/>
              <a:buChar char="•"/>
            </a:pPr>
            <a:r>
              <a:rPr lang="en-US" sz="2400" b="0" i="0" dirty="0">
                <a:effectLst/>
                <a:latin typeface="Söhne"/>
              </a:rPr>
              <a:t>Explore the system's adaptability to different weather conditions and how it contributes to overall urban safety and aesthetics.</a:t>
            </a:r>
          </a:p>
          <a:p>
            <a:pPr marL="0" indent="0" algn="l">
              <a:buNone/>
            </a:pPr>
            <a:endParaRPr lang="en-US" sz="2400" b="0" i="0" dirty="0">
              <a:effectLst/>
              <a:latin typeface="Söhne"/>
            </a:endParaRPr>
          </a:p>
          <a:p>
            <a:pPr marL="0" indent="0" algn="l">
              <a:buNone/>
            </a:pPr>
            <a:endParaRPr lang="en-US" sz="2400" b="0" i="0" dirty="0">
              <a:effectLst/>
              <a:latin typeface="Söhne"/>
            </a:endParaRPr>
          </a:p>
          <a:p>
            <a:pPr algn="l">
              <a:buFont typeface="Arial" panose="020B0604020202020204" pitchFamily="34" charset="0"/>
              <a:buChar char="•"/>
            </a:pPr>
            <a:endParaRPr lang="en-US" b="0" i="0" dirty="0">
              <a:effectLst/>
              <a:latin typeface="Söhne"/>
            </a:endParaRPr>
          </a:p>
          <a:p>
            <a:pPr marL="0" indent="0">
              <a:buNone/>
            </a:pPr>
            <a:endParaRPr lang="en-IN" dirty="0"/>
          </a:p>
        </p:txBody>
      </p:sp>
    </p:spTree>
    <p:extLst>
      <p:ext uri="{BB962C8B-B14F-4D97-AF65-F5344CB8AC3E}">
        <p14:creationId xmlns:p14="http://schemas.microsoft.com/office/powerpoint/2010/main" val="2423420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25C2-2593-2EBD-63DB-624C7334A7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5FC5B4-3BC1-1F87-9F00-719C5506CC62}"/>
              </a:ext>
            </a:extLst>
          </p:cNvPr>
          <p:cNvSpPr>
            <a:spLocks noGrp="1"/>
          </p:cNvSpPr>
          <p:nvPr>
            <p:ph idx="1"/>
          </p:nvPr>
        </p:nvSpPr>
        <p:spPr/>
        <p:txBody>
          <a:bodyPr>
            <a:normAutofit lnSpcReduction="10000"/>
          </a:bodyPr>
          <a:lstStyle/>
          <a:p>
            <a:pPr marL="0" indent="0" algn="l">
              <a:buNone/>
            </a:pPr>
            <a:r>
              <a:rPr lang="en-US" b="1" i="0" dirty="0">
                <a:effectLst/>
                <a:latin typeface="Söhne"/>
              </a:rPr>
              <a:t>1.Energy Conservation and Efficiency:</a:t>
            </a:r>
            <a:endParaRPr lang="en-US" b="0" i="0" dirty="0">
              <a:effectLst/>
              <a:latin typeface="Söhne"/>
            </a:endParaRPr>
          </a:p>
          <a:p>
            <a:pPr algn="l">
              <a:buFont typeface="Arial" panose="020B0604020202020204" pitchFamily="34" charset="0"/>
              <a:buChar char="•"/>
            </a:pPr>
            <a:r>
              <a:rPr lang="en-US" sz="2400" b="0" i="0" dirty="0">
                <a:effectLst/>
                <a:latin typeface="Söhne"/>
              </a:rPr>
              <a:t>The system has successfully optimized energy usage by automatically adjusting street lights based on ambient light levels and motion detection, significantly reducing unnecessary power consumption during off-peak hours. This has led to substantial energy savings and a positive environmental impact by decreasing carbon emissions.</a:t>
            </a:r>
          </a:p>
          <a:p>
            <a:pPr marL="0" indent="0">
              <a:buNone/>
            </a:pPr>
            <a:r>
              <a:rPr lang="en-US" sz="2400" b="1" dirty="0">
                <a:latin typeface="Söhne"/>
              </a:rPr>
              <a:t>2</a:t>
            </a:r>
            <a:r>
              <a:rPr lang="en-US" sz="2400" b="1" i="0" dirty="0">
                <a:effectLst/>
                <a:latin typeface="Söhne"/>
              </a:rPr>
              <a:t>.</a:t>
            </a:r>
            <a:r>
              <a:rPr lang="en-IN" sz="1600" b="1" i="0" dirty="0">
                <a:effectLst/>
                <a:latin typeface="Söhne"/>
              </a:rPr>
              <a:t> </a:t>
            </a:r>
            <a:r>
              <a:rPr lang="en-IN" b="1" i="0" dirty="0">
                <a:effectLst/>
                <a:latin typeface="Söhne"/>
              </a:rPr>
              <a:t>Operational Streamlining:</a:t>
            </a:r>
          </a:p>
          <a:p>
            <a:r>
              <a:rPr lang="en-US" sz="2400" b="0" i="0" dirty="0">
                <a:effectLst/>
                <a:latin typeface="Söhne"/>
              </a:rPr>
              <a:t>By automating the monitoring and control of street lights, the system has streamlined operations, eliminating the need for manual interventions. Real-time fault detection and prompt repairs have reduced downtime, ensuring well-lit streets consistently. This has not only enhanced urban safety but also reduced maintenance costs significantly.</a:t>
            </a:r>
          </a:p>
          <a:p>
            <a:pPr marL="0" indent="0">
              <a:buNone/>
            </a:pPr>
            <a:endParaRPr lang="en-US" dirty="0"/>
          </a:p>
        </p:txBody>
      </p:sp>
    </p:spTree>
    <p:extLst>
      <p:ext uri="{BB962C8B-B14F-4D97-AF65-F5344CB8AC3E}">
        <p14:creationId xmlns:p14="http://schemas.microsoft.com/office/powerpoint/2010/main" val="328385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9166-BADA-3124-FA8C-B32C7896A82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6B44A25-281A-B4BA-5FB3-2F3CD3FD402C}"/>
              </a:ext>
            </a:extLst>
          </p:cNvPr>
          <p:cNvSpPr>
            <a:spLocks noGrp="1"/>
          </p:cNvSpPr>
          <p:nvPr>
            <p:ph idx="1"/>
          </p:nvPr>
        </p:nvSpPr>
        <p:spPr/>
        <p:txBody>
          <a:bodyPr>
            <a:normAutofit/>
          </a:bodyPr>
          <a:lstStyle/>
          <a:p>
            <a:pPr marL="0" indent="0">
              <a:buNone/>
            </a:pPr>
            <a:r>
              <a:rPr lang="en-US" sz="1600" dirty="0"/>
              <a:t>[1] SAKSHEE SRIVASTAVA,’ AUTOMATIC STREETLIGHTS’.</a:t>
            </a:r>
          </a:p>
          <a:p>
            <a:pPr marL="0" indent="0">
              <a:buNone/>
            </a:pPr>
            <a:r>
              <a:rPr lang="en-US" sz="1600" dirty="0"/>
              <a:t>[2] </a:t>
            </a:r>
            <a:r>
              <a:rPr lang="en-US" sz="1600" dirty="0" err="1"/>
              <a:t>V.V.S.Madhuri</a:t>
            </a:r>
            <a:r>
              <a:rPr lang="en-US" sz="1600" dirty="0"/>
              <a:t>, </a:t>
            </a:r>
            <a:r>
              <a:rPr lang="en-US" sz="1600" dirty="0" err="1"/>
              <a:t>P.Mallikarjuna</a:t>
            </a:r>
            <a:r>
              <a:rPr lang="en-US" sz="1600" dirty="0"/>
              <a:t> Sarma,.</a:t>
            </a:r>
            <a:r>
              <a:rPr lang="en-US" sz="1600" dirty="0" err="1"/>
              <a:t>N.SandhyaRani</a:t>
            </a:r>
            <a:r>
              <a:rPr lang="en-US" sz="1600" dirty="0"/>
              <a:t>, ’Automatic Street Lighting </a:t>
            </a:r>
            <a:r>
              <a:rPr lang="en-US" sz="1600" dirty="0" err="1"/>
              <a:t>usingPLC</a:t>
            </a:r>
            <a:r>
              <a:rPr lang="en-US" sz="1600" dirty="0"/>
              <a:t>’.</a:t>
            </a:r>
          </a:p>
          <a:p>
            <a:pPr marL="0" indent="0">
              <a:buNone/>
            </a:pPr>
            <a:r>
              <a:rPr lang="en-US" sz="1600" dirty="0"/>
              <a:t>[3] Prof. </a:t>
            </a:r>
            <a:r>
              <a:rPr lang="en-US" sz="1600" dirty="0" err="1"/>
              <a:t>K.Y.Rajput</a:t>
            </a:r>
            <a:r>
              <a:rPr lang="en-US" sz="1600" dirty="0"/>
              <a:t>, </a:t>
            </a:r>
            <a:r>
              <a:rPr lang="en-US" sz="1600" dirty="0" err="1"/>
              <a:t>Gargeyee</a:t>
            </a:r>
            <a:r>
              <a:rPr lang="en-US" sz="1600" dirty="0"/>
              <a:t> </a:t>
            </a:r>
            <a:r>
              <a:rPr lang="en-US" sz="1600" dirty="0" err="1"/>
              <a:t>Khatav</a:t>
            </a:r>
            <a:r>
              <a:rPr lang="en-US" sz="1600" dirty="0"/>
              <a:t>, Monica Pujari, Priyanka Yadav,’ Intelligent Street Lighting System Using </a:t>
            </a:r>
            <a:r>
              <a:rPr lang="en-US" sz="1600" dirty="0" err="1"/>
              <a:t>Gsm</a:t>
            </a:r>
            <a:r>
              <a:rPr lang="en-US" sz="1600" dirty="0"/>
              <a:t>’.</a:t>
            </a:r>
          </a:p>
          <a:p>
            <a:pPr marL="0" indent="0">
              <a:buNone/>
            </a:pPr>
            <a:r>
              <a:rPr lang="en-US" sz="1600" dirty="0"/>
              <a:t>[4]Omkar </a:t>
            </a:r>
            <a:r>
              <a:rPr lang="en-US" sz="1600" dirty="0" err="1"/>
              <a:t>Natu</a:t>
            </a:r>
            <a:r>
              <a:rPr lang="en-US" sz="1600" dirty="0"/>
              <a:t>, </a:t>
            </a:r>
            <a:r>
              <a:rPr lang="en-US" sz="1600" dirty="0" err="1"/>
              <a:t>Prof.S.A.Chavan,’GSM</a:t>
            </a:r>
            <a:r>
              <a:rPr lang="en-US" sz="1600" dirty="0"/>
              <a:t> based smart street light monitoring and control system’.</a:t>
            </a:r>
          </a:p>
          <a:p>
            <a:pPr marL="0" indent="0">
              <a:buNone/>
            </a:pPr>
            <a:r>
              <a:rPr lang="en-US" sz="1600" dirty="0"/>
              <a:t>[5]R. </a:t>
            </a:r>
            <a:r>
              <a:rPr lang="en-US" sz="1600" dirty="0" err="1"/>
              <a:t>Caponetto</a:t>
            </a:r>
            <a:r>
              <a:rPr lang="en-US" sz="1600" dirty="0"/>
              <a:t>*, G. Dongola*, L. Fortuna*, ‘Power Consumption Reduction in a Remote Controlled Street Lighting System’, SPEEDAM 2008 International Symposium on Power Electronics, Electrical Drives, Automation and Motion.</a:t>
            </a:r>
          </a:p>
          <a:p>
            <a:pPr marL="0" indent="0">
              <a:buNone/>
            </a:pPr>
            <a:r>
              <a:rPr lang="en-US" sz="1600" dirty="0"/>
              <a:t>[6] A. Lay-</a:t>
            </a:r>
            <a:r>
              <a:rPr lang="en-US" sz="1600" dirty="0" err="1"/>
              <a:t>Ekuakille</a:t>
            </a:r>
            <a:r>
              <a:rPr lang="en-US" sz="1600" dirty="0"/>
              <a:t>, G. </a:t>
            </a:r>
            <a:r>
              <a:rPr lang="en-US" sz="1600" dirty="0" err="1"/>
              <a:t>Vendramin</a:t>
            </a:r>
            <a:r>
              <a:rPr lang="en-US" sz="1600" dirty="0"/>
              <a:t>,’Led-based Public Lighting System Reliability for a Reduced Impact on Environment and Energy Consumption’.</a:t>
            </a:r>
          </a:p>
          <a:p>
            <a:pPr marL="0" indent="0">
              <a:buNone/>
            </a:pPr>
            <a:r>
              <a:rPr lang="en-US" sz="1600" dirty="0"/>
              <a:t>[7] </a:t>
            </a:r>
            <a:r>
              <a:rPr lang="en-US" sz="1600" dirty="0" err="1"/>
              <a:t>R.Rubanath,T.Kavitha</a:t>
            </a:r>
            <a:r>
              <a:rPr lang="en-US" sz="1600" dirty="0"/>
              <a:t> ‘GSM Based RFID Approach To Automatic Street Lighting System’30</a:t>
            </a:r>
            <a:r>
              <a:rPr lang="en-US" sz="1600" baseline="30000" dirty="0"/>
              <a:t>th</a:t>
            </a:r>
            <a:r>
              <a:rPr lang="en-US" sz="1600" dirty="0"/>
              <a:t> April 2012</a:t>
            </a:r>
          </a:p>
          <a:p>
            <a:pPr marL="0" indent="0">
              <a:buNone/>
            </a:pPr>
            <a:r>
              <a:rPr lang="en-US" sz="1600" dirty="0"/>
              <a:t>[8] M. A. </a:t>
            </a:r>
            <a:r>
              <a:rPr lang="en-US" sz="1600" dirty="0" err="1"/>
              <a:t>Wazed</a:t>
            </a:r>
            <a:r>
              <a:rPr lang="en-US" sz="1600" dirty="0"/>
              <a:t>, N. </a:t>
            </a:r>
            <a:r>
              <a:rPr lang="en-US" sz="1600" dirty="0" err="1"/>
              <a:t>Nafis</a:t>
            </a:r>
            <a:r>
              <a:rPr lang="en-US" sz="1600" dirty="0"/>
              <a:t>, ‘Design and Fabrication Of Automatic Street Light Control System’, Engineering e-Transaction Vol. 5, No. 1, June 2010</a:t>
            </a:r>
          </a:p>
          <a:p>
            <a:pPr marL="0" indent="0">
              <a:buNone/>
            </a:pPr>
            <a:r>
              <a:rPr lang="en-US" sz="1600" dirty="0"/>
              <a:t>[9] </a:t>
            </a:r>
            <a:r>
              <a:rPr lang="en-US" sz="1600" dirty="0" err="1"/>
              <a:t>RadhiPriyasree</a:t>
            </a:r>
            <a:r>
              <a:rPr lang="en-US" sz="1600" dirty="0"/>
              <a:t>; </a:t>
            </a:r>
            <a:r>
              <a:rPr lang="en-US" sz="1600" dirty="0" err="1"/>
              <a:t>RafiyaKauser.H</a:t>
            </a:r>
            <a:r>
              <a:rPr lang="en-US" sz="1600" dirty="0"/>
              <a:t>; </a:t>
            </a:r>
            <a:r>
              <a:rPr lang="en-US" sz="1600" dirty="0" err="1"/>
              <a:t>Vinitha.E</a:t>
            </a:r>
            <a:r>
              <a:rPr lang="en-US" sz="1600" dirty="0"/>
              <a:t>; </a:t>
            </a:r>
            <a:r>
              <a:rPr lang="en-US" sz="1600" dirty="0" err="1"/>
              <a:t>Gangatharan.N,’Automatic</a:t>
            </a:r>
            <a:r>
              <a:rPr lang="en-US" sz="1600" dirty="0"/>
              <a:t> Street Light Intensity Control and Road Safety Module Using Embedded System’, (ICCCE 2012), 12 &amp; 13 April, 2012.</a:t>
            </a:r>
          </a:p>
        </p:txBody>
      </p:sp>
    </p:spTree>
    <p:extLst>
      <p:ext uri="{BB962C8B-B14F-4D97-AF65-F5344CB8AC3E}">
        <p14:creationId xmlns:p14="http://schemas.microsoft.com/office/powerpoint/2010/main" val="109315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6208-3E8E-7687-2095-4C44F98DDFD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46A4106-865F-D82B-56EF-31ED4B58F556}"/>
              </a:ext>
            </a:extLst>
          </p:cNvPr>
          <p:cNvSpPr>
            <a:spLocks noGrp="1"/>
          </p:cNvSpPr>
          <p:nvPr>
            <p:ph idx="1"/>
          </p:nvPr>
        </p:nvSpPr>
        <p:spPr/>
        <p:txBody>
          <a:bodyPr/>
          <a:lstStyle/>
          <a:p>
            <a:pPr algn="l"/>
            <a:r>
              <a:rPr lang="en-US" b="1" i="0" dirty="0">
                <a:effectLst/>
                <a:latin typeface="Söhne"/>
              </a:rPr>
              <a:t>Importance of Well-Designed Street Lighting:</a:t>
            </a:r>
            <a:endParaRPr lang="en-US" b="0" i="0" dirty="0">
              <a:effectLst/>
              <a:latin typeface="Söhne"/>
            </a:endParaRPr>
          </a:p>
          <a:p>
            <a:pPr algn="l">
              <a:buFont typeface="Arial" panose="020B0604020202020204" pitchFamily="34" charset="0"/>
              <a:buChar char="•"/>
            </a:pPr>
            <a:r>
              <a:rPr lang="en-US" b="0" i="0" dirty="0">
                <a:effectLst/>
                <a:latin typeface="Söhne"/>
              </a:rPr>
              <a:t>Properly designed street lighting systems ensure safe and comfortable nighttime travel for pedestrians and vehicles, enhance neighborhood appearance, and reduce malfunctions during the night.</a:t>
            </a:r>
          </a:p>
          <a:p>
            <a:pPr algn="l">
              <a:buFont typeface="Arial" panose="020B0604020202020204" pitchFamily="34" charset="0"/>
              <a:buChar char="•"/>
            </a:pPr>
            <a:r>
              <a:rPr lang="en-US" b="0" i="0" dirty="0">
                <a:effectLst/>
                <a:latin typeface="Söhne"/>
              </a:rPr>
              <a:t>Inadequately maintained and outdated lighting systems in many areas result in poor visibility, wasting energy and financial resources, and posing a challenge for public authorities, especially in developing countries.</a:t>
            </a:r>
          </a:p>
        </p:txBody>
      </p:sp>
    </p:spTree>
    <p:extLst>
      <p:ext uri="{BB962C8B-B14F-4D97-AF65-F5344CB8AC3E}">
        <p14:creationId xmlns:p14="http://schemas.microsoft.com/office/powerpoint/2010/main" val="260972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6FCD-4F9C-06D9-0AD8-96063F2F78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60F560-9181-EFED-6F81-95AF761A8159}"/>
              </a:ext>
            </a:extLst>
          </p:cNvPr>
          <p:cNvSpPr>
            <a:spLocks noGrp="1"/>
          </p:cNvSpPr>
          <p:nvPr>
            <p:ph idx="1"/>
          </p:nvPr>
        </p:nvSpPr>
        <p:spPr/>
        <p:txBody>
          <a:bodyPr>
            <a:normAutofit fontScale="92500" lnSpcReduction="20000"/>
          </a:bodyPr>
          <a:lstStyle/>
          <a:p>
            <a:pPr algn="l"/>
            <a:r>
              <a:rPr lang="en-US" b="1" i="0" dirty="0">
                <a:effectLst/>
                <a:latin typeface="Söhne"/>
              </a:rPr>
              <a:t>Proposed Street Light Monitoring and Control System:</a:t>
            </a:r>
            <a:endParaRPr lang="en-US" b="0" i="0" dirty="0">
              <a:effectLst/>
              <a:latin typeface="Söhne"/>
            </a:endParaRPr>
          </a:p>
          <a:p>
            <a:pPr algn="l">
              <a:buFont typeface="Arial" panose="020B0604020202020204" pitchFamily="34" charset="0"/>
              <a:buChar char="•"/>
            </a:pPr>
            <a:r>
              <a:rPr lang="en-US" b="0" i="0" dirty="0">
                <a:effectLst/>
                <a:latin typeface="Söhne"/>
              </a:rPr>
              <a:t>The proposed system utilizes light sensors and current sensors in street light circuits to automatically switch lights on and off.</a:t>
            </a:r>
          </a:p>
          <a:p>
            <a:pPr algn="l">
              <a:buFont typeface="Arial" panose="020B0604020202020204" pitchFamily="34" charset="0"/>
              <a:buChar char="•"/>
            </a:pPr>
            <a:r>
              <a:rPr lang="en-US" b="0" i="0" dirty="0">
                <a:effectLst/>
                <a:latin typeface="Söhne"/>
              </a:rPr>
              <a:t>Light poles report problems to a centralized system via GSM modules, allowing efficient identification and repair of faulty lights, reducing response time.</a:t>
            </a:r>
          </a:p>
          <a:p>
            <a:pPr algn="l">
              <a:buFont typeface="Arial" panose="020B0604020202020204" pitchFamily="34" charset="0"/>
              <a:buChar char="•"/>
            </a:pPr>
            <a:r>
              <a:rPr lang="en-US" b="0" i="0" dirty="0">
                <a:effectLst/>
                <a:latin typeface="Söhne"/>
              </a:rPr>
              <a:t>Collected data is stored in a database, generating charts with information on power consumption, burning hours, interruptions, fault detection details, and actual locations of faulty street lights.</a:t>
            </a:r>
          </a:p>
          <a:p>
            <a:pPr algn="l">
              <a:buFont typeface="Arial" panose="020B0604020202020204" pitchFamily="34" charset="0"/>
              <a:buChar char="•"/>
            </a:pPr>
            <a:r>
              <a:rPr lang="en-US" b="0" i="0" dirty="0">
                <a:effectLst/>
                <a:latin typeface="Söhne"/>
              </a:rPr>
              <a:t>The system incorporates an optimal sleep scheduling protocol to increase the lifetime of street lights, making maintenance more efficient and cost-effective.</a:t>
            </a:r>
          </a:p>
        </p:txBody>
      </p:sp>
    </p:spTree>
    <p:extLst>
      <p:ext uri="{BB962C8B-B14F-4D97-AF65-F5344CB8AC3E}">
        <p14:creationId xmlns:p14="http://schemas.microsoft.com/office/powerpoint/2010/main" val="223033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4F82-82E3-29D7-6841-A06E1B720F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4AD8FE-EEA3-0509-F190-BE183A8E73C5}"/>
              </a:ext>
            </a:extLst>
          </p:cNvPr>
          <p:cNvSpPr>
            <a:spLocks noGrp="1"/>
          </p:cNvSpPr>
          <p:nvPr>
            <p:ph idx="1"/>
          </p:nvPr>
        </p:nvSpPr>
        <p:spPr/>
        <p:txBody>
          <a:bodyPr/>
          <a:lstStyle/>
          <a:p>
            <a:pPr algn="l"/>
            <a:r>
              <a:rPr lang="en-US" b="1" i="0" dirty="0">
                <a:effectLst/>
                <a:latin typeface="Söhne"/>
              </a:rPr>
              <a:t>Benefits and Impact:</a:t>
            </a:r>
            <a:endParaRPr lang="en-US" b="0" i="0" dirty="0">
              <a:effectLst/>
              <a:latin typeface="Söhne"/>
            </a:endParaRPr>
          </a:p>
          <a:p>
            <a:pPr algn="l">
              <a:buFont typeface="Arial" panose="020B0604020202020204" pitchFamily="34" charset="0"/>
              <a:buChar char="•"/>
            </a:pPr>
            <a:r>
              <a:rPr lang="en-US" b="0" i="0" dirty="0">
                <a:effectLst/>
                <a:latin typeface="Söhne"/>
              </a:rPr>
              <a:t>The proposed system significantly improves road safety, deters crime, enhances residents' quality of life, and contributes to the overall prosperity of the city by creating a secure environment and boosting businesses.</a:t>
            </a:r>
          </a:p>
          <a:p>
            <a:pPr algn="l">
              <a:buFont typeface="Arial" panose="020B0604020202020204" pitchFamily="34" charset="0"/>
              <a:buChar char="•"/>
            </a:pPr>
            <a:r>
              <a:rPr lang="en-US" b="0" i="0" dirty="0">
                <a:effectLst/>
                <a:latin typeface="Söhne"/>
              </a:rPr>
              <a:t>Individual faults can be repaired within a few working hours, a stark contrast to the lengthy process in the current system where faulty lamps are reported infrequently and repaired sporadically, often relying on resident or municipal employee reports.</a:t>
            </a:r>
          </a:p>
        </p:txBody>
      </p:sp>
    </p:spTree>
    <p:extLst>
      <p:ext uri="{BB962C8B-B14F-4D97-AF65-F5344CB8AC3E}">
        <p14:creationId xmlns:p14="http://schemas.microsoft.com/office/powerpoint/2010/main" val="384302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A02E-2E4B-AE95-D999-0EA228F091D6}"/>
              </a:ext>
            </a:extLst>
          </p:cNvPr>
          <p:cNvSpPr>
            <a:spLocks noGrp="1"/>
          </p:cNvSpPr>
          <p:nvPr>
            <p:ph type="title"/>
          </p:nvPr>
        </p:nvSpPr>
        <p:spPr>
          <a:xfrm>
            <a:off x="838200" y="99402"/>
            <a:ext cx="10515600" cy="1325563"/>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B9445938-DEB3-1500-68DC-18A95B93615A}"/>
              </a:ext>
            </a:extLst>
          </p:cNvPr>
          <p:cNvSpPr>
            <a:spLocks noGrp="1"/>
          </p:cNvSpPr>
          <p:nvPr>
            <p:ph idx="1"/>
          </p:nvPr>
        </p:nvSpPr>
        <p:spPr>
          <a:xfrm>
            <a:off x="760047" y="1184763"/>
            <a:ext cx="10515600" cy="4351338"/>
          </a:xfrm>
        </p:spPr>
        <p:txBody>
          <a:bodyPr>
            <a:normAutofit fontScale="85000" lnSpcReduction="20000"/>
          </a:bodyPr>
          <a:lstStyle/>
          <a:p>
            <a:pPr marL="0" indent="0">
              <a:buNone/>
            </a:pPr>
            <a:r>
              <a:rPr lang="en-US" dirty="0"/>
              <a:t>1.</a:t>
            </a:r>
            <a:r>
              <a:rPr lang="en-US" b="1" dirty="0"/>
              <a:t>Sensor module:-</a:t>
            </a:r>
            <a:r>
              <a:rPr lang="en-US" dirty="0"/>
              <a:t>Deals with the functioning of the sensors used in 				the project. The main function of the module is to 					make the street light works automatically(on and off 				and concept of bright and dim) based on the 					sunlight and the movement detected.</a:t>
            </a:r>
          </a:p>
          <a:p>
            <a:pPr marL="0" indent="0">
              <a:buNone/>
            </a:pPr>
            <a:r>
              <a:rPr lang="en-US" dirty="0"/>
              <a:t>			The Sensors used are as follows:-</a:t>
            </a:r>
          </a:p>
          <a:p>
            <a:pPr marL="0" indent="0">
              <a:buNone/>
            </a:pPr>
            <a:r>
              <a:rPr lang="en-US" dirty="0"/>
              <a:t>			1.</a:t>
            </a:r>
            <a:r>
              <a:rPr lang="en-US" sz="2400" b="1" dirty="0"/>
              <a:t>LDR</a:t>
            </a:r>
            <a:r>
              <a:rPr lang="en-US" sz="2400" dirty="0"/>
              <a:t>-Detection is based on threshold light of sun</a:t>
            </a:r>
          </a:p>
          <a:p>
            <a:pPr marL="0" indent="0">
              <a:buNone/>
            </a:pPr>
            <a:r>
              <a:rPr lang="en-US" sz="2400" dirty="0"/>
              <a:t>				Function is to make street light on and off on the basis of </a:t>
            </a:r>
          </a:p>
          <a:p>
            <a:pPr marL="0" indent="0">
              <a:buNone/>
            </a:pPr>
            <a:r>
              <a:rPr lang="en-US" sz="2400" dirty="0"/>
              <a:t>				light intensity of sunlight.</a:t>
            </a:r>
          </a:p>
          <a:p>
            <a:pPr marL="0" indent="0">
              <a:buNone/>
            </a:pPr>
            <a:r>
              <a:rPr lang="en-US" dirty="0"/>
              <a:t>			2.</a:t>
            </a:r>
            <a:r>
              <a:rPr lang="en-US" b="1" dirty="0"/>
              <a:t>PIR</a:t>
            </a:r>
            <a:r>
              <a:rPr lang="en-US" dirty="0"/>
              <a:t>-</a:t>
            </a:r>
            <a:r>
              <a:rPr lang="en-US" sz="2600" dirty="0"/>
              <a:t>Detection of the movements on vehicles</a:t>
            </a:r>
          </a:p>
          <a:p>
            <a:pPr marL="0" indent="0">
              <a:buNone/>
            </a:pPr>
            <a:r>
              <a:rPr lang="en-US" sz="2600" dirty="0"/>
              <a:t>				Function is to make the street light Bright for certain time</a:t>
            </a:r>
          </a:p>
          <a:p>
            <a:pPr marL="0" indent="0">
              <a:buNone/>
            </a:pPr>
            <a:r>
              <a:rPr lang="en-US" sz="2600" dirty="0"/>
              <a:t>				and dim as no movement detected.</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08633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5837-352B-7EC5-CCBC-793051359D94}"/>
              </a:ext>
            </a:extLst>
          </p:cNvPr>
          <p:cNvSpPr>
            <a:spLocks noGrp="1"/>
          </p:cNvSpPr>
          <p:nvPr>
            <p:ph type="title"/>
          </p:nvPr>
        </p:nvSpPr>
        <p:spPr/>
        <p:txBody>
          <a:bodyPr/>
          <a:lstStyle/>
          <a:p>
            <a:r>
              <a:rPr lang="en-US" dirty="0"/>
              <a:t>Use of the Sensor Module</a:t>
            </a:r>
            <a:endParaRPr lang="en-IN" dirty="0"/>
          </a:p>
        </p:txBody>
      </p:sp>
      <p:sp>
        <p:nvSpPr>
          <p:cNvPr id="3" name="Content Placeholder 2">
            <a:extLst>
              <a:ext uri="{FF2B5EF4-FFF2-40B4-BE49-F238E27FC236}">
                <a16:creationId xmlns:a16="http://schemas.microsoft.com/office/drawing/2014/main" id="{8CDD0DB5-D1AD-CF45-F5D9-F7B133A0D255}"/>
              </a:ext>
            </a:extLst>
          </p:cNvPr>
          <p:cNvSpPr>
            <a:spLocks noGrp="1"/>
          </p:cNvSpPr>
          <p:nvPr>
            <p:ph idx="1"/>
          </p:nvPr>
        </p:nvSpPr>
        <p:spPr/>
        <p:txBody>
          <a:bodyPr>
            <a:normAutofit fontScale="85000" lnSpcReduction="20000"/>
          </a:bodyPr>
          <a:lstStyle/>
          <a:p>
            <a:pPr algn="l"/>
            <a:r>
              <a:rPr lang="en-US" sz="3000" b="1" i="0" dirty="0">
                <a:effectLst/>
                <a:latin typeface="Söhne"/>
              </a:rPr>
              <a:t>Energy Conservation and Efficiency:</a:t>
            </a:r>
            <a:endParaRPr lang="en-US" sz="3000" b="0" i="0" dirty="0">
              <a:effectLst/>
              <a:latin typeface="Söhne"/>
            </a:endParaRPr>
          </a:p>
          <a:p>
            <a:pPr marL="0" indent="0" algn="l">
              <a:buNone/>
            </a:pPr>
            <a:br>
              <a:rPr lang="en-US" dirty="0"/>
            </a:br>
            <a:r>
              <a:rPr lang="en-US" b="0" i="0" dirty="0">
                <a:effectLst/>
                <a:latin typeface="Söhne"/>
              </a:rPr>
              <a:t>The implementation of the street light monitoring system, integrating advanced sensors detecting ambient light and motion, marks a significant stride in energy efficiency and environmental consciousness. By intelligently assessing light levels, the system ensures lights are active only when necessary, eliminating wasteful energy usage during daylight and well-lit periods. Motion sensors dynamically respond to pedestrians and vehicles, enhancing safety while conserving energy in inactive areas. This approach significantly reduces unnecessary power consumption, leading to economic savings and a reduced carbon footprint. Moreover, by conserving energy, the system aids in natural resource preservation and eases strain on power generation, fostering a more sustainable urban environment. In essence, this technology signifies a leap towards a greener, economically prudent future, promoting safety, reducing costs, and contributing to a cleaner world.</a:t>
            </a:r>
            <a:endParaRPr lang="en-IN" dirty="0"/>
          </a:p>
        </p:txBody>
      </p:sp>
    </p:spTree>
    <p:extLst>
      <p:ext uri="{BB962C8B-B14F-4D97-AF65-F5344CB8AC3E}">
        <p14:creationId xmlns:p14="http://schemas.microsoft.com/office/powerpoint/2010/main" val="207736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4A07-E3E7-C239-FB8D-0FB7C193C2E2}"/>
              </a:ext>
            </a:extLst>
          </p:cNvPr>
          <p:cNvSpPr>
            <a:spLocks noGrp="1"/>
          </p:cNvSpPr>
          <p:nvPr>
            <p:ph type="title"/>
          </p:nvPr>
        </p:nvSpPr>
        <p:spPr>
          <a:xfrm flipH="1" flipV="1">
            <a:off x="11353799" y="289170"/>
            <a:ext cx="416169" cy="7595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9176DCA-FF71-1378-4588-5A09E40070BB}"/>
              </a:ext>
            </a:extLst>
          </p:cNvPr>
          <p:cNvSpPr>
            <a:spLocks noGrp="1"/>
          </p:cNvSpPr>
          <p:nvPr>
            <p:ph idx="1"/>
          </p:nvPr>
        </p:nvSpPr>
        <p:spPr>
          <a:xfrm>
            <a:off x="500185" y="365126"/>
            <a:ext cx="10853615" cy="5811837"/>
          </a:xfrm>
        </p:spPr>
        <p:txBody>
          <a:bodyPr>
            <a:normAutofit fontScale="92500" lnSpcReduction="10000"/>
          </a:bodyPr>
          <a:lstStyle/>
          <a:p>
            <a:pPr marL="0" indent="0">
              <a:buNone/>
            </a:pPr>
            <a:r>
              <a:rPr lang="en-US" sz="3500" b="1" dirty="0"/>
              <a:t>2.Communication  Module:-</a:t>
            </a:r>
          </a:p>
          <a:p>
            <a:pPr algn="l">
              <a:buFont typeface="+mj-lt"/>
              <a:buAutoNum type="arabicPeriod"/>
            </a:pPr>
            <a:r>
              <a:rPr lang="en-US" sz="2600" b="1" i="0" dirty="0">
                <a:effectLst/>
                <a:latin typeface="Söhne"/>
              </a:rPr>
              <a:t>Wireless Connectivity:</a:t>
            </a:r>
            <a:r>
              <a:rPr lang="en-US" sz="2600" b="0" i="0" dirty="0">
                <a:effectLst/>
                <a:latin typeface="Söhne"/>
              </a:rPr>
              <a:t> The communication module enables wireless connectivity between street light controllers, sensors, and the central server, allowing seamless data exchange and control commands.</a:t>
            </a:r>
          </a:p>
          <a:p>
            <a:pPr algn="l">
              <a:buFont typeface="+mj-lt"/>
              <a:buAutoNum type="arabicPeriod"/>
            </a:pPr>
            <a:r>
              <a:rPr lang="en-US" sz="2600" b="1" i="0" dirty="0">
                <a:effectLst/>
                <a:latin typeface="Söhne"/>
              </a:rPr>
              <a:t>Data Transmission:</a:t>
            </a:r>
            <a:r>
              <a:rPr lang="en-US" sz="2600" b="0" i="0" dirty="0">
                <a:effectLst/>
                <a:latin typeface="Söhne"/>
              </a:rPr>
              <a:t> It facilitates the transmission of sensor data, such as light levels and motion detection, from individual street light controllers to the central server in real-time, ensuring accurate monitoring and analysis.</a:t>
            </a:r>
          </a:p>
          <a:p>
            <a:pPr algn="l">
              <a:buFont typeface="+mj-lt"/>
              <a:buAutoNum type="arabicPeriod"/>
            </a:pPr>
            <a:r>
              <a:rPr lang="en-US" sz="2600" b="1" i="0" dirty="0">
                <a:effectLst/>
                <a:latin typeface="Söhne"/>
              </a:rPr>
              <a:t>Remote Control:</a:t>
            </a:r>
            <a:r>
              <a:rPr lang="en-US" sz="2600" b="0" i="0" dirty="0">
                <a:effectLst/>
                <a:latin typeface="Söhne"/>
              </a:rPr>
              <a:t> The communication module allows remote control of street lights, enabling administrators to adjust lighting schedules, brightness levels, and other settings without manual intervention, enhancing operational flexibility.</a:t>
            </a:r>
          </a:p>
          <a:p>
            <a:pPr algn="l">
              <a:buFont typeface="+mj-lt"/>
              <a:buAutoNum type="arabicPeriod"/>
            </a:pPr>
            <a:r>
              <a:rPr lang="en-US" sz="2600" b="1" i="0" dirty="0">
                <a:effectLst/>
                <a:latin typeface="Söhne"/>
              </a:rPr>
              <a:t>Fault Reporting:</a:t>
            </a:r>
            <a:r>
              <a:rPr lang="en-US" sz="2600" b="0" i="0" dirty="0">
                <a:effectLst/>
                <a:latin typeface="Söhne"/>
              </a:rPr>
              <a:t> In case of malfunctions or issues, the communication module sends instant alerts to the central server, enabling rapid response and minimizing downtime. This proactive approach aids in efficient maintenance.</a:t>
            </a:r>
          </a:p>
          <a:p>
            <a:pPr algn="l">
              <a:buFont typeface="+mj-lt"/>
              <a:buAutoNum type="arabicPeriod"/>
            </a:pPr>
            <a:r>
              <a:rPr lang="en-US" sz="2600" b="1" i="0" dirty="0">
                <a:effectLst/>
                <a:latin typeface="Söhne"/>
              </a:rPr>
              <a:t>Two-way Communication:</a:t>
            </a:r>
            <a:r>
              <a:rPr lang="en-US" sz="2600" b="0" i="0" dirty="0">
                <a:effectLst/>
                <a:latin typeface="Söhne"/>
              </a:rPr>
              <a:t> The module supports two-way communication, allowing the central server to send commands back to street light controllers. This bidirectional communication ensures precise control and monitoring capabilities.</a:t>
            </a:r>
          </a:p>
          <a:p>
            <a:pPr marL="0" indent="0">
              <a:buNone/>
            </a:pPr>
            <a:endParaRPr lang="en-IN" dirty="0"/>
          </a:p>
        </p:txBody>
      </p:sp>
    </p:spTree>
    <p:extLst>
      <p:ext uri="{BB962C8B-B14F-4D97-AF65-F5344CB8AC3E}">
        <p14:creationId xmlns:p14="http://schemas.microsoft.com/office/powerpoint/2010/main" val="243760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D877-D9BC-22C9-3D64-10F9BDD0793F}"/>
              </a:ext>
            </a:extLst>
          </p:cNvPr>
          <p:cNvSpPr>
            <a:spLocks noGrp="1"/>
          </p:cNvSpPr>
          <p:nvPr>
            <p:ph type="title"/>
          </p:nvPr>
        </p:nvSpPr>
        <p:spPr>
          <a:xfrm>
            <a:off x="0" y="-251978"/>
            <a:ext cx="10515600" cy="1325563"/>
          </a:xfrm>
        </p:spPr>
        <p:txBody>
          <a:bodyPr/>
          <a:lstStyle/>
          <a:p>
            <a:r>
              <a:rPr lang="en-US" dirty="0"/>
              <a:t>ACTIVITY DIAGRAM</a:t>
            </a:r>
            <a:endParaRPr lang="en-IN" dirty="0"/>
          </a:p>
        </p:txBody>
      </p:sp>
      <p:pic>
        <p:nvPicPr>
          <p:cNvPr id="4" name="Content Placeholder 3">
            <a:extLst>
              <a:ext uri="{FF2B5EF4-FFF2-40B4-BE49-F238E27FC236}">
                <a16:creationId xmlns:a16="http://schemas.microsoft.com/office/drawing/2014/main" id="{3A1842E9-774A-094E-2A07-0E12295AADA6}"/>
              </a:ext>
            </a:extLst>
          </p:cNvPr>
          <p:cNvPicPr>
            <a:picLocks noGrp="1" noChangeAspect="1"/>
          </p:cNvPicPr>
          <p:nvPr>
            <p:ph idx="1"/>
          </p:nvPr>
        </p:nvPicPr>
        <p:blipFill>
          <a:blip r:embed="rId2"/>
          <a:stretch>
            <a:fillRect/>
          </a:stretch>
        </p:blipFill>
        <p:spPr>
          <a:xfrm>
            <a:off x="0" y="1073585"/>
            <a:ext cx="5678905" cy="6145361"/>
          </a:xfrm>
          <a:prstGeom prst="rect">
            <a:avLst/>
          </a:prstGeom>
        </p:spPr>
      </p:pic>
      <p:pic>
        <p:nvPicPr>
          <p:cNvPr id="3" name="Picture 2">
            <a:extLst>
              <a:ext uri="{FF2B5EF4-FFF2-40B4-BE49-F238E27FC236}">
                <a16:creationId xmlns:a16="http://schemas.microsoft.com/office/drawing/2014/main" id="{2D450034-CF3F-10E1-E78D-A4C3956F5883}"/>
              </a:ext>
            </a:extLst>
          </p:cNvPr>
          <p:cNvPicPr>
            <a:picLocks noChangeAspect="1"/>
          </p:cNvPicPr>
          <p:nvPr/>
        </p:nvPicPr>
        <p:blipFill>
          <a:blip r:embed="rId3"/>
          <a:stretch>
            <a:fillRect/>
          </a:stretch>
        </p:blipFill>
        <p:spPr>
          <a:xfrm>
            <a:off x="5688330" y="1073585"/>
            <a:ext cx="4827270" cy="5647646"/>
          </a:xfrm>
          <a:prstGeom prst="rect">
            <a:avLst/>
          </a:prstGeom>
        </p:spPr>
      </p:pic>
    </p:spTree>
    <p:extLst>
      <p:ext uri="{BB962C8B-B14F-4D97-AF65-F5344CB8AC3E}">
        <p14:creationId xmlns:p14="http://schemas.microsoft.com/office/powerpoint/2010/main" val="377286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9E3-5EA0-90BE-260B-4AFEA21BDD65}"/>
              </a:ext>
            </a:extLst>
          </p:cNvPr>
          <p:cNvSpPr>
            <a:spLocks noGrp="1"/>
          </p:cNvSpPr>
          <p:nvPr>
            <p:ph type="title"/>
          </p:nvPr>
        </p:nvSpPr>
        <p:spPr>
          <a:xfrm>
            <a:off x="0" y="-297657"/>
            <a:ext cx="10515600" cy="1325563"/>
          </a:xfrm>
        </p:spPr>
        <p:txBody>
          <a:bodyPr/>
          <a:lstStyle/>
          <a:p>
            <a:r>
              <a:rPr lang="en-IN" dirty="0"/>
              <a:t>Sequence diagram</a:t>
            </a:r>
          </a:p>
        </p:txBody>
      </p:sp>
      <p:pic>
        <p:nvPicPr>
          <p:cNvPr id="4" name="Content Placeholder 3">
            <a:extLst>
              <a:ext uri="{FF2B5EF4-FFF2-40B4-BE49-F238E27FC236}">
                <a16:creationId xmlns:a16="http://schemas.microsoft.com/office/drawing/2014/main" id="{7DC2C39A-27AB-ED87-CD53-5CFA1F9ED1E2}"/>
              </a:ext>
            </a:extLst>
          </p:cNvPr>
          <p:cNvPicPr>
            <a:picLocks noGrp="1" noChangeAspect="1"/>
          </p:cNvPicPr>
          <p:nvPr>
            <p:ph idx="1"/>
          </p:nvPr>
        </p:nvPicPr>
        <p:blipFill>
          <a:blip r:embed="rId2"/>
          <a:stretch>
            <a:fillRect/>
          </a:stretch>
        </p:blipFill>
        <p:spPr>
          <a:xfrm>
            <a:off x="1026694" y="657726"/>
            <a:ext cx="9881937" cy="5851191"/>
          </a:xfrm>
          <a:prstGeom prst="rect">
            <a:avLst/>
          </a:prstGeom>
        </p:spPr>
      </p:pic>
    </p:spTree>
    <p:extLst>
      <p:ext uri="{BB962C8B-B14F-4D97-AF65-F5344CB8AC3E}">
        <p14:creationId xmlns:p14="http://schemas.microsoft.com/office/powerpoint/2010/main" val="1850319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1638</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vt:lpstr>
      <vt:lpstr>Office Theme</vt:lpstr>
      <vt:lpstr>Smart Street Light Monitoring System</vt:lpstr>
      <vt:lpstr>Introduction</vt:lpstr>
      <vt:lpstr>PowerPoint Presentation</vt:lpstr>
      <vt:lpstr>PowerPoint Presentation</vt:lpstr>
      <vt:lpstr>MODULES</vt:lpstr>
      <vt:lpstr>Use of the Sensor Module</vt:lpstr>
      <vt:lpstr>PowerPoint Presentation</vt:lpstr>
      <vt:lpstr>ACTIVITY DIAGRAM</vt:lpstr>
      <vt:lpstr>Sequence diagram</vt:lpstr>
      <vt:lpstr>Use case diagram</vt:lpstr>
      <vt:lpstr>Literature </vt:lpstr>
      <vt:lpstr>PowerPoint Presentation</vt:lpstr>
      <vt:lpstr>PowerPoint Presentation</vt:lpstr>
      <vt:lpstr>Literature </vt:lpstr>
      <vt:lpstr>Results</vt:lpstr>
      <vt:lpstr>Discussions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Lokesh Malviya [MU - Jaipur]</dc:creator>
  <cp:lastModifiedBy>Sanidhya Shandilya</cp:lastModifiedBy>
  <cp:revision>3</cp:revision>
  <dcterms:created xsi:type="dcterms:W3CDTF">2023-10-27T06:40:27Z</dcterms:created>
  <dcterms:modified xsi:type="dcterms:W3CDTF">2024-03-24T12:00:30Z</dcterms:modified>
</cp:coreProperties>
</file>