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8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9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7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6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AB0E6-8ECA-46BF-B28C-98A0432320C2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9EA5-17E6-4891-A84A-EDCCC3C12D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1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Number </a:t>
            </a:r>
            <a:r>
              <a:rPr lang="en-US" b="1" dirty="0"/>
              <a:t>Plate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Project By:</a:t>
            </a:r>
          </a:p>
          <a:p>
            <a:r>
              <a:rPr lang="en-US" dirty="0" smtClean="0"/>
              <a:t>PRACHI KELKAR (4520)</a:t>
            </a:r>
          </a:p>
          <a:p>
            <a:r>
              <a:rPr lang="en-US" dirty="0" smtClean="0"/>
              <a:t>AYUSHEE SHAH (4552)</a:t>
            </a:r>
          </a:p>
          <a:p>
            <a:r>
              <a:rPr lang="en-US" dirty="0" smtClean="0"/>
              <a:t>SHIVANG SHARMA (4555)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4890240" y="4481147"/>
            <a:ext cx="1291733" cy="1531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Extraction and Recognition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2973737" y="4908539"/>
            <a:ext cx="1551013" cy="5090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03" name="Left Arrow 102"/>
          <p:cNvSpPr/>
          <p:nvPr/>
        </p:nvSpPr>
        <p:spPr>
          <a:xfrm>
            <a:off x="4524483" y="4963481"/>
            <a:ext cx="351692" cy="3734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089271" y="4735146"/>
            <a:ext cx="1509486" cy="100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Left Arrow 104"/>
          <p:cNvSpPr/>
          <p:nvPr/>
        </p:nvSpPr>
        <p:spPr>
          <a:xfrm>
            <a:off x="2601339" y="4985253"/>
            <a:ext cx="351692" cy="3734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Down Arrow 105"/>
          <p:cNvSpPr/>
          <p:nvPr/>
        </p:nvSpPr>
        <p:spPr>
          <a:xfrm>
            <a:off x="1694835" y="3958909"/>
            <a:ext cx="372330" cy="763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941172" y="6195646"/>
            <a:ext cx="3587262" cy="495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8" name="Down Arrow 107"/>
          <p:cNvSpPr/>
          <p:nvPr/>
        </p:nvSpPr>
        <p:spPr>
          <a:xfrm>
            <a:off x="1707534" y="5749609"/>
            <a:ext cx="405619" cy="433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Left Arrow 108"/>
          <p:cNvSpPr/>
          <p:nvPr/>
        </p:nvSpPr>
        <p:spPr>
          <a:xfrm>
            <a:off x="6194664" y="5179646"/>
            <a:ext cx="1422400" cy="330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042264" y="1145908"/>
            <a:ext cx="3050149" cy="3053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177631" y="416601"/>
            <a:ext cx="2830057" cy="395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Database Image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186877" y="1966249"/>
            <a:ext cx="2830057" cy="395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Plate Extraction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6186877" y="2705840"/>
            <a:ext cx="2830057" cy="4788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and Closing Operations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6177631" y="3535530"/>
            <a:ext cx="2830057" cy="395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 Segmentation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177631" y="1249219"/>
            <a:ext cx="2830057" cy="395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Gray Conversion</a:t>
            </a:r>
            <a:endParaRPr lang="en-US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9833" y="290083"/>
            <a:ext cx="1460577" cy="785084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9059" y="1064750"/>
            <a:ext cx="1451331" cy="748385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99059" y="1800985"/>
            <a:ext cx="1451331" cy="785724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99059" y="2605810"/>
            <a:ext cx="1451331" cy="784178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89814" y="3408846"/>
            <a:ext cx="1460577" cy="1148500"/>
          </a:xfrm>
          <a:prstGeom prst="rect">
            <a:avLst/>
          </a:prstGeom>
        </p:spPr>
      </p:pic>
      <p:sp>
        <p:nvSpPr>
          <p:cNvPr id="121" name="Down Arrow 120"/>
          <p:cNvSpPr/>
          <p:nvPr/>
        </p:nvSpPr>
        <p:spPr>
          <a:xfrm>
            <a:off x="7331850" y="1645061"/>
            <a:ext cx="320000" cy="321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own Arrow 121"/>
          <p:cNvSpPr/>
          <p:nvPr/>
        </p:nvSpPr>
        <p:spPr>
          <a:xfrm>
            <a:off x="7298557" y="2363819"/>
            <a:ext cx="351446" cy="340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wn Arrow 122"/>
          <p:cNvSpPr/>
          <p:nvPr/>
        </p:nvSpPr>
        <p:spPr>
          <a:xfrm>
            <a:off x="7298557" y="3186625"/>
            <a:ext cx="351442" cy="356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own Arrow 123"/>
          <p:cNvSpPr/>
          <p:nvPr/>
        </p:nvSpPr>
        <p:spPr>
          <a:xfrm>
            <a:off x="7379943" y="809973"/>
            <a:ext cx="320000" cy="321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Left Arrow 124"/>
          <p:cNvSpPr/>
          <p:nvPr/>
        </p:nvSpPr>
        <p:spPr>
          <a:xfrm rot="10800000">
            <a:off x="9024887" y="541429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Arrow 125"/>
          <p:cNvSpPr/>
          <p:nvPr/>
        </p:nvSpPr>
        <p:spPr>
          <a:xfrm rot="10800000">
            <a:off x="9021452" y="1302359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Left Arrow 126"/>
          <p:cNvSpPr/>
          <p:nvPr/>
        </p:nvSpPr>
        <p:spPr>
          <a:xfrm rot="10800000">
            <a:off x="9021452" y="2037226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Left Arrow 127"/>
          <p:cNvSpPr/>
          <p:nvPr/>
        </p:nvSpPr>
        <p:spPr>
          <a:xfrm rot="10800000">
            <a:off x="9017730" y="2808098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Left Arrow 128"/>
          <p:cNvSpPr/>
          <p:nvPr/>
        </p:nvSpPr>
        <p:spPr>
          <a:xfrm rot="10800000">
            <a:off x="9014295" y="3472300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 Arrow 129"/>
          <p:cNvSpPr/>
          <p:nvPr/>
        </p:nvSpPr>
        <p:spPr>
          <a:xfrm rot="10800000">
            <a:off x="9007711" y="2808098"/>
            <a:ext cx="277456" cy="2765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 rot="16200000">
            <a:off x="6983436" y="4632685"/>
            <a:ext cx="1066288" cy="205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000364" y="1189370"/>
            <a:ext cx="2870694" cy="2758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127767" y="575241"/>
            <a:ext cx="2663551" cy="333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Vehicle Image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1136469" y="1880156"/>
            <a:ext cx="2663551" cy="333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Plate Extraction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136469" y="2502944"/>
            <a:ext cx="2657895" cy="454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and Closing Operations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127767" y="3264439"/>
            <a:ext cx="2663551" cy="333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 Segmentation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127767" y="1276366"/>
            <a:ext cx="2663551" cy="333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Gray Conversion</a:t>
            </a:r>
            <a:endParaRPr lang="en-US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5546" y="1121029"/>
            <a:ext cx="1365943" cy="630194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5546" y="1740993"/>
            <a:ext cx="1365943" cy="66163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5546" y="2418713"/>
            <a:ext cx="1365943" cy="660335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56845" y="3094927"/>
            <a:ext cx="1374644" cy="967120"/>
          </a:xfrm>
          <a:prstGeom prst="rect">
            <a:avLst/>
          </a:prstGeom>
        </p:spPr>
      </p:pic>
      <p:sp>
        <p:nvSpPr>
          <p:cNvPr id="142" name="Down Arrow 141"/>
          <p:cNvSpPr/>
          <p:nvPr/>
        </p:nvSpPr>
        <p:spPr>
          <a:xfrm>
            <a:off x="2214078" y="1609693"/>
            <a:ext cx="301173" cy="270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Down Arrow 142"/>
          <p:cNvSpPr/>
          <p:nvPr/>
        </p:nvSpPr>
        <p:spPr>
          <a:xfrm>
            <a:off x="2182743" y="2214939"/>
            <a:ext cx="330769" cy="286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Down Arrow 143"/>
          <p:cNvSpPr/>
          <p:nvPr/>
        </p:nvSpPr>
        <p:spPr>
          <a:xfrm>
            <a:off x="2182743" y="2959941"/>
            <a:ext cx="330765" cy="300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Down Arrow 144"/>
          <p:cNvSpPr/>
          <p:nvPr/>
        </p:nvSpPr>
        <p:spPr>
          <a:xfrm>
            <a:off x="2259341" y="906489"/>
            <a:ext cx="301173" cy="270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Left Arrow 145"/>
          <p:cNvSpPr/>
          <p:nvPr/>
        </p:nvSpPr>
        <p:spPr>
          <a:xfrm rot="10800000">
            <a:off x="3807505" y="680355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eft Arrow 146"/>
          <p:cNvSpPr/>
          <p:nvPr/>
        </p:nvSpPr>
        <p:spPr>
          <a:xfrm rot="10800000">
            <a:off x="3804272" y="1321113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eft Arrow 147"/>
          <p:cNvSpPr/>
          <p:nvPr/>
        </p:nvSpPr>
        <p:spPr>
          <a:xfrm rot="10800000">
            <a:off x="3804272" y="1939925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Left Arrow 148"/>
          <p:cNvSpPr/>
          <p:nvPr/>
        </p:nvSpPr>
        <p:spPr>
          <a:xfrm rot="10800000">
            <a:off x="3800769" y="2589054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Left Arrow 149"/>
          <p:cNvSpPr/>
          <p:nvPr/>
        </p:nvSpPr>
        <p:spPr>
          <a:xfrm rot="10800000">
            <a:off x="3797537" y="3148360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eft Arrow 150"/>
          <p:cNvSpPr/>
          <p:nvPr/>
        </p:nvSpPr>
        <p:spPr>
          <a:xfrm rot="10800000">
            <a:off x="3791340" y="2589054"/>
            <a:ext cx="261132" cy="232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6844" y="264746"/>
            <a:ext cx="1430010" cy="818930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7994798" y="5052646"/>
            <a:ext cx="420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BLOCK DIAGRAM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362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78380" y="550863"/>
            <a:ext cx="8145780" cy="1072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Hardware and software required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Hardware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Raspberry Pi</a:t>
            </a:r>
          </a:p>
          <a:p>
            <a:pPr>
              <a:buFont typeface="Wingdings" pitchFamily="2" charset="2"/>
              <a:buChar char="§"/>
            </a:pPr>
            <a:endParaRPr lang="en-IN" sz="2000" dirty="0"/>
          </a:p>
          <a:p>
            <a:r>
              <a:rPr lang="en-IN" dirty="0" smtClean="0"/>
              <a:t>Software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MATLAB (R2011a)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NI </a:t>
            </a:r>
            <a:r>
              <a:rPr lang="en-IN" sz="2000" dirty="0" err="1" smtClean="0"/>
              <a:t>LabVIEW</a:t>
            </a:r>
            <a:r>
              <a:rPr lang="en-IN" sz="2000" dirty="0" smtClean="0"/>
              <a:t> 2013 (64 bit)</a:t>
            </a:r>
          </a:p>
        </p:txBody>
      </p:sp>
    </p:spTree>
    <p:extLst>
      <p:ext uri="{BB962C8B-B14F-4D97-AF65-F5344CB8AC3E}">
        <p14:creationId xmlns:p14="http://schemas.microsoft.com/office/powerpoint/2010/main" val="4561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77340" y="517684"/>
            <a:ext cx="9319260" cy="1072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Project execution plan for academic year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54201"/>
              </p:ext>
            </p:extLst>
          </p:nvPr>
        </p:nvGraphicFramePr>
        <p:xfrm>
          <a:off x="1958340" y="1394461"/>
          <a:ext cx="7391400" cy="5166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8657"/>
                <a:gridCol w="5982743"/>
              </a:tblGrid>
              <a:tr h="6934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STEP 1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(July)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Finalization of project domain and project Topic.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Design of block diagram and plan for project Execution.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934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2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(August)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Preparation of Synopsis and Pre-project seminar.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Design of final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effectLst/>
                        </a:rPr>
                        <a:t>Block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effectLst/>
                        </a:rPr>
                        <a:t>Diagram of system.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4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3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(September)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900" dirty="0" smtClean="0">
                          <a:effectLst/>
                        </a:rPr>
                        <a:t>Study of IEEE papers</a:t>
                      </a:r>
                      <a:r>
                        <a:rPr lang="en-US" sz="900" baseline="0" dirty="0" smtClean="0">
                          <a:effectLst/>
                        </a:rPr>
                        <a:t> on related subjects. </a:t>
                      </a:r>
                      <a:endParaRPr lang="en-US" sz="9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dirty="0">
                          <a:effectLst/>
                        </a:rPr>
                        <a:t>First Assessment submission.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4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4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(October)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Study of character recognition.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Preparation &amp; submission of seminar report.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6934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5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(December)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Testing and Implementation of design model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Study of Neural Network</a:t>
                      </a:r>
                      <a:endParaRPr lang="en-US" sz="90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4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6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(Jan-Feb)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Completion of implementation of project hardware.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Casing for hardware.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6184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7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(Feb-March)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Submission of second Assessment.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Testing of project hardware.</a:t>
                      </a:r>
                      <a:endParaRPr lang="en-US" sz="90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6184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8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(April)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Preparation and writing of final project report.</a:t>
                      </a:r>
                      <a:endParaRPr lang="en-US" sz="9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>
                          <a:effectLst/>
                        </a:rPr>
                        <a:t>Checking and Printing of project report.</a:t>
                      </a:r>
                      <a:endParaRPr lang="en-US" sz="900">
                        <a:effectLst/>
                      </a:endParaRPr>
                    </a:p>
                    <a:p>
                      <a:pPr marL="22860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  <a:tr h="462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STEP 9</a:t>
                      </a:r>
                      <a:endParaRPr lang="en-US" sz="9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(May)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n-US" sz="1000" dirty="0">
                          <a:effectLst/>
                        </a:rPr>
                        <a:t>Submission of final project report.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26" marR="5492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21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03420" y="563405"/>
            <a:ext cx="3200400" cy="1013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924" y="1577341"/>
            <a:ext cx="111171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[1] Rafael C. Gonzlez and Richard E. Woods, “Digital Image Processing,” </a:t>
            </a:r>
            <a:r>
              <a:rPr lang="en-IN" i="1" dirty="0" smtClean="0"/>
              <a:t>Pearson Education International</a:t>
            </a:r>
            <a:r>
              <a:rPr lang="en-IN" dirty="0" smtClean="0"/>
              <a:t>, Third Edition, pp</a:t>
            </a:r>
            <a:r>
              <a:rPr lang="en-IN" dirty="0"/>
              <a:t>. </a:t>
            </a:r>
            <a:r>
              <a:rPr lang="en-IN" dirty="0" smtClean="0"/>
              <a:t>652-660.</a:t>
            </a:r>
          </a:p>
          <a:p>
            <a:pPr algn="just"/>
            <a:endParaRPr lang="en-US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dirty="0"/>
              <a:t>Shan </a:t>
            </a:r>
            <a:r>
              <a:rPr lang="en-IN" dirty="0" smtClean="0"/>
              <a:t>Du</a:t>
            </a:r>
            <a:r>
              <a:rPr lang="en-IN" i="1" dirty="0" smtClean="0"/>
              <a:t>, </a:t>
            </a:r>
            <a:r>
              <a:rPr lang="en-IN" dirty="0"/>
              <a:t>Mahmoud Ibrahim, Mohamed </a:t>
            </a:r>
            <a:r>
              <a:rPr lang="en-IN" dirty="0" smtClean="0"/>
              <a:t>Shehata</a:t>
            </a:r>
            <a:r>
              <a:rPr lang="en-IN" i="1" dirty="0"/>
              <a:t> </a:t>
            </a:r>
            <a:r>
              <a:rPr lang="en-IN" dirty="0" smtClean="0"/>
              <a:t>and </a:t>
            </a:r>
            <a:r>
              <a:rPr lang="en-IN" dirty="0"/>
              <a:t>Wael </a:t>
            </a:r>
            <a:r>
              <a:rPr lang="en-IN" dirty="0" smtClean="0"/>
              <a:t>Badawy, “</a:t>
            </a:r>
            <a:r>
              <a:rPr lang="en-IN" dirty="0"/>
              <a:t>Automatic License Plate Recognition (ALPR</a:t>
            </a:r>
            <a:r>
              <a:rPr lang="en-IN" dirty="0" smtClean="0"/>
              <a:t>): A </a:t>
            </a:r>
            <a:r>
              <a:rPr lang="en-IN" dirty="0"/>
              <a:t>State-of-the-Art Review</a:t>
            </a:r>
            <a:r>
              <a:rPr lang="en-IN" dirty="0" smtClean="0"/>
              <a:t>,” </a:t>
            </a:r>
            <a:r>
              <a:rPr lang="en-IN" dirty="0"/>
              <a:t>in IEEE </a:t>
            </a:r>
            <a:r>
              <a:rPr lang="en-IN" dirty="0" smtClean="0"/>
              <a:t>transactions on circuits and systems for video technology, vol. </a:t>
            </a:r>
            <a:r>
              <a:rPr lang="en-IN" dirty="0"/>
              <a:t>23, </a:t>
            </a:r>
            <a:r>
              <a:rPr lang="en-IN" dirty="0" smtClean="0"/>
              <a:t>no. </a:t>
            </a:r>
            <a:r>
              <a:rPr lang="en-IN" dirty="0"/>
              <a:t>2, </a:t>
            </a:r>
            <a:r>
              <a:rPr lang="en-IN" dirty="0" smtClean="0"/>
              <a:t>February 2013.</a:t>
            </a:r>
          </a:p>
          <a:p>
            <a:pPr algn="just"/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dirty="0"/>
              <a:t> Christos-Nikolaos E. Anagnostopoulos, </a:t>
            </a:r>
            <a:r>
              <a:rPr lang="en-IN" dirty="0" smtClean="0"/>
              <a:t>Loannis </a:t>
            </a:r>
            <a:r>
              <a:rPr lang="en-IN" dirty="0"/>
              <a:t>E. Anagnostopoulos, </a:t>
            </a:r>
            <a:r>
              <a:rPr lang="en-IN" dirty="0" smtClean="0"/>
              <a:t>Loannis </a:t>
            </a:r>
            <a:r>
              <a:rPr lang="en-IN" dirty="0"/>
              <a:t>D. Psoroulas, Vassili Loumos</a:t>
            </a:r>
            <a:r>
              <a:rPr lang="en-IN" dirty="0" smtClean="0"/>
              <a:t>, </a:t>
            </a:r>
            <a:r>
              <a:rPr lang="en-IN" dirty="0"/>
              <a:t>and Eleftherios Kayafas</a:t>
            </a:r>
            <a:r>
              <a:rPr lang="en-IN" dirty="0" smtClean="0"/>
              <a:t>, “</a:t>
            </a:r>
            <a:r>
              <a:rPr lang="en-US" dirty="0"/>
              <a:t>License Plate Recognition From Still Images and Video Sequences: A Survey</a:t>
            </a:r>
            <a:r>
              <a:rPr lang="en-IN" dirty="0"/>
              <a:t>,” IEEE </a:t>
            </a:r>
            <a:r>
              <a:rPr lang="en-IN" dirty="0" smtClean="0"/>
              <a:t>Transaction on Intelligence Transportation Systems, vol. </a:t>
            </a:r>
            <a:r>
              <a:rPr lang="en-IN" dirty="0"/>
              <a:t>9, </a:t>
            </a:r>
            <a:r>
              <a:rPr lang="en-IN" dirty="0" smtClean="0"/>
              <a:t>no. </a:t>
            </a:r>
            <a:r>
              <a:rPr lang="en-IN" dirty="0"/>
              <a:t>3, </a:t>
            </a:r>
            <a:r>
              <a:rPr lang="en-IN" dirty="0" smtClean="0"/>
              <a:t>September 2008.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[4]</a:t>
            </a:r>
            <a:r>
              <a:rPr lang="en-IN" dirty="0"/>
              <a:t> </a:t>
            </a:r>
            <a:r>
              <a:rPr lang="de-DE" dirty="0" smtClean="0"/>
              <a:t>Shyang-Lih </a:t>
            </a:r>
            <a:r>
              <a:rPr lang="de-DE" dirty="0"/>
              <a:t>Chang, Li-Shien Chen, Yun-Chung Chung, and Sei-Wan Chen</a:t>
            </a:r>
            <a:r>
              <a:rPr lang="en-IN" dirty="0" smtClean="0"/>
              <a:t>, “</a:t>
            </a:r>
            <a:r>
              <a:rPr lang="en-US" dirty="0"/>
              <a:t>Automatic License Plate Recognition </a:t>
            </a:r>
            <a:r>
              <a:rPr lang="en-IN" dirty="0"/>
              <a:t>,” IEEE Transaction on Intelligence Transportation Systems, vol. </a:t>
            </a:r>
            <a:r>
              <a:rPr lang="en-IN" dirty="0" smtClean="0"/>
              <a:t>5, </a:t>
            </a:r>
            <a:r>
              <a:rPr lang="en-IN" dirty="0"/>
              <a:t>no. </a:t>
            </a:r>
            <a:r>
              <a:rPr lang="en-IN" dirty="0" smtClean="0"/>
              <a:t>1, March 2004. </a:t>
            </a:r>
          </a:p>
          <a:p>
            <a:pPr algn="just"/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de-DE" dirty="0"/>
              <a:t>Christos Nikolaos E. </a:t>
            </a:r>
            <a:r>
              <a:rPr lang="de-DE" dirty="0" smtClean="0"/>
              <a:t>Anagnostopoulos, </a:t>
            </a:r>
            <a:r>
              <a:rPr lang="de-DE" dirty="0"/>
              <a:t>Ioannis E. Anagnostopoulos, </a:t>
            </a:r>
            <a:r>
              <a:rPr lang="de-DE" dirty="0" smtClean="0"/>
              <a:t>Vassili Loumos, </a:t>
            </a:r>
            <a:r>
              <a:rPr lang="de-DE" dirty="0"/>
              <a:t>and Eleftherios </a:t>
            </a:r>
            <a:r>
              <a:rPr lang="de-DE" dirty="0" smtClean="0"/>
              <a:t>Kayafas</a:t>
            </a:r>
            <a:r>
              <a:rPr lang="en-IN" dirty="0" smtClean="0"/>
              <a:t>, “</a:t>
            </a:r>
            <a:r>
              <a:rPr lang="en-US" dirty="0"/>
              <a:t>A License Plate-Recognition Algorithm for Intelligent Transportation System Applications  </a:t>
            </a:r>
            <a:r>
              <a:rPr lang="en-IN" dirty="0"/>
              <a:t>,” IEEE Transaction on Intelligence Transportation Systems, vol. </a:t>
            </a:r>
            <a:r>
              <a:rPr lang="en-IN" dirty="0" smtClean="0"/>
              <a:t>7, </a:t>
            </a:r>
            <a:r>
              <a:rPr lang="en-IN" dirty="0"/>
              <a:t>no. </a:t>
            </a:r>
            <a:r>
              <a:rPr lang="en-IN" dirty="0" smtClean="0"/>
              <a:t>3, September 2006.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3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465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Number Plate Recognition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 Sharma</dc:creator>
  <cp:lastModifiedBy>Shivang Sharma</cp:lastModifiedBy>
  <cp:revision>20</cp:revision>
  <dcterms:created xsi:type="dcterms:W3CDTF">2015-08-16T07:11:45Z</dcterms:created>
  <dcterms:modified xsi:type="dcterms:W3CDTF">2015-09-23T05:59:03Z</dcterms:modified>
</cp:coreProperties>
</file>