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7" r:id="rId4"/>
    <p:sldId id="257" r:id="rId5"/>
    <p:sldId id="262" r:id="rId6"/>
    <p:sldId id="271" r:id="rId7"/>
    <p:sldId id="274" r:id="rId8"/>
    <p:sldId id="270" r:id="rId9"/>
    <p:sldId id="273" r:id="rId10"/>
    <p:sldId id="275" r:id="rId11"/>
    <p:sldId id="276" r:id="rId12"/>
    <p:sldId id="277" r:id="rId13"/>
    <p:sldId id="278" r:id="rId14"/>
    <p:sldId id="279" r:id="rId15"/>
    <p:sldId id="261" r:id="rId16"/>
    <p:sldId id="263" r:id="rId17"/>
    <p:sldId id="264" r:id="rId18"/>
    <p:sldId id="280" r:id="rId19"/>
    <p:sldId id="259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59" autoAdjust="0"/>
    <p:restoredTop sz="94660" autoAdjust="0"/>
  </p:normalViewPr>
  <p:slideViewPr>
    <p:cSldViewPr snapToGrid="0">
      <p:cViewPr>
        <p:scale>
          <a:sx n="77" d="100"/>
          <a:sy n="77" d="100"/>
        </p:scale>
        <p:origin x="-114" y="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B98AB0E6-8ECA-46BF-B28C-98A0432320C2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562C9EA5-17E6-4891-A84A-EDCCC3C12D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B0E6-8ECA-46BF-B28C-98A0432320C2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EA5-17E6-4891-A84A-EDCCC3C12D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B0E6-8ECA-46BF-B28C-98A0432320C2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EA5-17E6-4891-A84A-EDCCC3C12D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98AB0E6-8ECA-46BF-B28C-98A0432320C2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2C9EA5-17E6-4891-A84A-EDCCC3C12D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B98AB0E6-8ECA-46BF-B28C-98A0432320C2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562C9EA5-17E6-4891-A84A-EDCCC3C12D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B0E6-8ECA-46BF-B28C-98A0432320C2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EA5-17E6-4891-A84A-EDCCC3C12D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B0E6-8ECA-46BF-B28C-98A0432320C2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EA5-17E6-4891-A84A-EDCCC3C12D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98AB0E6-8ECA-46BF-B28C-98A0432320C2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2C9EA5-17E6-4891-A84A-EDCCC3C12D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B0E6-8ECA-46BF-B28C-98A0432320C2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EA5-17E6-4891-A84A-EDCCC3C12D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98AB0E6-8ECA-46BF-B28C-98A0432320C2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2C9EA5-17E6-4891-A84A-EDCCC3C12D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98AB0E6-8ECA-46BF-B28C-98A0432320C2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2C9EA5-17E6-4891-A84A-EDCCC3C12D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98AB0E6-8ECA-46BF-B28C-98A0432320C2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62C9EA5-17E6-4891-A84A-EDCCC3C12D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8573" y="1221259"/>
            <a:ext cx="8229600" cy="18943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Number </a:t>
            </a:r>
            <a:r>
              <a:rPr lang="en-US" sz="4000" b="1" dirty="0">
                <a:solidFill>
                  <a:schemeClr val="tx1"/>
                </a:solidFill>
              </a:rPr>
              <a:t>Plate Recognition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 Project By: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PRACHI KELKAR (B120053106)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AYUSHEE SHAH (B120053194)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SHIVANG SHARMA (B120053205)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2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Boundary Extractio</a:t>
            </a:r>
            <a:r>
              <a:rPr lang="en-IN" dirty="0"/>
              <a:t>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this step, the eroded image is subtracted from the dilated image to obtain the boundaries of the characters</a:t>
            </a:r>
            <a:r>
              <a:rPr lang="en-US" dirty="0" smtClean="0"/>
              <a:t>.</a:t>
            </a:r>
          </a:p>
          <a:p>
            <a:r>
              <a:rPr lang="en-US" dirty="0"/>
              <a:t>After boundary extraction, unwanted horizontal lines are again eroded using a structural line element for extracting the dimensions of the number plate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3074" name="Picture 18" descr="Description: C:\Users\shivang\Desktop\New folder\origin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819" y="553334"/>
            <a:ext cx="2723229" cy="2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9" descr="Description: C:\Users\shivang\Desktop\New folder\bounda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818" y="3674771"/>
            <a:ext cx="2708553" cy="208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28750" y="2600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53446" y="2794715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Original Image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699224" y="6014434"/>
            <a:ext cx="265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Boundary extracted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4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Region Fill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Next step is to develop a simple algorithm for region filling based on set dilations, complementation, and intersections.  </a:t>
            </a:r>
            <a:endParaRPr lang="en-US" dirty="0" smtClean="0"/>
          </a:p>
          <a:p>
            <a:r>
              <a:rPr lang="en-US" dirty="0" smtClean="0"/>
              <a:t>Beginning </a:t>
            </a:r>
            <a:r>
              <a:rPr lang="en-US" dirty="0"/>
              <a:t>with a point p inside the boundary, the objective is to fill the entire region with ‘black’.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adopt the convention that all non-boundary (background) points are labeled ‘white’, then we assign a value of ‘black’ to p to begin. </a:t>
            </a:r>
            <a:endParaRPr lang="en-IN" dirty="0"/>
          </a:p>
        </p:txBody>
      </p:sp>
      <p:pic>
        <p:nvPicPr>
          <p:cNvPr id="4098" name="Picture 20" descr="Description: C:\Users\shivang\Desktop\New folder\bef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55480"/>
            <a:ext cx="2975020" cy="229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21" descr="Description: C:\Users\shivang\Desktop\New folder\af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652978"/>
            <a:ext cx="2975020" cy="225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371600" y="3267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82462" y="3082409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Original Image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7693482" y="6280528"/>
            <a:ext cx="252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Image after region filling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173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Thinning Operation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Thinning is a morphological operation that is used to remove selected foreground pixels from </a:t>
            </a:r>
            <a:r>
              <a:rPr lang="en-US" dirty="0" smtClean="0"/>
              <a:t>binary images, </a:t>
            </a:r>
            <a:r>
              <a:rPr lang="en-US" dirty="0"/>
              <a:t>somewhat like </a:t>
            </a:r>
            <a:r>
              <a:rPr lang="en-US" dirty="0" smtClean="0"/>
              <a:t>erosion </a:t>
            </a:r>
            <a:r>
              <a:rPr lang="en-US" dirty="0"/>
              <a:t>or </a:t>
            </a:r>
            <a:r>
              <a:rPr lang="en-US" dirty="0" smtClean="0"/>
              <a:t>opening. </a:t>
            </a:r>
          </a:p>
          <a:p>
            <a:r>
              <a:rPr lang="en-US" dirty="0" smtClean="0"/>
              <a:t>It </a:t>
            </a:r>
            <a:r>
              <a:rPr lang="en-US" dirty="0"/>
              <a:t>can be used for several applications. In this, it is used to tidy up the output of </a:t>
            </a:r>
            <a:r>
              <a:rPr lang="en-US" dirty="0" smtClean="0"/>
              <a:t>edge detectors </a:t>
            </a:r>
            <a:r>
              <a:rPr lang="en-US" dirty="0"/>
              <a:t>by reducing all lines to single pixel thickness. </a:t>
            </a:r>
            <a:endParaRPr lang="en-US" dirty="0" smtClean="0"/>
          </a:p>
          <a:p>
            <a:r>
              <a:rPr lang="en-US" dirty="0" smtClean="0"/>
              <a:t>Thinning </a:t>
            </a:r>
            <a:r>
              <a:rPr lang="en-US" dirty="0"/>
              <a:t>is normally only applied to binary images, and produces another binary image as output.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thinned useless lines are later removed using erosion.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6644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Segmentation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Segmentation</a:t>
            </a:r>
            <a:r>
              <a:rPr lang="en-IN" sz="2400" dirty="0"/>
              <a:t> is the process of partitioning a </a:t>
            </a:r>
            <a:r>
              <a:rPr lang="en-IN" sz="2400" dirty="0" smtClean="0"/>
              <a:t>digital image</a:t>
            </a:r>
            <a:r>
              <a:rPr lang="en-IN" sz="2400" dirty="0"/>
              <a:t> into multiple </a:t>
            </a:r>
            <a:r>
              <a:rPr lang="en-IN" sz="2400" dirty="0" smtClean="0"/>
              <a:t>segments. 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goal of segmentation is to simplify and/or change the representation of an image into something that is more meaningful and easier to </a:t>
            </a:r>
            <a:r>
              <a:rPr lang="en-IN" sz="2400" dirty="0" smtClean="0"/>
              <a:t>analyse. </a:t>
            </a:r>
          </a:p>
          <a:p>
            <a:r>
              <a:rPr lang="en-IN" sz="2400" dirty="0" smtClean="0"/>
              <a:t>Segmentation can be performed using:</a:t>
            </a:r>
          </a:p>
          <a:p>
            <a:pPr marL="514350" indent="-514350">
              <a:buAutoNum type="arabicParenR"/>
            </a:pPr>
            <a:r>
              <a:rPr lang="en-US" sz="2400" dirty="0" smtClean="0"/>
              <a:t>Template loading</a:t>
            </a:r>
          </a:p>
          <a:p>
            <a:pPr marL="514350" lvl="0" indent="-514350">
              <a:buFont typeface="Arial" panose="020B0604020202020204" pitchFamily="34" charset="0"/>
              <a:buAutoNum type="arabicParenR"/>
            </a:pPr>
            <a:r>
              <a:rPr lang="en-US" sz="2400" dirty="0"/>
              <a:t>Character Normalization</a:t>
            </a:r>
            <a:endParaRPr lang="en-IN" sz="2400" dirty="0"/>
          </a:p>
          <a:p>
            <a:pPr marL="514350" lvl="0" indent="-514350">
              <a:buFont typeface="Arial" panose="020B0604020202020204" pitchFamily="34" charset="0"/>
              <a:buAutoNum type="arabicParenR"/>
            </a:pPr>
            <a:r>
              <a:rPr lang="en-US" sz="2400" dirty="0"/>
              <a:t>Template </a:t>
            </a:r>
            <a:r>
              <a:rPr lang="en-US" sz="2400" dirty="0" smtClean="0"/>
              <a:t>matching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135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based character recognition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dirty="0" smtClean="0"/>
              <a:t>Feature </a:t>
            </a:r>
            <a:r>
              <a:rPr lang="en-US" dirty="0"/>
              <a:t>Extraction serves two </a:t>
            </a:r>
            <a:r>
              <a:rPr lang="en-US" dirty="0" smtClean="0"/>
              <a:t>purposes.</a:t>
            </a:r>
          </a:p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is to extract properties that can identify a character uniquely. </a:t>
            </a:r>
            <a:endParaRPr lang="en-US" dirty="0" smtClean="0"/>
          </a:p>
          <a:p>
            <a:r>
              <a:rPr lang="en-US" dirty="0" smtClean="0"/>
              <a:t>Second </a:t>
            </a:r>
            <a:r>
              <a:rPr lang="en-US" dirty="0"/>
              <a:t>is to extract properties that can differentiate between similar characters.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character can be written in a variety of ways, and yet can be easily recognized correctly by a </a:t>
            </a:r>
            <a:r>
              <a:rPr lang="en-US" dirty="0" smtClean="0"/>
              <a:t>human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there exist a set of principles or logics that surpass all variation differences.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the features used by the system work upon such properties which are close to the psychology of the characters.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15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:\Users\shivang\Desktop\New folder\Captur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3" y="1120462"/>
            <a:ext cx="9659155" cy="528033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4374632" y="318707"/>
            <a:ext cx="3200400" cy="10139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176026" y="442907"/>
            <a:ext cx="3496623" cy="10139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Future Plan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06829" y="1456843"/>
            <a:ext cx="8590208" cy="248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100" dirty="0" smtClean="0">
                <a:ea typeface="Times New Roman" panose="02020603050405020304" pitchFamily="18" charset="0"/>
                <a:cs typeface="Times" pitchFamily="18" charset="0"/>
              </a:rPr>
              <a:t>Implementing the neural network part.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100" dirty="0" smtClean="0">
                <a:effectLst/>
                <a:ea typeface="Times New Roman" panose="02020603050405020304" pitchFamily="18" charset="0"/>
                <a:cs typeface="Times" pitchFamily="18" charset="0"/>
              </a:rPr>
              <a:t>Adding function for license plate extraction.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100" dirty="0" smtClean="0">
                <a:ea typeface="Times New Roman" panose="02020603050405020304" pitchFamily="18" charset="0"/>
                <a:cs typeface="Times" pitchFamily="18" charset="0"/>
              </a:rPr>
              <a:t>Optimizing the code to work with all kinds of images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100" dirty="0" smtClean="0">
                <a:ea typeface="Times New Roman" panose="02020603050405020304" pitchFamily="18" charset="0"/>
                <a:cs typeface="Times" pitchFamily="18" charset="0"/>
              </a:rPr>
              <a:t>Implementing it in real time.</a:t>
            </a:r>
            <a:endParaRPr lang="en-US" sz="2400" kern="1100" dirty="0">
              <a:effectLst/>
              <a:ea typeface="Times New Roman" panose="02020603050405020304" pitchFamily="18" charset="0"/>
              <a:cs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3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91207" y="318707"/>
            <a:ext cx="8216721" cy="10139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Possible applications of project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06829" y="1456843"/>
            <a:ext cx="8590208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1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Averaging speed camera.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1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Revenue collection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1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Automated parking system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1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Search for stolen cars through data logging.</a:t>
            </a:r>
          </a:p>
        </p:txBody>
      </p:sp>
      <p:pic>
        <p:nvPicPr>
          <p:cNvPr id="2050" name="Picture 2" descr="http://www.dpti.sa.gov.au/__data/assets/image/0014/76100/point_to_poi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81" y="1332643"/>
            <a:ext cx="28575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farm6.static.flickr.com/5005/5341726689_45142286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897" y="4190473"/>
            <a:ext cx="2136284" cy="160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53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quality of license plate recognition software with its recognition </a:t>
            </a:r>
            <a:r>
              <a:rPr lang="en-US" dirty="0" smtClean="0"/>
              <a:t>algorithm.</a:t>
            </a:r>
            <a:endParaRPr lang="en-US" dirty="0" smtClean="0"/>
          </a:p>
          <a:p>
            <a:r>
              <a:rPr lang="en-US" dirty="0" smtClean="0"/>
              <a:t>Quality of acquired image (lighting , focus, viewing angle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smtClean="0"/>
              <a:t>Accuracy of the </a:t>
            </a:r>
            <a:r>
              <a:rPr lang="en-US" dirty="0" smtClean="0"/>
              <a:t>software.</a:t>
            </a:r>
            <a:endParaRPr lang="en-US" dirty="0" smtClean="0"/>
          </a:p>
          <a:p>
            <a:r>
              <a:rPr lang="en-IN" dirty="0" smtClean="0"/>
              <a:t>Blur</a:t>
            </a:r>
            <a:r>
              <a:rPr lang="en-IN" dirty="0"/>
              <a:t> images, </a:t>
            </a:r>
            <a:r>
              <a:rPr lang="en-IN" dirty="0" smtClean="0"/>
              <a:t>particularly due to</a:t>
            </a:r>
            <a:r>
              <a:rPr lang="en-IN" dirty="0"/>
              <a:t> </a:t>
            </a:r>
            <a:r>
              <a:rPr lang="en-IN" dirty="0" smtClean="0"/>
              <a:t>motion.</a:t>
            </a:r>
            <a:endParaRPr lang="en-IN" dirty="0"/>
          </a:p>
          <a:p>
            <a:r>
              <a:rPr lang="en-IN" dirty="0"/>
              <a:t>Poor lighting and low contrast due to overexposure, reflection or shadows.</a:t>
            </a:r>
          </a:p>
          <a:p>
            <a:r>
              <a:rPr lang="en-IN" dirty="0"/>
              <a:t>An object obscuring (part of) the plate, quite often a tow bar, or dirt on the plate.</a:t>
            </a:r>
          </a:p>
          <a:p>
            <a:r>
              <a:rPr lang="en-IN" dirty="0"/>
              <a:t>Read license plates that are different at the front and the back because of towed trailers, campers, etc.</a:t>
            </a:r>
          </a:p>
          <a:p>
            <a:r>
              <a:rPr lang="en-IN" dirty="0"/>
              <a:t>Vehicle lane change in the camera's angle of view during license plate reading.</a:t>
            </a:r>
          </a:p>
          <a:p>
            <a:r>
              <a:rPr lang="en-IN" dirty="0"/>
              <a:t>A different font, popular for vanity </a:t>
            </a:r>
            <a:r>
              <a:rPr lang="en-IN" dirty="0" smtClean="0"/>
              <a:t>plates.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51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77340" y="517684"/>
            <a:ext cx="9319260" cy="10721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Project execution plan for academic year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06127"/>
              </p:ext>
            </p:extLst>
          </p:nvPr>
        </p:nvGraphicFramePr>
        <p:xfrm>
          <a:off x="1958340" y="1394461"/>
          <a:ext cx="7391400" cy="51663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8657"/>
                <a:gridCol w="5982743"/>
              </a:tblGrid>
              <a:tr h="6934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STEP 1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(July)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Finalization of project domain and project Topic.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Design of block diagram and plan for project Execution.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934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2</a:t>
                      </a:r>
                      <a:endParaRPr lang="en-US" sz="9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(August)</a:t>
                      </a:r>
                      <a:endParaRPr lang="en-US" sz="9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Preparation of Synopsis and Pre-project seminar.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Design of final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Block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Diagram of system.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</a:tr>
              <a:tr h="4622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3</a:t>
                      </a:r>
                      <a:endParaRPr lang="en-US" sz="9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(September)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900" dirty="0" smtClean="0">
                          <a:effectLst/>
                        </a:rPr>
                        <a:t>Study of IEEE papers</a:t>
                      </a:r>
                      <a:r>
                        <a:rPr lang="en-US" sz="900" baseline="0" dirty="0" smtClean="0">
                          <a:effectLst/>
                        </a:rPr>
                        <a:t> on related subjects. </a:t>
                      </a:r>
                      <a:endParaRPr lang="en-US" sz="9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000" dirty="0">
                          <a:effectLst/>
                        </a:rPr>
                        <a:t>First Assessment submission.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</a:tr>
              <a:tr h="4622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4</a:t>
                      </a:r>
                      <a:endParaRPr lang="en-US" sz="9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(October)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000">
                          <a:effectLst/>
                        </a:rPr>
                        <a:t>Study of character recognition.</a:t>
                      </a:r>
                      <a:endParaRPr lang="en-US" sz="9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000">
                          <a:effectLst/>
                        </a:rPr>
                        <a:t>Preparation &amp; submission of seminar report.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</a:tr>
              <a:tr h="6934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5</a:t>
                      </a:r>
                      <a:endParaRPr lang="en-US" sz="9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(December)</a:t>
                      </a:r>
                      <a:endParaRPr lang="en-US" sz="9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000">
                          <a:effectLst/>
                        </a:rPr>
                        <a:t>Testing and Implementation of design model</a:t>
                      </a:r>
                      <a:endParaRPr lang="en-US" sz="9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000">
                          <a:effectLst/>
                        </a:rPr>
                        <a:t>Study of Neural Network</a:t>
                      </a:r>
                      <a:endParaRPr lang="en-US" sz="900">
                        <a:effectLst/>
                      </a:endParaRPr>
                    </a:p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</a:tr>
              <a:tr h="4622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6</a:t>
                      </a:r>
                      <a:endParaRPr lang="en-US" sz="9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(Jan-Feb)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000">
                          <a:effectLst/>
                        </a:rPr>
                        <a:t>Completion of implementation of project hardware.</a:t>
                      </a:r>
                      <a:endParaRPr lang="en-US" sz="9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000">
                          <a:effectLst/>
                        </a:rPr>
                        <a:t>Casing for hardware.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</a:tr>
              <a:tr h="6184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7</a:t>
                      </a:r>
                      <a:endParaRPr lang="en-US" sz="9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(Feb-March)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000">
                          <a:effectLst/>
                        </a:rPr>
                        <a:t>Submission of second Assessment.</a:t>
                      </a:r>
                      <a:endParaRPr lang="en-US" sz="9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000">
                          <a:effectLst/>
                        </a:rPr>
                        <a:t>Testing of project hardware.</a:t>
                      </a:r>
                      <a:endParaRPr lang="en-US" sz="900">
                        <a:effectLst/>
                      </a:endParaRPr>
                    </a:p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</a:tr>
              <a:tr h="6184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8</a:t>
                      </a:r>
                      <a:endParaRPr lang="en-US" sz="9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(April)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000">
                          <a:effectLst/>
                        </a:rPr>
                        <a:t>Preparation and writing of final project report.</a:t>
                      </a:r>
                      <a:endParaRPr lang="en-US" sz="9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000">
                          <a:effectLst/>
                        </a:rPr>
                        <a:t>Checking and Printing of project report.</a:t>
                      </a:r>
                      <a:endParaRPr lang="en-US" sz="900">
                        <a:effectLst/>
                      </a:endParaRPr>
                    </a:p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</a:tr>
              <a:tr h="4622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9</a:t>
                      </a:r>
                      <a:endParaRPr lang="en-US" sz="9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(May)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000" dirty="0">
                          <a:effectLst/>
                        </a:rPr>
                        <a:t>Submission of final project report.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21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Automatic number plate recognition </a:t>
            </a:r>
            <a:r>
              <a:rPr lang="en-IN" dirty="0" smtClean="0"/>
              <a:t>is </a:t>
            </a:r>
            <a:r>
              <a:rPr lang="en-IN" dirty="0"/>
              <a:t>a </a:t>
            </a:r>
            <a:r>
              <a:rPr lang="en-IN" dirty="0" smtClean="0"/>
              <a:t>mass surveillance</a:t>
            </a:r>
            <a:r>
              <a:rPr lang="en-IN" dirty="0"/>
              <a:t> method that </a:t>
            </a:r>
            <a:r>
              <a:rPr lang="en-IN" dirty="0" smtClean="0"/>
              <a:t>uses optical character recognition</a:t>
            </a:r>
            <a:r>
              <a:rPr lang="en-IN" dirty="0"/>
              <a:t> on images to read vehicle registration </a:t>
            </a:r>
            <a:r>
              <a:rPr lang="en-IN" dirty="0" smtClean="0"/>
              <a:t>plates.</a:t>
            </a:r>
          </a:p>
          <a:p>
            <a:r>
              <a:rPr lang="en-IN" dirty="0" smtClean="0"/>
              <a:t>License Plate Recognition uses three basic steps as follows:</a:t>
            </a:r>
          </a:p>
          <a:p>
            <a:pPr marL="514350" indent="-514350">
              <a:buAutoNum type="arabicParenR"/>
            </a:pPr>
            <a:r>
              <a:rPr lang="en-IN" dirty="0" smtClean="0"/>
              <a:t>License plate extraction</a:t>
            </a:r>
          </a:p>
          <a:p>
            <a:pPr marL="514350" indent="-514350">
              <a:buAutoNum type="arabicParenR"/>
            </a:pPr>
            <a:r>
              <a:rPr lang="en-IN" dirty="0" smtClean="0"/>
              <a:t>Character segmentation</a:t>
            </a:r>
          </a:p>
          <a:p>
            <a:pPr marL="514350" indent="-514350">
              <a:buAutoNum type="arabicParenR"/>
            </a:pPr>
            <a:r>
              <a:rPr lang="en-IN" dirty="0" smtClean="0"/>
              <a:t>Character recognition</a:t>
            </a:r>
          </a:p>
        </p:txBody>
      </p:sp>
    </p:spTree>
    <p:extLst>
      <p:ext uri="{BB962C8B-B14F-4D97-AF65-F5344CB8AC3E}">
        <p14:creationId xmlns:p14="http://schemas.microsoft.com/office/powerpoint/2010/main" val="4240173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03418" y="196220"/>
            <a:ext cx="3516115" cy="10139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7923" y="819746"/>
            <a:ext cx="1111715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 smtClean="0"/>
              <a:t>[1] Rafael C. </a:t>
            </a:r>
            <a:r>
              <a:rPr lang="en-IN" dirty="0" err="1" smtClean="0"/>
              <a:t>Gonzlez</a:t>
            </a:r>
            <a:r>
              <a:rPr lang="en-IN" dirty="0" smtClean="0"/>
              <a:t> and Richard E. Woods, “Digital Image Processing,” </a:t>
            </a:r>
            <a:r>
              <a:rPr lang="en-IN" i="1" dirty="0" smtClean="0"/>
              <a:t>Pearson Education International</a:t>
            </a:r>
            <a:r>
              <a:rPr lang="en-IN" dirty="0" smtClean="0"/>
              <a:t>, Third Edition, pp. 652-660.</a:t>
            </a:r>
          </a:p>
          <a:p>
            <a:pPr algn="just"/>
            <a:endParaRPr lang="en-US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IN" dirty="0" smtClean="0"/>
              <a:t>Shan Du</a:t>
            </a:r>
            <a:r>
              <a:rPr lang="en-IN" i="1" dirty="0" smtClean="0"/>
              <a:t>, </a:t>
            </a:r>
            <a:r>
              <a:rPr lang="en-IN" dirty="0" smtClean="0"/>
              <a:t>Mahmoud Ibrahim, Mohamed </a:t>
            </a:r>
            <a:r>
              <a:rPr lang="en-IN" dirty="0" err="1" smtClean="0"/>
              <a:t>Shehata</a:t>
            </a:r>
            <a:r>
              <a:rPr lang="en-IN" i="1" dirty="0" smtClean="0"/>
              <a:t> </a:t>
            </a:r>
            <a:r>
              <a:rPr lang="en-IN" dirty="0" smtClean="0"/>
              <a:t>and </a:t>
            </a:r>
            <a:r>
              <a:rPr lang="en-IN" dirty="0" err="1" smtClean="0"/>
              <a:t>Wael</a:t>
            </a:r>
            <a:r>
              <a:rPr lang="en-IN" dirty="0" smtClean="0"/>
              <a:t> </a:t>
            </a:r>
            <a:r>
              <a:rPr lang="en-IN" dirty="0" err="1" smtClean="0"/>
              <a:t>Badawy</a:t>
            </a:r>
            <a:r>
              <a:rPr lang="en-IN" dirty="0" smtClean="0"/>
              <a:t>, “Automatic License Plate Recognition (ALPR): A State-of-the-Art Review,” in IEEE transactions on circuits and systems for video technology, vol. 23, no. 2, February 2013.</a:t>
            </a:r>
          </a:p>
          <a:p>
            <a:pPr algn="just"/>
            <a:endParaRPr lang="en-IN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IN" dirty="0" smtClean="0"/>
              <a:t> Christos-</a:t>
            </a:r>
            <a:r>
              <a:rPr lang="en-IN" dirty="0" err="1" smtClean="0"/>
              <a:t>Nikolaos</a:t>
            </a:r>
            <a:r>
              <a:rPr lang="en-IN" dirty="0" smtClean="0"/>
              <a:t> E. </a:t>
            </a:r>
            <a:r>
              <a:rPr lang="en-IN" dirty="0" err="1" smtClean="0"/>
              <a:t>Anagnostopoulos</a:t>
            </a:r>
            <a:r>
              <a:rPr lang="en-IN" dirty="0" smtClean="0"/>
              <a:t>, </a:t>
            </a:r>
            <a:r>
              <a:rPr lang="en-IN" dirty="0" err="1" smtClean="0"/>
              <a:t>Loannis</a:t>
            </a:r>
            <a:r>
              <a:rPr lang="en-IN" dirty="0" smtClean="0"/>
              <a:t> E. </a:t>
            </a:r>
            <a:r>
              <a:rPr lang="en-IN" dirty="0" err="1" smtClean="0"/>
              <a:t>Anagnostopoulos</a:t>
            </a:r>
            <a:r>
              <a:rPr lang="en-IN" dirty="0" smtClean="0"/>
              <a:t>, </a:t>
            </a:r>
            <a:r>
              <a:rPr lang="en-IN" dirty="0" err="1" smtClean="0"/>
              <a:t>Loannis</a:t>
            </a:r>
            <a:r>
              <a:rPr lang="en-IN" dirty="0" smtClean="0"/>
              <a:t> D. </a:t>
            </a:r>
            <a:r>
              <a:rPr lang="en-IN" dirty="0" err="1" smtClean="0"/>
              <a:t>Psoroulas</a:t>
            </a:r>
            <a:r>
              <a:rPr lang="en-IN" dirty="0" smtClean="0"/>
              <a:t>, </a:t>
            </a:r>
            <a:r>
              <a:rPr lang="en-IN" dirty="0" err="1" smtClean="0"/>
              <a:t>Vassili</a:t>
            </a:r>
            <a:r>
              <a:rPr lang="en-IN" dirty="0" smtClean="0"/>
              <a:t> </a:t>
            </a:r>
            <a:r>
              <a:rPr lang="en-IN" dirty="0" err="1" smtClean="0"/>
              <a:t>Loumos</a:t>
            </a:r>
            <a:r>
              <a:rPr lang="en-IN" dirty="0" smtClean="0"/>
              <a:t>, and </a:t>
            </a:r>
            <a:r>
              <a:rPr lang="en-IN" dirty="0" err="1" smtClean="0"/>
              <a:t>Eleftherios</a:t>
            </a:r>
            <a:r>
              <a:rPr lang="en-IN" dirty="0" smtClean="0"/>
              <a:t> </a:t>
            </a:r>
            <a:r>
              <a:rPr lang="en-IN" dirty="0" err="1" smtClean="0"/>
              <a:t>Kayafas</a:t>
            </a:r>
            <a:r>
              <a:rPr lang="en-IN" dirty="0" smtClean="0"/>
              <a:t>, “</a:t>
            </a:r>
            <a:r>
              <a:rPr lang="en-US" dirty="0" smtClean="0"/>
              <a:t>License Plate Recognition From Still Images and Video Sequences: A Survey</a:t>
            </a:r>
            <a:r>
              <a:rPr lang="en-IN" dirty="0" smtClean="0"/>
              <a:t>,” IEEE Transaction on Intelligence Transportation Systems, vol. 9, no. 3, September 2008.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[4] </a:t>
            </a:r>
            <a:r>
              <a:rPr lang="de-DE" dirty="0" smtClean="0"/>
              <a:t>Shyang-Lih Chang, Li-Shien Chen, Yun-Chung Chung, and Sei-Wan Chen</a:t>
            </a:r>
            <a:r>
              <a:rPr lang="en-IN" dirty="0" smtClean="0"/>
              <a:t>, “</a:t>
            </a:r>
            <a:r>
              <a:rPr lang="en-US" dirty="0" smtClean="0"/>
              <a:t>Automatic License Plate Recognition </a:t>
            </a:r>
            <a:r>
              <a:rPr lang="en-IN" dirty="0" smtClean="0"/>
              <a:t>,” IEEE Transaction on Intelligence Transportation Systems, vol. 5, no. 1, March 2004. </a:t>
            </a:r>
          </a:p>
          <a:p>
            <a:pPr algn="just"/>
            <a:endParaRPr lang="en-IN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de-DE" dirty="0" smtClean="0"/>
              <a:t>Christos Nikolaos E. Anagnostopoulos, Ioannis E. Anagnostopoulos, Vassili Loumos, and Eleftherios Kayafas</a:t>
            </a:r>
            <a:r>
              <a:rPr lang="en-IN" dirty="0" smtClean="0"/>
              <a:t>, “</a:t>
            </a:r>
            <a:r>
              <a:rPr lang="en-US" dirty="0" smtClean="0"/>
              <a:t>A License Plate-Recognition Algorithm for Intelligent Transportation System Applications  </a:t>
            </a:r>
            <a:r>
              <a:rPr lang="en-IN" dirty="0" smtClean="0"/>
              <a:t>,” IEEE Transaction on Intelligence Transportation Systems, vol. 7, no. 3, September 2006. </a:t>
            </a:r>
          </a:p>
          <a:p>
            <a:pPr algn="just"/>
            <a:endParaRPr lang="en-IN" dirty="0" smtClean="0"/>
          </a:p>
          <a:p>
            <a:r>
              <a:rPr lang="en-IN" dirty="0" smtClean="0"/>
              <a:t>[6] </a:t>
            </a:r>
            <a:r>
              <a:rPr lang="en-IN" dirty="0"/>
              <a:t> </a:t>
            </a:r>
            <a:r>
              <a:rPr lang="en-US" dirty="0" smtClean="0"/>
              <a:t>Michael </a:t>
            </a:r>
            <a:r>
              <a:rPr lang="en-US" dirty="0" err="1"/>
              <a:t>A.Nielsen</a:t>
            </a:r>
            <a:r>
              <a:rPr lang="en-US" dirty="0"/>
              <a:t>, “Neural Networks and Deep Learning”: http://neuralnetworksanddeeplearning.com, Determination Press, 2015.</a:t>
            </a:r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33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Desirable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high </a:t>
            </a:r>
            <a:r>
              <a:rPr lang="en-US" dirty="0" smtClean="0"/>
              <a:t>recognition </a:t>
            </a:r>
            <a:r>
              <a:rPr lang="en-US" dirty="0" smtClean="0"/>
              <a:t>accuracy.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fast </a:t>
            </a:r>
            <a:r>
              <a:rPr lang="en-US" dirty="0" smtClean="0"/>
              <a:t>processing </a:t>
            </a:r>
            <a:r>
              <a:rPr lang="en-US" dirty="0" smtClean="0"/>
              <a:t>speed.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wide variety</a:t>
            </a:r>
            <a:r>
              <a:rPr lang="en-US" dirty="0" smtClean="0"/>
              <a:t> </a:t>
            </a:r>
            <a:r>
              <a:rPr lang="en-US" dirty="0" smtClean="0"/>
              <a:t>of number </a:t>
            </a:r>
            <a:r>
              <a:rPr lang="en-US" dirty="0" smtClean="0"/>
              <a:t>plate recognition.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wide </a:t>
            </a:r>
            <a:r>
              <a:rPr lang="en-US" dirty="0" smtClean="0"/>
              <a:t>range of picture </a:t>
            </a:r>
            <a:r>
              <a:rPr lang="en-US" dirty="0" smtClean="0"/>
              <a:t>quality.</a:t>
            </a:r>
            <a:endParaRPr lang="en-US" dirty="0" smtClean="0"/>
          </a:p>
          <a:p>
            <a:r>
              <a:rPr lang="en-US" dirty="0" smtClean="0"/>
              <a:t>Most tolerant against distortions of input </a:t>
            </a:r>
            <a:r>
              <a:rPr lang="en-US" dirty="0" smtClean="0"/>
              <a:t>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3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4890240" y="4481147"/>
            <a:ext cx="1291733" cy="1531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Feature Extraction and Recognition</a:t>
            </a:r>
            <a:endParaRPr lang="en-US" sz="1600" dirty="0"/>
          </a:p>
        </p:txBody>
      </p:sp>
      <p:sp>
        <p:nvSpPr>
          <p:cNvPr id="102" name="Rectangle 101"/>
          <p:cNvSpPr/>
          <p:nvPr/>
        </p:nvSpPr>
        <p:spPr>
          <a:xfrm>
            <a:off x="2973737" y="4908539"/>
            <a:ext cx="1551013" cy="5090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Training</a:t>
            </a:r>
            <a:endParaRPr lang="en-US" sz="1600" dirty="0"/>
          </a:p>
        </p:txBody>
      </p:sp>
      <p:sp>
        <p:nvSpPr>
          <p:cNvPr id="103" name="Left Arrow 102"/>
          <p:cNvSpPr/>
          <p:nvPr/>
        </p:nvSpPr>
        <p:spPr>
          <a:xfrm>
            <a:off x="4524483" y="4963481"/>
            <a:ext cx="351692" cy="3734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4" name="Rectangle 103"/>
          <p:cNvSpPr/>
          <p:nvPr/>
        </p:nvSpPr>
        <p:spPr>
          <a:xfrm>
            <a:off x="1089271" y="4735146"/>
            <a:ext cx="1509486" cy="100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Neural Networks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5" name="Left Arrow 104"/>
          <p:cNvSpPr/>
          <p:nvPr/>
        </p:nvSpPr>
        <p:spPr>
          <a:xfrm>
            <a:off x="2601339" y="4985253"/>
            <a:ext cx="351692" cy="3734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6" name="Down Arrow 105"/>
          <p:cNvSpPr/>
          <p:nvPr/>
        </p:nvSpPr>
        <p:spPr>
          <a:xfrm>
            <a:off x="1694835" y="3958909"/>
            <a:ext cx="372330" cy="763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7" name="Rectangle 106"/>
          <p:cNvSpPr/>
          <p:nvPr/>
        </p:nvSpPr>
        <p:spPr>
          <a:xfrm>
            <a:off x="941172" y="6195646"/>
            <a:ext cx="3587262" cy="4953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</a:t>
            </a:r>
            <a:endParaRPr lang="en-US" sz="1600" dirty="0"/>
          </a:p>
        </p:txBody>
      </p:sp>
      <p:sp>
        <p:nvSpPr>
          <p:cNvPr id="108" name="Down Arrow 107"/>
          <p:cNvSpPr/>
          <p:nvPr/>
        </p:nvSpPr>
        <p:spPr>
          <a:xfrm>
            <a:off x="1707534" y="5749609"/>
            <a:ext cx="405619" cy="433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9" name="Left Arrow 108"/>
          <p:cNvSpPr/>
          <p:nvPr/>
        </p:nvSpPr>
        <p:spPr>
          <a:xfrm>
            <a:off x="6194664" y="5179646"/>
            <a:ext cx="1422400" cy="330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0" name="Rectangle 109"/>
          <p:cNvSpPr/>
          <p:nvPr/>
        </p:nvSpPr>
        <p:spPr>
          <a:xfrm>
            <a:off x="6042264" y="1145908"/>
            <a:ext cx="3050149" cy="3053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1" name="Rectangle 110"/>
          <p:cNvSpPr/>
          <p:nvPr/>
        </p:nvSpPr>
        <p:spPr>
          <a:xfrm>
            <a:off x="6177631" y="416601"/>
            <a:ext cx="2830057" cy="395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Input Database Image</a:t>
            </a:r>
            <a:endParaRPr lang="en-US" sz="1600" dirty="0"/>
          </a:p>
        </p:txBody>
      </p:sp>
      <p:sp>
        <p:nvSpPr>
          <p:cNvPr id="112" name="Rectangle 111"/>
          <p:cNvSpPr/>
          <p:nvPr/>
        </p:nvSpPr>
        <p:spPr>
          <a:xfrm>
            <a:off x="6186877" y="1966249"/>
            <a:ext cx="2830057" cy="395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License Plate Extraction</a:t>
            </a:r>
            <a:endParaRPr lang="en-US" sz="1600" dirty="0"/>
          </a:p>
        </p:txBody>
      </p:sp>
      <p:sp>
        <p:nvSpPr>
          <p:cNvPr id="113" name="Rectangle 112"/>
          <p:cNvSpPr/>
          <p:nvPr/>
        </p:nvSpPr>
        <p:spPr>
          <a:xfrm>
            <a:off x="6186877" y="2705840"/>
            <a:ext cx="2830057" cy="4788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Opening and Closing Operations</a:t>
            </a:r>
            <a:endParaRPr lang="en-US" sz="1600" dirty="0"/>
          </a:p>
        </p:txBody>
      </p:sp>
      <p:sp>
        <p:nvSpPr>
          <p:cNvPr id="114" name="Rectangle 113"/>
          <p:cNvSpPr/>
          <p:nvPr/>
        </p:nvSpPr>
        <p:spPr>
          <a:xfrm>
            <a:off x="6177631" y="3535530"/>
            <a:ext cx="2830057" cy="395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Character Segmentation</a:t>
            </a:r>
            <a:endParaRPr lang="en-US" sz="1600" dirty="0"/>
          </a:p>
        </p:txBody>
      </p:sp>
      <p:sp>
        <p:nvSpPr>
          <p:cNvPr id="115" name="Rectangle 114"/>
          <p:cNvSpPr/>
          <p:nvPr/>
        </p:nvSpPr>
        <p:spPr>
          <a:xfrm>
            <a:off x="6177631" y="1249219"/>
            <a:ext cx="2830057" cy="395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Gray Conversion</a:t>
            </a:r>
            <a:endParaRPr lang="en-US" sz="1600" dirty="0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99833" y="290083"/>
            <a:ext cx="1460577" cy="785084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99059" y="1064750"/>
            <a:ext cx="1451331" cy="74838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99059" y="1800985"/>
            <a:ext cx="1451331" cy="785724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99059" y="2605810"/>
            <a:ext cx="1451331" cy="784178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89814" y="3408846"/>
            <a:ext cx="1460577" cy="1148500"/>
          </a:xfrm>
          <a:prstGeom prst="rect">
            <a:avLst/>
          </a:prstGeom>
        </p:spPr>
      </p:pic>
      <p:sp>
        <p:nvSpPr>
          <p:cNvPr id="121" name="Down Arrow 120"/>
          <p:cNvSpPr/>
          <p:nvPr/>
        </p:nvSpPr>
        <p:spPr>
          <a:xfrm>
            <a:off x="7331850" y="1645061"/>
            <a:ext cx="320000" cy="321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2" name="Down Arrow 121"/>
          <p:cNvSpPr/>
          <p:nvPr/>
        </p:nvSpPr>
        <p:spPr>
          <a:xfrm>
            <a:off x="7298557" y="2363819"/>
            <a:ext cx="351446" cy="340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3" name="Down Arrow 122"/>
          <p:cNvSpPr/>
          <p:nvPr/>
        </p:nvSpPr>
        <p:spPr>
          <a:xfrm>
            <a:off x="7298557" y="3186625"/>
            <a:ext cx="351442" cy="356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4" name="Down Arrow 123"/>
          <p:cNvSpPr/>
          <p:nvPr/>
        </p:nvSpPr>
        <p:spPr>
          <a:xfrm>
            <a:off x="7379943" y="809973"/>
            <a:ext cx="320000" cy="321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5" name="Left Arrow 124"/>
          <p:cNvSpPr/>
          <p:nvPr/>
        </p:nvSpPr>
        <p:spPr>
          <a:xfrm rot="10800000">
            <a:off x="9024887" y="541429"/>
            <a:ext cx="277456" cy="2765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6" name="Left Arrow 125"/>
          <p:cNvSpPr/>
          <p:nvPr/>
        </p:nvSpPr>
        <p:spPr>
          <a:xfrm rot="10800000">
            <a:off x="9021452" y="1302359"/>
            <a:ext cx="277456" cy="2765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7" name="Left Arrow 126"/>
          <p:cNvSpPr/>
          <p:nvPr/>
        </p:nvSpPr>
        <p:spPr>
          <a:xfrm rot="10800000">
            <a:off x="9021452" y="2037226"/>
            <a:ext cx="277456" cy="2765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8" name="Left Arrow 127"/>
          <p:cNvSpPr/>
          <p:nvPr/>
        </p:nvSpPr>
        <p:spPr>
          <a:xfrm rot="10800000">
            <a:off x="9017730" y="2808098"/>
            <a:ext cx="277456" cy="2765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9" name="Left Arrow 128"/>
          <p:cNvSpPr/>
          <p:nvPr/>
        </p:nvSpPr>
        <p:spPr>
          <a:xfrm rot="10800000">
            <a:off x="9014295" y="3472300"/>
            <a:ext cx="277456" cy="2765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0" name="Left Arrow 129"/>
          <p:cNvSpPr/>
          <p:nvPr/>
        </p:nvSpPr>
        <p:spPr>
          <a:xfrm rot="10800000">
            <a:off x="9007711" y="2808098"/>
            <a:ext cx="277456" cy="2765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31" name="Rectangle 130"/>
          <p:cNvSpPr/>
          <p:nvPr/>
        </p:nvSpPr>
        <p:spPr>
          <a:xfrm rot="16200000">
            <a:off x="6983436" y="4632685"/>
            <a:ext cx="1066288" cy="20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2" name="Rectangle 131"/>
          <p:cNvSpPr/>
          <p:nvPr/>
        </p:nvSpPr>
        <p:spPr>
          <a:xfrm>
            <a:off x="1000364" y="1189370"/>
            <a:ext cx="2870694" cy="2758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3" name="Rectangle 132"/>
          <p:cNvSpPr/>
          <p:nvPr/>
        </p:nvSpPr>
        <p:spPr>
          <a:xfrm>
            <a:off x="1127767" y="575241"/>
            <a:ext cx="2663551" cy="333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Input Vehicle Image</a:t>
            </a:r>
            <a:endParaRPr lang="en-US" sz="1600" dirty="0"/>
          </a:p>
        </p:txBody>
      </p:sp>
      <p:sp>
        <p:nvSpPr>
          <p:cNvPr id="134" name="Rectangle 133"/>
          <p:cNvSpPr/>
          <p:nvPr/>
        </p:nvSpPr>
        <p:spPr>
          <a:xfrm>
            <a:off x="1136469" y="1880156"/>
            <a:ext cx="2663551" cy="333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License Plate Extraction</a:t>
            </a:r>
            <a:endParaRPr lang="en-US" sz="1600" dirty="0"/>
          </a:p>
        </p:txBody>
      </p:sp>
      <p:sp>
        <p:nvSpPr>
          <p:cNvPr id="135" name="Rectangle 134"/>
          <p:cNvSpPr/>
          <p:nvPr/>
        </p:nvSpPr>
        <p:spPr>
          <a:xfrm>
            <a:off x="1136469" y="2502944"/>
            <a:ext cx="2657895" cy="454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Opening and Closing Operations</a:t>
            </a:r>
            <a:endParaRPr lang="en-US" sz="1600" dirty="0"/>
          </a:p>
        </p:txBody>
      </p:sp>
      <p:sp>
        <p:nvSpPr>
          <p:cNvPr id="136" name="Rectangle 135"/>
          <p:cNvSpPr/>
          <p:nvPr/>
        </p:nvSpPr>
        <p:spPr>
          <a:xfrm>
            <a:off x="1127767" y="3264439"/>
            <a:ext cx="2663551" cy="333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Character Segmentation</a:t>
            </a:r>
            <a:endParaRPr lang="en-US" sz="1600" dirty="0"/>
          </a:p>
        </p:txBody>
      </p:sp>
      <p:sp>
        <p:nvSpPr>
          <p:cNvPr id="137" name="Rectangle 136"/>
          <p:cNvSpPr/>
          <p:nvPr/>
        </p:nvSpPr>
        <p:spPr>
          <a:xfrm>
            <a:off x="1127767" y="1276366"/>
            <a:ext cx="2663551" cy="333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Gray Conversion</a:t>
            </a:r>
            <a:endParaRPr lang="en-US" sz="1600" dirty="0"/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5546" y="1121029"/>
            <a:ext cx="1365943" cy="630194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5546" y="1740993"/>
            <a:ext cx="1365943" cy="661636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65546" y="2418713"/>
            <a:ext cx="1365943" cy="660335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56845" y="3094927"/>
            <a:ext cx="1374644" cy="967120"/>
          </a:xfrm>
          <a:prstGeom prst="rect">
            <a:avLst/>
          </a:prstGeom>
        </p:spPr>
      </p:pic>
      <p:sp>
        <p:nvSpPr>
          <p:cNvPr id="142" name="Down Arrow 141"/>
          <p:cNvSpPr/>
          <p:nvPr/>
        </p:nvSpPr>
        <p:spPr>
          <a:xfrm>
            <a:off x="2214078" y="1609693"/>
            <a:ext cx="301173" cy="270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3" name="Down Arrow 142"/>
          <p:cNvSpPr/>
          <p:nvPr/>
        </p:nvSpPr>
        <p:spPr>
          <a:xfrm>
            <a:off x="2182743" y="2214939"/>
            <a:ext cx="330769" cy="286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4" name="Down Arrow 143"/>
          <p:cNvSpPr/>
          <p:nvPr/>
        </p:nvSpPr>
        <p:spPr>
          <a:xfrm>
            <a:off x="2182743" y="2959941"/>
            <a:ext cx="330765" cy="3001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5" name="Down Arrow 144"/>
          <p:cNvSpPr/>
          <p:nvPr/>
        </p:nvSpPr>
        <p:spPr>
          <a:xfrm>
            <a:off x="2259341" y="906489"/>
            <a:ext cx="301173" cy="270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6" name="Left Arrow 145"/>
          <p:cNvSpPr/>
          <p:nvPr/>
        </p:nvSpPr>
        <p:spPr>
          <a:xfrm rot="10800000">
            <a:off x="3807505" y="680355"/>
            <a:ext cx="261132" cy="2328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7" name="Left Arrow 146"/>
          <p:cNvSpPr/>
          <p:nvPr/>
        </p:nvSpPr>
        <p:spPr>
          <a:xfrm rot="10800000">
            <a:off x="3804272" y="1321113"/>
            <a:ext cx="261132" cy="2328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8" name="Left Arrow 147"/>
          <p:cNvSpPr/>
          <p:nvPr/>
        </p:nvSpPr>
        <p:spPr>
          <a:xfrm rot="10800000">
            <a:off x="3804272" y="1939925"/>
            <a:ext cx="261132" cy="2328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9" name="Left Arrow 148"/>
          <p:cNvSpPr/>
          <p:nvPr/>
        </p:nvSpPr>
        <p:spPr>
          <a:xfrm rot="10800000">
            <a:off x="3800769" y="2589054"/>
            <a:ext cx="261132" cy="2328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0" name="Left Arrow 149"/>
          <p:cNvSpPr/>
          <p:nvPr/>
        </p:nvSpPr>
        <p:spPr>
          <a:xfrm rot="10800000">
            <a:off x="3797537" y="3148360"/>
            <a:ext cx="261132" cy="2328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1" name="Left Arrow 150"/>
          <p:cNvSpPr/>
          <p:nvPr/>
        </p:nvSpPr>
        <p:spPr>
          <a:xfrm rot="10800000">
            <a:off x="3791340" y="2589054"/>
            <a:ext cx="261132" cy="2328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6844" y="264746"/>
            <a:ext cx="1430010" cy="818930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7994798" y="5052646"/>
            <a:ext cx="4206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BLOCK DIAGRAM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23624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75008" y="318706"/>
            <a:ext cx="8783392" cy="1033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4400" dirty="0" smtClean="0">
                <a:latin typeface="+mj-lt"/>
                <a:ea typeface="Tahoma" pitchFamily="34" charset="0"/>
                <a:cs typeface="Times New Roman" pitchFamily="18" charset="0"/>
              </a:rPr>
              <a:t>Input Vehicle image</a:t>
            </a:r>
            <a:endParaRPr lang="en-IN" sz="4400" dirty="0">
              <a:latin typeface="+mj-lt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input image may vary with respect to the types of plate which are to be recognized and also </a:t>
            </a:r>
            <a:r>
              <a:rPr lang="en-US" dirty="0" smtClean="0"/>
              <a:t>due to</a:t>
            </a:r>
            <a:r>
              <a:rPr lang="en-US" dirty="0" smtClean="0"/>
              <a:t> </a:t>
            </a:r>
            <a:r>
              <a:rPr lang="en-US" dirty="0"/>
              <a:t>the environment in which they are taken.</a:t>
            </a:r>
            <a:endParaRPr lang="en-IN" dirty="0"/>
          </a:p>
          <a:p>
            <a:r>
              <a:rPr lang="en-US" dirty="0"/>
              <a:t>They are summarized as follows</a:t>
            </a:r>
            <a:r>
              <a:rPr lang="en-US" dirty="0" smtClean="0"/>
              <a:t>:</a:t>
            </a:r>
            <a:endParaRPr lang="en-IN" dirty="0"/>
          </a:p>
          <a:p>
            <a:pPr marL="514350" indent="-514350">
              <a:buAutoNum type="arabicParenR"/>
            </a:pPr>
            <a:r>
              <a:rPr lang="en-US" dirty="0" smtClean="0"/>
              <a:t>Plate variations</a:t>
            </a:r>
          </a:p>
          <a:p>
            <a:pPr marL="514350" indent="-514350">
              <a:buAutoNum type="arabicParenR"/>
            </a:pPr>
            <a:r>
              <a:rPr lang="en-US" dirty="0" smtClean="0"/>
              <a:t>Environmental </a:t>
            </a:r>
            <a:r>
              <a:rPr lang="en-US" dirty="0"/>
              <a:t>factors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369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License Plate Extraction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Extraction </a:t>
            </a:r>
            <a:r>
              <a:rPr lang="en-US" dirty="0"/>
              <a:t>of number plate is a difficult task because of the inaccuracies involved during capturing of an image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goal of this phase, given an input image, is to produce number of regions, with high probability of containing number plate and validate for true number plate.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1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Structural Element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Two-dimensional, or </a:t>
            </a:r>
            <a:r>
              <a:rPr lang="en-US" i="1" dirty="0" smtClean="0"/>
              <a:t>flat</a:t>
            </a:r>
            <a:r>
              <a:rPr lang="en-US" dirty="0" smtClean="0"/>
              <a:t>, structuring elements consist of a matrix of 0's and 1's, typically much smaller than the image being processed. </a:t>
            </a:r>
          </a:p>
          <a:p>
            <a:r>
              <a:rPr lang="en-US" dirty="0" smtClean="0"/>
              <a:t>The </a:t>
            </a:r>
            <a:r>
              <a:rPr lang="en-US" dirty="0"/>
              <a:t>center pixel of the structuring element, called the </a:t>
            </a:r>
            <a:r>
              <a:rPr lang="en-US" i="1" dirty="0"/>
              <a:t>origin</a:t>
            </a:r>
            <a:r>
              <a:rPr lang="en-US" dirty="0"/>
              <a:t>, identifies the pixel of interest the pixel being processed.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pixels in the structuring element containing 1's define the </a:t>
            </a:r>
            <a:r>
              <a:rPr lang="en-US" i="1" dirty="0"/>
              <a:t>neighborhood</a:t>
            </a:r>
            <a:r>
              <a:rPr lang="en-US" dirty="0"/>
              <a:t> of the structuring element.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pixels are also considered in the dilation or erosion processing. </a:t>
            </a:r>
            <a:endParaRPr lang="en-IN" dirty="0"/>
          </a:p>
          <a:p>
            <a:endParaRPr lang="en-IN" dirty="0"/>
          </a:p>
        </p:txBody>
      </p:sp>
      <p:pic>
        <p:nvPicPr>
          <p:cNvPr id="2049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229" y="3128174"/>
            <a:ext cx="1545465" cy="152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AutoShape 24"/>
          <p:cNvCxnSpPr>
            <a:cxnSpLocks noChangeShapeType="1"/>
          </p:cNvCxnSpPr>
          <p:nvPr/>
        </p:nvCxnSpPr>
        <p:spPr bwMode="auto">
          <a:xfrm flipH="1">
            <a:off x="8218397" y="2910537"/>
            <a:ext cx="1392594" cy="98223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9610991" y="2602760"/>
            <a:ext cx="1250905" cy="3077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1400" dirty="0">
                <a:effectLst/>
                <a:latin typeface="Calibri"/>
                <a:ea typeface="Calibri"/>
                <a:cs typeface="Times New Roman"/>
              </a:rPr>
              <a:t>Origin</a:t>
            </a:r>
            <a:endParaRPr lang="en-IN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1352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53082" y="5061397"/>
            <a:ext cx="193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Structural Element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81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Erosion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99564" y="1915777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The erosion of a binary image </a:t>
            </a:r>
            <a:r>
              <a:rPr lang="en-US" sz="2400" i="1" dirty="0" smtClean="0"/>
              <a:t>f</a:t>
            </a:r>
            <a:r>
              <a:rPr lang="en-US" sz="2400" dirty="0" smtClean="0"/>
              <a:t> by a structuring element </a:t>
            </a:r>
            <a:r>
              <a:rPr lang="en-US" sz="2400" i="1" dirty="0" smtClean="0"/>
              <a:t>s</a:t>
            </a:r>
            <a:r>
              <a:rPr lang="en-US" sz="2400" dirty="0" smtClean="0"/>
              <a:t> (denoted by </a:t>
            </a:r>
            <a:r>
              <a:rPr lang="en-US" sz="2400" i="1" dirty="0" smtClean="0"/>
              <a:t>f s</a:t>
            </a:r>
            <a:r>
              <a:rPr lang="en-US" sz="2400" dirty="0" smtClean="0"/>
              <a:t>) produces a new binary image </a:t>
            </a:r>
            <a:r>
              <a:rPr lang="en-US" sz="2400" i="1" dirty="0" smtClean="0"/>
              <a:t>g</a:t>
            </a:r>
            <a:r>
              <a:rPr lang="en-US" sz="2400" dirty="0" smtClean="0"/>
              <a:t> = </a:t>
            </a:r>
            <a:r>
              <a:rPr lang="en-US" sz="2400" i="1" dirty="0" smtClean="0"/>
              <a:t>f s</a:t>
            </a:r>
            <a:r>
              <a:rPr lang="en-US" sz="2400" dirty="0" smtClean="0"/>
              <a:t> with ones in all locations (</a:t>
            </a:r>
            <a:r>
              <a:rPr lang="en-US" sz="2400" i="1" dirty="0" err="1" smtClean="0"/>
              <a:t>x,y</a:t>
            </a:r>
            <a:r>
              <a:rPr lang="en-US" sz="2400" dirty="0" smtClean="0"/>
              <a:t>) of a structuring element's origin at which that structuring element </a:t>
            </a:r>
            <a:r>
              <a:rPr lang="en-US" sz="2400" i="1" dirty="0" smtClean="0"/>
              <a:t>s</a:t>
            </a:r>
            <a:r>
              <a:rPr lang="en-US" sz="2400" dirty="0" smtClean="0"/>
              <a:t> fits the input image </a:t>
            </a:r>
            <a:r>
              <a:rPr lang="en-US" sz="2400" i="1" dirty="0" smtClean="0"/>
              <a:t>f</a:t>
            </a:r>
            <a:r>
              <a:rPr lang="en-US" sz="2400" dirty="0" smtClean="0"/>
              <a:t>, i.e. </a:t>
            </a:r>
            <a:r>
              <a:rPr lang="en-US" sz="2400" i="1" dirty="0" smtClean="0"/>
              <a:t>g(</a:t>
            </a:r>
            <a:r>
              <a:rPr lang="en-US" sz="2400" i="1" dirty="0" err="1" smtClean="0"/>
              <a:t>x,y</a:t>
            </a:r>
            <a:r>
              <a:rPr lang="en-US" sz="2400" i="1" dirty="0" smtClean="0"/>
              <a:t>)</a:t>
            </a:r>
            <a:r>
              <a:rPr lang="en-US" sz="2400" dirty="0" smtClean="0"/>
              <a:t> = 1 is </a:t>
            </a:r>
            <a:r>
              <a:rPr lang="en-US" sz="2400" i="1" dirty="0" smtClean="0"/>
              <a:t>s</a:t>
            </a:r>
            <a:r>
              <a:rPr lang="en-US" sz="2400" dirty="0" smtClean="0"/>
              <a:t> fits </a:t>
            </a:r>
            <a:r>
              <a:rPr lang="en-US" sz="2400" i="1" dirty="0" smtClean="0"/>
              <a:t>f</a:t>
            </a:r>
            <a:r>
              <a:rPr lang="en-US" sz="2400" dirty="0" smtClean="0"/>
              <a:t> and 0 otherwise, repeating for all pixel coordinates (</a:t>
            </a:r>
            <a:r>
              <a:rPr lang="en-US" sz="2400" i="1" dirty="0" err="1" smtClean="0"/>
              <a:t>x,y</a:t>
            </a:r>
            <a:r>
              <a:rPr lang="en-US" sz="2400" dirty="0" smtClean="0"/>
              <a:t>).</a:t>
            </a:r>
            <a:endParaRPr lang="en-IN" sz="2400" dirty="0" smtClean="0"/>
          </a:p>
          <a:p>
            <a:r>
              <a:rPr lang="en-US" sz="2400" dirty="0" smtClean="0"/>
              <a:t>Erosion is mainly used for eliminating the irrelevant details of an image.</a:t>
            </a:r>
            <a:endParaRPr lang="en-IN" sz="2400" dirty="0"/>
          </a:p>
        </p:txBody>
      </p:sp>
      <p:pic>
        <p:nvPicPr>
          <p:cNvPr id="10" name="Content Placeholder 9" descr="C:\Users\shivang\Desktop\New folder\eroded.PNG"/>
          <p:cNvPicPr>
            <a:picLocks noGrp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76" y="1197735"/>
            <a:ext cx="2318948" cy="166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shivang\Desktop\New folder\original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28" y="3979572"/>
            <a:ext cx="2318948" cy="171508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8100810" y="2906264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Original Image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8247568" y="5726737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Eroded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85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dilation of an image </a:t>
            </a:r>
            <a:r>
              <a:rPr lang="en-US" i="1" dirty="0"/>
              <a:t>f</a:t>
            </a:r>
            <a:r>
              <a:rPr lang="en-US" dirty="0"/>
              <a:t> by a structuring element </a:t>
            </a:r>
            <a:r>
              <a:rPr lang="en-US" i="1" dirty="0"/>
              <a:t>s</a:t>
            </a:r>
            <a:r>
              <a:rPr lang="en-US" dirty="0"/>
              <a:t> (denoted </a:t>
            </a:r>
            <a:r>
              <a:rPr lang="en-US" i="1" dirty="0"/>
              <a:t>f s</a:t>
            </a:r>
            <a:r>
              <a:rPr lang="en-US" dirty="0"/>
              <a:t>) produces a new binary image </a:t>
            </a:r>
            <a:r>
              <a:rPr lang="en-US" i="1" dirty="0"/>
              <a:t>g</a:t>
            </a:r>
            <a:r>
              <a:rPr lang="en-US" dirty="0"/>
              <a:t> = </a:t>
            </a:r>
            <a:r>
              <a:rPr lang="en-US" i="1" dirty="0"/>
              <a:t>f s</a:t>
            </a:r>
            <a:r>
              <a:rPr lang="en-US" dirty="0"/>
              <a:t> with ones in all locations (</a:t>
            </a:r>
            <a:r>
              <a:rPr lang="en-US" i="1" dirty="0" err="1"/>
              <a:t>x,y</a:t>
            </a:r>
            <a:r>
              <a:rPr lang="en-US" dirty="0"/>
              <a:t>) of a structuring element's origin at which that structuring element </a:t>
            </a:r>
            <a:r>
              <a:rPr lang="en-US" i="1" dirty="0"/>
              <a:t>s</a:t>
            </a:r>
            <a:r>
              <a:rPr lang="en-US" dirty="0"/>
              <a:t> hits the input image </a:t>
            </a:r>
            <a:r>
              <a:rPr lang="en-US" i="1" dirty="0"/>
              <a:t>f</a:t>
            </a:r>
            <a:r>
              <a:rPr lang="en-US" dirty="0"/>
              <a:t>, i.e. </a:t>
            </a:r>
            <a:r>
              <a:rPr lang="en-US" i="1" dirty="0"/>
              <a:t>g(</a:t>
            </a:r>
            <a:r>
              <a:rPr lang="en-US" i="1" dirty="0" err="1"/>
              <a:t>x,y</a:t>
            </a:r>
            <a:r>
              <a:rPr lang="en-US" i="1" dirty="0"/>
              <a:t>)</a:t>
            </a:r>
            <a:r>
              <a:rPr lang="en-US" dirty="0"/>
              <a:t> = 1 if </a:t>
            </a:r>
            <a:r>
              <a:rPr lang="en-US" i="1" dirty="0"/>
              <a:t>s</a:t>
            </a:r>
            <a:r>
              <a:rPr lang="en-US" dirty="0"/>
              <a:t> hits </a:t>
            </a:r>
            <a:r>
              <a:rPr lang="en-US" i="1" dirty="0"/>
              <a:t>f</a:t>
            </a:r>
            <a:r>
              <a:rPr lang="en-US" dirty="0"/>
              <a:t> and 0 otherwise, repeating for all pixel coordinates (</a:t>
            </a:r>
            <a:r>
              <a:rPr lang="en-US" i="1" dirty="0" err="1"/>
              <a:t>x,y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Dilation </a:t>
            </a:r>
            <a:r>
              <a:rPr lang="en-US" dirty="0"/>
              <a:t>has the opposite effect to erosion it adds a layer of pixels to both the inner and outer boundaries of regions. </a:t>
            </a:r>
            <a:endParaRPr lang="en-US" dirty="0" smtClean="0"/>
          </a:p>
          <a:p>
            <a:r>
              <a:rPr lang="en-US" dirty="0" smtClean="0"/>
              <a:t>Dilation </a:t>
            </a:r>
            <a:r>
              <a:rPr lang="en-US" dirty="0"/>
              <a:t>is mainly used to enclose holes in a single region, reduce the gaps between different regions and to fill the intrusions into boundaries of a region.</a:t>
            </a:r>
            <a:endParaRPr lang="en-IN" dirty="0"/>
          </a:p>
          <a:p>
            <a:endParaRPr lang="en-IN" dirty="0"/>
          </a:p>
        </p:txBody>
      </p:sp>
      <p:pic>
        <p:nvPicPr>
          <p:cNvPr id="5" name="Content Placeholder 4" descr="C:\Users\shivang\Desktop\New folder\original.PNG"/>
          <p:cNvPicPr>
            <a:picLocks noGrp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260" y="914400"/>
            <a:ext cx="2450354" cy="18383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126569" y="2987899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Original Image</a:t>
            </a:r>
            <a:endParaRPr lang="en-IN" dirty="0"/>
          </a:p>
        </p:txBody>
      </p:sp>
      <p:pic>
        <p:nvPicPr>
          <p:cNvPr id="7" name="Picture 6" descr="C:\Users\shivang\Desktop\New folder\original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02" y="3566894"/>
            <a:ext cx="2496870" cy="167535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8255358" y="5512158"/>
            <a:ext cx="14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Dilated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047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295</TotalTime>
  <Words>1192</Words>
  <Application>Microsoft Office PowerPoint</Application>
  <PresentationFormat>Custom</PresentationFormat>
  <Paragraphs>165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Oriel</vt:lpstr>
      <vt:lpstr>Number Plate Recognition</vt:lpstr>
      <vt:lpstr>INTRODUCTION</vt:lpstr>
      <vt:lpstr>Desirable features</vt:lpstr>
      <vt:lpstr>PowerPoint Presentation</vt:lpstr>
      <vt:lpstr>PowerPoint Presentation</vt:lpstr>
      <vt:lpstr>License Plate Extraction </vt:lpstr>
      <vt:lpstr>Structural Element</vt:lpstr>
      <vt:lpstr>Erosion</vt:lpstr>
      <vt:lpstr>Dilation</vt:lpstr>
      <vt:lpstr>Boundary Extraction</vt:lpstr>
      <vt:lpstr>Region Fill</vt:lpstr>
      <vt:lpstr>Thinning Operation </vt:lpstr>
      <vt:lpstr>Segmentation</vt:lpstr>
      <vt:lpstr>Feature based character recognition</vt:lpstr>
      <vt:lpstr>PowerPoint Presentation</vt:lpstr>
      <vt:lpstr>PowerPoint Presentation</vt:lpstr>
      <vt:lpstr>PowerPoint Presentation</vt:lpstr>
      <vt:lpstr>Difficulties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Shivang Sharma</dc:creator>
  <cp:lastModifiedBy>Satish</cp:lastModifiedBy>
  <cp:revision>82</cp:revision>
  <dcterms:created xsi:type="dcterms:W3CDTF">2015-08-16T07:11:45Z</dcterms:created>
  <dcterms:modified xsi:type="dcterms:W3CDTF">2015-10-26T03:09:39Z</dcterms:modified>
</cp:coreProperties>
</file>