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35"/>
  </p:notesMasterIdLst>
  <p:sldIdLst>
    <p:sldId id="256" r:id="rId13"/>
    <p:sldId id="258" r:id="rId14"/>
    <p:sldId id="259" r:id="rId15"/>
    <p:sldId id="287" r:id="rId16"/>
    <p:sldId id="291" r:id="rId17"/>
    <p:sldId id="288" r:id="rId18"/>
    <p:sldId id="263" r:id="rId19"/>
    <p:sldId id="298" r:id="rId20"/>
    <p:sldId id="292" r:id="rId21"/>
    <p:sldId id="297" r:id="rId22"/>
    <p:sldId id="299" r:id="rId23"/>
    <p:sldId id="293" r:id="rId24"/>
    <p:sldId id="261" r:id="rId25"/>
    <p:sldId id="289" r:id="rId26"/>
    <p:sldId id="302" r:id="rId27"/>
    <p:sldId id="303" r:id="rId28"/>
    <p:sldId id="262" r:id="rId29"/>
    <p:sldId id="284" r:id="rId30"/>
    <p:sldId id="300" r:id="rId31"/>
    <p:sldId id="282" r:id="rId32"/>
    <p:sldId id="301" r:id="rId33"/>
    <p:sldId id="260" r:id="rId3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98"/>
    <a:srgbClr val="2B7D6B"/>
    <a:srgbClr val="74CEBB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ableStyles" Target="tableStyle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0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2021/1/5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604" y="5267262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36636" y="236005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Database System Final Report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469033" y="53595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2021-01-05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337" y="469003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300" y="930668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3" y="2531106"/>
            <a:ext cx="10181069" cy="367559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1001713" y="5733305"/>
            <a:ext cx="10184821" cy="4733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25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41" y="1161501"/>
            <a:ext cx="8634715" cy="4906670"/>
          </a:xfrm>
          <a:prstGeom prst="rect">
            <a:avLst/>
          </a:prstGeom>
        </p:spPr>
      </p:pic>
      <p:sp>
        <p:nvSpPr>
          <p:cNvPr id="13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119" y="469003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119" y="469003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28" y="2120949"/>
            <a:ext cx="8087342" cy="26161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order_info.Date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game.Name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game.Description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game.ImageURL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game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$</a:t>
            </a:r>
            <a:r>
              <a:rPr lang="en-US" altLang="zh-TW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'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order_info.Order_No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GROUP BY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endParaRPr lang="en-US" altLang="zh-TW" sz="2000" b="1" dirty="0">
              <a:solidFill>
                <a:schemeClr val="accent2"/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5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26661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781" y="46900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F0A82CE-C9FC-42EE-8FB5-302299906788}"/>
              </a:ext>
            </a:extLst>
          </p:cNvPr>
          <p:cNvGrpSpPr/>
          <p:nvPr/>
        </p:nvGrpSpPr>
        <p:grpSpPr>
          <a:xfrm>
            <a:off x="2883126" y="3429000"/>
            <a:ext cx="6425748" cy="2234458"/>
            <a:chOff x="3778079" y="2602191"/>
            <a:chExt cx="6425748" cy="2234458"/>
          </a:xfrm>
        </p:grpSpPr>
        <p:sp>
          <p:nvSpPr>
            <p:cNvPr id="3" name="文本框 8">
              <a:extLst>
                <a:ext uri="{FF2B5EF4-FFF2-40B4-BE49-F238E27FC236}">
                  <a16:creationId xmlns:a16="http://schemas.microsoft.com/office/drawing/2014/main" id="{5E1ED199-4C59-4A2F-B779-CE2C37751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406" y="2602191"/>
              <a:ext cx="6032421" cy="2234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可以對遊戲進行上下架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可以新增商品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當買家購買時，可以去處理系統產生的訂單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可以檢視營收金額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可以檢視商品銷售量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3780137" y="2669037"/>
              <a:ext cx="379418" cy="318980"/>
              <a:chOff x="3522685" y="1594840"/>
              <a:chExt cx="379418" cy="318980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L-圖案 12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778079" y="3111653"/>
              <a:ext cx="379418" cy="318980"/>
              <a:chOff x="3522685" y="1594840"/>
              <a:chExt cx="379418" cy="31898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9" name="L-圖案 18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790756" y="3557032"/>
              <a:ext cx="379418" cy="318980"/>
              <a:chOff x="3522685" y="1594840"/>
              <a:chExt cx="379418" cy="318980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L-圖案 21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791987" y="3999648"/>
              <a:ext cx="379418" cy="318980"/>
              <a:chOff x="3522685" y="1594840"/>
              <a:chExt cx="379418" cy="31898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5" name="L-圖案 24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CDD37814-721C-4D4D-AC09-8EF897B35E26}"/>
                </a:ext>
              </a:extLst>
            </p:cNvPr>
            <p:cNvGrpSpPr/>
            <p:nvPr/>
          </p:nvGrpSpPr>
          <p:grpSpPr>
            <a:xfrm>
              <a:off x="3790960" y="4442264"/>
              <a:ext cx="379418" cy="318980"/>
              <a:chOff x="3522685" y="1594840"/>
              <a:chExt cx="379418" cy="31898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8491CF0-D7AF-421D-AAAA-412F5709132E}"/>
                  </a:ext>
                </a:extLst>
              </p:cNvPr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L-圖案 24">
                <a:extLst>
                  <a:ext uri="{FF2B5EF4-FFF2-40B4-BE49-F238E27FC236}">
                    <a16:creationId xmlns:a16="http://schemas.microsoft.com/office/drawing/2014/main" id="{0CFD74E5-3D47-4FBC-8084-A079119592D3}"/>
                  </a:ext>
                </a:extLst>
              </p:cNvPr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6" name="文本框 8">
            <a:extLst>
              <a:ext uri="{FF2B5EF4-FFF2-40B4-BE49-F238E27FC236}">
                <a16:creationId xmlns:a16="http://schemas.microsoft.com/office/drawing/2014/main" id="{B4118066-7E5D-4E6F-9A49-2A273A96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335" y="1530765"/>
            <a:ext cx="634019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當買家購買時，可以去處理系統產生的訂單</a:t>
            </a: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可以透過財務系統將營收金額提領至銀行帳戶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5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780" y="46900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9359C7-639C-4A97-88C7-045B573F78CF}"/>
              </a:ext>
            </a:extLst>
          </p:cNvPr>
          <p:cNvGrpSpPr/>
          <p:nvPr/>
        </p:nvGrpSpPr>
        <p:grpSpPr>
          <a:xfrm>
            <a:off x="2427385" y="3429000"/>
            <a:ext cx="7337227" cy="2677656"/>
            <a:chOff x="3532477" y="3276669"/>
            <a:chExt cx="7337227" cy="2677656"/>
          </a:xfrm>
        </p:grpSpPr>
        <p:sp>
          <p:nvSpPr>
            <p:cNvPr id="5" name="文本框 8">
              <a:extLst>
                <a:ext uri="{FF2B5EF4-FFF2-40B4-BE49-F238E27FC236}">
                  <a16:creationId xmlns:a16="http://schemas.microsoft.com/office/drawing/2014/main" id="{4B404AC6-0540-4772-8601-B4989525D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954" y="3276669"/>
              <a:ext cx="6955750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可以新增遊戲至購物車，也可以從購物車移除遊戲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可以在購物車內選擇優惠券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可以對購物車進行結帳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可以查看歷史訂單紀錄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可以檢視錢包餘額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可以儲值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3565463" y="5111707"/>
              <a:ext cx="379418" cy="318980"/>
              <a:chOff x="3522685" y="1594840"/>
              <a:chExt cx="379418" cy="318980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L-圖案 12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558507" y="4667140"/>
              <a:ext cx="379418" cy="318980"/>
              <a:chOff x="3522685" y="1594840"/>
              <a:chExt cx="379418" cy="31898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9" name="L-圖案 18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532477" y="3353792"/>
              <a:ext cx="379418" cy="318980"/>
              <a:chOff x="3522685" y="1594840"/>
              <a:chExt cx="379418" cy="318980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L-圖案 21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553611" y="3796867"/>
              <a:ext cx="379418" cy="318980"/>
              <a:chOff x="3522685" y="1594840"/>
              <a:chExt cx="379418" cy="31898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5" name="L-圖案 24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3553611" y="4233561"/>
              <a:ext cx="379418" cy="318980"/>
              <a:chOff x="3522685" y="1594840"/>
              <a:chExt cx="379418" cy="318980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L-圖案 27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AD9F4FD-D755-4CFB-9311-A522FA9C4CC2}"/>
                </a:ext>
              </a:extLst>
            </p:cNvPr>
            <p:cNvGrpSpPr/>
            <p:nvPr/>
          </p:nvGrpSpPr>
          <p:grpSpPr>
            <a:xfrm>
              <a:off x="3572686" y="5556274"/>
              <a:ext cx="379418" cy="318980"/>
              <a:chOff x="3522685" y="1594840"/>
              <a:chExt cx="379418" cy="31898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47967FA-CEC3-408F-8AD6-9D368E4568F9}"/>
                  </a:ext>
                </a:extLst>
              </p:cNvPr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L-圖案 12">
                <a:extLst>
                  <a:ext uri="{FF2B5EF4-FFF2-40B4-BE49-F238E27FC236}">
                    <a16:creationId xmlns:a16="http://schemas.microsoft.com/office/drawing/2014/main" id="{AF170427-C65B-455A-8A45-E82A92CCAFBF}"/>
                  </a:ext>
                </a:extLst>
              </p:cNvPr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9" name="文本框 8">
            <a:extLst>
              <a:ext uri="{FF2B5EF4-FFF2-40B4-BE49-F238E27FC236}">
                <a16:creationId xmlns:a16="http://schemas.microsoft.com/office/drawing/2014/main" id="{718558E8-E9C5-402C-BBE7-3E92DEBE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519" y="1322987"/>
            <a:ext cx="695575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可以對遊戲進行評論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0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781" y="46900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9359C7-639C-4A97-88C7-045B573F78CF}"/>
              </a:ext>
            </a:extLst>
          </p:cNvPr>
          <p:cNvGrpSpPr/>
          <p:nvPr/>
        </p:nvGrpSpPr>
        <p:grpSpPr>
          <a:xfrm>
            <a:off x="2218014" y="2886908"/>
            <a:ext cx="7337227" cy="2677656"/>
            <a:chOff x="3532477" y="3276669"/>
            <a:chExt cx="7337227" cy="2677656"/>
          </a:xfrm>
        </p:grpSpPr>
        <p:sp>
          <p:nvSpPr>
            <p:cNvPr id="5" name="文本框 8">
              <a:extLst>
                <a:ext uri="{FF2B5EF4-FFF2-40B4-BE49-F238E27FC236}">
                  <a16:creationId xmlns:a16="http://schemas.microsoft.com/office/drawing/2014/main" id="{4B404AC6-0540-4772-8601-B4989525D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954" y="3276669"/>
              <a:ext cx="6955750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可以依照買家所選擇的分類，顯示對應遊戲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買家購買後會產生訂單並讓賣家處理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優惠券使用後會更新狀態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進行登入驗證並辨別使用者身分顯示對應頁面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買家購買時會判斷買家錢包餘額是否足夠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訂單完成時會同步更新商品銷售量與賣家獲利金額</a:t>
              </a:r>
              <a:endPara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3565463" y="5111707"/>
              <a:ext cx="379418" cy="318980"/>
              <a:chOff x="3522685" y="1594840"/>
              <a:chExt cx="379418" cy="318980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L-圖案 12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558507" y="4667140"/>
              <a:ext cx="379418" cy="318980"/>
              <a:chOff x="3522685" y="1594840"/>
              <a:chExt cx="379418" cy="318980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9" name="L-圖案 18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532477" y="3353792"/>
              <a:ext cx="379418" cy="318980"/>
              <a:chOff x="3522685" y="1594840"/>
              <a:chExt cx="379418" cy="318980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L-圖案 21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553611" y="3796867"/>
              <a:ext cx="379418" cy="318980"/>
              <a:chOff x="3522685" y="1594840"/>
              <a:chExt cx="379418" cy="31898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5" name="L-圖案 24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3553611" y="4233561"/>
              <a:ext cx="379418" cy="318980"/>
              <a:chOff x="3522685" y="1594840"/>
              <a:chExt cx="379418" cy="318980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L-圖案 27"/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AD9F4FD-D755-4CFB-9311-A522FA9C4CC2}"/>
                </a:ext>
              </a:extLst>
            </p:cNvPr>
            <p:cNvGrpSpPr/>
            <p:nvPr/>
          </p:nvGrpSpPr>
          <p:grpSpPr>
            <a:xfrm>
              <a:off x="3572686" y="5556274"/>
              <a:ext cx="379418" cy="318980"/>
              <a:chOff x="3522685" y="1594840"/>
              <a:chExt cx="379418" cy="31898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47967FA-CEC3-408F-8AD6-9D368E4568F9}"/>
                  </a:ext>
                </a:extLst>
              </p:cNvPr>
              <p:cNvSpPr/>
              <p:nvPr/>
            </p:nvSpPr>
            <p:spPr bwMode="auto">
              <a:xfrm>
                <a:off x="3522685" y="1594840"/>
                <a:ext cx="318980" cy="318980"/>
              </a:xfrm>
              <a:prstGeom prst="rect">
                <a:avLst/>
              </a:prstGeom>
              <a:solidFill>
                <a:srgbClr val="3EB19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L-圖案 12">
                <a:extLst>
                  <a:ext uri="{FF2B5EF4-FFF2-40B4-BE49-F238E27FC236}">
                    <a16:creationId xmlns:a16="http://schemas.microsoft.com/office/drawing/2014/main" id="{AF170427-C65B-455A-8A45-E82A92CCAFBF}"/>
                  </a:ext>
                </a:extLst>
              </p:cNvPr>
              <p:cNvSpPr/>
              <p:nvPr/>
            </p:nvSpPr>
            <p:spPr bwMode="auto">
              <a:xfrm rot="18967146">
                <a:off x="3574746" y="1609482"/>
                <a:ext cx="327357" cy="166060"/>
              </a:xfrm>
              <a:prstGeom prst="corne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9" name="文本框 8">
            <a:extLst>
              <a:ext uri="{FF2B5EF4-FFF2-40B4-BE49-F238E27FC236}">
                <a16:creationId xmlns:a16="http://schemas.microsoft.com/office/drawing/2014/main" id="{386127A2-8EE0-425D-A2B9-E9814922C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862" y="1456356"/>
            <a:ext cx="4801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可以依照買家喜好，顯示推薦遊戲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1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179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42586"/>
            <a:ext cx="9744146" cy="14573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045051"/>
            <a:ext cx="3043260" cy="1200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95" y="3040289"/>
            <a:ext cx="2647969" cy="12049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42" y="4433145"/>
            <a:ext cx="8291573" cy="16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30680"/>
            <a:ext cx="7015214" cy="14811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477436"/>
            <a:ext cx="8396349" cy="29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55815" y="1399220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050225" y="3063799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2060574" y="4728378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680295" y="1399220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732581" y="1854802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732581" y="4876183"/>
            <a:ext cx="10823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357364" y="1699218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363549" y="3365492"/>
            <a:ext cx="18261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81882" y="3063798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364" y="5183958"/>
            <a:ext cx="173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Demo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78880" y="4728376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747008" y="3365492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962236" y="3839508"/>
            <a:ext cx="3292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Demo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3607979" y="406786"/>
            <a:ext cx="49760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ontribution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貢獻度</a:t>
            </a:r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9183688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0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10680700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-6350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109796-14B4-4AE9-B268-64F52223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701" y="1552022"/>
            <a:ext cx="800219" cy="461665"/>
          </a:xfrm>
          <a:prstGeom prst="rect">
            <a:avLst/>
          </a:prstGeom>
          <a:solidFill>
            <a:srgbClr val="3EB198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組長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8CD1FAE7-2314-449F-A135-9814EDB3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949" y="2135040"/>
            <a:ext cx="5008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劉恒育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製作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Project,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整合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A852F4D-5F6B-440A-9A28-E2A36F28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701" y="2718058"/>
            <a:ext cx="800219" cy="46166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組員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3E84F810-0261-46FB-916C-2FD47586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198" y="3298346"/>
            <a:ext cx="5043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莊　永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製作報告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,Debug】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6B86F9A9-75DE-4090-9DD2-47E8B366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198" y="3699567"/>
            <a:ext cx="5072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韓宗穎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製作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Project】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CC3B86D1-10A7-4021-8751-A2F621122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471" y="4111146"/>
            <a:ext cx="5008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洪平彥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製作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Project,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報告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1A8DEC5-5E04-43CC-B0BD-C5DA36A6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471" y="4522725"/>
            <a:ext cx="5008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康紘郡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製作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Project,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報告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480243-FEA3-4BE7-A69E-E32760E6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471" y="4934304"/>
            <a:ext cx="5522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林琨閔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製作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PPT,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報告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,Debug】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15%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0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80EAE9-A9EC-4E1D-8781-AB913D54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0" y="-63036"/>
            <a:ext cx="5229533" cy="6858000"/>
          </a:xfrm>
          <a:prstGeom prst="rect">
            <a:avLst/>
          </a:prstGeom>
        </p:spPr>
      </p:pic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向左箭號 6"/>
          <p:cNvSpPr/>
          <p:nvPr/>
        </p:nvSpPr>
        <p:spPr bwMode="auto">
          <a:xfrm>
            <a:off x="8473439" y="576349"/>
            <a:ext cx="986445" cy="12192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9536171" y="452643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向左箭號 13"/>
          <p:cNvSpPr/>
          <p:nvPr/>
        </p:nvSpPr>
        <p:spPr bwMode="auto">
          <a:xfrm>
            <a:off x="7730837" y="2089265"/>
            <a:ext cx="1729047" cy="127461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9536171" y="1968329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Shopping_Cart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向左箭號 18"/>
          <p:cNvSpPr/>
          <p:nvPr/>
        </p:nvSpPr>
        <p:spPr bwMode="auto">
          <a:xfrm>
            <a:off x="6927272" y="3579028"/>
            <a:ext cx="2488277" cy="128448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9536171" y="3429000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Order_info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2177935" y="1729047"/>
            <a:ext cx="1087765" cy="1440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659285" y="1598997"/>
            <a:ext cx="150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9203662" y="5232814"/>
            <a:ext cx="2342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移除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Entity:</a:t>
            </a:r>
          </a:p>
          <a:p>
            <a:pPr eaLnBrk="1" hangingPunct="1"/>
            <a:r>
              <a:rPr lang="en-US" altLang="zh-TW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User_Comment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315802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1091920"/>
            <a:ext cx="9714721" cy="56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19816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336" y="469003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177" y="930668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99" y="2603083"/>
            <a:ext cx="10372801" cy="33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337" y="469003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177" y="930668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057" y="2315493"/>
            <a:ext cx="5647886" cy="36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Pages>0</Pages>
  <Words>645</Words>
  <Characters>0</Characters>
  <Application>Microsoft Office PowerPoint</Application>
  <DocSecurity>0</DocSecurity>
  <PresentationFormat>寬螢幕</PresentationFormat>
  <Lines>0</Lines>
  <Paragraphs>150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22</vt:i4>
      </vt:variant>
    </vt:vector>
  </HeadingPairs>
  <TitlesOfParts>
    <vt:vector size="38" baseType="lpstr">
      <vt:lpstr>微软雅黑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Larry Liu</cp:lastModifiedBy>
  <cp:revision>82</cp:revision>
  <dcterms:created xsi:type="dcterms:W3CDTF">2015-07-07T12:57:46Z</dcterms:created>
  <dcterms:modified xsi:type="dcterms:W3CDTF">2021-01-05T15:51:49Z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