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  <p:sldMasterId id="2147483674" r:id="rId4"/>
    <p:sldMasterId id="2147483675" r:id="rId5"/>
    <p:sldMasterId id="2147483676" r:id="rId6"/>
    <p:sldMasterId id="2147483677" r:id="rId7"/>
    <p:sldMasterId id="2147483678" r:id="rId8"/>
    <p:sldMasterId id="2147483679" r:id="rId9"/>
    <p:sldMasterId id="2147483680" r:id="rId10"/>
    <p:sldMasterId id="2147483681" r:id="rId11"/>
    <p:sldMasterId id="2147483682" r:id="rId12"/>
  </p:sldMasterIdLst>
  <p:notesMasterIdLst>
    <p:notesMasterId r:id="rId41"/>
  </p:notesMasterIdLst>
  <p:sldIdLst>
    <p:sldId id="256" r:id="rId13"/>
    <p:sldId id="258" r:id="rId14"/>
    <p:sldId id="259" r:id="rId15"/>
    <p:sldId id="323" r:id="rId16"/>
    <p:sldId id="313" r:id="rId17"/>
    <p:sldId id="322" r:id="rId18"/>
    <p:sldId id="298" r:id="rId19"/>
    <p:sldId id="321" r:id="rId20"/>
    <p:sldId id="324" r:id="rId21"/>
    <p:sldId id="325" r:id="rId22"/>
    <p:sldId id="306" r:id="rId23"/>
    <p:sldId id="317" r:id="rId24"/>
    <p:sldId id="263" r:id="rId25"/>
    <p:sldId id="287" r:id="rId26"/>
    <p:sldId id="291" r:id="rId27"/>
    <p:sldId id="288" r:id="rId28"/>
    <p:sldId id="261" r:id="rId29"/>
    <p:sldId id="304" r:id="rId30"/>
    <p:sldId id="318" r:id="rId31"/>
    <p:sldId id="319" r:id="rId32"/>
    <p:sldId id="320" r:id="rId33"/>
    <p:sldId id="262" r:id="rId34"/>
    <p:sldId id="284" r:id="rId35"/>
    <p:sldId id="282" r:id="rId36"/>
    <p:sldId id="316" r:id="rId37"/>
    <p:sldId id="326" r:id="rId38"/>
    <p:sldId id="327" r:id="rId39"/>
    <p:sldId id="260" r:id="rId40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7D6B"/>
    <a:srgbClr val="3EB198"/>
    <a:srgbClr val="A3A9B1"/>
    <a:srgbClr val="74CEBB"/>
    <a:srgbClr val="B8E6DC"/>
    <a:srgbClr val="303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slide" Target="slides/slide27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42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slide" Target="slides/slide2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slide" Target="slides/slide1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slide" Target="slides/slide25.xml"/><Relationship Id="rId40" Type="http://schemas.openxmlformats.org/officeDocument/2006/relationships/slide" Target="slides/slide28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31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B55BE28-12BA-4145-A9BE-33AFE79A0685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40964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3317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12700" cmpd="sng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331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31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EB3E913-E9BD-4347-910C-20BC3C542A9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7572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98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C4FA8D65-A96A-4130-8A0D-7327951F916B}" type="slidenum">
              <a:rPr lang="zh-CN" altLang="en-US" sz="1200"/>
              <a:pPr algn="r" eaLnBrk="1" hangingPunct="1"/>
              <a:t>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094422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3E913-E9BD-4347-910C-20BC3C542A98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128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6BF716-628A-4D43-B78B-B23EC5A5E738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D6BCE-F24A-453D-926D-79B3036215C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264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32AA30-5C7F-4C07-B969-3289FD0CA0D3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9D619A-F710-4080-B622-EAF1E479028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42296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B0F202-8117-464B-948E-522E64B816FF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BA1128-4802-4AD2-8C64-6D204686882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65846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A1D43D-5ABC-4B8C-9664-A8C1658A6634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37A26B-D2C5-4904-9AA3-BC71594D567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03070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CF134A-743A-4AAC-BD16-A4D7B20BFE80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B28D1A-8A6F-4916-9405-E2F997519EC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14233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E6D473-CA19-482D-803B-FF410123F209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99C882-4B14-4FAD-B694-4C2FCF95748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445260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0AF7EB-3133-4D14-95C8-6C1B028E2436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C079FC-CD20-4567-81DB-3DF3248C624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9396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45E9FB-77DE-4E01-AFB5-C50141E37BB8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AABBF4-797C-4007-B31E-0B8D9791FF1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017951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A3A4A9-EEBA-4FFE-A762-1240BCA85D47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C8AA21-EC35-4F05-A382-90F7007A346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808005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88CABD-AE38-447F-A1FC-1D1D8F63B30F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D0EA1D-27F5-40BC-AD49-2E9C5DE5A4C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589222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FD1D66-4E73-4377-BDD2-AA65D31323CA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B27B8-9E0F-4932-99C8-80E1D8DD1A6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431735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A7B146-9D32-48A9-B681-49851601E159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288D81-DBAC-445F-A483-D3E06324820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883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0FB9A-6240-436E-B27D-347BBC94BB60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D6893F-0BE4-43E7-AE34-EA4DDB7172E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790373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475BD2-698B-4DB4-B3BF-DFC1D1548E34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E5CDB-3808-4B64-8B83-E9F172E089F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106481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EC1C0A-3335-47EA-93C1-282EEA96A600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0550B4-7CE7-43A2-B244-F8916623B6C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98730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524132-25F7-4D3A-890D-0A8A053C919F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7F15E6-6BEE-418D-80F5-79871685674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02285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867438-1C6B-4BA0-B496-39BEE27FBE6A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A21E92-A3DE-4F77-B74A-51592342008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885861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CC5F04-A2C2-4BF0-8632-384F6B2A224B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D4915D-B13C-4B96-8C33-55C07E95F82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007067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8CA2F7-CBB9-4FAC-AF0F-C128FD27C933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06334B-8AC8-4BAC-97C4-EE4E3189ED6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81671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1A14B0-55B4-4064-AD13-C01CE7A1EBD7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A5310C-1EDF-45C4-95B6-CE2B03CDBA0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632973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E2EAFA-3406-4A6D-B8E3-C33DF4EE1BA7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39497B-2708-4CD7-91C9-2198DAD7329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522160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B4CC5D-8677-4887-A806-A9816B19AA11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B06D00-43CC-4082-B586-BF7E4E35960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047248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DDB0C6-10CA-4B27-82A5-4E5AF2925A19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7E8F4B-56B5-49C4-927C-2FD81BCDC1B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051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D5CF74-4F6F-49A5-82FE-D6A87280B64B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4018DC-DCEE-4DD0-B6AE-FA30FF78395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766513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3157DD-5C69-44FE-B9C4-D6B20821D370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9C56FF-B319-4B92-8D79-502B997A6C0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823376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01C3D1-0607-41C8-A24B-FA6A8C84FA1C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EAC777-4DAD-4E6F-9327-8A679235D8C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23927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B6464-9197-42BD-9ABB-1F0C44A1EF1E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1D08DC-EEBB-4D14-8F94-46E4EC1E15B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9322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32B67C-0031-474E-8D7D-FB67C64AEC8A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9E2D27-B46F-417B-898A-17D1D60045F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526607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074889-8FE4-4112-A270-043AEA8A366E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FC7FF4-A8A7-4053-945C-59B6747D565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19543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2A8CE0-0D6F-4976-9883-0ABF3399DD8E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D8A9E2-97B4-4109-9745-C7A0AA7E0C6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600649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CF8BB8-C7B4-410B-9548-0B34D83E9A75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B8D52D-8A04-48AF-8202-08659982E96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004676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A8159-BBA1-4874-9E72-6B6A7667EEF7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8C08B4-FA06-4D3D-B85D-3B7177B7EFF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115240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D32F24-97E0-4E5F-86C5-6CE253845F14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0665BC-176F-4BCD-9B04-39453861A1C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401741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8A49A9-A6B6-45A2-A6A4-1CD1A6A217CF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38587D-6F91-4040-BD5F-86D53B745FC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88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F7CF09-0A04-40B0-A989-9B71C369917F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CB396-CE8C-46C5-9881-A0DD7A4CC48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370702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B2539-4EE4-4F59-BA33-15043DB27EEE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577D21-35A4-4204-8D53-72066EF606C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872825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C5EE74-DAEE-4E3D-8E81-58359A913669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D7F60D-8AEF-42C0-9C1D-127AC033A6F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697355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F40622-7967-47E8-A6F9-DE0BB83D5F3A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AF9706-4BA3-46C6-BC93-8DAC72DAED5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436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4CD2DF-0222-4B41-8B23-708583951783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38CD78-EE9A-4656-8437-4ADCD7D9C8E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931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092F7E-162C-4607-B2E2-69AE31E664F9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55E6BF-085D-4046-BC2E-5C1F46613BB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084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2706F1-9BE5-4B5F-AA6F-4FB1F3F7C398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A4F3D8-9917-4DD6-B032-9DECD656565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774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CFF354-69D2-41A4-A2B5-3674CDF59990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4F403-B944-4C5E-9B0D-8D0FA02F725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2435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DAEED1-8942-404D-8253-C0D5A183C11B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E9B51A-B177-4659-89A8-749DC59F206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38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9E32D2-7694-4CED-8D9F-E6DCF41204C9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090D8D-85F5-48BB-938C-7077EE11659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496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766D02-C5ED-4AAD-9E2C-866638F85A7A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014C44-068D-461B-B2DF-312CC0E22B1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0496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F3582D-5E32-45B4-B7ED-4A5A56FD1719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AD570B-F2EC-43BD-9F0B-9018C374297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2783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4E9E50-6223-4353-8CC2-264CEA58EC65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7339A6-FADB-4DC7-A6B5-02769FC6FC9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6881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372000-E1B8-403C-B394-F6B1E34A0C4A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9D3B03-E6B3-471E-AFB8-57AA6AE55DE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5310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30F815-80FC-41BF-B660-0887F51C934E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AE15A4-236B-4301-9277-8960F0AB2CB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326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CBEEEF-9BC8-4E65-B231-5957DB232C7B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A6B2A9-4552-4793-A91A-D0FCE066816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7480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A32782-A31F-44F3-85FB-1257D6287871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388B0-B81F-4817-9A9E-8D8E01AD096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0952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EEF1F6-0235-4004-947E-15BF507D5B70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ADA783-77DB-4AB3-94F5-9F7C9D58235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0185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323E66-E9DC-46F3-A23F-2B3B580BD5BA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7FC61B-806E-4090-B465-8ECA133FD85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2490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2DACF5-098B-46A4-B58A-CE6AD8E94350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5B387C-0A2F-4264-8CF5-EEDC0AFB6D2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4304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123343-F666-4A15-9806-5561C0D39DDB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9382A1-C9E0-4E02-939C-FE2F7AFA363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37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F33ED5-A9F4-47BB-B791-F13ACB3B5EF8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1A0982-969D-40F5-93E7-2DE1F46C047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6270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365BF-FEEA-4A33-BA00-1FD08B55074D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468B77-0761-43EF-86AE-485AB709A6A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8860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B894E9-E62E-48CD-9675-382173E026E4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031583-E2AE-4952-B066-393FF5902EE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7580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4A7439-8B5D-483F-BFB6-BB7735684E07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2014A9-2EFF-4F9A-B0D2-7FB1E86E2A2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2798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1C1AA-0CCF-4811-A5A2-7416067D21F5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E0E10C-3DFF-4663-A792-657B92B5AEF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169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8F5E82-3FE4-4BEC-B070-CA27023163B8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6F5A6B-26BC-4FBE-968A-286C2B1C4DC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5818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D8149C-347C-40B9-95C5-038A59500D2B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D9933A-C977-4402-BD3C-7137E055E25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8185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D33532-A553-4DF0-B498-83AD0F1FD851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0F6755-6795-4B76-8FE8-97D6C2F513C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70810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560DB2-0B5C-490D-946B-743B99C6E3E6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C18409-EF87-4427-968A-E64E9EEBC0F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0172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F8B301-8DCE-4CA1-8423-F87DD2E8D3ED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97D6D5-831C-4E19-927A-9620E7E6B17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29733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7CAA6A-21A3-4CFE-B318-FED5248DF9ED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49ACD0-2D72-40C1-B2FD-0A6E097FF0F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062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35ED1A-5487-4252-ACE9-456D7EF32FFB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EF55B6-1472-4FF2-BB3D-8102BAF27C5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47418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4E8B8-FE01-4708-BBC2-F51FF7D9F3F1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4BA333-28CC-45AC-9F18-0AA900D71D5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135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E094D0-E3FA-42D9-8932-559C73FF2EC6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AF514C-BC47-4C51-834E-B5C8137433D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34347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745D97-0FF7-45D1-8F37-8FB519B7AEB9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B3AC25-5515-4C26-B57D-B90338D0DB3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65006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EEDCA-B83B-41BD-ADF8-277255D3A757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B50CA7-F11B-4B52-A7F8-F4935EFE7D2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20727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91290C-C689-4916-8B07-AB3EA0074424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948241-5A56-475F-908D-7B2625353AF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73627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CDE261-E4AF-421F-BF18-90930ACEB76B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627F3-E955-4E8F-9D67-D18623D9AA6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5054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0F3B1E-DC0B-4D06-9845-8052ABF64021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FA5F4F-CD84-49CD-9B90-2DD5585CDA7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63232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9EF8AF-1622-4689-B14B-D214FDC45B8F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475801-916C-4F3E-9342-82B7FC2A3A7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77673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45DC22-B176-4BF1-95DD-C79287AAC544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A82497-33CC-44A0-9B11-A18FC36B208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09321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1A33DE-D9E5-49D2-B307-B285B014DCCE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3CC00F-4DD5-4E03-8A2A-2DA4C5DA733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619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3CCA1F-03FB-44F5-8D91-B852A1F1A711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9D26A5-0622-4A60-A6B2-244CFA72E85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38928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040DBA-10A0-4A5E-8D52-A3C1A786E6D7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494AE9-1C44-4C94-A73D-72C5087444A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3632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9E6CF7-F864-4C3F-B411-8808710C2D14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1ECFC3-E084-4BD6-AF75-F64970253F0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08646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4345C8-1B7E-453D-8713-969B4834E429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A29F11-1B25-4F90-A050-E6313AA69B0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36413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2D7C9D-C9A0-487D-810B-90C89FDB1831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543515-5259-44C0-BDF0-13CD04A7973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44131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BF1A4-FC02-4AD1-9422-13DD919EC75D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3A9D73-A3D5-4498-8B66-9D1B4797D84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15979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0F61A9-8106-4407-A676-897E07F2D066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2F1AB3-84EB-4112-85F1-B53D9A50AB8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12871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E23834-6F7F-4B08-9AA0-7B25CEFDD4E8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3E1895-D5B3-4495-928B-1745F144581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14822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4EC20-6456-4977-A610-3B75484B2A57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2C1C64-8C0B-4418-9973-BF226346FA2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54258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9CDB3B-0007-4FEE-BF65-04FDF5FF2465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5D2A6F-2384-45B2-BDF7-4AA53F40F4D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3402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61E44-E17E-40F1-841C-E425B2F00CE6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D4C90E-5BF8-4BAF-9C27-36C823605E2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365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4A2840-C526-4F4A-824C-C50992FD3801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C33B2F-09DD-43F3-B09D-5C6C16AF33D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1344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9C77F6-FE39-4769-9BF0-7EB4B08F32BB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8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EE6416-B2C9-45D5-8E19-50D187998DE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198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071F82-4127-44A3-AC9A-4B0A9297EB3D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4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50984E-8483-4095-A3CB-7AB75F4B5AF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66704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94623E-B97D-4FD5-AE5C-7AC31A8E11E7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3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9CDB4-2708-46AE-9EC8-94FA5D7CD9D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94070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DEB684-DD38-4953-920C-E8C335C991A2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5D762E-82AC-4126-8F48-F60696CE5A4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74465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C2FD1B-AD85-4C33-A50B-E0DBCD0E22FA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39BDB4-AAA3-476B-B7BD-6453F4C1092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76967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FAE2EA-1E1D-44BF-B066-29666C1C93D7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4A1B88-40A2-4780-8442-FA0D79BAD1E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59243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8A506A-25C8-4EDE-81E9-F6CA96CD177B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1C2289-FDB4-4E50-AB45-96C3CEC9880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75620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7BF32D-2A5F-4267-9B57-5DEEB46031DE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575E82-876A-4D3D-9A3B-0228638B28A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56848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A86C0-7F57-4504-BCA4-34B4B9ADE3EB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D87EA3-FA26-48CE-802D-13D1E6D2F61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74159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42E9A9-87CC-4CDF-9DCD-A237FAC47486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828252-1618-4B0E-B0AD-8E42779249D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62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5C2B8A-910F-425F-A285-75E0B559544B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422C69-CEF2-4021-BF29-946F8E6F428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83113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91E42C-66A8-43A1-B0FA-A1F7D37876EB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C8661C-0029-4283-BD4D-F2E57A2BF4F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2759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D1CE06-156E-4481-841A-A7EEA457CADE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8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5A1CDA-9500-4A9C-BE1A-BBD912F3587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20627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10844-0C40-406B-8D67-76C923CD9DCD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4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E5AA8B-0EF3-4582-AFF9-E7FA9DABEA2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470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1CBD5E-D6C3-40EE-A0F9-ABB920C130B8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3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D58A9C-07C2-4AF5-89C8-49C6D985B0C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59717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75BF2D-CE22-4DD1-B6EF-CB1CAE0EDC1F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E309B7-39E4-4793-AA7B-D15E0CCFA16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41229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AC48EB-6E13-418B-A5C5-57FE716EA12D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6F4B4-0ADC-4E7D-AC22-419448C510B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16601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9F1B2D-1D8F-4826-9CE1-A4E1FAEE5BDA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5509C7-02DA-4566-A0B6-30BD7DB838D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90149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A7F4CF-BD1D-4803-AA03-F0D909AB6B1E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A3A384-C1C8-4881-B2E4-C85DF1226B9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89009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0963A5-B25D-40AE-93DE-FB8988E13AFA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07E237-6C23-4B54-A712-C8A55E2B0C3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21862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76AD59-5754-4566-B226-6A61CC01C348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0D17EB-431F-4B4F-A6B0-CE802977C6A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48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C4F445-7E7B-4593-ACEA-5BCDEA5703B3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A53EBD-4FC9-410E-B4CD-D37DE4BA79D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86562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D2D56E-AEC6-4040-83EF-112827FBAF05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7D778F-31EB-4699-9B7C-986A6B3C6BC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58317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D47203-6B43-4EBC-B5DC-41E92E5722FC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F7B2D0-66E3-4067-A959-E8A68F6B3E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38497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99A97F-C5BC-4CE6-AC40-4573F7799FE1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8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2387C2-3884-4AF3-871D-B83B1CABFCE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62802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6FDF7B-14EC-4584-80BF-25D5C358F824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4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A692B6-DF3B-4AB8-850E-0BBA2727C63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7567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9564A0-41B9-4738-90BE-8833B85977EB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3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C2BE49-FE15-487D-BC55-0E9890CD01F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09582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0959C7-124E-45B0-BF88-66125EFDEC95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02AF7-D2ED-4666-B6F5-48BCE0348D3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5421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298B1D-1BE3-4C10-A66B-0E8F3C15DA1A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6C4F2D-E74A-447A-A942-196F66750A6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48452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4EC5D-8997-445A-9C4D-7335FD9DB168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CB21A0-F139-4955-8F2C-DE98B7DAD4E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93537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D40E0-56B0-42B2-B6B8-06D2F2DE49BB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535CB3-1F9C-4884-9F27-6E08E1AE9C4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36168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E377CD-F465-4E3C-837C-3F07828C84E2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B07FBC-9864-4114-9587-851C46D84D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573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4A0C20-9434-4D06-B93C-B992F36BFF77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DF6451-E1B9-4230-A533-330ED014088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69409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0040A9-DCB6-4757-83D8-99E59F447DD5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5A6B30-82E4-4416-B6CA-DC43F8E6689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5394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CD5B1D-9EEE-42D0-925C-C8B6A0D3E28A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DA238F-B65D-4086-9A3F-800291C60E5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917822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F6AF93-E733-4E48-B685-3BB847135F62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A4AE1A-4093-40D4-9CBD-61212FF7314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65691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48C09-DEBB-4EC5-BC37-A3BCD52874A1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B0AE23-DE54-4465-92E9-A687E5A5793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73909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F40FD1-EEB8-4455-AB47-3767419C29CF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E612B6-1E20-4C30-86F3-7C2399CE133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6814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A0C9E-503A-4357-A099-30595775F2BE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B1CA16-1EA0-4C2C-8721-59770D41ECC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17027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AF22F9-5541-490D-B4D9-10375199EA59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AC8E03-3084-49DE-8CBA-6A15E1128C7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721140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8C42C5-D7D6-4099-99A8-77EE0581210B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DF0D7D-3302-468C-93C3-35186C4728B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37022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9C6522-5E2A-4D80-B8BB-0DF1AF746BD1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71143D-5EAB-46C0-B3F5-957E3207A47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262734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BD925A-2A6F-4E69-A5C5-E9AF1D280FAF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0058A9-3F50-4520-9FAE-3D6D34805D2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425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3030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CE06E93-6D5F-466D-BDEF-FC385589326C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49EF2B5B-8DB8-4446-8F3D-4E69691A4AE2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43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44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B13130D5-B16C-4B9C-94B8-2BC001A795A8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10245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46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E39AAB3B-F890-407E-AD83-A28ED2423CEC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126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126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3002C7F5-6C0C-4C7E-9B13-1FA95F5BD2B8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1126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27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34F7EF8D-1A47-4434-9C95-566C8FBABEAA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229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2292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A998DFD1-8093-4356-8407-2394A90C84CE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12293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4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59244CD3-C338-4ADE-8AC1-1FC09205758C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2052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76EFD257-86FA-4ED7-AB10-C0FE74793167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2053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4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13E88D70-FF98-4F8E-8D30-A58FBD86C1EA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3075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3076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FE5F4195-419C-47DB-8427-20E9602ADC54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3077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74750521-1701-4819-90EF-3ADEF14A03E7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4099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4100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257EE006-3ADA-4957-9FB7-6BBEF95D73C6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4101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950724D3-4447-4F53-B9AE-57ECE7399A39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5123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5124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A509E822-167A-4D70-B7C3-9AB8B57538B6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5125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6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AB9B6AE8-8F25-4F13-9EC3-C32469735AD5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614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6148" name="日期占位符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A15D3443-EBBF-4DF4-933E-E1F3D45A0F3E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6149" name="页脚占位符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50" name="灯片编号占位符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FBE977A4-2ABE-4A07-B84B-F89613351253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717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7172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2DFF17E6-D29D-4D0D-B8DE-A9955ACEAE35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7173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4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DD0C670E-2343-4DD9-B0E0-549C15592C47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8195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8196" name="日期占位符 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F9B56F06-B69A-4487-9F37-7C262CC21E78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8197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198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E56467E6-5A72-45CC-BA42-2324691B7C05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9219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9220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FD2C41C7-CCCC-497A-A121-87A2BE1A1441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9221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222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E6FCFEA4-BE7B-4143-A9D1-3ADD790F541C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1/select" TargetMode="External"/><Relationship Id="rId2" Type="http://schemas.openxmlformats.org/officeDocument/2006/relationships/hyperlink" Target="http://localhost:3001/login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矩形 4"/>
          <p:cNvSpPr>
            <a:spLocks noChangeArrowheads="1"/>
          </p:cNvSpPr>
          <p:nvPr/>
        </p:nvSpPr>
        <p:spPr bwMode="auto">
          <a:xfrm>
            <a:off x="0" y="6419850"/>
            <a:ext cx="12192000" cy="438150"/>
          </a:xfrm>
          <a:prstGeom prst="rect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315" name="文本框 7"/>
          <p:cNvSpPr txBox="1">
            <a:spLocks noChangeArrowheads="1"/>
          </p:cNvSpPr>
          <p:nvPr/>
        </p:nvSpPr>
        <p:spPr bwMode="auto">
          <a:xfrm>
            <a:off x="2254811" y="3935558"/>
            <a:ext cx="36477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資工四 　</a:t>
            </a:r>
            <a:r>
              <a:rPr lang="en-US" altLang="zh-TW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107590005</a:t>
            </a:r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莊　永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16" name="文本框 25"/>
          <p:cNvSpPr txBox="1">
            <a:spLocks noChangeArrowheads="1"/>
          </p:cNvSpPr>
          <p:nvPr/>
        </p:nvSpPr>
        <p:spPr bwMode="auto">
          <a:xfrm>
            <a:off x="2254811" y="1667798"/>
            <a:ext cx="3049541" cy="339725"/>
          </a:xfrm>
          <a:prstGeom prst="rect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/>
            <a:r>
              <a:rPr lang="zh-TW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專案可視化系統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7">
            <a:extLst>
              <a:ext uri="{FF2B5EF4-FFF2-40B4-BE49-F238E27FC236}">
                <a16:creationId xmlns:a16="http://schemas.microsoft.com/office/drawing/2014/main" id="{3CF6D3E2-E097-4AE0-AAC7-4D6F2DD62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4812" y="4340187"/>
            <a:ext cx="351455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資工四 　</a:t>
            </a:r>
            <a:r>
              <a:rPr lang="en-US" altLang="zh-TW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107590007</a:t>
            </a:r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劉恒育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5DFA10B-9578-4240-9E17-4BE03D8E3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4812" y="4744816"/>
            <a:ext cx="351455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資工四 　</a:t>
            </a:r>
            <a:r>
              <a:rPr lang="en-US" altLang="zh-TW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107590013</a:t>
            </a:r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鄭立杰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7">
            <a:extLst>
              <a:ext uri="{FF2B5EF4-FFF2-40B4-BE49-F238E27FC236}">
                <a16:creationId xmlns:a16="http://schemas.microsoft.com/office/drawing/2014/main" id="{497E4DDC-1B1E-4F2B-BE5B-733EF85B6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4812" y="5149445"/>
            <a:ext cx="351455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資財四甲 </a:t>
            </a:r>
            <a:r>
              <a:rPr lang="en-US" altLang="zh-TW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107</a:t>
            </a:r>
            <a:r>
              <a:rPr lang="en-US" altLang="zh-TW" sz="2000" dirty="0">
                <a:solidFill>
                  <a:schemeClr val="bg1"/>
                </a:solidFill>
                <a:latin typeface="Bahnschrift SemiCondensed" panose="020B0502040204020203" pitchFamily="34" charset="0"/>
                <a:cs typeface="Arial" panose="020B0604020202020204" pitchFamily="34" charset="0"/>
              </a:rPr>
              <a:t>AB</a:t>
            </a:r>
            <a:r>
              <a:rPr lang="en-US" altLang="zh-TW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0008</a:t>
            </a:r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黃詩洳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7">
            <a:extLst>
              <a:ext uri="{FF2B5EF4-FFF2-40B4-BE49-F238E27FC236}">
                <a16:creationId xmlns:a16="http://schemas.microsoft.com/office/drawing/2014/main" id="{A1E47B81-5962-479E-9CCD-D81235A4E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6613" y="5087890"/>
            <a:ext cx="33793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指導老師：劉建宏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圖片 28">
            <a:extLst>
              <a:ext uri="{FF2B5EF4-FFF2-40B4-BE49-F238E27FC236}">
                <a16:creationId xmlns:a16="http://schemas.microsoft.com/office/drawing/2014/main" id="{0CDE0339-C482-44F8-882E-B667A6F66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8032" y="1198861"/>
            <a:ext cx="45719" cy="59945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7846070" y="1705362"/>
            <a:ext cx="2190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Software Engineering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8775042" y="5180223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2022-1-12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3DA1619-DDC3-40AB-A42C-0231B27FC115}"/>
              </a:ext>
            </a:extLst>
          </p:cNvPr>
          <p:cNvSpPr txBox="1"/>
          <p:nvPr/>
        </p:nvSpPr>
        <p:spPr>
          <a:xfrm>
            <a:off x="2078618" y="677305"/>
            <a:ext cx="80347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>
                <a:solidFill>
                  <a:schemeClr val="bg1"/>
                </a:solidFill>
              </a:rPr>
              <a:t>Project Visualization System</a:t>
            </a:r>
            <a:endParaRPr lang="zh-TW" altLang="en-US" sz="5400" dirty="0">
              <a:solidFill>
                <a:schemeClr val="bg1"/>
              </a:solidFill>
            </a:endParaRPr>
          </a:p>
        </p:txBody>
      </p:sp>
      <p:sp>
        <p:nvSpPr>
          <p:cNvPr id="18" name="文本框 7">
            <a:extLst>
              <a:ext uri="{FF2B5EF4-FFF2-40B4-BE49-F238E27FC236}">
                <a16:creationId xmlns:a16="http://schemas.microsoft.com/office/drawing/2014/main" id="{3FEACBEA-D56D-473E-BE37-C5E0DB022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4811" y="2446931"/>
            <a:ext cx="424364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3</a:t>
            </a:r>
            <a:endParaRPr lang="zh-CN" altLang="en-US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5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30748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749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0726" name="文本框 8"/>
          <p:cNvSpPr txBox="1">
            <a:spLocks noChangeArrowheads="1"/>
          </p:cNvSpPr>
          <p:nvPr/>
        </p:nvSpPr>
        <p:spPr bwMode="auto">
          <a:xfrm>
            <a:off x="1109836" y="414889"/>
            <a:ext cx="16168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 Tools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8">
            <a:extLst>
              <a:ext uri="{FF2B5EF4-FFF2-40B4-BE49-F238E27FC236}">
                <a16:creationId xmlns:a16="http://schemas.microsoft.com/office/drawing/2014/main" id="{8B5D1859-2D1D-4CE2-B397-E9DE9F3CB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1987" y="546169"/>
            <a:ext cx="144802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Trello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F8B2A5A-7BD7-4573-8356-727EC493E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205" y="1254055"/>
            <a:ext cx="8677588" cy="538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707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5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30748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749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0726" name="文本框 8"/>
          <p:cNvSpPr txBox="1">
            <a:spLocks noChangeArrowheads="1"/>
          </p:cNvSpPr>
          <p:nvPr/>
        </p:nvSpPr>
        <p:spPr bwMode="auto">
          <a:xfrm>
            <a:off x="1109836" y="414889"/>
            <a:ext cx="16168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 Tools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8">
            <a:extLst>
              <a:ext uri="{FF2B5EF4-FFF2-40B4-BE49-F238E27FC236}">
                <a16:creationId xmlns:a16="http://schemas.microsoft.com/office/drawing/2014/main" id="{8B5D1859-2D1D-4CE2-B397-E9DE9F3CB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4115" y="1105175"/>
            <a:ext cx="44037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– </a:t>
            </a:r>
            <a:r>
              <a:rPr lang="zh-TW" alt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版本控制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FB9E856-0AD1-48E5-8D2A-A769521E0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465" y="1813061"/>
            <a:ext cx="8203069" cy="492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197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5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30748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749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0726" name="文本框 8"/>
          <p:cNvSpPr txBox="1">
            <a:spLocks noChangeArrowheads="1"/>
          </p:cNvSpPr>
          <p:nvPr/>
        </p:nvSpPr>
        <p:spPr bwMode="auto">
          <a:xfrm>
            <a:off x="1109836" y="414889"/>
            <a:ext cx="16168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 Tools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1FF38D7-5D5D-4A86-938B-8AA3CC45D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857" y="1664127"/>
            <a:ext cx="7468284" cy="4963712"/>
          </a:xfrm>
          <a:prstGeom prst="rect">
            <a:avLst/>
          </a:prstGeom>
        </p:spPr>
      </p:pic>
      <p:sp>
        <p:nvSpPr>
          <p:cNvPr id="10" name="文本框 8">
            <a:extLst>
              <a:ext uri="{FF2B5EF4-FFF2-40B4-BE49-F238E27FC236}">
                <a16:creationId xmlns:a16="http://schemas.microsoft.com/office/drawing/2014/main" id="{0670BD1A-14C3-4C82-AB2A-DF39DE503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9742" y="900112"/>
            <a:ext cx="309251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Pull Request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326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文本框 4"/>
          <p:cNvSpPr txBox="1">
            <a:spLocks noChangeArrowheads="1"/>
          </p:cNvSpPr>
          <p:nvPr/>
        </p:nvSpPr>
        <p:spPr bwMode="auto">
          <a:xfrm>
            <a:off x="3971925" y="1822450"/>
            <a:ext cx="1603324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9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5" name="文本框 34"/>
          <p:cNvSpPr txBox="1">
            <a:spLocks noChangeArrowheads="1"/>
          </p:cNvSpPr>
          <p:nvPr/>
        </p:nvSpPr>
        <p:spPr bwMode="auto">
          <a:xfrm>
            <a:off x="5929109" y="3840163"/>
            <a:ext cx="489005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Architecture </a:t>
            </a:r>
          </a:p>
          <a:p>
            <a:pPr eaLnBrk="1" hangingPunct="1"/>
            <a:r>
              <a:rPr lang="en-US" altLang="zh-TW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6" name="等腰三角形 7"/>
          <p:cNvSpPr>
            <a:spLocks noChangeArrowheads="1"/>
          </p:cNvSpPr>
          <p:nvPr/>
        </p:nvSpPr>
        <p:spPr bwMode="auto">
          <a:xfrm rot="10800000">
            <a:off x="7002463" y="0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557" name="等腰三角形 37"/>
          <p:cNvSpPr>
            <a:spLocks noChangeArrowheads="1"/>
          </p:cNvSpPr>
          <p:nvPr/>
        </p:nvSpPr>
        <p:spPr bwMode="auto">
          <a:xfrm>
            <a:off x="1452563" y="4264025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558" name="文本框 38"/>
          <p:cNvSpPr txBox="1">
            <a:spLocks noChangeArrowheads="1"/>
          </p:cNvSpPr>
          <p:nvPr/>
        </p:nvSpPr>
        <p:spPr bwMode="auto">
          <a:xfrm>
            <a:off x="6013450" y="3316288"/>
            <a:ext cx="2411622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3030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THREE</a:t>
            </a:r>
            <a:endParaRPr lang="zh-CN" altLang="en-US" sz="2800" dirty="0">
              <a:solidFill>
                <a:srgbClr val="3030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9" name="直角三角形 13"/>
          <p:cNvSpPr>
            <a:spLocks noChangeArrowheads="1"/>
          </p:cNvSpPr>
          <p:nvPr/>
        </p:nvSpPr>
        <p:spPr bwMode="auto">
          <a:xfrm rot="10800000" flipH="1">
            <a:off x="8499475" y="-9525"/>
            <a:ext cx="1511300" cy="2603500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560" name="直角三角形 39"/>
          <p:cNvSpPr>
            <a:spLocks noChangeArrowheads="1"/>
          </p:cNvSpPr>
          <p:nvPr/>
        </p:nvSpPr>
        <p:spPr bwMode="auto">
          <a:xfrm flipH="1">
            <a:off x="1446213" y="4241800"/>
            <a:ext cx="1512887" cy="2601913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5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30748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749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0726" name="文本框 8"/>
          <p:cNvSpPr txBox="1">
            <a:spLocks noChangeArrowheads="1"/>
          </p:cNvSpPr>
          <p:nvPr/>
        </p:nvSpPr>
        <p:spPr bwMode="auto">
          <a:xfrm>
            <a:off x="1176338" y="454025"/>
            <a:ext cx="230069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Architecture </a:t>
            </a:r>
          </a:p>
          <a:p>
            <a:pPr eaLnBrk="1" hangingPunct="1"/>
            <a:r>
              <a:rPr lang="en-US" altLang="zh-TW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8">
            <a:extLst>
              <a:ext uri="{FF2B5EF4-FFF2-40B4-BE49-F238E27FC236}">
                <a16:creationId xmlns:a16="http://schemas.microsoft.com/office/drawing/2014/main" id="{10E8882E-E1E3-4523-A0F1-3C47A4D48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985" y="1057390"/>
            <a:ext cx="198003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TW" altLang="en-US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系統架構圖</a:t>
            </a:r>
            <a:endParaRPr lang="en-US" altLang="zh-CN" sz="2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D51EC032-4FDE-45DB-9C49-7DAF34C2F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932" y="1766534"/>
            <a:ext cx="5934136" cy="4637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5686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文本框 4"/>
          <p:cNvSpPr txBox="1">
            <a:spLocks noChangeArrowheads="1"/>
          </p:cNvSpPr>
          <p:nvPr/>
        </p:nvSpPr>
        <p:spPr bwMode="auto">
          <a:xfrm>
            <a:off x="3971925" y="1822450"/>
            <a:ext cx="1603324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9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5" name="文本框 34"/>
          <p:cNvSpPr txBox="1">
            <a:spLocks noChangeArrowheads="1"/>
          </p:cNvSpPr>
          <p:nvPr/>
        </p:nvSpPr>
        <p:spPr bwMode="auto">
          <a:xfrm>
            <a:off x="5837238" y="3840163"/>
            <a:ext cx="397737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Case Model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6" name="等腰三角形 7"/>
          <p:cNvSpPr>
            <a:spLocks noChangeArrowheads="1"/>
          </p:cNvSpPr>
          <p:nvPr/>
        </p:nvSpPr>
        <p:spPr bwMode="auto">
          <a:xfrm rot="10800000">
            <a:off x="7002463" y="0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797" name="等腰三角形 37"/>
          <p:cNvSpPr>
            <a:spLocks noChangeArrowheads="1"/>
          </p:cNvSpPr>
          <p:nvPr/>
        </p:nvSpPr>
        <p:spPr bwMode="auto">
          <a:xfrm>
            <a:off x="1452563" y="4264025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798" name="文本框 38"/>
          <p:cNvSpPr txBox="1">
            <a:spLocks noChangeArrowheads="1"/>
          </p:cNvSpPr>
          <p:nvPr/>
        </p:nvSpPr>
        <p:spPr bwMode="auto">
          <a:xfrm>
            <a:off x="6013450" y="3316288"/>
            <a:ext cx="2219325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3030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FOUR</a:t>
            </a:r>
            <a:endParaRPr lang="zh-CN" altLang="en-US" sz="2800" dirty="0">
              <a:solidFill>
                <a:srgbClr val="3030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9" name="直角三角形 13"/>
          <p:cNvSpPr>
            <a:spLocks noChangeArrowheads="1"/>
          </p:cNvSpPr>
          <p:nvPr/>
        </p:nvSpPr>
        <p:spPr bwMode="auto">
          <a:xfrm rot="10800000" flipH="1">
            <a:off x="8499475" y="-9525"/>
            <a:ext cx="1511300" cy="2603500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800" name="直角三角形 39"/>
          <p:cNvSpPr>
            <a:spLocks noChangeArrowheads="1"/>
          </p:cNvSpPr>
          <p:nvPr/>
        </p:nvSpPr>
        <p:spPr bwMode="auto">
          <a:xfrm flipH="1">
            <a:off x="1446213" y="4241800"/>
            <a:ext cx="1512887" cy="2601913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709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5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30748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749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0726" name="文本框 8"/>
          <p:cNvSpPr txBox="1">
            <a:spLocks noChangeArrowheads="1"/>
          </p:cNvSpPr>
          <p:nvPr/>
        </p:nvSpPr>
        <p:spPr bwMode="auto">
          <a:xfrm>
            <a:off x="1109836" y="414889"/>
            <a:ext cx="18902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Case Model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881A311-8591-40FF-A2B6-BEE30C3FB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483" y="1117185"/>
            <a:ext cx="4533034" cy="5285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87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文本框 4"/>
          <p:cNvSpPr txBox="1">
            <a:spLocks noChangeArrowheads="1"/>
          </p:cNvSpPr>
          <p:nvPr/>
        </p:nvSpPr>
        <p:spPr bwMode="auto">
          <a:xfrm>
            <a:off x="3971925" y="1822450"/>
            <a:ext cx="1603324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sz="19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75" name="文本框 34"/>
          <p:cNvSpPr txBox="1">
            <a:spLocks noChangeArrowheads="1"/>
          </p:cNvSpPr>
          <p:nvPr/>
        </p:nvSpPr>
        <p:spPr bwMode="auto">
          <a:xfrm>
            <a:off x="5891213" y="3848100"/>
            <a:ext cx="24649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Case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76" name="等腰三角形 7"/>
          <p:cNvSpPr>
            <a:spLocks noChangeArrowheads="1"/>
          </p:cNvSpPr>
          <p:nvPr/>
        </p:nvSpPr>
        <p:spPr bwMode="auto">
          <a:xfrm rot="10800000">
            <a:off x="7002463" y="0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677" name="等腰三角形 37"/>
          <p:cNvSpPr>
            <a:spLocks noChangeArrowheads="1"/>
          </p:cNvSpPr>
          <p:nvPr/>
        </p:nvSpPr>
        <p:spPr bwMode="auto">
          <a:xfrm>
            <a:off x="1452563" y="4264025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678" name="文本框 38"/>
          <p:cNvSpPr txBox="1">
            <a:spLocks noChangeArrowheads="1"/>
          </p:cNvSpPr>
          <p:nvPr/>
        </p:nvSpPr>
        <p:spPr bwMode="auto">
          <a:xfrm>
            <a:off x="6013450" y="3316288"/>
            <a:ext cx="1998111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3030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FIVE</a:t>
            </a:r>
            <a:endParaRPr lang="zh-CN" altLang="en-US" sz="2800" dirty="0">
              <a:solidFill>
                <a:srgbClr val="3030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79" name="直角三角形 13"/>
          <p:cNvSpPr>
            <a:spLocks noChangeArrowheads="1"/>
          </p:cNvSpPr>
          <p:nvPr/>
        </p:nvSpPr>
        <p:spPr bwMode="auto">
          <a:xfrm rot="10800000" flipH="1">
            <a:off x="8499475" y="-9525"/>
            <a:ext cx="1511300" cy="2603500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680" name="直角三角形 39"/>
          <p:cNvSpPr>
            <a:spLocks noChangeArrowheads="1"/>
          </p:cNvSpPr>
          <p:nvPr/>
        </p:nvSpPr>
        <p:spPr bwMode="auto">
          <a:xfrm flipH="1">
            <a:off x="1446213" y="4241800"/>
            <a:ext cx="1512887" cy="2601913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5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30748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749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0726" name="文本框 8"/>
          <p:cNvSpPr txBox="1">
            <a:spLocks noChangeArrowheads="1"/>
          </p:cNvSpPr>
          <p:nvPr/>
        </p:nvSpPr>
        <p:spPr bwMode="auto">
          <a:xfrm>
            <a:off x="1176338" y="454025"/>
            <a:ext cx="12106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Case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4" name="表格 3">
            <a:extLst>
              <a:ext uri="{FF2B5EF4-FFF2-40B4-BE49-F238E27FC236}">
                <a16:creationId xmlns:a16="http://schemas.microsoft.com/office/drawing/2014/main" id="{F892A063-FD49-4B78-A956-37FF43F7E5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342005"/>
              </p:ext>
            </p:extLst>
          </p:nvPr>
        </p:nvGraphicFramePr>
        <p:xfrm>
          <a:off x="2607838" y="1690255"/>
          <a:ext cx="6976324" cy="43120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337">
                  <a:extLst>
                    <a:ext uri="{9D8B030D-6E8A-4147-A177-3AD203B41FA5}">
                      <a16:colId xmlns:a16="http://schemas.microsoft.com/office/drawing/2014/main" val="775829489"/>
                    </a:ext>
                  </a:extLst>
                </a:gridCol>
                <a:gridCol w="4589987">
                  <a:extLst>
                    <a:ext uri="{9D8B030D-6E8A-4147-A177-3AD203B41FA5}">
                      <a16:colId xmlns:a16="http://schemas.microsoft.com/office/drawing/2014/main" val="2513755967"/>
                    </a:ext>
                  </a:extLst>
                </a:gridCol>
              </a:tblGrid>
              <a:tr h="563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kern="100" dirty="0">
                          <a:effectLst/>
                        </a:rPr>
                        <a:t>測試項目</a:t>
                      </a:r>
                      <a:endParaRPr lang="zh-TW" alt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anchor="ctr">
                    <a:solidFill>
                      <a:srgbClr val="2B7D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kern="100" dirty="0">
                          <a:effectLst/>
                        </a:rPr>
                        <a:t>測試工具</a:t>
                      </a:r>
                      <a:endParaRPr lang="zh-TW" alt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anchor="ctr">
                    <a:solidFill>
                      <a:srgbClr val="2B7D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3336253"/>
                  </a:ext>
                </a:extLst>
              </a:tr>
              <a:tr h="101498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kern="100" dirty="0">
                          <a:effectLst/>
                        </a:rPr>
                        <a:t>Integration </a:t>
                      </a:r>
                      <a:r>
                        <a:rPr lang="en-US" altLang="zh-TW" sz="2400" kern="100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Test</a:t>
                      </a:r>
                      <a:endParaRPr lang="zh-TW" altLang="zh-TW" sz="2400" kern="100" dirty="0"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anchor="ctr">
                    <a:solidFill>
                      <a:srgbClr val="74CE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kern="100" dirty="0">
                          <a:effectLst/>
                        </a:rPr>
                        <a:t>Manual</a:t>
                      </a:r>
                      <a:endParaRPr lang="zh-TW" alt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anchor="ctr">
                    <a:solidFill>
                      <a:srgbClr val="74CE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553334"/>
                  </a:ext>
                </a:extLst>
              </a:tr>
              <a:tr h="9110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kern="100" dirty="0">
                          <a:effectLst/>
                        </a:rPr>
                        <a:t>Unit Test</a:t>
                      </a:r>
                      <a:endParaRPr lang="zh-TW" alt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anchor="ctr">
                    <a:solidFill>
                      <a:srgbClr val="74CE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kern="100" dirty="0">
                          <a:effectLst/>
                        </a:rPr>
                        <a:t>JUnit</a:t>
                      </a:r>
                      <a:endParaRPr lang="zh-TW" alt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anchor="ctr">
                    <a:solidFill>
                      <a:srgbClr val="74CE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498106"/>
                  </a:ext>
                </a:extLst>
              </a:tr>
              <a:tr h="9110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Issue/Bugs</a:t>
                      </a:r>
                      <a:endParaRPr lang="zh-TW" alt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anchor="ctr">
                    <a:solidFill>
                      <a:srgbClr val="74CE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SonarQube</a:t>
                      </a:r>
                      <a:endParaRPr lang="zh-TW" alt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anchor="ctr">
                    <a:solidFill>
                      <a:srgbClr val="74CE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991755"/>
                  </a:ext>
                </a:extLst>
              </a:tr>
              <a:tr h="9110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Quality</a:t>
                      </a:r>
                      <a:endParaRPr lang="zh-TW" alt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anchor="ctr">
                    <a:solidFill>
                      <a:srgbClr val="74CE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SonarQube</a:t>
                      </a:r>
                      <a:endParaRPr lang="zh-TW" alt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anchor="ctr">
                    <a:solidFill>
                      <a:srgbClr val="74CE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342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9090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5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30748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749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0726" name="文本框 8"/>
          <p:cNvSpPr txBox="1">
            <a:spLocks noChangeArrowheads="1"/>
          </p:cNvSpPr>
          <p:nvPr/>
        </p:nvSpPr>
        <p:spPr bwMode="auto">
          <a:xfrm>
            <a:off x="1176338" y="454025"/>
            <a:ext cx="12106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Case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8">
            <a:extLst>
              <a:ext uri="{FF2B5EF4-FFF2-40B4-BE49-F238E27FC236}">
                <a16:creationId xmlns:a16="http://schemas.microsoft.com/office/drawing/2014/main" id="{C42970A9-6E0C-4138-B54D-C792DCC2A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4214" y="1172210"/>
            <a:ext cx="368357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Integration Test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2CCE8AD-E208-4373-AF60-AB8CBC5F6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300708"/>
              </p:ext>
            </p:extLst>
          </p:nvPr>
        </p:nvGraphicFramePr>
        <p:xfrm>
          <a:off x="2891458" y="2037115"/>
          <a:ext cx="6409084" cy="45839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0441">
                  <a:extLst>
                    <a:ext uri="{9D8B030D-6E8A-4147-A177-3AD203B41FA5}">
                      <a16:colId xmlns:a16="http://schemas.microsoft.com/office/drawing/2014/main" val="1160364340"/>
                    </a:ext>
                  </a:extLst>
                </a:gridCol>
                <a:gridCol w="5768643">
                  <a:extLst>
                    <a:ext uri="{9D8B030D-6E8A-4147-A177-3AD203B41FA5}">
                      <a16:colId xmlns:a16="http://schemas.microsoft.com/office/drawing/2014/main" val="2693173782"/>
                    </a:ext>
                  </a:extLst>
                </a:gridCol>
              </a:tblGrid>
              <a:tr h="24126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zh-TW" sz="1600" kern="100">
                          <a:effectLst/>
                        </a:rPr>
                        <a:t>編號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</a:pPr>
                      <a:r>
                        <a:rPr lang="en-US" sz="1600" kern="100">
                          <a:effectLst/>
                        </a:rPr>
                        <a:t>11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6807608"/>
                  </a:ext>
                </a:extLst>
              </a:tr>
              <a:tr h="24126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zh-TW" sz="1600" kern="100">
                          <a:effectLst/>
                        </a:rPr>
                        <a:t>功能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</a:pPr>
                      <a:r>
                        <a:rPr lang="zh-TW" sz="1600" kern="100" dirty="0">
                          <a:effectLst/>
                        </a:rPr>
                        <a:t>刪除</a:t>
                      </a:r>
                      <a:r>
                        <a:rPr lang="en-US" sz="1600" kern="100" dirty="0">
                          <a:effectLst/>
                        </a:rPr>
                        <a:t>Project</a:t>
                      </a:r>
                      <a:r>
                        <a:rPr lang="zh-TW" sz="1600" kern="100" dirty="0">
                          <a:effectLst/>
                        </a:rPr>
                        <a:t>內</a:t>
                      </a:r>
                      <a:r>
                        <a:rPr lang="en-US" sz="1600" kern="100" dirty="0">
                          <a:effectLst/>
                        </a:rPr>
                        <a:t>Repository</a:t>
                      </a:r>
                      <a:r>
                        <a:rPr lang="zh-TW" sz="1600" kern="100" dirty="0">
                          <a:effectLst/>
                        </a:rPr>
                        <a:t>的功能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22585620"/>
                  </a:ext>
                </a:extLst>
              </a:tr>
              <a:tr h="24126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zh-TW" sz="1600" kern="100">
                          <a:effectLst/>
                        </a:rPr>
                        <a:t>情境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</a:pPr>
                      <a:r>
                        <a:rPr lang="zh-TW" sz="1600" kern="100" dirty="0">
                          <a:effectLst/>
                        </a:rPr>
                        <a:t>使用者成功刪除專案內的</a:t>
                      </a:r>
                      <a:r>
                        <a:rPr lang="en-US" sz="1600" kern="100" dirty="0">
                          <a:effectLst/>
                        </a:rPr>
                        <a:t>Sonar Repository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16253424"/>
                  </a:ext>
                </a:extLst>
              </a:tr>
              <a:tr h="3860157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zh-TW" sz="1600" kern="100">
                          <a:effectLst/>
                        </a:rPr>
                        <a:t>步驟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</a:pPr>
                      <a:r>
                        <a:rPr lang="zh-TW" sz="1600" kern="100" dirty="0">
                          <a:effectLst/>
                        </a:rPr>
                        <a:t>進入</a:t>
                      </a:r>
                      <a:r>
                        <a:rPr lang="en-US" sz="1600" kern="100" dirty="0">
                          <a:effectLst/>
                        </a:rPr>
                        <a:t>PVS</a:t>
                      </a:r>
                      <a:r>
                        <a:rPr lang="zh-TW" sz="1600" kern="100" dirty="0">
                          <a:effectLst/>
                        </a:rPr>
                        <a:t>登入頁面</a:t>
                      </a:r>
                      <a:r>
                        <a:rPr lang="en-US" sz="1600" kern="100" dirty="0">
                          <a:effectLst/>
                        </a:rPr>
                        <a:t>(</a:t>
                      </a:r>
                      <a:r>
                        <a:rPr lang="en-US" sz="1600" u="sng" kern="100" dirty="0">
                          <a:effectLst/>
                          <a:hlinkClick r:id="rId2"/>
                        </a:rPr>
                        <a:t>http://localhost:3001/login</a:t>
                      </a:r>
                      <a:r>
                        <a:rPr lang="en-US" sz="1600" kern="100" dirty="0">
                          <a:effectLst/>
                        </a:rPr>
                        <a:t>)</a:t>
                      </a:r>
                      <a:endParaRPr lang="zh-TW" sz="1600" kern="100" dirty="0">
                        <a:effectLst/>
                      </a:endParaRPr>
                    </a:p>
                    <a:p>
                      <a:pPr algn="just">
                        <a:lnSpc>
                          <a:spcPts val="1800"/>
                        </a:lnSpc>
                      </a:pPr>
                      <a:r>
                        <a:rPr lang="en-US" sz="1600" kern="100" dirty="0">
                          <a:effectLst/>
                        </a:rPr>
                        <a:t>Username</a:t>
                      </a:r>
                      <a:r>
                        <a:rPr lang="zh-TW" sz="1600" kern="100" dirty="0">
                          <a:effectLst/>
                        </a:rPr>
                        <a:t>與</a:t>
                      </a:r>
                      <a:r>
                        <a:rPr lang="en-US" sz="1600" kern="100" dirty="0">
                          <a:effectLst/>
                        </a:rPr>
                        <a:t>Password</a:t>
                      </a:r>
                      <a:r>
                        <a:rPr lang="zh-TW" sz="1600" kern="100" dirty="0">
                          <a:effectLst/>
                        </a:rPr>
                        <a:t>填入</a:t>
                      </a:r>
                      <a:r>
                        <a:rPr lang="en-US" sz="1600" kern="100" dirty="0">
                          <a:effectLst/>
                        </a:rPr>
                        <a:t>user</a:t>
                      </a:r>
                      <a:endParaRPr lang="zh-TW" sz="1600" kern="100" dirty="0">
                        <a:effectLst/>
                      </a:endParaRPr>
                    </a:p>
                    <a:p>
                      <a:pPr algn="just">
                        <a:lnSpc>
                          <a:spcPts val="1800"/>
                        </a:lnSpc>
                      </a:pPr>
                      <a:r>
                        <a:rPr lang="zh-TW" sz="1600" kern="100" dirty="0">
                          <a:effectLst/>
                        </a:rPr>
                        <a:t>點選</a:t>
                      </a:r>
                      <a:r>
                        <a:rPr lang="en-US" sz="1600" kern="100" dirty="0">
                          <a:effectLst/>
                        </a:rPr>
                        <a:t>LOGIN</a:t>
                      </a:r>
                      <a:r>
                        <a:rPr lang="zh-TW" sz="1600" kern="100" dirty="0">
                          <a:effectLst/>
                        </a:rPr>
                        <a:t>按鈕</a:t>
                      </a:r>
                    </a:p>
                    <a:p>
                      <a:pPr algn="just">
                        <a:lnSpc>
                          <a:spcPts val="1800"/>
                        </a:lnSpc>
                      </a:pPr>
                      <a:r>
                        <a:rPr lang="zh-TW" sz="1600" kern="100" dirty="0">
                          <a:effectLst/>
                        </a:rPr>
                        <a:t>進入</a:t>
                      </a:r>
                      <a:r>
                        <a:rPr lang="en-US" sz="1600" kern="100" dirty="0">
                          <a:effectLst/>
                        </a:rPr>
                        <a:t>PVS</a:t>
                      </a:r>
                      <a:r>
                        <a:rPr lang="zh-TW" sz="1600" kern="100" dirty="0">
                          <a:effectLst/>
                        </a:rPr>
                        <a:t>專案選擇頁面</a:t>
                      </a:r>
                      <a:r>
                        <a:rPr lang="en-US" sz="1600" kern="100" dirty="0">
                          <a:effectLst/>
                        </a:rPr>
                        <a:t>(</a:t>
                      </a:r>
                      <a:r>
                        <a:rPr lang="en-US" sz="1600" u="sng" kern="100" dirty="0">
                          <a:effectLst/>
                          <a:hlinkClick r:id="rId3"/>
                        </a:rPr>
                        <a:t>http://localhost:3001/select</a:t>
                      </a:r>
                      <a:r>
                        <a:rPr lang="en-US" sz="1600" kern="100" dirty="0">
                          <a:effectLst/>
                        </a:rPr>
                        <a:t>)</a:t>
                      </a:r>
                      <a:endParaRPr lang="zh-TW" sz="1600" kern="100" dirty="0">
                        <a:effectLst/>
                      </a:endParaRPr>
                    </a:p>
                    <a:p>
                      <a:pPr algn="just">
                        <a:lnSpc>
                          <a:spcPts val="1800"/>
                        </a:lnSpc>
                      </a:pPr>
                      <a:r>
                        <a:rPr lang="zh-TW" sz="1600" kern="100" dirty="0">
                          <a:effectLst/>
                        </a:rPr>
                        <a:t>點選</a:t>
                      </a:r>
                      <a:r>
                        <a:rPr lang="en-US" sz="1600" kern="100" dirty="0">
                          <a:effectLst/>
                        </a:rPr>
                        <a:t>+</a:t>
                      </a:r>
                      <a:r>
                        <a:rPr lang="zh-TW" sz="1600" kern="100" dirty="0">
                          <a:effectLst/>
                        </a:rPr>
                        <a:t>號按鈕建立專案</a:t>
                      </a:r>
                    </a:p>
                    <a:p>
                      <a:pPr algn="just">
                        <a:lnSpc>
                          <a:spcPts val="1800"/>
                        </a:lnSpc>
                      </a:pPr>
                      <a:r>
                        <a:rPr lang="en-US" sz="1600" kern="100" dirty="0">
                          <a:effectLst/>
                        </a:rPr>
                        <a:t>Project Name</a:t>
                      </a:r>
                      <a:r>
                        <a:rPr lang="zh-TW" sz="1600" kern="100" dirty="0">
                          <a:effectLst/>
                        </a:rPr>
                        <a:t>填入</a:t>
                      </a:r>
                      <a:r>
                        <a:rPr lang="en-US" sz="1600" kern="100" dirty="0">
                          <a:effectLst/>
                        </a:rPr>
                        <a:t>SE</a:t>
                      </a:r>
                      <a:endParaRPr lang="zh-TW" sz="1600" kern="100" dirty="0">
                        <a:effectLst/>
                      </a:endParaRPr>
                    </a:p>
                    <a:p>
                      <a:pPr algn="just">
                        <a:lnSpc>
                          <a:spcPts val="1800"/>
                        </a:lnSpc>
                      </a:pPr>
                      <a:r>
                        <a:rPr lang="zh-TW" sz="1600" kern="100" dirty="0">
                          <a:effectLst/>
                        </a:rPr>
                        <a:t>點選</a:t>
                      </a:r>
                      <a:r>
                        <a:rPr lang="en-US" sz="1600" kern="100" dirty="0">
                          <a:effectLst/>
                        </a:rPr>
                        <a:t>CREATE</a:t>
                      </a:r>
                      <a:r>
                        <a:rPr lang="zh-TW" sz="1600" kern="100" dirty="0">
                          <a:effectLst/>
                        </a:rPr>
                        <a:t>按鈕</a:t>
                      </a:r>
                    </a:p>
                    <a:p>
                      <a:pPr algn="just">
                        <a:lnSpc>
                          <a:spcPts val="1800"/>
                        </a:lnSpc>
                      </a:pPr>
                      <a:r>
                        <a:rPr lang="zh-TW" sz="1600" kern="100" dirty="0">
                          <a:effectLst/>
                        </a:rPr>
                        <a:t>點選</a:t>
                      </a:r>
                      <a:r>
                        <a:rPr lang="en-US" sz="1600" kern="100" dirty="0">
                          <a:effectLst/>
                        </a:rPr>
                        <a:t>SE</a:t>
                      </a:r>
                      <a:r>
                        <a:rPr lang="zh-TW" sz="1600" kern="100" dirty="0">
                          <a:effectLst/>
                        </a:rPr>
                        <a:t>專案底下的</a:t>
                      </a:r>
                      <a:r>
                        <a:rPr lang="en-US" sz="1600" kern="100" dirty="0">
                          <a:effectLst/>
                        </a:rPr>
                        <a:t>+</a:t>
                      </a:r>
                      <a:r>
                        <a:rPr lang="zh-TW" sz="1600" kern="100" dirty="0">
                          <a:effectLst/>
                        </a:rPr>
                        <a:t>號新增</a:t>
                      </a:r>
                      <a:r>
                        <a:rPr lang="en-US" sz="1600" kern="100" dirty="0">
                          <a:effectLst/>
                        </a:rPr>
                        <a:t>Repository</a:t>
                      </a:r>
                      <a:endParaRPr lang="zh-TW" sz="1600" kern="100" dirty="0">
                        <a:effectLst/>
                      </a:endParaRPr>
                    </a:p>
                    <a:p>
                      <a:pPr algn="just">
                        <a:lnSpc>
                          <a:spcPts val="1800"/>
                        </a:lnSpc>
                      </a:pPr>
                      <a:r>
                        <a:rPr lang="zh-TW" sz="1600" kern="100" dirty="0">
                          <a:effectLst/>
                        </a:rPr>
                        <a:t>選擇</a:t>
                      </a:r>
                      <a:r>
                        <a:rPr lang="en-US" sz="1600" kern="100" dirty="0">
                          <a:effectLst/>
                        </a:rPr>
                        <a:t>Repository</a:t>
                      </a:r>
                      <a:r>
                        <a:rPr lang="zh-TW" sz="1600" kern="100" dirty="0">
                          <a:effectLst/>
                        </a:rPr>
                        <a:t>類型為</a:t>
                      </a:r>
                      <a:r>
                        <a:rPr lang="en-US" sz="1600" kern="100" dirty="0">
                          <a:effectLst/>
                        </a:rPr>
                        <a:t>Sonar</a:t>
                      </a:r>
                      <a:endParaRPr lang="zh-TW" sz="1600" kern="100" dirty="0">
                        <a:effectLst/>
                      </a:endParaRPr>
                    </a:p>
                    <a:p>
                      <a:pPr algn="just">
                        <a:lnSpc>
                          <a:spcPts val="1800"/>
                        </a:lnSpc>
                      </a:pPr>
                      <a:r>
                        <a:rPr lang="en-US" sz="1600" kern="100" dirty="0">
                          <a:effectLst/>
                        </a:rPr>
                        <a:t>Repository URL</a:t>
                      </a:r>
                      <a:r>
                        <a:rPr lang="zh-TW" sz="1600" kern="100" dirty="0">
                          <a:effectLst/>
                        </a:rPr>
                        <a:t>填入</a:t>
                      </a:r>
                      <a:r>
                        <a:rPr lang="en-US" sz="1600" kern="100" dirty="0">
                          <a:effectLst/>
                        </a:rPr>
                        <a:t>http://localhost:9000/dashboard?id=SE</a:t>
                      </a:r>
                      <a:endParaRPr lang="zh-TW" sz="1600" kern="100" dirty="0">
                        <a:effectLst/>
                      </a:endParaRPr>
                    </a:p>
                    <a:p>
                      <a:pPr algn="just">
                        <a:lnSpc>
                          <a:spcPts val="1800"/>
                        </a:lnSpc>
                      </a:pPr>
                      <a:r>
                        <a:rPr lang="zh-TW" sz="1600" kern="100" dirty="0">
                          <a:effectLst/>
                        </a:rPr>
                        <a:t>點選</a:t>
                      </a:r>
                      <a:r>
                        <a:rPr lang="en-US" sz="1600" kern="100" dirty="0">
                          <a:effectLst/>
                        </a:rPr>
                        <a:t>CREATE</a:t>
                      </a:r>
                      <a:r>
                        <a:rPr lang="zh-TW" sz="1600" kern="100" dirty="0">
                          <a:effectLst/>
                        </a:rPr>
                        <a:t>按鈕</a:t>
                      </a:r>
                    </a:p>
                    <a:p>
                      <a:pPr algn="just">
                        <a:lnSpc>
                          <a:spcPts val="1800"/>
                        </a:lnSpc>
                      </a:pPr>
                      <a:r>
                        <a:rPr lang="zh-TW" sz="1600" kern="100" dirty="0">
                          <a:effectLst/>
                        </a:rPr>
                        <a:t>新增成功回到</a:t>
                      </a:r>
                      <a:r>
                        <a:rPr lang="en-US" sz="1600" kern="100" dirty="0">
                          <a:effectLst/>
                        </a:rPr>
                        <a:t>PVS</a:t>
                      </a:r>
                      <a:r>
                        <a:rPr lang="zh-TW" sz="1600" kern="100" dirty="0">
                          <a:effectLst/>
                        </a:rPr>
                        <a:t>專案選擇頁面</a:t>
                      </a:r>
                      <a:r>
                        <a:rPr lang="en-US" sz="1600" kern="100" dirty="0">
                          <a:effectLst/>
                        </a:rPr>
                        <a:t>(</a:t>
                      </a:r>
                      <a:r>
                        <a:rPr lang="en-US" sz="1600" u="sng" kern="100" dirty="0">
                          <a:effectLst/>
                          <a:hlinkClick r:id="rId3"/>
                        </a:rPr>
                        <a:t>http://localhost:3001/select</a:t>
                      </a:r>
                      <a:r>
                        <a:rPr lang="en-US" sz="1600" kern="100" dirty="0">
                          <a:effectLst/>
                        </a:rPr>
                        <a:t>)</a:t>
                      </a:r>
                      <a:endParaRPr lang="zh-TW" sz="1600" kern="100" dirty="0">
                        <a:effectLst/>
                      </a:endParaRPr>
                    </a:p>
                    <a:p>
                      <a:pPr algn="just">
                        <a:lnSpc>
                          <a:spcPts val="1800"/>
                        </a:lnSpc>
                      </a:pPr>
                      <a:r>
                        <a:rPr lang="zh-TW" sz="1600" kern="100" dirty="0">
                          <a:effectLst/>
                        </a:rPr>
                        <a:t>點選</a:t>
                      </a:r>
                      <a:r>
                        <a:rPr lang="en-US" sz="1600" kern="100" dirty="0">
                          <a:effectLst/>
                        </a:rPr>
                        <a:t>SE</a:t>
                      </a:r>
                      <a:r>
                        <a:rPr lang="zh-TW" sz="1600" kern="100" dirty="0">
                          <a:effectLst/>
                        </a:rPr>
                        <a:t>專案底下的刪除按鈕</a:t>
                      </a:r>
                    </a:p>
                    <a:p>
                      <a:pPr algn="just">
                        <a:lnSpc>
                          <a:spcPts val="1800"/>
                        </a:lnSpc>
                      </a:pPr>
                      <a:r>
                        <a:rPr lang="zh-TW" sz="1600" kern="100" dirty="0">
                          <a:effectLst/>
                        </a:rPr>
                        <a:t>選擇</a:t>
                      </a:r>
                      <a:r>
                        <a:rPr lang="en-US" sz="1600" kern="100" dirty="0">
                          <a:effectLst/>
                        </a:rPr>
                        <a:t>Repository</a:t>
                      </a:r>
                      <a:r>
                        <a:rPr lang="zh-TW" sz="1600" kern="100" dirty="0">
                          <a:effectLst/>
                        </a:rPr>
                        <a:t>類型為</a:t>
                      </a:r>
                      <a:r>
                        <a:rPr lang="en-US" sz="1600" kern="100" dirty="0">
                          <a:effectLst/>
                        </a:rPr>
                        <a:t>Sonar</a:t>
                      </a:r>
                      <a:endParaRPr lang="zh-TW" sz="1600" kern="100" dirty="0">
                        <a:effectLst/>
                      </a:endParaRPr>
                    </a:p>
                    <a:p>
                      <a:pPr algn="just">
                        <a:lnSpc>
                          <a:spcPts val="1800"/>
                        </a:lnSpc>
                      </a:pPr>
                      <a:r>
                        <a:rPr lang="zh-TW" sz="1600" kern="100" dirty="0">
                          <a:effectLst/>
                        </a:rPr>
                        <a:t>點選</a:t>
                      </a:r>
                      <a:r>
                        <a:rPr lang="en-US" sz="1600" kern="100" dirty="0">
                          <a:effectLst/>
                        </a:rPr>
                        <a:t>DELETE</a:t>
                      </a:r>
                      <a:r>
                        <a:rPr lang="zh-TW" sz="1600" kern="100" dirty="0">
                          <a:effectLst/>
                        </a:rPr>
                        <a:t>按鈕</a:t>
                      </a:r>
                    </a:p>
                    <a:p>
                      <a:pPr algn="just">
                        <a:lnSpc>
                          <a:spcPts val="1800"/>
                        </a:lnSpc>
                      </a:pPr>
                      <a:r>
                        <a:rPr lang="zh-TW" sz="1600" kern="100" dirty="0">
                          <a:effectLst/>
                        </a:rPr>
                        <a:t>刪除成功回到</a:t>
                      </a:r>
                      <a:r>
                        <a:rPr lang="en-US" sz="1600" kern="100" dirty="0">
                          <a:effectLst/>
                        </a:rPr>
                        <a:t>PVS</a:t>
                      </a:r>
                      <a:r>
                        <a:rPr lang="zh-TW" sz="1600" kern="100" dirty="0">
                          <a:effectLst/>
                        </a:rPr>
                        <a:t>專案選擇頁面</a:t>
                      </a:r>
                      <a:r>
                        <a:rPr lang="en-US" sz="1600" kern="100" dirty="0">
                          <a:effectLst/>
                        </a:rPr>
                        <a:t>(</a:t>
                      </a:r>
                      <a:r>
                        <a:rPr lang="en-US" sz="1600" u="sng" kern="100" dirty="0">
                          <a:effectLst/>
                          <a:hlinkClick r:id="rId3"/>
                        </a:rPr>
                        <a:t>http://localhost:3001/select</a:t>
                      </a:r>
                      <a:r>
                        <a:rPr lang="en-US" sz="1600" kern="100" dirty="0">
                          <a:effectLst/>
                        </a:rPr>
                        <a:t>)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83706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4276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矩形 3"/>
          <p:cNvSpPr>
            <a:spLocks noChangeArrowheads="1"/>
          </p:cNvSpPr>
          <p:nvPr/>
        </p:nvSpPr>
        <p:spPr bwMode="auto">
          <a:xfrm>
            <a:off x="0" y="1935163"/>
            <a:ext cx="768350" cy="2895600"/>
          </a:xfrm>
          <a:prstGeom prst="rect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339" name="矩形 5"/>
          <p:cNvSpPr>
            <a:spLocks noChangeArrowheads="1"/>
          </p:cNvSpPr>
          <p:nvPr/>
        </p:nvSpPr>
        <p:spPr bwMode="auto">
          <a:xfrm>
            <a:off x="11423650" y="1935163"/>
            <a:ext cx="768350" cy="2895600"/>
          </a:xfrm>
          <a:prstGeom prst="rect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1797914" y="909687"/>
            <a:ext cx="1311275" cy="1311275"/>
            <a:chOff x="1304924" y="2348282"/>
            <a:chExt cx="1311275" cy="1311275"/>
          </a:xfrm>
        </p:grpSpPr>
        <p:sp>
          <p:nvSpPr>
            <p:cNvPr id="14340" name="矩形 9"/>
            <p:cNvSpPr>
              <a:spLocks noChangeArrowheads="1"/>
            </p:cNvSpPr>
            <p:nvPr/>
          </p:nvSpPr>
          <p:spPr bwMode="auto">
            <a:xfrm>
              <a:off x="1304924" y="2348282"/>
              <a:ext cx="1311275" cy="1311275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344" name="矩形 14"/>
            <p:cNvSpPr>
              <a:spLocks noChangeArrowheads="1"/>
            </p:cNvSpPr>
            <p:nvPr/>
          </p:nvSpPr>
          <p:spPr bwMode="auto">
            <a:xfrm>
              <a:off x="1404936" y="2445119"/>
              <a:ext cx="1119188" cy="11191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8800" b="1" dirty="0">
                  <a:solidFill>
                    <a:srgbClr val="30302F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1</a:t>
              </a:r>
              <a:endParaRPr lang="zh-CN" altLang="en-US" sz="8800" b="1" dirty="0">
                <a:solidFill>
                  <a:srgbClr val="30302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1797914" y="3848738"/>
            <a:ext cx="1312863" cy="1311275"/>
            <a:chOff x="3371850" y="2338063"/>
            <a:chExt cx="1312863" cy="1311275"/>
          </a:xfrm>
        </p:grpSpPr>
        <p:sp>
          <p:nvSpPr>
            <p:cNvPr id="14341" name="矩形 10"/>
            <p:cNvSpPr>
              <a:spLocks noChangeArrowheads="1"/>
            </p:cNvSpPr>
            <p:nvPr/>
          </p:nvSpPr>
          <p:spPr bwMode="auto">
            <a:xfrm>
              <a:off x="3371850" y="2338063"/>
              <a:ext cx="1312863" cy="1311275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345" name="矩形 18"/>
            <p:cNvSpPr>
              <a:spLocks noChangeArrowheads="1"/>
            </p:cNvSpPr>
            <p:nvPr/>
          </p:nvSpPr>
          <p:spPr bwMode="auto">
            <a:xfrm>
              <a:off x="3468688" y="2434900"/>
              <a:ext cx="1119187" cy="111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8800" b="1" dirty="0">
                  <a:solidFill>
                    <a:srgbClr val="30302F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3</a:t>
              </a:r>
              <a:endParaRPr lang="zh-CN" altLang="en-US" sz="8800" b="1" dirty="0">
                <a:solidFill>
                  <a:srgbClr val="30302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48D36B1A-E480-4027-9075-04CF4227CB29}"/>
              </a:ext>
            </a:extLst>
          </p:cNvPr>
          <p:cNvGrpSpPr/>
          <p:nvPr/>
        </p:nvGrpSpPr>
        <p:grpSpPr>
          <a:xfrm>
            <a:off x="1792123" y="5323732"/>
            <a:ext cx="1311275" cy="1311275"/>
            <a:chOff x="5421775" y="2350239"/>
            <a:chExt cx="1311275" cy="1311275"/>
          </a:xfrm>
        </p:grpSpPr>
        <p:sp>
          <p:nvSpPr>
            <p:cNvPr id="14342" name="矩形 11"/>
            <p:cNvSpPr>
              <a:spLocks noChangeArrowheads="1"/>
            </p:cNvSpPr>
            <p:nvPr/>
          </p:nvSpPr>
          <p:spPr bwMode="auto">
            <a:xfrm>
              <a:off x="5421775" y="2350239"/>
              <a:ext cx="1311275" cy="1311275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346" name="矩形 19"/>
            <p:cNvSpPr>
              <a:spLocks noChangeArrowheads="1"/>
            </p:cNvSpPr>
            <p:nvPr/>
          </p:nvSpPr>
          <p:spPr bwMode="auto">
            <a:xfrm>
              <a:off x="5518613" y="2447076"/>
              <a:ext cx="1117600" cy="111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8800" b="1" dirty="0">
                  <a:solidFill>
                    <a:srgbClr val="30302F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4</a:t>
              </a:r>
              <a:endParaRPr lang="zh-CN" altLang="en-US" sz="8800" b="1" dirty="0">
                <a:solidFill>
                  <a:srgbClr val="30302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28E4A156-2563-4C97-A640-532ECA20B7FB}"/>
              </a:ext>
            </a:extLst>
          </p:cNvPr>
          <p:cNvGrpSpPr/>
          <p:nvPr/>
        </p:nvGrpSpPr>
        <p:grpSpPr>
          <a:xfrm>
            <a:off x="6741735" y="909687"/>
            <a:ext cx="1312862" cy="1311275"/>
            <a:chOff x="7653603" y="2348282"/>
            <a:chExt cx="1312862" cy="1311275"/>
          </a:xfrm>
        </p:grpSpPr>
        <p:sp>
          <p:nvSpPr>
            <p:cNvPr id="14343" name="矩形 12"/>
            <p:cNvSpPr>
              <a:spLocks noChangeArrowheads="1"/>
            </p:cNvSpPr>
            <p:nvPr/>
          </p:nvSpPr>
          <p:spPr bwMode="auto">
            <a:xfrm>
              <a:off x="7653603" y="2348282"/>
              <a:ext cx="1312862" cy="1311275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347" name="矩形 20"/>
            <p:cNvSpPr>
              <a:spLocks noChangeArrowheads="1"/>
            </p:cNvSpPr>
            <p:nvPr/>
          </p:nvSpPr>
          <p:spPr bwMode="auto">
            <a:xfrm>
              <a:off x="7750440" y="2445119"/>
              <a:ext cx="1119188" cy="111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8800" b="1" dirty="0">
                  <a:solidFill>
                    <a:srgbClr val="30302F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5</a:t>
              </a:r>
              <a:endParaRPr lang="zh-CN" altLang="en-US" sz="8800" b="1" dirty="0">
                <a:solidFill>
                  <a:srgbClr val="30302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14352" name="文本框 25"/>
          <p:cNvSpPr txBox="1">
            <a:spLocks noChangeArrowheads="1"/>
          </p:cNvSpPr>
          <p:nvPr/>
        </p:nvSpPr>
        <p:spPr bwMode="auto">
          <a:xfrm>
            <a:off x="3355557" y="4280451"/>
            <a:ext cx="253332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Architecture </a:t>
            </a:r>
          </a:p>
          <a:p>
            <a:pPr eaLnBrk="1" hangingPunct="1"/>
            <a:r>
              <a:rPr lang="en-US" altLang="zh-TW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 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53" name="矩形 26"/>
          <p:cNvSpPr>
            <a:spLocks noChangeArrowheads="1"/>
          </p:cNvSpPr>
          <p:nvPr/>
        </p:nvSpPr>
        <p:spPr bwMode="auto">
          <a:xfrm>
            <a:off x="3349967" y="1324942"/>
            <a:ext cx="11112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54" name="矩形 27"/>
          <p:cNvSpPr>
            <a:spLocks noChangeArrowheads="1"/>
          </p:cNvSpPr>
          <p:nvPr/>
        </p:nvSpPr>
        <p:spPr bwMode="auto">
          <a:xfrm>
            <a:off x="8327026" y="2846251"/>
            <a:ext cx="7697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WBS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55" name="矩形 28"/>
          <p:cNvSpPr>
            <a:spLocks noChangeArrowheads="1"/>
          </p:cNvSpPr>
          <p:nvPr/>
        </p:nvSpPr>
        <p:spPr bwMode="auto">
          <a:xfrm>
            <a:off x="8295670" y="1324942"/>
            <a:ext cx="13248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Case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6612DEF3-A535-4C57-B849-269460B3E563}"/>
              </a:ext>
            </a:extLst>
          </p:cNvPr>
          <p:cNvGrpSpPr/>
          <p:nvPr/>
        </p:nvGrpSpPr>
        <p:grpSpPr>
          <a:xfrm>
            <a:off x="6740320" y="2390669"/>
            <a:ext cx="1311275" cy="1311275"/>
            <a:chOff x="9575801" y="2348282"/>
            <a:chExt cx="1311275" cy="1311275"/>
          </a:xfrm>
        </p:grpSpPr>
        <p:sp>
          <p:nvSpPr>
            <p:cNvPr id="2" name="矩形 9">
              <a:extLst>
                <a:ext uri="{FF2B5EF4-FFF2-40B4-BE49-F238E27FC236}">
                  <a16:creationId xmlns:a16="http://schemas.microsoft.com/office/drawing/2014/main" id="{9ABBDBB9-A611-408D-9DF3-C9AAE20F0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5801" y="2348282"/>
              <a:ext cx="1311275" cy="1311275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" name="矩形 14">
              <a:extLst>
                <a:ext uri="{FF2B5EF4-FFF2-40B4-BE49-F238E27FC236}">
                  <a16:creationId xmlns:a16="http://schemas.microsoft.com/office/drawing/2014/main" id="{02AD54A6-C9C9-4A77-8C13-39FEAD992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75813" y="2445119"/>
              <a:ext cx="1119188" cy="11191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8800" b="1" dirty="0">
                  <a:solidFill>
                    <a:srgbClr val="30302F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6</a:t>
              </a:r>
              <a:endParaRPr lang="zh-CN" altLang="en-US" sz="8800" b="1" dirty="0">
                <a:solidFill>
                  <a:srgbClr val="30302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9" name="矩形 28">
            <a:extLst>
              <a:ext uri="{FF2B5EF4-FFF2-40B4-BE49-F238E27FC236}">
                <a16:creationId xmlns:a16="http://schemas.microsoft.com/office/drawing/2014/main" id="{C7F16B0A-9BE5-4B25-9995-D62C05C05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0028" y="4293748"/>
            <a:ext cx="17812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Features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25">
            <a:extLst>
              <a:ext uri="{FF2B5EF4-FFF2-40B4-BE49-F238E27FC236}">
                <a16:creationId xmlns:a16="http://schemas.microsoft.com/office/drawing/2014/main" id="{EB5E6CD2-1A79-4072-A68A-ABC77C5B8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7587" y="58171"/>
            <a:ext cx="129682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目錄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6612DEF3-A535-4C57-B849-269460B3E563}"/>
              </a:ext>
            </a:extLst>
          </p:cNvPr>
          <p:cNvGrpSpPr/>
          <p:nvPr/>
        </p:nvGrpSpPr>
        <p:grpSpPr>
          <a:xfrm>
            <a:off x="6740320" y="3845574"/>
            <a:ext cx="1311275" cy="1311275"/>
            <a:chOff x="9575801" y="2348282"/>
            <a:chExt cx="1311275" cy="1311275"/>
          </a:xfrm>
        </p:grpSpPr>
        <p:sp>
          <p:nvSpPr>
            <p:cNvPr id="28" name="矩形 9">
              <a:extLst>
                <a:ext uri="{FF2B5EF4-FFF2-40B4-BE49-F238E27FC236}">
                  <a16:creationId xmlns:a16="http://schemas.microsoft.com/office/drawing/2014/main" id="{9ABBDBB9-A611-408D-9DF3-C9AAE20F0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5801" y="2348282"/>
              <a:ext cx="1311275" cy="1311275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9" name="矩形 14">
              <a:extLst>
                <a:ext uri="{FF2B5EF4-FFF2-40B4-BE49-F238E27FC236}">
                  <a16:creationId xmlns:a16="http://schemas.microsoft.com/office/drawing/2014/main" id="{02AD54A6-C9C9-4A77-8C13-39FEAD992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75813" y="2445119"/>
              <a:ext cx="1119188" cy="11191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8800" b="1" dirty="0">
                  <a:solidFill>
                    <a:srgbClr val="30302F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7</a:t>
              </a:r>
              <a:endParaRPr lang="zh-CN" altLang="en-US" sz="8800" b="1" dirty="0">
                <a:solidFill>
                  <a:srgbClr val="30302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30" name="文本框 25"/>
          <p:cNvSpPr txBox="1">
            <a:spLocks noChangeArrowheads="1"/>
          </p:cNvSpPr>
          <p:nvPr/>
        </p:nvSpPr>
        <p:spPr bwMode="auto">
          <a:xfrm>
            <a:off x="3339417" y="5771904"/>
            <a:ext cx="208101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Case Model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741E01F7-2A76-43E5-A5F7-7099E5CDFDD4}"/>
              </a:ext>
            </a:extLst>
          </p:cNvPr>
          <p:cNvGrpSpPr/>
          <p:nvPr/>
        </p:nvGrpSpPr>
        <p:grpSpPr>
          <a:xfrm>
            <a:off x="1792123" y="2384681"/>
            <a:ext cx="1312863" cy="1311275"/>
            <a:chOff x="3371850" y="2338063"/>
            <a:chExt cx="1312863" cy="1311275"/>
          </a:xfrm>
        </p:grpSpPr>
        <p:sp>
          <p:nvSpPr>
            <p:cNvPr id="36" name="矩形 10">
              <a:extLst>
                <a:ext uri="{FF2B5EF4-FFF2-40B4-BE49-F238E27FC236}">
                  <a16:creationId xmlns:a16="http://schemas.microsoft.com/office/drawing/2014/main" id="{F99AC70A-9A04-49E4-A76B-FA017939C8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1850" y="2338063"/>
              <a:ext cx="1312863" cy="1311275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7" name="矩形 18">
              <a:extLst>
                <a:ext uri="{FF2B5EF4-FFF2-40B4-BE49-F238E27FC236}">
                  <a16:creationId xmlns:a16="http://schemas.microsoft.com/office/drawing/2014/main" id="{D1ED06A6-6582-426C-BCEE-6F86CAF94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8688" y="2434900"/>
              <a:ext cx="1119187" cy="111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8800" b="1" dirty="0">
                  <a:solidFill>
                    <a:srgbClr val="30302F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</a:t>
              </a:r>
              <a:endParaRPr lang="zh-CN" altLang="en-US" sz="8800" b="1" dirty="0">
                <a:solidFill>
                  <a:srgbClr val="30302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38" name="文本框 25">
            <a:extLst>
              <a:ext uri="{FF2B5EF4-FFF2-40B4-BE49-F238E27FC236}">
                <a16:creationId xmlns:a16="http://schemas.microsoft.com/office/drawing/2014/main" id="{ACC9B3C9-6FE1-47E5-8E13-5AE8339E4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9766" y="2816394"/>
            <a:ext cx="17770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 Tools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矩形 28">
            <a:extLst>
              <a:ext uri="{FF2B5EF4-FFF2-40B4-BE49-F238E27FC236}">
                <a16:creationId xmlns:a16="http://schemas.microsoft.com/office/drawing/2014/main" id="{BCA57F6A-7D52-4609-9C94-5DE0A44FC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0028" y="5771906"/>
            <a:ext cx="869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A7448E74-F674-478A-A48C-572658C882AF}"/>
              </a:ext>
            </a:extLst>
          </p:cNvPr>
          <p:cNvGrpSpPr/>
          <p:nvPr/>
        </p:nvGrpSpPr>
        <p:grpSpPr>
          <a:xfrm>
            <a:off x="6740320" y="5323732"/>
            <a:ext cx="1311275" cy="1311275"/>
            <a:chOff x="9575801" y="2348282"/>
            <a:chExt cx="1311275" cy="1311275"/>
          </a:xfrm>
        </p:grpSpPr>
        <p:sp>
          <p:nvSpPr>
            <p:cNvPr id="45" name="矩形 9">
              <a:extLst>
                <a:ext uri="{FF2B5EF4-FFF2-40B4-BE49-F238E27FC236}">
                  <a16:creationId xmlns:a16="http://schemas.microsoft.com/office/drawing/2014/main" id="{0B34EC0A-3AE7-440C-8163-9332D7CBA5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5801" y="2348282"/>
              <a:ext cx="1311275" cy="1311275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6" name="矩形 14">
              <a:extLst>
                <a:ext uri="{FF2B5EF4-FFF2-40B4-BE49-F238E27FC236}">
                  <a16:creationId xmlns:a16="http://schemas.microsoft.com/office/drawing/2014/main" id="{E7933E22-5C60-46E1-9087-DF9A709858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75813" y="2445119"/>
              <a:ext cx="1119188" cy="11191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8800" b="1" dirty="0">
                  <a:solidFill>
                    <a:srgbClr val="30302F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8</a:t>
              </a:r>
              <a:endParaRPr lang="zh-CN" altLang="en-US" sz="8800" b="1" dirty="0">
                <a:solidFill>
                  <a:srgbClr val="30302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5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30748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749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0726" name="文本框 8"/>
          <p:cNvSpPr txBox="1">
            <a:spLocks noChangeArrowheads="1"/>
          </p:cNvSpPr>
          <p:nvPr/>
        </p:nvSpPr>
        <p:spPr bwMode="auto">
          <a:xfrm>
            <a:off x="1176338" y="454025"/>
            <a:ext cx="12106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Case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6D30D96-5337-445E-95F0-58B0840BB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9300" y="1557290"/>
            <a:ext cx="17558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 Tests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8">
            <a:extLst>
              <a:ext uri="{FF2B5EF4-FFF2-40B4-BE49-F238E27FC236}">
                <a16:creationId xmlns:a16="http://schemas.microsoft.com/office/drawing/2014/main" id="{BC554C19-580A-48D2-A22A-4D0862862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894" y="5499045"/>
            <a:ext cx="17572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總　計</a:t>
            </a:r>
            <a:r>
              <a:rPr lang="en-US" altLang="zh-TW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zh-TW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zh-TW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個</a:t>
            </a:r>
            <a:endParaRPr lang="en-US" altLang="zh-TW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8">
            <a:extLst>
              <a:ext uri="{FF2B5EF4-FFF2-40B4-BE49-F238E27FC236}">
                <a16:creationId xmlns:a16="http://schemas.microsoft.com/office/drawing/2014/main" id="{BC2105F1-B902-41DC-9A40-140B545F5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1641" y="1595741"/>
            <a:ext cx="28169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Integration Tests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8">
            <a:extLst>
              <a:ext uri="{FF2B5EF4-FFF2-40B4-BE49-F238E27FC236}">
                <a16:creationId xmlns:a16="http://schemas.microsoft.com/office/drawing/2014/main" id="{5EDE8AE3-CFF2-4E86-8A2D-FAC7C1CC5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2349" y="5499045"/>
            <a:ext cx="19287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總　計</a:t>
            </a:r>
            <a:r>
              <a:rPr lang="en-US" altLang="zh-TW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zh-TW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zh-TW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個</a:t>
            </a:r>
            <a:endParaRPr lang="en-US" altLang="zh-TW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26437F0-8C50-41A6-8781-ECD1FF253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15" y="2205627"/>
            <a:ext cx="3972479" cy="281026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D554703-6E57-4936-9B80-5353098E33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06" r="6542"/>
          <a:stretch/>
        </p:blipFill>
        <p:spPr>
          <a:xfrm>
            <a:off x="504415" y="4704873"/>
            <a:ext cx="3972479" cy="733527"/>
          </a:xfrm>
          <a:prstGeom prst="rect">
            <a:avLst/>
          </a:prstGeom>
        </p:spPr>
      </p:pic>
      <p:grpSp>
        <p:nvGrpSpPr>
          <p:cNvPr id="19" name="群組 18">
            <a:extLst>
              <a:ext uri="{FF2B5EF4-FFF2-40B4-BE49-F238E27FC236}">
                <a16:creationId xmlns:a16="http://schemas.microsoft.com/office/drawing/2014/main" id="{1331CB65-C96C-43D2-B301-590F023358CC}"/>
              </a:ext>
            </a:extLst>
          </p:cNvPr>
          <p:cNvGrpSpPr/>
          <p:nvPr/>
        </p:nvGrpSpPr>
        <p:grpSpPr>
          <a:xfrm>
            <a:off x="504415" y="5307445"/>
            <a:ext cx="3972479" cy="779292"/>
            <a:chOff x="596779" y="5676900"/>
            <a:chExt cx="3972479" cy="779292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B7EC1670-725C-4786-97E9-5C31D7BA41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-2256" r="-2256"/>
            <a:stretch/>
          </p:blipFill>
          <p:spPr>
            <a:xfrm>
              <a:off x="596779" y="5741717"/>
              <a:ext cx="3972479" cy="714475"/>
            </a:xfrm>
            <a:prstGeom prst="rect">
              <a:avLst/>
            </a:prstGeom>
          </p:spPr>
        </p:pic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50F2B2EE-B40A-496B-B435-CE1244CAD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40626" y="5676900"/>
              <a:ext cx="228632" cy="779292"/>
            </a:xfrm>
            <a:prstGeom prst="rect">
              <a:avLst/>
            </a:prstGeom>
          </p:spPr>
        </p:pic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id="{ADBC33EC-1A96-415F-AAF6-88F55DD2CF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6779" y="5807854"/>
              <a:ext cx="133471" cy="648337"/>
            </a:xfrm>
            <a:prstGeom prst="rect">
              <a:avLst/>
            </a:prstGeom>
          </p:spPr>
        </p:pic>
      </p:grpSp>
      <p:sp>
        <p:nvSpPr>
          <p:cNvPr id="28" name="文本框 8">
            <a:extLst>
              <a:ext uri="{FF2B5EF4-FFF2-40B4-BE49-F238E27FC236}">
                <a16:creationId xmlns:a16="http://schemas.microsoft.com/office/drawing/2014/main" id="{B44A90BF-D927-41BC-BA70-3D98CFCAC8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5359" y="2161580"/>
            <a:ext cx="4929555" cy="3362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zh-TW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使用者沒有填入帳號密碼</a:t>
            </a:r>
            <a:endParaRPr lang="en-US" altLang="zh-TW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zh-TW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使用者成功創建帳戶</a:t>
            </a:r>
            <a:endParaRPr lang="en-US" altLang="zh-TW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lang="zh-TW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使用者加入</a:t>
            </a:r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Repository</a:t>
            </a:r>
            <a:r>
              <a:rPr lang="zh-TW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成功</a:t>
            </a:r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zh-TW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失敗</a:t>
            </a:r>
            <a:endParaRPr lang="en-US" altLang="zh-TW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r>
              <a:rPr lang="zh-TW" alt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使用者加入</a:t>
            </a:r>
            <a:r>
              <a:rPr lang="pt-BR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SonarQube Repository</a:t>
            </a:r>
            <a:r>
              <a:rPr lang="zh-TW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成功</a:t>
            </a:r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zh-TW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失敗</a:t>
            </a:r>
            <a:endParaRPr lang="pt-BR" altLang="zh-TW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</a:t>
            </a:r>
            <a:r>
              <a:rPr lang="zh-TW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使用者沒有選擇要刪除的</a:t>
            </a:r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  <a:r>
              <a:rPr lang="zh-TW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類型</a:t>
            </a:r>
            <a:endParaRPr lang="en-US" altLang="zh-TW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</a:t>
            </a:r>
            <a:r>
              <a:rPr lang="zh-TW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使用者成功刪除專案內的</a:t>
            </a:r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Repository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</a:t>
            </a:r>
            <a:r>
              <a:rPr lang="zh-TW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使用者成功刪除專案內的</a:t>
            </a:r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Sonar Repository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</a:t>
            </a:r>
            <a:r>
              <a:rPr lang="zh-TW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使用者成功刪除專案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矩形 5">
            <a:extLst>
              <a:ext uri="{FF2B5EF4-FFF2-40B4-BE49-F238E27FC236}">
                <a16:creationId xmlns:a16="http://schemas.microsoft.com/office/drawing/2014/main" id="{C60CB666-AADF-467A-A880-302716FE8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7644" y="1595741"/>
            <a:ext cx="45719" cy="4620332"/>
          </a:xfrm>
          <a:prstGeom prst="rect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496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5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30748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749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0726" name="文本框 8"/>
          <p:cNvSpPr txBox="1">
            <a:spLocks noChangeArrowheads="1"/>
          </p:cNvSpPr>
          <p:nvPr/>
        </p:nvSpPr>
        <p:spPr bwMode="auto">
          <a:xfrm>
            <a:off x="1176338" y="454025"/>
            <a:ext cx="12106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Case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4A2CFDE-8B67-437E-9E27-985F970A7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677" y="1779066"/>
            <a:ext cx="9640645" cy="4772691"/>
          </a:xfrm>
          <a:prstGeom prst="rect">
            <a:avLst/>
          </a:prstGeom>
        </p:spPr>
      </p:pic>
      <p:sp>
        <p:nvSpPr>
          <p:cNvPr id="16" name="文本框 8">
            <a:extLst>
              <a:ext uri="{FF2B5EF4-FFF2-40B4-BE49-F238E27FC236}">
                <a16:creationId xmlns:a16="http://schemas.microsoft.com/office/drawing/2014/main" id="{C42970A9-6E0C-4138-B54D-C792DCC2A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9742" y="900112"/>
            <a:ext cx="366478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coverage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79CB334-0B32-4C0B-9B91-5B54402899C7}"/>
              </a:ext>
            </a:extLst>
          </p:cNvPr>
          <p:cNvSpPr/>
          <p:nvPr/>
        </p:nvSpPr>
        <p:spPr bwMode="auto">
          <a:xfrm>
            <a:off x="8626764" y="2669309"/>
            <a:ext cx="794327" cy="373149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5058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文本框 4"/>
          <p:cNvSpPr txBox="1">
            <a:spLocks noChangeArrowheads="1"/>
          </p:cNvSpPr>
          <p:nvPr/>
        </p:nvSpPr>
        <p:spPr bwMode="auto">
          <a:xfrm>
            <a:off x="3971925" y="1822450"/>
            <a:ext cx="1603324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sz="19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5" name="文本框 34"/>
          <p:cNvSpPr txBox="1">
            <a:spLocks noChangeArrowheads="1"/>
          </p:cNvSpPr>
          <p:nvPr/>
        </p:nvSpPr>
        <p:spPr bwMode="auto">
          <a:xfrm>
            <a:off x="6013450" y="3833312"/>
            <a:ext cx="135165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WBS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6" name="等腰三角形 7"/>
          <p:cNvSpPr>
            <a:spLocks noChangeArrowheads="1"/>
          </p:cNvSpPr>
          <p:nvPr/>
        </p:nvSpPr>
        <p:spPr bwMode="auto">
          <a:xfrm rot="10800000">
            <a:off x="7002463" y="0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797" name="等腰三角形 37"/>
          <p:cNvSpPr>
            <a:spLocks noChangeArrowheads="1"/>
          </p:cNvSpPr>
          <p:nvPr/>
        </p:nvSpPr>
        <p:spPr bwMode="auto">
          <a:xfrm>
            <a:off x="1452563" y="4264025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798" name="文本框 38"/>
          <p:cNvSpPr txBox="1">
            <a:spLocks noChangeArrowheads="1"/>
          </p:cNvSpPr>
          <p:nvPr/>
        </p:nvSpPr>
        <p:spPr bwMode="auto">
          <a:xfrm>
            <a:off x="6013450" y="3316288"/>
            <a:ext cx="1778500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3030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SIX</a:t>
            </a:r>
            <a:endParaRPr lang="zh-CN" altLang="en-US" sz="2800" dirty="0">
              <a:solidFill>
                <a:srgbClr val="3030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9" name="直角三角形 13"/>
          <p:cNvSpPr>
            <a:spLocks noChangeArrowheads="1"/>
          </p:cNvSpPr>
          <p:nvPr/>
        </p:nvSpPr>
        <p:spPr bwMode="auto">
          <a:xfrm rot="10800000" flipH="1">
            <a:off x="8499475" y="-9525"/>
            <a:ext cx="1511300" cy="2603500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800" name="直角三角形 39"/>
          <p:cNvSpPr>
            <a:spLocks noChangeArrowheads="1"/>
          </p:cNvSpPr>
          <p:nvPr/>
        </p:nvSpPr>
        <p:spPr bwMode="auto">
          <a:xfrm flipH="1">
            <a:off x="1446213" y="4241800"/>
            <a:ext cx="1512887" cy="2601913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5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30748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749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0726" name="文本框 8"/>
          <p:cNvSpPr txBox="1">
            <a:spLocks noChangeArrowheads="1"/>
          </p:cNvSpPr>
          <p:nvPr/>
        </p:nvSpPr>
        <p:spPr bwMode="auto">
          <a:xfrm>
            <a:off x="1146342" y="454302"/>
            <a:ext cx="7104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WBS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8">
            <a:extLst>
              <a:ext uri="{FF2B5EF4-FFF2-40B4-BE49-F238E27FC236}">
                <a16:creationId xmlns:a16="http://schemas.microsoft.com/office/drawing/2014/main" id="{3719ED71-43B3-45C9-B5EE-5BD73AD49C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6147" y="638968"/>
            <a:ext cx="547970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WBS (effort estimation)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2EB9F39-37B5-4707-B07A-57C8981D8C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142" y="1346854"/>
            <a:ext cx="8327715" cy="534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6461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文本框 4"/>
          <p:cNvSpPr txBox="1">
            <a:spLocks noChangeArrowheads="1"/>
          </p:cNvSpPr>
          <p:nvPr/>
        </p:nvSpPr>
        <p:spPr bwMode="auto">
          <a:xfrm>
            <a:off x="3971925" y="1822450"/>
            <a:ext cx="1603324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sz="19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5" name="文本框 34"/>
          <p:cNvSpPr txBox="1">
            <a:spLocks noChangeArrowheads="1"/>
          </p:cNvSpPr>
          <p:nvPr/>
        </p:nvSpPr>
        <p:spPr bwMode="auto">
          <a:xfrm>
            <a:off x="5962236" y="3839508"/>
            <a:ext cx="337784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Features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6" name="等腰三角形 7"/>
          <p:cNvSpPr>
            <a:spLocks noChangeArrowheads="1"/>
          </p:cNvSpPr>
          <p:nvPr/>
        </p:nvSpPr>
        <p:spPr bwMode="auto">
          <a:xfrm rot="10800000">
            <a:off x="7002463" y="0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797" name="等腰三角形 37"/>
          <p:cNvSpPr>
            <a:spLocks noChangeArrowheads="1"/>
          </p:cNvSpPr>
          <p:nvPr/>
        </p:nvSpPr>
        <p:spPr bwMode="auto">
          <a:xfrm>
            <a:off x="1452563" y="4264025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798" name="文本框 38"/>
          <p:cNvSpPr txBox="1">
            <a:spLocks noChangeArrowheads="1"/>
          </p:cNvSpPr>
          <p:nvPr/>
        </p:nvSpPr>
        <p:spPr bwMode="auto">
          <a:xfrm>
            <a:off x="6013450" y="3316288"/>
            <a:ext cx="2416495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3030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SEVEN</a:t>
            </a:r>
            <a:endParaRPr lang="zh-CN" altLang="en-US" sz="2800" dirty="0">
              <a:solidFill>
                <a:srgbClr val="3030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9" name="直角三角形 13"/>
          <p:cNvSpPr>
            <a:spLocks noChangeArrowheads="1"/>
          </p:cNvSpPr>
          <p:nvPr/>
        </p:nvSpPr>
        <p:spPr bwMode="auto">
          <a:xfrm rot="10800000" flipH="1">
            <a:off x="8499475" y="-9525"/>
            <a:ext cx="1511300" cy="2603500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800" name="直角三角形 39"/>
          <p:cNvSpPr>
            <a:spLocks noChangeArrowheads="1"/>
          </p:cNvSpPr>
          <p:nvPr/>
        </p:nvSpPr>
        <p:spPr bwMode="auto">
          <a:xfrm flipH="1">
            <a:off x="1446213" y="4241800"/>
            <a:ext cx="1512887" cy="2601913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0032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5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30748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749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0726" name="文本框 8"/>
          <p:cNvSpPr txBox="1">
            <a:spLocks noChangeArrowheads="1"/>
          </p:cNvSpPr>
          <p:nvPr/>
        </p:nvSpPr>
        <p:spPr bwMode="auto">
          <a:xfrm>
            <a:off x="1146342" y="454302"/>
            <a:ext cx="16209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Features</a:t>
            </a:r>
          </a:p>
        </p:txBody>
      </p:sp>
      <p:sp>
        <p:nvSpPr>
          <p:cNvPr id="16" name="文本框 8">
            <a:extLst>
              <a:ext uri="{FF2B5EF4-FFF2-40B4-BE49-F238E27FC236}">
                <a16:creationId xmlns:a16="http://schemas.microsoft.com/office/drawing/2014/main" id="{3719ED71-43B3-45C9-B5EE-5BD73AD49C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0186" y="1357758"/>
            <a:ext cx="402065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Features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FACC0DF-152F-4DD0-BB52-E61831CC9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0186" y="2383135"/>
            <a:ext cx="5179623" cy="4091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新增註冊功能</a:t>
            </a:r>
            <a:endParaRPr lang="en-US" altLang="zh-TW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新增 </a:t>
            </a:r>
            <a:r>
              <a:rPr lang="en-US" altLang="zh-TW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Repository</a:t>
            </a:r>
            <a:r>
              <a:rPr lang="zh-TW" alt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刪除功能</a:t>
            </a:r>
            <a:endParaRPr lang="en-US" altLang="zh-TW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新增 </a:t>
            </a:r>
            <a:r>
              <a:rPr lang="en-US" altLang="zh-TW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Project</a:t>
            </a:r>
            <a:r>
              <a:rPr lang="zh-TW" alt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刪除功能</a:t>
            </a:r>
            <a:endParaRPr lang="en-US" altLang="zh-TW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新增 </a:t>
            </a:r>
            <a:r>
              <a:rPr lang="en-US" altLang="zh-TW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Access Token </a:t>
            </a:r>
            <a:r>
              <a:rPr lang="zh-TW" alt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管理</a:t>
            </a:r>
            <a:endParaRPr lang="en-US" altLang="zh-TW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將 </a:t>
            </a:r>
            <a:r>
              <a:rPr lang="en-US" altLang="zh-TW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Trello</a:t>
            </a:r>
            <a:r>
              <a:rPr lang="zh-TW" alt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導入 </a:t>
            </a:r>
            <a:r>
              <a:rPr lang="en-US" altLang="zh-TW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PVS</a:t>
            </a:r>
          </a:p>
        </p:txBody>
      </p:sp>
      <p:sp>
        <p:nvSpPr>
          <p:cNvPr id="8" name="文本框 8">
            <a:extLst>
              <a:ext uri="{FF2B5EF4-FFF2-40B4-BE49-F238E27FC236}">
                <a16:creationId xmlns:a16="http://schemas.microsoft.com/office/drawing/2014/main" id="{75383207-3911-4AEF-8BE3-8F92AF662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1627" y="1357758"/>
            <a:ext cx="360868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Optimization</a:t>
            </a:r>
          </a:p>
        </p:txBody>
      </p:sp>
      <p:sp>
        <p:nvSpPr>
          <p:cNvPr id="10" name="文本框 8">
            <a:extLst>
              <a:ext uri="{FF2B5EF4-FFF2-40B4-BE49-F238E27FC236}">
                <a16:creationId xmlns:a16="http://schemas.microsoft.com/office/drawing/2014/main" id="{DDECFD4E-D14E-43DA-BB3A-25F132799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3422" y="2383134"/>
            <a:ext cx="5917004" cy="2859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顯示錯誤訊息，提升使用者體驗</a:t>
            </a:r>
            <a:endParaRPr lang="en-US" altLang="zh-TW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修正 </a:t>
            </a:r>
            <a:r>
              <a:rPr lang="en-US" altLang="zh-TW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SonarQube </a:t>
            </a:r>
            <a:r>
              <a:rPr lang="zh-TW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 </a:t>
            </a:r>
            <a:r>
              <a:rPr lang="en-US" altLang="zh-TW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code smell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統一專案的 </a:t>
            </a:r>
            <a:r>
              <a:rPr lang="en-US" altLang="zh-TW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coding style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提供</a:t>
            </a:r>
            <a:r>
              <a:rPr lang="en-US" altLang="zh-TW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README</a:t>
            </a:r>
            <a:r>
              <a:rPr lang="zh-TW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文件以利環境建置</a:t>
            </a:r>
            <a:endParaRPr lang="en-US" altLang="zh-TW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2965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文本框 4"/>
          <p:cNvSpPr txBox="1">
            <a:spLocks noChangeArrowheads="1"/>
          </p:cNvSpPr>
          <p:nvPr/>
        </p:nvSpPr>
        <p:spPr bwMode="auto">
          <a:xfrm>
            <a:off x="3971925" y="1822450"/>
            <a:ext cx="1603324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zh-CN" altLang="en-US" sz="19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5" name="文本框 34"/>
          <p:cNvSpPr txBox="1">
            <a:spLocks noChangeArrowheads="1"/>
          </p:cNvSpPr>
          <p:nvPr/>
        </p:nvSpPr>
        <p:spPr bwMode="auto">
          <a:xfrm>
            <a:off x="5962236" y="3839508"/>
            <a:ext cx="155363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6" name="等腰三角形 7"/>
          <p:cNvSpPr>
            <a:spLocks noChangeArrowheads="1"/>
          </p:cNvSpPr>
          <p:nvPr/>
        </p:nvSpPr>
        <p:spPr bwMode="auto">
          <a:xfrm rot="10800000">
            <a:off x="7002463" y="0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797" name="等腰三角形 37"/>
          <p:cNvSpPr>
            <a:spLocks noChangeArrowheads="1"/>
          </p:cNvSpPr>
          <p:nvPr/>
        </p:nvSpPr>
        <p:spPr bwMode="auto">
          <a:xfrm>
            <a:off x="1452563" y="4264025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798" name="文本框 38"/>
          <p:cNvSpPr txBox="1">
            <a:spLocks noChangeArrowheads="1"/>
          </p:cNvSpPr>
          <p:nvPr/>
        </p:nvSpPr>
        <p:spPr bwMode="auto">
          <a:xfrm>
            <a:off x="6013450" y="3316288"/>
            <a:ext cx="2297873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3030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EIGHT</a:t>
            </a:r>
            <a:endParaRPr lang="zh-CN" altLang="en-US" sz="2800" dirty="0">
              <a:solidFill>
                <a:srgbClr val="3030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9" name="直角三角形 13"/>
          <p:cNvSpPr>
            <a:spLocks noChangeArrowheads="1"/>
          </p:cNvSpPr>
          <p:nvPr/>
        </p:nvSpPr>
        <p:spPr bwMode="auto">
          <a:xfrm rot="10800000" flipH="1">
            <a:off x="8499475" y="-9525"/>
            <a:ext cx="1511300" cy="2603500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800" name="直角三角形 39"/>
          <p:cNvSpPr>
            <a:spLocks noChangeArrowheads="1"/>
          </p:cNvSpPr>
          <p:nvPr/>
        </p:nvSpPr>
        <p:spPr bwMode="auto">
          <a:xfrm flipH="1">
            <a:off x="1446213" y="4241800"/>
            <a:ext cx="1512887" cy="2601913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7352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5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30748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749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0726" name="文本框 8"/>
          <p:cNvSpPr txBox="1">
            <a:spLocks noChangeArrowheads="1"/>
          </p:cNvSpPr>
          <p:nvPr/>
        </p:nvSpPr>
        <p:spPr bwMode="auto">
          <a:xfrm>
            <a:off x="1146342" y="454302"/>
            <a:ext cx="8002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5040467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9"/>
          <p:cNvSpPr>
            <a:spLocks noChangeArrowheads="1"/>
          </p:cNvSpPr>
          <p:nvPr/>
        </p:nvSpPr>
        <p:spPr bwMode="auto">
          <a:xfrm>
            <a:off x="0" y="2786063"/>
            <a:ext cx="2960688" cy="652462"/>
          </a:xfrm>
          <a:prstGeom prst="rect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8915" name="任意多边形 20"/>
          <p:cNvSpPr>
            <a:spLocks/>
          </p:cNvSpPr>
          <p:nvPr/>
        </p:nvSpPr>
        <p:spPr bwMode="auto">
          <a:xfrm>
            <a:off x="8331200" y="3411538"/>
            <a:ext cx="3860800" cy="1233487"/>
          </a:xfrm>
          <a:custGeom>
            <a:avLst/>
            <a:gdLst>
              <a:gd name="T0" fmla="*/ 1422400 w 3759200"/>
              <a:gd name="T1" fmla="*/ 0 h 1799772"/>
              <a:gd name="T2" fmla="*/ 3759200 w 3759200"/>
              <a:gd name="T3" fmla="*/ 0 h 1799772"/>
              <a:gd name="T4" fmla="*/ 3759200 w 3759200"/>
              <a:gd name="T5" fmla="*/ 899886 h 1799772"/>
              <a:gd name="T6" fmla="*/ 2336800 w 3759200"/>
              <a:gd name="T7" fmla="*/ 899886 h 1799772"/>
              <a:gd name="T8" fmla="*/ 2336800 w 3759200"/>
              <a:gd name="T9" fmla="*/ 1799772 h 1799772"/>
              <a:gd name="T10" fmla="*/ 0 w 3759200"/>
              <a:gd name="T11" fmla="*/ 1799772 h 1799772"/>
              <a:gd name="T12" fmla="*/ 0 w 3759200"/>
              <a:gd name="T13" fmla="*/ 899886 h 1799772"/>
              <a:gd name="T14" fmla="*/ 1422400 w 3759200"/>
              <a:gd name="T15" fmla="*/ 899886 h 1799772"/>
              <a:gd name="T16" fmla="*/ 1422400 w 3759200"/>
              <a:gd name="T17" fmla="*/ 0 h 17997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759200"/>
              <a:gd name="T28" fmla="*/ 0 h 1799772"/>
              <a:gd name="T29" fmla="*/ 3759200 w 3759200"/>
              <a:gd name="T30" fmla="*/ 1799772 h 179977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759200" h="1799772">
                <a:moveTo>
                  <a:pt x="1422400" y="0"/>
                </a:moveTo>
                <a:lnTo>
                  <a:pt x="3759200" y="0"/>
                </a:lnTo>
                <a:lnTo>
                  <a:pt x="3759200" y="899886"/>
                </a:lnTo>
                <a:lnTo>
                  <a:pt x="2336800" y="899886"/>
                </a:lnTo>
                <a:lnTo>
                  <a:pt x="2336800" y="1799772"/>
                </a:lnTo>
                <a:lnTo>
                  <a:pt x="0" y="1799772"/>
                </a:lnTo>
                <a:lnTo>
                  <a:pt x="0" y="899886"/>
                </a:lnTo>
                <a:lnTo>
                  <a:pt x="1422400" y="899886"/>
                </a:lnTo>
                <a:lnTo>
                  <a:pt x="1422400" y="0"/>
                </a:lnTo>
                <a:close/>
              </a:path>
            </a:pathLst>
          </a:cu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8916" name="文本框 11"/>
          <p:cNvSpPr txBox="1">
            <a:spLocks noChangeArrowheads="1"/>
          </p:cNvSpPr>
          <p:nvPr/>
        </p:nvSpPr>
        <p:spPr bwMode="auto">
          <a:xfrm>
            <a:off x="3872928" y="2682617"/>
            <a:ext cx="445827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</a:t>
            </a:r>
            <a:r>
              <a:rPr lang="en-US" altLang="zh-TW" sz="8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zh-CN" altLang="en-US" sz="8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917" name="矩形 15"/>
          <p:cNvSpPr>
            <a:spLocks noChangeArrowheads="1"/>
          </p:cNvSpPr>
          <p:nvPr/>
        </p:nvSpPr>
        <p:spPr bwMode="auto">
          <a:xfrm>
            <a:off x="0" y="2786063"/>
            <a:ext cx="2960688" cy="349250"/>
          </a:xfrm>
          <a:prstGeom prst="rect">
            <a:avLst/>
          </a:prstGeom>
          <a:solidFill>
            <a:srgbClr val="30302F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8918" name="矩形 25"/>
          <p:cNvSpPr>
            <a:spLocks noChangeArrowheads="1"/>
          </p:cNvSpPr>
          <p:nvPr/>
        </p:nvSpPr>
        <p:spPr bwMode="auto">
          <a:xfrm>
            <a:off x="8331200" y="4340225"/>
            <a:ext cx="2438400" cy="304800"/>
          </a:xfrm>
          <a:prstGeom prst="rect">
            <a:avLst/>
          </a:prstGeom>
          <a:solidFill>
            <a:srgbClr val="30302F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8919" name="矩形 26"/>
          <p:cNvSpPr>
            <a:spLocks noChangeArrowheads="1"/>
          </p:cNvSpPr>
          <p:nvPr/>
        </p:nvSpPr>
        <p:spPr bwMode="auto">
          <a:xfrm>
            <a:off x="9550400" y="3403600"/>
            <a:ext cx="2641600" cy="268288"/>
          </a:xfrm>
          <a:prstGeom prst="rect">
            <a:avLst/>
          </a:prstGeom>
          <a:solidFill>
            <a:srgbClr val="30302F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文本框 4"/>
          <p:cNvSpPr txBox="1">
            <a:spLocks noChangeArrowheads="1"/>
          </p:cNvSpPr>
          <p:nvPr/>
        </p:nvSpPr>
        <p:spPr bwMode="auto">
          <a:xfrm>
            <a:off x="3971925" y="1822450"/>
            <a:ext cx="1603375" cy="315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9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99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11" name="文本框 34"/>
          <p:cNvSpPr txBox="1">
            <a:spLocks noChangeArrowheads="1"/>
          </p:cNvSpPr>
          <p:nvPr/>
        </p:nvSpPr>
        <p:spPr bwMode="auto">
          <a:xfrm>
            <a:off x="5884863" y="3840163"/>
            <a:ext cx="203773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12" name="等腰三角形 7"/>
          <p:cNvSpPr>
            <a:spLocks noChangeArrowheads="1"/>
          </p:cNvSpPr>
          <p:nvPr/>
        </p:nvSpPr>
        <p:spPr bwMode="auto">
          <a:xfrm rot="10800000">
            <a:off x="7002463" y="0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413" name="等腰三角形 37"/>
          <p:cNvSpPr>
            <a:spLocks noChangeArrowheads="1"/>
          </p:cNvSpPr>
          <p:nvPr/>
        </p:nvSpPr>
        <p:spPr bwMode="auto">
          <a:xfrm>
            <a:off x="1452563" y="4264025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414" name="文本框 38"/>
          <p:cNvSpPr txBox="1">
            <a:spLocks noChangeArrowheads="1"/>
          </p:cNvSpPr>
          <p:nvPr/>
        </p:nvSpPr>
        <p:spPr bwMode="auto">
          <a:xfrm>
            <a:off x="6013450" y="3316288"/>
            <a:ext cx="1979613" cy="523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3030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ONE</a:t>
            </a:r>
            <a:endParaRPr lang="zh-CN" altLang="en-US" sz="2800">
              <a:solidFill>
                <a:srgbClr val="3030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15" name="直角三角形 13"/>
          <p:cNvSpPr>
            <a:spLocks noChangeArrowheads="1"/>
          </p:cNvSpPr>
          <p:nvPr/>
        </p:nvSpPr>
        <p:spPr bwMode="auto">
          <a:xfrm rot="10800000" flipH="1">
            <a:off x="8499475" y="-9525"/>
            <a:ext cx="1511300" cy="2603500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416" name="直角三角形 39"/>
          <p:cNvSpPr>
            <a:spLocks noChangeArrowheads="1"/>
          </p:cNvSpPr>
          <p:nvPr/>
        </p:nvSpPr>
        <p:spPr bwMode="auto">
          <a:xfrm flipH="1">
            <a:off x="1446213" y="4241800"/>
            <a:ext cx="1512887" cy="2601913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5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30748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749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0726" name="文本框 8"/>
          <p:cNvSpPr txBox="1">
            <a:spLocks noChangeArrowheads="1"/>
          </p:cNvSpPr>
          <p:nvPr/>
        </p:nvSpPr>
        <p:spPr bwMode="auto">
          <a:xfrm>
            <a:off x="1176338" y="454025"/>
            <a:ext cx="10182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C53A072-3649-4EC8-83FB-003597CE28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049479"/>
              </p:ext>
            </p:extLst>
          </p:nvPr>
        </p:nvGraphicFramePr>
        <p:xfrm>
          <a:off x="620928" y="1865745"/>
          <a:ext cx="5440218" cy="43198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00969">
                  <a:extLst>
                    <a:ext uri="{9D8B030D-6E8A-4147-A177-3AD203B41FA5}">
                      <a16:colId xmlns:a16="http://schemas.microsoft.com/office/drawing/2014/main" val="400745784"/>
                    </a:ext>
                  </a:extLst>
                </a:gridCol>
                <a:gridCol w="839249">
                  <a:extLst>
                    <a:ext uri="{9D8B030D-6E8A-4147-A177-3AD203B41FA5}">
                      <a16:colId xmlns:a16="http://schemas.microsoft.com/office/drawing/2014/main" val="729156628"/>
                    </a:ext>
                  </a:extLst>
                </a:gridCol>
              </a:tblGrid>
              <a:tr h="49605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b="1" kern="100" dirty="0">
                          <a:effectLst/>
                          <a:latin typeface="+mn-ea"/>
                          <a:ea typeface="+mn-ea"/>
                        </a:rPr>
                        <a:t>Sprint 1 : 2021/10/06 – 2021/10/19</a:t>
                      </a:r>
                      <a:endParaRPr lang="zh-TW" altLang="en-US" sz="1400" b="1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7D6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zh-TW" sz="1200" kern="100" dirty="0">
                          <a:effectLst/>
                        </a:rPr>
                        <a:t>開發者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15746987"/>
                  </a:ext>
                </a:extLst>
              </a:tr>
              <a:tr h="638858">
                <a:tc>
                  <a:txBody>
                    <a:bodyPr/>
                    <a:lstStyle/>
                    <a:p>
                      <a:pPr algn="just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身為開發者，我想要撰寫</a:t>
                      </a:r>
                      <a:r>
                        <a:rPr lang="en-US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PEP</a:t>
                      </a:r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文件讓團隊能瞭解專案開發內容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全部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239159"/>
                  </a:ext>
                </a:extLst>
              </a:tr>
              <a:tr h="629230">
                <a:tc>
                  <a:txBody>
                    <a:bodyPr/>
                    <a:lstStyle/>
                    <a:p>
                      <a:pPr algn="just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身為開發者，我想要撰寫環境建置文件記錄專案建置步驟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劉恒育</a:t>
                      </a:r>
                    </a:p>
                    <a:p>
                      <a:pPr algn="ctr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鄭立杰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229102"/>
                  </a:ext>
                </a:extLst>
              </a:tr>
              <a:tr h="456328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Sprint 2 : 2021/10/20 – 2021/11/02</a:t>
                      </a:r>
                      <a:endParaRPr lang="zh-TW" altLang="en-US" sz="1400" b="1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7D6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578273"/>
                  </a:ext>
                </a:extLst>
              </a:tr>
              <a:tr h="753636">
                <a:tc>
                  <a:txBody>
                    <a:bodyPr/>
                    <a:lstStyle/>
                    <a:p>
                      <a:pPr algn="just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身為開發者，我想要撰寫</a:t>
                      </a:r>
                      <a:r>
                        <a:rPr lang="en-US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SRS</a:t>
                      </a:r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文件讓</a:t>
                      </a:r>
                      <a:r>
                        <a:rPr lang="en-US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Product owner</a:t>
                      </a:r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確認團隊瞭解開發需求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全部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425346"/>
                  </a:ext>
                </a:extLst>
              </a:tr>
              <a:tr h="442874">
                <a:tc>
                  <a:txBody>
                    <a:bodyPr/>
                    <a:lstStyle/>
                    <a:p>
                      <a:pPr algn="just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身為開發者，我想要建置前端環境開發網頁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全部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140411"/>
                  </a:ext>
                </a:extLst>
              </a:tr>
              <a:tr h="442874">
                <a:tc>
                  <a:txBody>
                    <a:bodyPr/>
                    <a:lstStyle/>
                    <a:p>
                      <a:pPr algn="just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身為開發者，我想要建置後端環境開發伺服器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全部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574734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just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身為開發者，我想要建置</a:t>
                      </a:r>
                      <a:r>
                        <a:rPr lang="en-US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PostgreSQL</a:t>
                      </a:r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環境儲存資料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全部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840354"/>
                  </a:ext>
                </a:extLst>
              </a:tr>
            </a:tbl>
          </a:graphicData>
        </a:graphic>
      </p:graphicFrame>
      <p:sp>
        <p:nvSpPr>
          <p:cNvPr id="12" name="文本框 8">
            <a:extLst>
              <a:ext uri="{FF2B5EF4-FFF2-40B4-BE49-F238E27FC236}">
                <a16:creationId xmlns:a16="http://schemas.microsoft.com/office/drawing/2014/main" id="{0DC921A9-A019-4B9E-83C0-A57064804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3612" y="546169"/>
            <a:ext cx="152477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Sprint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DAA7645-B491-4EB6-87D9-7CD03EE50B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80787"/>
              </p:ext>
            </p:extLst>
          </p:nvPr>
        </p:nvGraphicFramePr>
        <p:xfrm>
          <a:off x="6481618" y="1865745"/>
          <a:ext cx="5440218" cy="32573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00969">
                  <a:extLst>
                    <a:ext uri="{9D8B030D-6E8A-4147-A177-3AD203B41FA5}">
                      <a16:colId xmlns:a16="http://schemas.microsoft.com/office/drawing/2014/main" val="1431563447"/>
                    </a:ext>
                  </a:extLst>
                </a:gridCol>
                <a:gridCol w="839249">
                  <a:extLst>
                    <a:ext uri="{9D8B030D-6E8A-4147-A177-3AD203B41FA5}">
                      <a16:colId xmlns:a16="http://schemas.microsoft.com/office/drawing/2014/main" val="1227071288"/>
                    </a:ext>
                  </a:extLst>
                </a:gridCol>
              </a:tblGrid>
              <a:tr h="51084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Sprint 3 : 2021/11/03 – 2021/11/23 (</a:t>
                      </a:r>
                      <a:r>
                        <a:rPr lang="zh-TW" altLang="en-US" sz="1400" b="1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期中考 延長一週</a:t>
                      </a: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zh-TW" altLang="en-US" sz="1400" b="1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7D6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995898"/>
                  </a:ext>
                </a:extLst>
              </a:tr>
              <a:tr h="652940">
                <a:tc>
                  <a:txBody>
                    <a:bodyPr/>
                    <a:lstStyle/>
                    <a:p>
                      <a:pPr algn="just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身為使用者，我想要註冊成為系統的使用者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劉恒育</a:t>
                      </a:r>
                    </a:p>
                    <a:p>
                      <a:pPr algn="ctr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鄭立杰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053640"/>
                  </a:ext>
                </a:extLst>
              </a:tr>
              <a:tr h="572654">
                <a:tc>
                  <a:txBody>
                    <a:bodyPr/>
                    <a:lstStyle/>
                    <a:p>
                      <a:pPr algn="just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身為使用者，我想要可以對現有的專案進行刪除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莊永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119485"/>
                  </a:ext>
                </a:extLst>
              </a:tr>
              <a:tr h="51084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Sprint 4 : 2021/11/27 – 2021/12/07</a:t>
                      </a:r>
                      <a:endParaRPr lang="zh-TW" altLang="en-US" sz="1400" b="1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7D6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123866"/>
                  </a:ext>
                </a:extLst>
              </a:tr>
              <a:tr h="495780">
                <a:tc>
                  <a:txBody>
                    <a:bodyPr/>
                    <a:lstStyle/>
                    <a:p>
                      <a:pPr algn="just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身為使用者，我想要可以刪除專案內的</a:t>
                      </a:r>
                      <a:r>
                        <a:rPr lang="en-US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Repository</a:t>
                      </a:r>
                      <a:endParaRPr lang="zh-TW" sz="1400" b="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鄭立杰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621893"/>
                  </a:ext>
                </a:extLst>
              </a:tr>
              <a:tr h="514252">
                <a:tc>
                  <a:txBody>
                    <a:bodyPr/>
                    <a:lstStyle/>
                    <a:p>
                      <a:pPr algn="just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身為使用者，我想要可以新增</a:t>
                      </a:r>
                      <a:r>
                        <a:rPr lang="en-US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Trello</a:t>
                      </a:r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到專案內 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黃詩洳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5266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38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5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30748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749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0726" name="文本框 8"/>
          <p:cNvSpPr txBox="1">
            <a:spLocks noChangeArrowheads="1"/>
          </p:cNvSpPr>
          <p:nvPr/>
        </p:nvSpPr>
        <p:spPr bwMode="auto">
          <a:xfrm>
            <a:off x="1176338" y="454025"/>
            <a:ext cx="10182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3117A98-7759-4852-85DD-B1DCA4B324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967479"/>
              </p:ext>
            </p:extLst>
          </p:nvPr>
        </p:nvGraphicFramePr>
        <p:xfrm>
          <a:off x="6456217" y="1825625"/>
          <a:ext cx="5375564" cy="46545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46290">
                  <a:extLst>
                    <a:ext uri="{9D8B030D-6E8A-4147-A177-3AD203B41FA5}">
                      <a16:colId xmlns:a16="http://schemas.microsoft.com/office/drawing/2014/main" val="2082978855"/>
                    </a:ext>
                  </a:extLst>
                </a:gridCol>
                <a:gridCol w="829274">
                  <a:extLst>
                    <a:ext uri="{9D8B030D-6E8A-4147-A177-3AD203B41FA5}">
                      <a16:colId xmlns:a16="http://schemas.microsoft.com/office/drawing/2014/main" val="1435740802"/>
                    </a:ext>
                  </a:extLst>
                </a:gridCol>
              </a:tblGrid>
              <a:tr h="58181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Sprint 7 :  2022/1/05 – 2022/1/18</a:t>
                      </a:r>
                      <a:endParaRPr lang="zh-TW" altLang="en-US" sz="1400" b="1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7D6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007571"/>
                  </a:ext>
                </a:extLst>
              </a:tr>
              <a:tr h="814546">
                <a:tc>
                  <a:txBody>
                    <a:bodyPr/>
                    <a:lstStyle/>
                    <a:p>
                      <a:pPr algn="just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身為開發者，我想要撰寫</a:t>
                      </a:r>
                      <a:r>
                        <a:rPr lang="en-US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STD</a:t>
                      </a:r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文件讓</a:t>
                      </a:r>
                      <a:r>
                        <a:rPr lang="en-US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Product owner</a:t>
                      </a:r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確認系統的整體測試結果</a:t>
                      </a:r>
                    </a:p>
                  </a:txBody>
                  <a:tcPr marL="67990" marR="6799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劉恒育</a:t>
                      </a:r>
                    </a:p>
                  </a:txBody>
                  <a:tcPr marL="67990" marR="6799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261960"/>
                  </a:ext>
                </a:extLst>
              </a:tr>
              <a:tr h="407273">
                <a:tc>
                  <a:txBody>
                    <a:bodyPr/>
                    <a:lstStyle/>
                    <a:p>
                      <a:pPr algn="just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身為開發者，我想要更新</a:t>
                      </a:r>
                      <a:r>
                        <a:rPr lang="en-US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PEP</a:t>
                      </a:r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文件的內容</a:t>
                      </a:r>
                    </a:p>
                  </a:txBody>
                  <a:tcPr marL="67990" marR="6799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b="0" kern="10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劉恒育</a:t>
                      </a:r>
                    </a:p>
                  </a:txBody>
                  <a:tcPr marL="67990" marR="6799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742318"/>
                  </a:ext>
                </a:extLst>
              </a:tr>
              <a:tr h="407273">
                <a:tc>
                  <a:txBody>
                    <a:bodyPr/>
                    <a:lstStyle/>
                    <a:p>
                      <a:pPr algn="just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身為開發者，我想要更新</a:t>
                      </a:r>
                      <a:r>
                        <a:rPr lang="en-US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SRS</a:t>
                      </a:r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文件的內容</a:t>
                      </a:r>
                    </a:p>
                  </a:txBody>
                  <a:tcPr marL="67990" marR="6799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b="0" kern="10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劉恒育</a:t>
                      </a:r>
                    </a:p>
                  </a:txBody>
                  <a:tcPr marL="67990" marR="6799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881280"/>
                  </a:ext>
                </a:extLst>
              </a:tr>
              <a:tr h="407273">
                <a:tc>
                  <a:txBody>
                    <a:bodyPr/>
                    <a:lstStyle/>
                    <a:p>
                      <a:pPr algn="just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身為開發者，我想要更新</a:t>
                      </a:r>
                      <a:r>
                        <a:rPr lang="en-US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SDD</a:t>
                      </a:r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文件的內容</a:t>
                      </a:r>
                    </a:p>
                  </a:txBody>
                  <a:tcPr marL="67990" marR="6799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劉恒育</a:t>
                      </a:r>
                    </a:p>
                  </a:txBody>
                  <a:tcPr marL="67990" marR="6799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30783"/>
                  </a:ext>
                </a:extLst>
              </a:tr>
              <a:tr h="407273">
                <a:tc>
                  <a:txBody>
                    <a:bodyPr/>
                    <a:lstStyle/>
                    <a:p>
                      <a:pPr algn="just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身為開發者，我想要更新</a:t>
                      </a:r>
                      <a:r>
                        <a:rPr lang="en-US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STD</a:t>
                      </a:r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文件的內容</a:t>
                      </a:r>
                    </a:p>
                  </a:txBody>
                  <a:tcPr marL="67990" marR="6799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劉恒育</a:t>
                      </a:r>
                    </a:p>
                  </a:txBody>
                  <a:tcPr marL="67990" marR="6799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844990"/>
                  </a:ext>
                </a:extLst>
              </a:tr>
              <a:tr h="814546">
                <a:tc>
                  <a:txBody>
                    <a:bodyPr/>
                    <a:lstStyle/>
                    <a:p>
                      <a:pPr algn="just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身為開發者，我想要撰寫更多的</a:t>
                      </a:r>
                      <a:r>
                        <a:rPr lang="en-US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Unit test</a:t>
                      </a:r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讓系統的整體測試更完整</a:t>
                      </a:r>
                    </a:p>
                  </a:txBody>
                  <a:tcPr marL="67990" marR="6799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莊永</a:t>
                      </a:r>
                    </a:p>
                  </a:txBody>
                  <a:tcPr marL="67990" marR="6799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597272"/>
                  </a:ext>
                </a:extLst>
              </a:tr>
              <a:tr h="814546">
                <a:tc>
                  <a:txBody>
                    <a:bodyPr/>
                    <a:lstStyle/>
                    <a:p>
                      <a:pPr algn="just"/>
                      <a:r>
                        <a:rPr lang="zh-TW" sz="1400" b="0" kern="10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身為開發者，我想要修復系統內的</a:t>
                      </a:r>
                      <a:r>
                        <a:rPr lang="en-US" sz="1400" b="0" kern="10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Bug</a:t>
                      </a:r>
                      <a:r>
                        <a:rPr lang="zh-TW" sz="1400" b="0" kern="10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和</a:t>
                      </a:r>
                      <a:r>
                        <a:rPr lang="en-US" sz="1400" b="0" kern="10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SonarQube</a:t>
                      </a:r>
                      <a:r>
                        <a:rPr lang="zh-TW" sz="1400" b="0" kern="10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偵測到的</a:t>
                      </a:r>
                      <a:r>
                        <a:rPr lang="en-US" sz="1400" b="0" kern="10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Code smell</a:t>
                      </a:r>
                      <a:endParaRPr lang="zh-TW" sz="1400" b="0" kern="10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7990" marR="6799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劉恒育</a:t>
                      </a:r>
                    </a:p>
                  </a:txBody>
                  <a:tcPr marL="67990" marR="6799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490903"/>
                  </a:ext>
                </a:extLst>
              </a:tr>
            </a:tbl>
          </a:graphicData>
        </a:graphic>
      </p:graphicFrame>
      <p:sp>
        <p:nvSpPr>
          <p:cNvPr id="12" name="文本框 8">
            <a:extLst>
              <a:ext uri="{FF2B5EF4-FFF2-40B4-BE49-F238E27FC236}">
                <a16:creationId xmlns:a16="http://schemas.microsoft.com/office/drawing/2014/main" id="{0DC921A9-A019-4B9E-83C0-A57064804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3612" y="546169"/>
            <a:ext cx="152477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Sprint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FD35FE9-0E60-4B06-8D9D-317859FE3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130879"/>
              </p:ext>
            </p:extLst>
          </p:nvPr>
        </p:nvGraphicFramePr>
        <p:xfrm>
          <a:off x="655782" y="1825625"/>
          <a:ext cx="5375563" cy="46545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46289">
                  <a:extLst>
                    <a:ext uri="{9D8B030D-6E8A-4147-A177-3AD203B41FA5}">
                      <a16:colId xmlns:a16="http://schemas.microsoft.com/office/drawing/2014/main" val="1229154121"/>
                    </a:ext>
                  </a:extLst>
                </a:gridCol>
                <a:gridCol w="829274">
                  <a:extLst>
                    <a:ext uri="{9D8B030D-6E8A-4147-A177-3AD203B41FA5}">
                      <a16:colId xmlns:a16="http://schemas.microsoft.com/office/drawing/2014/main" val="927237385"/>
                    </a:ext>
                  </a:extLst>
                </a:gridCol>
              </a:tblGrid>
              <a:tr h="43413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00" dirty="0">
                          <a:effectLst/>
                          <a:latin typeface="+mn-ea"/>
                          <a:ea typeface="+mn-ea"/>
                        </a:rPr>
                        <a:t>Sprint 5 :  2021/12/08 – 2021/12/21</a:t>
                      </a:r>
                      <a:endParaRPr lang="zh-TW" altLang="en-US" sz="14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7990" marR="6799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7D6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7990" marR="67990" marT="0" marB="0" anchor="ctr"/>
                </a:tc>
                <a:extLst>
                  <a:ext uri="{0D108BD9-81ED-4DB2-BD59-A6C34878D82A}">
                    <a16:rowId xmlns:a16="http://schemas.microsoft.com/office/drawing/2014/main" val="1340706026"/>
                  </a:ext>
                </a:extLst>
              </a:tr>
              <a:tr h="666338">
                <a:tc>
                  <a:txBody>
                    <a:bodyPr/>
                    <a:lstStyle/>
                    <a:p>
                      <a:pPr algn="just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身為開發者，我想要撰寫</a:t>
                      </a:r>
                      <a:r>
                        <a:rPr lang="en-US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SDD</a:t>
                      </a:r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文件讓團隊能根據流程進行專案開發</a:t>
                      </a:r>
                    </a:p>
                  </a:txBody>
                  <a:tcPr marL="67990" marR="6799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莊永</a:t>
                      </a:r>
                    </a:p>
                  </a:txBody>
                  <a:tcPr marL="67990" marR="6799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665027"/>
                  </a:ext>
                </a:extLst>
              </a:tr>
              <a:tr h="333169">
                <a:tc>
                  <a:txBody>
                    <a:bodyPr/>
                    <a:lstStyle/>
                    <a:p>
                      <a:pPr algn="just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身為開發者，我想要更新</a:t>
                      </a:r>
                      <a:r>
                        <a:rPr lang="en-US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PEP</a:t>
                      </a:r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件的內容</a:t>
                      </a:r>
                    </a:p>
                  </a:txBody>
                  <a:tcPr marL="67990" marR="6799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劉恒育</a:t>
                      </a:r>
                    </a:p>
                  </a:txBody>
                  <a:tcPr marL="67990" marR="6799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75321"/>
                  </a:ext>
                </a:extLst>
              </a:tr>
              <a:tr h="333169">
                <a:tc>
                  <a:txBody>
                    <a:bodyPr/>
                    <a:lstStyle/>
                    <a:p>
                      <a:pPr algn="just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身為開發者，我想要更新</a:t>
                      </a:r>
                      <a:r>
                        <a:rPr lang="en-US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SRS</a:t>
                      </a:r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文件的內容</a:t>
                      </a:r>
                    </a:p>
                  </a:txBody>
                  <a:tcPr marL="67990" marR="6799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b="0" kern="10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劉恒育</a:t>
                      </a:r>
                    </a:p>
                  </a:txBody>
                  <a:tcPr marL="67990" marR="6799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714918"/>
                  </a:ext>
                </a:extLst>
              </a:tr>
              <a:tr h="333169">
                <a:tc>
                  <a:txBody>
                    <a:bodyPr/>
                    <a:lstStyle/>
                    <a:p>
                      <a:pPr algn="just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身為使用者，我想要可以新增</a:t>
                      </a:r>
                      <a:r>
                        <a:rPr lang="en-US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Trello</a:t>
                      </a:r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到專案內</a:t>
                      </a:r>
                    </a:p>
                  </a:txBody>
                  <a:tcPr marL="67990" marR="6799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b="0" kern="10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黃詩洳</a:t>
                      </a:r>
                    </a:p>
                  </a:txBody>
                  <a:tcPr marL="67990" marR="6799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851545"/>
                  </a:ext>
                </a:extLst>
              </a:tr>
              <a:tr h="47595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Sprint 6 :  2021/12/02 – 2022/1/04</a:t>
                      </a:r>
                      <a:endParaRPr lang="zh-TW" altLang="en-US" sz="1400" b="1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7D6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432721"/>
                  </a:ext>
                </a:extLst>
              </a:tr>
              <a:tr h="333169">
                <a:tc>
                  <a:txBody>
                    <a:bodyPr/>
                    <a:lstStyle/>
                    <a:p>
                      <a:pPr algn="just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身為開發者，我想要建置</a:t>
                      </a:r>
                      <a:r>
                        <a:rPr lang="en-US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SonarQube</a:t>
                      </a:r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環境檢測專案內容</a:t>
                      </a:r>
                    </a:p>
                  </a:txBody>
                  <a:tcPr marL="67990" marR="6799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b="0" kern="10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全部</a:t>
                      </a:r>
                    </a:p>
                  </a:txBody>
                  <a:tcPr marL="67990" marR="6799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006817"/>
                  </a:ext>
                </a:extLst>
              </a:tr>
              <a:tr h="745939">
                <a:tc>
                  <a:txBody>
                    <a:bodyPr/>
                    <a:lstStyle/>
                    <a:p>
                      <a:pPr algn="just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身為使用者，當我在新增</a:t>
                      </a:r>
                      <a:r>
                        <a:rPr lang="en-US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Repository</a:t>
                      </a:r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的時候我希望可以填入</a:t>
                      </a:r>
                      <a:r>
                        <a:rPr lang="en-US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Access token</a:t>
                      </a:r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，而不是將</a:t>
                      </a:r>
                      <a:r>
                        <a:rPr lang="en-US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Access Token</a:t>
                      </a:r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放在環境變數內</a:t>
                      </a:r>
                    </a:p>
                  </a:txBody>
                  <a:tcPr marL="67990" marR="6799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鄭立杰</a:t>
                      </a:r>
                    </a:p>
                  </a:txBody>
                  <a:tcPr marL="67990" marR="6799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279799"/>
                  </a:ext>
                </a:extLst>
              </a:tr>
              <a:tr h="333169">
                <a:tc>
                  <a:txBody>
                    <a:bodyPr/>
                    <a:lstStyle/>
                    <a:p>
                      <a:pPr algn="just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身為開發者，我想要撰寫手動測試的案例</a:t>
                      </a:r>
                    </a:p>
                  </a:txBody>
                  <a:tcPr marL="67990" marR="6799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b="0" kern="10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全部</a:t>
                      </a:r>
                    </a:p>
                  </a:txBody>
                  <a:tcPr marL="67990" marR="6799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417108"/>
                  </a:ext>
                </a:extLst>
              </a:tr>
              <a:tr h="666338">
                <a:tc>
                  <a:txBody>
                    <a:bodyPr/>
                    <a:lstStyle/>
                    <a:p>
                      <a:pPr algn="just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身為開發者，我想要根據手動測試案例對系統進行手動測試</a:t>
                      </a:r>
                    </a:p>
                  </a:txBody>
                  <a:tcPr marL="67990" marR="6799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劉恒育</a:t>
                      </a:r>
                    </a:p>
                  </a:txBody>
                  <a:tcPr marL="67990" marR="6799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061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5478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5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30748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749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0726" name="文本框 8"/>
          <p:cNvSpPr txBox="1">
            <a:spLocks noChangeArrowheads="1"/>
          </p:cNvSpPr>
          <p:nvPr/>
        </p:nvSpPr>
        <p:spPr bwMode="auto">
          <a:xfrm>
            <a:off x="1176338" y="454025"/>
            <a:ext cx="10182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8">
            <a:extLst>
              <a:ext uri="{FF2B5EF4-FFF2-40B4-BE49-F238E27FC236}">
                <a16:creationId xmlns:a16="http://schemas.microsoft.com/office/drawing/2014/main" id="{0DC921A9-A019-4B9E-83C0-A57064804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1795" y="738926"/>
            <a:ext cx="260840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Story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71254FC-F52B-4932-8478-AE01EA1D6E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233"/>
          <a:stretch/>
        </p:blipFill>
        <p:spPr>
          <a:xfrm>
            <a:off x="3231552" y="1463964"/>
            <a:ext cx="5728893" cy="526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334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6">
            <a:extLst>
              <a:ext uri="{FF2B5EF4-FFF2-40B4-BE49-F238E27FC236}">
                <a16:creationId xmlns:a16="http://schemas.microsoft.com/office/drawing/2014/main" id="{BBBBC765-F9D0-4DB5-9F8B-AE3BF0AF61F4}"/>
              </a:ext>
            </a:extLst>
          </p:cNvPr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10" name="矩形 3">
              <a:extLst>
                <a:ext uri="{FF2B5EF4-FFF2-40B4-BE49-F238E27FC236}">
                  <a16:creationId xmlns:a16="http://schemas.microsoft.com/office/drawing/2014/main" id="{7A30F455-16BE-4824-9760-A449B9F37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直角三角形 5">
              <a:extLst>
                <a:ext uri="{FF2B5EF4-FFF2-40B4-BE49-F238E27FC236}">
                  <a16:creationId xmlns:a16="http://schemas.microsoft.com/office/drawing/2014/main" id="{BF9F835E-CCC2-4437-AD5C-559E22217E3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2" name="文本框 8">
            <a:extLst>
              <a:ext uri="{FF2B5EF4-FFF2-40B4-BE49-F238E27FC236}">
                <a16:creationId xmlns:a16="http://schemas.microsoft.com/office/drawing/2014/main" id="{FF71E53E-69AB-493B-8F30-F3A5F8355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1713" y="454302"/>
            <a:ext cx="10182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8">
            <a:extLst>
              <a:ext uri="{FF2B5EF4-FFF2-40B4-BE49-F238E27FC236}">
                <a16:creationId xmlns:a16="http://schemas.microsoft.com/office/drawing/2014/main" id="{74E59CC3-A779-4258-97F8-00A3A8C45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3744" y="596947"/>
            <a:ext cx="266451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E8A13A85-6EE6-4A3B-8AE8-D1D1FC7E7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65" y="1616777"/>
            <a:ext cx="8008603" cy="438133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2D60ED9-3B95-4A0C-92DB-7E40B0025F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12"/>
          <a:stretch/>
        </p:blipFill>
        <p:spPr>
          <a:xfrm>
            <a:off x="8981402" y="1524000"/>
            <a:ext cx="2664512" cy="4566884"/>
          </a:xfrm>
          <a:prstGeom prst="rect">
            <a:avLst/>
          </a:prstGeom>
        </p:spPr>
      </p:pic>
      <p:sp>
        <p:nvSpPr>
          <p:cNvPr id="15" name="文本框 8">
            <a:extLst>
              <a:ext uri="{FF2B5EF4-FFF2-40B4-BE49-F238E27FC236}">
                <a16:creationId xmlns:a16="http://schemas.microsoft.com/office/drawing/2014/main" id="{F1EC8D65-AFB4-46C7-88BE-32FED2781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5819" y="6090884"/>
            <a:ext cx="105509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Discord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8">
            <a:extLst>
              <a:ext uri="{FF2B5EF4-FFF2-40B4-BE49-F238E27FC236}">
                <a16:creationId xmlns:a16="http://schemas.microsoft.com/office/drawing/2014/main" id="{9D76CE39-AE1F-4BCB-BFF2-E097DEF79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86109" y="6090884"/>
            <a:ext cx="7553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39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5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30748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749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0726" name="文本框 8"/>
          <p:cNvSpPr txBox="1">
            <a:spLocks noChangeArrowheads="1"/>
          </p:cNvSpPr>
          <p:nvPr/>
        </p:nvSpPr>
        <p:spPr bwMode="auto">
          <a:xfrm>
            <a:off x="1176338" y="454025"/>
            <a:ext cx="10182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8">
            <a:extLst>
              <a:ext uri="{FF2B5EF4-FFF2-40B4-BE49-F238E27FC236}">
                <a16:creationId xmlns:a16="http://schemas.microsoft.com/office/drawing/2014/main" id="{0DC921A9-A019-4B9E-83C0-A57064804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5127" y="1006214"/>
            <a:ext cx="332174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Retrospective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B6A6D45-591B-4A32-A8E6-EAD78A6B4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709" y="2262802"/>
            <a:ext cx="5569527" cy="353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</a:t>
            </a:r>
          </a:p>
          <a:p>
            <a:pPr marL="342900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i="0" dirty="0">
                <a:solidFill>
                  <a:schemeClr val="bg1"/>
                </a:solidFill>
                <a:effectLst/>
                <a:latin typeface="Whitney"/>
              </a:rPr>
              <a:t>當有不了解的東西團隊很主動去學習</a:t>
            </a:r>
            <a:endParaRPr lang="en-US" altLang="zh-TW" sz="2400" b="1" i="0" dirty="0">
              <a:solidFill>
                <a:schemeClr val="bg1"/>
              </a:solidFill>
              <a:effectLst/>
              <a:latin typeface="Whitney"/>
            </a:endParaRPr>
          </a:p>
          <a:p>
            <a:pPr marL="342900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i="0" dirty="0">
                <a:solidFill>
                  <a:schemeClr val="bg1"/>
                </a:solidFill>
                <a:effectLst/>
                <a:latin typeface="Whitney"/>
              </a:rPr>
              <a:t>組員間會互相合作幫忙，有問題都會一起處理</a:t>
            </a:r>
            <a:endParaRPr lang="en-US" altLang="zh-TW" sz="2400" b="1" dirty="0">
              <a:solidFill>
                <a:schemeClr val="bg1"/>
              </a:solidFill>
              <a:latin typeface="Whitney"/>
            </a:endParaRPr>
          </a:p>
          <a:p>
            <a:pPr marL="342900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i="0" dirty="0">
                <a:solidFill>
                  <a:schemeClr val="bg1"/>
                </a:solidFill>
                <a:effectLst/>
                <a:latin typeface="Whitney"/>
              </a:rPr>
              <a:t>進度有按照課程的</a:t>
            </a:r>
            <a:r>
              <a:rPr lang="en-US" altLang="zh-TW" sz="2400" b="1" i="0" dirty="0">
                <a:solidFill>
                  <a:schemeClr val="bg1"/>
                </a:solidFill>
                <a:effectLst/>
                <a:latin typeface="Whitney"/>
              </a:rPr>
              <a:t>Increment</a:t>
            </a:r>
            <a:r>
              <a:rPr lang="zh-TW" altLang="en-US" sz="2400" b="1" i="0" dirty="0">
                <a:solidFill>
                  <a:schemeClr val="bg1"/>
                </a:solidFill>
                <a:effectLst/>
                <a:latin typeface="Whitney"/>
              </a:rPr>
              <a:t>規劃並且團隊能確實的在規畫的時間內完成</a:t>
            </a:r>
            <a:endParaRPr lang="en-US" altLang="zh-CN" sz="2400" b="1" dirty="0">
              <a:solidFill>
                <a:schemeClr val="bg1"/>
              </a:solidFill>
              <a:latin typeface="Whitney"/>
              <a:cs typeface="Arial" panose="020B0604020202020204" pitchFamily="34" charset="0"/>
            </a:endParaRPr>
          </a:p>
        </p:txBody>
      </p:sp>
      <p:sp>
        <p:nvSpPr>
          <p:cNvPr id="10" name="文本框 8">
            <a:extLst>
              <a:ext uri="{FF2B5EF4-FFF2-40B4-BE49-F238E27FC236}">
                <a16:creationId xmlns:a16="http://schemas.microsoft.com/office/drawing/2014/main" id="{8D17BC85-0247-4AEF-A174-6856920EC9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8436" y="2262802"/>
            <a:ext cx="5745017" cy="298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Improvement</a:t>
            </a:r>
          </a:p>
          <a:p>
            <a:pPr marL="342900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i="0" dirty="0">
                <a:solidFill>
                  <a:schemeClr val="bg1"/>
                </a:solidFill>
                <a:effectLst/>
                <a:latin typeface="Whitney"/>
              </a:rPr>
              <a:t>彼此時間不好配合，只能線上討論，效率較現場討論差</a:t>
            </a:r>
            <a:endParaRPr lang="en-US" altLang="zh-TW" sz="2400" b="1" i="0" dirty="0">
              <a:solidFill>
                <a:schemeClr val="bg1"/>
              </a:solidFill>
              <a:effectLst/>
              <a:latin typeface="Whitney"/>
            </a:endParaRPr>
          </a:p>
          <a:p>
            <a:pPr marL="342900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i="0" dirty="0">
                <a:solidFill>
                  <a:schemeClr val="bg1"/>
                </a:solidFill>
                <a:effectLst/>
                <a:latin typeface="Whitney"/>
              </a:rPr>
              <a:t>在規劃實作的時候沒有考量到難易度，導致與預期的實作內容不相符</a:t>
            </a:r>
            <a:endParaRPr lang="en-US" altLang="zh-CN" sz="2400" b="1" dirty="0">
              <a:solidFill>
                <a:schemeClr val="bg1"/>
              </a:solidFill>
              <a:latin typeface="Whitney"/>
              <a:cs typeface="Arial" panose="020B0604020202020204" pitchFamily="34" charset="0"/>
            </a:endParaRPr>
          </a:p>
        </p:txBody>
      </p:sp>
      <p:sp>
        <p:nvSpPr>
          <p:cNvPr id="14" name="直角三角形 5">
            <a:extLst>
              <a:ext uri="{FF2B5EF4-FFF2-40B4-BE49-F238E27FC236}">
                <a16:creationId xmlns:a16="http://schemas.microsoft.com/office/drawing/2014/main" id="{95042447-AD45-41D4-A70B-32F5FEC8FDC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509491" y="2091171"/>
            <a:ext cx="1001713" cy="522287"/>
          </a:xfrm>
          <a:prstGeom prst="rtTriangle">
            <a:avLst/>
          </a:prstGeom>
          <a:solidFill>
            <a:srgbClr val="30302F">
              <a:alpha val="4196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矩形 5">
            <a:extLst>
              <a:ext uri="{FF2B5EF4-FFF2-40B4-BE49-F238E27FC236}">
                <a16:creationId xmlns:a16="http://schemas.microsoft.com/office/drawing/2014/main" id="{29C2275E-5CF6-4A69-8DFB-FE63155A6DB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073138" y="2352314"/>
            <a:ext cx="45719" cy="4219506"/>
          </a:xfrm>
          <a:prstGeom prst="rect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321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文本框 4"/>
          <p:cNvSpPr txBox="1">
            <a:spLocks noChangeArrowheads="1"/>
          </p:cNvSpPr>
          <p:nvPr/>
        </p:nvSpPr>
        <p:spPr bwMode="auto">
          <a:xfrm>
            <a:off x="3971925" y="1822450"/>
            <a:ext cx="1603324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19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5" name="文本框 34"/>
          <p:cNvSpPr txBox="1">
            <a:spLocks noChangeArrowheads="1"/>
          </p:cNvSpPr>
          <p:nvPr/>
        </p:nvSpPr>
        <p:spPr bwMode="auto">
          <a:xfrm>
            <a:off x="5837238" y="3840163"/>
            <a:ext cx="336938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 Tools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6" name="等腰三角形 7"/>
          <p:cNvSpPr>
            <a:spLocks noChangeArrowheads="1"/>
          </p:cNvSpPr>
          <p:nvPr/>
        </p:nvSpPr>
        <p:spPr bwMode="auto">
          <a:xfrm rot="10800000">
            <a:off x="7002463" y="0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797" name="等腰三角形 37"/>
          <p:cNvSpPr>
            <a:spLocks noChangeArrowheads="1"/>
          </p:cNvSpPr>
          <p:nvPr/>
        </p:nvSpPr>
        <p:spPr bwMode="auto">
          <a:xfrm>
            <a:off x="1452563" y="4264025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798" name="文本框 38"/>
          <p:cNvSpPr txBox="1">
            <a:spLocks noChangeArrowheads="1"/>
          </p:cNvSpPr>
          <p:nvPr/>
        </p:nvSpPr>
        <p:spPr bwMode="auto">
          <a:xfrm>
            <a:off x="6013450" y="3316288"/>
            <a:ext cx="2031710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3030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TWO</a:t>
            </a:r>
            <a:endParaRPr lang="zh-CN" altLang="en-US" sz="2800" dirty="0">
              <a:solidFill>
                <a:srgbClr val="3030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9" name="直角三角形 13"/>
          <p:cNvSpPr>
            <a:spLocks noChangeArrowheads="1"/>
          </p:cNvSpPr>
          <p:nvPr/>
        </p:nvSpPr>
        <p:spPr bwMode="auto">
          <a:xfrm rot="10800000" flipH="1">
            <a:off x="8499475" y="-9525"/>
            <a:ext cx="1511300" cy="2603500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800" name="直角三角形 39"/>
          <p:cNvSpPr>
            <a:spLocks noChangeArrowheads="1"/>
          </p:cNvSpPr>
          <p:nvPr/>
        </p:nvSpPr>
        <p:spPr bwMode="auto">
          <a:xfrm flipH="1">
            <a:off x="1446213" y="4241800"/>
            <a:ext cx="1512887" cy="2601913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083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9_Office 主题​​">
  <a:themeElements>
    <a:clrScheme name="9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9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9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0_Office 主题​​">
  <a:themeElements>
    <a:clrScheme name="10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0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0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1_Office 主题​​">
  <a:themeElements>
    <a:clrScheme name="11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1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1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主题​​">
  <a:themeElements>
    <a:clrScheme name="2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2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主题​​">
  <a:themeElements>
    <a:clrScheme name="3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3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3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Office 主题​​">
  <a:themeElements>
    <a:clrScheme name="4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4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Office 主题​​">
  <a:themeElements>
    <a:clrScheme name="5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5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5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Office 主题​​">
  <a:themeElements>
    <a:clrScheme name="6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6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6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Office 主题​​">
  <a:themeElements>
    <a:clrScheme name="7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7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7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8_Office 主题​​">
  <a:themeElements>
    <a:clrScheme name="8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8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8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1499</TotalTime>
  <Pages>0</Pages>
  <Words>1001</Words>
  <Characters>0</Characters>
  <Application>Microsoft Office PowerPoint</Application>
  <DocSecurity>0</DocSecurity>
  <PresentationFormat>寬螢幕</PresentationFormat>
  <Lines>0</Lines>
  <Paragraphs>210</Paragraphs>
  <Slides>28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12</vt:i4>
      </vt:variant>
      <vt:variant>
        <vt:lpstr>投影片標題</vt:lpstr>
      </vt:variant>
      <vt:variant>
        <vt:i4>28</vt:i4>
      </vt:variant>
    </vt:vector>
  </HeadingPairs>
  <TitlesOfParts>
    <vt:vector size="47" baseType="lpstr">
      <vt:lpstr>微软雅黑</vt:lpstr>
      <vt:lpstr>Whitney</vt:lpstr>
      <vt:lpstr>Arial</vt:lpstr>
      <vt:lpstr>Bahnschrift SemiCondensed</vt:lpstr>
      <vt:lpstr>Calibri</vt:lpstr>
      <vt:lpstr>Calibri Light</vt:lpstr>
      <vt:lpstr>Times New Roman</vt:lpstr>
      <vt:lpstr>Office 主题</vt:lpstr>
      <vt:lpstr>Office 主题​​</vt:lpstr>
      <vt:lpstr>2_Office 主题​​</vt:lpstr>
      <vt:lpstr>3_Office 主题​​</vt:lpstr>
      <vt:lpstr>4_Office 主题​​</vt:lpstr>
      <vt:lpstr>5_Office 主题​​</vt:lpstr>
      <vt:lpstr>6_Office 主题​​</vt:lpstr>
      <vt:lpstr>7_Office 主题​​</vt:lpstr>
      <vt:lpstr>8_Office 主题​​</vt:lpstr>
      <vt:lpstr>9_Office 主题​​</vt:lpstr>
      <vt:lpstr>10_Office 主题​​</vt:lpstr>
      <vt:lpstr>11_Office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www.woippt.com我爱PPT模板网</dc:subject>
  <dc:creator>Administrator</dc:creator>
  <dc:description>www.woippt.com我爱PPT模板网</dc:description>
  <cp:lastModifiedBy>永 莊</cp:lastModifiedBy>
  <cp:revision>87</cp:revision>
  <dcterms:created xsi:type="dcterms:W3CDTF">2015-07-07T12:57:46Z</dcterms:created>
  <dcterms:modified xsi:type="dcterms:W3CDTF">2022-01-11T16:33:36Z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2052-9.1.0.5184</vt:lpwstr>
  </property>
</Properties>
</file>