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6"/>
  </p:notesMasterIdLst>
  <p:sldIdLst>
    <p:sldId id="256" r:id="rId13"/>
    <p:sldId id="258" r:id="rId14"/>
    <p:sldId id="259" r:id="rId15"/>
    <p:sldId id="313" r:id="rId16"/>
    <p:sldId id="298" r:id="rId17"/>
    <p:sldId id="291" r:id="rId18"/>
    <p:sldId id="287" r:id="rId19"/>
    <p:sldId id="304" r:id="rId20"/>
    <p:sldId id="308" r:id="rId21"/>
    <p:sldId id="309" r:id="rId22"/>
    <p:sldId id="305" r:id="rId23"/>
    <p:sldId id="314" r:id="rId24"/>
    <p:sldId id="263" r:id="rId25"/>
    <p:sldId id="288" r:id="rId26"/>
    <p:sldId id="306" r:id="rId27"/>
    <p:sldId id="261" r:id="rId28"/>
    <p:sldId id="307" r:id="rId29"/>
    <p:sldId id="315" r:id="rId30"/>
    <p:sldId id="262" r:id="rId31"/>
    <p:sldId id="284" r:id="rId32"/>
    <p:sldId id="282" r:id="rId33"/>
    <p:sldId id="316" r:id="rId34"/>
    <p:sldId id="260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EBB"/>
    <a:srgbClr val="B8E6DC"/>
    <a:srgbClr val="3EB198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254811" y="3491507"/>
            <a:ext cx="36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2254811" y="1667798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專案可視化系統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389613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300765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鄭立杰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705394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資財四甲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r>
              <a:rPr lang="en-US" altLang="zh-TW" sz="20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AB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黃詩洳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5110023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資財四甲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r>
              <a:rPr lang="en-US" altLang="zh-TW" sz="20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AB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0042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侯承志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613" y="5033654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32" y="1198861"/>
            <a:ext cx="45719" cy="599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846070" y="1705362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Software Engineering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75042" y="512598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2021-11-17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DA1619-DDC3-40AB-A42C-0231B27FC115}"/>
              </a:ext>
            </a:extLst>
          </p:cNvPr>
          <p:cNvSpPr txBox="1"/>
          <p:nvPr/>
        </p:nvSpPr>
        <p:spPr>
          <a:xfrm>
            <a:off x="2078618" y="677305"/>
            <a:ext cx="803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Project Visualization System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3FEACBEA-D56D-473E-BE37-C5E0DB022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1" y="2446931"/>
            <a:ext cx="4243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362A515B-7D37-43F8-B560-0DCCD6515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06973"/>
              </p:ext>
            </p:extLst>
          </p:nvPr>
        </p:nvGraphicFramePr>
        <p:xfrm>
          <a:off x="680621" y="2173425"/>
          <a:ext cx="10955046" cy="292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34">
                  <a:extLst>
                    <a:ext uri="{9D8B030D-6E8A-4147-A177-3AD203B41FA5}">
                      <a16:colId xmlns:a16="http://schemas.microsoft.com/office/drawing/2014/main" val="775829489"/>
                    </a:ext>
                  </a:extLst>
                </a:gridCol>
                <a:gridCol w="3568823">
                  <a:extLst>
                    <a:ext uri="{9D8B030D-6E8A-4147-A177-3AD203B41FA5}">
                      <a16:colId xmlns:a16="http://schemas.microsoft.com/office/drawing/2014/main" val="2513755967"/>
                    </a:ext>
                  </a:extLst>
                </a:gridCol>
                <a:gridCol w="5530789">
                  <a:extLst>
                    <a:ext uri="{9D8B030D-6E8A-4147-A177-3AD203B41FA5}">
                      <a16:colId xmlns:a16="http://schemas.microsoft.com/office/drawing/2014/main" val="4111186996"/>
                    </a:ext>
                  </a:extLst>
                </a:gridCol>
              </a:tblGrid>
              <a:tr h="481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Sprint No.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Sprint</a:t>
                      </a:r>
                      <a:r>
                        <a:rPr lang="zh-TW" altLang="zh-TW" sz="2400" kern="100" dirty="0">
                          <a:effectLst/>
                        </a:rPr>
                        <a:t>週期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Sprint</a:t>
                      </a:r>
                      <a:r>
                        <a:rPr lang="zh-TW" altLang="zh-TW" sz="2400" kern="100" dirty="0">
                          <a:effectLst/>
                        </a:rPr>
                        <a:t>內容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2B7D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36253"/>
                  </a:ext>
                </a:extLst>
              </a:tr>
              <a:tr h="844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Sprint 1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2021/10/06 – 2021/10/19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400" kern="100" dirty="0">
                          <a:effectLst/>
                        </a:rPr>
                        <a:t>撰寫</a:t>
                      </a:r>
                      <a:r>
                        <a:rPr lang="en-US" altLang="zh-TW" sz="2400" kern="100" dirty="0">
                          <a:effectLst/>
                        </a:rPr>
                        <a:t>PEP</a:t>
                      </a:r>
                      <a:r>
                        <a:rPr lang="zh-TW" altLang="en-US" sz="2400" kern="100" dirty="0">
                          <a:effectLst/>
                        </a:rPr>
                        <a:t>文件</a:t>
                      </a:r>
                      <a:endParaRPr lang="en-US" altLang="zh-TW" sz="2400" kern="100" dirty="0">
                        <a:effectLst/>
                      </a:endParaRPr>
                    </a:p>
                    <a:p>
                      <a:pPr algn="just"/>
                      <a:r>
                        <a:rPr lang="zh-TW" altLang="en-US" sz="2400" kern="100" dirty="0">
                          <a:effectLst/>
                        </a:rPr>
                        <a:t>撰寫環境建置文件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B8E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9812"/>
                  </a:ext>
                </a:extLst>
              </a:tr>
              <a:tr h="15945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Sprint 2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2021/10/20 – 2021/11/02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撰寫</a:t>
                      </a: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SRS</a:t>
                      </a: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文件</a:t>
                      </a:r>
                      <a:endParaRPr lang="en-US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just"/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建置前端環境</a:t>
                      </a:r>
                      <a:endParaRPr lang="en-US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just"/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建置後端環境</a:t>
                      </a:r>
                      <a:endParaRPr lang="en-US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just"/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建置資料庫環境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333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7DCB3ED-3EAC-4A00-A0EC-4A882A42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33" y="1182826"/>
            <a:ext cx="42354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Information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8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889" y="1185074"/>
            <a:ext cx="31502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Poker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8EC50A-E6AE-4765-A798-7F09A01E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5" y="2166151"/>
            <a:ext cx="3551432" cy="378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D1B797D-59FF-4F5D-9B7C-DCCFC0D5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44" y="2166151"/>
            <a:ext cx="3526891" cy="37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8EE724-88BB-43C3-8ECA-BAE04166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96" y="2166151"/>
            <a:ext cx="3483944" cy="378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3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744" y="900112"/>
            <a:ext cx="2664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4D22C4-0CFE-401D-BD68-CCD92BA2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75" y="1724285"/>
            <a:ext cx="8951650" cy="48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33693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278" y="1034154"/>
            <a:ext cx="1448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008436-18F3-4845-BBC1-A3F69B21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50" y="1894942"/>
            <a:ext cx="8437700" cy="44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15" y="1105175"/>
            <a:ext cx="4403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– 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版本控制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CE3B90-7E4B-49D2-9FD4-9F94C434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4" y="1957715"/>
            <a:ext cx="9465311" cy="46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52325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equirements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2454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equirements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888" y="955394"/>
            <a:ext cx="26084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2DAA7B-6230-4BA6-8BEA-6F51A0F8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25" y="1785493"/>
            <a:ext cx="5341932" cy="47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2454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equirements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073" y="1125422"/>
            <a:ext cx="46618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Criteria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4C42520D-B323-4955-B970-C45C0D43A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058" y="2554412"/>
            <a:ext cx="4839786" cy="246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提供帳號註冊功能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提供帳號登入功能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提供使用者管理專案的功能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提供使用者修改專案內容的功能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DB7439-6E37-497A-845B-ACDA4C164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107" y="2548071"/>
            <a:ext cx="6070893" cy="246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提供使用者專案資料視覺化的功能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提供使用者檢視程式碼品質的功能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提供使用者檢視專案開發流程紀錄的功能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提供可互動的使用者介面</a:t>
            </a:r>
          </a:p>
        </p:txBody>
      </p:sp>
    </p:spTree>
    <p:extLst>
      <p:ext uri="{BB962C8B-B14F-4D97-AF65-F5344CB8AC3E}">
        <p14:creationId xmlns:p14="http://schemas.microsoft.com/office/powerpoint/2010/main" val="41566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6013450" y="3833312"/>
            <a:ext cx="13516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55815" y="1399220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50225" y="3063799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2060574" y="4728378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680295" y="1399220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607868" y="3495512"/>
            <a:ext cx="2263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573859" y="1814475"/>
            <a:ext cx="2448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268588" y="3519380"/>
            <a:ext cx="769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234230" y="1814475"/>
            <a:ext cx="270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equirements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81882" y="3063798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588" y="5176550"/>
            <a:ext cx="2209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Features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78880" y="4728376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607868" y="5176550"/>
            <a:ext cx="1777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041A98-75CA-43FA-B155-D71729AC9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18" y="1970843"/>
            <a:ext cx="7354964" cy="4287914"/>
          </a:xfrm>
          <a:prstGeom prst="rect">
            <a:avLst/>
          </a:prstGeom>
        </p:spPr>
      </p:pic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46" y="1017538"/>
            <a:ext cx="54797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(effort estimation)</a:t>
            </a:r>
          </a:p>
        </p:txBody>
      </p:sp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4233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Features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20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Features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08" y="1283867"/>
            <a:ext cx="5051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Features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CC0DF-152F-4DD0-BB52-E61831CC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447" y="2678699"/>
            <a:ext cx="6410729" cy="325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新增註冊頁面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Repository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刪除與修改功能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OAuth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將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Trello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導入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PVS</a:t>
            </a:r>
          </a:p>
        </p:txBody>
      </p:sp>
    </p:spTree>
    <p:extLst>
      <p:ext uri="{BB962C8B-B14F-4D97-AF65-F5344CB8AC3E}">
        <p14:creationId xmlns:p14="http://schemas.microsoft.com/office/powerpoint/2010/main" val="151029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4719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480257B-4513-4437-B239-534852C9F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362" y="1884220"/>
            <a:ext cx="5989689" cy="370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TW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簡介</a:t>
            </a:r>
            <a:endParaRPr lang="en-US" altLang="zh-TW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藉由將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中的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及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Issue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之相關資訊進行視覺化，使用者能夠更容易的去追蹤專案開發的進度與相關資訊，也可以更容易的去發現開發流程是否存在問題，進而去改善並且更有效率的進行開發。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C92460-F5F6-4AEC-9F10-DD3E8D05F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2" r="30486"/>
          <a:stretch/>
        </p:blipFill>
        <p:spPr bwMode="auto">
          <a:xfrm>
            <a:off x="914401" y="1338523"/>
            <a:ext cx="4083728" cy="523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47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454302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85" y="1057390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系統架構圖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4CED2C-EE1F-4F40-93A4-D4A5144F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32" y="1766534"/>
            <a:ext cx="5934136" cy="463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42049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5262278" y="1034154"/>
            <a:ext cx="16674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 descr="What is Scrum?">
            <a:extLst>
              <a:ext uri="{FF2B5EF4-FFF2-40B4-BE49-F238E27FC236}">
                <a16:creationId xmlns:a16="http://schemas.microsoft.com/office/drawing/2014/main" id="{8D898D93-57E7-4A74-9623-B4B09362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70" y="1594550"/>
            <a:ext cx="9364460" cy="46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4535316" y="1220584"/>
            <a:ext cx="31213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Scrum?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78331A6-723B-40A8-ACDD-A0778D132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58879"/>
              </p:ext>
            </p:extLst>
          </p:nvPr>
        </p:nvGraphicFramePr>
        <p:xfrm>
          <a:off x="1247345" y="2430879"/>
          <a:ext cx="9358050" cy="3892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350">
                  <a:extLst>
                    <a:ext uri="{9D8B030D-6E8A-4147-A177-3AD203B41FA5}">
                      <a16:colId xmlns:a16="http://schemas.microsoft.com/office/drawing/2014/main" val="775829489"/>
                    </a:ext>
                  </a:extLst>
                </a:gridCol>
                <a:gridCol w="3119350">
                  <a:extLst>
                    <a:ext uri="{9D8B030D-6E8A-4147-A177-3AD203B41FA5}">
                      <a16:colId xmlns:a16="http://schemas.microsoft.com/office/drawing/2014/main" val="2513755967"/>
                    </a:ext>
                  </a:extLst>
                </a:gridCol>
                <a:gridCol w="3119350">
                  <a:extLst>
                    <a:ext uri="{9D8B030D-6E8A-4147-A177-3AD203B41FA5}">
                      <a16:colId xmlns:a16="http://schemas.microsoft.com/office/drawing/2014/main" val="4111186996"/>
                    </a:ext>
                  </a:extLst>
                </a:gridCol>
              </a:tblGrid>
              <a:tr h="559371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Scrum</a:t>
                      </a:r>
                      <a:endParaRPr lang="zh-TW" altLang="en-US" sz="2400" dirty="0"/>
                    </a:p>
                  </a:txBody>
                  <a:tcPr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Waterfall</a:t>
                      </a:r>
                      <a:endParaRPr lang="zh-TW" altLang="en-US" sz="2400" dirty="0"/>
                    </a:p>
                  </a:txBody>
                  <a:tcPr>
                    <a:solidFill>
                      <a:srgbClr val="2B7D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36253"/>
                  </a:ext>
                </a:extLst>
              </a:tr>
              <a:tr h="559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需求容易改動</a:t>
                      </a:r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B8E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9812"/>
                  </a:ext>
                </a:extLst>
              </a:tr>
              <a:tr h="559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需要階段性的產出</a:t>
                      </a:r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3334"/>
                  </a:ext>
                </a:extLst>
              </a:tr>
              <a:tr h="55937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專案進行時間短</a:t>
                      </a:r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B8E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60429"/>
                  </a:ext>
                </a:extLst>
              </a:tr>
              <a:tr h="55170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系統規模較小</a:t>
                      </a:r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98847"/>
                  </a:ext>
                </a:extLst>
              </a:tr>
              <a:tr h="55170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文件需求度高</a:t>
                      </a:r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B8E6D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B8E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70266"/>
                  </a:ext>
                </a:extLst>
              </a:tr>
              <a:tr h="55170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成員開發時間不集中</a:t>
                      </a:r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73588"/>
                  </a:ext>
                </a:extLst>
              </a:tr>
            </a:tbl>
          </a:graphicData>
        </a:graphic>
      </p:graphicFrame>
      <p:sp>
        <p:nvSpPr>
          <p:cNvPr id="6" name="L 圖案 5">
            <a:extLst>
              <a:ext uri="{FF2B5EF4-FFF2-40B4-BE49-F238E27FC236}">
                <a16:creationId xmlns:a16="http://schemas.microsoft.com/office/drawing/2014/main" id="{4B7C3556-1D64-476C-8950-7219F72AFE8D}"/>
              </a:ext>
            </a:extLst>
          </p:cNvPr>
          <p:cNvSpPr/>
          <p:nvPr/>
        </p:nvSpPr>
        <p:spPr bwMode="auto">
          <a:xfrm rot="18786547">
            <a:off x="5746631" y="3146610"/>
            <a:ext cx="377141" cy="171942"/>
          </a:xfrm>
          <a:prstGeom prst="corner">
            <a:avLst/>
          </a:prstGeom>
          <a:solidFill>
            <a:srgbClr val="3EB1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L 圖案 14">
            <a:extLst>
              <a:ext uri="{FF2B5EF4-FFF2-40B4-BE49-F238E27FC236}">
                <a16:creationId xmlns:a16="http://schemas.microsoft.com/office/drawing/2014/main" id="{CF6B2067-0570-44EA-9C89-1117C7408028}"/>
              </a:ext>
            </a:extLst>
          </p:cNvPr>
          <p:cNvSpPr/>
          <p:nvPr/>
        </p:nvSpPr>
        <p:spPr bwMode="auto">
          <a:xfrm rot="18786547">
            <a:off x="5746632" y="3660118"/>
            <a:ext cx="377141" cy="171942"/>
          </a:xfrm>
          <a:prstGeom prst="corner">
            <a:avLst/>
          </a:prstGeom>
          <a:solidFill>
            <a:srgbClr val="3EB1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L 圖案 16">
            <a:extLst>
              <a:ext uri="{FF2B5EF4-FFF2-40B4-BE49-F238E27FC236}">
                <a16:creationId xmlns:a16="http://schemas.microsoft.com/office/drawing/2014/main" id="{B341B4C9-DDD5-4DAE-A413-8B9F89A3656F}"/>
              </a:ext>
            </a:extLst>
          </p:cNvPr>
          <p:cNvSpPr/>
          <p:nvPr/>
        </p:nvSpPr>
        <p:spPr bwMode="auto">
          <a:xfrm rot="18786547">
            <a:off x="5746632" y="4220694"/>
            <a:ext cx="377141" cy="171942"/>
          </a:xfrm>
          <a:prstGeom prst="corner">
            <a:avLst/>
          </a:prstGeom>
          <a:solidFill>
            <a:srgbClr val="3EB1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L 圖案 17">
            <a:extLst>
              <a:ext uri="{FF2B5EF4-FFF2-40B4-BE49-F238E27FC236}">
                <a16:creationId xmlns:a16="http://schemas.microsoft.com/office/drawing/2014/main" id="{47C838B9-97B8-45CB-9E27-8307C79B1D10}"/>
              </a:ext>
            </a:extLst>
          </p:cNvPr>
          <p:cNvSpPr/>
          <p:nvPr/>
        </p:nvSpPr>
        <p:spPr bwMode="auto">
          <a:xfrm rot="18786547">
            <a:off x="5746632" y="4801599"/>
            <a:ext cx="377141" cy="171942"/>
          </a:xfrm>
          <a:prstGeom prst="corner">
            <a:avLst/>
          </a:prstGeom>
          <a:solidFill>
            <a:srgbClr val="3EB1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 圖案 19">
            <a:extLst>
              <a:ext uri="{FF2B5EF4-FFF2-40B4-BE49-F238E27FC236}">
                <a16:creationId xmlns:a16="http://schemas.microsoft.com/office/drawing/2014/main" id="{A9075518-19EF-4F23-9DF1-FCCCE5D83EB8}"/>
              </a:ext>
            </a:extLst>
          </p:cNvPr>
          <p:cNvSpPr/>
          <p:nvPr/>
        </p:nvSpPr>
        <p:spPr bwMode="auto">
          <a:xfrm rot="18786547">
            <a:off x="8899684" y="5371250"/>
            <a:ext cx="377141" cy="171942"/>
          </a:xfrm>
          <a:prstGeom prst="corner">
            <a:avLst/>
          </a:prstGeom>
          <a:solidFill>
            <a:srgbClr val="3EB1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L 圖案 20">
            <a:extLst>
              <a:ext uri="{FF2B5EF4-FFF2-40B4-BE49-F238E27FC236}">
                <a16:creationId xmlns:a16="http://schemas.microsoft.com/office/drawing/2014/main" id="{9B3B64F5-C59F-44EC-8954-0F84F29B92D1}"/>
              </a:ext>
            </a:extLst>
          </p:cNvPr>
          <p:cNvSpPr/>
          <p:nvPr/>
        </p:nvSpPr>
        <p:spPr bwMode="auto">
          <a:xfrm rot="18786547">
            <a:off x="5761907" y="5905018"/>
            <a:ext cx="377141" cy="171942"/>
          </a:xfrm>
          <a:prstGeom prst="corner">
            <a:avLst/>
          </a:prstGeom>
          <a:solidFill>
            <a:srgbClr val="3EB1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0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7788832-E59D-485F-8A4A-70CEFC24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42424"/>
              </p:ext>
            </p:extLst>
          </p:nvPr>
        </p:nvGraphicFramePr>
        <p:xfrm>
          <a:off x="1742792" y="2468880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08028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8509908"/>
                    </a:ext>
                  </a:extLst>
                </a:gridCol>
              </a:tblGrid>
              <a:tr h="43214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dirty="0">
                          <a:solidFill>
                            <a:schemeClr val="bg1"/>
                          </a:solidFill>
                        </a:rPr>
                        <a:t>Sprint: 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solidFill>
                            <a:schemeClr val="bg1"/>
                          </a:solidFill>
                        </a:rPr>
                        <a:t>2 weeks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8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Planning: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solidFill>
                            <a:schemeClr val="bg1"/>
                          </a:solidFill>
                        </a:rPr>
                        <a:t>Wednesday 16:10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2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Work time(week): 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10 hours/person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53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1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Pages>0</Pages>
  <Words>350</Words>
  <Characters>0</Characters>
  <Application>Microsoft Office PowerPoint</Application>
  <DocSecurity>0</DocSecurity>
  <PresentationFormat>寬螢幕</PresentationFormat>
  <Lines>0</Lines>
  <Paragraphs>111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23</vt:i4>
      </vt:variant>
    </vt:vector>
  </HeadingPairs>
  <TitlesOfParts>
    <vt:vector size="41" baseType="lpstr">
      <vt:lpstr>Microsoft YaHei</vt:lpstr>
      <vt:lpstr>Arial</vt:lpstr>
      <vt:lpstr>Bahnschrift SemiCondensed</vt:lpstr>
      <vt:lpstr>Calibri</vt:lpstr>
      <vt:lpstr>Calibri Light</vt:lpstr>
      <vt:lpstr>Times New Roman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85</cp:revision>
  <dcterms:created xsi:type="dcterms:W3CDTF">2015-07-07T12:57:46Z</dcterms:created>
  <dcterms:modified xsi:type="dcterms:W3CDTF">2021-11-16T15:05:02Z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