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41"/>
  </p:notesMasterIdLst>
  <p:sldIdLst>
    <p:sldId id="256" r:id="rId13"/>
    <p:sldId id="258" r:id="rId14"/>
    <p:sldId id="259" r:id="rId15"/>
    <p:sldId id="323" r:id="rId16"/>
    <p:sldId id="313" r:id="rId17"/>
    <p:sldId id="322" r:id="rId18"/>
    <p:sldId id="298" r:id="rId19"/>
    <p:sldId id="321" r:id="rId20"/>
    <p:sldId id="324" r:id="rId21"/>
    <p:sldId id="325" r:id="rId22"/>
    <p:sldId id="306" r:id="rId23"/>
    <p:sldId id="317" r:id="rId24"/>
    <p:sldId id="263" r:id="rId25"/>
    <p:sldId id="287" r:id="rId26"/>
    <p:sldId id="291" r:id="rId27"/>
    <p:sldId id="288" r:id="rId28"/>
    <p:sldId id="261" r:id="rId29"/>
    <p:sldId id="304" r:id="rId30"/>
    <p:sldId id="318" r:id="rId31"/>
    <p:sldId id="319" r:id="rId32"/>
    <p:sldId id="320" r:id="rId33"/>
    <p:sldId id="262" r:id="rId34"/>
    <p:sldId id="284" r:id="rId35"/>
    <p:sldId id="282" r:id="rId36"/>
    <p:sldId id="316" r:id="rId37"/>
    <p:sldId id="326" r:id="rId38"/>
    <p:sldId id="327" r:id="rId39"/>
    <p:sldId id="260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D6B"/>
    <a:srgbClr val="3EB198"/>
    <a:srgbClr val="A3A9B1"/>
    <a:srgbClr val="74CEBB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2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2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2022/1/11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select" TargetMode="External"/><Relationship Id="rId2" Type="http://schemas.openxmlformats.org/officeDocument/2006/relationships/hyperlink" Target="http://localhost:3001/logi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254811" y="3935558"/>
            <a:ext cx="3647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2254811" y="1667798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專案可視化系統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4340187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474481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資工四 　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鄭立杰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2" y="5149445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資財四甲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r>
              <a:rPr lang="en-US" altLang="zh-TW" sz="20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AB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黃詩洳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613" y="5087890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032" y="1198861"/>
            <a:ext cx="45719" cy="5994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846070" y="1705362"/>
            <a:ext cx="21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Software Engineering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75042" y="518022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2022-1-12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DA1619-DDC3-40AB-A42C-0231B27FC115}"/>
              </a:ext>
            </a:extLst>
          </p:cNvPr>
          <p:cNvSpPr txBox="1"/>
          <p:nvPr/>
        </p:nvSpPr>
        <p:spPr>
          <a:xfrm>
            <a:off x="2078618" y="677305"/>
            <a:ext cx="803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Project Visualization System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3FEACBEA-D56D-473E-BE37-C5E0DB022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811" y="2446931"/>
            <a:ext cx="42436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987" y="546169"/>
            <a:ext cx="14480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8B2A5A-7BD7-4573-8356-727EC493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05" y="1254055"/>
            <a:ext cx="8677588" cy="53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8B5D1859-2D1D-4CE2-B397-E9DE9F3C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15" y="1105175"/>
            <a:ext cx="44037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– 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版本控制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B9E856-0AD1-48E5-8D2A-A769521E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65" y="1813061"/>
            <a:ext cx="8203069" cy="4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616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FF38D7-5D5D-4A86-938B-8AA3CC45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57" y="1664127"/>
            <a:ext cx="7468284" cy="4963712"/>
          </a:xfrm>
          <a:prstGeom prst="rect">
            <a:avLst/>
          </a:prstGeom>
        </p:spPr>
      </p:pic>
      <p:sp>
        <p:nvSpPr>
          <p:cNvPr id="10" name="文本框 8">
            <a:extLst>
              <a:ext uri="{FF2B5EF4-FFF2-40B4-BE49-F238E27FC236}">
                <a16:creationId xmlns:a16="http://schemas.microsoft.com/office/drawing/2014/main" id="{0670BD1A-14C3-4C82-AB2A-DF39DE503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42" y="900112"/>
            <a:ext cx="3092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2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489005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62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300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10E8882E-E1E3-4523-A0F1-3C47A4D4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985" y="1057390"/>
            <a:ext cx="1980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系統架構圖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51EC032-4FDE-45DB-9C49-7DAF34C2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32" y="1766534"/>
            <a:ext cx="5934136" cy="463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68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9773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414889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81A311-8591-40FF-A2B6-BEE30C3FB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83" y="1117185"/>
            <a:ext cx="4533034" cy="52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B8BA3EB-F98C-4551-8382-38A7CE035A87}"/>
              </a:ext>
            </a:extLst>
          </p:cNvPr>
          <p:cNvSpPr/>
          <p:nvPr/>
        </p:nvSpPr>
        <p:spPr bwMode="auto">
          <a:xfrm>
            <a:off x="6742546" y="1339273"/>
            <a:ext cx="1330036" cy="43041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8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2464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表格 3">
            <a:extLst>
              <a:ext uri="{FF2B5EF4-FFF2-40B4-BE49-F238E27FC236}">
                <a16:creationId xmlns:a16="http://schemas.microsoft.com/office/drawing/2014/main" id="{F892A063-FD49-4B78-A956-37FF43F7E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2005"/>
              </p:ext>
            </p:extLst>
          </p:nvPr>
        </p:nvGraphicFramePr>
        <p:xfrm>
          <a:off x="2607838" y="1690255"/>
          <a:ext cx="6976324" cy="431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337">
                  <a:extLst>
                    <a:ext uri="{9D8B030D-6E8A-4147-A177-3AD203B41FA5}">
                      <a16:colId xmlns:a16="http://schemas.microsoft.com/office/drawing/2014/main" val="775829489"/>
                    </a:ext>
                  </a:extLst>
                </a:gridCol>
                <a:gridCol w="4589987">
                  <a:extLst>
                    <a:ext uri="{9D8B030D-6E8A-4147-A177-3AD203B41FA5}">
                      <a16:colId xmlns:a16="http://schemas.microsoft.com/office/drawing/2014/main" val="2513755967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>
                          <a:effectLst/>
                        </a:rPr>
                        <a:t>測試項目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2B7D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00" dirty="0">
                          <a:effectLst/>
                        </a:rPr>
                        <a:t>測試工具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2B7D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36253"/>
                  </a:ext>
                </a:extLst>
              </a:tr>
              <a:tr h="10149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Integration </a:t>
                      </a:r>
                      <a:r>
                        <a:rPr lang="en-US" altLang="zh-TW" sz="2400" kern="1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Test</a:t>
                      </a:r>
                      <a:endParaRPr lang="zh-TW" alt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Manual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3334"/>
                  </a:ext>
                </a:extLst>
              </a:tr>
              <a:tr h="911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</a:rPr>
                        <a:t>Unit Test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JUnit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498106"/>
                  </a:ext>
                </a:extLst>
              </a:tr>
              <a:tr h="911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Issue/Bugs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SonarQube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91755"/>
                  </a:ext>
                </a:extLst>
              </a:tr>
              <a:tr h="911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Quality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SonarQube</a:t>
                      </a:r>
                      <a:endParaRPr lang="zh-TW" alt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74CE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4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9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C42970A9-6E0C-4138-B54D-C792DCC2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214" y="1172210"/>
            <a:ext cx="3683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CCE8AD-E208-4373-AF60-AB8CBC5F6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00708"/>
              </p:ext>
            </p:extLst>
          </p:nvPr>
        </p:nvGraphicFramePr>
        <p:xfrm>
          <a:off x="2891458" y="2037115"/>
          <a:ext cx="6409084" cy="4583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41">
                  <a:extLst>
                    <a:ext uri="{9D8B030D-6E8A-4147-A177-3AD203B41FA5}">
                      <a16:colId xmlns:a16="http://schemas.microsoft.com/office/drawing/2014/main" val="1160364340"/>
                    </a:ext>
                  </a:extLst>
                </a:gridCol>
                <a:gridCol w="5768643">
                  <a:extLst>
                    <a:ext uri="{9D8B030D-6E8A-4147-A177-3AD203B41FA5}">
                      <a16:colId xmlns:a16="http://schemas.microsoft.com/office/drawing/2014/main" val="2693173782"/>
                    </a:ext>
                  </a:extLst>
                </a:gridCol>
              </a:tblGrid>
              <a:tr h="2412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編號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6807608"/>
                  </a:ext>
                </a:extLst>
              </a:tr>
              <a:tr h="2412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功能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刪除</a:t>
                      </a:r>
                      <a:r>
                        <a:rPr lang="en-US" sz="1600" kern="100" dirty="0">
                          <a:effectLst/>
                        </a:rPr>
                        <a:t>Project</a:t>
                      </a:r>
                      <a:r>
                        <a:rPr lang="zh-TW" sz="1600" kern="100" dirty="0">
                          <a:effectLst/>
                        </a:rPr>
                        <a:t>內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r>
                        <a:rPr lang="zh-TW" sz="1600" kern="100" dirty="0">
                          <a:effectLst/>
                        </a:rPr>
                        <a:t>的功能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2585620"/>
                  </a:ext>
                </a:extLst>
              </a:tr>
              <a:tr h="2412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情境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使用者成功刪除專案內的</a:t>
                      </a:r>
                      <a:r>
                        <a:rPr lang="en-US" sz="1600" kern="100" dirty="0">
                          <a:effectLst/>
                        </a:rPr>
                        <a:t>Sonar Repository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6253424"/>
                  </a:ext>
                </a:extLst>
              </a:tr>
              <a:tr h="386015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600" kern="100">
                          <a:effectLst/>
                        </a:rPr>
                        <a:t>步驟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進入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登入頁面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2"/>
                        </a:rPr>
                        <a:t>http://localhost:3001/login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 dirty="0">
                          <a:effectLst/>
                        </a:rPr>
                        <a:t>Username</a:t>
                      </a:r>
                      <a:r>
                        <a:rPr lang="zh-TW" sz="1600" kern="100" dirty="0">
                          <a:effectLst/>
                        </a:rPr>
                        <a:t>與</a:t>
                      </a:r>
                      <a:r>
                        <a:rPr lang="en-US" sz="1600" kern="100" dirty="0">
                          <a:effectLst/>
                        </a:rPr>
                        <a:t>Password</a:t>
                      </a:r>
                      <a:r>
                        <a:rPr lang="zh-TW" sz="1600" kern="100" dirty="0">
                          <a:effectLst/>
                        </a:rPr>
                        <a:t>填入</a:t>
                      </a:r>
                      <a:r>
                        <a:rPr lang="en-US" sz="1600" kern="100" dirty="0">
                          <a:effectLst/>
                        </a:rPr>
                        <a:t>user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LOGIN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進入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專案選擇頁面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http://localhost:3001/select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+</a:t>
                      </a:r>
                      <a:r>
                        <a:rPr lang="zh-TW" sz="1600" kern="100" dirty="0">
                          <a:effectLst/>
                        </a:rPr>
                        <a:t>號按鈕建立專案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 dirty="0">
                          <a:effectLst/>
                        </a:rPr>
                        <a:t>Project Name</a:t>
                      </a:r>
                      <a:r>
                        <a:rPr lang="zh-TW" sz="1600" kern="100" dirty="0">
                          <a:effectLst/>
                        </a:rPr>
                        <a:t>填入</a:t>
                      </a:r>
                      <a:r>
                        <a:rPr lang="en-US" sz="1600" kern="100" dirty="0">
                          <a:effectLst/>
                        </a:rPr>
                        <a:t>SE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CREATE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SE</a:t>
                      </a:r>
                      <a:r>
                        <a:rPr lang="zh-TW" sz="1600" kern="100" dirty="0">
                          <a:effectLst/>
                        </a:rPr>
                        <a:t>專案底下的</a:t>
                      </a:r>
                      <a:r>
                        <a:rPr lang="en-US" sz="1600" kern="100" dirty="0">
                          <a:effectLst/>
                        </a:rPr>
                        <a:t>+</a:t>
                      </a:r>
                      <a:r>
                        <a:rPr lang="zh-TW" sz="1600" kern="100" dirty="0">
                          <a:effectLst/>
                        </a:rPr>
                        <a:t>號新增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選擇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r>
                        <a:rPr lang="zh-TW" sz="1600" kern="100" dirty="0">
                          <a:effectLst/>
                        </a:rPr>
                        <a:t>類型為</a:t>
                      </a:r>
                      <a:r>
                        <a:rPr lang="en-US" sz="1600" kern="100" dirty="0">
                          <a:effectLst/>
                        </a:rPr>
                        <a:t>Sonar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600" kern="100" dirty="0">
                          <a:effectLst/>
                        </a:rPr>
                        <a:t>Repository URL</a:t>
                      </a:r>
                      <a:r>
                        <a:rPr lang="zh-TW" sz="1600" kern="100" dirty="0">
                          <a:effectLst/>
                        </a:rPr>
                        <a:t>填入</a:t>
                      </a:r>
                      <a:r>
                        <a:rPr lang="en-US" sz="1600" kern="100" dirty="0">
                          <a:effectLst/>
                        </a:rPr>
                        <a:t>http://localhost:9000/dashboard?id=SE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CREATE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新增成功回到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專案選擇頁面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http://localhost:3001/select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SE</a:t>
                      </a:r>
                      <a:r>
                        <a:rPr lang="zh-TW" sz="1600" kern="100" dirty="0">
                          <a:effectLst/>
                        </a:rPr>
                        <a:t>專案底下的刪除按鈕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選擇</a:t>
                      </a:r>
                      <a:r>
                        <a:rPr lang="en-US" sz="1600" kern="100" dirty="0">
                          <a:effectLst/>
                        </a:rPr>
                        <a:t>Repository</a:t>
                      </a:r>
                      <a:r>
                        <a:rPr lang="zh-TW" sz="1600" kern="100" dirty="0">
                          <a:effectLst/>
                        </a:rPr>
                        <a:t>類型為</a:t>
                      </a:r>
                      <a:r>
                        <a:rPr lang="en-US" sz="1600" kern="100" dirty="0">
                          <a:effectLst/>
                        </a:rPr>
                        <a:t>Sonar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點選</a:t>
                      </a:r>
                      <a:r>
                        <a:rPr lang="en-US" sz="1600" kern="100" dirty="0">
                          <a:effectLst/>
                        </a:rPr>
                        <a:t>DELETE</a:t>
                      </a:r>
                      <a:r>
                        <a:rPr lang="zh-TW" sz="1600" kern="100" dirty="0">
                          <a:effectLst/>
                        </a:rPr>
                        <a:t>按鈕</a:t>
                      </a: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TW" sz="1600" kern="100" dirty="0">
                          <a:effectLst/>
                        </a:rPr>
                        <a:t>刪除成功回到</a:t>
                      </a:r>
                      <a:r>
                        <a:rPr lang="en-US" sz="1600" kern="100" dirty="0">
                          <a:effectLst/>
                        </a:rPr>
                        <a:t>PVS</a:t>
                      </a:r>
                      <a:r>
                        <a:rPr lang="zh-TW" sz="1600" kern="100" dirty="0">
                          <a:effectLst/>
                        </a:rPr>
                        <a:t>專案選擇頁面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http://localhost:3001/select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70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27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797914" y="909687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797914" y="3848738"/>
            <a:ext cx="1312863" cy="1311275"/>
            <a:chOff x="3371850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1792123" y="5323732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6741735" y="909687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3355557" y="4280451"/>
            <a:ext cx="25333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349967" y="1324942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8327026" y="2846251"/>
            <a:ext cx="769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295670" y="1324942"/>
            <a:ext cx="1324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740320" y="2390669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028" y="4293748"/>
            <a:ext cx="1781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58171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740320" y="3845574"/>
            <a:ext cx="1311275" cy="1311275"/>
            <a:chOff x="9575801" y="2348282"/>
            <a:chExt cx="1311275" cy="1311275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7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5"/>
          <p:cNvSpPr txBox="1">
            <a:spLocks noChangeArrowheads="1"/>
          </p:cNvSpPr>
          <p:nvPr/>
        </p:nvSpPr>
        <p:spPr bwMode="auto">
          <a:xfrm>
            <a:off x="3339417" y="5771904"/>
            <a:ext cx="2081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41E01F7-2A76-43E5-A5F7-7099E5CDFDD4}"/>
              </a:ext>
            </a:extLst>
          </p:cNvPr>
          <p:cNvGrpSpPr/>
          <p:nvPr/>
        </p:nvGrpSpPr>
        <p:grpSpPr>
          <a:xfrm>
            <a:off x="1792123" y="2384681"/>
            <a:ext cx="1312863" cy="1311275"/>
            <a:chOff x="3371850" y="2338063"/>
            <a:chExt cx="1312863" cy="1311275"/>
          </a:xfrm>
        </p:grpSpPr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F99AC70A-9A04-49E4-A76B-FA017939C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18">
              <a:extLst>
                <a:ext uri="{FF2B5EF4-FFF2-40B4-BE49-F238E27FC236}">
                  <a16:creationId xmlns:a16="http://schemas.microsoft.com/office/drawing/2014/main" id="{D1ED06A6-6582-426C-BCEE-6F86CAF9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8" name="文本框 25">
            <a:extLst>
              <a:ext uri="{FF2B5EF4-FFF2-40B4-BE49-F238E27FC236}">
                <a16:creationId xmlns:a16="http://schemas.microsoft.com/office/drawing/2014/main" id="{ACC9B3C9-6FE1-47E5-8E13-5AE8339E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766" y="2816394"/>
            <a:ext cx="1777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28">
            <a:extLst>
              <a:ext uri="{FF2B5EF4-FFF2-40B4-BE49-F238E27FC236}">
                <a16:creationId xmlns:a16="http://schemas.microsoft.com/office/drawing/2014/main" id="{BCA57F6A-7D52-4609-9C94-5DE0A44F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028" y="5771906"/>
            <a:ext cx="869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7448E74-F674-478A-A48C-572658C882AF}"/>
              </a:ext>
            </a:extLst>
          </p:cNvPr>
          <p:cNvGrpSpPr/>
          <p:nvPr/>
        </p:nvGrpSpPr>
        <p:grpSpPr>
          <a:xfrm>
            <a:off x="6740320" y="5323732"/>
            <a:ext cx="1311275" cy="1311275"/>
            <a:chOff x="9575801" y="2348282"/>
            <a:chExt cx="1311275" cy="1311275"/>
          </a:xfrm>
        </p:grpSpPr>
        <p:sp>
          <p:nvSpPr>
            <p:cNvPr id="45" name="矩形 9">
              <a:extLst>
                <a:ext uri="{FF2B5EF4-FFF2-40B4-BE49-F238E27FC236}">
                  <a16:creationId xmlns:a16="http://schemas.microsoft.com/office/drawing/2014/main" id="{0B34EC0A-3AE7-440C-8163-9332D7CB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矩形 14">
              <a:extLst>
                <a:ext uri="{FF2B5EF4-FFF2-40B4-BE49-F238E27FC236}">
                  <a16:creationId xmlns:a16="http://schemas.microsoft.com/office/drawing/2014/main" id="{E7933E22-5C60-46E1-9087-DF9A7098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8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30D96-5337-445E-95F0-58B0840BB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300" y="1557290"/>
            <a:ext cx="1755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BC554C19-580A-48D2-A22A-4D086286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894" y="5499045"/>
            <a:ext cx="1757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總　計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BC2105F1-B902-41DC-9A40-140B545F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41" y="1595741"/>
            <a:ext cx="2816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5EDE8AE3-CFF2-4E86-8A2D-FAC7C1CC5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349" y="5499045"/>
            <a:ext cx="1928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總　計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個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6437F0-8C50-41A6-8781-ECD1FF25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5" y="2205627"/>
            <a:ext cx="3972479" cy="2810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554703-6E57-4936-9B80-5353098E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6" r="6542"/>
          <a:stretch/>
        </p:blipFill>
        <p:spPr>
          <a:xfrm>
            <a:off x="504415" y="4704873"/>
            <a:ext cx="3972479" cy="733527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331CB65-C96C-43D2-B301-590F023358CC}"/>
              </a:ext>
            </a:extLst>
          </p:cNvPr>
          <p:cNvGrpSpPr/>
          <p:nvPr/>
        </p:nvGrpSpPr>
        <p:grpSpPr>
          <a:xfrm>
            <a:off x="504415" y="5307445"/>
            <a:ext cx="3972479" cy="779292"/>
            <a:chOff x="596779" y="5676900"/>
            <a:chExt cx="3972479" cy="77929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7EC1670-725C-4786-97E9-5C31D7BA4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256" r="-2256"/>
            <a:stretch/>
          </p:blipFill>
          <p:spPr>
            <a:xfrm>
              <a:off x="596779" y="5741717"/>
              <a:ext cx="3972479" cy="71447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0F2B2EE-B40A-496B-B435-CE1244CA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0626" y="5676900"/>
              <a:ext cx="228632" cy="779292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DBC33EC-1A96-415F-AAF6-88F55DD2C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779" y="5807854"/>
              <a:ext cx="133471" cy="648337"/>
            </a:xfrm>
            <a:prstGeom prst="rect">
              <a:avLst/>
            </a:prstGeom>
          </p:spPr>
        </p:pic>
      </p:grpSp>
      <p:sp>
        <p:nvSpPr>
          <p:cNvPr id="28" name="文本框 8">
            <a:extLst>
              <a:ext uri="{FF2B5EF4-FFF2-40B4-BE49-F238E27FC236}">
                <a16:creationId xmlns:a16="http://schemas.microsoft.com/office/drawing/2014/main" id="{B44A90BF-D927-41BC-BA70-3D98CFCA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359" y="2161580"/>
            <a:ext cx="4929555" cy="33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使用者沒有填入帳號密碼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使用者成功創建帳戶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使用者加入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成功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失敗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TW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使用者加入</a:t>
            </a:r>
            <a:r>
              <a:rPr lang="pt-BR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 Repository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成功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失敗</a:t>
            </a:r>
            <a:endParaRPr lang="pt-BR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使用者沒有選擇要刪除的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類型</a:t>
            </a:r>
            <a:endParaRPr lang="en-US" altLang="zh-TW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使用者成功刪除專案內的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使用者成功刪除專案內的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 Repository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使用者成功刪除專案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5">
            <a:extLst>
              <a:ext uri="{FF2B5EF4-FFF2-40B4-BE49-F238E27FC236}">
                <a16:creationId xmlns:a16="http://schemas.microsoft.com/office/drawing/2014/main" id="{C60CB666-AADF-467A-A880-302716FE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644" y="1595741"/>
            <a:ext cx="45719" cy="462033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9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10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A2CFDE-8B67-437E-9E27-985F970A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779066"/>
            <a:ext cx="9640645" cy="4772691"/>
          </a:xfrm>
          <a:prstGeom prst="rect">
            <a:avLst/>
          </a:prstGeom>
        </p:spPr>
      </p:pic>
      <p:sp>
        <p:nvSpPr>
          <p:cNvPr id="16" name="文本框 8">
            <a:extLst>
              <a:ext uri="{FF2B5EF4-FFF2-40B4-BE49-F238E27FC236}">
                <a16:creationId xmlns:a16="http://schemas.microsoft.com/office/drawing/2014/main" id="{C42970A9-6E0C-4138-B54D-C792DCC2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42" y="900112"/>
            <a:ext cx="36647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coverage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9CB334-0B32-4C0B-9B91-5B54402899C7}"/>
              </a:ext>
            </a:extLst>
          </p:cNvPr>
          <p:cNvSpPr/>
          <p:nvPr/>
        </p:nvSpPr>
        <p:spPr bwMode="auto">
          <a:xfrm>
            <a:off x="8626764" y="2669309"/>
            <a:ext cx="794327" cy="37314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05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6013450" y="3833312"/>
            <a:ext cx="13516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7785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SIX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3719ED71-43B3-45C9-B5EE-5BD73AD4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147" y="638968"/>
            <a:ext cx="54797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WBS (effort estimation)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EB9F39-37B5-4707-B07A-57C8981D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42" y="1346854"/>
            <a:ext cx="8327715" cy="53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962236" y="3839508"/>
            <a:ext cx="33778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649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SEVEN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3719ED71-43B3-45C9-B5EE-5BD73AD4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86" y="1357758"/>
            <a:ext cx="40206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ACC0DF-152F-4DD0-BB52-E61831CC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86" y="2383135"/>
            <a:ext cx="5179623" cy="409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新增註冊功能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Repository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刪除功能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刪除功能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新增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Access Token 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en-US" altLang="zh-TW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將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Trello</a:t>
            </a:r>
            <a:r>
              <a:rPr lang="zh-TW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導入 </a:t>
            </a:r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PVS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75383207-3911-4AEF-8BE3-8F92AF662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627" y="1357758"/>
            <a:ext cx="3608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DDECFD4E-D14E-43DA-BB3A-25F13279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422" y="2383134"/>
            <a:ext cx="5917004" cy="28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顯示錯誤訊息，提升使用者體驗</a:t>
            </a:r>
            <a:endParaRPr lang="en-US" altLang="zh-TW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修正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SonarQube 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code smell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統一專案的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coding style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README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文件以利環境建置</a:t>
            </a:r>
            <a:endParaRPr lang="en-US" altLang="zh-TW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9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962236" y="3839508"/>
            <a:ext cx="1553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9787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EIGHT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3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46342" y="454302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4046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0377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53A072-3649-4EC8-83FB-003597CE2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49479"/>
              </p:ext>
            </p:extLst>
          </p:nvPr>
        </p:nvGraphicFramePr>
        <p:xfrm>
          <a:off x="620928" y="1865745"/>
          <a:ext cx="5440218" cy="4319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0969">
                  <a:extLst>
                    <a:ext uri="{9D8B030D-6E8A-4147-A177-3AD203B41FA5}">
                      <a16:colId xmlns:a16="http://schemas.microsoft.com/office/drawing/2014/main" val="400745784"/>
                    </a:ext>
                  </a:extLst>
                </a:gridCol>
                <a:gridCol w="839249">
                  <a:extLst>
                    <a:ext uri="{9D8B030D-6E8A-4147-A177-3AD203B41FA5}">
                      <a16:colId xmlns:a16="http://schemas.microsoft.com/office/drawing/2014/main" val="729156628"/>
                    </a:ext>
                  </a:extLst>
                </a:gridCol>
              </a:tblGrid>
              <a:tr h="4960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effectLst/>
                          <a:latin typeface="+mn-ea"/>
                          <a:ea typeface="+mn-ea"/>
                        </a:rPr>
                        <a:t>Sprint 1 : 2021/10/06 – 2021/10/19</a:t>
                      </a:r>
                      <a:endParaRPr lang="zh-TW" altLang="en-US" sz="14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effectLst/>
                        </a:rPr>
                        <a:t>開發者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746987"/>
                  </a:ext>
                </a:extLst>
              </a:tr>
              <a:tr h="638858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文件讓團隊能瞭解專案開發內容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39159"/>
                  </a:ext>
                </a:extLst>
              </a:tr>
              <a:tr h="62923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身為開發者，我想要撰寫環境建置文件記錄專案建置步驟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229102"/>
                  </a:ext>
                </a:extLst>
              </a:tr>
              <a:tr h="4563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2 : 2021/10/20 – 2021/11/02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78273"/>
                  </a:ext>
                </a:extLst>
              </a:tr>
              <a:tr h="75363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Product owner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確認團隊瞭解開發需求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425346"/>
                  </a:ext>
                </a:extLst>
              </a:tr>
              <a:tr h="442874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身為開發者，我想要建置前端環境開發網頁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40411"/>
                  </a:ext>
                </a:extLst>
              </a:tr>
              <a:tr h="442874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身為開發者，我想要建置後端環境開發伺服器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574734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PostgreSQL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環境儲存資料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840354"/>
                  </a:ext>
                </a:extLst>
              </a:tr>
            </a:tbl>
          </a:graphicData>
        </a:graphic>
      </p:graphicFrame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12" y="546169"/>
            <a:ext cx="1524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AA7645-B491-4EB6-87D9-7CD03EE50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0787"/>
              </p:ext>
            </p:extLst>
          </p:nvPr>
        </p:nvGraphicFramePr>
        <p:xfrm>
          <a:off x="6481618" y="1865745"/>
          <a:ext cx="5440218" cy="3257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0969">
                  <a:extLst>
                    <a:ext uri="{9D8B030D-6E8A-4147-A177-3AD203B41FA5}">
                      <a16:colId xmlns:a16="http://schemas.microsoft.com/office/drawing/2014/main" val="1431563447"/>
                    </a:ext>
                  </a:extLst>
                </a:gridCol>
                <a:gridCol w="839249">
                  <a:extLst>
                    <a:ext uri="{9D8B030D-6E8A-4147-A177-3AD203B41FA5}">
                      <a16:colId xmlns:a16="http://schemas.microsoft.com/office/drawing/2014/main" val="1227071288"/>
                    </a:ext>
                  </a:extLst>
                </a:gridCol>
              </a:tblGrid>
              <a:tr h="5108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3 : 2021/11/03 – 2021/11/23 (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期中考 延長一週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95898"/>
                  </a:ext>
                </a:extLst>
              </a:tr>
              <a:tr h="65294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身為使用者，我想要註冊成為系統的使用者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053640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身為使用者，我想要可以對現有的專案進行刪除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莊永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19485"/>
                  </a:ext>
                </a:extLst>
              </a:tr>
              <a:tr h="5108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4 : 2021/11/27 – 2021/12/07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23866"/>
                  </a:ext>
                </a:extLst>
              </a:tr>
              <a:tr h="495780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身為使用者，我想要可以刪除專案內的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Repository</a:t>
                      </a:r>
                      <a:endParaRPr lang="zh-TW" sz="1400" b="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621893"/>
                  </a:ext>
                </a:extLst>
              </a:tr>
              <a:tr h="514252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身為使用者，我想要可以新增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Trello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到專案內 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黃詩洳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6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117A98-7759-4852-85DD-B1DCA4B3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67479"/>
              </p:ext>
            </p:extLst>
          </p:nvPr>
        </p:nvGraphicFramePr>
        <p:xfrm>
          <a:off x="6456217" y="1825625"/>
          <a:ext cx="5375564" cy="4654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6290">
                  <a:extLst>
                    <a:ext uri="{9D8B030D-6E8A-4147-A177-3AD203B41FA5}">
                      <a16:colId xmlns:a16="http://schemas.microsoft.com/office/drawing/2014/main" val="2082978855"/>
                    </a:ext>
                  </a:extLst>
                </a:gridCol>
                <a:gridCol w="829274">
                  <a:extLst>
                    <a:ext uri="{9D8B030D-6E8A-4147-A177-3AD203B41FA5}">
                      <a16:colId xmlns:a16="http://schemas.microsoft.com/office/drawing/2014/main" val="1435740802"/>
                    </a:ext>
                  </a:extLst>
                </a:gridCol>
              </a:tblGrid>
              <a:tr h="5818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7 :  2022/1/05 – 2022/1/18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07571"/>
                  </a:ext>
                </a:extLst>
              </a:tr>
              <a:tr h="81454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STD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Product owner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確認系統的整體測試結果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61960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42318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81280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SDD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0783"/>
                  </a:ext>
                </a:extLst>
              </a:tr>
              <a:tr h="407273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STD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44990"/>
                  </a:ext>
                </a:extLst>
              </a:tr>
              <a:tr h="81454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身為開發者，我想要撰寫更多的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Unit test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讓系統的整體測試更完整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莊永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597272"/>
                  </a:ext>
                </a:extLst>
              </a:tr>
              <a:tr h="814546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身為開發者，我想要修復系統內的</a:t>
                      </a:r>
                      <a:r>
                        <a:rPr lang="en-US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Bug</a:t>
                      </a:r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SonarQube</a:t>
                      </a:r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偵測到的</a:t>
                      </a:r>
                      <a:r>
                        <a:rPr lang="en-US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Code smell</a:t>
                      </a:r>
                      <a:endParaRPr lang="zh-TW" sz="1400" b="0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90903"/>
                  </a:ext>
                </a:extLst>
              </a:tr>
            </a:tbl>
          </a:graphicData>
        </a:graphic>
      </p:graphicFrame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12" y="546169"/>
            <a:ext cx="1524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D35FE9-0E60-4B06-8D9D-317859FE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30879"/>
              </p:ext>
            </p:extLst>
          </p:nvPr>
        </p:nvGraphicFramePr>
        <p:xfrm>
          <a:off x="655782" y="1825625"/>
          <a:ext cx="5375563" cy="4654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6289">
                  <a:extLst>
                    <a:ext uri="{9D8B030D-6E8A-4147-A177-3AD203B41FA5}">
                      <a16:colId xmlns:a16="http://schemas.microsoft.com/office/drawing/2014/main" val="1229154121"/>
                    </a:ext>
                  </a:extLst>
                </a:gridCol>
                <a:gridCol w="829274">
                  <a:extLst>
                    <a:ext uri="{9D8B030D-6E8A-4147-A177-3AD203B41FA5}">
                      <a16:colId xmlns:a16="http://schemas.microsoft.com/office/drawing/2014/main" val="927237385"/>
                    </a:ext>
                  </a:extLst>
                </a:gridCol>
              </a:tblGrid>
              <a:tr h="4341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+mn-ea"/>
                          <a:ea typeface="+mn-ea"/>
                        </a:rPr>
                        <a:t>Sprint 5 :  2021/12/08 – 2021/12/21</a:t>
                      </a:r>
                      <a:endParaRPr lang="zh-TW" altLang="en-US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1340706026"/>
                  </a:ext>
                </a:extLst>
              </a:tr>
              <a:tr h="666338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SDD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文件讓團隊能根據流程進行專案開發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莊永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65027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PEP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532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身為開發者，我想要更新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SRS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文件的內容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14918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身為使用者，我想要可以新增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Trello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到專案內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黃詩洳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51545"/>
                  </a:ext>
                </a:extLst>
              </a:tr>
              <a:tr h="4759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Sprint 6 :  2021/12/02 – 2022/1/04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7D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32721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身為開發者，我想要建置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SonarQube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環境檢測專案內容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06817"/>
                  </a:ext>
                </a:extLst>
              </a:tr>
              <a:tr h="74593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身為使用者，當我在新增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Repository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的時候我希望可以填入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Access token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，而不是將</a:t>
                      </a: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Access Token</a:t>
                      </a:r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放在環境變數內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鄭立杰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9799"/>
                  </a:ext>
                </a:extLst>
              </a:tr>
              <a:tr h="333169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身為開發者，我想要撰寫手動測試的案例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全部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17108"/>
                  </a:ext>
                </a:extLst>
              </a:tr>
              <a:tr h="666338">
                <a:tc>
                  <a:txBody>
                    <a:bodyPr/>
                    <a:lstStyle/>
                    <a:p>
                      <a:pPr algn="just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身為開發者，我想要根據手動測試案例對系統進行手動測試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劉恒育</a:t>
                      </a:r>
                    </a:p>
                  </a:txBody>
                  <a:tcPr marL="67990" marR="6799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06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795" y="738926"/>
            <a:ext cx="26084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1254FC-F52B-4932-8478-AE01EA1D6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33"/>
          <a:stretch/>
        </p:blipFill>
        <p:spPr>
          <a:xfrm>
            <a:off x="3231552" y="1463964"/>
            <a:ext cx="5728893" cy="5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3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454302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74E59CC3-A779-4258-97F8-00A3A8C4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744" y="596947"/>
            <a:ext cx="26645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8A13A85-6EE6-4A3B-8AE8-D1D1FC7E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" y="1616777"/>
            <a:ext cx="8008603" cy="43813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D60ED9-3B95-4A0C-92DB-7E40B0025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2"/>
          <a:stretch/>
        </p:blipFill>
        <p:spPr>
          <a:xfrm>
            <a:off x="8981402" y="1524000"/>
            <a:ext cx="2664512" cy="4566884"/>
          </a:xfrm>
          <a:prstGeom prst="rect">
            <a:avLst/>
          </a:prstGeom>
        </p:spPr>
      </p:pic>
      <p:sp>
        <p:nvSpPr>
          <p:cNvPr id="15" name="文本框 8">
            <a:extLst>
              <a:ext uri="{FF2B5EF4-FFF2-40B4-BE49-F238E27FC236}">
                <a16:creationId xmlns:a16="http://schemas.microsoft.com/office/drawing/2014/main" id="{F1EC8D65-AFB4-46C7-88BE-32FED278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819" y="6090884"/>
            <a:ext cx="1055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9D76CE39-AE1F-4BCB-BFF2-E097DEF79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6109" y="6090884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0DC921A9-A019-4B9E-83C0-A5706480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127" y="1006214"/>
            <a:ext cx="33217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6A6D45-591B-4A32-A8E6-EAD78A6B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09" y="2262802"/>
            <a:ext cx="5569527" cy="353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當有不了解的東西團隊很主動去學習</a:t>
            </a:r>
            <a:endParaRPr lang="en-US" altLang="zh-TW" sz="2400" b="1" i="0" dirty="0">
              <a:solidFill>
                <a:schemeClr val="bg1"/>
              </a:solidFill>
              <a:effectLst/>
              <a:latin typeface="Whitney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組員間會互相合作幫忙，有問題都會一起處理</a:t>
            </a:r>
            <a:endParaRPr lang="en-US" altLang="zh-TW" sz="2400" b="1" dirty="0">
              <a:solidFill>
                <a:schemeClr val="bg1"/>
              </a:solidFill>
              <a:latin typeface="Whitney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進度有按照課程的</a:t>
            </a:r>
            <a:r>
              <a:rPr lang="en-US" altLang="zh-TW" sz="2400" b="1" i="0" dirty="0">
                <a:solidFill>
                  <a:schemeClr val="bg1"/>
                </a:solidFill>
                <a:effectLst/>
                <a:latin typeface="Whitney"/>
              </a:rPr>
              <a:t>Increment</a:t>
            </a: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規劃並且團隊能確實的在規畫的時間內完成</a:t>
            </a:r>
            <a:endParaRPr lang="en-US" altLang="zh-CN" sz="2400" b="1" dirty="0">
              <a:solidFill>
                <a:schemeClr val="bg1"/>
              </a:solidFill>
              <a:latin typeface="Whitney"/>
              <a:cs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8D17BC85-0247-4AEF-A174-6856920E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436" y="2262802"/>
            <a:ext cx="5745017" cy="298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彼此時間不好配合，只能線上討論，效率較現場討論差</a:t>
            </a:r>
            <a:endParaRPr lang="en-US" altLang="zh-TW" sz="2400" b="1" i="0" dirty="0">
              <a:solidFill>
                <a:schemeClr val="bg1"/>
              </a:solidFill>
              <a:effectLst/>
              <a:latin typeface="Whitney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bg1"/>
                </a:solidFill>
                <a:effectLst/>
                <a:latin typeface="Whitney"/>
              </a:rPr>
              <a:t>在規劃實作的時候沒有考量到難易度，導致與預期的實作內容不相符</a:t>
            </a:r>
            <a:endParaRPr lang="en-US" altLang="zh-CN" sz="2400" b="1" dirty="0">
              <a:solidFill>
                <a:schemeClr val="bg1"/>
              </a:solidFill>
              <a:latin typeface="Whitney"/>
              <a:cs typeface="Arial" panose="020B0604020202020204" pitchFamily="34" charset="0"/>
            </a:endParaRPr>
          </a:p>
        </p:txBody>
      </p:sp>
      <p:sp>
        <p:nvSpPr>
          <p:cNvPr id="14" name="直角三角形 5">
            <a:extLst>
              <a:ext uri="{FF2B5EF4-FFF2-40B4-BE49-F238E27FC236}">
                <a16:creationId xmlns:a16="http://schemas.microsoft.com/office/drawing/2014/main" id="{95042447-AD45-41D4-A70B-32F5FEC8FDC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09491" y="2091171"/>
            <a:ext cx="1001713" cy="522287"/>
          </a:xfrm>
          <a:prstGeom prst="rtTriangle">
            <a:avLst/>
          </a:prstGeom>
          <a:solidFill>
            <a:srgbClr val="30302F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29C2275E-5CF6-4A69-8DFB-FE63155A6D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3138" y="2352314"/>
            <a:ext cx="45719" cy="4219506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2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3693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Tools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171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8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Pages>0</Pages>
  <Words>1002</Words>
  <Characters>0</Characters>
  <Application>Microsoft Office PowerPoint</Application>
  <DocSecurity>0</DocSecurity>
  <PresentationFormat>寬螢幕</PresentationFormat>
  <Lines>0</Lines>
  <Paragraphs>211</Paragraphs>
  <Slides>28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28</vt:i4>
      </vt:variant>
    </vt:vector>
  </HeadingPairs>
  <TitlesOfParts>
    <vt:vector size="47" baseType="lpstr">
      <vt:lpstr>微软雅黑</vt:lpstr>
      <vt:lpstr>Whitney</vt:lpstr>
      <vt:lpstr>Arial</vt:lpstr>
      <vt:lpstr>Bahnschrift SemiCondensed</vt:lpstr>
      <vt:lpstr>Calibri</vt:lpstr>
      <vt:lpstr>Calibri Light</vt:lpstr>
      <vt:lpstr>Times New Roman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永 莊</cp:lastModifiedBy>
  <cp:revision>88</cp:revision>
  <dcterms:created xsi:type="dcterms:W3CDTF">2015-07-07T12:57:46Z</dcterms:created>
  <dcterms:modified xsi:type="dcterms:W3CDTF">2022-01-11T17:16:17Z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