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63" r:id="rId2"/>
    <p:sldId id="259" r:id="rId3"/>
    <p:sldId id="265" r:id="rId4"/>
    <p:sldId id="267" r:id="rId5"/>
    <p:sldId id="262" r:id="rId6"/>
    <p:sldId id="268" r:id="rId7"/>
    <p:sldId id="264" r:id="rId8"/>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p:restoredTop sz="84507"/>
  </p:normalViewPr>
  <p:slideViewPr>
    <p:cSldViewPr snapToGrid="0" snapToObjects="1">
      <p:cViewPr varScale="1">
        <p:scale>
          <a:sx n="120" d="100"/>
          <a:sy n="120"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7B078-9983-4142-882B-16D9F9757DE3}" type="datetimeFigureOut">
              <a:t>2023/3/7</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251A-7775-2A46-9959-1D043F401FBB}" type="slidenum">
              <a:t>‹#›</a:t>
            </a:fld>
            <a:endParaRPr kumimoji="1" lang="ja-JP" altLang="en-US"/>
          </a:p>
        </p:txBody>
      </p:sp>
    </p:spTree>
    <p:extLst>
      <p:ext uri="{BB962C8B-B14F-4D97-AF65-F5344CB8AC3E}">
        <p14:creationId xmlns:p14="http://schemas.microsoft.com/office/powerpoint/2010/main" val="17215982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Group28 is only for Linear Algebra for Everyone. Use Object visibility to hide.</a:t>
            </a:r>
          </a:p>
          <a:p>
            <a:r>
              <a:rPr kumimoji="1" lang="en-US" altLang="ja-JP"/>
              <a:t>3/2/2023 from Ashley; </a:t>
            </a:r>
            <a:r>
              <a:rPr kumimoji="1" lang="en-US" altLang="ja-JP">
                <a:sym typeface="Wingdings" pitchFamily="2" charset="2"/>
              </a:rPr>
              <a:t> v1.5</a:t>
            </a:r>
          </a:p>
          <a:p>
            <a:endParaRPr kumimoji="1" lang="en-US" altLang="ja-JP"/>
          </a:p>
          <a:p>
            <a:pPr algn="l" rtl="0"/>
            <a:r>
              <a:rPr lang="en-US" altLang="ja-JP" b="0" i="0">
                <a:solidFill>
                  <a:srgbClr val="222222"/>
                </a:solidFill>
                <a:effectLst/>
                <a:latin typeface="garamond" panose="02020404030301010803" pitchFamily="18" charset="0"/>
              </a:rPr>
              <a:t>Within your figure MatrixWorld-simple.eps', these are '</a:t>
            </a:r>
            <a:r>
              <a:rPr lang="en-US" altLang="ja-JP" b="0" i="0" u="sng">
                <a:solidFill>
                  <a:srgbClr val="222222"/>
                </a:solidFill>
                <a:effectLst/>
                <a:latin typeface="garamond" panose="02020404030301010803" pitchFamily="18" charset="0"/>
              </a:rPr>
              <a:t>suggested</a:t>
            </a:r>
            <a:r>
              <a:rPr lang="en-US" altLang="ja-JP" b="0" i="0">
                <a:solidFill>
                  <a:srgbClr val="222222"/>
                </a:solidFill>
                <a:effectLst/>
                <a:latin typeface="garamond" panose="02020404030301010803" pitchFamily="18" charset="0"/>
              </a:rPr>
              <a:t>' corrections:</a:t>
            </a:r>
          </a:p>
          <a:p>
            <a:pPr algn="l" rtl="0"/>
            <a:r>
              <a:rPr lang="en-US" altLang="ja-JP" b="0" i="0">
                <a:solidFill>
                  <a:srgbClr val="222222"/>
                </a:solidFill>
                <a:effectLst/>
                <a:latin typeface="garamond" panose="02020404030301010803" pitchFamily="18" charset="0"/>
              </a:rPr>
              <a:t>- Font sizes : Best to keep all text the same size. But due to space constraints, they seem okay.</a:t>
            </a:r>
          </a:p>
          <a:p>
            <a:pPr algn="l" rtl="0"/>
            <a:r>
              <a:rPr lang="en-US" altLang="ja-JP" b="0" i="0">
                <a:solidFill>
                  <a:srgbClr val="222222"/>
                </a:solidFill>
                <a:effectLst/>
                <a:latin typeface="garamond" panose="02020404030301010803" pitchFamily="18" charset="0"/>
              </a:rPr>
              <a:t>   Except 'pseudoinverse for all A' - Can this be made slightly larger (it seems too small) ?</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pPr algn="l" rtl="0"/>
            <a:r>
              <a:rPr lang="en-US" altLang="ja-JP" b="0" i="0">
                <a:solidFill>
                  <a:srgbClr val="222222"/>
                </a:solidFill>
                <a:effectLst/>
                <a:latin typeface="garamond" panose="02020404030301010803" pitchFamily="18" charset="0"/>
              </a:rPr>
              <a:t>- 'U has at lease one zero row' -&gt; Change to 'least'</a:t>
            </a:r>
          </a:p>
          <a:p>
            <a:pPr algn="l" rtl="0"/>
            <a:r>
              <a:rPr lang="en-US" altLang="ja-JP" b="0" i="0">
                <a:solidFill>
                  <a:srgbClr val="222222"/>
                </a:solidFill>
                <a:effectLst/>
                <a:latin typeface="garamond" panose="02020404030301010803" pitchFamily="18" charset="0"/>
              </a:rPr>
              <a:t>- Gram-Schmidt: There is enough space to make the font normal size, and shift slightly downward</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pPr algn="l" rtl="0"/>
            <a:r>
              <a:rPr lang="en-US" altLang="ja-JP" b="0" i="0">
                <a:solidFill>
                  <a:srgbClr val="222222"/>
                </a:solidFill>
                <a:effectLst/>
                <a:latin typeface="garamond" panose="02020404030301010803" pitchFamily="18" charset="0"/>
              </a:rPr>
              <a:t>- 'J=Jordan form' -&gt; Move slightly down, so it does not touch gray shaded area above</a:t>
            </a:r>
          </a:p>
          <a:p>
            <a:pPr algn="l" rtl="0"/>
            <a:r>
              <a:rPr lang="en-US" altLang="ja-JP" b="0" i="0">
                <a:solidFill>
                  <a:srgbClr val="222222"/>
                </a:solidFill>
                <a:effectLst/>
                <a:latin typeface="garamond" panose="02020404030301010803" pitchFamily="18" charset="0"/>
              </a:rPr>
              <a:t>- Prefer these two matrices elements right-aligned</a:t>
            </a:r>
          </a:p>
          <a:p>
            <a:pPr algn="l" rtl="0"/>
            <a:r>
              <a:rPr lang="en-US" altLang="ja-JP" b="0" i="0">
                <a:solidFill>
                  <a:srgbClr val="222222"/>
                </a:solidFill>
                <a:effectLst/>
                <a:latin typeface="garamond" panose="02020404030301010803" pitchFamily="18" charset="0"/>
              </a:rPr>
              <a:t>  A=1&amp;1\\-1&amp;-1\\ (that way all '1' align vertically)</a:t>
            </a:r>
          </a:p>
          <a:p>
            <a:pPr algn="l" rtl="0"/>
            <a:r>
              <a:rPr lang="en-US" altLang="ja-JP" b="0" i="0">
                <a:solidFill>
                  <a:srgbClr val="222222"/>
                </a:solidFill>
                <a:effectLst/>
                <a:latin typeface="garamond" panose="02020404030301010803" pitchFamily="18" charset="0"/>
              </a:rPr>
              <a:t>  Q=0&amp;1\\-1&amp;0\\ (Here o and -1 will align vertically)</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pPr algn="l" rtl="0"/>
            <a:r>
              <a:rPr lang="en-US" altLang="ja-JP" b="0" i="0">
                <a:solidFill>
                  <a:srgbClr val="222222"/>
                </a:solidFill>
                <a:effectLst/>
                <a:latin typeface="garamond" panose="02020404030301010803" pitchFamily="18" charset="0"/>
              </a:rPr>
              <a:t>- Prefer this matrix elements center-aligned</a:t>
            </a:r>
          </a:p>
          <a:p>
            <a:pPr algn="l" rtl="0"/>
            <a:r>
              <a:rPr lang="en-US" altLang="ja-JP" b="0" i="0">
                <a:solidFill>
                  <a:srgbClr val="222222"/>
                </a:solidFill>
                <a:effectLst/>
                <a:latin typeface="garamond" panose="02020404030301010803" pitchFamily="18" charset="0"/>
              </a:rPr>
              <a:t>  \Sigma=\sigma^2&amp;0\\0^\sigma^2\\ (here it seems your alignments are cr, but they may actually be correct, i.e. cc)</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br>
              <a:rPr lang="en-US" altLang="ja-JP"/>
            </a:br>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t>2</a:t>
            </a:fld>
            <a:endParaRPr kumimoji="1" lang="ja-JP" altLang="en-US"/>
          </a:p>
        </p:txBody>
      </p:sp>
    </p:spTree>
    <p:extLst>
      <p:ext uri="{BB962C8B-B14F-4D97-AF65-F5344CB8AC3E}">
        <p14:creationId xmlns:p14="http://schemas.microsoft.com/office/powerpoint/2010/main" val="188016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選択ウィンド</a:t>
            </a:r>
            <a:endParaRPr kumimoji="1" lang="en-US" altLang="ja-JP"/>
          </a:p>
          <a:p>
            <a:r>
              <a:rPr kumimoji="1" lang="en-US" altLang="ja-JP"/>
              <a:t>Group38 is only for Linear Algebra for Everyone. Use Object visibility to hide.</a:t>
            </a:r>
          </a:p>
          <a:p>
            <a:r>
              <a:rPr kumimoji="1" lang="en-US" altLang="ja-JP"/>
              <a:t>XJX -</a:t>
            </a:r>
            <a:r>
              <a:rPr kumimoji="1" lang="en-US" altLang="ja-JP">
                <a:sym typeface="Wingdings" pitchFamily="2" charset="2"/>
              </a:rPr>
              <a:t>-- A7 to A5</a:t>
            </a:r>
          </a:p>
          <a:p>
            <a:r>
              <a:rPr kumimoji="1" lang="en-US" altLang="ja-JP">
                <a:sym typeface="Wingdings" pitchFamily="2" charset="2"/>
              </a:rPr>
              <a:t>Normal A5 to A2</a:t>
            </a:r>
          </a:p>
          <a:p>
            <a:r>
              <a:rPr kumimoji="1" lang="en-US" altLang="ja-JP">
                <a:sym typeface="Wingdings" pitchFamily="2" charset="2"/>
              </a:rPr>
              <a:t>Symmteric kept 2.4, but not sure.</a:t>
            </a:r>
          </a:p>
          <a:p>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t>3</a:t>
            </a:fld>
            <a:endParaRPr kumimoji="1" lang="ja-JP" altLang="en-US"/>
          </a:p>
        </p:txBody>
      </p:sp>
    </p:spTree>
    <p:extLst>
      <p:ext uri="{BB962C8B-B14F-4D97-AF65-F5344CB8AC3E}">
        <p14:creationId xmlns:p14="http://schemas.microsoft.com/office/powerpoint/2010/main" val="93515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整列</a:t>
            </a:r>
            <a:r>
              <a:rPr kumimoji="1" lang="en-US" altLang="ja-JP"/>
              <a:t>-&gt;</a:t>
            </a:r>
            <a:r>
              <a:rPr kumimoji="1" lang="ja-JP" altLang="en-US"/>
              <a:t>選択ウィンド、あるいは操作アシスト</a:t>
            </a:r>
            <a:endParaRPr kumimoji="1" lang="en-US" altLang="ja-JP"/>
          </a:p>
          <a:p>
            <a:r>
              <a:rPr kumimoji="1" lang="en-US" altLang="ja-JP"/>
              <a:t>Group38 is only for Linear Algebra for Everyone. Use Object visibility to hide.</a:t>
            </a:r>
          </a:p>
          <a:p>
            <a:r>
              <a:rPr kumimoji="1" lang="en-US" altLang="ja-JP"/>
              <a:t>XJX -</a:t>
            </a:r>
            <a:r>
              <a:rPr kumimoji="1" lang="en-US" altLang="ja-JP">
                <a:sym typeface="Wingdings" pitchFamily="2" charset="2"/>
              </a:rPr>
              <a:t>-- A7 to A5</a:t>
            </a:r>
          </a:p>
          <a:p>
            <a:r>
              <a:rPr kumimoji="1" lang="en-US" altLang="ja-JP">
                <a:sym typeface="Wingdings" pitchFamily="2" charset="2"/>
              </a:rPr>
              <a:t>Normal A5 to A2</a:t>
            </a:r>
          </a:p>
          <a:p>
            <a:r>
              <a:rPr kumimoji="1" lang="en-US" altLang="ja-JP">
                <a:sym typeface="Wingdings" pitchFamily="2" charset="2"/>
              </a:rPr>
              <a:t>Symmteric kept 2.4, but not sure.</a:t>
            </a:r>
          </a:p>
          <a:p>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t>4</a:t>
            </a:fld>
            <a:endParaRPr kumimoji="1" lang="ja-JP" altLang="en-US"/>
          </a:p>
        </p:txBody>
      </p:sp>
    </p:spTree>
    <p:extLst>
      <p:ext uri="{BB962C8B-B14F-4D97-AF65-F5344CB8AC3E}">
        <p14:creationId xmlns:p14="http://schemas.microsoft.com/office/powerpoint/2010/main" val="203033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Off Group 27 , to hide book names and chapters.</a:t>
            </a:r>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rPr lang="en-US" altLang="ja-JP"/>
              <a:t>6</a:t>
            </a:fld>
            <a:endParaRPr kumimoji="1" lang="ja-JP" altLang="en-US"/>
          </a:p>
        </p:txBody>
      </p:sp>
    </p:spTree>
    <p:extLst>
      <p:ext uri="{BB962C8B-B14F-4D97-AF65-F5344CB8AC3E}">
        <p14:creationId xmlns:p14="http://schemas.microsoft.com/office/powerpoint/2010/main" val="34225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2023/3/7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2023/3/7</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40.png"/><Relationship Id="rId26" Type="http://schemas.openxmlformats.org/officeDocument/2006/relationships/image" Target="../media/image15.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27.png"/><Relationship Id="rId42" Type="http://schemas.openxmlformats.org/officeDocument/2006/relationships/image" Target="../media/image32.png"/><Relationship Id="rId47" Type="http://schemas.openxmlformats.org/officeDocument/2006/relationships/image" Target="../media/image23.png"/><Relationship Id="rId50" Type="http://schemas.openxmlformats.org/officeDocument/2006/relationships/image" Target="../media/image350.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30.png"/><Relationship Id="rId20" Type="http://schemas.openxmlformats.org/officeDocument/2006/relationships/image" Target="../media/image17.png"/><Relationship Id="rId41"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1.png"/><Relationship Id="rId40" Type="http://schemas.openxmlformats.org/officeDocument/2006/relationships/image" Target="../media/image25.png"/><Relationship Id="rId45" Type="http://schemas.openxmlformats.org/officeDocument/2006/relationships/image" Target="../media/image33.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image" Target="../media/image39.png"/><Relationship Id="rId10" Type="http://schemas.openxmlformats.org/officeDocument/2006/relationships/image" Target="../media/image8.png"/><Relationship Id="rId19" Type="http://schemas.openxmlformats.org/officeDocument/2006/relationships/image" Target="../media/image16.png"/><Relationship Id="rId52" Type="http://schemas.openxmlformats.org/officeDocument/2006/relationships/image" Target="../media/image3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png"/><Relationship Id="rId35" Type="http://schemas.openxmlformats.org/officeDocument/2006/relationships/image" Target="../media/image28.png"/><Relationship Id="rId48" Type="http://schemas.openxmlformats.org/officeDocument/2006/relationships/image" Target="../media/image35.png"/><Relationship Id="rId8" Type="http://schemas.openxmlformats.org/officeDocument/2006/relationships/image" Target="../media/image6.png"/><Relationship Id="rId51" Type="http://schemas.openxmlformats.org/officeDocument/2006/relationships/image" Target="../media/image3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4.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image" Target="../media/image30.png"/><Relationship Id="rId46" Type="http://schemas.openxmlformats.org/officeDocument/2006/relationships/image" Target="../media/image34.png"/></Relationships>
</file>

<file path=ppt/slides/_rels/slide3.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37.png"/><Relationship Id="rId39" Type="http://schemas.openxmlformats.org/officeDocument/2006/relationships/image" Target="../media/image35.png"/><Relationship Id="rId21" Type="http://schemas.openxmlformats.org/officeDocument/2006/relationships/image" Target="../media/image58.png"/><Relationship Id="rId34" Type="http://schemas.openxmlformats.org/officeDocument/2006/relationships/image" Target="../media/image71.png"/><Relationship Id="rId42"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xml"/><Relationship Id="rId16" Type="http://schemas.openxmlformats.org/officeDocument/2006/relationships/image" Target="../media/image53.png"/><Relationship Id="rId20" Type="http://schemas.openxmlformats.org/officeDocument/2006/relationships/image" Target="../media/image57.png"/><Relationship Id="rId29" Type="http://schemas.openxmlformats.org/officeDocument/2006/relationships/image" Target="../media/image66.png"/><Relationship Id="rId41"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6.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40.png"/><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43" Type="http://schemas.openxmlformats.org/officeDocument/2006/relationships/image" Target="../media/image79.png"/><Relationship Id="rId8" Type="http://schemas.openxmlformats.org/officeDocument/2006/relationships/image" Target="../media/image45.png"/><Relationship Id="rId3" Type="http://schemas.openxmlformats.org/officeDocument/2006/relationships/image" Target="../media/image1.png"/><Relationship Id="rId12" Type="http://schemas.openxmlformats.org/officeDocument/2006/relationships/image" Target="../media/image49.png"/><Relationship Id="rId17" Type="http://schemas.openxmlformats.org/officeDocument/2006/relationships/image" Target="../media/image1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23.png"/></Relationships>
</file>

<file path=ppt/slides/_rels/slide4.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image" Target="../media/image95.png"/><Relationship Id="rId26" Type="http://schemas.openxmlformats.org/officeDocument/2006/relationships/image" Target="../media/image37.png"/><Relationship Id="rId39" Type="http://schemas.openxmlformats.org/officeDocument/2006/relationships/image" Target="../media/image35.png"/><Relationship Id="rId21" Type="http://schemas.openxmlformats.org/officeDocument/2006/relationships/image" Target="../media/image98.png"/><Relationship Id="rId34" Type="http://schemas.openxmlformats.org/officeDocument/2006/relationships/image" Target="../media/image111.png"/><Relationship Id="rId42" Type="http://schemas.openxmlformats.org/officeDocument/2006/relationships/image" Target="../media/image118.png"/><Relationship Id="rId7" Type="http://schemas.openxmlformats.org/officeDocument/2006/relationships/image" Target="../media/image84.png"/><Relationship Id="rId2" Type="http://schemas.openxmlformats.org/officeDocument/2006/relationships/notesSlide" Target="../notesSlides/notesSlide3.xml"/><Relationship Id="rId16" Type="http://schemas.openxmlformats.org/officeDocument/2006/relationships/image" Target="../media/image93.png"/><Relationship Id="rId20" Type="http://schemas.openxmlformats.org/officeDocument/2006/relationships/image" Target="../media/image97.png"/><Relationship Id="rId29" Type="http://schemas.openxmlformats.org/officeDocument/2006/relationships/image" Target="../media/image106.png"/><Relationship Id="rId41" Type="http://schemas.openxmlformats.org/officeDocument/2006/relationships/image" Target="../media/image117.png"/><Relationship Id="rId1" Type="http://schemas.openxmlformats.org/officeDocument/2006/relationships/slideLayout" Target="../slideLayouts/slideLayout1.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101.png"/><Relationship Id="rId32" Type="http://schemas.openxmlformats.org/officeDocument/2006/relationships/image" Target="../media/image109.png"/><Relationship Id="rId37" Type="http://schemas.openxmlformats.org/officeDocument/2006/relationships/image" Target="../media/image114.png"/><Relationship Id="rId40" Type="http://schemas.openxmlformats.org/officeDocument/2006/relationships/image" Target="../media/image116.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100.png"/><Relationship Id="rId28" Type="http://schemas.openxmlformats.org/officeDocument/2006/relationships/image" Target="../media/image105.png"/><Relationship Id="rId36" Type="http://schemas.openxmlformats.org/officeDocument/2006/relationships/image" Target="../media/image54.png"/><Relationship Id="rId10" Type="http://schemas.openxmlformats.org/officeDocument/2006/relationships/image" Target="../media/image87.png"/><Relationship Id="rId19" Type="http://schemas.openxmlformats.org/officeDocument/2006/relationships/image" Target="../media/image96.png"/><Relationship Id="rId31" Type="http://schemas.openxmlformats.org/officeDocument/2006/relationships/image" Target="../media/image108.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 Id="rId27" Type="http://schemas.openxmlformats.org/officeDocument/2006/relationships/image" Target="../media/image104.png"/><Relationship Id="rId30" Type="http://schemas.openxmlformats.org/officeDocument/2006/relationships/image" Target="../media/image107.png"/><Relationship Id="rId35" Type="http://schemas.openxmlformats.org/officeDocument/2006/relationships/image" Target="../media/image112.png"/><Relationship Id="rId43" Type="http://schemas.openxmlformats.org/officeDocument/2006/relationships/image" Target="../media/image63.png"/><Relationship Id="rId8" Type="http://schemas.openxmlformats.org/officeDocument/2006/relationships/image" Target="../media/image85.png"/><Relationship Id="rId3" Type="http://schemas.openxmlformats.org/officeDocument/2006/relationships/image" Target="../media/image1.png"/><Relationship Id="rId12" Type="http://schemas.openxmlformats.org/officeDocument/2006/relationships/image" Target="../media/image89.png"/><Relationship Id="rId17" Type="http://schemas.openxmlformats.org/officeDocument/2006/relationships/image" Target="../media/image14.png"/><Relationship Id="rId25" Type="http://schemas.openxmlformats.org/officeDocument/2006/relationships/image" Target="../media/image102.png"/><Relationship Id="rId33" Type="http://schemas.openxmlformats.org/officeDocument/2006/relationships/image" Target="../media/image110.png"/><Relationship Id="rId38" Type="http://schemas.openxmlformats.org/officeDocument/2006/relationships/image" Target="../media/image23.png"/></Relationships>
</file>

<file path=ppt/slides/_rels/slide5.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image" Target="../media/image530.png"/><Relationship Id="rId21" Type="http://schemas.openxmlformats.org/officeDocument/2006/relationships/image" Target="../media/image560.png"/><Relationship Id="rId50" Type="http://schemas.openxmlformats.org/officeDocument/2006/relationships/image" Target="../media/image730.png"/><Relationship Id="rId55" Type="http://schemas.openxmlformats.org/officeDocument/2006/relationships/image" Target="../media/image720.png"/><Relationship Id="rId7" Type="http://schemas.openxmlformats.org/officeDocument/2006/relationships/image" Target="../media/image460.png"/><Relationship Id="rId2" Type="http://schemas.openxmlformats.org/officeDocument/2006/relationships/image" Target="../media/image73.png"/><Relationship Id="rId16" Type="http://schemas.openxmlformats.org/officeDocument/2006/relationships/image" Target="../media/image481.png"/><Relationship Id="rId20" Type="http://schemas.openxmlformats.org/officeDocument/2006/relationships/image" Target="../media/image550.png"/><Relationship Id="rId41" Type="http://schemas.openxmlformats.org/officeDocument/2006/relationships/image" Target="../media/image680.png"/><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0.png"/><Relationship Id="rId24" Type="http://schemas.openxmlformats.org/officeDocument/2006/relationships/image" Target="../media/image590.png"/><Relationship Id="rId32" Type="http://schemas.openxmlformats.org/officeDocument/2006/relationships/image" Target="../media/image630.png"/><Relationship Id="rId37" Type="http://schemas.openxmlformats.org/officeDocument/2006/relationships/image" Target="../media/image600.png"/><Relationship Id="rId45" Type="http://schemas.openxmlformats.org/officeDocument/2006/relationships/image" Target="../media/image23.png"/><Relationship Id="rId53" Type="http://schemas.openxmlformats.org/officeDocument/2006/relationships/image" Target="../media/image690.png"/><Relationship Id="rId58" Type="http://schemas.openxmlformats.org/officeDocument/2006/relationships/image" Target="../media/image760.png"/><Relationship Id="rId5" Type="http://schemas.openxmlformats.org/officeDocument/2006/relationships/image" Target="../media/image440.png"/><Relationship Id="rId15" Type="http://schemas.openxmlformats.org/officeDocument/2006/relationships/image" Target="../media/image520.png"/><Relationship Id="rId23" Type="http://schemas.openxmlformats.org/officeDocument/2006/relationships/image" Target="../media/image580.png"/><Relationship Id="rId36" Type="http://schemas.openxmlformats.org/officeDocument/2006/relationships/image" Target="../media/image650.png"/><Relationship Id="rId57" Type="http://schemas.openxmlformats.org/officeDocument/2006/relationships/image" Target="../media/image750.png"/><Relationship Id="rId10" Type="http://schemas.openxmlformats.org/officeDocument/2006/relationships/image" Target="../media/image500.png"/><Relationship Id="rId19" Type="http://schemas.openxmlformats.org/officeDocument/2006/relationships/image" Target="../media/image540.png"/><Relationship Id="rId31" Type="http://schemas.openxmlformats.org/officeDocument/2006/relationships/image" Target="../media/image620.png"/><Relationship Id="rId44" Type="http://schemas.openxmlformats.org/officeDocument/2006/relationships/image" Target="../media/image660.png"/><Relationship Id="rId52" Type="http://schemas.openxmlformats.org/officeDocument/2006/relationships/image" Target="../media/image670.png"/><Relationship Id="rId4" Type="http://schemas.openxmlformats.org/officeDocument/2006/relationships/image" Target="../media/image420.png"/><Relationship Id="rId14" Type="http://schemas.openxmlformats.org/officeDocument/2006/relationships/image" Target="../media/image510.png"/><Relationship Id="rId22" Type="http://schemas.openxmlformats.org/officeDocument/2006/relationships/image" Target="../media/image570.png"/><Relationship Id="rId35" Type="http://schemas.openxmlformats.org/officeDocument/2006/relationships/image" Target="../media/image640.png"/><Relationship Id="rId43" Type="http://schemas.openxmlformats.org/officeDocument/2006/relationships/image" Target="../media/image700.png"/><Relationship Id="rId56" Type="http://schemas.openxmlformats.org/officeDocument/2006/relationships/image" Target="../media/image740.png"/><Relationship Id="rId8" Type="http://schemas.openxmlformats.org/officeDocument/2006/relationships/image" Target="../media/image470.png"/><Relationship Id="rId51" Type="http://schemas.openxmlformats.org/officeDocument/2006/relationships/image" Target="../media/image39.png"/><Relationship Id="rId3" Type="http://schemas.openxmlformats.org/officeDocument/2006/relationships/image" Target="../media/image430.png"/><Relationship Id="rId17" Type="http://schemas.openxmlformats.org/officeDocument/2006/relationships/image" Target="../media/image490.png"/><Relationship Id="rId38" Type="http://schemas.openxmlformats.org/officeDocument/2006/relationships/image" Target="../media/image610.png"/><Relationship Id="rId46" Type="http://schemas.openxmlformats.org/officeDocument/2006/relationships/image" Target="../media/image75.png"/></Relationships>
</file>

<file path=ppt/slides/_rels/slide6.xml.rels><?xml version="1.0" encoding="UTF-8" standalone="yes"?>
<Relationships xmlns="http://schemas.openxmlformats.org/package/2006/relationships"><Relationship Id="rId13" Type="http://schemas.openxmlformats.org/officeDocument/2006/relationships/image" Target="../media/image124.png"/><Relationship Id="rId18" Type="http://schemas.openxmlformats.org/officeDocument/2006/relationships/image" Target="../media/image129.png"/><Relationship Id="rId26" Type="http://schemas.openxmlformats.org/officeDocument/2006/relationships/image" Target="../media/image138.png"/><Relationship Id="rId39" Type="http://schemas.openxmlformats.org/officeDocument/2006/relationships/image" Target="../media/image151.png"/><Relationship Id="rId21" Type="http://schemas.openxmlformats.org/officeDocument/2006/relationships/image" Target="../media/image133.png"/><Relationship Id="rId34" Type="http://schemas.openxmlformats.org/officeDocument/2006/relationships/image" Target="../media/image146.png"/><Relationship Id="rId42" Type="http://schemas.openxmlformats.org/officeDocument/2006/relationships/image" Target="../media/image154.png"/><Relationship Id="rId7" Type="http://schemas.openxmlformats.org/officeDocument/2006/relationships/image" Target="../media/image115.png"/><Relationship Id="rId2" Type="http://schemas.openxmlformats.org/officeDocument/2006/relationships/notesSlide" Target="../notesSlides/notesSlide4.xml"/><Relationship Id="rId16" Type="http://schemas.openxmlformats.org/officeDocument/2006/relationships/image" Target="../media/image127.png"/><Relationship Id="rId20" Type="http://schemas.openxmlformats.org/officeDocument/2006/relationships/image" Target="../media/image132.png"/><Relationship Id="rId29" Type="http://schemas.openxmlformats.org/officeDocument/2006/relationships/image" Target="../media/image142.png"/><Relationship Id="rId41" Type="http://schemas.openxmlformats.org/officeDocument/2006/relationships/image" Target="../media/image153.png"/><Relationship Id="rId1" Type="http://schemas.openxmlformats.org/officeDocument/2006/relationships/slideLayout" Target="../slideLayouts/slideLayout1.xml"/><Relationship Id="rId6" Type="http://schemas.openxmlformats.org/officeDocument/2006/relationships/image" Target="../media/image113.png"/><Relationship Id="rId11" Type="http://schemas.openxmlformats.org/officeDocument/2006/relationships/image" Target="../media/image122.png"/><Relationship Id="rId24" Type="http://schemas.openxmlformats.org/officeDocument/2006/relationships/image" Target="../media/image136.png"/><Relationship Id="rId32" Type="http://schemas.openxmlformats.org/officeDocument/2006/relationships/image" Target="../media/image23.png"/><Relationship Id="rId37" Type="http://schemas.openxmlformats.org/officeDocument/2006/relationships/image" Target="../media/image149.png"/><Relationship Id="rId40" Type="http://schemas.openxmlformats.org/officeDocument/2006/relationships/image" Target="../media/image152.png"/><Relationship Id="rId5" Type="http://schemas.openxmlformats.org/officeDocument/2006/relationships/image" Target="../media/image103.png"/><Relationship Id="rId15" Type="http://schemas.openxmlformats.org/officeDocument/2006/relationships/image" Target="../media/image126.png"/><Relationship Id="rId23" Type="http://schemas.openxmlformats.org/officeDocument/2006/relationships/image" Target="../media/image135.png"/><Relationship Id="rId28" Type="http://schemas.openxmlformats.org/officeDocument/2006/relationships/image" Target="../media/image141.png"/><Relationship Id="rId36" Type="http://schemas.openxmlformats.org/officeDocument/2006/relationships/image" Target="../media/image148.png"/><Relationship Id="rId10" Type="http://schemas.openxmlformats.org/officeDocument/2006/relationships/image" Target="../media/image121.png"/><Relationship Id="rId19" Type="http://schemas.openxmlformats.org/officeDocument/2006/relationships/image" Target="../media/image131.png"/><Relationship Id="rId31" Type="http://schemas.openxmlformats.org/officeDocument/2006/relationships/image" Target="../media/image144.png"/><Relationship Id="rId4" Type="http://schemas.openxmlformats.org/officeDocument/2006/relationships/image" Target="../media/image94.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4.png"/><Relationship Id="rId27" Type="http://schemas.openxmlformats.org/officeDocument/2006/relationships/image" Target="../media/image139.png"/><Relationship Id="rId30" Type="http://schemas.openxmlformats.org/officeDocument/2006/relationships/image" Target="../media/image143.png"/><Relationship Id="rId35" Type="http://schemas.openxmlformats.org/officeDocument/2006/relationships/image" Target="../media/image147.png"/><Relationship Id="rId8" Type="http://schemas.openxmlformats.org/officeDocument/2006/relationships/image" Target="../media/image119.png"/><Relationship Id="rId3" Type="http://schemas.openxmlformats.org/officeDocument/2006/relationships/image" Target="../media/image80.png"/><Relationship Id="rId12" Type="http://schemas.openxmlformats.org/officeDocument/2006/relationships/image" Target="../media/image123.png"/><Relationship Id="rId17" Type="http://schemas.openxmlformats.org/officeDocument/2006/relationships/image" Target="../media/image128.png"/><Relationship Id="rId25" Type="http://schemas.openxmlformats.org/officeDocument/2006/relationships/image" Target="../media/image137.png"/><Relationship Id="rId33" Type="http://schemas.openxmlformats.org/officeDocument/2006/relationships/image" Target="../media/image145.png"/><Relationship Id="rId38" Type="http://schemas.openxmlformats.org/officeDocument/2006/relationships/image" Target="../media/image150.png"/></Relationships>
</file>

<file path=ppt/slides/_rels/slide7.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780.png"/><Relationship Id="rId26" Type="http://schemas.openxmlformats.org/officeDocument/2006/relationships/image" Target="../media/image800.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810.png"/><Relationship Id="rId42" Type="http://schemas.openxmlformats.org/officeDocument/2006/relationships/image" Target="../media/image32.png"/><Relationship Id="rId50" Type="http://schemas.openxmlformats.org/officeDocument/2006/relationships/image" Target="../media/image890.png"/><Relationship Id="rId7" Type="http://schemas.openxmlformats.org/officeDocument/2006/relationships/image" Target="../media/image6.png"/><Relationship Id="rId2" Type="http://schemas.openxmlformats.org/officeDocument/2006/relationships/image" Target="../media/image1130.png"/><Relationship Id="rId16" Type="http://schemas.openxmlformats.org/officeDocument/2006/relationships/image" Target="../media/image130.png"/><Relationship Id="rId20" Type="http://schemas.openxmlformats.org/officeDocument/2006/relationships/image" Target="../media/image790.png"/><Relationship Id="rId41" Type="http://schemas.openxmlformats.org/officeDocument/2006/relationships/image" Target="../media/image850.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37" Type="http://schemas.openxmlformats.org/officeDocument/2006/relationships/image" Target="../media/image830.png"/><Relationship Id="rId40" Type="http://schemas.openxmlformats.org/officeDocument/2006/relationships/image" Target="../media/image840.png"/><Relationship Id="rId45" Type="http://schemas.openxmlformats.org/officeDocument/2006/relationships/image" Target="../media/image155.png"/><Relationship Id="rId5" Type="http://schemas.openxmlformats.org/officeDocument/2006/relationships/image" Target="../media/image4.png"/><Relationship Id="rId23" Type="http://schemas.openxmlformats.org/officeDocument/2006/relationships/image" Target="../media/image20.png"/><Relationship Id="rId36" Type="http://schemas.openxmlformats.org/officeDocument/2006/relationships/image" Target="../media/image820.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44" Type="http://schemas.openxmlformats.org/officeDocument/2006/relationships/image" Target="../media/image870.png"/><Relationship Id="rId52"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400.png"/><Relationship Id="rId14" Type="http://schemas.openxmlformats.org/officeDocument/2006/relationships/image" Target="../media/image770.png"/><Relationship Id="rId22" Type="http://schemas.openxmlformats.org/officeDocument/2006/relationships/image" Target="../media/image19.png"/><Relationship Id="rId35" Type="http://schemas.openxmlformats.org/officeDocument/2006/relationships/image" Target="../media/image28.png"/><Relationship Id="rId43" Type="http://schemas.openxmlformats.org/officeDocument/2006/relationships/image" Target="../media/image860.png"/><Relationship Id="rId8" Type="http://schemas.openxmlformats.org/officeDocument/2006/relationships/image" Target="../media/image7.png"/><Relationship Id="rId51" Type="http://schemas.openxmlformats.org/officeDocument/2006/relationships/image" Target="../media/image36.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5.png"/><Relationship Id="rId25" Type="http://schemas.openxmlformats.org/officeDocument/2006/relationships/image" Target="../media/image22.png"/><Relationship Id="rId33" Type="http://schemas.openxmlformats.org/officeDocument/2006/relationships/image" Target="../media/image26.png"/><Relationship Id="rId46" Type="http://schemas.openxmlformats.org/officeDocument/2006/relationships/image" Target="../media/image8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3"/>
                <a:stretch>
                  <a:fillRect l="-8333"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7"/>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8"/>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9"/>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10"/>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1"/>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2"/>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t="-11765"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𝑜𝑛𝑒</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100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6"/>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8"/>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r>
                        <a:rPr lang="en-US" altLang="ja-JP" sz="701" b="0"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5"/>
                <a:stretch>
                  <a:fillRect t="-11111" b="-4444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95016"/>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4103"/>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4103"/>
                <a:ext cx="919376" cy="126958"/>
              </a:xfrm>
              <a:prstGeom prst="rect">
                <a:avLst/>
              </a:prstGeom>
              <a:blipFill>
                <a:blip r:embed="rId48"/>
                <a:stretch>
                  <a:fillRect b="-45455"/>
                </a:stretch>
              </a:blipFill>
            </p:spPr>
            <p:txBody>
              <a:bodyPr/>
              <a:lstStyle/>
              <a:p>
                <a:r>
                  <a:rPr lang="ja-JP" altLang="en-US">
                    <a:noFill/>
                  </a:rPr>
                  <a:t> </a:t>
                </a:r>
              </a:p>
            </p:txBody>
          </p:sp>
        </mc:Fallback>
      </mc:AlternateContent>
      <p:grpSp>
        <p:nvGrpSpPr>
          <p:cNvPr id="29" name="グループ化 28">
            <a:extLst>
              <a:ext uri="{FF2B5EF4-FFF2-40B4-BE49-F238E27FC236}">
                <a16:creationId xmlns:a16="http://schemas.microsoft.com/office/drawing/2014/main" id="{5E2550D3-9A12-A18A-9B19-65E43CBEF9F0}"/>
              </a:ext>
            </a:extLst>
          </p:cNvPr>
          <p:cNvGrpSpPr/>
          <p:nvPr/>
        </p:nvGrpSpPr>
        <p:grpSpPr>
          <a:xfrm>
            <a:off x="-7678" y="433596"/>
            <a:ext cx="7909402" cy="4556142"/>
            <a:chOff x="-7678" y="433596"/>
            <a:chExt cx="7909402" cy="4556142"/>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grpSp>
          <p:nvGrpSpPr>
            <p:cNvPr id="28" name="グループ化 27">
              <a:extLst>
                <a:ext uri="{FF2B5EF4-FFF2-40B4-BE49-F238E27FC236}">
                  <a16:creationId xmlns:a16="http://schemas.microsoft.com/office/drawing/2014/main" id="{06443312-DEE8-ED25-FD15-0A5532D25120}"/>
                </a:ext>
              </a:extLst>
            </p:cNvPr>
            <p:cNvGrpSpPr/>
            <p:nvPr/>
          </p:nvGrpSpPr>
          <p:grpSpPr>
            <a:xfrm>
              <a:off x="6518074" y="433596"/>
              <a:ext cx="1383650" cy="374400"/>
              <a:chOff x="6518074" y="433596"/>
              <a:chExt cx="1383650" cy="372488"/>
            </a:xfrm>
          </p:grpSpPr>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518074" y="606029"/>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gr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gr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50"/>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D0BE52B5-B942-B067-B35A-45C12F33525D}"/>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3"/>
                <a:stretch>
                  <a:fillRect l="-8333"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7"/>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8"/>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9"/>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10"/>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1"/>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2"/>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t="-11765"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𝑜𝑛𝑒</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100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27"/>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28"/>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29"/>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0"/>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1"/>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2"/>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33"/>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34"/>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35"/>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63611"/>
                <a:ext cx="1059290" cy="127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30" i="1">
                          <a:latin typeface="Cambria Math" panose="02040503050406030204" pitchFamily="18" charset="0"/>
                          <a:ea typeface="Cambria Math" panose="02040503050406030204" pitchFamily="18" charset="0"/>
                        </a:rPr>
                        <m:t>𝑝𝑠𝑒𝑢𝑑𝑜𝑖𝑛𝑣𝑒𝑟𝑠𝑒</m:t>
                      </m:r>
                      <m:r>
                        <a:rPr lang="en-US" altLang="ja-JP" sz="830" b="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𝑓𝑜𝑟</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𝑎𝑙𝑙</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𝐴</m:t>
                      </m:r>
                    </m:oMath>
                  </m:oMathPara>
                </a14:m>
                <a:endParaRPr lang="ja-JP" altLang="en-US" sz="830"/>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63611"/>
                <a:ext cx="1059290" cy="127727"/>
              </a:xfrm>
              <a:prstGeom prst="rect">
                <a:avLst/>
              </a:prstGeom>
              <a:blipFill>
                <a:blip r:embed="rId36"/>
                <a:stretch>
                  <a:fillRect l="-4762" t="-9091" r="-10714" b="-3636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95016"/>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37"/>
                <a:stretch>
                  <a:fillRect t="-4762" b="-19048"/>
                </a:stretch>
              </a:blipFill>
            </p:spPr>
            <p:txBody>
              <a:bodyPr/>
              <a:lstStyle/>
              <a:p>
                <a:r>
                  <a:rPr lang="ja-JP" altLang="en-US">
                    <a:noFill/>
                  </a:rPr>
                  <a:t> </a:t>
                </a:r>
              </a:p>
            </p:txBody>
          </p:sp>
        </mc:Fallback>
      </mc:AlternateContent>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4103"/>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4103"/>
                <a:ext cx="919376" cy="126958"/>
              </a:xfrm>
              <a:prstGeom prst="rect">
                <a:avLst/>
              </a:prstGeom>
              <a:blipFill>
                <a:blip r:embed="rId39"/>
                <a:stretch>
                  <a:fillRect b="-45455"/>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4EBD2FC6-26A8-12C9-1E0E-F329091DCDAD}"/>
              </a:ext>
            </a:extLst>
          </p:cNvPr>
          <p:cNvGrpSpPr/>
          <p:nvPr/>
        </p:nvGrpSpPr>
        <p:grpSpPr>
          <a:xfrm>
            <a:off x="-7678" y="433596"/>
            <a:ext cx="8270467" cy="4556142"/>
            <a:chOff x="-7678" y="433596"/>
            <a:chExt cx="8270467" cy="4556142"/>
          </a:xfrm>
        </p:grpSpPr>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p:nvGrpSpPr>
            <p:cNvPr id="29" name="グループ化 28">
              <a:extLst>
                <a:ext uri="{FF2B5EF4-FFF2-40B4-BE49-F238E27FC236}">
                  <a16:creationId xmlns:a16="http://schemas.microsoft.com/office/drawing/2014/main" id="{5E2550D3-9A12-A18A-9B19-65E43CBEF9F0}"/>
                </a:ext>
              </a:extLst>
            </p:cNvPr>
            <p:cNvGrpSpPr/>
            <p:nvPr/>
          </p:nvGrpSpPr>
          <p:grpSpPr>
            <a:xfrm>
              <a:off x="-7678" y="433596"/>
              <a:ext cx="8270467" cy="4556142"/>
              <a:chOff x="-7678" y="433596"/>
              <a:chExt cx="8270467" cy="4556142"/>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4.5, 7.3</a:t>
                </a:r>
                <a:endParaRPr kumimoji="1" lang="ja-JP" altLang="en-US" sz="1050">
                  <a:solidFill>
                    <a:schemeClr val="bg1"/>
                  </a:solidFill>
                </a:endParaRPr>
              </a:p>
            </p:txBody>
          </p:sp>
          <p:grpSp>
            <p:nvGrpSpPr>
              <p:cNvPr id="28" name="グループ化 27">
                <a:extLst>
                  <a:ext uri="{FF2B5EF4-FFF2-40B4-BE49-F238E27FC236}">
                    <a16:creationId xmlns:a16="http://schemas.microsoft.com/office/drawing/2014/main" id="{06443312-DEE8-ED25-FD15-0A5532D25120}"/>
                  </a:ext>
                </a:extLst>
              </p:cNvPr>
              <p:cNvGrpSpPr/>
              <p:nvPr/>
            </p:nvGrpSpPr>
            <p:grpSpPr>
              <a:xfrm>
                <a:off x="6454281" y="433596"/>
                <a:ext cx="1808508" cy="373373"/>
                <a:chOff x="6454281" y="433596"/>
                <a:chExt cx="1808508" cy="371466"/>
              </a:xfrm>
            </p:grpSpPr>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454281" y="606029"/>
                  <a:ext cx="1808508" cy="199033"/>
                </a:xfrm>
                <a:prstGeom prst="rect">
                  <a:avLst/>
                </a:prstGeom>
                <a:noFill/>
              </p:spPr>
              <p:txBody>
                <a:bodyPr wrap="none" rtlCol="0">
                  <a:spAutoFit/>
                </a:bodyPr>
                <a:lstStyle/>
                <a:p>
                  <a:r>
                    <a:rPr kumimoji="1" lang="en-US" altLang="ja-JP" sz="700" dirty="0"/>
                    <a:t>(in Introduction to Linear Algebra 6</a:t>
                  </a:r>
                  <a:r>
                    <a:rPr kumimoji="1" lang="en-US" altLang="ja-JP" sz="700" baseline="30000" dirty="0"/>
                    <a:t>th</a:t>
                  </a:r>
                  <a:r>
                    <a:rPr kumimoji="1" lang="en-US" altLang="ja-JP" sz="700" dirty="0"/>
                    <a:t> edtion)</a:t>
                  </a:r>
                  <a:endParaRPr kumimoji="1" lang="ja-JP" altLang="en-US" sz="700"/>
                </a:p>
              </p:txBody>
            </p:sp>
          </p:gr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707886"/>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Introduction to</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6</a:t>
                </a:r>
                <a:r>
                  <a:rPr lang="en-US" altLang="ja-JP" sz="1000" i="1" baseline="30000" dirty="0">
                    <a:latin typeface="Arial Rounded MT Bold" panose="020F0704030504030204" pitchFamily="34" charset="0"/>
                  </a:rPr>
                  <a:t>th</a:t>
                </a:r>
                <a:r>
                  <a:rPr lang="en-US" altLang="ja-JP" sz="1000" i="1" dirty="0">
                    <a:latin typeface="Arial Rounded MT Bold" panose="020F0704030504030204" pitchFamily="34" charset="0"/>
                  </a:rPr>
                  <a:t> Edition</a:t>
                </a:r>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A2</a:t>
                </a:r>
                <a:endParaRPr kumimoji="1" lang="ja-JP" altLang="en-US" sz="1050">
                  <a:solidFill>
                    <a:schemeClr val="bg1"/>
                  </a:solidFill>
                </a:endParaRPr>
              </a:p>
            </p:txBody>
          </p:sp>
        </p:grpSp>
      </p:gr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0"/>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41"/>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42"/>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43"/>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478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3"/>
                <a:stretch>
                  <a:fillRect l="-8333"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7"/>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8"/>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9"/>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10"/>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1"/>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2"/>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t="-11765"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𝑜𝑛𝑒</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100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27"/>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28"/>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29"/>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0"/>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1"/>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2"/>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33"/>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34"/>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35"/>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53337"/>
                <a:ext cx="1059290" cy="127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30" i="1">
                          <a:latin typeface="Cambria Math" panose="02040503050406030204" pitchFamily="18" charset="0"/>
                          <a:ea typeface="Cambria Math" panose="02040503050406030204" pitchFamily="18" charset="0"/>
                        </a:rPr>
                        <m:t>𝑝𝑠𝑒𝑢𝑑𝑜𝑖𝑛𝑣𝑒𝑟𝑠𝑒</m:t>
                      </m:r>
                      <m:r>
                        <a:rPr lang="en-US" altLang="ja-JP" sz="830" b="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𝑓𝑜𝑟</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𝑎𝑙𝑙</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𝐴</m:t>
                      </m:r>
                    </m:oMath>
                  </m:oMathPara>
                </a14:m>
                <a:endParaRPr lang="ja-JP" altLang="en-US" sz="830"/>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53337"/>
                <a:ext cx="1059290" cy="127727"/>
              </a:xfrm>
              <a:prstGeom prst="rect">
                <a:avLst/>
              </a:prstGeom>
              <a:blipFill>
                <a:blip r:embed="rId36"/>
                <a:stretch>
                  <a:fillRect l="-4762" t="-9091" r="-10714" b="-3636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95016"/>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37"/>
                <a:stretch>
                  <a:fillRect t="-4762" b="-19048"/>
                </a:stretch>
              </a:blipFill>
            </p:spPr>
            <p:txBody>
              <a:bodyPr/>
              <a:lstStyle/>
              <a:p>
                <a:r>
                  <a:rPr lang="ja-JP" altLang="en-US">
                    <a:noFill/>
                  </a:rPr>
                  <a:t> </a:t>
                </a:r>
              </a:p>
            </p:txBody>
          </p:sp>
        </mc:Fallback>
      </mc:AlternateContent>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4103"/>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4103"/>
                <a:ext cx="919376" cy="126958"/>
              </a:xfrm>
              <a:prstGeom prst="rect">
                <a:avLst/>
              </a:prstGeom>
              <a:blipFill>
                <a:blip r:embed="rId39"/>
                <a:stretch>
                  <a:fillRect b="-45455"/>
                </a:stretch>
              </a:blipFill>
            </p:spPr>
            <p:txBody>
              <a:bodyPr/>
              <a:lstStyle/>
              <a:p>
                <a:r>
                  <a:rPr lang="ja-JP" altLang="en-US">
                    <a:noFill/>
                  </a:rPr>
                  <a:t> </a:t>
                </a:r>
              </a:p>
            </p:txBody>
          </p:sp>
        </mc:Fallback>
      </mc:AlternateContent>
      <p:grpSp>
        <p:nvGrpSpPr>
          <p:cNvPr id="39" name="グループ化 38" hidden="1">
            <a:extLst>
              <a:ext uri="{FF2B5EF4-FFF2-40B4-BE49-F238E27FC236}">
                <a16:creationId xmlns:a16="http://schemas.microsoft.com/office/drawing/2014/main" id="{4EBD2FC6-26A8-12C9-1E0E-F329091DCDAD}"/>
              </a:ext>
            </a:extLst>
          </p:cNvPr>
          <p:cNvGrpSpPr/>
          <p:nvPr/>
        </p:nvGrpSpPr>
        <p:grpSpPr>
          <a:xfrm>
            <a:off x="-7678" y="433596"/>
            <a:ext cx="8270467" cy="4556142"/>
            <a:chOff x="-7678" y="433596"/>
            <a:chExt cx="8270467" cy="4556142"/>
          </a:xfrm>
        </p:grpSpPr>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p:nvGrpSpPr>
            <p:cNvPr id="29" name="グループ化 28">
              <a:extLst>
                <a:ext uri="{FF2B5EF4-FFF2-40B4-BE49-F238E27FC236}">
                  <a16:creationId xmlns:a16="http://schemas.microsoft.com/office/drawing/2014/main" id="{5E2550D3-9A12-A18A-9B19-65E43CBEF9F0}"/>
                </a:ext>
              </a:extLst>
            </p:cNvPr>
            <p:cNvGrpSpPr/>
            <p:nvPr/>
          </p:nvGrpSpPr>
          <p:grpSpPr>
            <a:xfrm>
              <a:off x="-7678" y="433596"/>
              <a:ext cx="8270467" cy="4556142"/>
              <a:chOff x="-7678" y="433596"/>
              <a:chExt cx="8270467" cy="4556142"/>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4.5, 7.3</a:t>
                </a:r>
                <a:endParaRPr kumimoji="1" lang="ja-JP" altLang="en-US" sz="1050">
                  <a:solidFill>
                    <a:schemeClr val="bg1"/>
                  </a:solidFill>
                </a:endParaRPr>
              </a:p>
            </p:txBody>
          </p:sp>
          <p:grpSp>
            <p:nvGrpSpPr>
              <p:cNvPr id="28" name="グループ化 27">
                <a:extLst>
                  <a:ext uri="{FF2B5EF4-FFF2-40B4-BE49-F238E27FC236}">
                    <a16:creationId xmlns:a16="http://schemas.microsoft.com/office/drawing/2014/main" id="{06443312-DEE8-ED25-FD15-0A5532D25120}"/>
                  </a:ext>
                </a:extLst>
              </p:cNvPr>
              <p:cNvGrpSpPr/>
              <p:nvPr/>
            </p:nvGrpSpPr>
            <p:grpSpPr>
              <a:xfrm>
                <a:off x="6454281" y="433596"/>
                <a:ext cx="1808508" cy="373373"/>
                <a:chOff x="6454281" y="433596"/>
                <a:chExt cx="1808508" cy="371466"/>
              </a:xfrm>
            </p:grpSpPr>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454281" y="606029"/>
                  <a:ext cx="1808508" cy="199033"/>
                </a:xfrm>
                <a:prstGeom prst="rect">
                  <a:avLst/>
                </a:prstGeom>
                <a:noFill/>
              </p:spPr>
              <p:txBody>
                <a:bodyPr wrap="none" rtlCol="0">
                  <a:spAutoFit/>
                </a:bodyPr>
                <a:lstStyle/>
                <a:p>
                  <a:r>
                    <a:rPr kumimoji="1" lang="en-US" altLang="ja-JP" sz="700" dirty="0"/>
                    <a:t>(in Introduction to Linear Algebra 6</a:t>
                  </a:r>
                  <a:r>
                    <a:rPr kumimoji="1" lang="en-US" altLang="ja-JP" sz="700" baseline="30000" dirty="0"/>
                    <a:t>th</a:t>
                  </a:r>
                  <a:r>
                    <a:rPr kumimoji="1" lang="en-US" altLang="ja-JP" sz="700" dirty="0"/>
                    <a:t> edtion)</a:t>
                  </a:r>
                  <a:endParaRPr kumimoji="1" lang="ja-JP" altLang="en-US" sz="700"/>
                </a:p>
              </p:txBody>
            </p:sp>
          </p:gr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707886"/>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Introduction to</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6</a:t>
                </a:r>
                <a:r>
                  <a:rPr lang="en-US" altLang="ja-JP" sz="1000" i="1" baseline="30000" dirty="0">
                    <a:latin typeface="Arial Rounded MT Bold" panose="020F0704030504030204" pitchFamily="34" charset="0"/>
                  </a:rPr>
                  <a:t>th</a:t>
                </a:r>
                <a:r>
                  <a:rPr lang="en-US" altLang="ja-JP" sz="1000" i="1" dirty="0">
                    <a:latin typeface="Arial Rounded MT Bold" panose="020F0704030504030204" pitchFamily="34" charset="0"/>
                  </a:rPr>
                  <a:t> Edition</a:t>
                </a:r>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A2</a:t>
                </a:r>
                <a:endParaRPr kumimoji="1" lang="ja-JP" altLang="en-US" sz="1050">
                  <a:solidFill>
                    <a:schemeClr val="bg1"/>
                  </a:solidFill>
                </a:endParaRPr>
              </a:p>
            </p:txBody>
          </p:sp>
        </p:grpSp>
      </p:gr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0"/>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41"/>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42"/>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43"/>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11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2"/>
                <a:stretch>
                  <a:fillRect l="-8333" t="-11111"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3"/>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5"/>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6"/>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7"/>
                <a:stretch>
                  <a:fillRect l="-5319" t="-4762"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8"/>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5"/>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6"/>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7"/>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8"/>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9"/>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20"/>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21"/>
                <a:stretch>
                  <a:fillRect l="-3846"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2"/>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31"/>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32"/>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3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37"/>
                <a:stretch>
                  <a:fillRect t="-18182"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38"/>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41"/>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43"/>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91697"/>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44"/>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46"/>
                <a:stretch>
                  <a:fillRect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xmlns="">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50"/>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51"/>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52"/>
                <a:stretch>
                  <a:fillRect l="-2198" t="-27273" b="-4545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53"/>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4"/>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6"/>
            <a:ext cx="2421471" cy="54876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55"/>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66526"/>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56"/>
                <a:stretch>
                  <a:fillRect t="-8333" b="-33333"/>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13DFDCF8-60AC-8969-42EC-D4A80AE02CDF}"/>
              </a:ext>
            </a:extLst>
          </p:cNvPr>
          <p:cNvGrpSpPr/>
          <p:nvPr/>
        </p:nvGrpSpPr>
        <p:grpSpPr>
          <a:xfrm>
            <a:off x="-7678" y="473419"/>
            <a:ext cx="7965379" cy="4631906"/>
            <a:chOff x="-7678" y="473419"/>
            <a:chExt cx="7965379" cy="4631906"/>
          </a:xfrm>
        </p:grpSpPr>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grpSp>
          <p:nvGrpSpPr>
            <p:cNvPr id="5" name="グループ化 4">
              <a:extLst>
                <a:ext uri="{FF2B5EF4-FFF2-40B4-BE49-F238E27FC236}">
                  <a16:creationId xmlns:a16="http://schemas.microsoft.com/office/drawing/2014/main" id="{1A39E479-2DA4-3394-E5B8-69D0121F8D07}"/>
                </a:ext>
              </a:extLst>
            </p:cNvPr>
            <p:cNvGrpSpPr/>
            <p:nvPr/>
          </p:nvGrpSpPr>
          <p:grpSpPr>
            <a:xfrm>
              <a:off x="6574051" y="517575"/>
              <a:ext cx="1383650" cy="372488"/>
              <a:chOff x="6574051" y="517575"/>
              <a:chExt cx="1383650" cy="372488"/>
            </a:xfrm>
          </p:grpSpPr>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867545" cy="200055"/>
              </a:xfrm>
              <a:prstGeom prst="rect">
                <a:avLst/>
              </a:prstGeom>
              <a:noFill/>
            </p:spPr>
            <p:txBody>
              <a:bodyPr wrap="none" rtlCol="0">
                <a:spAutoFit/>
              </a:bodyPr>
              <a:lstStyle/>
              <a:p>
                <a:r>
                  <a:rPr kumimoji="1" lang="en-US" altLang="ja-JP" sz="700" dirty="0"/>
                  <a:t>(</a:t>
                </a:r>
                <a:r>
                  <a:rPr kumimoji="1" lang="ja-JP" altLang="en-US" sz="700" dirty="0"/>
                  <a:t>教養の線形代数</a:t>
                </a:r>
                <a:r>
                  <a:rPr kumimoji="1" lang="en-US" altLang="ja-JP" sz="700" dirty="0"/>
                  <a:t>)</a:t>
                </a:r>
                <a:endParaRPr kumimoji="1" lang="ja-JP" altLang="en-US" sz="700"/>
              </a:p>
            </p:txBody>
          </p:sp>
        </p:gr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400110"/>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ja-JP" altLang="en-US" sz="1000" i="1" dirty="0">
                  <a:latin typeface="Arial Rounded MT Bold" panose="020F0704030504030204" pitchFamily="34" charset="0"/>
                </a:rPr>
                <a:t>教養の線形代数</a:t>
              </a:r>
              <a:endParaRPr lang="ja-JP" altLang="en-US" sz="1000" i="1">
                <a:latin typeface="Arial Rounded MT Bold" panose="020F0704030504030204" pitchFamily="34" charset="0"/>
              </a:endParaRPr>
            </a:p>
          </p:txBody>
        </p:sp>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610588" y="3540630"/>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610588" y="3540630"/>
                <a:ext cx="576295" cy="221792"/>
              </a:xfrm>
              <a:prstGeom prst="rect">
                <a:avLst/>
              </a:prstGeom>
              <a:blipFill>
                <a:blip r:embed="rId57"/>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4761233" y="3545712"/>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4761233" y="3545712"/>
                <a:ext cx="801864" cy="227948"/>
              </a:xfrm>
              <a:prstGeom prst="rect">
                <a:avLst/>
              </a:prstGeom>
              <a:blipFill>
                <a:blip r:embed="rId58"/>
                <a:stretch>
                  <a:fillRect b="-1052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0DDDF8CC-9A39-0790-5ABA-F36333BA2C86}"/>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147836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3"/>
                <a:stretch>
                  <a:fillRect l="-8333" t="-11111"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4"/>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5"/>
                <a:stretch>
                  <a:fillRect t="-909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6"/>
                <a:stretch>
                  <a:fillRect t="-9091"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7"/>
                <a:stretch>
                  <a:fillRect b="-181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8"/>
                <a:stretch>
                  <a:fillRect l="-5319" t="-4762" b="-2381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9"/>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1"/>
                <a:stretch>
                  <a:fillRect b="-111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2"/>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3"/>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4"/>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5"/>
                <a:stretch>
                  <a:fillRect b="-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6"/>
                <a:stretch>
                  <a:fillRect b="-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7"/>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18"/>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19"/>
                <a:stretch>
                  <a:fillRect l="-3846" t="-27273"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0"/>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1"/>
                <a:stretch>
                  <a:fillRect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2"/>
                <a:stretch>
                  <a:fillRect t="-9091"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24"/>
                <a:stretch>
                  <a:fillRect l="-4054" t="-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2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2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27"/>
                <a:stretch>
                  <a:fillRect t="-18182" b="-181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28"/>
                <a:stretch>
                  <a:fillRect t="-18182"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29"/>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30"/>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91697"/>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31"/>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33"/>
                <a:stretch>
                  <a:fillRect t="-5556"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34"/>
                <a:stretch>
                  <a:fillRect t="-9091"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35"/>
                <a:stretch>
                  <a:fillRect b="-111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36"/>
                <a:stretch>
                  <a:fillRect l="-2198" t="-27273" b="-4545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37"/>
                <a:stretch>
                  <a:fillRect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38"/>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6"/>
            <a:ext cx="2421471" cy="54876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39"/>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98425"/>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40"/>
                <a:stretch>
                  <a:fillRect t="-8333" b="-33333"/>
                </a:stretch>
              </a:blipFill>
            </p:spPr>
            <p:txBody>
              <a:bodyPr/>
              <a:lstStyle/>
              <a:p>
                <a:r>
                  <a:rPr lang="ja-JP" altLang="en-US">
                    <a:noFill/>
                  </a:rPr>
                  <a:t> </a:t>
                </a:r>
              </a:p>
            </p:txBody>
          </p:sp>
        </mc:Fallback>
      </mc:AlternateContent>
      <p:grpSp>
        <p:nvGrpSpPr>
          <p:cNvPr id="28" name="グループ化 27" hidden="1">
            <a:extLst>
              <a:ext uri="{FF2B5EF4-FFF2-40B4-BE49-F238E27FC236}">
                <a16:creationId xmlns:a16="http://schemas.microsoft.com/office/drawing/2014/main" id="{13DFDCF8-60AC-8969-42EC-D4A80AE02CDF}"/>
              </a:ext>
            </a:extLst>
          </p:cNvPr>
          <p:cNvGrpSpPr/>
          <p:nvPr/>
        </p:nvGrpSpPr>
        <p:grpSpPr>
          <a:xfrm>
            <a:off x="-7678" y="473419"/>
            <a:ext cx="7965379" cy="4631906"/>
            <a:chOff x="-7678" y="473419"/>
            <a:chExt cx="7965379" cy="4631906"/>
          </a:xfrm>
        </p:grpSpPr>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grpSp>
          <p:nvGrpSpPr>
            <p:cNvPr id="5" name="グループ化 4">
              <a:extLst>
                <a:ext uri="{FF2B5EF4-FFF2-40B4-BE49-F238E27FC236}">
                  <a16:creationId xmlns:a16="http://schemas.microsoft.com/office/drawing/2014/main" id="{1A39E479-2DA4-3394-E5B8-69D0121F8D07}"/>
                </a:ext>
              </a:extLst>
            </p:cNvPr>
            <p:cNvGrpSpPr/>
            <p:nvPr/>
          </p:nvGrpSpPr>
          <p:grpSpPr>
            <a:xfrm>
              <a:off x="6574051" y="517575"/>
              <a:ext cx="1383650" cy="372488"/>
              <a:chOff x="6574051" y="517575"/>
              <a:chExt cx="1383650" cy="372488"/>
            </a:xfrm>
          </p:grpSpPr>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867545" cy="200055"/>
              </a:xfrm>
              <a:prstGeom prst="rect">
                <a:avLst/>
              </a:prstGeom>
              <a:noFill/>
            </p:spPr>
            <p:txBody>
              <a:bodyPr wrap="none" rtlCol="0">
                <a:spAutoFit/>
              </a:bodyPr>
              <a:lstStyle/>
              <a:p>
                <a:r>
                  <a:rPr kumimoji="1" lang="en-US" altLang="ja-JP" sz="700" dirty="0"/>
                  <a:t>(</a:t>
                </a:r>
                <a:r>
                  <a:rPr kumimoji="1" lang="ja-JP" altLang="en-US" sz="700" dirty="0"/>
                  <a:t>教養の線形代数</a:t>
                </a:r>
                <a:r>
                  <a:rPr kumimoji="1" lang="en-US" altLang="ja-JP" sz="700" dirty="0"/>
                  <a:t>)</a:t>
                </a:r>
                <a:endParaRPr kumimoji="1" lang="ja-JP" altLang="en-US" sz="700"/>
              </a:p>
            </p:txBody>
          </p:sp>
        </p:gr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400110"/>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ja-JP" altLang="en-US" sz="1000" i="1" dirty="0">
                  <a:latin typeface="Arial Rounded MT Bold" panose="020F0704030504030204" pitchFamily="34" charset="0"/>
                </a:rPr>
                <a:t>教養の線形代数</a:t>
              </a:r>
              <a:endParaRPr lang="ja-JP" altLang="en-US" sz="1000" i="1">
                <a:latin typeface="Arial Rounded MT Bold" panose="020F0704030504030204" pitchFamily="34" charset="0"/>
              </a:endParaRPr>
            </a:p>
          </p:txBody>
        </p:sp>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610588" y="3540630"/>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610588" y="3540630"/>
                <a:ext cx="576295" cy="221792"/>
              </a:xfrm>
              <a:prstGeom prst="rect">
                <a:avLst/>
              </a:prstGeom>
              <a:blipFill>
                <a:blip r:embed="rId41"/>
                <a:stretch>
                  <a:fillRect b="-1052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4761233" y="3545712"/>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4761233" y="3545712"/>
                <a:ext cx="801864" cy="227948"/>
              </a:xfrm>
              <a:prstGeom prst="rect">
                <a:avLst/>
              </a:prstGeom>
              <a:blipFill>
                <a:blip r:embed="rId42"/>
                <a:stretch>
                  <a:fillRect b="-1052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0DDDF8CC-9A39-0790-5ABA-F36333BA2C86}"/>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235715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对称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60339" y="28277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正交</a:t>
            </a:r>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69713" y="2536500"/>
            <a:ext cx="1016306" cy="246221"/>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zh-CN" altLang="en-US" sz="1000" dirty="0"/>
              <a:t>半正定</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对角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正规</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4"/>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58239" y="3810548"/>
            <a:ext cx="457550"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正定</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825" i="1" dirty="0">
                          <a:latin typeface="Cambria Math" panose="02040503050406030204" pitchFamily="18" charset="0"/>
                          <a:ea typeface="DengXian" panose="02010600030101010101" pitchFamily="2" charset="-122"/>
                          <a:cs typeface="Times New Roman" panose="02020603050405020304" pitchFamily="18" charset="0"/>
                        </a:rPr>
                        <m:t>可通过正交矩阵对角化</m:t>
                      </m:r>
                    </m:oMath>
                  </m:oMathPara>
                </a14:m>
                <a:endParaRPr lang="en-US" altLang="ja-JP" sz="825" i="1" dirty="0">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9"/>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906715" y="1643566"/>
            <a:ext cx="795721" cy="253787"/>
          </a:xfrm>
          <a:prstGeom prst="rect">
            <a:avLst/>
          </a:prstGeom>
          <a:solidFill>
            <a:schemeClr val="bg1"/>
          </a:solidFill>
        </p:spPr>
        <p:txBody>
          <a:bodyPr wrap="square" rtlCol="0">
            <a:spAutoFit/>
          </a:bodyPr>
          <a:lstStyle/>
          <a:p>
            <a:r>
              <a:rPr lang="ja-JP" altLang="en-US" sz="1049">
                <a:latin typeface="DengXian" panose="02010600030101010101" pitchFamily="2" charset="-122"/>
                <a:ea typeface="DengXian" panose="02010600030101010101" pitchFamily="2" charset="-122"/>
              </a:rPr>
              <a:t>可对角化</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446233" y="782737"/>
                <a:ext cx="1633210" cy="253787"/>
              </a:xfrm>
              <a:prstGeom prst="rect">
                <a:avLst/>
              </a:prstGeom>
              <a:noFill/>
            </p:spPr>
            <p:txBody>
              <a:bodyPr wrap="square" rtlCol="0">
                <a:spAutoFit/>
              </a:bodyPr>
              <a:lstStyle/>
              <a:p>
                <a:pPr algn="ctr"/>
                <a:r>
                  <a:rPr lang="ja-JP" altLang="en-US" sz="1049">
                    <a:latin typeface="DengXian" panose="02010600030101010101" pitchFamily="2" charset="-122"/>
                    <a:ea typeface="DengXian" panose="02010600030101010101" pitchFamily="2" charset="-122"/>
                  </a:rPr>
                  <a:t>方阵</a:t>
                </a:r>
                <a:r>
                  <a:rPr lang="zh-CN" altLang="en-US" sz="1049" dirty="0">
                    <a:latin typeface="Arial Rounded MT Bold" panose="020F0704030504030204" pitchFamily="34" charset="0"/>
                  </a:rPr>
                  <a:t>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446233" y="782737"/>
                <a:ext cx="1633210" cy="253787"/>
              </a:xfrm>
              <a:prstGeom prst="rect">
                <a:avLst/>
              </a:prstGeom>
              <a:blipFill>
                <a:blip r:embed="rId14"/>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ja-JP" altLang="en-US" sz="1049">
                    <a:latin typeface="DengXian" panose="02010600030101010101" pitchFamily="2" charset="-122"/>
                    <a:ea typeface="DengXian" panose="02010600030101010101" pitchFamily="2" charset="-122"/>
                  </a:rPr>
                  <a:t>矩阵</a:t>
                </a:r>
                <a:r>
                  <a:rPr lang="en-US" altLang="ja-JP" sz="1049" dirty="0">
                    <a:latin typeface="Arial Rounded MT Bold" panose="020F0704030504030204" pitchFamily="34" charset="0"/>
                  </a:rPr>
                  <a:t>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14286"/>
                </a:stretch>
              </a:blipFill>
            </p:spPr>
            <p:txBody>
              <a:bodyPr/>
              <a:lstStyle/>
              <a:p>
                <a:r>
                  <a:rPr lang="zh-CN"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ja-JP" altLang="en-US" sz="901">
                <a:latin typeface="DengXian" panose="02010600030101010101" pitchFamily="2" charset="-122"/>
                <a:ea typeface="DengXian" panose="02010600030101010101" pitchFamily="2" charset="-122"/>
              </a:rPr>
              <a:t>可逆</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412292" cy="230961"/>
          </a:xfrm>
          <a:prstGeom prst="rect">
            <a:avLst/>
          </a:prstGeom>
          <a:noFill/>
        </p:spPr>
        <p:txBody>
          <a:bodyPr wrap="none" rtlCol="0">
            <a:spAutoFit/>
          </a:bodyPr>
          <a:lstStyle/>
          <a:p>
            <a:r>
              <a:rPr lang="ja-JP" altLang="en-US" sz="901">
                <a:latin typeface="DengXian" panose="02010600030101010101" pitchFamily="2" charset="-122"/>
                <a:ea typeface="DengXian" panose="02010600030101010101" pitchFamily="2" charset="-122"/>
              </a:rPr>
              <a:t>奇异</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4167"/>
                <a:ext cx="117427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4167"/>
                <a:ext cx="1174278" cy="126958"/>
              </a:xfrm>
              <a:prstGeom prst="rect">
                <a:avLst/>
              </a:prstGeom>
              <a:blipFill>
                <a:blip r:embed="rId20"/>
                <a:stretch>
                  <a:fillRect t="-18182"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84381" y="2945291"/>
            <a:ext cx="540878"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a:t>投影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198510" y="648513"/>
            <a:ext cx="1888586" cy="415498"/>
          </a:xfrm>
          <a:prstGeom prst="rect">
            <a:avLst/>
          </a:prstGeom>
          <a:noFill/>
        </p:spPr>
        <p:txBody>
          <a:bodyPr wrap="square" rtlCol="0">
            <a:spAutoFit/>
          </a:bodyPr>
          <a:lstStyle/>
          <a:p>
            <a:r>
              <a:rPr lang="ja-JP" altLang="en-US" sz="2100">
                <a:latin typeface="DengXian" panose="02010600030101010101" pitchFamily="2" charset="-122"/>
                <a:ea typeface="DengXian" panose="02010600030101010101" pitchFamily="2" charset="-122"/>
              </a:rPr>
              <a:t>矩阵世界</a:t>
            </a:r>
            <a:endParaRPr lang="en-US" altLang="ja-JP" sz="2100" dirty="0">
              <a:latin typeface="DengXian" panose="02010600030101010101" pitchFamily="2" charset="-122"/>
              <a:ea typeface="DengXian" panose="02010600030101010101" pitchFamily="2" charset="-122"/>
            </a:endParaRP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有一个</m:t>
                      </m:r>
                      <m:r>
                        <a:rPr lang="zh-CN" altLang="en-US" sz="825" i="1">
                          <a:latin typeface="Cambria Math" panose="02040503050406030204" pitchFamily="18" charset="0"/>
                          <a:ea typeface="Cambria Math" panose="02040503050406030204" pitchFamily="18" charset="0"/>
                        </a:rPr>
                        <m:t>零行</m:t>
                      </m:r>
                    </m:oMath>
                  </m:oMathPara>
                </a14:m>
                <a:endParaRPr lang="ja-JP" altLang="en-US" sz="825">
                  <a:latin typeface="DengXian" panose="02010600030101010101" pitchFamily="2" charset="-122"/>
                  <a:ea typeface="DengXian" panose="02010600030101010101" pitchFamily="2" charset="-122"/>
                </a:endParaRPr>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3774" t="-9091" r="-5660" b="-36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DengXian" panose="02010600030101010101" pitchFamily="2" charset="-122"/>
                          <a:cs typeface="Times New Roman" panose="02020603050405020304" pitchFamily="18" charset="0"/>
                        </a:rPr>
                        <m:t>𝑆</m:t>
                      </m:r>
                      <m:r>
                        <a:rPr lang="en-US" altLang="ja-JP" sz="825" i="1">
                          <a:latin typeface="Cambria Math" panose="02040503050406030204" pitchFamily="18" charset="0"/>
                          <a:ea typeface="DengXian" panose="02010600030101010101" pitchFamily="2" charset="-122"/>
                          <a:cs typeface="Times New Roman" panose="02020603050405020304" pitchFamily="18" charset="0"/>
                        </a:rPr>
                        <m:t>=</m:t>
                      </m:r>
                      <m:sSup>
                        <m:sSupPr>
                          <m:ctrlPr>
                            <a:rPr lang="en-US" altLang="ja-JP" sz="825" i="1">
                              <a:latin typeface="Cambria Math" panose="02040503050406030204" pitchFamily="18" charset="0"/>
                              <a:ea typeface="DengXian" panose="02010600030101010101" pitchFamily="2" charset="-122"/>
                              <a:cs typeface="Times New Roman" panose="02020603050405020304" pitchFamily="18" charset="0"/>
                            </a:rPr>
                          </m:ctrlPr>
                        </m:sSupPr>
                        <m:e>
                          <m:r>
                            <a:rPr lang="en-US" altLang="ja-JP" sz="825" i="1">
                              <a:latin typeface="Cambria Math" panose="02040503050406030204" pitchFamily="18" charset="0"/>
                              <a:ea typeface="DengXian" panose="02010600030101010101" pitchFamily="2" charset="-122"/>
                              <a:cs typeface="Times New Roman" panose="02020603050405020304" pitchFamily="18" charset="0"/>
                            </a:rPr>
                            <m:t>𝑆</m:t>
                          </m:r>
                        </m:e>
                        <m:sup>
                          <m:r>
                            <m:rPr>
                              <m:sty m:val="p"/>
                            </m:rPr>
                            <a:rPr lang="en-US" altLang="ja-JP" sz="825" i="1">
                              <a:latin typeface="Cambria Math" panose="02040503050406030204" pitchFamily="18" charset="0"/>
                              <a:ea typeface="DengXian" panose="02010600030101010101" pitchFamily="2" charset="-122"/>
                              <a:cs typeface="Times New Roman" panose="02020603050405020304" pitchFamily="18" charset="0"/>
                            </a:rPr>
                            <m:t>T</m:t>
                          </m:r>
                        </m:sup>
                      </m:sSup>
                      <m:r>
                        <a:rPr lang="en-US" altLang="ja-JP" sz="825" i="1">
                          <a:latin typeface="Cambria Math" panose="02040503050406030204" pitchFamily="18" charset="0"/>
                          <a:ea typeface="DengXian" panose="02010600030101010101" pitchFamily="2" charset="-122"/>
                          <a:cs typeface="Times New Roman" panose="02020603050405020304" pitchFamily="18" charset="0"/>
                        </a:rPr>
                        <m:t>,</m:t>
                      </m:r>
                      <m:r>
                        <a:rPr lang="ja-JP" altLang="en-US" sz="825" i="1">
                          <a:latin typeface="Cambria Math" panose="02040503050406030204" pitchFamily="18" charset="0"/>
                          <a:ea typeface="DengXian" panose="02010600030101010101" pitchFamily="2" charset="-122"/>
                          <a:cs typeface="Times New Roman" panose="02020603050405020304" pitchFamily="18" charset="0"/>
                        </a:rPr>
                        <m:t>所有</m:t>
                      </m:r>
                      <m:r>
                        <a:rPr lang="en-US" altLang="ja-JP" sz="825" i="1">
                          <a:latin typeface="Cambria Math" panose="02040503050406030204" pitchFamily="18" charset="0"/>
                          <a:ea typeface="DengXian" panose="02010600030101010101" pitchFamily="2" charset="-122"/>
                          <a:cs typeface="Times New Roman" panose="02020603050405020304" pitchFamily="18" charset="0"/>
                        </a:rPr>
                        <m:t>𝜆</m:t>
                      </m:r>
                      <m:r>
                        <a:rPr lang="ja-JP" altLang="en-US" sz="825" i="1">
                          <a:latin typeface="Cambria Math" panose="02040503050406030204" pitchFamily="18" charset="0"/>
                          <a:ea typeface="DengXian" panose="02010600030101010101" pitchFamily="2" charset="-122"/>
                          <a:cs typeface="Times New Roman" panose="02020603050405020304" pitchFamily="18" charset="0"/>
                        </a:rPr>
                        <m:t>都是实数</m:t>
                      </m:r>
                    </m:oMath>
                  </m:oMathPara>
                </a14:m>
                <a:endParaRPr lang="ja-JP" altLang="en-US" sz="825" i="1">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9048" y="31142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9048" y="3114257"/>
                <a:ext cx="1209028" cy="129266"/>
              </a:xfrm>
              <a:prstGeom prst="rect">
                <a:avLst/>
              </a:prstGeom>
              <a:blipFill>
                <a:blip r:embed="rId36"/>
                <a:stretch>
                  <a:fillRect t="-9091" b="-36364"/>
                </a:stretch>
              </a:blipFill>
            </p:spPr>
            <p:txBody>
              <a:bodyPr/>
              <a:lstStyle/>
              <a:p>
                <a:r>
                  <a:rPr lang="zh-CN"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833"/>
            <a:ext cx="236049" cy="277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5" y="1395755"/>
            <a:ext cx="96540" cy="1078"/>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30">
                          <a:latin typeface="Cambria Math" panose="02040503050406030204" pitchFamily="18" charset="0"/>
                          <a:ea typeface="DengXian" panose="02010600030101010101" pitchFamily="2" charset="-122"/>
                        </a:rPr>
                        <m:t>对角化</m:t>
                      </m:r>
                    </m:oMath>
                  </m:oMathPara>
                </a14:m>
                <a:endParaRPr lang="ja-JP" altLang="en-US" sz="830">
                  <a:latin typeface="DengXian" panose="02010600030101010101" pitchFamily="2" charset="-122"/>
                  <a:ea typeface="DengXian" panose="02010600030101010101" pitchFamily="2" charset="-122"/>
                </a:endParaRPr>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7"/>
                <a:stretch>
                  <a:fillRect t="-9091" b="-36364"/>
                </a:stretch>
              </a:blipFill>
            </p:spPr>
            <p:txBody>
              <a:bodyPr/>
              <a:lstStyle/>
              <a:p>
                <a:r>
                  <a:rPr lang="zh-CN"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825" i="1">
                          <a:latin typeface="Cambria Math" panose="02040503050406030204" pitchFamily="18" charset="0"/>
                          <a:ea typeface="Cambria Math" panose="02040503050406030204" pitchFamily="18" charset="0"/>
                        </a:rPr>
                        <m:t>行秩</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列秩</m:t>
                      </m:r>
                    </m:oMath>
                  </m:oMathPara>
                </a14:m>
                <a:endParaRPr lang="ja-JP" altLang="en-US" sz="825">
                  <a:latin typeface="DengXian" panose="02010600030101010101" pitchFamily="2" charset="-122"/>
                  <a:ea typeface="DengXian" panose="02010600030101010101" pitchFamily="2" charset="-122"/>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𝑆𝑉𝐷</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单位正交基底</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𝑉</m:t>
                      </m:r>
                    </m:oMath>
                  </m:oMathPara>
                </a14:m>
                <a:endParaRPr lang="ja-JP" altLang="en-US" sz="825" i="1">
                  <a:latin typeface="DengXian" panose="02010600030101010101" pitchFamily="2" charset="-122"/>
                  <a:ea typeface="DengXian" panose="02010600030101010101" pitchFamily="2" charset="-122"/>
                </a:endParaRPr>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t="-9091"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701" i="1">
                          <a:latin typeface="Cambria Math" panose="02040503050406030204" pitchFamily="18" charset="0"/>
                          <a:ea typeface="Cambria Math" panose="02040503050406030204" pitchFamily="18" charset="0"/>
                        </a:rPr>
                        <m:t>所有</m:t>
                      </m:r>
                      <m:r>
                        <a:rPr lang="en-US" altLang="ja-JP" sz="701" i="1">
                          <a:latin typeface="Cambria Math" panose="02040503050406030204" pitchFamily="18" charset="0"/>
                          <a:ea typeface="Cambria Math" panose="02040503050406030204" pitchFamily="18" charset="0"/>
                        </a:rPr>
                        <m:t>𝐴</m:t>
                      </m:r>
                      <m:r>
                        <a:rPr lang="ja-JP" altLang="en-US" sz="701" i="1">
                          <a:latin typeface="Cambria Math" panose="02040503050406030204" pitchFamily="18" charset="0"/>
                          <a:ea typeface="Cambria Math" panose="02040503050406030204" pitchFamily="18" charset="0"/>
                        </a:rPr>
                        <m:t>的</m:t>
                      </m:r>
                      <m:r>
                        <a:rPr lang="zh-CN" altLang="en-US" sz="701" i="1">
                          <a:latin typeface="Cambria Math" panose="02040503050406030204" pitchFamily="18" charset="0"/>
                          <a:ea typeface="Cambria Math" panose="02040503050406030204" pitchFamily="18" charset="0"/>
                        </a:rPr>
                        <m:t>伪逆</m:t>
                      </m:r>
                    </m:oMath>
                  </m:oMathPara>
                </a14:m>
                <a:endParaRPr lang="ja-JP" altLang="en-US" sz="701">
                  <a:latin typeface="DengXian" panose="02010600030101010101" pitchFamily="2" charset="-122"/>
                  <a:ea typeface="DengXian" panose="02010600030101010101" pitchFamily="2" charset="-122"/>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3"/>
                <a:stretch>
                  <a:fillRect t="-11111" b="-33333"/>
                </a:stretch>
              </a:blipFill>
            </p:spPr>
            <p:txBody>
              <a:bodyPr/>
              <a:lstStyle/>
              <a:p>
                <a:r>
                  <a:rPr lang="zh-CN"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49522" y="1485214"/>
            <a:ext cx="742147" cy="126958"/>
          </a:xfrm>
          <a:prstGeom prst="rect">
            <a:avLst/>
          </a:prstGeom>
          <a:noFill/>
        </p:spPr>
        <p:txBody>
          <a:bodyPr wrap="square" lIns="0" tIns="0" rIns="0" bIns="0" rtlCol="0">
            <a:spAutoFit/>
          </a:bodyPr>
          <a:lstStyle/>
          <a:p>
            <a:r>
              <a:rPr lang="ja-JP" altLang="en-US" sz="825">
                <a:latin typeface="DengXian" panose="02010600030101010101" pitchFamily="2" charset="-122"/>
                <a:ea typeface="DengXian" panose="02010600030101010101" pitchFamily="2" charset="-122"/>
                <a:cs typeface="Times New Roman" panose="02020603050405020304" pitchFamily="18" charset="0"/>
              </a:rPr>
              <a:t>格拉姆</a:t>
            </a:r>
            <a:r>
              <a:rPr lang="en-US" altLang="zh-CN" sz="825" dirty="0">
                <a:latin typeface="DengXian" panose="02010600030101010101" pitchFamily="2" charset="-122"/>
                <a:ea typeface="DengXian" panose="02010600030101010101" pitchFamily="2" charset="-122"/>
                <a:cs typeface="Times New Roman" panose="02020603050405020304" pitchFamily="18" charset="0"/>
              </a:rPr>
              <a:t>-</a:t>
            </a:r>
            <a:r>
              <a:rPr lang="zh-CN" altLang="en-US" sz="825" dirty="0">
                <a:latin typeface="DengXian" panose="02010600030101010101" pitchFamily="2" charset="-122"/>
                <a:ea typeface="DengXian" panose="02010600030101010101" pitchFamily="2" charset="-122"/>
                <a:cs typeface="Times New Roman" panose="02020603050405020304" pitchFamily="18" charset="0"/>
              </a:rPr>
              <a:t>施密特</a:t>
            </a:r>
            <a:endParaRPr lang="ja-JP" altLang="en-US" sz="825">
              <a:latin typeface="DengXian" panose="02010600030101010101" pitchFamily="2" charset="-122"/>
              <a:ea typeface="DengXian" panose="02010600030101010101" pitchFamily="2" charset="-122"/>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3255874" y="3130611"/>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置换</a:t>
            </a:r>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2938" y="3346245"/>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1" i="1" smtClean="0">
                          <a:latin typeface="Cambria Math" panose="02040503050406030204" pitchFamily="18" charset="0"/>
                          <a:ea typeface="Cambria Math" panose="02040503050406030204" pitchFamily="18" charset="0"/>
                        </a:rPr>
                        <m:t>𝑰</m:t>
                      </m:r>
                      <m:r>
                        <a:rPr lang="ja-JP" altLang="en-US" sz="825" b="1" i="1">
                          <a:latin typeface="Cambria Math" panose="02040503050406030204" pitchFamily="18" charset="0"/>
                          <a:ea typeface="Cambria Math" panose="02040503050406030204" pitchFamily="18" charset="0"/>
                        </a:rPr>
                        <m:t>的</m:t>
                      </m:r>
                      <m:r>
                        <a:rPr lang="ja-JP" altLang="en-US" sz="825" b="1" i="1" smtClean="0">
                          <a:latin typeface="Cambria Math" panose="02040503050406030204" pitchFamily="18" charset="0"/>
                          <a:ea typeface="Cambria Math" panose="02040503050406030204" pitchFamily="18" charset="0"/>
                        </a:rPr>
                        <m:t>置换</m:t>
                      </m:r>
                    </m:oMath>
                  </m:oMathPara>
                </a14:m>
                <a:endParaRPr lang="en-US" altLang="ja-JP" sz="825" b="1" i="1" dirty="0">
                  <a:latin typeface="DengXian" panose="02010600030101010101" pitchFamily="2" charset="-122"/>
                  <a:ea typeface="DengXian" panose="02010600030101010101" pitchFamily="2" charset="-122"/>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zh-CN" altLang="en-US" sz="825" b="0"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dirty="0">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2938" y="3346245"/>
                <a:ext cx="1054256" cy="253916"/>
              </a:xfrm>
              <a:prstGeom prst="rect">
                <a:avLst/>
              </a:prstGeom>
              <a:blipFill>
                <a:blip r:embed="rId44"/>
                <a:stretch>
                  <a:fillRect t="-4762" b="-19048"/>
                </a:stretch>
              </a:blipFill>
            </p:spPr>
            <p:txBody>
              <a:bodyPr/>
              <a:lstStyle/>
              <a:p>
                <a:r>
                  <a:rPr lang="zh-CN"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latin typeface="DengXian" panose="02010600030101010101" pitchFamily="2" charset="-122"/>
                <a:ea typeface="DengXian" panose="02010600030101010101" pitchFamily="2" charset="-122"/>
              </a:rPr>
              <a:t>矩阵分解</a:t>
            </a:r>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latin typeface="DengXian" panose="02010600030101010101" pitchFamily="2" charset="-122"/>
                <a:ea typeface="DengXian" panose="02010600030101010101" pitchFamily="2" charset="-122"/>
              </a:rPr>
              <a:t>对应章节</a:t>
            </a:r>
            <a:endParaRPr kumimoji="1" lang="en-US" altLang="ja-JP" sz="1050" dirty="0">
              <a:solidFill>
                <a:schemeClr val="bg1"/>
              </a:solidFill>
              <a:latin typeface="DengXian" panose="02010600030101010101" pitchFamily="2" charset="-122"/>
              <a:ea typeface="DengXian" panose="02010600030101010101" pitchFamily="2" charset="-122"/>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496808" y="606029"/>
            <a:ext cx="1463862" cy="200055"/>
          </a:xfrm>
          <a:prstGeom prst="rect">
            <a:avLst/>
          </a:prstGeom>
          <a:noFill/>
        </p:spPr>
        <p:txBody>
          <a:bodyPr wrap="none" rtlCol="0">
            <a:spAutoFit/>
          </a:bodyPr>
          <a:lstStyle/>
          <a:p>
            <a:r>
              <a:rPr kumimoji="1" lang="en-US" altLang="ja-JP" sz="700" dirty="0"/>
              <a:t>(</a:t>
            </a:r>
            <a:r>
              <a:rPr kumimoji="1" lang="ja-JP" altLang="en-US" sz="700"/>
              <a:t>在</a:t>
            </a:r>
            <a:r>
              <a:rPr kumimoji="1" lang="zh-CN" altLang="en-US" sz="700" dirty="0"/>
              <a:t> </a:t>
            </a:r>
            <a:r>
              <a:rPr kumimoji="1" lang="en-US" altLang="ja-JP" sz="700" dirty="0"/>
              <a:t>Linear Algebra for Everyone</a:t>
            </a:r>
            <a:r>
              <a:rPr kumimoji="1" lang="zh-CN" altLang="en-US" sz="700" dirty="0"/>
              <a:t> 中</a:t>
            </a:r>
            <a:r>
              <a:rPr kumimoji="1" lang="en-US" altLang="ja-JP" sz="700" dirty="0"/>
              <a:t>)</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3575" y="164541"/>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p>
          <a:p>
            <a:pPr algn="ctr"/>
            <a:r>
              <a:rPr lang="zh-CN" altLang="en-US" sz="1000" dirty="0">
                <a:latin typeface="Arial Rounded MT Bold" panose="020F0704030504030204" pitchFamily="34" charset="0"/>
              </a:rPr>
              <a:t>中的</a:t>
            </a:r>
            <a:endParaRPr lang="ja-JP" altLang="en-US" sz="1000">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260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约旦型</m:t>
                      </m:r>
                    </m:oMath>
                  </m:oMathPara>
                </a14:m>
                <a:endParaRPr lang="ja-JP" altLang="en-US" sz="825">
                  <a:latin typeface="DengXian" panose="02010600030101010101" pitchFamily="2" charset="-122"/>
                  <a:ea typeface="DengXian" panose="02010600030101010101" pitchFamily="2" charset="-122"/>
                </a:endParaRPr>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2605"/>
                <a:ext cx="919376" cy="126958"/>
              </a:xfrm>
              <a:prstGeom prst="rect">
                <a:avLst/>
              </a:prstGeom>
              <a:blipFill>
                <a:blip r:embed="rId46"/>
                <a:stretch>
                  <a:fillRect t="-9091" b="-36364"/>
                </a:stretch>
              </a:blipFill>
            </p:spPr>
            <p:txBody>
              <a:bodyPr/>
              <a:lstStyle/>
              <a:p>
                <a:r>
                  <a:rPr lang="zh-CN"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738151"/>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(v1.4.7, Oct.25,2022)</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Translator</a:t>
            </a:r>
            <a:r>
              <a:rPr lang="en-US" altLang="zh-CN" sz="1049" i="1" dirty="0">
                <a:solidFill>
                  <a:schemeClr val="bg2">
                    <a:lumMod val="50000"/>
                  </a:schemeClr>
                </a:solidFill>
                <a:latin typeface="Times New Roman" panose="02020603050405020304" pitchFamily="18" charset="0"/>
                <a:cs typeface="Times New Roman" panose="02020603050405020304" pitchFamily="18" charset="0"/>
              </a:rPr>
              <a:t>:</a:t>
            </a:r>
            <a:r>
              <a:rPr lang="zh-CN" altLang="en-US" sz="1049" i="1" dirty="0">
                <a:solidFill>
                  <a:schemeClr val="bg2">
                    <a:lumMod val="50000"/>
                  </a:schemeClr>
                </a:solidFill>
                <a:latin typeface="Times New Roman" panose="02020603050405020304" pitchFamily="18" charset="0"/>
                <a:cs typeface="Times New Roman" panose="02020603050405020304" pitchFamily="18" charset="0"/>
              </a:rPr>
              <a:t> </a:t>
            </a:r>
            <a:r>
              <a:rPr lang="en-US" altLang="zh-CN" sz="1049" i="1" dirty="0" err="1">
                <a:solidFill>
                  <a:schemeClr val="bg2">
                    <a:lumMod val="50000"/>
                  </a:schemeClr>
                </a:solidFill>
                <a:latin typeface="Times New Roman" panose="02020603050405020304" pitchFamily="18" charset="0"/>
                <a:cs typeface="Times New Roman" panose="02020603050405020304" pitchFamily="18" charset="0"/>
              </a:rPr>
              <a:t>Kefang</a:t>
            </a:r>
            <a:r>
              <a:rPr lang="zh-CN" altLang="en-US" sz="1049" i="1" dirty="0">
                <a:solidFill>
                  <a:schemeClr val="bg2">
                    <a:lumMod val="50000"/>
                  </a:schemeClr>
                </a:solidFill>
                <a:latin typeface="Times New Roman" panose="02020603050405020304" pitchFamily="18" charset="0"/>
                <a:cs typeface="Times New Roman" panose="02020603050405020304" pitchFamily="18" charset="0"/>
              </a:rPr>
              <a:t> </a:t>
            </a:r>
            <a:r>
              <a:rPr lang="en-US" altLang="zh-CN" sz="1049" i="1" dirty="0">
                <a:solidFill>
                  <a:schemeClr val="bg2">
                    <a:lumMod val="50000"/>
                  </a:schemeClr>
                </a:solidFill>
                <a:latin typeface="Times New Roman" panose="02020603050405020304" pitchFamily="18" charset="0"/>
                <a:cs typeface="Times New Roman" panose="02020603050405020304" pitchFamily="18" charset="0"/>
              </a:rPr>
              <a:t>Liu</a:t>
            </a:r>
            <a:endParaRPr lang="en-US" altLang="ja-JP" sz="1049" i="1" dirty="0">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88746" y="1332969"/>
                <a:ext cx="691689" cy="12772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30">
                          <a:latin typeface="Cambria Math" panose="02040503050406030204" pitchFamily="18" charset="0"/>
                          <a:ea typeface="DengXian" panose="02010600030101010101" pitchFamily="2" charset="-122"/>
                        </a:rPr>
                        <m:t>三角化</m:t>
                      </m:r>
                    </m:oMath>
                  </m:oMathPara>
                </a14:m>
                <a:endParaRPr lang="ja-JP" altLang="en-US" sz="830">
                  <a:latin typeface="DengXian" panose="02010600030101010101" pitchFamily="2" charset="-122"/>
                  <a:ea typeface="DengXian" panose="02010600030101010101" pitchFamily="2" charset="-122"/>
                </a:endParaRPr>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88746" y="1332969"/>
                <a:ext cx="691689" cy="127727"/>
              </a:xfrm>
              <a:prstGeom prst="rect">
                <a:avLst/>
              </a:prstGeom>
              <a:blipFill>
                <a:blip r:embed="rId50"/>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377336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12869</TotalTime>
  <Words>2216</Words>
  <Application>Microsoft Macintosh PowerPoint</Application>
  <PresentationFormat>画面に合わせる (16:10)</PresentationFormat>
  <Paragraphs>522</Paragraphs>
  <Slides>7</Slides>
  <Notes>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7</vt:i4>
      </vt:variant>
    </vt:vector>
  </HeadingPairs>
  <TitlesOfParts>
    <vt:vector size="19" baseType="lpstr">
      <vt:lpstr>DengXian</vt:lpstr>
      <vt:lpstr>Meiryo</vt:lpstr>
      <vt:lpstr>游ゴシック</vt:lpstr>
      <vt:lpstr>Arial</vt:lpstr>
      <vt:lpstr>Arial Rounded MT Bold</vt:lpstr>
      <vt:lpstr>Calibri</vt:lpstr>
      <vt:lpstr>Calibri Light</vt:lpstr>
      <vt:lpstr>Cambria Math</vt:lpstr>
      <vt:lpstr>garamond</vt:lpstr>
      <vt:lpstr>Times</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206</cp:revision>
  <cp:lastPrinted>2023-02-05T04:32:00Z</cp:lastPrinted>
  <dcterms:created xsi:type="dcterms:W3CDTF">2020-09-23T08:55:37Z</dcterms:created>
  <dcterms:modified xsi:type="dcterms:W3CDTF">2023-03-07T02:52:42Z</dcterms:modified>
</cp:coreProperties>
</file>