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3" r:id="rId2"/>
    <p:sldId id="259" r:id="rId3"/>
    <p:sldId id="262" r:id="rId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D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1"/>
    <p:restoredTop sz="95946"/>
  </p:normalViewPr>
  <p:slideViewPr>
    <p:cSldViewPr snapToGrid="0" snapToObjects="1">
      <p:cViewPr varScale="1">
        <p:scale>
          <a:sx n="120" d="100"/>
          <a:sy n="120" d="100"/>
        </p:scale>
        <p:origin x="20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85163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409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01003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74513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5F31C7-9260-9F43-86C6-63C2C1EE0131}" type="datetimeFigureOut">
              <a:rPr kumimoji="1" lang="ja-JP" altLang="en-US" smtClean="0"/>
              <a:t>2022/9/21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24329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2022/9/21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634424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55F31C7-9260-9F43-86C6-63C2C1EE0131}" type="datetimeFigureOut">
              <a:rPr kumimoji="1" lang="ja-JP" altLang="en-US" smtClean="0"/>
              <a:t>2022/9/21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8710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55F31C7-9260-9F43-86C6-63C2C1EE0131}" type="datetimeFigureOut">
              <a:rPr kumimoji="1" lang="ja-JP" altLang="en-US" smtClean="0"/>
              <a:t>2022/9/21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140162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31C7-9260-9F43-86C6-63C2C1EE0131}" type="datetimeFigureOut">
              <a:rPr kumimoji="1" lang="ja-JP" altLang="en-US" smtClean="0"/>
              <a:t>2022/9/21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414824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2022/9/21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377584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55F31C7-9260-9F43-86C6-63C2C1EE0131}" type="datetimeFigureOut">
              <a:rPr kumimoji="1" lang="ja-JP" altLang="en-US" smtClean="0"/>
              <a:t>2022/9/21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2748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55F31C7-9260-9F43-86C6-63C2C1EE0131}" type="datetimeFigureOut">
              <a:rPr kumimoji="1" lang="ja-JP" altLang="en-US" smtClean="0"/>
              <a:t>2022/9/21</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29EF6B4-709F-0C4F-8D57-4E0D583B55F6}" type="slidenum">
              <a:rPr kumimoji="1" lang="ja-JP" altLang="en-US" smtClean="0"/>
              <a:t>‹#›</a:t>
            </a:fld>
            <a:endParaRPr kumimoji="1" lang="ja-JP" altLang="en-US"/>
          </a:p>
        </p:txBody>
      </p:sp>
    </p:spTree>
    <p:extLst>
      <p:ext uri="{BB962C8B-B14F-4D97-AF65-F5344CB8AC3E}">
        <p14:creationId xmlns:p14="http://schemas.microsoft.com/office/powerpoint/2010/main" val="2972585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1.png"/><Relationship Id="rId39" Type="http://schemas.openxmlformats.org/officeDocument/2006/relationships/image" Target="../media/image31.png"/><Relationship Id="rId34" Type="http://schemas.openxmlformats.org/officeDocument/2006/relationships/image" Target="../media/image27.png"/><Relationship Id="rId42" Type="http://schemas.openxmlformats.org/officeDocument/2006/relationships/image" Target="../media/image32.png"/><Relationship Id="rId47" Type="http://schemas.openxmlformats.org/officeDocument/2006/relationships/image" Target="../media/image34.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3.png"/><Relationship Id="rId20" Type="http://schemas.openxmlformats.org/officeDocument/2006/relationships/image" Target="../media/image18.png"/><Relationship Id="rId41"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png"/><Relationship Id="rId32" Type="http://schemas.openxmlformats.org/officeDocument/2006/relationships/image" Target="../media/image25.png"/><Relationship Id="rId37" Type="http://schemas.openxmlformats.org/officeDocument/2006/relationships/image" Target="../media/image36.png"/><Relationship Id="rId40" Type="http://schemas.openxmlformats.org/officeDocument/2006/relationships/image" Target="../media/image38.png"/><Relationship Id="rId45" Type="http://schemas.openxmlformats.org/officeDocument/2006/relationships/image" Target="../media/image3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19.png"/><Relationship Id="rId36" Type="http://schemas.openxmlformats.org/officeDocument/2006/relationships/image" Target="../media/image29.png"/><Relationship Id="rId49" Type="http://schemas.openxmlformats.org/officeDocument/2006/relationships/image" Target="../media/image39.png"/><Relationship Id="rId10" Type="http://schemas.openxmlformats.org/officeDocument/2006/relationships/image" Target="../media/image9.png"/><Relationship Id="rId19" Type="http://schemas.openxmlformats.org/officeDocument/2006/relationships/image" Target="../media/image16.png"/><Relationship Id="rId31" Type="http://schemas.openxmlformats.org/officeDocument/2006/relationships/image" Target="../media/image24.png"/><Relationship Id="rId44" Type="http://schemas.openxmlformats.org/officeDocument/2006/relationships/image" Target="../media/image42.png"/><Relationship Id="rId4" Type="http://schemas.openxmlformats.org/officeDocument/2006/relationships/image" Target="../media/image3.png"/><Relationship Id="rId9" Type="http://schemas.openxmlformats.org/officeDocument/2006/relationships/image" Target="../media/image8.png"/><Relationship Id="rId27" Type="http://schemas.openxmlformats.org/officeDocument/2006/relationships/image" Target="../media/image23.png"/><Relationship Id="rId30" Type="http://schemas.openxmlformats.org/officeDocument/2006/relationships/image" Target="../media/image230.png"/><Relationship Id="rId35" Type="http://schemas.openxmlformats.org/officeDocument/2006/relationships/image" Target="../media/image28.png"/><Relationship Id="rId48" Type="http://schemas.openxmlformats.org/officeDocument/2006/relationships/image" Target="../media/image37.png"/><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5.png"/><Relationship Id="rId25" Type="http://schemas.openxmlformats.org/officeDocument/2006/relationships/image" Target="../media/image20.png"/><Relationship Id="rId33" Type="http://schemas.openxmlformats.org/officeDocument/2006/relationships/image" Target="../media/image26.png"/><Relationship Id="rId38" Type="http://schemas.openxmlformats.org/officeDocument/2006/relationships/image" Target="../media/image30.png"/><Relationship Id="rId46" Type="http://schemas.openxmlformats.org/officeDocument/2006/relationships/image" Target="../media/image40.png"/></Relationships>
</file>

<file path=ppt/slides/_rels/slide3.xml.rels><?xml version="1.0" encoding="UTF-8" standalone="yes"?>
<Relationships xmlns="http://schemas.openxmlformats.org/package/2006/relationships"><Relationship Id="rId13" Type="http://schemas.openxmlformats.org/officeDocument/2006/relationships/image" Target="../media/image480.png"/><Relationship Id="rId18" Type="http://schemas.openxmlformats.org/officeDocument/2006/relationships/image" Target="../media/image53.png"/><Relationship Id="rId26" Type="http://schemas.openxmlformats.org/officeDocument/2006/relationships/image" Target="../media/image57.png"/><Relationship Id="rId39" Type="http://schemas.openxmlformats.org/officeDocument/2006/relationships/image" Target="../media/image66.png"/><Relationship Id="rId42" Type="http://schemas.openxmlformats.org/officeDocument/2006/relationships/image" Target="../media/image69.png"/><Relationship Id="rId47" Type="http://schemas.openxmlformats.org/officeDocument/2006/relationships/image" Target="../media/image72.png"/><Relationship Id="rId50" Type="http://schemas.openxmlformats.org/officeDocument/2006/relationships/image" Target="../media/image73.png"/><Relationship Id="rId7" Type="http://schemas.openxmlformats.org/officeDocument/2006/relationships/image" Target="../media/image47.png"/><Relationship Id="rId2" Type="http://schemas.openxmlformats.org/officeDocument/2006/relationships/image" Target="../media/image41.png"/><Relationship Id="rId29" Type="http://schemas.openxmlformats.org/officeDocument/2006/relationships/image" Target="../media/image60.png"/><Relationship Id="rId41" Type="http://schemas.openxmlformats.org/officeDocument/2006/relationships/image" Target="../media/image68.png"/><Relationship Id="rId54"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image" Target="../media/image46.png"/><Relationship Id="rId24" Type="http://schemas.openxmlformats.org/officeDocument/2006/relationships/image" Target="../media/image55.png"/><Relationship Id="rId32" Type="http://schemas.openxmlformats.org/officeDocument/2006/relationships/image" Target="../media/image63.png"/><Relationship Id="rId40" Type="http://schemas.openxmlformats.org/officeDocument/2006/relationships/image" Target="../media/image67.png"/><Relationship Id="rId45" Type="http://schemas.openxmlformats.org/officeDocument/2006/relationships/image" Target="../media/image390.png"/><Relationship Id="rId53" Type="http://schemas.openxmlformats.org/officeDocument/2006/relationships/image" Target="../media/image75.png"/><Relationship Id="rId5" Type="http://schemas.openxmlformats.org/officeDocument/2006/relationships/image" Target="../media/image45.png"/><Relationship Id="rId15" Type="http://schemas.openxmlformats.org/officeDocument/2006/relationships/image" Target="../media/image52.png"/><Relationship Id="rId23" Type="http://schemas.openxmlformats.org/officeDocument/2006/relationships/image" Target="../media/image54.png"/><Relationship Id="rId28" Type="http://schemas.openxmlformats.org/officeDocument/2006/relationships/image" Target="../media/image59.png"/><Relationship Id="rId36" Type="http://schemas.openxmlformats.org/officeDocument/2006/relationships/image" Target="../media/image65.png"/><Relationship Id="rId49" Type="http://schemas.openxmlformats.org/officeDocument/2006/relationships/image" Target="../media/image71.png"/><Relationship Id="rId10" Type="http://schemas.openxmlformats.org/officeDocument/2006/relationships/image" Target="../media/image50.png"/><Relationship Id="rId31" Type="http://schemas.openxmlformats.org/officeDocument/2006/relationships/image" Target="../media/image62.png"/><Relationship Id="rId52" Type="http://schemas.openxmlformats.org/officeDocument/2006/relationships/image" Target="../media/image74.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1.png"/><Relationship Id="rId27" Type="http://schemas.openxmlformats.org/officeDocument/2006/relationships/image" Target="../media/image58.png"/><Relationship Id="rId30" Type="http://schemas.openxmlformats.org/officeDocument/2006/relationships/image" Target="../media/image61.png"/><Relationship Id="rId35" Type="http://schemas.openxmlformats.org/officeDocument/2006/relationships/image" Target="../media/image64.png"/><Relationship Id="rId43" Type="http://schemas.openxmlformats.org/officeDocument/2006/relationships/image" Target="../media/image70.png"/><Relationship Id="rId48" Type="http://schemas.openxmlformats.org/officeDocument/2006/relationships/image" Target="../media/image34.png"/><Relationship Id="rId8" Type="http://schemas.openxmlformats.org/officeDocument/2006/relationships/image" Target="../media/image48.png"/><Relationship Id="rId51" Type="http://schemas.openxmlformats.org/officeDocument/2006/relationships/image" Target="../media/image39.png"/><Relationship Id="rId3" Type="http://schemas.openxmlformats.org/officeDocument/2006/relationships/image" Target="../media/image43.png"/><Relationship Id="rId17" Type="http://schemas.openxmlformats.org/officeDocument/2006/relationships/image" Target="../media/image510.png"/><Relationship Id="rId25"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4326DD3-1977-6648-A09F-6DF066A4D37D}"/>
              </a:ext>
            </a:extLst>
          </p:cNvPr>
          <p:cNvSpPr txBox="1"/>
          <p:nvPr/>
        </p:nvSpPr>
        <p:spPr>
          <a:xfrm>
            <a:off x="2015412" y="1184988"/>
            <a:ext cx="184731" cy="369332"/>
          </a:xfrm>
          <a:prstGeom prst="rect">
            <a:avLst/>
          </a:prstGeom>
          <a:noFill/>
        </p:spPr>
        <p:txBody>
          <a:bodyPr wrap="none" rtlCol="0">
            <a:spAutoFit/>
          </a:bodyPr>
          <a:lstStyle/>
          <a:p>
            <a:endParaRPr kumimoji="1" lang="ja-JP" altLang="en-US"/>
          </a:p>
        </p:txBody>
      </p:sp>
      <p:sp>
        <p:nvSpPr>
          <p:cNvPr id="6" name="テキスト ボックス 5">
            <a:extLst>
              <a:ext uri="{FF2B5EF4-FFF2-40B4-BE49-F238E27FC236}">
                <a16:creationId xmlns:a16="http://schemas.microsoft.com/office/drawing/2014/main" id="{8A4CB0D9-EE47-F642-88BD-99A9F0171786}"/>
              </a:ext>
            </a:extLst>
          </p:cNvPr>
          <p:cNvSpPr txBox="1"/>
          <p:nvPr/>
        </p:nvSpPr>
        <p:spPr>
          <a:xfrm>
            <a:off x="363893" y="456843"/>
            <a:ext cx="8584163" cy="5016758"/>
          </a:xfrm>
          <a:prstGeom prst="rect">
            <a:avLst/>
          </a:prstGeom>
          <a:noFill/>
        </p:spPr>
        <p:txBody>
          <a:bodyPr wrap="square">
            <a:spAutoFit/>
          </a:bodyPr>
          <a:lstStyle/>
          <a:p>
            <a:pPr algn="ctr"/>
            <a:r>
              <a:rPr lang="en-US" altLang="ja-JP" sz="1600" b="1" dirty="0">
                <a:latin typeface="Times" pitchFamily="2" charset="0"/>
              </a:rPr>
              <a:t>Matrix World : The Picture of All Matrices</a:t>
            </a:r>
          </a:p>
          <a:p>
            <a:endParaRPr lang="en-US" altLang="ja-JP" sz="1600" dirty="0"/>
          </a:p>
          <a:p>
            <a:r>
              <a:rPr lang="en-US" altLang="ja-JP" sz="1600" dirty="0">
                <a:latin typeface="Times" pitchFamily="2" charset="0"/>
              </a:rPr>
              <a:t>	I am happy to tell the history of Matrix World—the creation of Kenji Hiranabe in Japan. In April 2020 his friend Satomi </a:t>
            </a:r>
            <a:r>
              <a:rPr lang="en-US" altLang="ja-JP" sz="1600" dirty="0" err="1">
                <a:latin typeface="Times" pitchFamily="2" charset="0"/>
              </a:rPr>
              <a:t>Joba</a:t>
            </a:r>
            <a:r>
              <a:rPr lang="en-US" altLang="ja-JP" sz="1600" dirty="0">
                <a:latin typeface="Times" pitchFamily="2" charset="0"/>
              </a:rPr>
              <a:t> asked if I would send him a birthday message as a surprise. He was happy (and very surprised). Kenji combines mathematics with art and with computing : three talents in one. I was the one to be surprised when he sent Matrix World in its first form—without a name, without many of the entries and ideas that you see now, but with the central idea of displaying the wonderful variety of matrices.</a:t>
            </a:r>
          </a:p>
          <a:p>
            <a:endParaRPr lang="en-US" altLang="ja-JP" sz="1600" dirty="0">
              <a:latin typeface="Times" pitchFamily="2" charset="0"/>
            </a:endParaRPr>
          </a:p>
          <a:p>
            <a:r>
              <a:rPr lang="en-US" altLang="ja-JP" sz="1600" dirty="0">
                <a:latin typeface="Times" pitchFamily="2" charset="0"/>
              </a:rPr>
              <a:t>	Since that first form, Matrix World has steadily grown. It includes every property that would fit and every factorization that would display that property. Interesting that the SVD is in the outer circle and the identity matrix is at the center—it has all the good properties : the matrix </a:t>
            </a:r>
            <a:r>
              <a:rPr lang="en-US" altLang="ja-JP" sz="1600" b="1" i="1" dirty="0">
                <a:latin typeface="Times" pitchFamily="2" charset="0"/>
              </a:rPr>
              <a:t>I</a:t>
            </a:r>
            <a:r>
              <a:rPr lang="en-US" altLang="ja-JP" sz="1600" dirty="0">
                <a:latin typeface="Times" pitchFamily="2" charset="0"/>
              </a:rPr>
              <a:t> is diagonal, positive definite symmetric, orthogonal, projection, normal, invertible, and square.</a:t>
            </a:r>
          </a:p>
          <a:p>
            <a:endParaRPr lang="en-US" altLang="ja-JP" sz="1600" dirty="0">
              <a:latin typeface="Times" pitchFamily="2" charset="0"/>
            </a:endParaRPr>
          </a:p>
          <a:p>
            <a:r>
              <a:rPr lang="en-US" altLang="ja-JP" sz="1600" dirty="0">
                <a:latin typeface="Times" pitchFamily="2" charset="0"/>
              </a:rPr>
              <a:t>	Lek-Heng Lim has pointed out the usefulness of matrices </a:t>
            </a:r>
            <a:r>
              <a:rPr lang="en-US" altLang="ja-JP" sz="1600" b="1" i="1" dirty="0">
                <a:latin typeface="Times" pitchFamily="2" charset="0"/>
              </a:rPr>
              <a:t>M</a:t>
            </a:r>
            <a:r>
              <a:rPr lang="en-US" altLang="ja-JP" sz="1600" dirty="0">
                <a:latin typeface="Times" pitchFamily="2" charset="0"/>
              </a:rPr>
              <a:t> that are </a:t>
            </a:r>
            <a:r>
              <a:rPr lang="en-US" altLang="ja-JP" sz="1600" b="1" dirty="0">
                <a:latin typeface="Times" pitchFamily="2" charset="0"/>
              </a:rPr>
              <a:t>symmetric and orthogona</a:t>
            </a:r>
            <a:r>
              <a:rPr lang="en-US" altLang="ja-JP" sz="1600" dirty="0">
                <a:latin typeface="Times" pitchFamily="2" charset="0"/>
              </a:rPr>
              <a:t>l—kings and also queens. Their eigenvalues are 1 and −1. They have the form </a:t>
            </a:r>
            <a:r>
              <a:rPr lang="en-US" altLang="ja-JP" sz="1600" b="1" i="1" dirty="0">
                <a:latin typeface="Times" pitchFamily="2" charset="0"/>
              </a:rPr>
              <a:t>M = I − 2P</a:t>
            </a:r>
            <a:r>
              <a:rPr lang="en-US" altLang="ja-JP" sz="1600" dirty="0">
                <a:latin typeface="Times" pitchFamily="2" charset="0"/>
              </a:rPr>
              <a:t> (</a:t>
            </a:r>
            <a:r>
              <a:rPr lang="en-US" altLang="ja-JP" sz="1600" b="1" i="1" dirty="0">
                <a:latin typeface="Times" pitchFamily="2" charset="0"/>
              </a:rPr>
              <a:t>P</a:t>
            </a:r>
            <a:r>
              <a:rPr lang="en-US" altLang="ja-JP" sz="1600" dirty="0">
                <a:latin typeface="Times" pitchFamily="2" charset="0"/>
              </a:rPr>
              <a:t> = symmetric projection matrix). There is a neat match between all those matrices M and all subspaces of </a:t>
            </a:r>
            <a:r>
              <a:rPr lang="en-US" altLang="ja-JP" sz="1600" b="1" dirty="0">
                <a:latin typeface="Times" pitchFamily="2" charset="0"/>
              </a:rPr>
              <a:t>R</a:t>
            </a:r>
            <a:r>
              <a:rPr lang="en-US" altLang="ja-JP" sz="1600" b="1" i="1" baseline="30000" dirty="0">
                <a:latin typeface="Times" pitchFamily="2" charset="0"/>
              </a:rPr>
              <a:t>n</a:t>
            </a:r>
            <a:r>
              <a:rPr lang="en-US" altLang="ja-JP" sz="1600" dirty="0">
                <a:latin typeface="Times" pitchFamily="2" charset="0"/>
              </a:rPr>
              <a:t> . You may see something interesting (or something missing) in Matrix World. We hope you will ! Thank you to Kenji. </a:t>
            </a:r>
          </a:p>
          <a:p>
            <a:pPr algn="r"/>
            <a:r>
              <a:rPr lang="en-US" altLang="ja-JP" sz="1600" dirty="0">
                <a:latin typeface="Times" pitchFamily="2" charset="0"/>
              </a:rPr>
              <a:t>Gilbert Strang</a:t>
            </a:r>
            <a:endParaRPr lang="ja-JP" altLang="en-US" sz="1600">
              <a:latin typeface="Times" pitchFamily="2" charset="0"/>
            </a:endParaRPr>
          </a:p>
        </p:txBody>
      </p:sp>
    </p:spTree>
    <p:extLst>
      <p:ext uri="{BB962C8B-B14F-4D97-AF65-F5344CB8AC3E}">
        <p14:creationId xmlns:p14="http://schemas.microsoft.com/office/powerpoint/2010/main" val="213160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線コネクタ 51">
            <a:extLst>
              <a:ext uri="{FF2B5EF4-FFF2-40B4-BE49-F238E27FC236}">
                <a16:creationId xmlns:a16="http://schemas.microsoft.com/office/drawing/2014/main" id="{BE4C0801-EA7B-4A41-8D89-68B921F885B4}"/>
              </a:ext>
            </a:extLst>
          </p:cNvPr>
          <p:cNvCxnSpPr>
            <a:cxnSpLocks/>
            <a:endCxn id="36" idx="4"/>
          </p:cNvCxnSpPr>
          <p:nvPr/>
        </p:nvCxnSpPr>
        <p:spPr>
          <a:xfrm>
            <a:off x="4310075" y="853516"/>
            <a:ext cx="11121" cy="4299883"/>
          </a:xfrm>
          <a:prstGeom prst="line">
            <a:avLst/>
          </a:prstGeom>
          <a:ln w="6350" cmpd="sng">
            <a:prstDash val="lgDash"/>
          </a:ln>
        </p:spPr>
        <p:style>
          <a:lnRef idx="1">
            <a:schemeClr val="accent1"/>
          </a:lnRef>
          <a:fillRef idx="0">
            <a:schemeClr val="accent1"/>
          </a:fillRef>
          <a:effectRef idx="0">
            <a:schemeClr val="accent1"/>
          </a:effectRef>
          <a:fontRef idx="minor">
            <a:schemeClr val="tx1"/>
          </a:fontRef>
        </p:style>
      </p:cxnSp>
      <p:sp>
        <p:nvSpPr>
          <p:cNvPr id="45" name="フリーフォーム 44">
            <a:extLst>
              <a:ext uri="{FF2B5EF4-FFF2-40B4-BE49-F238E27FC236}">
                <a16:creationId xmlns:a16="http://schemas.microsoft.com/office/drawing/2014/main" id="{72B50F7B-D10A-C76B-6490-3820E3069CD7}"/>
              </a:ext>
            </a:extLst>
          </p:cNvPr>
          <p:cNvSpPr/>
          <p:nvPr/>
        </p:nvSpPr>
        <p:spPr>
          <a:xfrm rot="4721341">
            <a:off x="4415985" y="2542745"/>
            <a:ext cx="709285" cy="1402259"/>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4" name="円/楕円 3">
            <a:extLst>
              <a:ext uri="{FF2B5EF4-FFF2-40B4-BE49-F238E27FC236}">
                <a16:creationId xmlns:a16="http://schemas.microsoft.com/office/drawing/2014/main" id="{5167D8A5-30DD-0A4E-929D-1F3517498DB1}"/>
              </a:ext>
            </a:extLst>
          </p:cNvPr>
          <p:cNvSpPr/>
          <p:nvPr/>
        </p:nvSpPr>
        <p:spPr>
          <a:xfrm>
            <a:off x="3482253" y="2488300"/>
            <a:ext cx="2092536" cy="18074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51608" y="3309108"/>
            <a:ext cx="2161975" cy="424290"/>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483256" y="2261338"/>
            <a:ext cx="3133723" cy="22488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09290" y="2786134"/>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580054" y="2227520"/>
            <a:ext cx="888385"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Symmetric</a:t>
            </a:r>
            <a:endParaRPr lang="ja-JP" altLang="en-US" sz="1049"/>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073799" y="2883542"/>
            <a:ext cx="9252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Orthogonal</a:t>
            </a:r>
            <a:endParaRPr lang="ja-JP" altLang="en-US" sz="1049"/>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176533" y="2473282"/>
            <a:ext cx="1016306" cy="400110"/>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00" dirty="0"/>
              <a:t>Positive</a:t>
            </a:r>
            <a:br>
              <a:rPr lang="en-US" altLang="ja-JP" sz="1000" dirty="0"/>
            </a:br>
            <a:r>
              <a:rPr lang="en-US" altLang="ja-JP" sz="1000" dirty="0"/>
              <a:t>Semidefinite</a:t>
            </a:r>
            <a:endParaRPr lang="ja-JP" altLang="en-US" sz="1000"/>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136430" y="3522644"/>
            <a:ext cx="764953"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Diagonal</a:t>
            </a:r>
            <a:endParaRPr lang="ja-JP" altLang="en-US" sz="1049"/>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60288"/>
            <a:ext cx="5306064" cy="26257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644397" y="2092684"/>
            <a:ext cx="663964"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Normal</a:t>
            </a:r>
            <a:endParaRPr lang="ja-JP" altLang="en-US" sz="1049"/>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190526" y="35312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xmlns="">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190526" y="3531283"/>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518839" y="285575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518839" y="2855758"/>
                <a:ext cx="599208" cy="211725"/>
              </a:xfrm>
              <a:prstGeom prst="rect">
                <a:avLst/>
              </a:prstGeom>
              <a:blipFill>
                <a:blip r:embed="rId3"/>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9D2D868-0F79-8541-A3D3-9A99C16A4F79}"/>
                  </a:ext>
                </a:extLst>
              </p:cNvPr>
              <p:cNvSpPr txBox="1"/>
              <p:nvPr/>
            </p:nvSpPr>
            <p:spPr>
              <a:xfrm>
                <a:off x="4106875" y="3327975"/>
                <a:ext cx="151326" cy="1615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050" b="1" i="1">
                          <a:latin typeface="Cambria Math" panose="02040503050406030204" pitchFamily="18" charset="0"/>
                        </a:rPr>
                        <m:t>𝑰</m:t>
                      </m:r>
                    </m:oMath>
                  </m:oMathPara>
                </a14:m>
                <a:endParaRPr lang="ja-JP" altLang="en-US" sz="1050" b="1"/>
              </a:p>
            </p:txBody>
          </p:sp>
        </mc:Choice>
        <mc:Fallback xmlns="">
          <p:sp>
            <p:nvSpPr>
              <p:cNvPr id="17" name="テキスト ボックス 16">
                <a:extLst>
                  <a:ext uri="{FF2B5EF4-FFF2-40B4-BE49-F238E27FC236}">
                    <a16:creationId xmlns:a16="http://schemas.microsoft.com/office/drawing/2014/main" id="{69D2D868-0F79-8541-A3D3-9A99C16A4F79}"/>
                  </a:ext>
                </a:extLst>
              </p:cNvPr>
              <p:cNvSpPr txBox="1">
                <a:spLocks noRot="1" noChangeAspect="1" noMove="1" noResize="1" noEditPoints="1" noAdjustHandles="1" noChangeArrowheads="1" noChangeShapeType="1" noTextEdit="1"/>
              </p:cNvSpPr>
              <p:nvPr/>
            </p:nvSpPr>
            <p:spPr>
              <a:xfrm>
                <a:off x="4106875" y="3327975"/>
                <a:ext cx="151326" cy="161583"/>
              </a:xfrm>
              <a:prstGeom prst="rect">
                <a:avLst/>
              </a:prstGeom>
              <a:blipFill>
                <a:blip r:embed="rId4"/>
                <a:stretch>
                  <a:fillRect b="-7692"/>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740639" y="3733861"/>
            <a:ext cx="758117" cy="415242"/>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Positive</a:t>
            </a:r>
          </a:p>
          <a:p>
            <a:r>
              <a:rPr lang="en-US" altLang="ja-JP" sz="1049" dirty="0"/>
              <a:t>Definite</a:t>
            </a:r>
            <a:endParaRPr lang="ja-JP" altLang="en-US" sz="1049"/>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245928" y="3127522"/>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xmlns="">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245928" y="3127522"/>
                <a:ext cx="599208" cy="129266"/>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2095662" y="3271352"/>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xmlns="">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2095662" y="3271352"/>
                <a:ext cx="910325" cy="126958"/>
              </a:xfrm>
              <a:prstGeom prst="rect">
                <a:avLst/>
              </a:prstGeom>
              <a:blipFill>
                <a:blip r:embed="rId6"/>
                <a:stretch>
                  <a:fillRect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3922876" y="2808045"/>
                <a:ext cx="858894" cy="267958"/>
              </a:xfrm>
              <a:prstGeom prst="rect">
                <a:avLst/>
              </a:prstGeom>
              <a:noFill/>
            </p:spPr>
            <p:txBody>
              <a:bodyPr wrap="square" lIns="0" tIns="0" rIns="0" bIns="0" rtlCol="0">
                <a:spAutoFit/>
              </a:bodyPr>
              <a:lstStyle/>
              <a:p>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r>
                  <a:rPr lang="en-US" altLang="ja-JP" sz="825"/>
                  <a:t>,</a:t>
                </a:r>
                <a:r>
                  <a:rPr lang="en-US" altLang="ja-JP" sz="900"/>
                  <a:t> </a:t>
                </a:r>
                <a14:m>
                  <m:oMath xmlns:m="http://schemas.openxmlformats.org/officeDocument/2006/math">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𝑎𝑙𝑙</m:t>
                        </m:r>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a14:m>
                <a:endParaRPr lang="ja-JP" altLang="en-US" sz="825"/>
              </a:p>
              <a:p>
                <a:pPr/>
                <a:endParaRPr lang="ja-JP" altLang="en-US" sz="825"/>
              </a:p>
            </p:txBody>
          </p:sp>
        </mc:Choice>
        <mc:Fallback>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3922876" y="2808045"/>
                <a:ext cx="858894" cy="267958"/>
              </a:xfrm>
              <a:prstGeom prst="rect">
                <a:avLst/>
              </a:prstGeom>
              <a:blipFill>
                <a:blip r:embed="rId7"/>
                <a:stretch>
                  <a:fillRect l="-5882" t="-90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4101889" y="4085703"/>
                <a:ext cx="599208" cy="126958"/>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4101889" y="4085703"/>
                <a:ext cx="599208" cy="126958"/>
              </a:xfrm>
              <a:prstGeom prst="rect">
                <a:avLst/>
              </a:prstGeom>
              <a:blipFill>
                <a:blip r:embed="rId8"/>
                <a:stretch>
                  <a:fillRect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361965" y="2297179"/>
                <a:ext cx="1574784"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rPr>
                        <m:t>𝑑𝑖𝑎𝑔𝑜𝑛𝑖𝑧𝑎𝑏𝑙𝑒</m:t>
                      </m:r>
                      <m:r>
                        <a:rPr lang="en-US" altLang="ja-JP" sz="825" b="0" i="1">
                          <a:latin typeface="Cambria Math" panose="02040503050406030204" pitchFamily="18" charset="0"/>
                        </a:rPr>
                        <m:t> </m:t>
                      </m:r>
                      <m:r>
                        <a:rPr lang="en-US" altLang="ja-JP" sz="825" b="0" i="1">
                          <a:latin typeface="Cambria Math" panose="02040503050406030204" pitchFamily="18" charset="0"/>
                        </a:rPr>
                        <m:t>𝑏𝑦</m:t>
                      </m:r>
                      <m:r>
                        <a:rPr lang="en-US" altLang="ja-JP" sz="825" b="0" i="1">
                          <a:latin typeface="Cambria Math" panose="02040503050406030204" pitchFamily="18" charset="0"/>
                        </a:rPr>
                        <m:t> </m:t>
                      </m:r>
                      <m:r>
                        <a:rPr lang="en-US" altLang="ja-JP" sz="825" b="0" i="1">
                          <a:latin typeface="Cambria Math" panose="02040503050406030204" pitchFamily="18" charset="0"/>
                        </a:rPr>
                        <m:t>𝑜𝑟𝑡h𝑜𝑔𝑜𝑛𝑎𝑙</m:t>
                      </m:r>
                      <m:r>
                        <a:rPr lang="en-US" altLang="ja-JP" sz="825" b="0" i="1">
                          <a:latin typeface="Cambria Math" panose="02040503050406030204" pitchFamily="18" charset="0"/>
                        </a:rPr>
                        <m:t> </m:t>
                      </m:r>
                      <m:r>
                        <a:rPr lang="en-US" altLang="ja-JP" sz="825" b="0" i="1">
                          <a:latin typeface="Cambria Math" panose="02040503050406030204" pitchFamily="18" charset="0"/>
                        </a:rPr>
                        <m:t>𝑚𝑎𝑡𝑟𝑖𝑥</m:t>
                      </m:r>
                    </m:oMath>
                  </m:oMathPara>
                </a14:m>
                <a:endParaRPr lang="en-US" altLang="ja-JP" sz="825"/>
              </a:p>
            </p:txBody>
          </p:sp>
        </mc:Choice>
        <mc:Fallback>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361965" y="2297179"/>
                <a:ext cx="1574784" cy="256224"/>
              </a:xfrm>
              <a:prstGeom prst="rect">
                <a:avLst/>
              </a:prstGeom>
              <a:blipFill>
                <a:blip r:embed="rId9"/>
                <a:stretch>
                  <a:fillRect l="-3175" r="-7937" b="-1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092704" y="2579500"/>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m:t>𝐴</m:t>
                      </m:r>
                      <m:r>
                        <a:rPr lang="en-US" altLang="ja-JP"/>
                        <m:t>=</m:t>
                      </m:r>
                      <m:sSup>
                        <m:sSupPr>
                          <m:ctrlPr>
                            <a:rPr lang="en-US" altLang="ja-JP"/>
                          </m:ctrlPr>
                        </m:sSupPr>
                        <m:e>
                          <m:r>
                            <a:rPr lang="en-US" altLang="ja-JP"/>
                            <m:t>𝑄</m:t>
                          </m:r>
                          <m:r>
                            <m:rPr>
                              <m:sty m:val="p"/>
                            </m:rPr>
                            <a:rPr lang="el-GR" altLang="ja-JP"/>
                            <m:t>Λ</m:t>
                          </m:r>
                          <m:r>
                            <a:rPr lang="en-US" altLang="ja-JP"/>
                            <m:t>𝑄</m:t>
                          </m:r>
                        </m:e>
                        <m:sup>
                          <m:r>
                            <m:rPr>
                              <m:sty m:val="p"/>
                            </m:rPr>
                            <a:rPr lang="en-US" altLang="ja-JP"/>
                            <m:t>T</m:t>
                          </m:r>
                        </m:sup>
                      </m:sSup>
                    </m:oMath>
                  </m:oMathPara>
                </a14:m>
                <a:endParaRPr lang="ja-JP" altLang="en-US"/>
              </a:p>
            </p:txBody>
          </p:sp>
        </mc:Choice>
        <mc:Fallback>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092704" y="2579500"/>
                <a:ext cx="599208" cy="164469"/>
              </a:xfrm>
              <a:prstGeom prst="rect">
                <a:avLst/>
              </a:prstGeom>
              <a:blipFill>
                <a:blip r:embed="rId10"/>
                <a:stretch>
                  <a:fillRect l="-6250" t="-7143" r="-4167" b="-21429"/>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643566"/>
            <a:ext cx="1168952" cy="253787"/>
          </a:xfrm>
          <a:prstGeom prst="rect">
            <a:avLst/>
          </a:prstGeom>
          <a:solidFill>
            <a:schemeClr val="bg1"/>
          </a:solidFill>
        </p:spPr>
        <p:txBody>
          <a:bodyPr wrap="square" rtlCol="0">
            <a:spAutoFit/>
          </a:bodyPr>
          <a:lstStyle/>
          <a:p>
            <a:r>
              <a:rPr lang="en-US" altLang="ja-JP" sz="1049" dirty="0">
                <a:latin typeface="Arial Rounded MT Bold" panose="020F0704030504030204" pitchFamily="34" charset="0"/>
              </a:rPr>
              <a:t>Diagonalizable</a:t>
            </a:r>
            <a:endParaRPr lang="ja-JP" altLang="en-US" sz="1049">
              <a:latin typeface="Arial Rounded MT Bold" panose="020F0704030504030204" pitchFamily="34" charset="0"/>
            </a:endParaRPr>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453648" y="1872101"/>
                <a:ext cx="711684"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m:t>𝐴</m:t>
                      </m:r>
                      <m:r>
                        <a:rPr lang="en-US" altLang="ja-JP"/>
                        <m:t>=</m:t>
                      </m:r>
                      <m:sSup>
                        <m:sSupPr>
                          <m:ctrlPr>
                            <a:rPr lang="en-US" altLang="ja-JP"/>
                          </m:ctrlPr>
                        </m:sSupPr>
                        <m:e>
                          <m:r>
                            <a:rPr lang="en-US" altLang="ja-JP"/>
                            <m:t>𝑋</m:t>
                          </m:r>
                          <m:r>
                            <m:rPr>
                              <m:sty m:val="p"/>
                            </m:rPr>
                            <a:rPr lang="el-GR" altLang="ja-JP"/>
                            <m:t>Λ</m:t>
                          </m:r>
                          <m:r>
                            <a:rPr lang="en-US" altLang="ja-JP"/>
                            <m:t>𝑋</m:t>
                          </m:r>
                        </m:e>
                        <m:sup>
                          <m:r>
                            <a:rPr lang="en-US" altLang="ja-JP"/>
                            <m:t>−1</m:t>
                          </m:r>
                        </m:sup>
                      </m:sSup>
                    </m:oMath>
                  </m:oMathPara>
                </a14:m>
                <a:endParaRPr lang="ja-JP" altLang="en-US"/>
              </a:p>
            </p:txBody>
          </p:sp>
        </mc:Choice>
        <mc:Fallback>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453648" y="1872101"/>
                <a:ext cx="711684" cy="161454"/>
              </a:xfrm>
              <a:prstGeom prst="rect">
                <a:avLst/>
              </a:prstGeom>
              <a:blipFill>
                <a:blip r:embed="rId11"/>
                <a:stretch>
                  <a:fillRect l="-1754" t="-7143" b="-71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520979" y="1927055"/>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520979" y="1927055"/>
                <a:ext cx="599208" cy="211725"/>
              </a:xfrm>
              <a:prstGeom prst="rect">
                <a:avLst/>
              </a:prstGeom>
              <a:blipFill>
                <a:blip r:embed="rId12"/>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816802" y="2163552"/>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816802" y="2163552"/>
                <a:ext cx="599208" cy="211725"/>
              </a:xfrm>
              <a:prstGeom prst="rect">
                <a:avLst/>
              </a:prstGeom>
              <a:blipFill>
                <a:blip r:embed="rId13"/>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853517"/>
            <a:ext cx="6769162" cy="42998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685578" y="853989"/>
                <a:ext cx="1633210" cy="253787"/>
              </a:xfrm>
              <a:prstGeom prst="rect">
                <a:avLst/>
              </a:prstGeom>
              <a:noFill/>
            </p:spPr>
            <p:txBody>
              <a:bodyPr wrap="square" rtlCol="0">
                <a:spAutoFit/>
              </a:bodyPr>
              <a:lstStyle/>
              <a:p>
                <a:r>
                  <a:rPr lang="en-US" altLang="ja-JP" sz="1049" dirty="0">
                    <a:latin typeface="Arial Rounded MT Bold" panose="020F0704030504030204" pitchFamily="34" charset="0"/>
                  </a:rPr>
                  <a:t>Square Matrix </a:t>
                </a:r>
                <a:r>
                  <a:rPr lang="en-US" altLang="ja-JP" sz="901" dirty="0"/>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685578" y="853989"/>
                <a:ext cx="1633210" cy="253787"/>
              </a:xfrm>
              <a:prstGeom prst="rect">
                <a:avLst/>
              </a:prstGeom>
              <a:blipFill>
                <a:blip r:embed="rId15"/>
                <a:stretch>
                  <a:fillRect b="-95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914771" y="159688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914771" y="1596884"/>
                <a:ext cx="599208" cy="211725"/>
              </a:xfrm>
              <a:prstGeom prst="rect">
                <a:avLst/>
              </a:prstGeom>
              <a:blipFill>
                <a:blip r:embed="rId16"/>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FCA97591-7AC0-9742-B4C3-71D3146FB74D}"/>
                  </a:ext>
                </a:extLst>
              </p:cNvPr>
              <p:cNvSpPr txBox="1"/>
              <p:nvPr/>
            </p:nvSpPr>
            <p:spPr>
              <a:xfrm>
                <a:off x="6733908" y="2302168"/>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p:sp>
            <p:nvSpPr>
              <p:cNvPr id="41" name="テキスト ボックス 40">
                <a:extLst>
                  <a:ext uri="{FF2B5EF4-FFF2-40B4-BE49-F238E27FC236}">
                    <a16:creationId xmlns:a16="http://schemas.microsoft.com/office/drawing/2014/main" id="{FCA97591-7AC0-9742-B4C3-71D3146FB74D}"/>
                  </a:ext>
                </a:extLst>
              </p:cNvPr>
              <p:cNvSpPr txBox="1">
                <a:spLocks noRot="1" noChangeAspect="1" noMove="1" noResize="1" noEditPoints="1" noAdjustHandles="1" noChangeArrowheads="1" noChangeShapeType="1" noTextEdit="1"/>
              </p:cNvSpPr>
              <p:nvPr/>
            </p:nvSpPr>
            <p:spPr>
              <a:xfrm>
                <a:off x="6733908" y="2302168"/>
                <a:ext cx="801864" cy="210892"/>
              </a:xfrm>
              <a:prstGeom prst="rect">
                <a:avLst/>
              </a:prstGeom>
              <a:blipFill>
                <a:blip r:embed="rId17"/>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598543" y="303958"/>
            <a:ext cx="7317595" cy="51070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06716" y="305618"/>
                <a:ext cx="1134066" cy="253787"/>
              </a:xfrm>
              <a:prstGeom prst="rect">
                <a:avLst/>
              </a:prstGeom>
              <a:noFill/>
            </p:spPr>
            <p:txBody>
              <a:bodyPr wrap="square" rtlCol="0">
                <a:spAutoFit/>
              </a:bodyPr>
              <a:lstStyle/>
              <a:p>
                <a:r>
                  <a:rPr lang="en-US" altLang="ja-JP" sz="1049" dirty="0">
                    <a:latin typeface="Arial Rounded MT Bold" panose="020F0704030504030204" pitchFamily="34" charset="0"/>
                  </a:rPr>
                  <a:t>Matrix </a:t>
                </a:r>
                <a:r>
                  <a:rPr lang="en-US" altLang="ja-JP" sz="901" dirty="0"/>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t>)</a:t>
                </a:r>
                <a:endParaRPr lang="ja-JP" altLang="en-US" sz="901"/>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06716" y="305618"/>
                <a:ext cx="1134066" cy="253787"/>
              </a:xfrm>
              <a:prstGeom prst="rect">
                <a:avLst/>
              </a:prstGeom>
              <a:blipFill>
                <a:blip r:embed="rId18"/>
                <a:stretch>
                  <a:fillRect b="-9524"/>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3A0C6B52-1A03-2C44-A796-52BA219077DB}"/>
              </a:ext>
            </a:extLst>
          </p:cNvPr>
          <p:cNvSpPr txBox="1"/>
          <p:nvPr/>
        </p:nvSpPr>
        <p:spPr>
          <a:xfrm>
            <a:off x="3490893" y="1032417"/>
            <a:ext cx="811359" cy="230961"/>
          </a:xfrm>
          <a:prstGeom prst="rect">
            <a:avLst/>
          </a:prstGeom>
          <a:noFill/>
        </p:spPr>
        <p:txBody>
          <a:bodyPr wrap="square" rtlCol="0">
            <a:spAutoFit/>
          </a:bodyPr>
          <a:lstStyle/>
          <a:p>
            <a:r>
              <a:rPr lang="en-US" altLang="ja-JP" sz="901" dirty="0">
                <a:latin typeface="Arial Rounded MT Bold" panose="020F0704030504030204" pitchFamily="34" charset="0"/>
              </a:rPr>
              <a:t>Invertible</a:t>
            </a:r>
            <a:endParaRPr lang="ja-JP" altLang="en-US" sz="901">
              <a:latin typeface="Arial Rounded MT Bold" panose="020F0704030504030204" pitchFamily="34" charset="0"/>
            </a:endParaRP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460069" y="1030796"/>
            <a:ext cx="659155" cy="230961"/>
          </a:xfrm>
          <a:prstGeom prst="rect">
            <a:avLst/>
          </a:prstGeom>
          <a:noFill/>
        </p:spPr>
        <p:txBody>
          <a:bodyPr wrap="none" rtlCol="0">
            <a:spAutoFit/>
          </a:bodyPr>
          <a:lstStyle/>
          <a:p>
            <a:r>
              <a:rPr lang="en-US" altLang="ja-JP" sz="901" dirty="0">
                <a:latin typeface="Arial Rounded MT Bold" panose="020F0704030504030204" pitchFamily="34" charset="0"/>
              </a:rPr>
              <a:t>Singular</a:t>
            </a:r>
            <a:endParaRPr lang="ja-JP" altLang="en-US" sz="901">
              <a:latin typeface="Arial Rounded MT Bold" panose="020F0704030504030204" pitchFamily="34" charset="0"/>
            </a:endParaRPr>
          </a:p>
        </p:txBody>
      </p:sp>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401288"/>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401288"/>
                <a:ext cx="599208" cy="161454"/>
              </a:xfrm>
              <a:prstGeom prst="rect">
                <a:avLst/>
              </a:prstGeom>
              <a:blipFill>
                <a:blip r:embed="rId19"/>
                <a:stretch>
                  <a:fillRect b="-76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B602DD2E-16EB-9946-989A-CFC5D8967E4C}"/>
                  </a:ext>
                </a:extLst>
              </p:cNvPr>
              <p:cNvSpPr txBox="1"/>
              <p:nvPr/>
            </p:nvSpPr>
            <p:spPr>
              <a:xfrm>
                <a:off x="4390164" y="1229255"/>
                <a:ext cx="1629204" cy="12695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𝑎𝑡</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𝑙𝑒𝑎𝑠𝑡</m:t>
                      </m:r>
                      <m:r>
                        <a:rPr lang="en-US" altLang="ja-JP" sz="825" b="0"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𝑜𝑛𝑒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 </m:t>
                      </m:r>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r>
                        <m:rPr>
                          <m:nor/>
                        </m:rPr>
                        <a:rPr lang="en-US" altLang="ja-JP" sz="825" dirty="0"/>
                        <m:t> 0</m:t>
                      </m:r>
                    </m:oMath>
                  </m:oMathPara>
                </a14:m>
                <a:endParaRPr lang="ja-JP" altLang="en-US" sz="825"/>
              </a:p>
            </p:txBody>
          </p:sp>
        </mc:Choice>
        <mc:Fallback>
          <p:sp>
            <p:nvSpPr>
              <p:cNvPr id="58" name="テキスト ボックス 57">
                <a:extLst>
                  <a:ext uri="{FF2B5EF4-FFF2-40B4-BE49-F238E27FC236}">
                    <a16:creationId xmlns:a16="http://schemas.microsoft.com/office/drawing/2014/main" id="{B602DD2E-16EB-9946-989A-CFC5D8967E4C}"/>
                  </a:ext>
                </a:extLst>
              </p:cNvPr>
              <p:cNvSpPr txBox="1">
                <a:spLocks noRot="1" noChangeAspect="1" noMove="1" noResize="1" noEditPoints="1" noAdjustHandles="1" noChangeArrowheads="1" noChangeShapeType="1" noTextEdit="1"/>
              </p:cNvSpPr>
              <p:nvPr/>
            </p:nvSpPr>
            <p:spPr>
              <a:xfrm>
                <a:off x="4390164" y="1229255"/>
                <a:ext cx="1629204" cy="126958"/>
              </a:xfrm>
              <a:prstGeom prst="rect">
                <a:avLst/>
              </a:prstGeom>
              <a:blipFill>
                <a:blip r:embed="rId20"/>
                <a:stretch>
                  <a:fillRect t="-9091" b="-454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550409"/>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550409"/>
                <a:ext cx="599208" cy="161454"/>
              </a:xfrm>
              <a:prstGeom prst="rect">
                <a:avLst/>
              </a:prstGeom>
              <a:blipFill>
                <a:blip r:embed="rId23"/>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64275" y="542451"/>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64275" y="542451"/>
                <a:ext cx="599208" cy="164469"/>
              </a:xfrm>
              <a:prstGeom prst="rect">
                <a:avLst/>
              </a:prstGeom>
              <a:blipFill>
                <a:blip r:embed="rId24"/>
                <a:stretch>
                  <a:fillRect l="-6250" r="-4167" b="-7143"/>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173346" y="1136293"/>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19341" y="934882"/>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19341" y="934882"/>
                <a:ext cx="737681" cy="211725"/>
              </a:xfrm>
              <a:prstGeom prst="rect">
                <a:avLst/>
              </a:prstGeom>
              <a:blipFill>
                <a:blip r:embed="rId25"/>
                <a:stretch>
                  <a:fillRect l="-1695" b="-1666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3996127" y="3775810"/>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291362" y="1229786"/>
                <a:ext cx="1093116" cy="253916"/>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m:t>
                    </m:r>
                  </m:oMath>
                </a14:m>
                <a:r>
                  <a:rPr lang="en-US" altLang="ja-JP" sz="825" dirty="0"/>
                  <a:t> 0, </a:t>
                </a:r>
                <a14:m>
                  <m:oMath xmlns:m="http://schemas.openxmlformats.org/officeDocument/2006/math">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a:p>
                <a:endParaRPr lang="ja-JP" altLang="en-US" sz="825"/>
              </a:p>
            </p:txBody>
          </p:sp>
        </mc:Choice>
        <mc:Fallback>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291362" y="1229786"/>
                <a:ext cx="1093116" cy="253916"/>
              </a:xfrm>
              <a:prstGeom prst="rect">
                <a:avLst/>
              </a:prstGeom>
              <a:blipFill>
                <a:blip r:embed="rId26"/>
                <a:stretch>
                  <a:fillRect l="-4598" t="-952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0" name="テキスト ボックス 69">
                <a:extLst>
                  <a:ext uri="{FF2B5EF4-FFF2-40B4-BE49-F238E27FC236}">
                    <a16:creationId xmlns:a16="http://schemas.microsoft.com/office/drawing/2014/main" id="{5DC10D94-B154-1B4B-83E2-9761F83ECD9C}"/>
                  </a:ext>
                </a:extLst>
              </p:cNvPr>
              <p:cNvSpPr txBox="1"/>
              <p:nvPr/>
            </p:nvSpPr>
            <p:spPr>
              <a:xfrm>
                <a:off x="5014795" y="3569192"/>
                <a:ext cx="276051" cy="153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1000" i="1">
                          <a:latin typeface="Cambria Math" panose="02040503050406030204" pitchFamily="18" charset="0"/>
                          <a:ea typeface="Cambria Math" panose="02040503050406030204" pitchFamily="18" charset="0"/>
                        </a:rPr>
                        <m:t>Σ</m:t>
                      </m:r>
                    </m:oMath>
                  </m:oMathPara>
                </a14:m>
                <a:endParaRPr lang="ja-JP" altLang="en-US" sz="1000"/>
              </a:p>
            </p:txBody>
          </p:sp>
        </mc:Choice>
        <mc:Fallback>
          <p:sp>
            <p:nvSpPr>
              <p:cNvPr id="70" name="テキスト ボックス 69">
                <a:extLst>
                  <a:ext uri="{FF2B5EF4-FFF2-40B4-BE49-F238E27FC236}">
                    <a16:creationId xmlns:a16="http://schemas.microsoft.com/office/drawing/2014/main" id="{5DC10D94-B154-1B4B-83E2-9761F83ECD9C}"/>
                  </a:ext>
                </a:extLst>
              </p:cNvPr>
              <p:cNvSpPr txBox="1">
                <a:spLocks noRot="1" noChangeAspect="1" noMove="1" noResize="1" noEditPoints="1" noAdjustHandles="1" noChangeArrowheads="1" noChangeShapeType="1" noTextEdit="1"/>
              </p:cNvSpPr>
              <p:nvPr/>
            </p:nvSpPr>
            <p:spPr>
              <a:xfrm>
                <a:off x="5014795" y="3569192"/>
                <a:ext cx="276051" cy="153888"/>
              </a:xfrm>
              <a:prstGeom prst="rect">
                <a:avLst/>
              </a:prstGeom>
              <a:blipFill>
                <a:blip r:embed="rId27"/>
                <a:stretch>
                  <a:fillRect/>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644160" y="2955861"/>
            <a:ext cx="116027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en-US" altLang="ja-JP" sz="1049" dirty="0"/>
              <a:t>Projection</a:t>
            </a:r>
            <a:endParaRPr lang="ja-JP" altLang="en-US" sz="1049"/>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3053489" y="1405142"/>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xmlns="">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3053489" y="1405142"/>
                <a:ext cx="599208" cy="161454"/>
              </a:xfrm>
              <a:prstGeom prst="rect">
                <a:avLst/>
              </a:prstGeom>
              <a:blipFill>
                <a:blip r:embed="rId30"/>
                <a:stretch>
                  <a:fillRect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7" name="テキスト ボックス 66">
                <a:extLst>
                  <a:ext uri="{FF2B5EF4-FFF2-40B4-BE49-F238E27FC236}">
                    <a16:creationId xmlns:a16="http://schemas.microsoft.com/office/drawing/2014/main" id="{B5658D3C-5799-1940-8439-07AC40C2D2B9}"/>
                  </a:ext>
                </a:extLst>
              </p:cNvPr>
              <p:cNvSpPr txBox="1"/>
              <p:nvPr/>
            </p:nvSpPr>
            <p:spPr>
              <a:xfrm>
                <a:off x="4860351" y="3160599"/>
                <a:ext cx="66372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m:oMathPara>
                </a14:m>
                <a:endParaRPr lang="ja-JP" altLang="en-US" sz="825"/>
              </a:p>
            </p:txBody>
          </p:sp>
        </mc:Choice>
        <mc:Fallback>
          <p:sp>
            <p:nvSpPr>
              <p:cNvPr id="67" name="テキスト ボックス 66">
                <a:extLst>
                  <a:ext uri="{FF2B5EF4-FFF2-40B4-BE49-F238E27FC236}">
                    <a16:creationId xmlns:a16="http://schemas.microsoft.com/office/drawing/2014/main" id="{B5658D3C-5799-1940-8439-07AC40C2D2B9}"/>
                  </a:ext>
                </a:extLst>
              </p:cNvPr>
              <p:cNvSpPr txBox="1">
                <a:spLocks noRot="1" noChangeAspect="1" noMove="1" noResize="1" noEditPoints="1" noAdjustHandles="1" noChangeArrowheads="1" noChangeShapeType="1" noTextEdit="1"/>
              </p:cNvSpPr>
              <p:nvPr/>
            </p:nvSpPr>
            <p:spPr>
              <a:xfrm>
                <a:off x="4860351" y="3160599"/>
                <a:ext cx="663721" cy="126958"/>
              </a:xfrm>
              <a:prstGeom prst="rect">
                <a:avLst/>
              </a:prstGeom>
              <a:blipFill>
                <a:blip r:embed="rId31"/>
                <a:stretch>
                  <a:fillRect b="-45455"/>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22880229-DB2A-7547-9B83-3F76963B21F5}"/>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mc:AlternateContent xmlns:mc="http://schemas.openxmlformats.org/markup-compatibility/2006">
        <mc:Choice xmlns:a14="http://schemas.microsoft.com/office/drawing/2010/main"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2433" y="1554223"/>
                <a:ext cx="668256" cy="126958"/>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h𝑎𝑠</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𝑧𝑒𝑟𝑜</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𝑟𝑜𝑤</m:t>
                    </m:r>
                  </m:oMath>
                </a14:m>
                <a:r>
                  <a:rPr lang="en-US" altLang="ja-JP" sz="825" dirty="0"/>
                  <a:t> </a:t>
                </a:r>
                <a:endParaRPr lang="ja-JP" altLang="en-US" sz="825"/>
              </a:p>
            </p:txBody>
          </p:sp>
        </mc:Choice>
        <mc:Fallback>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2433" y="1554223"/>
                <a:ext cx="668256" cy="126958"/>
              </a:xfrm>
              <a:prstGeom prst="rect">
                <a:avLst/>
              </a:prstGeom>
              <a:blipFill>
                <a:blip r:embed="rId32"/>
                <a:stretch>
                  <a:fillRect l="-5660" t="-9091" r="-22642"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77845" y="1890521"/>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m:t>𝐴</m:t>
                      </m:r>
                      <m:r>
                        <a:rPr lang="en-US" altLang="ja-JP"/>
                        <m:t>=</m:t>
                      </m:r>
                      <m:sSup>
                        <m:sSupPr>
                          <m:ctrlPr>
                            <a:rPr lang="en-US" altLang="ja-JP"/>
                          </m:ctrlPr>
                        </m:sSupPr>
                        <m:e>
                          <m:r>
                            <a:rPr lang="en-US" altLang="ja-JP"/>
                            <m:t>𝑋𝐽𝑋</m:t>
                          </m:r>
                        </m:e>
                        <m:sup>
                          <m:r>
                            <a:rPr lang="en-US" altLang="ja-JP"/>
                            <m:t>−1</m:t>
                          </m:r>
                        </m:sup>
                      </m:sSup>
                    </m:oMath>
                  </m:oMathPara>
                </a14:m>
                <a:endParaRPr lang="ja-JP" altLang="en-US"/>
              </a:p>
            </p:txBody>
          </p:sp>
        </mc:Choice>
        <mc:Fallback>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77845" y="1890521"/>
                <a:ext cx="774007" cy="161454"/>
              </a:xfrm>
              <a:prstGeom prst="rect">
                <a:avLst/>
              </a:prstGeom>
              <a:blipFill>
                <a:blip r:embed="rId33"/>
                <a:stretch>
                  <a:fillRect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4842940" y="2423408"/>
                <a:ext cx="1137697" cy="12926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m:rPr>
                              <m:sty m:val="p"/>
                            </m:rPr>
                            <a:rPr lang="en-US" altLang="ja-JP" sz="825">
                              <a:latin typeface="Cambria Math" panose="02040503050406030204" pitchFamily="18" charset="0"/>
                            </a:rPr>
                            <m:t>T</m:t>
                          </m:r>
                        </m:sup>
                      </m:sSup>
                      <m:r>
                        <a:rPr lang="en-US" altLang="ja-JP" sz="825" b="0" i="1">
                          <a:latin typeface="Cambria Math" panose="02040503050406030204" pitchFamily="18" charset="0"/>
                        </a:rPr>
                        <m:t>,</m:t>
                      </m:r>
                      <m:r>
                        <m:rPr>
                          <m:sty m:val="p"/>
                        </m:rPr>
                        <a:rPr lang="en-US" altLang="ja-JP" sz="825" i="1">
                          <a:latin typeface="Cambria Math" panose="02040503050406030204" pitchFamily="18" charset="0"/>
                          <a:ea typeface="Cambria Math" panose="02040503050406030204" pitchFamily="18" charset="0"/>
                        </a:rPr>
                        <m:t>a</m:t>
                      </m:r>
                      <m:r>
                        <a:rPr lang="en-US" altLang="ja-JP" sz="825" i="1">
                          <a:latin typeface="Cambria Math" panose="02040503050406030204" pitchFamily="18" charset="0"/>
                          <a:ea typeface="Cambria Math" panose="02040503050406030204" pitchFamily="18" charset="0"/>
                        </a:rPr>
                        <m:t>𝑙𝑙</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𝑎𝑟𝑒</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𝑟𝑒𝑎𝑙</m:t>
                      </m:r>
                    </m:oMath>
                  </m:oMathPara>
                </a14:m>
                <a:endParaRPr lang="ja-JP" altLang="en-US" sz="825"/>
              </a:p>
            </p:txBody>
          </p:sp>
        </mc:Choice>
        <mc:Fallback>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4842940" y="2423408"/>
                <a:ext cx="1137697" cy="129266"/>
              </a:xfrm>
              <a:prstGeom prst="rect">
                <a:avLst/>
              </a:prstGeom>
              <a:blipFill>
                <a:blip r:embed="rId34"/>
                <a:stretch>
                  <a:fillRect t="-9091"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27283" y="2619674"/>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a:latin typeface="Cambria Math" panose="02040503050406030204" pitchFamily="18" charset="0"/>
                            </a:rPr>
                            <m:t>T</m:t>
                          </m:r>
                        </m:sup>
                      </m:sSup>
                    </m:oMath>
                  </m:oMathPara>
                </a14:m>
                <a:endParaRPr lang="ja-JP" altLang="en-US" sz="1049"/>
              </a:p>
            </p:txBody>
          </p:sp>
        </mc:Choice>
        <mc:Fallback>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27283" y="2619674"/>
                <a:ext cx="599208" cy="164469"/>
              </a:xfrm>
              <a:prstGeom prst="rect">
                <a:avLst/>
              </a:prstGeom>
              <a:blipFill>
                <a:blip r:embed="rId35"/>
                <a:stretch>
                  <a:fillRect l="-6250" t="-7143" r="-4167"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98576" y="3153313"/>
                <a:ext cx="66744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m:oMathPara>
                </a14:m>
                <a:endParaRPr lang="ja-JP" altLang="en-US" sz="825"/>
              </a:p>
            </p:txBody>
          </p:sp>
        </mc:Choice>
        <mc:Fallback>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98576" y="3153313"/>
                <a:ext cx="667448" cy="129266"/>
              </a:xfrm>
              <a:prstGeom prst="rect">
                <a:avLst/>
              </a:prstGeom>
              <a:blipFill>
                <a:blip r:embed="rId36"/>
                <a:stretch>
                  <a:fillRect b="-9091"/>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644BAA17-7952-3B47-A7FF-B279E7591DAD}"/>
              </a:ext>
            </a:extLst>
          </p:cNvPr>
          <p:cNvSpPr txBox="1"/>
          <p:nvPr/>
        </p:nvSpPr>
        <p:spPr>
          <a:xfrm>
            <a:off x="94284" y="4965650"/>
            <a:ext cx="2135521" cy="415242"/>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(v1.4.4) 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endParaRPr lang="ja-JP" altLang="en-US" sz="1049" i="1">
              <a:solidFill>
                <a:schemeClr val="bg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3811334" y="1419229"/>
                <a:ext cx="769102"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𝑇𝑟𝑖𝑎𝑛𝑔𝑢𝑙𝑎𝑟𝑖𝑧𝑒</m:t>
                      </m:r>
                    </m:oMath>
                  </m:oMathPara>
                </a14:m>
                <a:endParaRPr lang="ja-JP" altLang="en-US" sz="825"/>
              </a:p>
            </p:txBody>
          </p:sp>
        </mc:Choice>
        <mc:Fallback xmlns="">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3811334" y="1419229"/>
                <a:ext cx="769102" cy="126958"/>
              </a:xfrm>
              <a:prstGeom prst="rect">
                <a:avLst/>
              </a:prstGeom>
              <a:blipFill>
                <a:blip r:embed="rId37"/>
                <a:stretch>
                  <a:fillRect b="-40000"/>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652697" y="1482708"/>
            <a:ext cx="158637" cy="3161"/>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80437" y="1482016"/>
            <a:ext cx="96539"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668" y="1891935"/>
                <a:ext cx="649839"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𝐷𝑖𝑎𝑔𝑜𝑛𝑎𝑙𝑖𝑧𝑒</m:t>
                      </m:r>
                    </m:oMath>
                  </m:oMathPara>
                </a14:m>
                <a:endParaRPr lang="ja-JP" altLang="en-US" sz="825"/>
              </a:p>
            </p:txBody>
          </p:sp>
        </mc:Choice>
        <mc:Fallback>
          <p:sp>
            <p:nvSpPr>
              <p:cNvPr id="83" name="テキスト ボックス 82">
                <a:extLst>
                  <a:ext uri="{FF2B5EF4-FFF2-40B4-BE49-F238E27FC236}">
                    <a16:creationId xmlns:a16="http://schemas.microsoft.com/office/drawing/2014/main" id="{73CA59E4-02EC-8348-90A9-DF74635EC2CA}"/>
                  </a:ext>
                </a:extLst>
              </p:cNvPr>
              <p:cNvSpPr txBox="1">
                <a:spLocks noRot="1" noChangeAspect="1" noMove="1" noResize="1" noEditPoints="1" noAdjustHandles="1" noChangeArrowheads="1" noChangeShapeType="1" noTextEdit="1"/>
              </p:cNvSpPr>
              <p:nvPr/>
            </p:nvSpPr>
            <p:spPr>
              <a:xfrm>
                <a:off x="5248668" y="1891935"/>
                <a:ext cx="649839" cy="126958"/>
              </a:xfrm>
              <a:prstGeom prst="rect">
                <a:avLst/>
              </a:prstGeom>
              <a:blipFill>
                <a:blip r:embed="rId38"/>
                <a:stretch>
                  <a:fillRect l="-3846" r="-1923" b="-45455"/>
                </a:stretch>
              </a:blipFill>
            </p:spPr>
            <p:txBody>
              <a:bodyPr/>
              <a:lstStyle/>
              <a:p>
                <a:r>
                  <a:rPr lang="ja-JP" altLang="en-US">
                    <a:noFill/>
                  </a:rPr>
                  <a:t> </a:t>
                </a:r>
              </a:p>
            </p:txBody>
          </p:sp>
        </mc:Fallback>
      </mc:AlternateContent>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a:off x="5165332" y="1952828"/>
            <a:ext cx="83336" cy="2586"/>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898507" y="1955414"/>
            <a:ext cx="379338" cy="15834"/>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4864414" y="4826037"/>
                <a:ext cx="105300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4864414" y="4826037"/>
                <a:ext cx="1053000" cy="164469"/>
              </a:xfrm>
              <a:prstGeom prst="rect">
                <a:avLst/>
              </a:prstGeom>
              <a:blipFill>
                <a:blip r:embed="rId39"/>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17867" y="4908272"/>
            <a:ext cx="746547" cy="15"/>
          </a:xfrm>
          <a:prstGeom prst="straightConnector1">
            <a:avLst/>
          </a:prstGeom>
          <a:ln w="190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657987" y="726558"/>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𝑟𝑜𝑤</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𝑐𝑜𝑙𝑢𝑚𝑛</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657987" y="726558"/>
                <a:ext cx="1404308" cy="126958"/>
              </a:xfrm>
              <a:prstGeom prst="rect">
                <a:avLst/>
              </a:prstGeom>
              <a:blipFill>
                <a:blip r:embed="rId40"/>
                <a:stretch>
                  <a:fillRect t="-10000"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637632" y="734264"/>
                <a:ext cx="1238371"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en-US" altLang="ja-JP" sz="825" i="1">
                          <a:latin typeface="Cambria Math" panose="02040503050406030204" pitchFamily="18" charset="0"/>
                        </a:rPr>
                        <m:t>𝑜𝑟𝑡h𝑜𝑛𝑜𝑟𝑚𝑎𝑙</m:t>
                      </m:r>
                      <m:r>
                        <a:rPr lang="en-US" altLang="ja-JP" sz="825" i="1">
                          <a:latin typeface="Cambria Math" panose="02040503050406030204" pitchFamily="18" charset="0"/>
                        </a:rPr>
                        <m:t> </m:t>
                      </m:r>
                      <m:r>
                        <a:rPr lang="en-US" altLang="ja-JP" sz="825" i="1">
                          <a:latin typeface="Cambria Math" panose="02040503050406030204" pitchFamily="18" charset="0"/>
                        </a:rPr>
                        <m:t>𝑏𝑎𝑠𝑖𝑠</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637632" y="734264"/>
                <a:ext cx="1238371" cy="126958"/>
              </a:xfrm>
              <a:prstGeom prst="rect">
                <a:avLst/>
              </a:prstGeom>
              <a:blipFill>
                <a:blip r:embed="rId41"/>
                <a:stretch>
                  <a:fillRect l="-4082" r="-14286"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088577" y="4826052"/>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088577" y="4826052"/>
                <a:ext cx="1029290" cy="164469"/>
              </a:xfrm>
              <a:prstGeom prst="rect">
                <a:avLst/>
              </a:prstGeom>
              <a:blipFill>
                <a:blip r:embed="rId42"/>
                <a:stretch>
                  <a:fillRect t="-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501E4E7-A1AB-584F-89F4-1DB7786CBD8A}"/>
                  </a:ext>
                </a:extLst>
              </p:cNvPr>
              <p:cNvSpPr txBox="1"/>
              <p:nvPr/>
            </p:nvSpPr>
            <p:spPr>
              <a:xfrm>
                <a:off x="4793601" y="3568231"/>
                <a:ext cx="253500" cy="154716"/>
              </a:xfrm>
              <a:prstGeom prst="rect">
                <a:avLst/>
              </a:prstGeom>
              <a:noFill/>
            </p:spPr>
            <p:txBody>
              <a:bodyPr wrap="square" lIns="0" tIns="0" rIns="0" bIns="0" rtlCol="0">
                <a:spAutoFit/>
              </a:bodyPr>
              <a:lstStyle>
                <a:defPPr>
                  <a:defRPr lang="en-US"/>
                </a:defPPr>
                <a:lvl1pPr>
                  <a:defRPr sz="1000" i="1">
                    <a:latin typeface="Cambria Math" panose="02040503050406030204" pitchFamily="18" charset="0"/>
                    <a:ea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m:rPr>
                          <m:sty m:val="p"/>
                        </m:rPr>
                        <a:rPr lang="el-GR" altLang="ja-JP">
                          <a:latin typeface="Cambria Math" panose="02040503050406030204" pitchFamily="18" charset="0"/>
                        </a:rPr>
                        <m:t>Λ</m:t>
                      </m:r>
                    </m:oMath>
                  </m:oMathPara>
                </a14:m>
                <a:endParaRPr lang="ja-JP" altLang="en-US"/>
              </a:p>
            </p:txBody>
          </p:sp>
        </mc:Choice>
        <mc:Fallback xmlns="">
          <p:sp>
            <p:nvSpPr>
              <p:cNvPr id="28" name="テキスト ボックス 27">
                <a:extLst>
                  <a:ext uri="{FF2B5EF4-FFF2-40B4-BE49-F238E27FC236}">
                    <a16:creationId xmlns:a16="http://schemas.microsoft.com/office/drawing/2014/main" id="{B501E4E7-A1AB-584F-89F4-1DB7786CBD8A}"/>
                  </a:ext>
                </a:extLst>
              </p:cNvPr>
              <p:cNvSpPr txBox="1">
                <a:spLocks noRot="1" noChangeAspect="1" noMove="1" noResize="1" noEditPoints="1" noAdjustHandles="1" noChangeArrowheads="1" noChangeShapeType="1" noTextEdit="1"/>
              </p:cNvSpPr>
              <p:nvPr/>
            </p:nvSpPr>
            <p:spPr>
              <a:xfrm>
                <a:off x="4793601" y="3568231"/>
                <a:ext cx="253500" cy="154716"/>
              </a:xfrm>
              <a:prstGeom prst="rect">
                <a:avLst/>
              </a:prstGeom>
              <a:blipFill>
                <a:blip r:embed="rId44"/>
                <a:stretch>
                  <a:fillRect/>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p:cNvCxnSpPr>
          <p:nvPr/>
        </p:nvCxnSpPr>
        <p:spPr>
          <a:xfrm flipH="1" flipV="1">
            <a:off x="4332344" y="1613986"/>
            <a:ext cx="272475" cy="3714"/>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136234" y="4673885"/>
                <a:ext cx="1059290" cy="10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701" i="1">
                          <a:latin typeface="Cambria Math" panose="02040503050406030204" pitchFamily="18" charset="0"/>
                          <a:ea typeface="Cambria Math" panose="02040503050406030204" pitchFamily="18" charset="0"/>
                        </a:rPr>
                        <m:t>𝑝𝑠𝑒𝑢𝑑𝑜𝑖𝑛𝑣𝑒𝑟𝑠𝑒</m:t>
                      </m:r>
                      <m:r>
                        <a:rPr lang="en-US" altLang="ja-JP" sz="701" b="0"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𝑓𝑜𝑟</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𝑎𝑙𝑙</m:t>
                      </m:r>
                      <m:r>
                        <a:rPr lang="en-US" altLang="ja-JP" sz="701" i="1">
                          <a:latin typeface="Cambria Math" panose="02040503050406030204" pitchFamily="18" charset="0"/>
                          <a:ea typeface="Cambria Math" panose="02040503050406030204" pitchFamily="18" charset="0"/>
                        </a:rPr>
                        <m:t> </m:t>
                      </m:r>
                      <m:r>
                        <a:rPr lang="en-US" altLang="ja-JP" sz="701" i="1">
                          <a:latin typeface="Cambria Math" panose="02040503050406030204" pitchFamily="18" charset="0"/>
                          <a:ea typeface="Cambria Math" panose="02040503050406030204" pitchFamily="18" charset="0"/>
                        </a:rPr>
                        <m:t>𝐴</m:t>
                      </m:r>
                    </m:oMath>
                  </m:oMathPara>
                </a14:m>
                <a:endParaRPr lang="ja-JP" altLang="en-US" sz="701"/>
              </a:p>
            </p:txBody>
          </p:sp>
        </mc:Choice>
        <mc:Fallback>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136234" y="4673885"/>
                <a:ext cx="1059290" cy="107850"/>
              </a:xfrm>
              <a:prstGeom prst="rect">
                <a:avLst/>
              </a:prstGeom>
              <a:blipFill>
                <a:blip r:embed="rId45"/>
                <a:stretch>
                  <a:fillRect t="-11111" b="-44444"/>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5066DD3F-B757-1C46-AF69-582D2F26AA42}"/>
              </a:ext>
            </a:extLst>
          </p:cNvPr>
          <p:cNvSpPr txBox="1"/>
          <p:nvPr/>
        </p:nvSpPr>
        <p:spPr>
          <a:xfrm rot="10800000" flipV="1">
            <a:off x="2970543" y="1550454"/>
            <a:ext cx="664361" cy="126958"/>
          </a:xfrm>
          <a:prstGeom prst="rect">
            <a:avLst/>
          </a:prstGeom>
          <a:noFill/>
        </p:spPr>
        <p:txBody>
          <a:bodyPr wrap="square" lIns="0" tIns="0" rIns="0" bIns="0" rtlCol="0">
            <a:spAutoFit/>
          </a:bodyPr>
          <a:lstStyle/>
          <a:p>
            <a:r>
              <a:rPr lang="en-US" altLang="ja-JP" sz="825" i="1" dirty="0">
                <a:latin typeface="Times New Roman" panose="02020603050405020304" pitchFamily="18" charset="0"/>
                <a:cs typeface="Times New Roman" panose="02020603050405020304" pitchFamily="18" charset="0"/>
              </a:rPr>
              <a:t>Gram-Schmidt</a:t>
            </a:r>
            <a:endParaRPr lang="ja-JP" altLang="en-US" sz="825" i="1">
              <a:latin typeface="Times New Roman" panose="02020603050405020304" pitchFamily="18" charset="0"/>
              <a:cs typeface="Times New Roman" panose="02020603050405020304" pitchFamily="18" charset="0"/>
            </a:endParaRPr>
          </a:p>
        </p:txBody>
      </p:sp>
      <p:sp>
        <p:nvSpPr>
          <p:cNvPr id="81" name="テキスト ボックス 80">
            <a:extLst>
              <a:ext uri="{FF2B5EF4-FFF2-40B4-BE49-F238E27FC236}">
                <a16:creationId xmlns:a16="http://schemas.microsoft.com/office/drawing/2014/main" id="{CC8FD507-6469-F44A-A8FC-018BF2D445A4}"/>
              </a:ext>
            </a:extLst>
          </p:cNvPr>
          <p:cNvSpPr txBox="1"/>
          <p:nvPr/>
        </p:nvSpPr>
        <p:spPr>
          <a:xfrm>
            <a:off x="4347387" y="3324393"/>
            <a:ext cx="151326" cy="161583"/>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dirty="0"/>
              <a:t>O</a:t>
            </a:r>
            <a:endParaRPr lang="ja-JP" altLang="en-US"/>
          </a:p>
        </p:txBody>
      </p:sp>
      <p:sp>
        <p:nvSpPr>
          <p:cNvPr id="82" name="円/楕円 81">
            <a:extLst>
              <a:ext uri="{FF2B5EF4-FFF2-40B4-BE49-F238E27FC236}">
                <a16:creationId xmlns:a16="http://schemas.microsoft.com/office/drawing/2014/main" id="{E08DDBC5-3B23-D241-B66B-74B548C63489}"/>
              </a:ext>
            </a:extLst>
          </p:cNvPr>
          <p:cNvSpPr/>
          <p:nvPr/>
        </p:nvSpPr>
        <p:spPr>
          <a:xfrm rot="16200000">
            <a:off x="3227180" y="2678412"/>
            <a:ext cx="636328" cy="1400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8" name="正方形/長方形 17">
            <a:extLst>
              <a:ext uri="{FF2B5EF4-FFF2-40B4-BE49-F238E27FC236}">
                <a16:creationId xmlns:a16="http://schemas.microsoft.com/office/drawing/2014/main" id="{FE976787-29DB-AD42-ABC7-6686393431A6}"/>
              </a:ext>
            </a:extLst>
          </p:cNvPr>
          <p:cNvSpPr/>
          <p:nvPr/>
        </p:nvSpPr>
        <p:spPr>
          <a:xfrm>
            <a:off x="3432041" y="3125937"/>
            <a:ext cx="189104" cy="51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3FADFD2-F70A-E74F-B411-5047D6660D70}"/>
              </a:ext>
            </a:extLst>
          </p:cNvPr>
          <p:cNvSpPr txBox="1"/>
          <p:nvPr/>
        </p:nvSpPr>
        <p:spPr>
          <a:xfrm>
            <a:off x="2988854" y="3071135"/>
            <a:ext cx="990977"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en-US" altLang="ja-JP" sz="1049" dirty="0"/>
              <a:t>Permutation</a:t>
            </a:r>
            <a:endParaRPr lang="ja-JP" altLang="en-US" sz="1049"/>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D2CB20A8-F85A-7D46-83BA-27BEF82B4A87}"/>
                  </a:ext>
                </a:extLst>
              </p:cNvPr>
              <p:cNvSpPr txBox="1"/>
              <p:nvPr/>
            </p:nvSpPr>
            <p:spPr>
              <a:xfrm>
                <a:off x="2994709" y="3292668"/>
                <a:ext cx="1054256" cy="2539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ea typeface="Cambria Math" panose="02040503050406030204" pitchFamily="18" charset="0"/>
                        </a:rPr>
                        <m:t>𝑝𝑒𝑟𝑚𝑢𝑡𝑎𝑖𝑜𝑛</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m:t>
                      </m:r>
                      <m:r>
                        <a:rPr lang="en-US" altLang="ja-JP" sz="825" b="1" i="1" smtClean="0">
                          <a:latin typeface="Cambria Math" panose="02040503050406030204" pitchFamily="18" charset="0"/>
                          <a:ea typeface="Cambria Math" panose="02040503050406030204" pitchFamily="18" charset="0"/>
                        </a:rPr>
                        <m:t>𝑰</m:t>
                      </m:r>
                    </m:oMath>
                  </m:oMathPara>
                </a14:m>
                <a:endParaRPr lang="en-US" altLang="ja-JP" sz="825" b="1" i="1">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ja-JP" sz="825" i="1" smtClean="0">
                          <a:latin typeface="Cambria Math" panose="02040503050406030204" pitchFamily="18" charset="0"/>
                          <a:ea typeface="Cambria Math" panose="02040503050406030204" pitchFamily="18" charset="0"/>
                        </a:rPr>
                        <m:t>a</m:t>
                      </m:r>
                      <m:r>
                        <a:rPr lang="en-US" altLang="ja-JP" sz="825" i="1" smtClean="0">
                          <a:latin typeface="Cambria Math" panose="02040503050406030204" pitchFamily="18" charset="0"/>
                          <a:ea typeface="Cambria Math" panose="02040503050406030204" pitchFamily="18" charset="0"/>
                        </a:rPr>
                        <m:t>𝑙𝑙</m:t>
                      </m:r>
                      <m:r>
                        <a:rPr lang="en-US" altLang="ja-JP" sz="825" i="1" smtClean="0">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𝑎𝑟𝑒</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𝑟𝑜𝑜𝑡𝑠</m:t>
                      </m:r>
                      <m:r>
                        <a:rPr lang="en-US" altLang="ja-JP" sz="825" b="0" i="1" smtClean="0">
                          <a:latin typeface="Cambria Math" panose="02040503050406030204" pitchFamily="18" charset="0"/>
                          <a:ea typeface="Cambria Math" panose="02040503050406030204" pitchFamily="18" charset="0"/>
                        </a:rPr>
                        <m:t> </m:t>
                      </m:r>
                      <m:r>
                        <a:rPr lang="en-US" altLang="ja-JP" sz="825" b="0" i="1" smtClean="0">
                          <a:latin typeface="Cambria Math" panose="02040503050406030204" pitchFamily="18" charset="0"/>
                          <a:ea typeface="Cambria Math" panose="02040503050406030204" pitchFamily="18" charset="0"/>
                        </a:rPr>
                        <m:t>𝑜𝑓</m:t>
                      </m:r>
                      <m:r>
                        <a:rPr lang="en-US" altLang="ja-JP" sz="825" b="0" i="1" smtClean="0">
                          <a:latin typeface="Cambria Math" panose="02040503050406030204" pitchFamily="18" charset="0"/>
                          <a:ea typeface="Cambria Math" panose="02040503050406030204" pitchFamily="18" charset="0"/>
                        </a:rPr>
                        <m:t> 1 </m:t>
                      </m:r>
                    </m:oMath>
                  </m:oMathPara>
                </a14:m>
                <a:endParaRPr lang="en-US" altLang="ja-JP" sz="825" b="0" i="1">
                  <a:latin typeface="Cambria Math" panose="02040503050406030204" pitchFamily="18" charset="0"/>
                  <a:ea typeface="Cambria Math" panose="02040503050406030204" pitchFamily="18" charset="0"/>
                </a:endParaRPr>
              </a:p>
            </p:txBody>
          </p:sp>
        </mc:Choice>
        <mc:Fallback xmlns="">
          <p:sp>
            <p:nvSpPr>
              <p:cNvPr id="98" name="テキスト ボックス 97">
                <a:extLst>
                  <a:ext uri="{FF2B5EF4-FFF2-40B4-BE49-F238E27FC236}">
                    <a16:creationId xmlns:a16="http://schemas.microsoft.com/office/drawing/2014/main" id="{D2CB20A8-F85A-7D46-83BA-27BEF82B4A87}"/>
                  </a:ext>
                </a:extLst>
              </p:cNvPr>
              <p:cNvSpPr txBox="1">
                <a:spLocks noRot="1" noChangeAspect="1" noMove="1" noResize="1" noEditPoints="1" noAdjustHandles="1" noChangeArrowheads="1" noChangeShapeType="1" noTextEdit="1"/>
              </p:cNvSpPr>
              <p:nvPr/>
            </p:nvSpPr>
            <p:spPr>
              <a:xfrm>
                <a:off x="2994709" y="3292668"/>
                <a:ext cx="1054256" cy="253916"/>
              </a:xfrm>
              <a:prstGeom prst="rect">
                <a:avLst/>
              </a:prstGeom>
              <a:blipFill>
                <a:blip r:embed="rId46"/>
                <a:stretch>
                  <a:fillRect t="-4762" b="-1904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F5E6EC3-087D-1848-8582-CFA8540AD2F7}"/>
              </a:ext>
            </a:extLst>
          </p:cNvPr>
          <p:cNvSpPr txBox="1"/>
          <p:nvPr/>
        </p:nvSpPr>
        <p:spPr>
          <a:xfrm>
            <a:off x="3050804" y="561601"/>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89" name="テキスト ボックス 88">
            <a:extLst>
              <a:ext uri="{FF2B5EF4-FFF2-40B4-BE49-F238E27FC236}">
                <a16:creationId xmlns:a16="http://schemas.microsoft.com/office/drawing/2014/main" id="{A4972E05-1B91-9642-9898-49BC73231F14}"/>
              </a:ext>
            </a:extLst>
          </p:cNvPr>
          <p:cNvSpPr txBox="1"/>
          <p:nvPr/>
        </p:nvSpPr>
        <p:spPr>
          <a:xfrm>
            <a:off x="5265078" y="140558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90" name="テキスト ボックス 89">
            <a:extLst>
              <a:ext uri="{FF2B5EF4-FFF2-40B4-BE49-F238E27FC236}">
                <a16:creationId xmlns:a16="http://schemas.microsoft.com/office/drawing/2014/main" id="{9C2106D9-F9C8-F846-B8AA-A676EF08D68B}"/>
              </a:ext>
            </a:extLst>
          </p:cNvPr>
          <p:cNvSpPr txBox="1"/>
          <p:nvPr/>
        </p:nvSpPr>
        <p:spPr>
          <a:xfrm>
            <a:off x="3667827" y="297113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1" name="テキスト ボックス 90">
            <a:extLst>
              <a:ext uri="{FF2B5EF4-FFF2-40B4-BE49-F238E27FC236}">
                <a16:creationId xmlns:a16="http://schemas.microsoft.com/office/drawing/2014/main" id="{6F547B75-78E7-EF45-9534-BB6F0E235B0E}"/>
              </a:ext>
            </a:extLst>
          </p:cNvPr>
          <p:cNvSpPr txBox="1"/>
          <p:nvPr/>
        </p:nvSpPr>
        <p:spPr>
          <a:xfrm>
            <a:off x="4324292" y="22714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3" name="テキスト ボックス 92">
            <a:extLst>
              <a:ext uri="{FF2B5EF4-FFF2-40B4-BE49-F238E27FC236}">
                <a16:creationId xmlns:a16="http://schemas.microsoft.com/office/drawing/2014/main" id="{BC01F989-90D4-4B44-B506-FB6D2AFB2F46}"/>
              </a:ext>
            </a:extLst>
          </p:cNvPr>
          <p:cNvSpPr txBox="1"/>
          <p:nvPr/>
        </p:nvSpPr>
        <p:spPr>
          <a:xfrm>
            <a:off x="4402711" y="296593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p:sp>
        <p:nvSpPr>
          <p:cNvPr id="94" name="テキスト ボックス 93">
            <a:extLst>
              <a:ext uri="{FF2B5EF4-FFF2-40B4-BE49-F238E27FC236}">
                <a16:creationId xmlns:a16="http://schemas.microsoft.com/office/drawing/2014/main" id="{E04BACE5-A727-E447-A13C-764DF8B624BA}"/>
              </a:ext>
            </a:extLst>
          </p:cNvPr>
          <p:cNvSpPr txBox="1"/>
          <p:nvPr/>
        </p:nvSpPr>
        <p:spPr>
          <a:xfrm>
            <a:off x="2755948" y="139663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5" name="テキスト ボックス 94">
            <a:extLst>
              <a:ext uri="{FF2B5EF4-FFF2-40B4-BE49-F238E27FC236}">
                <a16:creationId xmlns:a16="http://schemas.microsoft.com/office/drawing/2014/main" id="{F358D054-2847-B847-A86D-8A2D85558923}"/>
              </a:ext>
            </a:extLst>
          </p:cNvPr>
          <p:cNvSpPr txBox="1"/>
          <p:nvPr/>
        </p:nvSpPr>
        <p:spPr>
          <a:xfrm>
            <a:off x="2932404" y="289887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99" name="テキスト ボックス 98">
            <a:extLst>
              <a:ext uri="{FF2B5EF4-FFF2-40B4-BE49-F238E27FC236}">
                <a16:creationId xmlns:a16="http://schemas.microsoft.com/office/drawing/2014/main" id="{4D7FEAF3-D4A5-7843-9CF5-368CDF9D4752}"/>
              </a:ext>
            </a:extLst>
          </p:cNvPr>
          <p:cNvSpPr txBox="1"/>
          <p:nvPr/>
        </p:nvSpPr>
        <p:spPr>
          <a:xfrm>
            <a:off x="4174689" y="187381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0" name="テキスト ボックス 99">
            <a:extLst>
              <a:ext uri="{FF2B5EF4-FFF2-40B4-BE49-F238E27FC236}">
                <a16:creationId xmlns:a16="http://schemas.microsoft.com/office/drawing/2014/main" id="{6813A672-5081-B54F-8C45-37BCF47847FB}"/>
              </a:ext>
            </a:extLst>
          </p:cNvPr>
          <p:cNvSpPr txBox="1"/>
          <p:nvPr/>
        </p:nvSpPr>
        <p:spPr>
          <a:xfrm>
            <a:off x="4367730" y="385323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1" name="テキスト ボックス 100">
            <a:extLst>
              <a:ext uri="{FF2B5EF4-FFF2-40B4-BE49-F238E27FC236}">
                <a16:creationId xmlns:a16="http://schemas.microsoft.com/office/drawing/2014/main" id="{86BB8208-7D93-6E4C-BDA6-16B45CDEC7FE}"/>
              </a:ext>
            </a:extLst>
          </p:cNvPr>
          <p:cNvSpPr txBox="1"/>
          <p:nvPr/>
        </p:nvSpPr>
        <p:spPr>
          <a:xfrm>
            <a:off x="3928701" y="2584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845D6487-AD41-874E-A43F-A6DA852A4774}"/>
              </a:ext>
            </a:extLst>
          </p:cNvPr>
          <p:cNvSpPr txBox="1"/>
          <p:nvPr/>
        </p:nvSpPr>
        <p:spPr>
          <a:xfrm>
            <a:off x="6537018" y="219979"/>
            <a:ext cx="1364706"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en-US" altLang="ja-JP" sz="1049" dirty="0"/>
              <a:t>Matrix Factorization</a:t>
            </a:r>
            <a:endParaRPr lang="ja-JP" altLang="en-US" sz="1049"/>
          </a:p>
        </p:txBody>
      </p:sp>
      <p:sp>
        <p:nvSpPr>
          <p:cNvPr id="103" name="テキスト ボックス 102">
            <a:extLst>
              <a:ext uri="{FF2B5EF4-FFF2-40B4-BE49-F238E27FC236}">
                <a16:creationId xmlns:a16="http://schemas.microsoft.com/office/drawing/2014/main" id="{AB976046-A5E4-4241-BB66-CE10D099F755}"/>
              </a:ext>
            </a:extLst>
          </p:cNvPr>
          <p:cNvSpPr txBox="1"/>
          <p:nvPr/>
        </p:nvSpPr>
        <p:spPr>
          <a:xfrm>
            <a:off x="6537018" y="433596"/>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Appearing section</a:t>
            </a:r>
          </a:p>
        </p:txBody>
      </p:sp>
      <p:sp>
        <p:nvSpPr>
          <p:cNvPr id="105" name="テキスト ボックス 104">
            <a:extLst>
              <a:ext uri="{FF2B5EF4-FFF2-40B4-BE49-F238E27FC236}">
                <a16:creationId xmlns:a16="http://schemas.microsoft.com/office/drawing/2014/main" id="{12EA018D-DDC3-AA4C-91A3-3F1C9F0D8FCC}"/>
              </a:ext>
            </a:extLst>
          </p:cNvPr>
          <p:cNvSpPr txBox="1"/>
          <p:nvPr/>
        </p:nvSpPr>
        <p:spPr>
          <a:xfrm>
            <a:off x="5924211" y="261531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7DE4E0A9-766E-384E-8EE1-727E2A4B1967}"/>
              </a:ext>
            </a:extLst>
          </p:cNvPr>
          <p:cNvSpPr txBox="1"/>
          <p:nvPr/>
        </p:nvSpPr>
        <p:spPr>
          <a:xfrm>
            <a:off x="5268860" y="54249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9BE7CDF2-3D56-B449-B14C-6CC86F6C7DA8}"/>
              </a:ext>
            </a:extLst>
          </p:cNvPr>
          <p:cNvSpPr txBox="1"/>
          <p:nvPr/>
        </p:nvSpPr>
        <p:spPr>
          <a:xfrm>
            <a:off x="5905991" y="4825283"/>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7" name="テキスト ボックス 6">
            <a:extLst>
              <a:ext uri="{FF2B5EF4-FFF2-40B4-BE49-F238E27FC236}">
                <a16:creationId xmlns:a16="http://schemas.microsoft.com/office/drawing/2014/main" id="{E3A60F75-ED45-A44C-8DBB-8444AAB54E10}"/>
              </a:ext>
            </a:extLst>
          </p:cNvPr>
          <p:cNvSpPr txBox="1"/>
          <p:nvPr/>
        </p:nvSpPr>
        <p:spPr>
          <a:xfrm>
            <a:off x="6518074" y="606029"/>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4" name="テキスト ボックス 103">
            <a:extLst>
              <a:ext uri="{FF2B5EF4-FFF2-40B4-BE49-F238E27FC236}">
                <a16:creationId xmlns:a16="http://schemas.microsoft.com/office/drawing/2014/main" id="{5A66D60C-5A90-404D-8E4F-204A0C76B50F}"/>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for Everyone</a:t>
            </a:r>
            <a:endParaRPr lang="ja-JP" altLang="en-US" sz="1000" i="1">
              <a:latin typeface="Arial Rounded MT Bold" panose="020F0704030504030204" pitchFamily="34" charset="0"/>
            </a:endParaRPr>
          </a:p>
        </p:txBody>
      </p:sp>
      <p:pic>
        <p:nvPicPr>
          <p:cNvPr id="108" name="Picture 2" descr="クリエイティブ・コモンズ・ライセンス">
            <a:extLst>
              <a:ext uri="{FF2B5EF4-FFF2-40B4-BE49-F238E27FC236}">
                <a16:creationId xmlns:a16="http://schemas.microsoft.com/office/drawing/2014/main" id="{CFD3B8D5-C5C0-1D41-A8D5-E2CF27F8CAF4}"/>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30" name="円/楕円 29">
            <a:extLst>
              <a:ext uri="{FF2B5EF4-FFF2-40B4-BE49-F238E27FC236}">
                <a16:creationId xmlns:a16="http://schemas.microsoft.com/office/drawing/2014/main" id="{747F2193-208F-AD44-9916-42A5EFDE58F0}"/>
              </a:ext>
            </a:extLst>
          </p:cNvPr>
          <p:cNvSpPr/>
          <p:nvPr/>
        </p:nvSpPr>
        <p:spPr>
          <a:xfrm>
            <a:off x="1227862" y="1649899"/>
            <a:ext cx="5842339" cy="3098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3" name="テキスト ボックス 52">
            <a:extLst>
              <a:ext uri="{FF2B5EF4-FFF2-40B4-BE49-F238E27FC236}">
                <a16:creationId xmlns:a16="http://schemas.microsoft.com/office/drawing/2014/main" id="{1AB6C43B-03B3-6DB4-444A-AF8284454DAE}"/>
              </a:ext>
            </a:extLst>
          </p:cNvPr>
          <p:cNvSpPr txBox="1"/>
          <p:nvPr/>
        </p:nvSpPr>
        <p:spPr>
          <a:xfrm>
            <a:off x="7048345" y="188655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5C6E1CD7-D298-559F-F9E8-B099D7B71D70}"/>
                  </a:ext>
                </a:extLst>
              </p:cNvPr>
              <p:cNvSpPr txBox="1"/>
              <p:nvPr/>
            </p:nvSpPr>
            <p:spPr>
              <a:xfrm>
                <a:off x="6431105" y="2033555"/>
                <a:ext cx="91937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en-US" altLang="ja-JP" sz="825" b="0" i="1">
                          <a:latin typeface="Cambria Math" panose="02040503050406030204" pitchFamily="18" charset="0"/>
                          <a:ea typeface="Cambria Math" panose="02040503050406030204" pitchFamily="18" charset="0"/>
                        </a:rPr>
                        <m:t>𝐽𝑜𝑟𝑑𝑎𝑛</m:t>
                      </m:r>
                      <m:r>
                        <a:rPr lang="en-US" altLang="ja-JP" sz="825" b="0" i="1">
                          <a:latin typeface="Cambria Math" panose="02040503050406030204" pitchFamily="18" charset="0"/>
                          <a:ea typeface="Cambria Math" panose="02040503050406030204" pitchFamily="18" charset="0"/>
                        </a:rPr>
                        <m:t> </m:t>
                      </m:r>
                      <m:r>
                        <a:rPr lang="en-US" altLang="ja-JP" sz="825" b="0" i="1">
                          <a:latin typeface="Cambria Math" panose="02040503050406030204" pitchFamily="18" charset="0"/>
                          <a:ea typeface="Cambria Math" panose="02040503050406030204" pitchFamily="18" charset="0"/>
                        </a:rPr>
                        <m:t>𝑓𝑜𝑟𝑚</m:t>
                      </m:r>
                    </m:oMath>
                  </m:oMathPara>
                </a14:m>
                <a:endParaRPr lang="ja-JP" altLang="en-US" sz="825"/>
              </a:p>
            </p:txBody>
          </p:sp>
        </mc:Choice>
        <mc:Fallback>
          <p:sp>
            <p:nvSpPr>
              <p:cNvPr id="54" name="テキスト ボックス 53">
                <a:extLst>
                  <a:ext uri="{FF2B5EF4-FFF2-40B4-BE49-F238E27FC236}">
                    <a16:creationId xmlns:a16="http://schemas.microsoft.com/office/drawing/2014/main" id="{5C6E1CD7-D298-559F-F9E8-B099D7B71D70}"/>
                  </a:ext>
                </a:extLst>
              </p:cNvPr>
              <p:cNvSpPr txBox="1">
                <a:spLocks noRot="1" noChangeAspect="1" noMove="1" noResize="1" noEditPoints="1" noAdjustHandles="1" noChangeArrowheads="1" noChangeShapeType="1" noTextEdit="1"/>
              </p:cNvSpPr>
              <p:nvPr/>
            </p:nvSpPr>
            <p:spPr>
              <a:xfrm>
                <a:off x="6431105" y="2033555"/>
                <a:ext cx="919376" cy="126958"/>
              </a:xfrm>
              <a:prstGeom prst="rect">
                <a:avLst/>
              </a:prstGeom>
              <a:blipFill>
                <a:blip r:embed="rId48"/>
                <a:stretch>
                  <a:fillRect t="-10000" b="-50000"/>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D6BA815B-6576-0606-3AC9-3E0C83CEAF99}"/>
              </a:ext>
            </a:extLst>
          </p:cNvPr>
          <p:cNvSpPr txBox="1"/>
          <p:nvPr/>
        </p:nvSpPr>
        <p:spPr>
          <a:xfrm>
            <a:off x="3394347"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mc:AlternateContent xmlns:mc="http://schemas.openxmlformats.org/markup-compatibility/2006">
        <mc:Choice xmlns:a14="http://schemas.microsoft.com/office/drawing/2010/main" Requires="a14">
          <p:sp>
            <p:nvSpPr>
              <p:cNvPr id="75" name="テキスト ボックス 74">
                <a:extLst>
                  <a:ext uri="{FF2B5EF4-FFF2-40B4-BE49-F238E27FC236}">
                    <a16:creationId xmlns:a16="http://schemas.microsoft.com/office/drawing/2014/main" id="{687FACA9-7EF8-8240-749A-FD0D9BC2E53D}"/>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p:sp>
            <p:nvSpPr>
              <p:cNvPr id="75" name="テキスト ボックス 74">
                <a:extLst>
                  <a:ext uri="{FF2B5EF4-FFF2-40B4-BE49-F238E27FC236}">
                    <a16:creationId xmlns:a16="http://schemas.microsoft.com/office/drawing/2014/main" id="{687FACA9-7EF8-8240-749A-FD0D9BC2E53D}"/>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49"/>
                <a:stretch>
                  <a:fillRect b="-111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296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5167D8A5-30DD-0A4E-929D-1F3517498DB1}"/>
              </a:ext>
            </a:extLst>
          </p:cNvPr>
          <p:cNvSpPr/>
          <p:nvPr/>
        </p:nvSpPr>
        <p:spPr>
          <a:xfrm>
            <a:off x="3678136" y="2509291"/>
            <a:ext cx="1922043" cy="1852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5" name="角丸四角形 4">
            <a:extLst>
              <a:ext uri="{FF2B5EF4-FFF2-40B4-BE49-F238E27FC236}">
                <a16:creationId xmlns:a16="http://schemas.microsoft.com/office/drawing/2014/main" id="{AA0BB18F-1713-F143-9DE2-0D4DAD383281}"/>
              </a:ext>
            </a:extLst>
          </p:cNvPr>
          <p:cNvSpPr/>
          <p:nvPr/>
        </p:nvSpPr>
        <p:spPr>
          <a:xfrm>
            <a:off x="4055397" y="3304332"/>
            <a:ext cx="2099670" cy="407681"/>
          </a:xfrm>
          <a:prstGeom prst="roundRect">
            <a:avLst>
              <a:gd name="adj" fmla="val 423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6" name="円/楕円 5">
            <a:extLst>
              <a:ext uri="{FF2B5EF4-FFF2-40B4-BE49-F238E27FC236}">
                <a16:creationId xmlns:a16="http://schemas.microsoft.com/office/drawing/2014/main" id="{B2CD5BCD-68A0-974D-9EE3-9193E81A26C7}"/>
              </a:ext>
            </a:extLst>
          </p:cNvPr>
          <p:cNvSpPr/>
          <p:nvPr/>
        </p:nvSpPr>
        <p:spPr>
          <a:xfrm>
            <a:off x="3673802" y="2261844"/>
            <a:ext cx="2980762" cy="22867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8" name="円/楕円 7">
            <a:extLst>
              <a:ext uri="{FF2B5EF4-FFF2-40B4-BE49-F238E27FC236}">
                <a16:creationId xmlns:a16="http://schemas.microsoft.com/office/drawing/2014/main" id="{66F34F11-E8A3-FF40-95F6-498ABCE2C535}"/>
              </a:ext>
            </a:extLst>
          </p:cNvPr>
          <p:cNvSpPr/>
          <p:nvPr/>
        </p:nvSpPr>
        <p:spPr>
          <a:xfrm>
            <a:off x="1830556" y="2856469"/>
            <a:ext cx="2448034" cy="11109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 name="テキスト ボックス 8">
            <a:extLst>
              <a:ext uri="{FF2B5EF4-FFF2-40B4-BE49-F238E27FC236}">
                <a16:creationId xmlns:a16="http://schemas.microsoft.com/office/drawing/2014/main" id="{F99FCC9F-E766-7948-A49C-0CD8F68F2B53}"/>
              </a:ext>
            </a:extLst>
          </p:cNvPr>
          <p:cNvSpPr txBox="1"/>
          <p:nvPr/>
        </p:nvSpPr>
        <p:spPr>
          <a:xfrm>
            <a:off x="4767975" y="2296687"/>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対称</a:t>
            </a:r>
          </a:p>
        </p:txBody>
      </p:sp>
      <p:sp>
        <p:nvSpPr>
          <p:cNvPr id="10" name="テキスト ボックス 9">
            <a:extLst>
              <a:ext uri="{FF2B5EF4-FFF2-40B4-BE49-F238E27FC236}">
                <a16:creationId xmlns:a16="http://schemas.microsoft.com/office/drawing/2014/main" id="{C3700E22-A982-5046-86A0-AB6758E58CE0}"/>
              </a:ext>
            </a:extLst>
          </p:cNvPr>
          <p:cNvSpPr txBox="1"/>
          <p:nvPr/>
        </p:nvSpPr>
        <p:spPr>
          <a:xfrm>
            <a:off x="2494821" y="2892524"/>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直交</a:t>
            </a:r>
          </a:p>
        </p:txBody>
      </p:sp>
      <p:sp>
        <p:nvSpPr>
          <p:cNvPr id="12" name="テキスト ボックス 11">
            <a:extLst>
              <a:ext uri="{FF2B5EF4-FFF2-40B4-BE49-F238E27FC236}">
                <a16:creationId xmlns:a16="http://schemas.microsoft.com/office/drawing/2014/main" id="{350C4E6E-D295-3340-8B22-E3A96D3EA0EC}"/>
              </a:ext>
            </a:extLst>
          </p:cNvPr>
          <p:cNvSpPr txBox="1"/>
          <p:nvPr/>
        </p:nvSpPr>
        <p:spPr>
          <a:xfrm>
            <a:off x="4386141" y="3533342"/>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対角</a:t>
            </a:r>
          </a:p>
        </p:txBody>
      </p:sp>
      <p:sp>
        <p:nvSpPr>
          <p:cNvPr id="13" name="円/楕円 12">
            <a:extLst>
              <a:ext uri="{FF2B5EF4-FFF2-40B4-BE49-F238E27FC236}">
                <a16:creationId xmlns:a16="http://schemas.microsoft.com/office/drawing/2014/main" id="{BE02A856-CCFA-6642-AF34-5698ADCEBED0}"/>
              </a:ext>
            </a:extLst>
          </p:cNvPr>
          <p:cNvSpPr/>
          <p:nvPr/>
        </p:nvSpPr>
        <p:spPr>
          <a:xfrm>
            <a:off x="1514221" y="2073845"/>
            <a:ext cx="5399138" cy="26613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14" name="テキスト ボックス 13">
            <a:extLst>
              <a:ext uri="{FF2B5EF4-FFF2-40B4-BE49-F238E27FC236}">
                <a16:creationId xmlns:a16="http://schemas.microsoft.com/office/drawing/2014/main" id="{F1057A05-5538-0747-B3AC-2447FBA2D6EC}"/>
              </a:ext>
            </a:extLst>
          </p:cNvPr>
          <p:cNvSpPr txBox="1"/>
          <p:nvPr/>
        </p:nvSpPr>
        <p:spPr>
          <a:xfrm>
            <a:off x="3820540" y="2118755"/>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正規</a:t>
            </a: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F4C150E1-F565-5C47-8A82-0BE0DA9716A5}"/>
                  </a:ext>
                </a:extLst>
              </p:cNvPr>
              <p:cNvSpPr txBox="1"/>
              <p:nvPr/>
            </p:nvSpPr>
            <p:spPr>
              <a:xfrm>
                <a:off x="2250426" y="3539888"/>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𝑄</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−1</m:t>
                                </m:r>
                              </m:e>
                              <m:e>
                                <m:r>
                                  <a:rPr lang="en-US" altLang="ja-JP" sz="825" i="1">
                                    <a:latin typeface="Cambria Math" panose="02040503050406030204" pitchFamily="18" charset="0"/>
                                  </a:rPr>
                                  <m:t>0</m:t>
                                </m:r>
                              </m:e>
                            </m:mr>
                          </m:m>
                        </m:e>
                      </m:d>
                    </m:oMath>
                  </m:oMathPara>
                </a14:m>
                <a:endParaRPr lang="ja-JP" altLang="en-US" sz="825"/>
              </a:p>
            </p:txBody>
          </p:sp>
        </mc:Choice>
        <mc:Fallback>
          <p:sp>
            <p:nvSpPr>
              <p:cNvPr id="15" name="テキスト ボックス 14">
                <a:extLst>
                  <a:ext uri="{FF2B5EF4-FFF2-40B4-BE49-F238E27FC236}">
                    <a16:creationId xmlns:a16="http://schemas.microsoft.com/office/drawing/2014/main" id="{F4C150E1-F565-5C47-8A82-0BE0DA9716A5}"/>
                  </a:ext>
                </a:extLst>
              </p:cNvPr>
              <p:cNvSpPr txBox="1">
                <a:spLocks noRot="1" noChangeAspect="1" noMove="1" noResize="1" noEditPoints="1" noAdjustHandles="1" noChangeArrowheads="1" noChangeShapeType="1" noTextEdit="1"/>
              </p:cNvSpPr>
              <p:nvPr/>
            </p:nvSpPr>
            <p:spPr>
              <a:xfrm>
                <a:off x="2250426" y="3539888"/>
                <a:ext cx="599208" cy="211725"/>
              </a:xfrm>
              <a:prstGeom prst="rect">
                <a:avLst/>
              </a:prstGeom>
              <a:blipFill>
                <a:blip r:embed="rId2"/>
                <a:stretch>
                  <a:fillRect l="-8333"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B20DBB8B-46F2-FA46-9739-542F9F888782}"/>
                  </a:ext>
                </a:extLst>
              </p:cNvPr>
              <p:cNvSpPr txBox="1"/>
              <p:nvPr/>
            </p:nvSpPr>
            <p:spPr>
              <a:xfrm>
                <a:off x="5670297" y="2880004"/>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mr>
                            <m:mr>
                              <m:e>
                                <m:r>
                                  <a:rPr lang="en-US" altLang="ja-JP" sz="825" i="1">
                                    <a:latin typeface="Cambria Math" panose="02040503050406030204" pitchFamily="18" charset="0"/>
                                  </a:rPr>
                                  <m:t>2</m:t>
                                </m:r>
                              </m:e>
                              <m:e>
                                <m:r>
                                  <a:rPr lang="en-US" altLang="ja-JP" sz="825" i="1">
                                    <a:latin typeface="Cambria Math" panose="02040503050406030204" pitchFamily="18" charset="0"/>
                                  </a:rPr>
                                  <m:t>0</m:t>
                                </m:r>
                              </m:e>
                            </m:mr>
                          </m:m>
                        </m:e>
                      </m:d>
                    </m:oMath>
                  </m:oMathPara>
                </a14:m>
                <a:endParaRPr lang="ja-JP" altLang="en-US" sz="825"/>
              </a:p>
            </p:txBody>
          </p:sp>
        </mc:Choice>
        <mc:Fallback>
          <p:sp>
            <p:nvSpPr>
              <p:cNvPr id="16" name="テキスト ボックス 15">
                <a:extLst>
                  <a:ext uri="{FF2B5EF4-FFF2-40B4-BE49-F238E27FC236}">
                    <a16:creationId xmlns:a16="http://schemas.microsoft.com/office/drawing/2014/main" id="{B20DBB8B-46F2-FA46-9739-542F9F888782}"/>
                  </a:ext>
                </a:extLst>
              </p:cNvPr>
              <p:cNvSpPr txBox="1">
                <a:spLocks noRot="1" noChangeAspect="1" noMove="1" noResize="1" noEditPoints="1" noAdjustHandles="1" noChangeArrowheads="1" noChangeShapeType="1" noTextEdit="1"/>
              </p:cNvSpPr>
              <p:nvPr/>
            </p:nvSpPr>
            <p:spPr>
              <a:xfrm>
                <a:off x="5670297" y="2880004"/>
                <a:ext cx="599208" cy="211725"/>
              </a:xfrm>
              <a:prstGeom prst="rect">
                <a:avLst/>
              </a:prstGeom>
              <a:blipFill>
                <a:blip r:embed="rId3"/>
                <a:stretch>
                  <a:fillRect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5B5B584-0B59-154F-AE8B-675B6C4F58A0}"/>
              </a:ext>
            </a:extLst>
          </p:cNvPr>
          <p:cNvSpPr txBox="1"/>
          <p:nvPr/>
        </p:nvSpPr>
        <p:spPr>
          <a:xfrm>
            <a:off x="3829860" y="3804554"/>
            <a:ext cx="599209"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正定値</a:t>
            </a: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8CEA2CCF-CB1F-7E4B-BEDF-B0E589259080}"/>
                  </a:ext>
                </a:extLst>
              </p:cNvPr>
              <p:cNvSpPr txBox="1"/>
              <p:nvPr/>
            </p:nvSpPr>
            <p:spPr>
              <a:xfrm>
                <a:off x="2083080" y="3128499"/>
                <a:ext cx="599208" cy="1292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a:rPr lang="en-US" altLang="ja-JP" sz="825" i="1">
                              <a:latin typeface="Cambria Math" panose="02040503050406030204" pitchFamily="18" charset="0"/>
                            </a:rPr>
                            <m:t>−1</m:t>
                          </m:r>
                        </m:sup>
                      </m:sSup>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𝑄</m:t>
                          </m:r>
                        </m:e>
                        <m:sup>
                          <m:r>
                            <m:rPr>
                              <m:sty m:val="p"/>
                            </m:rPr>
                            <a:rPr lang="en-US" altLang="ja-JP" sz="825">
                              <a:latin typeface="Cambria Math" panose="02040503050406030204" pitchFamily="18" charset="0"/>
                            </a:rPr>
                            <m:t>T</m:t>
                          </m:r>
                        </m:sup>
                      </m:sSup>
                    </m:oMath>
                  </m:oMathPara>
                </a14:m>
                <a:endParaRPr lang="ja-JP" altLang="en-US" sz="825"/>
              </a:p>
            </p:txBody>
          </p:sp>
        </mc:Choice>
        <mc:Fallback>
          <p:sp>
            <p:nvSpPr>
              <p:cNvPr id="20" name="テキスト ボックス 19">
                <a:extLst>
                  <a:ext uri="{FF2B5EF4-FFF2-40B4-BE49-F238E27FC236}">
                    <a16:creationId xmlns:a16="http://schemas.microsoft.com/office/drawing/2014/main" id="{8CEA2CCF-CB1F-7E4B-BEDF-B0E589259080}"/>
                  </a:ext>
                </a:extLst>
              </p:cNvPr>
              <p:cNvSpPr txBox="1">
                <a:spLocks noRot="1" noChangeAspect="1" noMove="1" noResize="1" noEditPoints="1" noAdjustHandles="1" noChangeArrowheads="1" noChangeShapeType="1" noTextEdit="1"/>
              </p:cNvSpPr>
              <p:nvPr/>
            </p:nvSpPr>
            <p:spPr>
              <a:xfrm>
                <a:off x="2083080" y="3128499"/>
                <a:ext cx="599208" cy="129266"/>
              </a:xfrm>
              <a:prstGeom prst="rect">
                <a:avLst/>
              </a:prstGeom>
              <a:blipFill>
                <a:blip r:embed="rId4"/>
                <a:stretch>
                  <a:fillRect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61B4BE75-95F8-7E4D-B5F3-34F9EBD50D0A}"/>
                  </a:ext>
                </a:extLst>
              </p:cNvPr>
              <p:cNvSpPr txBox="1"/>
              <p:nvPr/>
            </p:nvSpPr>
            <p:spPr>
              <a:xfrm>
                <a:off x="1881678" y="3272218"/>
                <a:ext cx="910325"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m:t>
                      </m:r>
                    </m:oMath>
                  </m:oMathPara>
                </a14:m>
                <a:endParaRPr lang="ja-JP" altLang="en-US" sz="825"/>
              </a:p>
            </p:txBody>
          </p:sp>
        </mc:Choice>
        <mc:Fallback>
          <p:sp>
            <p:nvSpPr>
              <p:cNvPr id="21" name="テキスト ボックス 20">
                <a:extLst>
                  <a:ext uri="{FF2B5EF4-FFF2-40B4-BE49-F238E27FC236}">
                    <a16:creationId xmlns:a16="http://schemas.microsoft.com/office/drawing/2014/main" id="{61B4BE75-95F8-7E4D-B5F3-34F9EBD50D0A}"/>
                  </a:ext>
                </a:extLst>
              </p:cNvPr>
              <p:cNvSpPr txBox="1">
                <a:spLocks noRot="1" noChangeAspect="1" noMove="1" noResize="1" noEditPoints="1" noAdjustHandles="1" noChangeArrowheads="1" noChangeShapeType="1" noTextEdit="1"/>
              </p:cNvSpPr>
              <p:nvPr/>
            </p:nvSpPr>
            <p:spPr>
              <a:xfrm>
                <a:off x="1881678" y="3272218"/>
                <a:ext cx="910325" cy="126958"/>
              </a:xfrm>
              <a:prstGeom prst="rect">
                <a:avLst/>
              </a:prstGeom>
              <a:blipFill>
                <a:blip r:embed="rId5"/>
                <a:stretch>
                  <a:fillRect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E0A72196-B3C2-0F4A-88DF-2FB91B50F8E4}"/>
                  </a:ext>
                </a:extLst>
              </p:cNvPr>
              <p:cNvSpPr txBox="1"/>
              <p:nvPr/>
            </p:nvSpPr>
            <p:spPr>
              <a:xfrm>
                <a:off x="4147788" y="2752908"/>
                <a:ext cx="719325" cy="1384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r>
                        <a:rPr lang="en-US" altLang="ja-JP" sz="900" i="1">
                          <a:latin typeface="Cambria Math" panose="02040503050406030204" pitchFamily="18" charset="0"/>
                          <a:ea typeface="Cambria Math" panose="02040503050406030204" pitchFamily="18" charset="0"/>
                        </a:rPr>
                        <m:t>∀</m:t>
                      </m:r>
                      <m:sSup>
                        <m:sSupPr>
                          <m:ctrlPr>
                            <a:rPr lang="en-US" altLang="ja-JP" sz="900" i="1">
                              <a:latin typeface="Cambria Math" panose="02040503050406030204" pitchFamily="18" charset="0"/>
                            </a:rPr>
                          </m:ctrlPr>
                        </m:sSupPr>
                        <m:e>
                          <m:r>
                            <a:rPr lang="en-US" altLang="ja-JP" sz="900" i="1">
                              <a:latin typeface="Cambria Math" panose="02040503050406030204" pitchFamily="18" charset="0"/>
                            </a:rPr>
                            <m:t> </m:t>
                          </m:r>
                          <m:r>
                            <a:rPr lang="en-US" altLang="ja-JP" sz="900" i="1">
                              <a:latin typeface="Cambria Math" panose="02040503050406030204" pitchFamily="18" charset="0"/>
                            </a:rPr>
                            <m:t>𝐴</m:t>
                          </m:r>
                        </m:e>
                        <m:sup>
                          <m:r>
                            <m:rPr>
                              <m:sty m:val="p"/>
                            </m:rPr>
                            <a:rPr lang="en-US" altLang="ja-JP" sz="900">
                              <a:latin typeface="Cambria Math" panose="02040503050406030204" pitchFamily="18" charset="0"/>
                            </a:rPr>
                            <m:t>T</m:t>
                          </m:r>
                        </m:sup>
                      </m:sSup>
                      <m:r>
                        <a:rPr lang="en-US" altLang="ja-JP" sz="900" i="1">
                          <a:latin typeface="Cambria Math" panose="02040503050406030204" pitchFamily="18" charset="0"/>
                        </a:rPr>
                        <m:t>𝐴</m:t>
                      </m:r>
                    </m:oMath>
                  </m:oMathPara>
                </a14:m>
                <a:endParaRPr lang="ja-JP" altLang="en-US" sz="900"/>
              </a:p>
            </p:txBody>
          </p:sp>
        </mc:Choice>
        <mc:Fallback>
          <p:sp>
            <p:nvSpPr>
              <p:cNvPr id="24" name="テキスト ボックス 23">
                <a:extLst>
                  <a:ext uri="{FF2B5EF4-FFF2-40B4-BE49-F238E27FC236}">
                    <a16:creationId xmlns:a16="http://schemas.microsoft.com/office/drawing/2014/main" id="{E0A72196-B3C2-0F4A-88DF-2FB91B50F8E4}"/>
                  </a:ext>
                </a:extLst>
              </p:cNvPr>
              <p:cNvSpPr txBox="1">
                <a:spLocks noRot="1" noChangeAspect="1" noMove="1" noResize="1" noEditPoints="1" noAdjustHandles="1" noChangeArrowheads="1" noChangeShapeType="1" noTextEdit="1"/>
              </p:cNvSpPr>
              <p:nvPr/>
            </p:nvSpPr>
            <p:spPr>
              <a:xfrm>
                <a:off x="4147788" y="2752908"/>
                <a:ext cx="719325" cy="138499"/>
              </a:xfrm>
              <a:prstGeom prst="rect">
                <a:avLst/>
              </a:prstGeom>
              <a:blipFill>
                <a:blip r:embed="rId6"/>
                <a:stretch>
                  <a:fillRect t="-8333" b="-3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B6FA3EA0-C73F-6540-ABFD-7E9F0A325313}"/>
                  </a:ext>
                </a:extLst>
              </p:cNvPr>
              <p:cNvSpPr txBox="1"/>
              <p:nvPr/>
            </p:nvSpPr>
            <p:spPr>
              <a:xfrm>
                <a:off x="3913665" y="4048107"/>
                <a:ext cx="5992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&gt;0</m:t>
                      </m:r>
                    </m:oMath>
                  </m:oMathPara>
                </a14:m>
                <a:endParaRPr lang="ja-JP" altLang="en-US" sz="825"/>
              </a:p>
            </p:txBody>
          </p:sp>
        </mc:Choice>
        <mc:Fallback>
          <p:sp>
            <p:nvSpPr>
              <p:cNvPr id="25" name="テキスト ボックス 24">
                <a:extLst>
                  <a:ext uri="{FF2B5EF4-FFF2-40B4-BE49-F238E27FC236}">
                    <a16:creationId xmlns:a16="http://schemas.microsoft.com/office/drawing/2014/main" id="{B6FA3EA0-C73F-6540-ABFD-7E9F0A325313}"/>
                  </a:ext>
                </a:extLst>
              </p:cNvPr>
              <p:cNvSpPr txBox="1">
                <a:spLocks noRot="1" noChangeAspect="1" noMove="1" noResize="1" noEditPoints="1" noAdjustHandles="1" noChangeArrowheads="1" noChangeShapeType="1" noTextEdit="1"/>
              </p:cNvSpPr>
              <p:nvPr/>
            </p:nvSpPr>
            <p:spPr>
              <a:xfrm>
                <a:off x="3913665" y="4048107"/>
                <a:ext cx="599208" cy="126958"/>
              </a:xfrm>
              <a:prstGeom prst="rect">
                <a:avLst/>
              </a:prstGeom>
              <a:blipFill>
                <a:blip r:embed="rId7"/>
                <a:stretch>
                  <a:fillRect b="-90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F5D2F9CD-3579-9848-BD61-8928D4D36383}"/>
                  </a:ext>
                </a:extLst>
              </p:cNvPr>
              <p:cNvSpPr txBox="1"/>
              <p:nvPr/>
            </p:nvSpPr>
            <p:spPr>
              <a:xfrm>
                <a:off x="2964542" y="2330742"/>
                <a:ext cx="1183639" cy="256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m:t>
                          </m:r>
                        </m:e>
                        <m:sup>
                          <m:r>
                            <m:rPr>
                              <m:sty m:val="p"/>
                            </m:rPr>
                            <a:rPr lang="en-US" altLang="ja-JP" sz="825">
                              <a:latin typeface="Cambria Math" panose="02040503050406030204" pitchFamily="18" charset="0"/>
                            </a:rPr>
                            <m:t>T</m:t>
                          </m:r>
                        </m:sup>
                      </m:sSup>
                      <m:r>
                        <a:rPr lang="en-US" altLang="ja-JP" sz="825" i="1">
                          <a:latin typeface="Cambria Math" panose="02040503050406030204" pitchFamily="18" charset="0"/>
                        </a:rPr>
                        <m:t>𝐴</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𝐴𝐴</m:t>
                          </m:r>
                        </m:e>
                        <m:sup>
                          <m:r>
                            <m:rPr>
                              <m:sty m:val="p"/>
                            </m:rPr>
                            <a:rPr lang="en-US" altLang="ja-JP" sz="825">
                              <a:latin typeface="Cambria Math" panose="02040503050406030204" pitchFamily="18" charset="0"/>
                            </a:rPr>
                            <m:t>T</m:t>
                          </m:r>
                        </m:sup>
                      </m:sSup>
                    </m:oMath>
                  </m:oMathPara>
                </a14:m>
                <a:endParaRPr lang="en-US" altLang="ja-JP" sz="825"/>
              </a:p>
              <a:p>
                <a:pPr/>
                <a:r>
                  <a:rPr lang="ja-JP" altLang="en-US" sz="825"/>
                  <a:t>直交行列で対角化可能</a:t>
                </a:r>
              </a:p>
            </p:txBody>
          </p:sp>
        </mc:Choice>
        <mc:Fallback>
          <p:sp>
            <p:nvSpPr>
              <p:cNvPr id="26" name="テキスト ボックス 25">
                <a:extLst>
                  <a:ext uri="{FF2B5EF4-FFF2-40B4-BE49-F238E27FC236}">
                    <a16:creationId xmlns:a16="http://schemas.microsoft.com/office/drawing/2014/main" id="{F5D2F9CD-3579-9848-BD61-8928D4D36383}"/>
                  </a:ext>
                </a:extLst>
              </p:cNvPr>
              <p:cNvSpPr txBox="1">
                <a:spLocks noRot="1" noChangeAspect="1" noMove="1" noResize="1" noEditPoints="1" noAdjustHandles="1" noChangeArrowheads="1" noChangeShapeType="1" noTextEdit="1"/>
              </p:cNvSpPr>
              <p:nvPr/>
            </p:nvSpPr>
            <p:spPr>
              <a:xfrm>
                <a:off x="2964542" y="2330742"/>
                <a:ext cx="1183639" cy="256224"/>
              </a:xfrm>
              <a:prstGeom prst="rect">
                <a:avLst/>
              </a:prstGeom>
              <a:blipFill>
                <a:blip r:embed="rId8"/>
                <a:stretch>
                  <a:fillRect l="-5319" b="-2381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E118E6B8-8F62-A24C-B8C7-DC991865BF7A}"/>
                  </a:ext>
                </a:extLst>
              </p:cNvPr>
              <p:cNvSpPr txBox="1"/>
              <p:nvPr/>
            </p:nvSpPr>
            <p:spPr>
              <a:xfrm>
                <a:off x="3140403" y="2635538"/>
                <a:ext cx="599208"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m:t>𝐴</m:t>
                      </m:r>
                      <m:r>
                        <a:rPr lang="en-US" altLang="ja-JP"/>
                        <m:t>=</m:t>
                      </m:r>
                      <m:sSup>
                        <m:sSupPr>
                          <m:ctrlPr>
                            <a:rPr lang="en-US" altLang="ja-JP"/>
                          </m:ctrlPr>
                        </m:sSupPr>
                        <m:e>
                          <m:r>
                            <a:rPr lang="en-US" altLang="ja-JP"/>
                            <m:t>𝑄</m:t>
                          </m:r>
                          <m:r>
                            <m:rPr>
                              <m:sty m:val="p"/>
                            </m:rPr>
                            <a:rPr lang="el-GR" altLang="ja-JP"/>
                            <m:t>Λ</m:t>
                          </m:r>
                          <m:r>
                            <a:rPr lang="en-US" altLang="ja-JP"/>
                            <m:t>𝑄</m:t>
                          </m:r>
                        </m:e>
                        <m:sup>
                          <m:r>
                            <m:rPr>
                              <m:sty m:val="p"/>
                            </m:rPr>
                            <a:rPr lang="en-US" altLang="ja-JP"/>
                            <m:t>T</m:t>
                          </m:r>
                        </m:sup>
                      </m:sSup>
                    </m:oMath>
                  </m:oMathPara>
                </a14:m>
                <a:endParaRPr lang="ja-JP" altLang="en-US"/>
              </a:p>
            </p:txBody>
          </p:sp>
        </mc:Choice>
        <mc:Fallback>
          <p:sp>
            <p:nvSpPr>
              <p:cNvPr id="27" name="テキスト ボックス 26">
                <a:extLst>
                  <a:ext uri="{FF2B5EF4-FFF2-40B4-BE49-F238E27FC236}">
                    <a16:creationId xmlns:a16="http://schemas.microsoft.com/office/drawing/2014/main" id="{E118E6B8-8F62-A24C-B8C7-DC991865BF7A}"/>
                  </a:ext>
                </a:extLst>
              </p:cNvPr>
              <p:cNvSpPr txBox="1">
                <a:spLocks noRot="1" noChangeAspect="1" noMove="1" noResize="1" noEditPoints="1" noAdjustHandles="1" noChangeArrowheads="1" noChangeShapeType="1" noTextEdit="1"/>
              </p:cNvSpPr>
              <p:nvPr/>
            </p:nvSpPr>
            <p:spPr>
              <a:xfrm>
                <a:off x="3140403" y="2635538"/>
                <a:ext cx="599208" cy="164469"/>
              </a:xfrm>
              <a:prstGeom prst="rect">
                <a:avLst/>
              </a:prstGeom>
              <a:blipFill>
                <a:blip r:embed="rId9"/>
                <a:stretch>
                  <a:fillRect l="-8333" r="-4167" b="-28571"/>
                </a:stretch>
              </a:blipFill>
            </p:spPr>
            <p:txBody>
              <a:bodyPr/>
              <a:lstStyle/>
              <a:p>
                <a:r>
                  <a:rPr lang="ja-JP" altLang="en-US">
                    <a:noFill/>
                  </a:rPr>
                  <a:t> </a:t>
                </a:r>
              </a:p>
            </p:txBody>
          </p:sp>
        </mc:Fallback>
      </mc:AlternateContent>
      <p:sp>
        <p:nvSpPr>
          <p:cNvPr id="30" name="円/楕円 29">
            <a:extLst>
              <a:ext uri="{FF2B5EF4-FFF2-40B4-BE49-F238E27FC236}">
                <a16:creationId xmlns:a16="http://schemas.microsoft.com/office/drawing/2014/main" id="{747F2193-208F-AD44-9916-42A5EFDE58F0}"/>
              </a:ext>
            </a:extLst>
          </p:cNvPr>
          <p:cNvSpPr/>
          <p:nvPr/>
        </p:nvSpPr>
        <p:spPr>
          <a:xfrm>
            <a:off x="1175314" y="1711724"/>
            <a:ext cx="5981227" cy="3157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585C1313-57D9-1342-BF3C-17644971DC0B}"/>
                  </a:ext>
                </a:extLst>
              </p:cNvPr>
              <p:cNvSpPr txBox="1"/>
              <p:nvPr/>
            </p:nvSpPr>
            <p:spPr>
              <a:xfrm>
                <a:off x="4302924" y="1890764"/>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m:t>𝐴</m:t>
                      </m:r>
                      <m:r>
                        <a:rPr lang="en-US" altLang="ja-JP"/>
                        <m:t>=</m:t>
                      </m:r>
                      <m:sSup>
                        <m:sSupPr>
                          <m:ctrlPr>
                            <a:rPr lang="en-US" altLang="ja-JP"/>
                          </m:ctrlPr>
                        </m:sSupPr>
                        <m:e>
                          <m:r>
                            <a:rPr lang="en-US" altLang="ja-JP"/>
                            <m:t>𝑋</m:t>
                          </m:r>
                          <m:r>
                            <m:rPr>
                              <m:sty m:val="p"/>
                            </m:rPr>
                            <a:rPr lang="el-GR" altLang="ja-JP"/>
                            <m:t>Λ</m:t>
                          </m:r>
                          <m:r>
                            <a:rPr lang="en-US" altLang="ja-JP"/>
                            <m:t>𝑋</m:t>
                          </m:r>
                        </m:e>
                        <m:sup>
                          <m:r>
                            <a:rPr lang="en-US" altLang="ja-JP"/>
                            <m:t>−1</m:t>
                          </m:r>
                        </m:sup>
                      </m:sSup>
                    </m:oMath>
                  </m:oMathPara>
                </a14:m>
                <a:endParaRPr lang="ja-JP" altLang="en-US"/>
              </a:p>
            </p:txBody>
          </p:sp>
        </mc:Choice>
        <mc:Fallback>
          <p:sp>
            <p:nvSpPr>
              <p:cNvPr id="32" name="テキスト ボックス 31">
                <a:extLst>
                  <a:ext uri="{FF2B5EF4-FFF2-40B4-BE49-F238E27FC236}">
                    <a16:creationId xmlns:a16="http://schemas.microsoft.com/office/drawing/2014/main" id="{585C1313-57D9-1342-BF3C-17644971DC0B}"/>
                  </a:ext>
                </a:extLst>
              </p:cNvPr>
              <p:cNvSpPr txBox="1">
                <a:spLocks noRot="1" noChangeAspect="1" noMove="1" noResize="1" noEditPoints="1" noAdjustHandles="1" noChangeArrowheads="1" noChangeShapeType="1" noTextEdit="1"/>
              </p:cNvSpPr>
              <p:nvPr/>
            </p:nvSpPr>
            <p:spPr>
              <a:xfrm>
                <a:off x="4302924" y="1890764"/>
                <a:ext cx="774007" cy="161454"/>
              </a:xfrm>
              <a:prstGeom prst="rect">
                <a:avLst/>
              </a:prstGeom>
              <a:blipFill>
                <a:blip r:embed="rId10"/>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6DEF32E-4A41-E94F-B01A-1BB1BC0CCC2B}"/>
                  </a:ext>
                </a:extLst>
              </p:cNvPr>
              <p:cNvSpPr txBox="1"/>
              <p:nvPr/>
            </p:nvSpPr>
            <p:spPr>
              <a:xfrm>
                <a:off x="2346741" y="203992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xmlns="">
          <p:sp>
            <p:nvSpPr>
              <p:cNvPr id="34" name="テキスト ボックス 33">
                <a:extLst>
                  <a:ext uri="{FF2B5EF4-FFF2-40B4-BE49-F238E27FC236}">
                    <a16:creationId xmlns:a16="http://schemas.microsoft.com/office/drawing/2014/main" id="{46DEF32E-4A41-E94F-B01A-1BB1BC0CCC2B}"/>
                  </a:ext>
                </a:extLst>
              </p:cNvPr>
              <p:cNvSpPr txBox="1">
                <a:spLocks noRot="1" noChangeAspect="1" noMove="1" noResize="1" noEditPoints="1" noAdjustHandles="1" noChangeArrowheads="1" noChangeShapeType="1" noTextEdit="1"/>
              </p:cNvSpPr>
              <p:nvPr/>
            </p:nvSpPr>
            <p:spPr>
              <a:xfrm>
                <a:off x="2346741" y="2039929"/>
                <a:ext cx="599208" cy="211725"/>
              </a:xfrm>
              <a:prstGeom prst="rect">
                <a:avLst/>
              </a:prstGeom>
              <a:blipFill>
                <a:blip r:embed="rId13"/>
                <a:stretch>
                  <a:fillRect b="-1111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320E64B2-6CB5-0A42-8431-6D7D3027E6B1}"/>
                  </a:ext>
                </a:extLst>
              </p:cNvPr>
              <p:cNvSpPr txBox="1"/>
              <p:nvPr/>
            </p:nvSpPr>
            <p:spPr>
              <a:xfrm>
                <a:off x="5452898" y="2050089"/>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0</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1</m:t>
                                </m:r>
                              </m:e>
                            </m:mr>
                          </m:m>
                        </m:e>
                      </m:d>
                    </m:oMath>
                  </m:oMathPara>
                </a14:m>
                <a:endParaRPr lang="ja-JP" altLang="en-US" sz="825"/>
              </a:p>
            </p:txBody>
          </p:sp>
        </mc:Choice>
        <mc:Fallback>
          <p:sp>
            <p:nvSpPr>
              <p:cNvPr id="35" name="テキスト ボックス 34">
                <a:extLst>
                  <a:ext uri="{FF2B5EF4-FFF2-40B4-BE49-F238E27FC236}">
                    <a16:creationId xmlns:a16="http://schemas.microsoft.com/office/drawing/2014/main" id="{320E64B2-6CB5-0A42-8431-6D7D3027E6B1}"/>
                  </a:ext>
                </a:extLst>
              </p:cNvPr>
              <p:cNvSpPr txBox="1">
                <a:spLocks noRot="1" noChangeAspect="1" noMove="1" noResize="1" noEditPoints="1" noAdjustHandles="1" noChangeArrowheads="1" noChangeShapeType="1" noTextEdit="1"/>
              </p:cNvSpPr>
              <p:nvPr/>
            </p:nvSpPr>
            <p:spPr>
              <a:xfrm>
                <a:off x="5452898" y="2050089"/>
                <a:ext cx="599208" cy="211725"/>
              </a:xfrm>
              <a:prstGeom prst="rect">
                <a:avLst/>
              </a:prstGeom>
              <a:blipFill>
                <a:blip r:embed="rId14"/>
                <a:stretch>
                  <a:fillRect b="-11111"/>
                </a:stretch>
              </a:blipFill>
            </p:spPr>
            <p:txBody>
              <a:bodyPr/>
              <a:lstStyle/>
              <a:p>
                <a:r>
                  <a:rPr lang="ja-JP" altLang="en-US">
                    <a:noFill/>
                  </a:rPr>
                  <a:t> </a:t>
                </a:r>
              </a:p>
            </p:txBody>
          </p:sp>
        </mc:Fallback>
      </mc:AlternateContent>
      <p:sp>
        <p:nvSpPr>
          <p:cNvPr id="36" name="円/楕円 35">
            <a:extLst>
              <a:ext uri="{FF2B5EF4-FFF2-40B4-BE49-F238E27FC236}">
                <a16:creationId xmlns:a16="http://schemas.microsoft.com/office/drawing/2014/main" id="{5DF21DCC-71F2-D840-8CCC-5A148E641DFA}"/>
              </a:ext>
            </a:extLst>
          </p:cNvPr>
          <p:cNvSpPr/>
          <p:nvPr/>
        </p:nvSpPr>
        <p:spPr>
          <a:xfrm>
            <a:off x="936615" y="953951"/>
            <a:ext cx="6873107" cy="43492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2F3E3310-B650-654B-99D1-D42CD36ED52B}"/>
                  </a:ext>
                </a:extLst>
              </p:cNvPr>
              <p:cNvSpPr txBox="1"/>
              <p:nvPr/>
            </p:nvSpPr>
            <p:spPr>
              <a:xfrm>
                <a:off x="1753678" y="1772183"/>
                <a:ext cx="599208"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2</m:t>
                                </m:r>
                              </m:e>
                              <m:e>
                                <m:r>
                                  <a:rPr lang="en-US" altLang="ja-JP" sz="825" i="1">
                                    <a:latin typeface="Cambria Math" panose="02040503050406030204" pitchFamily="18" charset="0"/>
                                  </a:rPr>
                                  <m:t>1</m:t>
                                </m:r>
                              </m:e>
                            </m:mr>
                            <m:mr>
                              <m:e>
                                <m:r>
                                  <a:rPr lang="en-US" altLang="ja-JP" sz="825" i="1">
                                    <a:latin typeface="Cambria Math" panose="02040503050406030204" pitchFamily="18" charset="0"/>
                                  </a:rPr>
                                  <m:t>0</m:t>
                                </m:r>
                              </m:e>
                              <m:e>
                                <m:r>
                                  <a:rPr lang="en-US" altLang="ja-JP" sz="825" i="1">
                                    <a:latin typeface="Cambria Math" panose="02040503050406030204" pitchFamily="18" charset="0"/>
                                  </a:rPr>
                                  <m:t>2</m:t>
                                </m:r>
                              </m:e>
                            </m:mr>
                          </m:m>
                        </m:e>
                      </m:d>
                    </m:oMath>
                  </m:oMathPara>
                </a14:m>
                <a:endParaRPr lang="ja-JP" altLang="en-US" sz="825"/>
              </a:p>
            </p:txBody>
          </p:sp>
        </mc:Choice>
        <mc:Fallback>
          <p:sp>
            <p:nvSpPr>
              <p:cNvPr id="40" name="テキスト ボックス 39">
                <a:extLst>
                  <a:ext uri="{FF2B5EF4-FFF2-40B4-BE49-F238E27FC236}">
                    <a16:creationId xmlns:a16="http://schemas.microsoft.com/office/drawing/2014/main" id="{2F3E3310-B650-654B-99D1-D42CD36ED52B}"/>
                  </a:ext>
                </a:extLst>
              </p:cNvPr>
              <p:cNvSpPr txBox="1">
                <a:spLocks noRot="1" noChangeAspect="1" noMove="1" noResize="1" noEditPoints="1" noAdjustHandles="1" noChangeArrowheads="1" noChangeShapeType="1" noTextEdit="1"/>
              </p:cNvSpPr>
              <p:nvPr/>
            </p:nvSpPr>
            <p:spPr>
              <a:xfrm>
                <a:off x="1753678" y="1772183"/>
                <a:ext cx="599208" cy="211725"/>
              </a:xfrm>
              <a:prstGeom prst="rect">
                <a:avLst/>
              </a:prstGeom>
              <a:blipFill>
                <a:blip r:embed="rId15"/>
                <a:stretch>
                  <a:fillRect b="-17647"/>
                </a:stretch>
              </a:blipFill>
            </p:spPr>
            <p:txBody>
              <a:bodyPr/>
              <a:lstStyle/>
              <a:p>
                <a:r>
                  <a:rPr lang="ja-JP" altLang="en-US">
                    <a:noFill/>
                  </a:rPr>
                  <a:t> </a:t>
                </a:r>
              </a:p>
            </p:txBody>
          </p:sp>
        </mc:Fallback>
      </mc:AlternateContent>
      <p:sp>
        <p:nvSpPr>
          <p:cNvPr id="50" name="円/楕円 49">
            <a:extLst>
              <a:ext uri="{FF2B5EF4-FFF2-40B4-BE49-F238E27FC236}">
                <a16:creationId xmlns:a16="http://schemas.microsoft.com/office/drawing/2014/main" id="{ADCEC2E1-C343-6349-B68B-5E9D3AE54D71}"/>
              </a:ext>
            </a:extLst>
          </p:cNvPr>
          <p:cNvSpPr/>
          <p:nvPr/>
        </p:nvSpPr>
        <p:spPr>
          <a:xfrm>
            <a:off x="691852" y="345104"/>
            <a:ext cx="7378259" cy="51412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D344F7-89C0-B041-A2A8-288367E3BB99}"/>
                  </a:ext>
                </a:extLst>
              </p:cNvPr>
              <p:cNvSpPr txBox="1"/>
              <p:nvPr/>
            </p:nvSpPr>
            <p:spPr>
              <a:xfrm>
                <a:off x="3923342" y="347735"/>
                <a:ext cx="1134066"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𝑚</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xmlns="">
          <p:sp>
            <p:nvSpPr>
              <p:cNvPr id="49" name="テキスト ボックス 48">
                <a:extLst>
                  <a:ext uri="{FF2B5EF4-FFF2-40B4-BE49-F238E27FC236}">
                    <a16:creationId xmlns:a16="http://schemas.microsoft.com/office/drawing/2014/main" id="{8BD344F7-89C0-B041-A2A8-288367E3BB99}"/>
                  </a:ext>
                </a:extLst>
              </p:cNvPr>
              <p:cNvSpPr txBox="1">
                <a:spLocks noRot="1" noChangeAspect="1" noMove="1" noResize="1" noEditPoints="1" noAdjustHandles="1" noChangeArrowheads="1" noChangeShapeType="1" noTextEdit="1"/>
              </p:cNvSpPr>
              <p:nvPr/>
            </p:nvSpPr>
            <p:spPr>
              <a:xfrm>
                <a:off x="3923342" y="347735"/>
                <a:ext cx="1134066" cy="253787"/>
              </a:xfrm>
              <a:prstGeom prst="rect">
                <a:avLst/>
              </a:prstGeom>
              <a:blipFill>
                <a:blip r:embed="rId17"/>
                <a:stretch>
                  <a:fillRect b="-14286"/>
                </a:stretch>
              </a:blipFill>
            </p:spPr>
            <p:txBody>
              <a:bodyPr/>
              <a:lstStyle/>
              <a:p>
                <a:r>
                  <a:rPr lang="ja-JP" altLang="en-US">
                    <a:noFill/>
                  </a:rPr>
                  <a:t> </a:t>
                </a:r>
              </a:p>
            </p:txBody>
          </p:sp>
        </mc:Fallback>
      </mc:AlternateContent>
      <p:cxnSp>
        <p:nvCxnSpPr>
          <p:cNvPr id="52" name="直線コネクタ 51">
            <a:extLst>
              <a:ext uri="{FF2B5EF4-FFF2-40B4-BE49-F238E27FC236}">
                <a16:creationId xmlns:a16="http://schemas.microsoft.com/office/drawing/2014/main" id="{BE4C0801-EA7B-4A41-8D89-68B921F885B4}"/>
              </a:ext>
            </a:extLst>
          </p:cNvPr>
          <p:cNvCxnSpPr>
            <a:cxnSpLocks/>
            <a:stCxn id="37" idx="0"/>
          </p:cNvCxnSpPr>
          <p:nvPr/>
        </p:nvCxnSpPr>
        <p:spPr>
          <a:xfrm flipH="1">
            <a:off x="4386141" y="943250"/>
            <a:ext cx="39453" cy="435993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A0C6B52-1A03-2C44-A796-52BA219077DB}"/>
              </a:ext>
            </a:extLst>
          </p:cNvPr>
          <p:cNvSpPr txBox="1"/>
          <p:nvPr/>
        </p:nvSpPr>
        <p:spPr>
          <a:xfrm>
            <a:off x="3553900" y="1115025"/>
            <a:ext cx="954922" cy="230961"/>
          </a:xfrm>
          <a:prstGeom prst="rect">
            <a:avLst/>
          </a:prstGeom>
          <a:noFill/>
        </p:spPr>
        <p:txBody>
          <a:bodyPr wrap="square" rtlCol="0">
            <a:spAutoFit/>
          </a:bodyPr>
          <a:lstStyle/>
          <a:p>
            <a:r>
              <a:rPr lang="ja-JP" altLang="en-US" sz="901">
                <a:latin typeface="Arial Rounded MT Bold" panose="020F0704030504030204" pitchFamily="34" charset="0"/>
              </a:rPr>
              <a:t>可逆（正則）</a:t>
            </a:r>
          </a:p>
        </p:txBody>
      </p:sp>
      <p:sp>
        <p:nvSpPr>
          <p:cNvPr id="56" name="テキスト ボックス 55">
            <a:extLst>
              <a:ext uri="{FF2B5EF4-FFF2-40B4-BE49-F238E27FC236}">
                <a16:creationId xmlns:a16="http://schemas.microsoft.com/office/drawing/2014/main" id="{799F6ED4-7C4B-1146-9B2B-CFB76385BE17}"/>
              </a:ext>
            </a:extLst>
          </p:cNvPr>
          <p:cNvSpPr txBox="1"/>
          <p:nvPr/>
        </p:nvSpPr>
        <p:spPr>
          <a:xfrm>
            <a:off x="4521670" y="1132223"/>
            <a:ext cx="992579" cy="230961"/>
          </a:xfrm>
          <a:prstGeom prst="rect">
            <a:avLst/>
          </a:prstGeom>
          <a:noFill/>
        </p:spPr>
        <p:txBody>
          <a:bodyPr wrap="none" rtlCol="0">
            <a:spAutoFit/>
          </a:bodyPr>
          <a:lstStyle/>
          <a:p>
            <a:r>
              <a:rPr lang="ja-JP" altLang="en-US" sz="901">
                <a:latin typeface="Arial Rounded MT Bold" panose="020F0704030504030204" pitchFamily="34" charset="0"/>
              </a:rPr>
              <a:t>非可逆（特異）</a:t>
            </a:r>
          </a:p>
        </p:txBody>
      </p:sp>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151AE97B-F988-8941-8EAA-6E7C6C794FEC}"/>
                  </a:ext>
                </a:extLst>
              </p:cNvPr>
              <p:cNvSpPr txBox="1"/>
              <p:nvPr/>
            </p:nvSpPr>
            <p:spPr>
              <a:xfrm>
                <a:off x="4676975" y="1471624"/>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𝐿𝑈</m:t>
                      </m:r>
                    </m:oMath>
                  </m:oMathPara>
                </a14:m>
                <a:endParaRPr lang="ja-JP" altLang="en-US" sz="1049"/>
              </a:p>
            </p:txBody>
          </p:sp>
        </mc:Choice>
        <mc:Fallback>
          <p:sp>
            <p:nvSpPr>
              <p:cNvPr id="57" name="テキスト ボックス 56">
                <a:extLst>
                  <a:ext uri="{FF2B5EF4-FFF2-40B4-BE49-F238E27FC236}">
                    <a16:creationId xmlns:a16="http://schemas.microsoft.com/office/drawing/2014/main" id="{151AE97B-F988-8941-8EAA-6E7C6C794FEC}"/>
                  </a:ext>
                </a:extLst>
              </p:cNvPr>
              <p:cNvSpPr txBox="1">
                <a:spLocks noRot="1" noChangeAspect="1" noMove="1" noResize="1" noEditPoints="1" noAdjustHandles="1" noChangeArrowheads="1" noChangeShapeType="1" noTextEdit="1"/>
              </p:cNvSpPr>
              <p:nvPr/>
            </p:nvSpPr>
            <p:spPr>
              <a:xfrm>
                <a:off x="4676975" y="1471624"/>
                <a:ext cx="599208" cy="161454"/>
              </a:xfrm>
              <a:prstGeom prst="rect">
                <a:avLst/>
              </a:prstGeom>
              <a:blipFill>
                <a:blip r:embed="rId18"/>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F02EFAC8-5FE5-8342-B174-91445C56DD1F}"/>
                  </a:ext>
                </a:extLst>
              </p:cNvPr>
              <p:cNvSpPr txBox="1"/>
              <p:nvPr/>
            </p:nvSpPr>
            <p:spPr>
              <a:xfrm>
                <a:off x="3354200" y="610112"/>
                <a:ext cx="599208" cy="161454"/>
              </a:xfrm>
              <a:prstGeom prst="rect">
                <a:avLst/>
              </a:prstGeom>
              <a:solidFill>
                <a:schemeClr val="bg2">
                  <a:lumMod val="90000"/>
                </a:schemeClr>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ja-JP" sz="1049" i="1">
                          <a:latin typeface="Cambria Math" panose="02040503050406030204" pitchFamily="18" charset="0"/>
                        </a:rPr>
                        <m:t>𝐴</m:t>
                      </m:r>
                      <m:r>
                        <a:rPr lang="en-US" altLang="ja-JP" sz="1049" i="1">
                          <a:latin typeface="Cambria Math" panose="02040503050406030204" pitchFamily="18" charset="0"/>
                        </a:rPr>
                        <m:t>=</m:t>
                      </m:r>
                      <m:r>
                        <a:rPr lang="en-US" altLang="ja-JP" sz="1049" i="1">
                          <a:latin typeface="Cambria Math" panose="02040503050406030204" pitchFamily="18" charset="0"/>
                        </a:rPr>
                        <m:t>𝐶𝑅</m:t>
                      </m:r>
                    </m:oMath>
                  </m:oMathPara>
                </a14:m>
                <a:endParaRPr lang="ja-JP" altLang="en-US" sz="1049"/>
              </a:p>
            </p:txBody>
          </p:sp>
        </mc:Choice>
        <mc:Fallback xmlns="">
          <p:sp>
            <p:nvSpPr>
              <p:cNvPr id="61" name="テキスト ボックス 60">
                <a:extLst>
                  <a:ext uri="{FF2B5EF4-FFF2-40B4-BE49-F238E27FC236}">
                    <a16:creationId xmlns:a16="http://schemas.microsoft.com/office/drawing/2014/main" id="{F02EFAC8-5FE5-8342-B174-91445C56DD1F}"/>
                  </a:ext>
                </a:extLst>
              </p:cNvPr>
              <p:cNvSpPr txBox="1">
                <a:spLocks noRot="1" noChangeAspect="1" noMove="1" noResize="1" noEditPoints="1" noAdjustHandles="1" noChangeArrowheads="1" noChangeShapeType="1" noTextEdit="1"/>
              </p:cNvSpPr>
              <p:nvPr/>
            </p:nvSpPr>
            <p:spPr>
              <a:xfrm>
                <a:off x="3354200" y="610112"/>
                <a:ext cx="599208" cy="161454"/>
              </a:xfrm>
              <a:prstGeom prst="rect">
                <a:avLst/>
              </a:prstGeom>
              <a:blipFill>
                <a:blip r:embed="rId23"/>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EF279F2-F842-0647-9D82-75BF7BAE1EB8}"/>
                  </a:ext>
                </a:extLst>
              </p:cNvPr>
              <p:cNvSpPr txBox="1"/>
              <p:nvPr/>
            </p:nvSpPr>
            <p:spPr>
              <a:xfrm>
                <a:off x="4611110" y="611617"/>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𝑈</m:t>
                      </m:r>
                      <m:r>
                        <m:rPr>
                          <m:sty m:val="p"/>
                        </m:rPr>
                        <a:rPr lang="el-GR" altLang="ja-JP" sz="1049">
                          <a:latin typeface="Cambria Math" panose="02040503050406030204" pitchFamily="18" charset="0"/>
                        </a:rPr>
                        <m:t>Σ</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𝑉</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62" name="テキスト ボックス 61">
                <a:extLst>
                  <a:ext uri="{FF2B5EF4-FFF2-40B4-BE49-F238E27FC236}">
                    <a16:creationId xmlns:a16="http://schemas.microsoft.com/office/drawing/2014/main" id="{AEF279F2-F842-0647-9D82-75BF7BAE1EB8}"/>
                  </a:ext>
                </a:extLst>
              </p:cNvPr>
              <p:cNvSpPr txBox="1">
                <a:spLocks noRot="1" noChangeAspect="1" noMove="1" noResize="1" noEditPoints="1" noAdjustHandles="1" noChangeArrowheads="1" noChangeShapeType="1" noTextEdit="1"/>
              </p:cNvSpPr>
              <p:nvPr/>
            </p:nvSpPr>
            <p:spPr>
              <a:xfrm>
                <a:off x="4611110" y="611617"/>
                <a:ext cx="599208" cy="164469"/>
              </a:xfrm>
              <a:prstGeom prst="rect">
                <a:avLst/>
              </a:prstGeom>
              <a:blipFill>
                <a:blip r:embed="rId24"/>
                <a:stretch>
                  <a:fillRect l="-4082" r="-2041" b="-7692"/>
                </a:stretch>
              </a:blipFill>
            </p:spPr>
            <p:txBody>
              <a:bodyPr/>
              <a:lstStyle/>
              <a:p>
                <a:r>
                  <a:rPr lang="ja-JP" altLang="en-US">
                    <a:noFill/>
                  </a:rPr>
                  <a:t> </a:t>
                </a:r>
              </a:p>
            </p:txBody>
          </p:sp>
        </mc:Fallback>
      </mc:AlternateContent>
      <p:cxnSp>
        <p:nvCxnSpPr>
          <p:cNvPr id="3" name="直線矢印コネクタ 2">
            <a:extLst>
              <a:ext uri="{FF2B5EF4-FFF2-40B4-BE49-F238E27FC236}">
                <a16:creationId xmlns:a16="http://schemas.microsoft.com/office/drawing/2014/main" id="{213E9F24-F1FC-BC42-B91B-87B2AF8BD788}"/>
              </a:ext>
            </a:extLst>
          </p:cNvPr>
          <p:cNvCxnSpPr>
            <a:cxnSpLocks/>
          </p:cNvCxnSpPr>
          <p:nvPr/>
        </p:nvCxnSpPr>
        <p:spPr>
          <a:xfrm>
            <a:off x="4266667" y="1227894"/>
            <a:ext cx="295286" cy="65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ECC9AB91-70AD-0D41-8124-D6B04BA36DF8}"/>
                  </a:ext>
                </a:extLst>
              </p:cNvPr>
              <p:cNvSpPr txBox="1"/>
              <p:nvPr/>
            </p:nvSpPr>
            <p:spPr>
              <a:xfrm>
                <a:off x="1809293" y="1003463"/>
                <a:ext cx="737681" cy="2117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𝐴</m:t>
                      </m:r>
                      <m:r>
                        <a:rPr lang="en-US" altLang="ja-JP" sz="825" i="1">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3"/>
                                    <m:mcJc m:val="center"/>
                                  </m:mcPr>
                                </m:mc>
                              </m:mcs>
                              <m:ctrlPr>
                                <a:rPr lang="en-US" altLang="ja-JP" sz="825" i="1">
                                  <a:latin typeface="Cambria Math" panose="02040503050406030204" pitchFamily="18" charset="0"/>
                                </a:rPr>
                              </m:ctrlPr>
                            </m:mPr>
                            <m:mr>
                              <m:e>
                                <m:r>
                                  <m:rPr>
                                    <m:brk m:alnAt="7"/>
                                  </m:rPr>
                                  <a:rPr lang="en-US" altLang="ja-JP" sz="825" i="1">
                                    <a:latin typeface="Cambria Math" panose="02040503050406030204" pitchFamily="18" charset="0"/>
                                  </a:rPr>
                                  <m:t>1</m:t>
                                </m:r>
                              </m:e>
                              <m:e>
                                <m:r>
                                  <a:rPr lang="en-US" altLang="ja-JP" sz="825" i="1">
                                    <a:latin typeface="Cambria Math" panose="02040503050406030204" pitchFamily="18" charset="0"/>
                                  </a:rPr>
                                  <m:t>2</m:t>
                                </m:r>
                              </m:e>
                              <m:e>
                                <m:r>
                                  <a:rPr lang="en-US" altLang="ja-JP" sz="825" i="1">
                                    <a:latin typeface="Cambria Math" panose="02040503050406030204" pitchFamily="18" charset="0"/>
                                  </a:rPr>
                                  <m:t>3</m:t>
                                </m:r>
                              </m:e>
                            </m:mr>
                            <m:mr>
                              <m:e>
                                <m:r>
                                  <a:rPr lang="en-US" altLang="ja-JP" sz="825" i="1">
                                    <a:latin typeface="Cambria Math" panose="02040503050406030204" pitchFamily="18" charset="0"/>
                                  </a:rPr>
                                  <m:t>4</m:t>
                                </m:r>
                              </m:e>
                              <m:e>
                                <m:r>
                                  <a:rPr lang="en-US" altLang="ja-JP" sz="825" i="1">
                                    <a:latin typeface="Cambria Math" panose="02040503050406030204" pitchFamily="18" charset="0"/>
                                  </a:rPr>
                                  <m:t>5</m:t>
                                </m:r>
                              </m:e>
                              <m:e>
                                <m:r>
                                  <a:rPr lang="en-US" altLang="ja-JP" sz="825" i="1">
                                    <a:latin typeface="Cambria Math" panose="02040503050406030204" pitchFamily="18" charset="0"/>
                                  </a:rPr>
                                  <m:t>6</m:t>
                                </m:r>
                              </m:e>
                            </m:mr>
                          </m:m>
                        </m:e>
                      </m:d>
                    </m:oMath>
                  </m:oMathPara>
                </a14:m>
                <a:endParaRPr lang="ja-JP" altLang="en-US" sz="825"/>
              </a:p>
            </p:txBody>
          </p:sp>
        </mc:Choice>
        <mc:Fallback xmlns="">
          <p:sp>
            <p:nvSpPr>
              <p:cNvPr id="63" name="テキスト ボックス 62">
                <a:extLst>
                  <a:ext uri="{FF2B5EF4-FFF2-40B4-BE49-F238E27FC236}">
                    <a16:creationId xmlns:a16="http://schemas.microsoft.com/office/drawing/2014/main" id="{ECC9AB91-70AD-0D41-8124-D6B04BA36DF8}"/>
                  </a:ext>
                </a:extLst>
              </p:cNvPr>
              <p:cNvSpPr txBox="1">
                <a:spLocks noRot="1" noChangeAspect="1" noMove="1" noResize="1" noEditPoints="1" noAdjustHandles="1" noChangeArrowheads="1" noChangeShapeType="1" noTextEdit="1"/>
              </p:cNvSpPr>
              <p:nvPr/>
            </p:nvSpPr>
            <p:spPr>
              <a:xfrm>
                <a:off x="1809293" y="1003463"/>
                <a:ext cx="737681" cy="211725"/>
              </a:xfrm>
              <a:prstGeom prst="rect">
                <a:avLst/>
              </a:prstGeom>
              <a:blipFill>
                <a:blip r:embed="rId25"/>
                <a:stretch>
                  <a:fillRect t="-5882" b="-17647"/>
                </a:stretch>
              </a:blipFill>
            </p:spPr>
            <p:txBody>
              <a:bodyPr/>
              <a:lstStyle/>
              <a:p>
                <a:r>
                  <a:rPr lang="ja-JP" altLang="en-US">
                    <a:noFill/>
                  </a:rPr>
                  <a:t> </a:t>
                </a:r>
              </a:p>
            </p:txBody>
          </p:sp>
        </mc:Fallback>
      </mc:AlternateContent>
      <p:cxnSp>
        <p:nvCxnSpPr>
          <p:cNvPr id="66" name="直線矢印コネクタ 65">
            <a:extLst>
              <a:ext uri="{FF2B5EF4-FFF2-40B4-BE49-F238E27FC236}">
                <a16:creationId xmlns:a16="http://schemas.microsoft.com/office/drawing/2014/main" id="{0B977D5E-2658-4741-A857-0CB0F7C3BACA}"/>
              </a:ext>
            </a:extLst>
          </p:cNvPr>
          <p:cNvCxnSpPr>
            <a:cxnSpLocks/>
          </p:cNvCxnSpPr>
          <p:nvPr/>
        </p:nvCxnSpPr>
        <p:spPr>
          <a:xfrm>
            <a:off x="4070939" y="3804554"/>
            <a:ext cx="309661" cy="0"/>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40DCD359-ED21-2849-8C58-0246128AD0E1}"/>
                  </a:ext>
                </a:extLst>
              </p:cNvPr>
              <p:cNvSpPr txBox="1"/>
              <p:nvPr/>
            </p:nvSpPr>
            <p:spPr>
              <a:xfrm>
                <a:off x="4457064" y="1314933"/>
                <a:ext cx="973084" cy="126958"/>
              </a:xfrm>
              <a:prstGeom prst="rect">
                <a:avLst/>
              </a:prstGeom>
              <a:noFill/>
            </p:spPr>
            <p:txBody>
              <a:bodyPr wrap="square" lIns="0" tIns="0" rIns="0" bIns="0" rtlCol="0">
                <a:spAutoFit/>
              </a:bodyPr>
              <a:lstStyle/>
              <a:p>
                <a14:m>
                  <m:oMath xmlns:m="http://schemas.openxmlformats.org/officeDocument/2006/math">
                    <m:r>
                      <m:rPr>
                        <m:sty m:val="p"/>
                      </m:rPr>
                      <a:rPr lang="en-US" altLang="ja-JP" sz="825">
                        <a:latin typeface="Cambria Math" panose="02040503050406030204" pitchFamily="18" charset="0"/>
                      </a:rPr>
                      <m:t>det</m:t>
                    </m:r>
                    <m:r>
                      <a:rPr lang="en-US" altLang="ja-JP" sz="825" i="1">
                        <a:latin typeface="Cambria Math" panose="02040503050406030204" pitchFamily="18" charset="0"/>
                      </a:rPr>
                      <m:t>⁡(</m:t>
                    </m:r>
                    <m:r>
                      <a:rPr lang="en-US" altLang="ja-JP" sz="825" i="1">
                        <a:latin typeface="Cambria Math" panose="02040503050406030204" pitchFamily="18" charset="0"/>
                      </a:rPr>
                      <m:t>𝐴</m:t>
                    </m:r>
                    <m:r>
                      <a:rPr lang="en-US" altLang="ja-JP" sz="825" i="1">
                        <a:latin typeface="Cambria Math" panose="02040503050406030204" pitchFamily="18" charset="0"/>
                      </a:rPr>
                      <m:t>) =</m:t>
                    </m:r>
                  </m:oMath>
                </a14:m>
                <a:r>
                  <a:rPr lang="en-US" altLang="ja-JP" sz="825" dirty="0"/>
                  <a:t> 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p:sp>
            <p:nvSpPr>
              <p:cNvPr id="68" name="テキスト ボックス 67">
                <a:extLst>
                  <a:ext uri="{FF2B5EF4-FFF2-40B4-BE49-F238E27FC236}">
                    <a16:creationId xmlns:a16="http://schemas.microsoft.com/office/drawing/2014/main" id="{40DCD359-ED21-2849-8C58-0246128AD0E1}"/>
                  </a:ext>
                </a:extLst>
              </p:cNvPr>
              <p:cNvSpPr txBox="1">
                <a:spLocks noRot="1" noChangeAspect="1" noMove="1" noResize="1" noEditPoints="1" noAdjustHandles="1" noChangeArrowheads="1" noChangeShapeType="1" noTextEdit="1"/>
              </p:cNvSpPr>
              <p:nvPr/>
            </p:nvSpPr>
            <p:spPr>
              <a:xfrm>
                <a:off x="4457064" y="1314933"/>
                <a:ext cx="973084" cy="126958"/>
              </a:xfrm>
              <a:prstGeom prst="rect">
                <a:avLst/>
              </a:prstGeom>
              <a:blipFill>
                <a:blip r:embed="rId26"/>
                <a:stretch>
                  <a:fillRect l="-3846" t="-27273" b="-454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C1198DFD-4E03-E146-95FD-C50C89320D2F}"/>
                  </a:ext>
                </a:extLst>
              </p:cNvPr>
              <p:cNvSpPr txBox="1"/>
              <p:nvPr/>
            </p:nvSpPr>
            <p:spPr>
              <a:xfrm>
                <a:off x="3443313" y="1310756"/>
                <a:ext cx="1068010" cy="126958"/>
              </a:xfrm>
              <a:prstGeom prst="rect">
                <a:avLst/>
              </a:prstGeom>
              <a:noFill/>
            </p:spPr>
            <p:txBody>
              <a:bodyPr wrap="square" lIns="0" tIns="0" rIns="0" bIns="0" rtlCol="0">
                <a:spAutoFit/>
              </a:bodyPr>
              <a:lstStyle/>
              <a:p>
                <a14:m>
                  <m:oMath xmlns:m="http://schemas.openxmlformats.org/officeDocument/2006/math">
                    <m:func>
                      <m:funcPr>
                        <m:ctrlPr>
                          <a:rPr lang="en-US" altLang="ja-JP" sz="825" i="1">
                            <a:latin typeface="Cambria Math" panose="02040503050406030204" pitchFamily="18" charset="0"/>
                          </a:rPr>
                        </m:ctrlPr>
                      </m:funcPr>
                      <m:fName>
                        <m:r>
                          <m:rPr>
                            <m:sty m:val="p"/>
                          </m:rPr>
                          <a:rPr lang="en-US" altLang="ja-JP" sz="825">
                            <a:latin typeface="Cambria Math" panose="02040503050406030204" pitchFamily="18" charset="0"/>
                          </a:rPr>
                          <m:t>det</m:t>
                        </m:r>
                      </m:fName>
                      <m:e>
                        <m:d>
                          <m:dPr>
                            <m:ctrlPr>
                              <a:rPr lang="en-US" altLang="ja-JP" sz="825" i="1">
                                <a:latin typeface="Cambria Math" panose="02040503050406030204" pitchFamily="18" charset="0"/>
                              </a:rPr>
                            </m:ctrlPr>
                          </m:dPr>
                          <m:e>
                            <m:r>
                              <a:rPr lang="en-US" altLang="ja-JP" sz="825" i="1">
                                <a:latin typeface="Cambria Math" panose="02040503050406030204" pitchFamily="18" charset="0"/>
                              </a:rPr>
                              <m:t>𝐴</m:t>
                            </m:r>
                          </m:e>
                        </m:d>
                      </m:e>
                    </m:func>
                    <m:r>
                      <a:rPr lang="en-US" altLang="ja-JP" sz="825" i="1">
                        <a:latin typeface="Cambria Math" panose="02040503050406030204" pitchFamily="18" charset="0"/>
                      </a:rPr>
                      <m:t>≠ </m:t>
                    </m:r>
                  </m:oMath>
                </a14:m>
                <a:r>
                  <a:rPr lang="en-US" altLang="ja-JP" sz="825" dirty="0"/>
                  <a:t>0, </a:t>
                </a:r>
                <a14:m>
                  <m:oMath xmlns:m="http://schemas.openxmlformats.org/officeDocument/2006/math">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≠0</m:t>
                    </m:r>
                  </m:oMath>
                </a14:m>
                <a:endParaRPr lang="ja-JP" altLang="en-US" sz="825"/>
              </a:p>
            </p:txBody>
          </p:sp>
        </mc:Choice>
        <mc:Fallback>
          <p:sp>
            <p:nvSpPr>
              <p:cNvPr id="69" name="テキスト ボックス 68">
                <a:extLst>
                  <a:ext uri="{FF2B5EF4-FFF2-40B4-BE49-F238E27FC236}">
                    <a16:creationId xmlns:a16="http://schemas.microsoft.com/office/drawing/2014/main" id="{C1198DFD-4E03-E146-95FD-C50C89320D2F}"/>
                  </a:ext>
                </a:extLst>
              </p:cNvPr>
              <p:cNvSpPr txBox="1">
                <a:spLocks noRot="1" noChangeAspect="1" noMove="1" noResize="1" noEditPoints="1" noAdjustHandles="1" noChangeArrowheads="1" noChangeShapeType="1" noTextEdit="1"/>
              </p:cNvSpPr>
              <p:nvPr/>
            </p:nvSpPr>
            <p:spPr>
              <a:xfrm>
                <a:off x="3443313" y="1310756"/>
                <a:ext cx="1068010" cy="126958"/>
              </a:xfrm>
              <a:prstGeom prst="rect">
                <a:avLst/>
              </a:prstGeom>
              <a:blipFill>
                <a:blip r:embed="rId27"/>
                <a:stretch>
                  <a:fillRect l="-4706" t="-27273" b="-454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0" name="テキスト ボックス 69">
                <a:extLst>
                  <a:ext uri="{FF2B5EF4-FFF2-40B4-BE49-F238E27FC236}">
                    <a16:creationId xmlns:a16="http://schemas.microsoft.com/office/drawing/2014/main" id="{5DC10D94-B154-1B4B-83E2-9761F83ECD9C}"/>
                  </a:ext>
                </a:extLst>
              </p:cNvPr>
              <p:cNvSpPr txBox="1"/>
              <p:nvPr/>
            </p:nvSpPr>
            <p:spPr>
              <a:xfrm>
                <a:off x="5035737" y="3566108"/>
                <a:ext cx="248710" cy="13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900" i="1">
                          <a:latin typeface="Cambria Math" panose="02040503050406030204" pitchFamily="18" charset="0"/>
                          <a:ea typeface="Cambria Math" panose="02040503050406030204" pitchFamily="18" charset="0"/>
                        </a:rPr>
                        <m:t>Σ</m:t>
                      </m:r>
                    </m:oMath>
                  </m:oMathPara>
                </a14:m>
                <a:endParaRPr lang="ja-JP" altLang="en-US" sz="900"/>
              </a:p>
            </p:txBody>
          </p:sp>
        </mc:Choice>
        <mc:Fallback>
          <p:sp>
            <p:nvSpPr>
              <p:cNvPr id="70" name="テキスト ボックス 69">
                <a:extLst>
                  <a:ext uri="{FF2B5EF4-FFF2-40B4-BE49-F238E27FC236}">
                    <a16:creationId xmlns:a16="http://schemas.microsoft.com/office/drawing/2014/main" id="{5DC10D94-B154-1B4B-83E2-9761F83ECD9C}"/>
                  </a:ext>
                </a:extLst>
              </p:cNvPr>
              <p:cNvSpPr txBox="1">
                <a:spLocks noRot="1" noChangeAspect="1" noMove="1" noResize="1" noEditPoints="1" noAdjustHandles="1" noChangeArrowheads="1" noChangeShapeType="1" noTextEdit="1"/>
              </p:cNvSpPr>
              <p:nvPr/>
            </p:nvSpPr>
            <p:spPr>
              <a:xfrm>
                <a:off x="5035737" y="3566108"/>
                <a:ext cx="248710" cy="138499"/>
              </a:xfrm>
              <a:prstGeom prst="rect">
                <a:avLst/>
              </a:prstGeom>
              <a:blipFill>
                <a:blip r:embed="rId28"/>
                <a:stretch>
                  <a:fillRect/>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DD9B465-CC7F-FB41-B584-2ED54495A94D}"/>
              </a:ext>
            </a:extLst>
          </p:cNvPr>
          <p:cNvSpPr txBox="1"/>
          <p:nvPr/>
        </p:nvSpPr>
        <p:spPr>
          <a:xfrm>
            <a:off x="4896836" y="2937677"/>
            <a:ext cx="474964" cy="253787"/>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射影</a:t>
            </a:r>
          </a:p>
        </p:txBody>
      </p:sp>
      <mc:AlternateContent xmlns:mc="http://schemas.openxmlformats.org/markup-compatibility/2006">
        <mc:Choice xmlns:a14="http://schemas.microsoft.com/office/drawing/2010/main" Requires="a14">
          <p:sp>
            <p:nvSpPr>
              <p:cNvPr id="73" name="テキスト ボックス 72">
                <a:extLst>
                  <a:ext uri="{FF2B5EF4-FFF2-40B4-BE49-F238E27FC236}">
                    <a16:creationId xmlns:a16="http://schemas.microsoft.com/office/drawing/2014/main" id="{CAAFFC8F-3C48-1A4B-9489-FE90A881CFAE}"/>
                  </a:ext>
                </a:extLst>
              </p:cNvPr>
              <p:cNvSpPr txBox="1"/>
              <p:nvPr/>
            </p:nvSpPr>
            <p:spPr>
              <a:xfrm>
                <a:off x="2792442" y="1475477"/>
                <a:ext cx="599208"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𝐴</m:t>
                      </m:r>
                      <m:r>
                        <a:rPr lang="en-US" altLang="ja-JP" sz="1049">
                          <a:latin typeface="Cambria Math" panose="02040503050406030204" pitchFamily="18" charset="0"/>
                        </a:rPr>
                        <m:t>=</m:t>
                      </m:r>
                      <m:r>
                        <a:rPr lang="en-US" altLang="ja-JP" sz="1049">
                          <a:latin typeface="Cambria Math" panose="02040503050406030204" pitchFamily="18" charset="0"/>
                        </a:rPr>
                        <m:t>𝑄𝑅</m:t>
                      </m:r>
                    </m:oMath>
                  </m:oMathPara>
                </a14:m>
                <a:endParaRPr lang="ja-JP" altLang="en-US" sz="1049"/>
              </a:p>
            </p:txBody>
          </p:sp>
        </mc:Choice>
        <mc:Fallback>
          <p:sp>
            <p:nvSpPr>
              <p:cNvPr id="73" name="テキスト ボックス 72">
                <a:extLst>
                  <a:ext uri="{FF2B5EF4-FFF2-40B4-BE49-F238E27FC236}">
                    <a16:creationId xmlns:a16="http://schemas.microsoft.com/office/drawing/2014/main" id="{CAAFFC8F-3C48-1A4B-9489-FE90A881CFAE}"/>
                  </a:ext>
                </a:extLst>
              </p:cNvPr>
              <p:cNvSpPr txBox="1">
                <a:spLocks noRot="1" noChangeAspect="1" noMove="1" noResize="1" noEditPoints="1" noAdjustHandles="1" noChangeArrowheads="1" noChangeShapeType="1" noTextEdit="1"/>
              </p:cNvSpPr>
              <p:nvPr/>
            </p:nvSpPr>
            <p:spPr>
              <a:xfrm>
                <a:off x="2792442" y="1475477"/>
                <a:ext cx="599208" cy="161454"/>
              </a:xfrm>
              <a:prstGeom prst="rect">
                <a:avLst/>
              </a:prstGeom>
              <a:blipFill>
                <a:blip r:embed="rId29"/>
                <a:stretch>
                  <a:fillRect b="-2142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7" name="テキスト ボックス 76">
                <a:extLst>
                  <a:ext uri="{FF2B5EF4-FFF2-40B4-BE49-F238E27FC236}">
                    <a16:creationId xmlns:a16="http://schemas.microsoft.com/office/drawing/2014/main" id="{584E1502-0BB0-CA45-8173-A39FB4C646AA}"/>
                  </a:ext>
                </a:extLst>
              </p:cNvPr>
              <p:cNvSpPr txBox="1"/>
              <p:nvPr/>
            </p:nvSpPr>
            <p:spPr>
              <a:xfrm rot="10800000" flipV="1">
                <a:off x="4703959" y="1624559"/>
                <a:ext cx="920627"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ea typeface="Cambria Math" panose="02040503050406030204" pitchFamily="18" charset="0"/>
                        </a:rPr>
                        <m:t>𝑈</m:t>
                      </m:r>
                      <m:r>
                        <a:rPr lang="en-US" altLang="ja-JP" sz="825" i="1">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ja-JP" altLang="en-US" sz="825" i="1">
                          <a:latin typeface="Cambria Math" panose="02040503050406030204" pitchFamily="18" charset="0"/>
                          <a:ea typeface="Cambria Math" panose="02040503050406030204" pitchFamily="18" charset="0"/>
                        </a:rPr>
                        <m:t>ゼロ</m:t>
                      </m:r>
                      <m:r>
                        <a:rPr lang="ja-JP" altLang="en-US" sz="825" i="1">
                          <a:latin typeface="Cambria Math" panose="02040503050406030204" pitchFamily="18" charset="0"/>
                          <a:ea typeface="Cambria Math" panose="02040503050406030204" pitchFamily="18" charset="0"/>
                        </a:rPr>
                        <m:t>行を持つ</m:t>
                      </m:r>
                    </m:oMath>
                  </m:oMathPara>
                </a14:m>
                <a:endParaRPr lang="ja-JP" altLang="en-US" sz="825"/>
              </a:p>
            </p:txBody>
          </p:sp>
        </mc:Choice>
        <mc:Fallback>
          <p:sp>
            <p:nvSpPr>
              <p:cNvPr id="77" name="テキスト ボックス 76">
                <a:extLst>
                  <a:ext uri="{FF2B5EF4-FFF2-40B4-BE49-F238E27FC236}">
                    <a16:creationId xmlns:a16="http://schemas.microsoft.com/office/drawing/2014/main" id="{584E1502-0BB0-CA45-8173-A39FB4C646AA}"/>
                  </a:ext>
                </a:extLst>
              </p:cNvPr>
              <p:cNvSpPr txBox="1">
                <a:spLocks noRot="1" noChangeAspect="1" noMove="1" noResize="1" noEditPoints="1" noAdjustHandles="1" noChangeArrowheads="1" noChangeShapeType="1" noTextEdit="1"/>
              </p:cNvSpPr>
              <p:nvPr/>
            </p:nvSpPr>
            <p:spPr>
              <a:xfrm rot="10800000" flipV="1">
                <a:off x="4703959" y="1624559"/>
                <a:ext cx="920627" cy="126958"/>
              </a:xfrm>
              <a:prstGeom prst="rect">
                <a:avLst/>
              </a:prstGeom>
              <a:blipFill>
                <a:blip r:embed="rId30"/>
                <a:stretch>
                  <a:fillRect t="-9091" b="-454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8" name="テキスト ボックス 77">
                <a:extLst>
                  <a:ext uri="{FF2B5EF4-FFF2-40B4-BE49-F238E27FC236}">
                    <a16:creationId xmlns:a16="http://schemas.microsoft.com/office/drawing/2014/main" id="{A2EA152C-6A55-4945-8311-B194456CE517}"/>
                  </a:ext>
                </a:extLst>
              </p:cNvPr>
              <p:cNvSpPr txBox="1"/>
              <p:nvPr/>
            </p:nvSpPr>
            <p:spPr>
              <a:xfrm>
                <a:off x="6259183" y="1889087"/>
                <a:ext cx="774007" cy="161454"/>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m:t>𝐴</m:t>
                      </m:r>
                      <m:r>
                        <a:rPr lang="en-US" altLang="ja-JP"/>
                        <m:t>=</m:t>
                      </m:r>
                      <m:sSup>
                        <m:sSupPr>
                          <m:ctrlPr>
                            <a:rPr lang="en-US" altLang="ja-JP"/>
                          </m:ctrlPr>
                        </m:sSupPr>
                        <m:e>
                          <m:r>
                            <a:rPr lang="en-US" altLang="ja-JP"/>
                            <m:t>𝑋𝐽𝑋</m:t>
                          </m:r>
                        </m:e>
                        <m:sup>
                          <m:r>
                            <a:rPr lang="en-US" altLang="ja-JP"/>
                            <m:t>−1</m:t>
                          </m:r>
                        </m:sup>
                      </m:sSup>
                    </m:oMath>
                  </m:oMathPara>
                </a14:m>
                <a:endParaRPr lang="ja-JP" altLang="en-US"/>
              </a:p>
            </p:txBody>
          </p:sp>
        </mc:Choice>
        <mc:Fallback>
          <p:sp>
            <p:nvSpPr>
              <p:cNvPr id="78" name="テキスト ボックス 77">
                <a:extLst>
                  <a:ext uri="{FF2B5EF4-FFF2-40B4-BE49-F238E27FC236}">
                    <a16:creationId xmlns:a16="http://schemas.microsoft.com/office/drawing/2014/main" id="{A2EA152C-6A55-4945-8311-B194456CE517}"/>
                  </a:ext>
                </a:extLst>
              </p:cNvPr>
              <p:cNvSpPr txBox="1">
                <a:spLocks noRot="1" noChangeAspect="1" noMove="1" noResize="1" noEditPoints="1" noAdjustHandles="1" noChangeArrowheads="1" noChangeShapeType="1" noTextEdit="1"/>
              </p:cNvSpPr>
              <p:nvPr/>
            </p:nvSpPr>
            <p:spPr>
              <a:xfrm>
                <a:off x="6259183" y="1889087"/>
                <a:ext cx="774007" cy="161454"/>
              </a:xfrm>
              <a:prstGeom prst="rect">
                <a:avLst/>
              </a:prstGeom>
              <a:blipFill>
                <a:blip r:embed="rId31"/>
                <a:stretch>
                  <a:fillRect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C7866432-B683-694A-B73F-4F8A1FCCA86C}"/>
                  </a:ext>
                </a:extLst>
              </p:cNvPr>
              <p:cNvSpPr txBox="1"/>
              <p:nvPr/>
            </p:nvSpPr>
            <p:spPr>
              <a:xfrm>
                <a:off x="5092520" y="2495625"/>
                <a:ext cx="921711" cy="253916"/>
              </a:xfrm>
              <a:prstGeom prst="rect">
                <a:avLst/>
              </a:prstGeom>
              <a:noFill/>
            </p:spPr>
            <p:txBody>
              <a:bodyPr wrap="square" lIns="0" tIns="0" rIns="0" bIns="0" rtlCol="0">
                <a:spAutoFit/>
              </a:bodyPr>
              <a:lstStyle/>
              <a:p>
                <a14:m>
                  <m:oMath xmlns:m="http://schemas.openxmlformats.org/officeDocument/2006/math">
                    <m:r>
                      <a:rPr lang="en-US" altLang="ja-JP" sz="825" i="1">
                        <a:latin typeface="Cambria Math" panose="02040503050406030204" pitchFamily="18" charset="0"/>
                      </a:rPr>
                      <m:t>𝑆</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𝑆</m:t>
                        </m:r>
                      </m:e>
                      <m:sup>
                        <m:r>
                          <a:rPr lang="en-US" altLang="ja-JP" sz="825" i="1">
                            <a:latin typeface="Cambria Math" panose="02040503050406030204" pitchFamily="18" charset="0"/>
                          </a:rPr>
                          <m:t>𝑇</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m:t>
                    </m:r>
                    <m:r>
                      <a:rPr lang="en-US" altLang="ja-JP" sz="825" i="1">
                        <a:latin typeface="Cambria Math" panose="02040503050406030204" pitchFamily="18" charset="0"/>
                        <a:ea typeface="Cambria Math" panose="02040503050406030204" pitchFamily="18" charset="0"/>
                      </a:rPr>
                      <m:t>ℝ</m:t>
                    </m:r>
                  </m:oMath>
                </a14:m>
                <a:endParaRPr lang="ja-JP" altLang="en-US" sz="825"/>
              </a:p>
              <a:p>
                <a:pPr/>
                <a:endParaRPr lang="ja-JP" altLang="en-US" sz="825"/>
              </a:p>
            </p:txBody>
          </p:sp>
        </mc:Choice>
        <mc:Fallback>
          <p:sp>
            <p:nvSpPr>
              <p:cNvPr id="23" name="テキスト ボックス 22">
                <a:extLst>
                  <a:ext uri="{FF2B5EF4-FFF2-40B4-BE49-F238E27FC236}">
                    <a16:creationId xmlns:a16="http://schemas.microsoft.com/office/drawing/2014/main" id="{C7866432-B683-694A-B73F-4F8A1FCCA86C}"/>
                  </a:ext>
                </a:extLst>
              </p:cNvPr>
              <p:cNvSpPr txBox="1">
                <a:spLocks noRot="1" noChangeAspect="1" noMove="1" noResize="1" noEditPoints="1" noAdjustHandles="1" noChangeArrowheads="1" noChangeShapeType="1" noTextEdit="1"/>
              </p:cNvSpPr>
              <p:nvPr/>
            </p:nvSpPr>
            <p:spPr>
              <a:xfrm>
                <a:off x="5092520" y="2495625"/>
                <a:ext cx="921711" cy="253916"/>
              </a:xfrm>
              <a:prstGeom prst="rect">
                <a:avLst/>
              </a:prstGeom>
              <a:blipFill>
                <a:blip r:embed="rId32"/>
                <a:stretch>
                  <a:fillRect l="-4054" t="-1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EA95A68-3EBA-F24E-85D6-9E6BBF02C047}"/>
                  </a:ext>
                </a:extLst>
              </p:cNvPr>
              <p:cNvSpPr txBox="1"/>
              <p:nvPr/>
            </p:nvSpPr>
            <p:spPr>
              <a:xfrm>
                <a:off x="5354971" y="2628816"/>
                <a:ext cx="599208" cy="164469"/>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ja-JP" sz="1049">
                          <a:latin typeface="Cambria Math" panose="02040503050406030204" pitchFamily="18" charset="0"/>
                        </a:rPr>
                        <m:t>𝑆</m:t>
                      </m:r>
                      <m:r>
                        <a:rPr lang="en-US" altLang="ja-JP" sz="1049">
                          <a:latin typeface="Cambria Math" panose="02040503050406030204" pitchFamily="18" charset="0"/>
                        </a:rPr>
                        <m:t>=</m:t>
                      </m:r>
                      <m:sSup>
                        <m:sSupPr>
                          <m:ctrlPr>
                            <a:rPr lang="en-US" altLang="ja-JP" sz="1049" i="1">
                              <a:latin typeface="Cambria Math" panose="02040503050406030204" pitchFamily="18" charset="0"/>
                            </a:rPr>
                          </m:ctrlPr>
                        </m:sSupPr>
                        <m:e>
                          <m:r>
                            <a:rPr lang="en-US" altLang="ja-JP" sz="1049">
                              <a:latin typeface="Cambria Math" panose="02040503050406030204" pitchFamily="18" charset="0"/>
                            </a:rPr>
                            <m:t>𝑄</m:t>
                          </m:r>
                          <m:r>
                            <m:rPr>
                              <m:sty m:val="p"/>
                            </m:rPr>
                            <a:rPr lang="el-GR" altLang="ja-JP" sz="1049">
                              <a:latin typeface="Cambria Math" panose="02040503050406030204" pitchFamily="18" charset="0"/>
                            </a:rPr>
                            <m:t>Λ</m:t>
                          </m:r>
                          <m:r>
                            <a:rPr lang="en-US" altLang="ja-JP" sz="1049">
                              <a:latin typeface="Cambria Math" panose="02040503050406030204" pitchFamily="18" charset="0"/>
                            </a:rPr>
                            <m:t>𝑄</m:t>
                          </m:r>
                        </m:e>
                        <m:sup>
                          <m:r>
                            <m:rPr>
                              <m:sty m:val="p"/>
                            </m:rPr>
                            <a:rPr lang="en-US" altLang="ja-JP" sz="1049" i="0">
                              <a:latin typeface="Cambria Math" panose="02040503050406030204" pitchFamily="18" charset="0"/>
                            </a:rPr>
                            <m:t>T</m:t>
                          </m:r>
                        </m:sup>
                      </m:sSup>
                    </m:oMath>
                  </m:oMathPara>
                </a14:m>
                <a:endParaRPr lang="ja-JP" altLang="en-US" sz="1049"/>
              </a:p>
            </p:txBody>
          </p:sp>
        </mc:Choice>
        <mc:Fallback xmlns="">
          <p:sp>
            <p:nvSpPr>
              <p:cNvPr id="33" name="テキスト ボックス 32">
                <a:extLst>
                  <a:ext uri="{FF2B5EF4-FFF2-40B4-BE49-F238E27FC236}">
                    <a16:creationId xmlns:a16="http://schemas.microsoft.com/office/drawing/2014/main" id="{6EA95A68-3EBA-F24E-85D6-9E6BBF02C047}"/>
                  </a:ext>
                </a:extLst>
              </p:cNvPr>
              <p:cNvSpPr txBox="1">
                <a:spLocks noRot="1" noChangeAspect="1" noMove="1" noResize="1" noEditPoints="1" noAdjustHandles="1" noChangeArrowheads="1" noChangeShapeType="1" noTextEdit="1"/>
              </p:cNvSpPr>
              <p:nvPr/>
            </p:nvSpPr>
            <p:spPr>
              <a:xfrm>
                <a:off x="5354971" y="2628816"/>
                <a:ext cx="599208" cy="164469"/>
              </a:xfrm>
              <a:prstGeom prst="rect">
                <a:avLst/>
              </a:prstGeom>
              <a:blipFill>
                <a:blip r:embed="rId35"/>
                <a:stretch>
                  <a:fillRect l="-6250" r="-4167" b="-28571"/>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4AFD7169-670D-8440-9345-CCE6AA651667}"/>
              </a:ext>
            </a:extLst>
          </p:cNvPr>
          <p:cNvCxnSpPr>
            <a:cxnSpLocks/>
            <a:stCxn id="73" idx="3"/>
            <a:endCxn id="74" idx="1"/>
          </p:cNvCxnSpPr>
          <p:nvPr/>
        </p:nvCxnSpPr>
        <p:spPr>
          <a:xfrm flipV="1">
            <a:off x="3391650" y="1553044"/>
            <a:ext cx="748207" cy="3160"/>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DAB1BF6-8F63-DF41-B9C2-E18F4FC64014}"/>
              </a:ext>
            </a:extLst>
          </p:cNvPr>
          <p:cNvCxnSpPr>
            <a:cxnSpLocks/>
            <a:stCxn id="74" idx="3"/>
            <a:endCxn id="57" idx="1"/>
          </p:cNvCxnSpPr>
          <p:nvPr/>
        </p:nvCxnSpPr>
        <p:spPr>
          <a:xfrm flipV="1">
            <a:off x="4554203" y="1552351"/>
            <a:ext cx="122772" cy="693"/>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73CA59E4-02EC-8348-90A9-DF74635EC2CA}"/>
              </a:ext>
            </a:extLst>
          </p:cNvPr>
          <p:cNvSpPr txBox="1"/>
          <p:nvPr/>
        </p:nvSpPr>
        <p:spPr>
          <a:xfrm>
            <a:off x="5248530" y="1905220"/>
            <a:ext cx="352118" cy="126458"/>
          </a:xfrm>
          <a:prstGeom prst="rect">
            <a:avLst/>
          </a:prstGeom>
          <a:noFill/>
        </p:spPr>
        <p:txBody>
          <a:bodyPr wrap="square" lIns="0" tIns="0" rIns="0" bIns="0" rtlCol="0">
            <a:spAutoFit/>
          </a:bodyPr>
          <a:lstStyle/>
          <a:p>
            <a:r>
              <a:rPr lang="ja-JP" altLang="en-US" sz="825"/>
              <a:t>対角化</a:t>
            </a:r>
          </a:p>
        </p:txBody>
      </p:sp>
      <p:cxnSp>
        <p:nvCxnSpPr>
          <p:cNvPr id="84" name="直線コネクタ 83">
            <a:extLst>
              <a:ext uri="{FF2B5EF4-FFF2-40B4-BE49-F238E27FC236}">
                <a16:creationId xmlns:a16="http://schemas.microsoft.com/office/drawing/2014/main" id="{73CF6896-2AB3-544A-8331-57C4F8DDC468}"/>
              </a:ext>
            </a:extLst>
          </p:cNvPr>
          <p:cNvCxnSpPr>
            <a:cxnSpLocks/>
            <a:stCxn id="32" idx="3"/>
            <a:endCxn id="83" idx="1"/>
          </p:cNvCxnSpPr>
          <p:nvPr/>
        </p:nvCxnSpPr>
        <p:spPr>
          <a:xfrm flipV="1">
            <a:off x="5076931" y="1968449"/>
            <a:ext cx="171599" cy="3042"/>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2689C07A-13E7-EC49-91E0-F1AAB457FD3C}"/>
              </a:ext>
            </a:extLst>
          </p:cNvPr>
          <p:cNvCxnSpPr>
            <a:cxnSpLocks/>
            <a:stCxn id="83" idx="3"/>
            <a:endCxn id="78" idx="1"/>
          </p:cNvCxnSpPr>
          <p:nvPr/>
        </p:nvCxnSpPr>
        <p:spPr>
          <a:xfrm>
            <a:off x="5600648" y="1968449"/>
            <a:ext cx="658535" cy="1365"/>
          </a:xfrm>
          <a:prstGeom prst="line">
            <a:avLst/>
          </a:prstGeom>
          <a:ln>
            <a:prstDash val="dash"/>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6" name="テキスト ボックス 95">
                <a:extLst>
                  <a:ext uri="{FF2B5EF4-FFF2-40B4-BE49-F238E27FC236}">
                    <a16:creationId xmlns:a16="http://schemas.microsoft.com/office/drawing/2014/main" id="{704359BE-969D-C345-A17E-034090AA6199}"/>
                  </a:ext>
                </a:extLst>
              </p:cNvPr>
              <p:cNvSpPr txBox="1"/>
              <p:nvPr/>
            </p:nvSpPr>
            <p:spPr>
              <a:xfrm>
                <a:off x="5181444" y="4942810"/>
                <a:ext cx="892992"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p:sp>
            <p:nvSpPr>
              <p:cNvPr id="96" name="テキスト ボックス 95">
                <a:extLst>
                  <a:ext uri="{FF2B5EF4-FFF2-40B4-BE49-F238E27FC236}">
                    <a16:creationId xmlns:a16="http://schemas.microsoft.com/office/drawing/2014/main" id="{704359BE-969D-C345-A17E-034090AA6199}"/>
                  </a:ext>
                </a:extLst>
              </p:cNvPr>
              <p:cNvSpPr txBox="1">
                <a:spLocks noRot="1" noChangeAspect="1" noMove="1" noResize="1" noEditPoints="1" noAdjustHandles="1" noChangeArrowheads="1" noChangeShapeType="1" noTextEdit="1"/>
              </p:cNvSpPr>
              <p:nvPr/>
            </p:nvSpPr>
            <p:spPr>
              <a:xfrm>
                <a:off x="5181444" y="4942810"/>
                <a:ext cx="892992" cy="164469"/>
              </a:xfrm>
              <a:prstGeom prst="rect">
                <a:avLst/>
              </a:prstGeom>
              <a:blipFill>
                <a:blip r:embed="rId36"/>
                <a:stretch>
                  <a:fillRect t="-7143"/>
                </a:stretch>
              </a:blipFill>
            </p:spPr>
            <p:txBody>
              <a:bodyPr/>
              <a:lstStyle/>
              <a:p>
                <a:r>
                  <a:rPr lang="ja-JP" altLang="en-US">
                    <a:noFill/>
                  </a:rPr>
                  <a:t> </a:t>
                </a:r>
              </a:p>
            </p:txBody>
          </p:sp>
        </mc:Fallback>
      </mc:AlternateContent>
      <p:cxnSp>
        <p:nvCxnSpPr>
          <p:cNvPr id="97" name="直線矢印コネクタ 96">
            <a:extLst>
              <a:ext uri="{FF2B5EF4-FFF2-40B4-BE49-F238E27FC236}">
                <a16:creationId xmlns:a16="http://schemas.microsoft.com/office/drawing/2014/main" id="{202EB0F3-174F-964F-9A4E-40FCC03BF39F}"/>
              </a:ext>
            </a:extLst>
          </p:cNvPr>
          <p:cNvCxnSpPr>
            <a:cxnSpLocks/>
            <a:stCxn id="113" idx="3"/>
            <a:endCxn id="96" idx="1"/>
          </p:cNvCxnSpPr>
          <p:nvPr/>
        </p:nvCxnSpPr>
        <p:spPr>
          <a:xfrm flipV="1">
            <a:off x="4192526" y="5025045"/>
            <a:ext cx="988918" cy="10647"/>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EE736D7-1E32-F64B-BC42-FD12DF506ACE}"/>
                  </a:ext>
                </a:extLst>
              </p:cNvPr>
              <p:cNvSpPr txBox="1"/>
              <p:nvPr/>
            </p:nvSpPr>
            <p:spPr>
              <a:xfrm rot="10800000" flipV="1">
                <a:off x="2774949" y="815820"/>
                <a:ext cx="1404308"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行</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r>
                        <a:rPr lang="en-US" altLang="ja-JP" sz="825"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列</m:t>
                      </m:r>
                      <m:r>
                        <a:rPr lang="en-US" altLang="ja-JP" sz="825" i="1">
                          <a:latin typeface="Cambria Math" panose="02040503050406030204" pitchFamily="18" charset="0"/>
                          <a:ea typeface="Cambria Math" panose="02040503050406030204" pitchFamily="18" charset="0"/>
                        </a:rPr>
                        <m:t> </m:t>
                      </m:r>
                      <m:r>
                        <a:rPr lang="en-US" altLang="ja-JP" sz="825" i="1">
                          <a:latin typeface="Cambria Math" panose="02040503050406030204" pitchFamily="18" charset="0"/>
                          <a:ea typeface="Cambria Math" panose="02040503050406030204" pitchFamily="18" charset="0"/>
                        </a:rPr>
                        <m:t>𝑟𝑎𝑛𝑘</m:t>
                      </m:r>
                    </m:oMath>
                  </m:oMathPara>
                </a14:m>
                <a:endParaRPr lang="ja-JP" altLang="en-US" sz="825">
                  <a:latin typeface="Meiryo" panose="020B0604030504040204" pitchFamily="34" charset="-128"/>
                  <a:ea typeface="Meiryo" panose="020B0604030504040204" pitchFamily="34" charset="-128"/>
                </a:endParaRPr>
              </a:p>
            </p:txBody>
          </p:sp>
        </mc:Choice>
        <mc:Fallback xmlns="">
          <p:sp>
            <p:nvSpPr>
              <p:cNvPr id="110" name="テキスト ボックス 109">
                <a:extLst>
                  <a:ext uri="{FF2B5EF4-FFF2-40B4-BE49-F238E27FC236}">
                    <a16:creationId xmlns:a16="http://schemas.microsoft.com/office/drawing/2014/main" id="{CEE736D7-1E32-F64B-BC42-FD12DF506ACE}"/>
                  </a:ext>
                </a:extLst>
              </p:cNvPr>
              <p:cNvSpPr txBox="1">
                <a:spLocks noRot="1" noChangeAspect="1" noMove="1" noResize="1" noEditPoints="1" noAdjustHandles="1" noChangeArrowheads="1" noChangeShapeType="1" noTextEdit="1"/>
              </p:cNvSpPr>
              <p:nvPr/>
            </p:nvSpPr>
            <p:spPr>
              <a:xfrm rot="10800000" flipV="1">
                <a:off x="2774949" y="815820"/>
                <a:ext cx="1404308" cy="126958"/>
              </a:xfrm>
              <a:prstGeom prst="rect">
                <a:avLst/>
              </a:prstGeom>
              <a:blipFill>
                <a:blip r:embed="rId39"/>
                <a:stretch>
                  <a:fillRect t="-27273"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B7C17034-73F2-8748-86E8-C9801DDFDFCC}"/>
                  </a:ext>
                </a:extLst>
              </p:cNvPr>
              <p:cNvSpPr txBox="1"/>
              <p:nvPr/>
            </p:nvSpPr>
            <p:spPr>
              <a:xfrm rot="10800000" flipV="1">
                <a:off x="4514132" y="803175"/>
                <a:ext cx="1238371" cy="127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a:latin typeface="Cambria Math" panose="02040503050406030204" pitchFamily="18" charset="0"/>
                        </a:rPr>
                        <m:t> </m:t>
                      </m:r>
                      <m:r>
                        <a:rPr lang="en-US" altLang="ja-JP" sz="825" i="1">
                          <a:latin typeface="Cambria Math" panose="02040503050406030204" pitchFamily="18" charset="0"/>
                        </a:rPr>
                        <m:t>𝑆𝑉𝐷</m:t>
                      </m:r>
                      <m:r>
                        <a:rPr lang="en-US" altLang="ja-JP" sz="825" i="1">
                          <a:latin typeface="Cambria Math" panose="02040503050406030204" pitchFamily="18" charset="0"/>
                        </a:rPr>
                        <m:t>: </m:t>
                      </m:r>
                      <m:r>
                        <a:rPr lang="ja-JP" altLang="en-US" sz="825" i="1">
                          <a:latin typeface="Cambria Math" panose="02040503050406030204" pitchFamily="18" charset="0"/>
                        </a:rPr>
                        <m:t>単位直交基底</m:t>
                      </m:r>
                      <m:r>
                        <a:rPr lang="en-US" altLang="ja-JP" sz="825" i="1">
                          <a:latin typeface="Cambria Math" panose="02040503050406030204" pitchFamily="18" charset="0"/>
                        </a:rPr>
                        <m:t> </m:t>
                      </m:r>
                      <m:r>
                        <a:rPr lang="en-US" altLang="ja-JP" sz="825" i="1">
                          <a:latin typeface="Cambria Math" panose="02040503050406030204" pitchFamily="18" charset="0"/>
                        </a:rPr>
                        <m:t>𝑈</m:t>
                      </m:r>
                      <m:r>
                        <a:rPr lang="en-US" altLang="ja-JP" sz="825" i="1">
                          <a:latin typeface="Cambria Math" panose="02040503050406030204" pitchFamily="18" charset="0"/>
                        </a:rPr>
                        <m:t>, </m:t>
                      </m:r>
                      <m:r>
                        <a:rPr lang="en-US" altLang="ja-JP" sz="825" i="1">
                          <a:latin typeface="Cambria Math" panose="02040503050406030204" pitchFamily="18" charset="0"/>
                        </a:rPr>
                        <m:t>𝑉</m:t>
                      </m:r>
                    </m:oMath>
                  </m:oMathPara>
                </a14:m>
                <a:endParaRPr lang="ja-JP" altLang="en-US" sz="825"/>
              </a:p>
            </p:txBody>
          </p:sp>
        </mc:Choice>
        <mc:Fallback xmlns="">
          <p:sp>
            <p:nvSpPr>
              <p:cNvPr id="111" name="テキスト ボックス 110">
                <a:extLst>
                  <a:ext uri="{FF2B5EF4-FFF2-40B4-BE49-F238E27FC236}">
                    <a16:creationId xmlns:a16="http://schemas.microsoft.com/office/drawing/2014/main" id="{B7C17034-73F2-8748-86E8-C9801DDFDFCC}"/>
                  </a:ext>
                </a:extLst>
              </p:cNvPr>
              <p:cNvSpPr txBox="1">
                <a:spLocks noRot="1" noChangeAspect="1" noMove="1" noResize="1" noEditPoints="1" noAdjustHandles="1" noChangeArrowheads="1" noChangeShapeType="1" noTextEdit="1"/>
              </p:cNvSpPr>
              <p:nvPr/>
            </p:nvSpPr>
            <p:spPr>
              <a:xfrm rot="10800000" flipV="1">
                <a:off x="4514132" y="803175"/>
                <a:ext cx="1238371" cy="127471"/>
              </a:xfrm>
              <a:prstGeom prst="rect">
                <a:avLst/>
              </a:prstGeom>
              <a:blipFill>
                <a:blip r:embed="rId40"/>
                <a:stretch>
                  <a:fillRect t="-18182" b="-36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3" name="テキスト ボックス 112">
                <a:extLst>
                  <a:ext uri="{FF2B5EF4-FFF2-40B4-BE49-F238E27FC236}">
                    <a16:creationId xmlns:a16="http://schemas.microsoft.com/office/drawing/2014/main" id="{931F602A-92E7-7646-90F5-BD0990DD6ED6}"/>
                  </a:ext>
                </a:extLst>
              </p:cNvPr>
              <p:cNvSpPr txBox="1"/>
              <p:nvPr/>
            </p:nvSpPr>
            <p:spPr>
              <a:xfrm>
                <a:off x="3163236" y="4953457"/>
                <a:ext cx="1029290" cy="164469"/>
              </a:xfrm>
              <a:prstGeom prst="rect">
                <a:avLst/>
              </a:prstGeom>
              <a:solidFill>
                <a:schemeClr val="bg2">
                  <a:lumMod val="90000"/>
                </a:schemeClr>
              </a:solidFill>
            </p:spPr>
            <p:txBody>
              <a:bodyPr wrap="square" lIns="0" tIns="0" rIns="0" bIns="0" rtlCol="0">
                <a:spAutoFit/>
              </a:bodyPr>
              <a:lstStyle>
                <a:defPPr>
                  <a:defRPr lang="en-US"/>
                </a:defPPr>
                <a:lvl1pPr>
                  <a:defRPr sz="1049"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p>
                        <m:sSupPr>
                          <m:ctrlPr>
                            <a:rPr lang="en-US" altLang="ja-JP" i="1">
                              <a:latin typeface="Cambria Math" panose="02040503050406030204" pitchFamily="18" charset="0"/>
                            </a:rPr>
                          </m:ctrlPr>
                        </m:sSupPr>
                        <m:e>
                          <m:r>
                            <a:rPr lang="en-US" altLang="ja-JP">
                              <a:latin typeface="Cambria Math" panose="02040503050406030204" pitchFamily="18" charset="0"/>
                            </a:rPr>
                            <m:t>𝐴</m:t>
                          </m:r>
                        </m:e>
                        <m:sup>
                          <m:r>
                            <a:rPr lang="en-US" altLang="ja-JP">
                              <a:latin typeface="Cambria Math" panose="02040503050406030204" pitchFamily="18" charset="0"/>
                            </a:rPr>
                            <m:t>−1</m:t>
                          </m:r>
                        </m:sup>
                      </m:sSup>
                      <m:r>
                        <a:rPr lang="en-US" altLang="ja-JP">
                          <a:latin typeface="Cambria Math" panose="02040503050406030204" pitchFamily="18" charset="0"/>
                        </a:rPr>
                        <m:t>=</m:t>
                      </m:r>
                      <m:r>
                        <a:rPr lang="en-US" altLang="ja-JP">
                          <a:latin typeface="Cambria Math" panose="02040503050406030204" pitchFamily="18" charset="0"/>
                        </a:rPr>
                        <m:t>𝑉</m:t>
                      </m:r>
                      <m:sSup>
                        <m:sSupPr>
                          <m:ctrlPr>
                            <a:rPr lang="el-GR" altLang="ja-JP" i="1">
                              <a:latin typeface="Cambria Math" panose="02040503050406030204" pitchFamily="18" charset="0"/>
                            </a:rPr>
                          </m:ctrlPr>
                        </m:sSupPr>
                        <m:e>
                          <m:r>
                            <m:rPr>
                              <m:sty m:val="p"/>
                            </m:rPr>
                            <a:rPr lang="el-GR" altLang="ja-JP">
                              <a:latin typeface="Cambria Math" panose="02040503050406030204" pitchFamily="18" charset="0"/>
                            </a:rPr>
                            <m:t>Σ</m:t>
                          </m:r>
                        </m:e>
                        <m:sup>
                          <m:r>
                            <a:rPr lang="en-US" altLang="ja-JP">
                              <a:latin typeface="Cambria Math" panose="02040503050406030204" pitchFamily="18" charset="0"/>
                            </a:rPr>
                            <m:t>−1</m:t>
                          </m:r>
                        </m:sup>
                      </m:sSup>
                      <m:sSup>
                        <m:sSupPr>
                          <m:ctrlPr>
                            <a:rPr lang="en-US" altLang="ja-JP" i="1">
                              <a:latin typeface="Cambria Math" panose="02040503050406030204" pitchFamily="18" charset="0"/>
                            </a:rPr>
                          </m:ctrlPr>
                        </m:sSupPr>
                        <m:e>
                          <m:r>
                            <a:rPr lang="en-US" altLang="ja-JP">
                              <a:latin typeface="Cambria Math" panose="02040503050406030204" pitchFamily="18" charset="0"/>
                            </a:rPr>
                            <m:t>𝑈</m:t>
                          </m:r>
                        </m:e>
                        <m:sup>
                          <m:r>
                            <m:rPr>
                              <m:sty m:val="p"/>
                            </m:rPr>
                            <a:rPr lang="en-US" altLang="ja-JP">
                              <a:latin typeface="Cambria Math" panose="02040503050406030204" pitchFamily="18" charset="0"/>
                            </a:rPr>
                            <m:t>T</m:t>
                          </m:r>
                        </m:sup>
                      </m:sSup>
                    </m:oMath>
                  </m:oMathPara>
                </a14:m>
                <a:endParaRPr lang="ja-JP" altLang="en-US"/>
              </a:p>
            </p:txBody>
          </p:sp>
        </mc:Choice>
        <mc:Fallback>
          <p:sp>
            <p:nvSpPr>
              <p:cNvPr id="113" name="テキスト ボックス 112">
                <a:extLst>
                  <a:ext uri="{FF2B5EF4-FFF2-40B4-BE49-F238E27FC236}">
                    <a16:creationId xmlns:a16="http://schemas.microsoft.com/office/drawing/2014/main" id="{931F602A-92E7-7646-90F5-BD0990DD6ED6}"/>
                  </a:ext>
                </a:extLst>
              </p:cNvPr>
              <p:cNvSpPr txBox="1">
                <a:spLocks noRot="1" noChangeAspect="1" noMove="1" noResize="1" noEditPoints="1" noAdjustHandles="1" noChangeArrowheads="1" noChangeShapeType="1" noTextEdit="1"/>
              </p:cNvSpPr>
              <p:nvPr/>
            </p:nvSpPr>
            <p:spPr>
              <a:xfrm>
                <a:off x="3163236" y="4953457"/>
                <a:ext cx="1029290" cy="164469"/>
              </a:xfrm>
              <a:prstGeom prst="rect">
                <a:avLst/>
              </a:prstGeom>
              <a:blipFill>
                <a:blip r:embed="rId41"/>
                <a:stretch>
                  <a:fillRect t="-71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B501E4E7-A1AB-584F-89F4-1DB7786CBD8A}"/>
                  </a:ext>
                </a:extLst>
              </p:cNvPr>
              <p:cNvSpPr txBox="1"/>
              <p:nvPr/>
            </p:nvSpPr>
            <p:spPr>
              <a:xfrm>
                <a:off x="4839748" y="3562814"/>
                <a:ext cx="222960" cy="13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ja-JP" sz="900" i="1">
                          <a:latin typeface="Cambria Math" panose="02040503050406030204" pitchFamily="18" charset="0"/>
                          <a:ea typeface="Cambria Math" panose="02040503050406030204" pitchFamily="18" charset="0"/>
                        </a:rPr>
                        <m:t>Λ</m:t>
                      </m:r>
                    </m:oMath>
                  </m:oMathPara>
                </a14:m>
                <a:endParaRPr lang="ja-JP" altLang="en-US" sz="900"/>
              </a:p>
            </p:txBody>
          </p:sp>
        </mc:Choice>
        <mc:Fallback>
          <p:sp>
            <p:nvSpPr>
              <p:cNvPr id="28" name="テキスト ボックス 27">
                <a:extLst>
                  <a:ext uri="{FF2B5EF4-FFF2-40B4-BE49-F238E27FC236}">
                    <a16:creationId xmlns:a16="http://schemas.microsoft.com/office/drawing/2014/main" id="{B501E4E7-A1AB-584F-89F4-1DB7786CBD8A}"/>
                  </a:ext>
                </a:extLst>
              </p:cNvPr>
              <p:cNvSpPr txBox="1">
                <a:spLocks noRot="1" noChangeAspect="1" noMove="1" noResize="1" noEditPoints="1" noAdjustHandles="1" noChangeArrowheads="1" noChangeShapeType="1" noTextEdit="1"/>
              </p:cNvSpPr>
              <p:nvPr/>
            </p:nvSpPr>
            <p:spPr>
              <a:xfrm>
                <a:off x="4839748" y="3562814"/>
                <a:ext cx="222960" cy="138499"/>
              </a:xfrm>
              <a:prstGeom prst="rect">
                <a:avLst/>
              </a:prstGeom>
              <a:blipFill>
                <a:blip r:embed="rId42"/>
                <a:stretch>
                  <a:fillRect/>
                </a:stretch>
              </a:blipFill>
            </p:spPr>
            <p:txBody>
              <a:bodyPr/>
              <a:lstStyle/>
              <a:p>
                <a:r>
                  <a:rPr lang="ja-JP" altLang="en-US">
                    <a:noFill/>
                  </a:rPr>
                  <a:t> </a:t>
                </a:r>
              </a:p>
            </p:txBody>
          </p:sp>
        </mc:Fallback>
      </mc:AlternateContent>
      <p:cxnSp>
        <p:nvCxnSpPr>
          <p:cNvPr id="86" name="直線矢印コネクタ 85">
            <a:extLst>
              <a:ext uri="{FF2B5EF4-FFF2-40B4-BE49-F238E27FC236}">
                <a16:creationId xmlns:a16="http://schemas.microsoft.com/office/drawing/2014/main" id="{A09CD594-83B2-CB49-A8C5-A3D8438B07A3}"/>
              </a:ext>
            </a:extLst>
          </p:cNvPr>
          <p:cNvCxnSpPr>
            <a:cxnSpLocks/>
          </p:cNvCxnSpPr>
          <p:nvPr/>
        </p:nvCxnSpPr>
        <p:spPr>
          <a:xfrm flipH="1" flipV="1">
            <a:off x="4410898" y="1665662"/>
            <a:ext cx="272475" cy="3714"/>
          </a:xfrm>
          <a:prstGeom prst="straightConnector1">
            <a:avLst/>
          </a:prstGeom>
          <a:ln w="190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2" name="テキスト ボックス 91">
                <a:extLst>
                  <a:ext uri="{FF2B5EF4-FFF2-40B4-BE49-F238E27FC236}">
                    <a16:creationId xmlns:a16="http://schemas.microsoft.com/office/drawing/2014/main" id="{0281864B-4A91-634C-8E47-4B5E8BF1898A}"/>
                  </a:ext>
                </a:extLst>
              </p:cNvPr>
              <p:cNvSpPr txBox="1"/>
              <p:nvPr/>
            </p:nvSpPr>
            <p:spPr>
              <a:xfrm>
                <a:off x="5361629" y="4812672"/>
                <a:ext cx="1302064" cy="120289"/>
              </a:xfrm>
              <a:prstGeom prst="rect">
                <a:avLst/>
              </a:prstGeom>
              <a:solidFill>
                <a:schemeClr val="bg1"/>
              </a:solidFill>
            </p:spPr>
            <p:txBody>
              <a:bodyPr wrap="square" lIns="0" tIns="0" rIns="0" bIns="0" rtlCol="0">
                <a:spAutoFit/>
              </a:bodyPr>
              <a:lstStyle/>
              <a:p>
                <a:r>
                  <a:rPr lang="ja-JP" altLang="en-US" sz="701">
                    <a:ea typeface="Cambria Math" panose="02040503050406030204" pitchFamily="18" charset="0"/>
                  </a:rPr>
                  <a:t>すべての</a:t>
                </a:r>
                <a14:m>
                  <m:oMath xmlns:m="http://schemas.openxmlformats.org/officeDocument/2006/math">
                    <m:r>
                      <a:rPr lang="en-US" altLang="ja-JP" sz="800" b="0" i="1" smtClean="0">
                        <a:latin typeface="Cambria Math" panose="02040503050406030204" pitchFamily="18" charset="0"/>
                      </a:rPr>
                      <m:t>𝐴</m:t>
                    </m:r>
                  </m:oMath>
                </a14:m>
                <a:r>
                  <a:rPr lang="ja-JP" altLang="en-US" sz="701">
                    <a:ea typeface="Cambria Math" panose="02040503050406030204" pitchFamily="18" charset="0"/>
                  </a:rPr>
                  <a:t>に対する</a:t>
                </a:r>
                <a14:m>
                  <m:oMath xmlns:m="http://schemas.openxmlformats.org/officeDocument/2006/math">
                    <m:r>
                      <a:rPr lang="ja-JP" altLang="en-US" sz="701" i="1">
                        <a:latin typeface="Cambria Math" panose="02040503050406030204" pitchFamily="18" charset="0"/>
                        <a:ea typeface="Cambria Math" panose="02040503050406030204" pitchFamily="18" charset="0"/>
                      </a:rPr>
                      <m:t>擬似逆行列</m:t>
                    </m:r>
                  </m:oMath>
                </a14:m>
                <a:endParaRPr lang="en-US" altLang="ja-JP" sz="701" i="1" dirty="0">
                  <a:latin typeface="Cambria Math" panose="02040503050406030204" pitchFamily="18" charset="0"/>
                  <a:ea typeface="Cambria Math" panose="02040503050406030204" pitchFamily="18" charset="0"/>
                </a:endParaRPr>
              </a:p>
            </p:txBody>
          </p:sp>
        </mc:Choice>
        <mc:Fallback>
          <p:sp>
            <p:nvSpPr>
              <p:cNvPr id="92" name="テキスト ボックス 91">
                <a:extLst>
                  <a:ext uri="{FF2B5EF4-FFF2-40B4-BE49-F238E27FC236}">
                    <a16:creationId xmlns:a16="http://schemas.microsoft.com/office/drawing/2014/main" id="{0281864B-4A91-634C-8E47-4B5E8BF1898A}"/>
                  </a:ext>
                </a:extLst>
              </p:cNvPr>
              <p:cNvSpPr txBox="1">
                <a:spLocks noRot="1" noChangeAspect="1" noMove="1" noResize="1" noEditPoints="1" noAdjustHandles="1" noChangeArrowheads="1" noChangeShapeType="1" noTextEdit="1"/>
              </p:cNvSpPr>
              <p:nvPr/>
            </p:nvSpPr>
            <p:spPr>
              <a:xfrm>
                <a:off x="5361629" y="4812672"/>
                <a:ext cx="1302064" cy="120289"/>
              </a:xfrm>
              <a:prstGeom prst="rect">
                <a:avLst/>
              </a:prstGeom>
              <a:blipFill>
                <a:blip r:embed="rId43"/>
                <a:stretch>
                  <a:fillRect l="-3883" t="-9091" b="-36364"/>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50143B49-D0A9-0545-9D0E-D984E3E057B5}"/>
              </a:ext>
            </a:extLst>
          </p:cNvPr>
          <p:cNvSpPr txBox="1"/>
          <p:nvPr/>
        </p:nvSpPr>
        <p:spPr>
          <a:xfrm rot="10800000" flipV="1">
            <a:off x="2384064" y="1648783"/>
            <a:ext cx="1316155" cy="126958"/>
          </a:xfrm>
          <a:prstGeom prst="rect">
            <a:avLst/>
          </a:prstGeom>
          <a:noFill/>
        </p:spPr>
        <p:txBody>
          <a:bodyPr wrap="square" lIns="0" tIns="0" rIns="0" bIns="0" rtlCol="0">
            <a:spAutoFit/>
          </a:bodyPr>
          <a:lstStyle/>
          <a:p>
            <a:r>
              <a:rPr lang="ja-JP" altLang="en-US" sz="825" i="1" dirty="0">
                <a:latin typeface="Times New Roman" panose="02020603050405020304" pitchFamily="18" charset="0"/>
                <a:cs typeface="Times New Roman" panose="02020603050405020304" pitchFamily="18" charset="0"/>
              </a:rPr>
              <a:t>グラム・シュミット法</a:t>
            </a:r>
            <a:endParaRPr lang="ja-JP" altLang="en-US" sz="825" i="1">
              <a:latin typeface="Times New Roman" panose="02020603050405020304" pitchFamily="18" charset="0"/>
              <a:cs typeface="Times New Roman" panose="02020603050405020304" pitchFamily="18" charset="0"/>
            </a:endParaRPr>
          </a:p>
        </p:txBody>
      </p:sp>
      <p:sp>
        <p:nvSpPr>
          <p:cNvPr id="80" name="テキスト ボックス 79">
            <a:extLst>
              <a:ext uri="{FF2B5EF4-FFF2-40B4-BE49-F238E27FC236}">
                <a16:creationId xmlns:a16="http://schemas.microsoft.com/office/drawing/2014/main" id="{E6BDCA52-A21C-F545-B7AA-902914986243}"/>
              </a:ext>
            </a:extLst>
          </p:cNvPr>
          <p:cNvSpPr txBox="1"/>
          <p:nvPr/>
        </p:nvSpPr>
        <p:spPr>
          <a:xfrm>
            <a:off x="94284" y="4965650"/>
            <a:ext cx="2135521" cy="415242"/>
          </a:xfrm>
          <a:prstGeom prst="rect">
            <a:avLst/>
          </a:prstGeom>
          <a:noFill/>
        </p:spPr>
        <p:txBody>
          <a:bodyPr wrap="none" rtlCol="0">
            <a:spAutoFit/>
          </a:bodyPr>
          <a:lstStyle/>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(v1.4.4) Drawn by Kenji Hiranabe</a:t>
            </a:r>
          </a:p>
          <a:p>
            <a:r>
              <a:rPr lang="en-US" altLang="ja-JP" sz="1049" i="1" dirty="0">
                <a:solidFill>
                  <a:schemeClr val="bg2">
                    <a:lumMod val="50000"/>
                  </a:schemeClr>
                </a:solidFill>
                <a:latin typeface="Times New Roman" panose="02020603050405020304" pitchFamily="18" charset="0"/>
                <a:cs typeface="Times New Roman" panose="02020603050405020304" pitchFamily="18" charset="0"/>
              </a:rPr>
              <a:t>with the help of Prof. Gilbert Strang</a:t>
            </a:r>
            <a:endParaRPr lang="ja-JP" altLang="en-US" sz="1049" i="1">
              <a:solidFill>
                <a:schemeClr val="bg2">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C3D0F016-4A5C-C94E-815C-4EA14B7BB5D8}"/>
                  </a:ext>
                </a:extLst>
              </p:cNvPr>
              <p:cNvSpPr txBox="1"/>
              <p:nvPr/>
            </p:nvSpPr>
            <p:spPr>
              <a:xfrm>
                <a:off x="4128141" y="3327975"/>
                <a:ext cx="151326" cy="1615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050" b="1" i="1">
                          <a:latin typeface="Cambria Math" panose="02040503050406030204" pitchFamily="18" charset="0"/>
                        </a:rPr>
                        <m:t>𝑰</m:t>
                      </m:r>
                    </m:oMath>
                  </m:oMathPara>
                </a14:m>
                <a:endParaRPr lang="ja-JP" altLang="en-US" sz="1050" b="1"/>
              </a:p>
            </p:txBody>
          </p:sp>
        </mc:Choice>
        <mc:Fallback xmlns="">
          <p:sp>
            <p:nvSpPr>
              <p:cNvPr id="81" name="テキスト ボックス 80">
                <a:extLst>
                  <a:ext uri="{FF2B5EF4-FFF2-40B4-BE49-F238E27FC236}">
                    <a16:creationId xmlns:a16="http://schemas.microsoft.com/office/drawing/2014/main" id="{C3D0F016-4A5C-C94E-815C-4EA14B7BB5D8}"/>
                  </a:ext>
                </a:extLst>
              </p:cNvPr>
              <p:cNvSpPr txBox="1">
                <a:spLocks noRot="1" noChangeAspect="1" noMove="1" noResize="1" noEditPoints="1" noAdjustHandles="1" noChangeArrowheads="1" noChangeShapeType="1" noTextEdit="1"/>
              </p:cNvSpPr>
              <p:nvPr/>
            </p:nvSpPr>
            <p:spPr>
              <a:xfrm>
                <a:off x="4128141" y="3327975"/>
                <a:ext cx="151326" cy="161583"/>
              </a:xfrm>
              <a:prstGeom prst="rect">
                <a:avLst/>
              </a:prstGeom>
              <a:blipFill>
                <a:blip r:embed="rId45"/>
                <a:stretch>
                  <a:fillRect b="-16667"/>
                </a:stretch>
              </a:blipFill>
            </p:spPr>
            <p:txBody>
              <a:bodyPr/>
              <a:lstStyle/>
              <a:p>
                <a:r>
                  <a:rPr lang="ja-JP" altLang="en-US">
                    <a:noFill/>
                  </a:rPr>
                  <a:t> </a:t>
                </a:r>
              </a:p>
            </p:txBody>
          </p:sp>
        </mc:Fallback>
      </mc:AlternateContent>
      <p:sp>
        <p:nvSpPr>
          <p:cNvPr id="82" name="テキスト ボックス 81">
            <a:extLst>
              <a:ext uri="{FF2B5EF4-FFF2-40B4-BE49-F238E27FC236}">
                <a16:creationId xmlns:a16="http://schemas.microsoft.com/office/drawing/2014/main" id="{3473CD5E-2824-5A4D-AB1D-8C7E55D7BF03}"/>
              </a:ext>
            </a:extLst>
          </p:cNvPr>
          <p:cNvSpPr txBox="1"/>
          <p:nvPr/>
        </p:nvSpPr>
        <p:spPr>
          <a:xfrm>
            <a:off x="4431370" y="3320487"/>
            <a:ext cx="151326" cy="161583"/>
          </a:xfrm>
          <a:prstGeom prst="rect">
            <a:avLst/>
          </a:prstGeom>
          <a:noFill/>
        </p:spPr>
        <p:txBody>
          <a:bodyPr wrap="square" lIns="0" tIns="0" rIns="0" bIns="0" rtlCol="0">
            <a:spAutoFit/>
          </a:bodyPr>
          <a:lstStyle>
            <a:defPPr>
              <a:defRPr lang="en-US"/>
            </a:defPPr>
            <a:lvl1pPr>
              <a:defRPr sz="1050" b="1" i="1">
                <a:latin typeface="Cambria Math" panose="02040503050406030204" pitchFamily="18" charset="0"/>
              </a:defRPr>
            </a:lvl1pPr>
          </a:lstStyle>
          <a:p>
            <a:r>
              <a:rPr lang="en-US" altLang="ja-JP" dirty="0"/>
              <a:t>O</a:t>
            </a:r>
            <a:endParaRPr lang="ja-JP" altLang="en-US"/>
          </a:p>
        </p:txBody>
      </p:sp>
      <p:sp>
        <p:nvSpPr>
          <p:cNvPr id="89" name="円/楕円 88">
            <a:extLst>
              <a:ext uri="{FF2B5EF4-FFF2-40B4-BE49-F238E27FC236}">
                <a16:creationId xmlns:a16="http://schemas.microsoft.com/office/drawing/2014/main" id="{46F0E462-4BFF-4E49-8866-57D679CCD4DF}"/>
              </a:ext>
            </a:extLst>
          </p:cNvPr>
          <p:cNvSpPr/>
          <p:nvPr/>
        </p:nvSpPr>
        <p:spPr>
          <a:xfrm rot="16200000">
            <a:off x="3274914" y="2720037"/>
            <a:ext cx="652313" cy="13740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sp>
        <p:nvSpPr>
          <p:cNvPr id="90" name="正方形/長方形 89">
            <a:extLst>
              <a:ext uri="{FF2B5EF4-FFF2-40B4-BE49-F238E27FC236}">
                <a16:creationId xmlns:a16="http://schemas.microsoft.com/office/drawing/2014/main" id="{0430819A-880A-454F-862D-E2DA36FCEBA7}"/>
              </a:ext>
            </a:extLst>
          </p:cNvPr>
          <p:cNvSpPr/>
          <p:nvPr/>
        </p:nvSpPr>
        <p:spPr>
          <a:xfrm>
            <a:off x="3618658" y="3360588"/>
            <a:ext cx="205376" cy="28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286477BA-93E1-9D4B-ACFB-02028F032B8C}"/>
                  </a:ext>
                </a:extLst>
              </p:cNvPr>
              <p:cNvSpPr txBox="1"/>
              <p:nvPr/>
            </p:nvSpPr>
            <p:spPr>
              <a:xfrm>
                <a:off x="3211488" y="3360588"/>
                <a:ext cx="661306" cy="253916"/>
              </a:xfrm>
              <a:prstGeom prst="rect">
                <a:avLst/>
              </a:prstGeom>
              <a:noFill/>
            </p:spPr>
            <p:txBody>
              <a:bodyPr wrap="square" lIns="0" tIns="0" rIns="0" bIns="0" rtlCol="0">
                <a:spAutoFit/>
              </a:bodyPr>
              <a:lstStyle/>
              <a:p>
                <a:r>
                  <a:rPr lang="en-US" altLang="ja-JP" sz="825" b="1" i="1">
                    <a:latin typeface="Cambria Math" panose="02040503050406030204" pitchFamily="18" charset="0"/>
                    <a:ea typeface="Cambria Math" panose="02040503050406030204" pitchFamily="18" charset="0"/>
                  </a:rPr>
                  <a:t>I </a:t>
                </a:r>
                <a:r>
                  <a:rPr lang="ja-JP" altLang="en-US" sz="825">
                    <a:latin typeface="Cambria Math" panose="02040503050406030204" pitchFamily="18" charset="0"/>
                    <a:ea typeface="Cambria Math" panose="02040503050406030204" pitchFamily="18" charset="0"/>
                  </a:rPr>
                  <a:t>の並び替え</a:t>
                </a:r>
                <a:endParaRPr lang="en-US" altLang="ja-JP" sz="825">
                  <a:latin typeface="Cambria Math" panose="02040503050406030204" pitchFamily="18" charset="0"/>
                  <a:ea typeface="Cambria Math" panose="02040503050406030204" pitchFamily="18" charset="0"/>
                </a:endParaRPr>
              </a:p>
              <a:p>
                <a14:m>
                  <m:oMath xmlns:m="http://schemas.openxmlformats.org/officeDocument/2006/math">
                    <m:r>
                      <a:rPr lang="en-US" altLang="ja-JP" sz="825" i="1">
                        <a:latin typeface="Cambria Math" panose="02040503050406030204" pitchFamily="18" charset="0"/>
                        <a:ea typeface="Cambria Math" panose="02040503050406030204" pitchFamily="18" charset="0"/>
                      </a:rPr>
                      <m:t>∀ </m:t>
                    </m:r>
                    <m:r>
                      <a:rPr lang="en-US" altLang="ja-JP" sz="825" i="1" smtClean="0">
                        <a:latin typeface="Cambria Math" panose="02040503050406030204" pitchFamily="18" charset="0"/>
                        <a:ea typeface="Cambria Math" panose="02040503050406030204" pitchFamily="18" charset="0"/>
                      </a:rPr>
                      <m:t>𝜆</m:t>
                    </m:r>
                    <m:r>
                      <a:rPr lang="en-US" altLang="ja-JP" sz="825" b="0" i="1" smtClean="0">
                        <a:latin typeface="Cambria Math" panose="02040503050406030204" pitchFamily="18" charset="0"/>
                        <a:ea typeface="Cambria Math" panose="02040503050406030204" pitchFamily="18" charset="0"/>
                      </a:rPr>
                      <m:t> </m:t>
                    </m:r>
                    <m:r>
                      <a:rPr lang="ja-JP" altLang="en-US" sz="825" i="1">
                        <a:latin typeface="Cambria Math" panose="02040503050406030204" pitchFamily="18" charset="0"/>
                        <a:ea typeface="Cambria Math" panose="02040503050406030204" pitchFamily="18" charset="0"/>
                      </a:rPr>
                      <m:t>は</m:t>
                    </m:r>
                    <m:r>
                      <a:rPr lang="en-US" altLang="ja-JP" sz="825" i="1">
                        <a:latin typeface="Cambria Math" panose="02040503050406030204" pitchFamily="18" charset="0"/>
                        <a:ea typeface="Cambria Math" panose="02040503050406030204" pitchFamily="18" charset="0"/>
                      </a:rPr>
                      <m:t>1</m:t>
                    </m:r>
                  </m:oMath>
                </a14:m>
                <a:r>
                  <a:rPr lang="ja-JP" altLang="en-US" sz="825"/>
                  <a:t>の根</a:t>
                </a:r>
                <a:endParaRPr lang="en-US" altLang="ja-JP" sz="825">
                  <a:ea typeface="Cambria Math" panose="02040503050406030204" pitchFamily="18" charset="0"/>
                </a:endParaRPr>
              </a:p>
            </p:txBody>
          </p:sp>
        </mc:Choice>
        <mc:Fallback xmlns="">
          <p:sp>
            <p:nvSpPr>
              <p:cNvPr id="94" name="テキスト ボックス 93">
                <a:extLst>
                  <a:ext uri="{FF2B5EF4-FFF2-40B4-BE49-F238E27FC236}">
                    <a16:creationId xmlns:a16="http://schemas.microsoft.com/office/drawing/2014/main" id="{286477BA-93E1-9D4B-ACFB-02028F032B8C}"/>
                  </a:ext>
                </a:extLst>
              </p:cNvPr>
              <p:cNvSpPr txBox="1">
                <a:spLocks noRot="1" noChangeAspect="1" noMove="1" noResize="1" noEditPoints="1" noAdjustHandles="1" noChangeArrowheads="1" noChangeShapeType="1" noTextEdit="1"/>
              </p:cNvSpPr>
              <p:nvPr/>
            </p:nvSpPr>
            <p:spPr>
              <a:xfrm>
                <a:off x="3211488" y="3360588"/>
                <a:ext cx="661306" cy="253916"/>
              </a:xfrm>
              <a:prstGeom prst="rect">
                <a:avLst/>
              </a:prstGeom>
              <a:blipFill>
                <a:blip r:embed="rId47"/>
                <a:stretch>
                  <a:fillRect l="-9434" t="-19048" b="-23810"/>
                </a:stretch>
              </a:blipFill>
            </p:spPr>
            <p:txBody>
              <a:bodyPr/>
              <a:lstStyle/>
              <a:p>
                <a:r>
                  <a:rPr lang="ja-JP" altLang="en-US">
                    <a:noFill/>
                  </a:rPr>
                  <a:t> </a:t>
                </a:r>
              </a:p>
            </p:txBody>
          </p:sp>
        </mc:Fallback>
      </mc:AlternateContent>
      <p:sp>
        <p:nvSpPr>
          <p:cNvPr id="117" name="テキスト ボックス 116">
            <a:extLst>
              <a:ext uri="{FF2B5EF4-FFF2-40B4-BE49-F238E27FC236}">
                <a16:creationId xmlns:a16="http://schemas.microsoft.com/office/drawing/2014/main" id="{3626B5C8-6982-EA4C-A637-A46EEA3905B6}"/>
              </a:ext>
            </a:extLst>
          </p:cNvPr>
          <p:cNvSpPr txBox="1"/>
          <p:nvPr/>
        </p:nvSpPr>
        <p:spPr>
          <a:xfrm>
            <a:off x="3264480" y="3155261"/>
            <a:ext cx="453970" cy="253787"/>
          </a:xfrm>
          <a:prstGeom prst="rect">
            <a:avLst/>
          </a:prstGeom>
          <a:noFill/>
        </p:spPr>
        <p:txBody>
          <a:bodyPr wrap="none" rtlCol="0">
            <a:spAutoFit/>
          </a:bodyPr>
          <a:lstStyle>
            <a:defPPr>
              <a:defRPr lang="ja-JP"/>
            </a:defPPr>
            <a:lvl1pPr>
              <a:defRPr sz="1200">
                <a:latin typeface="Arial Rounded MT Bold" panose="020F0704030504030204" pitchFamily="34" charset="0"/>
              </a:defRPr>
            </a:lvl1pPr>
          </a:lstStyle>
          <a:p>
            <a:r>
              <a:rPr lang="ja-JP" altLang="en-US" sz="1049" b="1">
                <a:latin typeface="Meiryo" panose="020B0604030504040204" pitchFamily="34" charset="-128"/>
                <a:ea typeface="Meiryo" panose="020B0604030504040204" pitchFamily="34" charset="-128"/>
              </a:rPr>
              <a:t>置換</a:t>
            </a:r>
          </a:p>
        </p:txBody>
      </p:sp>
      <p:sp>
        <p:nvSpPr>
          <p:cNvPr id="95" name="テキスト ボックス 94">
            <a:extLst>
              <a:ext uri="{FF2B5EF4-FFF2-40B4-BE49-F238E27FC236}">
                <a16:creationId xmlns:a16="http://schemas.microsoft.com/office/drawing/2014/main" id="{D4BF2248-8BB5-D54D-8530-4467A0BCDC31}"/>
              </a:ext>
            </a:extLst>
          </p:cNvPr>
          <p:cNvSpPr txBox="1"/>
          <p:nvPr/>
        </p:nvSpPr>
        <p:spPr>
          <a:xfrm>
            <a:off x="6620019" y="303958"/>
            <a:ext cx="1337682" cy="161454"/>
          </a:xfrm>
          <a:prstGeom prst="rect">
            <a:avLst/>
          </a:prstGeom>
          <a:solidFill>
            <a:schemeClr val="bg2">
              <a:lumMod val="90000"/>
            </a:schemeClr>
          </a:solidFill>
        </p:spPr>
        <p:txBody>
          <a:bodyPr wrap="square" lIns="0" tIns="0" rIns="0" bIns="0" rtlCol="0">
            <a:spAutoFit/>
          </a:bodyPr>
          <a:lstStyle>
            <a:defPPr>
              <a:defRPr lang="ja-JP"/>
            </a:defPPr>
            <a:lvl1pPr>
              <a:defRPr sz="1050" i="1">
                <a:latin typeface="Cambria Math" panose="02040503050406030204" pitchFamily="18" charset="0"/>
              </a:defRPr>
            </a:lvl1pPr>
          </a:lstStyle>
          <a:p>
            <a:pPr algn="ctr"/>
            <a:r>
              <a:rPr lang="ja-JP" altLang="en-US" sz="1049"/>
              <a:t>行列分解</a:t>
            </a:r>
          </a:p>
        </p:txBody>
      </p:sp>
      <p:sp>
        <p:nvSpPr>
          <p:cNvPr id="93" name="テキスト ボックス 92">
            <a:extLst>
              <a:ext uri="{FF2B5EF4-FFF2-40B4-BE49-F238E27FC236}">
                <a16:creationId xmlns:a16="http://schemas.microsoft.com/office/drawing/2014/main" id="{2723B559-8143-2A43-8A74-AB4EE2067AA2}"/>
              </a:ext>
            </a:extLst>
          </p:cNvPr>
          <p:cNvSpPr txBox="1"/>
          <p:nvPr/>
        </p:nvSpPr>
        <p:spPr>
          <a:xfrm>
            <a:off x="3038042" y="31756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98" name="テキスト ボックス 97">
            <a:extLst>
              <a:ext uri="{FF2B5EF4-FFF2-40B4-BE49-F238E27FC236}">
                <a16:creationId xmlns:a16="http://schemas.microsoft.com/office/drawing/2014/main" id="{7559C861-ABBC-9849-82BB-F62B5F6DB5AB}"/>
              </a:ext>
            </a:extLst>
          </p:cNvPr>
          <p:cNvSpPr txBox="1"/>
          <p:nvPr/>
        </p:nvSpPr>
        <p:spPr>
          <a:xfrm>
            <a:off x="6592995" y="517575"/>
            <a:ext cx="1364706" cy="161583"/>
          </a:xfrm>
          <a:prstGeom prst="rect">
            <a:avLst/>
          </a:prstGeom>
          <a:solidFill>
            <a:schemeClr val="bg2">
              <a:lumMod val="50000"/>
            </a:schemeClr>
          </a:solidFill>
          <a:ln>
            <a:noFill/>
          </a:ln>
        </p:spPr>
        <p:txBody>
          <a:bodyPr wrap="square" lIns="0" tIns="0" rIns="0" bIns="0" rtlCol="0">
            <a:spAutoFit/>
          </a:bodyPr>
          <a:lstStyle/>
          <a:p>
            <a:pPr algn="ctr"/>
            <a:r>
              <a:rPr kumimoji="1" lang="ja-JP" altLang="en-US" sz="1050">
                <a:solidFill>
                  <a:schemeClr val="bg1"/>
                </a:solidFill>
              </a:rPr>
              <a:t>解説の節番号</a:t>
            </a:r>
            <a:endParaRPr kumimoji="1" lang="en-US" altLang="ja-JP" sz="1050" dirty="0">
              <a:solidFill>
                <a:schemeClr val="bg1"/>
              </a:solidFill>
            </a:endParaRPr>
          </a:p>
        </p:txBody>
      </p:sp>
      <p:sp>
        <p:nvSpPr>
          <p:cNvPr id="99" name="テキスト ボックス 98">
            <a:extLst>
              <a:ext uri="{FF2B5EF4-FFF2-40B4-BE49-F238E27FC236}">
                <a16:creationId xmlns:a16="http://schemas.microsoft.com/office/drawing/2014/main" id="{FBB10063-7C34-944A-9FDA-FD836498F064}"/>
              </a:ext>
            </a:extLst>
          </p:cNvPr>
          <p:cNvSpPr txBox="1"/>
          <p:nvPr/>
        </p:nvSpPr>
        <p:spPr>
          <a:xfrm>
            <a:off x="6574051" y="690008"/>
            <a:ext cx="1343638" cy="200055"/>
          </a:xfrm>
          <a:prstGeom prst="rect">
            <a:avLst/>
          </a:prstGeom>
          <a:noFill/>
        </p:spPr>
        <p:txBody>
          <a:bodyPr wrap="none" rtlCol="0">
            <a:spAutoFit/>
          </a:bodyPr>
          <a:lstStyle/>
          <a:p>
            <a:r>
              <a:rPr kumimoji="1" lang="en-US" altLang="ja-JP" sz="700" dirty="0"/>
              <a:t>(in Linear Algebra for Everyone)</a:t>
            </a:r>
            <a:endParaRPr kumimoji="1" lang="ja-JP" altLang="en-US" sz="700"/>
          </a:p>
        </p:txBody>
      </p:sp>
      <p:sp>
        <p:nvSpPr>
          <p:cNvPr id="101" name="テキスト ボックス 100">
            <a:extLst>
              <a:ext uri="{FF2B5EF4-FFF2-40B4-BE49-F238E27FC236}">
                <a16:creationId xmlns:a16="http://schemas.microsoft.com/office/drawing/2014/main" id="{25775942-0D9F-344F-922B-DB068D432A52}"/>
              </a:ext>
            </a:extLst>
          </p:cNvPr>
          <p:cNvSpPr txBox="1"/>
          <p:nvPr/>
        </p:nvSpPr>
        <p:spPr>
          <a:xfrm>
            <a:off x="3050804" y="61476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1.4</a:t>
            </a:r>
            <a:endParaRPr kumimoji="1" lang="ja-JP" altLang="en-US" sz="1050">
              <a:solidFill>
                <a:schemeClr val="bg1"/>
              </a:solidFill>
            </a:endParaRPr>
          </a:p>
        </p:txBody>
      </p:sp>
      <p:sp>
        <p:nvSpPr>
          <p:cNvPr id="102" name="テキスト ボックス 101">
            <a:extLst>
              <a:ext uri="{FF2B5EF4-FFF2-40B4-BE49-F238E27FC236}">
                <a16:creationId xmlns:a16="http://schemas.microsoft.com/office/drawing/2014/main" id="{AA5B466A-A7AD-344C-A5D5-0EEAED6F66E7}"/>
              </a:ext>
            </a:extLst>
          </p:cNvPr>
          <p:cNvSpPr txBox="1"/>
          <p:nvPr/>
        </p:nvSpPr>
        <p:spPr>
          <a:xfrm>
            <a:off x="5275711" y="146938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2.3</a:t>
            </a:r>
            <a:endParaRPr kumimoji="1" lang="ja-JP" altLang="en-US" sz="1050">
              <a:solidFill>
                <a:schemeClr val="bg1"/>
              </a:solidFill>
            </a:endParaRPr>
          </a:p>
        </p:txBody>
      </p:sp>
      <p:sp>
        <p:nvSpPr>
          <p:cNvPr id="104" name="テキスト ボックス 103">
            <a:extLst>
              <a:ext uri="{FF2B5EF4-FFF2-40B4-BE49-F238E27FC236}">
                <a16:creationId xmlns:a16="http://schemas.microsoft.com/office/drawing/2014/main" id="{53AC08BD-6E3E-8F40-84D4-D00C8D45706A}"/>
              </a:ext>
            </a:extLst>
          </p:cNvPr>
          <p:cNvSpPr txBox="1"/>
          <p:nvPr/>
        </p:nvSpPr>
        <p:spPr>
          <a:xfrm>
            <a:off x="5202314" y="2312647"/>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2.4</a:t>
            </a:r>
            <a:endParaRPr kumimoji="1" lang="ja-JP" altLang="en-US" sz="1050">
              <a:solidFill>
                <a:schemeClr val="bg1"/>
              </a:solidFill>
            </a:endParaRPr>
          </a:p>
        </p:txBody>
      </p:sp>
      <p:sp>
        <p:nvSpPr>
          <p:cNvPr id="106" name="テキスト ボックス 105">
            <a:extLst>
              <a:ext uri="{FF2B5EF4-FFF2-40B4-BE49-F238E27FC236}">
                <a16:creationId xmlns:a16="http://schemas.microsoft.com/office/drawing/2014/main" id="{3D4A2103-DE4F-EB4C-87CD-A4BAB31F8334}"/>
              </a:ext>
            </a:extLst>
          </p:cNvPr>
          <p:cNvSpPr txBox="1"/>
          <p:nvPr/>
        </p:nvSpPr>
        <p:spPr>
          <a:xfrm>
            <a:off x="2484268" y="1471070"/>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7" name="テキスト ボックス 106">
            <a:extLst>
              <a:ext uri="{FF2B5EF4-FFF2-40B4-BE49-F238E27FC236}">
                <a16:creationId xmlns:a16="http://schemas.microsoft.com/office/drawing/2014/main" id="{088A54CD-B102-BB45-976F-C9F62A466B4E}"/>
              </a:ext>
            </a:extLst>
          </p:cNvPr>
          <p:cNvSpPr txBox="1"/>
          <p:nvPr/>
        </p:nvSpPr>
        <p:spPr>
          <a:xfrm>
            <a:off x="2901988" y="291931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4.4</a:t>
            </a:r>
            <a:endParaRPr kumimoji="1" lang="ja-JP" altLang="en-US" sz="1050">
              <a:solidFill>
                <a:schemeClr val="bg1"/>
              </a:solidFill>
            </a:endParaRPr>
          </a:p>
        </p:txBody>
      </p:sp>
      <p:sp>
        <p:nvSpPr>
          <p:cNvPr id="108" name="テキスト ボックス 107">
            <a:extLst>
              <a:ext uri="{FF2B5EF4-FFF2-40B4-BE49-F238E27FC236}">
                <a16:creationId xmlns:a16="http://schemas.microsoft.com/office/drawing/2014/main" id="{250D3932-9B13-8143-858B-53B59D8C1960}"/>
              </a:ext>
            </a:extLst>
          </p:cNvPr>
          <p:cNvSpPr txBox="1"/>
          <p:nvPr/>
        </p:nvSpPr>
        <p:spPr>
          <a:xfrm>
            <a:off x="4025401" y="188575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6.2</a:t>
            </a:r>
            <a:endParaRPr kumimoji="1" lang="ja-JP" altLang="en-US" sz="1050">
              <a:solidFill>
                <a:schemeClr val="bg1"/>
              </a:solidFill>
            </a:endParaRPr>
          </a:p>
        </p:txBody>
      </p:sp>
      <p:sp>
        <p:nvSpPr>
          <p:cNvPr id="109" name="テキスト ボックス 108">
            <a:extLst>
              <a:ext uri="{FF2B5EF4-FFF2-40B4-BE49-F238E27FC236}">
                <a16:creationId xmlns:a16="http://schemas.microsoft.com/office/drawing/2014/main" id="{FB3D1293-26C8-1347-837C-AED84F6E61AE}"/>
              </a:ext>
            </a:extLst>
          </p:cNvPr>
          <p:cNvSpPr txBox="1"/>
          <p:nvPr/>
        </p:nvSpPr>
        <p:spPr>
          <a:xfrm>
            <a:off x="4360659" y="3844908"/>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2" name="テキスト ボックス 111">
            <a:extLst>
              <a:ext uri="{FF2B5EF4-FFF2-40B4-BE49-F238E27FC236}">
                <a16:creationId xmlns:a16="http://schemas.microsoft.com/office/drawing/2014/main" id="{6A718F46-5A30-1341-A8C7-DC8D165F3FBF}"/>
              </a:ext>
            </a:extLst>
          </p:cNvPr>
          <p:cNvSpPr txBox="1"/>
          <p:nvPr/>
        </p:nvSpPr>
        <p:spPr>
          <a:xfrm>
            <a:off x="3977414" y="2567092"/>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4" name="テキスト ボックス 113">
            <a:extLst>
              <a:ext uri="{FF2B5EF4-FFF2-40B4-BE49-F238E27FC236}">
                <a16:creationId xmlns:a16="http://schemas.microsoft.com/office/drawing/2014/main" id="{68C211EB-B55F-9A47-AEDB-540DDA73B3CB}"/>
              </a:ext>
            </a:extLst>
          </p:cNvPr>
          <p:cNvSpPr txBox="1"/>
          <p:nvPr/>
        </p:nvSpPr>
        <p:spPr>
          <a:xfrm>
            <a:off x="5947861" y="2628555"/>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6.3</a:t>
            </a:r>
            <a:endParaRPr kumimoji="1" lang="ja-JP" altLang="en-US" sz="1050">
              <a:solidFill>
                <a:schemeClr val="bg1"/>
              </a:solidFill>
            </a:endParaRPr>
          </a:p>
        </p:txBody>
      </p:sp>
      <p:sp>
        <p:nvSpPr>
          <p:cNvPr id="115" name="テキスト ボックス 114">
            <a:extLst>
              <a:ext uri="{FF2B5EF4-FFF2-40B4-BE49-F238E27FC236}">
                <a16:creationId xmlns:a16="http://schemas.microsoft.com/office/drawing/2014/main" id="{0C47A795-E31F-DE49-9122-882EBA88B83D}"/>
              </a:ext>
            </a:extLst>
          </p:cNvPr>
          <p:cNvSpPr txBox="1"/>
          <p:nvPr/>
        </p:nvSpPr>
        <p:spPr>
          <a:xfrm>
            <a:off x="5215695" y="606294"/>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7.1</a:t>
            </a:r>
            <a:endParaRPr kumimoji="1" lang="ja-JP" altLang="en-US" sz="1050">
              <a:solidFill>
                <a:schemeClr val="bg1"/>
              </a:solidFill>
            </a:endParaRPr>
          </a:p>
        </p:txBody>
      </p:sp>
      <p:sp>
        <p:nvSpPr>
          <p:cNvPr id="116" name="テキスト ボックス 115">
            <a:extLst>
              <a:ext uri="{FF2B5EF4-FFF2-40B4-BE49-F238E27FC236}">
                <a16:creationId xmlns:a16="http://schemas.microsoft.com/office/drawing/2014/main" id="{F5532FC1-900B-6349-A562-BC527818353B}"/>
              </a:ext>
            </a:extLst>
          </p:cNvPr>
          <p:cNvSpPr txBox="1"/>
          <p:nvPr/>
        </p:nvSpPr>
        <p:spPr>
          <a:xfrm>
            <a:off x="6011508" y="4940870"/>
            <a:ext cx="467010" cy="164455"/>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3.5, 7.4</a:t>
            </a:r>
            <a:endParaRPr kumimoji="1" lang="ja-JP" altLang="en-US" sz="1050">
              <a:solidFill>
                <a:schemeClr val="bg1"/>
              </a:solidFill>
            </a:endParaRPr>
          </a:p>
        </p:txBody>
      </p:sp>
      <p:sp>
        <p:nvSpPr>
          <p:cNvPr id="119" name="テキスト ボックス 118">
            <a:extLst>
              <a:ext uri="{FF2B5EF4-FFF2-40B4-BE49-F238E27FC236}">
                <a16:creationId xmlns:a16="http://schemas.microsoft.com/office/drawing/2014/main" id="{0EC84F15-F6F7-5C41-A4BF-880D4551A38B}"/>
              </a:ext>
            </a:extLst>
          </p:cNvPr>
          <p:cNvSpPr txBox="1"/>
          <p:nvPr/>
        </p:nvSpPr>
        <p:spPr>
          <a:xfrm>
            <a:off x="-7678" y="473419"/>
            <a:ext cx="1888586" cy="553998"/>
          </a:xfrm>
          <a:prstGeom prst="rect">
            <a:avLst/>
          </a:prstGeom>
          <a:noFill/>
        </p:spPr>
        <p:txBody>
          <a:bodyPr wrap="square" rtlCol="0">
            <a:spAutoFit/>
          </a:bodyPr>
          <a:lstStyle/>
          <a:p>
            <a:pPr algn="ctr"/>
            <a:r>
              <a:rPr lang="en-US" altLang="ja-JP" sz="1000" i="1" dirty="0">
                <a:latin typeface="Arial Rounded MT Bold" panose="020F0704030504030204" pitchFamily="34" charset="0"/>
              </a:rPr>
              <a:t>in</a:t>
            </a:r>
          </a:p>
          <a:p>
            <a:pPr algn="ctr"/>
            <a:r>
              <a:rPr lang="en-US" altLang="ja-JP" sz="1000" i="1" dirty="0">
                <a:latin typeface="Arial Rounded MT Bold" panose="020F0704030504030204" pitchFamily="34" charset="0"/>
              </a:rPr>
              <a:t>Linear Algebra for Everyone</a:t>
            </a:r>
            <a:endParaRPr lang="ja-JP" altLang="en-US" sz="1000" i="1">
              <a:latin typeface="Arial Rounded MT Bold" panose="020F0704030504030204" pitchFamily="34" charset="0"/>
            </a:endParaRPr>
          </a:p>
        </p:txBody>
      </p:sp>
      <p:sp>
        <p:nvSpPr>
          <p:cNvPr id="120" name="テキスト ボックス 119">
            <a:extLst>
              <a:ext uri="{FF2B5EF4-FFF2-40B4-BE49-F238E27FC236}">
                <a16:creationId xmlns:a16="http://schemas.microsoft.com/office/drawing/2014/main" id="{66B9250D-E15E-BE41-BC6E-EB4BD3956999}"/>
              </a:ext>
            </a:extLst>
          </p:cNvPr>
          <p:cNvSpPr txBox="1"/>
          <p:nvPr/>
        </p:nvSpPr>
        <p:spPr>
          <a:xfrm>
            <a:off x="94284" y="143083"/>
            <a:ext cx="1888586" cy="415498"/>
          </a:xfrm>
          <a:prstGeom prst="rect">
            <a:avLst/>
          </a:prstGeom>
          <a:noFill/>
        </p:spPr>
        <p:txBody>
          <a:bodyPr wrap="square" rtlCol="0">
            <a:spAutoFit/>
          </a:bodyPr>
          <a:lstStyle/>
          <a:p>
            <a:r>
              <a:rPr lang="en-US" altLang="ja-JP" sz="2100" dirty="0">
                <a:latin typeface="Arial Rounded MT Bold" panose="020F0704030504030204" pitchFamily="34" charset="0"/>
              </a:rPr>
              <a:t>Matrix World</a:t>
            </a:r>
          </a:p>
        </p:txBody>
      </p:sp>
      <p:pic>
        <p:nvPicPr>
          <p:cNvPr id="2" name="Picture 2" descr="クリエイティブ・コモンズ・ライセンス">
            <a:extLst>
              <a:ext uri="{FF2B5EF4-FFF2-40B4-BE49-F238E27FC236}">
                <a16:creationId xmlns:a16="http://schemas.microsoft.com/office/drawing/2014/main" id="{0A992872-7C4D-7652-0A37-C3100B909729}"/>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156542" y="5103129"/>
            <a:ext cx="567901" cy="200056"/>
          </a:xfrm>
          <a:prstGeom prst="rect">
            <a:avLst/>
          </a:prstGeom>
          <a:noFill/>
          <a:extLst>
            <a:ext uri="{909E8E84-426E-40DD-AFC4-6F175D3DCCD1}">
              <a14:hiddenFill xmlns:a14="http://schemas.microsoft.com/office/drawing/2010/main">
                <a:solidFill>
                  <a:srgbClr val="FFFFFF"/>
                </a:solidFill>
              </a14:hiddenFill>
            </a:ext>
          </a:extLst>
        </p:spPr>
      </p:pic>
      <p:sp>
        <p:nvSpPr>
          <p:cNvPr id="29" name="フリーフォーム 28">
            <a:extLst>
              <a:ext uri="{FF2B5EF4-FFF2-40B4-BE49-F238E27FC236}">
                <a16:creationId xmlns:a16="http://schemas.microsoft.com/office/drawing/2014/main" id="{3AC7A3A1-42DE-1202-409A-FB1669A14B30}"/>
              </a:ext>
            </a:extLst>
          </p:cNvPr>
          <p:cNvSpPr/>
          <p:nvPr/>
        </p:nvSpPr>
        <p:spPr>
          <a:xfrm rot="4721341">
            <a:off x="4393131" y="2523357"/>
            <a:ext cx="748032" cy="1402913"/>
          </a:xfrm>
          <a:custGeom>
            <a:avLst/>
            <a:gdLst>
              <a:gd name="connsiteX0" fmla="*/ 458001 w 914400"/>
              <a:gd name="connsiteY0" fmla="*/ 1879091 h 1879093"/>
              <a:gd name="connsiteX1" fmla="*/ 224840 w 914400"/>
              <a:gd name="connsiteY1" fmla="*/ 1652330 h 1879093"/>
              <a:gd name="connsiteX2" fmla="*/ 226400 w 914400"/>
              <a:gd name="connsiteY2" fmla="*/ 1652314 h 1879093"/>
              <a:gd name="connsiteX3" fmla="*/ 1754 w 914400"/>
              <a:gd name="connsiteY3" fmla="*/ 457200 h 1879093"/>
              <a:gd name="connsiteX4" fmla="*/ 0 w 914400"/>
              <a:gd name="connsiteY4" fmla="*/ 457200 h 1879093"/>
              <a:gd name="connsiteX5" fmla="*/ 611 w 914400"/>
              <a:gd name="connsiteY5" fmla="*/ 451119 h 1879093"/>
              <a:gd name="connsiteX6" fmla="*/ 0 w 914400"/>
              <a:gd name="connsiteY6" fmla="*/ 447869 h 1879093"/>
              <a:gd name="connsiteX7" fmla="*/ 937 w 914400"/>
              <a:gd name="connsiteY7" fmla="*/ 447869 h 1879093"/>
              <a:gd name="connsiteX8" fmla="*/ 9226 w 914400"/>
              <a:gd name="connsiteY8" fmla="*/ 365372 h 1879093"/>
              <a:gd name="connsiteX9" fmla="*/ 454867 w 914400"/>
              <a:gd name="connsiteY9" fmla="*/ 6 h 1879093"/>
              <a:gd name="connsiteX10" fmla="*/ 904214 w 914400"/>
              <a:gd name="connsiteY10" fmla="*/ 360806 h 1879093"/>
              <a:gd name="connsiteX11" fmla="*/ 913859 w 914400"/>
              <a:gd name="connsiteY11" fmla="*/ 447869 h 1879093"/>
              <a:gd name="connsiteX12" fmla="*/ 914400 w 914400"/>
              <a:gd name="connsiteY12" fmla="*/ 447869 h 1879093"/>
              <a:gd name="connsiteX13" fmla="*/ 914060 w 914400"/>
              <a:gd name="connsiteY13" fmla="*/ 449679 h 1879093"/>
              <a:gd name="connsiteX14" fmla="*/ 914376 w 914400"/>
              <a:gd name="connsiteY14" fmla="*/ 452535 h 1879093"/>
              <a:gd name="connsiteX15" fmla="*/ 913521 w 914400"/>
              <a:gd name="connsiteY15" fmla="*/ 452544 h 1879093"/>
              <a:gd name="connsiteX16" fmla="*/ 688443 w 914400"/>
              <a:gd name="connsiteY16" fmla="*/ 1649963 h 1879093"/>
              <a:gd name="connsiteX17" fmla="*/ 688836 w 914400"/>
              <a:gd name="connsiteY17" fmla="*/ 1649963 h 1879093"/>
              <a:gd name="connsiteX18" fmla="*/ 458001 w 914400"/>
              <a:gd name="connsiteY18" fmla="*/ 1879091 h 187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1879093">
                <a:moveTo>
                  <a:pt x="458001" y="1879091"/>
                </a:moveTo>
                <a:cubicBezTo>
                  <a:pt x="330350" y="1879726"/>
                  <a:pt x="226159" y="1778396"/>
                  <a:pt x="224840" y="1652330"/>
                </a:cubicBezTo>
                <a:lnTo>
                  <a:pt x="226400" y="1652314"/>
                </a:lnTo>
                <a:lnTo>
                  <a:pt x="1754" y="457200"/>
                </a:lnTo>
                <a:lnTo>
                  <a:pt x="0" y="457200"/>
                </a:lnTo>
                <a:lnTo>
                  <a:pt x="611" y="451119"/>
                </a:lnTo>
                <a:lnTo>
                  <a:pt x="0" y="447869"/>
                </a:lnTo>
                <a:lnTo>
                  <a:pt x="937" y="447869"/>
                </a:lnTo>
                <a:lnTo>
                  <a:pt x="9226" y="365372"/>
                </a:lnTo>
                <a:cubicBezTo>
                  <a:pt x="51574" y="157699"/>
                  <a:pt x="234726" y="1129"/>
                  <a:pt x="454867" y="6"/>
                </a:cubicBezTo>
                <a:cubicBezTo>
                  <a:pt x="675009" y="-1118"/>
                  <a:pt x="859749" y="153576"/>
                  <a:pt x="904214" y="360806"/>
                </a:cubicBezTo>
                <a:lnTo>
                  <a:pt x="913859" y="447869"/>
                </a:lnTo>
                <a:lnTo>
                  <a:pt x="914400" y="447869"/>
                </a:lnTo>
                <a:lnTo>
                  <a:pt x="914060" y="449679"/>
                </a:lnTo>
                <a:lnTo>
                  <a:pt x="914376" y="452535"/>
                </a:lnTo>
                <a:lnTo>
                  <a:pt x="913521" y="452544"/>
                </a:lnTo>
                <a:lnTo>
                  <a:pt x="688443" y="1649963"/>
                </a:lnTo>
                <a:lnTo>
                  <a:pt x="688836" y="1649963"/>
                </a:lnTo>
                <a:cubicBezTo>
                  <a:pt x="688836" y="1776058"/>
                  <a:pt x="585675" y="1878456"/>
                  <a:pt x="458001" y="187909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A70F98A8-0248-6255-ABC2-C360D067ABDB}"/>
                  </a:ext>
                </a:extLst>
              </p:cNvPr>
              <p:cNvSpPr txBox="1"/>
              <p:nvPr/>
            </p:nvSpPr>
            <p:spPr>
              <a:xfrm>
                <a:off x="6723746" y="2312647"/>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i="1" smtClean="0">
                          <a:latin typeface="Cambria Math" panose="02040503050406030204" pitchFamily="18" charset="0"/>
                        </a:rPr>
                        <m:t>𝐴</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1</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−1</m:t>
                                </m:r>
                              </m:e>
                              <m:e>
                                <m:r>
                                  <a:rPr lang="en-US" altLang="ja-JP" sz="825" b="0" i="1" smtClean="0">
                                    <a:latin typeface="Cambria Math" panose="02040503050406030204" pitchFamily="18" charset="0"/>
                                  </a:rPr>
                                  <m:t>−1</m:t>
                                </m:r>
                              </m:e>
                            </m:mr>
                          </m:m>
                        </m:e>
                      </m:d>
                    </m:oMath>
                  </m:oMathPara>
                </a14:m>
                <a:endParaRPr lang="ja-JP" altLang="en-US" sz="825"/>
              </a:p>
            </p:txBody>
          </p:sp>
        </mc:Choice>
        <mc:Fallback>
          <p:sp>
            <p:nvSpPr>
              <p:cNvPr id="38" name="テキスト ボックス 37">
                <a:extLst>
                  <a:ext uri="{FF2B5EF4-FFF2-40B4-BE49-F238E27FC236}">
                    <a16:creationId xmlns:a16="http://schemas.microsoft.com/office/drawing/2014/main" id="{A70F98A8-0248-6255-ABC2-C360D067ABDB}"/>
                  </a:ext>
                </a:extLst>
              </p:cNvPr>
              <p:cNvSpPr txBox="1">
                <a:spLocks noRot="1" noChangeAspect="1" noMove="1" noResize="1" noEditPoints="1" noAdjustHandles="1" noChangeArrowheads="1" noChangeShapeType="1" noTextEdit="1"/>
              </p:cNvSpPr>
              <p:nvPr/>
            </p:nvSpPr>
            <p:spPr>
              <a:xfrm>
                <a:off x="6723746" y="2312647"/>
                <a:ext cx="801864" cy="210892"/>
              </a:xfrm>
              <a:prstGeom prst="rect">
                <a:avLst/>
              </a:prstGeom>
              <a:blipFill>
                <a:blip r:embed="rId49"/>
                <a:stretch>
                  <a:fillRect b="-16667"/>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85656A95-0D9F-3474-3295-B9EB063C897B}"/>
              </a:ext>
            </a:extLst>
          </p:cNvPr>
          <p:cNvSpPr txBox="1"/>
          <p:nvPr/>
        </p:nvSpPr>
        <p:spPr>
          <a:xfrm>
            <a:off x="7020352" y="1895889"/>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A7</a:t>
            </a:r>
            <a:endParaRPr kumimoji="1" lang="ja-JP" altLang="en-US" sz="1050">
              <a:solidFill>
                <a:schemeClr val="bg1"/>
              </a:solidFill>
            </a:endParaRPr>
          </a:p>
        </p:txBody>
      </p:sp>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4C66C57F-CAB4-9C1E-F193-4C235D35A5AB}"/>
                  </a:ext>
                </a:extLst>
              </p:cNvPr>
              <p:cNvSpPr txBox="1"/>
              <p:nvPr/>
            </p:nvSpPr>
            <p:spPr>
              <a:xfrm>
                <a:off x="6253822" y="2080210"/>
                <a:ext cx="1213050"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a:latin typeface="Cambria Math" panose="02040503050406030204" pitchFamily="18" charset="0"/>
                          <a:ea typeface="Cambria Math" panose="02040503050406030204" pitchFamily="18" charset="0"/>
                        </a:rPr>
                        <m:t>𝐽</m:t>
                      </m:r>
                      <m:r>
                        <a:rPr lang="en-US" altLang="ja-JP" sz="825" b="0" i="1">
                          <a:latin typeface="Cambria Math" panose="02040503050406030204" pitchFamily="18" charset="0"/>
                          <a:ea typeface="Cambria Math" panose="02040503050406030204" pitchFamily="18" charset="0"/>
                        </a:rPr>
                        <m:t>=</m:t>
                      </m:r>
                      <m:r>
                        <a:rPr lang="ja-JP" altLang="en-US" sz="825" i="1">
                          <a:latin typeface="Cambria Math" panose="02040503050406030204" pitchFamily="18" charset="0"/>
                          <a:ea typeface="Cambria Math" panose="02040503050406030204" pitchFamily="18" charset="0"/>
                        </a:rPr>
                        <m:t>ジョルダン標準形</m:t>
                      </m:r>
                    </m:oMath>
                  </m:oMathPara>
                </a14:m>
                <a:endParaRPr lang="ja-JP" altLang="en-US" sz="825"/>
              </a:p>
            </p:txBody>
          </p:sp>
        </mc:Choice>
        <mc:Fallback>
          <p:sp>
            <p:nvSpPr>
              <p:cNvPr id="41" name="テキスト ボックス 40">
                <a:extLst>
                  <a:ext uri="{FF2B5EF4-FFF2-40B4-BE49-F238E27FC236}">
                    <a16:creationId xmlns:a16="http://schemas.microsoft.com/office/drawing/2014/main" id="{4C66C57F-CAB4-9C1E-F193-4C235D35A5AB}"/>
                  </a:ext>
                </a:extLst>
              </p:cNvPr>
              <p:cNvSpPr txBox="1">
                <a:spLocks noRot="1" noChangeAspect="1" noMove="1" noResize="1" noEditPoints="1" noAdjustHandles="1" noChangeArrowheads="1" noChangeShapeType="1" noTextEdit="1"/>
              </p:cNvSpPr>
              <p:nvPr/>
            </p:nvSpPr>
            <p:spPr>
              <a:xfrm>
                <a:off x="6253822" y="2080210"/>
                <a:ext cx="1213050" cy="126958"/>
              </a:xfrm>
              <a:prstGeom prst="rect">
                <a:avLst/>
              </a:prstGeom>
              <a:blipFill>
                <a:blip r:embed="rId50"/>
                <a:stretch>
                  <a:fillRect t="-9091" b="-454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B0011A74-7508-0AF7-168B-0D99AC54C2B0}"/>
                  </a:ext>
                </a:extLst>
              </p:cNvPr>
              <p:cNvSpPr txBox="1"/>
              <p:nvPr/>
            </p:nvSpPr>
            <p:spPr>
              <a:xfrm>
                <a:off x="6913359" y="2658629"/>
                <a:ext cx="801864" cy="2108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825" b="0" i="1" smtClean="0">
                          <a:latin typeface="Cambria Math" panose="02040503050406030204" pitchFamily="18" charset="0"/>
                        </a:rPr>
                        <m:t>𝐽</m:t>
                      </m:r>
                      <m:r>
                        <a:rPr lang="en-US" altLang="ja-JP" sz="825" i="1" smtClean="0">
                          <a:latin typeface="Cambria Math" panose="02040503050406030204" pitchFamily="18" charset="0"/>
                        </a:rPr>
                        <m:t>=</m:t>
                      </m:r>
                      <m:d>
                        <m:dPr>
                          <m:begChr m:val="["/>
                          <m:endChr m:val="]"/>
                          <m:ctrlPr>
                            <a:rPr lang="en-US" altLang="ja-JP" sz="825" i="1">
                              <a:latin typeface="Cambria Math" panose="02040503050406030204" pitchFamily="18" charset="0"/>
                            </a:rPr>
                          </m:ctrlPr>
                        </m:dPr>
                        <m:e>
                          <m:m>
                            <m:mPr>
                              <m:mcs>
                                <m:mc>
                                  <m:mcPr>
                                    <m:count m:val="2"/>
                                    <m:mcJc m:val="center"/>
                                  </m:mcPr>
                                </m:mc>
                              </m:mcs>
                              <m:ctrlPr>
                                <a:rPr lang="en-US" altLang="ja-JP" sz="825" i="1">
                                  <a:latin typeface="Cambria Math" panose="02040503050406030204" pitchFamily="18" charset="0"/>
                                </a:rPr>
                              </m:ctrlPr>
                            </m:mPr>
                            <m:mr>
                              <m:e>
                                <m:r>
                                  <m:rPr>
                                    <m:brk m:alnAt="7"/>
                                  </m:rPr>
                                  <a:rPr lang="en-US" altLang="ja-JP" sz="825" b="0" i="1">
                                    <a:latin typeface="Cambria Math" panose="02040503050406030204" pitchFamily="18" charset="0"/>
                                  </a:rPr>
                                  <m:t>0</m:t>
                                </m:r>
                              </m:e>
                              <m:e>
                                <m:r>
                                  <a:rPr lang="en-US" altLang="ja-JP" sz="825" b="0" i="1" smtClean="0">
                                    <a:latin typeface="Cambria Math" panose="02040503050406030204" pitchFamily="18" charset="0"/>
                                  </a:rPr>
                                  <m:t>1</m:t>
                                </m:r>
                              </m:e>
                            </m:mr>
                            <m:mr>
                              <m:e>
                                <m:r>
                                  <a:rPr lang="en-US" altLang="ja-JP" sz="825" b="0" i="1" smtClean="0">
                                    <a:latin typeface="Cambria Math" panose="02040503050406030204" pitchFamily="18" charset="0"/>
                                  </a:rPr>
                                  <m:t>0</m:t>
                                </m:r>
                              </m:e>
                              <m:e>
                                <m:r>
                                  <a:rPr lang="en-US" altLang="ja-JP" sz="825" b="0" i="1" smtClean="0">
                                    <a:latin typeface="Cambria Math" panose="02040503050406030204" pitchFamily="18" charset="0"/>
                                  </a:rPr>
                                  <m:t>0</m:t>
                                </m:r>
                              </m:e>
                            </m:mr>
                          </m:m>
                        </m:e>
                      </m:d>
                    </m:oMath>
                  </m:oMathPara>
                </a14:m>
                <a:endParaRPr lang="ja-JP" altLang="en-US" sz="825"/>
              </a:p>
            </p:txBody>
          </p:sp>
        </mc:Choice>
        <mc:Fallback>
          <p:sp>
            <p:nvSpPr>
              <p:cNvPr id="47" name="テキスト ボックス 46">
                <a:extLst>
                  <a:ext uri="{FF2B5EF4-FFF2-40B4-BE49-F238E27FC236}">
                    <a16:creationId xmlns:a16="http://schemas.microsoft.com/office/drawing/2014/main" id="{B0011A74-7508-0AF7-168B-0D99AC54C2B0}"/>
                  </a:ext>
                </a:extLst>
              </p:cNvPr>
              <p:cNvSpPr txBox="1">
                <a:spLocks noRot="1" noChangeAspect="1" noMove="1" noResize="1" noEditPoints="1" noAdjustHandles="1" noChangeArrowheads="1" noChangeShapeType="1" noTextEdit="1"/>
              </p:cNvSpPr>
              <p:nvPr/>
            </p:nvSpPr>
            <p:spPr>
              <a:xfrm>
                <a:off x="6913359" y="2658629"/>
                <a:ext cx="801864" cy="210892"/>
              </a:xfrm>
              <a:prstGeom prst="rect">
                <a:avLst/>
              </a:prstGeom>
              <a:blipFill>
                <a:blip r:embed="rId51"/>
                <a:stretch>
                  <a:fillRect b="-11111"/>
                </a:stretch>
              </a:blipFill>
            </p:spPr>
            <p:txBody>
              <a:bodyPr/>
              <a:lstStyle/>
              <a:p>
                <a:r>
                  <a:rPr lang="ja-JP" altLang="en-US">
                    <a:noFill/>
                  </a:rPr>
                  <a:t> </a:t>
                </a:r>
              </a:p>
            </p:txBody>
          </p:sp>
        </mc:Fallback>
      </mc:AlternateContent>
      <p:sp>
        <p:nvSpPr>
          <p:cNvPr id="105" name="テキスト ボックス 104">
            <a:extLst>
              <a:ext uri="{FF2B5EF4-FFF2-40B4-BE49-F238E27FC236}">
                <a16:creationId xmlns:a16="http://schemas.microsoft.com/office/drawing/2014/main" id="{7ABDA6B0-6D1B-3A44-8443-B3104B339CFA}"/>
              </a:ext>
            </a:extLst>
          </p:cNvPr>
          <p:cNvSpPr txBox="1"/>
          <p:nvPr/>
        </p:nvSpPr>
        <p:spPr>
          <a:xfrm>
            <a:off x="4635861" y="2966646"/>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4.2</a:t>
            </a:r>
            <a:endParaRPr kumimoji="1" lang="ja-JP" altLang="en-US" sz="1050">
              <a:solidFill>
                <a:schemeClr val="bg1"/>
              </a:solidFill>
            </a:endParaRPr>
          </a:p>
        </p:txBody>
      </p:sp>
      <mc:AlternateContent xmlns:mc="http://schemas.openxmlformats.org/markup-compatibility/2006">
        <mc:Choice xmlns:a14="http://schemas.microsoft.com/office/drawing/2010/main" Requires="a14">
          <p:sp>
            <p:nvSpPr>
              <p:cNvPr id="76" name="テキスト ボックス 75">
                <a:extLst>
                  <a:ext uri="{FF2B5EF4-FFF2-40B4-BE49-F238E27FC236}">
                    <a16:creationId xmlns:a16="http://schemas.microsoft.com/office/drawing/2014/main" id="{BFFB630D-F813-0C4E-ACB1-08B69973D4FF}"/>
                  </a:ext>
                </a:extLst>
              </p:cNvPr>
              <p:cNvSpPr txBox="1"/>
              <p:nvPr/>
            </p:nvSpPr>
            <p:spPr>
              <a:xfrm>
                <a:off x="4288104" y="3136286"/>
                <a:ext cx="1141081" cy="129266"/>
              </a:xfrm>
              <a:prstGeom prst="rect">
                <a:avLst/>
              </a:prstGeom>
              <a:solidFill>
                <a:schemeClr val="bg1"/>
              </a:solidFill>
            </p:spPr>
            <p:txBody>
              <a:bodyPr wrap="square" lIns="0" tIns="0" rIns="0" bIns="0" rtlCol="0">
                <a:spAutoFit/>
              </a:bodyPr>
              <a:lstStyle/>
              <a:p>
                <a14:m>
                  <m:oMath xmlns:m="http://schemas.openxmlformats.org/officeDocument/2006/math">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a:rPr lang="en-US" altLang="ja-JP" sz="825" i="1">
                            <a:latin typeface="Cambria Math" panose="02040503050406030204" pitchFamily="18" charset="0"/>
                          </a:rPr>
                          <m:t>2</m:t>
                        </m:r>
                      </m:sup>
                    </m:sSup>
                    <m:r>
                      <a:rPr lang="en-US" altLang="ja-JP" sz="825" i="1">
                        <a:latin typeface="Cambria Math" panose="02040503050406030204" pitchFamily="18" charset="0"/>
                      </a:rPr>
                      <m:t>=</m:t>
                    </m:r>
                    <m:r>
                      <a:rPr lang="en-US" altLang="ja-JP" sz="825" i="1">
                        <a:latin typeface="Cambria Math" panose="02040503050406030204" pitchFamily="18" charset="0"/>
                      </a:rPr>
                      <m:t>𝑃</m:t>
                    </m:r>
                    <m:r>
                      <a:rPr lang="en-US" altLang="ja-JP" sz="825" i="1">
                        <a:latin typeface="Cambria Math" panose="02040503050406030204" pitchFamily="18" charset="0"/>
                      </a:rPr>
                      <m:t>=</m:t>
                    </m:r>
                    <m:sSup>
                      <m:sSupPr>
                        <m:ctrlPr>
                          <a:rPr lang="en-US" altLang="ja-JP" sz="825" i="1">
                            <a:latin typeface="Cambria Math" panose="02040503050406030204" pitchFamily="18" charset="0"/>
                          </a:rPr>
                        </m:ctrlPr>
                      </m:sSupPr>
                      <m:e>
                        <m:r>
                          <a:rPr lang="en-US" altLang="ja-JP" sz="825" i="1">
                            <a:latin typeface="Cambria Math" panose="02040503050406030204" pitchFamily="18" charset="0"/>
                          </a:rPr>
                          <m:t>𝑃</m:t>
                        </m:r>
                      </m:e>
                      <m:sup>
                        <m:r>
                          <m:rPr>
                            <m:sty m:val="p"/>
                          </m:rPr>
                          <a:rPr lang="en-US" altLang="ja-JP" sz="825">
                            <a:latin typeface="Cambria Math" panose="02040503050406030204" pitchFamily="18" charset="0"/>
                          </a:rPr>
                          <m:t>T</m:t>
                        </m:r>
                      </m:sup>
                    </m:sSup>
                  </m:oMath>
                </a14:m>
                <a:r>
                  <a:rPr lang="en-US" altLang="ja-JP" sz="825"/>
                  <a:t>, </a:t>
                </a:r>
                <a14:m>
                  <m:oMath xmlns:m="http://schemas.openxmlformats.org/officeDocument/2006/math">
                    <m:r>
                      <a:rPr lang="en-US" altLang="ja-JP" sz="825" i="1">
                        <a:latin typeface="Cambria Math" panose="02040503050406030204" pitchFamily="18" charset="0"/>
                        <a:ea typeface="Cambria Math" panose="02040503050406030204" pitchFamily="18" charset="0"/>
                      </a:rPr>
                      <m:t>𝜆</m:t>
                    </m:r>
                    <m:r>
                      <a:rPr lang="en-US" altLang="ja-JP" sz="825" i="1">
                        <a:latin typeface="Cambria Math" panose="02040503050406030204" pitchFamily="18" charset="0"/>
                        <a:ea typeface="Cambria Math" panose="02040503050406030204" pitchFamily="18" charset="0"/>
                      </a:rPr>
                      <m:t>=1 </m:t>
                    </m:r>
                    <m:r>
                      <a:rPr lang="en-US" altLang="ja-JP" sz="825" i="1">
                        <a:latin typeface="Cambria Math" panose="02040503050406030204" pitchFamily="18" charset="0"/>
                        <a:ea typeface="Cambria Math" panose="02040503050406030204" pitchFamily="18" charset="0"/>
                      </a:rPr>
                      <m:t>𝑜𝑟</m:t>
                    </m:r>
                    <m:r>
                      <a:rPr lang="en-US" altLang="ja-JP" sz="825" i="1">
                        <a:latin typeface="Cambria Math" panose="02040503050406030204" pitchFamily="18" charset="0"/>
                        <a:ea typeface="Cambria Math" panose="02040503050406030204" pitchFamily="18" charset="0"/>
                      </a:rPr>
                      <m:t> 0</m:t>
                    </m:r>
                  </m:oMath>
                </a14:m>
                <a:endParaRPr lang="ja-JP" altLang="en-US" sz="825"/>
              </a:p>
            </p:txBody>
          </p:sp>
        </mc:Choice>
        <mc:Fallback>
          <p:sp>
            <p:nvSpPr>
              <p:cNvPr id="76" name="テキスト ボックス 75">
                <a:extLst>
                  <a:ext uri="{FF2B5EF4-FFF2-40B4-BE49-F238E27FC236}">
                    <a16:creationId xmlns:a16="http://schemas.microsoft.com/office/drawing/2014/main" id="{BFFB630D-F813-0C4E-ACB1-08B69973D4FF}"/>
                  </a:ext>
                </a:extLst>
              </p:cNvPr>
              <p:cNvSpPr txBox="1">
                <a:spLocks noRot="1" noChangeAspect="1" noMove="1" noResize="1" noEditPoints="1" noAdjustHandles="1" noChangeArrowheads="1" noChangeShapeType="1" noTextEdit="1"/>
              </p:cNvSpPr>
              <p:nvPr/>
            </p:nvSpPr>
            <p:spPr>
              <a:xfrm>
                <a:off x="4288104" y="3136286"/>
                <a:ext cx="1141081" cy="129266"/>
              </a:xfrm>
              <a:prstGeom prst="rect">
                <a:avLst/>
              </a:prstGeom>
              <a:blipFill>
                <a:blip r:embed="rId52"/>
                <a:stretch>
                  <a:fillRect l="-3297" t="-16667" b="-41667"/>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F17D560-9EF3-88E4-E050-6A8565C23FAA}"/>
              </a:ext>
            </a:extLst>
          </p:cNvPr>
          <p:cNvSpPr txBox="1"/>
          <p:nvPr/>
        </p:nvSpPr>
        <p:spPr>
          <a:xfrm>
            <a:off x="3596369" y="2134633"/>
            <a:ext cx="299364" cy="161583"/>
          </a:xfrm>
          <a:prstGeom prst="rect">
            <a:avLst/>
          </a:prstGeom>
          <a:solidFill>
            <a:schemeClr val="bg2">
              <a:lumMod val="50000"/>
            </a:schemeClr>
          </a:solidFill>
          <a:ln>
            <a:noFill/>
          </a:ln>
        </p:spPr>
        <p:txBody>
          <a:bodyPr wrap="square" lIns="0" tIns="0" rIns="0" bIns="0" rtlCol="0">
            <a:spAutoFit/>
          </a:bodyPr>
          <a:lstStyle/>
          <a:p>
            <a:pPr algn="ctr"/>
            <a:r>
              <a:rPr kumimoji="1" lang="en-US" altLang="ja-JP" sz="1050" dirty="0">
                <a:solidFill>
                  <a:schemeClr val="bg1"/>
                </a:solidFill>
              </a:rPr>
              <a:t>A5</a:t>
            </a:r>
            <a:endParaRPr kumimoji="1" lang="ja-JP" altLang="en-US" sz="1050">
              <a:solidFill>
                <a:schemeClr val="bg1"/>
              </a:solidFill>
            </a:endParaRPr>
          </a:p>
        </p:txBody>
      </p:sp>
      <p:sp>
        <p:nvSpPr>
          <p:cNvPr id="11" name="テキスト ボックス 10">
            <a:extLst>
              <a:ext uri="{FF2B5EF4-FFF2-40B4-BE49-F238E27FC236}">
                <a16:creationId xmlns:a16="http://schemas.microsoft.com/office/drawing/2014/main" id="{5C0573DC-E36D-E246-B42D-E2EDF8AE0E8B}"/>
              </a:ext>
            </a:extLst>
          </p:cNvPr>
          <p:cNvSpPr txBox="1"/>
          <p:nvPr/>
        </p:nvSpPr>
        <p:spPr>
          <a:xfrm>
            <a:off x="4203804" y="2566526"/>
            <a:ext cx="1016306" cy="246221"/>
          </a:xfrm>
          <a:prstGeom prst="rect">
            <a:avLst/>
          </a:prstGeom>
          <a:noFill/>
        </p:spPr>
        <p:txBody>
          <a:bodyPr wrap="square" rtlCol="0">
            <a:spAutoFit/>
          </a:bodyPr>
          <a:lstStyle>
            <a:defPPr>
              <a:defRPr lang="ja-JP"/>
            </a:defPPr>
            <a:lvl1pPr>
              <a:defRPr sz="1200">
                <a:latin typeface="Arial Rounded MT Bold" panose="020F0704030504030204" pitchFamily="34" charset="0"/>
              </a:defRPr>
            </a:lvl1pPr>
          </a:lstStyle>
          <a:p>
            <a:r>
              <a:rPr lang="ja-JP" altLang="en-US" sz="1000" b="1">
                <a:latin typeface="Meiryo" panose="020B0604030504040204" pitchFamily="34" charset="-128"/>
                <a:ea typeface="Meiryo" panose="020B0604030504040204" pitchFamily="34" charset="-128"/>
              </a:rPr>
              <a:t>半正定値</a:t>
            </a:r>
          </a:p>
        </p:txBody>
      </p:sp>
      <p:sp>
        <p:nvSpPr>
          <p:cNvPr id="31" name="テキスト ボックス 30">
            <a:extLst>
              <a:ext uri="{FF2B5EF4-FFF2-40B4-BE49-F238E27FC236}">
                <a16:creationId xmlns:a16="http://schemas.microsoft.com/office/drawing/2014/main" id="{B3E6726F-341A-7542-87B0-480667061F6E}"/>
              </a:ext>
            </a:extLst>
          </p:cNvPr>
          <p:cNvSpPr txBox="1"/>
          <p:nvPr/>
        </p:nvSpPr>
        <p:spPr>
          <a:xfrm>
            <a:off x="3817179" y="1704119"/>
            <a:ext cx="1168952"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対角化可能</a:t>
            </a:r>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9B99741E-56B7-D844-98D1-955C4F5F5D8F}"/>
                  </a:ext>
                </a:extLst>
              </p:cNvPr>
              <p:cNvSpPr txBox="1"/>
              <p:nvPr/>
            </p:nvSpPr>
            <p:spPr>
              <a:xfrm>
                <a:off x="3856403" y="943250"/>
                <a:ext cx="1138381" cy="253787"/>
              </a:xfrm>
              <a:prstGeom prst="rect">
                <a:avLst/>
              </a:prstGeom>
              <a:noFill/>
            </p:spPr>
            <p:txBody>
              <a:bodyPr wrap="square" rtlCol="0">
                <a:spAutoFit/>
              </a:bodyPr>
              <a:lstStyle/>
              <a:p>
                <a:r>
                  <a:rPr lang="ja-JP" altLang="en-US" sz="1049" b="1">
                    <a:latin typeface="Meiryo" panose="020B0604030504040204" pitchFamily="34" charset="-128"/>
                    <a:ea typeface="Meiryo" panose="020B0604030504040204" pitchFamily="34" charset="-128"/>
                  </a:rPr>
                  <a:t>正方行列</a:t>
                </a:r>
                <a:r>
                  <a:rPr lang="en-US" altLang="ja-JP" sz="1049" b="1" dirty="0">
                    <a:latin typeface="Meiryo" panose="020B0604030504040204" pitchFamily="34" charset="-128"/>
                    <a:ea typeface="Meiryo" panose="020B0604030504040204" pitchFamily="34" charset="-128"/>
                  </a:rPr>
                  <a:t> </a:t>
                </a:r>
                <a:r>
                  <a:rPr lang="en-US" altLang="ja-JP" sz="901" dirty="0">
                    <a:latin typeface="Meiryo" panose="020B0604030504040204" pitchFamily="34" charset="-128"/>
                    <a:ea typeface="Meiryo" panose="020B0604030504040204" pitchFamily="34" charset="-128"/>
                  </a:rPr>
                  <a:t>(</a:t>
                </a:r>
                <a14:m>
                  <m:oMath xmlns:m="http://schemas.openxmlformats.org/officeDocument/2006/math">
                    <m:r>
                      <a:rPr lang="en-US" altLang="ja-JP" sz="901" i="1">
                        <a:latin typeface="Cambria Math" panose="02040503050406030204" pitchFamily="18" charset="0"/>
                      </a:rPr>
                      <m:t>𝑛</m:t>
                    </m:r>
                    <m:r>
                      <a:rPr lang="en-US" altLang="ja-JP" sz="901" i="1">
                        <a:latin typeface="Cambria Math" panose="02040503050406030204" pitchFamily="18" charset="0"/>
                        <a:ea typeface="Cambria Math" panose="02040503050406030204" pitchFamily="18" charset="0"/>
                      </a:rPr>
                      <m:t>×</m:t>
                    </m:r>
                    <m:r>
                      <a:rPr lang="en-US" altLang="ja-JP" sz="901" i="1">
                        <a:latin typeface="Cambria Math" panose="02040503050406030204" pitchFamily="18" charset="0"/>
                        <a:ea typeface="Cambria Math" panose="02040503050406030204" pitchFamily="18" charset="0"/>
                      </a:rPr>
                      <m:t>𝑛</m:t>
                    </m:r>
                  </m:oMath>
                </a14:m>
                <a:r>
                  <a:rPr lang="en-US" altLang="ja-JP" sz="901" dirty="0">
                    <a:latin typeface="Meiryo" panose="020B0604030504040204" pitchFamily="34" charset="-128"/>
                    <a:ea typeface="Meiryo" panose="020B0604030504040204" pitchFamily="34" charset="-128"/>
                  </a:rPr>
                  <a:t>)</a:t>
                </a:r>
                <a:endParaRPr lang="ja-JP" altLang="en-US" sz="901">
                  <a:latin typeface="Meiryo" panose="020B0604030504040204" pitchFamily="34" charset="-128"/>
                  <a:ea typeface="Meiryo" panose="020B0604030504040204" pitchFamily="34" charset="-128"/>
                </a:endParaRPr>
              </a:p>
            </p:txBody>
          </p:sp>
        </mc:Choice>
        <mc:Fallback>
          <p:sp>
            <p:nvSpPr>
              <p:cNvPr id="37" name="テキスト ボックス 36">
                <a:extLst>
                  <a:ext uri="{FF2B5EF4-FFF2-40B4-BE49-F238E27FC236}">
                    <a16:creationId xmlns:a16="http://schemas.microsoft.com/office/drawing/2014/main" id="{9B99741E-56B7-D844-98D1-955C4F5F5D8F}"/>
                  </a:ext>
                </a:extLst>
              </p:cNvPr>
              <p:cNvSpPr txBox="1">
                <a:spLocks noRot="1" noChangeAspect="1" noMove="1" noResize="1" noEditPoints="1" noAdjustHandles="1" noChangeArrowheads="1" noChangeShapeType="1" noTextEdit="1"/>
              </p:cNvSpPr>
              <p:nvPr/>
            </p:nvSpPr>
            <p:spPr>
              <a:xfrm>
                <a:off x="3856403" y="943250"/>
                <a:ext cx="1138381" cy="253787"/>
              </a:xfrm>
              <a:prstGeom prst="rect">
                <a:avLst/>
              </a:prstGeom>
              <a:blipFill>
                <a:blip r:embed="rId53"/>
                <a:stretch>
                  <a:fillRect b="-1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6C30ADF9-37A9-E64C-90B8-EC25DD6D5EC9}"/>
                  </a:ext>
                </a:extLst>
              </p:cNvPr>
              <p:cNvSpPr txBox="1"/>
              <p:nvPr/>
            </p:nvSpPr>
            <p:spPr>
              <a:xfrm>
                <a:off x="4139857" y="1489565"/>
                <a:ext cx="414346" cy="1269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825" i="1">
                          <a:latin typeface="Cambria Math" panose="02040503050406030204" pitchFamily="18" charset="0"/>
                          <a:ea typeface="Cambria Math" panose="02040503050406030204" pitchFamily="18" charset="0"/>
                        </a:rPr>
                        <m:t>三角化</m:t>
                      </m:r>
                    </m:oMath>
                  </m:oMathPara>
                </a14:m>
                <a:endParaRPr lang="ja-JP" altLang="en-US" sz="825"/>
              </a:p>
            </p:txBody>
          </p:sp>
        </mc:Choice>
        <mc:Fallback>
          <p:sp>
            <p:nvSpPr>
              <p:cNvPr id="74" name="テキスト ボックス 73">
                <a:extLst>
                  <a:ext uri="{FF2B5EF4-FFF2-40B4-BE49-F238E27FC236}">
                    <a16:creationId xmlns:a16="http://schemas.microsoft.com/office/drawing/2014/main" id="{6C30ADF9-37A9-E64C-90B8-EC25DD6D5EC9}"/>
                  </a:ext>
                </a:extLst>
              </p:cNvPr>
              <p:cNvSpPr txBox="1">
                <a:spLocks noRot="1" noChangeAspect="1" noMove="1" noResize="1" noEditPoints="1" noAdjustHandles="1" noChangeArrowheads="1" noChangeShapeType="1" noTextEdit="1"/>
              </p:cNvSpPr>
              <p:nvPr/>
            </p:nvSpPr>
            <p:spPr>
              <a:xfrm>
                <a:off x="4139857" y="1489565"/>
                <a:ext cx="414346" cy="126958"/>
              </a:xfrm>
              <a:prstGeom prst="rect">
                <a:avLst/>
              </a:prstGeom>
              <a:blipFill>
                <a:blip r:embed="rId54"/>
                <a:stretch>
                  <a:fillRect t="-9091" r="-2941" b="-27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836959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12624</TotalTime>
  <Words>798</Words>
  <Application>Microsoft Macintosh PowerPoint</Application>
  <PresentationFormat>画面に合わせる (16:10)</PresentationFormat>
  <Paragraphs>166</Paragraphs>
  <Slides>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vt:i4>
      </vt:variant>
    </vt:vector>
  </HeadingPairs>
  <TitlesOfParts>
    <vt:vector size="12" baseType="lpstr">
      <vt:lpstr>Meiryo</vt:lpstr>
      <vt:lpstr>Arial</vt:lpstr>
      <vt:lpstr>Arial Rounded MT Bold</vt:lpstr>
      <vt:lpstr>Calibri</vt:lpstr>
      <vt:lpstr>Calibri Light</vt:lpstr>
      <vt:lpstr>Cambria Math</vt:lpstr>
      <vt:lpstr>Times</vt:lpstr>
      <vt:lpstr>Times New Roman</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平鍋健児</dc:creator>
  <cp:lastModifiedBy>平鍋 健児</cp:lastModifiedBy>
  <cp:revision>177</cp:revision>
  <cp:lastPrinted>2022-01-08T06:23:33Z</cp:lastPrinted>
  <dcterms:created xsi:type="dcterms:W3CDTF">2020-09-23T08:55:37Z</dcterms:created>
  <dcterms:modified xsi:type="dcterms:W3CDTF">2022-09-21T07:51:26Z</dcterms:modified>
</cp:coreProperties>
</file>