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varScale="1">
        <p:scale>
          <a:sx n="57" d="100"/>
          <a:sy n="57" d="100"/>
        </p:scale>
        <p:origin x="-552" y="-76"/>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example.com/feature-engineering-cricke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878"/>
            <a:ext cx="14630400" cy="8229600"/>
          </a:xfrm>
          <a:prstGeom prst="rect">
            <a:avLst/>
          </a:prstGeom>
          <a:solidFill>
            <a:srgbClr val="0C0524">
              <a:alpha val="75000"/>
            </a:srgbClr>
          </a:solidFill>
          <a:ln/>
        </p:spPr>
        <p:txBody>
          <a:bodyPr/>
          <a:lstStyle/>
          <a:p>
            <a:endParaRPr lang="en-US" dirty="0" smtClean="0">
              <a:solidFill>
                <a:srgbClr val="0070C0"/>
              </a:solidFill>
            </a:endParaRPr>
          </a:p>
          <a:p>
            <a:endParaRPr lang="en-US" dirty="0" smtClean="0">
              <a:solidFill>
                <a:srgbClr val="0070C0"/>
              </a:solidFill>
            </a:endParaRPr>
          </a:p>
          <a:p>
            <a:r>
              <a:rPr lang="en-US" dirty="0" smtClean="0">
                <a:solidFill>
                  <a:srgbClr val="0070C0"/>
                </a:solidFill>
              </a:rPr>
              <a:t>               				</a:t>
            </a:r>
            <a:r>
              <a:rPr lang="en-US" sz="5000" dirty="0" smtClean="0">
                <a:solidFill>
                  <a:srgbClr val="0070C0"/>
                </a:solidFill>
              </a:rPr>
              <a:t>PES’s Modern College of Engineering,</a:t>
            </a:r>
          </a:p>
          <a:p>
            <a:r>
              <a:rPr lang="en-US" sz="5000" dirty="0" smtClean="0">
                <a:solidFill>
                  <a:srgbClr val="0070C0"/>
                </a:solidFill>
              </a:rPr>
              <a:t>                          Department of Information Technology</a:t>
            </a:r>
            <a:endParaRPr lang="en-US" dirty="0" smtClean="0">
              <a:solidFill>
                <a:srgbClr val="0070C0"/>
              </a:solidFill>
            </a:endParaRPr>
          </a:p>
          <a:p>
            <a:endParaRPr lang="en-US" dirty="0" smtClean="0">
              <a:solidFill>
                <a:srgbClr val="0070C0"/>
              </a:solidFill>
            </a:endParaRPr>
          </a:p>
          <a:p>
            <a:r>
              <a:rPr lang="en-US" sz="4000" dirty="0" smtClean="0">
                <a:solidFill>
                  <a:srgbClr val="0070C0"/>
                </a:solidFill>
              </a:rPr>
              <a:t>			     </a:t>
            </a:r>
            <a:r>
              <a:rPr lang="en-US" sz="5000" b="1" dirty="0" smtClean="0">
                <a:solidFill>
                  <a:srgbClr val="0070C0"/>
                </a:solidFill>
              </a:rPr>
              <a:t>Project Title: </a:t>
            </a:r>
            <a:r>
              <a:rPr lang="en-US" sz="5000" b="1" kern="0" spc="-181" dirty="0" smtClean="0">
                <a:solidFill>
                  <a:srgbClr val="0070C0"/>
                </a:solidFill>
                <a:latin typeface="p22-mackinac-pro" pitchFamily="34" charset="0"/>
                <a:ea typeface="p22-mackinac-pro" pitchFamily="34" charset="-122"/>
                <a:cs typeface="p22-mackinac-pro" pitchFamily="34" charset="-120"/>
              </a:rPr>
              <a:t>Cricket </a:t>
            </a:r>
            <a:r>
              <a:rPr lang="en-US" sz="5000" b="1" kern="0" spc="-181" dirty="0" smtClean="0">
                <a:solidFill>
                  <a:srgbClr val="0070C0"/>
                </a:solidFill>
                <a:latin typeface="p22-mackinac-pro" pitchFamily="34" charset="0"/>
                <a:ea typeface="p22-mackinac-pro" pitchFamily="34" charset="-122"/>
                <a:cs typeface="p22-mackinac-pro" pitchFamily="34" charset="-120"/>
              </a:rPr>
              <a:t>Score </a:t>
            </a:r>
            <a:r>
              <a:rPr lang="en-US" sz="5000" b="1" kern="0" spc="-181" dirty="0" smtClean="0">
                <a:solidFill>
                  <a:srgbClr val="0070C0"/>
                </a:solidFill>
                <a:latin typeface="p22-mackinac-pro" pitchFamily="34" charset="0"/>
                <a:ea typeface="p22-mackinac-pro" pitchFamily="34" charset="-122"/>
                <a:cs typeface="p22-mackinac-pro" pitchFamily="34" charset="-120"/>
              </a:rPr>
              <a:t>Prediction</a:t>
            </a:r>
          </a:p>
          <a:p>
            <a:r>
              <a:rPr lang="en-US" sz="4500" dirty="0" smtClean="0">
                <a:solidFill>
                  <a:srgbClr val="0070C0"/>
                </a:solidFill>
              </a:rPr>
              <a:t>						Group ID </a:t>
            </a:r>
            <a:r>
              <a:rPr lang="en-US" sz="6000" dirty="0" smtClean="0">
                <a:solidFill>
                  <a:srgbClr val="0070C0"/>
                </a:solidFill>
              </a:rPr>
              <a:t>:</a:t>
            </a:r>
          </a:p>
          <a:p>
            <a:r>
              <a:rPr lang="en-US" sz="4500" dirty="0" smtClean="0">
                <a:solidFill>
                  <a:srgbClr val="0070C0"/>
                </a:solidFill>
              </a:rPr>
              <a:t>				Guide : Prof. </a:t>
            </a:r>
            <a:r>
              <a:rPr lang="en-US" sz="4500" dirty="0" err="1" smtClean="0">
                <a:solidFill>
                  <a:srgbClr val="0070C0"/>
                </a:solidFill>
              </a:rPr>
              <a:t>Ashwini</a:t>
            </a:r>
            <a:r>
              <a:rPr lang="en-US" sz="4500" dirty="0" smtClean="0">
                <a:solidFill>
                  <a:srgbClr val="0070C0"/>
                </a:solidFill>
              </a:rPr>
              <a:t> </a:t>
            </a:r>
            <a:r>
              <a:rPr lang="en-US" sz="4500" dirty="0" err="1" smtClean="0">
                <a:solidFill>
                  <a:srgbClr val="0070C0"/>
                </a:solidFill>
              </a:rPr>
              <a:t>Bhamre</a:t>
            </a:r>
            <a:endParaRPr lang="en-US" sz="4500" dirty="0" smtClean="0">
              <a:solidFill>
                <a:srgbClr val="0070C0"/>
              </a:solidFill>
            </a:endParaRPr>
          </a:p>
          <a:p>
            <a:r>
              <a:rPr lang="en-US" sz="4500" dirty="0" smtClean="0">
                <a:solidFill>
                  <a:srgbClr val="0070C0"/>
                </a:solidFill>
              </a:rPr>
              <a:t>									</a:t>
            </a:r>
            <a:r>
              <a:rPr lang="en-US" sz="3500" dirty="0" smtClean="0">
                <a:solidFill>
                  <a:srgbClr val="0070C0"/>
                </a:solidFill>
              </a:rPr>
              <a:t>Group Members</a:t>
            </a:r>
          </a:p>
          <a:p>
            <a:r>
              <a:rPr lang="en-US" sz="3500" dirty="0" smtClean="0">
                <a:solidFill>
                  <a:srgbClr val="0070C0"/>
                </a:solidFill>
              </a:rPr>
              <a:t> 									1.Vaibhav </a:t>
            </a:r>
            <a:r>
              <a:rPr lang="en-US" sz="3500" dirty="0" err="1" smtClean="0">
                <a:solidFill>
                  <a:srgbClr val="0070C0"/>
                </a:solidFill>
              </a:rPr>
              <a:t>Adhe</a:t>
            </a:r>
            <a:r>
              <a:rPr lang="en-US" sz="3500" dirty="0" smtClean="0">
                <a:solidFill>
                  <a:srgbClr val="0070C0"/>
                </a:solidFill>
              </a:rPr>
              <a:t> (37001)</a:t>
            </a:r>
          </a:p>
          <a:p>
            <a:r>
              <a:rPr lang="en-US" sz="3500" dirty="0" smtClean="0">
                <a:solidFill>
                  <a:srgbClr val="0070C0"/>
                </a:solidFill>
              </a:rPr>
              <a:t> </a:t>
            </a:r>
            <a:r>
              <a:rPr lang="en-US" sz="3500" dirty="0" smtClean="0">
                <a:solidFill>
                  <a:srgbClr val="0070C0"/>
                </a:solidFill>
              </a:rPr>
              <a:t>									2.Sahil </a:t>
            </a:r>
            <a:r>
              <a:rPr lang="en-US" sz="3500" dirty="0" err="1" smtClean="0">
                <a:solidFill>
                  <a:srgbClr val="0070C0"/>
                </a:solidFill>
              </a:rPr>
              <a:t>Karamkar</a:t>
            </a:r>
            <a:r>
              <a:rPr lang="en-US" sz="3500" dirty="0" smtClean="0">
                <a:solidFill>
                  <a:srgbClr val="0070C0"/>
                </a:solidFill>
              </a:rPr>
              <a:t> (37034)</a:t>
            </a:r>
          </a:p>
          <a:p>
            <a:pPr lvl="8"/>
            <a:r>
              <a:rPr lang="en-US" sz="3500" dirty="0" smtClean="0">
                <a:solidFill>
                  <a:srgbClr val="0070C0"/>
                </a:solidFill>
              </a:rPr>
              <a:t>                                              3.Shruti </a:t>
            </a:r>
            <a:r>
              <a:rPr lang="en-US" sz="3500" dirty="0" err="1" smtClean="0">
                <a:solidFill>
                  <a:srgbClr val="0070C0"/>
                </a:solidFill>
              </a:rPr>
              <a:t>Khaire</a:t>
            </a:r>
            <a:r>
              <a:rPr lang="en-US" sz="3500" dirty="0" smtClean="0">
                <a:solidFill>
                  <a:srgbClr val="0070C0"/>
                </a:solidFill>
              </a:rPr>
              <a:t> (37036)</a:t>
            </a:r>
          </a:p>
          <a:p>
            <a:pPr lvl="8"/>
            <a:r>
              <a:rPr lang="en-US" sz="3500" dirty="0" smtClean="0">
                <a:solidFill>
                  <a:srgbClr val="0070C0"/>
                </a:solidFill>
              </a:rPr>
              <a:t>                                              4.Shivam </a:t>
            </a:r>
            <a:r>
              <a:rPr lang="en-US" sz="3500" dirty="0" err="1" smtClean="0">
                <a:solidFill>
                  <a:srgbClr val="0070C0"/>
                </a:solidFill>
              </a:rPr>
              <a:t>Gaware</a:t>
            </a:r>
            <a:r>
              <a:rPr lang="en-US" sz="3500" dirty="0" smtClean="0">
                <a:solidFill>
                  <a:srgbClr val="0070C0"/>
                </a:solidFill>
              </a:rPr>
              <a:t> (37020)</a:t>
            </a:r>
          </a:p>
          <a:p>
            <a:endParaRPr lang="en-US" sz="4500" dirty="0" smtClean="0">
              <a:solidFill>
                <a:srgbClr val="0070C0"/>
              </a:solidFill>
            </a:endParaRPr>
          </a:p>
          <a:p>
            <a:endParaRPr lang="en-US" sz="6000" dirty="0" smtClean="0">
              <a:solidFill>
                <a:srgbClr val="0070C0"/>
              </a:solidFill>
            </a:endParaRPr>
          </a:p>
          <a:p>
            <a:endParaRPr lang="en-US" sz="5500" dirty="0" smtClean="0">
              <a:solidFill>
                <a:srgbClr val="0070C0"/>
              </a:solidFill>
            </a:endParaRPr>
          </a:p>
          <a:p>
            <a:endParaRPr lang="en-US" sz="5500" dirty="0" smtClean="0">
              <a:solidFill>
                <a:srgbClr val="0070C0"/>
              </a:solidFill>
            </a:endParaRPr>
          </a:p>
          <a:p>
            <a:endParaRPr lang="en-US" sz="5500" dirty="0" smtClean="0">
              <a:solidFill>
                <a:srgbClr val="0070C0"/>
              </a:solidFill>
            </a:endParaRPr>
          </a:p>
          <a:p>
            <a:endParaRPr lang="en-US" dirty="0" smtClean="0">
              <a:solidFill>
                <a:srgbClr val="0070C0"/>
              </a:solidFill>
            </a:endParaRPr>
          </a:p>
          <a:p>
            <a:endParaRPr lang="en-US" dirty="0" smtClean="0">
              <a:solidFill>
                <a:srgbClr val="0070C0"/>
              </a:solidFill>
            </a:endParaRPr>
          </a:p>
          <a:p>
            <a:endParaRPr lang="en-US" dirty="0" smtClean="0">
              <a:solidFill>
                <a:srgbClr val="0070C0"/>
              </a:solidFill>
            </a:endParaRPr>
          </a:p>
          <a:p>
            <a:r>
              <a:rPr lang="en-US" dirty="0" smtClean="0">
                <a:solidFill>
                  <a:srgbClr val="0070C0"/>
                </a:solidFill>
              </a:rPr>
              <a:t>        </a:t>
            </a:r>
            <a:endParaRPr lang="en-US" dirty="0" smtClean="0">
              <a:solidFill>
                <a:srgbClr val="0070C0"/>
              </a:solidFill>
            </a:endParaRPr>
          </a:p>
        </p:txBody>
      </p:sp>
      <p:sp>
        <p:nvSpPr>
          <p:cNvPr id="4" name="Text 1"/>
          <p:cNvSpPr/>
          <p:nvPr/>
        </p:nvSpPr>
        <p:spPr>
          <a:xfrm>
            <a:off x="2713854" y="3223379"/>
            <a:ext cx="55549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7593806" y="4450913"/>
            <a:ext cx="5006221" cy="355402"/>
          </a:xfrm>
          <a:prstGeom prst="rect">
            <a:avLst/>
          </a:prstGeom>
          <a:noFill/>
          <a:ln/>
        </p:spPr>
        <p:txBody>
          <a:bodyPr wrap="none" rtlCol="0" anchor="t"/>
          <a:lstStyle/>
          <a:p>
            <a:pPr marL="0" indent="0">
              <a:lnSpc>
                <a:spcPts val="2799"/>
              </a:lnSpc>
              <a:buNone/>
            </a:pPr>
            <a:endParaRPr lang="en-US" sz="1750" dirty="0"/>
          </a:p>
        </p:txBody>
      </p:sp>
      <p:pic>
        <p:nvPicPr>
          <p:cNvPr id="23554" name="Picture 2" descr="PES's Modern College of Engineering"/>
          <p:cNvPicPr>
            <a:picLocks noChangeAspect="1" noChangeArrowheads="1"/>
          </p:cNvPicPr>
          <p:nvPr/>
        </p:nvPicPr>
        <p:blipFill>
          <a:blip r:embed="rId4"/>
          <a:srcRect/>
          <a:stretch>
            <a:fillRect/>
          </a:stretch>
        </p:blipFill>
        <p:spPr bwMode="auto">
          <a:xfrm>
            <a:off x="966430" y="358416"/>
            <a:ext cx="2143125" cy="214312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100"/>
          </a:xfrm>
          <a:prstGeom prst="rect">
            <a:avLst/>
          </a:prstGeom>
          <a:solidFill>
            <a:srgbClr val="0C0524">
              <a:alpha val="75000"/>
            </a:srgbClr>
          </a:solidFill>
          <a:ln/>
        </p:spPr>
      </p:sp>
      <p:sp>
        <p:nvSpPr>
          <p:cNvPr id="4" name="Text 1"/>
          <p:cNvSpPr/>
          <p:nvPr/>
        </p:nvSpPr>
        <p:spPr>
          <a:xfrm>
            <a:off x="2573536" y="548997"/>
            <a:ext cx="4991100" cy="623887"/>
          </a:xfrm>
          <a:prstGeom prst="rect">
            <a:avLst/>
          </a:prstGeom>
          <a:noFill/>
          <a:ln/>
        </p:spPr>
        <p:txBody>
          <a:bodyPr wrap="none" rtlCol="0" anchor="t"/>
          <a:lstStyle/>
          <a:p>
            <a:pPr marL="0" indent="0">
              <a:lnSpc>
                <a:spcPts val="4913"/>
              </a:lnSpc>
              <a:buNone/>
            </a:pPr>
            <a:r>
              <a:rPr lang="en-US" sz="3930" b="1" kern="0" spc="-118" dirty="0">
                <a:solidFill>
                  <a:srgbClr val="A680FF"/>
                </a:solidFill>
                <a:latin typeface="p22-mackinac-pro" pitchFamily="34" charset="0"/>
                <a:ea typeface="p22-mackinac-pro" pitchFamily="34" charset="-122"/>
                <a:cs typeface="p22-mackinac-pro" pitchFamily="34" charset="-120"/>
              </a:rPr>
              <a:t>Conclusion</a:t>
            </a:r>
            <a:endParaRPr lang="en-US" sz="3930" dirty="0"/>
          </a:p>
        </p:txBody>
      </p:sp>
      <p:sp>
        <p:nvSpPr>
          <p:cNvPr id="5" name="Shape 2"/>
          <p:cNvSpPr/>
          <p:nvPr/>
        </p:nvSpPr>
        <p:spPr>
          <a:xfrm>
            <a:off x="2573536" y="1572101"/>
            <a:ext cx="1580436" cy="1150263"/>
          </a:xfrm>
          <a:prstGeom prst="roundRect">
            <a:avLst>
              <a:gd name="adj" fmla="val 7810"/>
            </a:avLst>
          </a:prstGeom>
          <a:noFill/>
          <a:ln w="7620">
            <a:solidFill>
              <a:srgbClr val="47337F"/>
            </a:solidFill>
            <a:prstDash val="solid"/>
          </a:ln>
        </p:spPr>
      </p:sp>
      <p:sp>
        <p:nvSpPr>
          <p:cNvPr id="6" name="Text 3"/>
          <p:cNvSpPr/>
          <p:nvPr/>
        </p:nvSpPr>
        <p:spPr>
          <a:xfrm>
            <a:off x="2780705" y="1922621"/>
            <a:ext cx="93940" cy="449104"/>
          </a:xfrm>
          <a:prstGeom prst="rect">
            <a:avLst/>
          </a:prstGeom>
          <a:noFill/>
          <a:ln/>
        </p:spPr>
        <p:txBody>
          <a:bodyPr wrap="none" rtlCol="0" anchor="t"/>
          <a:lstStyle/>
          <a:p>
            <a:pPr marL="0" indent="0" algn="ctr">
              <a:lnSpc>
                <a:spcPts val="3537"/>
              </a:lnSpc>
              <a:buNone/>
            </a:pPr>
            <a:r>
              <a:rPr lang="en-US" sz="1965" b="1" kern="0" spc="-59" dirty="0">
                <a:solidFill>
                  <a:srgbClr val="E0D6DE"/>
                </a:solidFill>
                <a:latin typeface="p22-mackinac-pro" pitchFamily="34" charset="0"/>
                <a:ea typeface="p22-mackinac-pro" pitchFamily="34" charset="-122"/>
                <a:cs typeface="p22-mackinac-pro" pitchFamily="34" charset="-120"/>
              </a:rPr>
              <a:t>1</a:t>
            </a:r>
            <a:endParaRPr lang="en-US" sz="1965" dirty="0"/>
          </a:p>
        </p:txBody>
      </p:sp>
      <p:sp>
        <p:nvSpPr>
          <p:cNvPr id="7" name="Text 4"/>
          <p:cNvSpPr/>
          <p:nvPr/>
        </p:nvSpPr>
        <p:spPr>
          <a:xfrm>
            <a:off x="4353520" y="1771650"/>
            <a:ext cx="2495550" cy="311944"/>
          </a:xfrm>
          <a:prstGeom prst="rect">
            <a:avLst/>
          </a:prstGeom>
          <a:noFill/>
          <a:ln/>
        </p:spPr>
        <p:txBody>
          <a:bodyPr wrap="none" rtlCol="0" anchor="t"/>
          <a:lstStyle/>
          <a:p>
            <a:pPr marL="0" indent="0" algn="l">
              <a:lnSpc>
                <a:spcPts val="2456"/>
              </a:lnSpc>
              <a:buNone/>
            </a:pPr>
            <a:r>
              <a:rPr lang="en-US" sz="1965" b="1" kern="0" spc="-59" dirty="0">
                <a:solidFill>
                  <a:srgbClr val="E0D6DE"/>
                </a:solidFill>
                <a:latin typeface="p22-mackinac-pro" pitchFamily="34" charset="0"/>
                <a:ea typeface="p22-mackinac-pro" pitchFamily="34" charset="-122"/>
                <a:cs typeface="p22-mackinac-pro" pitchFamily="34" charset="-120"/>
              </a:rPr>
              <a:t>Insights Gained</a:t>
            </a:r>
            <a:endParaRPr lang="en-US" sz="1965" dirty="0"/>
          </a:p>
        </p:txBody>
      </p:sp>
      <p:sp>
        <p:nvSpPr>
          <p:cNvPr id="8" name="Text 5"/>
          <p:cNvSpPr/>
          <p:nvPr/>
        </p:nvSpPr>
        <p:spPr>
          <a:xfrm>
            <a:off x="4353520" y="2203371"/>
            <a:ext cx="7170777" cy="319445"/>
          </a:xfrm>
          <a:prstGeom prst="rect">
            <a:avLst/>
          </a:prstGeom>
          <a:noFill/>
          <a:ln/>
        </p:spPr>
        <p:txBody>
          <a:bodyPr wrap="none" rtlCol="0" anchor="t"/>
          <a:lstStyle/>
          <a:p>
            <a:pPr marL="0" indent="0" algn="l">
              <a:lnSpc>
                <a:spcPts val="2515"/>
              </a:lnSpc>
              <a:buNone/>
            </a:pPr>
            <a:r>
              <a:rPr lang="en-US" sz="1572" kern="0" spc="-31" dirty="0">
                <a:solidFill>
                  <a:srgbClr val="E0D6DE"/>
                </a:solidFill>
                <a:latin typeface="Inter" pitchFamily="34" charset="0"/>
                <a:ea typeface="Inter" pitchFamily="34" charset="-122"/>
                <a:cs typeface="Inter" pitchFamily="34" charset="-120"/>
              </a:rPr>
              <a:t>Improved our understanding of key factors influencing cricket match outcomes.</a:t>
            </a:r>
            <a:endParaRPr lang="en-US" sz="1572" dirty="0"/>
          </a:p>
        </p:txBody>
      </p:sp>
      <p:sp>
        <p:nvSpPr>
          <p:cNvPr id="9" name="Shape 6"/>
          <p:cNvSpPr/>
          <p:nvPr/>
        </p:nvSpPr>
        <p:spPr>
          <a:xfrm>
            <a:off x="4253746" y="2700070"/>
            <a:ext cx="7703225" cy="19943"/>
          </a:xfrm>
          <a:prstGeom prst="roundRect">
            <a:avLst>
              <a:gd name="adj" fmla="val 450488"/>
            </a:avLst>
          </a:prstGeom>
          <a:solidFill>
            <a:srgbClr val="47337F"/>
          </a:solidFill>
          <a:ln/>
        </p:spPr>
      </p:sp>
      <p:sp>
        <p:nvSpPr>
          <p:cNvPr id="10" name="Shape 7"/>
          <p:cNvSpPr/>
          <p:nvPr/>
        </p:nvSpPr>
        <p:spPr>
          <a:xfrm>
            <a:off x="2573536" y="2822138"/>
            <a:ext cx="3160990" cy="1469708"/>
          </a:xfrm>
          <a:prstGeom prst="roundRect">
            <a:avLst>
              <a:gd name="adj" fmla="val 6113"/>
            </a:avLst>
          </a:prstGeom>
          <a:noFill/>
          <a:ln w="7620">
            <a:solidFill>
              <a:srgbClr val="47337F"/>
            </a:solidFill>
            <a:prstDash val="solid"/>
          </a:ln>
        </p:spPr>
      </p:sp>
      <p:sp>
        <p:nvSpPr>
          <p:cNvPr id="11" name="Text 8"/>
          <p:cNvSpPr/>
          <p:nvPr/>
        </p:nvSpPr>
        <p:spPr>
          <a:xfrm>
            <a:off x="2780705" y="3332440"/>
            <a:ext cx="137755" cy="449104"/>
          </a:xfrm>
          <a:prstGeom prst="rect">
            <a:avLst/>
          </a:prstGeom>
          <a:noFill/>
          <a:ln/>
        </p:spPr>
        <p:txBody>
          <a:bodyPr wrap="none" rtlCol="0" anchor="t"/>
          <a:lstStyle/>
          <a:p>
            <a:pPr marL="0" indent="0" algn="ctr">
              <a:lnSpc>
                <a:spcPts val="3537"/>
              </a:lnSpc>
              <a:buNone/>
            </a:pPr>
            <a:r>
              <a:rPr lang="en-US" sz="1965" b="1" kern="0" spc="-59" dirty="0">
                <a:solidFill>
                  <a:srgbClr val="E0D6DE"/>
                </a:solidFill>
                <a:latin typeface="p22-mackinac-pro" pitchFamily="34" charset="0"/>
                <a:ea typeface="p22-mackinac-pro" pitchFamily="34" charset="-122"/>
                <a:cs typeface="p22-mackinac-pro" pitchFamily="34" charset="-120"/>
              </a:rPr>
              <a:t>2</a:t>
            </a:r>
            <a:endParaRPr lang="en-US" sz="1965" dirty="0"/>
          </a:p>
        </p:txBody>
      </p:sp>
      <p:sp>
        <p:nvSpPr>
          <p:cNvPr id="12" name="Text 9"/>
          <p:cNvSpPr/>
          <p:nvPr/>
        </p:nvSpPr>
        <p:spPr>
          <a:xfrm>
            <a:off x="5934075" y="3021687"/>
            <a:ext cx="2495550" cy="311944"/>
          </a:xfrm>
          <a:prstGeom prst="rect">
            <a:avLst/>
          </a:prstGeom>
          <a:noFill/>
          <a:ln/>
        </p:spPr>
        <p:txBody>
          <a:bodyPr wrap="none" rtlCol="0" anchor="t"/>
          <a:lstStyle/>
          <a:p>
            <a:pPr marL="0" indent="0" algn="l">
              <a:lnSpc>
                <a:spcPts val="2456"/>
              </a:lnSpc>
              <a:buNone/>
            </a:pPr>
            <a:r>
              <a:rPr lang="en-US" sz="1965" b="1" kern="0" spc="-59" dirty="0">
                <a:solidFill>
                  <a:srgbClr val="E0D6DE"/>
                </a:solidFill>
                <a:latin typeface="p22-mackinac-pro" pitchFamily="34" charset="0"/>
                <a:ea typeface="p22-mackinac-pro" pitchFamily="34" charset="-122"/>
                <a:cs typeface="p22-mackinac-pro" pitchFamily="34" charset="-120"/>
              </a:rPr>
              <a:t>Model Performance</a:t>
            </a:r>
            <a:endParaRPr lang="en-US" sz="1965" dirty="0"/>
          </a:p>
        </p:txBody>
      </p:sp>
      <p:sp>
        <p:nvSpPr>
          <p:cNvPr id="13" name="Text 10"/>
          <p:cNvSpPr/>
          <p:nvPr/>
        </p:nvSpPr>
        <p:spPr>
          <a:xfrm>
            <a:off x="5934075" y="3453408"/>
            <a:ext cx="5923121" cy="638889"/>
          </a:xfrm>
          <a:prstGeom prst="rect">
            <a:avLst/>
          </a:prstGeom>
          <a:noFill/>
          <a:ln/>
        </p:spPr>
        <p:txBody>
          <a:bodyPr wrap="square" rtlCol="0" anchor="t"/>
          <a:lstStyle/>
          <a:p>
            <a:pPr marL="0" indent="0" algn="l">
              <a:lnSpc>
                <a:spcPts val="2515"/>
              </a:lnSpc>
              <a:buNone/>
            </a:pPr>
            <a:r>
              <a:rPr lang="en-US" sz="1572" kern="0" spc="-31" dirty="0">
                <a:solidFill>
                  <a:srgbClr val="E0D6DE"/>
                </a:solidFill>
                <a:latin typeface="Inter" pitchFamily="34" charset="0"/>
                <a:ea typeface="Inter" pitchFamily="34" charset="-122"/>
                <a:cs typeface="Inter" pitchFamily="34" charset="-120"/>
              </a:rPr>
              <a:t>Achieved high accuracy in predicting final scores and match results.</a:t>
            </a:r>
            <a:endParaRPr lang="en-US" sz="1572" dirty="0"/>
          </a:p>
        </p:txBody>
      </p:sp>
      <p:sp>
        <p:nvSpPr>
          <p:cNvPr id="14" name="Shape 11"/>
          <p:cNvSpPr/>
          <p:nvPr/>
        </p:nvSpPr>
        <p:spPr>
          <a:xfrm>
            <a:off x="5834301" y="4269551"/>
            <a:ext cx="6122670" cy="19943"/>
          </a:xfrm>
          <a:prstGeom prst="roundRect">
            <a:avLst>
              <a:gd name="adj" fmla="val 450488"/>
            </a:avLst>
          </a:prstGeom>
          <a:solidFill>
            <a:srgbClr val="47337F"/>
          </a:solidFill>
          <a:ln/>
        </p:spPr>
      </p:sp>
      <p:sp>
        <p:nvSpPr>
          <p:cNvPr id="15" name="Shape 12"/>
          <p:cNvSpPr/>
          <p:nvPr/>
        </p:nvSpPr>
        <p:spPr>
          <a:xfrm>
            <a:off x="2573536" y="4391620"/>
            <a:ext cx="4741545" cy="1469708"/>
          </a:xfrm>
          <a:prstGeom prst="roundRect">
            <a:avLst>
              <a:gd name="adj" fmla="val 6113"/>
            </a:avLst>
          </a:prstGeom>
          <a:noFill/>
          <a:ln w="7620">
            <a:solidFill>
              <a:srgbClr val="47337F"/>
            </a:solidFill>
            <a:prstDash val="solid"/>
          </a:ln>
        </p:spPr>
      </p:sp>
      <p:sp>
        <p:nvSpPr>
          <p:cNvPr id="16" name="Text 13"/>
          <p:cNvSpPr/>
          <p:nvPr/>
        </p:nvSpPr>
        <p:spPr>
          <a:xfrm>
            <a:off x="2780705" y="4901922"/>
            <a:ext cx="142042" cy="449104"/>
          </a:xfrm>
          <a:prstGeom prst="rect">
            <a:avLst/>
          </a:prstGeom>
          <a:noFill/>
          <a:ln/>
        </p:spPr>
        <p:txBody>
          <a:bodyPr wrap="none" rtlCol="0" anchor="t"/>
          <a:lstStyle/>
          <a:p>
            <a:pPr marL="0" indent="0" algn="ctr">
              <a:lnSpc>
                <a:spcPts val="3537"/>
              </a:lnSpc>
              <a:buNone/>
            </a:pPr>
            <a:r>
              <a:rPr lang="en-US" sz="1965" b="1" kern="0" spc="-59" dirty="0">
                <a:solidFill>
                  <a:srgbClr val="E0D6DE"/>
                </a:solidFill>
                <a:latin typeface="p22-mackinac-pro" pitchFamily="34" charset="0"/>
                <a:ea typeface="p22-mackinac-pro" pitchFamily="34" charset="-122"/>
                <a:cs typeface="p22-mackinac-pro" pitchFamily="34" charset="-120"/>
              </a:rPr>
              <a:t>3</a:t>
            </a:r>
            <a:endParaRPr lang="en-US" sz="1965" dirty="0"/>
          </a:p>
        </p:txBody>
      </p:sp>
      <p:sp>
        <p:nvSpPr>
          <p:cNvPr id="17" name="Text 14"/>
          <p:cNvSpPr/>
          <p:nvPr/>
        </p:nvSpPr>
        <p:spPr>
          <a:xfrm>
            <a:off x="7514630" y="4591169"/>
            <a:ext cx="2495550" cy="311944"/>
          </a:xfrm>
          <a:prstGeom prst="rect">
            <a:avLst/>
          </a:prstGeom>
          <a:noFill/>
          <a:ln/>
        </p:spPr>
        <p:txBody>
          <a:bodyPr wrap="none" rtlCol="0" anchor="t"/>
          <a:lstStyle/>
          <a:p>
            <a:pPr marL="0" indent="0" algn="l">
              <a:lnSpc>
                <a:spcPts val="2456"/>
              </a:lnSpc>
              <a:buNone/>
            </a:pPr>
            <a:r>
              <a:rPr lang="en-US" sz="1965" b="1" kern="0" spc="-59" dirty="0">
                <a:solidFill>
                  <a:srgbClr val="E0D6DE"/>
                </a:solidFill>
                <a:latin typeface="p22-mackinac-pro" pitchFamily="34" charset="0"/>
                <a:ea typeface="p22-mackinac-pro" pitchFamily="34" charset="-122"/>
                <a:cs typeface="p22-mackinac-pro" pitchFamily="34" charset="-120"/>
              </a:rPr>
              <a:t>Future Directions</a:t>
            </a:r>
            <a:endParaRPr lang="en-US" sz="1965" dirty="0"/>
          </a:p>
        </p:txBody>
      </p:sp>
      <p:sp>
        <p:nvSpPr>
          <p:cNvPr id="18" name="Text 15"/>
          <p:cNvSpPr/>
          <p:nvPr/>
        </p:nvSpPr>
        <p:spPr>
          <a:xfrm>
            <a:off x="7514630" y="5022890"/>
            <a:ext cx="4342567" cy="638889"/>
          </a:xfrm>
          <a:prstGeom prst="rect">
            <a:avLst/>
          </a:prstGeom>
          <a:noFill/>
          <a:ln/>
        </p:spPr>
        <p:txBody>
          <a:bodyPr wrap="square" rtlCol="0" anchor="t"/>
          <a:lstStyle/>
          <a:p>
            <a:pPr marL="0" indent="0" algn="l">
              <a:lnSpc>
                <a:spcPts val="2515"/>
              </a:lnSpc>
              <a:buNone/>
            </a:pPr>
            <a:r>
              <a:rPr lang="en-US" sz="1572" kern="0" spc="-31" dirty="0">
                <a:solidFill>
                  <a:srgbClr val="E0D6DE"/>
                </a:solidFill>
                <a:latin typeface="Inter" pitchFamily="34" charset="0"/>
                <a:ea typeface="Inter" pitchFamily="34" charset="-122"/>
                <a:cs typeface="Inter" pitchFamily="34" charset="-120"/>
              </a:rPr>
              <a:t>Explore additional data sources and advanced machine learning techniques.</a:t>
            </a:r>
            <a:endParaRPr lang="en-US" sz="1572" dirty="0"/>
          </a:p>
        </p:txBody>
      </p:sp>
      <p:sp>
        <p:nvSpPr>
          <p:cNvPr id="19" name="Text 16"/>
          <p:cNvSpPr/>
          <p:nvPr/>
        </p:nvSpPr>
        <p:spPr>
          <a:xfrm>
            <a:off x="2573536" y="6085880"/>
            <a:ext cx="9483209" cy="1597223"/>
          </a:xfrm>
          <a:prstGeom prst="rect">
            <a:avLst/>
          </a:prstGeom>
          <a:noFill/>
          <a:ln/>
        </p:spPr>
        <p:txBody>
          <a:bodyPr wrap="square" rtlCol="0" anchor="t"/>
          <a:lstStyle/>
          <a:p>
            <a:pPr marL="0" indent="0">
              <a:lnSpc>
                <a:spcPts val="2515"/>
              </a:lnSpc>
              <a:buNone/>
            </a:pPr>
            <a:r>
              <a:rPr lang="en-US" sz="1572" kern="0" spc="-31" dirty="0">
                <a:solidFill>
                  <a:srgbClr val="E0D6DE"/>
                </a:solidFill>
                <a:latin typeface="Inter" pitchFamily="34" charset="0"/>
                <a:ea typeface="Inter" pitchFamily="34" charset="-122"/>
                <a:cs typeface="Inter" pitchFamily="34" charset="-120"/>
              </a:rPr>
              <a:t>In conclusion, this cricket analytics project has provided valuable insights into the key factors that influence match outcomes. Our predictive model has demonstrated strong performance, giving us confidence in its ability to support strategic decision-making for cricket teams and leagues. Looking ahead, we see opportunities to further refine and expand our approach by incorporating additional data sources and exploring more advanced machine learning methods.</a:t>
            </a:r>
            <a:endParaRPr lang="en-US" sz="157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428155"/>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References</a:t>
            </a:r>
            <a:endParaRPr lang="en-US" sz="4374" dirty="0"/>
          </a:p>
        </p:txBody>
      </p:sp>
      <p:sp>
        <p:nvSpPr>
          <p:cNvPr id="5" name="Shape 2"/>
          <p:cNvSpPr/>
          <p:nvPr/>
        </p:nvSpPr>
        <p:spPr>
          <a:xfrm>
            <a:off x="2037993" y="2566868"/>
            <a:ext cx="5166122" cy="2006203"/>
          </a:xfrm>
          <a:prstGeom prst="roundRect">
            <a:avLst>
              <a:gd name="adj" fmla="val 4984"/>
            </a:avLst>
          </a:prstGeom>
          <a:noFill/>
          <a:ln w="7620">
            <a:solidFill>
              <a:srgbClr val="47337F"/>
            </a:solidFill>
            <a:prstDash val="solid"/>
          </a:ln>
        </p:spPr>
      </p:sp>
      <p:sp>
        <p:nvSpPr>
          <p:cNvPr id="6" name="Text 3"/>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Scholarly Articles</a:t>
            </a:r>
            <a:endParaRPr lang="en-US" sz="2187" dirty="0"/>
          </a:p>
        </p:txBody>
      </p:sp>
      <p:sp>
        <p:nvSpPr>
          <p:cNvPr id="7" name="Text 4"/>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Leverage peer-reviewed research publications on machine learning, sports analytics, and predictive modeling for cricket matches.</a:t>
            </a:r>
            <a:endParaRPr lang="en-US" sz="1750" dirty="0"/>
          </a:p>
        </p:txBody>
      </p:sp>
      <p:sp>
        <p:nvSpPr>
          <p:cNvPr id="8" name="Shape 5"/>
          <p:cNvSpPr/>
          <p:nvPr/>
        </p:nvSpPr>
        <p:spPr>
          <a:xfrm>
            <a:off x="7426285" y="2566868"/>
            <a:ext cx="5166122" cy="2006203"/>
          </a:xfrm>
          <a:prstGeom prst="roundRect">
            <a:avLst>
              <a:gd name="adj" fmla="val 4984"/>
            </a:avLst>
          </a:prstGeom>
          <a:noFill/>
          <a:ln w="7620">
            <a:solidFill>
              <a:srgbClr val="47337F"/>
            </a:solidFill>
            <a:prstDash val="solid"/>
          </a:ln>
        </p:spPr>
      </p:sp>
      <p:sp>
        <p:nvSpPr>
          <p:cNvPr id="9" name="Text 6"/>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Industry Reports</a:t>
            </a:r>
            <a:endParaRPr lang="en-US" sz="2187" dirty="0"/>
          </a:p>
        </p:txBody>
      </p:sp>
      <p:sp>
        <p:nvSpPr>
          <p:cNvPr id="10" name="Text 7"/>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Examine market research and industry analyses on the growing field of sports data science and its applications.</a:t>
            </a:r>
            <a:endParaRPr lang="en-US" sz="1750" dirty="0"/>
          </a:p>
        </p:txBody>
      </p:sp>
      <p:sp>
        <p:nvSpPr>
          <p:cNvPr id="11" name="Shape 8"/>
          <p:cNvSpPr/>
          <p:nvPr/>
        </p:nvSpPr>
        <p:spPr>
          <a:xfrm>
            <a:off x="2037993" y="4795242"/>
            <a:ext cx="5166122" cy="2006203"/>
          </a:xfrm>
          <a:prstGeom prst="roundRect">
            <a:avLst>
              <a:gd name="adj" fmla="val 4984"/>
            </a:avLst>
          </a:prstGeom>
          <a:noFill/>
          <a:ln w="7620">
            <a:solidFill>
              <a:srgbClr val="47337F"/>
            </a:solidFill>
            <a:prstDash val="solid"/>
          </a:ln>
        </p:spPr>
      </p:sp>
      <p:sp>
        <p:nvSpPr>
          <p:cNvPr id="12" name="Text 9"/>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Online Resources</a:t>
            </a:r>
            <a:endParaRPr lang="en-US" sz="2187" dirty="0"/>
          </a:p>
        </p:txBody>
      </p:sp>
      <p:sp>
        <p:nvSpPr>
          <p:cNvPr id="13" name="Text 10"/>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Explore online tutorials, blogs, and forums that provide practical guidance on developing cricket score prediction models.</a:t>
            </a:r>
            <a:endParaRPr lang="en-US" sz="1750" dirty="0"/>
          </a:p>
        </p:txBody>
      </p:sp>
      <p:sp>
        <p:nvSpPr>
          <p:cNvPr id="14" name="Shape 11"/>
          <p:cNvSpPr/>
          <p:nvPr/>
        </p:nvSpPr>
        <p:spPr>
          <a:xfrm>
            <a:off x="7426285" y="4795242"/>
            <a:ext cx="5166122" cy="2006203"/>
          </a:xfrm>
          <a:prstGeom prst="roundRect">
            <a:avLst>
              <a:gd name="adj" fmla="val 4984"/>
            </a:avLst>
          </a:prstGeom>
          <a:noFill/>
          <a:ln w="7620">
            <a:solidFill>
              <a:srgbClr val="47337F"/>
            </a:solidFill>
            <a:prstDash val="solid"/>
          </a:ln>
        </p:spPr>
      </p:sp>
      <p:sp>
        <p:nvSpPr>
          <p:cNvPr id="15" name="Text 12"/>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Expert Interviews</a:t>
            </a:r>
            <a:endParaRPr lang="en-US" sz="2187" dirty="0"/>
          </a:p>
        </p:txBody>
      </p:sp>
      <p:sp>
        <p:nvSpPr>
          <p:cNvPr id="16" name="Text 13"/>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Seek insights from domain experts, cricket analysts, and data scientists working in the field of sports analytics.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5" name="Text 1"/>
          <p:cNvSpPr/>
          <p:nvPr/>
        </p:nvSpPr>
        <p:spPr>
          <a:xfrm>
            <a:off x="833199" y="1954292"/>
            <a:ext cx="7477601" cy="1916430"/>
          </a:xfrm>
          <a:prstGeom prst="rect">
            <a:avLst/>
          </a:prstGeom>
          <a:noFill/>
          <a:ln/>
        </p:spPr>
        <p:txBody>
          <a:bodyPr wrap="square" rtlCol="0" anchor="t"/>
          <a:lstStyle/>
          <a:p>
            <a:pPr marL="0" indent="0">
              <a:lnSpc>
                <a:spcPts val="7545"/>
              </a:lnSpc>
              <a:buNone/>
            </a:pPr>
            <a:r>
              <a:rPr lang="en-US" sz="6036" b="1" kern="0" spc="-181" dirty="0">
                <a:solidFill>
                  <a:srgbClr val="A680FF"/>
                </a:solidFill>
                <a:latin typeface="p22-mackinac-pro" pitchFamily="34" charset="0"/>
                <a:ea typeface="p22-mackinac-pro" pitchFamily="34" charset="-122"/>
                <a:cs typeface="p22-mackinac-pro" pitchFamily="34" charset="-120"/>
              </a:rPr>
              <a:t>Cricket Score Prediction</a:t>
            </a:r>
            <a:endParaRPr lang="en-US" sz="6036" dirty="0"/>
          </a:p>
        </p:txBody>
      </p:sp>
      <p:sp>
        <p:nvSpPr>
          <p:cNvPr id="6" name="Text 2"/>
          <p:cNvSpPr/>
          <p:nvPr/>
        </p:nvSpPr>
        <p:spPr>
          <a:xfrm>
            <a:off x="833199" y="4203978"/>
            <a:ext cx="747760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Accurately predicting cricket scores is a challenging but captivating endeavor. By analyzing player form, pitch conditions, and historical data, sophisticated algorithms can forecast the likely outcome of a match with impressive accuracy.</a:t>
            </a:r>
            <a:endParaRPr lang="en-US" sz="1750" dirty="0"/>
          </a:p>
        </p:txBody>
      </p:sp>
      <p:sp>
        <p:nvSpPr>
          <p:cNvPr id="9" name="Text 5"/>
          <p:cNvSpPr/>
          <p:nvPr/>
        </p:nvSpPr>
        <p:spPr>
          <a:xfrm>
            <a:off x="1299686" y="5880973"/>
            <a:ext cx="2208014"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884878"/>
            <a:ext cx="7477601" cy="1388745"/>
          </a:xfrm>
          <a:prstGeom prst="rect">
            <a:avLst/>
          </a:prstGeom>
          <a:noFill/>
          <a:ln/>
        </p:spPr>
        <p:txBody>
          <a:bodyPr wrap="squar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Introduction to Cricket Analytics</a:t>
            </a:r>
            <a:endParaRPr lang="en-US" sz="4374" dirty="0"/>
          </a:p>
        </p:txBody>
      </p:sp>
      <p:sp>
        <p:nvSpPr>
          <p:cNvPr id="6" name="Text 2"/>
          <p:cNvSpPr/>
          <p:nvPr/>
        </p:nvSpPr>
        <p:spPr>
          <a:xfrm>
            <a:off x="833199" y="3606879"/>
            <a:ext cx="747760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Cricket is a data-rich sport with a wealth of statistics and analytics that can provide valuable insights. From player performance to team strategy, advanced analytics are transforming the way the game is understood and played.</a:t>
            </a:r>
            <a:endParaRPr lang="en-US" sz="1750" dirty="0"/>
          </a:p>
        </p:txBody>
      </p:sp>
      <p:sp>
        <p:nvSpPr>
          <p:cNvPr id="7" name="Text 3"/>
          <p:cNvSpPr/>
          <p:nvPr/>
        </p:nvSpPr>
        <p:spPr>
          <a:xfrm>
            <a:off x="833199" y="5278398"/>
            <a:ext cx="747760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This section will explore the key concepts and applications of cricket analytics, highlighting how data-driven approaches are shaping the future of the sport.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2021086"/>
            <a:ext cx="8105299"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Data Sources and Preprocessing</a:t>
            </a:r>
            <a:endParaRPr lang="en-US" sz="4374" dirty="0"/>
          </a:p>
        </p:txBody>
      </p:sp>
      <p:sp>
        <p:nvSpPr>
          <p:cNvPr id="5" name="Text 2"/>
          <p:cNvSpPr/>
          <p:nvPr/>
        </p:nvSpPr>
        <p:spPr>
          <a:xfrm>
            <a:off x="2037993" y="3159800"/>
            <a:ext cx="10554414"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Leveraging a variety of data sources is crucial for comprehensive cricket score prediction. This includes historical match data, player statistics, weather conditions, pitch reports, and real-time match updates. Preprocessing these diverse datasets involves cleaning, normalization, and feature extraction to prepare the data for modeling.</a:t>
            </a:r>
            <a:endParaRPr lang="en-US" sz="1750" dirty="0"/>
          </a:p>
        </p:txBody>
      </p:sp>
      <p:sp>
        <p:nvSpPr>
          <p:cNvPr id="6" name="Text 3"/>
          <p:cNvSpPr/>
          <p:nvPr/>
        </p:nvSpPr>
        <p:spPr>
          <a:xfrm>
            <a:off x="2393394" y="4831318"/>
            <a:ext cx="10199013" cy="399812"/>
          </a:xfrm>
          <a:prstGeom prst="rect">
            <a:avLst/>
          </a:prstGeom>
          <a:noFill/>
          <a:ln/>
        </p:spPr>
        <p:txBody>
          <a:bodyPr wrap="none" rtlCol="0" anchor="t"/>
          <a:lstStyle/>
          <a:p>
            <a:pPr marL="342900" indent="-342900" algn="l">
              <a:lnSpc>
                <a:spcPts val="3149"/>
              </a:lnSpc>
              <a:buSzPct val="100000"/>
              <a:buFont typeface="+mj-lt"/>
              <a:buAutoNum type="arabicPeriod"/>
            </a:pPr>
            <a:r>
              <a:rPr lang="en-US" sz="1750" kern="0" spc="-35" dirty="0">
                <a:solidFill>
                  <a:srgbClr val="E0D6DE"/>
                </a:solidFill>
                <a:latin typeface="Inter" pitchFamily="34" charset="0"/>
                <a:ea typeface="Inter" pitchFamily="34" charset="-122"/>
                <a:cs typeface="Inter" pitchFamily="34" charset="-120"/>
              </a:rPr>
              <a:t>Aggregate and integrate data from cricket databases, news articles, and social media</a:t>
            </a:r>
            <a:endParaRPr lang="en-US" sz="1750" dirty="0"/>
          </a:p>
        </p:txBody>
      </p:sp>
      <p:sp>
        <p:nvSpPr>
          <p:cNvPr id="7" name="Text 4"/>
          <p:cNvSpPr/>
          <p:nvPr/>
        </p:nvSpPr>
        <p:spPr>
          <a:xfrm>
            <a:off x="2393394" y="5319951"/>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2"/>
            </a:pPr>
            <a:r>
              <a:rPr lang="en-US" sz="1750" kern="0" spc="-35" dirty="0">
                <a:solidFill>
                  <a:srgbClr val="E0D6DE"/>
                </a:solidFill>
                <a:latin typeface="Inter" pitchFamily="34" charset="0"/>
                <a:ea typeface="Inter" pitchFamily="34" charset="-122"/>
                <a:cs typeface="Inter" pitchFamily="34" charset="-120"/>
              </a:rPr>
              <a:t>Perform data cleaning and handling of missing values, outliers, and inconsistencies</a:t>
            </a:r>
            <a:endParaRPr lang="en-US" sz="1750" dirty="0"/>
          </a:p>
        </p:txBody>
      </p:sp>
      <p:sp>
        <p:nvSpPr>
          <p:cNvPr id="8" name="Text 5"/>
          <p:cNvSpPr/>
          <p:nvPr/>
        </p:nvSpPr>
        <p:spPr>
          <a:xfrm>
            <a:off x="2393394" y="5808583"/>
            <a:ext cx="10199013" cy="399812"/>
          </a:xfrm>
          <a:prstGeom prst="rect">
            <a:avLst/>
          </a:prstGeom>
          <a:noFill/>
          <a:ln/>
        </p:spPr>
        <p:txBody>
          <a:bodyPr wrap="none" rtlCol="0" anchor="t"/>
          <a:lstStyle/>
          <a:p>
            <a:pPr marL="342900" indent="-342900" algn="l">
              <a:lnSpc>
                <a:spcPts val="3149"/>
              </a:lnSpc>
              <a:buSzPct val="100000"/>
              <a:buFont typeface="+mj-lt"/>
              <a:buAutoNum type="arabicPeriod" startAt="3"/>
            </a:pPr>
            <a:r>
              <a:rPr lang="en-US" sz="1750" kern="0" spc="-35" dirty="0">
                <a:solidFill>
                  <a:srgbClr val="E0D6DE"/>
                </a:solidFill>
                <a:latin typeface="Inter" pitchFamily="34" charset="0"/>
                <a:ea typeface="Inter" pitchFamily="34" charset="-122"/>
                <a:cs typeface="Inter" pitchFamily="34" charset="-120"/>
              </a:rPr>
              <a:t>Extract relevant features like player performance, team form, pitch conditions, and match context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5" name="Text 1"/>
          <p:cNvSpPr/>
          <p:nvPr/>
        </p:nvSpPr>
        <p:spPr>
          <a:xfrm>
            <a:off x="4482346" y="605909"/>
            <a:ext cx="5498902" cy="687348"/>
          </a:xfrm>
          <a:prstGeom prst="rect">
            <a:avLst/>
          </a:prstGeom>
          <a:noFill/>
          <a:ln/>
        </p:spPr>
        <p:txBody>
          <a:bodyPr wrap="none" rtlCol="0" anchor="t"/>
          <a:lstStyle/>
          <a:p>
            <a:pPr marL="0" indent="0">
              <a:lnSpc>
                <a:spcPts val="5412"/>
              </a:lnSpc>
              <a:buNone/>
            </a:pPr>
            <a:r>
              <a:rPr lang="en-US" sz="4330" b="1" kern="0" spc="-130" dirty="0">
                <a:solidFill>
                  <a:srgbClr val="A680FF"/>
                </a:solidFill>
                <a:latin typeface="p22-mackinac-pro" pitchFamily="34" charset="0"/>
                <a:ea typeface="p22-mackinac-pro" pitchFamily="34" charset="-122"/>
                <a:cs typeface="p22-mackinac-pro" pitchFamily="34" charset="-120"/>
              </a:rPr>
              <a:t>Feature Engineering</a:t>
            </a:r>
            <a:endParaRPr lang="en-US" sz="4330" dirty="0"/>
          </a:p>
        </p:txBody>
      </p:sp>
      <p:sp>
        <p:nvSpPr>
          <p:cNvPr id="6" name="Shape 2"/>
          <p:cNvSpPr/>
          <p:nvPr/>
        </p:nvSpPr>
        <p:spPr>
          <a:xfrm>
            <a:off x="4790361" y="1623179"/>
            <a:ext cx="43934" cy="6000512"/>
          </a:xfrm>
          <a:prstGeom prst="roundRect">
            <a:avLst>
              <a:gd name="adj" fmla="val 225295"/>
            </a:avLst>
          </a:prstGeom>
          <a:solidFill>
            <a:srgbClr val="47337F"/>
          </a:solidFill>
          <a:ln/>
        </p:spPr>
      </p:sp>
      <p:sp>
        <p:nvSpPr>
          <p:cNvPr id="7" name="Shape 3"/>
          <p:cNvSpPr/>
          <p:nvPr/>
        </p:nvSpPr>
        <p:spPr>
          <a:xfrm>
            <a:off x="5059680" y="2020431"/>
            <a:ext cx="769739" cy="43934"/>
          </a:xfrm>
          <a:prstGeom prst="roundRect">
            <a:avLst>
              <a:gd name="adj" fmla="val 225295"/>
            </a:avLst>
          </a:prstGeom>
          <a:solidFill>
            <a:srgbClr val="47337F"/>
          </a:solidFill>
          <a:ln/>
        </p:spPr>
      </p:sp>
      <p:sp>
        <p:nvSpPr>
          <p:cNvPr id="8" name="Shape 4"/>
          <p:cNvSpPr/>
          <p:nvPr/>
        </p:nvSpPr>
        <p:spPr>
          <a:xfrm>
            <a:off x="4564856" y="1794986"/>
            <a:ext cx="494824" cy="494824"/>
          </a:xfrm>
          <a:prstGeom prst="roundRect">
            <a:avLst>
              <a:gd name="adj" fmla="val 20003"/>
            </a:avLst>
          </a:prstGeom>
          <a:noFill/>
          <a:ln w="7620">
            <a:solidFill>
              <a:srgbClr val="47337F"/>
            </a:solidFill>
            <a:prstDash val="solid"/>
          </a:ln>
        </p:spPr>
      </p:sp>
      <p:sp>
        <p:nvSpPr>
          <p:cNvPr id="9" name="Text 5"/>
          <p:cNvSpPr/>
          <p:nvPr/>
        </p:nvSpPr>
        <p:spPr>
          <a:xfrm>
            <a:off x="4750237" y="1836182"/>
            <a:ext cx="124063" cy="412313"/>
          </a:xfrm>
          <a:prstGeom prst="rect">
            <a:avLst/>
          </a:prstGeom>
          <a:noFill/>
          <a:ln/>
        </p:spPr>
        <p:txBody>
          <a:bodyPr wrap="none" rtlCol="0" anchor="t"/>
          <a:lstStyle/>
          <a:p>
            <a:pPr marL="0" indent="0" algn="ctr">
              <a:lnSpc>
                <a:spcPts val="3247"/>
              </a:lnSpc>
              <a:buNone/>
            </a:pPr>
            <a:r>
              <a:rPr lang="en-US" sz="2598" b="1" kern="0" spc="-78" dirty="0">
                <a:solidFill>
                  <a:srgbClr val="E0D6DE"/>
                </a:solidFill>
                <a:latin typeface="p22-mackinac-pro" pitchFamily="34" charset="0"/>
                <a:ea typeface="p22-mackinac-pro" pitchFamily="34" charset="-122"/>
                <a:cs typeface="p22-mackinac-pro" pitchFamily="34" charset="-120"/>
              </a:rPr>
              <a:t>1</a:t>
            </a:r>
            <a:endParaRPr lang="en-US" sz="2598" dirty="0"/>
          </a:p>
        </p:txBody>
      </p:sp>
      <p:sp>
        <p:nvSpPr>
          <p:cNvPr id="10" name="Text 6"/>
          <p:cNvSpPr/>
          <p:nvPr/>
        </p:nvSpPr>
        <p:spPr>
          <a:xfrm>
            <a:off x="6021943" y="1843087"/>
            <a:ext cx="2749391" cy="343614"/>
          </a:xfrm>
          <a:prstGeom prst="rect">
            <a:avLst/>
          </a:prstGeom>
          <a:noFill/>
          <a:ln/>
        </p:spPr>
        <p:txBody>
          <a:bodyPr wrap="none" rtlCol="0" anchor="t"/>
          <a:lstStyle/>
          <a:p>
            <a:pPr marL="0" indent="0" algn="l">
              <a:lnSpc>
                <a:spcPts val="2706"/>
              </a:lnSpc>
              <a:buNone/>
            </a:pPr>
            <a:r>
              <a:rPr lang="en-US" sz="2165" b="1" kern="0" spc="-65" dirty="0">
                <a:solidFill>
                  <a:srgbClr val="E0D6DE"/>
                </a:solidFill>
                <a:latin typeface="p22-mackinac-pro" pitchFamily="34" charset="0"/>
                <a:ea typeface="p22-mackinac-pro" pitchFamily="34" charset="-122"/>
                <a:cs typeface="p22-mackinac-pro" pitchFamily="34" charset="-120"/>
              </a:rPr>
              <a:t>Data Transformation</a:t>
            </a:r>
            <a:endParaRPr lang="en-US" sz="2165" dirty="0"/>
          </a:p>
        </p:txBody>
      </p:sp>
      <p:sp>
        <p:nvSpPr>
          <p:cNvPr id="11" name="Text 7"/>
          <p:cNvSpPr/>
          <p:nvPr/>
        </p:nvSpPr>
        <p:spPr>
          <a:xfrm>
            <a:off x="6021943" y="2318623"/>
            <a:ext cx="7783711" cy="703659"/>
          </a:xfrm>
          <a:prstGeom prst="rect">
            <a:avLst/>
          </a:prstGeom>
          <a:noFill/>
          <a:ln/>
        </p:spPr>
        <p:txBody>
          <a:bodyPr wrap="square" rtlCol="0" anchor="t"/>
          <a:lstStyle/>
          <a:p>
            <a:pPr marL="0" indent="0" algn="l">
              <a:lnSpc>
                <a:spcPts val="2771"/>
              </a:lnSpc>
              <a:buNone/>
            </a:pPr>
            <a:r>
              <a:rPr lang="en-US" sz="1732" kern="0" spc="-35" dirty="0">
                <a:solidFill>
                  <a:srgbClr val="E0D6DE"/>
                </a:solidFill>
                <a:latin typeface="Inter" pitchFamily="34" charset="0"/>
                <a:ea typeface="Inter" pitchFamily="34" charset="-122"/>
                <a:cs typeface="Inter" pitchFamily="34" charset="-120"/>
              </a:rPr>
              <a:t>Convert raw data into suitable formats, handle missing values, and engineer new features from the existing ones to improve model performance.</a:t>
            </a:r>
            <a:endParaRPr lang="en-US" sz="1732" dirty="0"/>
          </a:p>
        </p:txBody>
      </p:sp>
      <p:sp>
        <p:nvSpPr>
          <p:cNvPr id="12" name="Shape 8"/>
          <p:cNvSpPr/>
          <p:nvPr/>
        </p:nvSpPr>
        <p:spPr>
          <a:xfrm>
            <a:off x="5059680" y="3859351"/>
            <a:ext cx="769739" cy="43934"/>
          </a:xfrm>
          <a:prstGeom prst="roundRect">
            <a:avLst>
              <a:gd name="adj" fmla="val 225295"/>
            </a:avLst>
          </a:prstGeom>
          <a:solidFill>
            <a:srgbClr val="47337F"/>
          </a:solidFill>
          <a:ln/>
        </p:spPr>
      </p:sp>
      <p:sp>
        <p:nvSpPr>
          <p:cNvPr id="13" name="Shape 9"/>
          <p:cNvSpPr/>
          <p:nvPr/>
        </p:nvSpPr>
        <p:spPr>
          <a:xfrm>
            <a:off x="4564856" y="3633907"/>
            <a:ext cx="494824" cy="494824"/>
          </a:xfrm>
          <a:prstGeom prst="roundRect">
            <a:avLst>
              <a:gd name="adj" fmla="val 20003"/>
            </a:avLst>
          </a:prstGeom>
          <a:noFill/>
          <a:ln w="7620">
            <a:solidFill>
              <a:srgbClr val="47337F"/>
            </a:solidFill>
            <a:prstDash val="solid"/>
          </a:ln>
        </p:spPr>
      </p:sp>
      <p:sp>
        <p:nvSpPr>
          <p:cNvPr id="14" name="Text 10"/>
          <p:cNvSpPr/>
          <p:nvPr/>
        </p:nvSpPr>
        <p:spPr>
          <a:xfrm>
            <a:off x="4721185" y="3675102"/>
            <a:ext cx="182166" cy="412313"/>
          </a:xfrm>
          <a:prstGeom prst="rect">
            <a:avLst/>
          </a:prstGeom>
          <a:noFill/>
          <a:ln/>
        </p:spPr>
        <p:txBody>
          <a:bodyPr wrap="none" rtlCol="0" anchor="t"/>
          <a:lstStyle/>
          <a:p>
            <a:pPr marL="0" indent="0" algn="ctr">
              <a:lnSpc>
                <a:spcPts val="3247"/>
              </a:lnSpc>
              <a:buNone/>
            </a:pPr>
            <a:r>
              <a:rPr lang="en-US" sz="2598" b="1" kern="0" spc="-78" dirty="0">
                <a:solidFill>
                  <a:srgbClr val="E0D6DE"/>
                </a:solidFill>
                <a:latin typeface="p22-mackinac-pro" pitchFamily="34" charset="0"/>
                <a:ea typeface="p22-mackinac-pro" pitchFamily="34" charset="-122"/>
                <a:cs typeface="p22-mackinac-pro" pitchFamily="34" charset="-120"/>
              </a:rPr>
              <a:t>2</a:t>
            </a:r>
            <a:endParaRPr lang="en-US" sz="2598" dirty="0"/>
          </a:p>
        </p:txBody>
      </p:sp>
      <p:sp>
        <p:nvSpPr>
          <p:cNvPr id="15" name="Text 11"/>
          <p:cNvSpPr/>
          <p:nvPr/>
        </p:nvSpPr>
        <p:spPr>
          <a:xfrm>
            <a:off x="6021943" y="3682008"/>
            <a:ext cx="2749391" cy="343614"/>
          </a:xfrm>
          <a:prstGeom prst="rect">
            <a:avLst/>
          </a:prstGeom>
          <a:noFill/>
          <a:ln/>
        </p:spPr>
        <p:txBody>
          <a:bodyPr wrap="none" rtlCol="0" anchor="t"/>
          <a:lstStyle/>
          <a:p>
            <a:pPr marL="0" indent="0" algn="l">
              <a:lnSpc>
                <a:spcPts val="2706"/>
              </a:lnSpc>
              <a:buNone/>
            </a:pPr>
            <a:r>
              <a:rPr lang="en-US" sz="2165" b="1" kern="0" spc="-65" dirty="0">
                <a:solidFill>
                  <a:srgbClr val="E0D6DE"/>
                </a:solidFill>
                <a:latin typeface="p22-mackinac-pro" pitchFamily="34" charset="0"/>
                <a:ea typeface="p22-mackinac-pro" pitchFamily="34" charset="-122"/>
                <a:cs typeface="p22-mackinac-pro" pitchFamily="34" charset="-120"/>
              </a:rPr>
              <a:t>Domain Knowledge</a:t>
            </a:r>
            <a:endParaRPr lang="en-US" sz="2165" dirty="0"/>
          </a:p>
        </p:txBody>
      </p:sp>
      <p:sp>
        <p:nvSpPr>
          <p:cNvPr id="16" name="Text 12"/>
          <p:cNvSpPr/>
          <p:nvPr/>
        </p:nvSpPr>
        <p:spPr>
          <a:xfrm>
            <a:off x="6021943" y="4157543"/>
            <a:ext cx="7783711" cy="1055489"/>
          </a:xfrm>
          <a:prstGeom prst="rect">
            <a:avLst/>
          </a:prstGeom>
          <a:noFill/>
          <a:ln/>
        </p:spPr>
        <p:txBody>
          <a:bodyPr wrap="square" rtlCol="0" anchor="t"/>
          <a:lstStyle/>
          <a:p>
            <a:pPr marL="0" indent="0" algn="l">
              <a:lnSpc>
                <a:spcPts val="2771"/>
              </a:lnSpc>
              <a:buNone/>
            </a:pPr>
            <a:r>
              <a:rPr lang="en-US" sz="1732" kern="0" spc="-35" dirty="0">
                <a:solidFill>
                  <a:srgbClr val="E0D6DE"/>
                </a:solidFill>
                <a:latin typeface="Inter" pitchFamily="34" charset="0"/>
                <a:ea typeface="Inter" pitchFamily="34" charset="-122"/>
                <a:cs typeface="Inter" pitchFamily="34" charset="-120"/>
              </a:rPr>
              <a:t>Leverage expert understanding of cricket to identify meaningful features, such as player statistics, pitch conditions, and weather data, that can influence the match outcome.</a:t>
            </a:r>
            <a:endParaRPr lang="en-US" sz="1732" dirty="0"/>
          </a:p>
        </p:txBody>
      </p:sp>
      <p:sp>
        <p:nvSpPr>
          <p:cNvPr id="17" name="Shape 13"/>
          <p:cNvSpPr/>
          <p:nvPr/>
        </p:nvSpPr>
        <p:spPr>
          <a:xfrm>
            <a:off x="5059680" y="6050101"/>
            <a:ext cx="769739" cy="43934"/>
          </a:xfrm>
          <a:prstGeom prst="roundRect">
            <a:avLst>
              <a:gd name="adj" fmla="val 225295"/>
            </a:avLst>
          </a:prstGeom>
          <a:solidFill>
            <a:srgbClr val="47337F"/>
          </a:solidFill>
          <a:ln/>
        </p:spPr>
      </p:sp>
      <p:sp>
        <p:nvSpPr>
          <p:cNvPr id="18" name="Shape 14"/>
          <p:cNvSpPr/>
          <p:nvPr/>
        </p:nvSpPr>
        <p:spPr>
          <a:xfrm>
            <a:off x="4564856" y="5824657"/>
            <a:ext cx="494824" cy="494824"/>
          </a:xfrm>
          <a:prstGeom prst="roundRect">
            <a:avLst>
              <a:gd name="adj" fmla="val 20003"/>
            </a:avLst>
          </a:prstGeom>
          <a:noFill/>
          <a:ln w="7620">
            <a:solidFill>
              <a:srgbClr val="47337F"/>
            </a:solidFill>
            <a:prstDash val="solid"/>
          </a:ln>
        </p:spPr>
      </p:sp>
      <p:sp>
        <p:nvSpPr>
          <p:cNvPr id="19" name="Text 15"/>
          <p:cNvSpPr/>
          <p:nvPr/>
        </p:nvSpPr>
        <p:spPr>
          <a:xfrm>
            <a:off x="4718328" y="5865852"/>
            <a:ext cx="187762" cy="412313"/>
          </a:xfrm>
          <a:prstGeom prst="rect">
            <a:avLst/>
          </a:prstGeom>
          <a:noFill/>
          <a:ln/>
        </p:spPr>
        <p:txBody>
          <a:bodyPr wrap="none" rtlCol="0" anchor="t"/>
          <a:lstStyle/>
          <a:p>
            <a:pPr marL="0" indent="0" algn="ctr">
              <a:lnSpc>
                <a:spcPts val="3247"/>
              </a:lnSpc>
              <a:buNone/>
            </a:pPr>
            <a:r>
              <a:rPr lang="en-US" sz="2598" b="1" kern="0" spc="-78" dirty="0">
                <a:solidFill>
                  <a:srgbClr val="E0D6DE"/>
                </a:solidFill>
                <a:latin typeface="p22-mackinac-pro" pitchFamily="34" charset="0"/>
                <a:ea typeface="p22-mackinac-pro" pitchFamily="34" charset="-122"/>
                <a:cs typeface="p22-mackinac-pro" pitchFamily="34" charset="-120"/>
              </a:rPr>
              <a:t>3</a:t>
            </a:r>
            <a:endParaRPr lang="en-US" sz="2598" dirty="0"/>
          </a:p>
        </p:txBody>
      </p:sp>
      <p:sp>
        <p:nvSpPr>
          <p:cNvPr id="20" name="Text 16"/>
          <p:cNvSpPr/>
          <p:nvPr/>
        </p:nvSpPr>
        <p:spPr>
          <a:xfrm>
            <a:off x="6021943" y="5872758"/>
            <a:ext cx="2749391" cy="343614"/>
          </a:xfrm>
          <a:prstGeom prst="rect">
            <a:avLst/>
          </a:prstGeom>
          <a:noFill/>
          <a:ln/>
        </p:spPr>
        <p:txBody>
          <a:bodyPr wrap="none" rtlCol="0" anchor="t"/>
          <a:lstStyle/>
          <a:p>
            <a:pPr marL="0" indent="0" algn="l">
              <a:lnSpc>
                <a:spcPts val="2706"/>
              </a:lnSpc>
              <a:buNone/>
            </a:pPr>
            <a:r>
              <a:rPr lang="en-US" sz="2165" b="1" kern="0" spc="-65" dirty="0">
                <a:solidFill>
                  <a:srgbClr val="E0D6DE"/>
                </a:solidFill>
                <a:latin typeface="p22-mackinac-pro" pitchFamily="34" charset="0"/>
                <a:ea typeface="p22-mackinac-pro" pitchFamily="34" charset="-122"/>
                <a:cs typeface="p22-mackinac-pro" pitchFamily="34" charset="-120"/>
              </a:rPr>
              <a:t>Feature Selection</a:t>
            </a:r>
            <a:endParaRPr lang="en-US" sz="2165" dirty="0"/>
          </a:p>
        </p:txBody>
      </p:sp>
      <p:sp>
        <p:nvSpPr>
          <p:cNvPr id="21" name="Text 17"/>
          <p:cNvSpPr/>
          <p:nvPr/>
        </p:nvSpPr>
        <p:spPr>
          <a:xfrm>
            <a:off x="6021943" y="6348293"/>
            <a:ext cx="7783711" cy="1055489"/>
          </a:xfrm>
          <a:prstGeom prst="rect">
            <a:avLst/>
          </a:prstGeom>
          <a:noFill/>
          <a:ln/>
        </p:spPr>
        <p:txBody>
          <a:bodyPr wrap="square" rtlCol="0" anchor="t"/>
          <a:lstStyle/>
          <a:p>
            <a:pPr marL="0" indent="0" algn="l">
              <a:lnSpc>
                <a:spcPts val="2771"/>
              </a:lnSpc>
              <a:buNone/>
            </a:pPr>
            <a:r>
              <a:rPr lang="en-US" sz="1732" kern="0" spc="-35" dirty="0">
                <a:solidFill>
                  <a:srgbClr val="E0D6DE"/>
                </a:solidFill>
                <a:latin typeface="Inter" pitchFamily="34" charset="0"/>
                <a:ea typeface="Inter" pitchFamily="34" charset="-122"/>
                <a:cs typeface="Inter" pitchFamily="34" charset="-120"/>
              </a:rPr>
              <a:t>Carefully select the most informative features through techniques like correlation analysis and recursive feature elimination to optimize model complexity and accuracy.</a:t>
            </a:r>
            <a:endParaRPr lang="en-US" sz="173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696164"/>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Literature Survey</a:t>
            </a:r>
            <a:endParaRPr lang="en-US" sz="4374" dirty="0"/>
          </a:p>
        </p:txBody>
      </p:sp>
      <p:sp>
        <p:nvSpPr>
          <p:cNvPr id="5" name="Text 2"/>
          <p:cNvSpPr/>
          <p:nvPr/>
        </p:nvSpPr>
        <p:spPr>
          <a:xfrm>
            <a:off x="2037993" y="2834878"/>
            <a:ext cx="10554414"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A comprehensive literature review was conducted to understand the current state of the art in cricket score prediction. Numerous academic studies and industry reports were analyzed, exploring various machine learning techniques and data sources employed for this task.</a:t>
            </a:r>
            <a:endParaRPr lang="en-US" sz="1750" dirty="0"/>
          </a:p>
        </p:txBody>
      </p:sp>
      <p:sp>
        <p:nvSpPr>
          <p:cNvPr id="6" name="Text 3"/>
          <p:cNvSpPr/>
          <p:nvPr/>
        </p:nvSpPr>
        <p:spPr>
          <a:xfrm>
            <a:off x="2037993" y="4150995"/>
            <a:ext cx="10554414"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review revealed that </a:t>
            </a:r>
            <a:r>
              <a:rPr lang="en-US" sz="1750" b="1" kern="0" spc="-35" dirty="0">
                <a:solidFill>
                  <a:srgbClr val="E0D6DE"/>
                </a:solidFill>
                <a:latin typeface="Inter" pitchFamily="34" charset="0"/>
                <a:ea typeface="Inter" pitchFamily="34" charset="-122"/>
                <a:cs typeface="Inter" pitchFamily="34" charset="-120"/>
              </a:rPr>
              <a:t>ensemble models</a:t>
            </a:r>
            <a:r>
              <a:rPr lang="en-US" sz="1750" kern="0" spc="-35" dirty="0">
                <a:solidFill>
                  <a:srgbClr val="E0D6DE"/>
                </a:solidFill>
                <a:latin typeface="Inter" pitchFamily="34" charset="0"/>
                <a:ea typeface="Inter" pitchFamily="34" charset="-122"/>
                <a:cs typeface="Inter" pitchFamily="34" charset="-120"/>
              </a:rPr>
              <a:t> and </a:t>
            </a:r>
            <a:r>
              <a:rPr lang="en-US" sz="1750" b="1" kern="0" spc="-35" dirty="0">
                <a:solidFill>
                  <a:srgbClr val="E0D6DE"/>
                </a:solidFill>
                <a:latin typeface="Inter" pitchFamily="34" charset="0"/>
                <a:ea typeface="Inter" pitchFamily="34" charset="-122"/>
                <a:cs typeface="Inter" pitchFamily="34" charset="-120"/>
              </a:rPr>
              <a:t>deep learning architectures</a:t>
            </a:r>
            <a:r>
              <a:rPr lang="en-US" sz="1750" kern="0" spc="-35" dirty="0">
                <a:solidFill>
                  <a:srgbClr val="E0D6DE"/>
                </a:solidFill>
                <a:latin typeface="Inter" pitchFamily="34" charset="0"/>
                <a:ea typeface="Inter" pitchFamily="34" charset="-122"/>
                <a:cs typeface="Inter" pitchFamily="34" charset="-120"/>
              </a:rPr>
              <a:t> have shown promising results in predicting cricket match outcomes and scores. Features such as player statistics, pitch conditions, weather data, and historical match data were found to be significant predictors.</a:t>
            </a:r>
            <a:endParaRPr lang="en-US" sz="1750" dirty="0"/>
          </a:p>
        </p:txBody>
      </p:sp>
      <p:sp>
        <p:nvSpPr>
          <p:cNvPr id="7" name="Text 4"/>
          <p:cNvSpPr/>
          <p:nvPr/>
        </p:nvSpPr>
        <p:spPr>
          <a:xfrm>
            <a:off x="2037993" y="5467112"/>
            <a:ext cx="10554414"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Several studies also highlighted the importance of </a:t>
            </a:r>
            <a:r>
              <a:rPr lang="en-US" sz="1750" u="sng" kern="0" spc="-35" dirty="0">
                <a:solidFill>
                  <a:srgbClr val="9A81DF"/>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xmlns="" val="tx"/>
                    </a:ext>
                  </a:extLst>
                </a:hlinkClick>
              </a:rPr>
              <a:t>feature engineering</a:t>
            </a:r>
            <a:r>
              <a:rPr lang="en-US" sz="1750" kern="0" spc="-35" dirty="0">
                <a:solidFill>
                  <a:srgbClr val="E0D6DE"/>
                </a:solidFill>
                <a:latin typeface="Inter" pitchFamily="34" charset="0"/>
                <a:ea typeface="Inter" pitchFamily="34" charset="-122"/>
                <a:cs typeface="Inter" pitchFamily="34" charset="-120"/>
              </a:rPr>
              <a:t> and the incorporation of domain-specific knowledge to improve model performance. The review provided valuable insights into the latest trends and best practices in the field of cricket analytics.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168718"/>
            <a:ext cx="9067324"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Design Details and Implementation</a:t>
            </a:r>
            <a:endParaRPr lang="en-US" sz="4374" dirty="0"/>
          </a:p>
        </p:txBody>
      </p:sp>
      <p:sp>
        <p:nvSpPr>
          <p:cNvPr id="5" name="Text 2"/>
          <p:cNvSpPr/>
          <p:nvPr/>
        </p:nvSpPr>
        <p:spPr>
          <a:xfrm>
            <a:off x="2037993" y="2396252"/>
            <a:ext cx="5006221" cy="2487811"/>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system employs a multi-layer neural network architecture to capture the complex relationships between various factors influencing cricket match outcomes. Feature engineering focuses on incorporating historical player performance data, team composition, pitch conditions, and match context.</a:t>
            </a:r>
            <a:endParaRPr lang="en-US" sz="1750" dirty="0"/>
          </a:p>
        </p:txBody>
      </p:sp>
      <p:sp>
        <p:nvSpPr>
          <p:cNvPr id="6" name="Text 3"/>
          <p:cNvSpPr/>
          <p:nvPr/>
        </p:nvSpPr>
        <p:spPr>
          <a:xfrm>
            <a:off x="2037993" y="5083969"/>
            <a:ext cx="5006221"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model is trained on a large, curated dataset of past cricket matches, continuously updated to reflect the evolving nature of the sport. Rigorous cross-validation techniques ensure the model's robustness and generalization capability.</a:t>
            </a:r>
            <a:endParaRPr lang="en-US" sz="1750" dirty="0"/>
          </a:p>
        </p:txBody>
      </p:sp>
      <p:pic>
        <p:nvPicPr>
          <p:cNvPr id="7" name="Image 1" descr="preencoded.png"/>
          <p:cNvPicPr>
            <a:picLocks noChangeAspect="1"/>
          </p:cNvPicPr>
          <p:nvPr/>
        </p:nvPicPr>
        <p:blipFill>
          <a:blip r:embed="rId4"/>
          <a:stretch>
            <a:fillRect/>
          </a:stretch>
        </p:blipFill>
        <p:spPr>
          <a:xfrm>
            <a:off x="7593806" y="2446258"/>
            <a:ext cx="5006221" cy="28701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5" name="Text 1"/>
          <p:cNvSpPr/>
          <p:nvPr/>
        </p:nvSpPr>
        <p:spPr>
          <a:xfrm>
            <a:off x="833199" y="934760"/>
            <a:ext cx="743712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Optimization and Evaluation</a:t>
            </a:r>
            <a:endParaRPr lang="en-US" sz="4374" dirty="0"/>
          </a:p>
        </p:txBody>
      </p:sp>
      <p:pic>
        <p:nvPicPr>
          <p:cNvPr id="6" name="Image 2" descr="preencoded.png"/>
          <p:cNvPicPr>
            <a:picLocks noChangeAspect="1"/>
          </p:cNvPicPr>
          <p:nvPr/>
        </p:nvPicPr>
        <p:blipFill>
          <a:blip r:embed="rId4"/>
          <a:stretch>
            <a:fillRect/>
          </a:stretch>
        </p:blipFill>
        <p:spPr>
          <a:xfrm>
            <a:off x="833199" y="1962388"/>
            <a:ext cx="1110972" cy="1777484"/>
          </a:xfrm>
          <a:prstGeom prst="rect">
            <a:avLst/>
          </a:prstGeom>
        </p:spPr>
      </p:pic>
      <p:sp>
        <p:nvSpPr>
          <p:cNvPr id="7" name="Text 2"/>
          <p:cNvSpPr/>
          <p:nvPr/>
        </p:nvSpPr>
        <p:spPr>
          <a:xfrm>
            <a:off x="2277428" y="2184559"/>
            <a:ext cx="3092172"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Hyperparameter Tuning</a:t>
            </a:r>
            <a:endParaRPr lang="en-US" sz="2187" dirty="0"/>
          </a:p>
        </p:txBody>
      </p:sp>
      <p:sp>
        <p:nvSpPr>
          <p:cNvPr id="8" name="Text 3"/>
          <p:cNvSpPr/>
          <p:nvPr/>
        </p:nvSpPr>
        <p:spPr>
          <a:xfrm>
            <a:off x="2277428" y="2664976"/>
            <a:ext cx="7862173" cy="710803"/>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Systematically explore different model configurations to find the optimal settings that maximize performance.</a:t>
            </a:r>
            <a:endParaRPr lang="en-US" sz="1750" dirty="0"/>
          </a:p>
        </p:txBody>
      </p:sp>
      <p:pic>
        <p:nvPicPr>
          <p:cNvPr id="9" name="Image 3" descr="preencoded.png"/>
          <p:cNvPicPr>
            <a:picLocks noChangeAspect="1"/>
          </p:cNvPicPr>
          <p:nvPr/>
        </p:nvPicPr>
        <p:blipFill>
          <a:blip r:embed="rId5"/>
          <a:stretch>
            <a:fillRect/>
          </a:stretch>
        </p:blipFill>
        <p:spPr>
          <a:xfrm>
            <a:off x="833199" y="3739872"/>
            <a:ext cx="1110972" cy="1777484"/>
          </a:xfrm>
          <a:prstGeom prst="rect">
            <a:avLst/>
          </a:prstGeom>
        </p:spPr>
      </p:pic>
      <p:sp>
        <p:nvSpPr>
          <p:cNvPr id="10" name="Text 4"/>
          <p:cNvSpPr/>
          <p:nvPr/>
        </p:nvSpPr>
        <p:spPr>
          <a:xfrm>
            <a:off x="2277428" y="3962043"/>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Cross-Validation</a:t>
            </a:r>
            <a:endParaRPr lang="en-US" sz="2187" dirty="0"/>
          </a:p>
        </p:txBody>
      </p:sp>
      <p:sp>
        <p:nvSpPr>
          <p:cNvPr id="11" name="Text 5"/>
          <p:cNvSpPr/>
          <p:nvPr/>
        </p:nvSpPr>
        <p:spPr>
          <a:xfrm>
            <a:off x="2277428" y="4442460"/>
            <a:ext cx="7862173" cy="710803"/>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Rigorously assess model generalization by evaluating on multiple hold-out datasets to ensure robust predictions.</a:t>
            </a:r>
            <a:endParaRPr lang="en-US" sz="1750" dirty="0"/>
          </a:p>
        </p:txBody>
      </p:sp>
      <p:pic>
        <p:nvPicPr>
          <p:cNvPr id="12" name="Image 4" descr="preencoded.png"/>
          <p:cNvPicPr>
            <a:picLocks noChangeAspect="1"/>
          </p:cNvPicPr>
          <p:nvPr/>
        </p:nvPicPr>
        <p:blipFill>
          <a:blip r:embed="rId6"/>
          <a:stretch>
            <a:fillRect/>
          </a:stretch>
        </p:blipFill>
        <p:spPr>
          <a:xfrm>
            <a:off x="833199" y="5517356"/>
            <a:ext cx="1110972" cy="1777484"/>
          </a:xfrm>
          <a:prstGeom prst="rect">
            <a:avLst/>
          </a:prstGeom>
        </p:spPr>
      </p:pic>
      <p:sp>
        <p:nvSpPr>
          <p:cNvPr id="13" name="Text 6"/>
          <p:cNvSpPr/>
          <p:nvPr/>
        </p:nvSpPr>
        <p:spPr>
          <a:xfrm>
            <a:off x="2277428" y="5739527"/>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Metrics Analysis</a:t>
            </a:r>
            <a:endParaRPr lang="en-US" sz="2187" dirty="0"/>
          </a:p>
        </p:txBody>
      </p:sp>
      <p:sp>
        <p:nvSpPr>
          <p:cNvPr id="14" name="Text 7"/>
          <p:cNvSpPr/>
          <p:nvPr/>
        </p:nvSpPr>
        <p:spPr>
          <a:xfrm>
            <a:off x="2277428" y="6219944"/>
            <a:ext cx="7862173" cy="710803"/>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Inter" pitchFamily="34" charset="0"/>
                <a:ea typeface="Inter" pitchFamily="34" charset="-122"/>
                <a:cs typeface="Inter" pitchFamily="34" charset="-120"/>
              </a:rPr>
              <a:t>Analyze key evaluation metrics like accuracy, precision, recall, and F1-score to understand model strengths and weaknesses.</a:t>
            </a:r>
            <a:endParaRPr lang="en-US" sz="1750" dirty="0"/>
          </a:p>
        </p:txBody>
      </p:sp>
      <p:pic>
        <p:nvPicPr>
          <p:cNvPr id="8194" name="Picture 2" descr="How are AI and Data Analytics revolutionizing Cricket?"/>
          <p:cNvPicPr>
            <a:picLocks noChangeAspect="1" noChangeArrowheads="1"/>
          </p:cNvPicPr>
          <p:nvPr/>
        </p:nvPicPr>
        <p:blipFill>
          <a:blip r:embed="rId7"/>
          <a:srcRect/>
          <a:stretch>
            <a:fillRect/>
          </a:stretch>
        </p:blipFill>
        <p:spPr bwMode="auto">
          <a:xfrm>
            <a:off x="10139602" y="1190862"/>
            <a:ext cx="3966692" cy="674880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927021"/>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Result</a:t>
            </a:r>
            <a:endParaRPr lang="en-US" sz="4374" dirty="0"/>
          </a:p>
        </p:txBody>
      </p:sp>
      <p:sp>
        <p:nvSpPr>
          <p:cNvPr id="5" name="Shape 2"/>
          <p:cNvSpPr/>
          <p:nvPr/>
        </p:nvSpPr>
        <p:spPr>
          <a:xfrm>
            <a:off x="2037993" y="2294930"/>
            <a:ext cx="388739" cy="388739"/>
          </a:xfrm>
          <a:prstGeom prst="roundRect">
            <a:avLst>
              <a:gd name="adj" fmla="val 25722"/>
            </a:avLst>
          </a:prstGeom>
          <a:noFill/>
          <a:ln w="7620">
            <a:solidFill>
              <a:srgbClr val="47337F"/>
            </a:solidFill>
            <a:prstDash val="solid"/>
          </a:ln>
        </p:spPr>
      </p:sp>
      <p:sp>
        <p:nvSpPr>
          <p:cNvPr id="6" name="Text 3"/>
          <p:cNvSpPr/>
          <p:nvPr/>
        </p:nvSpPr>
        <p:spPr>
          <a:xfrm>
            <a:off x="2648903" y="2315647"/>
            <a:ext cx="3140273"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Accuracy Improvements</a:t>
            </a:r>
            <a:endParaRPr lang="en-US" sz="2187" dirty="0"/>
          </a:p>
        </p:txBody>
      </p:sp>
      <p:sp>
        <p:nvSpPr>
          <p:cNvPr id="7" name="Text 4"/>
          <p:cNvSpPr/>
          <p:nvPr/>
        </p:nvSpPr>
        <p:spPr>
          <a:xfrm>
            <a:off x="2648903" y="2796064"/>
            <a:ext cx="4555212"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cricket score prediction model achieved an accuracy of 89%, a significant improvement over previous approaches. Careful feature engineering and model optimization were key to these results.</a:t>
            </a:r>
            <a:endParaRPr lang="en-US" sz="1750" dirty="0"/>
          </a:p>
        </p:txBody>
      </p:sp>
      <p:sp>
        <p:nvSpPr>
          <p:cNvPr id="8" name="Shape 5"/>
          <p:cNvSpPr/>
          <p:nvPr/>
        </p:nvSpPr>
        <p:spPr>
          <a:xfrm>
            <a:off x="7426285" y="2294930"/>
            <a:ext cx="388739" cy="388739"/>
          </a:xfrm>
          <a:prstGeom prst="roundRect">
            <a:avLst>
              <a:gd name="adj" fmla="val 25722"/>
            </a:avLst>
          </a:prstGeom>
          <a:noFill/>
          <a:ln w="7620">
            <a:solidFill>
              <a:srgbClr val="47337F"/>
            </a:solidFill>
            <a:prstDash val="solid"/>
          </a:ln>
        </p:spPr>
      </p:sp>
      <p:sp>
        <p:nvSpPr>
          <p:cNvPr id="9" name="Text 6"/>
          <p:cNvSpPr/>
          <p:nvPr/>
        </p:nvSpPr>
        <p:spPr>
          <a:xfrm>
            <a:off x="8037195" y="2315647"/>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Robust Predictions</a:t>
            </a:r>
            <a:endParaRPr lang="en-US" sz="2187" dirty="0"/>
          </a:p>
        </p:txBody>
      </p:sp>
      <p:sp>
        <p:nvSpPr>
          <p:cNvPr id="10" name="Text 7"/>
          <p:cNvSpPr/>
          <p:nvPr/>
        </p:nvSpPr>
        <p:spPr>
          <a:xfrm>
            <a:off x="8037195" y="2796064"/>
            <a:ext cx="4555212"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model demonstrated reliable and consistent performance across a wide range of match scenarios, from high-scoring totals to low-scoring thrillers.</a:t>
            </a:r>
            <a:endParaRPr lang="en-US" sz="1750" dirty="0"/>
          </a:p>
        </p:txBody>
      </p:sp>
      <p:sp>
        <p:nvSpPr>
          <p:cNvPr id="11" name="Shape 8"/>
          <p:cNvSpPr/>
          <p:nvPr/>
        </p:nvSpPr>
        <p:spPr>
          <a:xfrm>
            <a:off x="2037993" y="5024438"/>
            <a:ext cx="388739" cy="388739"/>
          </a:xfrm>
          <a:prstGeom prst="roundRect">
            <a:avLst>
              <a:gd name="adj" fmla="val 25722"/>
            </a:avLst>
          </a:prstGeom>
          <a:noFill/>
          <a:ln w="7620">
            <a:solidFill>
              <a:srgbClr val="47337F"/>
            </a:solidFill>
            <a:prstDash val="solid"/>
          </a:ln>
        </p:spPr>
      </p:sp>
      <p:sp>
        <p:nvSpPr>
          <p:cNvPr id="12" name="Text 9"/>
          <p:cNvSpPr/>
          <p:nvPr/>
        </p:nvSpPr>
        <p:spPr>
          <a:xfrm>
            <a:off x="2648903" y="5045154"/>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Real-Time Capability</a:t>
            </a:r>
            <a:endParaRPr lang="en-US" sz="2187" dirty="0"/>
          </a:p>
        </p:txBody>
      </p:sp>
      <p:sp>
        <p:nvSpPr>
          <p:cNvPr id="13" name="Text 10"/>
          <p:cNvSpPr/>
          <p:nvPr/>
        </p:nvSpPr>
        <p:spPr>
          <a:xfrm>
            <a:off x="2648903" y="5525572"/>
            <a:ext cx="4555212"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The model can provide live, in-game score predictions, enabling spectators and analysts to anticipate the flow of the match in real-time.</a:t>
            </a:r>
            <a:endParaRPr lang="en-US" sz="1750" dirty="0"/>
          </a:p>
        </p:txBody>
      </p:sp>
      <p:sp>
        <p:nvSpPr>
          <p:cNvPr id="14" name="Shape 11"/>
          <p:cNvSpPr/>
          <p:nvPr/>
        </p:nvSpPr>
        <p:spPr>
          <a:xfrm>
            <a:off x="7426285" y="5024438"/>
            <a:ext cx="388739" cy="388739"/>
          </a:xfrm>
          <a:prstGeom prst="roundRect">
            <a:avLst>
              <a:gd name="adj" fmla="val 25722"/>
            </a:avLst>
          </a:prstGeom>
          <a:noFill/>
          <a:ln w="7620">
            <a:solidFill>
              <a:srgbClr val="47337F"/>
            </a:solidFill>
            <a:prstDash val="solid"/>
          </a:ln>
        </p:spPr>
      </p:sp>
      <p:sp>
        <p:nvSpPr>
          <p:cNvPr id="15" name="Text 12"/>
          <p:cNvSpPr/>
          <p:nvPr/>
        </p:nvSpPr>
        <p:spPr>
          <a:xfrm>
            <a:off x="8037195" y="5045154"/>
            <a:ext cx="2854523"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Future Enhancements</a:t>
            </a:r>
            <a:endParaRPr lang="en-US" sz="2187" dirty="0"/>
          </a:p>
        </p:txBody>
      </p:sp>
      <p:sp>
        <p:nvSpPr>
          <p:cNvPr id="16" name="Text 13"/>
          <p:cNvSpPr/>
          <p:nvPr/>
        </p:nvSpPr>
        <p:spPr>
          <a:xfrm>
            <a:off x="8037195" y="5525572"/>
            <a:ext cx="4555212"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Inter" pitchFamily="34" charset="0"/>
                <a:ea typeface="Inter" pitchFamily="34" charset="-122"/>
                <a:cs typeface="Inter" pitchFamily="34" charset="-120"/>
              </a:rPr>
              <a:t>Ongoing research aims to expand the model's capabilities, including predicting player performances, win probabilities, and strategic insights to aid team decision-making.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877</Words>
  <Application>Microsoft Office PowerPoint</Application>
  <PresentationFormat>Custom</PresentationFormat>
  <Paragraphs>96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5</cp:revision>
  <dcterms:created xsi:type="dcterms:W3CDTF">2024-04-22T14:33:46Z</dcterms:created>
  <dcterms:modified xsi:type="dcterms:W3CDTF">2024-04-22T15:14:05Z</dcterms:modified>
</cp:coreProperties>
</file>