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9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EF4E8"/>
          </a:solidFill>
        </a:fill>
      </a:tcStyle>
    </a:wholeTbl>
    <a:band1H>
      <a:tcStyle>
        <a:tcBdr/>
        <a:fill>
          <a:solidFill>
            <a:srgbClr val="DBE9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BE9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0C226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0C226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0C226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0C2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BA26A62C-0F24-A3DF-7051-2B56B14D4117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3D9A69D7-D12C-E3D5-A906-7167A1CEC82C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19FC321A-9A28-1A79-3158-A34A83F0D14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AE49C9B2-3F7D-397D-A167-CCCFF837DCE4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B4429003-584E-3E70-C398-6E16E020E5F6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38FCD06A-B68A-7A5B-2437-C8E8BCF2EB2E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9926A69-1897-9287-4006-A4F0870FBAD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53B14BF8-F88B-06E4-B8AB-5746ACAC84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7CC8F19-BB3F-FD1E-38E2-CB52D0267F9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14365BBC-E8B3-2865-AE87-56676288FF27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C968ED00-060F-85CB-045D-29A0500250B1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300569B-5917-E8D6-E708-93EE2AAEED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FC33E08-6468-AD61-94A4-50BFEEAB4E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A07FFEB-1347-E6C8-1612-5C2CB86119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7833F6B-0F46-46AA-8D26-E8531D307F5D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8C0D5A-E987-A526-DAF3-C166205583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5FE22A8-D13B-02A8-AB3F-2BEE6C5B7F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6AC19F6-4CFF-4E03-86D1-527FDBE389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6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63F79E5A-6DDF-365B-247F-A0868D868F3A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711EB6C4-D37C-E890-EFB9-0E76EDF447A0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19914BEB-68A1-40B6-EE97-FDA6F0991B0D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1A2B38D2-64E5-90EA-8579-4AB191946378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C1D88EB5-F5A5-DC58-70EF-A1F9FDCA93E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F37CEE30-E852-5335-06B0-57D68FBA9D3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01067AEB-3710-EF2E-7D10-7A353B72AD0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5705C520-D3FF-6730-7B4D-0997F8711237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37B35518-ECE1-A4D8-0716-F1C776AA2AB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01CA2AB9-3A49-8C8F-F5D8-9B0C0A1CE905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4905E40D-02F9-B981-03C8-D30DCF5EB9F1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97F6B6-56DA-B36D-82EE-E64071089E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5FFAA8-D804-7E0B-838D-2053FBEFC1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7FF2285-50A8-470F-8F22-755B6BCCB15A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D67E25-06BE-6095-475B-C33C32ED9A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768BC7-8B4F-70E6-5A03-FB0D7EA5DF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9EC16A9-740E-431A-B1D6-5F8CC29693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FF959615-9760-30C3-67E6-06490807FE1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03190ABB-240A-2E6C-4CB5-49CA9927FDD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2810A5D7-BFF9-A6F3-56F1-F9DE3CF7A46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167CBD-A679-A9DB-62A0-E9BB4630DD1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34A6DF2-AFAA-51C1-4628-C5F4EC897D58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E4F03F30-4844-F9AB-B180-A8B1FAEE62D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8D8208F-EE5D-E89F-BE0E-A040E925B3DC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B885C0A-0260-6F05-530D-E1F18A02EA2C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054646C-1BA2-65DF-3CA6-323E2E4050E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F1C05465-D5AB-36B4-92AF-9E9BA971ADAB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9CE01E5A-CA2D-4EC4-A748-84C51BFFF17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412C56D-6AA6-2891-D976-858E743327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ECBA-834F-F053-BDFC-9380A8ED17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6CD7-3B92-D794-272A-FA6A5A860B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8E4A34D-AE49-409F-9A1A-EE7C1E1DB132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6FA2-CA84-3FF2-B464-6887ADD7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EAA3-7AB8-19DA-AE6E-1A1C5D9921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005DED4-05E0-4337-8E26-DB3E0BDE734F}" type="slidenum">
              <a:t>‹#›</a:t>
            </a:fld>
            <a:endParaRPr 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034215B7-7FB8-3FF8-ADA1-5D4374C6973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355FFD0A-D5E2-5965-6979-4964A7C6FBFA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5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9E40E97-1051-0E77-C089-7E8E8BDF121C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2234983F-8172-8535-7596-661EB96A84B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822063EA-1B47-871D-1C65-BADD3A273501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0E2C73EA-C501-6CC6-E8BA-F3C7A464B4B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FB258891-FC25-0A9A-C49B-9B9E0C3A825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64346263-D5FB-1C80-01E1-22B2E9F2420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FC67F385-58D6-1227-50C6-39E02BE31379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9C81F5D1-2259-0EF0-25D1-D1C6F83AB4AF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C433FC7C-EE82-0436-E878-380DF0B3FA68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9624BEBB-68A9-BDD1-165A-84A9F08E5EF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20EC8B66-72C9-3147-51C7-7DF52CEC0808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B51B092-38E0-C007-51FB-020E9B3AA3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6B6761-F308-54EA-4D93-1E8B0E7D4F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932E8E5-F560-487B-B0E6-D1A66C2C36D4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32DAB2-2C8F-D22A-29DE-6059AA11E7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A9338C-3F93-3E60-F956-681E4319EF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090E945-40B9-4E61-A880-37D6A0D72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54BC0DAC-69B1-EC9A-0159-A916AFEC6E02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33F54250-1457-D7C2-A33C-FD4C7B48632B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C9A642A2-F15D-A0D3-74EB-FF2695029442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2D3062A-1B1B-C38E-07ED-2AEE1C34ECF4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A02EFEA2-C6A1-3013-0578-BBE311865064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2FD5C4C0-ABBF-D5CA-D0A2-36230B7D2E1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DDB4BC5B-DCCE-2F89-406A-C6BFFC1D0BFC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0E32818-91DC-66F5-A36A-DED2602F1A3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08468E4-6A80-BF84-E533-430F4C145EF7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16018C4A-AC4D-6329-3CAB-68FC729CC7EA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20BC2323-D763-EF21-B490-BC4AB4F6CB47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4A6E356-6D2E-5F88-3815-B782B813EF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6D29-FFE6-E91D-F9EB-EF4391175A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4116-DD11-7C1D-7CA4-3F180239EB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2A0FD68-4B01-4C94-815B-D109878D0879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499B-19F1-3588-8B47-1E33E039A6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902A-EB67-F8A4-1203-8DFCDAF261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5D1A7F0-D2E1-4628-A16D-38EEEF0629DC}" type="slidenum">
              <a:t>‹#›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D6DC7206-8104-902B-C5C7-4B80FFEFD02A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9ADCB147-D7EC-2F0D-E1FD-83DE6C1B238E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68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A7FB26-34C5-F17E-3137-B59CCACF568C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C2CDB099-A525-2C4A-8458-E2A24C9FEFF3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C181604A-F199-BB99-5025-E8BE0086801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5670B683-2591-B921-7CCA-85B4FE87AF4E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1D3DBAC-84DE-677C-158A-66D3951041E2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881E96C5-F103-F9B2-3759-17367A070B2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F27AA5EE-806A-B5CD-0244-F9A4F11F3DC4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7D016773-ED19-9423-6C31-46D29CE1B082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8B7C629F-5C45-7268-CB89-E44FB4F62D6E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DE42FC40-B14E-8DBF-5A69-450A14F512E6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F9D103EB-1F14-1A58-E83C-24E4A5F29028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66C2526-792A-9C97-149D-7265AA2C6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0D6D-1456-4BDB-C5A2-61BA28FBBD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7B36-5A71-CE74-3824-FBF619696C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2E3559F-D381-4598-81BF-D1B4F94059D2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7B11-2ADF-5A2F-A107-0D397F5306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B7DE-A664-5CAA-CD82-D7C90F8B06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66D25D4-FD9A-4422-B490-D031E7AE1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E11EF06-88D4-420D-B16E-AE0122B3415F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0F2AEBD0-AFD5-B0F7-3E14-5491EFDE2774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D9431110-881C-A03B-5B74-DB1DDA43740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42871A3E-C2C9-A31F-DED6-FA836925B9F6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B468B94A-707C-6651-5DC9-5F596C92700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6CC9E8E8-900F-23F4-3FA4-B25F68AD039B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2CF14F67-9F4C-6465-B330-F4A00E6588D5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498B8DF-4AD2-CFAC-700E-242853BB541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628620E9-DE28-17A6-6E62-1096AA9A735E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8ED8D2A0-3E7F-E443-EF2F-82123F67838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3041527C-26F7-5E99-7CF9-1B0902F5C7D2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0F98CFE6-09D2-EC4C-ACFF-9236F5FD05C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2160590"/>
            <a:ext cx="8596667" cy="388076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50C10A-7C2D-BFD6-8629-BEB57FAAE0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FA51EB-8384-4FB9-AF37-8956411BBCF4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981722-FD60-4C86-5179-23F0D4D888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F882F-5DEB-A284-E39C-40E336F37C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534146-8538-4997-A7B7-EE6F5A0BDE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B30BAA9B-6B99-038C-1DDD-2C9085957FEC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5945423E-7B48-687B-F0A5-3960D214863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CD67F94C-6D9A-0D2B-3F81-BE09A6A6C019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E9495479-3648-6580-C233-3B4B486A11E8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175A71FE-45B0-32A8-71BF-EB788D05062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CACA72E1-FAEC-735B-84F7-7BAC115EDA3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305CFB9B-0D8D-AB96-B4CD-525C2E9CE83C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866357EA-81FF-EE33-3CEB-FF2F930AE843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3E7048D3-4747-15F3-78D1-D6453AD3C3F7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9BA74DB9-ADA4-6117-9330-65C1DBB6862A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39E97D26-1F0A-EA1A-55C2-BFA05F12B00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56260CDB-E84E-9799-1324-C25ACA940B0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D3911E-D7E6-9E74-7227-A6E20C8BCA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6ACBA9-6DC8-4583-80AB-4F939BA20D08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47BE61-10F0-440E-5AD2-005E43C373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C8BA88-E8F0-50F9-9F5B-534D08D68D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16BF28C-81FF-413F-B58F-1F84938566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5F61DCB-3299-78E3-78DD-2C11F4FA6DD7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55ECD4B2-F753-B312-5EE4-67D6FAF67CE8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54E2E940-CBB9-735C-0EC8-27CA2EB6089E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038B9F97-E24F-49CD-367C-BD01BACDF8E3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0F5A78BF-1568-6269-7F78-A41951D94303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ADDE91B8-84DE-E1F8-F1F0-AE704AFBD98E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EDE1C971-880C-4091-18F0-7F164EE78DA0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EB711749-BB7D-23CC-5344-5D1BDA21626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B9356578-52B8-FEAA-FA9B-DA2E4D17EC5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8384E5AD-7714-CC50-8BA1-BA23EBFEA49B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555670EC-58DD-4719-0E1C-A9F37EB4EDC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707B1E9-8048-1064-B6A2-61B009F14E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F514C7-9F0E-FE1C-6127-0A4D3F3B37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9EFEE5D-ACAB-4933-B0A4-F947091449EA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1CDDE9-BF07-BFCE-A713-0311723E1D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F0F19-68F3-B55E-621B-E0F29F6C3B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ECAB2E2-02BC-48B4-967C-9691A7C176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B3F47FA9-88FC-00D1-1592-803ACA4FC7B9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3C2A163D-1A5A-44C5-591D-FFA855B6658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B39EDC4C-FDAE-6C42-BA84-ED41E2A3AD9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3AA62D69-A51A-DF81-5221-F4E6F48337A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E63E8FC6-E4DF-F975-7D63-AFC410D1F13A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D71426D1-C98F-9F45-F539-C85D8C3AEC5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64C4A28E-7E6E-BEA2-7E40-9E3BAC105867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05AC78DF-7158-8F1B-994E-08357E90E3EC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3C4DC86C-BB84-6679-80A2-B5F602901793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4D976427-7B14-7FC6-7DB3-2B45979C4A0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C7BA5E0D-1F54-98D4-BF63-BD6E97D10A6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9B0E4ED-3242-D4B6-E3E9-1DA465E13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4CDD61-D26D-2450-3CBD-5F73202A0D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E8AC4A7-0F2B-47B8-8842-AE43CA0FF650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AE0D97-F7F6-A85D-0FFA-540E9994C6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691F37-DEAB-205D-ADFE-78568F8189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90DA33C-F160-4F25-A99D-D9198BC18F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B31512-AA54-0E46-64CE-AB5D53D2F513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762609C3-A422-D42C-7D9F-1889830AA8B9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B6858CD1-8294-5116-32AE-79D7D4C29C3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9903F2CE-9D46-B8A8-BB98-4615CFCAA43B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68984B49-A33E-C4CC-436E-E5F2626F57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A7E7994F-9B19-E45F-B501-4D6F1095A5FA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BBCC2D5-AB31-F86F-EEE6-07CAE7308E7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98D12723-C596-A5E3-0AB3-F58C3D4ED893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45D1C7-D15D-10A8-6269-B621BADADFB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B2FF2602-44F6-7970-CE25-9120D1D65ED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8BD2075B-E6E1-C902-447B-21B00D3280CA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B4DB02-4872-ED83-B329-0A15AF9400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B3FAAC3-2A1A-4B33-15EB-8DED0D84325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F0C7BB17-70B3-BAC9-D791-565101686A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C48376B-BA58-4D3E-84A4-4324F1D993A9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1427A87-5BF0-C6FE-E0B4-A416F0FD5C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E7D7021-3F97-2536-9B36-F54EDA4D89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B07B663-7682-44B3-96FF-B871DA8F1E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7ABD11B5-D346-9C47-08B6-3535D906149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B66D81C8-06D7-33E2-B4FC-1FAD91A5F639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A37EBEA6-105E-BFFB-F69A-F2BFD327B619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06BFD1E-F333-2062-74B5-DC9405E76CB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D8C96C85-9EF3-E49D-60A5-6BE6072103A5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CAECC5EE-3E48-3A19-93DD-3A4C29CEBD88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461BFB1-5AE5-60F3-674F-9C14117CB263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0622A9-CFC4-279E-F254-38B81311AB8E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4E76A77-F0EF-66A5-498A-7E88BCFCA74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12C8C32D-8542-2BB6-B502-032E5B9731C7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6DA9DE67-6A56-8DAB-DCCF-A446DF142FC7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C6ACE77-DFD5-892B-6993-5DCDF1699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8D8862F-8536-C9C1-18F6-51400E1072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C6CB928-DE56-13E5-97E1-565468D2887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CB6E287-F10F-CE5F-5E08-B69DB83FD2D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D3951DC-C161-2E23-A456-D29CE0B9ED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30389E9-3ECA-4BCB-8411-90C2E08DF3A2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E4DB8B-771A-3185-DB1B-E5903FD744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32C7A07-9EE3-46ED-2F11-A77A000CDA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13C4748-9058-4403-ACAF-7A3F21BEF0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6B70B53-10BE-2404-59F6-0EF89BB59D9A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2950A35B-DA60-B39B-96B2-279FDB8C88B6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7" name="Straight Connector 20">
              <a:extLst>
                <a:ext uri="{FF2B5EF4-FFF2-40B4-BE49-F238E27FC236}">
                  <a16:creationId xmlns:a16="http://schemas.microsoft.com/office/drawing/2014/main" id="{D02C5CA6-EB72-38E4-B90A-173C6875FC8B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D75C7CDE-A2C4-0C0B-FD58-069CB9F11FE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AAC763BD-B401-4DC6-526C-BCC713A8B50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Isosceles Triangle 23">
              <a:extLst>
                <a:ext uri="{FF2B5EF4-FFF2-40B4-BE49-F238E27FC236}">
                  <a16:creationId xmlns:a16="http://schemas.microsoft.com/office/drawing/2014/main" id="{AD53B729-1772-F65D-8475-B7C48C51F838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72EDB1B5-052C-4189-4BB3-B20AFBFE6244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95952E97-2C75-6767-E0BF-1C9CA68A432A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EE05F7B3-FF92-D1AF-A665-4B0CA235EE3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Isosceles Triangle 27">
              <a:extLst>
                <a:ext uri="{FF2B5EF4-FFF2-40B4-BE49-F238E27FC236}">
                  <a16:creationId xmlns:a16="http://schemas.microsoft.com/office/drawing/2014/main" id="{68F29456-65FC-6E14-C1E3-59AA21744423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Isosceles Triangle 28">
              <a:extLst>
                <a:ext uri="{FF2B5EF4-FFF2-40B4-BE49-F238E27FC236}">
                  <a16:creationId xmlns:a16="http://schemas.microsoft.com/office/drawing/2014/main" id="{D7F4AAB7-3A4A-D7A9-42FF-929E80FDE4D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D7363D0-4D52-99CC-7F68-F5376987F9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300071D-7464-4908-A352-18BA45E68D1F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BFDB01E-3905-2DB2-8D2F-1FC74CE4EF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2904693-03BF-5294-9FB3-D8D9E114B9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01D4C9-B5C3-4100-9A1A-45999F0662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DBE9391A-50D8-69CA-89B1-7AF6EE4EC129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5" name="Straight Connector 19">
              <a:extLst>
                <a:ext uri="{FF2B5EF4-FFF2-40B4-BE49-F238E27FC236}">
                  <a16:creationId xmlns:a16="http://schemas.microsoft.com/office/drawing/2014/main" id="{76609DD0-E32F-7755-523A-BB8049A6CB1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6B06948B-A709-E4E6-148A-6352ADD809F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49F6BF3B-EACD-D3BC-2B3D-08D43CE1F6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76FF038A-EBD6-2139-4A61-B08C52BDC6D5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Isosceles Triangle 23">
              <a:extLst>
                <a:ext uri="{FF2B5EF4-FFF2-40B4-BE49-F238E27FC236}">
                  <a16:creationId xmlns:a16="http://schemas.microsoft.com/office/drawing/2014/main" id="{575C0784-D6F2-2752-4590-42250D4D42B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CC994ADF-8CB1-171C-C9DC-AF5581200CE2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486B8221-9829-B498-E154-7E7F38F9236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E6DA147C-EBFF-3225-5ADF-DEB935791EF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Isosceles Triangle 27">
              <a:extLst>
                <a:ext uri="{FF2B5EF4-FFF2-40B4-BE49-F238E27FC236}">
                  <a16:creationId xmlns:a16="http://schemas.microsoft.com/office/drawing/2014/main" id="{950A0F5E-547A-32B9-9401-0D21A6FF83D3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Isosceles Triangle 28">
              <a:extLst>
                <a:ext uri="{FF2B5EF4-FFF2-40B4-BE49-F238E27FC236}">
                  <a16:creationId xmlns:a16="http://schemas.microsoft.com/office/drawing/2014/main" id="{6618A41F-B170-45CA-5689-C1DE998FA617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9B29A09-B2D6-102F-F401-E4BA2BD79D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F245C14-368B-5900-C428-AE59ABF103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4FCA446-B2A2-4252-A8A5-ACE3B1F839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21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F9BE47-6755-4B6B-3AAA-85804B36065D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0DC44E88-C0D1-9798-1116-9021E3A44673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9CAA8A38-51A0-75ED-8FD7-3F804544857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25DD921-203D-4E55-A90D-48901FAAA30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04AE74A2-2016-5CB5-1110-1B5024DD2F5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AD721BB3-A45E-2B5A-692F-FBC53559C85A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BE8DD3B9-89B1-2910-3405-EA2F6F93A2A7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444A965E-EF34-96E9-D410-A987667287E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162198F2-E8E9-E41B-D24C-7BEBB61E6012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124AB23B-D98A-3C36-4B65-4D09BA82E87F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513A30FF-CA51-8C89-4F20-39C070BEEF2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12B9D8-C982-763F-D0AF-B4D314F119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A8E85A2-1FCE-01D8-C711-41CA71D92A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4D51FDE5-5F98-020D-666D-8BA3A8D8E5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622CC8A-AEC9-40E4-9B92-BB118406836A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3C4908-E03B-D7A1-1655-36AC341C18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31FD22B-B060-5F7F-F89C-A5E87282DF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5D269FA-D106-4C76-9D9A-31A191D755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231449-54A9-3527-F1BE-465A24CA2E8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8158BA3B-F09C-F8C3-0F55-493B4C6919A5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980DDA08-FDF4-ED00-07FD-829D3DE1E95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9DFFC70B-39F8-7406-0425-F8163B9A65E8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B181360C-21FD-4E19-A831-0C61FB1C8A21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2572BF8E-59D4-4F15-0865-95AD7EAED77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8F9DB130-8FDC-730F-80AA-D3248F13CF58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3A1191AC-43EA-BA3E-EC00-22091C74AFBD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9BD6F79D-6720-FD63-4605-23C822B1B785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659C2AEE-E6BD-3245-51B6-3EAE2E83C8F5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43A1EAAC-3A5A-1C49-1919-97DDBD863FB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A36107D-3D4C-4D56-8714-895F336D201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4213EEF-4243-34C1-16F7-665F0CE4775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848476C-D4D9-3A93-8DBD-7158A74671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8CD9631-21CA-408F-95BC-8AB340CB85AA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64A6CFA-02BB-B627-EFD6-12757891F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DCABD9B-7070-09E0-5E77-581601BAB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0098FD8-E6F6-4C2C-BF84-E847EEE46A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10482279-DEAB-FB91-1931-288B2BE8ECF4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3A721A90-B655-B2F0-9E0F-47F948BB35DC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36C6041C-FC68-6B34-F54E-91D43F480956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C3E9BAF-1BB5-FA33-F94C-4EC34E52D36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0A827C5B-1D80-EF73-BFA7-9AD8F3D38D1F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EBD6D3B1-738F-BF1D-B0C2-EF177871F18A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7274CB03-0B39-83E7-C35E-7CC7A40D4F95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2A2EE2B3-F0CC-4904-89F3-82014233155F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3F2494A1-F4A9-33E9-223B-423B237BA82B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58C9CF24-7C32-7E6B-CEF2-B3B39DEA545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6092DD1E-5A6A-B873-A261-B3A239525AB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6B88D34-2742-F6A1-7B5A-267DFBE68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00281C-EBC4-B111-D34D-3F16687B7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93A6EBF-7987-4769-356B-10311B8A57E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CA27A6DD-84AF-4122-A61C-751148DAA985}" type="datetime1">
              <a:rPr lang="en-US"/>
              <a:pPr lvl="0"/>
              <a:t>9/6/2025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5E2E357-93B4-5F94-4C03-A30B06DE8C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8A7B8C-249E-A1EA-0702-861351879E6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0A34E873-7854-4B58-9430-5428EC00F63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FC115D1-D0C7-741C-E410-A351BE58B8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8800" y="2395599"/>
            <a:ext cx="10109725" cy="3408700"/>
          </a:xfrm>
        </p:spPr>
        <p:txBody>
          <a:bodyPr>
            <a:noAutofit/>
          </a:bodyPr>
          <a:lstStyle/>
          <a:p>
            <a:pPr lvl="0" algn="l" rtl="1"/>
            <a:r>
              <a:rPr lang="en-IN" sz="2400" b="1">
                <a:solidFill>
                  <a:srgbClr val="000000"/>
                </a:solidFill>
              </a:rPr>
              <a:t>Name</a:t>
            </a:r>
            <a:r>
              <a:rPr lang="en-IN" sz="2400">
                <a:solidFill>
                  <a:srgbClr val="000000"/>
                </a:solidFill>
              </a:rPr>
              <a:t>: Somnath das.p</a:t>
            </a:r>
          </a:p>
          <a:p>
            <a:pPr lvl="0" algn="l" rtl="1"/>
            <a:r>
              <a:rPr lang="en-IN" sz="2400" b="1">
                <a:solidFill>
                  <a:srgbClr val="000000"/>
                </a:solidFill>
              </a:rPr>
              <a:t>Register No:</a:t>
            </a:r>
            <a:r>
              <a:rPr lang="en-IN" sz="2400">
                <a:solidFill>
                  <a:srgbClr val="000000"/>
                </a:solidFill>
              </a:rPr>
              <a:t>222407663</a:t>
            </a:r>
          </a:p>
          <a:p>
            <a:pPr lvl="0" algn="l" rtl="1"/>
            <a:r>
              <a:rPr lang="en-IN" sz="2400" b="1">
                <a:solidFill>
                  <a:srgbClr val="000000"/>
                </a:solidFill>
              </a:rPr>
              <a:t>Department:</a:t>
            </a:r>
            <a:r>
              <a:rPr lang="en-IN" sz="2400">
                <a:solidFill>
                  <a:srgbClr val="000000"/>
                </a:solidFill>
              </a:rPr>
              <a:t>Bsc Computer science </a:t>
            </a:r>
          </a:p>
          <a:p>
            <a:pPr lvl="0" algn="l" rtl="1"/>
            <a:r>
              <a:rPr lang="en-IN" sz="2400" b="1">
                <a:solidFill>
                  <a:srgbClr val="000000"/>
                </a:solidFill>
              </a:rPr>
              <a:t>College : </a:t>
            </a:r>
            <a:r>
              <a:rPr lang="en-IN" sz="2400">
                <a:solidFill>
                  <a:srgbClr val="000000"/>
                </a:solidFill>
              </a:rPr>
              <a:t>Vel Tech Ranga Sanku Art College/ University of Madras 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" name="Arrow: Pentagon 30">
            <a:extLst>
              <a:ext uri="{FF2B5EF4-FFF2-40B4-BE49-F238E27FC236}">
                <a16:creationId xmlns:a16="http://schemas.microsoft.com/office/drawing/2014/main" id="{DBC322B7-C547-29B5-7F46-6BB1BACF4C63}"/>
              </a:ext>
            </a:extLst>
          </p:cNvPr>
          <p:cNvSpPr/>
          <p:nvPr/>
        </p:nvSpPr>
        <p:spPr>
          <a:xfrm>
            <a:off x="898800" y="503304"/>
            <a:ext cx="3691057" cy="71113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DIGITAL PORTFOLIO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4" name="Arrow: Chevron 5">
            <a:extLst>
              <a:ext uri="{FF2B5EF4-FFF2-40B4-BE49-F238E27FC236}">
                <a16:creationId xmlns:a16="http://schemas.microsoft.com/office/drawing/2014/main" id="{19FB98B9-3267-6DFC-8036-B7D75F23B2D8}"/>
              </a:ext>
            </a:extLst>
          </p:cNvPr>
          <p:cNvSpPr/>
          <p:nvPr/>
        </p:nvSpPr>
        <p:spPr>
          <a:xfrm>
            <a:off x="4375550" y="503304"/>
            <a:ext cx="750091" cy="71113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abs f4"/>
              <a:gd name="f13" fmla="abs f5"/>
              <a:gd name="f14" fmla="abs f6"/>
              <a:gd name="f15" fmla="val f7"/>
              <a:gd name="f16" fmla="val f8"/>
              <a:gd name="f17" fmla="*/ f9 f1 1"/>
              <a:gd name="f18" fmla="*/ f10 f1 1"/>
              <a:gd name="f19" fmla="*/ f11 f1 1"/>
              <a:gd name="f20" fmla="?: f12 f4 1"/>
              <a:gd name="f21" fmla="?: f13 f5 1"/>
              <a:gd name="f22" fmla="?: f14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2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15 f33 1"/>
              <a:gd name="f39" fmla="+- f37 0 f15"/>
              <a:gd name="f40" fmla="+- f36 0 f15"/>
              <a:gd name="f41" fmla="*/ f37 f33 1"/>
              <a:gd name="f42" fmla="*/ f36 f33 1"/>
              <a:gd name="f43" fmla="*/ f39 1 2"/>
              <a:gd name="f44" fmla="min f40 f39"/>
              <a:gd name="f45" fmla="+- f15 f43 0"/>
              <a:gd name="f46" fmla="*/ f44 f16 1"/>
              <a:gd name="f47" fmla="*/ f46 1 100000"/>
              <a:gd name="f48" fmla="*/ f45 f33 1"/>
              <a:gd name="f49" fmla="+- f36 0 f47"/>
              <a:gd name="f50" fmla="*/ f47 f33 1"/>
              <a:gd name="f51" fmla="*/ f49 1 2"/>
              <a:gd name="f52" fmla="+- f49 0 f47"/>
              <a:gd name="f53" fmla="*/ f49 f33 1"/>
              <a:gd name="f54" fmla="?: f52 f47 f15"/>
              <a:gd name="f55" fmla="?: f52 f49 f36"/>
              <a:gd name="f56" fmla="*/ f51 f33 1"/>
              <a:gd name="f57" fmla="*/ f54 f33 1"/>
              <a:gd name="f58" fmla="*/ f55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6" y="f38"/>
              </a:cxn>
              <a:cxn ang="f31">
                <a:pos x="f50" y="f48"/>
              </a:cxn>
              <a:cxn ang="f32">
                <a:pos x="f56" y="f41"/>
              </a:cxn>
            </a:cxnLst>
            <a:rect l="f57" t="f38" r="f58" b="f41"/>
            <a:pathLst>
              <a:path>
                <a:moveTo>
                  <a:pt x="f38" y="f38"/>
                </a:moveTo>
                <a:lnTo>
                  <a:pt x="f53" y="f38"/>
                </a:lnTo>
                <a:lnTo>
                  <a:pt x="f42" y="f48"/>
                </a:lnTo>
                <a:lnTo>
                  <a:pt x="f53" y="f41"/>
                </a:lnTo>
                <a:lnTo>
                  <a:pt x="f38" y="f41"/>
                </a:lnTo>
                <a:lnTo>
                  <a:pt x="f50" y="f48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5" name="Arrow: Chevron 7">
            <a:extLst>
              <a:ext uri="{FF2B5EF4-FFF2-40B4-BE49-F238E27FC236}">
                <a16:creationId xmlns:a16="http://schemas.microsoft.com/office/drawing/2014/main" id="{85C5DE04-32BD-674D-8617-A993BA2ACEBB}"/>
              </a:ext>
            </a:extLst>
          </p:cNvPr>
          <p:cNvSpPr/>
          <p:nvPr/>
        </p:nvSpPr>
        <p:spPr>
          <a:xfrm>
            <a:off x="4920258" y="503304"/>
            <a:ext cx="750091" cy="71113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abs f4"/>
              <a:gd name="f13" fmla="abs f5"/>
              <a:gd name="f14" fmla="abs f6"/>
              <a:gd name="f15" fmla="val f7"/>
              <a:gd name="f16" fmla="val f8"/>
              <a:gd name="f17" fmla="*/ f9 f1 1"/>
              <a:gd name="f18" fmla="*/ f10 f1 1"/>
              <a:gd name="f19" fmla="*/ f11 f1 1"/>
              <a:gd name="f20" fmla="?: f12 f4 1"/>
              <a:gd name="f21" fmla="?: f13 f5 1"/>
              <a:gd name="f22" fmla="?: f14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2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15 f33 1"/>
              <a:gd name="f39" fmla="+- f37 0 f15"/>
              <a:gd name="f40" fmla="+- f36 0 f15"/>
              <a:gd name="f41" fmla="*/ f37 f33 1"/>
              <a:gd name="f42" fmla="*/ f36 f33 1"/>
              <a:gd name="f43" fmla="*/ f39 1 2"/>
              <a:gd name="f44" fmla="min f40 f39"/>
              <a:gd name="f45" fmla="+- f15 f43 0"/>
              <a:gd name="f46" fmla="*/ f44 f16 1"/>
              <a:gd name="f47" fmla="*/ f46 1 100000"/>
              <a:gd name="f48" fmla="*/ f45 f33 1"/>
              <a:gd name="f49" fmla="+- f36 0 f47"/>
              <a:gd name="f50" fmla="*/ f47 f33 1"/>
              <a:gd name="f51" fmla="*/ f49 1 2"/>
              <a:gd name="f52" fmla="+- f49 0 f47"/>
              <a:gd name="f53" fmla="*/ f49 f33 1"/>
              <a:gd name="f54" fmla="?: f52 f47 f15"/>
              <a:gd name="f55" fmla="?: f52 f49 f36"/>
              <a:gd name="f56" fmla="*/ f51 f33 1"/>
              <a:gd name="f57" fmla="*/ f54 f33 1"/>
              <a:gd name="f58" fmla="*/ f55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6" y="f38"/>
              </a:cxn>
              <a:cxn ang="f31">
                <a:pos x="f50" y="f48"/>
              </a:cxn>
              <a:cxn ang="f32">
                <a:pos x="f56" y="f41"/>
              </a:cxn>
            </a:cxnLst>
            <a:rect l="f57" t="f38" r="f58" b="f41"/>
            <a:pathLst>
              <a:path>
                <a:moveTo>
                  <a:pt x="f38" y="f38"/>
                </a:moveTo>
                <a:lnTo>
                  <a:pt x="f53" y="f38"/>
                </a:lnTo>
                <a:lnTo>
                  <a:pt x="f42" y="f48"/>
                </a:lnTo>
                <a:lnTo>
                  <a:pt x="f53" y="f41"/>
                </a:lnTo>
                <a:lnTo>
                  <a:pt x="f38" y="f41"/>
                </a:lnTo>
                <a:lnTo>
                  <a:pt x="f50" y="f48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43587A70-85A5-5FBA-5DF3-3C11B2A71A97}"/>
              </a:ext>
            </a:extLst>
          </p:cNvPr>
          <p:cNvSpPr/>
          <p:nvPr/>
        </p:nvSpPr>
        <p:spPr>
          <a:xfrm>
            <a:off x="521774" y="220809"/>
            <a:ext cx="5246799" cy="1269525"/>
          </a:xfrm>
          <a:custGeom>
            <a:avLst>
              <a:gd name="f0" fmla="val 1898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RESULTS AND SCREENSHOTS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F51B1-9B75-487B-24AC-950E486B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58" y="1684480"/>
            <a:ext cx="7410480" cy="4952710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4DEC4-0F73-BD20-A98C-3399A176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0" y="821533"/>
            <a:ext cx="7607597" cy="5786432"/>
          </a:xfrm>
          <a:prstGeom prst="rect">
            <a:avLst/>
          </a:prstGeom>
          <a:noFill/>
          <a:ln w="38103" cap="sq">
            <a:solidFill>
              <a:srgbClr val="000000"/>
            </a:solidFill>
            <a:prstDash val="solid"/>
            <a:miter/>
          </a:ln>
          <a:effectLst>
            <a:outerShdw dist="38096" dir="2700000" algn="tl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062DEA-76FE-3734-A195-01CA828F2A76}"/>
              </a:ext>
            </a:extLst>
          </p:cNvPr>
          <p:cNvSpPr txBox="1"/>
          <p:nvPr/>
        </p:nvSpPr>
        <p:spPr>
          <a:xfrm>
            <a:off x="5193508" y="2523524"/>
            <a:ext cx="1828800" cy="182880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4" name="Arrow: Pentagon 4">
            <a:extLst>
              <a:ext uri="{FF2B5EF4-FFF2-40B4-BE49-F238E27FC236}">
                <a16:creationId xmlns:a16="http://schemas.microsoft.com/office/drawing/2014/main" id="{EE45B7B8-D95E-6441-0365-3A6FB36EF5B8}"/>
              </a:ext>
            </a:extLst>
          </p:cNvPr>
          <p:cNvSpPr/>
          <p:nvPr/>
        </p:nvSpPr>
        <p:spPr>
          <a:xfrm>
            <a:off x="697010" y="250033"/>
            <a:ext cx="1125141" cy="413199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FFFFFF"/>
                </a:solidFill>
                <a:uFillTx/>
                <a:latin typeface="Trebuchet MS"/>
              </a:rPr>
              <a:t>HTML</a:t>
            </a:r>
            <a:endParaRPr lang="en-US" sz="2000" b="1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453F259B-7FCD-94C7-E9B5-04E7EE6F5029}"/>
              </a:ext>
            </a:extLst>
          </p:cNvPr>
          <p:cNvSpPr/>
          <p:nvPr/>
        </p:nvSpPr>
        <p:spPr>
          <a:xfrm>
            <a:off x="1732852" y="250033"/>
            <a:ext cx="410272" cy="413199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abs f4"/>
              <a:gd name="f13" fmla="abs f5"/>
              <a:gd name="f14" fmla="abs f6"/>
              <a:gd name="f15" fmla="val f7"/>
              <a:gd name="f16" fmla="val f8"/>
              <a:gd name="f17" fmla="*/ f9 f1 1"/>
              <a:gd name="f18" fmla="*/ f10 f1 1"/>
              <a:gd name="f19" fmla="*/ f11 f1 1"/>
              <a:gd name="f20" fmla="?: f12 f4 1"/>
              <a:gd name="f21" fmla="?: f13 f5 1"/>
              <a:gd name="f22" fmla="?: f14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2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15 f33 1"/>
              <a:gd name="f39" fmla="+- f37 0 f15"/>
              <a:gd name="f40" fmla="+- f36 0 f15"/>
              <a:gd name="f41" fmla="*/ f37 f33 1"/>
              <a:gd name="f42" fmla="*/ f36 f33 1"/>
              <a:gd name="f43" fmla="*/ f39 1 2"/>
              <a:gd name="f44" fmla="min f40 f39"/>
              <a:gd name="f45" fmla="+- f15 f43 0"/>
              <a:gd name="f46" fmla="*/ f44 f16 1"/>
              <a:gd name="f47" fmla="*/ f46 1 100000"/>
              <a:gd name="f48" fmla="*/ f45 f33 1"/>
              <a:gd name="f49" fmla="+- f36 0 f47"/>
              <a:gd name="f50" fmla="*/ f47 f33 1"/>
              <a:gd name="f51" fmla="*/ f49 1 2"/>
              <a:gd name="f52" fmla="+- f49 0 f47"/>
              <a:gd name="f53" fmla="*/ f49 f33 1"/>
              <a:gd name="f54" fmla="?: f52 f47 f15"/>
              <a:gd name="f55" fmla="?: f52 f49 f36"/>
              <a:gd name="f56" fmla="*/ f51 f33 1"/>
              <a:gd name="f57" fmla="*/ f54 f33 1"/>
              <a:gd name="f58" fmla="*/ f55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6" y="f38"/>
              </a:cxn>
              <a:cxn ang="f31">
                <a:pos x="f50" y="f48"/>
              </a:cxn>
              <a:cxn ang="f32">
                <a:pos x="f56" y="f41"/>
              </a:cxn>
            </a:cxnLst>
            <a:rect l="f57" t="f38" r="f58" b="f41"/>
            <a:pathLst>
              <a:path>
                <a:moveTo>
                  <a:pt x="f38" y="f38"/>
                </a:moveTo>
                <a:lnTo>
                  <a:pt x="f53" y="f38"/>
                </a:lnTo>
                <a:lnTo>
                  <a:pt x="f42" y="f48"/>
                </a:lnTo>
                <a:lnTo>
                  <a:pt x="f53" y="f41"/>
                </a:lnTo>
                <a:lnTo>
                  <a:pt x="f38" y="f41"/>
                </a:lnTo>
                <a:lnTo>
                  <a:pt x="f50" y="f48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EFB2E9-EE91-BE80-06E9-2BA549FE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0" y="778483"/>
            <a:ext cx="4535789" cy="5900924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311F3B-0F58-7CE2-2117-84561B48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77" y="778483"/>
            <a:ext cx="4289221" cy="590092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Arrow: Pentagon 4">
            <a:extLst>
              <a:ext uri="{FF2B5EF4-FFF2-40B4-BE49-F238E27FC236}">
                <a16:creationId xmlns:a16="http://schemas.microsoft.com/office/drawing/2014/main" id="{BB296F0F-9399-8D47-FC7D-EBC0A821D754}"/>
              </a:ext>
            </a:extLst>
          </p:cNvPr>
          <p:cNvSpPr/>
          <p:nvPr/>
        </p:nvSpPr>
        <p:spPr>
          <a:xfrm>
            <a:off x="697010" y="250033"/>
            <a:ext cx="1125141" cy="413199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FFFFFF"/>
                </a:solidFill>
                <a:uFillTx/>
                <a:latin typeface="Trebuchet MS"/>
              </a:rPr>
              <a:t>CSS</a:t>
            </a:r>
            <a:endParaRPr lang="en-US" sz="2000" b="1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5" name="Arrow: Chevron 6">
            <a:extLst>
              <a:ext uri="{FF2B5EF4-FFF2-40B4-BE49-F238E27FC236}">
                <a16:creationId xmlns:a16="http://schemas.microsoft.com/office/drawing/2014/main" id="{8D4F973C-B735-072F-E0F2-5129EAEF95B3}"/>
              </a:ext>
            </a:extLst>
          </p:cNvPr>
          <p:cNvSpPr/>
          <p:nvPr/>
        </p:nvSpPr>
        <p:spPr>
          <a:xfrm>
            <a:off x="1732852" y="250033"/>
            <a:ext cx="410272" cy="413199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abs f4"/>
              <a:gd name="f13" fmla="abs f5"/>
              <a:gd name="f14" fmla="abs f6"/>
              <a:gd name="f15" fmla="val f7"/>
              <a:gd name="f16" fmla="val f8"/>
              <a:gd name="f17" fmla="*/ f9 f1 1"/>
              <a:gd name="f18" fmla="*/ f10 f1 1"/>
              <a:gd name="f19" fmla="*/ f11 f1 1"/>
              <a:gd name="f20" fmla="?: f12 f4 1"/>
              <a:gd name="f21" fmla="?: f13 f5 1"/>
              <a:gd name="f22" fmla="?: f14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2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15 f33 1"/>
              <a:gd name="f39" fmla="+- f37 0 f15"/>
              <a:gd name="f40" fmla="+- f36 0 f15"/>
              <a:gd name="f41" fmla="*/ f37 f33 1"/>
              <a:gd name="f42" fmla="*/ f36 f33 1"/>
              <a:gd name="f43" fmla="*/ f39 1 2"/>
              <a:gd name="f44" fmla="min f40 f39"/>
              <a:gd name="f45" fmla="+- f15 f43 0"/>
              <a:gd name="f46" fmla="*/ f44 f16 1"/>
              <a:gd name="f47" fmla="*/ f46 1 100000"/>
              <a:gd name="f48" fmla="*/ f45 f33 1"/>
              <a:gd name="f49" fmla="+- f36 0 f47"/>
              <a:gd name="f50" fmla="*/ f47 f33 1"/>
              <a:gd name="f51" fmla="*/ f49 1 2"/>
              <a:gd name="f52" fmla="+- f49 0 f47"/>
              <a:gd name="f53" fmla="*/ f49 f33 1"/>
              <a:gd name="f54" fmla="?: f52 f47 f15"/>
              <a:gd name="f55" fmla="?: f52 f49 f36"/>
              <a:gd name="f56" fmla="*/ f51 f33 1"/>
              <a:gd name="f57" fmla="*/ f54 f33 1"/>
              <a:gd name="f58" fmla="*/ f55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6" y="f38"/>
              </a:cxn>
              <a:cxn ang="f31">
                <a:pos x="f50" y="f48"/>
              </a:cxn>
              <a:cxn ang="f32">
                <a:pos x="f56" y="f41"/>
              </a:cxn>
            </a:cxnLst>
            <a:rect l="f57" t="f38" r="f58" b="f41"/>
            <a:pathLst>
              <a:path>
                <a:moveTo>
                  <a:pt x="f38" y="f38"/>
                </a:moveTo>
                <a:lnTo>
                  <a:pt x="f53" y="f38"/>
                </a:lnTo>
                <a:lnTo>
                  <a:pt x="f42" y="f48"/>
                </a:lnTo>
                <a:lnTo>
                  <a:pt x="f53" y="f41"/>
                </a:lnTo>
                <a:lnTo>
                  <a:pt x="f38" y="f41"/>
                </a:lnTo>
                <a:lnTo>
                  <a:pt x="f50" y="f48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DF96DC-8402-355F-A154-6309E6D7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0" y="791961"/>
            <a:ext cx="7607597" cy="594102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Arrow: Pentagon 3">
            <a:extLst>
              <a:ext uri="{FF2B5EF4-FFF2-40B4-BE49-F238E27FC236}">
                <a16:creationId xmlns:a16="http://schemas.microsoft.com/office/drawing/2014/main" id="{D00B604F-1EB3-F0D0-B5C6-C0A378CBAE29}"/>
              </a:ext>
            </a:extLst>
          </p:cNvPr>
          <p:cNvSpPr/>
          <p:nvPr/>
        </p:nvSpPr>
        <p:spPr>
          <a:xfrm>
            <a:off x="697010" y="235421"/>
            <a:ext cx="1687214" cy="39858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>
                <a:solidFill>
                  <a:srgbClr val="FFFFFF"/>
                </a:solidFill>
                <a:uFillTx/>
                <a:latin typeface="Trebuchet MS"/>
              </a:rPr>
              <a:t>JAVASCRIPT </a:t>
            </a:r>
            <a:endParaRPr lang="en-US" sz="2000" b="1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4" name="Arrow: Chevron 5">
            <a:extLst>
              <a:ext uri="{FF2B5EF4-FFF2-40B4-BE49-F238E27FC236}">
                <a16:creationId xmlns:a16="http://schemas.microsoft.com/office/drawing/2014/main" id="{7388FE08-A2C8-9C80-7159-614B9B03EDC2}"/>
              </a:ext>
            </a:extLst>
          </p:cNvPr>
          <p:cNvSpPr/>
          <p:nvPr/>
        </p:nvSpPr>
        <p:spPr>
          <a:xfrm>
            <a:off x="2304352" y="235421"/>
            <a:ext cx="410272" cy="413199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abs f4"/>
              <a:gd name="f13" fmla="abs f5"/>
              <a:gd name="f14" fmla="abs f6"/>
              <a:gd name="f15" fmla="val f7"/>
              <a:gd name="f16" fmla="val f8"/>
              <a:gd name="f17" fmla="*/ f9 f1 1"/>
              <a:gd name="f18" fmla="*/ f10 f1 1"/>
              <a:gd name="f19" fmla="*/ f11 f1 1"/>
              <a:gd name="f20" fmla="?: f12 f4 1"/>
              <a:gd name="f21" fmla="?: f13 f5 1"/>
              <a:gd name="f22" fmla="?: f14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2"/>
              <a:gd name="f31" fmla="+- f24 0 f2"/>
              <a:gd name="f32" fmla="+- f25 0 f2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15 f33 1"/>
              <a:gd name="f39" fmla="+- f37 0 f15"/>
              <a:gd name="f40" fmla="+- f36 0 f15"/>
              <a:gd name="f41" fmla="*/ f37 f33 1"/>
              <a:gd name="f42" fmla="*/ f36 f33 1"/>
              <a:gd name="f43" fmla="*/ f39 1 2"/>
              <a:gd name="f44" fmla="min f40 f39"/>
              <a:gd name="f45" fmla="+- f15 f43 0"/>
              <a:gd name="f46" fmla="*/ f44 f16 1"/>
              <a:gd name="f47" fmla="*/ f46 1 100000"/>
              <a:gd name="f48" fmla="*/ f45 f33 1"/>
              <a:gd name="f49" fmla="+- f36 0 f47"/>
              <a:gd name="f50" fmla="*/ f47 f33 1"/>
              <a:gd name="f51" fmla="*/ f49 1 2"/>
              <a:gd name="f52" fmla="+- f49 0 f47"/>
              <a:gd name="f53" fmla="*/ f49 f33 1"/>
              <a:gd name="f54" fmla="?: f52 f47 f15"/>
              <a:gd name="f55" fmla="?: f52 f49 f36"/>
              <a:gd name="f56" fmla="*/ f51 f33 1"/>
              <a:gd name="f57" fmla="*/ f54 f33 1"/>
              <a:gd name="f58" fmla="*/ f55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6" y="f38"/>
              </a:cxn>
              <a:cxn ang="f31">
                <a:pos x="f50" y="f48"/>
              </a:cxn>
              <a:cxn ang="f32">
                <a:pos x="f56" y="f41"/>
              </a:cxn>
            </a:cxnLst>
            <a:rect l="f57" t="f38" r="f58" b="f41"/>
            <a:pathLst>
              <a:path>
                <a:moveTo>
                  <a:pt x="f38" y="f38"/>
                </a:moveTo>
                <a:lnTo>
                  <a:pt x="f53" y="f38"/>
                </a:lnTo>
                <a:lnTo>
                  <a:pt x="f42" y="f48"/>
                </a:lnTo>
                <a:lnTo>
                  <a:pt x="f53" y="f41"/>
                </a:lnTo>
                <a:lnTo>
                  <a:pt x="f38" y="f41"/>
                </a:lnTo>
                <a:lnTo>
                  <a:pt x="f50" y="f48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502DE0F6-5BEC-F45C-B326-5FAAA2B42F78}"/>
              </a:ext>
            </a:extLst>
          </p:cNvPr>
          <p:cNvSpPr/>
          <p:nvPr/>
        </p:nvSpPr>
        <p:spPr>
          <a:xfrm>
            <a:off x="521774" y="220809"/>
            <a:ext cx="2800066" cy="1269525"/>
          </a:xfrm>
          <a:custGeom>
            <a:avLst>
              <a:gd name="f0" fmla="val 1670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CONCLUSION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1621323-620D-1DEE-47FF-3CB9FF7A6258}"/>
              </a:ext>
            </a:extLst>
          </p:cNvPr>
          <p:cNvSpPr txBox="1"/>
          <p:nvPr/>
        </p:nvSpPr>
        <p:spPr>
          <a:xfrm>
            <a:off x="521774" y="1536173"/>
            <a:ext cx="9408032" cy="378565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Highlights of Your Project: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Integrates both technical (coding, web development) and creative (design,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wallpapers, logos) projects in a single portfolio.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Features a user-friendly, visually attractive layout for easy navigation and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engagement.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Provides interactive elements like clickable project links and external profiles for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deeper exploration.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5">
            <a:extLst>
              <a:ext uri="{FF2B5EF4-FFF2-40B4-BE49-F238E27FC236}">
                <a16:creationId xmlns:a16="http://schemas.microsoft.com/office/drawing/2014/main" id="{A4A35D60-7C9D-2684-B01D-E96B37E4FE5C}"/>
              </a:ext>
            </a:extLst>
          </p:cNvPr>
          <p:cNvSpPr/>
          <p:nvPr/>
        </p:nvSpPr>
        <p:spPr>
          <a:xfrm>
            <a:off x="539642" y="220809"/>
            <a:ext cx="2201774" cy="39533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Final Summary </a:t>
            </a:r>
            <a:endParaRPr lang="en-US" sz="1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Arrow: Pentagon 7">
            <a:extLst>
              <a:ext uri="{FF2B5EF4-FFF2-40B4-BE49-F238E27FC236}">
                <a16:creationId xmlns:a16="http://schemas.microsoft.com/office/drawing/2014/main" id="{1AFEFF6F-40AC-B31E-6E43-D1D7C3A8188F}"/>
              </a:ext>
            </a:extLst>
          </p:cNvPr>
          <p:cNvSpPr/>
          <p:nvPr/>
        </p:nvSpPr>
        <p:spPr>
          <a:xfrm>
            <a:off x="539642" y="3429000"/>
            <a:ext cx="2416091" cy="39533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Benefits to society </a:t>
            </a:r>
            <a:endParaRPr lang="en-US" sz="1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FBA02E3-9C4C-33EF-CDAB-C1C46C344F2E}"/>
              </a:ext>
            </a:extLst>
          </p:cNvPr>
          <p:cNvSpPr/>
          <p:nvPr/>
        </p:nvSpPr>
        <p:spPr>
          <a:xfrm>
            <a:off x="1311907" y="782808"/>
            <a:ext cx="7635633" cy="1708071"/>
          </a:xfrm>
          <a:prstGeom prst="rect">
            <a:avLst/>
          </a:pr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Demonstrates a holistic approach to personal branding and self-presentation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in the digital age.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Offers a comprehensive record of skills, achievements, and creative growth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beyond traditional resumes.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Acts as a dynamic platform adaptable for academic, professional, and creative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opportunities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CD3E89E-8E46-443B-7F34-93AC07FC9DA6}"/>
              </a:ext>
            </a:extLst>
          </p:cNvPr>
          <p:cNvSpPr/>
          <p:nvPr/>
        </p:nvSpPr>
        <p:spPr>
          <a:xfrm>
            <a:off x="1311907" y="4006928"/>
            <a:ext cx="7635633" cy="1708071"/>
          </a:xfrm>
          <a:prstGeom prst="rect">
            <a:avLst/>
          </a:pr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Encourages students and professionals to showcase their real skills and passion authentically.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Fosters inspiration and knowledge sharing among peers, educators, and professionals.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Helps bridge the gap between talent and opportunity, supporting career growth and collaboration.</a:t>
            </a:r>
            <a:endParaRPr lang="en-US" sz="12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8350AF-D0E0-76A0-D8AE-D7629C06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7" y="379905"/>
            <a:ext cx="9527508" cy="622806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5BBECBC-A81F-7D1D-FF7C-05ECD4E77375}"/>
              </a:ext>
            </a:extLst>
          </p:cNvPr>
          <p:cNvSpPr txBox="1"/>
          <p:nvPr/>
        </p:nvSpPr>
        <p:spPr>
          <a:xfrm>
            <a:off x="5193508" y="1907383"/>
            <a:ext cx="1828800" cy="182880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8B41E171-39CD-FFC9-722E-0415564CA293}"/>
              </a:ext>
            </a:extLst>
          </p:cNvPr>
          <p:cNvSpPr txBox="1"/>
          <p:nvPr/>
        </p:nvSpPr>
        <p:spPr>
          <a:xfrm>
            <a:off x="1381118" y="2090172"/>
            <a:ext cx="8108158" cy="267765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Digital Portfolio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Name: </a:t>
            </a: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Somnath das .p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BSc Computer Science, 2nd Year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Key Skills: Web Development, Creative Design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Projects: </a:t>
            </a: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chess game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, </a:t>
            </a: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website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, </a:t>
            </a: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portfolio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 </a:t>
            </a:r>
            <a:r>
              <a:rPr lang="en-US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Contact: [Email] | [GitHub]</a:t>
            </a: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AA8FB1F9-5378-E0E3-2B35-3AF5D6A7E7D6}"/>
              </a:ext>
            </a:extLst>
          </p:cNvPr>
          <p:cNvSpPr/>
          <p:nvPr/>
        </p:nvSpPr>
        <p:spPr>
          <a:xfrm>
            <a:off x="1249106" y="2304772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8F05E32D-3A01-C046-8BBA-471512FA4E83}"/>
              </a:ext>
            </a:extLst>
          </p:cNvPr>
          <p:cNvSpPr/>
          <p:nvPr/>
        </p:nvSpPr>
        <p:spPr>
          <a:xfrm>
            <a:off x="1249106" y="2697050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BAFF5FF2-64EA-B27C-AFA9-48BD4C31C3FF}"/>
              </a:ext>
            </a:extLst>
          </p:cNvPr>
          <p:cNvSpPr/>
          <p:nvPr/>
        </p:nvSpPr>
        <p:spPr>
          <a:xfrm>
            <a:off x="1249106" y="3089336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6" name="Oval 27">
            <a:extLst>
              <a:ext uri="{FF2B5EF4-FFF2-40B4-BE49-F238E27FC236}">
                <a16:creationId xmlns:a16="http://schemas.microsoft.com/office/drawing/2014/main" id="{81F0A9EA-CA91-0650-9309-FB0BD68B4F76}"/>
              </a:ext>
            </a:extLst>
          </p:cNvPr>
          <p:cNvSpPr/>
          <p:nvPr/>
        </p:nvSpPr>
        <p:spPr>
          <a:xfrm>
            <a:off x="1249106" y="3536615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2BEF3632-CDF0-B21D-863C-3265CB0B88BF}"/>
              </a:ext>
            </a:extLst>
          </p:cNvPr>
          <p:cNvSpPr/>
          <p:nvPr/>
        </p:nvSpPr>
        <p:spPr>
          <a:xfrm>
            <a:off x="1249106" y="3983263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1B85682E-DEE4-1013-89D5-B3DACFCC33A3}"/>
              </a:ext>
            </a:extLst>
          </p:cNvPr>
          <p:cNvSpPr/>
          <p:nvPr/>
        </p:nvSpPr>
        <p:spPr>
          <a:xfrm>
            <a:off x="1249097" y="4428960"/>
            <a:ext cx="264033" cy="17767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9" name="Arrow: Right 37">
            <a:extLst>
              <a:ext uri="{FF2B5EF4-FFF2-40B4-BE49-F238E27FC236}">
                <a16:creationId xmlns:a16="http://schemas.microsoft.com/office/drawing/2014/main" id="{9410E662-5A65-72B8-2262-6C952CF61546}"/>
              </a:ext>
            </a:extLst>
          </p:cNvPr>
          <p:cNvSpPr/>
          <p:nvPr/>
        </p:nvSpPr>
        <p:spPr>
          <a:xfrm>
            <a:off x="521774" y="143761"/>
            <a:ext cx="3862699" cy="1301931"/>
          </a:xfrm>
          <a:custGeom>
            <a:avLst>
              <a:gd name="f0" fmla="val 1796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DIGITAL PORTFOLIO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D516C7-A886-F360-532D-BB686AEC10D2}"/>
              </a:ext>
            </a:extLst>
          </p:cNvPr>
          <p:cNvSpPr txBox="1"/>
          <p:nvPr/>
        </p:nvSpPr>
        <p:spPr>
          <a:xfrm>
            <a:off x="2461619" y="1863711"/>
            <a:ext cx="7268766" cy="397031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Problem Statement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Project Overview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End Users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Tools and Technologies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Portfolio design and Layout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Feature and functionalities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Results and Screenshot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Conclusion 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GitHub Link </a:t>
            </a:r>
          </a:p>
        </p:txBody>
      </p:sp>
      <p:sp>
        <p:nvSpPr>
          <p:cNvPr id="3" name="Arrow: Right 4">
            <a:extLst>
              <a:ext uri="{FF2B5EF4-FFF2-40B4-BE49-F238E27FC236}">
                <a16:creationId xmlns:a16="http://schemas.microsoft.com/office/drawing/2014/main" id="{A7E6D334-C220-D3AE-E3EA-C8FEF7778318}"/>
              </a:ext>
            </a:extLst>
          </p:cNvPr>
          <p:cNvSpPr/>
          <p:nvPr/>
        </p:nvSpPr>
        <p:spPr>
          <a:xfrm>
            <a:off x="521774" y="143761"/>
            <a:ext cx="2041041" cy="1301931"/>
          </a:xfrm>
          <a:custGeom>
            <a:avLst>
              <a:gd name="f0" fmla="val 147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AGENDA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3">
            <a:extLst>
              <a:ext uri="{FF2B5EF4-FFF2-40B4-BE49-F238E27FC236}">
                <a16:creationId xmlns:a16="http://schemas.microsoft.com/office/drawing/2014/main" id="{1FDE6528-C1C1-3929-D70D-BBF159BBE687}"/>
              </a:ext>
            </a:extLst>
          </p:cNvPr>
          <p:cNvSpPr/>
          <p:nvPr/>
        </p:nvSpPr>
        <p:spPr>
          <a:xfrm>
            <a:off x="521774" y="143761"/>
            <a:ext cx="4309649" cy="1301931"/>
          </a:xfrm>
          <a:custGeom>
            <a:avLst>
              <a:gd name="f0" fmla="val 1833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PROBLEM STATEMENT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4A8F632-C053-4E60-CE57-47EF0FA3CEB2}"/>
              </a:ext>
            </a:extLst>
          </p:cNvPr>
          <p:cNvSpPr txBox="1"/>
          <p:nvPr/>
        </p:nvSpPr>
        <p:spPr>
          <a:xfrm>
            <a:off x="521774" y="1969837"/>
            <a:ext cx="10221172" cy="409343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In today’s digital era, traditional resumes are not enough to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effectively showcase skills and projects.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Many students and professionals lack a structured online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presence to highlight their work and achievements.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A digital portfolio offers an interactive and accessible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solution to present skills, experiences, and accomplishments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in a modern, engaging way</a:t>
            </a:r>
            <a:endParaRPr lang="en-US" sz="20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2">
            <a:extLst>
              <a:ext uri="{FF2B5EF4-FFF2-40B4-BE49-F238E27FC236}">
                <a16:creationId xmlns:a16="http://schemas.microsoft.com/office/drawing/2014/main" id="{EDE1C78C-1C38-3EEE-C85C-950B7F46726D}"/>
              </a:ext>
            </a:extLst>
          </p:cNvPr>
          <p:cNvSpPr/>
          <p:nvPr/>
        </p:nvSpPr>
        <p:spPr>
          <a:xfrm>
            <a:off x="521774" y="220809"/>
            <a:ext cx="4343363" cy="1269525"/>
          </a:xfrm>
          <a:custGeom>
            <a:avLst>
              <a:gd name="f0" fmla="val 1844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PROJECT OVERVIEW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C492DCE-5C2A-40F0-A8B4-34EF4B436F17}"/>
              </a:ext>
            </a:extLst>
          </p:cNvPr>
          <p:cNvSpPr txBox="1"/>
          <p:nvPr/>
        </p:nvSpPr>
        <p:spPr>
          <a:xfrm>
            <a:off x="521774" y="1490334"/>
            <a:ext cx="11479725" cy="347787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Brief summary: This project is a digital portfolio to professionally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present my background, skills, and creative work.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Contains key sections: About Me, Projects, Skills, and Contact for easy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navigation.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Main idea: Showcase personal achievements, highlight technical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expertise, and display completed projects in an organized manner.</a:t>
            </a:r>
            <a:endParaRPr lang="en-US" sz="20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47162043-210C-C197-AA6B-5C6A8F67C778}"/>
              </a:ext>
            </a:extLst>
          </p:cNvPr>
          <p:cNvSpPr/>
          <p:nvPr/>
        </p:nvSpPr>
        <p:spPr>
          <a:xfrm>
            <a:off x="521774" y="220809"/>
            <a:ext cx="4961049" cy="1269525"/>
          </a:xfrm>
          <a:custGeom>
            <a:avLst>
              <a:gd name="f0" fmla="val 1883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WHO ARE THE END USERS?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529B4-13F4-136E-B4F4-3DF5BF06EABA}"/>
              </a:ext>
            </a:extLst>
          </p:cNvPr>
          <p:cNvSpPr txBox="1"/>
          <p:nvPr/>
        </p:nvSpPr>
        <p:spPr>
          <a:xfrm>
            <a:off x="521774" y="1731434"/>
            <a:ext cx="8999031" cy="452431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1" u="none" strike="noStrike" kern="1200" cap="none" spc="0" baseline="0">
                <a:solidFill>
                  <a:srgbClr val="C42F1A"/>
                </a:solidFill>
                <a:uFillTx/>
                <a:latin typeface="Trebuchet MS"/>
              </a:rPr>
              <a:t>Students</a:t>
            </a: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Showcase academic projects, assignments, and build resumes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for further studies.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C00000"/>
                </a:solidFill>
                <a:uFillTx/>
                <a:latin typeface="Trebuchet MS"/>
              </a:rPr>
              <a:t>Job Seekers</a:t>
            </a: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Share skills, experience, and portfolio with recruiters and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employers.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C00000"/>
                </a:solidFill>
                <a:uFillTx/>
                <a:latin typeface="Trebuchet MS"/>
              </a:rPr>
              <a:t>Freelancers</a:t>
            </a: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Present work samples and completed projects to attract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potential clients.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C00000"/>
                </a:solidFill>
                <a:uFillTx/>
                <a:latin typeface="Trebuchet MS"/>
              </a:rPr>
              <a:t>Professionals</a:t>
            </a: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Highlight career achievements, expertise, and ongoing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9CFE6D9C-F01B-435C-836B-A811791125A6}"/>
              </a:ext>
            </a:extLst>
          </p:cNvPr>
          <p:cNvSpPr/>
          <p:nvPr/>
        </p:nvSpPr>
        <p:spPr>
          <a:xfrm>
            <a:off x="521774" y="220809"/>
            <a:ext cx="4657441" cy="1269525"/>
          </a:xfrm>
          <a:custGeom>
            <a:avLst>
              <a:gd name="f0" fmla="val 1865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TOOLS AND TECHNIQUES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50552-4D4E-7F5C-49C5-17FBE34B803A}"/>
              </a:ext>
            </a:extLst>
          </p:cNvPr>
          <p:cNvSpPr txBox="1"/>
          <p:nvPr/>
        </p:nvSpPr>
        <p:spPr>
          <a:xfrm>
            <a:off x="521774" y="1769857"/>
            <a:ext cx="9122283" cy="341631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HTML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Builds the main structure of all portfolio pages and sections.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CSS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Styles the portfolio with colors, layouts, and makes it responsive for all device sizes.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JavaScript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Adds interactivity-navigation menu, animations, and form validation.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Code Editor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Developed using VS Code for efficient coding.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Hosting</a:t>
            </a:r>
            <a:r>
              <a:rPr lang="en-US" sz="2400" b="0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3096925E-B7E5-80A9-8B65-678D9BC1336F}"/>
              </a:ext>
            </a:extLst>
          </p:cNvPr>
          <p:cNvSpPr/>
          <p:nvPr/>
        </p:nvSpPr>
        <p:spPr>
          <a:xfrm>
            <a:off x="521774" y="220809"/>
            <a:ext cx="6068333" cy="1269525"/>
          </a:xfrm>
          <a:custGeom>
            <a:avLst>
              <a:gd name="f0" fmla="val 1934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PORTFOLIO DESIGN AND LAYOUT 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B9411-AA3B-769C-EDBC-7F8438BDFE70}"/>
              </a:ext>
            </a:extLst>
          </p:cNvPr>
          <p:cNvSpPr txBox="1"/>
          <p:nvPr/>
        </p:nvSpPr>
        <p:spPr>
          <a:xfrm>
            <a:off x="521774" y="2026118"/>
            <a:ext cx="9461616" cy="341631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Organized sections: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Home/About Me, Projects, Skills, Contact.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Consistent color scheme and clean typography throughout the portfolio.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Easy navigation bar for smooth movement between sections.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Visual elements like icons and images for better engagement.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Fully responsive layout optimized for both mobile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4">
            <a:extLst>
              <a:ext uri="{FF2B5EF4-FFF2-40B4-BE49-F238E27FC236}">
                <a16:creationId xmlns:a16="http://schemas.microsoft.com/office/drawing/2014/main" id="{8153C1AF-399E-C340-DC59-D0F68C0BD469}"/>
              </a:ext>
            </a:extLst>
          </p:cNvPr>
          <p:cNvSpPr/>
          <p:nvPr/>
        </p:nvSpPr>
        <p:spPr>
          <a:xfrm>
            <a:off x="521774" y="220809"/>
            <a:ext cx="6211208" cy="1269525"/>
          </a:xfrm>
          <a:custGeom>
            <a:avLst>
              <a:gd name="f0" fmla="val 1939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90C226"/>
          </a:solidFill>
          <a:ln w="19046" cap="rnd">
            <a:solidFill>
              <a:srgbClr val="3A500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FEATURES AND FUNCTIONALITITY</a:t>
            </a:r>
            <a:endParaRPr lang="en-US" sz="2800" b="1" i="1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13E2-F13C-5702-5938-138EA674B787}"/>
              </a:ext>
            </a:extLst>
          </p:cNvPr>
          <p:cNvSpPr txBox="1"/>
          <p:nvPr/>
        </p:nvSpPr>
        <p:spPr>
          <a:xfrm>
            <a:off x="521774" y="1490334"/>
            <a:ext cx="9193725" cy="52629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Navigation bar with smooth scrolling for easy access to all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sections.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Project showcase including images and detailed descriptions for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each project.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Interactive elements such as hover effects and animations to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enhance user engagement.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Contact form with validation to ensure correct and complete user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input.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➢ Responsive design that works seamlessly on desktop, tablet, and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1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mobile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somnathgamer15@gmail.com</dc:creator>
  <cp:lastModifiedBy>somnathgamer15@gmail.com</cp:lastModifiedBy>
  <cp:revision>9</cp:revision>
  <dcterms:created xsi:type="dcterms:W3CDTF">2025-09-05T18:34:13Z</dcterms:created>
  <dcterms:modified xsi:type="dcterms:W3CDTF">2025-09-05T22:10:47Z</dcterms:modified>
</cp:coreProperties>
</file>