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7" r:id="rId1"/>
  </p:sldMasterIdLst>
  <p:sldIdLst>
    <p:sldId id="257" r:id="rId2"/>
    <p:sldId id="258" r:id="rId3"/>
    <p:sldId id="266" r:id="rId4"/>
    <p:sldId id="260" r:id="rId5"/>
    <p:sldId id="261" r:id="rId6"/>
    <p:sldId id="259" r:id="rId7"/>
    <p:sldId id="267" r:id="rId8"/>
    <p:sldId id="262" r:id="rId9"/>
    <p:sldId id="268" r:id="rId10"/>
    <p:sldId id="270" r:id="rId11"/>
    <p:sldId id="269" r:id="rId12"/>
    <p:sldId id="271" r:id="rId13"/>
    <p:sldId id="263" r:id="rId14"/>
    <p:sldId id="272"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25E2168-95D7-4D10-9105-484041F15BFE}" type="datetimeFigureOut">
              <a:rPr lang="fr-FR" smtClean="0"/>
              <a:t>22/08/2024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24627A1-7150-44FD-830B-1454EAB6631C}" type="slidenum">
              <a:rPr lang="fr-FR" smtClean="0"/>
              <a:t>‹N°›</a:t>
            </a:fld>
            <a:endParaRPr lang="fr-FR"/>
          </a:p>
        </p:txBody>
      </p:sp>
    </p:spTree>
    <p:extLst>
      <p:ext uri="{BB962C8B-B14F-4D97-AF65-F5344CB8AC3E}">
        <p14:creationId xmlns:p14="http://schemas.microsoft.com/office/powerpoint/2010/main" val="1793180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25E2168-95D7-4D10-9105-484041F15BFE}" type="datetimeFigureOut">
              <a:rPr lang="fr-FR" smtClean="0"/>
              <a:t>22/08/2024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24627A1-7150-44FD-830B-1454EAB6631C}" type="slidenum">
              <a:rPr lang="fr-FR" smtClean="0"/>
              <a:t>‹N°›</a:t>
            </a:fld>
            <a:endParaRPr lang="fr-FR"/>
          </a:p>
        </p:txBody>
      </p:sp>
    </p:spTree>
    <p:extLst>
      <p:ext uri="{BB962C8B-B14F-4D97-AF65-F5344CB8AC3E}">
        <p14:creationId xmlns:p14="http://schemas.microsoft.com/office/powerpoint/2010/main" val="560417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25E2168-95D7-4D10-9105-484041F15BFE}" type="datetimeFigureOut">
              <a:rPr lang="fr-FR" smtClean="0"/>
              <a:t>22/08/2024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24627A1-7150-44FD-830B-1454EAB6631C}"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40839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25E2168-95D7-4D10-9105-484041F15BFE}" type="datetimeFigureOut">
              <a:rPr lang="fr-FR" smtClean="0"/>
              <a:t>22/08/2024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24627A1-7150-44FD-830B-1454EAB6631C}" type="slidenum">
              <a:rPr lang="fr-FR" smtClean="0"/>
              <a:t>‹N°›</a:t>
            </a:fld>
            <a:endParaRPr lang="fr-FR"/>
          </a:p>
        </p:txBody>
      </p:sp>
    </p:spTree>
    <p:extLst>
      <p:ext uri="{BB962C8B-B14F-4D97-AF65-F5344CB8AC3E}">
        <p14:creationId xmlns:p14="http://schemas.microsoft.com/office/powerpoint/2010/main" val="1657880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25E2168-95D7-4D10-9105-484041F15BFE}" type="datetimeFigureOut">
              <a:rPr lang="fr-FR" smtClean="0"/>
              <a:t>22/08/2024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24627A1-7150-44FD-830B-1454EAB6631C}"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8422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25E2168-95D7-4D10-9105-484041F15BFE}" type="datetimeFigureOut">
              <a:rPr lang="fr-FR" smtClean="0"/>
              <a:t>22/08/2024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24627A1-7150-44FD-830B-1454EAB6631C}" type="slidenum">
              <a:rPr lang="fr-FR" smtClean="0"/>
              <a:t>‹N°›</a:t>
            </a:fld>
            <a:endParaRPr lang="fr-FR"/>
          </a:p>
        </p:txBody>
      </p:sp>
    </p:spTree>
    <p:extLst>
      <p:ext uri="{BB962C8B-B14F-4D97-AF65-F5344CB8AC3E}">
        <p14:creationId xmlns:p14="http://schemas.microsoft.com/office/powerpoint/2010/main" val="349821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25E2168-95D7-4D10-9105-484041F15BFE}" type="datetimeFigureOut">
              <a:rPr lang="fr-FR" smtClean="0"/>
              <a:t>22/08/2024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24627A1-7150-44FD-830B-1454EAB6631C}" type="slidenum">
              <a:rPr lang="fr-FR" smtClean="0"/>
              <a:t>‹N°›</a:t>
            </a:fld>
            <a:endParaRPr lang="fr-FR"/>
          </a:p>
        </p:txBody>
      </p:sp>
    </p:spTree>
    <p:extLst>
      <p:ext uri="{BB962C8B-B14F-4D97-AF65-F5344CB8AC3E}">
        <p14:creationId xmlns:p14="http://schemas.microsoft.com/office/powerpoint/2010/main" val="40992405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25E2168-95D7-4D10-9105-484041F15BFE}" type="datetimeFigureOut">
              <a:rPr lang="fr-FR" smtClean="0"/>
              <a:t>22/08/2024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24627A1-7150-44FD-830B-1454EAB6631C}" type="slidenum">
              <a:rPr lang="fr-FR" smtClean="0"/>
              <a:t>‹N°›</a:t>
            </a:fld>
            <a:endParaRPr lang="fr-FR"/>
          </a:p>
        </p:txBody>
      </p:sp>
    </p:spTree>
    <p:extLst>
      <p:ext uri="{BB962C8B-B14F-4D97-AF65-F5344CB8AC3E}">
        <p14:creationId xmlns:p14="http://schemas.microsoft.com/office/powerpoint/2010/main" val="3748408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25E2168-95D7-4D10-9105-484041F15BFE}" type="datetimeFigureOut">
              <a:rPr lang="fr-FR" smtClean="0"/>
              <a:t>22/08/2024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24627A1-7150-44FD-830B-1454EAB6631C}" type="slidenum">
              <a:rPr lang="fr-FR" smtClean="0"/>
              <a:t>‹N°›</a:t>
            </a:fld>
            <a:endParaRPr lang="fr-FR"/>
          </a:p>
        </p:txBody>
      </p:sp>
    </p:spTree>
    <p:extLst>
      <p:ext uri="{BB962C8B-B14F-4D97-AF65-F5344CB8AC3E}">
        <p14:creationId xmlns:p14="http://schemas.microsoft.com/office/powerpoint/2010/main" val="1089213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25E2168-95D7-4D10-9105-484041F15BFE}" type="datetimeFigureOut">
              <a:rPr lang="fr-FR" smtClean="0"/>
              <a:t>22/08/2024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24627A1-7150-44FD-830B-1454EAB6631C}" type="slidenum">
              <a:rPr lang="fr-FR" smtClean="0"/>
              <a:t>‹N°›</a:t>
            </a:fld>
            <a:endParaRPr lang="fr-FR"/>
          </a:p>
        </p:txBody>
      </p:sp>
    </p:spTree>
    <p:extLst>
      <p:ext uri="{BB962C8B-B14F-4D97-AF65-F5344CB8AC3E}">
        <p14:creationId xmlns:p14="http://schemas.microsoft.com/office/powerpoint/2010/main" val="1163364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25E2168-95D7-4D10-9105-484041F15BFE}" type="datetimeFigureOut">
              <a:rPr lang="fr-FR" smtClean="0"/>
              <a:t>22/08/2024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24627A1-7150-44FD-830B-1454EAB6631C}" type="slidenum">
              <a:rPr lang="fr-FR" smtClean="0"/>
              <a:t>‹N°›</a:t>
            </a:fld>
            <a:endParaRPr lang="fr-FR"/>
          </a:p>
        </p:txBody>
      </p:sp>
    </p:spTree>
    <p:extLst>
      <p:ext uri="{BB962C8B-B14F-4D97-AF65-F5344CB8AC3E}">
        <p14:creationId xmlns:p14="http://schemas.microsoft.com/office/powerpoint/2010/main" val="4088519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25E2168-95D7-4D10-9105-484041F15BFE}" type="datetimeFigureOut">
              <a:rPr lang="fr-FR" smtClean="0"/>
              <a:t>22/08/2024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24627A1-7150-44FD-830B-1454EAB6631C}" type="slidenum">
              <a:rPr lang="fr-FR" smtClean="0"/>
              <a:t>‹N°›</a:t>
            </a:fld>
            <a:endParaRPr lang="fr-FR"/>
          </a:p>
        </p:txBody>
      </p:sp>
    </p:spTree>
    <p:extLst>
      <p:ext uri="{BB962C8B-B14F-4D97-AF65-F5344CB8AC3E}">
        <p14:creationId xmlns:p14="http://schemas.microsoft.com/office/powerpoint/2010/main" val="1651700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25E2168-95D7-4D10-9105-484041F15BFE}" type="datetimeFigureOut">
              <a:rPr lang="fr-FR" smtClean="0"/>
              <a:t>22/08/2024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24627A1-7150-44FD-830B-1454EAB6631C}" type="slidenum">
              <a:rPr lang="fr-FR" smtClean="0"/>
              <a:t>‹N°›</a:t>
            </a:fld>
            <a:endParaRPr lang="fr-FR"/>
          </a:p>
        </p:txBody>
      </p:sp>
    </p:spTree>
    <p:extLst>
      <p:ext uri="{BB962C8B-B14F-4D97-AF65-F5344CB8AC3E}">
        <p14:creationId xmlns:p14="http://schemas.microsoft.com/office/powerpoint/2010/main" val="162589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5E2168-95D7-4D10-9105-484041F15BFE}" type="datetimeFigureOut">
              <a:rPr lang="fr-FR" smtClean="0"/>
              <a:t>22/08/2024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D24627A1-7150-44FD-830B-1454EAB6631C}" type="slidenum">
              <a:rPr lang="fr-FR" smtClean="0"/>
              <a:t>‹N°›</a:t>
            </a:fld>
            <a:endParaRPr lang="fr-FR"/>
          </a:p>
        </p:txBody>
      </p:sp>
    </p:spTree>
    <p:extLst>
      <p:ext uri="{BB962C8B-B14F-4D97-AF65-F5344CB8AC3E}">
        <p14:creationId xmlns:p14="http://schemas.microsoft.com/office/powerpoint/2010/main" val="3542438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25E2168-95D7-4D10-9105-484041F15BFE}" type="datetimeFigureOut">
              <a:rPr lang="fr-FR" smtClean="0"/>
              <a:t>22/08/2024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24627A1-7150-44FD-830B-1454EAB6631C}" type="slidenum">
              <a:rPr lang="fr-FR" smtClean="0"/>
              <a:t>‹N°›</a:t>
            </a:fld>
            <a:endParaRPr lang="fr-FR"/>
          </a:p>
        </p:txBody>
      </p:sp>
    </p:spTree>
    <p:extLst>
      <p:ext uri="{BB962C8B-B14F-4D97-AF65-F5344CB8AC3E}">
        <p14:creationId xmlns:p14="http://schemas.microsoft.com/office/powerpoint/2010/main" val="2641127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25E2168-95D7-4D10-9105-484041F15BFE}" type="datetimeFigureOut">
              <a:rPr lang="fr-FR" smtClean="0"/>
              <a:t>22/08/2024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24627A1-7150-44FD-830B-1454EAB6631C}" type="slidenum">
              <a:rPr lang="fr-FR" smtClean="0"/>
              <a:t>‹N°›</a:t>
            </a:fld>
            <a:endParaRPr lang="fr-FR"/>
          </a:p>
        </p:txBody>
      </p:sp>
    </p:spTree>
    <p:extLst>
      <p:ext uri="{BB962C8B-B14F-4D97-AF65-F5344CB8AC3E}">
        <p14:creationId xmlns:p14="http://schemas.microsoft.com/office/powerpoint/2010/main" val="2045812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25E2168-95D7-4D10-9105-484041F15BFE}" type="datetimeFigureOut">
              <a:rPr lang="fr-FR" smtClean="0"/>
              <a:t>22/08/2024</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24627A1-7150-44FD-830B-1454EAB6631C}" type="slidenum">
              <a:rPr lang="fr-FR" smtClean="0"/>
              <a:t>‹N°›</a:t>
            </a:fld>
            <a:endParaRPr lang="fr-FR"/>
          </a:p>
        </p:txBody>
      </p:sp>
    </p:spTree>
    <p:extLst>
      <p:ext uri="{BB962C8B-B14F-4D97-AF65-F5344CB8AC3E}">
        <p14:creationId xmlns:p14="http://schemas.microsoft.com/office/powerpoint/2010/main" val="2808377169"/>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 id="2147483890" r:id="rId13"/>
    <p:sldLayoutId id="2147483891" r:id="rId14"/>
    <p:sldLayoutId id="2147483892" r:id="rId15"/>
    <p:sldLayoutId id="21474838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xhere.com/fr/photo/966172"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6"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7" name="Isosceles Triangle 16">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8"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9"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0"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1" name="Isosceles Triangle 20">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2" name="Isosceles Triangle 21">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pic>
        <p:nvPicPr>
          <p:cNvPr id="7" name="Image 6" descr="Une image contenant bâtiment, plein air, maison, fenêtre&#10;&#10;Description générée automatiquement">
            <a:extLst>
              <a:ext uri="{FF2B5EF4-FFF2-40B4-BE49-F238E27FC236}">
                <a16:creationId xmlns:a16="http://schemas.microsoft.com/office/drawing/2014/main" id="{F0B45980-B4F9-3182-87C8-259FD3DB0EE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3664" t="9091" r="16238"/>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re 1">
            <a:extLst>
              <a:ext uri="{FF2B5EF4-FFF2-40B4-BE49-F238E27FC236}">
                <a16:creationId xmlns:a16="http://schemas.microsoft.com/office/drawing/2014/main" id="{0A627F7B-9D87-649F-F5E7-574AB99ADD41}"/>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en-US" sz="4800">
                <a:highlight>
                  <a:srgbClr val="FFFFFF"/>
                </a:highlight>
              </a:rPr>
              <a:t>M</a:t>
            </a:r>
            <a:r>
              <a:rPr lang="en-US" sz="4800" b="0" i="0">
                <a:effectLst/>
                <a:highlight>
                  <a:srgbClr val="FFFFFF"/>
                </a:highlight>
              </a:rPr>
              <a:t>achine learning model</a:t>
            </a:r>
            <a:endParaRPr lang="en-US" sz="4800" b="1"/>
          </a:p>
        </p:txBody>
      </p:sp>
      <p:cxnSp>
        <p:nvCxnSpPr>
          <p:cNvPr id="24" name="Straight Connector 23">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0"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2"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4"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6"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8"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40"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Tree>
    <p:extLst>
      <p:ext uri="{BB962C8B-B14F-4D97-AF65-F5344CB8AC3E}">
        <p14:creationId xmlns:p14="http://schemas.microsoft.com/office/powerpoint/2010/main" val="3191431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593DBD-4687-147D-EFA4-02BAA0385199}"/>
              </a:ext>
            </a:extLst>
          </p:cNvPr>
          <p:cNvSpPr>
            <a:spLocks noGrp="1"/>
          </p:cNvSpPr>
          <p:nvPr>
            <p:ph type="title"/>
          </p:nvPr>
        </p:nvSpPr>
        <p:spPr/>
        <p:txBody>
          <a:bodyPr>
            <a:normAutofit/>
          </a:bodyPr>
          <a:lstStyle/>
          <a:p>
            <a:r>
              <a:rPr lang="fr-FR" sz="2000" dirty="0" err="1">
                <a:solidFill>
                  <a:schemeClr val="tx1"/>
                </a:solidFill>
              </a:rPr>
              <a:t>After</a:t>
            </a:r>
            <a:r>
              <a:rPr lang="fr-FR" sz="2000" dirty="0">
                <a:solidFill>
                  <a:schemeClr val="tx1"/>
                </a:solidFill>
              </a:rPr>
              <a:t> </a:t>
            </a:r>
            <a:r>
              <a:rPr lang="fr-FR" sz="2000" dirty="0" err="1">
                <a:solidFill>
                  <a:schemeClr val="tx1"/>
                </a:solidFill>
              </a:rPr>
              <a:t>scaling</a:t>
            </a:r>
            <a:r>
              <a:rPr lang="fr-FR" sz="2000" dirty="0">
                <a:solidFill>
                  <a:schemeClr val="tx1"/>
                </a:solidFill>
              </a:rPr>
              <a:t>:</a:t>
            </a:r>
          </a:p>
        </p:txBody>
      </p:sp>
      <p:pic>
        <p:nvPicPr>
          <p:cNvPr id="12290" name="Picture 2">
            <a:extLst>
              <a:ext uri="{FF2B5EF4-FFF2-40B4-BE49-F238E27FC236}">
                <a16:creationId xmlns:a16="http://schemas.microsoft.com/office/drawing/2014/main" id="{3984E056-0126-4208-E66F-4247C14A484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28826" y="2160588"/>
            <a:ext cx="5094385"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37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05F75C7-9E63-15A5-4D4A-72B944828C69}"/>
              </a:ext>
            </a:extLst>
          </p:cNvPr>
          <p:cNvSpPr>
            <a:spLocks noGrp="1"/>
          </p:cNvSpPr>
          <p:nvPr>
            <p:ph idx="1"/>
          </p:nvPr>
        </p:nvSpPr>
        <p:spPr>
          <a:xfrm>
            <a:off x="6094410" y="2032001"/>
            <a:ext cx="3176589" cy="4009362"/>
          </a:xfrm>
        </p:spPr>
        <p:txBody>
          <a:bodyPr>
            <a:normAutofit/>
          </a:bodyPr>
          <a:lstStyle/>
          <a:p>
            <a:r>
              <a:rPr lang="en-US" dirty="0"/>
              <a:t>We can observe that the points are tightly grouped around the regression line, which suggests strong predictive performance.</a:t>
            </a:r>
            <a:endParaRPr lang="fr-FR" dirty="0"/>
          </a:p>
        </p:txBody>
      </p:sp>
      <p:pic>
        <p:nvPicPr>
          <p:cNvPr id="13314" name="Picture 2">
            <a:extLst>
              <a:ext uri="{FF2B5EF4-FFF2-40B4-BE49-F238E27FC236}">
                <a16:creationId xmlns:a16="http://schemas.microsoft.com/office/drawing/2014/main" id="{8536B888-5038-F7A3-0392-C2D7D15AC40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99814" y="1277271"/>
            <a:ext cx="5062993" cy="4158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157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D2A2A96-8325-0457-55EF-C7AF5BC34150}"/>
              </a:ext>
            </a:extLst>
          </p:cNvPr>
          <p:cNvSpPr>
            <a:spLocks noGrp="1"/>
          </p:cNvSpPr>
          <p:nvPr>
            <p:ph idx="1"/>
          </p:nvPr>
        </p:nvSpPr>
        <p:spPr/>
        <p:txBody>
          <a:bodyPr/>
          <a:lstStyle/>
          <a:p>
            <a:pPr marL="0" indent="0">
              <a:buNone/>
            </a:pPr>
            <a:endParaRPr lang="en-US" dirty="0"/>
          </a:p>
          <a:p>
            <a:pPr marL="0" indent="0">
              <a:buNone/>
            </a:pPr>
            <a:r>
              <a:rPr lang="en-US" dirty="0"/>
              <a:t>In the second step, I retrained the model using scaled data (for both features and targets), and as you can see, the R2_ score improved.</a:t>
            </a:r>
          </a:p>
          <a:p>
            <a:pPr marL="0" indent="0">
              <a:buNone/>
            </a:pPr>
            <a:br>
              <a:rPr lang="en-US" dirty="0"/>
            </a:br>
            <a:r>
              <a:rPr lang="en-US" dirty="0"/>
              <a:t>R2_score: 0.76</a:t>
            </a:r>
          </a:p>
          <a:p>
            <a:endParaRPr lang="fr-FR" dirty="0"/>
          </a:p>
        </p:txBody>
      </p:sp>
    </p:spTree>
    <p:extLst>
      <p:ext uri="{BB962C8B-B14F-4D97-AF65-F5344CB8AC3E}">
        <p14:creationId xmlns:p14="http://schemas.microsoft.com/office/powerpoint/2010/main" val="2658244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C6C0C31-BDC4-33CB-EC47-2B2B05F98874}"/>
              </a:ext>
            </a:extLst>
          </p:cNvPr>
          <p:cNvSpPr>
            <a:spLocks noGrp="1"/>
          </p:cNvSpPr>
          <p:nvPr>
            <p:ph idx="1"/>
          </p:nvPr>
        </p:nvSpPr>
        <p:spPr/>
        <p:txBody>
          <a:bodyPr/>
          <a:lstStyle/>
          <a:p>
            <a:pPr marL="0" indent="0">
              <a:buNone/>
            </a:pPr>
            <a:r>
              <a:rPr lang="en-US" dirty="0"/>
              <a:t>In the next step, I  trained the model again, but without the outliers. </a:t>
            </a:r>
          </a:p>
          <a:p>
            <a:pPr marL="0" indent="0">
              <a:buNone/>
            </a:pPr>
            <a:endParaRPr lang="en-US" dirty="0"/>
          </a:p>
          <a:p>
            <a:pPr marL="0" indent="0">
              <a:buNone/>
            </a:pPr>
            <a:r>
              <a:rPr lang="en-US" dirty="0"/>
              <a:t>R2_score decreased from 0.76 to 0.72</a:t>
            </a:r>
          </a:p>
          <a:p>
            <a:pPr marL="0" indent="0">
              <a:buNone/>
            </a:pPr>
            <a:r>
              <a:rPr kumimoji="0" lang="fr-FR" altLang="fr-FR" sz="1800" b="0" i="0" u="none" strike="noStrike" cap="none" normalizeH="0" baseline="0" dirty="0">
                <a:ln>
                  <a:noFill/>
                </a:ln>
                <a:solidFill>
                  <a:schemeClr val="tx1"/>
                </a:solidFill>
                <a:effectLst/>
                <a:latin typeface="var(--jp-code-font-family)"/>
              </a:rPr>
              <a:t>RMSE: 116752.98533421374</a:t>
            </a:r>
          </a:p>
          <a:p>
            <a:pPr marL="0" indent="0">
              <a:buNone/>
            </a:pPr>
            <a:r>
              <a:rPr kumimoji="0" lang="fr-FR" altLang="fr-FR" sz="1800" b="0" i="0" u="none" strike="noStrike" cap="none" normalizeH="0" baseline="0" dirty="0">
                <a:ln>
                  <a:noFill/>
                </a:ln>
                <a:solidFill>
                  <a:schemeClr val="tx1"/>
                </a:solidFill>
                <a:effectLst/>
                <a:latin typeface="var(--jp-code-font-family)"/>
              </a:rPr>
              <a:t>MAE: 85972.8827036397</a:t>
            </a:r>
            <a:r>
              <a:rPr kumimoji="0" lang="fr-FR" altLang="fr-FR" sz="1600" b="0" i="0" u="none" strike="noStrike" cap="none" normalizeH="0" baseline="0" dirty="0">
                <a:ln>
                  <a:noFill/>
                </a:ln>
                <a:solidFill>
                  <a:schemeClr val="tx1"/>
                </a:solidFill>
                <a:effectLst/>
              </a:rPr>
              <a:t> </a:t>
            </a:r>
            <a:endParaRPr kumimoji="0" lang="fr-FR" altLang="fr-FR" sz="4400" b="0" i="0" u="none" strike="noStrike" cap="none" normalizeH="0" baseline="0" dirty="0">
              <a:ln>
                <a:noFill/>
              </a:ln>
              <a:solidFill>
                <a:schemeClr val="tx1"/>
              </a:solidFill>
              <a:effectLst/>
              <a:latin typeface="Arial" panose="020B0604020202020204" pitchFamily="34" charset="0"/>
            </a:endParaRPr>
          </a:p>
          <a:p>
            <a:pPr marL="0" indent="0">
              <a:buNone/>
            </a:pPr>
            <a:endParaRPr lang="en-US" dirty="0"/>
          </a:p>
          <a:p>
            <a:pPr marL="0" indent="0">
              <a:buNone/>
            </a:pPr>
            <a:r>
              <a:rPr lang="en-US" dirty="0"/>
              <a:t>The reduction in both RMSE and MAE indicates that the model's predictions have become more accurate after scaling the data. This significant drop suggests that the model is now making predictions that are closer to the actual target values. </a:t>
            </a:r>
            <a:endParaRPr kumimoji="0" lang="fr-FR" altLang="fr-FR" sz="1800" b="0" i="0" u="none" strike="noStrike" cap="none" normalizeH="0" baseline="0" dirty="0">
              <a:ln>
                <a:noFill/>
              </a:ln>
              <a:solidFill>
                <a:schemeClr val="tx1"/>
              </a:solidFill>
              <a:effectLst/>
              <a:latin typeface="Arial" panose="020B0604020202020204" pitchFamily="34" charset="0"/>
            </a:endParaRPr>
          </a:p>
          <a:p>
            <a:endParaRPr lang="fr-FR" dirty="0"/>
          </a:p>
        </p:txBody>
      </p:sp>
    </p:spTree>
    <p:extLst>
      <p:ext uri="{BB962C8B-B14F-4D97-AF65-F5344CB8AC3E}">
        <p14:creationId xmlns:p14="http://schemas.microsoft.com/office/powerpoint/2010/main" val="2741874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338" name="Picture 2" descr="Une image contenant capture d’écran, diagramme, Tracé, ligne&#10;&#10;Description générée automatiquement">
            <a:extLst>
              <a:ext uri="{FF2B5EF4-FFF2-40B4-BE49-F238E27FC236}">
                <a16:creationId xmlns:a16="http://schemas.microsoft.com/office/drawing/2014/main" id="{874BF1DD-ADFA-9E86-42F7-36B2BDD64D3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29893" y="2159331"/>
            <a:ext cx="5058450" cy="3882362"/>
          </a:xfrm>
          <a:prstGeom prst="rect">
            <a:avLst/>
          </a:prstGeom>
          <a:noFill/>
          <a:extLst>
            <a:ext uri="{909E8E84-426E-40DD-AFC4-6F175D3DCCD1}">
              <a14:hiddenFill xmlns:a14="http://schemas.microsoft.com/office/drawing/2010/main">
                <a:solidFill>
                  <a:srgbClr val="FFFFFF"/>
                </a:solidFill>
              </a14:hiddenFill>
            </a:ext>
          </a:extLst>
        </p:spPr>
      </p:pic>
      <p:sp>
        <p:nvSpPr>
          <p:cNvPr id="14342" name="Content Placeholder 14341">
            <a:extLst>
              <a:ext uri="{FF2B5EF4-FFF2-40B4-BE49-F238E27FC236}">
                <a16:creationId xmlns:a16="http://schemas.microsoft.com/office/drawing/2014/main" id="{4C61337B-2CF5-78E9-00ED-C9EC510D8D9C}"/>
              </a:ext>
            </a:extLst>
          </p:cNvPr>
          <p:cNvSpPr>
            <a:spLocks noGrp="1"/>
          </p:cNvSpPr>
          <p:nvPr>
            <p:ph idx="1"/>
          </p:nvPr>
        </p:nvSpPr>
        <p:spPr>
          <a:xfrm>
            <a:off x="6416039" y="2160589"/>
            <a:ext cx="2927185" cy="3880773"/>
          </a:xfrm>
        </p:spPr>
        <p:txBody>
          <a:bodyPr>
            <a:normAutofit/>
          </a:bodyPr>
          <a:lstStyle/>
          <a:p>
            <a:r>
              <a:rPr lang="en-US" sz="1600" dirty="0"/>
              <a:t>We can see that the points are closely clustered around the regression line, indicating robust predictive performance</a:t>
            </a:r>
            <a:endParaRPr lang="en-US" sz="1500" dirty="0"/>
          </a:p>
        </p:txBody>
      </p:sp>
    </p:spTree>
    <p:extLst>
      <p:ext uri="{BB962C8B-B14F-4D97-AF65-F5344CB8AC3E}">
        <p14:creationId xmlns:p14="http://schemas.microsoft.com/office/powerpoint/2010/main" val="226018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BB15EE0-C4F1-3AD7-0F59-6CBABAD32623}"/>
              </a:ext>
            </a:extLst>
          </p:cNvPr>
          <p:cNvSpPr>
            <a:spLocks noGrp="1"/>
          </p:cNvSpPr>
          <p:nvPr>
            <p:ph idx="1"/>
          </p:nvPr>
        </p:nvSpPr>
        <p:spPr>
          <a:xfrm>
            <a:off x="814494" y="969265"/>
            <a:ext cx="8596668" cy="5279136"/>
          </a:xfrm>
        </p:spPr>
        <p:txBody>
          <a:bodyPr/>
          <a:lstStyle/>
          <a:p>
            <a:pPr marL="0" indent="0">
              <a:buNone/>
            </a:pPr>
            <a:r>
              <a:rPr lang="fr-FR" dirty="0"/>
              <a:t>Cross-Validation.</a:t>
            </a:r>
            <a:r>
              <a:rPr lang="en-US" dirty="0"/>
              <a:t> I used also cross-validation techniques. It returned the following results:</a:t>
            </a:r>
          </a:p>
          <a:p>
            <a:pPr marL="0" indent="0">
              <a:buNone/>
            </a:pPr>
            <a:r>
              <a:rPr kumimoji="0" lang="fr-FR" altLang="fr-FR" sz="1800" b="0" i="0" u="none" strike="noStrike" cap="none" normalizeH="0" baseline="0" dirty="0">
                <a:ln>
                  <a:noFill/>
                </a:ln>
                <a:solidFill>
                  <a:schemeClr val="tx1"/>
                </a:solidFill>
                <a:effectLst/>
                <a:latin typeface="var(--jp-code-font-family)"/>
              </a:rPr>
              <a:t>Cross-Validation R2_Scores: [0.72089692 0.70620755 0.72362666 0.71845411 0.70688766] </a:t>
            </a:r>
          </a:p>
          <a:p>
            <a:pPr marL="0" indent="0">
              <a:buNone/>
            </a:pPr>
            <a:r>
              <a:rPr kumimoji="0" lang="fr-FR" altLang="fr-FR" sz="1800" b="0" i="0" u="none" strike="noStrike" cap="none" normalizeH="0" baseline="0" dirty="0" err="1">
                <a:ln>
                  <a:noFill/>
                </a:ln>
                <a:solidFill>
                  <a:schemeClr val="tx1"/>
                </a:solidFill>
                <a:effectLst/>
                <a:latin typeface="var(--jp-code-font-family)"/>
              </a:rPr>
              <a:t>Mean</a:t>
            </a:r>
            <a:r>
              <a:rPr kumimoji="0" lang="fr-FR" altLang="fr-FR" sz="1800" b="0" i="0" u="none" strike="noStrike" cap="none" normalizeH="0" baseline="0" dirty="0">
                <a:ln>
                  <a:noFill/>
                </a:ln>
                <a:solidFill>
                  <a:schemeClr val="tx1"/>
                </a:solidFill>
                <a:effectLst/>
                <a:latin typeface="var(--jp-code-font-family)"/>
              </a:rPr>
              <a:t> R2_Score: 0.72</a:t>
            </a:r>
            <a:r>
              <a:rPr kumimoji="0" lang="fr-FR" altLang="fr-FR" sz="1600" b="0" i="0" u="none" strike="noStrike" cap="none" normalizeH="0" baseline="0" dirty="0">
                <a:ln>
                  <a:noFill/>
                </a:ln>
                <a:solidFill>
                  <a:schemeClr val="tx1"/>
                </a:solidFill>
                <a:effectLst/>
              </a:rPr>
              <a:t> </a:t>
            </a:r>
            <a:endParaRPr kumimoji="0" lang="fr-FR" altLang="fr-FR" sz="4400" b="0" i="0" u="none" strike="noStrike" cap="none" normalizeH="0" baseline="0" dirty="0">
              <a:ln>
                <a:noFill/>
              </a:ln>
              <a:solidFill>
                <a:schemeClr val="tx1"/>
              </a:solidFill>
              <a:effectLst/>
              <a:latin typeface="Arial" panose="020B0604020202020204" pitchFamily="34" charset="0"/>
            </a:endParaRPr>
          </a:p>
          <a:p>
            <a:endParaRPr lang="fr-FR" dirty="0"/>
          </a:p>
        </p:txBody>
      </p:sp>
    </p:spTree>
    <p:extLst>
      <p:ext uri="{BB962C8B-B14F-4D97-AF65-F5344CB8AC3E}">
        <p14:creationId xmlns:p14="http://schemas.microsoft.com/office/powerpoint/2010/main" val="3046047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0A2A9B-92B4-3F4A-13D5-BDF65B2EC079}"/>
              </a:ext>
            </a:extLst>
          </p:cNvPr>
          <p:cNvSpPr>
            <a:spLocks noGrp="1"/>
          </p:cNvSpPr>
          <p:nvPr>
            <p:ph type="title"/>
          </p:nvPr>
        </p:nvSpPr>
        <p:spPr/>
        <p:txBody>
          <a:bodyPr>
            <a:normAutofit fontScale="90000"/>
          </a:bodyPr>
          <a:lstStyle/>
          <a:p>
            <a:pPr algn="ctr"/>
            <a:r>
              <a:rPr lang="fr-FR" b="1" dirty="0">
                <a:solidFill>
                  <a:schemeClr val="tx1"/>
                </a:solidFill>
              </a:rPr>
              <a:t>The </a:t>
            </a:r>
            <a:r>
              <a:rPr lang="fr-FR" b="1" dirty="0" err="1">
                <a:solidFill>
                  <a:schemeClr val="tx1"/>
                </a:solidFill>
              </a:rPr>
              <a:t>correlations</a:t>
            </a:r>
            <a:r>
              <a:rPr lang="fr-FR" b="1" dirty="0">
                <a:solidFill>
                  <a:schemeClr val="tx1"/>
                </a:solidFill>
              </a:rPr>
              <a:t> </a:t>
            </a:r>
            <a:r>
              <a:rPr lang="fr-FR" b="1" dirty="0" err="1">
                <a:solidFill>
                  <a:schemeClr val="tx1"/>
                </a:solidFill>
              </a:rPr>
              <a:t>between</a:t>
            </a:r>
            <a:r>
              <a:rPr lang="fr-FR" b="1" dirty="0">
                <a:solidFill>
                  <a:schemeClr val="tx1"/>
                </a:solidFill>
              </a:rPr>
              <a:t> the </a:t>
            </a:r>
            <a:r>
              <a:rPr lang="fr-FR" b="1" dirty="0" err="1">
                <a:solidFill>
                  <a:schemeClr val="tx1"/>
                </a:solidFill>
              </a:rPr>
              <a:t>numerical</a:t>
            </a:r>
            <a:r>
              <a:rPr lang="fr-FR" b="1" dirty="0">
                <a:solidFill>
                  <a:schemeClr val="tx1"/>
                </a:solidFill>
              </a:rPr>
              <a:t> </a:t>
            </a:r>
            <a:r>
              <a:rPr lang="fr-FR" b="1" dirty="0" err="1">
                <a:solidFill>
                  <a:schemeClr val="tx1"/>
                </a:solidFill>
              </a:rPr>
              <a:t>features</a:t>
            </a:r>
            <a:r>
              <a:rPr lang="fr-FR" b="1" dirty="0">
                <a:solidFill>
                  <a:schemeClr val="tx1"/>
                </a:solidFill>
              </a:rPr>
              <a:t> and the </a:t>
            </a:r>
            <a:r>
              <a:rPr lang="fr-FR" b="1" dirty="0" err="1">
                <a:solidFill>
                  <a:schemeClr val="tx1"/>
                </a:solidFill>
              </a:rPr>
              <a:t>target</a:t>
            </a:r>
            <a:r>
              <a:rPr lang="fr-FR" b="1" dirty="0">
                <a:solidFill>
                  <a:schemeClr val="tx1"/>
                </a:solidFill>
              </a:rPr>
              <a:t> (</a:t>
            </a:r>
            <a:r>
              <a:rPr lang="fr-FR" b="1" dirty="0" err="1">
                <a:solidFill>
                  <a:schemeClr val="tx1"/>
                </a:solidFill>
              </a:rPr>
              <a:t>price</a:t>
            </a:r>
            <a:r>
              <a:rPr lang="fr-FR" b="1" dirty="0">
                <a:solidFill>
                  <a:schemeClr val="tx1"/>
                </a:solidFill>
              </a:rPr>
              <a:t>).</a:t>
            </a:r>
          </a:p>
        </p:txBody>
      </p:sp>
      <p:graphicFrame>
        <p:nvGraphicFramePr>
          <p:cNvPr id="5" name="Tableau 4">
            <a:extLst>
              <a:ext uri="{FF2B5EF4-FFF2-40B4-BE49-F238E27FC236}">
                <a16:creationId xmlns:a16="http://schemas.microsoft.com/office/drawing/2014/main" id="{087BF68F-8E4F-E89D-467B-B936DAACD2F1}"/>
              </a:ext>
            </a:extLst>
          </p:cNvPr>
          <p:cNvGraphicFramePr>
            <a:graphicFrameLocks noGrp="1"/>
          </p:cNvGraphicFramePr>
          <p:nvPr>
            <p:extLst>
              <p:ext uri="{D42A27DB-BD31-4B8C-83A1-F6EECF244321}">
                <p14:modId xmlns:p14="http://schemas.microsoft.com/office/powerpoint/2010/main" val="3527476411"/>
              </p:ext>
            </p:extLst>
          </p:nvPr>
        </p:nvGraphicFramePr>
        <p:xfrm>
          <a:off x="2898648" y="1949705"/>
          <a:ext cx="4690872" cy="4693920"/>
        </p:xfrm>
        <a:graphic>
          <a:graphicData uri="http://schemas.openxmlformats.org/drawingml/2006/table">
            <a:tbl>
              <a:tblPr firstRow="1" bandRow="1">
                <a:tableStyleId>{5C22544A-7EE6-4342-B048-85BDC9FD1C3A}</a:tableStyleId>
              </a:tblPr>
              <a:tblGrid>
                <a:gridCol w="2898648">
                  <a:extLst>
                    <a:ext uri="{9D8B030D-6E8A-4147-A177-3AD203B41FA5}">
                      <a16:colId xmlns:a16="http://schemas.microsoft.com/office/drawing/2014/main" val="300654773"/>
                    </a:ext>
                  </a:extLst>
                </a:gridCol>
                <a:gridCol w="1792224">
                  <a:extLst>
                    <a:ext uri="{9D8B030D-6E8A-4147-A177-3AD203B41FA5}">
                      <a16:colId xmlns:a16="http://schemas.microsoft.com/office/drawing/2014/main" val="4092178569"/>
                    </a:ext>
                  </a:extLst>
                </a:gridCol>
              </a:tblGrid>
              <a:tr h="314017">
                <a:tc>
                  <a:txBody>
                    <a:bodyPr/>
                    <a:lstStyle/>
                    <a:p>
                      <a:endParaRPr lang="fr-FR" sz="1600" dirty="0"/>
                    </a:p>
                  </a:txBody>
                  <a:tcPr/>
                </a:tc>
                <a:tc>
                  <a:txBody>
                    <a:bodyPr/>
                    <a:lstStyle/>
                    <a:p>
                      <a:endParaRPr lang="fr-FR" sz="1600"/>
                    </a:p>
                  </a:txBody>
                  <a:tcPr/>
                </a:tc>
                <a:extLst>
                  <a:ext uri="{0D108BD9-81ED-4DB2-BD59-A6C34878D82A}">
                    <a16:rowId xmlns:a16="http://schemas.microsoft.com/office/drawing/2014/main" val="3180778748"/>
                  </a:ext>
                </a:extLst>
              </a:tr>
              <a:tr h="408221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err="1">
                          <a:ln>
                            <a:noFill/>
                          </a:ln>
                          <a:solidFill>
                            <a:schemeClr val="tx1"/>
                          </a:solidFill>
                          <a:effectLst/>
                          <a:latin typeface="var(--jp-code-font-family)"/>
                        </a:rPr>
                        <a:t>price</a:t>
                      </a:r>
                      <a:r>
                        <a:rPr kumimoji="0" lang="fr-FR" altLang="fr-FR" sz="2000" b="0" i="0" u="none" strike="noStrike" cap="none" normalizeH="0" baseline="0" dirty="0">
                          <a:ln>
                            <a:noFill/>
                          </a:ln>
                          <a:solidFill>
                            <a:schemeClr val="tx1"/>
                          </a:solidFill>
                          <a:effectLst/>
                          <a:latin typeface="var(--jp-code-font-family)"/>
                        </a:rPr>
                        <a:t> </a:t>
                      </a:r>
                      <a:endParaRPr lang="fr-FR"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err="1">
                          <a:ln>
                            <a:noFill/>
                          </a:ln>
                          <a:solidFill>
                            <a:schemeClr val="tx1"/>
                          </a:solidFill>
                          <a:effectLst/>
                          <a:latin typeface="var(--jp-code-font-family)"/>
                        </a:rPr>
                        <a:t>sqft_living</a:t>
                      </a:r>
                      <a:endParaRPr lang="fr-FR"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err="1">
                          <a:ln>
                            <a:noFill/>
                          </a:ln>
                          <a:solidFill>
                            <a:schemeClr val="tx1"/>
                          </a:solidFill>
                          <a:effectLst/>
                          <a:latin typeface="var(--jp-code-font-family)"/>
                        </a:rPr>
                        <a:t>sqft_above</a:t>
                      </a:r>
                      <a:endParaRPr lang="fr-FR"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var(--jp-code-font-family)"/>
                        </a:rPr>
                        <a:t>sqft_living15 </a:t>
                      </a:r>
                      <a:endParaRPr lang="fr-FR"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err="1">
                          <a:ln>
                            <a:noFill/>
                          </a:ln>
                          <a:solidFill>
                            <a:schemeClr val="tx1"/>
                          </a:solidFill>
                          <a:effectLst/>
                          <a:latin typeface="var(--jp-code-font-family)"/>
                        </a:rPr>
                        <a:t>bathrooms</a:t>
                      </a:r>
                      <a:r>
                        <a:rPr kumimoji="0" lang="fr-FR" altLang="fr-FR" sz="2000" b="0" i="0" u="none" strike="noStrike" cap="none" normalizeH="0" baseline="0" dirty="0">
                          <a:ln>
                            <a:noFill/>
                          </a:ln>
                          <a:solidFill>
                            <a:schemeClr val="tx1"/>
                          </a:solidFill>
                          <a:effectLst/>
                          <a:latin typeface="var(--jp-code-font-family)"/>
                        </a:rPr>
                        <a:t> </a:t>
                      </a:r>
                      <a:endParaRPr lang="fr-FR"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err="1">
                          <a:ln>
                            <a:noFill/>
                          </a:ln>
                          <a:solidFill>
                            <a:schemeClr val="tx1"/>
                          </a:solidFill>
                          <a:effectLst/>
                          <a:latin typeface="var(--jp-code-font-family)"/>
                        </a:rPr>
                        <a:t>sqft_basement</a:t>
                      </a:r>
                      <a:r>
                        <a:rPr kumimoji="0" lang="fr-FR" altLang="fr-FR" sz="2000" b="0" i="0" u="none" strike="noStrike" cap="none" normalizeH="0" baseline="0" dirty="0">
                          <a:ln>
                            <a:noFill/>
                          </a:ln>
                          <a:solidFill>
                            <a:schemeClr val="tx1"/>
                          </a:solidFill>
                          <a:effectLst/>
                          <a:latin typeface="var(--jp-code-font-family)"/>
                        </a:rPr>
                        <a:t> </a:t>
                      </a:r>
                      <a:endParaRPr lang="fr-FR"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err="1">
                          <a:ln>
                            <a:noFill/>
                          </a:ln>
                          <a:solidFill>
                            <a:schemeClr val="tx1"/>
                          </a:solidFill>
                          <a:effectLst/>
                          <a:latin typeface="var(--jp-code-font-family)"/>
                        </a:rPr>
                        <a:t>bedrooms</a:t>
                      </a:r>
                      <a:r>
                        <a:rPr kumimoji="0" lang="fr-FR" altLang="fr-FR" sz="2000" b="0" i="0" u="none" strike="noStrike" cap="none" normalizeH="0" baseline="0" dirty="0">
                          <a:ln>
                            <a:noFill/>
                          </a:ln>
                          <a:solidFill>
                            <a:schemeClr val="tx1"/>
                          </a:solidFill>
                          <a:effectLst/>
                          <a:latin typeface="var(--jp-code-font-family)"/>
                        </a:rPr>
                        <a:t> </a:t>
                      </a:r>
                      <a:endParaRPr lang="fr-FR"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err="1">
                          <a:ln>
                            <a:noFill/>
                          </a:ln>
                          <a:solidFill>
                            <a:schemeClr val="tx1"/>
                          </a:solidFill>
                          <a:effectLst/>
                          <a:latin typeface="var(--jp-code-font-family)"/>
                        </a:rPr>
                        <a:t>lat</a:t>
                      </a:r>
                      <a:r>
                        <a:rPr kumimoji="0" lang="fr-FR" altLang="fr-FR" sz="2000" b="0" i="0" u="none" strike="noStrike" cap="none" normalizeH="0" baseline="0" dirty="0">
                          <a:ln>
                            <a:noFill/>
                          </a:ln>
                          <a:solidFill>
                            <a:schemeClr val="tx1"/>
                          </a:solidFill>
                          <a:effectLst/>
                          <a:latin typeface="var(--jp-code-font-family)"/>
                        </a:rPr>
                        <a:t> </a:t>
                      </a:r>
                      <a:endParaRPr lang="fr-FR"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err="1">
                          <a:ln>
                            <a:noFill/>
                          </a:ln>
                          <a:solidFill>
                            <a:schemeClr val="tx1"/>
                          </a:solidFill>
                          <a:effectLst/>
                          <a:latin typeface="var(--jp-code-font-family)"/>
                        </a:rPr>
                        <a:t>floors</a:t>
                      </a:r>
                      <a:r>
                        <a:rPr kumimoji="0" lang="fr-FR" altLang="fr-FR" sz="2000" b="0" i="0" u="none" strike="noStrike" cap="none" normalizeH="0" baseline="0" dirty="0">
                          <a:ln>
                            <a:noFill/>
                          </a:ln>
                          <a:solidFill>
                            <a:schemeClr val="tx1"/>
                          </a:solidFill>
                          <a:effectLst/>
                          <a:latin typeface="var(--jp-code-font-family)"/>
                        </a:rPr>
                        <a:t> </a:t>
                      </a:r>
                      <a:endParaRPr lang="fr-FR"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err="1">
                          <a:ln>
                            <a:noFill/>
                          </a:ln>
                          <a:solidFill>
                            <a:schemeClr val="tx1"/>
                          </a:solidFill>
                          <a:effectLst/>
                          <a:latin typeface="var(--jp-code-font-family)"/>
                        </a:rPr>
                        <a:t>sqft_lot</a:t>
                      </a:r>
                      <a:r>
                        <a:rPr kumimoji="0" lang="fr-FR" altLang="fr-FR" sz="2000" b="0" i="0" u="none" strike="noStrike" cap="none" normalizeH="0" baseline="0" dirty="0">
                          <a:ln>
                            <a:noFill/>
                          </a:ln>
                          <a:solidFill>
                            <a:schemeClr val="tx1"/>
                          </a:solidFill>
                          <a:effectLst/>
                          <a:latin typeface="var(--jp-code-font-family)"/>
                        </a:rPr>
                        <a:t> </a:t>
                      </a:r>
                      <a:endParaRPr lang="fr-FR"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var(--jp-code-font-family)"/>
                        </a:rPr>
                        <a:t>sqft_lot15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var(--jp-code-font-family)"/>
                        </a:rPr>
                        <a:t>long</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err="1">
                          <a:ln>
                            <a:noFill/>
                          </a:ln>
                          <a:solidFill>
                            <a:schemeClr val="tx1"/>
                          </a:solidFill>
                          <a:effectLst/>
                          <a:latin typeface="var(--jp-code-font-family)"/>
                        </a:rPr>
                        <a:t>month</a:t>
                      </a:r>
                      <a:endParaRPr lang="fr-FR" sz="2000" dirty="0"/>
                    </a:p>
                  </a:txBody>
                  <a:tcPr/>
                </a:tc>
                <a:tc>
                  <a:txBody>
                    <a:bodyPr/>
                    <a:lstStyle/>
                    <a:p>
                      <a:r>
                        <a:rPr kumimoji="0" lang="fr-FR" altLang="fr-FR" sz="2000" b="0" i="0" u="none" strike="noStrike" cap="none" normalizeH="0" baseline="0" dirty="0">
                          <a:ln>
                            <a:noFill/>
                          </a:ln>
                          <a:solidFill>
                            <a:schemeClr val="tx1"/>
                          </a:solidFill>
                          <a:effectLst/>
                          <a:latin typeface="var(--jp-code-font-family)"/>
                        </a:rPr>
                        <a:t>1.000000</a:t>
                      </a:r>
                    </a:p>
                    <a:p>
                      <a:r>
                        <a:rPr kumimoji="0" lang="fr-FR" altLang="fr-FR" sz="2000" b="0" i="0" u="none" strike="noStrike" cap="none" normalizeH="0" baseline="0" dirty="0">
                          <a:ln>
                            <a:noFill/>
                          </a:ln>
                          <a:solidFill>
                            <a:schemeClr val="tx1"/>
                          </a:solidFill>
                          <a:effectLst/>
                          <a:latin typeface="var(--jp-code-font-family)"/>
                        </a:rPr>
                        <a:t>0.701917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altLang="fr-FR" sz="2000" b="0" i="0" u="none" strike="noStrike" cap="none" normalizeH="0" baseline="0" dirty="0">
                          <a:ln>
                            <a:noFill/>
                          </a:ln>
                          <a:solidFill>
                            <a:schemeClr val="tx1"/>
                          </a:solidFill>
                          <a:effectLst/>
                          <a:latin typeface="var(--jp-code-font-family)"/>
                        </a:rPr>
                        <a:t>0.605368 </a:t>
                      </a:r>
                      <a:endParaRPr lang="fr-FR" sz="2000" dirty="0"/>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altLang="fr-FR" sz="2000" b="0" i="0" u="none" strike="noStrike" cap="none" normalizeH="0" baseline="0" dirty="0">
                          <a:ln>
                            <a:noFill/>
                          </a:ln>
                          <a:solidFill>
                            <a:schemeClr val="tx1"/>
                          </a:solidFill>
                          <a:effectLst/>
                          <a:latin typeface="var(--jp-code-font-family)"/>
                        </a:rPr>
                        <a:t>0.585241 </a:t>
                      </a:r>
                      <a:endParaRPr lang="fr-FR" sz="2000" dirty="0"/>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altLang="fr-FR" sz="2000" b="0" i="0" u="none" strike="noStrike" cap="none" normalizeH="0" baseline="0" dirty="0">
                          <a:ln>
                            <a:noFill/>
                          </a:ln>
                          <a:solidFill>
                            <a:schemeClr val="tx1"/>
                          </a:solidFill>
                          <a:effectLst/>
                          <a:latin typeface="var(--jp-code-font-family)"/>
                        </a:rPr>
                        <a:t>0.525906</a:t>
                      </a:r>
                      <a:endParaRPr lang="fr-FR" sz="2000" dirty="0"/>
                    </a:p>
                    <a:p>
                      <a:r>
                        <a:rPr kumimoji="0" lang="fr-FR" altLang="fr-FR" sz="2000" b="0" i="0" u="none" strike="noStrike" cap="none" normalizeH="0" baseline="0" dirty="0">
                          <a:ln>
                            <a:noFill/>
                          </a:ln>
                          <a:solidFill>
                            <a:schemeClr val="tx1"/>
                          </a:solidFill>
                          <a:effectLst/>
                          <a:latin typeface="var(--jp-code-font-family)"/>
                        </a:rPr>
                        <a:t>0.323799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altLang="fr-FR" sz="2000" b="0" i="0" u="none" strike="noStrike" cap="none" normalizeH="0" baseline="0" dirty="0">
                          <a:ln>
                            <a:noFill/>
                          </a:ln>
                          <a:solidFill>
                            <a:schemeClr val="tx1"/>
                          </a:solidFill>
                          <a:effectLst/>
                          <a:latin typeface="var(--jp-code-font-family)"/>
                        </a:rPr>
                        <a:t>0.308787</a:t>
                      </a:r>
                      <a:endParaRPr lang="fr-FR" sz="2000" dirty="0"/>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altLang="fr-FR" sz="2000" b="0" i="0" u="none" strike="noStrike" cap="none" normalizeH="0" baseline="0" dirty="0">
                          <a:ln>
                            <a:noFill/>
                          </a:ln>
                          <a:solidFill>
                            <a:schemeClr val="tx1"/>
                          </a:solidFill>
                          <a:effectLst/>
                          <a:latin typeface="var(--jp-code-font-family)"/>
                        </a:rPr>
                        <a:t>0.306692</a:t>
                      </a:r>
                      <a:endParaRPr lang="fr-FR" sz="2000" dirty="0"/>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altLang="fr-FR" sz="2000" b="0" i="0" u="none" strike="noStrike" cap="none" normalizeH="0" baseline="0" dirty="0">
                          <a:ln>
                            <a:noFill/>
                          </a:ln>
                          <a:solidFill>
                            <a:schemeClr val="tx1"/>
                          </a:solidFill>
                          <a:effectLst/>
                          <a:latin typeface="var(--jp-code-font-family)"/>
                        </a:rPr>
                        <a:t>0.256804</a:t>
                      </a:r>
                      <a:endParaRPr lang="fr-FR" sz="2000" dirty="0"/>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altLang="fr-FR" sz="2000" b="0" i="0" u="none" strike="noStrike" cap="none" normalizeH="0" baseline="0" dirty="0">
                          <a:ln>
                            <a:noFill/>
                          </a:ln>
                          <a:solidFill>
                            <a:schemeClr val="tx1"/>
                          </a:solidFill>
                          <a:effectLst/>
                          <a:latin typeface="var(--jp-code-font-family)"/>
                        </a:rPr>
                        <a:t>0.089876 </a:t>
                      </a:r>
                      <a:endParaRPr lang="fr-FR" sz="2000" dirty="0"/>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altLang="fr-FR" sz="2000" b="0" i="0" u="none" strike="noStrike" cap="none" normalizeH="0" baseline="0" dirty="0">
                          <a:ln>
                            <a:noFill/>
                          </a:ln>
                          <a:solidFill>
                            <a:schemeClr val="tx1"/>
                          </a:solidFill>
                          <a:effectLst/>
                          <a:latin typeface="var(--jp-code-font-family)"/>
                        </a:rPr>
                        <a:t>0.082845</a:t>
                      </a:r>
                      <a:endParaRPr lang="fr-FR" sz="2000" dirty="0"/>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altLang="fr-FR" sz="2000" b="0" i="0" u="none" strike="noStrike" cap="none" normalizeH="0" baseline="0" dirty="0">
                          <a:ln>
                            <a:noFill/>
                          </a:ln>
                          <a:solidFill>
                            <a:schemeClr val="tx1"/>
                          </a:solidFill>
                          <a:effectLst/>
                          <a:latin typeface="var(--jp-code-font-family)"/>
                        </a:rPr>
                        <a:t>0.022036</a:t>
                      </a:r>
                      <a:endParaRPr lang="fr-FR" sz="2000" dirty="0"/>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altLang="fr-FR" sz="2000" b="0" i="0" u="none" strike="noStrike" cap="none" normalizeH="0" baseline="0" dirty="0">
                          <a:ln>
                            <a:noFill/>
                          </a:ln>
                          <a:solidFill>
                            <a:schemeClr val="tx1"/>
                          </a:solidFill>
                          <a:effectLst/>
                          <a:latin typeface="var(--jp-code-font-family)"/>
                        </a:rPr>
                        <a:t>-0.009928 </a:t>
                      </a:r>
                    </a:p>
                    <a:p>
                      <a:endParaRPr lang="fr-FR" sz="2000" dirty="0"/>
                    </a:p>
                  </a:txBody>
                  <a:tcPr/>
                </a:tc>
                <a:extLst>
                  <a:ext uri="{0D108BD9-81ED-4DB2-BD59-A6C34878D82A}">
                    <a16:rowId xmlns:a16="http://schemas.microsoft.com/office/drawing/2014/main" val="3649104574"/>
                  </a:ext>
                </a:extLst>
              </a:tr>
            </a:tbl>
          </a:graphicData>
        </a:graphic>
      </p:graphicFrame>
    </p:spTree>
    <p:extLst>
      <p:ext uri="{BB962C8B-B14F-4D97-AF65-F5344CB8AC3E}">
        <p14:creationId xmlns:p14="http://schemas.microsoft.com/office/powerpoint/2010/main" val="4198753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F45EA13-A6B6-A1B3-A409-38F9198509C6}"/>
              </a:ext>
            </a:extLst>
          </p:cNvPr>
          <p:cNvSpPr>
            <a:spLocks noGrp="1" noChangeArrowheads="1"/>
          </p:cNvSpPr>
          <p:nvPr>
            <p:ph idx="1"/>
          </p:nvPr>
        </p:nvSpPr>
        <p:spPr bwMode="auto">
          <a:xfrm>
            <a:off x="404420" y="1973164"/>
            <a:ext cx="8994104"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badi" panose="020F0502020204030204" pitchFamily="34" charset="0"/>
              </a:rPr>
              <a:t> </a:t>
            </a:r>
            <a:r>
              <a:rPr kumimoji="0" lang="fr-FR" altLang="fr-FR" sz="2000" b="0" i="0" u="none" strike="noStrike" cap="none" normalizeH="0" baseline="0" dirty="0" err="1">
                <a:ln>
                  <a:noFill/>
                </a:ln>
                <a:solidFill>
                  <a:schemeClr val="tx1"/>
                </a:solidFill>
                <a:effectLst/>
                <a:latin typeface="Abadi" panose="020F0502020204030204" pitchFamily="34" charset="0"/>
              </a:rPr>
              <a:t>F</a:t>
            </a:r>
            <a:r>
              <a:rPr lang="fr-FR" altLang="fr-FR" sz="2000" dirty="0" err="1">
                <a:solidFill>
                  <a:schemeClr val="tx1"/>
                </a:solidFill>
                <a:latin typeface="Abadi" panose="020F0502020204030204" pitchFamily="34" charset="0"/>
              </a:rPr>
              <a:t>rom</a:t>
            </a:r>
            <a:r>
              <a:rPr lang="fr-FR" altLang="fr-FR" sz="2000" dirty="0">
                <a:solidFill>
                  <a:schemeClr val="tx1"/>
                </a:solidFill>
                <a:latin typeface="Abadi" panose="020F0502020204030204" pitchFamily="34" charset="0"/>
              </a:rPr>
              <a:t> </a:t>
            </a:r>
            <a:r>
              <a:rPr lang="fr-FR" altLang="fr-FR" sz="2000" dirty="0" err="1">
                <a:solidFill>
                  <a:schemeClr val="tx1"/>
                </a:solidFill>
                <a:latin typeface="Abadi" panose="020F0502020204030204" pitchFamily="34" charset="0"/>
              </a:rPr>
              <a:t>this</a:t>
            </a:r>
            <a:r>
              <a:rPr lang="fr-FR" altLang="fr-FR" sz="2000" dirty="0">
                <a:solidFill>
                  <a:schemeClr val="tx1"/>
                </a:solidFill>
                <a:latin typeface="Abadi" panose="020F0502020204030204" pitchFamily="34" charset="0"/>
              </a:rPr>
              <a:t> table, </a:t>
            </a:r>
            <a:r>
              <a:rPr lang="fr-FR" altLang="fr-FR" sz="2000" dirty="0" err="1">
                <a:solidFill>
                  <a:schemeClr val="tx1"/>
                </a:solidFill>
                <a:latin typeface="Abadi" panose="020F0502020204030204" pitchFamily="34" charset="0"/>
              </a:rPr>
              <a:t>we</a:t>
            </a:r>
            <a:r>
              <a:rPr lang="fr-FR" altLang="fr-FR" sz="2000" dirty="0">
                <a:solidFill>
                  <a:schemeClr val="tx1"/>
                </a:solidFill>
                <a:latin typeface="Abadi" panose="020F0502020204030204" pitchFamily="34" charset="0"/>
              </a:rPr>
              <a:t> can </a:t>
            </a:r>
            <a:r>
              <a:rPr lang="fr-FR" altLang="fr-FR" sz="2000" dirty="0" err="1">
                <a:solidFill>
                  <a:schemeClr val="tx1"/>
                </a:solidFill>
                <a:latin typeface="Abadi" panose="020F0502020204030204" pitchFamily="34" charset="0"/>
              </a:rPr>
              <a:t>see</a:t>
            </a:r>
            <a:r>
              <a:rPr lang="fr-FR" altLang="fr-FR" sz="2000" dirty="0">
                <a:solidFill>
                  <a:schemeClr val="tx1"/>
                </a:solidFill>
                <a:latin typeface="Abadi" panose="020F0502020204030204" pitchFamily="34" charset="0"/>
              </a:rPr>
              <a:t> </a:t>
            </a:r>
            <a:r>
              <a:rPr lang="fr-FR" altLang="fr-FR" sz="2000" dirty="0" err="1">
                <a:solidFill>
                  <a:schemeClr val="tx1"/>
                </a:solidFill>
                <a:latin typeface="Abadi" panose="020F0502020204030204" pitchFamily="34" charset="0"/>
              </a:rPr>
              <a:t>that</a:t>
            </a:r>
            <a:r>
              <a:rPr lang="fr-FR" altLang="fr-FR" sz="2000" dirty="0">
                <a:solidFill>
                  <a:schemeClr val="tx1"/>
                </a:solidFill>
                <a:latin typeface="Abadi" panose="020F0502020204030204" pitchFamily="34" charset="0"/>
              </a:rPr>
              <a:t> </a:t>
            </a:r>
            <a:r>
              <a:rPr lang="fr-FR" altLang="fr-FR" sz="2000" dirty="0" err="1">
                <a:solidFill>
                  <a:schemeClr val="tx1"/>
                </a:solidFill>
                <a:latin typeface="Abadi" panose="020F0502020204030204" pitchFamily="34" charset="0"/>
              </a:rPr>
              <a:t>f</a:t>
            </a:r>
            <a:r>
              <a:rPr kumimoji="0" lang="fr-FR" altLang="fr-FR" sz="2000" b="0" i="0" u="none" strike="noStrike" cap="none" normalizeH="0" baseline="0" dirty="0" err="1">
                <a:ln>
                  <a:noFill/>
                </a:ln>
                <a:solidFill>
                  <a:schemeClr val="tx1"/>
                </a:solidFill>
                <a:effectLst/>
                <a:latin typeface="Abadi" panose="020F0502020204030204" pitchFamily="34" charset="0"/>
              </a:rPr>
              <a:t>eatures</a:t>
            </a:r>
            <a:r>
              <a:rPr kumimoji="0" lang="fr-FR" altLang="fr-FR" sz="2000" b="0" i="0" u="none" strike="noStrike" cap="none" normalizeH="0" baseline="0" dirty="0">
                <a:ln>
                  <a:noFill/>
                </a:ln>
                <a:solidFill>
                  <a:schemeClr val="tx1"/>
                </a:solidFill>
                <a:effectLst/>
                <a:latin typeface="Abadi" panose="020F0502020204030204" pitchFamily="34" charset="0"/>
              </a:rPr>
              <a:t> like </a:t>
            </a:r>
            <a:r>
              <a:rPr kumimoji="0" lang="fr-FR" altLang="fr-FR" sz="2000" b="0" i="0" u="none" strike="noStrike" cap="none" normalizeH="0" baseline="0" dirty="0" err="1">
                <a:ln>
                  <a:noFill/>
                </a:ln>
                <a:solidFill>
                  <a:srgbClr val="0070C0"/>
                </a:solidFill>
                <a:effectLst/>
                <a:latin typeface="Abadi" panose="020F0502020204030204" pitchFamily="34" charset="0"/>
              </a:rPr>
              <a:t>sqft_living</a:t>
            </a:r>
            <a:r>
              <a:rPr kumimoji="0" lang="fr-FR" altLang="fr-FR" sz="2000" b="0" i="0" u="none" strike="noStrike" cap="none" normalizeH="0" baseline="0" dirty="0">
                <a:ln>
                  <a:noFill/>
                </a:ln>
                <a:solidFill>
                  <a:schemeClr val="tx1"/>
                </a:solidFill>
                <a:effectLst/>
                <a:latin typeface="Abadi" panose="020F0502020204030204" pitchFamily="34" charset="0"/>
              </a:rPr>
              <a:t>, </a:t>
            </a:r>
            <a:r>
              <a:rPr kumimoji="0" lang="fr-FR" altLang="fr-FR" sz="2000" b="0" i="0" u="none" strike="noStrike" cap="none" normalizeH="0" baseline="0" dirty="0" err="1">
                <a:ln>
                  <a:noFill/>
                </a:ln>
                <a:solidFill>
                  <a:srgbClr val="0070C0"/>
                </a:solidFill>
                <a:effectLst/>
                <a:latin typeface="Abadi" panose="020F0502020204030204" pitchFamily="34" charset="0"/>
              </a:rPr>
              <a:t>sqft_above</a:t>
            </a:r>
            <a:r>
              <a:rPr kumimoji="0" lang="fr-FR" altLang="fr-FR" sz="2000" b="0" i="0" u="none" strike="noStrike" cap="none" normalizeH="0" baseline="0" dirty="0">
                <a:ln>
                  <a:noFill/>
                </a:ln>
                <a:solidFill>
                  <a:schemeClr val="tx1"/>
                </a:solidFill>
                <a:effectLst/>
                <a:latin typeface="Abadi" panose="020F0502020204030204" pitchFamily="34" charset="0"/>
              </a:rPr>
              <a:t>, and </a:t>
            </a:r>
            <a:r>
              <a:rPr kumimoji="0" lang="fr-FR" altLang="fr-FR" sz="2000" b="0" i="0" u="none" strike="noStrike" cap="none" normalizeH="0" baseline="0" dirty="0" err="1">
                <a:ln>
                  <a:noFill/>
                </a:ln>
                <a:solidFill>
                  <a:srgbClr val="0070C0"/>
                </a:solidFill>
                <a:effectLst/>
                <a:latin typeface="Abadi" panose="020F0502020204030204" pitchFamily="34" charset="0"/>
              </a:rPr>
              <a:t>bathrooms</a:t>
            </a:r>
            <a:r>
              <a:rPr kumimoji="0" lang="fr-FR" altLang="fr-FR" sz="2000" b="0" i="0" u="none" strike="noStrike" cap="none" normalizeH="0" baseline="0" dirty="0">
                <a:ln>
                  <a:noFill/>
                </a:ln>
                <a:solidFill>
                  <a:schemeClr val="tx1"/>
                </a:solidFill>
                <a:effectLst/>
                <a:latin typeface="Abadi" panose="020F0502020204030204" pitchFamily="34" charset="0"/>
              </a:rPr>
              <a:t> have </a:t>
            </a:r>
            <a:r>
              <a:rPr kumimoji="0" lang="fr-FR" altLang="fr-FR" sz="2000" b="0" i="0" u="none" strike="noStrike" cap="none" normalizeH="0" baseline="0" dirty="0" err="1">
                <a:ln>
                  <a:noFill/>
                </a:ln>
                <a:solidFill>
                  <a:schemeClr val="tx1"/>
                </a:solidFill>
                <a:effectLst/>
                <a:latin typeface="Abadi" panose="020F0502020204030204" pitchFamily="34" charset="0"/>
              </a:rPr>
              <a:t>relatively</a:t>
            </a:r>
            <a:r>
              <a:rPr kumimoji="0" lang="fr-FR" altLang="fr-FR" sz="2000" b="0" i="0" u="none" strike="noStrike" cap="none" normalizeH="0" baseline="0" dirty="0">
                <a:ln>
                  <a:noFill/>
                </a:ln>
                <a:solidFill>
                  <a:schemeClr val="tx1"/>
                </a:solidFill>
                <a:effectLst/>
                <a:latin typeface="Abadi" panose="020F0502020204030204" pitchFamily="34" charset="0"/>
              </a:rPr>
              <a:t> </a:t>
            </a:r>
            <a:r>
              <a:rPr kumimoji="0" lang="fr-FR" altLang="fr-FR" sz="2000" b="0" i="0" u="none" strike="noStrike" cap="none" normalizeH="0" baseline="0" dirty="0">
                <a:ln>
                  <a:noFill/>
                </a:ln>
                <a:solidFill>
                  <a:srgbClr val="0070C0"/>
                </a:solidFill>
                <a:effectLst/>
                <a:latin typeface="Abadi" panose="020F0502020204030204" pitchFamily="34" charset="0"/>
              </a:rPr>
              <a:t>high positive </a:t>
            </a:r>
            <a:r>
              <a:rPr kumimoji="0" lang="fr-FR" altLang="fr-FR" sz="2000" b="0" i="0" u="none" strike="noStrike" cap="none" normalizeH="0" baseline="0" dirty="0" err="1">
                <a:ln>
                  <a:noFill/>
                </a:ln>
                <a:solidFill>
                  <a:srgbClr val="0070C0"/>
                </a:solidFill>
                <a:effectLst/>
                <a:latin typeface="Abadi" panose="020F0502020204030204" pitchFamily="34" charset="0"/>
              </a:rPr>
              <a:t>correlations</a:t>
            </a:r>
            <a:r>
              <a:rPr kumimoji="0" lang="fr-FR" altLang="fr-FR" sz="2000" b="0" i="0" u="none" strike="noStrike" cap="none" normalizeH="0" baseline="0" dirty="0">
                <a:ln>
                  <a:noFill/>
                </a:ln>
                <a:solidFill>
                  <a:srgbClr val="0070C0"/>
                </a:solidFill>
                <a:effectLst/>
                <a:latin typeface="Abadi" panose="020F0502020204030204" pitchFamily="34" charset="0"/>
              </a:rPr>
              <a:t> </a:t>
            </a:r>
            <a:r>
              <a:rPr kumimoji="0" lang="fr-FR" altLang="fr-FR" sz="2000" b="0" i="0" u="none" strike="noStrike" cap="none" normalizeH="0" baseline="0" dirty="0" err="1">
                <a:ln>
                  <a:noFill/>
                </a:ln>
                <a:solidFill>
                  <a:schemeClr val="tx1"/>
                </a:solidFill>
                <a:effectLst/>
                <a:latin typeface="Abadi" panose="020F0502020204030204" pitchFamily="34" charset="0"/>
              </a:rPr>
              <a:t>with</a:t>
            </a:r>
            <a:r>
              <a:rPr kumimoji="0" lang="fr-FR" altLang="fr-FR" sz="2000" b="0" i="0" u="none" strike="noStrike" cap="none" normalizeH="0" baseline="0" dirty="0">
                <a:ln>
                  <a:noFill/>
                </a:ln>
                <a:solidFill>
                  <a:schemeClr val="tx1"/>
                </a:solidFill>
                <a:effectLst/>
                <a:latin typeface="Abadi" panose="020F0502020204030204" pitchFamily="34" charset="0"/>
              </a:rPr>
              <a:t> </a:t>
            </a:r>
            <a:r>
              <a:rPr kumimoji="0" lang="fr-FR" altLang="fr-FR" sz="2000" b="0" i="0" u="none" strike="noStrike" cap="none" normalizeH="0" baseline="0" dirty="0" err="1">
                <a:ln>
                  <a:noFill/>
                </a:ln>
                <a:solidFill>
                  <a:schemeClr val="tx1"/>
                </a:solidFill>
                <a:effectLst/>
                <a:latin typeface="Abadi" panose="020F0502020204030204" pitchFamily="34" charset="0"/>
              </a:rPr>
              <a:t>price</a:t>
            </a:r>
            <a:r>
              <a:rPr kumimoji="0" lang="fr-FR" altLang="fr-FR" sz="2000" b="0" i="0" u="none" strike="noStrike" cap="none" normalizeH="0" baseline="0" dirty="0">
                <a:ln>
                  <a:noFill/>
                </a:ln>
                <a:solidFill>
                  <a:schemeClr val="tx1"/>
                </a:solidFill>
                <a:effectLst/>
                <a:latin typeface="Abadi" panose="020F0502020204030204" pitchFamily="34" charset="0"/>
              </a:rPr>
              <a:t>, </a:t>
            </a:r>
            <a:r>
              <a:rPr kumimoji="0" lang="fr-FR" altLang="fr-FR" sz="2000" b="0" i="0" u="none" strike="noStrike" cap="none" normalizeH="0" baseline="0" dirty="0" err="1">
                <a:ln>
                  <a:noFill/>
                </a:ln>
                <a:solidFill>
                  <a:schemeClr val="tx1"/>
                </a:solidFill>
                <a:effectLst/>
                <a:latin typeface="Abadi" panose="020F0502020204030204" pitchFamily="34" charset="0"/>
              </a:rPr>
              <a:t>suggesting</a:t>
            </a:r>
            <a:r>
              <a:rPr kumimoji="0" lang="fr-FR" altLang="fr-FR" sz="2000" b="0" i="0" u="none" strike="noStrike" cap="none" normalizeH="0" baseline="0" dirty="0">
                <a:ln>
                  <a:noFill/>
                </a:ln>
                <a:solidFill>
                  <a:schemeClr val="tx1"/>
                </a:solidFill>
                <a:effectLst/>
                <a:latin typeface="Abadi" panose="020F0502020204030204" pitchFamily="34" charset="0"/>
              </a:rPr>
              <a:t> </a:t>
            </a:r>
            <a:r>
              <a:rPr kumimoji="0" lang="fr-FR" altLang="fr-FR" sz="2000" b="0" i="0" u="none" strike="noStrike" cap="none" normalizeH="0" baseline="0" dirty="0" err="1">
                <a:ln>
                  <a:noFill/>
                </a:ln>
                <a:solidFill>
                  <a:schemeClr val="tx1"/>
                </a:solidFill>
                <a:effectLst/>
                <a:latin typeface="Abadi" panose="020F0502020204030204" pitchFamily="34" charset="0"/>
              </a:rPr>
              <a:t>they</a:t>
            </a:r>
            <a:r>
              <a:rPr kumimoji="0" lang="fr-FR" altLang="fr-FR" sz="2000" b="0" i="0" u="none" strike="noStrike" cap="none" normalizeH="0" baseline="0" dirty="0">
                <a:ln>
                  <a:noFill/>
                </a:ln>
                <a:solidFill>
                  <a:schemeClr val="tx1"/>
                </a:solidFill>
                <a:effectLst/>
                <a:latin typeface="Abadi" panose="020F0502020204030204" pitchFamily="34" charset="0"/>
              </a:rPr>
              <a:t> are important </a:t>
            </a:r>
            <a:r>
              <a:rPr kumimoji="0" lang="fr-FR" altLang="fr-FR" sz="2000" b="0" i="0" u="none" strike="noStrike" cap="none" normalizeH="0" baseline="0" dirty="0" err="1">
                <a:ln>
                  <a:noFill/>
                </a:ln>
                <a:solidFill>
                  <a:schemeClr val="tx1"/>
                </a:solidFill>
                <a:effectLst/>
                <a:latin typeface="Abadi" panose="020F0502020204030204" pitchFamily="34" charset="0"/>
              </a:rPr>
              <a:t>predictors</a:t>
            </a:r>
            <a:r>
              <a:rPr kumimoji="0" lang="fr-FR" altLang="fr-FR" sz="2000" b="0" i="0" u="none" strike="noStrike" cap="none" normalizeH="0" baseline="0" dirty="0">
                <a:ln>
                  <a:noFill/>
                </a:ln>
                <a:solidFill>
                  <a:schemeClr val="tx1"/>
                </a:solidFill>
                <a:effectLst/>
                <a:latin typeface="Abadi" panose="020F0502020204030204" pitchFamily="34" charset="0"/>
              </a:rPr>
              <a:t> for </a:t>
            </a:r>
            <a:r>
              <a:rPr kumimoji="0" lang="fr-FR" altLang="fr-FR" sz="2000" b="0" i="0" u="none" strike="noStrike" cap="none" normalizeH="0" baseline="0" dirty="0" err="1">
                <a:ln>
                  <a:noFill/>
                </a:ln>
                <a:solidFill>
                  <a:schemeClr val="tx1"/>
                </a:solidFill>
                <a:effectLst/>
                <a:latin typeface="Abadi" panose="020F0502020204030204" pitchFamily="34" charset="0"/>
              </a:rPr>
              <a:t>determining</a:t>
            </a:r>
            <a:r>
              <a:rPr kumimoji="0" lang="fr-FR" altLang="fr-FR" sz="2000" b="0" i="0" u="none" strike="noStrike" cap="none" normalizeH="0" baseline="0" dirty="0">
                <a:ln>
                  <a:noFill/>
                </a:ln>
                <a:solidFill>
                  <a:schemeClr val="tx1"/>
                </a:solidFill>
                <a:effectLst/>
                <a:latin typeface="Abadi" panose="020F0502020204030204" pitchFamily="34" charset="0"/>
              </a:rPr>
              <a:t> house </a:t>
            </a:r>
            <a:r>
              <a:rPr kumimoji="0" lang="fr-FR" altLang="fr-FR" sz="2000" b="0" i="0" u="none" strike="noStrike" cap="none" normalizeH="0" baseline="0" dirty="0" err="1">
                <a:ln>
                  <a:noFill/>
                </a:ln>
                <a:solidFill>
                  <a:schemeClr val="tx1"/>
                </a:solidFill>
                <a:effectLst/>
                <a:latin typeface="Abadi" panose="020F0502020204030204" pitchFamily="34" charset="0"/>
              </a:rPr>
              <a:t>prices</a:t>
            </a:r>
            <a:r>
              <a:rPr kumimoji="0" lang="fr-FR" altLang="fr-FR" sz="2000" b="0" i="0" u="none" strike="noStrike" cap="none" normalizeH="0" baseline="0" dirty="0">
                <a:ln>
                  <a:noFill/>
                </a:ln>
                <a:solidFill>
                  <a:schemeClr val="tx1"/>
                </a:solidFill>
                <a:effectLst/>
                <a:latin typeface="Abadi" panose="020F0502020204030204" pitchFamily="34" charset="0"/>
              </a:rPr>
              <a:t>. In </a:t>
            </a:r>
            <a:r>
              <a:rPr kumimoji="0" lang="fr-FR" altLang="fr-FR" sz="2000" b="0" i="0" u="none" strike="noStrike" cap="none" normalizeH="0" baseline="0" dirty="0" err="1">
                <a:ln>
                  <a:noFill/>
                </a:ln>
                <a:solidFill>
                  <a:schemeClr val="tx1"/>
                </a:solidFill>
                <a:effectLst/>
                <a:latin typeface="Abadi" panose="020F0502020204030204" pitchFamily="34" charset="0"/>
              </a:rPr>
              <a:t>contrast</a:t>
            </a:r>
            <a:r>
              <a:rPr kumimoji="0" lang="fr-FR" altLang="fr-FR" sz="2000" b="0" i="0" u="none" strike="noStrike" cap="none" normalizeH="0" baseline="0" dirty="0">
                <a:ln>
                  <a:noFill/>
                </a:ln>
                <a:solidFill>
                  <a:schemeClr val="tx1"/>
                </a:solidFill>
                <a:effectLst/>
                <a:latin typeface="Abadi" panose="020F0502020204030204" pitchFamily="34" charset="0"/>
              </a:rPr>
              <a:t>, </a:t>
            </a:r>
            <a:r>
              <a:rPr kumimoji="0" lang="fr-FR" altLang="fr-FR" sz="2000" b="0" i="0" u="none" strike="noStrike" cap="none" normalizeH="0" baseline="0" dirty="0" err="1">
                <a:ln>
                  <a:noFill/>
                </a:ln>
                <a:solidFill>
                  <a:schemeClr val="tx1"/>
                </a:solidFill>
                <a:effectLst/>
                <a:latin typeface="Abadi" panose="020F0502020204030204" pitchFamily="34" charset="0"/>
              </a:rPr>
              <a:t>features</a:t>
            </a:r>
            <a:r>
              <a:rPr kumimoji="0" lang="fr-FR" altLang="fr-FR" sz="2000" b="0" i="0" u="none" strike="noStrike" cap="none" normalizeH="0" baseline="0" dirty="0">
                <a:ln>
                  <a:noFill/>
                </a:ln>
                <a:solidFill>
                  <a:schemeClr val="tx1"/>
                </a:solidFill>
                <a:effectLst/>
                <a:latin typeface="Abadi" panose="020F0502020204030204" pitchFamily="34" charset="0"/>
              </a:rPr>
              <a:t> like </a:t>
            </a:r>
            <a:r>
              <a:rPr kumimoji="0" lang="fr-FR" altLang="fr-FR" sz="2000" b="0" i="0" u="none" strike="noStrike" cap="none" normalizeH="0" baseline="0" dirty="0" err="1">
                <a:ln>
                  <a:noFill/>
                </a:ln>
                <a:solidFill>
                  <a:srgbClr val="0070C0"/>
                </a:solidFill>
                <a:effectLst/>
                <a:latin typeface="Abadi" panose="020F0502020204030204" pitchFamily="34" charset="0"/>
              </a:rPr>
              <a:t>sqft_lot</a:t>
            </a:r>
            <a:r>
              <a:rPr kumimoji="0" lang="fr-FR" altLang="fr-FR" sz="2000" b="0" i="0" u="none" strike="noStrike" cap="none" normalizeH="0" baseline="0" dirty="0">
                <a:ln>
                  <a:noFill/>
                </a:ln>
                <a:solidFill>
                  <a:srgbClr val="0070C0"/>
                </a:solidFill>
                <a:effectLst/>
                <a:latin typeface="Abadi" panose="020F0502020204030204" pitchFamily="34" charset="0"/>
              </a:rPr>
              <a:t> </a:t>
            </a:r>
            <a:r>
              <a:rPr kumimoji="0" lang="fr-FR" altLang="fr-FR" sz="2000" b="0" i="0" u="none" strike="noStrike" cap="none" normalizeH="0" baseline="0" dirty="0">
                <a:ln>
                  <a:noFill/>
                </a:ln>
                <a:solidFill>
                  <a:schemeClr val="tx1"/>
                </a:solidFill>
                <a:effectLst/>
                <a:latin typeface="Abadi" panose="020F0502020204030204" pitchFamily="34" charset="0"/>
              </a:rPr>
              <a:t>and </a:t>
            </a:r>
            <a:r>
              <a:rPr kumimoji="0" lang="fr-FR" altLang="fr-FR" sz="2000" b="0" i="0" u="none" strike="noStrike" cap="none" normalizeH="0" baseline="0" dirty="0" err="1">
                <a:ln>
                  <a:noFill/>
                </a:ln>
                <a:solidFill>
                  <a:srgbClr val="0070C0"/>
                </a:solidFill>
                <a:effectLst/>
                <a:latin typeface="Abadi" panose="020F0502020204030204" pitchFamily="34" charset="0"/>
              </a:rPr>
              <a:t>month</a:t>
            </a:r>
            <a:r>
              <a:rPr kumimoji="0" lang="fr-FR" altLang="fr-FR" sz="2000" b="0" i="0" u="none" strike="noStrike" cap="none" normalizeH="0" baseline="0" dirty="0">
                <a:ln>
                  <a:noFill/>
                </a:ln>
                <a:solidFill>
                  <a:schemeClr val="tx1"/>
                </a:solidFill>
                <a:effectLst/>
                <a:latin typeface="Abadi" panose="020F0502020204030204" pitchFamily="34" charset="0"/>
              </a:rPr>
              <a:t> have </a:t>
            </a:r>
            <a:r>
              <a:rPr kumimoji="0" lang="fr-FR" altLang="fr-FR" sz="2000" b="0" i="0" u="none" strike="noStrike" cap="none" normalizeH="0" baseline="0" dirty="0">
                <a:ln>
                  <a:noFill/>
                </a:ln>
                <a:solidFill>
                  <a:srgbClr val="0070C0"/>
                </a:solidFill>
                <a:effectLst/>
                <a:latin typeface="Abadi" panose="020F0502020204030204" pitchFamily="34" charset="0"/>
              </a:rPr>
              <a:t>minimal </a:t>
            </a:r>
            <a:r>
              <a:rPr kumimoji="0" lang="fr-FR" altLang="fr-FR" sz="2000" b="0" i="0" u="none" strike="noStrike" cap="none" normalizeH="0" baseline="0" dirty="0" err="1">
                <a:ln>
                  <a:noFill/>
                </a:ln>
                <a:solidFill>
                  <a:srgbClr val="0070C0"/>
                </a:solidFill>
                <a:effectLst/>
                <a:latin typeface="Abadi" panose="020F0502020204030204" pitchFamily="34" charset="0"/>
              </a:rPr>
              <a:t>correlatio</a:t>
            </a:r>
            <a:r>
              <a:rPr lang="fr-FR" altLang="fr-FR" sz="2000" dirty="0" err="1">
                <a:solidFill>
                  <a:srgbClr val="0070C0"/>
                </a:solidFill>
                <a:latin typeface="Abadi" panose="020F0502020204030204" pitchFamily="34" charset="0"/>
              </a:rPr>
              <a:t>n</a:t>
            </a:r>
            <a:r>
              <a:rPr kumimoji="0" lang="fr-FR" altLang="fr-FR" sz="2000" b="0" i="0" u="none" strike="noStrike" cap="none" normalizeH="0" baseline="0" dirty="0" err="1">
                <a:ln>
                  <a:noFill/>
                </a:ln>
                <a:solidFill>
                  <a:srgbClr val="0070C0"/>
                </a:solidFill>
                <a:effectLst/>
                <a:latin typeface="Abadi" panose="020F0502020204030204" pitchFamily="34" charset="0"/>
              </a:rPr>
              <a:t>s</a:t>
            </a:r>
            <a:r>
              <a:rPr kumimoji="0" lang="fr-FR" altLang="fr-FR" sz="2000" b="0" i="0" u="none" strike="noStrike" cap="none" normalizeH="0" baseline="0" dirty="0">
                <a:ln>
                  <a:noFill/>
                </a:ln>
                <a:solidFill>
                  <a:schemeClr val="tx1"/>
                </a:solidFill>
                <a:effectLst/>
                <a:latin typeface="Abadi" panose="020F0502020204030204" pitchFamily="34" charset="0"/>
              </a:rPr>
              <a:t>, </a:t>
            </a:r>
            <a:r>
              <a:rPr kumimoji="0" lang="fr-FR" altLang="fr-FR" sz="2000" b="0" i="0" u="none" strike="noStrike" cap="none" normalizeH="0" baseline="0" dirty="0" err="1">
                <a:ln>
                  <a:noFill/>
                </a:ln>
                <a:solidFill>
                  <a:schemeClr val="tx1"/>
                </a:solidFill>
                <a:effectLst/>
                <a:latin typeface="Abadi" panose="020F0502020204030204" pitchFamily="34" charset="0"/>
              </a:rPr>
              <a:t>indicating</a:t>
            </a:r>
            <a:r>
              <a:rPr kumimoji="0" lang="fr-FR" altLang="fr-FR" sz="2000" b="0" i="0" u="none" strike="noStrike" cap="none" normalizeH="0" baseline="0" dirty="0">
                <a:ln>
                  <a:noFill/>
                </a:ln>
                <a:solidFill>
                  <a:schemeClr val="tx1"/>
                </a:solidFill>
                <a:effectLst/>
                <a:latin typeface="Abadi" panose="020F0502020204030204" pitchFamily="34" charset="0"/>
              </a:rPr>
              <a:t> </a:t>
            </a:r>
            <a:r>
              <a:rPr kumimoji="0" lang="fr-FR" altLang="fr-FR" sz="2000" b="0" i="0" u="none" strike="noStrike" cap="none" normalizeH="0" baseline="0" dirty="0" err="1">
                <a:ln>
                  <a:noFill/>
                </a:ln>
                <a:solidFill>
                  <a:schemeClr val="tx1"/>
                </a:solidFill>
                <a:effectLst/>
                <a:latin typeface="Abadi" panose="020F0502020204030204" pitchFamily="34" charset="0"/>
              </a:rPr>
              <a:t>they</a:t>
            </a:r>
            <a:r>
              <a:rPr kumimoji="0" lang="fr-FR" altLang="fr-FR" sz="2000" b="0" i="0" u="none" strike="noStrike" cap="none" normalizeH="0" baseline="0" dirty="0">
                <a:ln>
                  <a:noFill/>
                </a:ln>
                <a:solidFill>
                  <a:schemeClr val="tx1"/>
                </a:solidFill>
                <a:effectLst/>
                <a:latin typeface="Abadi" panose="020F0502020204030204" pitchFamily="34" charset="0"/>
              </a:rPr>
              <a:t> </a:t>
            </a:r>
            <a:r>
              <a:rPr kumimoji="0" lang="fr-FR" altLang="fr-FR" sz="2000" b="0" i="0" u="none" strike="noStrike" cap="none" normalizeH="0" baseline="0" dirty="0" err="1">
                <a:ln>
                  <a:noFill/>
                </a:ln>
                <a:solidFill>
                  <a:schemeClr val="tx1"/>
                </a:solidFill>
                <a:effectLst/>
                <a:latin typeface="Abadi" panose="020F0502020204030204" pitchFamily="34" charset="0"/>
              </a:rPr>
              <a:t>may</a:t>
            </a:r>
            <a:r>
              <a:rPr kumimoji="0" lang="fr-FR" altLang="fr-FR" sz="2000" b="0" i="0" u="none" strike="noStrike" cap="none" normalizeH="0" baseline="0" dirty="0">
                <a:ln>
                  <a:noFill/>
                </a:ln>
                <a:solidFill>
                  <a:schemeClr val="tx1"/>
                </a:solidFill>
                <a:effectLst/>
                <a:latin typeface="Abadi" panose="020F0502020204030204" pitchFamily="34" charset="0"/>
              </a:rPr>
              <a:t> have </a:t>
            </a:r>
            <a:r>
              <a:rPr kumimoji="0" lang="fr-FR" altLang="fr-FR" sz="2000" b="0" i="0" u="none" strike="noStrike" cap="none" normalizeH="0" baseline="0" dirty="0" err="1">
                <a:ln>
                  <a:noFill/>
                </a:ln>
                <a:solidFill>
                  <a:schemeClr val="tx1"/>
                </a:solidFill>
                <a:effectLst/>
                <a:latin typeface="Abadi" panose="020F0502020204030204" pitchFamily="34" charset="0"/>
              </a:rPr>
              <a:t>little</a:t>
            </a:r>
            <a:r>
              <a:rPr kumimoji="0" lang="fr-FR" altLang="fr-FR" sz="2000" b="0" i="0" u="none" strike="noStrike" cap="none" normalizeH="0" baseline="0" dirty="0">
                <a:ln>
                  <a:noFill/>
                </a:ln>
                <a:solidFill>
                  <a:schemeClr val="tx1"/>
                </a:solidFill>
                <a:effectLst/>
                <a:latin typeface="Abadi" panose="020F0502020204030204" pitchFamily="34" charset="0"/>
              </a:rPr>
              <a:t> influence on the </a:t>
            </a:r>
            <a:r>
              <a:rPr kumimoji="0" lang="fr-FR" altLang="fr-FR" sz="2000" b="0" i="0" u="none" strike="noStrike" cap="none" normalizeH="0" baseline="0" dirty="0" err="1">
                <a:ln>
                  <a:noFill/>
                </a:ln>
                <a:solidFill>
                  <a:schemeClr val="tx1"/>
                </a:solidFill>
                <a:effectLst/>
                <a:latin typeface="Abadi" panose="020F0502020204030204" pitchFamily="34" charset="0"/>
              </a:rPr>
              <a:t>pricing</a:t>
            </a:r>
            <a:r>
              <a:rPr kumimoji="0" lang="fr-FR" altLang="fr-FR" sz="2000" b="0" i="0" u="none" strike="noStrike" cap="none" normalizeH="0" baseline="0" dirty="0">
                <a:ln>
                  <a:noFill/>
                </a:ln>
                <a:solidFill>
                  <a:schemeClr val="tx1"/>
                </a:solidFill>
                <a:effectLst/>
                <a:latin typeface="Abadi" panose="020F0502020204030204" pitchFamily="34" charset="0"/>
              </a:rPr>
              <a:t> model. </a:t>
            </a:r>
          </a:p>
        </p:txBody>
      </p:sp>
    </p:spTree>
    <p:extLst>
      <p:ext uri="{BB962C8B-B14F-4D97-AF65-F5344CB8AC3E}">
        <p14:creationId xmlns:p14="http://schemas.microsoft.com/office/powerpoint/2010/main" val="422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C06198-0591-7B35-9E6B-07385494AF14}"/>
              </a:ext>
            </a:extLst>
          </p:cNvPr>
          <p:cNvSpPr>
            <a:spLocks noGrp="1"/>
          </p:cNvSpPr>
          <p:nvPr>
            <p:ph type="title"/>
          </p:nvPr>
        </p:nvSpPr>
        <p:spPr/>
        <p:txBody>
          <a:bodyPr>
            <a:normAutofit/>
          </a:bodyPr>
          <a:lstStyle/>
          <a:p>
            <a:r>
              <a:rPr lang="fr-FR" sz="3200" b="1" dirty="0" err="1">
                <a:solidFill>
                  <a:schemeClr val="tx1"/>
                </a:solidFill>
              </a:rPr>
              <a:t>Positively</a:t>
            </a:r>
            <a:r>
              <a:rPr lang="fr-FR" sz="3200" b="1" dirty="0">
                <a:solidFill>
                  <a:schemeClr val="tx1"/>
                </a:solidFill>
              </a:rPr>
              <a:t> </a:t>
            </a:r>
            <a:r>
              <a:rPr lang="fr-FR" sz="3200" b="1" dirty="0" err="1">
                <a:solidFill>
                  <a:schemeClr val="tx1"/>
                </a:solidFill>
              </a:rPr>
              <a:t>skewed</a:t>
            </a:r>
            <a:r>
              <a:rPr lang="fr-FR" sz="3200" b="1" dirty="0">
                <a:solidFill>
                  <a:schemeClr val="tx1"/>
                </a:solidFill>
              </a:rPr>
              <a:t> distribution (</a:t>
            </a:r>
            <a:r>
              <a:rPr lang="fr-FR" sz="3200" b="1" dirty="0" err="1">
                <a:solidFill>
                  <a:schemeClr val="tx1"/>
                </a:solidFill>
              </a:rPr>
              <a:t>outliers</a:t>
            </a:r>
            <a:r>
              <a:rPr lang="fr-FR" sz="3200" b="1" dirty="0">
                <a:solidFill>
                  <a:schemeClr val="tx1"/>
                </a:solidFill>
              </a:rPr>
              <a:t> at the </a:t>
            </a:r>
            <a:r>
              <a:rPr lang="fr-FR" sz="3200" b="1" dirty="0" err="1">
                <a:solidFill>
                  <a:schemeClr val="tx1"/>
                </a:solidFill>
              </a:rPr>
              <a:t>left</a:t>
            </a:r>
            <a:r>
              <a:rPr lang="fr-FR" sz="3200" b="1" dirty="0">
                <a:solidFill>
                  <a:schemeClr val="tx1"/>
                </a:solidFill>
              </a:rPr>
              <a:t> end).</a:t>
            </a:r>
          </a:p>
        </p:txBody>
      </p:sp>
      <p:pic>
        <p:nvPicPr>
          <p:cNvPr id="5122" name="Picture 2">
            <a:extLst>
              <a:ext uri="{FF2B5EF4-FFF2-40B4-BE49-F238E27FC236}">
                <a16:creationId xmlns:a16="http://schemas.microsoft.com/office/drawing/2014/main" id="{A9FFB06F-D0A4-09CA-6481-3412A9FF71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04730" y="2160588"/>
            <a:ext cx="5342578"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270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CB42F5-8D46-F0AB-510D-3DE7D58C2354}"/>
              </a:ext>
            </a:extLst>
          </p:cNvPr>
          <p:cNvSpPr>
            <a:spLocks noGrp="1"/>
          </p:cNvSpPr>
          <p:nvPr>
            <p:ph type="title"/>
          </p:nvPr>
        </p:nvSpPr>
        <p:spPr/>
        <p:txBody>
          <a:bodyPr>
            <a:normAutofit/>
          </a:bodyPr>
          <a:lstStyle/>
          <a:p>
            <a:r>
              <a:rPr lang="fr-FR" sz="3200" b="1" dirty="0" err="1">
                <a:solidFill>
                  <a:schemeClr val="tx1"/>
                </a:solidFill>
              </a:rPr>
              <a:t>Positively</a:t>
            </a:r>
            <a:r>
              <a:rPr lang="fr-FR" sz="3200" b="1" dirty="0">
                <a:solidFill>
                  <a:schemeClr val="tx1"/>
                </a:solidFill>
              </a:rPr>
              <a:t> </a:t>
            </a:r>
            <a:r>
              <a:rPr lang="fr-FR" sz="3200" b="1" dirty="0" err="1">
                <a:solidFill>
                  <a:schemeClr val="tx1"/>
                </a:solidFill>
              </a:rPr>
              <a:t>skewed</a:t>
            </a:r>
            <a:r>
              <a:rPr lang="fr-FR" sz="3200" b="1" dirty="0">
                <a:solidFill>
                  <a:schemeClr val="tx1"/>
                </a:solidFill>
              </a:rPr>
              <a:t> distribution (</a:t>
            </a:r>
            <a:r>
              <a:rPr lang="fr-FR" sz="3200" b="1" dirty="0" err="1">
                <a:solidFill>
                  <a:schemeClr val="tx1"/>
                </a:solidFill>
              </a:rPr>
              <a:t>outliers</a:t>
            </a:r>
            <a:r>
              <a:rPr lang="fr-FR" sz="3200" b="1" dirty="0">
                <a:solidFill>
                  <a:schemeClr val="tx1"/>
                </a:solidFill>
              </a:rPr>
              <a:t> at the </a:t>
            </a:r>
            <a:r>
              <a:rPr lang="fr-FR" sz="3200" b="1" dirty="0" err="1">
                <a:solidFill>
                  <a:schemeClr val="tx1"/>
                </a:solidFill>
              </a:rPr>
              <a:t>left</a:t>
            </a:r>
            <a:r>
              <a:rPr lang="fr-FR" sz="3200" b="1" dirty="0">
                <a:solidFill>
                  <a:schemeClr val="tx1"/>
                </a:solidFill>
              </a:rPr>
              <a:t> end).</a:t>
            </a:r>
            <a:endParaRPr lang="fr-FR" sz="3200" b="1" dirty="0"/>
          </a:p>
        </p:txBody>
      </p:sp>
      <p:pic>
        <p:nvPicPr>
          <p:cNvPr id="6146" name="Picture 2">
            <a:extLst>
              <a:ext uri="{FF2B5EF4-FFF2-40B4-BE49-F238E27FC236}">
                <a16:creationId xmlns:a16="http://schemas.microsoft.com/office/drawing/2014/main" id="{F815214D-2D22-1D1B-E4C9-ED26B7C6FD0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4392" y="2160588"/>
            <a:ext cx="5423254"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804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A61327-C3E1-B6B3-AE4A-1CB6BA774AB1}"/>
              </a:ext>
            </a:extLst>
          </p:cNvPr>
          <p:cNvSpPr>
            <a:spLocks noGrp="1"/>
          </p:cNvSpPr>
          <p:nvPr>
            <p:ph type="title"/>
          </p:nvPr>
        </p:nvSpPr>
        <p:spPr>
          <a:xfrm>
            <a:off x="677334" y="609600"/>
            <a:ext cx="8596668" cy="1045464"/>
          </a:xfrm>
        </p:spPr>
        <p:txBody>
          <a:bodyPr anchor="t">
            <a:noAutofit/>
          </a:bodyPr>
          <a:lstStyle/>
          <a:p>
            <a:r>
              <a:rPr lang="en-US" sz="3200" b="1" dirty="0" err="1">
                <a:solidFill>
                  <a:schemeClr val="tx1"/>
                </a:solidFill>
              </a:rPr>
              <a:t>sqft_living</a:t>
            </a:r>
            <a:r>
              <a:rPr lang="en-US" sz="3200" b="1" dirty="0">
                <a:solidFill>
                  <a:schemeClr val="tx1"/>
                </a:solidFill>
              </a:rPr>
              <a:t> has the highest correlation, we can see it in a plot:</a:t>
            </a:r>
            <a:endParaRPr lang="fr-FR" sz="3200" b="1" dirty="0">
              <a:solidFill>
                <a:schemeClr val="tx1"/>
              </a:solidFill>
            </a:endParaRPr>
          </a:p>
        </p:txBody>
      </p:sp>
      <p:pic>
        <p:nvPicPr>
          <p:cNvPr id="4098" name="Picture 2" descr="Une image contenant capture d’écran, Tracé, diagramme, texte&#10;&#10;Description générée automatiquement">
            <a:extLst>
              <a:ext uri="{FF2B5EF4-FFF2-40B4-BE49-F238E27FC236}">
                <a16:creationId xmlns:a16="http://schemas.microsoft.com/office/drawing/2014/main" id="{46F010DF-B3A4-40FD-D5A7-A30AB2A648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273" r="3" b="3"/>
          <a:stretch/>
        </p:blipFill>
        <p:spPr bwMode="auto">
          <a:xfrm>
            <a:off x="1930062" y="2186763"/>
            <a:ext cx="5423429" cy="388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423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6988E7-2B10-9072-1A32-4C686E01B96C}"/>
              </a:ext>
            </a:extLst>
          </p:cNvPr>
          <p:cNvSpPr>
            <a:spLocks noGrp="1"/>
          </p:cNvSpPr>
          <p:nvPr>
            <p:ph type="title"/>
          </p:nvPr>
        </p:nvSpPr>
        <p:spPr/>
        <p:txBody>
          <a:bodyPr>
            <a:normAutofit/>
          </a:bodyPr>
          <a:lstStyle/>
          <a:p>
            <a:pPr algn="ctr"/>
            <a:r>
              <a:rPr lang="fr-FR" sz="2800" dirty="0" err="1">
                <a:solidFill>
                  <a:schemeClr val="tx1"/>
                </a:solidFill>
              </a:rPr>
              <a:t>Heatmap</a:t>
            </a:r>
            <a:endParaRPr lang="fr-FR" sz="2800" dirty="0">
              <a:solidFill>
                <a:schemeClr val="tx1"/>
              </a:solidFill>
            </a:endParaRPr>
          </a:p>
        </p:txBody>
      </p:sp>
      <p:pic>
        <p:nvPicPr>
          <p:cNvPr id="10242" name="Picture 2">
            <a:extLst>
              <a:ext uri="{FF2B5EF4-FFF2-40B4-BE49-F238E27FC236}">
                <a16:creationId xmlns:a16="http://schemas.microsoft.com/office/drawing/2014/main" id="{7D33BA50-B92C-6619-560B-4635DC00934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31739" y="2160588"/>
            <a:ext cx="4488560"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145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AC7618F-D144-F774-6E9B-01F0F1D605EE}"/>
              </a:ext>
            </a:extLst>
          </p:cNvPr>
          <p:cNvSpPr>
            <a:spLocks noGrp="1" noChangeArrowheads="1"/>
          </p:cNvSpPr>
          <p:nvPr>
            <p:ph idx="1"/>
          </p:nvPr>
        </p:nvSpPr>
        <p:spPr bwMode="auto">
          <a:xfrm>
            <a:off x="429768" y="2054270"/>
            <a:ext cx="8844234" cy="40934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indent="0">
              <a:buNone/>
            </a:pPr>
            <a:r>
              <a:rPr lang="en-US" dirty="0"/>
              <a:t>Initially, I trained the model on the unscaled training data, and the results were as follows:</a:t>
            </a:r>
          </a:p>
          <a:p>
            <a:pPr marL="0" indent="0">
              <a:buNone/>
            </a:pPr>
            <a:br>
              <a:rPr lang="en-US" dirty="0"/>
            </a:br>
            <a:r>
              <a:rPr lang="en-US" dirty="0"/>
              <a:t>R2_score 0.68</a:t>
            </a:r>
          </a:p>
          <a:p>
            <a:pPr marL="0" indent="0">
              <a:buNone/>
            </a:pPr>
            <a:r>
              <a:rPr kumimoji="0" lang="fr-FR" altLang="fr-FR" sz="1800" b="0" i="0" u="none" strike="noStrike" cap="none" normalizeH="0" baseline="0" dirty="0">
                <a:ln>
                  <a:noFill/>
                </a:ln>
                <a:solidFill>
                  <a:schemeClr val="tx1"/>
                </a:solidFill>
                <a:effectLst/>
                <a:latin typeface="var(--jp-code-font-family)"/>
              </a:rPr>
              <a:t>RMSE: 204629.49658529108 </a:t>
            </a:r>
          </a:p>
          <a:p>
            <a:pPr marL="0" indent="0">
              <a:buNone/>
            </a:pPr>
            <a:r>
              <a:rPr kumimoji="0" lang="fr-FR" altLang="fr-FR" sz="1800" b="0" i="0" u="none" strike="noStrike" cap="none" normalizeH="0" baseline="0" dirty="0">
                <a:ln>
                  <a:noFill/>
                </a:ln>
                <a:solidFill>
                  <a:schemeClr val="tx1"/>
                </a:solidFill>
                <a:effectLst/>
                <a:latin typeface="var(--jp-code-font-family)"/>
              </a:rPr>
              <a:t>MAE: 126393.74297919509</a:t>
            </a:r>
            <a:r>
              <a:rPr kumimoji="0" lang="fr-FR" altLang="fr-FR" sz="1600" b="0" i="0" u="none" strike="noStrike" cap="none" normalizeH="0" baseline="0" dirty="0">
                <a:ln>
                  <a:noFill/>
                </a:ln>
                <a:solidFill>
                  <a:schemeClr val="tx1"/>
                </a:solidFill>
                <a:effectLst/>
              </a:rPr>
              <a:t> </a:t>
            </a:r>
            <a:endParaRPr kumimoji="0" lang="fr-FR" altLang="fr-FR" sz="4400" b="0" i="0" u="none" strike="noStrike" cap="none" normalizeH="0" baseline="0" dirty="0">
              <a:ln>
                <a:noFill/>
              </a:ln>
              <a:solidFill>
                <a:schemeClr val="tx1"/>
              </a:solidFill>
              <a:effectLst/>
              <a:latin typeface="Arial" panose="020B0604020202020204" pitchFamily="34" charset="0"/>
            </a:endParaRPr>
          </a:p>
          <a:p>
            <a:pPr marL="0" indent="0">
              <a:buNone/>
            </a:pPr>
            <a:br>
              <a:rPr lang="en-US" dirty="0"/>
            </a:br>
            <a:r>
              <a:rPr lang="en-US" dirty="0"/>
              <a:t>In the second step, I retrained the model using scaled data (for both features and targets), and as you can see, the R² score improved.</a:t>
            </a:r>
          </a:p>
          <a:p>
            <a:pPr marL="0" indent="0">
              <a:buNone/>
            </a:pPr>
            <a:br>
              <a:rPr lang="en-US" dirty="0"/>
            </a:br>
            <a:r>
              <a:rPr lang="en-US" dirty="0"/>
              <a:t>R2_score: 0.76</a:t>
            </a:r>
          </a:p>
          <a:p>
            <a:pPr marL="0" indent="0">
              <a:buNone/>
            </a:pPr>
            <a:endParaRPr lang="en-US" dirty="0"/>
          </a:p>
        </p:txBody>
      </p:sp>
    </p:spTree>
    <p:extLst>
      <p:ext uri="{BB962C8B-B14F-4D97-AF65-F5344CB8AC3E}">
        <p14:creationId xmlns:p14="http://schemas.microsoft.com/office/powerpoint/2010/main" val="2996009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BB55D6-014A-BC21-9F70-ADFE32B513AB}"/>
              </a:ext>
            </a:extLst>
          </p:cNvPr>
          <p:cNvSpPr>
            <a:spLocks noGrp="1"/>
          </p:cNvSpPr>
          <p:nvPr>
            <p:ph type="title"/>
          </p:nvPr>
        </p:nvSpPr>
        <p:spPr/>
        <p:txBody>
          <a:bodyPr>
            <a:normAutofit fontScale="90000"/>
          </a:bodyPr>
          <a:lstStyle/>
          <a:p>
            <a:r>
              <a:rPr lang="en-US" dirty="0">
                <a:solidFill>
                  <a:schemeClr val="tx1"/>
                </a:solidFill>
              </a:rPr>
              <a:t>We can see how log scaling changed the distribution:</a:t>
            </a:r>
            <a:br>
              <a:rPr lang="en-US" dirty="0">
                <a:solidFill>
                  <a:schemeClr val="tx1"/>
                </a:solidFill>
              </a:rPr>
            </a:br>
            <a:br>
              <a:rPr lang="en-US" dirty="0">
                <a:solidFill>
                  <a:schemeClr val="tx1"/>
                </a:solidFill>
              </a:rPr>
            </a:br>
            <a:r>
              <a:rPr lang="en-US" sz="2200" dirty="0">
                <a:solidFill>
                  <a:schemeClr val="tx1"/>
                </a:solidFill>
              </a:rPr>
              <a:t>1. Before scaling:</a:t>
            </a:r>
            <a:endParaRPr lang="fr-FR" sz="2200" dirty="0">
              <a:solidFill>
                <a:schemeClr val="tx1"/>
              </a:solidFill>
            </a:endParaRPr>
          </a:p>
        </p:txBody>
      </p:sp>
      <p:pic>
        <p:nvPicPr>
          <p:cNvPr id="11266" name="Picture 2">
            <a:extLst>
              <a:ext uri="{FF2B5EF4-FFF2-40B4-BE49-F238E27FC236}">
                <a16:creationId xmlns:a16="http://schemas.microsoft.com/office/drawing/2014/main" id="{51535F05-8565-5096-D3DA-96BD71782B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4506" y="2645220"/>
            <a:ext cx="4990418"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658845"/>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2263</TotalTime>
  <Words>420</Words>
  <Application>Microsoft Office PowerPoint</Application>
  <PresentationFormat>Grand écran</PresentationFormat>
  <Paragraphs>56</Paragraphs>
  <Slides>15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Abadi</vt:lpstr>
      <vt:lpstr>Arial</vt:lpstr>
      <vt:lpstr>Trebuchet MS</vt:lpstr>
      <vt:lpstr>var(--jp-code-font-family)</vt:lpstr>
      <vt:lpstr>Wingdings 3</vt:lpstr>
      <vt:lpstr>Facette</vt:lpstr>
      <vt:lpstr>Machine learning model</vt:lpstr>
      <vt:lpstr>The correlations between the numerical features and the target (price).</vt:lpstr>
      <vt:lpstr>Présentation PowerPoint</vt:lpstr>
      <vt:lpstr>Positively skewed distribution (outliers at the left end).</vt:lpstr>
      <vt:lpstr>Positively skewed distribution (outliers at the left end).</vt:lpstr>
      <vt:lpstr>sqft_living has the highest correlation, we can see it in a plot:</vt:lpstr>
      <vt:lpstr>Heatmap</vt:lpstr>
      <vt:lpstr>Présentation PowerPoint</vt:lpstr>
      <vt:lpstr>We can see how log scaling changed the distribution:  1. Before scaling:</vt:lpstr>
      <vt:lpstr>After scaling:</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Diana Shagiakhmetova</dc:creator>
  <cp:lastModifiedBy>Diana Shagiakhmetova</cp:lastModifiedBy>
  <cp:revision>19</cp:revision>
  <dcterms:created xsi:type="dcterms:W3CDTF">2024-08-22T19:49:15Z</dcterms:created>
  <dcterms:modified xsi:type="dcterms:W3CDTF">2024-08-24T09:32:52Z</dcterms:modified>
</cp:coreProperties>
</file>