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7" r:id="rId1"/>
  </p:sldMasterIdLst>
  <p:notesMasterIdLst>
    <p:notesMasterId r:id="rId22"/>
  </p:notesMasterIdLst>
  <p:sldIdLst>
    <p:sldId id="256" r:id="rId2"/>
    <p:sldId id="274" r:id="rId3"/>
    <p:sldId id="298" r:id="rId4"/>
    <p:sldId id="287" r:id="rId5"/>
    <p:sldId id="288" r:id="rId6"/>
    <p:sldId id="290" r:id="rId7"/>
    <p:sldId id="286" r:id="rId8"/>
    <p:sldId id="291" r:id="rId9"/>
    <p:sldId id="293" r:id="rId10"/>
    <p:sldId id="300" r:id="rId11"/>
    <p:sldId id="281" r:id="rId12"/>
    <p:sldId id="296" r:id="rId13"/>
    <p:sldId id="295" r:id="rId14"/>
    <p:sldId id="280" r:id="rId15"/>
    <p:sldId id="282" r:id="rId16"/>
    <p:sldId id="283" r:id="rId17"/>
    <p:sldId id="297" r:id="rId18"/>
    <p:sldId id="285" r:id="rId19"/>
    <p:sldId id="267" r:id="rId20"/>
    <p:sldId id="299" r:id="rId21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FCA3D9B-BFAE-45B8-B0EE-92FFA33C6DF1}" name="Diana Shagiakhmetova" initials="DS" userId="1e1a43df91dec4f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95A9B-5A17-4DFF-81C4-3C46F0E4883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0F9BD-ED07-4D2D-9A1E-DDD82C3407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38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0F9BD-ED07-4D2D-9A1E-DDD82C34074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0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25489-8AF4-0997-C7B3-2D39105E4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5A96D62-F0B4-9D5D-3AAC-1A5DC09930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1D38430-D5E5-6E23-DD54-5AB7A315F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BA005E-CD57-C1BD-83F6-9ACFFD478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0F9BD-ED07-4D2D-9A1E-DDD82C3407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39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0F9BD-ED07-4D2D-9A1E-DDD82C34074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303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36BFF-597A-85CA-A81E-F40575DE6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CEEB52A-7B1A-14FD-E92B-649BFB018B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AE51E16-8483-681E-C42A-585AB32F0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CD481B-30A9-79FE-C7A4-BD4BD1A52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0F9BD-ED07-4D2D-9A1E-DDD82C34074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24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0F9BD-ED07-4D2D-9A1E-DDD82C34074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89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FE99859-106B-4ACD-B3EC-A1026C30B52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C3E8-0BAF-4419-BC92-2FC68539A5A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973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9859-106B-4ACD-B3EC-A1026C30B52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C3E8-0BAF-4419-BC92-2FC68539A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6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9859-106B-4ACD-B3EC-A1026C30B52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C3E8-0BAF-4419-BC92-2FC68539A5A8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10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9859-106B-4ACD-B3EC-A1026C30B52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4AC3E8-0BAF-4419-BC92-2FC68539A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05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9859-106B-4ACD-B3EC-A1026C30B52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C3E8-0BAF-4419-BC92-2FC68539A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9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9859-106B-4ACD-B3EC-A1026C30B52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C3E8-0BAF-4419-BC92-2FC68539A5A8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563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9859-106B-4ACD-B3EC-A1026C30B52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C3E8-0BAF-4419-BC92-2FC68539A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3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9859-106B-4ACD-B3EC-A1026C30B52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C3E8-0BAF-4419-BC92-2FC68539A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57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9859-106B-4ACD-B3EC-A1026C30B52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C3E8-0BAF-4419-BC92-2FC68539A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75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9859-106B-4ACD-B3EC-A1026C30B52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C3E8-0BAF-4419-BC92-2FC68539A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9859-106B-4ACD-B3EC-A1026C30B52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C3E8-0BAF-4419-BC92-2FC68539A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28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9859-106B-4ACD-B3EC-A1026C30B52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C3E8-0BAF-4419-BC92-2FC68539A5A8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6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FE99859-106B-4ACD-B3EC-A1026C30B52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14AC3E8-0BAF-4419-BC92-2FC68539A5A8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82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aungpyaeap/supermarket-sales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AEE668-94EB-42CE-9A9A-5795C97EF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71102B-E668-3E5B-E249-C761199E4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fr-FR" sz="4400"/>
              <a:t>ANALISYS OF SUPERMARKET SALES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8B6B4E-9545-418F-A838-ED276EF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rgbClr val="3DA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 descr="Une image contenant texte, scène, Commerce de proximité, Magasin&#10;&#10;Description générée automatiquement">
            <a:extLst>
              <a:ext uri="{FF2B5EF4-FFF2-40B4-BE49-F238E27FC236}">
                <a16:creationId xmlns:a16="http://schemas.microsoft.com/office/drawing/2014/main" id="{4FA28690-3791-0E1B-9DDB-E1DE63ADD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523" y="1489725"/>
            <a:ext cx="7186397" cy="439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8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6C8E7F-6C76-4953-BAE4-12BB009F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B45A2DA-47B9-CD8F-947A-665715A3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all" dirty="0"/>
              <a:t>DATA </a:t>
            </a:r>
            <a:r>
              <a:rPr lang="en-US" sz="4000" cap="all" dirty="0" err="1"/>
              <a:t>VISUALIsATION</a:t>
            </a:r>
            <a:endParaRPr lang="en-US" sz="4000" cap="al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F407EB-DEE0-45A7-8D9C-905C9E848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2B0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personne, texte, habits, capture d’écran&#10;&#10;Description générée automatiquement">
            <a:extLst>
              <a:ext uri="{FF2B5EF4-FFF2-40B4-BE49-F238E27FC236}">
                <a16:creationId xmlns:a16="http://schemas.microsoft.com/office/drawing/2014/main" id="{FE9C08DF-257D-2502-AAE6-E98CD7BC5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1485681"/>
            <a:ext cx="6909577" cy="38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1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42DDF5-8A7E-DBAB-A6DA-E0E5D2823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180D879-391A-7F2B-6748-8FBAE16A1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735386"/>
              </p:ext>
            </p:extLst>
          </p:nvPr>
        </p:nvGraphicFramePr>
        <p:xfrm>
          <a:off x="744717" y="1388395"/>
          <a:ext cx="3601039" cy="294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4601">
                  <a:extLst>
                    <a:ext uri="{9D8B030D-6E8A-4147-A177-3AD203B41FA5}">
                      <a16:colId xmlns:a16="http://schemas.microsoft.com/office/drawing/2014/main" val="2462546167"/>
                    </a:ext>
                  </a:extLst>
                </a:gridCol>
                <a:gridCol w="1296438">
                  <a:extLst>
                    <a:ext uri="{9D8B030D-6E8A-4147-A177-3AD203B41FA5}">
                      <a16:colId xmlns:a16="http://schemas.microsoft.com/office/drawing/2014/main" val="1795021450"/>
                    </a:ext>
                  </a:extLst>
                </a:gridCol>
              </a:tblGrid>
              <a:tr h="358734">
                <a:tc>
                  <a:txBody>
                    <a:bodyPr/>
                    <a:lstStyle/>
                    <a:p>
                      <a:pPr algn="ctr"/>
                      <a:r>
                        <a:rPr kumimoji="0" lang="fr-FR" altLang="fr-FR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PRODUCT LINE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72982" marR="172982" marT="86491" marB="8649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altLang="fr-FR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TOTAL ($)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72982" marR="172982" marT="86491" marB="86491"/>
                </a:tc>
                <a:extLst>
                  <a:ext uri="{0D108BD9-81ED-4DB2-BD59-A6C34878D82A}">
                    <a16:rowId xmlns:a16="http://schemas.microsoft.com/office/drawing/2014/main" val="4130411740"/>
                  </a:ext>
                </a:extLst>
              </a:tr>
              <a:tr h="407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Food and </a:t>
                      </a:r>
                      <a:r>
                        <a:rPr kumimoji="0" lang="fr-FR" altLang="fr-FR" sz="14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beverages</a:t>
                      </a:r>
                      <a:endParaRPr lang="fr-FR" sz="14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72982" marR="172982" marT="86491" marB="8649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altLang="fr-FR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56,144.84</a:t>
                      </a:r>
                      <a:endParaRPr lang="fr-FR" sz="14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72982" marR="172982" marT="86491" marB="86491"/>
                </a:tc>
                <a:extLst>
                  <a:ext uri="{0D108BD9-81ED-4DB2-BD59-A6C34878D82A}">
                    <a16:rowId xmlns:a16="http://schemas.microsoft.com/office/drawing/2014/main" val="2779934813"/>
                  </a:ext>
                </a:extLst>
              </a:tr>
              <a:tr h="407294">
                <a:tc>
                  <a:txBody>
                    <a:bodyPr/>
                    <a:lstStyle/>
                    <a:p>
                      <a:r>
                        <a:rPr kumimoji="0" lang="fr-FR" altLang="fr-FR" sz="1400" b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Sports and travel</a:t>
                      </a:r>
                      <a:endParaRPr lang="fr-FR" sz="140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72982" marR="172982" marT="86491" marB="8649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altLang="fr-FR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55,122.83</a:t>
                      </a:r>
                      <a:endParaRPr lang="fr-FR" sz="14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72982" marR="172982" marT="86491" marB="86491"/>
                </a:tc>
                <a:extLst>
                  <a:ext uri="{0D108BD9-81ED-4DB2-BD59-A6C34878D82A}">
                    <a16:rowId xmlns:a16="http://schemas.microsoft.com/office/drawing/2014/main" val="1738466744"/>
                  </a:ext>
                </a:extLst>
              </a:tr>
              <a:tr h="407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4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Electronic</a:t>
                      </a:r>
                      <a:r>
                        <a:rPr kumimoji="0" lang="fr-FR" altLang="fr-FR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fr-FR" altLang="fr-FR" sz="14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accessories</a:t>
                      </a: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72982" marR="172982" marT="86491" marB="8649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altLang="fr-FR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54,357.53</a:t>
                      </a:r>
                      <a:endParaRPr lang="fr-FR" sz="14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72982" marR="172982" marT="86491" marB="86491"/>
                </a:tc>
                <a:extLst>
                  <a:ext uri="{0D108BD9-81ED-4DB2-BD59-A6C34878D82A}">
                    <a16:rowId xmlns:a16="http://schemas.microsoft.com/office/drawing/2014/main" val="4262219454"/>
                  </a:ext>
                </a:extLst>
              </a:tr>
              <a:tr h="407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Fashion </a:t>
                      </a:r>
                      <a:r>
                        <a:rPr kumimoji="0" lang="fr-FR" altLang="fr-FR" sz="14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accessories</a:t>
                      </a: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72982" marR="172982" marT="86491" marB="8649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altLang="fr-FR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54,305.89</a:t>
                      </a:r>
                      <a:endParaRPr lang="fr-FR" sz="14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72982" marR="172982" marT="86491" marB="86491"/>
                </a:tc>
                <a:extLst>
                  <a:ext uri="{0D108BD9-81ED-4DB2-BD59-A6C34878D82A}">
                    <a16:rowId xmlns:a16="http://schemas.microsoft.com/office/drawing/2014/main" val="2682783311"/>
                  </a:ext>
                </a:extLst>
              </a:tr>
              <a:tr h="480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Home and lifestyle</a:t>
                      </a:r>
                      <a:endParaRPr lang="fr-FR" sz="14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72982" marR="172982" marT="86491" marB="8649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altLang="fr-FR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53,861.91</a:t>
                      </a:r>
                      <a:endParaRPr lang="fr-FR" sz="14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72982" marR="172982" marT="86491" marB="86491"/>
                </a:tc>
                <a:extLst>
                  <a:ext uri="{0D108BD9-81ED-4DB2-BD59-A6C34878D82A}">
                    <a16:rowId xmlns:a16="http://schemas.microsoft.com/office/drawing/2014/main" val="3941196360"/>
                  </a:ext>
                </a:extLst>
              </a:tr>
              <a:tr h="3098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4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Health</a:t>
                      </a:r>
                      <a:r>
                        <a:rPr kumimoji="0" lang="fr-FR" altLang="fr-FR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 and beauty</a:t>
                      </a:r>
                      <a:endParaRPr lang="fr-FR" sz="14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72982" marR="172982" marT="86491" marB="8649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altLang="fr-FR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49,193.74 </a:t>
                      </a:r>
                      <a:endParaRPr lang="fr-FR" sz="14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72982" marR="172982" marT="86491" marB="86491"/>
                </a:tc>
                <a:extLst>
                  <a:ext uri="{0D108BD9-81ED-4DB2-BD59-A6C34878D82A}">
                    <a16:rowId xmlns:a16="http://schemas.microsoft.com/office/drawing/2014/main" val="3771088952"/>
                  </a:ext>
                </a:extLst>
              </a:tr>
            </a:tbl>
          </a:graphicData>
        </a:graphic>
      </p:graphicFrame>
      <p:pic>
        <p:nvPicPr>
          <p:cNvPr id="9217" name="Picture 1">
            <a:extLst>
              <a:ext uri="{FF2B5EF4-FFF2-40B4-BE49-F238E27FC236}">
                <a16:creationId xmlns:a16="http://schemas.microsoft.com/office/drawing/2014/main" id="{B5B3B130-2C55-DA24-A63D-F43EE05E8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87" y="565608"/>
            <a:ext cx="6099143" cy="420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04E2A0B-B4C9-724F-B856-9C5AB3D5E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46532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728FBA6F-EAC0-77D5-CA5F-6CD4C7CC1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0132" y="323166"/>
            <a:ext cx="3525625" cy="1065229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chemeClr val="tx1"/>
                </a:solidFill>
              </a:rPr>
              <a:t>TOTAL SALES BY PRODUCT LINE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1392931-1E54-F71A-BF5F-BEE0CD6DD8A0}"/>
              </a:ext>
            </a:extLst>
          </p:cNvPr>
          <p:cNvSpPr txBox="1"/>
          <p:nvPr/>
        </p:nvSpPr>
        <p:spPr>
          <a:xfrm>
            <a:off x="527902" y="5212278"/>
            <a:ext cx="111236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Food and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Beverages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has the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highest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sales. This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category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leading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in total sales,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indicating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strong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demand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Fashion Accessories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Electronic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Accessories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and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Sports and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Travel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all show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relatively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similar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sales,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suggesting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steady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performance but no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significant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disparity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among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them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Health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and Beauty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has the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lowest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sales,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which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might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indicate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some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challenges 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this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product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line,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whether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it's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lower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customer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interest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or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competition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other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categories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fr-FR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2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1937DA-A69B-A66B-9B3B-A0AD5CC34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267" y="289371"/>
            <a:ext cx="2872908" cy="1555864"/>
          </a:xfrm>
        </p:spPr>
        <p:txBody>
          <a:bodyPr>
            <a:noAutofit/>
          </a:bodyPr>
          <a:lstStyle/>
          <a:p>
            <a:r>
              <a:rPr lang="fr-FR" sz="3200" dirty="0">
                <a:solidFill>
                  <a:schemeClr val="tx1"/>
                </a:solidFill>
              </a:rPr>
              <a:t>QUANTITY SOLD BY PRODUCT LINE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57230A0-104D-18D5-6D9E-DD3EC4F87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363493"/>
              </p:ext>
            </p:extLst>
          </p:nvPr>
        </p:nvGraphicFramePr>
        <p:xfrm>
          <a:off x="740521" y="1845235"/>
          <a:ext cx="2725055" cy="26331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413">
                  <a:extLst>
                    <a:ext uri="{9D8B030D-6E8A-4147-A177-3AD203B41FA5}">
                      <a16:colId xmlns:a16="http://schemas.microsoft.com/office/drawing/2014/main" val="1240260012"/>
                    </a:ext>
                  </a:extLst>
                </a:gridCol>
                <a:gridCol w="995642">
                  <a:extLst>
                    <a:ext uri="{9D8B030D-6E8A-4147-A177-3AD203B41FA5}">
                      <a16:colId xmlns:a16="http://schemas.microsoft.com/office/drawing/2014/main" val="3663008761"/>
                    </a:ext>
                  </a:extLst>
                </a:gridCol>
              </a:tblGrid>
              <a:tr h="36202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PRODUCT LINE</a:t>
                      </a:r>
                      <a:endParaRPr lang="fr-FR" sz="14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QUANTITY SOLD</a:t>
                      </a:r>
                      <a:endParaRPr lang="fr-FR" sz="14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53363"/>
                  </a:ext>
                </a:extLst>
              </a:tr>
              <a:tr h="3620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Fashion </a:t>
                      </a:r>
                      <a:r>
                        <a:rPr kumimoji="0" lang="fr-FR" altLang="fr-FR" sz="14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accessories</a:t>
                      </a:r>
                      <a:r>
                        <a:rPr kumimoji="0" lang="fr-FR" altLang="fr-FR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178</a:t>
                      </a:r>
                      <a:endParaRPr lang="fr-FR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434830"/>
                  </a:ext>
                </a:extLst>
              </a:tr>
              <a:tr h="3620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Food and </a:t>
                      </a:r>
                      <a:r>
                        <a:rPr kumimoji="0" lang="fr-FR" altLang="fr-FR" sz="14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beverages</a:t>
                      </a:r>
                      <a:r>
                        <a:rPr kumimoji="0" lang="fr-FR" altLang="fr-FR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174</a:t>
                      </a:r>
                      <a:endParaRPr lang="fr-FR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08918"/>
                  </a:ext>
                </a:extLst>
              </a:tr>
              <a:tr h="3620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Electronic</a:t>
                      </a:r>
                      <a:r>
                        <a:rPr kumimoji="0" lang="fr-FR" altLang="fr-FR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kumimoji="0" lang="fr-FR" altLang="fr-FR" sz="14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accessories</a:t>
                      </a:r>
                      <a:r>
                        <a:rPr kumimoji="0" lang="fr-FR" altLang="fr-FR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170</a:t>
                      </a:r>
                      <a:endParaRPr lang="fr-FR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743425"/>
                  </a:ext>
                </a:extLst>
              </a:tr>
              <a:tr h="2590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Sports and </a:t>
                      </a:r>
                      <a:r>
                        <a:rPr kumimoji="0" lang="fr-FR" altLang="fr-FR" sz="14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travel</a:t>
                      </a:r>
                      <a:r>
                        <a:rPr kumimoji="0" lang="fr-FR" altLang="fr-FR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166</a:t>
                      </a:r>
                      <a:endParaRPr lang="fr-FR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00575"/>
                  </a:ext>
                </a:extLst>
              </a:tr>
              <a:tr h="3620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Home and lifestyle </a:t>
                      </a: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160</a:t>
                      </a:r>
                      <a:endParaRPr lang="fr-FR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0185"/>
                  </a:ext>
                </a:extLst>
              </a:tr>
              <a:tr h="362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4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Health</a:t>
                      </a:r>
                      <a:r>
                        <a:rPr kumimoji="0" lang="fr-FR" altLang="fr-FR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and beauty </a:t>
                      </a: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152</a:t>
                      </a:r>
                      <a:endParaRPr lang="fr-FR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95483"/>
                  </a:ext>
                </a:extLst>
              </a:tr>
            </a:tbl>
          </a:graphicData>
        </a:graphic>
      </p:graphicFrame>
      <p:pic>
        <p:nvPicPr>
          <p:cNvPr id="6" name="Image 5" descr="Une image contenant texte, diagramme, ligne&#10;&#10;Description générée automatiquement">
            <a:extLst>
              <a:ext uri="{FF2B5EF4-FFF2-40B4-BE49-F238E27FC236}">
                <a16:creationId xmlns:a16="http://schemas.microsoft.com/office/drawing/2014/main" id="{48F58158-D4C8-64EC-D214-6FB749D28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175" y="210312"/>
            <a:ext cx="8284465" cy="504748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43A2BB6-3B70-87BC-AB1A-4CB9B5D30261}"/>
              </a:ext>
            </a:extLst>
          </p:cNvPr>
          <p:cNvSpPr txBox="1"/>
          <p:nvPr/>
        </p:nvSpPr>
        <p:spPr>
          <a:xfrm>
            <a:off x="143256" y="5336859"/>
            <a:ext cx="117866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Fashion Accessories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and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Food and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Beverages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are the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highest-selling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categories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showing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robust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demand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from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customers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These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categories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likely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have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broad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appeal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making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them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key areas to focus on for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growth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Electronic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Accessories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and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Sports and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Travel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fr-FR" altLang="fr-FR" sz="1400" dirty="0">
                <a:latin typeface="Century Gothic" panose="020B0502020202020204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show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solid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performance, but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there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may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untapped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potential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for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growth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here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Health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and Beauty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has the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lowest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quantity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sold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which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could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signal a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need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for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improvement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product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offerings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customer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engagement, or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market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visibility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0251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071FF-52CD-3443-61AA-1BF1EAED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898" y="96248"/>
            <a:ext cx="3543320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cap="all" spc="100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AVERAGE RATING BY PRODUCT LINE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55F500A-598F-03E3-E4C4-E162A8244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4732" y="5655431"/>
            <a:ext cx="1177562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Food and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Beverages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(7.11) and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Fashion Accessories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(7.03) have the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highest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ratings,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indicating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customer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satisfaction 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these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categories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relatively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high.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Home and Lifestyle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(6.84)</a:t>
            </a:r>
            <a:r>
              <a:rPr lang="fr-FR" alt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Sports and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Travel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(6.92)</a:t>
            </a:r>
            <a:r>
              <a:rPr lang="fr-FR" alt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,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Electronis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accessories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(6.92)</a:t>
            </a:r>
            <a:r>
              <a:rPr lang="fr-FR" alt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have the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lowest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ratings,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suggesting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may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be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room for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improvement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these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categories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3" name="Picture 1">
            <a:extLst>
              <a:ext uri="{FF2B5EF4-FFF2-40B4-BE49-F238E27FC236}">
                <a16:creationId xmlns:a16="http://schemas.microsoft.com/office/drawing/2014/main" id="{D049481F-0DEE-1AF5-9C4B-88E609AC0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2542" y="396791"/>
            <a:ext cx="5299568" cy="496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22878905-D25F-DC3C-1C37-F7A567B5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7EBEEA6-7EF2-8C12-5D5F-A9730485F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219457"/>
              </p:ext>
            </p:extLst>
          </p:nvPr>
        </p:nvGraphicFramePr>
        <p:xfrm>
          <a:off x="761998" y="1583594"/>
          <a:ext cx="3543317" cy="3840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31681">
                  <a:extLst>
                    <a:ext uri="{9D8B030D-6E8A-4147-A177-3AD203B41FA5}">
                      <a16:colId xmlns:a16="http://schemas.microsoft.com/office/drawing/2014/main" val="1514798519"/>
                    </a:ext>
                  </a:extLst>
                </a:gridCol>
                <a:gridCol w="1311636">
                  <a:extLst>
                    <a:ext uri="{9D8B030D-6E8A-4147-A177-3AD203B41FA5}">
                      <a16:colId xmlns:a16="http://schemas.microsoft.com/office/drawing/2014/main" val="1315245887"/>
                    </a:ext>
                  </a:extLst>
                </a:gridCol>
              </a:tblGrid>
              <a:tr h="28025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PRODUCT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80313"/>
                  </a:ext>
                </a:extLst>
              </a:tr>
              <a:tr h="443738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fr-FR" sz="1600" b="0" u="none" strike="noStrike" kern="1200" baseline="0" dirty="0">
                          <a:ln>
                            <a:noFill/>
                          </a:ln>
                          <a:solidFill>
                            <a:srgbClr val="2E2B21"/>
                          </a:solidFill>
                          <a:effectLst/>
                        </a:rPr>
                        <a:t>Food and </a:t>
                      </a:r>
                      <a:r>
                        <a:rPr lang="fr-FR" sz="1600" b="0" u="none" strike="noStrike" kern="1200" baseline="0" dirty="0" err="1">
                          <a:ln>
                            <a:noFill/>
                          </a:ln>
                          <a:solidFill>
                            <a:srgbClr val="2E2B21"/>
                          </a:solidFill>
                          <a:effectLst/>
                        </a:rPr>
                        <a:t>beverages</a:t>
                      </a:r>
                      <a:endParaRPr lang="fr-FR" sz="1600" b="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u="none" strike="noStrike" kern="1200" baseline="0" dirty="0">
                          <a:ln>
                            <a:noFill/>
                          </a:ln>
                          <a:solidFill>
                            <a:srgbClr val="2E2B21"/>
                          </a:solidFill>
                          <a:effectLst/>
                        </a:rPr>
                        <a:t>7.11</a:t>
                      </a:r>
                      <a:endParaRPr lang="fr-FR" sz="1600" b="0" u="none" strike="noStrike" dirty="0">
                        <a:effectLst/>
                      </a:endParaRPr>
                    </a:p>
                    <a:p>
                      <a:pPr algn="ctr"/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89133"/>
                  </a:ext>
                </a:extLst>
              </a:tr>
              <a:tr h="443738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fr-FR" sz="1600" b="0" u="none" strike="noStrike" kern="1200" baseline="0" dirty="0">
                          <a:ln>
                            <a:noFill/>
                          </a:ln>
                          <a:solidFill>
                            <a:srgbClr val="2E2B21"/>
                          </a:solidFill>
                          <a:effectLst/>
                        </a:rPr>
                        <a:t>Fashion </a:t>
                      </a:r>
                      <a:r>
                        <a:rPr lang="fr-FR" sz="1600" b="0" u="none" strike="noStrike" kern="1200" baseline="0" dirty="0" err="1">
                          <a:ln>
                            <a:noFill/>
                          </a:ln>
                          <a:solidFill>
                            <a:srgbClr val="2E2B21"/>
                          </a:solidFill>
                          <a:effectLst/>
                        </a:rPr>
                        <a:t>accessories</a:t>
                      </a:r>
                      <a:endParaRPr lang="fr-FR" sz="1600" b="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u="none" strike="noStrike" kern="1200" baseline="0" dirty="0">
                          <a:ln>
                            <a:noFill/>
                          </a:ln>
                          <a:solidFill>
                            <a:srgbClr val="2E2B21"/>
                          </a:solidFill>
                          <a:effectLst/>
                        </a:rPr>
                        <a:t>7.03</a:t>
                      </a:r>
                      <a:endParaRPr lang="fr-FR" sz="1600" b="0" u="none" strike="noStrike" dirty="0">
                        <a:effectLst/>
                      </a:endParaRPr>
                    </a:p>
                    <a:p>
                      <a:pPr algn="ctr"/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3170"/>
                  </a:ext>
                </a:extLst>
              </a:tr>
              <a:tr h="443738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fr-FR" sz="1600" b="0" u="none" strike="noStrike" kern="1200" baseline="0" dirty="0" err="1">
                          <a:ln>
                            <a:noFill/>
                          </a:ln>
                          <a:solidFill>
                            <a:srgbClr val="2E2B21"/>
                          </a:solidFill>
                          <a:effectLst/>
                        </a:rPr>
                        <a:t>Health</a:t>
                      </a:r>
                      <a:r>
                        <a:rPr lang="fr-FR" sz="1600" b="0" u="none" strike="noStrike" kern="1200" baseline="0" dirty="0">
                          <a:ln>
                            <a:noFill/>
                          </a:ln>
                          <a:solidFill>
                            <a:srgbClr val="2E2B21"/>
                          </a:solidFill>
                          <a:effectLst/>
                        </a:rPr>
                        <a:t> and beauty</a:t>
                      </a:r>
                      <a:endParaRPr lang="fr-FR" sz="1600" b="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u="none" strike="noStrike" kern="1200" baseline="0" dirty="0">
                          <a:ln>
                            <a:noFill/>
                          </a:ln>
                          <a:solidFill>
                            <a:srgbClr val="2E2B21"/>
                          </a:solidFill>
                          <a:effectLst/>
                        </a:rPr>
                        <a:t>7.00</a:t>
                      </a:r>
                      <a:endParaRPr lang="fr-FR" sz="1600" b="0" u="none" strike="noStrike" dirty="0">
                        <a:effectLst/>
                      </a:endParaRPr>
                    </a:p>
                    <a:p>
                      <a:pPr algn="ctr"/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622295"/>
                  </a:ext>
                </a:extLst>
              </a:tr>
              <a:tr h="443738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fr-FR" sz="1600" b="0" u="none" strike="noStrike" kern="1200" baseline="0" dirty="0" err="1">
                          <a:ln>
                            <a:noFill/>
                          </a:ln>
                          <a:solidFill>
                            <a:srgbClr val="2E2B21"/>
                          </a:solidFill>
                          <a:effectLst/>
                        </a:rPr>
                        <a:t>Electronic</a:t>
                      </a:r>
                      <a:r>
                        <a:rPr lang="fr-FR" sz="1600" b="0" u="none" strike="noStrike" kern="1200" baseline="0" dirty="0">
                          <a:ln>
                            <a:noFill/>
                          </a:ln>
                          <a:solidFill>
                            <a:srgbClr val="2E2B21"/>
                          </a:solidFill>
                          <a:effectLst/>
                        </a:rPr>
                        <a:t> </a:t>
                      </a:r>
                      <a:r>
                        <a:rPr lang="fr-FR" sz="1600" b="0" u="none" strike="noStrike" kern="1200" baseline="0" dirty="0" err="1">
                          <a:ln>
                            <a:noFill/>
                          </a:ln>
                          <a:solidFill>
                            <a:srgbClr val="2E2B21"/>
                          </a:solidFill>
                          <a:effectLst/>
                        </a:rPr>
                        <a:t>accessories</a:t>
                      </a:r>
                      <a:endParaRPr lang="fr-FR" sz="1600" b="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u="none" strike="noStrike" kern="1200" baseline="0" dirty="0">
                          <a:ln>
                            <a:noFill/>
                          </a:ln>
                          <a:solidFill>
                            <a:srgbClr val="2E2B21"/>
                          </a:solidFill>
                          <a:effectLst/>
                        </a:rPr>
                        <a:t>6.92</a:t>
                      </a:r>
                      <a:endParaRPr lang="fr-FR" sz="1600" b="0" u="none" strike="noStrike" dirty="0">
                        <a:effectLst/>
                      </a:endParaRPr>
                    </a:p>
                    <a:p>
                      <a:pPr algn="ctr"/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65797"/>
                  </a:ext>
                </a:extLst>
              </a:tr>
              <a:tr h="443738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fr-FR" sz="1600" b="0" u="none" strike="noStrike" kern="1200" baseline="0" dirty="0">
                          <a:ln>
                            <a:noFill/>
                          </a:ln>
                          <a:solidFill>
                            <a:srgbClr val="2E2B21"/>
                          </a:solidFill>
                          <a:effectLst/>
                        </a:rPr>
                        <a:t>Sports and </a:t>
                      </a:r>
                      <a:r>
                        <a:rPr lang="fr-FR" sz="1600" b="0" u="none" strike="noStrike" kern="1200" baseline="0" dirty="0" err="1">
                          <a:ln>
                            <a:noFill/>
                          </a:ln>
                          <a:solidFill>
                            <a:srgbClr val="2E2B21"/>
                          </a:solidFill>
                          <a:effectLst/>
                        </a:rPr>
                        <a:t>travel</a:t>
                      </a:r>
                      <a:endParaRPr lang="fr-FR" sz="1600" b="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u="none" strike="noStrike" kern="1200" baseline="0" dirty="0">
                          <a:ln>
                            <a:noFill/>
                          </a:ln>
                          <a:solidFill>
                            <a:srgbClr val="2E2B21"/>
                          </a:solidFill>
                          <a:effectLst/>
                        </a:rPr>
                        <a:t>6.92</a:t>
                      </a:r>
                      <a:endParaRPr lang="fr-FR" sz="1600" b="0" u="none" strike="noStrike" dirty="0">
                        <a:effectLst/>
                      </a:endParaRPr>
                    </a:p>
                    <a:p>
                      <a:pPr algn="ctr"/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55572"/>
                  </a:ext>
                </a:extLst>
              </a:tr>
              <a:tr h="443738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fr-FR" sz="1600" b="0" u="none" strike="noStrike" kern="1200" baseline="0" dirty="0">
                          <a:ln>
                            <a:noFill/>
                          </a:ln>
                          <a:solidFill>
                            <a:srgbClr val="2E2B21"/>
                          </a:solidFill>
                          <a:effectLst/>
                        </a:rPr>
                        <a:t>Home and lifestyle</a:t>
                      </a:r>
                      <a:endParaRPr lang="fr-FR" sz="1600" b="0" u="none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u="none" strike="noStrike" kern="1200" baseline="0" dirty="0">
                          <a:ln>
                            <a:noFill/>
                          </a:ln>
                          <a:solidFill>
                            <a:srgbClr val="2E2B21"/>
                          </a:solidFill>
                          <a:effectLst/>
                        </a:rPr>
                        <a:t>6.84</a:t>
                      </a:r>
                      <a:endParaRPr lang="fr-FR" sz="1600" b="0" u="none" strike="noStrike" dirty="0">
                        <a:effectLst/>
                      </a:endParaRPr>
                    </a:p>
                    <a:p>
                      <a:pPr algn="ctr"/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2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6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4F6A0-AC38-84DC-4EEC-907545A6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218" y="362177"/>
            <a:ext cx="3911535" cy="11312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TOTAL SALES BY DAY PERIOD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B7EA48-922E-22D8-3EF4-2F6E278C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791" y="4758137"/>
            <a:ext cx="10927079" cy="16045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Afternoon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remains the most profitable period, and the </a:t>
            </a:r>
            <a:r>
              <a:rPr lang="en-US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Evening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follows closely behind, which suggests that customers tend to make purchases later in the day. The </a:t>
            </a:r>
            <a:r>
              <a:rPr lang="en-US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Morning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sales are significantly lower.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Consider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running promotions or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offers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in the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Morning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to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increase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customer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flow and sales.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Focus on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maintaining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or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expanding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marketing efforts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during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the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Afternoon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and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Evening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as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they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are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your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stronger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periods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D45345B-7B22-67D3-3ABD-332435C33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84338"/>
              </p:ext>
            </p:extLst>
          </p:nvPr>
        </p:nvGraphicFramePr>
        <p:xfrm>
          <a:off x="970216" y="1770970"/>
          <a:ext cx="4055537" cy="24320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74043">
                  <a:extLst>
                    <a:ext uri="{9D8B030D-6E8A-4147-A177-3AD203B41FA5}">
                      <a16:colId xmlns:a16="http://schemas.microsoft.com/office/drawing/2014/main" val="2803901346"/>
                    </a:ext>
                  </a:extLst>
                </a:gridCol>
                <a:gridCol w="2281494">
                  <a:extLst>
                    <a:ext uri="{9D8B030D-6E8A-4147-A177-3AD203B41FA5}">
                      <a16:colId xmlns:a16="http://schemas.microsoft.com/office/drawing/2014/main" val="2182332034"/>
                    </a:ext>
                  </a:extLst>
                </a:gridCol>
              </a:tblGrid>
              <a:tr h="63796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DAY PERIOD</a:t>
                      </a:r>
                      <a:endParaRPr lang="fr-FR" sz="2000" b="0" u="none" strike="noStrike" dirty="0">
                        <a:effectLst/>
                      </a:endParaRPr>
                    </a:p>
                    <a:p>
                      <a:endParaRPr lang="fr-FR" sz="2000" dirty="0">
                        <a:latin typeface="Century Gothic" panose="020B0502020202020204" pitchFamily="34" charset="0"/>
                      </a:endParaRPr>
                    </a:p>
                  </a:txBody>
                  <a:tcPr marL="113574" marR="113574" marT="56787" marB="56787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u="none" strike="noStrike" kern="12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TOTAL ($)</a:t>
                      </a:r>
                      <a:endParaRPr lang="fr-FR" sz="2000" b="0" u="none" strike="noStrike" dirty="0">
                        <a:effectLst/>
                      </a:endParaRPr>
                    </a:p>
                    <a:p>
                      <a:endParaRPr lang="fr-FR" sz="2000" dirty="0">
                        <a:latin typeface="Century Gothic" panose="020B0502020202020204" pitchFamily="34" charset="0"/>
                      </a:endParaRPr>
                    </a:p>
                  </a:txBody>
                  <a:tcPr marL="113574" marR="113574" marT="56787" marB="56787"/>
                </a:tc>
                <a:extLst>
                  <a:ext uri="{0D108BD9-81ED-4DB2-BD59-A6C34878D82A}">
                    <a16:rowId xmlns:a16="http://schemas.microsoft.com/office/drawing/2014/main" val="2693386258"/>
                  </a:ext>
                </a:extLst>
              </a:tr>
              <a:tr h="5641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strike="noStrike" kern="120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Afternoon</a:t>
                      </a:r>
                      <a:endParaRPr lang="fr-FR" sz="1800" b="0" i="0" u="none" strike="noStrike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3574" marR="113574" marT="56787" marB="56787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148,023.31 </a:t>
                      </a:r>
                      <a:endParaRPr lang="fr-FR" sz="1800" dirty="0">
                        <a:latin typeface="Century Gothic" panose="020B0502020202020204" pitchFamily="34" charset="0"/>
                      </a:endParaRPr>
                    </a:p>
                  </a:txBody>
                  <a:tcPr marL="113574" marR="113574" marT="56787" marB="56787"/>
                </a:tc>
                <a:extLst>
                  <a:ext uri="{0D108BD9-81ED-4DB2-BD59-A6C34878D82A}">
                    <a16:rowId xmlns:a16="http://schemas.microsoft.com/office/drawing/2014/main" val="722746001"/>
                  </a:ext>
                </a:extLst>
              </a:tr>
              <a:tr h="4471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strike="noStrike" kern="120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Evening</a:t>
                      </a:r>
                      <a:endParaRPr lang="fr-FR" sz="1800" b="0" u="none" strike="noStrike" dirty="0">
                        <a:effectLst/>
                      </a:endParaRPr>
                    </a:p>
                    <a:p>
                      <a:endParaRPr lang="fr-FR" sz="1800" dirty="0">
                        <a:latin typeface="Century Gothic" panose="020B0502020202020204" pitchFamily="34" charset="0"/>
                      </a:endParaRPr>
                    </a:p>
                  </a:txBody>
                  <a:tcPr marL="113574" marR="113574" marT="56787" marB="56787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113,144.63 </a:t>
                      </a:r>
                      <a:endParaRPr lang="fr-FR" sz="18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>
                        <a:latin typeface="Century Gothic" panose="020B0502020202020204" pitchFamily="34" charset="0"/>
                      </a:endParaRPr>
                    </a:p>
                  </a:txBody>
                  <a:tcPr marL="113574" marR="113574" marT="56787" marB="56787"/>
                </a:tc>
                <a:extLst>
                  <a:ext uri="{0D108BD9-81ED-4DB2-BD59-A6C34878D82A}">
                    <a16:rowId xmlns:a16="http://schemas.microsoft.com/office/drawing/2014/main" val="2031632837"/>
                  </a:ext>
                </a:extLst>
              </a:tr>
              <a:tr h="482455">
                <a:tc>
                  <a:txBody>
                    <a:bodyPr/>
                    <a:lstStyle/>
                    <a:p>
                      <a:r>
                        <a:rPr lang="fr-FR" sz="1800" dirty="0"/>
                        <a:t>Morning</a:t>
                      </a:r>
                      <a:endParaRPr lang="fr-FR" sz="1800" dirty="0">
                        <a:latin typeface="Century Gothic" panose="020B0502020202020204" pitchFamily="34" charset="0"/>
                      </a:endParaRPr>
                    </a:p>
                  </a:txBody>
                  <a:tcPr marL="113574" marR="113574" marT="56787" marB="56787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61, 798.88 </a:t>
                      </a:r>
                      <a:endParaRPr lang="fr-FR" sz="1800" dirty="0">
                        <a:latin typeface="Century Gothic" panose="020B0502020202020204" pitchFamily="34" charset="0"/>
                      </a:endParaRPr>
                    </a:p>
                  </a:txBody>
                  <a:tcPr marL="113574" marR="113574" marT="56787" marB="56787"/>
                </a:tc>
                <a:extLst>
                  <a:ext uri="{0D108BD9-81ED-4DB2-BD59-A6C34878D82A}">
                    <a16:rowId xmlns:a16="http://schemas.microsoft.com/office/drawing/2014/main" val="114993078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C74C9AD-2035-496E-2E7A-6CEDDE417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460" y="413901"/>
            <a:ext cx="5013959" cy="406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5E6FCB-088F-1EDA-EE3A-C062C045F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307"/>
            <a:ext cx="117108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28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9CF9D-1EBF-4E6D-E714-A6D7D1FB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cap="all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QUANTITY BY PRODUCT LINE AND GENDER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58CAF7-39C8-0362-2021-6B1FCE546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286000"/>
            <a:ext cx="4921735" cy="3931920"/>
          </a:xfrm>
        </p:spPr>
        <p:txBody>
          <a:bodyPr vert="horz" lIns="45720" tIns="45720" rIns="45720" bIns="4572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The graph shows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higher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female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spending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categories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such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as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Fashion Accessories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Food and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Beverages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Home and Lifestyle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and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Sport and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Travel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These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peaks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could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indicate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strong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purchasing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preferences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and habits 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these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Male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spending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exceeds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female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spending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in the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Health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and Beauty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category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 This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might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be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due to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increased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interest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in grooming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products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fitness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supplements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or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personal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care items.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 the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Electronic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Accessories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category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the graph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likely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demonstrates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similar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expenditure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level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for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both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genders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8195" name="Picture 3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9D033846-9F49-BC02-F6EE-B6D074558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" r="-3" b="-3"/>
          <a:stretch/>
        </p:blipFill>
        <p:spPr bwMode="auto">
          <a:xfrm>
            <a:off x="6096000" y="640093"/>
            <a:ext cx="5455921" cy="557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0316087-516F-DE32-7BD3-0FDB3D16D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2B3EB5-8749-83D5-35E7-82EC52A83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8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4B136-7C92-EC73-085B-41076ACB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262" y="172590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cap="all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QUANTITY BY PRODUCT LINE AND CUSTOMER TYPE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EA7174-5185-04FA-D467-464741C7F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2885" y="3822192"/>
            <a:ext cx="5434587" cy="2414016"/>
          </a:xfrm>
        </p:spPr>
        <p:txBody>
          <a:bodyPr vert="horz" lIns="45720" tIns="45720" rIns="45720" bIns="45720" rtlCol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Members spend more in the following categories: </a:t>
            </a:r>
            <a:r>
              <a:rPr lang="en-US" sz="1600" b="1" dirty="0">
                <a:latin typeface="Century Gothic" panose="020B0502020202020204" pitchFamily="34" charset="0"/>
              </a:rPr>
              <a:t>Food and Beverage, Home and Lifestyle, Sports and Travel. </a:t>
            </a:r>
            <a:r>
              <a:rPr lang="en-US" sz="1600" dirty="0">
                <a:latin typeface="Century Gothic" panose="020B0502020202020204" pitchFamily="34" charset="0"/>
              </a:rPr>
              <a:t>Higher spending may be due to promotional deals or personalized offers for members.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Non-members are the primary buyers in </a:t>
            </a:r>
            <a:r>
              <a:rPr lang="en-US" sz="1600" b="1" dirty="0">
                <a:latin typeface="Century Gothic" panose="020B0502020202020204" pitchFamily="34" charset="0"/>
              </a:rPr>
              <a:t>Electronic Accessories. </a:t>
            </a:r>
            <a:r>
              <a:rPr lang="en-US" sz="1600" dirty="0">
                <a:latin typeface="Century Gothic" panose="020B0502020202020204" pitchFamily="34" charset="0"/>
              </a:rPr>
              <a:t>This category may attract non-members through general promotions or discounts.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6D69FF9B-CA45-7849-0019-F106EB106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" r="-3" b="-3"/>
          <a:stretch/>
        </p:blipFill>
        <p:spPr bwMode="auto">
          <a:xfrm>
            <a:off x="241174" y="1854214"/>
            <a:ext cx="5854826" cy="467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642F3B2-4C1A-CFAB-A45B-30B27DE69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709FF-21CD-72DD-6FF9-ADDCA9316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096" y="-323165"/>
            <a:ext cx="1938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 descr="Une image contenant cercle, capture d’écran, texte, Graphique&#10;&#10;Description générée automatiquement">
            <a:extLst>
              <a:ext uri="{FF2B5EF4-FFF2-40B4-BE49-F238E27FC236}">
                <a16:creationId xmlns:a16="http://schemas.microsoft.com/office/drawing/2014/main" id="{B8BB9092-119B-6DD1-7834-514442CE2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404" y="444473"/>
            <a:ext cx="4143045" cy="272804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C8DE4BB-0D2A-D81F-6BC5-972E11DF9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404" y="149157"/>
            <a:ext cx="4143045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30F5D-DDA8-0F06-9F04-829DF4EA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67" y="265176"/>
            <a:ext cx="29126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cap="all" spc="100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TOTAL SALE BY CITY AND PRODUCT LINE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C8BFEA-5AB8-3463-810E-A81628855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5" y="2171700"/>
            <a:ext cx="3377846" cy="3931920"/>
          </a:xfrm>
        </p:spPr>
        <p:txBody>
          <a:bodyPr vert="horz" lIns="45720" tIns="45720" rIns="45720" bIns="45720" rtlCol="0">
            <a:noAutofit/>
          </a:bodyPr>
          <a:lstStyle/>
          <a:p>
            <a:pPr algn="just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1600" dirty="0">
                <a:latin typeface="Century Gothic" panose="020B0502020202020204" pitchFamily="34" charset="0"/>
              </a:rPr>
              <a:t>   The graph highlights variations in total sales levels for different product lines across cities. While the lack of demographic, income, and activity data limits the specificity of recommend-dations, there are actionable strategies to optimize sales </a:t>
            </a:r>
            <a:r>
              <a:rPr lang="en-US" sz="1600" dirty="0" err="1">
                <a:latin typeface="Century Gothic" panose="020B0502020202020204" pitchFamily="34" charset="0"/>
              </a:rPr>
              <a:t>ba</a:t>
            </a:r>
            <a:r>
              <a:rPr lang="en-US" sz="1600" dirty="0">
                <a:latin typeface="Century Gothic" panose="020B0502020202020204" pitchFamily="34" charset="0"/>
              </a:rPr>
              <a:t>-sed on observed trends: </a:t>
            </a:r>
            <a:endParaRPr lang="en-US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Seasonal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Offers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: </a:t>
            </a:r>
            <a:r>
              <a:rPr lang="fr-FR" altLang="fr-FR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lign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promotions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with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local holi-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days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festivals, or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weather-related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needs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City-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Specific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Campaigns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: </a:t>
            </a:r>
            <a:r>
              <a:rPr lang="fr-FR" altLang="fr-FR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dentify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and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emphasize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pro-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ducts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that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resonate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with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the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city’s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unique culture, lifestyle, or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needs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Image 4" descr="Une image contenant texte, capture d’écran, Police, Tracé&#10;&#10;Description générée automatiquement">
            <a:extLst>
              <a:ext uri="{FF2B5EF4-FFF2-40B4-BE49-F238E27FC236}">
                <a16:creationId xmlns:a16="http://schemas.microsoft.com/office/drawing/2014/main" id="{EF5C4474-4FEC-D56D-52AC-B6C9764F9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68" y="585216"/>
            <a:ext cx="7565457" cy="570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0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, Visage humain&#10;&#10;Description générée automatiquement">
            <a:extLst>
              <a:ext uri="{FF2B5EF4-FFF2-40B4-BE49-F238E27FC236}">
                <a16:creationId xmlns:a16="http://schemas.microsoft.com/office/drawing/2014/main" id="{610EA70D-3322-D9E2-5283-BE1251966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" r="1024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9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6C8E7F-6C76-4953-BAE4-12BB009F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>
            <a:extLst>
              <a:ext uri="{FF2B5EF4-FFF2-40B4-BE49-F238E27FC236}">
                <a16:creationId xmlns:a16="http://schemas.microsoft.com/office/drawing/2014/main" id="{49A3E679-7FCD-0F78-E98A-AB522C10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cap="all"/>
              <a:t>RECOMMENDATIONS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EE3ADD-EB1B-4FB5-AD37-E648BB860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AA3D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igne de caddies">
            <a:extLst>
              <a:ext uri="{FF2B5EF4-FFF2-40B4-BE49-F238E27FC236}">
                <a16:creationId xmlns:a16="http://schemas.microsoft.com/office/drawing/2014/main" id="{0DB7EAE5-16CB-3299-D789-FB0B3D0023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77" r="-1" b="-1"/>
          <a:stretch/>
        </p:blipFill>
        <p:spPr>
          <a:xfrm>
            <a:off x="1024127" y="2473669"/>
            <a:ext cx="3615605" cy="3273614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CBEEEB-1ADD-B7CA-C5DD-5E2E4E79E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3613" y="1740724"/>
            <a:ext cx="6640707" cy="456863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Online Presence: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Enhance online visibility and offer delivery options for each product line.</a:t>
            </a:r>
          </a:p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Personalized Offers: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Send targeted promotions based on customer preferences.</a:t>
            </a:r>
          </a:p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 Feedback: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Actively gather and implement feedback to align with customer needs.</a:t>
            </a:r>
          </a:p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Collaborate: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Partner with influencers to promote specific product lines through social media campaigns.</a:t>
            </a:r>
            <a:endParaRPr lang="en-US" altLang="fr-FR" dirty="0">
              <a:solidFill>
                <a:schemeClr val="tx1"/>
              </a:solidFill>
            </a:endParaRPr>
          </a:p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>
                <a:solidFill>
                  <a:schemeClr val="tx1"/>
                </a:solidFill>
              </a:rPr>
              <a:t>Attract Non-Members to Membership Programs: </a:t>
            </a:r>
            <a:r>
              <a:rPr lang="en-US" dirty="0">
                <a:solidFill>
                  <a:schemeClr val="tx1"/>
                </a:solidFill>
              </a:rPr>
              <a:t>Run limited-time offers where non-members can sample membership benefits.</a:t>
            </a:r>
          </a:p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>
                <a:solidFill>
                  <a:schemeClr val="tx1"/>
                </a:solidFill>
              </a:rPr>
              <a:t>Cross-Sell Opportunities:</a:t>
            </a:r>
            <a:r>
              <a:rPr lang="en-US" dirty="0">
                <a:solidFill>
                  <a:schemeClr val="tx1"/>
                </a:solidFill>
              </a:rPr>
              <a:t> Place products near related items (e.g., vitamins with skincare products).</a:t>
            </a:r>
          </a:p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>
                <a:solidFill>
                  <a:schemeClr val="tx1"/>
                </a:solidFill>
              </a:rPr>
              <a:t>Improve product placement </a:t>
            </a:r>
            <a:r>
              <a:rPr lang="en-US" dirty="0">
                <a:solidFill>
                  <a:schemeClr val="tx1"/>
                </a:solidFill>
              </a:rPr>
              <a:t>to increase visibility.</a:t>
            </a:r>
            <a:endParaRPr kumimoji="0" lang="en-US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101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1573E-05F0-736C-DC45-DE3B09C5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 cap="all" spc="1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INTRODACTION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A525D6-3B76-E235-A4C2-9E5C59DC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9818" y="640080"/>
            <a:ext cx="7172138" cy="3745107"/>
          </a:xfrm>
        </p:spPr>
        <p:txBody>
          <a:bodyPr vert="horz" lIns="45720" tIns="45720" rIns="45720" bIns="45720" rtlCol="0">
            <a:normAutofit/>
          </a:bodyPr>
          <a:lstStyle/>
          <a:p>
            <a:pPr indent="-228600" algn="just">
              <a:buFont typeface="Wingdings 3" panose="05040102010807070707" pitchFamily="18" charset="2"/>
              <a:buChar char=""/>
            </a:pPr>
            <a:r>
              <a:rPr lang="en-US" dirty="0">
                <a:latin typeface="Century Gothic" panose="020B0502020202020204" pitchFamily="34" charset="0"/>
              </a:rPr>
              <a:t>For my final project, I have chosen to analyze data to identify strategies for improving supermarket sales.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 The dataset, available on 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, consists of historical sales data covering three months from a supermarket company operating branches in three different cities. This dataset comprises 1,000 rows and 17 columns, providing detailed information about </a:t>
            </a:r>
            <a:r>
              <a:rPr lang="en-US">
                <a:solidFill>
                  <a:schemeClr val="tx1"/>
                </a:solidFill>
                <a:latin typeface="Century Gothic" panose="020B0502020202020204" pitchFamily="34" charset="0"/>
              </a:rPr>
              <a:t>sales transactions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, customer demographics, and product performance across different branches.</a:t>
            </a:r>
          </a:p>
        </p:txBody>
      </p:sp>
      <p:pic>
        <p:nvPicPr>
          <p:cNvPr id="12" name="Graphic 11" descr="Shopping basket">
            <a:extLst>
              <a:ext uri="{FF2B5EF4-FFF2-40B4-BE49-F238E27FC236}">
                <a16:creationId xmlns:a16="http://schemas.microsoft.com/office/drawing/2014/main" id="{65476D54-4D8C-613C-59A3-BEBFA0B44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904" y="4553084"/>
            <a:ext cx="1685977" cy="16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8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F706AF-1808-464B-BA0C-230FDBD9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2960"/>
            <a:ext cx="0" cy="6035040"/>
          </a:xfrm>
          <a:prstGeom prst="line">
            <a:avLst/>
          </a:prstGeom>
          <a:ln w="19050">
            <a:solidFill>
              <a:srgbClr val="979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, Police, capture d’écran, écriture manuscrite&#10;&#10;Description générée automatiquement">
            <a:extLst>
              <a:ext uri="{FF2B5EF4-FFF2-40B4-BE49-F238E27FC236}">
                <a16:creationId xmlns:a16="http://schemas.microsoft.com/office/drawing/2014/main" id="{23027B35-33BB-195A-ED59-36BB27000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1" r="1" b="1"/>
          <a:stretch/>
        </p:blipFill>
        <p:spPr>
          <a:xfrm>
            <a:off x="1024128" y="822960"/>
            <a:ext cx="9813205" cy="521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5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7D5DDF-5492-4CCA-A929-25EA0774D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5678532-D2F8-4E48-BC12-62403E2C7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CD60A1-DAA6-48E8-A6A4-9F04D0ABE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955A8C-B1B7-A70F-1E54-EA8A2FE8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</a:t>
            </a:r>
          </a:p>
        </p:txBody>
      </p:sp>
      <p:pic>
        <p:nvPicPr>
          <p:cNvPr id="4" name="Image 3" descr="Une image contenant texte, panda, mammifère, ours&#10;&#10;Description générée automatiquement">
            <a:extLst>
              <a:ext uri="{FF2B5EF4-FFF2-40B4-BE49-F238E27FC236}">
                <a16:creationId xmlns:a16="http://schemas.microsoft.com/office/drawing/2014/main" id="{74D9F15C-130D-8BE4-4B3D-4F0730324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088272"/>
            <a:ext cx="3993942" cy="266262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8BD527-2AAA-4E23-8975-5B200393A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rgbClr val="4A8E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2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678A9825-C229-3ACE-9BF0-F677E4B6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01" y="1061262"/>
            <a:ext cx="3986885" cy="5029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cap="all" spc="200" dirty="0">
                <a:solidFill>
                  <a:srgbClr val="FFFFFF"/>
                </a:solidFill>
              </a:rPr>
              <a:t>CLEANING DATA</a:t>
            </a:r>
          </a:p>
        </p:txBody>
      </p:sp>
      <p:pic>
        <p:nvPicPr>
          <p:cNvPr id="7" name="Image 6" descr="Une image contenant texte, capture d’écran, menu, Police&#10;&#10;Description générée automatiquement">
            <a:extLst>
              <a:ext uri="{FF2B5EF4-FFF2-40B4-BE49-F238E27FC236}">
                <a16:creationId xmlns:a16="http://schemas.microsoft.com/office/drawing/2014/main" id="{EF6885ED-A966-F59E-EC6E-A267C6E02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680" y="484633"/>
            <a:ext cx="2815557" cy="2783502"/>
          </a:xfrm>
          <a:prstGeom prst="rect">
            <a:avLst/>
          </a:prstGeom>
        </p:spPr>
      </p:pic>
      <p:pic>
        <p:nvPicPr>
          <p:cNvPr id="12" name="Image 11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AD337F44-88C7-685C-E017-26E59EBD2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97" y="3589867"/>
            <a:ext cx="3737397" cy="1339132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6AA9CD06-E772-EF2A-E22F-CC693860F1DF}"/>
              </a:ext>
            </a:extLst>
          </p:cNvPr>
          <p:cNvSpPr txBox="1"/>
          <p:nvPr/>
        </p:nvSpPr>
        <p:spPr>
          <a:xfrm>
            <a:off x="617293" y="5458184"/>
            <a:ext cx="6825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entury Gothic" panose="020B0502020202020204" pitchFamily="34" charset="0"/>
              </a:rPr>
              <a:t>The </a:t>
            </a:r>
            <a:r>
              <a:rPr lang="fr-FR" sz="1600" dirty="0" err="1">
                <a:latin typeface="Century Gothic" panose="020B0502020202020204" pitchFamily="34" charset="0"/>
              </a:rPr>
              <a:t>dataset</a:t>
            </a:r>
            <a:r>
              <a:rPr lang="fr-FR" sz="1600" dirty="0">
                <a:latin typeface="Century Gothic" panose="020B0502020202020204" pitchFamily="34" charset="0"/>
              </a:rPr>
              <a:t> </a:t>
            </a:r>
            <a:r>
              <a:rPr lang="fr-FR" sz="1600" dirty="0" err="1">
                <a:latin typeface="Century Gothic" panose="020B0502020202020204" pitchFamily="34" charset="0"/>
              </a:rPr>
              <a:t>chosen</a:t>
            </a:r>
            <a:r>
              <a:rPr lang="fr-FR" sz="1600" dirty="0">
                <a:latin typeface="Century Gothic" panose="020B0502020202020204" pitchFamily="34" charset="0"/>
              </a:rPr>
              <a:t> has no </a:t>
            </a:r>
            <a:r>
              <a:rPr lang="fr-FR" sz="1600" dirty="0" err="1">
                <a:latin typeface="Century Gothic" panose="020B0502020202020204" pitchFamily="34" charset="0"/>
              </a:rPr>
              <a:t>missing</a:t>
            </a:r>
            <a:r>
              <a:rPr lang="fr-FR" sz="1600" dirty="0">
                <a:latin typeface="Century Gothic" panose="020B0502020202020204" pitchFamily="34" charset="0"/>
              </a:rPr>
              <a:t> (</a:t>
            </a:r>
            <a:r>
              <a:rPr lang="fr-FR" sz="1600" dirty="0" err="1">
                <a:latin typeface="Century Gothic" panose="020B0502020202020204" pitchFamily="34" charset="0"/>
              </a:rPr>
              <a:t>null</a:t>
            </a:r>
            <a:r>
              <a:rPr lang="fr-FR" sz="1600" dirty="0">
                <a:latin typeface="Century Gothic" panose="020B0502020202020204" pitchFamily="34" charset="0"/>
              </a:rPr>
              <a:t>) values or duplicate </a:t>
            </a:r>
            <a:r>
              <a:rPr lang="fr-FR" sz="1600" dirty="0" err="1">
                <a:latin typeface="Century Gothic" panose="020B0502020202020204" pitchFamily="34" charset="0"/>
              </a:rPr>
              <a:t>rows</a:t>
            </a:r>
            <a:r>
              <a:rPr lang="fr-FR" sz="1600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41" name="Image 40" descr="Une image contenant Fournitures de nettoyage ménager, balai, intérieur&#10;&#10;Description générée automatiquement">
            <a:extLst>
              <a:ext uri="{FF2B5EF4-FFF2-40B4-BE49-F238E27FC236}">
                <a16:creationId xmlns:a16="http://schemas.microsoft.com/office/drawing/2014/main" id="{5FBEC215-8680-69B0-5102-CAE96C965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2" y="2129298"/>
            <a:ext cx="4766801" cy="213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1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4A344-DC6A-3217-FEF9-73D6657B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6" y="640081"/>
            <a:ext cx="4236098" cy="1226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cap="all" spc="200" dirty="0">
                <a:solidFill>
                  <a:srgbClr val="FFFFFF"/>
                </a:solidFill>
              </a:rPr>
              <a:t>COLUMNS        TRANSFORMATION</a:t>
            </a:r>
          </a:p>
        </p:txBody>
      </p:sp>
      <p:pic>
        <p:nvPicPr>
          <p:cNvPr id="5" name="Image 4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3D20A19E-4E9A-7102-AEF3-AC2C1AF16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17"/>
          <a:stretch/>
        </p:blipFill>
        <p:spPr>
          <a:xfrm>
            <a:off x="5250426" y="953730"/>
            <a:ext cx="6305044" cy="432846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C06DFA7-99B7-3C36-96EA-D5F852BDA86F}"/>
              </a:ext>
            </a:extLst>
          </p:cNvPr>
          <p:cNvSpPr txBox="1"/>
          <p:nvPr/>
        </p:nvSpPr>
        <p:spPr>
          <a:xfrm>
            <a:off x="849086" y="5738327"/>
            <a:ext cx="10832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>
                <a:latin typeface="Century Gothic" panose="020B0502020202020204" pitchFamily="34" charset="0"/>
              </a:rPr>
              <a:t>   </a:t>
            </a:r>
            <a:r>
              <a:rPr lang="fr-FR" sz="1600" dirty="0" err="1">
                <a:latin typeface="Century Gothic" panose="020B0502020202020204" pitchFamily="34" charset="0"/>
              </a:rPr>
              <a:t>Regarding</a:t>
            </a:r>
            <a:r>
              <a:rPr lang="fr-FR" sz="1600" dirty="0">
                <a:latin typeface="Century Gothic" panose="020B0502020202020204" pitchFamily="34" charset="0"/>
              </a:rPr>
              <a:t> the </a:t>
            </a:r>
            <a:r>
              <a:rPr lang="fr-FR" sz="1600" dirty="0" err="1">
                <a:latin typeface="Century Gothic" panose="020B0502020202020204" pitchFamily="34" charset="0"/>
              </a:rPr>
              <a:t>columns</a:t>
            </a:r>
            <a:r>
              <a:rPr lang="fr-FR" sz="1600" dirty="0">
                <a:latin typeface="Century Gothic" panose="020B0502020202020204" pitchFamily="34" charset="0"/>
              </a:rPr>
              <a:t>, I </a:t>
            </a:r>
            <a:r>
              <a:rPr lang="fr-FR" sz="1600" dirty="0" err="1">
                <a:latin typeface="Century Gothic" panose="020B0502020202020204" pitchFamily="34" charset="0"/>
              </a:rPr>
              <a:t>transformed</a:t>
            </a:r>
            <a:r>
              <a:rPr lang="fr-FR" sz="1600" dirty="0">
                <a:latin typeface="Century Gothic" panose="020B0502020202020204" pitchFamily="34" charset="0"/>
              </a:rPr>
              <a:t> the « Date » </a:t>
            </a:r>
            <a:r>
              <a:rPr lang="fr-FR" sz="1600" dirty="0" err="1">
                <a:latin typeface="Century Gothic" panose="020B0502020202020204" pitchFamily="34" charset="0"/>
              </a:rPr>
              <a:t>column</a:t>
            </a:r>
            <a:r>
              <a:rPr lang="fr-FR" sz="1600" dirty="0">
                <a:latin typeface="Century Gothic" panose="020B0502020202020204" pitchFamily="34" charset="0"/>
              </a:rPr>
              <a:t> to display the </a:t>
            </a:r>
            <a:r>
              <a:rPr lang="fr-FR" sz="1600" dirty="0" err="1">
                <a:latin typeface="Century Gothic" panose="020B0502020202020204" pitchFamily="34" charset="0"/>
              </a:rPr>
              <a:t>corresponding</a:t>
            </a:r>
            <a:r>
              <a:rPr lang="fr-FR" sz="1600" dirty="0">
                <a:latin typeface="Century Gothic" panose="020B0502020202020204" pitchFamily="34" charset="0"/>
              </a:rPr>
              <a:t> </a:t>
            </a:r>
            <a:r>
              <a:rPr lang="fr-FR" sz="1600" dirty="0" err="1">
                <a:latin typeface="Century Gothic" panose="020B0502020202020204" pitchFamily="34" charset="0"/>
              </a:rPr>
              <a:t>day</a:t>
            </a:r>
            <a:r>
              <a:rPr lang="fr-FR" sz="1600" dirty="0">
                <a:latin typeface="Century Gothic" panose="020B0502020202020204" pitchFamily="34" charset="0"/>
              </a:rPr>
              <a:t> of the </a:t>
            </a:r>
            <a:r>
              <a:rPr lang="fr-FR" sz="1600" dirty="0" err="1">
                <a:latin typeface="Century Gothic" panose="020B0502020202020204" pitchFamily="34" charset="0"/>
              </a:rPr>
              <a:t>week</a:t>
            </a:r>
            <a:r>
              <a:rPr lang="fr-FR" sz="1600" dirty="0">
                <a:latin typeface="Century Gothic" panose="020B0502020202020204" pitchFamily="34" charset="0"/>
              </a:rPr>
              <a:t>. This </a:t>
            </a:r>
            <a:r>
              <a:rPr lang="fr-FR" sz="1600" dirty="0" err="1">
                <a:latin typeface="Century Gothic" panose="020B0502020202020204" pitchFamily="34" charset="0"/>
              </a:rPr>
              <a:t>helps</a:t>
            </a:r>
            <a:r>
              <a:rPr lang="fr-FR" sz="1600" dirty="0">
                <a:latin typeface="Century Gothic" panose="020B0502020202020204" pitchFamily="34" charset="0"/>
              </a:rPr>
              <a:t> me analyse transaction patterns by </a:t>
            </a:r>
            <a:r>
              <a:rPr lang="fr-FR" sz="1600" dirty="0" err="1">
                <a:latin typeface="Century Gothic" panose="020B0502020202020204" pitchFamily="34" charset="0"/>
              </a:rPr>
              <a:t>day</a:t>
            </a:r>
            <a:r>
              <a:rPr lang="fr-FR" sz="1600" dirty="0">
                <a:latin typeface="Century Gothic" panose="020B0502020202020204" pitchFamily="34" charset="0"/>
              </a:rPr>
              <a:t>; </a:t>
            </a:r>
            <a:r>
              <a:rPr lang="fr-FR" sz="1600" dirty="0" err="1">
                <a:latin typeface="Century Gothic" panose="020B0502020202020204" pitchFamily="34" charset="0"/>
              </a:rPr>
              <a:t>identifying</a:t>
            </a:r>
            <a:r>
              <a:rPr lang="fr-FR" sz="1600" dirty="0">
                <a:latin typeface="Century Gothic" panose="020B0502020202020204" pitchFamily="34" charset="0"/>
              </a:rPr>
              <a:t> </a:t>
            </a:r>
            <a:r>
              <a:rPr lang="fr-FR" sz="1600" dirty="0" err="1">
                <a:latin typeface="Century Gothic" panose="020B0502020202020204" pitchFamily="34" charset="0"/>
              </a:rPr>
              <a:t>which</a:t>
            </a:r>
            <a:r>
              <a:rPr lang="fr-FR" sz="1600" dirty="0">
                <a:latin typeface="Century Gothic" panose="020B0502020202020204" pitchFamily="34" charset="0"/>
              </a:rPr>
              <a:t> </a:t>
            </a:r>
            <a:r>
              <a:rPr lang="fr-FR" sz="1600" dirty="0" err="1">
                <a:latin typeface="Century Gothic" panose="020B0502020202020204" pitchFamily="34" charset="0"/>
              </a:rPr>
              <a:t>day</a:t>
            </a:r>
            <a:r>
              <a:rPr lang="fr-FR" sz="1600" dirty="0">
                <a:latin typeface="Century Gothic" panose="020B0502020202020204" pitchFamily="34" charset="0"/>
              </a:rPr>
              <a:t> have </a:t>
            </a:r>
            <a:r>
              <a:rPr lang="fr-FR" sz="1600" dirty="0" err="1">
                <a:latin typeface="Century Gothic" panose="020B0502020202020204" pitchFamily="34" charset="0"/>
              </a:rPr>
              <a:t>higher</a:t>
            </a:r>
            <a:r>
              <a:rPr lang="fr-FR" sz="1600" dirty="0">
                <a:latin typeface="Century Gothic" panose="020B0502020202020204" pitchFamily="34" charset="0"/>
              </a:rPr>
              <a:t> or </a:t>
            </a:r>
            <a:r>
              <a:rPr lang="fr-FR" sz="1600" dirty="0" err="1">
                <a:latin typeface="Century Gothic" panose="020B0502020202020204" pitchFamily="34" charset="0"/>
              </a:rPr>
              <a:t>lower</a:t>
            </a:r>
            <a:r>
              <a:rPr lang="fr-FR" sz="1600" dirty="0">
                <a:latin typeface="Century Gothic" panose="020B0502020202020204" pitchFamily="34" charset="0"/>
              </a:rPr>
              <a:t> transaction volumes.</a:t>
            </a:r>
          </a:p>
        </p:txBody>
      </p:sp>
      <p:pic>
        <p:nvPicPr>
          <p:cNvPr id="23" name="Image 22" descr="Une image contenant cercle, texte, logo, Police&#10;&#10;Description générée automatiquement">
            <a:extLst>
              <a:ext uri="{FF2B5EF4-FFF2-40B4-BE49-F238E27FC236}">
                <a16:creationId xmlns:a16="http://schemas.microsoft.com/office/drawing/2014/main" id="{83130C34-288F-E7A5-66E4-672667513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67" y="2129513"/>
            <a:ext cx="2355804" cy="21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3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0CBE85-8CF6-5890-F9F4-52D82CE6B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773E68FA-CD4D-392D-CF53-88AF30DA2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0" y="265884"/>
            <a:ext cx="11110923" cy="491995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8407623-9AC4-454D-83C9-923C1A5B910A}"/>
              </a:ext>
            </a:extLst>
          </p:cNvPr>
          <p:cNvSpPr txBox="1"/>
          <p:nvPr/>
        </p:nvSpPr>
        <p:spPr>
          <a:xfrm>
            <a:off x="755781" y="5791200"/>
            <a:ext cx="10664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   </a:t>
            </a:r>
            <a:r>
              <a:rPr lang="fr-FR" sz="1600" dirty="0">
                <a:latin typeface="Century Gothic" panose="020B0502020202020204" pitchFamily="34" charset="0"/>
              </a:rPr>
              <a:t>I </a:t>
            </a:r>
            <a:r>
              <a:rPr lang="fr-FR" sz="1600" dirty="0" err="1">
                <a:latin typeface="Century Gothic" panose="020B0502020202020204" pitchFamily="34" charset="0"/>
              </a:rPr>
              <a:t>also</a:t>
            </a:r>
            <a:r>
              <a:rPr lang="fr-FR" sz="1600" dirty="0">
                <a:latin typeface="Century Gothic" panose="020B0502020202020204" pitchFamily="34" charset="0"/>
              </a:rPr>
              <a:t> </a:t>
            </a:r>
            <a:r>
              <a:rPr lang="fr-FR" sz="1600" dirty="0" err="1">
                <a:latin typeface="Century Gothic" panose="020B0502020202020204" pitchFamily="34" charset="0"/>
              </a:rPr>
              <a:t>converted</a:t>
            </a:r>
            <a:r>
              <a:rPr lang="fr-FR" sz="1600" dirty="0">
                <a:latin typeface="Century Gothic" panose="020B0502020202020204" pitchFamily="34" charset="0"/>
              </a:rPr>
              <a:t> the « Time » </a:t>
            </a:r>
            <a:r>
              <a:rPr lang="fr-FR" sz="1600" dirty="0" err="1">
                <a:latin typeface="Century Gothic" panose="020B0502020202020204" pitchFamily="34" charset="0"/>
              </a:rPr>
              <a:t>column</a:t>
            </a:r>
            <a:r>
              <a:rPr lang="fr-FR" sz="1600" dirty="0">
                <a:latin typeface="Century Gothic" panose="020B0502020202020204" pitchFamily="34" charset="0"/>
              </a:rPr>
              <a:t> </a:t>
            </a:r>
            <a:r>
              <a:rPr lang="fr-FR" sz="1600" dirty="0" err="1">
                <a:latin typeface="Century Gothic" panose="020B0502020202020204" pitchFamily="34" charset="0"/>
              </a:rPr>
              <a:t>into</a:t>
            </a:r>
            <a:r>
              <a:rPr lang="fr-FR" sz="1600" dirty="0">
                <a:latin typeface="Century Gothic" panose="020B0502020202020204" pitchFamily="34" charset="0"/>
              </a:rPr>
              <a:t> </a:t>
            </a:r>
            <a:r>
              <a:rPr lang="fr-FR" sz="1600" dirty="0" err="1">
                <a:latin typeface="Century Gothic" panose="020B0502020202020204" pitchFamily="34" charset="0"/>
              </a:rPr>
              <a:t>period</a:t>
            </a:r>
            <a:r>
              <a:rPr lang="fr-FR" sz="1600" dirty="0">
                <a:latin typeface="Century Gothic" panose="020B0502020202020204" pitchFamily="34" charset="0"/>
              </a:rPr>
              <a:t> of the </a:t>
            </a:r>
            <a:r>
              <a:rPr lang="fr-FR" sz="1600" dirty="0" err="1">
                <a:latin typeface="Century Gothic" panose="020B0502020202020204" pitchFamily="34" charset="0"/>
              </a:rPr>
              <a:t>day</a:t>
            </a:r>
            <a:r>
              <a:rPr lang="fr-FR" sz="1600" dirty="0">
                <a:latin typeface="Century Gothic" panose="020B0502020202020204" pitchFamily="34" charset="0"/>
              </a:rPr>
              <a:t> to </a:t>
            </a:r>
            <a:r>
              <a:rPr lang="fr-FR" sz="1600" dirty="0" err="1">
                <a:latin typeface="Century Gothic" panose="020B0502020202020204" pitchFamily="34" charset="0"/>
              </a:rPr>
              <a:t>identify</a:t>
            </a:r>
            <a:r>
              <a:rPr lang="fr-FR" sz="1600" dirty="0">
                <a:latin typeface="Century Gothic" panose="020B0502020202020204" pitchFamily="34" charset="0"/>
              </a:rPr>
              <a:t> </a:t>
            </a:r>
            <a:r>
              <a:rPr lang="fr-FR" sz="1600" dirty="0" err="1">
                <a:latin typeface="Century Gothic" panose="020B0502020202020204" pitchFamily="34" charset="0"/>
              </a:rPr>
              <a:t>when</a:t>
            </a:r>
            <a:r>
              <a:rPr lang="fr-FR" sz="1600" dirty="0">
                <a:latin typeface="Century Gothic" panose="020B0502020202020204" pitchFamily="34" charset="0"/>
              </a:rPr>
              <a:t> transaction </a:t>
            </a:r>
            <a:r>
              <a:rPr lang="fr-FR" sz="1600" dirty="0" err="1">
                <a:latin typeface="Century Gothic" panose="020B0502020202020204" pitchFamily="34" charset="0"/>
              </a:rPr>
              <a:t>peak</a:t>
            </a:r>
            <a:r>
              <a:rPr lang="fr-FR" sz="1600" dirty="0">
                <a:latin typeface="Century Gothic" panose="020B0502020202020204" pitchFamily="34" charset="0"/>
              </a:rPr>
              <a:t> </a:t>
            </a:r>
            <a:r>
              <a:rPr lang="fr-FR" sz="1600" dirty="0" err="1">
                <a:latin typeface="Century Gothic" panose="020B0502020202020204" pitchFamily="34" charset="0"/>
              </a:rPr>
              <a:t>throughout</a:t>
            </a:r>
            <a:r>
              <a:rPr lang="fr-FR" sz="1600" dirty="0">
                <a:latin typeface="Century Gothic" panose="020B0502020202020204" pitchFamily="34" charset="0"/>
              </a:rPr>
              <a:t> the </a:t>
            </a:r>
            <a:r>
              <a:rPr lang="fr-FR" sz="1600" dirty="0" err="1">
                <a:latin typeface="Century Gothic" panose="020B0502020202020204" pitchFamily="34" charset="0"/>
              </a:rPr>
              <a:t>day</a:t>
            </a:r>
            <a:r>
              <a:rPr lang="fr-FR" sz="1600" dirty="0">
                <a:latin typeface="Century Gothic" panose="020B0502020202020204" pitchFamily="34" charset="0"/>
              </a:rPr>
              <a:t>. This </a:t>
            </a:r>
            <a:r>
              <a:rPr lang="fr-FR" sz="1600" dirty="0" err="1">
                <a:latin typeface="Century Gothic" panose="020B0502020202020204" pitchFamily="34" charset="0"/>
              </a:rPr>
              <a:t>categorization</a:t>
            </a:r>
            <a:r>
              <a:rPr lang="fr-FR" sz="1600" dirty="0">
                <a:latin typeface="Century Gothic" panose="020B0502020202020204" pitchFamily="34" charset="0"/>
              </a:rPr>
              <a:t> </a:t>
            </a:r>
            <a:r>
              <a:rPr lang="fr-FR" sz="1600" dirty="0" err="1">
                <a:latin typeface="Century Gothic" panose="020B0502020202020204" pitchFamily="34" charset="0"/>
              </a:rPr>
              <a:t>helps</a:t>
            </a:r>
            <a:r>
              <a:rPr lang="fr-FR" sz="1600" dirty="0">
                <a:latin typeface="Century Gothic" panose="020B0502020202020204" pitchFamily="34" charset="0"/>
              </a:rPr>
              <a:t> </a:t>
            </a:r>
            <a:r>
              <a:rPr lang="fr-FR" sz="1600" dirty="0" err="1">
                <a:latin typeface="Century Gothic" panose="020B0502020202020204" pitchFamily="34" charset="0"/>
              </a:rPr>
              <a:t>reveal</a:t>
            </a:r>
            <a:r>
              <a:rPr lang="fr-FR" sz="1600" dirty="0">
                <a:latin typeface="Century Gothic" panose="020B0502020202020204" pitchFamily="34" charset="0"/>
              </a:rPr>
              <a:t> patterns in </a:t>
            </a:r>
            <a:r>
              <a:rPr lang="fr-FR" sz="1600" dirty="0" err="1">
                <a:latin typeface="Century Gothic" panose="020B0502020202020204" pitchFamily="34" charset="0"/>
              </a:rPr>
              <a:t>customer</a:t>
            </a:r>
            <a:r>
              <a:rPr lang="fr-FR" sz="1600" dirty="0">
                <a:latin typeface="Century Gothic" panose="020B0502020202020204" pitchFamily="34" charset="0"/>
              </a:rPr>
              <a:t> </a:t>
            </a:r>
            <a:r>
              <a:rPr lang="fr-FR" sz="1600" dirty="0" err="1">
                <a:latin typeface="Century Gothic" panose="020B0502020202020204" pitchFamily="34" charset="0"/>
              </a:rPr>
              <a:t>behavior</a:t>
            </a:r>
            <a:r>
              <a:rPr lang="fr-FR" sz="1600" dirty="0">
                <a:latin typeface="Century Gothic" panose="020B0502020202020204" pitchFamily="34" charset="0"/>
              </a:rPr>
              <a:t> </a:t>
            </a:r>
            <a:r>
              <a:rPr lang="fr-FR" sz="1600" dirty="0" err="1">
                <a:latin typeface="Century Gothic" panose="020B0502020202020204" pitchFamily="34" charset="0"/>
              </a:rPr>
              <a:t>across</a:t>
            </a:r>
            <a:r>
              <a:rPr lang="fr-FR" sz="1600" dirty="0">
                <a:latin typeface="Century Gothic" panose="020B0502020202020204" pitchFamily="34" charset="0"/>
              </a:rPr>
              <a:t> </a:t>
            </a:r>
            <a:r>
              <a:rPr lang="fr-FR" sz="1600" dirty="0" err="1">
                <a:latin typeface="Century Gothic" panose="020B0502020202020204" pitchFamily="34" charset="0"/>
              </a:rPr>
              <a:t>different</a:t>
            </a:r>
            <a:r>
              <a:rPr lang="fr-FR" sz="1600" dirty="0">
                <a:latin typeface="Century Gothic" panose="020B0502020202020204" pitchFamily="34" charset="0"/>
              </a:rPr>
              <a:t> times.</a:t>
            </a:r>
          </a:p>
        </p:txBody>
      </p:sp>
    </p:spTree>
    <p:extLst>
      <p:ext uri="{BB962C8B-B14F-4D97-AF65-F5344CB8AC3E}">
        <p14:creationId xmlns:p14="http://schemas.microsoft.com/office/powerpoint/2010/main" val="386957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3F462-68D9-42E8-294D-D8EE8E83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cap="all" spc="200" dirty="0">
                <a:solidFill>
                  <a:srgbClr val="FFFFFF"/>
                </a:solidFill>
              </a:rPr>
              <a:t>MACHINE LEARNING MODELs. </a:t>
            </a:r>
            <a:br>
              <a:rPr lang="en-US" sz="4400" cap="all" spc="200" dirty="0">
                <a:solidFill>
                  <a:srgbClr val="FFFFFF"/>
                </a:solidFill>
              </a:rPr>
            </a:br>
            <a:r>
              <a:rPr lang="en-US" sz="4400" cap="all" spc="200" dirty="0">
                <a:solidFill>
                  <a:srgbClr val="FFFFFF"/>
                </a:solidFill>
              </a:rPr>
              <a:t>LINEAR REGRESSION.</a:t>
            </a:r>
          </a:p>
        </p:txBody>
      </p:sp>
      <p:pic>
        <p:nvPicPr>
          <p:cNvPr id="18" name="Image 17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17D4233C-95FA-01CB-B224-DA8BABA90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956" y="3428999"/>
            <a:ext cx="3851709" cy="3298381"/>
          </a:xfrm>
          <a:prstGeom prst="rect">
            <a:avLst/>
          </a:prstGeom>
        </p:spPr>
      </p:pic>
      <p:pic>
        <p:nvPicPr>
          <p:cNvPr id="7" name="Graphic 6" descr="Engrenages">
            <a:extLst>
              <a:ext uri="{FF2B5EF4-FFF2-40B4-BE49-F238E27FC236}">
                <a16:creationId xmlns:a16="http://schemas.microsoft.com/office/drawing/2014/main" id="{3C9F8EAC-5426-4D5E-E5D6-D1D36B142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116" y="3765314"/>
            <a:ext cx="2962066" cy="2962066"/>
          </a:xfrm>
          <a:prstGeom prst="rect">
            <a:avLst/>
          </a:prstGeom>
        </p:spPr>
      </p:pic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4E4C094-7478-1AFF-624F-C0BEAF7441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438" y="162701"/>
            <a:ext cx="3731795" cy="6046255"/>
          </a:xfrm>
          <a:prstGeom prst="rect">
            <a:avLst/>
          </a:prstGeom>
        </p:spPr>
      </p:pic>
      <p:pic>
        <p:nvPicPr>
          <p:cNvPr id="11" name="Image 10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6AF2078D-9147-C1FD-07E3-4B588DA680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091" y="162700"/>
            <a:ext cx="3966134" cy="326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0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55D19-C620-96EC-2028-4C19DA22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cap="all" spc="200" dirty="0">
                <a:solidFill>
                  <a:srgbClr val="FFFFFF"/>
                </a:solidFill>
              </a:rPr>
              <a:t>                      DISTRIBUTION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4CAD5CB-95CF-015A-BE40-EAE9B7410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7" r="3" b="3"/>
          <a:stretch/>
        </p:blipFill>
        <p:spPr bwMode="auto">
          <a:xfrm>
            <a:off x="512881" y="484632"/>
            <a:ext cx="5312553" cy="3602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>
            <a:extLst>
              <a:ext uri="{FF2B5EF4-FFF2-40B4-BE49-F238E27FC236}">
                <a16:creationId xmlns:a16="http://schemas.microsoft.com/office/drawing/2014/main" id="{9F0533AD-DA85-6963-2EC5-B6DC64973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4" r="3389" b="-4"/>
          <a:stretch/>
        </p:blipFill>
        <p:spPr bwMode="auto">
          <a:xfrm>
            <a:off x="7342895" y="484632"/>
            <a:ext cx="3331981" cy="36021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328B72F-567A-C1A0-F207-BED8EE521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701" y="10484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CD0A0D6-F695-81D8-2424-CE2CCF7695FB}"/>
              </a:ext>
            </a:extLst>
          </p:cNvPr>
          <p:cNvSpPr txBox="1"/>
          <p:nvPr/>
        </p:nvSpPr>
        <p:spPr>
          <a:xfrm>
            <a:off x="512881" y="4086812"/>
            <a:ext cx="115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                  </a:t>
            </a:r>
            <a:r>
              <a:rPr lang="fr-FR" dirty="0" err="1"/>
              <a:t>before</a:t>
            </a:r>
            <a:r>
              <a:rPr lang="fr-FR" dirty="0"/>
              <a:t> log </a:t>
            </a:r>
            <a:r>
              <a:rPr lang="fr-FR" dirty="0" err="1"/>
              <a:t>scaling</a:t>
            </a:r>
            <a:r>
              <a:rPr lang="fr-FR" dirty="0"/>
              <a:t>                                                                    </a:t>
            </a:r>
            <a:r>
              <a:rPr lang="fr-FR" dirty="0" err="1"/>
              <a:t>after</a:t>
            </a:r>
            <a:r>
              <a:rPr lang="fr-FR" dirty="0"/>
              <a:t> log </a:t>
            </a:r>
            <a:r>
              <a:rPr lang="fr-FR" dirty="0" err="1"/>
              <a:t>scaling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69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269B02-2EC9-EB9B-1C81-4404B9AED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8BE9E-0120-C308-9B07-F25F8AA9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9" y="599837"/>
            <a:ext cx="3817691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cap="all" spc="200" dirty="0">
                <a:solidFill>
                  <a:srgbClr val="FFFFFF"/>
                </a:solidFill>
              </a:rPr>
              <a:t>MACHINE LEARNING MODELs</a:t>
            </a:r>
            <a:r>
              <a:rPr lang="en-US" sz="4400" cap="all" spc="200">
                <a:solidFill>
                  <a:srgbClr val="FFFFFF"/>
                </a:solidFill>
              </a:rPr>
              <a:t>. RandomForest  </a:t>
            </a:r>
            <a:r>
              <a:rPr lang="en-US" sz="4400" cap="all" spc="200" dirty="0">
                <a:solidFill>
                  <a:srgbClr val="FFFFFF"/>
                </a:solidFill>
              </a:rPr>
              <a:t>Regressor.</a:t>
            </a:r>
          </a:p>
        </p:txBody>
      </p:sp>
      <p:pic>
        <p:nvPicPr>
          <p:cNvPr id="7" name="Graphic 6" descr="Engrenages">
            <a:extLst>
              <a:ext uri="{FF2B5EF4-FFF2-40B4-BE49-F238E27FC236}">
                <a16:creationId xmlns:a16="http://schemas.microsoft.com/office/drawing/2014/main" id="{24C87CC4-9E6C-D5EF-B962-9C50F5A35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116" y="3765314"/>
            <a:ext cx="2962066" cy="2962066"/>
          </a:xfrm>
          <a:prstGeom prst="rect">
            <a:avLst/>
          </a:prstGeom>
        </p:spPr>
      </p:pic>
      <p:pic>
        <p:nvPicPr>
          <p:cNvPr id="6" name="Image 5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A38238BE-C985-6242-B5D8-74D0AAEED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496" y="4777787"/>
            <a:ext cx="5633552" cy="2001187"/>
          </a:xfrm>
          <a:prstGeom prst="rect">
            <a:avLst/>
          </a:prstGeom>
        </p:spPr>
      </p:pic>
      <p:pic>
        <p:nvPicPr>
          <p:cNvPr id="10" name="Image 9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67A74AB9-5F57-5929-8D28-A6AA8F9EE4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87" y="79026"/>
            <a:ext cx="6990713" cy="457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5415</TotalTime>
  <Words>946</Words>
  <Application>Microsoft Office PowerPoint</Application>
  <PresentationFormat>Grand écran</PresentationFormat>
  <Paragraphs>111</Paragraphs>
  <Slides>20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Aptos</vt:lpstr>
      <vt:lpstr>Arial</vt:lpstr>
      <vt:lpstr>Century Gothic</vt:lpstr>
      <vt:lpstr>Tw Cen MT</vt:lpstr>
      <vt:lpstr>Tw Cen MT Condensed</vt:lpstr>
      <vt:lpstr>Wingdings 3</vt:lpstr>
      <vt:lpstr>Intégral</vt:lpstr>
      <vt:lpstr>ANALISYS OF SUPERMARKET SALES</vt:lpstr>
      <vt:lpstr>INTRODACTION</vt:lpstr>
      <vt:lpstr>MACHINE LEARNING</vt:lpstr>
      <vt:lpstr>CLEANING DATA</vt:lpstr>
      <vt:lpstr>COLUMNS        TRANSFORMATION</vt:lpstr>
      <vt:lpstr>Présentation PowerPoint</vt:lpstr>
      <vt:lpstr>MACHINE LEARNING MODELs.  LINEAR REGRESSION.</vt:lpstr>
      <vt:lpstr>                      DISTRIBUTION</vt:lpstr>
      <vt:lpstr>MACHINE LEARNING MODELs. RandomForest  Regressor.</vt:lpstr>
      <vt:lpstr>DATA VISUALIsATION</vt:lpstr>
      <vt:lpstr>Présentation PowerPoint</vt:lpstr>
      <vt:lpstr>Présentation PowerPoint</vt:lpstr>
      <vt:lpstr>AVERAGE RATING BY PRODUCT LINE</vt:lpstr>
      <vt:lpstr>TOTAL SALES BY DAY PERIOD</vt:lpstr>
      <vt:lpstr>TOTAL QUANTITY BY PRODUCT LINE AND GENDER</vt:lpstr>
      <vt:lpstr>TOTAL QUANTITY BY PRODUCT LINE AND CUSTOMER TYPE</vt:lpstr>
      <vt:lpstr>TOTAL SALE BY CITY AND PRODUCT LINE</vt:lpstr>
      <vt:lpstr>Présentation PowerPoint</vt:lpstr>
      <vt:lpstr>RECOMMENDATIONS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Shagiakhmetova</dc:creator>
  <cp:lastModifiedBy>Diana Shagiakhmetova</cp:lastModifiedBy>
  <cp:revision>50</cp:revision>
  <dcterms:created xsi:type="dcterms:W3CDTF">2024-11-12T15:48:39Z</dcterms:created>
  <dcterms:modified xsi:type="dcterms:W3CDTF">2024-11-19T06:13:27Z</dcterms:modified>
</cp:coreProperties>
</file>