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736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C1E1FAD-7351-4908-963A-08EA8E4AB7A0}"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32308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915416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47609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152631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74932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11004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382430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16693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97979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C1E1FAD-7351-4908-963A-08EA8E4AB7A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3906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39362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003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77874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29736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C1E1FAD-7351-4908-963A-08EA8E4AB7A0}"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63081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C1E1FAD-7351-4908-963A-08EA8E4AB7A0}"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80044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C1E1FAD-7351-4908-963A-08EA8E4AB7A0}" type="datetimeFigureOut">
              <a:rPr lang="en-US" smtClean="0"/>
              <a:t>9/24/2024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CF2D47E-0AF1-4C27-801F-64E3E5BF7F72}" type="slidenum">
              <a:rPr lang="en-US" smtClean="0"/>
              <a:t>‹N°›</a:t>
            </a:fld>
            <a:endParaRPr lang="en-US"/>
          </a:p>
        </p:txBody>
      </p:sp>
    </p:spTree>
    <p:extLst>
      <p:ext uri="{BB962C8B-B14F-4D97-AF65-F5344CB8AC3E}">
        <p14:creationId xmlns:p14="http://schemas.microsoft.com/office/powerpoint/2010/main" val="143740221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9355F76-E4E5-9576-B43E-E8C35DBBEF78}"/>
              </a:ext>
            </a:extLst>
          </p:cNvPr>
          <p:cNvSpPr>
            <a:spLocks noGrp="1"/>
          </p:cNvSpPr>
          <p:nvPr>
            <p:ph type="ctrTitle"/>
          </p:nvPr>
        </p:nvSpPr>
        <p:spPr>
          <a:xfrm>
            <a:off x="7532710" y="628617"/>
            <a:ext cx="3971902" cy="3028983"/>
          </a:xfrm>
        </p:spPr>
        <p:txBody>
          <a:bodyPr>
            <a:normAutofit/>
          </a:bodyPr>
          <a:lstStyle/>
          <a:p>
            <a:r>
              <a:rPr lang="fr-FR" dirty="0"/>
              <a:t>Bank </a:t>
            </a:r>
            <a:r>
              <a:rPr lang="fr-FR" dirty="0" err="1"/>
              <a:t>customer</a:t>
            </a:r>
            <a:r>
              <a:rPr lang="fr-FR" dirty="0"/>
              <a:t> </a:t>
            </a:r>
            <a:r>
              <a:rPr lang="fr-FR" dirty="0" err="1"/>
              <a:t>analysis</a:t>
            </a:r>
            <a:endParaRPr lang="fr-FR" dirty="0"/>
          </a:p>
        </p:txBody>
      </p:sp>
      <p:sp>
        <p:nvSpPr>
          <p:cNvPr id="3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5FFC4C76-233E-7D0E-348A-B03A66A26D74}"/>
              </a:ext>
            </a:extLst>
          </p:cNvPr>
          <p:cNvPicPr>
            <a:picLocks noChangeAspect="1"/>
          </p:cNvPicPr>
          <p:nvPr/>
        </p:nvPicPr>
        <p:blipFill>
          <a:blip r:embed="rId2"/>
          <a:srcRect r="15885"/>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3" name="Group 12">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4">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16">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4369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6FC1530-4E9B-7918-46FA-3D26F158E47F}"/>
              </a:ext>
            </a:extLst>
          </p:cNvPr>
          <p:cNvSpPr>
            <a:spLocks noGrp="1"/>
          </p:cNvSpPr>
          <p:nvPr>
            <p:ph idx="1"/>
          </p:nvPr>
        </p:nvSpPr>
        <p:spPr>
          <a:xfrm>
            <a:off x="684212" y="685800"/>
            <a:ext cx="10526332" cy="5724144"/>
          </a:xfrm>
        </p:spPr>
        <p:txBody>
          <a:bodyPr>
            <a:normAutofit fontScale="85000" lnSpcReduction="20000"/>
          </a:bodyPr>
          <a:lstStyle/>
          <a:p>
            <a:endParaRPr lang="en-US" sz="3300" b="1" i="1" dirty="0"/>
          </a:p>
          <a:p>
            <a:pPr marL="0" indent="0" algn="ctr">
              <a:buNone/>
            </a:pPr>
            <a:r>
              <a:rPr lang="en-US" sz="3300" b="1" i="1" dirty="0"/>
              <a:t>Analysis of Credit Card Offer Acceptance</a:t>
            </a:r>
          </a:p>
          <a:p>
            <a:r>
              <a:rPr lang="en-US" dirty="0"/>
              <a:t>In our database, we have analyzed data from 18,000 customers segmented by three different income levels. The findings indicate that the customers who accepted the credit card offer primarily belong to the lower and medium income categories. Notably, only 5.64% of the bank’s total customers accepted the offer, reflecting a relatively low acceptance rate.</a:t>
            </a:r>
          </a:p>
          <a:p>
            <a:r>
              <a:rPr lang="en-US" dirty="0"/>
              <a:t>Furthermore, it was observed that regardless of income level, there is a general disinterest in overdraft protection among those customers.</a:t>
            </a:r>
          </a:p>
          <a:p>
            <a:r>
              <a:rPr lang="en-US" dirty="0"/>
              <a:t>The analysis revealed that the highest number of accepted offers were delivered via postcard, suggesting that this medium may be particularly effective for outreach.</a:t>
            </a:r>
          </a:p>
          <a:p>
            <a:r>
              <a:rPr lang="en-US" dirty="0"/>
              <a:t>Additionally, the average household size of the customers who accepted the offer is three individuals.</a:t>
            </a:r>
          </a:p>
          <a:p>
            <a:r>
              <a:rPr lang="en-US" dirty="0"/>
              <a:t>A concerning trend is that the majority of accepted offers came from customers with low credit ratings. This poses a potential risk for the bank, as customers with lower credit ratings may lead to higher default rates.</a:t>
            </a:r>
          </a:p>
          <a:p>
            <a:r>
              <a:rPr lang="en-US" dirty="0"/>
              <a:t>In summary, while the bank has successfully reached a segment of customers who accepted credit card offers, the predominance of low-income and low credit-rated individuals raises important considerations for risk management and customer profiling strategies moving forward.</a:t>
            </a:r>
          </a:p>
          <a:p>
            <a:endParaRPr lang="fr-FR" dirty="0"/>
          </a:p>
        </p:txBody>
      </p:sp>
    </p:spTree>
    <p:extLst>
      <p:ext uri="{BB962C8B-B14F-4D97-AF65-F5344CB8AC3E}">
        <p14:creationId xmlns:p14="http://schemas.microsoft.com/office/powerpoint/2010/main" val="400097823"/>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7689</TotalTime>
  <Words>216</Words>
  <Application>Microsoft Office PowerPoint</Application>
  <PresentationFormat>Grand écran</PresentationFormat>
  <Paragraphs>9</Paragraphs>
  <Slides>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vt:i4>
      </vt:variant>
    </vt:vector>
  </HeadingPairs>
  <TitlesOfParts>
    <vt:vector size="5" baseType="lpstr">
      <vt:lpstr>Century Gothic</vt:lpstr>
      <vt:lpstr>Wingdings 3</vt:lpstr>
      <vt:lpstr>Secteur</vt:lpstr>
      <vt:lpstr>Bank customer analysis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Diana Shagiakhmetova</dc:creator>
  <cp:lastModifiedBy>Diana Shagiakhmetova</cp:lastModifiedBy>
  <cp:revision>1</cp:revision>
  <dcterms:created xsi:type="dcterms:W3CDTF">2024-09-19T07:24:01Z</dcterms:created>
  <dcterms:modified xsi:type="dcterms:W3CDTF">2024-09-24T15:33:41Z</dcterms:modified>
</cp:coreProperties>
</file>