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  <p:sldMasterId id="214748410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5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7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8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3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91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99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8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62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8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534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74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39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6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3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11C7-CA37-4A99-B2CF-FB5E6E9C46E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760E0B-A7B7-4D2D-9607-4FCA53D62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BC8B-6029-4F92-8AD1-975D0F0D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35" y="294800"/>
            <a:ext cx="10361677" cy="1126283"/>
          </a:xfrm>
        </p:spPr>
        <p:txBody>
          <a:bodyPr/>
          <a:lstStyle/>
          <a:p>
            <a:r>
              <a:rPr lang="zh-CN" altLang="en-US" dirty="0"/>
              <a:t>实验三    网络数据获取与显示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88C71-6678-40DE-9C7B-6D2D35A4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1567" y="4989157"/>
            <a:ext cx="2761828" cy="76511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通信</a:t>
            </a:r>
            <a:r>
              <a:rPr lang="en-US" altLang="zh-CN" sz="2400" dirty="0"/>
              <a:t>1602     </a:t>
            </a:r>
            <a:r>
              <a:rPr lang="zh-CN" altLang="en-US" sz="2400" dirty="0"/>
              <a:t>郝浩</a:t>
            </a:r>
          </a:p>
        </p:txBody>
      </p:sp>
    </p:spTree>
    <p:extLst>
      <p:ext uri="{BB962C8B-B14F-4D97-AF65-F5344CB8AC3E}">
        <p14:creationId xmlns:p14="http://schemas.microsoft.com/office/powerpoint/2010/main" val="64659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68EEA0B-BE61-4CF7-9CF1-847D059D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四、图表绘制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80F9C-F85E-4906-BB09-80F25B716B60}"/>
              </a:ext>
            </a:extLst>
          </p:cNvPr>
          <p:cNvSpPr/>
          <p:nvPr/>
        </p:nvSpPr>
        <p:spPr>
          <a:xfrm>
            <a:off x="1323391" y="1476705"/>
            <a:ext cx="70757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solidFill>
                  <a:srgbClr val="00B050"/>
                </a:solidFill>
              </a:rPr>
              <a:t>添加</a:t>
            </a:r>
            <a:r>
              <a:rPr lang="en-US" altLang="zh-CN" sz="2400" dirty="0" err="1">
                <a:solidFill>
                  <a:srgbClr val="00B050"/>
                </a:solidFill>
              </a:rPr>
              <a:t>QtCharts</a:t>
            </a:r>
            <a:r>
              <a:rPr lang="zh-CN" altLang="en-US" sz="2400" dirty="0">
                <a:solidFill>
                  <a:srgbClr val="00B050"/>
                </a:solidFill>
              </a:rPr>
              <a:t>模块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打开工程的</a:t>
            </a:r>
            <a:r>
              <a:rPr lang="en-US" altLang="zh-CN" sz="2000" dirty="0"/>
              <a:t>.pro </a:t>
            </a:r>
            <a:r>
              <a:rPr lang="zh-CN" altLang="en-US" sz="2000" dirty="0"/>
              <a:t>文件，添加“</a:t>
            </a:r>
            <a:r>
              <a:rPr lang="en-US" altLang="zh-CN" sz="2000" dirty="0"/>
              <a:t>QT += charts”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Ui</a:t>
            </a:r>
            <a:r>
              <a:rPr lang="zh-CN" altLang="en-US" sz="2000" dirty="0"/>
              <a:t>中添加 </a:t>
            </a:r>
            <a:r>
              <a:rPr lang="en-US" altLang="zh-CN" sz="2000" dirty="0"/>
              <a:t>chart </a:t>
            </a:r>
            <a:r>
              <a:rPr lang="zh-CN" altLang="en-US" sz="2000" dirty="0"/>
              <a:t>控件</a:t>
            </a:r>
            <a:r>
              <a:rPr lang="en-US" altLang="zh-CN" sz="2000" dirty="0"/>
              <a:t>,</a:t>
            </a:r>
            <a:r>
              <a:rPr lang="zh-CN" altLang="en-US" sz="2000" dirty="0"/>
              <a:t>程序中连接和初始化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56EB4F-D480-4D6A-AECD-47DF856083D2}"/>
              </a:ext>
            </a:extLst>
          </p:cNvPr>
          <p:cNvSpPr/>
          <p:nvPr/>
        </p:nvSpPr>
        <p:spPr>
          <a:xfrm>
            <a:off x="1398037" y="295548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②增添坐标、图注和标题等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创建序列</a:t>
            </a:r>
            <a:r>
              <a:rPr lang="en-US" altLang="zh-CN" sz="2000" dirty="0"/>
              <a:t>(Series)</a:t>
            </a:r>
            <a:r>
              <a:rPr lang="zh-CN" altLang="en-US" sz="2000" dirty="0"/>
              <a:t>、坐标轴</a:t>
            </a:r>
            <a:r>
              <a:rPr lang="en-US" altLang="zh-CN" sz="2000" dirty="0"/>
              <a:t>(Axes)</a:t>
            </a:r>
            <a:r>
              <a:rPr lang="zh-CN" altLang="en-US" sz="2000" dirty="0"/>
              <a:t>，设置该序列的坐标轴、外观和图注</a:t>
            </a:r>
            <a:r>
              <a:rPr lang="en-US" altLang="zh-CN" sz="2000" dirty="0"/>
              <a:t>(Legend)</a:t>
            </a:r>
            <a:r>
              <a:rPr lang="zh-CN" altLang="en-US" sz="2000" dirty="0"/>
              <a:t>等，并向序列中添加需要显示的数据；</a:t>
            </a:r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1EA03-BB3E-45B4-9A61-177BA51C7AAC}"/>
              </a:ext>
            </a:extLst>
          </p:cNvPr>
          <p:cNvSpPr/>
          <p:nvPr/>
        </p:nvSpPr>
        <p:spPr>
          <a:xfrm>
            <a:off x="1398037" y="465599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400" dirty="0">
                <a:solidFill>
                  <a:srgbClr val="00B050"/>
                </a:solidFill>
              </a:rPr>
              <a:t>③用 </a:t>
            </a:r>
            <a:r>
              <a:rPr lang="en-US" altLang="zh-CN" sz="2400" dirty="0" err="1">
                <a:solidFill>
                  <a:srgbClr val="00B050"/>
                </a:solidFill>
              </a:rPr>
              <a:t>addSeries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方法添加序列</a:t>
            </a:r>
            <a:endParaRPr lang="en-US" altLang="zh-CN" sz="2400" dirty="0">
              <a:solidFill>
                <a:srgbClr val="00B05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prstClr val="black"/>
                </a:solidFill>
              </a:rPr>
              <a:t>QChart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中还有其他一些方法， 如 </a:t>
            </a:r>
            <a:r>
              <a:rPr lang="en-US" altLang="zh-CN" sz="2000" dirty="0" err="1">
                <a:solidFill>
                  <a:prstClr val="black"/>
                </a:solidFill>
              </a:rPr>
              <a:t>addAxis</a:t>
            </a:r>
            <a:r>
              <a:rPr lang="zh-CN" altLang="en-US" sz="2000" dirty="0">
                <a:solidFill>
                  <a:prstClr val="black"/>
                </a:solidFill>
              </a:rPr>
              <a:t>、 </a:t>
            </a:r>
            <a:r>
              <a:rPr lang="en-US" altLang="zh-CN" sz="2000" dirty="0" err="1">
                <a:solidFill>
                  <a:prstClr val="black"/>
                </a:solidFill>
              </a:rPr>
              <a:t>setAxisX</a:t>
            </a:r>
            <a:r>
              <a:rPr lang="zh-CN" altLang="en-US" sz="2000" dirty="0">
                <a:solidFill>
                  <a:prstClr val="black"/>
                </a:solidFill>
              </a:rPr>
              <a:t>、 </a:t>
            </a:r>
            <a:r>
              <a:rPr lang="en-US" altLang="zh-CN" sz="2000" dirty="0" err="1">
                <a:solidFill>
                  <a:prstClr val="black"/>
                </a:solidFill>
              </a:rPr>
              <a:t>setAxisY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等，可对坐标轴及其他一些如背景、图例等图表元素进行配置。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卷形: 水平 8">
            <a:extLst>
              <a:ext uri="{FF2B5EF4-FFF2-40B4-BE49-F238E27FC236}">
                <a16:creationId xmlns:a16="http://schemas.microsoft.com/office/drawing/2014/main" id="{D98E0020-832E-443A-A0A4-03C933E47E78}"/>
              </a:ext>
            </a:extLst>
          </p:cNvPr>
          <p:cNvSpPr/>
          <p:nvPr/>
        </p:nvSpPr>
        <p:spPr>
          <a:xfrm>
            <a:off x="1166326" y="1292682"/>
            <a:ext cx="6951306" cy="1492898"/>
          </a:xfrm>
          <a:prstGeom prst="horizontalScroll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卷形: 水平 9">
            <a:extLst>
              <a:ext uri="{FF2B5EF4-FFF2-40B4-BE49-F238E27FC236}">
                <a16:creationId xmlns:a16="http://schemas.microsoft.com/office/drawing/2014/main" id="{94297D3A-E53E-4ACE-97A9-B01A6558AC7C}"/>
              </a:ext>
            </a:extLst>
          </p:cNvPr>
          <p:cNvSpPr/>
          <p:nvPr/>
        </p:nvSpPr>
        <p:spPr>
          <a:xfrm>
            <a:off x="1166325" y="2780883"/>
            <a:ext cx="6951306" cy="1734193"/>
          </a:xfrm>
          <a:prstGeom prst="horizontalScroll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卷形: 水平 10">
            <a:extLst>
              <a:ext uri="{FF2B5EF4-FFF2-40B4-BE49-F238E27FC236}">
                <a16:creationId xmlns:a16="http://schemas.microsoft.com/office/drawing/2014/main" id="{D2CE2E1C-4699-46B5-A748-180B0D71B7FD}"/>
              </a:ext>
            </a:extLst>
          </p:cNvPr>
          <p:cNvSpPr/>
          <p:nvPr/>
        </p:nvSpPr>
        <p:spPr>
          <a:xfrm>
            <a:off x="1166324" y="4486093"/>
            <a:ext cx="6951307" cy="1734193"/>
          </a:xfrm>
          <a:prstGeom prst="horizontalScroll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E1C6FB-7210-4A55-A50A-8FBDC7D6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83" y="2416629"/>
            <a:ext cx="3396731" cy="27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C0FA53-43D0-415C-8E2F-13E924CE27B6}"/>
              </a:ext>
            </a:extLst>
          </p:cNvPr>
          <p:cNvSpPr txBox="1"/>
          <p:nvPr/>
        </p:nvSpPr>
        <p:spPr>
          <a:xfrm>
            <a:off x="1072605" y="1423437"/>
            <a:ext cx="93030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①自定义信号和槽</a:t>
            </a:r>
            <a:r>
              <a:rPr lang="en-US" altLang="zh-CN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功能类满足条件</a:t>
            </a:r>
            <a:r>
              <a:rPr lang="en-US" altLang="zh-CN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该类必须派生于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QObject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类或其子类；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在类声明的私有区声明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Q_OBJECT 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宏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使用元对象编译器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(Meta-Object Compiler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，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moc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对程序进行预处理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A27BC90-A1B4-4E50-A449-3538087C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实验注意点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C6FA8-6C20-43B8-847D-2D788CD8EBFE}"/>
              </a:ext>
            </a:extLst>
          </p:cNvPr>
          <p:cNvSpPr txBox="1"/>
          <p:nvPr/>
        </p:nvSpPr>
        <p:spPr>
          <a:xfrm>
            <a:off x="1072605" y="3613788"/>
            <a:ext cx="807139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②自定义信号和槽</a:t>
            </a:r>
            <a:r>
              <a:rPr lang="en-US" altLang="zh-CN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信号参数类满足条件</a:t>
            </a:r>
            <a:r>
              <a:rPr lang="en-US" altLang="zh-CN" sz="280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该类必须提供一个公有的默认构造函数、一个公有的拷贝构造函数、一个公有的析构函数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该类必须使用宏 </a:t>
            </a:r>
            <a:r>
              <a:rPr lang="en-US" altLang="zh-CN" sz="2000" dirty="0">
                <a:solidFill>
                  <a:prstClr val="black"/>
                </a:solidFill>
              </a:rPr>
              <a:t>Q_DECLARE_METATYPE </a:t>
            </a:r>
            <a:r>
              <a:rPr lang="zh-CN" altLang="en-US" sz="2000" dirty="0">
                <a:solidFill>
                  <a:prstClr val="black"/>
                </a:solidFill>
              </a:rPr>
              <a:t>进行注册</a:t>
            </a:r>
            <a:r>
              <a:rPr lang="zh-CN" altLang="en-US" sz="2000" dirty="0"/>
              <a:t>该自定义类可以存储在 </a:t>
            </a:r>
            <a:r>
              <a:rPr lang="en-US" altLang="zh-CN" sz="2000" dirty="0" err="1"/>
              <a:t>QVariant</a:t>
            </a:r>
            <a:r>
              <a:rPr lang="en-US" altLang="zh-CN" sz="2000" dirty="0"/>
              <a:t> </a:t>
            </a:r>
            <a:r>
              <a:rPr lang="zh-CN" altLang="en-US" sz="2000" dirty="0"/>
              <a:t>对象内，并且可以在直接连接的信号槽中作为数据参数使用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67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DFE97DE-AB4A-4046-8DED-DF2C1040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实验注意点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0E5EBD-71C6-4472-9ED5-34699CDC0B40}"/>
              </a:ext>
            </a:extLst>
          </p:cNvPr>
          <p:cNvSpPr/>
          <p:nvPr/>
        </p:nvSpPr>
        <p:spPr>
          <a:xfrm>
            <a:off x="1086042" y="1779428"/>
            <a:ext cx="3859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③</a:t>
            </a:r>
            <a:r>
              <a:rPr lang="en-US" altLang="zh-CN" sz="2800" dirty="0" err="1">
                <a:solidFill>
                  <a:srgbClr val="00B050"/>
                </a:solidFill>
              </a:rPr>
              <a:t>qDebug</a:t>
            </a:r>
            <a:r>
              <a:rPr lang="zh-CN" altLang="en-US" sz="2800" dirty="0">
                <a:solidFill>
                  <a:srgbClr val="00B050"/>
                </a:solidFill>
              </a:rPr>
              <a:t>重载与输出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1DA0D4-827C-4A96-AE25-FB85E4EB2D25}"/>
              </a:ext>
            </a:extLst>
          </p:cNvPr>
          <p:cNvSpPr/>
          <p:nvPr/>
        </p:nvSpPr>
        <p:spPr>
          <a:xfrm>
            <a:off x="1086042" y="2613392"/>
            <a:ext cx="42018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运算符重载，就是对已有的运算符重新进行定义，赋予其另一种功能，以适应不同的数据类型。重载 </a:t>
            </a:r>
            <a:r>
              <a:rPr lang="en-US" altLang="zh-CN" sz="2000" dirty="0"/>
              <a:t>“&lt;&lt;” </a:t>
            </a:r>
            <a:r>
              <a:rPr lang="zh-CN" altLang="en-US" sz="2000" dirty="0"/>
              <a:t>运算符</a:t>
            </a:r>
            <a:r>
              <a:rPr lang="en-US" altLang="zh-CN" sz="2000" dirty="0"/>
              <a:t>,</a:t>
            </a:r>
            <a:r>
              <a:rPr lang="zh-CN" altLang="en-US" sz="2000" dirty="0"/>
              <a:t>实现对 </a:t>
            </a:r>
            <a:r>
              <a:rPr lang="en-US" altLang="zh-CN" sz="2000" dirty="0" err="1"/>
              <a:t>Qlist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QDateTime</a:t>
            </a:r>
            <a:r>
              <a:rPr lang="en-US" altLang="zh-CN" sz="2000" dirty="0"/>
              <a:t>&gt; </a:t>
            </a:r>
            <a:r>
              <a:rPr lang="zh-CN" altLang="en-US" sz="2000" dirty="0"/>
              <a:t>的直接输出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74449B-6543-49D5-8615-A4F9F1F348C0}"/>
              </a:ext>
            </a:extLst>
          </p:cNvPr>
          <p:cNvSpPr/>
          <p:nvPr/>
        </p:nvSpPr>
        <p:spPr>
          <a:xfrm>
            <a:off x="6096000" y="26133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QDebug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operator&lt;&lt;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QDebug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debug,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QList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QDateTime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&amp;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date)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QDebugStateSaver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saver(debug);</a:t>
            </a:r>
          </a:p>
          <a:p>
            <a:r>
              <a:rPr lang="en-US" altLang="zh-CN" dirty="0">
                <a:solidFill>
                  <a:srgbClr val="F92672"/>
                </a:solidFill>
                <a:latin typeface="+mn-ea"/>
              </a:rPr>
              <a:t>    for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=</a:t>
            </a:r>
            <a:r>
              <a:rPr lang="en-US" altLang="zh-CN" dirty="0">
                <a:solidFill>
                  <a:srgbClr val="AE81FF"/>
                </a:solidFill>
                <a:latin typeface="+mn-ea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;i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date.</a:t>
            </a:r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size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{ </a:t>
            </a:r>
            <a:r>
              <a:rPr lang="en-US" altLang="zh-CN" dirty="0">
                <a:solidFill>
                  <a:srgbClr val="9F9F8F"/>
                </a:solidFill>
                <a:latin typeface="+mn-ea"/>
              </a:rPr>
              <a:t>//</a:t>
            </a:r>
            <a:r>
              <a:rPr lang="zh-CN" altLang="en-US" dirty="0">
                <a:solidFill>
                  <a:srgbClr val="9F9F8F"/>
                </a:solidFill>
                <a:latin typeface="+mn-ea"/>
              </a:rPr>
              <a:t>传入 </a:t>
            </a:r>
            <a:r>
              <a:rPr lang="en-US" altLang="zh-CN" dirty="0">
                <a:solidFill>
                  <a:srgbClr val="9F9F8F"/>
                </a:solidFill>
                <a:latin typeface="+mn-ea"/>
              </a:rPr>
              <a:t>debug</a:t>
            </a:r>
            <a:r>
              <a:rPr lang="zh-CN" altLang="en-US" dirty="0">
                <a:solidFill>
                  <a:srgbClr val="9F9F8F"/>
                </a:solidFill>
                <a:latin typeface="+mn-ea"/>
              </a:rPr>
              <a:t>内容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debug.</a:t>
            </a:r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nospace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date.</a:t>
            </a:r>
            <a:r>
              <a:rPr lang="en-US" altLang="zh-CN" dirty="0">
                <a:solidFill>
                  <a:srgbClr val="6AAF19"/>
                </a:solidFill>
                <a:latin typeface="+mn-ea"/>
              </a:rPr>
              <a:t>at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&lt;&lt;</a:t>
            </a:r>
            <a:r>
              <a:rPr lang="en-US" altLang="zh-CN" dirty="0">
                <a:solidFill>
                  <a:srgbClr val="F25A00"/>
                </a:solidFill>
                <a:latin typeface="+mn-ea"/>
              </a:rPr>
              <a:t>"</a:t>
            </a:r>
            <a:r>
              <a:rPr lang="en-US" altLang="zh-CN" dirty="0">
                <a:solidFill>
                  <a:srgbClr val="AE81FF"/>
                </a:solidFill>
                <a:latin typeface="+mn-ea"/>
              </a:rPr>
              <a:t>\t</a:t>
            </a:r>
            <a:r>
              <a:rPr lang="en-US" altLang="zh-CN" dirty="0">
                <a:solidFill>
                  <a:srgbClr val="F25A00"/>
                </a:solidFill>
                <a:latin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}</a:t>
            </a:r>
          </a:p>
          <a:p>
            <a:r>
              <a:rPr lang="en-US" altLang="zh-CN" dirty="0">
                <a:solidFill>
                  <a:srgbClr val="F92672"/>
                </a:solidFill>
                <a:latin typeface="+mn-ea"/>
              </a:rPr>
              <a:t>    return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debug; </a:t>
            </a:r>
            <a:r>
              <a:rPr lang="en-US" altLang="zh-CN" dirty="0">
                <a:solidFill>
                  <a:srgbClr val="9F9F8F"/>
                </a:solidFill>
                <a:latin typeface="+mn-ea"/>
              </a:rPr>
              <a:t>//</a:t>
            </a:r>
            <a:r>
              <a:rPr lang="zh-CN" altLang="en-US" dirty="0">
                <a:solidFill>
                  <a:srgbClr val="9F9F8F"/>
                </a:solidFill>
                <a:latin typeface="+mn-ea"/>
              </a:rPr>
              <a:t>返回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892B82-6FCA-40A9-8041-770C12DAF062}"/>
              </a:ext>
            </a:extLst>
          </p:cNvPr>
          <p:cNvCxnSpPr>
            <a:cxnSpLocks/>
          </p:cNvCxnSpPr>
          <p:nvPr/>
        </p:nvCxnSpPr>
        <p:spPr>
          <a:xfrm>
            <a:off x="5635690" y="2388637"/>
            <a:ext cx="0" cy="376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带形: 上凸 11">
            <a:extLst>
              <a:ext uri="{FF2B5EF4-FFF2-40B4-BE49-F238E27FC236}">
                <a16:creationId xmlns:a16="http://schemas.microsoft.com/office/drawing/2014/main" id="{B197C722-EDF8-4980-A513-CB5E4AB2DD64}"/>
              </a:ext>
            </a:extLst>
          </p:cNvPr>
          <p:cNvSpPr/>
          <p:nvPr/>
        </p:nvSpPr>
        <p:spPr>
          <a:xfrm>
            <a:off x="6223518" y="1091682"/>
            <a:ext cx="3527956" cy="1063689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1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5A3ECBC-A257-4D5F-803C-1A57A4E9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实验结果图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719AF5-3AE9-4B33-9C1C-9E8C1463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89" y="1616101"/>
            <a:ext cx="6035467" cy="4552233"/>
          </a:xfrm>
          <a:prstGeom prst="rect">
            <a:avLst/>
          </a:prstGeom>
        </p:spPr>
      </p:pic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F186B589-F203-41FF-973A-054B73B2E6C7}"/>
              </a:ext>
            </a:extLst>
          </p:cNvPr>
          <p:cNvSpPr/>
          <p:nvPr/>
        </p:nvSpPr>
        <p:spPr>
          <a:xfrm>
            <a:off x="1501736" y="2612572"/>
            <a:ext cx="1866123" cy="1987420"/>
          </a:xfrm>
          <a:prstGeom prst="curv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5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C9F5A0-AF2B-4B1E-8BCF-4AF07CD79355}"/>
              </a:ext>
            </a:extLst>
          </p:cNvPr>
          <p:cNvSpPr/>
          <p:nvPr/>
        </p:nvSpPr>
        <p:spPr>
          <a:xfrm>
            <a:off x="3240843" y="2644170"/>
            <a:ext cx="571031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74411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4251B-B755-41FD-A1F9-4C10A615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2137695" cy="644854"/>
          </a:xfrm>
        </p:spPr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E3BE2-C589-4779-B26D-DD2D2E8B10FF}"/>
              </a:ext>
            </a:extLst>
          </p:cNvPr>
          <p:cNvSpPr txBox="1"/>
          <p:nvPr/>
        </p:nvSpPr>
        <p:spPr>
          <a:xfrm>
            <a:off x="1603881" y="2090172"/>
            <a:ext cx="10124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①编写一个可以查询天气和空气质量的程序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②程序获取网络数据并保存到本地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③程序将网络或本地数据绘制成图表显示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④用户可以选择不同日期、不同城市来查询气温和空气质量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5778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F617117-6866-4074-9C81-F0C022B0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2137695" cy="644854"/>
          </a:xfrm>
        </p:spPr>
        <p:txBody>
          <a:bodyPr>
            <a:normAutofit/>
          </a:bodyPr>
          <a:lstStyle/>
          <a:p>
            <a:r>
              <a:rPr lang="zh-CN" altLang="en-US" dirty="0"/>
              <a:t>程序界面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175F0-4294-4320-9739-7C8E5DE0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576" y="1539551"/>
            <a:ext cx="6684183" cy="5033954"/>
          </a:xfrm>
          <a:prstGeom prst="rect">
            <a:avLst/>
          </a:prstGeom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29D91D3C-AE28-4FEF-AD2E-9494C56FAB39}"/>
              </a:ext>
            </a:extLst>
          </p:cNvPr>
          <p:cNvSpPr/>
          <p:nvPr/>
        </p:nvSpPr>
        <p:spPr>
          <a:xfrm>
            <a:off x="3200400" y="3378723"/>
            <a:ext cx="718457" cy="5411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336FF5-8E24-45AA-858F-2C3E676DBD3A}"/>
              </a:ext>
            </a:extLst>
          </p:cNvPr>
          <p:cNvSpPr txBox="1"/>
          <p:nvPr/>
        </p:nvSpPr>
        <p:spPr>
          <a:xfrm>
            <a:off x="923730" y="3374058"/>
            <a:ext cx="2137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天气数据在图表中显示</a:t>
            </a:r>
          </a:p>
        </p:txBody>
      </p:sp>
    </p:spTree>
    <p:extLst>
      <p:ext uri="{BB962C8B-B14F-4D97-AF65-F5344CB8AC3E}">
        <p14:creationId xmlns:p14="http://schemas.microsoft.com/office/powerpoint/2010/main" val="101198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F3500F8-B8DE-45F6-B75F-04A33D5B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2137695" cy="644854"/>
          </a:xfrm>
        </p:spPr>
        <p:txBody>
          <a:bodyPr>
            <a:normAutofit/>
          </a:bodyPr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E0AA25-9116-4597-8E8C-2D6ECF819EB5}"/>
              </a:ext>
            </a:extLst>
          </p:cNvPr>
          <p:cNvSpPr/>
          <p:nvPr/>
        </p:nvSpPr>
        <p:spPr>
          <a:xfrm>
            <a:off x="2024743" y="1772816"/>
            <a:ext cx="2463281" cy="1548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09DF230-392A-41E7-A40A-D969FC2E54C9}"/>
              </a:ext>
            </a:extLst>
          </p:cNvPr>
          <p:cNvSpPr/>
          <p:nvPr/>
        </p:nvSpPr>
        <p:spPr>
          <a:xfrm>
            <a:off x="6683828" y="1785257"/>
            <a:ext cx="2463281" cy="1548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229B51-764A-4256-BD9B-5A0C9BF8660A}"/>
              </a:ext>
            </a:extLst>
          </p:cNvPr>
          <p:cNvSpPr/>
          <p:nvPr/>
        </p:nvSpPr>
        <p:spPr>
          <a:xfrm>
            <a:off x="2024742" y="4619452"/>
            <a:ext cx="2463281" cy="1548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12BBD3-0250-455C-8373-3376130856D5}"/>
              </a:ext>
            </a:extLst>
          </p:cNvPr>
          <p:cNvSpPr/>
          <p:nvPr/>
        </p:nvSpPr>
        <p:spPr>
          <a:xfrm>
            <a:off x="6683827" y="4619452"/>
            <a:ext cx="2463281" cy="15488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18268A-6DBC-4A9B-B599-01E26727B4BC}"/>
              </a:ext>
            </a:extLst>
          </p:cNvPr>
          <p:cNvSpPr txBox="1"/>
          <p:nvPr/>
        </p:nvSpPr>
        <p:spPr>
          <a:xfrm>
            <a:off x="2523438" y="2316424"/>
            <a:ext cx="178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界面布局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400194-0C1B-424D-A0D5-510218BC0F91}"/>
              </a:ext>
            </a:extLst>
          </p:cNvPr>
          <p:cNvSpPr txBox="1"/>
          <p:nvPr/>
        </p:nvSpPr>
        <p:spPr>
          <a:xfrm>
            <a:off x="6884434" y="2316423"/>
            <a:ext cx="234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网络数据获取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CAED5-5715-4E0E-A07B-A5C33CCA8012}"/>
              </a:ext>
            </a:extLst>
          </p:cNvPr>
          <p:cNvSpPr txBox="1"/>
          <p:nvPr/>
        </p:nvSpPr>
        <p:spPr>
          <a:xfrm>
            <a:off x="6805125" y="5163060"/>
            <a:ext cx="234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数据保存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BE9FC8-607D-46A5-8263-E7295BB318F3}"/>
              </a:ext>
            </a:extLst>
          </p:cNvPr>
          <p:cNvSpPr txBox="1"/>
          <p:nvPr/>
        </p:nvSpPr>
        <p:spPr>
          <a:xfrm>
            <a:off x="2523438" y="5163060"/>
            <a:ext cx="202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图表绘制</a:t>
            </a:r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3447293C-7622-445F-A922-A55A087AB93F}"/>
              </a:ext>
            </a:extLst>
          </p:cNvPr>
          <p:cNvSpPr/>
          <p:nvPr/>
        </p:nvSpPr>
        <p:spPr>
          <a:xfrm>
            <a:off x="5057192" y="3321698"/>
            <a:ext cx="1268963" cy="1436914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C3B3FA0B-1DC2-42CD-99EE-A09DBE856CAE}"/>
              </a:ext>
            </a:extLst>
          </p:cNvPr>
          <p:cNvSpPr/>
          <p:nvPr/>
        </p:nvSpPr>
        <p:spPr>
          <a:xfrm>
            <a:off x="3144415" y="3379200"/>
            <a:ext cx="223934" cy="2192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EDEFCD3-5576-4CCD-ABFD-8C9605C4E5BE}"/>
              </a:ext>
            </a:extLst>
          </p:cNvPr>
          <p:cNvSpPr/>
          <p:nvPr/>
        </p:nvSpPr>
        <p:spPr>
          <a:xfrm>
            <a:off x="7903031" y="3379200"/>
            <a:ext cx="223934" cy="21926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E1196507-0BA1-401D-90DC-C474654AA4E9}"/>
              </a:ext>
            </a:extLst>
          </p:cNvPr>
          <p:cNvSpPr/>
          <p:nvPr/>
        </p:nvSpPr>
        <p:spPr>
          <a:xfrm>
            <a:off x="3144415" y="4335719"/>
            <a:ext cx="223934" cy="21926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DB3B7E61-E1D7-4F37-AC58-024AA6EBDA42}"/>
              </a:ext>
            </a:extLst>
          </p:cNvPr>
          <p:cNvSpPr/>
          <p:nvPr/>
        </p:nvSpPr>
        <p:spPr>
          <a:xfrm>
            <a:off x="7903031" y="4355122"/>
            <a:ext cx="221322" cy="21926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4FB93E-D0EA-46C4-AD06-1E72EB7D297A}"/>
              </a:ext>
            </a:extLst>
          </p:cNvPr>
          <p:cNvSpPr/>
          <p:nvPr/>
        </p:nvSpPr>
        <p:spPr>
          <a:xfrm>
            <a:off x="7192048" y="3759994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8000"/>
                </a:solidFill>
              </a:rPr>
              <a:t>Dataworker</a:t>
            </a:r>
            <a:r>
              <a:rPr lang="zh-CN" altLang="en-US" dirty="0">
                <a:solidFill>
                  <a:srgbClr val="008000"/>
                </a:solidFill>
              </a:rPr>
              <a:t>类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09546-358B-41CB-B365-3CE94FB7B379}"/>
              </a:ext>
            </a:extLst>
          </p:cNvPr>
          <p:cNvSpPr/>
          <p:nvPr/>
        </p:nvSpPr>
        <p:spPr>
          <a:xfrm>
            <a:off x="2492391" y="3759994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8000"/>
                </a:solidFill>
              </a:rPr>
              <a:t>Mainwidget</a:t>
            </a:r>
            <a:r>
              <a:rPr lang="zh-CN" altLang="en-US" dirty="0">
                <a:solidFill>
                  <a:srgbClr val="008000"/>
                </a:solidFill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6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C94428-62FC-4685-AFBF-ED3C1245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2660209" cy="5606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一、界面布局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5A384-CE9F-424D-AF29-A97C6E0C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49" y="1517028"/>
            <a:ext cx="8353260" cy="4873285"/>
          </a:xfrm>
          <a:prstGeom prst="rect">
            <a:avLst/>
          </a:prstGeom>
        </p:spPr>
      </p:pic>
      <p:sp>
        <p:nvSpPr>
          <p:cNvPr id="7" name="箭头: 左 6">
            <a:extLst>
              <a:ext uri="{FF2B5EF4-FFF2-40B4-BE49-F238E27FC236}">
                <a16:creationId xmlns:a16="http://schemas.microsoft.com/office/drawing/2014/main" id="{F49BB990-8EFD-455C-8DD0-517EE7BB173D}"/>
              </a:ext>
            </a:extLst>
          </p:cNvPr>
          <p:cNvSpPr/>
          <p:nvPr/>
        </p:nvSpPr>
        <p:spPr>
          <a:xfrm>
            <a:off x="1511559" y="2649894"/>
            <a:ext cx="1161169" cy="16795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DF7CBC00-7FB1-46BE-91D0-394AFB64478A}"/>
              </a:ext>
            </a:extLst>
          </p:cNvPr>
          <p:cNvSpPr/>
          <p:nvPr/>
        </p:nvSpPr>
        <p:spPr>
          <a:xfrm>
            <a:off x="1511558" y="4019135"/>
            <a:ext cx="1161169" cy="16795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CA68545D-F55B-43E8-BFC2-00E76E134866}"/>
              </a:ext>
            </a:extLst>
          </p:cNvPr>
          <p:cNvSpPr/>
          <p:nvPr/>
        </p:nvSpPr>
        <p:spPr>
          <a:xfrm>
            <a:off x="9078686" y="1063690"/>
            <a:ext cx="233265" cy="93306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372257E-C56C-4A56-95A6-0ACC1754FF6E}"/>
              </a:ext>
            </a:extLst>
          </p:cNvPr>
          <p:cNvSpPr/>
          <p:nvPr/>
        </p:nvSpPr>
        <p:spPr>
          <a:xfrm>
            <a:off x="10105053" y="4553339"/>
            <a:ext cx="895739" cy="1959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4DCE7A-9D16-41C4-8BAA-A52A1FA79D86}"/>
              </a:ext>
            </a:extLst>
          </p:cNvPr>
          <p:cNvSpPr txBox="1"/>
          <p:nvPr/>
        </p:nvSpPr>
        <p:spPr>
          <a:xfrm>
            <a:off x="8450426" y="537072"/>
            <a:ext cx="213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对象名称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3AEFC8-0F3C-4534-AF2A-9E2CD5C76B59}"/>
              </a:ext>
            </a:extLst>
          </p:cNvPr>
          <p:cNvSpPr txBox="1"/>
          <p:nvPr/>
        </p:nvSpPr>
        <p:spPr>
          <a:xfrm>
            <a:off x="174171" y="2535494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布局种类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260843-E3F6-4731-80FB-CBA208B8EABF}"/>
              </a:ext>
            </a:extLst>
          </p:cNvPr>
          <p:cNvSpPr txBox="1"/>
          <p:nvPr/>
        </p:nvSpPr>
        <p:spPr>
          <a:xfrm>
            <a:off x="174170" y="3872277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功能按钮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C37A4C-5E32-4A60-9AE9-AA5B90476959}"/>
              </a:ext>
            </a:extLst>
          </p:cNvPr>
          <p:cNvSpPr txBox="1"/>
          <p:nvPr/>
        </p:nvSpPr>
        <p:spPr>
          <a:xfrm>
            <a:off x="10680442" y="4019135"/>
            <a:ext cx="153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对象属性</a:t>
            </a:r>
          </a:p>
        </p:txBody>
      </p:sp>
    </p:spTree>
    <p:extLst>
      <p:ext uri="{BB962C8B-B14F-4D97-AF65-F5344CB8AC3E}">
        <p14:creationId xmlns:p14="http://schemas.microsoft.com/office/powerpoint/2010/main" val="751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966B-32E2-497F-A891-7EF32699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二、网络数据获取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F49F781-A873-4322-8135-016DB0934BEC}"/>
              </a:ext>
            </a:extLst>
          </p:cNvPr>
          <p:cNvSpPr/>
          <p:nvPr/>
        </p:nvSpPr>
        <p:spPr>
          <a:xfrm>
            <a:off x="797767" y="1532453"/>
            <a:ext cx="317241" cy="251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F3B0F7-A574-4DE4-9AB1-469209602A71}"/>
              </a:ext>
            </a:extLst>
          </p:cNvPr>
          <p:cNvSpPr txBox="1"/>
          <p:nvPr/>
        </p:nvSpPr>
        <p:spPr>
          <a:xfrm>
            <a:off x="1216090" y="1458361"/>
            <a:ext cx="939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>
                <a:solidFill>
                  <a:srgbClr val="9F9F8F"/>
                </a:solidFill>
                <a:latin typeface="comic sans ms" panose="030F0702030302020204" pitchFamily="66" charset="0"/>
              </a:rPr>
              <a:t>QNetworkAccessManager</a:t>
            </a:r>
            <a:r>
              <a:rPr lang="zh-CN" altLang="en-US" sz="2400" dirty="0">
                <a:latin typeface="comic sans ms" panose="030F0702030302020204" pitchFamily="66" charset="0"/>
              </a:rPr>
              <a:t>发起</a:t>
            </a:r>
            <a:r>
              <a:rPr lang="en-US" altLang="zh-CN" sz="2400" dirty="0">
                <a:latin typeface="comic sans ms" panose="030F0702030302020204" pitchFamily="66" charset="0"/>
              </a:rPr>
              <a:t>HTTP</a:t>
            </a:r>
            <a:r>
              <a:rPr lang="zh-CN" altLang="en-US" sz="2400" dirty="0">
                <a:latin typeface="comic sans ms" panose="030F0702030302020204" pitchFamily="66" charset="0"/>
              </a:rPr>
              <a:t>请求，并获得网页数据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A03D34-7E09-4498-8DBF-71C4A36FA9DF}"/>
              </a:ext>
            </a:extLst>
          </p:cNvPr>
          <p:cNvSpPr/>
          <p:nvPr/>
        </p:nvSpPr>
        <p:spPr>
          <a:xfrm>
            <a:off x="5984033" y="2635898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manager </a:t>
            </a:r>
            <a:r>
              <a:rPr lang="en-US" altLang="zh-CN" sz="2000" dirty="0">
                <a:solidFill>
                  <a:srgbClr val="F92672"/>
                </a:solidFill>
                <a:latin typeface="comic sans ms" panose="030F0702030302020204" pitchFamily="66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92672"/>
                </a:solidFill>
                <a:latin typeface="comic sans ms" panose="030F0702030302020204" pitchFamily="66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 err="1">
                <a:solidFill>
                  <a:srgbClr val="6AAF19"/>
                </a:solidFill>
                <a:latin typeface="comic sans ms" panose="030F0702030302020204" pitchFamily="66" charset="0"/>
              </a:rPr>
              <a:t>QNetworkAccessManager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000" i="1" dirty="0">
                <a:solidFill>
                  <a:srgbClr val="FD971F"/>
                </a:solidFill>
                <a:latin typeface="comic sans ms" panose="030F0702030302020204" pitchFamily="66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connect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(manager,</a:t>
            </a:r>
            <a:r>
              <a:rPr lang="en-US" altLang="zh-CN" sz="2000" dirty="0">
                <a:solidFill>
                  <a:srgbClr val="F92672"/>
                </a:solidFill>
                <a:latin typeface="comic sans ms" panose="030F0702030302020204" pitchFamily="66" charset="0"/>
              </a:rPr>
              <a:t>&amp;</a:t>
            </a:r>
            <a:r>
              <a:rPr lang="en-US" altLang="zh-CN" sz="2000" dirty="0" err="1">
                <a:solidFill>
                  <a:srgbClr val="6AAF19"/>
                </a:solidFill>
                <a:latin typeface="comic sans ms" panose="030F0702030302020204" pitchFamily="66" charset="0"/>
              </a:rPr>
              <a:t>QNetworkAccessManager</a:t>
            </a:r>
            <a:r>
              <a:rPr lang="en-US" altLang="zh-CN" sz="2000" dirty="0">
                <a:solidFill>
                  <a:srgbClr val="6AAF19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finished,</a:t>
            </a:r>
            <a:r>
              <a:rPr lang="en-US" altLang="zh-CN" sz="2000" i="1" dirty="0" err="1">
                <a:latin typeface="comic sans ms" panose="030F0702030302020204" pitchFamily="66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2000" dirty="0">
                <a:solidFill>
                  <a:srgbClr val="F92672"/>
                </a:solidFill>
                <a:latin typeface="comic sans ms" panose="030F0702030302020204" pitchFamily="66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dataWorker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httpsFinished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C828F-51D0-4B88-94EC-F01699F04BEA}"/>
              </a:ext>
            </a:extLst>
          </p:cNvPr>
          <p:cNvSpPr txBox="1"/>
          <p:nvPr/>
        </p:nvSpPr>
        <p:spPr>
          <a:xfrm>
            <a:off x="681135" y="2635898"/>
            <a:ext cx="42547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、创建</a:t>
            </a:r>
            <a:r>
              <a:rPr lang="en-US" altLang="zh-CN" sz="2000" dirty="0" err="1">
                <a:solidFill>
                  <a:srgbClr val="6AAF19"/>
                </a:solidFill>
                <a:latin typeface="comic sans ms" panose="030F0702030302020204" pitchFamily="66" charset="0"/>
              </a:rPr>
              <a:t>QNetworkAccessManager</a:t>
            </a:r>
            <a:r>
              <a:rPr lang="en-US" altLang="zh-CN" sz="2000" dirty="0">
                <a:solidFill>
                  <a:srgbClr val="6AAF19"/>
                </a:solidFill>
                <a:latin typeface="comic sans ms" panose="030F0702030302020204" pitchFamily="66" charset="0"/>
              </a:rPr>
              <a:t>  </a:t>
            </a:r>
          </a:p>
          <a:p>
            <a:r>
              <a:rPr lang="en-US" altLang="zh-CN" sz="2000" dirty="0">
                <a:solidFill>
                  <a:srgbClr val="6AAF19"/>
                </a:solidFill>
                <a:latin typeface="comic sans ms" panose="030F0702030302020204" pitchFamily="66" charset="0"/>
              </a:rPr>
              <a:t>     </a:t>
            </a:r>
            <a:r>
              <a:rPr lang="zh-CN" altLang="en-US" sz="2000" dirty="0">
                <a:latin typeface="comic sans ms" panose="030F0702030302020204" pitchFamily="66" charset="0"/>
              </a:rPr>
              <a:t>实例对象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solidFill>
                <a:srgbClr val="6AAF19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6AAF19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6AAF19"/>
                </a:solidFill>
                <a:latin typeface="+mn-ea"/>
              </a:rPr>
              <a:t>、</a:t>
            </a:r>
            <a:r>
              <a:rPr lang="zh-CN" altLang="en-US" sz="2000" dirty="0">
                <a:latin typeface="comic sans ms" panose="030F0702030302020204" pitchFamily="66" charset="0"/>
              </a:rPr>
              <a:t>连接 </a:t>
            </a:r>
            <a:r>
              <a:rPr lang="en-US" altLang="zh-CN" sz="2000" dirty="0">
                <a:latin typeface="comic sans ms" panose="030F0702030302020204" pitchFamily="66" charset="0"/>
              </a:rPr>
              <a:t>finished() </a:t>
            </a:r>
            <a:r>
              <a:rPr lang="zh-CN" altLang="en-US" sz="2000" dirty="0">
                <a:latin typeface="comic sans ms" panose="030F0702030302020204" pitchFamily="66" charset="0"/>
              </a:rPr>
              <a:t>信号和自定义的           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      </a:t>
            </a:r>
            <a:r>
              <a:rPr lang="en-US" altLang="zh-CN" sz="2000" dirty="0" err="1">
                <a:latin typeface="comic sans ms" panose="030F0702030302020204" pitchFamily="66" charset="0"/>
              </a:rPr>
              <a:t>httpsFinished</a:t>
            </a:r>
            <a:r>
              <a:rPr lang="en-US" altLang="zh-CN" sz="2000" dirty="0">
                <a:latin typeface="comic sans ms" panose="030F0702030302020204" pitchFamily="66" charset="0"/>
              </a:rPr>
              <a:t>() </a:t>
            </a:r>
            <a:r>
              <a:rPr lang="zh-CN" altLang="en-US" sz="2000" dirty="0">
                <a:latin typeface="comic sans ms" panose="030F0702030302020204" pitchFamily="66" charset="0"/>
              </a:rPr>
              <a:t>槽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3</a:t>
            </a:r>
            <a:r>
              <a:rPr lang="zh-CN" altLang="en-US" sz="2000" dirty="0">
                <a:latin typeface="comic sans ms" panose="030F0702030302020204" pitchFamily="66" charset="0"/>
              </a:rPr>
              <a:t>、使用创建的对象发起</a:t>
            </a:r>
            <a:r>
              <a:rPr lang="en-US" altLang="zh-CN" sz="2000" dirty="0">
                <a:latin typeface="comic sans ms" panose="030F0702030302020204" pitchFamily="66" charset="0"/>
              </a:rPr>
              <a:t>HTTP</a:t>
            </a:r>
            <a:r>
              <a:rPr lang="zh-CN" altLang="en-US" sz="2000" dirty="0">
                <a:latin typeface="comic sans ms" panose="030F0702030302020204" pitchFamily="66" charset="0"/>
              </a:rPr>
              <a:t>请求</a:t>
            </a:r>
          </a:p>
          <a:p>
            <a:endParaRPr lang="en-US" altLang="zh-CN" sz="2000" dirty="0">
              <a:solidFill>
                <a:srgbClr val="6AAF19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017079-3CF8-4106-AB60-FA9BC4A6C427}"/>
              </a:ext>
            </a:extLst>
          </p:cNvPr>
          <p:cNvSpPr txBox="1"/>
          <p:nvPr/>
        </p:nvSpPr>
        <p:spPr>
          <a:xfrm>
            <a:off x="5984032" y="5063938"/>
            <a:ext cx="4935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QNetworkRequest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request;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request.</a:t>
            </a:r>
            <a:r>
              <a:rPr lang="en-US" altLang="zh-CN" sz="2000" dirty="0" err="1">
                <a:solidFill>
                  <a:srgbClr val="6AAF19"/>
                </a:solidFill>
                <a:latin typeface="comic sans ms" panose="030F0702030302020204" pitchFamily="66" charset="0"/>
              </a:rPr>
              <a:t>setUrl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000" dirty="0" err="1">
                <a:solidFill>
                  <a:srgbClr val="6AAF19"/>
                </a:solidFill>
                <a:latin typeface="comic sans ms" panose="030F0702030302020204" pitchFamily="66" charset="0"/>
              </a:rPr>
              <a:t>QUrl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url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));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//get</a:t>
            </a:r>
            <a:r>
              <a:rPr lang="zh-CN" altLang="en-US" sz="2000" dirty="0">
                <a:latin typeface="comic sans ms" panose="030F0702030302020204" pitchFamily="66" charset="0"/>
              </a:rPr>
              <a:t>方法请求网络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manager-&gt;</a:t>
            </a:r>
            <a:r>
              <a:rPr lang="en-US" altLang="zh-CN" sz="2000" dirty="0">
                <a:solidFill>
                  <a:srgbClr val="6AAF19"/>
                </a:solidFill>
                <a:latin typeface="comic sans ms" panose="030F0702030302020204" pitchFamily="66" charset="0"/>
              </a:rPr>
              <a:t>get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(request);	</a:t>
            </a:r>
            <a:endParaRPr lang="zh-CN" altLang="en-US" sz="2000" dirty="0"/>
          </a:p>
        </p:txBody>
      </p: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B14D15EF-83F6-463B-BEC6-3FA6B7F8B547}"/>
              </a:ext>
            </a:extLst>
          </p:cNvPr>
          <p:cNvSpPr/>
          <p:nvPr/>
        </p:nvSpPr>
        <p:spPr>
          <a:xfrm>
            <a:off x="5216705" y="2703992"/>
            <a:ext cx="486516" cy="375255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21EEA3FB-C600-47BF-BB26-0A8FF94FD21B}"/>
              </a:ext>
            </a:extLst>
          </p:cNvPr>
          <p:cNvSpPr/>
          <p:nvPr/>
        </p:nvSpPr>
        <p:spPr>
          <a:xfrm>
            <a:off x="5216705" y="3904717"/>
            <a:ext cx="486516" cy="375255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B0A3BF81-30A5-412A-9FC2-945EA0AA3AD1}"/>
              </a:ext>
            </a:extLst>
          </p:cNvPr>
          <p:cNvSpPr/>
          <p:nvPr/>
        </p:nvSpPr>
        <p:spPr>
          <a:xfrm>
            <a:off x="5216705" y="5399639"/>
            <a:ext cx="486516" cy="375255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2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AB0EEA-1C82-4DBE-84BE-71ED09B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二、网络数据获取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C2ECC8-CB84-44DB-923E-4D48F70F805B}"/>
              </a:ext>
            </a:extLst>
          </p:cNvPr>
          <p:cNvSpPr txBox="1"/>
          <p:nvPr/>
        </p:nvSpPr>
        <p:spPr>
          <a:xfrm>
            <a:off x="885714" y="2287561"/>
            <a:ext cx="582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28C6E4"/>
                </a:solidFill>
                <a:latin typeface="+mn-ea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v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reply-&gt;</a:t>
            </a:r>
            <a:r>
              <a:rPr lang="en-US" altLang="zh-CN" dirty="0">
                <a:solidFill>
                  <a:srgbClr val="6AAF19"/>
                </a:solidFill>
                <a:latin typeface="+mn-ea"/>
              </a:rPr>
              <a:t>attribute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QNetworkRequest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::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HttpStatusCodeAttribute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).</a:t>
            </a:r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toInt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endParaRPr lang="en-US" altLang="zh-CN" dirty="0">
              <a:solidFill>
                <a:srgbClr val="9F9F8F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+mn-ea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(reply-&gt;</a:t>
            </a:r>
            <a:r>
              <a:rPr lang="en-US" altLang="zh-CN" dirty="0">
                <a:solidFill>
                  <a:srgbClr val="6AAF19"/>
                </a:solidFill>
                <a:latin typeface="+mn-ea"/>
              </a:rPr>
              <a:t>error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{    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qDebug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()&lt;&lt;reply-&gt;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errorString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reply-&gt;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deleteLater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reply = Q_NULLPTR;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return;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}</a:t>
            </a:r>
            <a:r>
              <a:rPr lang="en-US" altLang="zh-CN" dirty="0">
                <a:solidFill>
                  <a:srgbClr val="9F9F8F"/>
                </a:solidFill>
                <a:latin typeface="+mn-ea"/>
              </a:rPr>
              <a:t> //</a:t>
            </a:r>
            <a:r>
              <a:rPr lang="zh-CN" altLang="en-US" dirty="0">
                <a:solidFill>
                  <a:srgbClr val="9F9F8F"/>
                </a:solidFill>
                <a:latin typeface="+mn-ea"/>
              </a:rPr>
              <a:t>请求出现错误</a:t>
            </a:r>
            <a:endParaRPr lang="en-US" altLang="zh-CN" dirty="0">
              <a:solidFill>
                <a:srgbClr val="9F9F8F"/>
              </a:solidFill>
              <a:latin typeface="+mn-ea"/>
            </a:endParaRPr>
          </a:p>
          <a:p>
            <a:endParaRPr lang="en-US" altLang="zh-CN" dirty="0">
              <a:solidFill>
                <a:srgbClr val="9F9F8F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+mn-ea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(v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!=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AE81FF"/>
                </a:solidFill>
                <a:latin typeface="+mn-ea"/>
              </a:rPr>
              <a:t>200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{      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qDebug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()&lt;&lt;"HTTP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返回代码：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"&lt;&lt;v;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reply-&gt;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deleteLater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reply = Q_NULLPTR;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return;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+mn-ea"/>
              </a:rPr>
            </a:b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65C7FB-F547-4096-B590-70F511E92B30}"/>
              </a:ext>
            </a:extLst>
          </p:cNvPr>
          <p:cNvSpPr txBox="1"/>
          <p:nvPr/>
        </p:nvSpPr>
        <p:spPr>
          <a:xfrm>
            <a:off x="1216090" y="1438906"/>
            <a:ext cx="939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在处理槽函数中对获得的数据进行处理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A150138-196F-4C31-91CC-6719AB7562FA}"/>
              </a:ext>
            </a:extLst>
          </p:cNvPr>
          <p:cNvSpPr/>
          <p:nvPr/>
        </p:nvSpPr>
        <p:spPr>
          <a:xfrm>
            <a:off x="797767" y="1532453"/>
            <a:ext cx="317241" cy="251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507CAE-28E9-4569-B5DC-2CE86E5EA3A9}"/>
              </a:ext>
            </a:extLst>
          </p:cNvPr>
          <p:cNvSpPr txBox="1"/>
          <p:nvPr/>
        </p:nvSpPr>
        <p:spPr>
          <a:xfrm>
            <a:off x="6784481" y="2439845"/>
            <a:ext cx="4951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qDebug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&lt;&lt;</a:t>
            </a:r>
            <a:r>
              <a:rPr lang="en-US" altLang="zh-CN" dirty="0">
                <a:solidFill>
                  <a:srgbClr val="F25A00"/>
                </a:solidFill>
                <a:latin typeface="+mn-ea"/>
              </a:rPr>
              <a:t>"</a:t>
            </a:r>
            <a:r>
              <a:rPr lang="zh-CN" altLang="en-US" dirty="0">
                <a:solidFill>
                  <a:srgbClr val="F25A00"/>
                </a:solidFill>
                <a:latin typeface="+mn-ea"/>
              </a:rPr>
              <a:t>开始读取返回的数据：</a:t>
            </a:r>
            <a:r>
              <a:rPr lang="en-US" altLang="zh-CN" dirty="0">
                <a:solidFill>
                  <a:srgbClr val="F25A00"/>
                </a:solidFill>
                <a:latin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QString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html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QString</a:t>
            </a:r>
            <a:r>
              <a:rPr lang="en-US" altLang="zh-CN" dirty="0">
                <a:solidFill>
                  <a:srgbClr val="6AAF19"/>
                </a:solidFill>
                <a:latin typeface="+mn-ea"/>
              </a:rPr>
              <a:t>::fromLocal8Bit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(reply-&gt;</a:t>
            </a:r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readAll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());</a:t>
            </a:r>
            <a:br>
              <a:rPr lang="en-US" altLang="zh-CN" dirty="0">
                <a:solidFill>
                  <a:srgbClr val="000000"/>
                </a:solidFill>
                <a:latin typeface="+mn-ea"/>
              </a:rPr>
            </a:br>
            <a:r>
              <a:rPr lang="en-US" altLang="zh-CN" dirty="0">
                <a:solidFill>
                  <a:srgbClr val="000000"/>
                </a:solidFill>
                <a:latin typeface="+mn-ea"/>
              </a:rPr>
              <a:t>reply-&gt;</a:t>
            </a:r>
            <a:r>
              <a:rPr lang="en-US" altLang="zh-CN" dirty="0" err="1">
                <a:solidFill>
                  <a:srgbClr val="6AAF19"/>
                </a:solidFill>
                <a:latin typeface="+mn-ea"/>
              </a:rPr>
              <a:t>deleteLater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reply </a:t>
            </a:r>
            <a:r>
              <a:rPr lang="en-US" altLang="zh-CN" dirty="0">
                <a:solidFill>
                  <a:srgbClr val="F92672"/>
                </a:solidFill>
                <a:latin typeface="+mn-ea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Q_NULLPTR;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//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对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QNetworkReply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对象，在使用完成后必须由程序员进行释放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//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释放时使用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deleteLater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函数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43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A1FC57-CE53-40E8-A38A-C68234E5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二、网络数据获取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7F0833-03B9-45D7-90A9-4CDC2C1AAFE2}"/>
              </a:ext>
            </a:extLst>
          </p:cNvPr>
          <p:cNvSpPr txBox="1"/>
          <p:nvPr/>
        </p:nvSpPr>
        <p:spPr>
          <a:xfrm>
            <a:off x="1216090" y="1438906"/>
            <a:ext cx="939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QStringList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QXmlStreamReader</a:t>
            </a:r>
            <a:r>
              <a:rPr lang="zh-CN" altLang="en-US" sz="2400" dirty="0"/>
              <a:t>实现文本解析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8276FF3-46B8-4E09-B31D-7B0C8E183189}"/>
              </a:ext>
            </a:extLst>
          </p:cNvPr>
          <p:cNvSpPr/>
          <p:nvPr/>
        </p:nvSpPr>
        <p:spPr>
          <a:xfrm>
            <a:off x="797767" y="1532453"/>
            <a:ext cx="317241" cy="251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17F813-3177-4A7A-B992-5F20FC1631C5}"/>
              </a:ext>
            </a:extLst>
          </p:cNvPr>
          <p:cNvSpPr/>
          <p:nvPr/>
        </p:nvSpPr>
        <p:spPr>
          <a:xfrm>
            <a:off x="797767" y="219092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使用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QXmlStreamReader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解析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文档，</a:t>
            </a:r>
            <a:endParaRPr lang="en-US" altLang="zh-CN" dirty="0">
              <a:solidFill>
                <a:srgbClr val="00B050"/>
              </a:solidFill>
              <a:latin typeface="+mn-ea"/>
            </a:endParaRPr>
          </a:p>
          <a:p>
            <a:endParaRPr lang="zh-CN" altLang="en-US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QXmlStreamReader</a:t>
            </a:r>
            <a:r>
              <a:rPr lang="en-US" altLang="zh-CN" dirty="0">
                <a:latin typeface="+mn-ea"/>
              </a:rPr>
              <a:t> reader(</a:t>
            </a:r>
            <a:r>
              <a:rPr lang="en-US" altLang="zh-CN" dirty="0" err="1">
                <a:latin typeface="+mn-ea"/>
              </a:rPr>
              <a:t>sourceText.simplified</a:t>
            </a:r>
            <a:r>
              <a:rPr lang="en-US" altLang="zh-CN" dirty="0">
                <a:latin typeface="+mn-ea"/>
              </a:rPr>
              <a:t>().trimmed());</a:t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QStringList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strData</a:t>
            </a:r>
            <a:r>
              <a:rPr lang="en-US" altLang="zh-CN" dirty="0">
                <a:latin typeface="+mn-ea"/>
              </a:rPr>
              <a:t>;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while (!</a:t>
            </a:r>
            <a:r>
              <a:rPr lang="en-US" altLang="zh-CN" dirty="0" err="1">
                <a:latin typeface="+mn-ea"/>
              </a:rPr>
              <a:t>reader.atEnd</a:t>
            </a:r>
            <a:r>
              <a:rPr lang="en-US" altLang="zh-CN" dirty="0">
                <a:latin typeface="+mn-ea"/>
              </a:rPr>
              <a:t>()) {</a:t>
            </a:r>
          </a:p>
          <a:p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reader.readNext</a:t>
            </a:r>
            <a:r>
              <a:rPr lang="en-US" altLang="zh-CN" dirty="0">
                <a:latin typeface="+mn-ea"/>
              </a:rPr>
              <a:t>();</a:t>
            </a:r>
          </a:p>
          <a:p>
            <a:r>
              <a:rPr lang="en-US" altLang="zh-CN" dirty="0">
                <a:latin typeface="+mn-ea"/>
              </a:rPr>
              <a:t>    if (</a:t>
            </a:r>
            <a:r>
              <a:rPr lang="en-US" altLang="zh-CN" dirty="0" err="1">
                <a:latin typeface="+mn-ea"/>
              </a:rPr>
              <a:t>reader.isStartElement</a:t>
            </a:r>
            <a:r>
              <a:rPr lang="en-US" altLang="zh-CN" dirty="0">
                <a:latin typeface="+mn-ea"/>
              </a:rPr>
              <a:t>()) {</a:t>
            </a:r>
          </a:p>
          <a:p>
            <a:r>
              <a:rPr lang="en-US" altLang="zh-CN" dirty="0">
                <a:latin typeface="+mn-ea"/>
              </a:rPr>
              <a:t>        if (reader.name() == "ul"){ 	// </a:t>
            </a:r>
            <a:r>
              <a:rPr lang="zh-CN" altLang="en-US" dirty="0">
                <a:latin typeface="+mn-ea"/>
              </a:rPr>
              <a:t>查找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标签：</a:t>
            </a:r>
            <a:r>
              <a:rPr lang="en-US" altLang="zh-CN" dirty="0">
                <a:latin typeface="+mn-ea"/>
              </a:rPr>
              <a:t>ul	            </a:t>
            </a:r>
            <a:r>
              <a:rPr lang="en-US" altLang="zh-CN" dirty="0" err="1">
                <a:latin typeface="+mn-ea"/>
              </a:rPr>
              <a:t>strData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reader.readElementText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QXmlStreamReader</a:t>
            </a:r>
            <a:r>
              <a:rPr lang="en-US" altLang="zh-CN" dirty="0">
                <a:latin typeface="+mn-ea"/>
              </a:rPr>
              <a:t>::</a:t>
            </a:r>
            <a:r>
              <a:rPr lang="en-US" altLang="zh-CN" dirty="0" err="1">
                <a:latin typeface="+mn-ea"/>
              </a:rPr>
              <a:t>IncludeChildElements</a:t>
            </a:r>
            <a:r>
              <a:rPr lang="en-US" altLang="zh-CN" dirty="0">
                <a:latin typeface="+mn-ea"/>
              </a:rPr>
              <a:t>).trimmed();</a:t>
            </a:r>
          </a:p>
          <a:p>
            <a:r>
              <a:rPr lang="en-US" altLang="zh-CN" dirty="0">
                <a:latin typeface="+mn-ea"/>
              </a:rPr>
              <a:t>        }}}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890237-ED4D-41D3-918E-A0CE8032F4D5}"/>
              </a:ext>
            </a:extLst>
          </p:cNvPr>
          <p:cNvSpPr txBox="1"/>
          <p:nvPr/>
        </p:nvSpPr>
        <p:spPr>
          <a:xfrm>
            <a:off x="6893767" y="3258766"/>
            <a:ext cx="565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B0F0"/>
                </a:solidFill>
              </a:rPr>
              <a:t>simplified() </a:t>
            </a:r>
            <a:r>
              <a:rPr lang="zh-CN" altLang="en-US" sz="2200" dirty="0">
                <a:solidFill>
                  <a:srgbClr val="00B0F0"/>
                </a:solidFill>
              </a:rPr>
              <a:t>去除文本中的转义字符</a:t>
            </a:r>
            <a:endParaRPr lang="en-US" altLang="zh-CN" sz="2200" dirty="0">
              <a:solidFill>
                <a:srgbClr val="00B0F0"/>
              </a:solidFill>
            </a:endParaRPr>
          </a:p>
          <a:p>
            <a:r>
              <a:rPr lang="en-US" altLang="zh-CN" sz="2200" dirty="0">
                <a:solidFill>
                  <a:srgbClr val="00B0F0"/>
                </a:solidFill>
              </a:rPr>
              <a:t>trimmed()</a:t>
            </a:r>
            <a:r>
              <a:rPr lang="zh-CN" altLang="en-US" sz="2200" dirty="0">
                <a:solidFill>
                  <a:srgbClr val="00B0F0"/>
                </a:solidFill>
              </a:rPr>
              <a:t>去除头尾的空格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D245512-E127-4A46-894E-6A304C0723BE}"/>
              </a:ext>
            </a:extLst>
          </p:cNvPr>
          <p:cNvCxnSpPr/>
          <p:nvPr/>
        </p:nvCxnSpPr>
        <p:spPr>
          <a:xfrm>
            <a:off x="5554494" y="3258766"/>
            <a:ext cx="1186774" cy="340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D14E205-3ED1-4C22-9A1B-0405EF466A37}"/>
              </a:ext>
            </a:extLst>
          </p:cNvPr>
          <p:cNvSpPr/>
          <p:nvPr/>
        </p:nvSpPr>
        <p:spPr>
          <a:xfrm>
            <a:off x="6893767" y="3258766"/>
            <a:ext cx="4857246" cy="856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17CD51-1E44-4483-8C48-F86972D85CF0}"/>
              </a:ext>
            </a:extLst>
          </p:cNvPr>
          <p:cNvSpPr/>
          <p:nvPr/>
        </p:nvSpPr>
        <p:spPr>
          <a:xfrm>
            <a:off x="5334853" y="2210336"/>
            <a:ext cx="622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QXmlStreamReader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类解析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文档以流的形式遍历处理</a:t>
            </a:r>
          </a:p>
        </p:txBody>
      </p:sp>
    </p:spTree>
    <p:extLst>
      <p:ext uri="{BB962C8B-B14F-4D97-AF65-F5344CB8AC3E}">
        <p14:creationId xmlns:p14="http://schemas.microsoft.com/office/powerpoint/2010/main" val="398715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B3E96C4-B23F-4F09-A008-C6218BB6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1" y="689666"/>
            <a:ext cx="3527956" cy="5792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三、数据保存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B865B7-D068-44D9-A5D3-A272E2884A6F}"/>
              </a:ext>
            </a:extLst>
          </p:cNvPr>
          <p:cNvSpPr txBox="1"/>
          <p:nvPr/>
        </p:nvSpPr>
        <p:spPr>
          <a:xfrm>
            <a:off x="1216090" y="1438906"/>
            <a:ext cx="939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QFile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QTextStream</a:t>
            </a:r>
            <a:r>
              <a:rPr lang="zh-CN" altLang="en-US" sz="2400" dirty="0"/>
              <a:t>类实现文本的保存。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194F8F0-A2FD-4A02-8FDD-43DC7E61A518}"/>
              </a:ext>
            </a:extLst>
          </p:cNvPr>
          <p:cNvSpPr/>
          <p:nvPr/>
        </p:nvSpPr>
        <p:spPr>
          <a:xfrm>
            <a:off x="797767" y="1532453"/>
            <a:ext cx="317241" cy="2519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B7437C-2328-439D-9C61-837EA8B2C6B6}"/>
              </a:ext>
            </a:extLst>
          </p:cNvPr>
          <p:cNvSpPr/>
          <p:nvPr/>
        </p:nvSpPr>
        <p:spPr>
          <a:xfrm>
            <a:off x="850641" y="2070514"/>
            <a:ext cx="7402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if(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switch_Num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==0)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{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QString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fName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QString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("%1/%2%3-%4.txt").    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arg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dataPath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,"weather_",_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requestCity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,_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requestDate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QFile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f(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fName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if(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f.open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QIODevice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::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WriteOnly|QIODevice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::Text))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{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   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QTextStream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stream (&amp;f);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    for(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QString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d : data)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    stream &lt;&lt; d &lt;&lt;"\n";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}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else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{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    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qDebug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()&lt;&lt;"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打开文件错误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";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    }</a:t>
            </a: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    }</a:t>
            </a:r>
            <a:endParaRPr lang="zh-CN" altLang="en-US" dirty="0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B4C311-B584-4CDC-AFDB-08EA1F4C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556" y="4674141"/>
            <a:ext cx="1912786" cy="5791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01BB68-CDC6-42DB-AF1F-71E06588FC29}"/>
              </a:ext>
            </a:extLst>
          </p:cNvPr>
          <p:cNvSpPr txBox="1"/>
          <p:nvPr/>
        </p:nvSpPr>
        <p:spPr>
          <a:xfrm>
            <a:off x="8339927" y="3920247"/>
            <a:ext cx="20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文本按时间和城市保存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5D7E2A-0CEB-4BB6-8999-93F76071AB67}"/>
              </a:ext>
            </a:extLst>
          </p:cNvPr>
          <p:cNvCxnSpPr/>
          <p:nvPr/>
        </p:nvCxnSpPr>
        <p:spPr>
          <a:xfrm>
            <a:off x="7033098" y="3451760"/>
            <a:ext cx="642025" cy="8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605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1220</TotalTime>
  <Words>815</Words>
  <Application>Microsoft Office PowerPoint</Application>
  <PresentationFormat>宽屏</PresentationFormat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宋体</vt:lpstr>
      <vt:lpstr>幼圆</vt:lpstr>
      <vt:lpstr>Arial</vt:lpstr>
      <vt:lpstr>Calibri</vt:lpstr>
      <vt:lpstr>Calibri Light</vt:lpstr>
      <vt:lpstr>Century Gothic</vt:lpstr>
      <vt:lpstr>comic sans ms</vt:lpstr>
      <vt:lpstr>Wingdings 2</vt:lpstr>
      <vt:lpstr>Wingdings 3</vt:lpstr>
      <vt:lpstr>HDOfficeLightV0</vt:lpstr>
      <vt:lpstr>丝状</vt:lpstr>
      <vt:lpstr>实验三    网络数据获取与显示</vt:lpstr>
      <vt:lpstr>实验任务</vt:lpstr>
      <vt:lpstr>程序界面</vt:lpstr>
      <vt:lpstr>设计思路</vt:lpstr>
      <vt:lpstr>一、界面布局</vt:lpstr>
      <vt:lpstr>二、网络数据获取</vt:lpstr>
      <vt:lpstr>二、网络数据获取</vt:lpstr>
      <vt:lpstr>二、网络数据获取</vt:lpstr>
      <vt:lpstr>三、数据保存</vt:lpstr>
      <vt:lpstr>四、图表绘制 </vt:lpstr>
      <vt:lpstr>实验注意点 </vt:lpstr>
      <vt:lpstr>实验注意点 </vt:lpstr>
      <vt:lpstr>实验结果图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910820407@qq.com</dc:creator>
  <cp:lastModifiedBy>910820407@qq.com</cp:lastModifiedBy>
  <cp:revision>37</cp:revision>
  <dcterms:created xsi:type="dcterms:W3CDTF">2018-11-19T13:29:35Z</dcterms:created>
  <dcterms:modified xsi:type="dcterms:W3CDTF">2018-11-21T15:34:58Z</dcterms:modified>
</cp:coreProperties>
</file>