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58" r:id="rId5"/>
    <p:sldId id="260" r:id="rId6"/>
    <p:sldId id="262" r:id="rId7"/>
    <p:sldId id="263" r:id="rId8"/>
    <p:sldId id="264" r:id="rId9"/>
    <p:sldId id="265" r:id="rId10"/>
    <p:sldId id="266" r:id="rId11"/>
    <p:sldId id="267" r:id="rId12"/>
    <p:sldId id="269" r:id="rId13"/>
    <p:sldId id="270" r:id="rId14"/>
    <p:sldId id="27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9" d="100"/>
          <a:sy n="79" d="100"/>
        </p:scale>
        <p:origin x="-1296" y="-6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BDD18D-4210-4752-9158-56E6E35A0B1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0F5B8253-1ADE-4B4E-A595-606CCD4FCDD9}" type="datetimeFigureOut">
              <a:rPr lang="zh-CN" altLang="en-US" smtClean="0"/>
              <a:t>13-9-28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39BDD18D-4210-4752-9158-56E6E35A0B1A}"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5B8253-1ADE-4B4E-A595-606CCD4FCDD9}" type="datetimeFigureOut">
              <a:rPr lang="zh-CN" altLang="en-US" smtClean="0"/>
              <a:t>13-9-28</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BDD18D-4210-4752-9158-56E6E35A0B1A}"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 </a:t>
            </a:r>
            <a:r>
              <a:rPr lang="en-US" altLang="zh-CN" dirty="0" err="1" smtClean="0"/>
              <a:t>TUNet</a:t>
            </a:r>
            <a:r>
              <a:rPr lang="en-US" altLang="zh-CN" dirty="0" smtClean="0"/>
              <a:t> </a:t>
            </a:r>
            <a:r>
              <a:rPr lang="zh-CN" altLang="en-US" dirty="0" smtClean="0"/>
              <a:t>项目简介</a:t>
            </a:r>
            <a:endParaRPr lang="zh-CN" altLang="en-US" dirty="0"/>
          </a:p>
        </p:txBody>
      </p:sp>
      <p:sp>
        <p:nvSpPr>
          <p:cNvPr id="3" name="副标题 2"/>
          <p:cNvSpPr>
            <a:spLocks noGrp="1"/>
          </p:cNvSpPr>
          <p:nvPr>
            <p:ph type="subTitle" idx="1"/>
          </p:nvPr>
        </p:nvSpPr>
        <p:spPr/>
        <p:txBody>
          <a:bodyPr/>
          <a:lstStyle/>
          <a:p>
            <a:r>
              <a:rPr lang="en-US" altLang="zh-CN" dirty="0" smtClean="0"/>
              <a:t>Lab </a:t>
            </a:r>
            <a:r>
              <a:rPr kumimoji="1" lang="el-GR" altLang="zh-CN" dirty="0" smtClean="0"/>
              <a:t>μ</a:t>
            </a:r>
            <a:r>
              <a:rPr kumimoji="1" lang="en-US" altLang="zh-CN" dirty="0" smtClean="0"/>
              <a:t> </a:t>
            </a:r>
            <a:r>
              <a:rPr kumimoji="1" lang="zh-CN" altLang="en-US" dirty="0"/>
              <a:t> </a:t>
            </a:r>
            <a:r>
              <a:rPr kumimoji="1" lang="zh-CN" altLang="en-US" dirty="0" smtClean="0"/>
              <a:t>  </a:t>
            </a:r>
            <a:r>
              <a:rPr kumimoji="1" lang="en-US" altLang="zh-CN" dirty="0" smtClean="0"/>
              <a:t>2013</a:t>
            </a:r>
            <a:r>
              <a:rPr kumimoji="1" lang="zh-CN" altLang="en-US" dirty="0" smtClean="0"/>
              <a:t>年</a:t>
            </a:r>
            <a:r>
              <a:rPr kumimoji="1" lang="en-US" altLang="zh-CN" dirty="0" smtClean="0"/>
              <a:t>9</a:t>
            </a:r>
            <a:r>
              <a:rPr kumimoji="1" lang="zh-CN" altLang="en-US" dirty="0" smtClean="0"/>
              <a:t>月</a:t>
            </a:r>
            <a:endParaRPr lang="zh-CN" altLang="en-US" dirty="0"/>
          </a:p>
        </p:txBody>
      </p:sp>
    </p:spTree>
    <p:extLst>
      <p:ext uri="{BB962C8B-B14F-4D97-AF65-F5344CB8AC3E}">
        <p14:creationId xmlns:p14="http://schemas.microsoft.com/office/powerpoint/2010/main" val="33746970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维护和支持计划</a:t>
            </a:r>
            <a:r>
              <a:rPr lang="en-US" altLang="zh-CN" dirty="0" smtClean="0"/>
              <a:t/>
            </a:r>
            <a:br>
              <a:rPr lang="en-US" altLang="zh-CN" dirty="0" smtClean="0"/>
            </a:br>
            <a:r>
              <a:rPr lang="en-US" altLang="zh-CN" sz="3600" dirty="0" smtClean="0"/>
              <a:t>——</a:t>
            </a:r>
            <a:r>
              <a:rPr lang="zh-CN" altLang="en-US" sz="3600" dirty="0" smtClean="0"/>
              <a:t>崩溃信息收集</a:t>
            </a:r>
            <a:endParaRPr lang="zh-CN" altLang="en-US" sz="3600" dirty="0"/>
          </a:p>
        </p:txBody>
      </p:sp>
      <p:sp>
        <p:nvSpPr>
          <p:cNvPr id="3" name="内容占位符 2"/>
          <p:cNvSpPr>
            <a:spLocks noGrp="1"/>
          </p:cNvSpPr>
          <p:nvPr>
            <p:ph sz="half" idx="1"/>
          </p:nvPr>
        </p:nvSpPr>
        <p:spPr/>
        <p:txBody>
          <a:bodyPr/>
          <a:lstStyle/>
          <a:p>
            <a:pPr marL="0" indent="0">
              <a:buNone/>
            </a:pPr>
            <a:r>
              <a:rPr lang="zh-CN" altLang="en-US" dirty="0" smtClean="0"/>
              <a:t>内置的崩溃信息收集功能</a:t>
            </a:r>
            <a:endParaRPr lang="en-US" altLang="zh-CN" dirty="0" smtClean="0"/>
          </a:p>
          <a:p>
            <a:r>
              <a:rPr lang="zh-CN" altLang="en-US" dirty="0"/>
              <a:t>当</a:t>
            </a:r>
            <a:r>
              <a:rPr lang="zh-CN" altLang="en-US" dirty="0" smtClean="0"/>
              <a:t>程序发生崩溃时，自动提示用户发送崩溃报告，帮助我们收集诊断信息进行程序改进</a:t>
            </a:r>
            <a:endParaRPr lang="en-US" altLang="zh-CN" dirty="0" smtClean="0"/>
          </a:p>
        </p:txBody>
      </p:sp>
      <p:pic>
        <p:nvPicPr>
          <p:cNvPr id="5" name="内容占位符 4" descr="Screenshot_2013-09-05-22-15-47.png"/>
          <p:cNvPicPr>
            <a:picLocks noGrp="1" noChangeAspect="1"/>
          </p:cNvPicPr>
          <p:nvPr>
            <p:ph sz="half" idx="2"/>
          </p:nvPr>
        </p:nvPicPr>
        <p:blipFill>
          <a:blip r:embed="rId2">
            <a:extLst>
              <a:ext uri="{28A0092B-C50C-407E-A947-70E740481C1C}">
                <a14:useLocalDpi xmlns:a14="http://schemas.microsoft.com/office/drawing/2010/main" val="0"/>
              </a:ext>
            </a:extLst>
          </a:blip>
          <a:srcRect l="-25904" r="-25904"/>
          <a:stretch>
            <a:fillRect/>
          </a:stretch>
        </p:blipFill>
        <p:spPr>
          <a:xfrm>
            <a:off x="4648200" y="1920875"/>
            <a:ext cx="4038600" cy="4433888"/>
          </a:xfrm>
        </p:spPr>
      </p:pic>
    </p:spTree>
    <p:extLst>
      <p:ext uri="{BB962C8B-B14F-4D97-AF65-F5344CB8AC3E}">
        <p14:creationId xmlns:p14="http://schemas.microsoft.com/office/powerpoint/2010/main" val="34769356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维护和支持计划</a:t>
            </a:r>
            <a:r>
              <a:rPr lang="en-US" altLang="zh-CN" dirty="0" smtClean="0"/>
              <a:t/>
            </a:r>
            <a:br>
              <a:rPr lang="en-US" altLang="zh-CN" dirty="0" smtClean="0"/>
            </a:br>
            <a:r>
              <a:rPr lang="en-US" altLang="zh-CN" sz="3600" dirty="0" smtClean="0"/>
              <a:t>——</a:t>
            </a:r>
            <a:r>
              <a:rPr lang="zh-CN" altLang="en-US" sz="3600" dirty="0" smtClean="0"/>
              <a:t>用户反馈收集</a:t>
            </a:r>
            <a:endParaRPr lang="zh-CN" altLang="en-US" sz="3600" dirty="0"/>
          </a:p>
        </p:txBody>
      </p:sp>
      <p:sp>
        <p:nvSpPr>
          <p:cNvPr id="3" name="内容占位符 2"/>
          <p:cNvSpPr>
            <a:spLocks noGrp="1"/>
          </p:cNvSpPr>
          <p:nvPr>
            <p:ph sz="half" idx="1"/>
          </p:nvPr>
        </p:nvSpPr>
        <p:spPr/>
        <p:txBody>
          <a:bodyPr/>
          <a:lstStyle/>
          <a:p>
            <a:pPr marL="0" indent="0">
              <a:buNone/>
            </a:pPr>
            <a:r>
              <a:rPr lang="zh-CN" altLang="en-US" dirty="0" smtClean="0"/>
              <a:t>内置用户反馈收集功能</a:t>
            </a:r>
            <a:endParaRPr lang="en-US" altLang="zh-CN" dirty="0" smtClean="0"/>
          </a:p>
          <a:p>
            <a:r>
              <a:rPr lang="zh-CN" altLang="en-US" dirty="0" smtClean="0"/>
              <a:t>用户可以直接在应用中给我们发送反馈</a:t>
            </a:r>
            <a:endParaRPr lang="en-US" altLang="zh-CN" dirty="0" smtClean="0"/>
          </a:p>
          <a:p>
            <a:r>
              <a:rPr lang="zh-CN" altLang="en-US" dirty="0" smtClean="0"/>
              <a:t>用户可以在应用中看到我们的支持人员的答复</a:t>
            </a:r>
            <a:endParaRPr lang="zh-CN" altLang="en-US" dirty="0"/>
          </a:p>
        </p:txBody>
      </p:sp>
      <p:pic>
        <p:nvPicPr>
          <p:cNvPr id="5" name="内容占位符 4" descr="Screenshot_2013-09-05-22-11-33.png"/>
          <p:cNvPicPr>
            <a:picLocks noGrp="1" noChangeAspect="1"/>
          </p:cNvPicPr>
          <p:nvPr>
            <p:ph sz="half" idx="2"/>
          </p:nvPr>
        </p:nvPicPr>
        <p:blipFill>
          <a:blip r:embed="rId2">
            <a:extLst>
              <a:ext uri="{28A0092B-C50C-407E-A947-70E740481C1C}">
                <a14:useLocalDpi xmlns:a14="http://schemas.microsoft.com/office/drawing/2010/main" val="0"/>
              </a:ext>
            </a:extLst>
          </a:blip>
          <a:srcRect l="-25888" r="-25888"/>
          <a:stretch>
            <a:fillRect/>
          </a:stretch>
        </p:blipFill>
        <p:spPr/>
      </p:pic>
    </p:spTree>
    <p:extLst>
      <p:ext uri="{BB962C8B-B14F-4D97-AF65-F5344CB8AC3E}">
        <p14:creationId xmlns:p14="http://schemas.microsoft.com/office/powerpoint/2010/main" val="39717701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r>
              <a:rPr lang="zh-CN" altLang="en-US" dirty="0"/>
              <a:t>愿景</a:t>
            </a:r>
          </a:p>
        </p:txBody>
      </p:sp>
      <p:sp>
        <p:nvSpPr>
          <p:cNvPr id="3" name="内容占位符 2"/>
          <p:cNvSpPr>
            <a:spLocks noGrp="1"/>
          </p:cNvSpPr>
          <p:nvPr>
            <p:ph idx="1"/>
          </p:nvPr>
        </p:nvSpPr>
        <p:spPr/>
        <p:txBody>
          <a:bodyPr>
            <a:normAutofit/>
          </a:bodyPr>
          <a:lstStyle/>
          <a:p>
            <a:r>
              <a:rPr lang="zh-CN" altLang="en-US" dirty="0" smtClean="0"/>
              <a:t>我们的目标是：占领清华校内</a:t>
            </a:r>
            <a:r>
              <a:rPr lang="en-US" altLang="zh-CN" dirty="0" smtClean="0"/>
              <a:t>70%</a:t>
            </a:r>
            <a:r>
              <a:rPr lang="zh-CN" altLang="en-US" dirty="0" smtClean="0"/>
              <a:t>安卓设备！</a:t>
            </a:r>
            <a:endParaRPr lang="en-US" altLang="zh-CN" dirty="0" smtClean="0"/>
          </a:p>
          <a:p>
            <a:pPr lvl="1"/>
            <a:r>
              <a:rPr lang="zh-CN" altLang="en-US" dirty="0" smtClean="0"/>
              <a:t>在清华校内，有几个</a:t>
            </a:r>
            <a:r>
              <a:rPr lang="en-US" altLang="zh-CN" dirty="0" smtClean="0"/>
              <a:t>App</a:t>
            </a:r>
            <a:r>
              <a:rPr lang="zh-CN" altLang="en-US" dirty="0" smtClean="0"/>
              <a:t>能达到这样的普及率呢？</a:t>
            </a:r>
            <a:endParaRPr lang="en-US" altLang="zh-CN" dirty="0" smtClean="0"/>
          </a:p>
          <a:p>
            <a:pPr lvl="1"/>
            <a:r>
              <a:rPr lang="en-US" altLang="zh-CN" dirty="0" smtClean="0"/>
              <a:t>QQ</a:t>
            </a:r>
            <a:r>
              <a:rPr lang="zh-CN" altLang="en-US" dirty="0" smtClean="0"/>
              <a:t>，微信，微博，人人，飞信</a:t>
            </a:r>
            <a:r>
              <a:rPr lang="en-US" altLang="zh-CN" dirty="0" smtClean="0"/>
              <a:t>……</a:t>
            </a:r>
            <a:r>
              <a:rPr lang="zh-CN" altLang="en-US" dirty="0" smtClean="0"/>
              <a:t>屈指可数</a:t>
            </a:r>
            <a:endParaRPr lang="en-US" altLang="zh-CN" dirty="0" smtClean="0"/>
          </a:p>
          <a:p>
            <a:r>
              <a:rPr lang="zh-CN" altLang="en-US" dirty="0" smtClean="0"/>
              <a:t>为什么我们有这样的野心？</a:t>
            </a:r>
            <a:endParaRPr lang="en-US" altLang="zh-CN" dirty="0" smtClean="0"/>
          </a:p>
          <a:p>
            <a:pPr lvl="1"/>
            <a:r>
              <a:rPr lang="en-US" altLang="zh-CN" dirty="0" smtClean="0"/>
              <a:t>Wi-Fi</a:t>
            </a:r>
            <a:r>
              <a:rPr lang="zh-CN" altLang="en-US" dirty="0" smtClean="0"/>
              <a:t>需求是刚性需求</a:t>
            </a:r>
            <a:endParaRPr lang="en-US" altLang="zh-CN" dirty="0" smtClean="0"/>
          </a:p>
          <a:p>
            <a:pPr lvl="1"/>
            <a:r>
              <a:rPr lang="zh-CN" altLang="en-US" dirty="0" smtClean="0"/>
              <a:t>我们整个团队的专注</a:t>
            </a:r>
            <a:endParaRPr lang="en-US" altLang="zh-CN" dirty="0" smtClean="0"/>
          </a:p>
          <a:p>
            <a:pPr lvl="1"/>
            <a:r>
              <a:rPr lang="zh-CN" altLang="en-US" dirty="0" smtClean="0"/>
              <a:t>我们对于产品质量和用户体验的严苛追求</a:t>
            </a:r>
            <a:endParaRPr lang="en-US" altLang="zh-CN" dirty="0" smtClean="0"/>
          </a:p>
          <a:p>
            <a:endParaRPr lang="zh-CN" altLang="en-US" dirty="0"/>
          </a:p>
        </p:txBody>
      </p:sp>
    </p:spTree>
    <p:extLst>
      <p:ext uri="{BB962C8B-B14F-4D97-AF65-F5344CB8AC3E}">
        <p14:creationId xmlns:p14="http://schemas.microsoft.com/office/powerpoint/2010/main" val="3288214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为什么要做这个项目？</a:t>
            </a:r>
            <a:endParaRPr lang="zh-CN" altLang="en-US" dirty="0"/>
          </a:p>
        </p:txBody>
      </p:sp>
      <p:sp>
        <p:nvSpPr>
          <p:cNvPr id="3" name="内容占位符 2"/>
          <p:cNvSpPr>
            <a:spLocks noGrp="1"/>
          </p:cNvSpPr>
          <p:nvPr>
            <p:ph idx="1"/>
          </p:nvPr>
        </p:nvSpPr>
        <p:spPr/>
        <p:txBody>
          <a:bodyPr/>
          <a:lstStyle/>
          <a:p>
            <a:r>
              <a:rPr lang="zh-CN" altLang="en-US" dirty="0" smtClean="0"/>
              <a:t>用户基数大</a:t>
            </a:r>
            <a:endParaRPr lang="en-US" altLang="zh-CN" dirty="0" smtClean="0"/>
          </a:p>
          <a:p>
            <a:r>
              <a:rPr lang="zh-CN" altLang="en-US" dirty="0" smtClean="0"/>
              <a:t>技术风险适中</a:t>
            </a:r>
            <a:endParaRPr lang="en-US" altLang="zh-CN" dirty="0" smtClean="0"/>
          </a:p>
          <a:p>
            <a:r>
              <a:rPr lang="zh-CN" altLang="en-US" dirty="0" smtClean="0"/>
              <a:t>为同学们提供在实践中学习提高的平台</a:t>
            </a:r>
            <a:endParaRPr lang="en-US" altLang="zh-CN" dirty="0" smtClean="0"/>
          </a:p>
          <a:p>
            <a:pPr lvl="1"/>
            <a:r>
              <a:rPr lang="zh-CN" altLang="en-US" dirty="0"/>
              <a:t>校内少有</a:t>
            </a:r>
            <a:r>
              <a:rPr lang="zh-CN" altLang="en-US" dirty="0" smtClean="0"/>
              <a:t>的真正服务广大用户的开发项目</a:t>
            </a:r>
            <a:endParaRPr lang="en-US" altLang="zh-CN" dirty="0" smtClean="0"/>
          </a:p>
          <a:p>
            <a:pPr lvl="1"/>
            <a:r>
              <a:rPr lang="zh-CN" altLang="en-US" dirty="0" smtClean="0"/>
              <a:t>每一个环节力求与业界项目看齐</a:t>
            </a:r>
            <a:endParaRPr lang="en-US" altLang="zh-CN" dirty="0" smtClean="0"/>
          </a:p>
          <a:p>
            <a:r>
              <a:rPr lang="zh-CN" altLang="en-US" dirty="0"/>
              <a:t>团队</a:t>
            </a:r>
            <a:r>
              <a:rPr lang="zh-CN" altLang="en-US" dirty="0" smtClean="0"/>
              <a:t>磨合的平台</a:t>
            </a:r>
            <a:endParaRPr lang="en-US" altLang="zh-CN" dirty="0" smtClean="0"/>
          </a:p>
          <a:p>
            <a:pPr lvl="1"/>
            <a:r>
              <a:rPr lang="zh-CN" altLang="en-US" dirty="0" smtClean="0"/>
              <a:t>提高团队同学在各个方面的默契程度</a:t>
            </a:r>
            <a:endParaRPr lang="zh-CN" altLang="en-US" dirty="0"/>
          </a:p>
        </p:txBody>
      </p:sp>
    </p:spTree>
    <p:extLst>
      <p:ext uri="{BB962C8B-B14F-4D97-AF65-F5344CB8AC3E}">
        <p14:creationId xmlns:p14="http://schemas.microsoft.com/office/powerpoint/2010/main" val="2692928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参与方式</a:t>
            </a:r>
            <a:endParaRPr lang="zh-CN" altLang="en-US" dirty="0"/>
          </a:p>
        </p:txBody>
      </p:sp>
      <p:sp>
        <p:nvSpPr>
          <p:cNvPr id="3" name="内容占位符 2"/>
          <p:cNvSpPr>
            <a:spLocks noGrp="1"/>
          </p:cNvSpPr>
          <p:nvPr>
            <p:ph idx="1"/>
          </p:nvPr>
        </p:nvSpPr>
        <p:spPr/>
        <p:txBody>
          <a:bodyPr/>
          <a:lstStyle/>
          <a:p>
            <a:r>
              <a:rPr lang="zh-CN" altLang="en-US" dirty="0"/>
              <a:t>设计</a:t>
            </a:r>
            <a:r>
              <a:rPr lang="zh-CN" altLang="en-US" dirty="0" smtClean="0"/>
              <a:t>研发</a:t>
            </a:r>
            <a:endParaRPr lang="en-US" altLang="zh-CN" dirty="0" smtClean="0"/>
          </a:p>
          <a:p>
            <a:pPr lvl="1"/>
            <a:r>
              <a:rPr lang="zh-CN" altLang="en-US" dirty="0" smtClean="0"/>
              <a:t>产品设计：功能设计、用户体验设计</a:t>
            </a:r>
            <a:endParaRPr lang="en-US" altLang="zh-CN" dirty="0" smtClean="0"/>
          </a:p>
          <a:p>
            <a:pPr lvl="1"/>
            <a:r>
              <a:rPr lang="zh-CN" altLang="en-US" dirty="0" smtClean="0"/>
              <a:t>产品研发</a:t>
            </a:r>
            <a:endParaRPr lang="en-US" altLang="zh-CN" dirty="0" smtClean="0"/>
          </a:p>
          <a:p>
            <a:r>
              <a:rPr lang="zh-CN" altLang="en-US" dirty="0" smtClean="0"/>
              <a:t>宣传推广</a:t>
            </a:r>
            <a:endParaRPr lang="en-US" altLang="zh-CN" dirty="0" smtClean="0"/>
          </a:p>
          <a:p>
            <a:pPr lvl="1"/>
            <a:r>
              <a:rPr lang="zh-CN" altLang="en-US" dirty="0" smtClean="0"/>
              <a:t>制定宣传策略和宣传计划</a:t>
            </a:r>
            <a:endParaRPr lang="en-US" altLang="zh-CN" dirty="0" smtClean="0"/>
          </a:p>
          <a:p>
            <a:pPr lvl="1"/>
            <a:r>
              <a:rPr lang="zh-CN" altLang="en-US" dirty="0" smtClean="0"/>
              <a:t>宣传品的制作和发布（海报、易拉宝、网络等等）</a:t>
            </a:r>
            <a:endParaRPr lang="en-US" altLang="zh-CN" dirty="0" smtClean="0"/>
          </a:p>
          <a:p>
            <a:r>
              <a:rPr lang="zh-CN" altLang="en-US" dirty="0"/>
              <a:t>用户</a:t>
            </a:r>
            <a:r>
              <a:rPr lang="zh-CN" altLang="en-US" dirty="0" smtClean="0"/>
              <a:t>支持</a:t>
            </a:r>
            <a:endParaRPr lang="en-US" altLang="zh-CN" dirty="0" smtClean="0"/>
          </a:p>
          <a:p>
            <a:pPr lvl="1"/>
            <a:r>
              <a:rPr lang="zh-CN" altLang="en-US" dirty="0" smtClean="0"/>
              <a:t>收集用户反馈，和用户沟通</a:t>
            </a:r>
            <a:endParaRPr lang="en-US" altLang="zh-CN" dirty="0" smtClean="0"/>
          </a:p>
          <a:p>
            <a:pPr lvl="1"/>
            <a:r>
              <a:rPr lang="zh-CN" altLang="en-US" dirty="0"/>
              <a:t>外</a:t>
            </a:r>
            <a:r>
              <a:rPr lang="zh-CN" altLang="en-US" dirty="0" smtClean="0"/>
              <a:t>联：和网络中心、学生网管会、学生会等方面的合作</a:t>
            </a:r>
            <a:endParaRPr lang="zh-CN" altLang="en-US" dirty="0"/>
          </a:p>
        </p:txBody>
      </p:sp>
    </p:spTree>
    <p:extLst>
      <p:ext uri="{BB962C8B-B14F-4D97-AF65-F5344CB8AC3E}">
        <p14:creationId xmlns:p14="http://schemas.microsoft.com/office/powerpoint/2010/main" val="1759157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t>
            </a:r>
            <a:r>
              <a:rPr lang="en-US" altLang="zh-CN" dirty="0" err="1" smtClean="0"/>
              <a:t>TUNet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Android </a:t>
            </a:r>
            <a:r>
              <a:rPr lang="en-US" altLang="zh-CN" dirty="0" err="1" smtClean="0"/>
              <a:t>TUNet</a:t>
            </a:r>
            <a:r>
              <a:rPr lang="en-US" altLang="zh-CN" dirty="0" smtClean="0"/>
              <a:t> </a:t>
            </a:r>
            <a:r>
              <a:rPr lang="zh-CN" altLang="en-US" dirty="0" smtClean="0"/>
              <a:t>是我们针对</a:t>
            </a:r>
            <a:r>
              <a:rPr lang="en-US" altLang="zh-CN" dirty="0" smtClean="0"/>
              <a:t>Android</a:t>
            </a:r>
            <a:r>
              <a:rPr lang="zh-CN" altLang="en-US" dirty="0" smtClean="0"/>
              <a:t>系统手机和平板电脑开发的一款清华大学校园网登录认证和信息查询客户端应用，旨在</a:t>
            </a:r>
            <a:r>
              <a:rPr lang="zh-CN" altLang="en-US" dirty="0"/>
              <a:t>让</a:t>
            </a:r>
            <a:r>
              <a:rPr lang="zh-CN" altLang="en-US" dirty="0" smtClean="0"/>
              <a:t>清华同学能更方便地使用自己的移动设备连接登录清华校园无线网，以及进行校园网账号的信息查询和管理。</a:t>
            </a:r>
            <a:endParaRPr lang="zh-CN" altLang="en-US" dirty="0"/>
          </a:p>
        </p:txBody>
      </p:sp>
      <p:sp>
        <p:nvSpPr>
          <p:cNvPr id="4" name="TextBox 3"/>
          <p:cNvSpPr txBox="1"/>
          <p:nvPr/>
        </p:nvSpPr>
        <p:spPr>
          <a:xfrm>
            <a:off x="683568" y="4509120"/>
            <a:ext cx="7571303" cy="584775"/>
          </a:xfrm>
          <a:prstGeom prst="rect">
            <a:avLst/>
          </a:prstGeom>
          <a:noFill/>
        </p:spPr>
        <p:txBody>
          <a:bodyPr wrap="none" rtlCol="0">
            <a:spAutoFit/>
          </a:bodyPr>
          <a:lstStyle/>
          <a:p>
            <a:r>
              <a:rPr lang="zh-CN" altLang="en-US" sz="3200" b="1" dirty="0" smtClean="0">
                <a:solidFill>
                  <a:schemeClr val="accent1"/>
                </a:solidFill>
              </a:rPr>
              <a:t>网络中心、交叉信息研究院官方支持项目</a:t>
            </a:r>
            <a:endParaRPr lang="zh-CN" altLang="en-US" sz="3200" b="1" dirty="0">
              <a:solidFill>
                <a:schemeClr val="accent1"/>
              </a:solidFill>
            </a:endParaRPr>
          </a:p>
        </p:txBody>
      </p:sp>
    </p:spTree>
    <p:extLst>
      <p:ext uri="{BB962C8B-B14F-4D97-AF65-F5344CB8AC3E}">
        <p14:creationId xmlns:p14="http://schemas.microsoft.com/office/powerpoint/2010/main" val="4063959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内容概要</a:t>
            </a:r>
          </a:p>
        </p:txBody>
      </p:sp>
      <p:sp>
        <p:nvSpPr>
          <p:cNvPr id="3" name="内容占位符 2"/>
          <p:cNvSpPr>
            <a:spLocks noGrp="1"/>
          </p:cNvSpPr>
          <p:nvPr>
            <p:ph idx="1"/>
          </p:nvPr>
        </p:nvSpPr>
        <p:spPr/>
        <p:txBody>
          <a:bodyPr/>
          <a:lstStyle/>
          <a:p>
            <a:r>
              <a:rPr lang="zh-CN" altLang="en-US" dirty="0" smtClean="0"/>
              <a:t>产品功能介绍</a:t>
            </a:r>
            <a:endParaRPr lang="en-US" altLang="zh-CN" dirty="0" smtClean="0"/>
          </a:p>
          <a:p>
            <a:r>
              <a:rPr lang="zh-CN" altLang="en-US" dirty="0" smtClean="0"/>
              <a:t>质量保证措施</a:t>
            </a:r>
            <a:endParaRPr lang="en-US" altLang="zh-CN" dirty="0" smtClean="0"/>
          </a:p>
          <a:p>
            <a:r>
              <a:rPr lang="zh-CN" altLang="en-US" dirty="0" smtClean="0"/>
              <a:t>维护和支持计划</a:t>
            </a:r>
            <a:endParaRPr lang="en-US" altLang="zh-CN" dirty="0" smtClean="0"/>
          </a:p>
          <a:p>
            <a:r>
              <a:rPr lang="zh-CN" altLang="en-US" dirty="0"/>
              <a:t>项目愿</a:t>
            </a:r>
            <a:r>
              <a:rPr lang="zh-CN" altLang="en-US" dirty="0" smtClean="0"/>
              <a:t>景</a:t>
            </a:r>
            <a:endParaRPr lang="en-US" altLang="zh-CN" dirty="0" smtClean="0"/>
          </a:p>
          <a:p>
            <a:r>
              <a:rPr lang="zh-CN" altLang="en-US" dirty="0" smtClean="0"/>
              <a:t>参与方式</a:t>
            </a:r>
            <a:endParaRPr lang="en-US" altLang="zh-CN" dirty="0" smtClean="0"/>
          </a:p>
        </p:txBody>
      </p:sp>
    </p:spTree>
    <p:extLst>
      <p:ext uri="{BB962C8B-B14F-4D97-AF65-F5344CB8AC3E}">
        <p14:creationId xmlns:p14="http://schemas.microsoft.com/office/powerpoint/2010/main" val="16732021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产品功能</a:t>
            </a:r>
            <a:r>
              <a:rPr lang="en-US" altLang="zh-CN" dirty="0" smtClean="0"/>
              <a:t/>
            </a:r>
            <a:br>
              <a:rPr lang="en-US" altLang="zh-CN" dirty="0" smtClean="0"/>
            </a:br>
            <a:r>
              <a:rPr lang="en-US" altLang="zh-CN" sz="3600" dirty="0" smtClean="0"/>
              <a:t>——</a:t>
            </a:r>
            <a:r>
              <a:rPr lang="zh-CN" altLang="en-US" sz="3600" dirty="0" smtClean="0"/>
              <a:t>自动服务模式</a:t>
            </a:r>
            <a:endParaRPr lang="zh-CN" altLang="en-US" sz="3600" dirty="0"/>
          </a:p>
        </p:txBody>
      </p:sp>
      <p:sp>
        <p:nvSpPr>
          <p:cNvPr id="6" name="内容占位符 5"/>
          <p:cNvSpPr>
            <a:spLocks noGrp="1"/>
          </p:cNvSpPr>
          <p:nvPr>
            <p:ph sz="half" idx="1"/>
          </p:nvPr>
        </p:nvSpPr>
        <p:spPr>
          <a:xfrm>
            <a:off x="467544" y="1844824"/>
            <a:ext cx="4038600" cy="4781128"/>
          </a:xfrm>
        </p:spPr>
        <p:txBody>
          <a:bodyPr>
            <a:normAutofit/>
          </a:bodyPr>
          <a:lstStyle/>
          <a:p>
            <a:pPr marL="0" indent="0">
              <a:buNone/>
            </a:pPr>
            <a:r>
              <a:rPr lang="en-US" altLang="zh-CN" dirty="0" smtClean="0"/>
              <a:t>Android </a:t>
            </a:r>
            <a:r>
              <a:rPr lang="en-US" altLang="zh-CN" dirty="0" err="1" smtClean="0"/>
              <a:t>TUNet</a:t>
            </a:r>
            <a:r>
              <a:rPr lang="en-US" altLang="zh-CN" dirty="0" smtClean="0"/>
              <a:t> </a:t>
            </a:r>
            <a:r>
              <a:rPr lang="zh-CN" altLang="en-US" dirty="0" smtClean="0"/>
              <a:t>独有自动服务模式，</a:t>
            </a:r>
            <a:r>
              <a:rPr lang="zh-CN" altLang="en-US" dirty="0" smtClean="0">
                <a:solidFill>
                  <a:srgbClr val="FF0000"/>
                </a:solidFill>
              </a:rPr>
              <a:t>打开此功能后</a:t>
            </a:r>
            <a:r>
              <a:rPr lang="zh-CN" altLang="en-US" dirty="0" smtClean="0"/>
              <a:t>，程序将自动帮用户</a:t>
            </a:r>
            <a:endParaRPr lang="en-US" altLang="zh-CN" dirty="0" smtClean="0"/>
          </a:p>
          <a:p>
            <a:r>
              <a:rPr lang="zh-CN" altLang="en-US" dirty="0" smtClean="0"/>
              <a:t>联网认证登录</a:t>
            </a:r>
            <a:endParaRPr lang="en-US" altLang="zh-CN" dirty="0" smtClean="0"/>
          </a:p>
          <a:p>
            <a:r>
              <a:rPr lang="zh-CN" altLang="en-US" dirty="0" smtClean="0"/>
              <a:t>断开本机已过期不用的连接</a:t>
            </a:r>
            <a:endParaRPr lang="en-US" altLang="zh-CN" dirty="0" smtClean="0"/>
          </a:p>
          <a:p>
            <a:r>
              <a:rPr lang="zh-CN" altLang="en-US" dirty="0" smtClean="0"/>
              <a:t>在断网后过快重连的</a:t>
            </a:r>
            <a:r>
              <a:rPr lang="zh-CN" altLang="en-US" dirty="0" smtClean="0"/>
              <a:t>条件下，自动延</a:t>
            </a:r>
            <a:r>
              <a:rPr lang="zh-CN" altLang="en-US" dirty="0" smtClean="0"/>
              <a:t>时重试</a:t>
            </a:r>
            <a:endParaRPr lang="zh-CN" altLang="en-US" dirty="0"/>
          </a:p>
        </p:txBody>
      </p:sp>
      <p:pic>
        <p:nvPicPr>
          <p:cNvPr id="8" name="内容占位符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7334" y="1920875"/>
            <a:ext cx="2660332" cy="4433888"/>
          </a:xfrm>
        </p:spPr>
      </p:pic>
      <p:sp>
        <p:nvSpPr>
          <p:cNvPr id="9" name="椭圆 8"/>
          <p:cNvSpPr/>
          <p:nvPr/>
        </p:nvSpPr>
        <p:spPr>
          <a:xfrm>
            <a:off x="5436096" y="4725144"/>
            <a:ext cx="2520280" cy="6480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626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产品功能</a:t>
            </a:r>
            <a:r>
              <a:rPr lang="en-US" altLang="zh-CN" dirty="0" smtClean="0"/>
              <a:t/>
            </a:r>
            <a:br>
              <a:rPr lang="en-US" altLang="zh-CN" dirty="0" smtClean="0"/>
            </a:br>
            <a:r>
              <a:rPr lang="en-US" altLang="zh-CN" sz="3600" dirty="0" smtClean="0"/>
              <a:t>——</a:t>
            </a:r>
            <a:r>
              <a:rPr lang="zh-CN" altLang="en-US" sz="3600" dirty="0" smtClean="0"/>
              <a:t>自动服务模式</a:t>
            </a:r>
            <a:endParaRPr lang="zh-CN" altLang="en-US" sz="3600" dirty="0"/>
          </a:p>
        </p:txBody>
      </p:sp>
      <p:sp>
        <p:nvSpPr>
          <p:cNvPr id="3" name="内容占位符 2"/>
          <p:cNvSpPr>
            <a:spLocks noGrp="1"/>
          </p:cNvSpPr>
          <p:nvPr>
            <p:ph idx="1"/>
          </p:nvPr>
        </p:nvSpPr>
        <p:spPr/>
        <p:txBody>
          <a:bodyPr>
            <a:normAutofit/>
          </a:bodyPr>
          <a:lstStyle/>
          <a:p>
            <a:r>
              <a:rPr lang="zh-CN" altLang="en-US" dirty="0" smtClean="0"/>
              <a:t>自动联网认证</a:t>
            </a:r>
            <a:endParaRPr lang="en-US" altLang="zh-CN" dirty="0" smtClean="0"/>
          </a:p>
          <a:p>
            <a:pPr lvl="1"/>
            <a:r>
              <a:rPr lang="zh-CN" altLang="en-US" dirty="0"/>
              <a:t>只</a:t>
            </a:r>
            <a:r>
              <a:rPr lang="zh-CN" altLang="en-US" dirty="0" smtClean="0"/>
              <a:t>在用户处于屏幕解锁状态下会发起自动认证，避免在用户不察觉的情况下产生流量消费</a:t>
            </a:r>
            <a:endParaRPr lang="en-US" altLang="zh-CN" dirty="0" smtClean="0"/>
          </a:p>
          <a:p>
            <a:r>
              <a:rPr lang="zh-CN" altLang="en-US" dirty="0" smtClean="0"/>
              <a:t>自动断开本机过期不用的连接</a:t>
            </a:r>
            <a:endParaRPr lang="en-US" altLang="zh-CN" dirty="0" smtClean="0"/>
          </a:p>
          <a:p>
            <a:pPr lvl="1"/>
            <a:r>
              <a:rPr lang="zh-CN" altLang="en-US" dirty="0" smtClean="0"/>
              <a:t>当移动设备从校园网分配到一个新的</a:t>
            </a:r>
            <a:r>
              <a:rPr lang="en-US" altLang="zh-CN" dirty="0" smtClean="0"/>
              <a:t>IP</a:t>
            </a:r>
            <a:r>
              <a:rPr lang="zh-CN" altLang="en-US" dirty="0" smtClean="0"/>
              <a:t>地址之后，如果程序检测到之前用过的任何</a:t>
            </a:r>
            <a:r>
              <a:rPr lang="en-US" altLang="zh-CN" dirty="0" smtClean="0"/>
              <a:t>IP</a:t>
            </a:r>
            <a:r>
              <a:rPr lang="zh-CN" altLang="en-US" dirty="0" smtClean="0"/>
              <a:t>地址仍然在线，则会帮用户自动断开这些已不用的</a:t>
            </a:r>
            <a:r>
              <a:rPr lang="en-US" altLang="zh-CN" dirty="0" smtClean="0"/>
              <a:t>IP</a:t>
            </a:r>
            <a:r>
              <a:rPr lang="zh-CN" altLang="en-US" dirty="0" smtClean="0"/>
              <a:t>地址</a:t>
            </a:r>
            <a:endParaRPr lang="en-US" altLang="zh-CN" dirty="0" smtClean="0"/>
          </a:p>
          <a:p>
            <a:pPr lvl="1"/>
            <a:r>
              <a:rPr lang="zh-CN" altLang="en-US" dirty="0" smtClean="0"/>
              <a:t>一方面可以避免连接数用尽的情况，另一方面也可以避免被其他人蹭用流量造成经济损失</a:t>
            </a:r>
            <a:endParaRPr lang="en-US" altLang="zh-CN" dirty="0" smtClean="0"/>
          </a:p>
        </p:txBody>
      </p:sp>
    </p:spTree>
    <p:extLst>
      <p:ext uri="{BB962C8B-B14F-4D97-AF65-F5344CB8AC3E}">
        <p14:creationId xmlns:p14="http://schemas.microsoft.com/office/powerpoint/2010/main" val="1599647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产品功能</a:t>
            </a:r>
            <a:r>
              <a:rPr lang="en-US" altLang="zh-CN" dirty="0" smtClean="0"/>
              <a:t/>
            </a:r>
            <a:br>
              <a:rPr lang="en-US" altLang="zh-CN" dirty="0" smtClean="0"/>
            </a:br>
            <a:r>
              <a:rPr lang="en-US" altLang="zh-CN" sz="3600" dirty="0" smtClean="0"/>
              <a:t>——</a:t>
            </a:r>
            <a:r>
              <a:rPr lang="zh-CN" altLang="en-US" sz="3600" dirty="0" smtClean="0"/>
              <a:t>直观的连接管理</a:t>
            </a:r>
            <a:endParaRPr lang="zh-CN" altLang="en-US" sz="3600" dirty="0"/>
          </a:p>
        </p:txBody>
      </p:sp>
      <p:sp>
        <p:nvSpPr>
          <p:cNvPr id="4" name="内容占位符 3"/>
          <p:cNvSpPr>
            <a:spLocks noGrp="1"/>
          </p:cNvSpPr>
          <p:nvPr>
            <p:ph sz="half" idx="1"/>
          </p:nvPr>
        </p:nvSpPr>
        <p:spPr>
          <a:xfrm>
            <a:off x="457200" y="1888232"/>
            <a:ext cx="4038600" cy="4781128"/>
          </a:xfrm>
        </p:spPr>
        <p:txBody>
          <a:bodyPr>
            <a:normAutofit lnSpcReduction="10000"/>
          </a:bodyPr>
          <a:lstStyle/>
          <a:p>
            <a:pPr marL="0" indent="0">
              <a:buNone/>
            </a:pPr>
            <a:r>
              <a:rPr lang="en-US" altLang="zh-CN" dirty="0" smtClean="0"/>
              <a:t>Android </a:t>
            </a:r>
            <a:r>
              <a:rPr lang="en-US" altLang="zh-CN" dirty="0" err="1" smtClean="0"/>
              <a:t>TUNet</a:t>
            </a:r>
            <a:r>
              <a:rPr lang="en-US" altLang="zh-CN" dirty="0" smtClean="0"/>
              <a:t> </a:t>
            </a:r>
            <a:r>
              <a:rPr lang="zh-CN" altLang="en-US" dirty="0" smtClean="0"/>
              <a:t>的连接管理界面比目前其他类似产品更为直观</a:t>
            </a:r>
            <a:endParaRPr lang="en-US" altLang="zh-CN" dirty="0" smtClean="0"/>
          </a:p>
          <a:p>
            <a:r>
              <a:rPr lang="zh-CN" altLang="en-US" dirty="0" smtClean="0"/>
              <a:t>用户可以为自己的电脑、手机、平板电脑和</a:t>
            </a:r>
            <a:r>
              <a:rPr lang="zh-CN" altLang="en-US" dirty="0" smtClean="0">
                <a:solidFill>
                  <a:srgbClr val="FF0000"/>
                </a:solidFill>
              </a:rPr>
              <a:t>自主架设的带</a:t>
            </a:r>
            <a:r>
              <a:rPr lang="en-US" altLang="zh-CN" dirty="0" smtClean="0">
                <a:solidFill>
                  <a:srgbClr val="FF0000"/>
                </a:solidFill>
              </a:rPr>
              <a:t>NAT</a:t>
            </a:r>
            <a:r>
              <a:rPr lang="zh-CN" altLang="en-US" dirty="0" smtClean="0">
                <a:solidFill>
                  <a:srgbClr val="FF0000"/>
                </a:solidFill>
              </a:rPr>
              <a:t>的无线路由器</a:t>
            </a:r>
            <a:r>
              <a:rPr lang="zh-CN" altLang="en-US" dirty="0" smtClean="0"/>
              <a:t>等设备进行命名。</a:t>
            </a:r>
            <a:endParaRPr lang="en-US" altLang="zh-CN" dirty="0" smtClean="0"/>
          </a:p>
          <a:p>
            <a:r>
              <a:rPr lang="zh-CN" altLang="en-US" dirty="0" smtClean="0"/>
              <a:t>只需进行一次命名，之后就可以很直观地查看连接情况，</a:t>
            </a:r>
            <a:endParaRPr lang="en-US" altLang="zh-CN" dirty="0" smtClean="0"/>
          </a:p>
          <a:p>
            <a:r>
              <a:rPr lang="zh-CN" altLang="en-US" dirty="0" smtClean="0"/>
              <a:t>菜鸟用户也可以轻松使用。</a:t>
            </a:r>
            <a:endParaRPr lang="zh-CN" altLang="en-US" dirty="0"/>
          </a:p>
        </p:txBody>
      </p:sp>
      <p:pic>
        <p:nvPicPr>
          <p:cNvPr id="6" name="内容占位符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7334" y="1920875"/>
            <a:ext cx="2660332" cy="4433888"/>
          </a:xfrm>
        </p:spPr>
      </p:pic>
    </p:spTree>
    <p:extLst>
      <p:ext uri="{BB962C8B-B14F-4D97-AF65-F5344CB8AC3E}">
        <p14:creationId xmlns:p14="http://schemas.microsoft.com/office/powerpoint/2010/main" val="554155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dirty="0" smtClean="0"/>
              <a:t>产品功能</a:t>
            </a:r>
            <a:r>
              <a:rPr lang="en-US" altLang="zh-CN" dirty="0" smtClean="0"/>
              <a:t/>
            </a:r>
            <a:br>
              <a:rPr lang="en-US" altLang="zh-CN" dirty="0" smtClean="0"/>
            </a:br>
            <a:r>
              <a:rPr lang="en-US" altLang="zh-CN" sz="3600" dirty="0" smtClean="0"/>
              <a:t>——</a:t>
            </a:r>
            <a:r>
              <a:rPr lang="zh-CN" altLang="en-US" sz="3600" dirty="0" smtClean="0"/>
              <a:t>实时信息显示</a:t>
            </a:r>
            <a:endParaRPr lang="zh-CN" altLang="en-US" sz="3600" dirty="0"/>
          </a:p>
        </p:txBody>
      </p:sp>
      <p:sp>
        <p:nvSpPr>
          <p:cNvPr id="8" name="内容占位符 7"/>
          <p:cNvSpPr>
            <a:spLocks noGrp="1"/>
          </p:cNvSpPr>
          <p:nvPr>
            <p:ph sz="half" idx="1"/>
          </p:nvPr>
        </p:nvSpPr>
        <p:spPr/>
        <p:txBody>
          <a:bodyPr/>
          <a:lstStyle/>
          <a:p>
            <a:pPr marL="0" indent="0">
              <a:buNone/>
            </a:pPr>
            <a:r>
              <a:rPr lang="en-US" altLang="zh-CN" dirty="0" smtClean="0"/>
              <a:t>Android </a:t>
            </a:r>
            <a:r>
              <a:rPr lang="en-US" altLang="zh-CN" dirty="0" err="1" smtClean="0"/>
              <a:t>TUNet</a:t>
            </a:r>
            <a:r>
              <a:rPr lang="en-US" altLang="zh-CN" dirty="0" smtClean="0"/>
              <a:t> </a:t>
            </a:r>
            <a:r>
              <a:rPr lang="zh-CN" altLang="en-US" dirty="0" smtClean="0"/>
              <a:t>为用户显示更为精确的实时流量和账户余额信息，计入当前在线设备的实时消费，更为方便直观。</a:t>
            </a:r>
            <a:endParaRPr lang="zh-CN" altLang="en-US" dirty="0"/>
          </a:p>
        </p:txBody>
      </p:sp>
      <p:pic>
        <p:nvPicPr>
          <p:cNvPr id="10" name="内容占位符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7334" y="1920875"/>
            <a:ext cx="2660332" cy="4433888"/>
          </a:xfrm>
        </p:spPr>
      </p:pic>
      <p:sp>
        <p:nvSpPr>
          <p:cNvPr id="11" name="圆角矩形 10"/>
          <p:cNvSpPr/>
          <p:nvPr/>
        </p:nvSpPr>
        <p:spPr>
          <a:xfrm>
            <a:off x="5436096" y="3933056"/>
            <a:ext cx="1512168" cy="288032"/>
          </a:xfrm>
          <a:prstGeom prst="round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466521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产品功能</a:t>
            </a:r>
            <a:r>
              <a:rPr lang="en-US" altLang="zh-CN" dirty="0" smtClean="0"/>
              <a:t/>
            </a:r>
            <a:br>
              <a:rPr lang="en-US" altLang="zh-CN" dirty="0" smtClean="0"/>
            </a:br>
            <a:r>
              <a:rPr lang="en-US" altLang="zh-CN" sz="3600" dirty="0" smtClean="0"/>
              <a:t>——</a:t>
            </a:r>
            <a:r>
              <a:rPr lang="zh-CN" altLang="en-US" sz="3600" dirty="0"/>
              <a:t>其他</a:t>
            </a:r>
            <a:r>
              <a:rPr lang="zh-CN" altLang="en-US" sz="3600" dirty="0" smtClean="0"/>
              <a:t>特色功能</a:t>
            </a:r>
            <a:endParaRPr lang="zh-CN" altLang="en-US" sz="3600" dirty="0"/>
          </a:p>
        </p:txBody>
      </p:sp>
      <p:sp>
        <p:nvSpPr>
          <p:cNvPr id="3" name="内容占位符 2"/>
          <p:cNvSpPr>
            <a:spLocks noGrp="1"/>
          </p:cNvSpPr>
          <p:nvPr>
            <p:ph sz="half" idx="1"/>
          </p:nvPr>
        </p:nvSpPr>
        <p:spPr>
          <a:xfrm>
            <a:off x="457200" y="1816224"/>
            <a:ext cx="4038600" cy="4781128"/>
          </a:xfrm>
        </p:spPr>
        <p:txBody>
          <a:bodyPr>
            <a:normAutofit/>
          </a:bodyPr>
          <a:lstStyle/>
          <a:p>
            <a:r>
              <a:rPr lang="zh-CN" altLang="en-US" dirty="0"/>
              <a:t>与</a:t>
            </a:r>
            <a:r>
              <a:rPr lang="en-US" altLang="zh-CN" dirty="0" smtClean="0"/>
              <a:t>Android</a:t>
            </a:r>
            <a:r>
              <a:rPr lang="zh-CN" altLang="en-US" dirty="0" smtClean="0"/>
              <a:t>系统充分集成</a:t>
            </a:r>
            <a:endParaRPr lang="en-US" altLang="zh-CN" dirty="0" smtClean="0"/>
          </a:p>
          <a:p>
            <a:pPr lvl="1"/>
            <a:r>
              <a:rPr lang="zh-CN" altLang="en-US" dirty="0" smtClean="0"/>
              <a:t>在自动服务模式下，实时监测联网状态并作出响应</a:t>
            </a:r>
            <a:endParaRPr lang="en-US" altLang="zh-CN" dirty="0" smtClean="0"/>
          </a:p>
          <a:p>
            <a:pPr lvl="1"/>
            <a:r>
              <a:rPr lang="zh-CN" altLang="en-US" dirty="0" smtClean="0"/>
              <a:t>状态栏图标随时提示用户联网状态</a:t>
            </a:r>
            <a:endParaRPr lang="en-US" altLang="zh-CN" dirty="0" smtClean="0"/>
          </a:p>
          <a:p>
            <a:r>
              <a:rPr lang="zh-CN" altLang="en-US" dirty="0"/>
              <a:t>对</a:t>
            </a:r>
            <a:r>
              <a:rPr lang="zh-CN" altLang="en-US" dirty="0" smtClean="0"/>
              <a:t>同学自己购置的无线路由的支持</a:t>
            </a:r>
            <a:endParaRPr lang="en-US" altLang="zh-CN" dirty="0" smtClean="0"/>
          </a:p>
          <a:p>
            <a:pPr lvl="1"/>
            <a:r>
              <a:rPr lang="zh-CN" altLang="en-US" dirty="0" smtClean="0"/>
              <a:t>提示用户</a:t>
            </a:r>
            <a:r>
              <a:rPr lang="en-US" altLang="zh-CN" dirty="0" smtClean="0"/>
              <a:t>NAT</a:t>
            </a:r>
            <a:r>
              <a:rPr lang="zh-CN" altLang="en-US" dirty="0" smtClean="0"/>
              <a:t>共享流量的风险</a:t>
            </a:r>
            <a:endParaRPr lang="en-US" altLang="zh-CN" dirty="0" smtClean="0"/>
          </a:p>
          <a:p>
            <a:pPr lvl="1"/>
            <a:r>
              <a:rPr lang="zh-CN" altLang="en-US" dirty="0" smtClean="0"/>
              <a:t>特别的显示和处理方式</a:t>
            </a:r>
            <a:endParaRPr lang="en-US" altLang="zh-CN" dirty="0" smtClean="0"/>
          </a:p>
        </p:txBody>
      </p:sp>
      <p:pic>
        <p:nvPicPr>
          <p:cNvPr id="8" name="内容占位符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8994" y="1920875"/>
            <a:ext cx="2657011" cy="4433888"/>
          </a:xfrm>
        </p:spPr>
      </p:pic>
      <p:sp>
        <p:nvSpPr>
          <p:cNvPr id="9" name="圆角矩形 8"/>
          <p:cNvSpPr/>
          <p:nvPr/>
        </p:nvSpPr>
        <p:spPr>
          <a:xfrm>
            <a:off x="5076056" y="3356992"/>
            <a:ext cx="3096344" cy="79208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9593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质量保证措施</a:t>
            </a:r>
            <a:endParaRPr lang="zh-CN" altLang="en-US" dirty="0"/>
          </a:p>
        </p:txBody>
      </p:sp>
      <p:sp>
        <p:nvSpPr>
          <p:cNvPr id="5" name="内容占位符 4"/>
          <p:cNvSpPr>
            <a:spLocks noGrp="1"/>
          </p:cNvSpPr>
          <p:nvPr>
            <p:ph idx="1"/>
          </p:nvPr>
        </p:nvSpPr>
        <p:spPr/>
        <p:txBody>
          <a:bodyPr>
            <a:normAutofit/>
          </a:bodyPr>
          <a:lstStyle/>
          <a:p>
            <a:r>
              <a:rPr lang="zh-CN" altLang="en-US" dirty="0" smtClean="0"/>
              <a:t>使用</a:t>
            </a:r>
            <a:r>
              <a:rPr lang="en-US" altLang="zh-CN" dirty="0" smtClean="0"/>
              <a:t>Android service</a:t>
            </a:r>
            <a:r>
              <a:rPr lang="zh-CN" altLang="en-US" dirty="0" smtClean="0"/>
              <a:t>，在单一指定线程中进行所有服务器通信操作，确保状态数据的一致性，防止并发错误</a:t>
            </a:r>
            <a:endParaRPr lang="en-US" altLang="zh-CN" dirty="0" smtClean="0"/>
          </a:p>
          <a:p>
            <a:r>
              <a:rPr lang="zh-CN" altLang="en-US" dirty="0" smtClean="0"/>
              <a:t>使用严格的操作超时机制，确保在任何网络条件下用户界面不卡死</a:t>
            </a:r>
            <a:endParaRPr lang="en-US" altLang="zh-CN" dirty="0" smtClean="0"/>
          </a:p>
          <a:p>
            <a:r>
              <a:rPr lang="zh-CN" altLang="en-US" dirty="0" smtClean="0"/>
              <a:t>在</a:t>
            </a:r>
            <a:r>
              <a:rPr lang="en-US" altLang="zh-CN" dirty="0" smtClean="0"/>
              <a:t>Android service</a:t>
            </a:r>
            <a:r>
              <a:rPr lang="zh-CN" altLang="en-US" dirty="0" smtClean="0"/>
              <a:t>中，使用严格机制确保后台自动操作不会无限制循环触发</a:t>
            </a:r>
            <a:endParaRPr lang="en-US" altLang="zh-CN" dirty="0" smtClean="0"/>
          </a:p>
          <a:p>
            <a:r>
              <a:rPr lang="zh-CN" altLang="en-US" dirty="0" smtClean="0"/>
              <a:t>兼顾自动服务敏捷程度、设备耗电情况以及服务器负载</a:t>
            </a:r>
            <a:endParaRPr lang="en-US" altLang="zh-CN" dirty="0" smtClean="0"/>
          </a:p>
        </p:txBody>
      </p:sp>
    </p:spTree>
    <p:extLst>
      <p:ext uri="{BB962C8B-B14F-4D97-AF65-F5344CB8AC3E}">
        <p14:creationId xmlns:p14="http://schemas.microsoft.com/office/powerpoint/2010/main" val="4092926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TotalTime>
  <Words>363</Words>
  <Application>Microsoft Macintosh PowerPoint</Application>
  <PresentationFormat>全屏显示(4:3)</PresentationFormat>
  <Paragraphs>74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流畅</vt:lpstr>
      <vt:lpstr>Android TUNet 项目简介</vt:lpstr>
      <vt:lpstr>Android TUNet</vt:lpstr>
      <vt:lpstr>内容概要</vt:lpstr>
      <vt:lpstr>产品功能 ——自动服务模式</vt:lpstr>
      <vt:lpstr>产品功能 ——自动服务模式</vt:lpstr>
      <vt:lpstr>产品功能 ——直观的连接管理</vt:lpstr>
      <vt:lpstr>产品功能 ——实时信息显示</vt:lpstr>
      <vt:lpstr>产品功能 ——其他特色功能</vt:lpstr>
      <vt:lpstr>质量保证措施</vt:lpstr>
      <vt:lpstr>维护和支持计划 ——崩溃信息收集</vt:lpstr>
      <vt:lpstr>维护和支持计划 ——用户反馈收集</vt:lpstr>
      <vt:lpstr>项目愿景</vt:lpstr>
      <vt:lpstr>为什么要做这个项目？</vt:lpstr>
      <vt:lpstr>参与方式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TUNet 项目简介</dc:title>
  <dc:creator>baritono</dc:creator>
  <cp:lastModifiedBy>Moony Chou</cp:lastModifiedBy>
  <cp:revision>18</cp:revision>
  <dcterms:created xsi:type="dcterms:W3CDTF">2013-09-05T11:00:21Z</dcterms:created>
  <dcterms:modified xsi:type="dcterms:W3CDTF">2013-09-28T10:54:35Z</dcterms:modified>
</cp:coreProperties>
</file>