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9" r:id="rId14"/>
    <p:sldId id="268" r:id="rId15"/>
    <p:sldId id="270" r:id="rId16"/>
    <p:sldId id="271" r:id="rId17"/>
    <p:sldId id="272" r:id="rId18"/>
    <p:sldId id="275" r:id="rId19"/>
    <p:sldId id="273" r:id="rId20"/>
    <p:sldId id="274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4" r:id="rId29"/>
    <p:sldId id="283" r:id="rId30"/>
    <p:sldId id="288" r:id="rId31"/>
    <p:sldId id="285" r:id="rId32"/>
    <p:sldId id="287" r:id="rId33"/>
    <p:sldId id="286" r:id="rId3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F0F1"/>
    <a:srgbClr val="BDC3C7"/>
    <a:srgbClr val="37403F"/>
    <a:srgbClr val="2980B9"/>
    <a:srgbClr val="2C3E50"/>
    <a:srgbClr val="7F8C8D"/>
    <a:srgbClr val="95A5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67" autoAdjust="0"/>
    <p:restoredTop sz="94660"/>
  </p:normalViewPr>
  <p:slideViewPr>
    <p:cSldViewPr snapToGrid="0" showGuides="1">
      <p:cViewPr varScale="1">
        <p:scale>
          <a:sx n="92" d="100"/>
          <a:sy n="92" d="100"/>
        </p:scale>
        <p:origin x="828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A918F-EC2F-4D3D-A0F2-2D9B3832D6ED}" type="datetimeFigureOut">
              <a:rPr lang="zh-CN" altLang="en-US" smtClean="0"/>
              <a:t>2015/3/15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60970-5EAC-40C6-8204-83A76449A4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4087601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A918F-EC2F-4D3D-A0F2-2D9B3832D6ED}" type="datetimeFigureOut">
              <a:rPr lang="zh-CN" altLang="en-US" smtClean="0"/>
              <a:t>2015/3/15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60970-5EAC-40C6-8204-83A76449A4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9527923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A918F-EC2F-4D3D-A0F2-2D9B3832D6ED}" type="datetimeFigureOut">
              <a:rPr lang="zh-CN" altLang="en-US" smtClean="0"/>
              <a:t>2015/3/15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60970-5EAC-40C6-8204-83A76449A4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0358947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A918F-EC2F-4D3D-A0F2-2D9B3832D6ED}" type="datetimeFigureOut">
              <a:rPr lang="zh-CN" altLang="en-US" smtClean="0"/>
              <a:t>2015/3/15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60970-5EAC-40C6-8204-83A76449A4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494007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A918F-EC2F-4D3D-A0F2-2D9B3832D6ED}" type="datetimeFigureOut">
              <a:rPr lang="zh-CN" altLang="en-US" smtClean="0"/>
              <a:t>2015/3/15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60970-5EAC-40C6-8204-83A76449A4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4469200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A918F-EC2F-4D3D-A0F2-2D9B3832D6ED}" type="datetimeFigureOut">
              <a:rPr lang="zh-CN" altLang="en-US" smtClean="0"/>
              <a:t>2015/3/15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60970-5EAC-40C6-8204-83A76449A4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4012260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A918F-EC2F-4D3D-A0F2-2D9B3832D6ED}" type="datetimeFigureOut">
              <a:rPr lang="zh-CN" altLang="en-US" smtClean="0"/>
              <a:t>2015/3/15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60970-5EAC-40C6-8204-83A76449A4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1117113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A918F-EC2F-4D3D-A0F2-2D9B3832D6ED}" type="datetimeFigureOut">
              <a:rPr lang="zh-CN" altLang="en-US" smtClean="0"/>
              <a:t>2015/3/15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60970-5EAC-40C6-8204-83A76449A4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0087926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A918F-EC2F-4D3D-A0F2-2D9B3832D6ED}" type="datetimeFigureOut">
              <a:rPr lang="zh-CN" altLang="en-US" smtClean="0"/>
              <a:t>2015/3/15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60970-5EAC-40C6-8204-83A76449A4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746388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A918F-EC2F-4D3D-A0F2-2D9B3832D6ED}" type="datetimeFigureOut">
              <a:rPr lang="zh-CN" altLang="en-US" smtClean="0"/>
              <a:t>2015/3/15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60970-5EAC-40C6-8204-83A76449A4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262476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A918F-EC2F-4D3D-A0F2-2D9B3832D6ED}" type="datetimeFigureOut">
              <a:rPr lang="zh-CN" altLang="en-US" smtClean="0"/>
              <a:t>2015/3/15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60970-5EAC-40C6-8204-83A76449A4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54377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40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A918F-EC2F-4D3D-A0F2-2D9B3832D6ED}" type="datetimeFigureOut">
              <a:rPr lang="zh-CN" altLang="en-US" smtClean="0"/>
              <a:t>2015/3/15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60970-5EAC-40C6-8204-83A76449A4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14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sh dir="u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0" y="1704109"/>
            <a:ext cx="9144000" cy="3449782"/>
            <a:chOff x="1239983" y="1683328"/>
            <a:chExt cx="6477000" cy="3449782"/>
          </a:xfrm>
        </p:grpSpPr>
        <p:sp>
          <p:nvSpPr>
            <p:cNvPr id="8" name="矩形 7"/>
            <p:cNvSpPr/>
            <p:nvPr/>
          </p:nvSpPr>
          <p:spPr>
            <a:xfrm>
              <a:off x="1239983" y="1683328"/>
              <a:ext cx="6477000" cy="3449782"/>
            </a:xfrm>
            <a:prstGeom prst="rect">
              <a:avLst/>
            </a:prstGeom>
            <a:solidFill>
              <a:srgbClr val="3740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2622406" y="2158213"/>
              <a:ext cx="1857375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BDC3C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当我们开发项目时</a:t>
              </a:r>
              <a:endParaRPr lang="zh-CN" altLang="en-US" sz="2400" dirty="0">
                <a:solidFill>
                  <a:srgbClr val="BDC3C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2622406" y="2619878"/>
              <a:ext cx="3712153" cy="11079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6600" dirty="0" smtClean="0">
                  <a:solidFill>
                    <a:srgbClr val="ECF0F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我们做了什么</a:t>
              </a:r>
              <a:endParaRPr lang="zh-CN" altLang="en-US" sz="6600" dirty="0">
                <a:solidFill>
                  <a:srgbClr val="ECF0F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4519324" y="3708093"/>
              <a:ext cx="1815235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7F8C8D"/>
                  </a:solidFill>
                </a:rPr>
                <a:t>A PM’s perspective</a:t>
              </a:r>
              <a:endParaRPr lang="zh-CN" altLang="en-US" sz="2400" dirty="0">
                <a:solidFill>
                  <a:srgbClr val="7F8C8D"/>
                </a:solidFill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388879" y="4282102"/>
              <a:ext cx="226089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BDC3C7"/>
                  </a:solidFill>
                </a:rPr>
                <a:t>Designed and Spoken by </a:t>
              </a:r>
              <a:r>
                <a:rPr lang="zh-CN" altLang="en-US" dirty="0" smtClean="0">
                  <a:solidFill>
                    <a:srgbClr val="BDC3C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何钦尧</a:t>
              </a:r>
              <a:endParaRPr lang="zh-CN" altLang="en-US" dirty="0">
                <a:solidFill>
                  <a:srgbClr val="BDC3C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26529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89809" y="2542309"/>
            <a:ext cx="5964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rgbClr val="ECF0F1"/>
                </a:solidFill>
              </a:rPr>
              <a:t>……………………………………</a:t>
            </a:r>
            <a:endParaRPr lang="zh-CN" altLang="en-US" sz="3600" dirty="0">
              <a:solidFill>
                <a:srgbClr val="ECF0F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2958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057400" y="2140527"/>
            <a:ext cx="512618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 smtClean="0">
                <a:solidFill>
                  <a:srgbClr val="ECF0F1"/>
                </a:solidFill>
              </a:rPr>
              <a:t>SCENE  </a:t>
            </a:r>
            <a:r>
              <a:rPr lang="en-US" altLang="zh-CN" sz="6600" dirty="0" smtClean="0">
                <a:solidFill>
                  <a:srgbClr val="ECF0F1"/>
                </a:solidFill>
              </a:rPr>
              <a:t>II</a:t>
            </a:r>
            <a:endParaRPr lang="zh-CN" altLang="en-US" sz="6600" dirty="0">
              <a:solidFill>
                <a:srgbClr val="ECF0F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092036" y="3893127"/>
            <a:ext cx="5098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rgbClr val="ECF0F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听说</a:t>
            </a:r>
            <a:r>
              <a:rPr lang="en-US" altLang="zh-CN" sz="2400" dirty="0" err="1" smtClean="0">
                <a:solidFill>
                  <a:srgbClr val="ECF0F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TUNet</a:t>
            </a:r>
            <a:r>
              <a:rPr lang="zh-CN" altLang="en-US" sz="2400" dirty="0" smtClean="0">
                <a:solidFill>
                  <a:srgbClr val="ECF0F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要发布新版本了？</a:t>
            </a:r>
            <a:endParaRPr lang="zh-CN" altLang="en-US" sz="2400" dirty="0">
              <a:solidFill>
                <a:srgbClr val="ECF0F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42418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530926" y="1233054"/>
            <a:ext cx="3041074" cy="1219200"/>
            <a:chOff x="1697181" y="1454727"/>
            <a:chExt cx="3041074" cy="1219200"/>
          </a:xfrm>
        </p:grpSpPr>
        <p:sp>
          <p:nvSpPr>
            <p:cNvPr id="2" name="矩形标注 1"/>
            <p:cNvSpPr/>
            <p:nvPr/>
          </p:nvSpPr>
          <p:spPr>
            <a:xfrm>
              <a:off x="1697181" y="1454727"/>
              <a:ext cx="3041074" cy="1219200"/>
            </a:xfrm>
            <a:prstGeom prst="wedgeRectCallout">
              <a:avLst>
                <a:gd name="adj1" fmla="val -68325"/>
                <a:gd name="adj2" fmla="val 34312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1808018" y="1586345"/>
              <a:ext cx="282632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 smtClean="0">
                  <a:solidFill>
                    <a:srgbClr val="ECF0F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我们圣诞节发布</a:t>
              </a:r>
              <a:r>
                <a:rPr lang="zh-CN" altLang="en-US" sz="2800" dirty="0" smtClean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新版</a:t>
              </a:r>
              <a:r>
                <a:rPr lang="zh-CN" altLang="en-US" sz="2800" dirty="0" smtClean="0">
                  <a:solidFill>
                    <a:srgbClr val="ECF0F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吧！</a:t>
              </a:r>
              <a:endParaRPr lang="zh-CN" altLang="en-US" sz="2800" dirty="0">
                <a:solidFill>
                  <a:srgbClr val="ECF0F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5209309" y="2743200"/>
            <a:ext cx="2597727" cy="1198418"/>
            <a:chOff x="4384964" y="3429001"/>
            <a:chExt cx="2597727" cy="1198418"/>
          </a:xfrm>
        </p:grpSpPr>
        <p:sp>
          <p:nvSpPr>
            <p:cNvPr id="5" name="矩形标注 4"/>
            <p:cNvSpPr/>
            <p:nvPr/>
          </p:nvSpPr>
          <p:spPr>
            <a:xfrm>
              <a:off x="4384964" y="3429001"/>
              <a:ext cx="2597727" cy="1198418"/>
            </a:xfrm>
            <a:prstGeom prst="wedgeRectCallout">
              <a:avLst>
                <a:gd name="adj1" fmla="val 74634"/>
                <a:gd name="adj2" fmla="val 35441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4662054" y="3828155"/>
              <a:ext cx="20435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solidFill>
                    <a:srgbClr val="ECF0F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又有事干了</a:t>
              </a:r>
              <a:r>
                <a:rPr lang="en-US" altLang="zh-CN" sz="2000" dirty="0" smtClean="0">
                  <a:solidFill>
                    <a:srgbClr val="ECF0F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……</a:t>
              </a:r>
              <a:endParaRPr lang="zh-CN" altLang="en-US" sz="2000" dirty="0">
                <a:solidFill>
                  <a:srgbClr val="ECF0F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1887682" y="4987637"/>
            <a:ext cx="5368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BDC3C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然后我们默默的看了一眼手中全是</a:t>
            </a:r>
            <a:r>
              <a:rPr lang="en-US" altLang="zh-CN" dirty="0" smtClean="0">
                <a:solidFill>
                  <a:srgbClr val="BDC3C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lang="zh-CN" altLang="en-US" dirty="0" smtClean="0">
                <a:solidFill>
                  <a:srgbClr val="BDC3C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的代码</a:t>
            </a:r>
            <a:r>
              <a:rPr lang="en-US" altLang="zh-CN" dirty="0" smtClean="0">
                <a:solidFill>
                  <a:srgbClr val="BDC3C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dirty="0">
              <a:solidFill>
                <a:srgbClr val="BDC3C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09685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81545" y="817420"/>
            <a:ext cx="6580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ECF0F1"/>
                </a:solidFill>
              </a:rPr>
              <a:t>Q1</a:t>
            </a:r>
            <a:r>
              <a:rPr lang="zh-CN" altLang="en-US" sz="2400" dirty="0" smtClean="0">
                <a:solidFill>
                  <a:srgbClr val="ECF0F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dirty="0" smtClean="0">
                <a:solidFill>
                  <a:srgbClr val="ECF0F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新版需要哪些新功能？</a:t>
            </a:r>
            <a:endParaRPr lang="zh-CN" altLang="en-US" sz="2400" dirty="0">
              <a:solidFill>
                <a:srgbClr val="ECF0F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105891" y="1279085"/>
            <a:ext cx="49322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BDC3C7"/>
                </a:solidFill>
              </a:rPr>
              <a:t>Sub Q1</a:t>
            </a:r>
            <a:r>
              <a:rPr lang="zh-CN" altLang="en-US" dirty="0" smtClean="0">
                <a:solidFill>
                  <a:srgbClr val="BDC3C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：界面？用户交互？</a:t>
            </a:r>
            <a:endParaRPr lang="en-US" altLang="zh-CN" dirty="0" smtClean="0">
              <a:solidFill>
                <a:srgbClr val="BDC3C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BDC3C7"/>
                </a:solidFill>
              </a:rPr>
              <a:t>Sub Q2</a:t>
            </a:r>
            <a:r>
              <a:rPr lang="zh-CN" altLang="en-US" dirty="0" smtClean="0">
                <a:solidFill>
                  <a:srgbClr val="BDC3C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：有哪些</a:t>
            </a:r>
            <a:r>
              <a:rPr lang="en-US" altLang="zh-CN" dirty="0" smtClean="0">
                <a:solidFill>
                  <a:srgbClr val="BDC3C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lang="zh-CN" altLang="en-US" dirty="0" smtClean="0">
                <a:solidFill>
                  <a:srgbClr val="BDC3C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要改？</a:t>
            </a:r>
            <a:endParaRPr lang="en-US" altLang="zh-CN" dirty="0" smtClean="0">
              <a:solidFill>
                <a:srgbClr val="BDC3C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BDC3C7"/>
                </a:solidFill>
              </a:rPr>
              <a:t>Sub </a:t>
            </a:r>
            <a:r>
              <a:rPr lang="en-US" altLang="zh-CN" dirty="0" smtClean="0">
                <a:solidFill>
                  <a:srgbClr val="BDC3C7"/>
                </a:solidFill>
              </a:rPr>
              <a:t>Q3</a:t>
            </a:r>
            <a:r>
              <a:rPr lang="zh-CN" altLang="en-US" dirty="0" smtClean="0">
                <a:solidFill>
                  <a:srgbClr val="BDC3C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dirty="0" smtClean="0">
                <a:solidFill>
                  <a:srgbClr val="BDC3C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需要多长的时间</a:t>
            </a:r>
            <a:r>
              <a:rPr lang="zh-CN" altLang="en-US" dirty="0" smtClean="0">
                <a:solidFill>
                  <a:srgbClr val="BDC3C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en-US" altLang="zh-CN" dirty="0" smtClean="0">
              <a:solidFill>
                <a:srgbClr val="BDC3C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81545" y="3596568"/>
            <a:ext cx="6580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ECF0F1"/>
                </a:solidFill>
              </a:rPr>
              <a:t>Q2</a:t>
            </a:r>
            <a:r>
              <a:rPr lang="zh-CN" altLang="en-US" sz="2400" dirty="0" smtClean="0">
                <a:solidFill>
                  <a:srgbClr val="ECF0F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：新版发布的推广？</a:t>
            </a:r>
            <a:endParaRPr lang="zh-CN" altLang="en-US" sz="2400" dirty="0">
              <a:solidFill>
                <a:srgbClr val="ECF0F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105891" y="4058233"/>
            <a:ext cx="49322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BDC3C7"/>
                </a:solidFill>
              </a:rPr>
              <a:t>Sub Q1</a:t>
            </a:r>
            <a:r>
              <a:rPr lang="zh-CN" altLang="en-US" dirty="0" smtClean="0">
                <a:solidFill>
                  <a:srgbClr val="BDC3C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：宣传推广的方式？</a:t>
            </a:r>
            <a:endParaRPr lang="en-US" altLang="zh-CN" dirty="0" smtClean="0">
              <a:solidFill>
                <a:srgbClr val="BDC3C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BDC3C7"/>
                </a:solidFill>
              </a:rPr>
              <a:t>Sub Q2</a:t>
            </a:r>
            <a:r>
              <a:rPr lang="zh-CN" altLang="en-US" dirty="0" smtClean="0">
                <a:solidFill>
                  <a:srgbClr val="BDC3C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：如何发布应用？</a:t>
            </a:r>
            <a:endParaRPr lang="en-US" altLang="zh-CN" dirty="0" smtClean="0">
              <a:solidFill>
                <a:srgbClr val="BDC3C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03352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16728" y="2505670"/>
            <a:ext cx="48560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 smtClean="0">
                <a:solidFill>
                  <a:srgbClr val="ECF0F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一周以后</a:t>
            </a:r>
            <a:r>
              <a:rPr lang="en-US" altLang="zh-CN" sz="5400" dirty="0" smtClean="0">
                <a:solidFill>
                  <a:srgbClr val="ECF0F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5400" dirty="0">
              <a:solidFill>
                <a:srgbClr val="ECF0F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74816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530926" y="1808017"/>
            <a:ext cx="3041074" cy="1219200"/>
            <a:chOff x="1697181" y="1454727"/>
            <a:chExt cx="3041074" cy="1219200"/>
          </a:xfrm>
        </p:grpSpPr>
        <p:sp>
          <p:nvSpPr>
            <p:cNvPr id="2" name="矩形标注 1"/>
            <p:cNvSpPr/>
            <p:nvPr/>
          </p:nvSpPr>
          <p:spPr>
            <a:xfrm>
              <a:off x="1697181" y="1454727"/>
              <a:ext cx="3041074" cy="1219200"/>
            </a:xfrm>
            <a:prstGeom prst="wedgeRectCallout">
              <a:avLst>
                <a:gd name="adj1" fmla="val -68325"/>
                <a:gd name="adj2" fmla="val 34312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1808018" y="1586345"/>
              <a:ext cx="282632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 smtClean="0">
                  <a:solidFill>
                    <a:srgbClr val="ECF0F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大家的进度怎么样？</a:t>
              </a:r>
              <a:endParaRPr lang="zh-CN" altLang="en-US" sz="2800" dirty="0">
                <a:solidFill>
                  <a:srgbClr val="ECF0F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5250873" y="3429000"/>
            <a:ext cx="2597727" cy="1198418"/>
            <a:chOff x="4384964" y="3429001"/>
            <a:chExt cx="2597727" cy="1198418"/>
          </a:xfrm>
        </p:grpSpPr>
        <p:sp>
          <p:nvSpPr>
            <p:cNvPr id="5" name="矩形标注 4"/>
            <p:cNvSpPr/>
            <p:nvPr/>
          </p:nvSpPr>
          <p:spPr>
            <a:xfrm>
              <a:off x="4384964" y="3429001"/>
              <a:ext cx="2597727" cy="1198418"/>
            </a:xfrm>
            <a:prstGeom prst="wedgeRectCallout">
              <a:avLst>
                <a:gd name="adj1" fmla="val 74634"/>
                <a:gd name="adj2" fmla="val 35441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4662054" y="3828155"/>
              <a:ext cx="20435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 smtClean="0">
                  <a:solidFill>
                    <a:srgbClr val="ECF0F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有进度吗</a:t>
              </a:r>
              <a:r>
                <a:rPr lang="en-US" altLang="zh-CN" sz="2400" dirty="0" smtClean="0">
                  <a:solidFill>
                    <a:srgbClr val="ECF0F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……</a:t>
              </a:r>
              <a:endParaRPr lang="zh-CN" altLang="en-US" sz="2400" dirty="0">
                <a:solidFill>
                  <a:srgbClr val="ECF0F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98474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468581" y="1864180"/>
            <a:ext cx="2251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rgbClr val="ECF0F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程序员</a:t>
            </a:r>
            <a:endParaRPr lang="zh-CN" altLang="en-US" sz="3200" dirty="0">
              <a:solidFill>
                <a:srgbClr val="ECF0F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79472" y="1864180"/>
            <a:ext cx="2154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ECF0F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交互设计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669471" y="4468089"/>
            <a:ext cx="18495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rgbClr val="ECF0F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界面设计</a:t>
            </a:r>
            <a:endParaRPr lang="zh-CN" altLang="en-US" sz="3200" dirty="0">
              <a:solidFill>
                <a:srgbClr val="ECF0F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55673" y="4468090"/>
            <a:ext cx="20019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rgbClr val="ECF0F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文案</a:t>
            </a:r>
            <a:endParaRPr lang="zh-CN" altLang="en-US" sz="3200" dirty="0">
              <a:solidFill>
                <a:srgbClr val="ECF0F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65898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055897" y="484909"/>
            <a:ext cx="4544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rgbClr val="ECF0F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欢迎界面</a:t>
            </a:r>
            <a:endParaRPr lang="zh-CN" altLang="en-US" sz="3600" dirty="0">
              <a:solidFill>
                <a:srgbClr val="ECF0F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633" y="1730659"/>
            <a:ext cx="1893962" cy="189396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3808" y="1730659"/>
            <a:ext cx="1893962" cy="189396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83" y="4072078"/>
            <a:ext cx="1893962" cy="189396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2372" y="4072078"/>
            <a:ext cx="1893962" cy="189396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0561" y="4072078"/>
            <a:ext cx="1893962" cy="1893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0555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0655" y="914400"/>
            <a:ext cx="6137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ECF0F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新的</a:t>
            </a:r>
            <a:r>
              <a:rPr lang="en-US" altLang="zh-CN" sz="2800" dirty="0" err="1" smtClean="0">
                <a:solidFill>
                  <a:srgbClr val="ECF0F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TUNet</a:t>
            </a:r>
            <a:r>
              <a:rPr lang="zh-CN" altLang="en-US" sz="2800" dirty="0" smtClean="0">
                <a:solidFill>
                  <a:srgbClr val="ECF0F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网站</a:t>
            </a:r>
            <a:endParaRPr lang="zh-CN" altLang="en-US" sz="2800" dirty="0">
              <a:solidFill>
                <a:srgbClr val="ECF0F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549" y="1856509"/>
            <a:ext cx="7524902" cy="4519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1589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07473" y="775854"/>
            <a:ext cx="4821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rgbClr val="ECF0F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然后海报</a:t>
            </a:r>
            <a:r>
              <a:rPr lang="en-US" altLang="zh-CN" sz="3600" dirty="0" smtClean="0">
                <a:solidFill>
                  <a:srgbClr val="ECF0F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3600" dirty="0">
              <a:solidFill>
                <a:srgbClr val="ECF0F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282536" y="1801092"/>
            <a:ext cx="45789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rgbClr val="ECF0F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流程同理</a:t>
            </a:r>
            <a:r>
              <a:rPr lang="en-US" altLang="zh-CN" sz="2800" dirty="0" smtClean="0">
                <a:solidFill>
                  <a:srgbClr val="ECF0F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…………</a:t>
            </a:r>
            <a:endParaRPr lang="zh-CN" altLang="en-US" sz="2800" dirty="0">
              <a:solidFill>
                <a:srgbClr val="ECF0F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Lab μ海报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16076" y="2561907"/>
            <a:ext cx="2511845" cy="355143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0129358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143001" y="1108364"/>
            <a:ext cx="5022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rgbClr val="ECF0F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案例分析    </a:t>
            </a:r>
            <a:r>
              <a:rPr lang="en-US" altLang="zh-CN" sz="3200" dirty="0" smtClean="0">
                <a:solidFill>
                  <a:srgbClr val="ECF0F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CASE STUDY</a:t>
            </a:r>
            <a:endParaRPr lang="zh-CN" altLang="en-US" sz="3200" dirty="0">
              <a:solidFill>
                <a:srgbClr val="ECF0F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43001" y="2625437"/>
            <a:ext cx="5223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ECF0F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为什么只差一个程序员是不靠谱的</a:t>
            </a:r>
            <a:endParaRPr lang="zh-CN" altLang="en-US" sz="2400" dirty="0">
              <a:solidFill>
                <a:srgbClr val="ECF0F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43001" y="4019400"/>
            <a:ext cx="6075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ECF0F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为什么只有程序员也是不靠谱的</a:t>
            </a:r>
            <a:endParaRPr lang="zh-CN" altLang="en-US" sz="2400" dirty="0">
              <a:solidFill>
                <a:srgbClr val="ECF0F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45247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17418" y="1080655"/>
            <a:ext cx="57981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rgbClr val="ECF0F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我们来说说宣传都要干些什么</a:t>
            </a:r>
            <a:endParaRPr lang="zh-CN" altLang="en-US" sz="3200" dirty="0">
              <a:solidFill>
                <a:srgbClr val="ECF0F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97527" y="2223655"/>
            <a:ext cx="6975764" cy="1116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ECF0F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做海报以及贴</a:t>
            </a:r>
            <a:endParaRPr lang="en-US" altLang="zh-CN" dirty="0" smtClean="0">
              <a:solidFill>
                <a:srgbClr val="ECF0F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ECF0F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写宣传文以及发</a:t>
            </a:r>
            <a:endParaRPr lang="zh-CN" altLang="en-US" dirty="0">
              <a:solidFill>
                <a:srgbClr val="ECF0F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967345" y="4433454"/>
            <a:ext cx="5209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rgbClr val="BDC3C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现在问题来了</a:t>
            </a:r>
            <a:r>
              <a:rPr lang="en-US" altLang="zh-CN" sz="2800" dirty="0" smtClean="0">
                <a:solidFill>
                  <a:srgbClr val="BDC3C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2800" dirty="0">
              <a:solidFill>
                <a:srgbClr val="BDC3C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26461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98863" y="2632364"/>
            <a:ext cx="65462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rgbClr val="ECF0F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这里比较重要还是我自己讲比较好</a:t>
            </a:r>
            <a:endParaRPr lang="zh-CN" altLang="en-US" sz="3200" dirty="0">
              <a:solidFill>
                <a:srgbClr val="ECF0F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53713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59973" y="2438400"/>
            <a:ext cx="54240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 smtClean="0">
                <a:solidFill>
                  <a:srgbClr val="ECF0F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然后我们默默的看了一眼开发的进度</a:t>
            </a:r>
            <a:r>
              <a:rPr lang="en-US" altLang="zh-CN" sz="3600" dirty="0" smtClean="0">
                <a:solidFill>
                  <a:srgbClr val="ECF0F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3600" dirty="0">
              <a:solidFill>
                <a:srgbClr val="ECF0F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50759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89809" y="2542309"/>
            <a:ext cx="5964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rgbClr val="ECF0F1"/>
                </a:solidFill>
              </a:rPr>
              <a:t>……………………………………</a:t>
            </a:r>
            <a:endParaRPr lang="zh-CN" altLang="en-US" sz="3600" dirty="0">
              <a:solidFill>
                <a:srgbClr val="ECF0F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25436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057400" y="2140527"/>
            <a:ext cx="512618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 smtClean="0">
                <a:solidFill>
                  <a:srgbClr val="ECF0F1"/>
                </a:solidFill>
              </a:rPr>
              <a:t>SCENE  </a:t>
            </a:r>
            <a:r>
              <a:rPr lang="en-US" altLang="zh-CN" sz="6600" dirty="0" smtClean="0">
                <a:solidFill>
                  <a:srgbClr val="ECF0F1"/>
                </a:solidFill>
              </a:rPr>
              <a:t>III</a:t>
            </a:r>
            <a:endParaRPr lang="zh-CN" altLang="en-US" sz="6600" dirty="0">
              <a:solidFill>
                <a:srgbClr val="ECF0F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092036" y="3893127"/>
            <a:ext cx="5098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rgbClr val="ECF0F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听说百团大战要招新了？</a:t>
            </a:r>
            <a:endParaRPr lang="zh-CN" altLang="en-US" sz="2400" dirty="0">
              <a:solidFill>
                <a:srgbClr val="ECF0F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73957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81545" y="817420"/>
            <a:ext cx="6580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ECF0F1"/>
                </a:solidFill>
              </a:rPr>
              <a:t>Q1</a:t>
            </a:r>
            <a:r>
              <a:rPr lang="zh-CN" altLang="en-US" sz="2400" dirty="0" smtClean="0">
                <a:solidFill>
                  <a:srgbClr val="ECF0F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：招新方案？</a:t>
            </a:r>
            <a:endParaRPr lang="zh-CN" altLang="en-US" sz="2400" dirty="0">
              <a:solidFill>
                <a:srgbClr val="ECF0F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105891" y="1279085"/>
            <a:ext cx="49322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BDC3C7"/>
                </a:solidFill>
              </a:rPr>
              <a:t>Sub Q1</a:t>
            </a:r>
            <a:r>
              <a:rPr lang="zh-CN" altLang="en-US" dirty="0" smtClean="0">
                <a:solidFill>
                  <a:srgbClr val="BDC3C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：怎么宣传？</a:t>
            </a:r>
            <a:endParaRPr lang="en-US" altLang="zh-CN" dirty="0" smtClean="0">
              <a:solidFill>
                <a:srgbClr val="BDC3C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BDC3C7"/>
                </a:solidFill>
              </a:rPr>
              <a:t>Sub Q2</a:t>
            </a:r>
            <a:r>
              <a:rPr lang="zh-CN" altLang="en-US" dirty="0" smtClean="0">
                <a:solidFill>
                  <a:srgbClr val="BDC3C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：怎么报名？</a:t>
            </a:r>
            <a:endParaRPr lang="en-US" altLang="zh-CN" dirty="0" smtClean="0">
              <a:solidFill>
                <a:srgbClr val="BDC3C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BDC3C7"/>
                </a:solidFill>
              </a:rPr>
              <a:t>Sub Q3</a:t>
            </a:r>
            <a:r>
              <a:rPr lang="zh-CN" altLang="en-US" dirty="0" smtClean="0">
                <a:solidFill>
                  <a:srgbClr val="BDC3C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：怎么面试？</a:t>
            </a:r>
            <a:endParaRPr lang="en-US" altLang="zh-CN" dirty="0" smtClean="0">
              <a:solidFill>
                <a:srgbClr val="BDC3C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BDC3C7"/>
                </a:solidFill>
                <a:latin typeface="+mj-lt"/>
                <a:ea typeface="微软雅黑" panose="020B0503020204020204" pitchFamily="34" charset="-122"/>
              </a:rPr>
              <a:t>Sub Q4</a:t>
            </a:r>
            <a:r>
              <a:rPr lang="zh-CN" altLang="en-US" dirty="0" smtClean="0">
                <a:solidFill>
                  <a:srgbClr val="BDC3C7"/>
                </a:solidFill>
                <a:latin typeface="+mj-lt"/>
                <a:ea typeface="微软雅黑" panose="020B0503020204020204" pitchFamily="34" charset="-122"/>
              </a:rPr>
              <a:t>：</a:t>
            </a:r>
            <a:r>
              <a:rPr lang="zh-CN" altLang="en-US" dirty="0" smtClean="0">
                <a:solidFill>
                  <a:srgbClr val="BDC3C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招新现场干啥？</a:t>
            </a:r>
            <a:endParaRPr lang="en-US" altLang="zh-CN" dirty="0" smtClean="0">
              <a:solidFill>
                <a:srgbClr val="BDC3C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81545" y="3818241"/>
            <a:ext cx="6580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ECF0F1"/>
                </a:solidFill>
              </a:rPr>
              <a:t>Q2</a:t>
            </a:r>
            <a:r>
              <a:rPr lang="zh-CN" altLang="en-US" sz="2400" dirty="0" smtClean="0">
                <a:solidFill>
                  <a:srgbClr val="ECF0F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：有那么多人干活么</a:t>
            </a:r>
            <a:r>
              <a:rPr lang="en-US" altLang="zh-CN" sz="2400" dirty="0" smtClean="0">
                <a:solidFill>
                  <a:srgbClr val="ECF0F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2400" dirty="0">
              <a:solidFill>
                <a:srgbClr val="ECF0F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105891" y="4279906"/>
            <a:ext cx="4932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BDC3C7"/>
                </a:solidFill>
              </a:rPr>
              <a:t>Sub Q1</a:t>
            </a:r>
            <a:r>
              <a:rPr lang="zh-CN" altLang="en-US" dirty="0" smtClean="0">
                <a:solidFill>
                  <a:srgbClr val="BDC3C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solidFill>
                  <a:srgbClr val="BDC3C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en-US" altLang="zh-CN" dirty="0" smtClean="0">
              <a:solidFill>
                <a:srgbClr val="BDC3C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28327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607127" y="1184565"/>
            <a:ext cx="592974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ECF0F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海报</a:t>
            </a:r>
            <a:endParaRPr lang="en-US" altLang="zh-CN" dirty="0" smtClean="0">
              <a:solidFill>
                <a:srgbClr val="ECF0F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>
                <a:solidFill>
                  <a:srgbClr val="ECF0F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易拉</a:t>
            </a:r>
            <a:r>
              <a:rPr lang="zh-CN" altLang="en-US" dirty="0" smtClean="0">
                <a:solidFill>
                  <a:srgbClr val="ECF0F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宝</a:t>
            </a:r>
            <a:endParaRPr lang="en-US" altLang="zh-CN" dirty="0" smtClean="0">
              <a:solidFill>
                <a:srgbClr val="ECF0F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>
                <a:solidFill>
                  <a:srgbClr val="ECF0F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传单</a:t>
            </a:r>
            <a:endParaRPr lang="en-US" altLang="zh-CN" dirty="0" smtClean="0">
              <a:solidFill>
                <a:srgbClr val="ECF0F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ECF0F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网站服务器自动登录</a:t>
            </a:r>
            <a:endParaRPr lang="en-US" altLang="zh-CN" dirty="0" smtClean="0">
              <a:solidFill>
                <a:srgbClr val="ECF0F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ECF0F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网站改版</a:t>
            </a:r>
            <a:endParaRPr lang="en-US" altLang="zh-CN" dirty="0" smtClean="0">
              <a:solidFill>
                <a:srgbClr val="ECF0F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ECF0F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设计制作报名表</a:t>
            </a:r>
            <a:endParaRPr lang="en-US" altLang="zh-CN" dirty="0" smtClean="0">
              <a:solidFill>
                <a:srgbClr val="ECF0F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>
                <a:solidFill>
                  <a:srgbClr val="ECF0F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招</a:t>
            </a:r>
            <a:r>
              <a:rPr lang="zh-CN" altLang="en-US" dirty="0" smtClean="0">
                <a:solidFill>
                  <a:srgbClr val="ECF0F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新文案</a:t>
            </a:r>
            <a:endParaRPr lang="en-US" altLang="zh-CN" dirty="0" smtClean="0">
              <a:solidFill>
                <a:srgbClr val="ECF0F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>
                <a:solidFill>
                  <a:srgbClr val="ECF0F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</a:t>
            </a:r>
            <a:r>
              <a:rPr lang="zh-CN" altLang="en-US" dirty="0" smtClean="0">
                <a:solidFill>
                  <a:srgbClr val="ECF0F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信平台宣传方案</a:t>
            </a:r>
            <a:endParaRPr lang="zh-CN" altLang="en-US" dirty="0">
              <a:solidFill>
                <a:srgbClr val="ECF0F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92835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59973" y="2438400"/>
            <a:ext cx="54240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 smtClean="0">
                <a:solidFill>
                  <a:srgbClr val="ECF0F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然后我们又遇到了同样的</a:t>
            </a:r>
            <a:r>
              <a:rPr lang="zh-CN" altLang="en-US" sz="3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z="3600" dirty="0" smtClean="0">
                <a:solidFill>
                  <a:srgbClr val="ECF0F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3600" dirty="0">
              <a:solidFill>
                <a:srgbClr val="ECF0F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07710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057400" y="2140527"/>
            <a:ext cx="512618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 smtClean="0">
                <a:solidFill>
                  <a:srgbClr val="ECF0F1"/>
                </a:solidFill>
              </a:rPr>
              <a:t>CONCLUSION</a:t>
            </a:r>
            <a:endParaRPr lang="zh-CN" altLang="en-US" sz="6600" dirty="0">
              <a:solidFill>
                <a:srgbClr val="ECF0F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092036" y="3893127"/>
            <a:ext cx="5098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rgbClr val="ECF0F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我刚才到底说了些什么</a:t>
            </a:r>
            <a:endParaRPr lang="zh-CN" altLang="en-US" sz="2400" dirty="0">
              <a:solidFill>
                <a:srgbClr val="ECF0F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693465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6073" y="935182"/>
            <a:ext cx="7121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ECF0F1"/>
                </a:solidFill>
              </a:rPr>
              <a:t>Q</a:t>
            </a:r>
            <a:r>
              <a:rPr lang="zh-CN" altLang="en-US" dirty="0" smtClean="0">
                <a:solidFill>
                  <a:srgbClr val="ECF0F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：产品的开发真的是以程序员为主的吗？</a:t>
            </a:r>
            <a:endParaRPr lang="zh-CN" altLang="en-US" dirty="0">
              <a:solidFill>
                <a:srgbClr val="ECF0F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36073" y="1694151"/>
            <a:ext cx="7031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ECF0F1"/>
                </a:solidFill>
              </a:rPr>
              <a:t>A</a:t>
            </a:r>
            <a:r>
              <a:rPr lang="zh-CN" altLang="en-US" dirty="0" smtClean="0">
                <a:solidFill>
                  <a:srgbClr val="ECF0F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：参见上面讲的，你真的觉得只有程序员就够了吗？</a:t>
            </a:r>
            <a:endParaRPr lang="zh-CN" altLang="en-US" dirty="0">
              <a:solidFill>
                <a:srgbClr val="ECF0F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161" y="2453121"/>
            <a:ext cx="4857750" cy="37528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161" y="2453120"/>
            <a:ext cx="4857750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1540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057400" y="2140527"/>
            <a:ext cx="512618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 smtClean="0">
                <a:solidFill>
                  <a:srgbClr val="ECF0F1"/>
                </a:solidFill>
              </a:rPr>
              <a:t>SCENE  I</a:t>
            </a:r>
            <a:endParaRPr lang="zh-CN" altLang="en-US" sz="6600" dirty="0">
              <a:solidFill>
                <a:srgbClr val="ECF0F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092036" y="3893127"/>
            <a:ext cx="5098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rgbClr val="ECF0F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我们要写新的协会网站了</a:t>
            </a:r>
            <a:endParaRPr lang="zh-CN" altLang="en-US" sz="2400" dirty="0">
              <a:solidFill>
                <a:srgbClr val="ECF0F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49943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49919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04455" y="949036"/>
            <a:ext cx="5985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rgbClr val="ECF0F1"/>
                </a:solidFill>
              </a:rPr>
              <a:t>Challenge</a:t>
            </a:r>
            <a:endParaRPr lang="zh-CN" altLang="en-US" sz="3600" dirty="0">
              <a:solidFill>
                <a:srgbClr val="ECF0F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01436" y="1974273"/>
            <a:ext cx="714894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ECF0F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高度不确定的进度</a:t>
            </a:r>
            <a:endParaRPr lang="en-US" altLang="zh-CN" dirty="0" smtClean="0">
              <a:solidFill>
                <a:srgbClr val="ECF0F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ECF0F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需求和功能的取舍</a:t>
            </a:r>
            <a:endParaRPr lang="en-US" altLang="zh-CN" dirty="0" smtClean="0">
              <a:solidFill>
                <a:srgbClr val="ECF0F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ECF0F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Programmer</a:t>
            </a:r>
            <a:r>
              <a:rPr lang="zh-CN" altLang="en-US" dirty="0" smtClean="0">
                <a:solidFill>
                  <a:srgbClr val="ECF0F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 smtClean="0">
                <a:solidFill>
                  <a:srgbClr val="ECF0F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Designer</a:t>
            </a:r>
            <a:r>
              <a:rPr lang="zh-CN" altLang="en-US" dirty="0" smtClean="0">
                <a:solidFill>
                  <a:srgbClr val="ECF0F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 smtClean="0">
                <a:solidFill>
                  <a:srgbClr val="ECF0F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Copywriter</a:t>
            </a:r>
            <a:r>
              <a:rPr lang="zh-CN" altLang="en-US" dirty="0" smtClean="0">
                <a:solidFill>
                  <a:srgbClr val="ECF0F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，之间的合作</a:t>
            </a:r>
            <a:endParaRPr lang="en-US" altLang="zh-CN" dirty="0" smtClean="0">
              <a:solidFill>
                <a:srgbClr val="ECF0F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ECF0F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复杂项目的管理</a:t>
            </a:r>
            <a:endParaRPr lang="en-US" altLang="zh-CN" dirty="0" smtClean="0">
              <a:solidFill>
                <a:srgbClr val="ECF0F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66029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465118" y="2321004"/>
            <a:ext cx="621376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 smtClean="0">
                <a:solidFill>
                  <a:srgbClr val="ECF0F1"/>
                </a:solidFill>
              </a:rPr>
              <a:t>COLLABORATION</a:t>
            </a:r>
            <a:endParaRPr lang="zh-CN" altLang="en-US" sz="6600" dirty="0">
              <a:solidFill>
                <a:srgbClr val="ECF0F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37438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1" y="1704109"/>
            <a:ext cx="9144001" cy="3449782"/>
            <a:chOff x="1239983" y="1683328"/>
            <a:chExt cx="6477000" cy="3449782"/>
          </a:xfrm>
        </p:grpSpPr>
        <p:sp>
          <p:nvSpPr>
            <p:cNvPr id="8" name="矩形 7"/>
            <p:cNvSpPr/>
            <p:nvPr/>
          </p:nvSpPr>
          <p:spPr>
            <a:xfrm>
              <a:off x="1239983" y="1683328"/>
              <a:ext cx="6477000" cy="3449782"/>
            </a:xfrm>
            <a:prstGeom prst="rect">
              <a:avLst/>
            </a:prstGeom>
            <a:solidFill>
              <a:srgbClr val="3740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2622406" y="2619878"/>
              <a:ext cx="3712153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dirty="0" smtClean="0">
                  <a:solidFill>
                    <a:srgbClr val="ECF0F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THANKS</a:t>
              </a:r>
              <a:endParaRPr lang="zh-CN" altLang="en-US" sz="6600" dirty="0">
                <a:solidFill>
                  <a:srgbClr val="ECF0F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7508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81545" y="817420"/>
            <a:ext cx="6580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ECF0F1"/>
                </a:solidFill>
              </a:rPr>
              <a:t>Q1</a:t>
            </a:r>
            <a:r>
              <a:rPr lang="zh-CN" altLang="en-US" sz="2400" dirty="0" smtClean="0">
                <a:solidFill>
                  <a:srgbClr val="ECF0F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：需要怎么设计？</a:t>
            </a:r>
            <a:endParaRPr lang="zh-CN" altLang="en-US" sz="2400" dirty="0">
              <a:solidFill>
                <a:srgbClr val="ECF0F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105891" y="1279085"/>
            <a:ext cx="49322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BDC3C7"/>
                </a:solidFill>
              </a:rPr>
              <a:t>Sub Q1</a:t>
            </a:r>
            <a:r>
              <a:rPr lang="zh-CN" altLang="en-US" dirty="0" smtClean="0">
                <a:solidFill>
                  <a:srgbClr val="BDC3C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：网站需要传递怎样的信息？</a:t>
            </a:r>
            <a:endParaRPr lang="en-US" altLang="zh-CN" dirty="0" smtClean="0">
              <a:solidFill>
                <a:srgbClr val="BDC3C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BDC3C7"/>
                </a:solidFill>
              </a:rPr>
              <a:t>Sub </a:t>
            </a:r>
            <a:r>
              <a:rPr lang="en-US" altLang="zh-CN" dirty="0" smtClean="0">
                <a:solidFill>
                  <a:srgbClr val="BDC3C7"/>
                </a:solidFill>
              </a:rPr>
              <a:t>Q2</a:t>
            </a:r>
            <a:r>
              <a:rPr lang="zh-CN" altLang="en-US" dirty="0" smtClean="0">
                <a:solidFill>
                  <a:srgbClr val="BDC3C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：需要有哪些元素？</a:t>
            </a:r>
            <a:endParaRPr lang="en-US" altLang="zh-CN" dirty="0" smtClean="0">
              <a:solidFill>
                <a:srgbClr val="BDC3C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BDC3C7"/>
                </a:solidFill>
              </a:rPr>
              <a:t>Sub Q3</a:t>
            </a:r>
            <a:r>
              <a:rPr lang="zh-CN" altLang="en-US" dirty="0" smtClean="0">
                <a:solidFill>
                  <a:srgbClr val="BDC3C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：什么样的风格？</a:t>
            </a:r>
            <a:endParaRPr lang="en-US" altLang="zh-CN" dirty="0" smtClean="0">
              <a:solidFill>
                <a:srgbClr val="BDC3C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BDC3C7"/>
                </a:solidFill>
                <a:latin typeface="+mj-lt"/>
                <a:ea typeface="微软雅黑" panose="020B0503020204020204" pitchFamily="34" charset="-122"/>
              </a:rPr>
              <a:t>Sub Q4</a:t>
            </a:r>
            <a:r>
              <a:rPr lang="zh-CN" altLang="en-US" dirty="0" smtClean="0">
                <a:solidFill>
                  <a:srgbClr val="BDC3C7"/>
                </a:solidFill>
                <a:latin typeface="+mj-lt"/>
                <a:ea typeface="微软雅黑" panose="020B0503020204020204" pitchFamily="34" charset="-122"/>
              </a:rPr>
              <a:t>：</a:t>
            </a:r>
            <a:r>
              <a:rPr lang="zh-CN" altLang="en-US" dirty="0" smtClean="0">
                <a:solidFill>
                  <a:srgbClr val="BDC3C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需要怎么介绍我们？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281545" y="3818241"/>
            <a:ext cx="6580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ECF0F1"/>
                </a:solidFill>
              </a:rPr>
              <a:t>Q2</a:t>
            </a:r>
            <a:r>
              <a:rPr lang="zh-CN" altLang="en-US" sz="2400" dirty="0" smtClean="0">
                <a:solidFill>
                  <a:srgbClr val="ECF0F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：人力资源？</a:t>
            </a:r>
            <a:endParaRPr lang="zh-CN" altLang="en-US" sz="2400" dirty="0">
              <a:solidFill>
                <a:srgbClr val="ECF0F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105891" y="4279906"/>
            <a:ext cx="49322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BDC3C7"/>
                </a:solidFill>
              </a:rPr>
              <a:t>Sub Q1</a:t>
            </a:r>
            <a:r>
              <a:rPr lang="zh-CN" altLang="en-US" dirty="0" smtClean="0">
                <a:solidFill>
                  <a:srgbClr val="BDC3C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：程序员文案设计师都就位了吗？</a:t>
            </a:r>
            <a:endParaRPr lang="en-US" altLang="zh-CN" dirty="0" smtClean="0">
              <a:solidFill>
                <a:srgbClr val="BDC3C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BDC3C7"/>
                </a:solidFill>
              </a:rPr>
              <a:t>Sub Q2</a:t>
            </a:r>
            <a:r>
              <a:rPr lang="zh-CN" altLang="en-US" dirty="0" smtClean="0">
                <a:solidFill>
                  <a:srgbClr val="BDC3C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solidFill>
                  <a:srgbClr val="BDC3C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DDL</a:t>
            </a:r>
            <a:r>
              <a:rPr lang="zh-CN" altLang="en-US" dirty="0" smtClean="0">
                <a:solidFill>
                  <a:srgbClr val="BDC3C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是什么时候？</a:t>
            </a:r>
            <a:endParaRPr lang="en-US" altLang="zh-CN" dirty="0" smtClean="0">
              <a:solidFill>
                <a:srgbClr val="BDC3C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54732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784272" y="3601179"/>
            <a:ext cx="17456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>
                <a:solidFill>
                  <a:srgbClr val="ECF0F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614055" y="3601180"/>
            <a:ext cx="17456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 smtClean="0">
                <a:solidFill>
                  <a:srgbClr val="ECF0F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文案</a:t>
            </a:r>
            <a:endParaRPr lang="zh-CN" altLang="en-US" sz="5400" dirty="0">
              <a:solidFill>
                <a:srgbClr val="ECF0F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左右箭头 3"/>
          <p:cNvSpPr/>
          <p:nvPr/>
        </p:nvSpPr>
        <p:spPr>
          <a:xfrm>
            <a:off x="3799609" y="3893126"/>
            <a:ext cx="1544782" cy="339437"/>
          </a:xfrm>
          <a:prstGeom prst="leftRightArrow">
            <a:avLst/>
          </a:prstGeom>
          <a:solidFill>
            <a:srgbClr val="BDC3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068040" y="3429000"/>
            <a:ext cx="997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rgbClr val="ECF0F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迭代</a:t>
            </a:r>
            <a:endParaRPr lang="zh-CN" altLang="en-US" sz="2400" dirty="0">
              <a:solidFill>
                <a:srgbClr val="ECF0F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947554" y="1156855"/>
            <a:ext cx="32488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ECF0F1"/>
                </a:solidFill>
              </a:rPr>
              <a:t>BOSS</a:t>
            </a:r>
            <a:endParaRPr lang="zh-CN" altLang="en-US" sz="5400" dirty="0">
              <a:solidFill>
                <a:srgbClr val="ECF0F1"/>
              </a:solidFill>
            </a:endParaRPr>
          </a:p>
        </p:txBody>
      </p:sp>
      <p:sp>
        <p:nvSpPr>
          <p:cNvPr id="7" name="下箭头 6"/>
          <p:cNvSpPr/>
          <p:nvPr/>
        </p:nvSpPr>
        <p:spPr>
          <a:xfrm>
            <a:off x="4468091" y="2080185"/>
            <a:ext cx="221673" cy="1279542"/>
          </a:xfrm>
          <a:prstGeom prst="downArrow">
            <a:avLst/>
          </a:prstGeom>
          <a:solidFill>
            <a:srgbClr val="BDC3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4378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11581" y="1475509"/>
            <a:ext cx="3920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 smtClean="0">
                <a:solidFill>
                  <a:srgbClr val="BDC3C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终于感觉差不多了</a:t>
            </a:r>
            <a:endParaRPr lang="zh-CN" altLang="en-US" sz="3600" dirty="0">
              <a:solidFill>
                <a:srgbClr val="BDC3C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202873" y="2673927"/>
            <a:ext cx="4918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rgbClr val="BDC3C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然后定稿？给程序员去写？完事了？</a:t>
            </a:r>
            <a:endParaRPr lang="zh-CN" altLang="en-US" sz="2400" dirty="0">
              <a:solidFill>
                <a:srgbClr val="BDC3C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563091" y="4038600"/>
            <a:ext cx="45581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 smtClean="0">
                <a:solidFill>
                  <a:srgbClr val="ECF0F1"/>
                </a:solidFill>
              </a:rPr>
              <a:t>NAIVE</a:t>
            </a:r>
            <a:r>
              <a:rPr lang="zh-CN" altLang="en-US" sz="6000" dirty="0" smtClean="0">
                <a:solidFill>
                  <a:srgbClr val="ECF0F1"/>
                </a:solidFill>
              </a:rPr>
              <a:t>！</a:t>
            </a:r>
            <a:endParaRPr lang="zh-CN" altLang="en-US" sz="6000" dirty="0">
              <a:solidFill>
                <a:srgbClr val="ECF0F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3452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05345" y="706582"/>
            <a:ext cx="63730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rgbClr val="ECF0F1"/>
                </a:solidFill>
              </a:rPr>
              <a:t>Q1</a:t>
            </a:r>
            <a:r>
              <a:rPr lang="zh-CN" altLang="en-US" sz="2400" dirty="0" smtClean="0">
                <a:solidFill>
                  <a:srgbClr val="ECF0F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：技术水平够么？</a:t>
            </a:r>
            <a:endParaRPr lang="en-US" altLang="zh-CN" sz="2400" dirty="0" smtClean="0">
              <a:solidFill>
                <a:srgbClr val="ECF0F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rgbClr val="ECF0F1"/>
                </a:solidFill>
              </a:rPr>
              <a:t>Q2</a:t>
            </a:r>
            <a:r>
              <a:rPr lang="zh-CN" altLang="en-US" sz="2400" dirty="0" smtClean="0">
                <a:solidFill>
                  <a:srgbClr val="ECF0F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dirty="0">
                <a:solidFill>
                  <a:srgbClr val="ECF0F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做出</a:t>
            </a:r>
            <a:r>
              <a:rPr lang="zh-CN" altLang="en-US" sz="2400" dirty="0" smtClean="0">
                <a:solidFill>
                  <a:srgbClr val="ECF0F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来的实际和预想中的设计一样么？</a:t>
            </a:r>
            <a:endParaRPr lang="en-US" altLang="zh-CN" sz="2400" dirty="0" smtClean="0">
              <a:solidFill>
                <a:srgbClr val="ECF0F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rgbClr val="ECF0F1"/>
                </a:solidFill>
              </a:rPr>
              <a:t>Q3</a:t>
            </a:r>
            <a:r>
              <a:rPr lang="zh-CN" altLang="en-US" sz="2400" dirty="0" smtClean="0">
                <a:solidFill>
                  <a:srgbClr val="ECF0F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：如果能做的话，时间够么？</a:t>
            </a:r>
            <a:endParaRPr lang="en-US" altLang="zh-CN" sz="2400" dirty="0" smtClean="0">
              <a:solidFill>
                <a:srgbClr val="ECF0F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801091" y="3976255"/>
            <a:ext cx="55418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 smtClean="0">
                <a:solidFill>
                  <a:srgbClr val="ECF0F1"/>
                </a:solidFill>
              </a:rPr>
              <a:t>DEMO</a:t>
            </a:r>
            <a:endParaRPr lang="zh-CN" altLang="en-US" sz="7200" dirty="0">
              <a:solidFill>
                <a:srgbClr val="ECF0F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5700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489364" y="1115291"/>
            <a:ext cx="62206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rgbClr val="BDC3C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DEMO</a:t>
            </a:r>
            <a:r>
              <a:rPr lang="zh-CN" altLang="en-US" sz="2400" dirty="0" smtClean="0">
                <a:solidFill>
                  <a:srgbClr val="BDC3C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好像有点样子了？</a:t>
            </a:r>
            <a:endParaRPr lang="en-US" altLang="zh-CN" sz="2400" dirty="0" smtClean="0">
              <a:solidFill>
                <a:srgbClr val="BDC3C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rgbClr val="BDC3C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然后可以全力开码了？</a:t>
            </a:r>
            <a:endParaRPr lang="en-US" altLang="zh-CN" sz="2400" dirty="0" smtClean="0">
              <a:solidFill>
                <a:srgbClr val="BDC3C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BDC3C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</a:t>
            </a:r>
            <a:r>
              <a:rPr lang="zh-CN" altLang="en-US" sz="2400" dirty="0" smtClean="0">
                <a:solidFill>
                  <a:srgbClr val="BDC3C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需要文案和设计了？</a:t>
            </a:r>
            <a:endParaRPr lang="en-US" altLang="zh-CN" sz="2400" dirty="0" smtClean="0">
              <a:solidFill>
                <a:srgbClr val="BDC3C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064327" y="4149436"/>
            <a:ext cx="50084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rgbClr val="ECF0F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要是真的这么简单就好了！</a:t>
            </a:r>
            <a:endParaRPr lang="zh-CN" altLang="en-US" sz="3200" dirty="0">
              <a:solidFill>
                <a:srgbClr val="ECF0F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922318" y="5090700"/>
            <a:ext cx="5354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BDC3C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你们感受一下我说这句话的时候的思想感情</a:t>
            </a:r>
            <a:r>
              <a:rPr lang="en-US" altLang="zh-CN" dirty="0" smtClean="0">
                <a:solidFill>
                  <a:srgbClr val="BDC3C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dirty="0">
              <a:solidFill>
                <a:srgbClr val="BDC3C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4042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73727" y="1198418"/>
            <a:ext cx="714894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ECF0F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开发的过程中总是出现意料不到的情况。时间可能不够了怎么办？改设计？</a:t>
            </a:r>
            <a:endParaRPr lang="en-US" altLang="zh-CN" sz="2000" dirty="0" smtClean="0">
              <a:solidFill>
                <a:srgbClr val="ECF0F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ECF0F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依然有可能出现做出来的实物和预想差距很大。需要补救？得知道程序是怎么写的才好定补救措施。</a:t>
            </a:r>
            <a:endParaRPr lang="en-US" altLang="zh-CN" sz="2000" dirty="0" smtClean="0">
              <a:solidFill>
                <a:srgbClr val="ECF0F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ECF0F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如果做到最后了</a:t>
            </a:r>
            <a:r>
              <a:rPr lang="en-US" altLang="zh-CN" sz="2000" dirty="0" smtClean="0">
                <a:solidFill>
                  <a:srgbClr val="ECF0F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BOSS</a:t>
            </a:r>
            <a:r>
              <a:rPr lang="zh-CN" altLang="en-US" sz="2000" dirty="0" smtClean="0">
                <a:solidFill>
                  <a:srgbClr val="ECF0F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突然一句：丑哭了</a:t>
            </a:r>
            <a:r>
              <a:rPr lang="en-US" altLang="zh-CN" sz="2000" dirty="0" smtClean="0">
                <a:solidFill>
                  <a:srgbClr val="ECF0F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r>
              <a:rPr lang="zh-CN" altLang="en-US" sz="2000" dirty="0" smtClean="0">
                <a:solidFill>
                  <a:srgbClr val="ECF0F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（呵呵</a:t>
            </a:r>
            <a:r>
              <a:rPr lang="en-US" altLang="zh-CN" sz="2000" dirty="0" smtClean="0">
                <a:solidFill>
                  <a:srgbClr val="ECF0F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16218857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295</TotalTime>
  <Words>591</Words>
  <Application>Microsoft Office PowerPoint</Application>
  <PresentationFormat>全屏显示(4:3)</PresentationFormat>
  <Paragraphs>96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9" baseType="lpstr"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Qinyao He</dc:creator>
  <cp:lastModifiedBy>Qinyao He</cp:lastModifiedBy>
  <cp:revision>100</cp:revision>
  <dcterms:created xsi:type="dcterms:W3CDTF">2015-03-15T06:17:46Z</dcterms:created>
  <dcterms:modified xsi:type="dcterms:W3CDTF">2015-03-15T11:16:56Z</dcterms:modified>
</cp:coreProperties>
</file>