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272" r:id="rId3"/>
    <p:sldId id="273" r:id="rId4"/>
    <p:sldId id="275" r:id="rId5"/>
    <p:sldId id="276" r:id="rId6"/>
    <p:sldId id="274" r:id="rId7"/>
    <p:sldId id="277" r:id="rId8"/>
    <p:sldId id="278" r:id="rId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B696A"/>
    <a:srgbClr val="999999"/>
    <a:srgbClr val="F2F2F2"/>
    <a:srgbClr val="F1F1F1"/>
    <a:srgbClr val="EFEFEF"/>
    <a:srgbClr val="F5F5F5"/>
    <a:srgbClr val="EEEEEE"/>
    <a:srgbClr val="9C27B0"/>
    <a:srgbClr val="BA68C8"/>
    <a:srgbClr val="7E57C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8714" autoAdjust="0"/>
  </p:normalViewPr>
  <p:slideViewPr>
    <p:cSldViewPr snapToGrid="0">
      <p:cViewPr varScale="1">
        <p:scale>
          <a:sx n="69" d="100"/>
          <a:sy n="69" d="100"/>
        </p:scale>
        <p:origin x="756" y="48"/>
      </p:cViewPr>
      <p:guideLst>
        <p:guide orient="horz" pos="2160"/>
        <p:guide pos="3840"/>
      </p:guideLst>
    </p:cSldViewPr>
  </p:slideViewPr>
  <p:notesTextViewPr>
    <p:cViewPr>
      <p:scale>
        <a:sx n="1" d="1"/>
        <a:sy n="1" d="1"/>
      </p:scale>
      <p:origin x="0" y="-90"/>
    </p:cViewPr>
  </p:notesTextViewPr>
  <p:sorterViewPr>
    <p:cViewPr>
      <p:scale>
        <a:sx n="125" d="100"/>
        <a:sy n="125"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A611073-4C3F-45FB-9E08-40B421769AC3}" type="datetimeFigureOut">
              <a:rPr lang="zh-CN" altLang="en-US" smtClean="0"/>
              <a:t>2014/10/12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F679B30-6902-43F7-9B8B-C2C7E7E474F5}" type="slidenum">
              <a:rPr lang="zh-CN" altLang="en-US" smtClean="0"/>
              <a:t>‹#›</a:t>
            </a:fld>
            <a:endParaRPr lang="zh-CN" altLang="en-US"/>
          </a:p>
        </p:txBody>
      </p:sp>
    </p:spTree>
    <p:extLst>
      <p:ext uri="{BB962C8B-B14F-4D97-AF65-F5344CB8AC3E}">
        <p14:creationId xmlns:p14="http://schemas.microsoft.com/office/powerpoint/2010/main" val="4139293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自我介绍，一点废话</a:t>
            </a:r>
            <a:r>
              <a:rPr lang="zh-CN" altLang="en-US" dirty="0" smtClean="0"/>
              <a:t>。先介绍特性。</a:t>
            </a:r>
            <a:endParaRPr lang="zh-CN" altLang="en-US" dirty="0"/>
          </a:p>
        </p:txBody>
      </p:sp>
      <p:sp>
        <p:nvSpPr>
          <p:cNvPr id="4" name="灯片编号占位符 3"/>
          <p:cNvSpPr>
            <a:spLocks noGrp="1"/>
          </p:cNvSpPr>
          <p:nvPr>
            <p:ph type="sldNum" sz="quarter" idx="10"/>
          </p:nvPr>
        </p:nvSpPr>
        <p:spPr/>
        <p:txBody>
          <a:bodyPr/>
          <a:lstStyle/>
          <a:p>
            <a:fld id="{6F679B30-6902-43F7-9B8B-C2C7E7E474F5}" type="slidenum">
              <a:rPr lang="zh-CN" altLang="en-US" smtClean="0"/>
              <a:t>1</a:t>
            </a:fld>
            <a:endParaRPr lang="zh-CN" altLang="en-US"/>
          </a:p>
        </p:txBody>
      </p:sp>
    </p:spTree>
    <p:extLst>
      <p:ext uri="{BB962C8B-B14F-4D97-AF65-F5344CB8AC3E}">
        <p14:creationId xmlns:p14="http://schemas.microsoft.com/office/powerpoint/2010/main" val="36848860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树洞是一个匿名的广播平台。新版树洞将支持匿名发送消息或者非匿名发送消息。新版树洞可以跨社交平台。将来你可以在我们的网站，微信，人人或者微博看到树洞消息。这些消息是以我们的网站为中心的，其中只有微信和我们的网站具有消息发送功能。（下一个是展示形式）</a:t>
            </a:r>
            <a:endParaRPr lang="en-US" altLang="zh-CN" dirty="0" smtClean="0"/>
          </a:p>
        </p:txBody>
      </p:sp>
      <p:sp>
        <p:nvSpPr>
          <p:cNvPr id="4" name="灯片编号占位符 3"/>
          <p:cNvSpPr>
            <a:spLocks noGrp="1"/>
          </p:cNvSpPr>
          <p:nvPr>
            <p:ph type="sldNum" sz="quarter" idx="10"/>
          </p:nvPr>
        </p:nvSpPr>
        <p:spPr/>
        <p:txBody>
          <a:bodyPr/>
          <a:lstStyle/>
          <a:p>
            <a:fld id="{6F679B30-6902-43F7-9B8B-C2C7E7E474F5}" type="slidenum">
              <a:rPr lang="zh-CN" altLang="en-US" smtClean="0"/>
              <a:t>2</a:t>
            </a:fld>
            <a:endParaRPr lang="zh-CN" altLang="en-US"/>
          </a:p>
        </p:txBody>
      </p:sp>
    </p:spTree>
    <p:extLst>
      <p:ext uri="{BB962C8B-B14F-4D97-AF65-F5344CB8AC3E}">
        <p14:creationId xmlns:p14="http://schemas.microsoft.com/office/powerpoint/2010/main" val="4313479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版树洞将采用图文搭配的展示方式，每条树洞形成一个卡片。用户可在发表文字信息的同时附带一张配图，可以选择匿名或者实名发表。点击卡片会进入到详细页面，详细页面会显示其他用户对该消息的评论，可以匿名或者实名发表评论。浏览者可以对某一条树洞或者评论进行</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赞</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踩</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两个操作，并且可以</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举报</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不恰当内容。新版树洞会预设几个如表白墙、吐槽、问答、美食、活动之类的版块，每一条树洞消息都会按照发布人的选择出现在不同的版块中。</a:t>
            </a:r>
            <a:r>
              <a:rPr lang="zh-CN" altLang="en-US" sz="1200" kern="1200" dirty="0" smtClean="0">
                <a:solidFill>
                  <a:schemeClr val="tx1"/>
                </a:solidFill>
                <a:effectLst/>
                <a:latin typeface="+mn-lt"/>
                <a:ea typeface="+mn-ea"/>
                <a:cs typeface="+mn-cs"/>
              </a:rPr>
              <a:t>这个项目中，我们希望能够带给用户很好的体验。（下一个是认证方式）</a:t>
            </a:r>
            <a:endParaRPr lang="zh-CN" altLang="en-US" dirty="0"/>
          </a:p>
        </p:txBody>
      </p:sp>
      <p:sp>
        <p:nvSpPr>
          <p:cNvPr id="4" name="灯片编号占位符 3"/>
          <p:cNvSpPr>
            <a:spLocks noGrp="1"/>
          </p:cNvSpPr>
          <p:nvPr>
            <p:ph type="sldNum" sz="quarter" idx="10"/>
          </p:nvPr>
        </p:nvSpPr>
        <p:spPr/>
        <p:txBody>
          <a:bodyPr/>
          <a:lstStyle/>
          <a:p>
            <a:fld id="{6F679B30-6902-43F7-9B8B-C2C7E7E474F5}" type="slidenum">
              <a:rPr lang="zh-CN" altLang="en-US" smtClean="0"/>
              <a:t>3</a:t>
            </a:fld>
            <a:endParaRPr lang="zh-CN" altLang="en-US"/>
          </a:p>
        </p:txBody>
      </p:sp>
    </p:spTree>
    <p:extLst>
      <p:ext uri="{BB962C8B-B14F-4D97-AF65-F5344CB8AC3E}">
        <p14:creationId xmlns:p14="http://schemas.microsoft.com/office/powerpoint/2010/main" val="14152385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用</a:t>
            </a:r>
            <a:r>
              <a:rPr lang="en-US" altLang="zh-CN" sz="1200" kern="1200" dirty="0" err="1" smtClean="0">
                <a:solidFill>
                  <a:schemeClr val="tx1"/>
                </a:solidFill>
                <a:effectLst/>
                <a:latin typeface="+mn-lt"/>
                <a:ea typeface="+mn-ea"/>
                <a:cs typeface="+mn-cs"/>
              </a:rPr>
              <a:t>id.tsinghua.edu.en</a:t>
            </a:r>
            <a:r>
              <a:rPr lang="zh-CN" altLang="zh-CN" sz="1200" kern="1200" dirty="0" smtClean="0">
                <a:solidFill>
                  <a:schemeClr val="tx1"/>
                </a:solidFill>
                <a:effectLst/>
                <a:latin typeface="+mn-lt"/>
                <a:ea typeface="+mn-ea"/>
                <a:cs typeface="+mn-cs"/>
              </a:rPr>
              <a:t>进行验证（需要</a:t>
            </a:r>
            <a:r>
              <a:rPr lang="en-US" altLang="zh-CN" sz="1200" kern="1200" dirty="0" smtClean="0">
                <a:solidFill>
                  <a:schemeClr val="tx1"/>
                </a:solidFill>
                <a:effectLst/>
                <a:latin typeface="+mn-lt"/>
                <a:ea typeface="+mn-ea"/>
                <a:cs typeface="+mn-cs"/>
              </a:rPr>
              <a:t>id.tsinghua.edu.cn</a:t>
            </a:r>
            <a:r>
              <a:rPr lang="zh-CN" altLang="zh-CN" sz="1200" kern="1200" dirty="0" smtClean="0">
                <a:solidFill>
                  <a:schemeClr val="tx1"/>
                </a:solidFill>
                <a:effectLst/>
                <a:latin typeface="+mn-lt"/>
                <a:ea typeface="+mn-ea"/>
                <a:cs typeface="+mn-cs"/>
              </a:rPr>
              <a:t>提供</a:t>
            </a:r>
            <a:r>
              <a:rPr lang="en-US" altLang="zh-CN" sz="1200" kern="1200" dirty="0" smtClean="0">
                <a:solidFill>
                  <a:schemeClr val="tx1"/>
                </a:solidFill>
                <a:effectLst/>
                <a:latin typeface="+mn-lt"/>
                <a:ea typeface="+mn-ea"/>
                <a:cs typeface="+mn-cs"/>
              </a:rPr>
              <a:t>callback</a:t>
            </a:r>
            <a:r>
              <a:rPr lang="zh-CN" altLang="zh-CN" sz="1200" kern="1200" dirty="0" smtClean="0">
                <a:solidFill>
                  <a:schemeClr val="tx1"/>
                </a:solidFill>
                <a:effectLst/>
                <a:latin typeface="+mn-lt"/>
                <a:ea typeface="+mn-ea"/>
                <a:cs typeface="+mn-cs"/>
              </a:rPr>
              <a:t>功能），来确保树洞用户只是清华校内同学。这样同学们的清华网账号密码不经过新版树洞服务器，而是直接在学校网站上验证</a:t>
            </a:r>
            <a:r>
              <a:rPr lang="zh-CN" altLang="en-US" sz="1200" kern="1200" dirty="0" smtClean="0">
                <a:solidFill>
                  <a:schemeClr val="tx1"/>
                </a:solidFill>
                <a:effectLst/>
                <a:latin typeface="+mn-lt"/>
                <a:ea typeface="+mn-ea"/>
                <a:cs typeface="+mn-cs"/>
              </a:rPr>
              <a:t>，确保同学们账号信息的安全</a:t>
            </a:r>
            <a:r>
              <a:rPr lang="zh-CN" altLang="zh-CN" sz="1200" kern="1200" dirty="0" smtClean="0">
                <a:solidFill>
                  <a:schemeClr val="tx1"/>
                </a:solidFill>
                <a:effectLst/>
                <a:latin typeface="+mn-lt"/>
                <a:ea typeface="+mn-ea"/>
                <a:cs typeface="+mn-cs"/>
              </a:rPr>
              <a:t>。其它的社交平台（微信、人人、微博）可以和清华账户绑定，绑定后方能在相应平台操作和发表匿名树洞，以及实名发表的时候被</a:t>
            </a:r>
            <a:r>
              <a:rPr lang="en-US" altLang="zh-CN" sz="1200" kern="1200" dirty="0" smtClean="0">
                <a:solidFill>
                  <a:schemeClr val="tx1"/>
                </a:solidFill>
                <a:effectLst/>
                <a:latin typeface="+mn-lt"/>
                <a:ea typeface="+mn-ea"/>
                <a:cs typeface="+mn-cs"/>
              </a:rPr>
              <a:t>at</a:t>
            </a:r>
            <a:r>
              <a:rPr lang="zh-CN"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（下一个是管理方式）</a:t>
            </a:r>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6F679B30-6902-43F7-9B8B-C2C7E7E474F5}" type="slidenum">
              <a:rPr lang="zh-CN" altLang="en-US" smtClean="0"/>
              <a:t>4</a:t>
            </a:fld>
            <a:endParaRPr lang="zh-CN" altLang="en-US"/>
          </a:p>
        </p:txBody>
      </p:sp>
    </p:spTree>
    <p:extLst>
      <p:ext uri="{BB962C8B-B14F-4D97-AF65-F5344CB8AC3E}">
        <p14:creationId xmlns:p14="http://schemas.microsoft.com/office/powerpoint/2010/main" val="35887550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提供管理员账号（和清华账户名相同）以及密码（另设），使用管理员账号密码可以对整个树洞平台进行管理。</a:t>
            </a:r>
          </a:p>
          <a:p>
            <a:r>
              <a:rPr lang="en-US" altLang="zh-CN" sz="1200" b="1" kern="1200" dirty="0" smtClean="0">
                <a:solidFill>
                  <a:schemeClr val="tx1"/>
                </a:solidFill>
                <a:effectLst/>
                <a:latin typeface="+mn-lt"/>
                <a:ea typeface="+mn-ea"/>
                <a:cs typeface="+mn-cs"/>
              </a:rPr>
              <a:t>1.3.1 </a:t>
            </a:r>
            <a:r>
              <a:rPr lang="zh-CN" altLang="zh-CN" sz="1200" b="1" kern="1200" dirty="0" smtClean="0">
                <a:solidFill>
                  <a:schemeClr val="tx1"/>
                </a:solidFill>
                <a:effectLst/>
                <a:latin typeface="+mn-lt"/>
                <a:ea typeface="+mn-ea"/>
                <a:cs typeface="+mn-cs"/>
              </a:rPr>
              <a:t>触发</a:t>
            </a:r>
            <a:r>
              <a:rPr lang="en-US" altLang="zh-CN" sz="1200" b="1" kern="1200" baseline="0" dirty="0" smtClean="0">
                <a:solidFill>
                  <a:schemeClr val="tx1"/>
                </a:solidFill>
                <a:effectLst/>
                <a:latin typeface="+mn-lt"/>
                <a:ea typeface="+mn-ea"/>
                <a:cs typeface="+mn-cs"/>
              </a:rPr>
              <a:t> </a:t>
            </a:r>
            <a:r>
              <a:rPr lang="zh-CN" altLang="zh-CN" sz="1200" kern="1200" dirty="0" smtClean="0">
                <a:solidFill>
                  <a:schemeClr val="tx1"/>
                </a:solidFill>
                <a:effectLst/>
                <a:latin typeface="+mn-lt"/>
                <a:ea typeface="+mn-ea"/>
                <a:cs typeface="+mn-cs"/>
              </a:rPr>
              <a:t>在同学发出树洞的时候，服务器后台会进行简单的关键词过滤，有不恰当内容的必须经过管理员审核才能发表，如果拒绝需要附上原因。关键词列表管理员可以进行一定的手动管理。当某个树洞或者评论被举报的时候，管理员可以看到举报的情况和理由、相应用户的总发帖数量以及主题、信用状态（违规、禁言历史等）。然后管理员可以选择操作。</a:t>
            </a:r>
          </a:p>
          <a:p>
            <a:r>
              <a:rPr lang="en-US" altLang="zh-CN" sz="1200" b="1" kern="1200" dirty="0" smtClean="0">
                <a:solidFill>
                  <a:schemeClr val="tx1"/>
                </a:solidFill>
                <a:effectLst/>
                <a:latin typeface="+mn-lt"/>
                <a:ea typeface="+mn-ea"/>
                <a:cs typeface="+mn-cs"/>
              </a:rPr>
              <a:t>1.3.2 </a:t>
            </a:r>
            <a:r>
              <a:rPr lang="zh-CN" altLang="zh-CN" sz="1200" b="1" kern="1200" smtClean="0">
                <a:solidFill>
                  <a:schemeClr val="tx1"/>
                </a:solidFill>
                <a:effectLst/>
                <a:latin typeface="+mn-lt"/>
                <a:ea typeface="+mn-ea"/>
                <a:cs typeface="+mn-cs"/>
              </a:rPr>
              <a:t>操作</a:t>
            </a:r>
            <a:r>
              <a:rPr lang="zh-CN" altLang="zh-CN" sz="1200" kern="1200" smtClean="0">
                <a:solidFill>
                  <a:schemeClr val="tx1"/>
                </a:solidFill>
                <a:effectLst/>
                <a:latin typeface="+mn-lt"/>
                <a:ea typeface="+mn-ea"/>
                <a:cs typeface="+mn-cs"/>
              </a:rPr>
              <a:t>管理员</a:t>
            </a:r>
            <a:r>
              <a:rPr lang="zh-CN" altLang="zh-CN" sz="1200" kern="1200" dirty="0" smtClean="0">
                <a:solidFill>
                  <a:schemeClr val="tx1"/>
                </a:solidFill>
                <a:effectLst/>
                <a:latin typeface="+mn-lt"/>
                <a:ea typeface="+mn-ea"/>
                <a:cs typeface="+mn-cs"/>
              </a:rPr>
              <a:t>可以将某条树洞删除、证实为谣言以及冻结。树洞被删除后将不会被浏览者看到；证实为谣言的树洞将会被转移到谣言区并在卡片和树洞详情上加上醒目的标记；被冻结的树洞将不能被回复。此外，树洞的发贴人也可以将该条树洞删除或者冻结。对于评论，也可以进行删除和辟谣操作。管理员同时也可以对用户进行操作。管理员可根据用户的被举报情况以及用户发帖情况开决定是否将用户禁言；被禁言的用户将不能发表或者评论任何消息。管理员能看到用户的具体个人信息。</a:t>
            </a:r>
            <a:r>
              <a:rPr lang="zh-CN" altLang="en-US" sz="1200" kern="1200" dirty="0" smtClean="0">
                <a:solidFill>
                  <a:schemeClr val="tx1"/>
                </a:solidFill>
                <a:effectLst/>
                <a:latin typeface="+mn-lt"/>
                <a:ea typeface="+mn-ea"/>
                <a:cs typeface="+mn-cs"/>
              </a:rPr>
              <a:t>（下一个是平台细节）</a:t>
            </a:r>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6F679B30-6902-43F7-9B8B-C2C7E7E474F5}" type="slidenum">
              <a:rPr lang="zh-CN" altLang="en-US" smtClean="0"/>
              <a:t>5</a:t>
            </a:fld>
            <a:endParaRPr lang="zh-CN" altLang="en-US"/>
          </a:p>
        </p:txBody>
      </p:sp>
    </p:spTree>
    <p:extLst>
      <p:ext uri="{BB962C8B-B14F-4D97-AF65-F5344CB8AC3E}">
        <p14:creationId xmlns:p14="http://schemas.microsoft.com/office/powerpoint/2010/main" val="22391522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b="1" kern="1200" dirty="0" smtClean="0">
                <a:solidFill>
                  <a:schemeClr val="tx1"/>
                </a:solidFill>
                <a:effectLst/>
                <a:latin typeface="+mn-lt"/>
                <a:ea typeface="+mn-ea"/>
                <a:cs typeface="+mn-cs"/>
              </a:rPr>
              <a:t>网站</a:t>
            </a:r>
            <a:r>
              <a:rPr lang="zh-CN" altLang="zh-CN" sz="1200" kern="1200" dirty="0" smtClean="0">
                <a:solidFill>
                  <a:schemeClr val="tx1"/>
                </a:solidFill>
                <a:effectLst/>
                <a:latin typeface="+mn-lt"/>
                <a:ea typeface="+mn-ea"/>
                <a:cs typeface="+mn-cs"/>
              </a:rPr>
              <a:t>网站端采用网站独立的账户以及密码。在首次登陆的时候会利用</a:t>
            </a:r>
            <a:r>
              <a:rPr lang="en-US" altLang="zh-CN" sz="1200" kern="1200" dirty="0" smtClean="0">
                <a:solidFill>
                  <a:schemeClr val="tx1"/>
                </a:solidFill>
                <a:effectLst/>
                <a:latin typeface="+mn-lt"/>
                <a:ea typeface="+mn-ea"/>
                <a:cs typeface="+mn-cs"/>
              </a:rPr>
              <a:t>id.tsinghua.edu.cn</a:t>
            </a:r>
            <a:r>
              <a:rPr lang="zh-CN" altLang="zh-CN" sz="1200" kern="1200" dirty="0" smtClean="0">
                <a:solidFill>
                  <a:schemeClr val="tx1"/>
                </a:solidFill>
                <a:effectLst/>
                <a:latin typeface="+mn-lt"/>
                <a:ea typeface="+mn-ea"/>
                <a:cs typeface="+mn-cs"/>
              </a:rPr>
              <a:t>进行身份验证；只有通过验证的用户才有浏览、发表以及评论的权限。</a:t>
            </a:r>
          </a:p>
          <a:p>
            <a:r>
              <a:rPr lang="zh-CN" altLang="zh-CN" sz="1200" b="1" kern="1200" dirty="0" smtClean="0">
                <a:solidFill>
                  <a:schemeClr val="tx1"/>
                </a:solidFill>
                <a:effectLst/>
                <a:latin typeface="+mn-lt"/>
                <a:ea typeface="+mn-ea"/>
                <a:cs typeface="+mn-cs"/>
              </a:rPr>
              <a:t>微信</a:t>
            </a:r>
            <a:r>
              <a:rPr lang="zh-CN" altLang="zh-CN" sz="1200" kern="1200" dirty="0" smtClean="0">
                <a:solidFill>
                  <a:schemeClr val="tx1"/>
                </a:solidFill>
                <a:effectLst/>
                <a:latin typeface="+mn-lt"/>
                <a:ea typeface="+mn-ea"/>
                <a:cs typeface="+mn-cs"/>
              </a:rPr>
              <a:t>微信端会采用服务号的方式。微信端采用同样的验证方式，用户需要在首次使用的时候进行身份验证，将微信号与清华号绑定。</a:t>
            </a:r>
            <a:r>
              <a:rPr lang="en-US" altLang="zh-CN" sz="1200" kern="1200" dirty="0" smtClean="0">
                <a:solidFill>
                  <a:schemeClr val="tx1"/>
                </a:solidFill>
                <a:effectLst/>
                <a:latin typeface="+mn-lt"/>
                <a:ea typeface="+mn-ea"/>
                <a:cs typeface="+mn-cs"/>
              </a:rPr>
              <a:t>	</a:t>
            </a:r>
            <a:r>
              <a:rPr lang="zh-CN" altLang="zh-CN" sz="1200" kern="1200" dirty="0" smtClean="0">
                <a:solidFill>
                  <a:schemeClr val="tx1"/>
                </a:solidFill>
                <a:effectLst/>
                <a:latin typeface="+mn-lt"/>
                <a:ea typeface="+mn-ea"/>
                <a:cs typeface="+mn-cs"/>
              </a:rPr>
              <a:t>在微信端用户有两种发布树洞状态的方法。第一种是直接点击</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发树洞</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按钮，服务号会返回一个我们网站的链接，用户登陆到上述网站进行发布；第二种是采用特殊格式的消息进行发送。</a:t>
            </a:r>
          </a:p>
          <a:p>
            <a:r>
              <a:rPr lang="zh-CN" altLang="zh-CN" sz="1200" b="1" kern="1200" dirty="0" smtClean="0">
                <a:solidFill>
                  <a:schemeClr val="tx1"/>
                </a:solidFill>
                <a:effectLst/>
                <a:latin typeface="+mn-lt"/>
                <a:ea typeface="+mn-ea"/>
                <a:cs typeface="+mn-cs"/>
              </a:rPr>
              <a:t>人人和微博</a:t>
            </a:r>
            <a:r>
              <a:rPr lang="zh-CN" altLang="zh-CN" sz="1200" kern="1200" dirty="0" smtClean="0">
                <a:solidFill>
                  <a:schemeClr val="tx1"/>
                </a:solidFill>
                <a:effectLst/>
                <a:latin typeface="+mn-lt"/>
                <a:ea typeface="+mn-ea"/>
                <a:cs typeface="+mn-cs"/>
              </a:rPr>
              <a:t>人人端以及微博端只作为展示平台，网站后台会自动在人人以及微博的账号发表相片以及文字。当网站消息被删除时，这里的消息也会相应的被删除；当网站的消息被证实为谣言的时候，这里的消息也会相应的被证实为谣言。树洞的板块和引用信息只有在进入网页版（浏览器或者微信中）时才能看到，并不会直接在人人和微博的转发上展示。</a:t>
            </a:r>
            <a:r>
              <a:rPr lang="zh-CN" altLang="en-US" sz="1200" kern="1200" dirty="0" smtClean="0">
                <a:solidFill>
                  <a:schemeClr val="tx1"/>
                </a:solidFill>
                <a:effectLst/>
                <a:latin typeface="+mn-lt"/>
                <a:ea typeface="+mn-ea"/>
                <a:cs typeface="+mn-cs"/>
              </a:rPr>
              <a:t>（下一个是未来）</a:t>
            </a:r>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6F679B30-6902-43F7-9B8B-C2C7E7E474F5}" type="slidenum">
              <a:rPr lang="zh-CN" altLang="en-US" smtClean="0"/>
              <a:t>6</a:t>
            </a:fld>
            <a:endParaRPr lang="zh-CN" altLang="en-US"/>
          </a:p>
        </p:txBody>
      </p:sp>
    </p:spTree>
    <p:extLst>
      <p:ext uri="{BB962C8B-B14F-4D97-AF65-F5344CB8AC3E}">
        <p14:creationId xmlns:p14="http://schemas.microsoft.com/office/powerpoint/2010/main" val="4065391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我们计划将它发展成一套全新的校园社交工具；在后期我们将与我们其他的项目进行连接，构建一个开放的校园应用平台。</a:t>
            </a:r>
            <a:endParaRPr lang="zh-CN" altLang="en-US" dirty="0"/>
          </a:p>
        </p:txBody>
      </p:sp>
      <p:sp>
        <p:nvSpPr>
          <p:cNvPr id="4" name="灯片编号占位符 3"/>
          <p:cNvSpPr>
            <a:spLocks noGrp="1"/>
          </p:cNvSpPr>
          <p:nvPr>
            <p:ph type="sldNum" sz="quarter" idx="10"/>
          </p:nvPr>
        </p:nvSpPr>
        <p:spPr/>
        <p:txBody>
          <a:bodyPr/>
          <a:lstStyle/>
          <a:p>
            <a:fld id="{6F679B30-6902-43F7-9B8B-C2C7E7E474F5}" type="slidenum">
              <a:rPr lang="zh-CN" altLang="en-US" smtClean="0"/>
              <a:t>7</a:t>
            </a:fld>
            <a:endParaRPr lang="zh-CN" altLang="en-US"/>
          </a:p>
        </p:txBody>
      </p:sp>
    </p:spTree>
    <p:extLst>
      <p:ext uri="{BB962C8B-B14F-4D97-AF65-F5344CB8AC3E}">
        <p14:creationId xmlns:p14="http://schemas.microsoft.com/office/powerpoint/2010/main" val="17350028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thanks</a:t>
            </a:r>
            <a:endParaRPr lang="zh-CN" altLang="en-US" dirty="0"/>
          </a:p>
        </p:txBody>
      </p:sp>
      <p:sp>
        <p:nvSpPr>
          <p:cNvPr id="4" name="灯片编号占位符 3"/>
          <p:cNvSpPr>
            <a:spLocks noGrp="1"/>
          </p:cNvSpPr>
          <p:nvPr>
            <p:ph type="sldNum" sz="quarter" idx="10"/>
          </p:nvPr>
        </p:nvSpPr>
        <p:spPr/>
        <p:txBody>
          <a:bodyPr/>
          <a:lstStyle/>
          <a:p>
            <a:fld id="{6F679B30-6902-43F7-9B8B-C2C7E7E474F5}" type="slidenum">
              <a:rPr lang="zh-CN" altLang="en-US" smtClean="0"/>
              <a:t>8</a:t>
            </a:fld>
            <a:endParaRPr lang="zh-CN" altLang="en-US"/>
          </a:p>
        </p:txBody>
      </p:sp>
    </p:spTree>
    <p:extLst>
      <p:ext uri="{BB962C8B-B14F-4D97-AF65-F5344CB8AC3E}">
        <p14:creationId xmlns:p14="http://schemas.microsoft.com/office/powerpoint/2010/main" val="30930696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1E0BD2B7-8967-46B5-8495-B8C2F7CA5115}" type="datetimeFigureOut">
              <a:rPr lang="zh-CN" altLang="en-US" smtClean="0"/>
              <a:t>2014/10/12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89B6548-5F33-42AA-B34B-AAC5A9310171}" type="slidenum">
              <a:rPr lang="zh-CN" altLang="en-US" smtClean="0"/>
              <a:t>‹#›</a:t>
            </a:fld>
            <a:endParaRPr lang="zh-CN" altLang="en-US"/>
          </a:p>
        </p:txBody>
      </p:sp>
    </p:spTree>
    <p:extLst>
      <p:ext uri="{BB962C8B-B14F-4D97-AF65-F5344CB8AC3E}">
        <p14:creationId xmlns:p14="http://schemas.microsoft.com/office/powerpoint/2010/main" val="24747904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E0BD2B7-8967-46B5-8495-B8C2F7CA5115}" type="datetimeFigureOut">
              <a:rPr lang="zh-CN" altLang="en-US" smtClean="0"/>
              <a:t>2014/10/12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89B6548-5F33-42AA-B34B-AAC5A9310171}" type="slidenum">
              <a:rPr lang="zh-CN" altLang="en-US" smtClean="0"/>
              <a:t>‹#›</a:t>
            </a:fld>
            <a:endParaRPr lang="zh-CN" altLang="en-US"/>
          </a:p>
        </p:txBody>
      </p:sp>
    </p:spTree>
    <p:extLst>
      <p:ext uri="{BB962C8B-B14F-4D97-AF65-F5344CB8AC3E}">
        <p14:creationId xmlns:p14="http://schemas.microsoft.com/office/powerpoint/2010/main" val="4073079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E0BD2B7-8967-46B5-8495-B8C2F7CA5115}" type="datetimeFigureOut">
              <a:rPr lang="zh-CN" altLang="en-US" smtClean="0"/>
              <a:t>2014/10/12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89B6548-5F33-42AA-B34B-AAC5A9310171}" type="slidenum">
              <a:rPr lang="zh-CN" altLang="en-US" smtClean="0"/>
              <a:t>‹#›</a:t>
            </a:fld>
            <a:endParaRPr lang="zh-CN" altLang="en-US"/>
          </a:p>
        </p:txBody>
      </p:sp>
    </p:spTree>
    <p:extLst>
      <p:ext uri="{BB962C8B-B14F-4D97-AF65-F5344CB8AC3E}">
        <p14:creationId xmlns:p14="http://schemas.microsoft.com/office/powerpoint/2010/main" val="39066884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E0BD2B7-8967-46B5-8495-B8C2F7CA5115}" type="datetimeFigureOut">
              <a:rPr lang="zh-CN" altLang="en-US" smtClean="0"/>
              <a:t>2014/10/12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89B6548-5F33-42AA-B34B-AAC5A9310171}" type="slidenum">
              <a:rPr lang="zh-CN" altLang="en-US" smtClean="0"/>
              <a:t>‹#›</a:t>
            </a:fld>
            <a:endParaRPr lang="zh-CN" altLang="en-US"/>
          </a:p>
        </p:txBody>
      </p:sp>
    </p:spTree>
    <p:extLst>
      <p:ext uri="{BB962C8B-B14F-4D97-AF65-F5344CB8AC3E}">
        <p14:creationId xmlns:p14="http://schemas.microsoft.com/office/powerpoint/2010/main" val="35441865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1E0BD2B7-8967-46B5-8495-B8C2F7CA5115}" type="datetimeFigureOut">
              <a:rPr lang="zh-CN" altLang="en-US" smtClean="0"/>
              <a:t>2014/10/12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89B6548-5F33-42AA-B34B-AAC5A9310171}" type="slidenum">
              <a:rPr lang="zh-CN" altLang="en-US" smtClean="0"/>
              <a:t>‹#›</a:t>
            </a:fld>
            <a:endParaRPr lang="zh-CN" altLang="en-US"/>
          </a:p>
        </p:txBody>
      </p:sp>
    </p:spTree>
    <p:extLst>
      <p:ext uri="{BB962C8B-B14F-4D97-AF65-F5344CB8AC3E}">
        <p14:creationId xmlns:p14="http://schemas.microsoft.com/office/powerpoint/2010/main" val="24005824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1E0BD2B7-8967-46B5-8495-B8C2F7CA5115}" type="datetimeFigureOut">
              <a:rPr lang="zh-CN" altLang="en-US" smtClean="0"/>
              <a:t>2014/10/12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89B6548-5F33-42AA-B34B-AAC5A9310171}" type="slidenum">
              <a:rPr lang="zh-CN" altLang="en-US" smtClean="0"/>
              <a:t>‹#›</a:t>
            </a:fld>
            <a:endParaRPr lang="zh-CN" altLang="en-US"/>
          </a:p>
        </p:txBody>
      </p:sp>
    </p:spTree>
    <p:extLst>
      <p:ext uri="{BB962C8B-B14F-4D97-AF65-F5344CB8AC3E}">
        <p14:creationId xmlns:p14="http://schemas.microsoft.com/office/powerpoint/2010/main" val="27725703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1E0BD2B7-8967-46B5-8495-B8C2F7CA5115}" type="datetimeFigureOut">
              <a:rPr lang="zh-CN" altLang="en-US" smtClean="0"/>
              <a:t>2014/10/12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89B6548-5F33-42AA-B34B-AAC5A9310171}" type="slidenum">
              <a:rPr lang="zh-CN" altLang="en-US" smtClean="0"/>
              <a:t>‹#›</a:t>
            </a:fld>
            <a:endParaRPr lang="zh-CN" altLang="en-US"/>
          </a:p>
        </p:txBody>
      </p:sp>
    </p:spTree>
    <p:extLst>
      <p:ext uri="{BB962C8B-B14F-4D97-AF65-F5344CB8AC3E}">
        <p14:creationId xmlns:p14="http://schemas.microsoft.com/office/powerpoint/2010/main" val="18562634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1E0BD2B7-8967-46B5-8495-B8C2F7CA5115}" type="datetimeFigureOut">
              <a:rPr lang="zh-CN" altLang="en-US" smtClean="0"/>
              <a:t>2014/10/12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89B6548-5F33-42AA-B34B-AAC5A9310171}" type="slidenum">
              <a:rPr lang="zh-CN" altLang="en-US" smtClean="0"/>
              <a:t>‹#›</a:t>
            </a:fld>
            <a:endParaRPr lang="zh-CN" altLang="en-US"/>
          </a:p>
        </p:txBody>
      </p:sp>
    </p:spTree>
    <p:extLst>
      <p:ext uri="{BB962C8B-B14F-4D97-AF65-F5344CB8AC3E}">
        <p14:creationId xmlns:p14="http://schemas.microsoft.com/office/powerpoint/2010/main" val="37153377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E0BD2B7-8967-46B5-8495-B8C2F7CA5115}" type="datetimeFigureOut">
              <a:rPr lang="zh-CN" altLang="en-US" smtClean="0"/>
              <a:t>2014/10/12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89B6548-5F33-42AA-B34B-AAC5A9310171}" type="slidenum">
              <a:rPr lang="zh-CN" altLang="en-US" smtClean="0"/>
              <a:t>‹#›</a:t>
            </a:fld>
            <a:endParaRPr lang="zh-CN" altLang="en-US"/>
          </a:p>
        </p:txBody>
      </p:sp>
    </p:spTree>
    <p:extLst>
      <p:ext uri="{BB962C8B-B14F-4D97-AF65-F5344CB8AC3E}">
        <p14:creationId xmlns:p14="http://schemas.microsoft.com/office/powerpoint/2010/main" val="7280407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1E0BD2B7-8967-46B5-8495-B8C2F7CA5115}" type="datetimeFigureOut">
              <a:rPr lang="zh-CN" altLang="en-US" smtClean="0"/>
              <a:t>2014/10/12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89B6548-5F33-42AA-B34B-AAC5A9310171}" type="slidenum">
              <a:rPr lang="zh-CN" altLang="en-US" smtClean="0"/>
              <a:t>‹#›</a:t>
            </a:fld>
            <a:endParaRPr lang="zh-CN" altLang="en-US"/>
          </a:p>
        </p:txBody>
      </p:sp>
    </p:spTree>
    <p:extLst>
      <p:ext uri="{BB962C8B-B14F-4D97-AF65-F5344CB8AC3E}">
        <p14:creationId xmlns:p14="http://schemas.microsoft.com/office/powerpoint/2010/main" val="21850670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1E0BD2B7-8967-46B5-8495-B8C2F7CA5115}" type="datetimeFigureOut">
              <a:rPr lang="zh-CN" altLang="en-US" smtClean="0"/>
              <a:t>2014/10/12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89B6548-5F33-42AA-B34B-AAC5A9310171}" type="slidenum">
              <a:rPr lang="zh-CN" altLang="en-US" smtClean="0"/>
              <a:t>‹#›</a:t>
            </a:fld>
            <a:endParaRPr lang="zh-CN" altLang="en-US"/>
          </a:p>
        </p:txBody>
      </p:sp>
    </p:spTree>
    <p:extLst>
      <p:ext uri="{BB962C8B-B14F-4D97-AF65-F5344CB8AC3E}">
        <p14:creationId xmlns:p14="http://schemas.microsoft.com/office/powerpoint/2010/main" val="12524124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E0BD2B7-8967-46B5-8495-B8C2F7CA5115}" type="datetimeFigureOut">
              <a:rPr lang="zh-CN" altLang="en-US" smtClean="0"/>
              <a:t>2014/10/12</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89B6548-5F33-42AA-B34B-AAC5A9310171}" type="slidenum">
              <a:rPr lang="zh-CN" altLang="en-US" smtClean="0"/>
              <a:t>‹#›</a:t>
            </a:fld>
            <a:endParaRPr lang="zh-CN" altLang="en-US"/>
          </a:p>
        </p:txBody>
      </p:sp>
    </p:spTree>
    <p:extLst>
      <p:ext uri="{BB962C8B-B14F-4D97-AF65-F5344CB8AC3E}">
        <p14:creationId xmlns:p14="http://schemas.microsoft.com/office/powerpoint/2010/main" val="26013347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jpe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jpeg"/><Relationship Id="rId9" Type="http://schemas.openxmlformats.org/officeDocument/2006/relationships/image" Target="../media/image7.png"/></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jpeg"/><Relationship Id="rId7"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jpeg"/><Relationship Id="rId7"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1.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jpeg"/><Relationship Id="rId7"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2.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5.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5.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6.png"/><Relationship Id="rId11" Type="http://schemas.openxmlformats.org/officeDocument/2006/relationships/image" Target="../media/image13.png"/><Relationship Id="rId5" Type="http://schemas.openxmlformats.org/officeDocument/2006/relationships/image" Target="../media/image5.png"/><Relationship Id="rId10" Type="http://schemas.openxmlformats.org/officeDocument/2006/relationships/image" Target="../media/image2.jpeg"/><Relationship Id="rId4" Type="http://schemas.openxmlformats.org/officeDocument/2006/relationships/image" Target="../media/image4.png"/><Relationship Id="rId9" Type="http://schemas.openxmlformats.org/officeDocument/2006/relationships/image" Target="../media/image9.png"/></Relationships>
</file>

<file path=ppt/slides/_rels/slide6.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jpeg"/><Relationship Id="rId7"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7.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10" Type="http://schemas.openxmlformats.org/officeDocument/2006/relationships/image" Target="../media/image2.jpeg"/><Relationship Id="rId4" Type="http://schemas.openxmlformats.org/officeDocument/2006/relationships/image" Target="../media/image4.png"/><Relationship Id="rId9" Type="http://schemas.openxmlformats.org/officeDocument/2006/relationships/image" Target="../media/image9.png"/></Relationships>
</file>

<file path=ppt/slides/_rels/slide8.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jpeg"/><Relationship Id="rId7"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jpe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85000"/>
            <a:alpha val="24000"/>
          </a:schemeClr>
        </a:solidFill>
        <a:effectLst/>
      </p:bgPr>
    </p:bg>
    <p:spTree>
      <p:nvGrpSpPr>
        <p:cNvPr id="1" name=""/>
        <p:cNvGrpSpPr/>
        <p:nvPr/>
      </p:nvGrpSpPr>
      <p:grpSpPr>
        <a:xfrm>
          <a:off x="0" y="0"/>
          <a:ext cx="0" cy="0"/>
          <a:chOff x="0" y="0"/>
          <a:chExt cx="0" cy="0"/>
        </a:xfrm>
      </p:grpSpPr>
      <p:sp>
        <p:nvSpPr>
          <p:cNvPr id="4" name="矩形 3"/>
          <p:cNvSpPr/>
          <p:nvPr/>
        </p:nvSpPr>
        <p:spPr>
          <a:xfrm>
            <a:off x="3936000" y="549000"/>
            <a:ext cx="4320000" cy="5760000"/>
          </a:xfrm>
          <a:prstGeom prst="rect">
            <a:avLst/>
          </a:prstGeom>
          <a:solidFill>
            <a:schemeClr val="bg1"/>
          </a:solidFill>
          <a:ln>
            <a:noFill/>
          </a:ln>
          <a:effectLst>
            <a:outerShdw blurRad="50800" dist="508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11579" y="1164693"/>
            <a:ext cx="1574671" cy="1574671"/>
          </a:xfrm>
          <a:prstGeom prst="ellipse">
            <a:avLst/>
          </a:prstGeom>
          <a:noFill/>
          <a:ln w="31750" cap="rnd">
            <a:solidFill>
              <a:schemeClr val="tx1"/>
            </a:solidFill>
            <a:round/>
          </a:ln>
          <a:effectLst>
            <a:outerShdw blurRad="50800" dist="38100" dir="5400000" algn="t" rotWithShape="0">
              <a:prstClr val="black">
                <a:alpha val="40000"/>
              </a:prstClr>
            </a:outerShdw>
            <a:softEdge rad="0"/>
          </a:effectLst>
        </p:spPr>
      </p:pic>
      <p:sp>
        <p:nvSpPr>
          <p:cNvPr id="6" name="文本框 5"/>
          <p:cNvSpPr txBox="1"/>
          <p:nvPr/>
        </p:nvSpPr>
        <p:spPr>
          <a:xfrm>
            <a:off x="4364842" y="3549520"/>
            <a:ext cx="3424633" cy="461665"/>
          </a:xfrm>
          <a:prstGeom prst="rect">
            <a:avLst/>
          </a:prstGeom>
          <a:noFill/>
        </p:spPr>
        <p:txBody>
          <a:bodyPr wrap="square" rtlCol="0">
            <a:spAutoFit/>
          </a:bodyPr>
          <a:lstStyle/>
          <a:p>
            <a:pPr algn="ctr"/>
            <a:r>
              <a:rPr lang="en-US" altLang="zh-CN" sz="2400" dirty="0" smtClean="0">
                <a:latin typeface="Roboto" pitchFamily="2" charset="0"/>
                <a:ea typeface="Roboto" pitchFamily="2" charset="0"/>
              </a:rPr>
              <a:t>New Tsinghua Treehole</a:t>
            </a:r>
          </a:p>
        </p:txBody>
      </p:sp>
      <p:sp>
        <p:nvSpPr>
          <p:cNvPr id="7" name="文本框 6"/>
          <p:cNvSpPr txBox="1"/>
          <p:nvPr/>
        </p:nvSpPr>
        <p:spPr>
          <a:xfrm>
            <a:off x="4877045" y="4356957"/>
            <a:ext cx="2436578" cy="584775"/>
          </a:xfrm>
          <a:prstGeom prst="rect">
            <a:avLst/>
          </a:prstGeom>
          <a:noFill/>
        </p:spPr>
        <p:txBody>
          <a:bodyPr wrap="square" rtlCol="0">
            <a:spAutoFit/>
          </a:bodyPr>
          <a:lstStyle/>
          <a:p>
            <a:pPr algn="ctr"/>
            <a:r>
              <a:rPr lang="en-US" altLang="zh-CN" sz="1600" dirty="0">
                <a:latin typeface="Roboto" pitchFamily="2" charset="0"/>
                <a:ea typeface="Roboto" pitchFamily="2" charset="0"/>
              </a:rPr>
              <a:t>Lab </a:t>
            </a:r>
            <a:r>
              <a:rPr lang="el-GR" altLang="zh-CN" sz="1600" dirty="0" smtClean="0">
                <a:latin typeface="Roboto" pitchFamily="2" charset="0"/>
                <a:ea typeface="Roboto" pitchFamily="2" charset="0"/>
              </a:rPr>
              <a:t>μ</a:t>
            </a:r>
            <a:endParaRPr lang="en-US" altLang="zh-CN" sz="1600" dirty="0" smtClean="0">
              <a:latin typeface="Roboto" pitchFamily="2" charset="0"/>
              <a:ea typeface="Roboto" pitchFamily="2" charset="0"/>
            </a:endParaRPr>
          </a:p>
          <a:p>
            <a:pPr algn="ctr"/>
            <a:r>
              <a:rPr lang="en-US" altLang="zh-CN" sz="1600" dirty="0" smtClean="0">
                <a:latin typeface="Roboto" pitchFamily="2" charset="0"/>
                <a:ea typeface="Roboto" pitchFamily="2" charset="0"/>
              </a:rPr>
              <a:t>Tsinghua University</a:t>
            </a:r>
            <a:endParaRPr lang="zh-CN" altLang="en-US" sz="1600" dirty="0">
              <a:latin typeface="Roboto" pitchFamily="2" charset="0"/>
            </a:endParaRPr>
          </a:p>
        </p:txBody>
      </p:sp>
      <p:grpSp>
        <p:nvGrpSpPr>
          <p:cNvPr id="13" name="组合 12"/>
          <p:cNvGrpSpPr/>
          <p:nvPr/>
        </p:nvGrpSpPr>
        <p:grpSpPr>
          <a:xfrm>
            <a:off x="7174523" y="5247249"/>
            <a:ext cx="773723" cy="745589"/>
            <a:chOff x="7174523" y="5247249"/>
            <a:chExt cx="773723" cy="745589"/>
          </a:xfrm>
        </p:grpSpPr>
        <p:sp>
          <p:nvSpPr>
            <p:cNvPr id="8" name="椭圆 7"/>
            <p:cNvSpPr/>
            <p:nvPr/>
          </p:nvSpPr>
          <p:spPr>
            <a:xfrm>
              <a:off x="7174523" y="5247249"/>
              <a:ext cx="773723" cy="745589"/>
            </a:xfrm>
            <a:prstGeom prst="ellipse">
              <a:avLst/>
            </a:prstGeom>
            <a:solidFill>
              <a:schemeClr val="bg1"/>
            </a:solidFill>
            <a:ln>
              <a:noFill/>
            </a:ln>
            <a:effectLst>
              <a:outerShdw blurRad="50800" dist="12700" dir="5400000" sx="104000" sy="104000" algn="t" rotWithShape="0">
                <a:prstClr val="black">
                  <a:alpha val="5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右箭头 10"/>
            <p:cNvSpPr/>
            <p:nvPr/>
          </p:nvSpPr>
          <p:spPr>
            <a:xfrm>
              <a:off x="7349913" y="5475849"/>
              <a:ext cx="451077" cy="288388"/>
            </a:xfrm>
            <a:prstGeom prst="rightArrow">
              <a:avLst>
                <a:gd name="adj1" fmla="val 50000"/>
                <a:gd name="adj2" fmla="val 66667"/>
              </a:avLst>
            </a:prstGeom>
            <a:solidFill>
              <a:schemeClr val="tx1">
                <a:alpha val="6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4" name="矩形 13"/>
          <p:cNvSpPr/>
          <p:nvPr/>
        </p:nvSpPr>
        <p:spPr>
          <a:xfrm>
            <a:off x="0" y="0"/>
            <a:ext cx="12192000" cy="753521"/>
          </a:xfrm>
          <a:prstGeom prst="rect">
            <a:avLst/>
          </a:prstGeom>
          <a:solidFill>
            <a:srgbClr val="00BC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5" name="图片 1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41304" y="130517"/>
            <a:ext cx="503483" cy="503483"/>
          </a:xfrm>
          <a:prstGeom prst="ellipse">
            <a:avLst/>
          </a:prstGeom>
          <a:noFill/>
          <a:ln w="31750" cap="rnd">
            <a:solidFill>
              <a:schemeClr val="tx1"/>
            </a:solidFill>
          </a:ln>
          <a:effectLst>
            <a:outerShdw blurRad="50800" dist="38100" dir="5400000" algn="t" rotWithShape="0">
              <a:prstClr val="black">
                <a:alpha val="40000"/>
              </a:prstClr>
            </a:outerShdw>
            <a:softEdge rad="0"/>
          </a:effectLst>
        </p:spPr>
      </p:pic>
      <p:sp>
        <p:nvSpPr>
          <p:cNvPr id="16" name="文本框 15"/>
          <p:cNvSpPr txBox="1"/>
          <p:nvPr/>
        </p:nvSpPr>
        <p:spPr>
          <a:xfrm>
            <a:off x="694609" y="161923"/>
            <a:ext cx="4166600" cy="461665"/>
          </a:xfrm>
          <a:prstGeom prst="rect">
            <a:avLst/>
          </a:prstGeom>
          <a:noFill/>
        </p:spPr>
        <p:txBody>
          <a:bodyPr wrap="square" rtlCol="0">
            <a:spAutoFit/>
          </a:bodyPr>
          <a:lstStyle/>
          <a:p>
            <a:r>
              <a:rPr lang="en-US" altLang="zh-CN" sz="2400" dirty="0">
                <a:solidFill>
                  <a:schemeClr val="bg1"/>
                </a:solidFill>
                <a:latin typeface="Roboto" pitchFamily="2" charset="0"/>
                <a:ea typeface="Roboto" pitchFamily="2" charset="0"/>
              </a:rPr>
              <a:t>New Tsinghua Treehole</a:t>
            </a:r>
          </a:p>
        </p:txBody>
      </p:sp>
      <p:grpSp>
        <p:nvGrpSpPr>
          <p:cNvPr id="41" name="组合 40"/>
          <p:cNvGrpSpPr/>
          <p:nvPr/>
        </p:nvGrpSpPr>
        <p:grpSpPr>
          <a:xfrm>
            <a:off x="159723" y="933524"/>
            <a:ext cx="3835237" cy="3619186"/>
            <a:chOff x="157477" y="1133740"/>
            <a:chExt cx="3835237" cy="3619186"/>
          </a:xfrm>
        </p:grpSpPr>
        <p:sp>
          <p:nvSpPr>
            <p:cNvPr id="29" name="矩形 28"/>
            <p:cNvSpPr/>
            <p:nvPr/>
          </p:nvSpPr>
          <p:spPr>
            <a:xfrm>
              <a:off x="158955" y="1133740"/>
              <a:ext cx="3833759" cy="3619185"/>
            </a:xfrm>
            <a:prstGeom prst="rect">
              <a:avLst/>
            </a:prstGeom>
            <a:solidFill>
              <a:srgbClr val="FFFF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p:cNvSpPr/>
            <p:nvPr/>
          </p:nvSpPr>
          <p:spPr>
            <a:xfrm>
              <a:off x="157477" y="4040067"/>
              <a:ext cx="3835237" cy="712859"/>
            </a:xfrm>
            <a:prstGeom prst="rect">
              <a:avLst/>
            </a:prstGeom>
            <a:solidFill>
              <a:srgbClr val="FFEB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等腰三角形 30"/>
            <p:cNvSpPr/>
            <p:nvPr/>
          </p:nvSpPr>
          <p:spPr>
            <a:xfrm flipH="1">
              <a:off x="3420934" y="4268236"/>
              <a:ext cx="263913" cy="230599"/>
            </a:xfrm>
            <a:prstGeom prst="triangle">
              <a:avLst/>
            </a:prstGeom>
            <a:solidFill>
              <a:srgbClr val="5E6060"/>
            </a:solidFill>
            <a:ln>
              <a:noFill/>
            </a:ln>
            <a:scene3d>
              <a:camera prst="orthographicFront">
                <a:rot lat="0" lon="0" rev="180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6" name="图片 3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46698" y="1838135"/>
              <a:ext cx="1595734" cy="1595734"/>
            </a:xfrm>
            <a:prstGeom prst="rect">
              <a:avLst/>
            </a:prstGeom>
          </p:spPr>
        </p:pic>
        <p:sp>
          <p:nvSpPr>
            <p:cNvPr id="39" name="文本框 38"/>
            <p:cNvSpPr txBox="1"/>
            <p:nvPr/>
          </p:nvSpPr>
          <p:spPr>
            <a:xfrm>
              <a:off x="360169" y="4228623"/>
              <a:ext cx="1742531" cy="400110"/>
            </a:xfrm>
            <a:prstGeom prst="rect">
              <a:avLst/>
            </a:prstGeom>
            <a:noFill/>
          </p:spPr>
          <p:txBody>
            <a:bodyPr wrap="square" rtlCol="0">
              <a:spAutoFit/>
            </a:bodyPr>
            <a:lstStyle/>
            <a:p>
              <a:r>
                <a:rPr lang="en-US" altLang="zh-CN" sz="2000" dirty="0" smtClean="0">
                  <a:solidFill>
                    <a:srgbClr val="5E6060"/>
                  </a:solidFill>
                  <a:latin typeface="Roboto" pitchFamily="2" charset="0"/>
                  <a:ea typeface="Roboto" pitchFamily="2" charset="0"/>
                </a:rPr>
                <a:t>Features</a:t>
              </a:r>
            </a:p>
          </p:txBody>
        </p:sp>
      </p:grpSp>
      <p:grpSp>
        <p:nvGrpSpPr>
          <p:cNvPr id="100" name="组合 99"/>
          <p:cNvGrpSpPr/>
          <p:nvPr/>
        </p:nvGrpSpPr>
        <p:grpSpPr>
          <a:xfrm>
            <a:off x="4178381" y="2945864"/>
            <a:ext cx="3835237" cy="3619186"/>
            <a:chOff x="4178381" y="3087247"/>
            <a:chExt cx="3835237" cy="3619186"/>
          </a:xfrm>
        </p:grpSpPr>
        <p:sp>
          <p:nvSpPr>
            <p:cNvPr id="45" name="矩形 44"/>
            <p:cNvSpPr/>
            <p:nvPr/>
          </p:nvSpPr>
          <p:spPr>
            <a:xfrm>
              <a:off x="4179859" y="3087247"/>
              <a:ext cx="3833759" cy="3619185"/>
            </a:xfrm>
            <a:prstGeom prst="rect">
              <a:avLst/>
            </a:prstGeom>
            <a:solidFill>
              <a:srgbClr val="BA68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nvSpPr>
          <p:spPr>
            <a:xfrm>
              <a:off x="4178381" y="5993574"/>
              <a:ext cx="3835237" cy="712859"/>
            </a:xfrm>
            <a:prstGeom prst="rect">
              <a:avLst/>
            </a:prstGeom>
            <a:solidFill>
              <a:srgbClr val="9C27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等腰三角形 46"/>
            <p:cNvSpPr/>
            <p:nvPr/>
          </p:nvSpPr>
          <p:spPr>
            <a:xfrm flipH="1">
              <a:off x="7441838" y="6221743"/>
              <a:ext cx="263913" cy="230599"/>
            </a:xfrm>
            <a:prstGeom prst="triangle">
              <a:avLst/>
            </a:prstGeom>
            <a:solidFill>
              <a:schemeClr val="bg1"/>
            </a:solidFill>
            <a:ln>
              <a:noFill/>
            </a:ln>
            <a:scene3d>
              <a:camera prst="orthographicFront">
                <a:rot lat="0" lon="0" rev="180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文本框 48"/>
            <p:cNvSpPr txBox="1"/>
            <p:nvPr/>
          </p:nvSpPr>
          <p:spPr>
            <a:xfrm>
              <a:off x="4384653" y="6149254"/>
              <a:ext cx="1921325" cy="400110"/>
            </a:xfrm>
            <a:prstGeom prst="rect">
              <a:avLst/>
            </a:prstGeom>
            <a:noFill/>
          </p:spPr>
          <p:txBody>
            <a:bodyPr wrap="square" rtlCol="0">
              <a:spAutoFit/>
            </a:bodyPr>
            <a:lstStyle/>
            <a:p>
              <a:r>
                <a:rPr lang="en-US" altLang="zh-CN" sz="2000" dirty="0" smtClean="0">
                  <a:solidFill>
                    <a:schemeClr val="bg1"/>
                  </a:solidFill>
                  <a:latin typeface="Roboto" pitchFamily="2" charset="0"/>
                  <a:ea typeface="Roboto" pitchFamily="2" charset="0"/>
                </a:rPr>
                <a:t>Display form</a:t>
              </a:r>
              <a:endParaRPr lang="zh-CN" altLang="en-US" sz="2000" dirty="0">
                <a:solidFill>
                  <a:schemeClr val="bg1"/>
                </a:solidFill>
                <a:latin typeface="Roboto" pitchFamily="2" charset="0"/>
                <a:ea typeface="Adobe 黑体 Std R" panose="020B0400000000000000" pitchFamily="34" charset="-122"/>
              </a:endParaRPr>
            </a:p>
          </p:txBody>
        </p:sp>
        <p:pic>
          <p:nvPicPr>
            <p:cNvPr id="56" name="图片 5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318176" y="3785418"/>
              <a:ext cx="1578869" cy="1578869"/>
            </a:xfrm>
            <a:prstGeom prst="rect">
              <a:avLst/>
            </a:prstGeom>
            <a:noFill/>
            <a:effectLst>
              <a:outerShdw blurRad="50800" dist="38100" dir="2700000" algn="tl" rotWithShape="0">
                <a:prstClr val="black">
                  <a:alpha val="40000"/>
                </a:prstClr>
              </a:outerShdw>
            </a:effectLst>
          </p:spPr>
        </p:pic>
      </p:grpSp>
      <p:grpSp>
        <p:nvGrpSpPr>
          <p:cNvPr id="103" name="组合 102"/>
          <p:cNvGrpSpPr/>
          <p:nvPr/>
        </p:nvGrpSpPr>
        <p:grpSpPr>
          <a:xfrm>
            <a:off x="8201391" y="933524"/>
            <a:ext cx="3835237" cy="3619186"/>
            <a:chOff x="8200620" y="1120347"/>
            <a:chExt cx="3835237" cy="3619186"/>
          </a:xfrm>
        </p:grpSpPr>
        <p:sp>
          <p:nvSpPr>
            <p:cNvPr id="51" name="矩形 50"/>
            <p:cNvSpPr/>
            <p:nvPr/>
          </p:nvSpPr>
          <p:spPr>
            <a:xfrm>
              <a:off x="8202098" y="1120347"/>
              <a:ext cx="3833759" cy="3619185"/>
            </a:xfrm>
            <a:prstGeom prst="rect">
              <a:avLst/>
            </a:prstGeom>
            <a:solidFill>
              <a:srgbClr val="83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矩形 51"/>
            <p:cNvSpPr/>
            <p:nvPr/>
          </p:nvSpPr>
          <p:spPr>
            <a:xfrm>
              <a:off x="8200620" y="4026674"/>
              <a:ext cx="3835237" cy="712859"/>
            </a:xfrm>
            <a:prstGeom prst="rect">
              <a:avLst/>
            </a:prstGeom>
            <a:solidFill>
              <a:srgbClr val="03A9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等腰三角形 52"/>
            <p:cNvSpPr/>
            <p:nvPr/>
          </p:nvSpPr>
          <p:spPr>
            <a:xfrm flipH="1">
              <a:off x="11464077" y="4254843"/>
              <a:ext cx="263913" cy="230599"/>
            </a:xfrm>
            <a:prstGeom prst="triangle">
              <a:avLst/>
            </a:prstGeom>
            <a:solidFill>
              <a:schemeClr val="bg1"/>
            </a:solidFill>
            <a:ln>
              <a:noFill/>
            </a:ln>
            <a:scene3d>
              <a:camera prst="orthographicFront">
                <a:rot lat="0" lon="0" rev="180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文本框 54"/>
            <p:cNvSpPr txBox="1"/>
            <p:nvPr/>
          </p:nvSpPr>
          <p:spPr>
            <a:xfrm>
              <a:off x="8406891" y="4182354"/>
              <a:ext cx="1739559" cy="400110"/>
            </a:xfrm>
            <a:prstGeom prst="rect">
              <a:avLst/>
            </a:prstGeom>
            <a:noFill/>
          </p:spPr>
          <p:txBody>
            <a:bodyPr wrap="square" rtlCol="0">
              <a:spAutoFit/>
            </a:bodyPr>
            <a:lstStyle/>
            <a:p>
              <a:r>
                <a:rPr lang="en-US" altLang="zh-CN" sz="2000" dirty="0" smtClean="0">
                  <a:solidFill>
                    <a:schemeClr val="bg1"/>
                  </a:solidFill>
                  <a:latin typeface="Adobe 黑体 Std R" panose="020B0400000000000000" pitchFamily="34" charset="-122"/>
                  <a:ea typeface="Adobe 黑体 Std R" panose="020B0400000000000000" pitchFamily="34" charset="-122"/>
                </a:rPr>
                <a:t>Details</a:t>
              </a:r>
              <a:endParaRPr lang="zh-CN" altLang="en-US" sz="2000" dirty="0">
                <a:solidFill>
                  <a:schemeClr val="bg1"/>
                </a:solidFill>
                <a:latin typeface="Adobe 黑体 Std R" panose="020B0400000000000000" pitchFamily="34" charset="-122"/>
                <a:ea typeface="Adobe 黑体 Std R" panose="020B0400000000000000" pitchFamily="34" charset="-122"/>
              </a:endParaRPr>
            </a:p>
          </p:txBody>
        </p:sp>
        <p:pic>
          <p:nvPicPr>
            <p:cNvPr id="57" name="图片 5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276670" y="1738492"/>
              <a:ext cx="1577348" cy="1577348"/>
            </a:xfrm>
            <a:prstGeom prst="rect">
              <a:avLst/>
            </a:prstGeom>
            <a:effectLst>
              <a:outerShdw blurRad="76200" dist="38100" dir="2700000" algn="tl" rotWithShape="0">
                <a:prstClr val="black">
                  <a:alpha val="47000"/>
                </a:prstClr>
              </a:outerShdw>
            </a:effectLst>
          </p:spPr>
        </p:pic>
      </p:grpSp>
      <p:grpSp>
        <p:nvGrpSpPr>
          <p:cNvPr id="99" name="组合 98"/>
          <p:cNvGrpSpPr/>
          <p:nvPr/>
        </p:nvGrpSpPr>
        <p:grpSpPr>
          <a:xfrm>
            <a:off x="156143" y="4753831"/>
            <a:ext cx="3835237" cy="1811220"/>
            <a:chOff x="154664" y="4895213"/>
            <a:chExt cx="3835237" cy="1811220"/>
          </a:xfrm>
        </p:grpSpPr>
        <p:sp>
          <p:nvSpPr>
            <p:cNvPr id="60" name="矩形 59"/>
            <p:cNvSpPr/>
            <p:nvPr/>
          </p:nvSpPr>
          <p:spPr>
            <a:xfrm>
              <a:off x="156142" y="4895213"/>
              <a:ext cx="3833759" cy="1811219"/>
            </a:xfrm>
            <a:prstGeom prst="rect">
              <a:avLst/>
            </a:prstGeom>
            <a:solidFill>
              <a:srgbClr val="B388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矩形 60"/>
            <p:cNvSpPr/>
            <p:nvPr/>
          </p:nvSpPr>
          <p:spPr>
            <a:xfrm>
              <a:off x="154664" y="5993574"/>
              <a:ext cx="3835237" cy="712859"/>
            </a:xfrm>
            <a:prstGeom prst="rect">
              <a:avLst/>
            </a:prstGeom>
            <a:solidFill>
              <a:srgbClr val="7E57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等腰三角形 61"/>
            <p:cNvSpPr/>
            <p:nvPr/>
          </p:nvSpPr>
          <p:spPr>
            <a:xfrm flipH="1">
              <a:off x="3418121" y="6221743"/>
              <a:ext cx="263913" cy="230599"/>
            </a:xfrm>
            <a:prstGeom prst="triangle">
              <a:avLst/>
            </a:prstGeom>
            <a:solidFill>
              <a:schemeClr val="bg1"/>
            </a:solidFill>
            <a:ln>
              <a:noFill/>
            </a:ln>
            <a:scene3d>
              <a:camera prst="orthographicFront">
                <a:rot lat="0" lon="0" rev="180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文本框 63"/>
            <p:cNvSpPr txBox="1"/>
            <p:nvPr/>
          </p:nvSpPr>
          <p:spPr>
            <a:xfrm>
              <a:off x="360936" y="6149254"/>
              <a:ext cx="1589541" cy="400110"/>
            </a:xfrm>
            <a:prstGeom prst="rect">
              <a:avLst/>
            </a:prstGeom>
            <a:noFill/>
          </p:spPr>
          <p:txBody>
            <a:bodyPr wrap="square" rtlCol="0">
              <a:spAutoFit/>
            </a:bodyPr>
            <a:lstStyle/>
            <a:p>
              <a:r>
                <a:rPr lang="en-US" altLang="zh-CN" sz="2000" dirty="0">
                  <a:solidFill>
                    <a:schemeClr val="bg1"/>
                  </a:solidFill>
                  <a:latin typeface="Roboto" pitchFamily="2" charset="0"/>
                  <a:ea typeface="Roboto" pitchFamily="2" charset="0"/>
                </a:rPr>
                <a:t>Registration</a:t>
              </a:r>
              <a:endParaRPr lang="zh-CN" altLang="en-US" sz="2000" dirty="0">
                <a:solidFill>
                  <a:schemeClr val="bg1"/>
                </a:solidFill>
                <a:latin typeface="Roboto" pitchFamily="2" charset="0"/>
                <a:ea typeface="Adobe 黑体 Std R" panose="020B0400000000000000" pitchFamily="34" charset="-122"/>
              </a:endParaRPr>
            </a:p>
          </p:txBody>
        </p:sp>
        <p:pic>
          <p:nvPicPr>
            <p:cNvPr id="71" name="图片 70"/>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589073" y="5023968"/>
              <a:ext cx="905494" cy="905494"/>
            </a:xfrm>
            <a:prstGeom prst="rect">
              <a:avLst/>
            </a:prstGeom>
          </p:spPr>
        </p:pic>
      </p:grpSp>
      <p:grpSp>
        <p:nvGrpSpPr>
          <p:cNvPr id="106" name="组合 105"/>
          <p:cNvGrpSpPr/>
          <p:nvPr/>
        </p:nvGrpSpPr>
        <p:grpSpPr>
          <a:xfrm>
            <a:off x="4185689" y="936066"/>
            <a:ext cx="3826451" cy="1811220"/>
            <a:chOff x="4185689" y="1034542"/>
            <a:chExt cx="3826451" cy="1811220"/>
          </a:xfrm>
        </p:grpSpPr>
        <p:sp>
          <p:nvSpPr>
            <p:cNvPr id="79" name="矩形 78"/>
            <p:cNvSpPr/>
            <p:nvPr/>
          </p:nvSpPr>
          <p:spPr>
            <a:xfrm>
              <a:off x="4185689" y="1034542"/>
              <a:ext cx="3826451" cy="1811219"/>
            </a:xfrm>
            <a:prstGeom prst="rect">
              <a:avLst/>
            </a:prstGeom>
            <a:solidFill>
              <a:srgbClr val="FF8A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0" name="矩形 79"/>
            <p:cNvSpPr/>
            <p:nvPr/>
          </p:nvSpPr>
          <p:spPr>
            <a:xfrm>
              <a:off x="4185689" y="2132903"/>
              <a:ext cx="3826451" cy="712859"/>
            </a:xfrm>
            <a:prstGeom prst="rect">
              <a:avLst/>
            </a:prstGeom>
            <a:solidFill>
              <a:srgbClr val="FF53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 name="等腰三角形 80"/>
            <p:cNvSpPr/>
            <p:nvPr/>
          </p:nvSpPr>
          <p:spPr>
            <a:xfrm flipH="1">
              <a:off x="7505738" y="2361072"/>
              <a:ext cx="263913" cy="230599"/>
            </a:xfrm>
            <a:prstGeom prst="triangle">
              <a:avLst/>
            </a:prstGeom>
            <a:solidFill>
              <a:schemeClr val="bg1"/>
            </a:solidFill>
            <a:ln>
              <a:noFill/>
            </a:ln>
            <a:scene3d>
              <a:camera prst="orthographicFront">
                <a:rot lat="0" lon="0" rev="180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 name="文本框 81"/>
            <p:cNvSpPr txBox="1"/>
            <p:nvPr/>
          </p:nvSpPr>
          <p:spPr>
            <a:xfrm>
              <a:off x="4346295" y="2276316"/>
              <a:ext cx="1904748" cy="400110"/>
            </a:xfrm>
            <a:prstGeom prst="rect">
              <a:avLst/>
            </a:prstGeom>
            <a:noFill/>
          </p:spPr>
          <p:txBody>
            <a:bodyPr wrap="square" rtlCol="0">
              <a:spAutoFit/>
            </a:bodyPr>
            <a:lstStyle/>
            <a:p>
              <a:r>
                <a:rPr lang="en-US" altLang="zh-CN" sz="2000" b="1" dirty="0" smtClean="0">
                  <a:solidFill>
                    <a:schemeClr val="bg1"/>
                  </a:solidFill>
                  <a:latin typeface="Roboto" pitchFamily="2" charset="0"/>
                  <a:ea typeface="Roboto" pitchFamily="2" charset="0"/>
                </a:rPr>
                <a:t>Administration</a:t>
              </a:r>
              <a:endParaRPr lang="en-US" altLang="zh-CN" sz="2000" b="1" dirty="0">
                <a:solidFill>
                  <a:schemeClr val="bg1"/>
                </a:solidFill>
                <a:latin typeface="Roboto" pitchFamily="2" charset="0"/>
                <a:ea typeface="Roboto" pitchFamily="2" charset="0"/>
              </a:endParaRPr>
            </a:p>
          </p:txBody>
        </p:sp>
        <p:pic>
          <p:nvPicPr>
            <p:cNvPr id="84" name="图片 83"/>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5569315" y="1156180"/>
              <a:ext cx="877434" cy="877434"/>
            </a:xfrm>
            <a:prstGeom prst="rect">
              <a:avLst/>
            </a:prstGeom>
          </p:spPr>
        </p:pic>
      </p:grpSp>
      <p:grpSp>
        <p:nvGrpSpPr>
          <p:cNvPr id="104" name="组合 103"/>
          <p:cNvGrpSpPr/>
          <p:nvPr/>
        </p:nvGrpSpPr>
        <p:grpSpPr>
          <a:xfrm>
            <a:off x="8198679" y="4753829"/>
            <a:ext cx="1884795" cy="1811220"/>
            <a:chOff x="8201391" y="4895212"/>
            <a:chExt cx="1884795" cy="1811220"/>
          </a:xfrm>
        </p:grpSpPr>
        <p:sp>
          <p:nvSpPr>
            <p:cNvPr id="88" name="矩形 87"/>
            <p:cNvSpPr/>
            <p:nvPr/>
          </p:nvSpPr>
          <p:spPr>
            <a:xfrm>
              <a:off x="8202870" y="4895212"/>
              <a:ext cx="1883316" cy="1811219"/>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 name="矩形 88"/>
            <p:cNvSpPr/>
            <p:nvPr/>
          </p:nvSpPr>
          <p:spPr>
            <a:xfrm>
              <a:off x="8201391" y="5993573"/>
              <a:ext cx="1884795" cy="712859"/>
            </a:xfrm>
            <a:prstGeom prst="rect">
              <a:avLst/>
            </a:prstGeom>
            <a:solidFill>
              <a:srgbClr val="9999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0" name="等腰三角形 89"/>
            <p:cNvSpPr/>
            <p:nvPr/>
          </p:nvSpPr>
          <p:spPr>
            <a:xfrm flipH="1">
              <a:off x="9579784" y="6221742"/>
              <a:ext cx="263913" cy="230599"/>
            </a:xfrm>
            <a:prstGeom prst="triangle">
              <a:avLst/>
            </a:prstGeom>
            <a:solidFill>
              <a:schemeClr val="bg1"/>
            </a:solidFill>
            <a:ln>
              <a:noFill/>
            </a:ln>
            <a:scene3d>
              <a:camera prst="orthographicFront">
                <a:rot lat="0" lon="0" rev="180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1" name="文本框 90"/>
            <p:cNvSpPr txBox="1"/>
            <p:nvPr/>
          </p:nvSpPr>
          <p:spPr>
            <a:xfrm>
              <a:off x="8407662" y="6149253"/>
              <a:ext cx="1267429" cy="400110"/>
            </a:xfrm>
            <a:prstGeom prst="rect">
              <a:avLst/>
            </a:prstGeom>
            <a:noFill/>
          </p:spPr>
          <p:txBody>
            <a:bodyPr wrap="square" rtlCol="0">
              <a:spAutoFit/>
            </a:bodyPr>
            <a:lstStyle/>
            <a:p>
              <a:r>
                <a:rPr lang="en-US" altLang="zh-CN" sz="2000" dirty="0" smtClean="0">
                  <a:solidFill>
                    <a:schemeClr val="bg1"/>
                  </a:solidFill>
                  <a:latin typeface="Roboto" pitchFamily="2" charset="0"/>
                  <a:ea typeface="Roboto" pitchFamily="2" charset="0"/>
                </a:rPr>
                <a:t>Future</a:t>
              </a:r>
              <a:endParaRPr lang="zh-CN" altLang="en-US" sz="2000" dirty="0">
                <a:solidFill>
                  <a:schemeClr val="bg1"/>
                </a:solidFill>
                <a:latin typeface="Roboto" pitchFamily="2" charset="0"/>
                <a:ea typeface="Adobe 黑体 Std R" panose="020B0400000000000000" pitchFamily="34" charset="-122"/>
              </a:endParaRPr>
            </a:p>
          </p:txBody>
        </p:sp>
        <p:pic>
          <p:nvPicPr>
            <p:cNvPr id="93" name="图片 92"/>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8760073" y="5064340"/>
              <a:ext cx="824752" cy="824752"/>
            </a:xfrm>
            <a:prstGeom prst="rect">
              <a:avLst/>
            </a:prstGeom>
          </p:spPr>
        </p:pic>
      </p:grpSp>
      <p:grpSp>
        <p:nvGrpSpPr>
          <p:cNvPr id="105" name="组合 104"/>
          <p:cNvGrpSpPr/>
          <p:nvPr/>
        </p:nvGrpSpPr>
        <p:grpSpPr>
          <a:xfrm>
            <a:off x="10147222" y="4753828"/>
            <a:ext cx="1884795" cy="1811220"/>
            <a:chOff x="10157372" y="4895212"/>
            <a:chExt cx="1884795" cy="1811220"/>
          </a:xfrm>
        </p:grpSpPr>
        <p:sp>
          <p:nvSpPr>
            <p:cNvPr id="94" name="矩形 93"/>
            <p:cNvSpPr/>
            <p:nvPr/>
          </p:nvSpPr>
          <p:spPr>
            <a:xfrm>
              <a:off x="10158851" y="4895212"/>
              <a:ext cx="1883316" cy="1811219"/>
            </a:xfrm>
            <a:prstGeom prst="rect">
              <a:avLst/>
            </a:prstGeom>
            <a:solidFill>
              <a:srgbClr val="FFFF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5" name="矩形 94"/>
            <p:cNvSpPr/>
            <p:nvPr/>
          </p:nvSpPr>
          <p:spPr>
            <a:xfrm>
              <a:off x="10157372" y="5993573"/>
              <a:ext cx="1884795" cy="712859"/>
            </a:xfrm>
            <a:prstGeom prst="rect">
              <a:avLst/>
            </a:prstGeom>
            <a:solidFill>
              <a:srgbClr val="FFEB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6" name="等腰三角形 95"/>
            <p:cNvSpPr/>
            <p:nvPr/>
          </p:nvSpPr>
          <p:spPr>
            <a:xfrm flipH="1">
              <a:off x="11535765" y="6221742"/>
              <a:ext cx="263913" cy="230599"/>
            </a:xfrm>
            <a:prstGeom prst="triangle">
              <a:avLst/>
            </a:prstGeom>
            <a:solidFill>
              <a:srgbClr val="626061"/>
            </a:solidFill>
            <a:ln>
              <a:noFill/>
            </a:ln>
            <a:scene3d>
              <a:camera prst="orthographicFront">
                <a:rot lat="0" lon="0" rev="180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7" name="文本框 96"/>
            <p:cNvSpPr txBox="1"/>
            <p:nvPr/>
          </p:nvSpPr>
          <p:spPr>
            <a:xfrm>
              <a:off x="10363644" y="6149253"/>
              <a:ext cx="1073141" cy="400110"/>
            </a:xfrm>
            <a:prstGeom prst="rect">
              <a:avLst/>
            </a:prstGeom>
            <a:noFill/>
          </p:spPr>
          <p:txBody>
            <a:bodyPr wrap="square" rtlCol="0">
              <a:spAutoFit/>
            </a:bodyPr>
            <a:lstStyle/>
            <a:p>
              <a:r>
                <a:rPr lang="en-US" altLang="zh-CN" sz="2000" dirty="0" smtClean="0">
                  <a:solidFill>
                    <a:srgbClr val="626061"/>
                  </a:solidFill>
                  <a:latin typeface="Adobe 黑体 Std R" panose="020B0400000000000000" pitchFamily="34" charset="-122"/>
                  <a:ea typeface="Adobe 黑体 Std R" panose="020B0400000000000000" pitchFamily="34" charset="-122"/>
                </a:rPr>
                <a:t>ingress</a:t>
              </a:r>
              <a:endParaRPr lang="zh-CN" altLang="en-US" sz="2000" dirty="0">
                <a:solidFill>
                  <a:srgbClr val="626061"/>
                </a:solidFill>
                <a:latin typeface="Adobe 黑体 Std R" panose="020B0400000000000000" pitchFamily="34" charset="-122"/>
                <a:ea typeface="Adobe 黑体 Std R" panose="020B0400000000000000" pitchFamily="34" charset="-122"/>
              </a:endParaRPr>
            </a:p>
          </p:txBody>
        </p:sp>
        <p:pic>
          <p:nvPicPr>
            <p:cNvPr id="98" name="图片 97"/>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10645038" y="5017922"/>
              <a:ext cx="897811" cy="897811"/>
            </a:xfrm>
            <a:prstGeom prst="rect">
              <a:avLst/>
            </a:prstGeom>
          </p:spPr>
        </p:pic>
      </p:grpSp>
    </p:spTree>
    <p:extLst>
      <p:ext uri="{BB962C8B-B14F-4D97-AF65-F5344CB8AC3E}">
        <p14:creationId xmlns:p14="http://schemas.microsoft.com/office/powerpoint/2010/main" val="32294742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4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250"/>
                                        <p:tgtEl>
                                          <p:spTgt spid="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250"/>
                                        <p:tgtEl>
                                          <p:spTgt spid="6"/>
                                        </p:tgtEl>
                                      </p:cBhvr>
                                    </p:animEffect>
                                  </p:childTnLst>
                                </p:cTn>
                              </p:par>
                              <p:par>
                                <p:cTn id="14" presetID="10" presetClass="entr" presetSubtype="0" fill="hold"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250"/>
                                        <p:tgtEl>
                                          <p:spTgt spid="5"/>
                                        </p:tgtEl>
                                      </p:cBhvr>
                                    </p:animEffect>
                                  </p:childTnLst>
                                </p:cTn>
                              </p:par>
                            </p:childTnLst>
                          </p:cTn>
                        </p:par>
                        <p:par>
                          <p:cTn id="17" fill="hold">
                            <p:stCondLst>
                              <p:cond delay="400"/>
                            </p:stCondLst>
                            <p:childTnLst>
                              <p:par>
                                <p:cTn id="18" presetID="53" presetClass="entr" presetSubtype="16" fill="hold" nodeType="afterEffect">
                                  <p:stCondLst>
                                    <p:cond delay="100"/>
                                  </p:stCondLst>
                                  <p:childTnLst>
                                    <p:set>
                                      <p:cBhvr>
                                        <p:cTn id="19" dur="1" fill="hold">
                                          <p:stCondLst>
                                            <p:cond delay="0"/>
                                          </p:stCondLst>
                                        </p:cTn>
                                        <p:tgtEl>
                                          <p:spTgt spid="13"/>
                                        </p:tgtEl>
                                        <p:attrNameLst>
                                          <p:attrName>style.visibility</p:attrName>
                                        </p:attrNameLst>
                                      </p:cBhvr>
                                      <p:to>
                                        <p:strVal val="visible"/>
                                      </p:to>
                                    </p:set>
                                    <p:anim calcmode="lin" valueType="num">
                                      <p:cBhvr>
                                        <p:cTn id="20" dur="200" fill="hold"/>
                                        <p:tgtEl>
                                          <p:spTgt spid="13"/>
                                        </p:tgtEl>
                                        <p:attrNameLst>
                                          <p:attrName>ppt_w</p:attrName>
                                        </p:attrNameLst>
                                      </p:cBhvr>
                                      <p:tavLst>
                                        <p:tav tm="0">
                                          <p:val>
                                            <p:fltVal val="0"/>
                                          </p:val>
                                        </p:tav>
                                        <p:tav tm="100000">
                                          <p:val>
                                            <p:strVal val="#ppt_w"/>
                                          </p:val>
                                        </p:tav>
                                      </p:tavLst>
                                    </p:anim>
                                    <p:anim calcmode="lin" valueType="num">
                                      <p:cBhvr>
                                        <p:cTn id="21" dur="200" fill="hold"/>
                                        <p:tgtEl>
                                          <p:spTgt spid="13"/>
                                        </p:tgtEl>
                                        <p:attrNameLst>
                                          <p:attrName>ppt_h</p:attrName>
                                        </p:attrNameLst>
                                      </p:cBhvr>
                                      <p:tavLst>
                                        <p:tav tm="0">
                                          <p:val>
                                            <p:fltVal val="0"/>
                                          </p:val>
                                        </p:tav>
                                        <p:tav tm="100000">
                                          <p:val>
                                            <p:strVal val="#ppt_h"/>
                                          </p:val>
                                        </p:tav>
                                      </p:tavLst>
                                    </p:anim>
                                    <p:animEffect transition="in" filter="fade">
                                      <p:cBhvr>
                                        <p:cTn id="22" dur="200"/>
                                        <p:tgtEl>
                                          <p:spTgt spid="13"/>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xit" presetSubtype="0" fill="hold" grpId="1" nodeType="clickEffect">
                                  <p:stCondLst>
                                    <p:cond delay="0"/>
                                  </p:stCondLst>
                                  <p:childTnLst>
                                    <p:animEffect transition="out" filter="fade">
                                      <p:cBhvr>
                                        <p:cTn id="26" dur="200"/>
                                        <p:tgtEl>
                                          <p:spTgt spid="4"/>
                                        </p:tgtEl>
                                      </p:cBhvr>
                                    </p:animEffect>
                                    <p:set>
                                      <p:cBhvr>
                                        <p:cTn id="27" dur="1" fill="hold">
                                          <p:stCondLst>
                                            <p:cond delay="199"/>
                                          </p:stCondLst>
                                        </p:cTn>
                                        <p:tgtEl>
                                          <p:spTgt spid="4"/>
                                        </p:tgtEl>
                                        <p:attrNameLst>
                                          <p:attrName>style.visibility</p:attrName>
                                        </p:attrNameLst>
                                      </p:cBhvr>
                                      <p:to>
                                        <p:strVal val="hidden"/>
                                      </p:to>
                                    </p:set>
                                  </p:childTnLst>
                                </p:cTn>
                              </p:par>
                              <p:par>
                                <p:cTn id="28" presetID="10" presetClass="exit" presetSubtype="0" fill="hold" grpId="1" nodeType="withEffect">
                                  <p:stCondLst>
                                    <p:cond delay="0"/>
                                  </p:stCondLst>
                                  <p:childTnLst>
                                    <p:animEffect transition="out" filter="fade">
                                      <p:cBhvr>
                                        <p:cTn id="29" dur="200"/>
                                        <p:tgtEl>
                                          <p:spTgt spid="7"/>
                                        </p:tgtEl>
                                      </p:cBhvr>
                                    </p:animEffect>
                                    <p:set>
                                      <p:cBhvr>
                                        <p:cTn id="30" dur="1" fill="hold">
                                          <p:stCondLst>
                                            <p:cond delay="199"/>
                                          </p:stCondLst>
                                        </p:cTn>
                                        <p:tgtEl>
                                          <p:spTgt spid="7"/>
                                        </p:tgtEl>
                                        <p:attrNameLst>
                                          <p:attrName>style.visibility</p:attrName>
                                        </p:attrNameLst>
                                      </p:cBhvr>
                                      <p:to>
                                        <p:strVal val="hidden"/>
                                      </p:to>
                                    </p:set>
                                  </p:childTnLst>
                                </p:cTn>
                              </p:par>
                              <p:par>
                                <p:cTn id="31" presetID="10" presetClass="exit" presetSubtype="0" fill="hold" grpId="1" nodeType="withEffect">
                                  <p:stCondLst>
                                    <p:cond delay="0"/>
                                  </p:stCondLst>
                                  <p:childTnLst>
                                    <p:animEffect transition="out" filter="fade">
                                      <p:cBhvr>
                                        <p:cTn id="32" dur="200"/>
                                        <p:tgtEl>
                                          <p:spTgt spid="6"/>
                                        </p:tgtEl>
                                      </p:cBhvr>
                                    </p:animEffect>
                                    <p:set>
                                      <p:cBhvr>
                                        <p:cTn id="33" dur="1" fill="hold">
                                          <p:stCondLst>
                                            <p:cond delay="199"/>
                                          </p:stCondLst>
                                        </p:cTn>
                                        <p:tgtEl>
                                          <p:spTgt spid="6"/>
                                        </p:tgtEl>
                                        <p:attrNameLst>
                                          <p:attrName>style.visibility</p:attrName>
                                        </p:attrNameLst>
                                      </p:cBhvr>
                                      <p:to>
                                        <p:strVal val="hidden"/>
                                      </p:to>
                                    </p:set>
                                  </p:childTnLst>
                                </p:cTn>
                              </p:par>
                              <p:par>
                                <p:cTn id="34" presetID="10" presetClass="exit" presetSubtype="0" fill="hold" nodeType="withEffect">
                                  <p:stCondLst>
                                    <p:cond delay="0"/>
                                  </p:stCondLst>
                                  <p:childTnLst>
                                    <p:animEffect transition="out" filter="fade">
                                      <p:cBhvr>
                                        <p:cTn id="35" dur="200"/>
                                        <p:tgtEl>
                                          <p:spTgt spid="5"/>
                                        </p:tgtEl>
                                      </p:cBhvr>
                                    </p:animEffect>
                                    <p:set>
                                      <p:cBhvr>
                                        <p:cTn id="36" dur="1" fill="hold">
                                          <p:stCondLst>
                                            <p:cond delay="199"/>
                                          </p:stCondLst>
                                        </p:cTn>
                                        <p:tgtEl>
                                          <p:spTgt spid="5"/>
                                        </p:tgtEl>
                                        <p:attrNameLst>
                                          <p:attrName>style.visibility</p:attrName>
                                        </p:attrNameLst>
                                      </p:cBhvr>
                                      <p:to>
                                        <p:strVal val="hidden"/>
                                      </p:to>
                                    </p:set>
                                  </p:childTnLst>
                                </p:cTn>
                              </p:par>
                              <p:par>
                                <p:cTn id="37" presetID="10" presetClass="exit" presetSubtype="0" fill="hold" nodeType="withEffect">
                                  <p:stCondLst>
                                    <p:cond delay="0"/>
                                  </p:stCondLst>
                                  <p:childTnLst>
                                    <p:animEffect transition="out" filter="fade">
                                      <p:cBhvr>
                                        <p:cTn id="38" dur="200"/>
                                        <p:tgtEl>
                                          <p:spTgt spid="13"/>
                                        </p:tgtEl>
                                      </p:cBhvr>
                                    </p:animEffect>
                                    <p:set>
                                      <p:cBhvr>
                                        <p:cTn id="39" dur="1" fill="hold">
                                          <p:stCondLst>
                                            <p:cond delay="199"/>
                                          </p:stCondLst>
                                        </p:cTn>
                                        <p:tgtEl>
                                          <p:spTgt spid="13"/>
                                        </p:tgtEl>
                                        <p:attrNameLst>
                                          <p:attrName>style.visibility</p:attrName>
                                        </p:attrNameLst>
                                      </p:cBhvr>
                                      <p:to>
                                        <p:strVal val="hidden"/>
                                      </p:to>
                                    </p:set>
                                  </p:childTnLst>
                                </p:cTn>
                              </p:par>
                            </p:childTnLst>
                          </p:cTn>
                        </p:par>
                        <p:par>
                          <p:cTn id="40" fill="hold">
                            <p:stCondLst>
                              <p:cond delay="200"/>
                            </p:stCondLst>
                            <p:childTnLst>
                              <p:par>
                                <p:cTn id="41" presetID="2" presetClass="entr" presetSubtype="1" fill="hold" grpId="0" nodeType="afterEffect">
                                  <p:stCondLst>
                                    <p:cond delay="0"/>
                                  </p:stCondLst>
                                  <p:childTnLst>
                                    <p:set>
                                      <p:cBhvr>
                                        <p:cTn id="42" dur="1" fill="hold">
                                          <p:stCondLst>
                                            <p:cond delay="0"/>
                                          </p:stCondLst>
                                        </p:cTn>
                                        <p:tgtEl>
                                          <p:spTgt spid="14"/>
                                        </p:tgtEl>
                                        <p:attrNameLst>
                                          <p:attrName>style.visibility</p:attrName>
                                        </p:attrNameLst>
                                      </p:cBhvr>
                                      <p:to>
                                        <p:strVal val="visible"/>
                                      </p:to>
                                    </p:set>
                                    <p:anim calcmode="lin" valueType="num">
                                      <p:cBhvr additive="base">
                                        <p:cTn id="43" dur="200" fill="hold"/>
                                        <p:tgtEl>
                                          <p:spTgt spid="14"/>
                                        </p:tgtEl>
                                        <p:attrNameLst>
                                          <p:attrName>ppt_x</p:attrName>
                                        </p:attrNameLst>
                                      </p:cBhvr>
                                      <p:tavLst>
                                        <p:tav tm="0">
                                          <p:val>
                                            <p:strVal val="#ppt_x"/>
                                          </p:val>
                                        </p:tav>
                                        <p:tav tm="100000">
                                          <p:val>
                                            <p:strVal val="#ppt_x"/>
                                          </p:val>
                                        </p:tav>
                                      </p:tavLst>
                                    </p:anim>
                                    <p:anim calcmode="lin" valueType="num">
                                      <p:cBhvr additive="base">
                                        <p:cTn id="44" dur="200" fill="hold"/>
                                        <p:tgtEl>
                                          <p:spTgt spid="14"/>
                                        </p:tgtEl>
                                        <p:attrNameLst>
                                          <p:attrName>ppt_y</p:attrName>
                                        </p:attrNameLst>
                                      </p:cBhvr>
                                      <p:tavLst>
                                        <p:tav tm="0">
                                          <p:val>
                                            <p:strVal val="0-#ppt_h/2"/>
                                          </p:val>
                                        </p:tav>
                                        <p:tav tm="100000">
                                          <p:val>
                                            <p:strVal val="#ppt_y"/>
                                          </p:val>
                                        </p:tav>
                                      </p:tavLst>
                                    </p:anim>
                                  </p:childTnLst>
                                </p:cTn>
                              </p:par>
                              <p:par>
                                <p:cTn id="45" presetID="2" presetClass="entr" presetSubtype="1" fill="hold" nodeType="withEffect">
                                  <p:stCondLst>
                                    <p:cond delay="0"/>
                                  </p:stCondLst>
                                  <p:childTnLst>
                                    <p:set>
                                      <p:cBhvr>
                                        <p:cTn id="46" dur="1" fill="hold">
                                          <p:stCondLst>
                                            <p:cond delay="0"/>
                                          </p:stCondLst>
                                        </p:cTn>
                                        <p:tgtEl>
                                          <p:spTgt spid="15"/>
                                        </p:tgtEl>
                                        <p:attrNameLst>
                                          <p:attrName>style.visibility</p:attrName>
                                        </p:attrNameLst>
                                      </p:cBhvr>
                                      <p:to>
                                        <p:strVal val="visible"/>
                                      </p:to>
                                    </p:set>
                                    <p:anim calcmode="lin" valueType="num">
                                      <p:cBhvr additive="base">
                                        <p:cTn id="47" dur="200" fill="hold"/>
                                        <p:tgtEl>
                                          <p:spTgt spid="15"/>
                                        </p:tgtEl>
                                        <p:attrNameLst>
                                          <p:attrName>ppt_x</p:attrName>
                                        </p:attrNameLst>
                                      </p:cBhvr>
                                      <p:tavLst>
                                        <p:tav tm="0">
                                          <p:val>
                                            <p:strVal val="#ppt_x"/>
                                          </p:val>
                                        </p:tav>
                                        <p:tav tm="100000">
                                          <p:val>
                                            <p:strVal val="#ppt_x"/>
                                          </p:val>
                                        </p:tav>
                                      </p:tavLst>
                                    </p:anim>
                                    <p:anim calcmode="lin" valueType="num">
                                      <p:cBhvr additive="base">
                                        <p:cTn id="48" dur="200" fill="hold"/>
                                        <p:tgtEl>
                                          <p:spTgt spid="15"/>
                                        </p:tgtEl>
                                        <p:attrNameLst>
                                          <p:attrName>ppt_y</p:attrName>
                                        </p:attrNameLst>
                                      </p:cBhvr>
                                      <p:tavLst>
                                        <p:tav tm="0">
                                          <p:val>
                                            <p:strVal val="0-#ppt_h/2"/>
                                          </p:val>
                                        </p:tav>
                                        <p:tav tm="100000">
                                          <p:val>
                                            <p:strVal val="#ppt_y"/>
                                          </p:val>
                                        </p:tav>
                                      </p:tavLst>
                                    </p:anim>
                                  </p:childTnLst>
                                </p:cTn>
                              </p:par>
                              <p:par>
                                <p:cTn id="49" presetID="2" presetClass="entr" presetSubtype="1" fill="hold" grpId="0" nodeType="withEffect">
                                  <p:stCondLst>
                                    <p:cond delay="0"/>
                                  </p:stCondLst>
                                  <p:childTnLst>
                                    <p:set>
                                      <p:cBhvr>
                                        <p:cTn id="50" dur="1" fill="hold">
                                          <p:stCondLst>
                                            <p:cond delay="0"/>
                                          </p:stCondLst>
                                        </p:cTn>
                                        <p:tgtEl>
                                          <p:spTgt spid="16"/>
                                        </p:tgtEl>
                                        <p:attrNameLst>
                                          <p:attrName>style.visibility</p:attrName>
                                        </p:attrNameLst>
                                      </p:cBhvr>
                                      <p:to>
                                        <p:strVal val="visible"/>
                                      </p:to>
                                    </p:set>
                                    <p:anim calcmode="lin" valueType="num">
                                      <p:cBhvr additive="base">
                                        <p:cTn id="51" dur="200" fill="hold"/>
                                        <p:tgtEl>
                                          <p:spTgt spid="16"/>
                                        </p:tgtEl>
                                        <p:attrNameLst>
                                          <p:attrName>ppt_x</p:attrName>
                                        </p:attrNameLst>
                                      </p:cBhvr>
                                      <p:tavLst>
                                        <p:tav tm="0">
                                          <p:val>
                                            <p:strVal val="#ppt_x"/>
                                          </p:val>
                                        </p:tav>
                                        <p:tav tm="100000">
                                          <p:val>
                                            <p:strVal val="#ppt_x"/>
                                          </p:val>
                                        </p:tav>
                                      </p:tavLst>
                                    </p:anim>
                                    <p:anim calcmode="lin" valueType="num">
                                      <p:cBhvr additive="base">
                                        <p:cTn id="52" dur="200" fill="hold"/>
                                        <p:tgtEl>
                                          <p:spTgt spid="16"/>
                                        </p:tgtEl>
                                        <p:attrNameLst>
                                          <p:attrName>ppt_y</p:attrName>
                                        </p:attrNameLst>
                                      </p:cBhvr>
                                      <p:tavLst>
                                        <p:tav tm="0">
                                          <p:val>
                                            <p:strVal val="0-#ppt_h/2"/>
                                          </p:val>
                                        </p:tav>
                                        <p:tav tm="100000">
                                          <p:val>
                                            <p:strVal val="#ppt_y"/>
                                          </p:val>
                                        </p:tav>
                                      </p:tavLst>
                                    </p:anim>
                                  </p:childTnLst>
                                </p:cTn>
                              </p:par>
                              <p:par>
                                <p:cTn id="53" presetID="42" presetClass="entr" presetSubtype="0" fill="hold" nodeType="withEffect">
                                  <p:stCondLst>
                                    <p:cond delay="0"/>
                                  </p:stCondLst>
                                  <p:childTnLst>
                                    <p:set>
                                      <p:cBhvr>
                                        <p:cTn id="54" dur="1" fill="hold">
                                          <p:stCondLst>
                                            <p:cond delay="0"/>
                                          </p:stCondLst>
                                        </p:cTn>
                                        <p:tgtEl>
                                          <p:spTgt spid="41"/>
                                        </p:tgtEl>
                                        <p:attrNameLst>
                                          <p:attrName>style.visibility</p:attrName>
                                        </p:attrNameLst>
                                      </p:cBhvr>
                                      <p:to>
                                        <p:strVal val="visible"/>
                                      </p:to>
                                    </p:set>
                                    <p:animEffect transition="in" filter="fade">
                                      <p:cBhvr>
                                        <p:cTn id="55" dur="200"/>
                                        <p:tgtEl>
                                          <p:spTgt spid="41"/>
                                        </p:tgtEl>
                                      </p:cBhvr>
                                    </p:animEffect>
                                    <p:anim calcmode="lin" valueType="num">
                                      <p:cBhvr>
                                        <p:cTn id="56" dur="200" fill="hold"/>
                                        <p:tgtEl>
                                          <p:spTgt spid="41"/>
                                        </p:tgtEl>
                                        <p:attrNameLst>
                                          <p:attrName>ppt_x</p:attrName>
                                        </p:attrNameLst>
                                      </p:cBhvr>
                                      <p:tavLst>
                                        <p:tav tm="0">
                                          <p:val>
                                            <p:strVal val="#ppt_x"/>
                                          </p:val>
                                        </p:tav>
                                        <p:tav tm="100000">
                                          <p:val>
                                            <p:strVal val="#ppt_x"/>
                                          </p:val>
                                        </p:tav>
                                      </p:tavLst>
                                    </p:anim>
                                    <p:anim calcmode="lin" valueType="num">
                                      <p:cBhvr>
                                        <p:cTn id="57" dur="200" fill="hold"/>
                                        <p:tgtEl>
                                          <p:spTgt spid="41"/>
                                        </p:tgtEl>
                                        <p:attrNameLst>
                                          <p:attrName>ppt_y</p:attrName>
                                        </p:attrNameLst>
                                      </p:cBhvr>
                                      <p:tavLst>
                                        <p:tav tm="0">
                                          <p:val>
                                            <p:strVal val="#ppt_y+.1"/>
                                          </p:val>
                                        </p:tav>
                                        <p:tav tm="100000">
                                          <p:val>
                                            <p:strVal val="#ppt_y"/>
                                          </p:val>
                                        </p:tav>
                                      </p:tavLst>
                                    </p:anim>
                                  </p:childTnLst>
                                </p:cTn>
                              </p:par>
                              <p:par>
                                <p:cTn id="58" presetID="42" presetClass="entr" presetSubtype="0" fill="hold" nodeType="withEffect">
                                  <p:stCondLst>
                                    <p:cond delay="70"/>
                                  </p:stCondLst>
                                  <p:childTnLst>
                                    <p:set>
                                      <p:cBhvr>
                                        <p:cTn id="59" dur="1" fill="hold">
                                          <p:stCondLst>
                                            <p:cond delay="0"/>
                                          </p:stCondLst>
                                        </p:cTn>
                                        <p:tgtEl>
                                          <p:spTgt spid="106"/>
                                        </p:tgtEl>
                                        <p:attrNameLst>
                                          <p:attrName>style.visibility</p:attrName>
                                        </p:attrNameLst>
                                      </p:cBhvr>
                                      <p:to>
                                        <p:strVal val="visible"/>
                                      </p:to>
                                    </p:set>
                                    <p:animEffect transition="in" filter="fade">
                                      <p:cBhvr>
                                        <p:cTn id="60" dur="200"/>
                                        <p:tgtEl>
                                          <p:spTgt spid="106"/>
                                        </p:tgtEl>
                                      </p:cBhvr>
                                    </p:animEffect>
                                    <p:anim calcmode="lin" valueType="num">
                                      <p:cBhvr>
                                        <p:cTn id="61" dur="200" fill="hold"/>
                                        <p:tgtEl>
                                          <p:spTgt spid="106"/>
                                        </p:tgtEl>
                                        <p:attrNameLst>
                                          <p:attrName>ppt_x</p:attrName>
                                        </p:attrNameLst>
                                      </p:cBhvr>
                                      <p:tavLst>
                                        <p:tav tm="0">
                                          <p:val>
                                            <p:strVal val="#ppt_x"/>
                                          </p:val>
                                        </p:tav>
                                        <p:tav tm="100000">
                                          <p:val>
                                            <p:strVal val="#ppt_x"/>
                                          </p:val>
                                        </p:tav>
                                      </p:tavLst>
                                    </p:anim>
                                    <p:anim calcmode="lin" valueType="num">
                                      <p:cBhvr>
                                        <p:cTn id="62" dur="200" fill="hold"/>
                                        <p:tgtEl>
                                          <p:spTgt spid="106"/>
                                        </p:tgtEl>
                                        <p:attrNameLst>
                                          <p:attrName>ppt_y</p:attrName>
                                        </p:attrNameLst>
                                      </p:cBhvr>
                                      <p:tavLst>
                                        <p:tav tm="0">
                                          <p:val>
                                            <p:strVal val="#ppt_y+.1"/>
                                          </p:val>
                                        </p:tav>
                                        <p:tav tm="100000">
                                          <p:val>
                                            <p:strVal val="#ppt_y"/>
                                          </p:val>
                                        </p:tav>
                                      </p:tavLst>
                                    </p:anim>
                                  </p:childTnLst>
                                </p:cTn>
                              </p:par>
                              <p:par>
                                <p:cTn id="63" presetID="42" presetClass="entr" presetSubtype="0" fill="hold" nodeType="withEffect">
                                  <p:stCondLst>
                                    <p:cond delay="140"/>
                                  </p:stCondLst>
                                  <p:childTnLst>
                                    <p:set>
                                      <p:cBhvr>
                                        <p:cTn id="64" dur="1" fill="hold">
                                          <p:stCondLst>
                                            <p:cond delay="0"/>
                                          </p:stCondLst>
                                        </p:cTn>
                                        <p:tgtEl>
                                          <p:spTgt spid="103"/>
                                        </p:tgtEl>
                                        <p:attrNameLst>
                                          <p:attrName>style.visibility</p:attrName>
                                        </p:attrNameLst>
                                      </p:cBhvr>
                                      <p:to>
                                        <p:strVal val="visible"/>
                                      </p:to>
                                    </p:set>
                                    <p:animEffect transition="in" filter="fade">
                                      <p:cBhvr>
                                        <p:cTn id="65" dur="200"/>
                                        <p:tgtEl>
                                          <p:spTgt spid="103"/>
                                        </p:tgtEl>
                                      </p:cBhvr>
                                    </p:animEffect>
                                    <p:anim calcmode="lin" valueType="num">
                                      <p:cBhvr>
                                        <p:cTn id="66" dur="200" fill="hold"/>
                                        <p:tgtEl>
                                          <p:spTgt spid="103"/>
                                        </p:tgtEl>
                                        <p:attrNameLst>
                                          <p:attrName>ppt_x</p:attrName>
                                        </p:attrNameLst>
                                      </p:cBhvr>
                                      <p:tavLst>
                                        <p:tav tm="0">
                                          <p:val>
                                            <p:strVal val="#ppt_x"/>
                                          </p:val>
                                        </p:tav>
                                        <p:tav tm="100000">
                                          <p:val>
                                            <p:strVal val="#ppt_x"/>
                                          </p:val>
                                        </p:tav>
                                      </p:tavLst>
                                    </p:anim>
                                    <p:anim calcmode="lin" valueType="num">
                                      <p:cBhvr>
                                        <p:cTn id="67" dur="200" fill="hold"/>
                                        <p:tgtEl>
                                          <p:spTgt spid="103"/>
                                        </p:tgtEl>
                                        <p:attrNameLst>
                                          <p:attrName>ppt_y</p:attrName>
                                        </p:attrNameLst>
                                      </p:cBhvr>
                                      <p:tavLst>
                                        <p:tav tm="0">
                                          <p:val>
                                            <p:strVal val="#ppt_y+.1"/>
                                          </p:val>
                                        </p:tav>
                                        <p:tav tm="100000">
                                          <p:val>
                                            <p:strVal val="#ppt_y"/>
                                          </p:val>
                                        </p:tav>
                                      </p:tavLst>
                                    </p:anim>
                                  </p:childTnLst>
                                </p:cTn>
                              </p:par>
                              <p:par>
                                <p:cTn id="68" presetID="42" presetClass="entr" presetSubtype="0" fill="hold" nodeType="withEffect">
                                  <p:stCondLst>
                                    <p:cond delay="210"/>
                                  </p:stCondLst>
                                  <p:childTnLst>
                                    <p:set>
                                      <p:cBhvr>
                                        <p:cTn id="69" dur="1" fill="hold">
                                          <p:stCondLst>
                                            <p:cond delay="0"/>
                                          </p:stCondLst>
                                        </p:cTn>
                                        <p:tgtEl>
                                          <p:spTgt spid="99"/>
                                        </p:tgtEl>
                                        <p:attrNameLst>
                                          <p:attrName>style.visibility</p:attrName>
                                        </p:attrNameLst>
                                      </p:cBhvr>
                                      <p:to>
                                        <p:strVal val="visible"/>
                                      </p:to>
                                    </p:set>
                                    <p:animEffect transition="in" filter="fade">
                                      <p:cBhvr>
                                        <p:cTn id="70" dur="200"/>
                                        <p:tgtEl>
                                          <p:spTgt spid="99"/>
                                        </p:tgtEl>
                                      </p:cBhvr>
                                    </p:animEffect>
                                    <p:anim calcmode="lin" valueType="num">
                                      <p:cBhvr>
                                        <p:cTn id="71" dur="200" fill="hold"/>
                                        <p:tgtEl>
                                          <p:spTgt spid="99"/>
                                        </p:tgtEl>
                                        <p:attrNameLst>
                                          <p:attrName>ppt_x</p:attrName>
                                        </p:attrNameLst>
                                      </p:cBhvr>
                                      <p:tavLst>
                                        <p:tav tm="0">
                                          <p:val>
                                            <p:strVal val="#ppt_x"/>
                                          </p:val>
                                        </p:tav>
                                        <p:tav tm="100000">
                                          <p:val>
                                            <p:strVal val="#ppt_x"/>
                                          </p:val>
                                        </p:tav>
                                      </p:tavLst>
                                    </p:anim>
                                    <p:anim calcmode="lin" valueType="num">
                                      <p:cBhvr>
                                        <p:cTn id="72" dur="200" fill="hold"/>
                                        <p:tgtEl>
                                          <p:spTgt spid="99"/>
                                        </p:tgtEl>
                                        <p:attrNameLst>
                                          <p:attrName>ppt_y</p:attrName>
                                        </p:attrNameLst>
                                      </p:cBhvr>
                                      <p:tavLst>
                                        <p:tav tm="0">
                                          <p:val>
                                            <p:strVal val="#ppt_y+.1"/>
                                          </p:val>
                                        </p:tav>
                                        <p:tav tm="100000">
                                          <p:val>
                                            <p:strVal val="#ppt_y"/>
                                          </p:val>
                                        </p:tav>
                                      </p:tavLst>
                                    </p:anim>
                                  </p:childTnLst>
                                </p:cTn>
                              </p:par>
                              <p:par>
                                <p:cTn id="73" presetID="42" presetClass="entr" presetSubtype="0" fill="hold" nodeType="withEffect">
                                  <p:stCondLst>
                                    <p:cond delay="280"/>
                                  </p:stCondLst>
                                  <p:childTnLst>
                                    <p:set>
                                      <p:cBhvr>
                                        <p:cTn id="74" dur="1" fill="hold">
                                          <p:stCondLst>
                                            <p:cond delay="0"/>
                                          </p:stCondLst>
                                        </p:cTn>
                                        <p:tgtEl>
                                          <p:spTgt spid="100"/>
                                        </p:tgtEl>
                                        <p:attrNameLst>
                                          <p:attrName>style.visibility</p:attrName>
                                        </p:attrNameLst>
                                      </p:cBhvr>
                                      <p:to>
                                        <p:strVal val="visible"/>
                                      </p:to>
                                    </p:set>
                                    <p:animEffect transition="in" filter="fade">
                                      <p:cBhvr>
                                        <p:cTn id="75" dur="200"/>
                                        <p:tgtEl>
                                          <p:spTgt spid="100"/>
                                        </p:tgtEl>
                                      </p:cBhvr>
                                    </p:animEffect>
                                    <p:anim calcmode="lin" valueType="num">
                                      <p:cBhvr>
                                        <p:cTn id="76" dur="200" fill="hold"/>
                                        <p:tgtEl>
                                          <p:spTgt spid="100"/>
                                        </p:tgtEl>
                                        <p:attrNameLst>
                                          <p:attrName>ppt_x</p:attrName>
                                        </p:attrNameLst>
                                      </p:cBhvr>
                                      <p:tavLst>
                                        <p:tav tm="0">
                                          <p:val>
                                            <p:strVal val="#ppt_x"/>
                                          </p:val>
                                        </p:tav>
                                        <p:tav tm="100000">
                                          <p:val>
                                            <p:strVal val="#ppt_x"/>
                                          </p:val>
                                        </p:tav>
                                      </p:tavLst>
                                    </p:anim>
                                    <p:anim calcmode="lin" valueType="num">
                                      <p:cBhvr>
                                        <p:cTn id="77" dur="200" fill="hold"/>
                                        <p:tgtEl>
                                          <p:spTgt spid="100"/>
                                        </p:tgtEl>
                                        <p:attrNameLst>
                                          <p:attrName>ppt_y</p:attrName>
                                        </p:attrNameLst>
                                      </p:cBhvr>
                                      <p:tavLst>
                                        <p:tav tm="0">
                                          <p:val>
                                            <p:strVal val="#ppt_y+.1"/>
                                          </p:val>
                                        </p:tav>
                                        <p:tav tm="100000">
                                          <p:val>
                                            <p:strVal val="#ppt_y"/>
                                          </p:val>
                                        </p:tav>
                                      </p:tavLst>
                                    </p:anim>
                                  </p:childTnLst>
                                </p:cTn>
                              </p:par>
                              <p:par>
                                <p:cTn id="78" presetID="42" presetClass="entr" presetSubtype="0" fill="hold" nodeType="withEffect">
                                  <p:stCondLst>
                                    <p:cond delay="350"/>
                                  </p:stCondLst>
                                  <p:childTnLst>
                                    <p:set>
                                      <p:cBhvr>
                                        <p:cTn id="79" dur="1" fill="hold">
                                          <p:stCondLst>
                                            <p:cond delay="0"/>
                                          </p:stCondLst>
                                        </p:cTn>
                                        <p:tgtEl>
                                          <p:spTgt spid="104"/>
                                        </p:tgtEl>
                                        <p:attrNameLst>
                                          <p:attrName>style.visibility</p:attrName>
                                        </p:attrNameLst>
                                      </p:cBhvr>
                                      <p:to>
                                        <p:strVal val="visible"/>
                                      </p:to>
                                    </p:set>
                                    <p:animEffect transition="in" filter="fade">
                                      <p:cBhvr>
                                        <p:cTn id="80" dur="200"/>
                                        <p:tgtEl>
                                          <p:spTgt spid="104"/>
                                        </p:tgtEl>
                                      </p:cBhvr>
                                    </p:animEffect>
                                    <p:anim calcmode="lin" valueType="num">
                                      <p:cBhvr>
                                        <p:cTn id="81" dur="200" fill="hold"/>
                                        <p:tgtEl>
                                          <p:spTgt spid="104"/>
                                        </p:tgtEl>
                                        <p:attrNameLst>
                                          <p:attrName>ppt_x</p:attrName>
                                        </p:attrNameLst>
                                      </p:cBhvr>
                                      <p:tavLst>
                                        <p:tav tm="0">
                                          <p:val>
                                            <p:strVal val="#ppt_x"/>
                                          </p:val>
                                        </p:tav>
                                        <p:tav tm="100000">
                                          <p:val>
                                            <p:strVal val="#ppt_x"/>
                                          </p:val>
                                        </p:tav>
                                      </p:tavLst>
                                    </p:anim>
                                    <p:anim calcmode="lin" valueType="num">
                                      <p:cBhvr>
                                        <p:cTn id="82" dur="200" fill="hold"/>
                                        <p:tgtEl>
                                          <p:spTgt spid="104"/>
                                        </p:tgtEl>
                                        <p:attrNameLst>
                                          <p:attrName>ppt_y</p:attrName>
                                        </p:attrNameLst>
                                      </p:cBhvr>
                                      <p:tavLst>
                                        <p:tav tm="0">
                                          <p:val>
                                            <p:strVal val="#ppt_y+.1"/>
                                          </p:val>
                                        </p:tav>
                                        <p:tav tm="100000">
                                          <p:val>
                                            <p:strVal val="#ppt_y"/>
                                          </p:val>
                                        </p:tav>
                                      </p:tavLst>
                                    </p:anim>
                                  </p:childTnLst>
                                </p:cTn>
                              </p:par>
                              <p:par>
                                <p:cTn id="83" presetID="42" presetClass="entr" presetSubtype="0" fill="hold" nodeType="withEffect">
                                  <p:stCondLst>
                                    <p:cond delay="420"/>
                                  </p:stCondLst>
                                  <p:childTnLst>
                                    <p:set>
                                      <p:cBhvr>
                                        <p:cTn id="84" dur="1" fill="hold">
                                          <p:stCondLst>
                                            <p:cond delay="0"/>
                                          </p:stCondLst>
                                        </p:cTn>
                                        <p:tgtEl>
                                          <p:spTgt spid="105"/>
                                        </p:tgtEl>
                                        <p:attrNameLst>
                                          <p:attrName>style.visibility</p:attrName>
                                        </p:attrNameLst>
                                      </p:cBhvr>
                                      <p:to>
                                        <p:strVal val="visible"/>
                                      </p:to>
                                    </p:set>
                                    <p:animEffect transition="in" filter="fade">
                                      <p:cBhvr>
                                        <p:cTn id="85" dur="200"/>
                                        <p:tgtEl>
                                          <p:spTgt spid="105"/>
                                        </p:tgtEl>
                                      </p:cBhvr>
                                    </p:animEffect>
                                    <p:anim calcmode="lin" valueType="num">
                                      <p:cBhvr>
                                        <p:cTn id="86" dur="200" fill="hold"/>
                                        <p:tgtEl>
                                          <p:spTgt spid="105"/>
                                        </p:tgtEl>
                                        <p:attrNameLst>
                                          <p:attrName>ppt_x</p:attrName>
                                        </p:attrNameLst>
                                      </p:cBhvr>
                                      <p:tavLst>
                                        <p:tav tm="0">
                                          <p:val>
                                            <p:strVal val="#ppt_x"/>
                                          </p:val>
                                        </p:tav>
                                        <p:tav tm="100000">
                                          <p:val>
                                            <p:strVal val="#ppt_x"/>
                                          </p:val>
                                        </p:tav>
                                      </p:tavLst>
                                    </p:anim>
                                    <p:anim calcmode="lin" valueType="num">
                                      <p:cBhvr>
                                        <p:cTn id="87" dur="200" fill="hold"/>
                                        <p:tgtEl>
                                          <p:spTgt spid="10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6" grpId="0"/>
      <p:bldP spid="6" grpId="1"/>
      <p:bldP spid="7" grpId="0"/>
      <p:bldP spid="7" grpId="1"/>
      <p:bldP spid="14" grpId="0" animBg="1"/>
      <p:bldP spid="16"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85000"/>
            <a:alpha val="24000"/>
          </a:schemeClr>
        </a:solidFill>
        <a:effectLst/>
      </p:bgPr>
    </p:bg>
    <p:spTree>
      <p:nvGrpSpPr>
        <p:cNvPr id="1" name=""/>
        <p:cNvGrpSpPr/>
        <p:nvPr/>
      </p:nvGrpSpPr>
      <p:grpSpPr>
        <a:xfrm>
          <a:off x="0" y="0"/>
          <a:ext cx="0" cy="0"/>
          <a:chOff x="0" y="0"/>
          <a:chExt cx="0" cy="0"/>
        </a:xfrm>
      </p:grpSpPr>
      <p:sp>
        <p:nvSpPr>
          <p:cNvPr id="14" name="矩形 13"/>
          <p:cNvSpPr/>
          <p:nvPr/>
        </p:nvSpPr>
        <p:spPr>
          <a:xfrm>
            <a:off x="0" y="0"/>
            <a:ext cx="12192000" cy="753521"/>
          </a:xfrm>
          <a:prstGeom prst="rect">
            <a:avLst/>
          </a:prstGeom>
          <a:solidFill>
            <a:srgbClr val="00BC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5" name="图片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1304" y="130517"/>
            <a:ext cx="503483" cy="503483"/>
          </a:xfrm>
          <a:prstGeom prst="ellipse">
            <a:avLst/>
          </a:prstGeom>
          <a:noFill/>
          <a:ln w="31750" cap="rnd">
            <a:solidFill>
              <a:schemeClr val="tx1"/>
            </a:solidFill>
          </a:ln>
          <a:effectLst>
            <a:outerShdw blurRad="50800" dist="38100" dir="5400000" algn="t" rotWithShape="0">
              <a:prstClr val="black">
                <a:alpha val="40000"/>
              </a:prstClr>
            </a:outerShdw>
            <a:softEdge rad="0"/>
          </a:effectLst>
        </p:spPr>
      </p:pic>
      <p:sp>
        <p:nvSpPr>
          <p:cNvPr id="16" name="文本框 15"/>
          <p:cNvSpPr txBox="1"/>
          <p:nvPr/>
        </p:nvSpPr>
        <p:spPr>
          <a:xfrm>
            <a:off x="694609" y="161923"/>
            <a:ext cx="4166600" cy="461665"/>
          </a:xfrm>
          <a:prstGeom prst="rect">
            <a:avLst/>
          </a:prstGeom>
          <a:noFill/>
        </p:spPr>
        <p:txBody>
          <a:bodyPr wrap="square" rtlCol="0">
            <a:spAutoFit/>
          </a:bodyPr>
          <a:lstStyle/>
          <a:p>
            <a:r>
              <a:rPr lang="en-US" altLang="zh-CN" sz="2400" dirty="0">
                <a:solidFill>
                  <a:schemeClr val="bg1"/>
                </a:solidFill>
                <a:latin typeface="Roboto" pitchFamily="2" charset="0"/>
                <a:ea typeface="Roboto" pitchFamily="2" charset="0"/>
              </a:rPr>
              <a:t>New Tsinghua Treehole</a:t>
            </a:r>
          </a:p>
        </p:txBody>
      </p:sp>
      <p:grpSp>
        <p:nvGrpSpPr>
          <p:cNvPr id="41" name="组合 40"/>
          <p:cNvGrpSpPr/>
          <p:nvPr/>
        </p:nvGrpSpPr>
        <p:grpSpPr>
          <a:xfrm>
            <a:off x="159723" y="933524"/>
            <a:ext cx="3835237" cy="3619186"/>
            <a:chOff x="157477" y="1133740"/>
            <a:chExt cx="3835237" cy="3619186"/>
          </a:xfrm>
        </p:grpSpPr>
        <p:sp>
          <p:nvSpPr>
            <p:cNvPr id="29" name="矩形 28"/>
            <p:cNvSpPr/>
            <p:nvPr/>
          </p:nvSpPr>
          <p:spPr>
            <a:xfrm>
              <a:off x="158955" y="1133740"/>
              <a:ext cx="3833759" cy="3619185"/>
            </a:xfrm>
            <a:prstGeom prst="rect">
              <a:avLst/>
            </a:prstGeom>
            <a:solidFill>
              <a:srgbClr val="FFFF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p:cNvSpPr/>
            <p:nvPr/>
          </p:nvSpPr>
          <p:spPr>
            <a:xfrm>
              <a:off x="157477" y="4040067"/>
              <a:ext cx="3835237" cy="712859"/>
            </a:xfrm>
            <a:prstGeom prst="rect">
              <a:avLst/>
            </a:prstGeom>
            <a:solidFill>
              <a:srgbClr val="FFEB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等腰三角形 30"/>
            <p:cNvSpPr/>
            <p:nvPr/>
          </p:nvSpPr>
          <p:spPr>
            <a:xfrm flipH="1">
              <a:off x="3420934" y="4268236"/>
              <a:ext cx="263913" cy="230599"/>
            </a:xfrm>
            <a:prstGeom prst="triangle">
              <a:avLst/>
            </a:prstGeom>
            <a:solidFill>
              <a:srgbClr val="5E6060"/>
            </a:solidFill>
            <a:ln>
              <a:noFill/>
            </a:ln>
            <a:scene3d>
              <a:camera prst="orthographicFront">
                <a:rot lat="0" lon="0" rev="180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6" name="图片 3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46698" y="1838135"/>
              <a:ext cx="1595734" cy="1595734"/>
            </a:xfrm>
            <a:prstGeom prst="rect">
              <a:avLst/>
            </a:prstGeom>
          </p:spPr>
        </p:pic>
        <p:sp>
          <p:nvSpPr>
            <p:cNvPr id="39" name="文本框 38"/>
            <p:cNvSpPr txBox="1"/>
            <p:nvPr/>
          </p:nvSpPr>
          <p:spPr>
            <a:xfrm>
              <a:off x="360169" y="4228623"/>
              <a:ext cx="1742531" cy="400110"/>
            </a:xfrm>
            <a:prstGeom prst="rect">
              <a:avLst/>
            </a:prstGeom>
            <a:noFill/>
          </p:spPr>
          <p:txBody>
            <a:bodyPr wrap="square" rtlCol="0">
              <a:spAutoFit/>
            </a:bodyPr>
            <a:lstStyle/>
            <a:p>
              <a:r>
                <a:rPr lang="en-US" altLang="zh-CN" sz="2000" dirty="0" smtClean="0">
                  <a:solidFill>
                    <a:srgbClr val="5E6060"/>
                  </a:solidFill>
                  <a:latin typeface="Roboto" pitchFamily="2" charset="0"/>
                  <a:ea typeface="Roboto" pitchFamily="2" charset="0"/>
                </a:rPr>
                <a:t>Features</a:t>
              </a:r>
            </a:p>
          </p:txBody>
        </p:sp>
      </p:grpSp>
      <p:grpSp>
        <p:nvGrpSpPr>
          <p:cNvPr id="100" name="组合 99"/>
          <p:cNvGrpSpPr/>
          <p:nvPr/>
        </p:nvGrpSpPr>
        <p:grpSpPr>
          <a:xfrm>
            <a:off x="4178381" y="2945864"/>
            <a:ext cx="3835237" cy="3619186"/>
            <a:chOff x="4178381" y="3087247"/>
            <a:chExt cx="3835237" cy="3619186"/>
          </a:xfrm>
        </p:grpSpPr>
        <p:sp>
          <p:nvSpPr>
            <p:cNvPr id="45" name="矩形 44"/>
            <p:cNvSpPr/>
            <p:nvPr/>
          </p:nvSpPr>
          <p:spPr>
            <a:xfrm>
              <a:off x="4179859" y="3087247"/>
              <a:ext cx="3833759" cy="3619185"/>
            </a:xfrm>
            <a:prstGeom prst="rect">
              <a:avLst/>
            </a:prstGeom>
            <a:solidFill>
              <a:srgbClr val="BA68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nvSpPr>
          <p:spPr>
            <a:xfrm>
              <a:off x="4178381" y="5993574"/>
              <a:ext cx="3835237" cy="712859"/>
            </a:xfrm>
            <a:prstGeom prst="rect">
              <a:avLst/>
            </a:prstGeom>
            <a:solidFill>
              <a:srgbClr val="9C27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等腰三角形 46"/>
            <p:cNvSpPr/>
            <p:nvPr/>
          </p:nvSpPr>
          <p:spPr>
            <a:xfrm flipH="1">
              <a:off x="7441838" y="6221743"/>
              <a:ext cx="263913" cy="230599"/>
            </a:xfrm>
            <a:prstGeom prst="triangle">
              <a:avLst/>
            </a:prstGeom>
            <a:solidFill>
              <a:schemeClr val="bg1"/>
            </a:solidFill>
            <a:ln>
              <a:noFill/>
            </a:ln>
            <a:scene3d>
              <a:camera prst="orthographicFront">
                <a:rot lat="0" lon="0" rev="180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文本框 48"/>
            <p:cNvSpPr txBox="1"/>
            <p:nvPr/>
          </p:nvSpPr>
          <p:spPr>
            <a:xfrm>
              <a:off x="4384653" y="6149254"/>
              <a:ext cx="1921325" cy="400110"/>
            </a:xfrm>
            <a:prstGeom prst="rect">
              <a:avLst/>
            </a:prstGeom>
            <a:noFill/>
          </p:spPr>
          <p:txBody>
            <a:bodyPr wrap="square" rtlCol="0">
              <a:spAutoFit/>
            </a:bodyPr>
            <a:lstStyle/>
            <a:p>
              <a:r>
                <a:rPr lang="en-US" altLang="zh-CN" sz="2000" dirty="0" smtClean="0">
                  <a:solidFill>
                    <a:schemeClr val="bg1"/>
                  </a:solidFill>
                  <a:latin typeface="Roboto" pitchFamily="2" charset="0"/>
                  <a:ea typeface="Roboto" pitchFamily="2" charset="0"/>
                </a:rPr>
                <a:t>Display form</a:t>
              </a:r>
              <a:endParaRPr lang="zh-CN" altLang="en-US" sz="2000" dirty="0">
                <a:solidFill>
                  <a:schemeClr val="bg1"/>
                </a:solidFill>
                <a:latin typeface="Roboto" pitchFamily="2" charset="0"/>
                <a:ea typeface="Adobe 黑体 Std R" panose="020B0400000000000000" pitchFamily="34" charset="-122"/>
              </a:endParaRPr>
            </a:p>
          </p:txBody>
        </p:sp>
        <p:pic>
          <p:nvPicPr>
            <p:cNvPr id="56" name="图片 5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18176" y="3785418"/>
              <a:ext cx="1578869" cy="1578869"/>
            </a:xfrm>
            <a:prstGeom prst="rect">
              <a:avLst/>
            </a:prstGeom>
            <a:noFill/>
            <a:effectLst>
              <a:outerShdw blurRad="50800" dist="38100" dir="2700000" algn="tl" rotWithShape="0">
                <a:prstClr val="black">
                  <a:alpha val="40000"/>
                </a:prstClr>
              </a:outerShdw>
            </a:effectLst>
          </p:spPr>
        </p:pic>
      </p:grpSp>
      <p:grpSp>
        <p:nvGrpSpPr>
          <p:cNvPr id="103" name="组合 102"/>
          <p:cNvGrpSpPr/>
          <p:nvPr/>
        </p:nvGrpSpPr>
        <p:grpSpPr>
          <a:xfrm>
            <a:off x="8201391" y="933524"/>
            <a:ext cx="3835237" cy="3619186"/>
            <a:chOff x="8200620" y="1120347"/>
            <a:chExt cx="3835237" cy="3619186"/>
          </a:xfrm>
        </p:grpSpPr>
        <p:sp>
          <p:nvSpPr>
            <p:cNvPr id="51" name="矩形 50"/>
            <p:cNvSpPr/>
            <p:nvPr/>
          </p:nvSpPr>
          <p:spPr>
            <a:xfrm>
              <a:off x="8202098" y="1120347"/>
              <a:ext cx="3833759" cy="3619185"/>
            </a:xfrm>
            <a:prstGeom prst="rect">
              <a:avLst/>
            </a:prstGeom>
            <a:solidFill>
              <a:srgbClr val="83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矩形 51"/>
            <p:cNvSpPr/>
            <p:nvPr/>
          </p:nvSpPr>
          <p:spPr>
            <a:xfrm>
              <a:off x="8200620" y="4026674"/>
              <a:ext cx="3835237" cy="712859"/>
            </a:xfrm>
            <a:prstGeom prst="rect">
              <a:avLst/>
            </a:prstGeom>
            <a:solidFill>
              <a:srgbClr val="03A9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等腰三角形 52"/>
            <p:cNvSpPr/>
            <p:nvPr/>
          </p:nvSpPr>
          <p:spPr>
            <a:xfrm flipH="1">
              <a:off x="11464077" y="4254843"/>
              <a:ext cx="263913" cy="230599"/>
            </a:xfrm>
            <a:prstGeom prst="triangle">
              <a:avLst/>
            </a:prstGeom>
            <a:solidFill>
              <a:schemeClr val="bg1"/>
            </a:solidFill>
            <a:ln>
              <a:noFill/>
            </a:ln>
            <a:scene3d>
              <a:camera prst="orthographicFront">
                <a:rot lat="0" lon="0" rev="180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文本框 54"/>
            <p:cNvSpPr txBox="1"/>
            <p:nvPr/>
          </p:nvSpPr>
          <p:spPr>
            <a:xfrm>
              <a:off x="8406891" y="4182354"/>
              <a:ext cx="1739559" cy="400110"/>
            </a:xfrm>
            <a:prstGeom prst="rect">
              <a:avLst/>
            </a:prstGeom>
            <a:noFill/>
          </p:spPr>
          <p:txBody>
            <a:bodyPr wrap="square" rtlCol="0">
              <a:spAutoFit/>
            </a:bodyPr>
            <a:lstStyle/>
            <a:p>
              <a:r>
                <a:rPr lang="en-US" altLang="zh-CN" sz="2000" dirty="0" smtClean="0">
                  <a:solidFill>
                    <a:schemeClr val="bg1"/>
                  </a:solidFill>
                  <a:latin typeface="Adobe 黑体 Std R" panose="020B0400000000000000" pitchFamily="34" charset="-122"/>
                  <a:ea typeface="Adobe 黑体 Std R" panose="020B0400000000000000" pitchFamily="34" charset="-122"/>
                </a:rPr>
                <a:t>Details</a:t>
              </a:r>
              <a:endParaRPr lang="zh-CN" altLang="en-US" sz="2000" dirty="0">
                <a:solidFill>
                  <a:schemeClr val="bg1"/>
                </a:solidFill>
                <a:latin typeface="Adobe 黑体 Std R" panose="020B0400000000000000" pitchFamily="34" charset="-122"/>
                <a:ea typeface="Adobe 黑体 Std R" panose="020B0400000000000000" pitchFamily="34" charset="-122"/>
              </a:endParaRPr>
            </a:p>
          </p:txBody>
        </p:sp>
        <p:pic>
          <p:nvPicPr>
            <p:cNvPr id="57" name="图片 5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276670" y="1738492"/>
              <a:ext cx="1577348" cy="1577348"/>
            </a:xfrm>
            <a:prstGeom prst="rect">
              <a:avLst/>
            </a:prstGeom>
            <a:effectLst>
              <a:outerShdw blurRad="76200" dist="38100" dir="2700000" algn="tl" rotWithShape="0">
                <a:prstClr val="black">
                  <a:alpha val="47000"/>
                </a:prstClr>
              </a:outerShdw>
            </a:effectLst>
          </p:spPr>
        </p:pic>
      </p:grpSp>
      <p:grpSp>
        <p:nvGrpSpPr>
          <p:cNvPr id="99" name="组合 98"/>
          <p:cNvGrpSpPr/>
          <p:nvPr/>
        </p:nvGrpSpPr>
        <p:grpSpPr>
          <a:xfrm>
            <a:off x="156143" y="4753831"/>
            <a:ext cx="3835237" cy="1811220"/>
            <a:chOff x="154664" y="4895213"/>
            <a:chExt cx="3835237" cy="1811220"/>
          </a:xfrm>
        </p:grpSpPr>
        <p:sp>
          <p:nvSpPr>
            <p:cNvPr id="60" name="矩形 59"/>
            <p:cNvSpPr/>
            <p:nvPr/>
          </p:nvSpPr>
          <p:spPr>
            <a:xfrm>
              <a:off x="156142" y="4895213"/>
              <a:ext cx="3833759" cy="1811219"/>
            </a:xfrm>
            <a:prstGeom prst="rect">
              <a:avLst/>
            </a:prstGeom>
            <a:solidFill>
              <a:srgbClr val="B388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矩形 60"/>
            <p:cNvSpPr/>
            <p:nvPr/>
          </p:nvSpPr>
          <p:spPr>
            <a:xfrm>
              <a:off x="154664" y="5993574"/>
              <a:ext cx="3835237" cy="712859"/>
            </a:xfrm>
            <a:prstGeom prst="rect">
              <a:avLst/>
            </a:prstGeom>
            <a:solidFill>
              <a:srgbClr val="7E57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等腰三角形 61"/>
            <p:cNvSpPr/>
            <p:nvPr/>
          </p:nvSpPr>
          <p:spPr>
            <a:xfrm flipH="1">
              <a:off x="3418121" y="6221743"/>
              <a:ext cx="263913" cy="230599"/>
            </a:xfrm>
            <a:prstGeom prst="triangle">
              <a:avLst/>
            </a:prstGeom>
            <a:solidFill>
              <a:schemeClr val="bg1"/>
            </a:solidFill>
            <a:ln>
              <a:noFill/>
            </a:ln>
            <a:scene3d>
              <a:camera prst="orthographicFront">
                <a:rot lat="0" lon="0" rev="180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文本框 63"/>
            <p:cNvSpPr txBox="1"/>
            <p:nvPr/>
          </p:nvSpPr>
          <p:spPr>
            <a:xfrm>
              <a:off x="360936" y="6149254"/>
              <a:ext cx="1589541" cy="400110"/>
            </a:xfrm>
            <a:prstGeom prst="rect">
              <a:avLst/>
            </a:prstGeom>
            <a:noFill/>
          </p:spPr>
          <p:txBody>
            <a:bodyPr wrap="square" rtlCol="0">
              <a:spAutoFit/>
            </a:bodyPr>
            <a:lstStyle/>
            <a:p>
              <a:r>
                <a:rPr lang="en-US" altLang="zh-CN" sz="2000" dirty="0">
                  <a:solidFill>
                    <a:schemeClr val="bg1"/>
                  </a:solidFill>
                  <a:latin typeface="Roboto" pitchFamily="2" charset="0"/>
                  <a:ea typeface="Roboto" pitchFamily="2" charset="0"/>
                </a:rPr>
                <a:t>Registration</a:t>
              </a:r>
              <a:endParaRPr lang="zh-CN" altLang="en-US" sz="2000" dirty="0">
                <a:solidFill>
                  <a:schemeClr val="bg1"/>
                </a:solidFill>
                <a:latin typeface="Roboto" pitchFamily="2" charset="0"/>
                <a:ea typeface="Adobe 黑体 Std R" panose="020B0400000000000000" pitchFamily="34" charset="-122"/>
              </a:endParaRPr>
            </a:p>
          </p:txBody>
        </p:sp>
        <p:pic>
          <p:nvPicPr>
            <p:cNvPr id="71" name="图片 70"/>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589073" y="5023968"/>
              <a:ext cx="905494" cy="905494"/>
            </a:xfrm>
            <a:prstGeom prst="rect">
              <a:avLst/>
            </a:prstGeom>
          </p:spPr>
        </p:pic>
      </p:grpSp>
      <p:grpSp>
        <p:nvGrpSpPr>
          <p:cNvPr id="106" name="组合 105"/>
          <p:cNvGrpSpPr/>
          <p:nvPr/>
        </p:nvGrpSpPr>
        <p:grpSpPr>
          <a:xfrm>
            <a:off x="4185689" y="936066"/>
            <a:ext cx="3826451" cy="1811220"/>
            <a:chOff x="4185689" y="1034542"/>
            <a:chExt cx="3826451" cy="1811220"/>
          </a:xfrm>
        </p:grpSpPr>
        <p:sp>
          <p:nvSpPr>
            <p:cNvPr id="79" name="矩形 78"/>
            <p:cNvSpPr/>
            <p:nvPr/>
          </p:nvSpPr>
          <p:spPr>
            <a:xfrm>
              <a:off x="4185689" y="1034542"/>
              <a:ext cx="3826451" cy="1811219"/>
            </a:xfrm>
            <a:prstGeom prst="rect">
              <a:avLst/>
            </a:prstGeom>
            <a:solidFill>
              <a:srgbClr val="FF8A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0" name="矩形 79"/>
            <p:cNvSpPr/>
            <p:nvPr/>
          </p:nvSpPr>
          <p:spPr>
            <a:xfrm>
              <a:off x="4185689" y="2132903"/>
              <a:ext cx="3826451" cy="712859"/>
            </a:xfrm>
            <a:prstGeom prst="rect">
              <a:avLst/>
            </a:prstGeom>
            <a:solidFill>
              <a:srgbClr val="FF53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 name="等腰三角形 80"/>
            <p:cNvSpPr/>
            <p:nvPr/>
          </p:nvSpPr>
          <p:spPr>
            <a:xfrm flipH="1">
              <a:off x="7505738" y="2361072"/>
              <a:ext cx="263913" cy="230599"/>
            </a:xfrm>
            <a:prstGeom prst="triangle">
              <a:avLst/>
            </a:prstGeom>
            <a:solidFill>
              <a:schemeClr val="bg1"/>
            </a:solidFill>
            <a:ln>
              <a:noFill/>
            </a:ln>
            <a:scene3d>
              <a:camera prst="orthographicFront">
                <a:rot lat="0" lon="0" rev="180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 name="文本框 81"/>
            <p:cNvSpPr txBox="1"/>
            <p:nvPr/>
          </p:nvSpPr>
          <p:spPr>
            <a:xfrm>
              <a:off x="4346295" y="2276316"/>
              <a:ext cx="1904748" cy="400110"/>
            </a:xfrm>
            <a:prstGeom prst="rect">
              <a:avLst/>
            </a:prstGeom>
            <a:noFill/>
          </p:spPr>
          <p:txBody>
            <a:bodyPr wrap="square" rtlCol="0">
              <a:spAutoFit/>
            </a:bodyPr>
            <a:lstStyle/>
            <a:p>
              <a:r>
                <a:rPr lang="en-US" altLang="zh-CN" sz="2000" b="1" dirty="0" smtClean="0">
                  <a:solidFill>
                    <a:schemeClr val="bg1"/>
                  </a:solidFill>
                  <a:latin typeface="Roboto" pitchFamily="2" charset="0"/>
                  <a:ea typeface="Roboto" pitchFamily="2" charset="0"/>
                </a:rPr>
                <a:t>Administration</a:t>
              </a:r>
              <a:endParaRPr lang="en-US" altLang="zh-CN" sz="2000" b="1" dirty="0">
                <a:solidFill>
                  <a:schemeClr val="bg1"/>
                </a:solidFill>
                <a:latin typeface="Roboto" pitchFamily="2" charset="0"/>
                <a:ea typeface="Roboto" pitchFamily="2" charset="0"/>
              </a:endParaRPr>
            </a:p>
          </p:txBody>
        </p:sp>
        <p:pic>
          <p:nvPicPr>
            <p:cNvPr id="84" name="图片 83"/>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5569315" y="1156180"/>
              <a:ext cx="877434" cy="877434"/>
            </a:xfrm>
            <a:prstGeom prst="rect">
              <a:avLst/>
            </a:prstGeom>
          </p:spPr>
        </p:pic>
      </p:grpSp>
      <p:grpSp>
        <p:nvGrpSpPr>
          <p:cNvPr id="104" name="组合 103"/>
          <p:cNvGrpSpPr/>
          <p:nvPr/>
        </p:nvGrpSpPr>
        <p:grpSpPr>
          <a:xfrm>
            <a:off x="8198679" y="4753829"/>
            <a:ext cx="1884795" cy="1811220"/>
            <a:chOff x="8201391" y="4895212"/>
            <a:chExt cx="1884795" cy="1811220"/>
          </a:xfrm>
        </p:grpSpPr>
        <p:sp>
          <p:nvSpPr>
            <p:cNvPr id="88" name="矩形 87"/>
            <p:cNvSpPr/>
            <p:nvPr/>
          </p:nvSpPr>
          <p:spPr>
            <a:xfrm>
              <a:off x="8202870" y="4895212"/>
              <a:ext cx="1883316" cy="1811219"/>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 name="矩形 88"/>
            <p:cNvSpPr/>
            <p:nvPr/>
          </p:nvSpPr>
          <p:spPr>
            <a:xfrm>
              <a:off x="8201391" y="5993573"/>
              <a:ext cx="1884795" cy="712859"/>
            </a:xfrm>
            <a:prstGeom prst="rect">
              <a:avLst/>
            </a:prstGeom>
            <a:solidFill>
              <a:srgbClr val="9999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0" name="等腰三角形 89"/>
            <p:cNvSpPr/>
            <p:nvPr/>
          </p:nvSpPr>
          <p:spPr>
            <a:xfrm flipH="1">
              <a:off x="9579784" y="6221742"/>
              <a:ext cx="263913" cy="230599"/>
            </a:xfrm>
            <a:prstGeom prst="triangle">
              <a:avLst/>
            </a:prstGeom>
            <a:solidFill>
              <a:schemeClr val="bg1"/>
            </a:solidFill>
            <a:ln>
              <a:noFill/>
            </a:ln>
            <a:scene3d>
              <a:camera prst="orthographicFront">
                <a:rot lat="0" lon="0" rev="180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1" name="文本框 90"/>
            <p:cNvSpPr txBox="1"/>
            <p:nvPr/>
          </p:nvSpPr>
          <p:spPr>
            <a:xfrm>
              <a:off x="8407662" y="6149253"/>
              <a:ext cx="1267429" cy="400110"/>
            </a:xfrm>
            <a:prstGeom prst="rect">
              <a:avLst/>
            </a:prstGeom>
            <a:noFill/>
          </p:spPr>
          <p:txBody>
            <a:bodyPr wrap="square" rtlCol="0">
              <a:spAutoFit/>
            </a:bodyPr>
            <a:lstStyle/>
            <a:p>
              <a:r>
                <a:rPr lang="en-US" altLang="zh-CN" sz="2000" dirty="0" smtClean="0">
                  <a:solidFill>
                    <a:schemeClr val="bg1"/>
                  </a:solidFill>
                  <a:latin typeface="Roboto" pitchFamily="2" charset="0"/>
                  <a:ea typeface="Roboto" pitchFamily="2" charset="0"/>
                </a:rPr>
                <a:t>Future</a:t>
              </a:r>
              <a:endParaRPr lang="zh-CN" altLang="en-US" sz="2000" dirty="0">
                <a:solidFill>
                  <a:schemeClr val="bg1"/>
                </a:solidFill>
                <a:latin typeface="Roboto" pitchFamily="2" charset="0"/>
                <a:ea typeface="Adobe 黑体 Std R" panose="020B0400000000000000" pitchFamily="34" charset="-122"/>
              </a:endParaRPr>
            </a:p>
          </p:txBody>
        </p:sp>
        <p:pic>
          <p:nvPicPr>
            <p:cNvPr id="93" name="图片 92"/>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8760073" y="5064340"/>
              <a:ext cx="824752" cy="824752"/>
            </a:xfrm>
            <a:prstGeom prst="rect">
              <a:avLst/>
            </a:prstGeom>
          </p:spPr>
        </p:pic>
      </p:grpSp>
      <p:grpSp>
        <p:nvGrpSpPr>
          <p:cNvPr id="105" name="组合 104"/>
          <p:cNvGrpSpPr/>
          <p:nvPr/>
        </p:nvGrpSpPr>
        <p:grpSpPr>
          <a:xfrm>
            <a:off x="10147222" y="4753828"/>
            <a:ext cx="1884795" cy="1811220"/>
            <a:chOff x="10157372" y="4895212"/>
            <a:chExt cx="1884795" cy="1811220"/>
          </a:xfrm>
        </p:grpSpPr>
        <p:sp>
          <p:nvSpPr>
            <p:cNvPr id="94" name="矩形 93"/>
            <p:cNvSpPr/>
            <p:nvPr/>
          </p:nvSpPr>
          <p:spPr>
            <a:xfrm>
              <a:off x="10158851" y="4895212"/>
              <a:ext cx="1883316" cy="1811219"/>
            </a:xfrm>
            <a:prstGeom prst="rect">
              <a:avLst/>
            </a:prstGeom>
            <a:solidFill>
              <a:srgbClr val="FFFF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5" name="矩形 94"/>
            <p:cNvSpPr/>
            <p:nvPr/>
          </p:nvSpPr>
          <p:spPr>
            <a:xfrm>
              <a:off x="10157372" y="5993573"/>
              <a:ext cx="1884795" cy="712859"/>
            </a:xfrm>
            <a:prstGeom prst="rect">
              <a:avLst/>
            </a:prstGeom>
            <a:solidFill>
              <a:srgbClr val="FFEB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6" name="等腰三角形 95"/>
            <p:cNvSpPr/>
            <p:nvPr/>
          </p:nvSpPr>
          <p:spPr>
            <a:xfrm flipH="1">
              <a:off x="11535765" y="6221742"/>
              <a:ext cx="263913" cy="230599"/>
            </a:xfrm>
            <a:prstGeom prst="triangle">
              <a:avLst/>
            </a:prstGeom>
            <a:solidFill>
              <a:srgbClr val="626061"/>
            </a:solidFill>
            <a:ln>
              <a:noFill/>
            </a:ln>
            <a:scene3d>
              <a:camera prst="orthographicFront">
                <a:rot lat="0" lon="0" rev="180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7" name="文本框 96"/>
            <p:cNvSpPr txBox="1"/>
            <p:nvPr/>
          </p:nvSpPr>
          <p:spPr>
            <a:xfrm>
              <a:off x="10363644" y="6149253"/>
              <a:ext cx="1073141" cy="400110"/>
            </a:xfrm>
            <a:prstGeom prst="rect">
              <a:avLst/>
            </a:prstGeom>
            <a:noFill/>
          </p:spPr>
          <p:txBody>
            <a:bodyPr wrap="square" rtlCol="0">
              <a:spAutoFit/>
            </a:bodyPr>
            <a:lstStyle/>
            <a:p>
              <a:r>
                <a:rPr lang="en-US" altLang="zh-CN" sz="2000" dirty="0" smtClean="0">
                  <a:solidFill>
                    <a:srgbClr val="626061"/>
                  </a:solidFill>
                  <a:latin typeface="Adobe 黑体 Std R" panose="020B0400000000000000" pitchFamily="34" charset="-122"/>
                  <a:ea typeface="Adobe 黑体 Std R" panose="020B0400000000000000" pitchFamily="34" charset="-122"/>
                </a:rPr>
                <a:t>ingress</a:t>
              </a:r>
              <a:endParaRPr lang="zh-CN" altLang="en-US" sz="2000" dirty="0">
                <a:solidFill>
                  <a:srgbClr val="626061"/>
                </a:solidFill>
                <a:latin typeface="Adobe 黑体 Std R" panose="020B0400000000000000" pitchFamily="34" charset="-122"/>
                <a:ea typeface="Adobe 黑体 Std R" panose="020B0400000000000000" pitchFamily="34" charset="-122"/>
              </a:endParaRPr>
            </a:p>
          </p:txBody>
        </p:sp>
        <p:pic>
          <p:nvPicPr>
            <p:cNvPr id="98" name="图片 97"/>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0645038" y="5017922"/>
              <a:ext cx="897811" cy="897811"/>
            </a:xfrm>
            <a:prstGeom prst="rect">
              <a:avLst/>
            </a:prstGeom>
          </p:spPr>
        </p:pic>
      </p:grpSp>
      <p:grpSp>
        <p:nvGrpSpPr>
          <p:cNvPr id="54" name="组合 53"/>
          <p:cNvGrpSpPr/>
          <p:nvPr/>
        </p:nvGrpSpPr>
        <p:grpSpPr>
          <a:xfrm>
            <a:off x="-1" y="753521"/>
            <a:ext cx="12191999" cy="6104478"/>
            <a:chOff x="0" y="759354"/>
            <a:chExt cx="12191999" cy="6104478"/>
          </a:xfrm>
        </p:grpSpPr>
        <p:sp>
          <p:nvSpPr>
            <p:cNvPr id="58" name="矩形 57"/>
            <p:cNvSpPr/>
            <p:nvPr/>
          </p:nvSpPr>
          <p:spPr>
            <a:xfrm>
              <a:off x="0" y="759354"/>
              <a:ext cx="12191999" cy="6098646"/>
            </a:xfrm>
            <a:prstGeom prst="rect">
              <a:avLst/>
            </a:prstGeom>
            <a:solidFill>
              <a:srgbClr val="FFFF8D"/>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矩形 58"/>
            <p:cNvSpPr/>
            <p:nvPr/>
          </p:nvSpPr>
          <p:spPr>
            <a:xfrm>
              <a:off x="3668333" y="6084072"/>
              <a:ext cx="4853394" cy="779760"/>
            </a:xfrm>
            <a:prstGeom prst="rect">
              <a:avLst/>
            </a:prstGeom>
            <a:solidFill>
              <a:srgbClr val="FFEB3C"/>
            </a:solidFill>
            <a:ln>
              <a:noFill/>
            </a:ln>
            <a:effectLst>
              <a:outerShdw blurRad="50800" dist="25400" dir="5400000" sx="102000" sy="102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文本框 62"/>
            <p:cNvSpPr txBox="1"/>
            <p:nvPr/>
          </p:nvSpPr>
          <p:spPr>
            <a:xfrm>
              <a:off x="3932245" y="6212154"/>
              <a:ext cx="1947845" cy="584775"/>
            </a:xfrm>
            <a:prstGeom prst="rect">
              <a:avLst/>
            </a:prstGeom>
            <a:noFill/>
          </p:spPr>
          <p:txBody>
            <a:bodyPr wrap="square" rtlCol="0">
              <a:spAutoFit/>
            </a:bodyPr>
            <a:lstStyle/>
            <a:p>
              <a:r>
                <a:rPr lang="en-US" altLang="zh-CN" sz="3200" dirty="0" smtClean="0">
                  <a:solidFill>
                    <a:srgbClr val="6B696A"/>
                  </a:solidFill>
                  <a:latin typeface="Roboto" pitchFamily="2" charset="0"/>
                  <a:ea typeface="Roboto" pitchFamily="2" charset="0"/>
                </a:rPr>
                <a:t>Features</a:t>
              </a:r>
              <a:endParaRPr lang="zh-CN" altLang="en-US" sz="3200" dirty="0">
                <a:solidFill>
                  <a:srgbClr val="6B696A"/>
                </a:solidFill>
                <a:latin typeface="Roboto" pitchFamily="2" charset="0"/>
                <a:ea typeface="Adobe 黑体 Std R" panose="020B0400000000000000" pitchFamily="34" charset="-122"/>
              </a:endParaRPr>
            </a:p>
          </p:txBody>
        </p:sp>
      </p:grpSp>
      <p:grpSp>
        <p:nvGrpSpPr>
          <p:cNvPr id="65" name="组合 64"/>
          <p:cNvGrpSpPr/>
          <p:nvPr/>
        </p:nvGrpSpPr>
        <p:grpSpPr>
          <a:xfrm>
            <a:off x="7595477" y="5649517"/>
            <a:ext cx="773723" cy="745589"/>
            <a:chOff x="7592877" y="5685542"/>
            <a:chExt cx="773723" cy="745589"/>
          </a:xfrm>
        </p:grpSpPr>
        <p:sp>
          <p:nvSpPr>
            <p:cNvPr id="66" name="椭圆 65"/>
            <p:cNvSpPr/>
            <p:nvPr/>
          </p:nvSpPr>
          <p:spPr>
            <a:xfrm>
              <a:off x="7592877" y="5685542"/>
              <a:ext cx="773723" cy="745589"/>
            </a:xfrm>
            <a:prstGeom prst="ellipse">
              <a:avLst/>
            </a:prstGeom>
            <a:solidFill>
              <a:schemeClr val="bg1"/>
            </a:solidFill>
            <a:ln>
              <a:noFill/>
            </a:ln>
            <a:effectLst>
              <a:outerShdw blurRad="50800" dist="12700" dir="5400000" sx="104000" sy="104000" algn="t" rotWithShape="0">
                <a:prstClr val="black">
                  <a:alpha val="5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等腰三角形 66"/>
            <p:cNvSpPr/>
            <p:nvPr/>
          </p:nvSpPr>
          <p:spPr>
            <a:xfrm>
              <a:off x="7761622" y="5863885"/>
              <a:ext cx="386862" cy="333502"/>
            </a:xfrm>
            <a:prstGeom prst="triangle">
              <a:avLst/>
            </a:prstGeom>
            <a:solidFill>
              <a:srgbClr val="6B696A"/>
            </a:solidFill>
            <a:ln>
              <a:noFill/>
            </a:ln>
            <a:scene3d>
              <a:camera prst="orthographicFront">
                <a:rot lat="0" lon="0" rev="180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sp>
        <p:nvSpPr>
          <p:cNvPr id="68" name="左箭头 67"/>
          <p:cNvSpPr/>
          <p:nvPr/>
        </p:nvSpPr>
        <p:spPr>
          <a:xfrm>
            <a:off x="189995" y="1133102"/>
            <a:ext cx="385758" cy="279902"/>
          </a:xfrm>
          <a:prstGeom prst="leftArrow">
            <a:avLst/>
          </a:prstGeom>
          <a:solidFill>
            <a:srgbClr val="6B696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69" name="矩形 68"/>
          <p:cNvSpPr/>
          <p:nvPr/>
        </p:nvSpPr>
        <p:spPr>
          <a:xfrm>
            <a:off x="1442984" y="1095647"/>
            <a:ext cx="9130095" cy="4361094"/>
          </a:xfrm>
          <a:prstGeom prst="rect">
            <a:avLst/>
          </a:prstGeom>
          <a:solidFill>
            <a:schemeClr val="bg1"/>
          </a:solidFill>
          <a:ln>
            <a:noFill/>
          </a:ln>
          <a:effectLst>
            <a:outerShdw blurRad="50800" dist="25400" dir="5400000" sx="101000" sy="101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70" name="文本框 69"/>
          <p:cNvSpPr txBox="1"/>
          <p:nvPr/>
        </p:nvSpPr>
        <p:spPr>
          <a:xfrm>
            <a:off x="1975486" y="1428897"/>
            <a:ext cx="3622858" cy="584775"/>
          </a:xfrm>
          <a:prstGeom prst="rect">
            <a:avLst/>
          </a:prstGeom>
          <a:noFill/>
        </p:spPr>
        <p:txBody>
          <a:bodyPr wrap="square" rtlCol="0">
            <a:spAutoFit/>
          </a:bodyPr>
          <a:lstStyle/>
          <a:p>
            <a:r>
              <a:rPr lang="en-US" altLang="zh-CN" sz="3200" dirty="0" smtClean="0">
                <a:solidFill>
                  <a:srgbClr val="6B696A"/>
                </a:solidFill>
                <a:latin typeface="Roboto" pitchFamily="2" charset="0"/>
                <a:ea typeface="Roboto" pitchFamily="2" charset="0"/>
              </a:rPr>
              <a:t>Anonymous or not</a:t>
            </a:r>
            <a:endParaRPr lang="zh-CN" altLang="en-US" sz="3200" dirty="0">
              <a:solidFill>
                <a:srgbClr val="6B696A"/>
              </a:solidFill>
              <a:latin typeface="Roboto" pitchFamily="2" charset="0"/>
              <a:ea typeface="Adobe 黑体 Std R" panose="020B0400000000000000" pitchFamily="34" charset="-122"/>
            </a:endParaRPr>
          </a:p>
        </p:txBody>
      </p:sp>
      <p:sp>
        <p:nvSpPr>
          <p:cNvPr id="74" name="文本框 73"/>
          <p:cNvSpPr txBox="1"/>
          <p:nvPr/>
        </p:nvSpPr>
        <p:spPr>
          <a:xfrm>
            <a:off x="1969676" y="2161185"/>
            <a:ext cx="3622858" cy="584775"/>
          </a:xfrm>
          <a:prstGeom prst="rect">
            <a:avLst/>
          </a:prstGeom>
          <a:noFill/>
        </p:spPr>
        <p:txBody>
          <a:bodyPr wrap="square" rtlCol="0">
            <a:spAutoFit/>
          </a:bodyPr>
          <a:lstStyle/>
          <a:p>
            <a:r>
              <a:rPr lang="en-US" altLang="zh-CN" sz="3200" dirty="0" smtClean="0">
                <a:solidFill>
                  <a:srgbClr val="6B696A"/>
                </a:solidFill>
                <a:latin typeface="Roboto" pitchFamily="2" charset="0"/>
                <a:ea typeface="Adobe 黑体 Std R" panose="020B0400000000000000" pitchFamily="34" charset="-122"/>
              </a:rPr>
              <a:t>Cross-platform</a:t>
            </a:r>
            <a:endParaRPr lang="zh-CN" altLang="en-US" sz="3200" dirty="0">
              <a:solidFill>
                <a:srgbClr val="6B696A"/>
              </a:solidFill>
              <a:latin typeface="Roboto" pitchFamily="2" charset="0"/>
              <a:ea typeface="Adobe 黑体 Std R" panose="020B0400000000000000" pitchFamily="34" charset="-122"/>
            </a:endParaRPr>
          </a:p>
        </p:txBody>
      </p:sp>
      <p:grpSp>
        <p:nvGrpSpPr>
          <p:cNvPr id="3" name="组合 2"/>
          <p:cNvGrpSpPr/>
          <p:nvPr/>
        </p:nvGrpSpPr>
        <p:grpSpPr>
          <a:xfrm>
            <a:off x="2656634" y="2851234"/>
            <a:ext cx="2947688" cy="2304019"/>
            <a:chOff x="2656634" y="2851234"/>
            <a:chExt cx="2947688" cy="2304019"/>
          </a:xfrm>
        </p:grpSpPr>
        <p:sp>
          <p:nvSpPr>
            <p:cNvPr id="75" name="文本框 74"/>
            <p:cNvSpPr txBox="1"/>
            <p:nvPr/>
          </p:nvSpPr>
          <p:spPr>
            <a:xfrm>
              <a:off x="2656634" y="2851234"/>
              <a:ext cx="2947688" cy="523220"/>
            </a:xfrm>
            <a:prstGeom prst="rect">
              <a:avLst/>
            </a:prstGeom>
            <a:noFill/>
          </p:spPr>
          <p:txBody>
            <a:bodyPr wrap="square" rtlCol="0">
              <a:spAutoFit/>
            </a:bodyPr>
            <a:lstStyle/>
            <a:p>
              <a:r>
                <a:rPr lang="en-US" altLang="zh-CN" sz="2800" dirty="0" smtClean="0">
                  <a:solidFill>
                    <a:srgbClr val="6B696A"/>
                  </a:solidFill>
                  <a:latin typeface="Roboto" pitchFamily="2" charset="0"/>
                  <a:ea typeface="Adobe 黑体 Std R" panose="020B0400000000000000" pitchFamily="34" charset="-122"/>
                </a:rPr>
                <a:t>*Our website</a:t>
              </a:r>
            </a:p>
          </p:txBody>
        </p:sp>
        <p:sp>
          <p:nvSpPr>
            <p:cNvPr id="76" name="文本框 75"/>
            <p:cNvSpPr txBox="1"/>
            <p:nvPr/>
          </p:nvSpPr>
          <p:spPr>
            <a:xfrm>
              <a:off x="2656634" y="3444834"/>
              <a:ext cx="2947688" cy="523220"/>
            </a:xfrm>
            <a:prstGeom prst="rect">
              <a:avLst/>
            </a:prstGeom>
            <a:noFill/>
          </p:spPr>
          <p:txBody>
            <a:bodyPr wrap="square" rtlCol="0">
              <a:spAutoFit/>
            </a:bodyPr>
            <a:lstStyle/>
            <a:p>
              <a:r>
                <a:rPr lang="en-US" altLang="zh-CN" sz="2800" dirty="0" smtClean="0">
                  <a:solidFill>
                    <a:srgbClr val="6B696A"/>
                  </a:solidFill>
                  <a:latin typeface="Roboto" pitchFamily="2" charset="0"/>
                  <a:ea typeface="Adobe 黑体 Std R" panose="020B0400000000000000" pitchFamily="34" charset="-122"/>
                </a:rPr>
                <a:t>*Renren</a:t>
              </a:r>
            </a:p>
          </p:txBody>
        </p:sp>
        <p:sp>
          <p:nvSpPr>
            <p:cNvPr id="77" name="文本框 74"/>
            <p:cNvSpPr txBox="1"/>
            <p:nvPr/>
          </p:nvSpPr>
          <p:spPr>
            <a:xfrm>
              <a:off x="2656634" y="4038434"/>
              <a:ext cx="2947688" cy="52322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800" dirty="0" smtClean="0">
                  <a:solidFill>
                    <a:srgbClr val="6B696A"/>
                  </a:solidFill>
                  <a:latin typeface="Roboto" pitchFamily="2" charset="0"/>
                  <a:ea typeface="Adobe 黑体 Std R" panose="020B0400000000000000" pitchFamily="34" charset="-122"/>
                </a:rPr>
                <a:t>*Wechat</a:t>
              </a:r>
            </a:p>
          </p:txBody>
        </p:sp>
        <p:sp>
          <p:nvSpPr>
            <p:cNvPr id="78" name="文本框 74"/>
            <p:cNvSpPr txBox="1"/>
            <p:nvPr/>
          </p:nvSpPr>
          <p:spPr>
            <a:xfrm>
              <a:off x="2656634" y="4632033"/>
              <a:ext cx="2947688" cy="52322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800" dirty="0" smtClean="0">
                  <a:solidFill>
                    <a:srgbClr val="6B696A"/>
                  </a:solidFill>
                  <a:latin typeface="Roboto" pitchFamily="2" charset="0"/>
                  <a:ea typeface="Adobe 黑体 Std R" panose="020B0400000000000000" pitchFamily="34" charset="-122"/>
                </a:rPr>
                <a:t>*Microblog</a:t>
              </a:r>
            </a:p>
          </p:txBody>
        </p:sp>
      </p:grpSp>
      <p:pic>
        <p:nvPicPr>
          <p:cNvPr id="9" name="图片 8"/>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5838530" y="1337624"/>
            <a:ext cx="3867577" cy="3867577"/>
          </a:xfrm>
          <a:prstGeom prst="rect">
            <a:avLst/>
          </a:prstGeom>
        </p:spPr>
      </p:pic>
    </p:spTree>
    <p:extLst>
      <p:ext uri="{BB962C8B-B14F-4D97-AF65-F5344CB8AC3E}">
        <p14:creationId xmlns:p14="http://schemas.microsoft.com/office/powerpoint/2010/main" val="6864626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2" presetClass="emph" presetSubtype="0" fill="hold" nodeType="withEffect">
                                  <p:stCondLst>
                                    <p:cond delay="0"/>
                                  </p:stCondLst>
                                  <p:childTnLst>
                                    <p:animRot by="120000">
                                      <p:cBhvr>
                                        <p:cTn id="6" dur="50" fill="hold">
                                          <p:stCondLst>
                                            <p:cond delay="0"/>
                                          </p:stCondLst>
                                        </p:cTn>
                                        <p:tgtEl>
                                          <p:spTgt spid="41"/>
                                        </p:tgtEl>
                                        <p:attrNameLst>
                                          <p:attrName>r</p:attrName>
                                        </p:attrNameLst>
                                      </p:cBhvr>
                                    </p:animRot>
                                    <p:animRot by="-240000">
                                      <p:cBhvr>
                                        <p:cTn id="7" dur="100" fill="hold">
                                          <p:stCondLst>
                                            <p:cond delay="100"/>
                                          </p:stCondLst>
                                        </p:cTn>
                                        <p:tgtEl>
                                          <p:spTgt spid="41"/>
                                        </p:tgtEl>
                                        <p:attrNameLst>
                                          <p:attrName>r</p:attrName>
                                        </p:attrNameLst>
                                      </p:cBhvr>
                                    </p:animRot>
                                    <p:animRot by="240000">
                                      <p:cBhvr>
                                        <p:cTn id="8" dur="100" fill="hold">
                                          <p:stCondLst>
                                            <p:cond delay="200"/>
                                          </p:stCondLst>
                                        </p:cTn>
                                        <p:tgtEl>
                                          <p:spTgt spid="41"/>
                                        </p:tgtEl>
                                        <p:attrNameLst>
                                          <p:attrName>r</p:attrName>
                                        </p:attrNameLst>
                                      </p:cBhvr>
                                    </p:animRot>
                                    <p:animRot by="-240000">
                                      <p:cBhvr>
                                        <p:cTn id="9" dur="100" fill="hold">
                                          <p:stCondLst>
                                            <p:cond delay="300"/>
                                          </p:stCondLst>
                                        </p:cTn>
                                        <p:tgtEl>
                                          <p:spTgt spid="41"/>
                                        </p:tgtEl>
                                        <p:attrNameLst>
                                          <p:attrName>r</p:attrName>
                                        </p:attrNameLst>
                                      </p:cBhvr>
                                    </p:animRot>
                                    <p:animRot by="120000">
                                      <p:cBhvr>
                                        <p:cTn id="10" dur="100" fill="hold">
                                          <p:stCondLst>
                                            <p:cond delay="400"/>
                                          </p:stCondLst>
                                        </p:cTn>
                                        <p:tgtEl>
                                          <p:spTgt spid="41"/>
                                        </p:tgtEl>
                                        <p:attrNameLst>
                                          <p:attrName>r</p:attrName>
                                        </p:attrNameLst>
                                      </p:cBhvr>
                                    </p:animRot>
                                  </p:childTnLst>
                                </p:cTn>
                              </p:par>
                            </p:childTnLst>
                          </p:cTn>
                        </p:par>
                        <p:par>
                          <p:cTn id="11" fill="hold">
                            <p:stCondLst>
                              <p:cond delay="500"/>
                            </p:stCondLst>
                            <p:childTnLst>
                              <p:par>
                                <p:cTn id="12" presetID="2" presetClass="entr" presetSubtype="8" decel="46000" fill="hold" nodeType="afterEffect">
                                  <p:stCondLst>
                                    <p:cond delay="200"/>
                                  </p:stCondLst>
                                  <p:childTnLst>
                                    <p:set>
                                      <p:cBhvr>
                                        <p:cTn id="13" dur="1" fill="hold">
                                          <p:stCondLst>
                                            <p:cond delay="0"/>
                                          </p:stCondLst>
                                        </p:cTn>
                                        <p:tgtEl>
                                          <p:spTgt spid="54"/>
                                        </p:tgtEl>
                                        <p:attrNameLst>
                                          <p:attrName>style.visibility</p:attrName>
                                        </p:attrNameLst>
                                      </p:cBhvr>
                                      <p:to>
                                        <p:strVal val="visible"/>
                                      </p:to>
                                    </p:set>
                                    <p:anim calcmode="lin" valueType="num">
                                      <p:cBhvr additive="base">
                                        <p:cTn id="14" dur="500" fill="hold"/>
                                        <p:tgtEl>
                                          <p:spTgt spid="54"/>
                                        </p:tgtEl>
                                        <p:attrNameLst>
                                          <p:attrName>ppt_x</p:attrName>
                                        </p:attrNameLst>
                                      </p:cBhvr>
                                      <p:tavLst>
                                        <p:tav tm="0">
                                          <p:val>
                                            <p:strVal val="0-#ppt_w/2"/>
                                          </p:val>
                                        </p:tav>
                                        <p:tav tm="100000">
                                          <p:val>
                                            <p:strVal val="#ppt_x"/>
                                          </p:val>
                                        </p:tav>
                                      </p:tavLst>
                                    </p:anim>
                                    <p:anim calcmode="lin" valueType="num">
                                      <p:cBhvr additive="base">
                                        <p:cTn id="15" dur="500" fill="hold"/>
                                        <p:tgtEl>
                                          <p:spTgt spid="54"/>
                                        </p:tgtEl>
                                        <p:attrNameLst>
                                          <p:attrName>ppt_y</p:attrName>
                                        </p:attrNameLst>
                                      </p:cBhvr>
                                      <p:tavLst>
                                        <p:tav tm="0">
                                          <p:val>
                                            <p:strVal val="#ppt_y"/>
                                          </p:val>
                                        </p:tav>
                                        <p:tav tm="100000">
                                          <p:val>
                                            <p:strVal val="#ppt_y"/>
                                          </p:val>
                                        </p:tav>
                                      </p:tavLst>
                                    </p:anim>
                                  </p:childTnLst>
                                </p:cTn>
                              </p:par>
                            </p:childTnLst>
                          </p:cTn>
                        </p:par>
                        <p:par>
                          <p:cTn id="16" fill="hold">
                            <p:stCondLst>
                              <p:cond delay="1200"/>
                            </p:stCondLst>
                            <p:childTnLst>
                              <p:par>
                                <p:cTn id="17" presetID="53" presetClass="entr" presetSubtype="16" fill="hold" nodeType="afterEffect">
                                  <p:stCondLst>
                                    <p:cond delay="0"/>
                                  </p:stCondLst>
                                  <p:childTnLst>
                                    <p:set>
                                      <p:cBhvr>
                                        <p:cTn id="18" dur="1" fill="hold">
                                          <p:stCondLst>
                                            <p:cond delay="0"/>
                                          </p:stCondLst>
                                        </p:cTn>
                                        <p:tgtEl>
                                          <p:spTgt spid="65"/>
                                        </p:tgtEl>
                                        <p:attrNameLst>
                                          <p:attrName>style.visibility</p:attrName>
                                        </p:attrNameLst>
                                      </p:cBhvr>
                                      <p:to>
                                        <p:strVal val="visible"/>
                                      </p:to>
                                    </p:set>
                                    <p:anim calcmode="lin" valueType="num">
                                      <p:cBhvr>
                                        <p:cTn id="19" dur="250" fill="hold"/>
                                        <p:tgtEl>
                                          <p:spTgt spid="65"/>
                                        </p:tgtEl>
                                        <p:attrNameLst>
                                          <p:attrName>ppt_w</p:attrName>
                                        </p:attrNameLst>
                                      </p:cBhvr>
                                      <p:tavLst>
                                        <p:tav tm="0">
                                          <p:val>
                                            <p:fltVal val="0"/>
                                          </p:val>
                                        </p:tav>
                                        <p:tav tm="100000">
                                          <p:val>
                                            <p:strVal val="#ppt_w"/>
                                          </p:val>
                                        </p:tav>
                                      </p:tavLst>
                                    </p:anim>
                                    <p:anim calcmode="lin" valueType="num">
                                      <p:cBhvr>
                                        <p:cTn id="20" dur="250" fill="hold"/>
                                        <p:tgtEl>
                                          <p:spTgt spid="65"/>
                                        </p:tgtEl>
                                        <p:attrNameLst>
                                          <p:attrName>ppt_h</p:attrName>
                                        </p:attrNameLst>
                                      </p:cBhvr>
                                      <p:tavLst>
                                        <p:tav tm="0">
                                          <p:val>
                                            <p:fltVal val="0"/>
                                          </p:val>
                                        </p:tav>
                                        <p:tav tm="100000">
                                          <p:val>
                                            <p:strVal val="#ppt_h"/>
                                          </p:val>
                                        </p:tav>
                                      </p:tavLst>
                                    </p:anim>
                                    <p:animEffect transition="in" filter="fade">
                                      <p:cBhvr>
                                        <p:cTn id="21" dur="250"/>
                                        <p:tgtEl>
                                          <p:spTgt spid="65"/>
                                        </p:tgtEl>
                                      </p:cBhvr>
                                    </p:animEffect>
                                  </p:childTnLst>
                                </p:cTn>
                              </p:par>
                              <p:par>
                                <p:cTn id="22" presetID="42" presetClass="entr" presetSubtype="0" fill="hold" grpId="0" nodeType="withEffect">
                                  <p:stCondLst>
                                    <p:cond delay="0"/>
                                  </p:stCondLst>
                                  <p:childTnLst>
                                    <p:set>
                                      <p:cBhvr>
                                        <p:cTn id="23" dur="1" fill="hold">
                                          <p:stCondLst>
                                            <p:cond delay="0"/>
                                          </p:stCondLst>
                                        </p:cTn>
                                        <p:tgtEl>
                                          <p:spTgt spid="69"/>
                                        </p:tgtEl>
                                        <p:attrNameLst>
                                          <p:attrName>style.visibility</p:attrName>
                                        </p:attrNameLst>
                                      </p:cBhvr>
                                      <p:to>
                                        <p:strVal val="visible"/>
                                      </p:to>
                                    </p:set>
                                    <p:animEffect transition="in" filter="fade">
                                      <p:cBhvr>
                                        <p:cTn id="24" dur="300"/>
                                        <p:tgtEl>
                                          <p:spTgt spid="69"/>
                                        </p:tgtEl>
                                      </p:cBhvr>
                                    </p:animEffect>
                                    <p:anim calcmode="lin" valueType="num">
                                      <p:cBhvr>
                                        <p:cTn id="25" dur="300" fill="hold"/>
                                        <p:tgtEl>
                                          <p:spTgt spid="69"/>
                                        </p:tgtEl>
                                        <p:attrNameLst>
                                          <p:attrName>ppt_x</p:attrName>
                                        </p:attrNameLst>
                                      </p:cBhvr>
                                      <p:tavLst>
                                        <p:tav tm="0">
                                          <p:val>
                                            <p:strVal val="#ppt_x"/>
                                          </p:val>
                                        </p:tav>
                                        <p:tav tm="100000">
                                          <p:val>
                                            <p:strVal val="#ppt_x"/>
                                          </p:val>
                                        </p:tav>
                                      </p:tavLst>
                                    </p:anim>
                                    <p:anim calcmode="lin" valueType="num">
                                      <p:cBhvr>
                                        <p:cTn id="26" dur="300" fill="hold"/>
                                        <p:tgtEl>
                                          <p:spTgt spid="69"/>
                                        </p:tgtEl>
                                        <p:attrNameLst>
                                          <p:attrName>ppt_y</p:attrName>
                                        </p:attrNameLst>
                                      </p:cBhvr>
                                      <p:tavLst>
                                        <p:tav tm="0">
                                          <p:val>
                                            <p:strVal val="#ppt_y+.1"/>
                                          </p:val>
                                        </p:tav>
                                        <p:tav tm="100000">
                                          <p:val>
                                            <p:strVal val="#ppt_y"/>
                                          </p:val>
                                        </p:tav>
                                      </p:tavLst>
                                    </p:anim>
                                  </p:childTnLst>
                                </p:cTn>
                              </p:par>
                            </p:childTnLst>
                          </p:cTn>
                        </p:par>
                        <p:par>
                          <p:cTn id="27" fill="hold">
                            <p:stCondLst>
                              <p:cond delay="1500"/>
                            </p:stCondLst>
                            <p:childTnLst>
                              <p:par>
                                <p:cTn id="28" presetID="1" presetClass="entr" presetSubtype="0" fill="hold" grpId="0" nodeType="afterEffect">
                                  <p:stCondLst>
                                    <p:cond delay="0"/>
                                  </p:stCondLst>
                                  <p:childTnLst>
                                    <p:set>
                                      <p:cBhvr>
                                        <p:cTn id="29" dur="1" fill="hold">
                                          <p:stCondLst>
                                            <p:cond delay="0"/>
                                          </p:stCondLst>
                                        </p:cTn>
                                        <p:tgtEl>
                                          <p:spTgt spid="68"/>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70"/>
                                        </p:tgtEl>
                                        <p:attrNameLst>
                                          <p:attrName>style.visibility</p:attrName>
                                        </p:attrNameLst>
                                      </p:cBhvr>
                                      <p:to>
                                        <p:strVal val="visible"/>
                                      </p:to>
                                    </p:set>
                                    <p:animEffect transition="in" filter="fade">
                                      <p:cBhvr>
                                        <p:cTn id="34" dur="300"/>
                                        <p:tgtEl>
                                          <p:spTgt spid="70"/>
                                        </p:tgtEl>
                                      </p:cBhvr>
                                    </p:animEffect>
                                    <p:anim calcmode="lin" valueType="num">
                                      <p:cBhvr>
                                        <p:cTn id="35" dur="300" fill="hold"/>
                                        <p:tgtEl>
                                          <p:spTgt spid="70"/>
                                        </p:tgtEl>
                                        <p:attrNameLst>
                                          <p:attrName>ppt_x</p:attrName>
                                        </p:attrNameLst>
                                      </p:cBhvr>
                                      <p:tavLst>
                                        <p:tav tm="0">
                                          <p:val>
                                            <p:strVal val="#ppt_x"/>
                                          </p:val>
                                        </p:tav>
                                        <p:tav tm="100000">
                                          <p:val>
                                            <p:strVal val="#ppt_x"/>
                                          </p:val>
                                        </p:tav>
                                      </p:tavLst>
                                    </p:anim>
                                    <p:anim calcmode="lin" valueType="num">
                                      <p:cBhvr>
                                        <p:cTn id="36" dur="300" fill="hold"/>
                                        <p:tgtEl>
                                          <p:spTgt spid="70"/>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grpId="0" nodeType="clickEffect">
                                  <p:stCondLst>
                                    <p:cond delay="0"/>
                                  </p:stCondLst>
                                  <p:childTnLst>
                                    <p:set>
                                      <p:cBhvr>
                                        <p:cTn id="40" dur="1" fill="hold">
                                          <p:stCondLst>
                                            <p:cond delay="0"/>
                                          </p:stCondLst>
                                        </p:cTn>
                                        <p:tgtEl>
                                          <p:spTgt spid="74"/>
                                        </p:tgtEl>
                                        <p:attrNameLst>
                                          <p:attrName>style.visibility</p:attrName>
                                        </p:attrNameLst>
                                      </p:cBhvr>
                                      <p:to>
                                        <p:strVal val="visible"/>
                                      </p:to>
                                    </p:set>
                                    <p:animEffect transition="in" filter="fade">
                                      <p:cBhvr>
                                        <p:cTn id="41" dur="300"/>
                                        <p:tgtEl>
                                          <p:spTgt spid="74"/>
                                        </p:tgtEl>
                                      </p:cBhvr>
                                    </p:animEffect>
                                    <p:anim calcmode="lin" valueType="num">
                                      <p:cBhvr>
                                        <p:cTn id="42" dur="300" fill="hold"/>
                                        <p:tgtEl>
                                          <p:spTgt spid="74"/>
                                        </p:tgtEl>
                                        <p:attrNameLst>
                                          <p:attrName>ppt_x</p:attrName>
                                        </p:attrNameLst>
                                      </p:cBhvr>
                                      <p:tavLst>
                                        <p:tav tm="0">
                                          <p:val>
                                            <p:strVal val="#ppt_x"/>
                                          </p:val>
                                        </p:tav>
                                        <p:tav tm="100000">
                                          <p:val>
                                            <p:strVal val="#ppt_x"/>
                                          </p:val>
                                        </p:tav>
                                      </p:tavLst>
                                    </p:anim>
                                    <p:anim calcmode="lin" valueType="num">
                                      <p:cBhvr>
                                        <p:cTn id="43" dur="300" fill="hold"/>
                                        <p:tgtEl>
                                          <p:spTgt spid="74"/>
                                        </p:tgtEl>
                                        <p:attrNameLst>
                                          <p:attrName>ppt_y</p:attrName>
                                        </p:attrNameLst>
                                      </p:cBhvr>
                                      <p:tavLst>
                                        <p:tav tm="0">
                                          <p:val>
                                            <p:strVal val="#ppt_y+.1"/>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42" presetClass="entr" presetSubtype="0" fill="hold" nodeType="clickEffect">
                                  <p:stCondLst>
                                    <p:cond delay="0"/>
                                  </p:stCondLst>
                                  <p:childTnLst>
                                    <p:set>
                                      <p:cBhvr>
                                        <p:cTn id="47" dur="1" fill="hold">
                                          <p:stCondLst>
                                            <p:cond delay="0"/>
                                          </p:stCondLst>
                                        </p:cTn>
                                        <p:tgtEl>
                                          <p:spTgt spid="3"/>
                                        </p:tgtEl>
                                        <p:attrNameLst>
                                          <p:attrName>style.visibility</p:attrName>
                                        </p:attrNameLst>
                                      </p:cBhvr>
                                      <p:to>
                                        <p:strVal val="visible"/>
                                      </p:to>
                                    </p:set>
                                    <p:animEffect transition="in" filter="fade">
                                      <p:cBhvr>
                                        <p:cTn id="48" dur="300"/>
                                        <p:tgtEl>
                                          <p:spTgt spid="3"/>
                                        </p:tgtEl>
                                      </p:cBhvr>
                                    </p:animEffect>
                                    <p:anim calcmode="lin" valueType="num">
                                      <p:cBhvr>
                                        <p:cTn id="49" dur="300" fill="hold"/>
                                        <p:tgtEl>
                                          <p:spTgt spid="3"/>
                                        </p:tgtEl>
                                        <p:attrNameLst>
                                          <p:attrName>ppt_x</p:attrName>
                                        </p:attrNameLst>
                                      </p:cBhvr>
                                      <p:tavLst>
                                        <p:tav tm="0">
                                          <p:val>
                                            <p:strVal val="#ppt_x"/>
                                          </p:val>
                                        </p:tav>
                                        <p:tav tm="100000">
                                          <p:val>
                                            <p:strVal val="#ppt_x"/>
                                          </p:val>
                                        </p:tav>
                                      </p:tavLst>
                                    </p:anim>
                                    <p:anim calcmode="lin" valueType="num">
                                      <p:cBhvr>
                                        <p:cTn id="50" dur="3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42" presetClass="entr" presetSubtype="0" fill="hold" nodeType="clickEffect">
                                  <p:stCondLst>
                                    <p:cond delay="0"/>
                                  </p:stCondLst>
                                  <p:childTnLst>
                                    <p:set>
                                      <p:cBhvr>
                                        <p:cTn id="54" dur="1" fill="hold">
                                          <p:stCondLst>
                                            <p:cond delay="0"/>
                                          </p:stCondLst>
                                        </p:cTn>
                                        <p:tgtEl>
                                          <p:spTgt spid="9"/>
                                        </p:tgtEl>
                                        <p:attrNameLst>
                                          <p:attrName>style.visibility</p:attrName>
                                        </p:attrNameLst>
                                      </p:cBhvr>
                                      <p:to>
                                        <p:strVal val="visible"/>
                                      </p:to>
                                    </p:set>
                                    <p:animEffect transition="in" filter="fade">
                                      <p:cBhvr>
                                        <p:cTn id="55" dur="300"/>
                                        <p:tgtEl>
                                          <p:spTgt spid="9"/>
                                        </p:tgtEl>
                                      </p:cBhvr>
                                    </p:animEffect>
                                    <p:anim calcmode="lin" valueType="num">
                                      <p:cBhvr>
                                        <p:cTn id="56" dur="300" fill="hold"/>
                                        <p:tgtEl>
                                          <p:spTgt spid="9"/>
                                        </p:tgtEl>
                                        <p:attrNameLst>
                                          <p:attrName>ppt_x</p:attrName>
                                        </p:attrNameLst>
                                      </p:cBhvr>
                                      <p:tavLst>
                                        <p:tav tm="0">
                                          <p:val>
                                            <p:strVal val="#ppt_x"/>
                                          </p:val>
                                        </p:tav>
                                        <p:tav tm="100000">
                                          <p:val>
                                            <p:strVal val="#ppt_x"/>
                                          </p:val>
                                        </p:tav>
                                      </p:tavLst>
                                    </p:anim>
                                    <p:anim calcmode="lin" valueType="num">
                                      <p:cBhvr>
                                        <p:cTn id="57" dur="3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1" presetClass="exit" presetSubtype="0" fill="hold" nodeType="clickEffect">
                                  <p:stCondLst>
                                    <p:cond delay="0"/>
                                  </p:stCondLst>
                                  <p:childTnLst>
                                    <p:set>
                                      <p:cBhvr>
                                        <p:cTn id="61" dur="1" fill="hold">
                                          <p:stCondLst>
                                            <p:cond delay="0"/>
                                          </p:stCondLst>
                                        </p:cTn>
                                        <p:tgtEl>
                                          <p:spTgt spid="65"/>
                                        </p:tgtEl>
                                        <p:attrNameLst>
                                          <p:attrName>style.visibility</p:attrName>
                                        </p:attrNameLst>
                                      </p:cBhvr>
                                      <p:to>
                                        <p:strVal val="hidden"/>
                                      </p:to>
                                    </p:set>
                                  </p:childTnLst>
                                </p:cTn>
                              </p:par>
                              <p:par>
                                <p:cTn id="62" presetID="1" presetClass="exit" presetSubtype="0" fill="hold" grpId="1" nodeType="withEffect">
                                  <p:stCondLst>
                                    <p:cond delay="0"/>
                                  </p:stCondLst>
                                  <p:childTnLst>
                                    <p:set>
                                      <p:cBhvr>
                                        <p:cTn id="63" dur="1" fill="hold">
                                          <p:stCondLst>
                                            <p:cond delay="0"/>
                                          </p:stCondLst>
                                        </p:cTn>
                                        <p:tgtEl>
                                          <p:spTgt spid="68"/>
                                        </p:tgtEl>
                                        <p:attrNameLst>
                                          <p:attrName>style.visibility</p:attrName>
                                        </p:attrNameLst>
                                      </p:cBhvr>
                                      <p:to>
                                        <p:strVal val="hidden"/>
                                      </p:to>
                                    </p:set>
                                  </p:childTnLst>
                                </p:cTn>
                              </p:par>
                              <p:par>
                                <p:cTn id="64" presetID="10" presetClass="exit" presetSubtype="0" fill="hold" grpId="1" nodeType="withEffect">
                                  <p:stCondLst>
                                    <p:cond delay="0"/>
                                  </p:stCondLst>
                                  <p:childTnLst>
                                    <p:animEffect transition="out" filter="fade">
                                      <p:cBhvr>
                                        <p:cTn id="65" dur="200"/>
                                        <p:tgtEl>
                                          <p:spTgt spid="69"/>
                                        </p:tgtEl>
                                      </p:cBhvr>
                                    </p:animEffect>
                                    <p:set>
                                      <p:cBhvr>
                                        <p:cTn id="66" dur="1" fill="hold">
                                          <p:stCondLst>
                                            <p:cond delay="199"/>
                                          </p:stCondLst>
                                        </p:cTn>
                                        <p:tgtEl>
                                          <p:spTgt spid="69"/>
                                        </p:tgtEl>
                                        <p:attrNameLst>
                                          <p:attrName>style.visibility</p:attrName>
                                        </p:attrNameLst>
                                      </p:cBhvr>
                                      <p:to>
                                        <p:strVal val="hidden"/>
                                      </p:to>
                                    </p:set>
                                  </p:childTnLst>
                                </p:cTn>
                              </p:par>
                              <p:par>
                                <p:cTn id="67" presetID="42" presetClass="exit" presetSubtype="0" fill="hold" grpId="1" nodeType="withEffect">
                                  <p:stCondLst>
                                    <p:cond delay="0"/>
                                  </p:stCondLst>
                                  <p:childTnLst>
                                    <p:animEffect transition="out" filter="fade">
                                      <p:cBhvr>
                                        <p:cTn id="68" dur="200"/>
                                        <p:tgtEl>
                                          <p:spTgt spid="70"/>
                                        </p:tgtEl>
                                      </p:cBhvr>
                                    </p:animEffect>
                                    <p:anim calcmode="lin" valueType="num">
                                      <p:cBhvr>
                                        <p:cTn id="69" dur="200"/>
                                        <p:tgtEl>
                                          <p:spTgt spid="70"/>
                                        </p:tgtEl>
                                        <p:attrNameLst>
                                          <p:attrName>ppt_x</p:attrName>
                                        </p:attrNameLst>
                                      </p:cBhvr>
                                      <p:tavLst>
                                        <p:tav tm="0">
                                          <p:val>
                                            <p:strVal val="ppt_x"/>
                                          </p:val>
                                        </p:tav>
                                        <p:tav tm="100000">
                                          <p:val>
                                            <p:strVal val="ppt_x"/>
                                          </p:val>
                                        </p:tav>
                                      </p:tavLst>
                                    </p:anim>
                                    <p:anim calcmode="lin" valueType="num">
                                      <p:cBhvr>
                                        <p:cTn id="70" dur="200"/>
                                        <p:tgtEl>
                                          <p:spTgt spid="70"/>
                                        </p:tgtEl>
                                        <p:attrNameLst>
                                          <p:attrName>ppt_y</p:attrName>
                                        </p:attrNameLst>
                                      </p:cBhvr>
                                      <p:tavLst>
                                        <p:tav tm="0">
                                          <p:val>
                                            <p:strVal val="ppt_y"/>
                                          </p:val>
                                        </p:tav>
                                        <p:tav tm="100000">
                                          <p:val>
                                            <p:strVal val="ppt_y+.1"/>
                                          </p:val>
                                        </p:tav>
                                      </p:tavLst>
                                    </p:anim>
                                    <p:set>
                                      <p:cBhvr>
                                        <p:cTn id="71" dur="1" fill="hold">
                                          <p:stCondLst>
                                            <p:cond delay="199"/>
                                          </p:stCondLst>
                                        </p:cTn>
                                        <p:tgtEl>
                                          <p:spTgt spid="70"/>
                                        </p:tgtEl>
                                        <p:attrNameLst>
                                          <p:attrName>style.visibility</p:attrName>
                                        </p:attrNameLst>
                                      </p:cBhvr>
                                      <p:to>
                                        <p:strVal val="hidden"/>
                                      </p:to>
                                    </p:set>
                                  </p:childTnLst>
                                </p:cTn>
                              </p:par>
                              <p:par>
                                <p:cTn id="72" presetID="42" presetClass="exit" presetSubtype="0" fill="hold" grpId="1" nodeType="withEffect">
                                  <p:stCondLst>
                                    <p:cond delay="0"/>
                                  </p:stCondLst>
                                  <p:childTnLst>
                                    <p:animEffect transition="out" filter="fade">
                                      <p:cBhvr>
                                        <p:cTn id="73" dur="200"/>
                                        <p:tgtEl>
                                          <p:spTgt spid="74"/>
                                        </p:tgtEl>
                                      </p:cBhvr>
                                    </p:animEffect>
                                    <p:anim calcmode="lin" valueType="num">
                                      <p:cBhvr>
                                        <p:cTn id="74" dur="200"/>
                                        <p:tgtEl>
                                          <p:spTgt spid="74"/>
                                        </p:tgtEl>
                                        <p:attrNameLst>
                                          <p:attrName>ppt_x</p:attrName>
                                        </p:attrNameLst>
                                      </p:cBhvr>
                                      <p:tavLst>
                                        <p:tav tm="0">
                                          <p:val>
                                            <p:strVal val="ppt_x"/>
                                          </p:val>
                                        </p:tav>
                                        <p:tav tm="100000">
                                          <p:val>
                                            <p:strVal val="ppt_x"/>
                                          </p:val>
                                        </p:tav>
                                      </p:tavLst>
                                    </p:anim>
                                    <p:anim calcmode="lin" valueType="num">
                                      <p:cBhvr>
                                        <p:cTn id="75" dur="200"/>
                                        <p:tgtEl>
                                          <p:spTgt spid="74"/>
                                        </p:tgtEl>
                                        <p:attrNameLst>
                                          <p:attrName>ppt_y</p:attrName>
                                        </p:attrNameLst>
                                      </p:cBhvr>
                                      <p:tavLst>
                                        <p:tav tm="0">
                                          <p:val>
                                            <p:strVal val="ppt_y"/>
                                          </p:val>
                                        </p:tav>
                                        <p:tav tm="100000">
                                          <p:val>
                                            <p:strVal val="ppt_y+.1"/>
                                          </p:val>
                                        </p:tav>
                                      </p:tavLst>
                                    </p:anim>
                                    <p:set>
                                      <p:cBhvr>
                                        <p:cTn id="76" dur="1" fill="hold">
                                          <p:stCondLst>
                                            <p:cond delay="199"/>
                                          </p:stCondLst>
                                        </p:cTn>
                                        <p:tgtEl>
                                          <p:spTgt spid="74"/>
                                        </p:tgtEl>
                                        <p:attrNameLst>
                                          <p:attrName>style.visibility</p:attrName>
                                        </p:attrNameLst>
                                      </p:cBhvr>
                                      <p:to>
                                        <p:strVal val="hidden"/>
                                      </p:to>
                                    </p:set>
                                  </p:childTnLst>
                                </p:cTn>
                              </p:par>
                              <p:par>
                                <p:cTn id="77" presetID="42" presetClass="exit" presetSubtype="0" fill="hold" nodeType="withEffect">
                                  <p:stCondLst>
                                    <p:cond delay="0"/>
                                  </p:stCondLst>
                                  <p:childTnLst>
                                    <p:animEffect transition="out" filter="fade">
                                      <p:cBhvr>
                                        <p:cTn id="78" dur="200"/>
                                        <p:tgtEl>
                                          <p:spTgt spid="3"/>
                                        </p:tgtEl>
                                      </p:cBhvr>
                                    </p:animEffect>
                                    <p:anim calcmode="lin" valueType="num">
                                      <p:cBhvr>
                                        <p:cTn id="79" dur="200"/>
                                        <p:tgtEl>
                                          <p:spTgt spid="3"/>
                                        </p:tgtEl>
                                        <p:attrNameLst>
                                          <p:attrName>ppt_x</p:attrName>
                                        </p:attrNameLst>
                                      </p:cBhvr>
                                      <p:tavLst>
                                        <p:tav tm="0">
                                          <p:val>
                                            <p:strVal val="ppt_x"/>
                                          </p:val>
                                        </p:tav>
                                        <p:tav tm="100000">
                                          <p:val>
                                            <p:strVal val="ppt_x"/>
                                          </p:val>
                                        </p:tav>
                                      </p:tavLst>
                                    </p:anim>
                                    <p:anim calcmode="lin" valueType="num">
                                      <p:cBhvr>
                                        <p:cTn id="80" dur="200"/>
                                        <p:tgtEl>
                                          <p:spTgt spid="3"/>
                                        </p:tgtEl>
                                        <p:attrNameLst>
                                          <p:attrName>ppt_y</p:attrName>
                                        </p:attrNameLst>
                                      </p:cBhvr>
                                      <p:tavLst>
                                        <p:tav tm="0">
                                          <p:val>
                                            <p:strVal val="ppt_y"/>
                                          </p:val>
                                        </p:tav>
                                        <p:tav tm="100000">
                                          <p:val>
                                            <p:strVal val="ppt_y+.1"/>
                                          </p:val>
                                        </p:tav>
                                      </p:tavLst>
                                    </p:anim>
                                    <p:set>
                                      <p:cBhvr>
                                        <p:cTn id="81" dur="1" fill="hold">
                                          <p:stCondLst>
                                            <p:cond delay="199"/>
                                          </p:stCondLst>
                                        </p:cTn>
                                        <p:tgtEl>
                                          <p:spTgt spid="3"/>
                                        </p:tgtEl>
                                        <p:attrNameLst>
                                          <p:attrName>style.visibility</p:attrName>
                                        </p:attrNameLst>
                                      </p:cBhvr>
                                      <p:to>
                                        <p:strVal val="hidden"/>
                                      </p:to>
                                    </p:set>
                                  </p:childTnLst>
                                </p:cTn>
                              </p:par>
                              <p:par>
                                <p:cTn id="82" presetID="42" presetClass="exit" presetSubtype="0" fill="hold" nodeType="withEffect">
                                  <p:stCondLst>
                                    <p:cond delay="0"/>
                                  </p:stCondLst>
                                  <p:childTnLst>
                                    <p:animEffect transition="out" filter="fade">
                                      <p:cBhvr>
                                        <p:cTn id="83" dur="200"/>
                                        <p:tgtEl>
                                          <p:spTgt spid="9"/>
                                        </p:tgtEl>
                                      </p:cBhvr>
                                    </p:animEffect>
                                    <p:anim calcmode="lin" valueType="num">
                                      <p:cBhvr>
                                        <p:cTn id="84" dur="200"/>
                                        <p:tgtEl>
                                          <p:spTgt spid="9"/>
                                        </p:tgtEl>
                                        <p:attrNameLst>
                                          <p:attrName>ppt_x</p:attrName>
                                        </p:attrNameLst>
                                      </p:cBhvr>
                                      <p:tavLst>
                                        <p:tav tm="0">
                                          <p:val>
                                            <p:strVal val="ppt_x"/>
                                          </p:val>
                                        </p:tav>
                                        <p:tav tm="100000">
                                          <p:val>
                                            <p:strVal val="ppt_x"/>
                                          </p:val>
                                        </p:tav>
                                      </p:tavLst>
                                    </p:anim>
                                    <p:anim calcmode="lin" valueType="num">
                                      <p:cBhvr>
                                        <p:cTn id="85" dur="200"/>
                                        <p:tgtEl>
                                          <p:spTgt spid="9"/>
                                        </p:tgtEl>
                                        <p:attrNameLst>
                                          <p:attrName>ppt_y</p:attrName>
                                        </p:attrNameLst>
                                      </p:cBhvr>
                                      <p:tavLst>
                                        <p:tav tm="0">
                                          <p:val>
                                            <p:strVal val="ppt_y"/>
                                          </p:val>
                                        </p:tav>
                                        <p:tav tm="100000">
                                          <p:val>
                                            <p:strVal val="ppt_y+.1"/>
                                          </p:val>
                                        </p:tav>
                                      </p:tavLst>
                                    </p:anim>
                                    <p:set>
                                      <p:cBhvr>
                                        <p:cTn id="86" dur="1" fill="hold">
                                          <p:stCondLst>
                                            <p:cond delay="199"/>
                                          </p:stCondLst>
                                        </p:cTn>
                                        <p:tgtEl>
                                          <p:spTgt spid="9"/>
                                        </p:tgtEl>
                                        <p:attrNameLst>
                                          <p:attrName>style.visibility</p:attrName>
                                        </p:attrNameLst>
                                      </p:cBhvr>
                                      <p:to>
                                        <p:strVal val="hidden"/>
                                      </p:to>
                                    </p:set>
                                  </p:childTnLst>
                                </p:cTn>
                              </p:par>
                            </p:childTnLst>
                          </p:cTn>
                        </p:par>
                        <p:par>
                          <p:cTn id="87" fill="hold">
                            <p:stCondLst>
                              <p:cond delay="200"/>
                            </p:stCondLst>
                            <p:childTnLst>
                              <p:par>
                                <p:cTn id="88" presetID="2" presetClass="exit" presetSubtype="8" accel="44000" fill="hold" nodeType="afterEffect">
                                  <p:stCondLst>
                                    <p:cond delay="0"/>
                                  </p:stCondLst>
                                  <p:childTnLst>
                                    <p:anim calcmode="lin" valueType="num">
                                      <p:cBhvr additive="base">
                                        <p:cTn id="89" dur="500"/>
                                        <p:tgtEl>
                                          <p:spTgt spid="54"/>
                                        </p:tgtEl>
                                        <p:attrNameLst>
                                          <p:attrName>ppt_x</p:attrName>
                                        </p:attrNameLst>
                                      </p:cBhvr>
                                      <p:tavLst>
                                        <p:tav tm="0">
                                          <p:val>
                                            <p:strVal val="ppt_x"/>
                                          </p:val>
                                        </p:tav>
                                        <p:tav tm="100000">
                                          <p:val>
                                            <p:strVal val="0-ppt_w/2"/>
                                          </p:val>
                                        </p:tav>
                                      </p:tavLst>
                                    </p:anim>
                                    <p:anim calcmode="lin" valueType="num">
                                      <p:cBhvr additive="base">
                                        <p:cTn id="90" dur="500"/>
                                        <p:tgtEl>
                                          <p:spTgt spid="54"/>
                                        </p:tgtEl>
                                        <p:attrNameLst>
                                          <p:attrName>ppt_y</p:attrName>
                                        </p:attrNameLst>
                                      </p:cBhvr>
                                      <p:tavLst>
                                        <p:tav tm="0">
                                          <p:val>
                                            <p:strVal val="ppt_y"/>
                                          </p:val>
                                        </p:tav>
                                        <p:tav tm="100000">
                                          <p:val>
                                            <p:strVal val="ppt_y"/>
                                          </p:val>
                                        </p:tav>
                                      </p:tavLst>
                                    </p:anim>
                                    <p:set>
                                      <p:cBhvr>
                                        <p:cTn id="91" dur="1" fill="hold">
                                          <p:stCondLst>
                                            <p:cond delay="499"/>
                                          </p:stCondLst>
                                        </p:cTn>
                                        <p:tgtEl>
                                          <p:spTgt spid="5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 grpId="0" animBg="1"/>
      <p:bldP spid="68" grpId="1" animBg="1"/>
      <p:bldP spid="69" grpId="0" animBg="1" autoUpdateAnimBg="0"/>
      <p:bldP spid="69" grpId="1" animBg="1"/>
      <p:bldP spid="70" grpId="0"/>
      <p:bldP spid="70" grpId="1"/>
      <p:bldP spid="74" grpId="0"/>
      <p:bldP spid="74" grpId="1"/>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85000"/>
            <a:alpha val="24000"/>
          </a:schemeClr>
        </a:solidFill>
        <a:effectLst/>
      </p:bgPr>
    </p:bg>
    <p:spTree>
      <p:nvGrpSpPr>
        <p:cNvPr id="1" name=""/>
        <p:cNvGrpSpPr/>
        <p:nvPr/>
      </p:nvGrpSpPr>
      <p:grpSpPr>
        <a:xfrm>
          <a:off x="0" y="0"/>
          <a:ext cx="0" cy="0"/>
          <a:chOff x="0" y="0"/>
          <a:chExt cx="0" cy="0"/>
        </a:xfrm>
      </p:grpSpPr>
      <p:sp>
        <p:nvSpPr>
          <p:cNvPr id="14" name="矩形 13"/>
          <p:cNvSpPr/>
          <p:nvPr/>
        </p:nvSpPr>
        <p:spPr>
          <a:xfrm>
            <a:off x="0" y="0"/>
            <a:ext cx="12192000" cy="753521"/>
          </a:xfrm>
          <a:prstGeom prst="rect">
            <a:avLst/>
          </a:prstGeom>
          <a:solidFill>
            <a:srgbClr val="00BC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5" name="图片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1304" y="130517"/>
            <a:ext cx="503483" cy="503483"/>
          </a:xfrm>
          <a:prstGeom prst="ellipse">
            <a:avLst/>
          </a:prstGeom>
          <a:noFill/>
          <a:ln w="31750" cap="rnd">
            <a:solidFill>
              <a:schemeClr val="tx1"/>
            </a:solidFill>
          </a:ln>
          <a:effectLst>
            <a:outerShdw blurRad="50800" dist="38100" dir="5400000" algn="t" rotWithShape="0">
              <a:prstClr val="black">
                <a:alpha val="40000"/>
              </a:prstClr>
            </a:outerShdw>
            <a:softEdge rad="0"/>
          </a:effectLst>
        </p:spPr>
      </p:pic>
      <p:sp>
        <p:nvSpPr>
          <p:cNvPr id="16" name="文本框 15"/>
          <p:cNvSpPr txBox="1"/>
          <p:nvPr/>
        </p:nvSpPr>
        <p:spPr>
          <a:xfrm>
            <a:off x="694609" y="161923"/>
            <a:ext cx="4166600" cy="461665"/>
          </a:xfrm>
          <a:prstGeom prst="rect">
            <a:avLst/>
          </a:prstGeom>
          <a:noFill/>
        </p:spPr>
        <p:txBody>
          <a:bodyPr wrap="square" rtlCol="0">
            <a:spAutoFit/>
          </a:bodyPr>
          <a:lstStyle/>
          <a:p>
            <a:r>
              <a:rPr lang="en-US" altLang="zh-CN" sz="2400" dirty="0">
                <a:solidFill>
                  <a:schemeClr val="bg1"/>
                </a:solidFill>
                <a:latin typeface="Roboto" pitchFamily="2" charset="0"/>
                <a:ea typeface="Roboto" pitchFamily="2" charset="0"/>
              </a:rPr>
              <a:t>New Tsinghua Treehole</a:t>
            </a:r>
          </a:p>
        </p:txBody>
      </p:sp>
      <p:grpSp>
        <p:nvGrpSpPr>
          <p:cNvPr id="41" name="组合 40"/>
          <p:cNvGrpSpPr/>
          <p:nvPr/>
        </p:nvGrpSpPr>
        <p:grpSpPr>
          <a:xfrm>
            <a:off x="159723" y="933524"/>
            <a:ext cx="3835237" cy="3619186"/>
            <a:chOff x="157477" y="1133740"/>
            <a:chExt cx="3835237" cy="3619186"/>
          </a:xfrm>
        </p:grpSpPr>
        <p:sp>
          <p:nvSpPr>
            <p:cNvPr id="29" name="矩形 28"/>
            <p:cNvSpPr/>
            <p:nvPr/>
          </p:nvSpPr>
          <p:spPr>
            <a:xfrm>
              <a:off x="158955" y="1133740"/>
              <a:ext cx="3833759" cy="3619185"/>
            </a:xfrm>
            <a:prstGeom prst="rect">
              <a:avLst/>
            </a:prstGeom>
            <a:solidFill>
              <a:srgbClr val="FFFF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p:cNvSpPr/>
            <p:nvPr/>
          </p:nvSpPr>
          <p:spPr>
            <a:xfrm>
              <a:off x="157477" y="4040067"/>
              <a:ext cx="3835237" cy="712859"/>
            </a:xfrm>
            <a:prstGeom prst="rect">
              <a:avLst/>
            </a:prstGeom>
            <a:solidFill>
              <a:srgbClr val="FFEB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等腰三角形 30"/>
            <p:cNvSpPr/>
            <p:nvPr/>
          </p:nvSpPr>
          <p:spPr>
            <a:xfrm flipH="1">
              <a:off x="3420934" y="4268236"/>
              <a:ext cx="263913" cy="230599"/>
            </a:xfrm>
            <a:prstGeom prst="triangle">
              <a:avLst/>
            </a:prstGeom>
            <a:solidFill>
              <a:srgbClr val="5E6060"/>
            </a:solidFill>
            <a:ln>
              <a:noFill/>
            </a:ln>
            <a:scene3d>
              <a:camera prst="orthographicFront">
                <a:rot lat="0" lon="0" rev="180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6" name="图片 3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46698" y="1838135"/>
              <a:ext cx="1595734" cy="1595734"/>
            </a:xfrm>
            <a:prstGeom prst="rect">
              <a:avLst/>
            </a:prstGeom>
          </p:spPr>
        </p:pic>
        <p:sp>
          <p:nvSpPr>
            <p:cNvPr id="39" name="文本框 38"/>
            <p:cNvSpPr txBox="1"/>
            <p:nvPr/>
          </p:nvSpPr>
          <p:spPr>
            <a:xfrm>
              <a:off x="360169" y="4228623"/>
              <a:ext cx="1742531" cy="400110"/>
            </a:xfrm>
            <a:prstGeom prst="rect">
              <a:avLst/>
            </a:prstGeom>
            <a:noFill/>
          </p:spPr>
          <p:txBody>
            <a:bodyPr wrap="square" rtlCol="0">
              <a:spAutoFit/>
            </a:bodyPr>
            <a:lstStyle/>
            <a:p>
              <a:r>
                <a:rPr lang="en-US" altLang="zh-CN" sz="2000" dirty="0" smtClean="0">
                  <a:solidFill>
                    <a:srgbClr val="5E6060"/>
                  </a:solidFill>
                  <a:latin typeface="Roboto" pitchFamily="2" charset="0"/>
                  <a:ea typeface="Roboto" pitchFamily="2" charset="0"/>
                </a:rPr>
                <a:t>Features</a:t>
              </a:r>
            </a:p>
          </p:txBody>
        </p:sp>
      </p:grpSp>
      <p:grpSp>
        <p:nvGrpSpPr>
          <p:cNvPr id="100" name="组合 99"/>
          <p:cNvGrpSpPr/>
          <p:nvPr/>
        </p:nvGrpSpPr>
        <p:grpSpPr>
          <a:xfrm>
            <a:off x="4178381" y="2945864"/>
            <a:ext cx="3835237" cy="3619186"/>
            <a:chOff x="4178381" y="3087247"/>
            <a:chExt cx="3835237" cy="3619186"/>
          </a:xfrm>
        </p:grpSpPr>
        <p:sp>
          <p:nvSpPr>
            <p:cNvPr id="45" name="矩形 44"/>
            <p:cNvSpPr/>
            <p:nvPr/>
          </p:nvSpPr>
          <p:spPr>
            <a:xfrm>
              <a:off x="4179859" y="3087247"/>
              <a:ext cx="3833759" cy="3619185"/>
            </a:xfrm>
            <a:prstGeom prst="rect">
              <a:avLst/>
            </a:prstGeom>
            <a:solidFill>
              <a:srgbClr val="BA68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nvSpPr>
          <p:spPr>
            <a:xfrm>
              <a:off x="4178381" y="5993574"/>
              <a:ext cx="3835237" cy="712859"/>
            </a:xfrm>
            <a:prstGeom prst="rect">
              <a:avLst/>
            </a:prstGeom>
            <a:solidFill>
              <a:srgbClr val="9C27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等腰三角形 46"/>
            <p:cNvSpPr/>
            <p:nvPr/>
          </p:nvSpPr>
          <p:spPr>
            <a:xfrm flipH="1">
              <a:off x="7441838" y="6221743"/>
              <a:ext cx="263913" cy="230599"/>
            </a:xfrm>
            <a:prstGeom prst="triangle">
              <a:avLst/>
            </a:prstGeom>
            <a:solidFill>
              <a:schemeClr val="bg1"/>
            </a:solidFill>
            <a:ln>
              <a:noFill/>
            </a:ln>
            <a:scene3d>
              <a:camera prst="orthographicFront">
                <a:rot lat="0" lon="0" rev="180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文本框 48"/>
            <p:cNvSpPr txBox="1"/>
            <p:nvPr/>
          </p:nvSpPr>
          <p:spPr>
            <a:xfrm>
              <a:off x="4384653" y="6149254"/>
              <a:ext cx="1921325" cy="400110"/>
            </a:xfrm>
            <a:prstGeom prst="rect">
              <a:avLst/>
            </a:prstGeom>
            <a:noFill/>
          </p:spPr>
          <p:txBody>
            <a:bodyPr wrap="square" rtlCol="0">
              <a:spAutoFit/>
            </a:bodyPr>
            <a:lstStyle/>
            <a:p>
              <a:r>
                <a:rPr lang="en-US" altLang="zh-CN" sz="2000" dirty="0" smtClean="0">
                  <a:solidFill>
                    <a:schemeClr val="bg1"/>
                  </a:solidFill>
                  <a:latin typeface="Roboto" pitchFamily="2" charset="0"/>
                  <a:ea typeface="Roboto" pitchFamily="2" charset="0"/>
                </a:rPr>
                <a:t>Display form</a:t>
              </a:r>
              <a:endParaRPr lang="zh-CN" altLang="en-US" sz="2000" dirty="0">
                <a:solidFill>
                  <a:schemeClr val="bg1"/>
                </a:solidFill>
                <a:latin typeface="Roboto" pitchFamily="2" charset="0"/>
                <a:ea typeface="Adobe 黑体 Std R" panose="020B0400000000000000" pitchFamily="34" charset="-122"/>
              </a:endParaRPr>
            </a:p>
          </p:txBody>
        </p:sp>
        <p:pic>
          <p:nvPicPr>
            <p:cNvPr id="56" name="图片 5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18176" y="3785418"/>
              <a:ext cx="1578869" cy="1578869"/>
            </a:xfrm>
            <a:prstGeom prst="rect">
              <a:avLst/>
            </a:prstGeom>
            <a:noFill/>
            <a:effectLst>
              <a:outerShdw blurRad="50800" dist="38100" dir="2700000" algn="tl" rotWithShape="0">
                <a:prstClr val="black">
                  <a:alpha val="40000"/>
                </a:prstClr>
              </a:outerShdw>
            </a:effectLst>
          </p:spPr>
        </p:pic>
      </p:grpSp>
      <p:grpSp>
        <p:nvGrpSpPr>
          <p:cNvPr id="103" name="组合 102"/>
          <p:cNvGrpSpPr/>
          <p:nvPr/>
        </p:nvGrpSpPr>
        <p:grpSpPr>
          <a:xfrm>
            <a:off x="8201391" y="933524"/>
            <a:ext cx="3835237" cy="3619186"/>
            <a:chOff x="8200620" y="1120347"/>
            <a:chExt cx="3835237" cy="3619186"/>
          </a:xfrm>
        </p:grpSpPr>
        <p:sp>
          <p:nvSpPr>
            <p:cNvPr id="51" name="矩形 50"/>
            <p:cNvSpPr/>
            <p:nvPr/>
          </p:nvSpPr>
          <p:spPr>
            <a:xfrm>
              <a:off x="8202098" y="1120347"/>
              <a:ext cx="3833759" cy="3619185"/>
            </a:xfrm>
            <a:prstGeom prst="rect">
              <a:avLst/>
            </a:prstGeom>
            <a:solidFill>
              <a:srgbClr val="83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矩形 51"/>
            <p:cNvSpPr/>
            <p:nvPr/>
          </p:nvSpPr>
          <p:spPr>
            <a:xfrm>
              <a:off x="8200620" y="4026674"/>
              <a:ext cx="3835237" cy="712859"/>
            </a:xfrm>
            <a:prstGeom prst="rect">
              <a:avLst/>
            </a:prstGeom>
            <a:solidFill>
              <a:srgbClr val="03A9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等腰三角形 52"/>
            <p:cNvSpPr/>
            <p:nvPr/>
          </p:nvSpPr>
          <p:spPr>
            <a:xfrm flipH="1">
              <a:off x="11464077" y="4254843"/>
              <a:ext cx="263913" cy="230599"/>
            </a:xfrm>
            <a:prstGeom prst="triangle">
              <a:avLst/>
            </a:prstGeom>
            <a:solidFill>
              <a:schemeClr val="bg1"/>
            </a:solidFill>
            <a:ln>
              <a:noFill/>
            </a:ln>
            <a:scene3d>
              <a:camera prst="orthographicFront">
                <a:rot lat="0" lon="0" rev="180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文本框 54"/>
            <p:cNvSpPr txBox="1"/>
            <p:nvPr/>
          </p:nvSpPr>
          <p:spPr>
            <a:xfrm>
              <a:off x="8406891" y="4182354"/>
              <a:ext cx="1739559" cy="400110"/>
            </a:xfrm>
            <a:prstGeom prst="rect">
              <a:avLst/>
            </a:prstGeom>
            <a:noFill/>
          </p:spPr>
          <p:txBody>
            <a:bodyPr wrap="square" rtlCol="0">
              <a:spAutoFit/>
            </a:bodyPr>
            <a:lstStyle/>
            <a:p>
              <a:r>
                <a:rPr lang="en-US" altLang="zh-CN" sz="2000" dirty="0" smtClean="0">
                  <a:solidFill>
                    <a:schemeClr val="bg1"/>
                  </a:solidFill>
                  <a:latin typeface="Adobe 黑体 Std R" panose="020B0400000000000000" pitchFamily="34" charset="-122"/>
                  <a:ea typeface="Adobe 黑体 Std R" panose="020B0400000000000000" pitchFamily="34" charset="-122"/>
                </a:rPr>
                <a:t>Details</a:t>
              </a:r>
              <a:endParaRPr lang="zh-CN" altLang="en-US" sz="2000" dirty="0">
                <a:solidFill>
                  <a:schemeClr val="bg1"/>
                </a:solidFill>
                <a:latin typeface="Adobe 黑体 Std R" panose="020B0400000000000000" pitchFamily="34" charset="-122"/>
                <a:ea typeface="Adobe 黑体 Std R" panose="020B0400000000000000" pitchFamily="34" charset="-122"/>
              </a:endParaRPr>
            </a:p>
          </p:txBody>
        </p:sp>
        <p:pic>
          <p:nvPicPr>
            <p:cNvPr id="57" name="图片 5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276670" y="1738492"/>
              <a:ext cx="1577348" cy="1577348"/>
            </a:xfrm>
            <a:prstGeom prst="rect">
              <a:avLst/>
            </a:prstGeom>
            <a:effectLst>
              <a:outerShdw blurRad="76200" dist="38100" dir="2700000" algn="tl" rotWithShape="0">
                <a:prstClr val="black">
                  <a:alpha val="47000"/>
                </a:prstClr>
              </a:outerShdw>
            </a:effectLst>
          </p:spPr>
        </p:pic>
      </p:grpSp>
      <p:grpSp>
        <p:nvGrpSpPr>
          <p:cNvPr id="99" name="组合 98"/>
          <p:cNvGrpSpPr/>
          <p:nvPr/>
        </p:nvGrpSpPr>
        <p:grpSpPr>
          <a:xfrm>
            <a:off x="156143" y="4753831"/>
            <a:ext cx="3835237" cy="1811220"/>
            <a:chOff x="154664" y="4895213"/>
            <a:chExt cx="3835237" cy="1811220"/>
          </a:xfrm>
        </p:grpSpPr>
        <p:sp>
          <p:nvSpPr>
            <p:cNvPr id="60" name="矩形 59"/>
            <p:cNvSpPr/>
            <p:nvPr/>
          </p:nvSpPr>
          <p:spPr>
            <a:xfrm>
              <a:off x="156142" y="4895213"/>
              <a:ext cx="3833759" cy="1811219"/>
            </a:xfrm>
            <a:prstGeom prst="rect">
              <a:avLst/>
            </a:prstGeom>
            <a:solidFill>
              <a:srgbClr val="B388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矩形 60"/>
            <p:cNvSpPr/>
            <p:nvPr/>
          </p:nvSpPr>
          <p:spPr>
            <a:xfrm>
              <a:off x="154664" y="5993574"/>
              <a:ext cx="3835237" cy="712859"/>
            </a:xfrm>
            <a:prstGeom prst="rect">
              <a:avLst/>
            </a:prstGeom>
            <a:solidFill>
              <a:srgbClr val="7E57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等腰三角形 61"/>
            <p:cNvSpPr/>
            <p:nvPr/>
          </p:nvSpPr>
          <p:spPr>
            <a:xfrm flipH="1">
              <a:off x="3418121" y="6221743"/>
              <a:ext cx="263913" cy="230599"/>
            </a:xfrm>
            <a:prstGeom prst="triangle">
              <a:avLst/>
            </a:prstGeom>
            <a:solidFill>
              <a:schemeClr val="bg1"/>
            </a:solidFill>
            <a:ln>
              <a:noFill/>
            </a:ln>
            <a:scene3d>
              <a:camera prst="orthographicFront">
                <a:rot lat="0" lon="0" rev="180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文本框 63"/>
            <p:cNvSpPr txBox="1"/>
            <p:nvPr/>
          </p:nvSpPr>
          <p:spPr>
            <a:xfrm>
              <a:off x="360936" y="6149254"/>
              <a:ext cx="1589541" cy="400110"/>
            </a:xfrm>
            <a:prstGeom prst="rect">
              <a:avLst/>
            </a:prstGeom>
            <a:noFill/>
          </p:spPr>
          <p:txBody>
            <a:bodyPr wrap="square" rtlCol="0">
              <a:spAutoFit/>
            </a:bodyPr>
            <a:lstStyle/>
            <a:p>
              <a:r>
                <a:rPr lang="en-US" altLang="zh-CN" sz="2000" dirty="0">
                  <a:solidFill>
                    <a:schemeClr val="bg1"/>
                  </a:solidFill>
                  <a:latin typeface="Roboto" pitchFamily="2" charset="0"/>
                  <a:ea typeface="Roboto" pitchFamily="2" charset="0"/>
                </a:rPr>
                <a:t>Registration</a:t>
              </a:r>
              <a:endParaRPr lang="zh-CN" altLang="en-US" sz="2000" dirty="0">
                <a:solidFill>
                  <a:schemeClr val="bg1"/>
                </a:solidFill>
                <a:latin typeface="Roboto" pitchFamily="2" charset="0"/>
                <a:ea typeface="Adobe 黑体 Std R" panose="020B0400000000000000" pitchFamily="34" charset="-122"/>
              </a:endParaRPr>
            </a:p>
          </p:txBody>
        </p:sp>
        <p:pic>
          <p:nvPicPr>
            <p:cNvPr id="71" name="图片 70"/>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589073" y="5023968"/>
              <a:ext cx="905494" cy="905494"/>
            </a:xfrm>
            <a:prstGeom prst="rect">
              <a:avLst/>
            </a:prstGeom>
          </p:spPr>
        </p:pic>
      </p:grpSp>
      <p:grpSp>
        <p:nvGrpSpPr>
          <p:cNvPr id="106" name="组合 105"/>
          <p:cNvGrpSpPr/>
          <p:nvPr/>
        </p:nvGrpSpPr>
        <p:grpSpPr>
          <a:xfrm>
            <a:off x="4185689" y="936066"/>
            <a:ext cx="3826451" cy="1811220"/>
            <a:chOff x="4185689" y="1034542"/>
            <a:chExt cx="3826451" cy="1811220"/>
          </a:xfrm>
        </p:grpSpPr>
        <p:sp>
          <p:nvSpPr>
            <p:cNvPr id="79" name="矩形 78"/>
            <p:cNvSpPr/>
            <p:nvPr/>
          </p:nvSpPr>
          <p:spPr>
            <a:xfrm>
              <a:off x="4185689" y="1034542"/>
              <a:ext cx="3826451" cy="1811219"/>
            </a:xfrm>
            <a:prstGeom prst="rect">
              <a:avLst/>
            </a:prstGeom>
            <a:solidFill>
              <a:srgbClr val="FF8A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0" name="矩形 79"/>
            <p:cNvSpPr/>
            <p:nvPr/>
          </p:nvSpPr>
          <p:spPr>
            <a:xfrm>
              <a:off x="4185689" y="2132903"/>
              <a:ext cx="3826451" cy="712859"/>
            </a:xfrm>
            <a:prstGeom prst="rect">
              <a:avLst/>
            </a:prstGeom>
            <a:solidFill>
              <a:srgbClr val="FF53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 name="等腰三角形 80"/>
            <p:cNvSpPr/>
            <p:nvPr/>
          </p:nvSpPr>
          <p:spPr>
            <a:xfrm flipH="1">
              <a:off x="7505738" y="2361072"/>
              <a:ext cx="263913" cy="230599"/>
            </a:xfrm>
            <a:prstGeom prst="triangle">
              <a:avLst/>
            </a:prstGeom>
            <a:solidFill>
              <a:schemeClr val="bg1"/>
            </a:solidFill>
            <a:ln>
              <a:noFill/>
            </a:ln>
            <a:scene3d>
              <a:camera prst="orthographicFront">
                <a:rot lat="0" lon="0" rev="180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 name="文本框 81"/>
            <p:cNvSpPr txBox="1"/>
            <p:nvPr/>
          </p:nvSpPr>
          <p:spPr>
            <a:xfrm>
              <a:off x="4346295" y="2276316"/>
              <a:ext cx="1904748" cy="400110"/>
            </a:xfrm>
            <a:prstGeom prst="rect">
              <a:avLst/>
            </a:prstGeom>
            <a:noFill/>
          </p:spPr>
          <p:txBody>
            <a:bodyPr wrap="square" rtlCol="0">
              <a:spAutoFit/>
            </a:bodyPr>
            <a:lstStyle/>
            <a:p>
              <a:r>
                <a:rPr lang="en-US" altLang="zh-CN" sz="2000" b="1" dirty="0" smtClean="0">
                  <a:solidFill>
                    <a:schemeClr val="bg1"/>
                  </a:solidFill>
                  <a:latin typeface="Roboto" pitchFamily="2" charset="0"/>
                  <a:ea typeface="Roboto" pitchFamily="2" charset="0"/>
                </a:rPr>
                <a:t>Administration</a:t>
              </a:r>
              <a:endParaRPr lang="en-US" altLang="zh-CN" sz="2000" b="1" dirty="0">
                <a:solidFill>
                  <a:schemeClr val="bg1"/>
                </a:solidFill>
                <a:latin typeface="Roboto" pitchFamily="2" charset="0"/>
                <a:ea typeface="Roboto" pitchFamily="2" charset="0"/>
              </a:endParaRPr>
            </a:p>
          </p:txBody>
        </p:sp>
        <p:pic>
          <p:nvPicPr>
            <p:cNvPr id="84" name="图片 83"/>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5569315" y="1156180"/>
              <a:ext cx="877434" cy="877434"/>
            </a:xfrm>
            <a:prstGeom prst="rect">
              <a:avLst/>
            </a:prstGeom>
          </p:spPr>
        </p:pic>
      </p:grpSp>
      <p:grpSp>
        <p:nvGrpSpPr>
          <p:cNvPr id="104" name="组合 103"/>
          <p:cNvGrpSpPr/>
          <p:nvPr/>
        </p:nvGrpSpPr>
        <p:grpSpPr>
          <a:xfrm>
            <a:off x="8198679" y="4753829"/>
            <a:ext cx="1884795" cy="1811220"/>
            <a:chOff x="8201391" y="4895212"/>
            <a:chExt cx="1884795" cy="1811220"/>
          </a:xfrm>
        </p:grpSpPr>
        <p:sp>
          <p:nvSpPr>
            <p:cNvPr id="88" name="矩形 87"/>
            <p:cNvSpPr/>
            <p:nvPr/>
          </p:nvSpPr>
          <p:spPr>
            <a:xfrm>
              <a:off x="8202870" y="4895212"/>
              <a:ext cx="1883316" cy="1811219"/>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 name="矩形 88"/>
            <p:cNvSpPr/>
            <p:nvPr/>
          </p:nvSpPr>
          <p:spPr>
            <a:xfrm>
              <a:off x="8201391" y="5993573"/>
              <a:ext cx="1884795" cy="712859"/>
            </a:xfrm>
            <a:prstGeom prst="rect">
              <a:avLst/>
            </a:prstGeom>
            <a:solidFill>
              <a:srgbClr val="9999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0" name="等腰三角形 89"/>
            <p:cNvSpPr/>
            <p:nvPr/>
          </p:nvSpPr>
          <p:spPr>
            <a:xfrm flipH="1">
              <a:off x="9579784" y="6221742"/>
              <a:ext cx="263913" cy="230599"/>
            </a:xfrm>
            <a:prstGeom prst="triangle">
              <a:avLst/>
            </a:prstGeom>
            <a:solidFill>
              <a:schemeClr val="bg1"/>
            </a:solidFill>
            <a:ln>
              <a:noFill/>
            </a:ln>
            <a:scene3d>
              <a:camera prst="orthographicFront">
                <a:rot lat="0" lon="0" rev="180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1" name="文本框 90"/>
            <p:cNvSpPr txBox="1"/>
            <p:nvPr/>
          </p:nvSpPr>
          <p:spPr>
            <a:xfrm>
              <a:off x="8407662" y="6149253"/>
              <a:ext cx="1267429" cy="400110"/>
            </a:xfrm>
            <a:prstGeom prst="rect">
              <a:avLst/>
            </a:prstGeom>
            <a:noFill/>
          </p:spPr>
          <p:txBody>
            <a:bodyPr wrap="square" rtlCol="0">
              <a:spAutoFit/>
            </a:bodyPr>
            <a:lstStyle/>
            <a:p>
              <a:r>
                <a:rPr lang="en-US" altLang="zh-CN" sz="2000" dirty="0" smtClean="0">
                  <a:solidFill>
                    <a:schemeClr val="bg1"/>
                  </a:solidFill>
                  <a:latin typeface="Roboto" pitchFamily="2" charset="0"/>
                  <a:ea typeface="Roboto" pitchFamily="2" charset="0"/>
                </a:rPr>
                <a:t>Future</a:t>
              </a:r>
              <a:endParaRPr lang="zh-CN" altLang="en-US" sz="2000" dirty="0">
                <a:solidFill>
                  <a:schemeClr val="bg1"/>
                </a:solidFill>
                <a:latin typeface="Roboto" pitchFamily="2" charset="0"/>
                <a:ea typeface="Adobe 黑体 Std R" panose="020B0400000000000000" pitchFamily="34" charset="-122"/>
              </a:endParaRPr>
            </a:p>
          </p:txBody>
        </p:sp>
        <p:pic>
          <p:nvPicPr>
            <p:cNvPr id="93" name="图片 92"/>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8760073" y="5064340"/>
              <a:ext cx="824752" cy="824752"/>
            </a:xfrm>
            <a:prstGeom prst="rect">
              <a:avLst/>
            </a:prstGeom>
          </p:spPr>
        </p:pic>
      </p:grpSp>
      <p:grpSp>
        <p:nvGrpSpPr>
          <p:cNvPr id="105" name="组合 104"/>
          <p:cNvGrpSpPr/>
          <p:nvPr/>
        </p:nvGrpSpPr>
        <p:grpSpPr>
          <a:xfrm>
            <a:off x="10147222" y="4753828"/>
            <a:ext cx="1884795" cy="1811220"/>
            <a:chOff x="10157372" y="4895212"/>
            <a:chExt cx="1884795" cy="1811220"/>
          </a:xfrm>
        </p:grpSpPr>
        <p:sp>
          <p:nvSpPr>
            <p:cNvPr id="94" name="矩形 93"/>
            <p:cNvSpPr/>
            <p:nvPr/>
          </p:nvSpPr>
          <p:spPr>
            <a:xfrm>
              <a:off x="10158851" y="4895212"/>
              <a:ext cx="1883316" cy="1811219"/>
            </a:xfrm>
            <a:prstGeom prst="rect">
              <a:avLst/>
            </a:prstGeom>
            <a:solidFill>
              <a:srgbClr val="FFFF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5" name="矩形 94"/>
            <p:cNvSpPr/>
            <p:nvPr/>
          </p:nvSpPr>
          <p:spPr>
            <a:xfrm>
              <a:off x="10157372" y="5993573"/>
              <a:ext cx="1884795" cy="712859"/>
            </a:xfrm>
            <a:prstGeom prst="rect">
              <a:avLst/>
            </a:prstGeom>
            <a:solidFill>
              <a:srgbClr val="FFEB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6" name="等腰三角形 95"/>
            <p:cNvSpPr/>
            <p:nvPr/>
          </p:nvSpPr>
          <p:spPr>
            <a:xfrm flipH="1">
              <a:off x="11535765" y="6221742"/>
              <a:ext cx="263913" cy="230599"/>
            </a:xfrm>
            <a:prstGeom prst="triangle">
              <a:avLst/>
            </a:prstGeom>
            <a:solidFill>
              <a:srgbClr val="626061"/>
            </a:solidFill>
            <a:ln>
              <a:noFill/>
            </a:ln>
            <a:scene3d>
              <a:camera prst="orthographicFront">
                <a:rot lat="0" lon="0" rev="180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7" name="文本框 96"/>
            <p:cNvSpPr txBox="1"/>
            <p:nvPr/>
          </p:nvSpPr>
          <p:spPr>
            <a:xfrm>
              <a:off x="10363644" y="6149253"/>
              <a:ext cx="1073141" cy="400110"/>
            </a:xfrm>
            <a:prstGeom prst="rect">
              <a:avLst/>
            </a:prstGeom>
            <a:noFill/>
          </p:spPr>
          <p:txBody>
            <a:bodyPr wrap="square" rtlCol="0">
              <a:spAutoFit/>
            </a:bodyPr>
            <a:lstStyle/>
            <a:p>
              <a:r>
                <a:rPr lang="en-US" altLang="zh-CN" sz="2000" dirty="0" smtClean="0">
                  <a:solidFill>
                    <a:srgbClr val="626061"/>
                  </a:solidFill>
                  <a:latin typeface="Adobe 黑体 Std R" panose="020B0400000000000000" pitchFamily="34" charset="-122"/>
                  <a:ea typeface="Adobe 黑体 Std R" panose="020B0400000000000000" pitchFamily="34" charset="-122"/>
                </a:rPr>
                <a:t>ingress</a:t>
              </a:r>
              <a:endParaRPr lang="zh-CN" altLang="en-US" sz="2000" dirty="0">
                <a:solidFill>
                  <a:srgbClr val="626061"/>
                </a:solidFill>
                <a:latin typeface="Adobe 黑体 Std R" panose="020B0400000000000000" pitchFamily="34" charset="-122"/>
                <a:ea typeface="Adobe 黑体 Std R" panose="020B0400000000000000" pitchFamily="34" charset="-122"/>
              </a:endParaRPr>
            </a:p>
          </p:txBody>
        </p:sp>
        <p:pic>
          <p:nvPicPr>
            <p:cNvPr id="98" name="图片 97"/>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0645038" y="5017922"/>
              <a:ext cx="897811" cy="897811"/>
            </a:xfrm>
            <a:prstGeom prst="rect">
              <a:avLst/>
            </a:prstGeom>
          </p:spPr>
        </p:pic>
      </p:grpSp>
      <p:grpSp>
        <p:nvGrpSpPr>
          <p:cNvPr id="70" name="组合 69"/>
          <p:cNvGrpSpPr/>
          <p:nvPr/>
        </p:nvGrpSpPr>
        <p:grpSpPr>
          <a:xfrm>
            <a:off x="0" y="753521"/>
            <a:ext cx="12191999" cy="6123869"/>
            <a:chOff x="0" y="889014"/>
            <a:chExt cx="12191999" cy="5974818"/>
          </a:xfrm>
        </p:grpSpPr>
        <p:sp>
          <p:nvSpPr>
            <p:cNvPr id="72" name="矩形 71"/>
            <p:cNvSpPr/>
            <p:nvPr/>
          </p:nvSpPr>
          <p:spPr>
            <a:xfrm>
              <a:off x="0" y="889014"/>
              <a:ext cx="12191999" cy="5968985"/>
            </a:xfrm>
            <a:prstGeom prst="rect">
              <a:avLst/>
            </a:prstGeom>
            <a:solidFill>
              <a:srgbClr val="BA68C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矩形 72"/>
            <p:cNvSpPr/>
            <p:nvPr/>
          </p:nvSpPr>
          <p:spPr>
            <a:xfrm>
              <a:off x="3668333" y="6084072"/>
              <a:ext cx="4853394" cy="779760"/>
            </a:xfrm>
            <a:prstGeom prst="rect">
              <a:avLst/>
            </a:prstGeom>
            <a:solidFill>
              <a:srgbClr val="9C27B0"/>
            </a:solidFill>
            <a:ln>
              <a:noFill/>
            </a:ln>
            <a:effectLst>
              <a:outerShdw blurRad="50800" dist="25400" dir="5400000" sx="102000" sy="102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文本框 73"/>
            <p:cNvSpPr txBox="1"/>
            <p:nvPr/>
          </p:nvSpPr>
          <p:spPr>
            <a:xfrm>
              <a:off x="3932245" y="6212154"/>
              <a:ext cx="2796009" cy="570542"/>
            </a:xfrm>
            <a:prstGeom prst="rect">
              <a:avLst/>
            </a:prstGeom>
            <a:noFill/>
          </p:spPr>
          <p:txBody>
            <a:bodyPr wrap="square" rtlCol="0">
              <a:spAutoFit/>
            </a:bodyPr>
            <a:lstStyle/>
            <a:p>
              <a:r>
                <a:rPr lang="en-US" altLang="zh-CN" sz="3200" dirty="0" smtClean="0">
                  <a:solidFill>
                    <a:schemeClr val="bg1"/>
                  </a:solidFill>
                  <a:latin typeface="Roboto" pitchFamily="2" charset="0"/>
                  <a:ea typeface="Roboto" pitchFamily="2" charset="0"/>
                </a:rPr>
                <a:t>Display form</a:t>
              </a:r>
            </a:p>
          </p:txBody>
        </p:sp>
      </p:grpSp>
      <p:grpSp>
        <p:nvGrpSpPr>
          <p:cNvPr id="75" name="组合 74"/>
          <p:cNvGrpSpPr/>
          <p:nvPr/>
        </p:nvGrpSpPr>
        <p:grpSpPr>
          <a:xfrm>
            <a:off x="7595477" y="5670285"/>
            <a:ext cx="773723" cy="745589"/>
            <a:chOff x="7592877" y="5685542"/>
            <a:chExt cx="773723" cy="745589"/>
          </a:xfrm>
        </p:grpSpPr>
        <p:sp>
          <p:nvSpPr>
            <p:cNvPr id="76" name="椭圆 75"/>
            <p:cNvSpPr/>
            <p:nvPr/>
          </p:nvSpPr>
          <p:spPr>
            <a:xfrm>
              <a:off x="7592877" y="5685542"/>
              <a:ext cx="773723" cy="745589"/>
            </a:xfrm>
            <a:prstGeom prst="ellipse">
              <a:avLst/>
            </a:prstGeom>
            <a:solidFill>
              <a:schemeClr val="bg1"/>
            </a:solidFill>
            <a:ln>
              <a:noFill/>
            </a:ln>
            <a:effectLst>
              <a:outerShdw blurRad="50800" dist="12700" dir="5400000" sx="104000" sy="104000" algn="t" rotWithShape="0">
                <a:prstClr val="black">
                  <a:alpha val="5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等腰三角形 76"/>
            <p:cNvSpPr/>
            <p:nvPr/>
          </p:nvSpPr>
          <p:spPr>
            <a:xfrm>
              <a:off x="7761622" y="5863885"/>
              <a:ext cx="386862" cy="333502"/>
            </a:xfrm>
            <a:prstGeom prst="triangle">
              <a:avLst/>
            </a:prstGeom>
            <a:solidFill>
              <a:srgbClr val="6B696A"/>
            </a:solidFill>
            <a:ln>
              <a:noFill/>
            </a:ln>
            <a:scene3d>
              <a:camera prst="orthographicFront">
                <a:rot lat="0" lon="0" rev="180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sp>
        <p:nvSpPr>
          <p:cNvPr id="78" name="左箭头 77"/>
          <p:cNvSpPr/>
          <p:nvPr/>
        </p:nvSpPr>
        <p:spPr>
          <a:xfrm>
            <a:off x="189995" y="1153870"/>
            <a:ext cx="385758" cy="279902"/>
          </a:xfrm>
          <a:prstGeom prst="left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85" name="矩形 84"/>
          <p:cNvSpPr/>
          <p:nvPr/>
        </p:nvSpPr>
        <p:spPr>
          <a:xfrm>
            <a:off x="1442984" y="1095647"/>
            <a:ext cx="9130095" cy="4361094"/>
          </a:xfrm>
          <a:prstGeom prst="rect">
            <a:avLst/>
          </a:prstGeom>
          <a:solidFill>
            <a:schemeClr val="bg1"/>
          </a:solidFill>
          <a:ln>
            <a:noFill/>
          </a:ln>
          <a:effectLst>
            <a:outerShdw blurRad="50800" dist="25400" dir="5400000" sx="101000" sy="101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86" name="文本框 85"/>
          <p:cNvSpPr txBox="1"/>
          <p:nvPr/>
        </p:nvSpPr>
        <p:spPr>
          <a:xfrm>
            <a:off x="1931067" y="1428897"/>
            <a:ext cx="5530251" cy="584775"/>
          </a:xfrm>
          <a:prstGeom prst="rect">
            <a:avLst/>
          </a:prstGeom>
          <a:noFill/>
        </p:spPr>
        <p:txBody>
          <a:bodyPr wrap="square" rtlCol="0">
            <a:spAutoFit/>
          </a:bodyPr>
          <a:lstStyle/>
          <a:p>
            <a:r>
              <a:rPr lang="en-US" altLang="zh-CN" sz="3200" dirty="0" smtClean="0">
                <a:solidFill>
                  <a:srgbClr val="6B696A"/>
                </a:solidFill>
                <a:latin typeface="Roboto" pitchFamily="2" charset="0"/>
                <a:ea typeface="Roboto" pitchFamily="2" charset="0"/>
              </a:rPr>
              <a:t>*Cards with text and picture</a:t>
            </a:r>
            <a:endParaRPr lang="zh-CN" altLang="en-US" sz="3200" dirty="0">
              <a:solidFill>
                <a:srgbClr val="6B696A"/>
              </a:solidFill>
              <a:latin typeface="Roboto" pitchFamily="2" charset="0"/>
              <a:ea typeface="Adobe 黑体 Std R" panose="020B0400000000000000" pitchFamily="34" charset="-122"/>
            </a:endParaRPr>
          </a:p>
        </p:txBody>
      </p:sp>
      <p:sp>
        <p:nvSpPr>
          <p:cNvPr id="92" name="文本框 91"/>
          <p:cNvSpPr txBox="1"/>
          <p:nvPr/>
        </p:nvSpPr>
        <p:spPr>
          <a:xfrm>
            <a:off x="1931067" y="2793025"/>
            <a:ext cx="3341952" cy="584775"/>
          </a:xfrm>
          <a:prstGeom prst="rect">
            <a:avLst/>
          </a:prstGeom>
          <a:noFill/>
        </p:spPr>
        <p:txBody>
          <a:bodyPr wrap="square" rtlCol="0">
            <a:spAutoFit/>
          </a:bodyPr>
          <a:lstStyle/>
          <a:p>
            <a:r>
              <a:rPr lang="en-US" altLang="zh-CN" sz="3200" dirty="0" smtClean="0">
                <a:solidFill>
                  <a:srgbClr val="6B696A"/>
                </a:solidFill>
                <a:latin typeface="Roboto" pitchFamily="2" charset="0"/>
                <a:ea typeface="Roboto" pitchFamily="2" charset="0"/>
              </a:rPr>
              <a:t>*Default sections</a:t>
            </a:r>
            <a:endParaRPr lang="zh-CN" altLang="en-US" sz="3200" dirty="0">
              <a:solidFill>
                <a:srgbClr val="6B696A"/>
              </a:solidFill>
              <a:latin typeface="Roboto" pitchFamily="2" charset="0"/>
              <a:ea typeface="Adobe 黑体 Std R" panose="020B0400000000000000" pitchFamily="34" charset="-122"/>
            </a:endParaRPr>
          </a:p>
        </p:txBody>
      </p:sp>
      <p:sp>
        <p:nvSpPr>
          <p:cNvPr id="110" name="文本框 109"/>
          <p:cNvSpPr txBox="1"/>
          <p:nvPr/>
        </p:nvSpPr>
        <p:spPr>
          <a:xfrm>
            <a:off x="1931067" y="2110961"/>
            <a:ext cx="6380903" cy="584775"/>
          </a:xfrm>
          <a:prstGeom prst="rect">
            <a:avLst/>
          </a:prstGeom>
          <a:noFill/>
        </p:spPr>
        <p:txBody>
          <a:bodyPr wrap="square" rtlCol="0">
            <a:spAutoFit/>
          </a:bodyPr>
          <a:lstStyle/>
          <a:p>
            <a:r>
              <a:rPr lang="en-US" altLang="zh-CN" sz="3200" dirty="0" smtClean="0">
                <a:solidFill>
                  <a:srgbClr val="6B696A"/>
                </a:solidFill>
                <a:latin typeface="Roboto" pitchFamily="2" charset="0"/>
                <a:ea typeface="Roboto" pitchFamily="2" charset="0"/>
              </a:rPr>
              <a:t>*“</a:t>
            </a:r>
            <a:r>
              <a:rPr lang="en-US" altLang="zh-CN" sz="3200" dirty="0">
                <a:solidFill>
                  <a:srgbClr val="6B696A"/>
                </a:solidFill>
                <a:latin typeface="Roboto" pitchFamily="2" charset="0"/>
                <a:ea typeface="Roboto" pitchFamily="2" charset="0"/>
              </a:rPr>
              <a:t>L</a:t>
            </a:r>
            <a:r>
              <a:rPr lang="en-US" altLang="zh-CN" sz="3200" dirty="0" smtClean="0">
                <a:solidFill>
                  <a:srgbClr val="6B696A"/>
                </a:solidFill>
                <a:latin typeface="Roboto" pitchFamily="2" charset="0"/>
                <a:ea typeface="Roboto" pitchFamily="2" charset="0"/>
              </a:rPr>
              <a:t>ike”, ”</a:t>
            </a:r>
            <a:r>
              <a:rPr lang="en-US" altLang="zh-CN" sz="3200" dirty="0">
                <a:solidFill>
                  <a:srgbClr val="6B696A"/>
                </a:solidFill>
                <a:latin typeface="Roboto" pitchFamily="2" charset="0"/>
                <a:ea typeface="Roboto" pitchFamily="2" charset="0"/>
              </a:rPr>
              <a:t>D</a:t>
            </a:r>
            <a:r>
              <a:rPr lang="en-US" altLang="zh-CN" sz="3200" dirty="0" smtClean="0">
                <a:solidFill>
                  <a:srgbClr val="6B696A"/>
                </a:solidFill>
                <a:latin typeface="Roboto" pitchFamily="2" charset="0"/>
                <a:ea typeface="Roboto" pitchFamily="2" charset="0"/>
              </a:rPr>
              <a:t>islike”, ”Report” buttons</a:t>
            </a:r>
            <a:endParaRPr lang="zh-CN" altLang="en-US" sz="3200" dirty="0">
              <a:solidFill>
                <a:srgbClr val="6B696A"/>
              </a:solidFill>
              <a:latin typeface="Roboto" pitchFamily="2" charset="0"/>
              <a:ea typeface="Adobe 黑体 Std R" panose="020B0400000000000000" pitchFamily="34" charset="-122"/>
            </a:endParaRPr>
          </a:p>
        </p:txBody>
      </p:sp>
      <p:pic>
        <p:nvPicPr>
          <p:cNvPr id="2" name="图片 1"/>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5866207" y="862865"/>
            <a:ext cx="4710398" cy="4710398"/>
          </a:xfrm>
          <a:prstGeom prst="rect">
            <a:avLst/>
          </a:prstGeom>
        </p:spPr>
      </p:pic>
      <p:sp>
        <p:nvSpPr>
          <p:cNvPr id="111" name="文本框 110"/>
          <p:cNvSpPr txBox="1"/>
          <p:nvPr/>
        </p:nvSpPr>
        <p:spPr>
          <a:xfrm>
            <a:off x="1931066" y="3475089"/>
            <a:ext cx="3779769" cy="584775"/>
          </a:xfrm>
          <a:prstGeom prst="rect">
            <a:avLst/>
          </a:prstGeom>
          <a:noFill/>
        </p:spPr>
        <p:txBody>
          <a:bodyPr wrap="square" rtlCol="0">
            <a:spAutoFit/>
          </a:bodyPr>
          <a:lstStyle/>
          <a:p>
            <a:r>
              <a:rPr lang="zh-CN" altLang="en-US" sz="3200" dirty="0" smtClean="0">
                <a:solidFill>
                  <a:srgbClr val="6B696A"/>
                </a:solidFill>
                <a:latin typeface="Roboto" pitchFamily="2" charset="0"/>
                <a:ea typeface="Adobe 黑体 Std R" panose="020B0400000000000000" pitchFamily="34" charset="-122"/>
              </a:rPr>
              <a:t>*</a:t>
            </a:r>
            <a:r>
              <a:rPr lang="en-US" altLang="zh-CN" sz="3200" dirty="0" smtClean="0">
                <a:solidFill>
                  <a:srgbClr val="6B696A"/>
                </a:solidFill>
                <a:latin typeface="Roboto" pitchFamily="2" charset="0"/>
                <a:ea typeface="Adobe 黑体 Std R" panose="020B0400000000000000" pitchFamily="34" charset="-122"/>
              </a:rPr>
              <a:t>friendly UI design</a:t>
            </a:r>
            <a:endParaRPr lang="zh-CN" altLang="en-US" sz="3200" dirty="0">
              <a:solidFill>
                <a:srgbClr val="6B696A"/>
              </a:solidFill>
              <a:latin typeface="Roboto" pitchFamily="2" charset="0"/>
              <a:ea typeface="Adobe 黑体 Std R" panose="020B0400000000000000" pitchFamily="34" charset="-122"/>
            </a:endParaRPr>
          </a:p>
        </p:txBody>
      </p:sp>
    </p:spTree>
    <p:extLst>
      <p:ext uri="{BB962C8B-B14F-4D97-AF65-F5344CB8AC3E}">
        <p14:creationId xmlns:p14="http://schemas.microsoft.com/office/powerpoint/2010/main" val="22112605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2" presetClass="emph" presetSubtype="0" fill="hold" nodeType="withEffect">
                                  <p:stCondLst>
                                    <p:cond delay="0"/>
                                  </p:stCondLst>
                                  <p:childTnLst>
                                    <p:animRot by="120000">
                                      <p:cBhvr>
                                        <p:cTn id="6" dur="50" fill="hold">
                                          <p:stCondLst>
                                            <p:cond delay="0"/>
                                          </p:stCondLst>
                                        </p:cTn>
                                        <p:tgtEl>
                                          <p:spTgt spid="100"/>
                                        </p:tgtEl>
                                        <p:attrNameLst>
                                          <p:attrName>r</p:attrName>
                                        </p:attrNameLst>
                                      </p:cBhvr>
                                    </p:animRot>
                                    <p:animRot by="-240000">
                                      <p:cBhvr>
                                        <p:cTn id="7" dur="100" fill="hold">
                                          <p:stCondLst>
                                            <p:cond delay="100"/>
                                          </p:stCondLst>
                                        </p:cTn>
                                        <p:tgtEl>
                                          <p:spTgt spid="100"/>
                                        </p:tgtEl>
                                        <p:attrNameLst>
                                          <p:attrName>r</p:attrName>
                                        </p:attrNameLst>
                                      </p:cBhvr>
                                    </p:animRot>
                                    <p:animRot by="240000">
                                      <p:cBhvr>
                                        <p:cTn id="8" dur="100" fill="hold">
                                          <p:stCondLst>
                                            <p:cond delay="200"/>
                                          </p:stCondLst>
                                        </p:cTn>
                                        <p:tgtEl>
                                          <p:spTgt spid="100"/>
                                        </p:tgtEl>
                                        <p:attrNameLst>
                                          <p:attrName>r</p:attrName>
                                        </p:attrNameLst>
                                      </p:cBhvr>
                                    </p:animRot>
                                    <p:animRot by="-240000">
                                      <p:cBhvr>
                                        <p:cTn id="9" dur="100" fill="hold">
                                          <p:stCondLst>
                                            <p:cond delay="300"/>
                                          </p:stCondLst>
                                        </p:cTn>
                                        <p:tgtEl>
                                          <p:spTgt spid="100"/>
                                        </p:tgtEl>
                                        <p:attrNameLst>
                                          <p:attrName>r</p:attrName>
                                        </p:attrNameLst>
                                      </p:cBhvr>
                                    </p:animRot>
                                    <p:animRot by="120000">
                                      <p:cBhvr>
                                        <p:cTn id="10" dur="100" fill="hold">
                                          <p:stCondLst>
                                            <p:cond delay="400"/>
                                          </p:stCondLst>
                                        </p:cTn>
                                        <p:tgtEl>
                                          <p:spTgt spid="100"/>
                                        </p:tgtEl>
                                        <p:attrNameLst>
                                          <p:attrName>r</p:attrName>
                                        </p:attrNameLst>
                                      </p:cBhvr>
                                    </p:animRot>
                                  </p:childTnLst>
                                </p:cTn>
                              </p:par>
                            </p:childTnLst>
                          </p:cTn>
                        </p:par>
                        <p:par>
                          <p:cTn id="11" fill="hold">
                            <p:stCondLst>
                              <p:cond delay="500"/>
                            </p:stCondLst>
                            <p:childTnLst>
                              <p:par>
                                <p:cTn id="12" presetID="2" presetClass="entr" presetSubtype="4" decel="38000" fill="hold" nodeType="afterEffect">
                                  <p:stCondLst>
                                    <p:cond delay="200"/>
                                  </p:stCondLst>
                                  <p:childTnLst>
                                    <p:set>
                                      <p:cBhvr>
                                        <p:cTn id="13" dur="1" fill="hold">
                                          <p:stCondLst>
                                            <p:cond delay="0"/>
                                          </p:stCondLst>
                                        </p:cTn>
                                        <p:tgtEl>
                                          <p:spTgt spid="70"/>
                                        </p:tgtEl>
                                        <p:attrNameLst>
                                          <p:attrName>style.visibility</p:attrName>
                                        </p:attrNameLst>
                                      </p:cBhvr>
                                      <p:to>
                                        <p:strVal val="visible"/>
                                      </p:to>
                                    </p:set>
                                    <p:anim calcmode="lin" valueType="num">
                                      <p:cBhvr additive="base">
                                        <p:cTn id="14" dur="500" fill="hold"/>
                                        <p:tgtEl>
                                          <p:spTgt spid="70"/>
                                        </p:tgtEl>
                                        <p:attrNameLst>
                                          <p:attrName>ppt_x</p:attrName>
                                        </p:attrNameLst>
                                      </p:cBhvr>
                                      <p:tavLst>
                                        <p:tav tm="0">
                                          <p:val>
                                            <p:strVal val="#ppt_x"/>
                                          </p:val>
                                        </p:tav>
                                        <p:tav tm="100000">
                                          <p:val>
                                            <p:strVal val="#ppt_x"/>
                                          </p:val>
                                        </p:tav>
                                      </p:tavLst>
                                    </p:anim>
                                    <p:anim calcmode="lin" valueType="num">
                                      <p:cBhvr additive="base">
                                        <p:cTn id="15" dur="500" fill="hold"/>
                                        <p:tgtEl>
                                          <p:spTgt spid="70"/>
                                        </p:tgtEl>
                                        <p:attrNameLst>
                                          <p:attrName>ppt_y</p:attrName>
                                        </p:attrNameLst>
                                      </p:cBhvr>
                                      <p:tavLst>
                                        <p:tav tm="0">
                                          <p:val>
                                            <p:strVal val="1+#ppt_h/2"/>
                                          </p:val>
                                        </p:tav>
                                        <p:tav tm="100000">
                                          <p:val>
                                            <p:strVal val="#ppt_y"/>
                                          </p:val>
                                        </p:tav>
                                      </p:tavLst>
                                    </p:anim>
                                  </p:childTnLst>
                                </p:cTn>
                              </p:par>
                            </p:childTnLst>
                          </p:cTn>
                        </p:par>
                        <p:par>
                          <p:cTn id="16" fill="hold">
                            <p:stCondLst>
                              <p:cond delay="1200"/>
                            </p:stCondLst>
                            <p:childTnLst>
                              <p:par>
                                <p:cTn id="17" presetID="53" presetClass="entr" presetSubtype="16" fill="hold" nodeType="afterEffect">
                                  <p:stCondLst>
                                    <p:cond delay="0"/>
                                  </p:stCondLst>
                                  <p:childTnLst>
                                    <p:set>
                                      <p:cBhvr>
                                        <p:cTn id="18" dur="1" fill="hold">
                                          <p:stCondLst>
                                            <p:cond delay="0"/>
                                          </p:stCondLst>
                                        </p:cTn>
                                        <p:tgtEl>
                                          <p:spTgt spid="75"/>
                                        </p:tgtEl>
                                        <p:attrNameLst>
                                          <p:attrName>style.visibility</p:attrName>
                                        </p:attrNameLst>
                                      </p:cBhvr>
                                      <p:to>
                                        <p:strVal val="visible"/>
                                      </p:to>
                                    </p:set>
                                    <p:anim calcmode="lin" valueType="num">
                                      <p:cBhvr>
                                        <p:cTn id="19" dur="250" fill="hold"/>
                                        <p:tgtEl>
                                          <p:spTgt spid="75"/>
                                        </p:tgtEl>
                                        <p:attrNameLst>
                                          <p:attrName>ppt_w</p:attrName>
                                        </p:attrNameLst>
                                      </p:cBhvr>
                                      <p:tavLst>
                                        <p:tav tm="0">
                                          <p:val>
                                            <p:fltVal val="0"/>
                                          </p:val>
                                        </p:tav>
                                        <p:tav tm="100000">
                                          <p:val>
                                            <p:strVal val="#ppt_w"/>
                                          </p:val>
                                        </p:tav>
                                      </p:tavLst>
                                    </p:anim>
                                    <p:anim calcmode="lin" valueType="num">
                                      <p:cBhvr>
                                        <p:cTn id="20" dur="250" fill="hold"/>
                                        <p:tgtEl>
                                          <p:spTgt spid="75"/>
                                        </p:tgtEl>
                                        <p:attrNameLst>
                                          <p:attrName>ppt_h</p:attrName>
                                        </p:attrNameLst>
                                      </p:cBhvr>
                                      <p:tavLst>
                                        <p:tav tm="0">
                                          <p:val>
                                            <p:fltVal val="0"/>
                                          </p:val>
                                        </p:tav>
                                        <p:tav tm="100000">
                                          <p:val>
                                            <p:strVal val="#ppt_h"/>
                                          </p:val>
                                        </p:tav>
                                      </p:tavLst>
                                    </p:anim>
                                    <p:animEffect transition="in" filter="fade">
                                      <p:cBhvr>
                                        <p:cTn id="21" dur="250"/>
                                        <p:tgtEl>
                                          <p:spTgt spid="75"/>
                                        </p:tgtEl>
                                      </p:cBhvr>
                                    </p:animEffect>
                                  </p:childTnLst>
                                </p:cTn>
                              </p:par>
                              <p:par>
                                <p:cTn id="22" presetID="42" presetClass="entr" presetSubtype="0" fill="hold" grpId="0" nodeType="withEffect">
                                  <p:stCondLst>
                                    <p:cond delay="0"/>
                                  </p:stCondLst>
                                  <p:childTnLst>
                                    <p:set>
                                      <p:cBhvr>
                                        <p:cTn id="23" dur="1" fill="hold">
                                          <p:stCondLst>
                                            <p:cond delay="0"/>
                                          </p:stCondLst>
                                        </p:cTn>
                                        <p:tgtEl>
                                          <p:spTgt spid="85"/>
                                        </p:tgtEl>
                                        <p:attrNameLst>
                                          <p:attrName>style.visibility</p:attrName>
                                        </p:attrNameLst>
                                      </p:cBhvr>
                                      <p:to>
                                        <p:strVal val="visible"/>
                                      </p:to>
                                    </p:set>
                                    <p:animEffect transition="in" filter="fade">
                                      <p:cBhvr>
                                        <p:cTn id="24" dur="300"/>
                                        <p:tgtEl>
                                          <p:spTgt spid="85"/>
                                        </p:tgtEl>
                                      </p:cBhvr>
                                    </p:animEffect>
                                    <p:anim calcmode="lin" valueType="num">
                                      <p:cBhvr>
                                        <p:cTn id="25" dur="300" fill="hold"/>
                                        <p:tgtEl>
                                          <p:spTgt spid="85"/>
                                        </p:tgtEl>
                                        <p:attrNameLst>
                                          <p:attrName>ppt_x</p:attrName>
                                        </p:attrNameLst>
                                      </p:cBhvr>
                                      <p:tavLst>
                                        <p:tav tm="0">
                                          <p:val>
                                            <p:strVal val="#ppt_x"/>
                                          </p:val>
                                        </p:tav>
                                        <p:tav tm="100000">
                                          <p:val>
                                            <p:strVal val="#ppt_x"/>
                                          </p:val>
                                        </p:tav>
                                      </p:tavLst>
                                    </p:anim>
                                    <p:anim calcmode="lin" valueType="num">
                                      <p:cBhvr>
                                        <p:cTn id="26" dur="300" fill="hold"/>
                                        <p:tgtEl>
                                          <p:spTgt spid="85"/>
                                        </p:tgtEl>
                                        <p:attrNameLst>
                                          <p:attrName>ppt_y</p:attrName>
                                        </p:attrNameLst>
                                      </p:cBhvr>
                                      <p:tavLst>
                                        <p:tav tm="0">
                                          <p:val>
                                            <p:strVal val="#ppt_y+.1"/>
                                          </p:val>
                                        </p:tav>
                                        <p:tav tm="100000">
                                          <p:val>
                                            <p:strVal val="#ppt_y"/>
                                          </p:val>
                                        </p:tav>
                                      </p:tavLst>
                                    </p:anim>
                                  </p:childTnLst>
                                </p:cTn>
                              </p:par>
                            </p:childTnLst>
                          </p:cTn>
                        </p:par>
                        <p:par>
                          <p:cTn id="27" fill="hold">
                            <p:stCondLst>
                              <p:cond delay="1500"/>
                            </p:stCondLst>
                            <p:childTnLst>
                              <p:par>
                                <p:cTn id="28" presetID="1" presetClass="entr" presetSubtype="0" fill="hold" grpId="0" nodeType="afterEffect">
                                  <p:stCondLst>
                                    <p:cond delay="0"/>
                                  </p:stCondLst>
                                  <p:childTnLst>
                                    <p:set>
                                      <p:cBhvr>
                                        <p:cTn id="29" dur="1" fill="hold">
                                          <p:stCondLst>
                                            <p:cond delay="0"/>
                                          </p:stCondLst>
                                        </p:cTn>
                                        <p:tgtEl>
                                          <p:spTgt spid="78"/>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86"/>
                                        </p:tgtEl>
                                        <p:attrNameLst>
                                          <p:attrName>style.visibility</p:attrName>
                                        </p:attrNameLst>
                                      </p:cBhvr>
                                      <p:to>
                                        <p:strVal val="visible"/>
                                      </p:to>
                                    </p:set>
                                    <p:animEffect transition="in" filter="fade">
                                      <p:cBhvr>
                                        <p:cTn id="34" dur="300"/>
                                        <p:tgtEl>
                                          <p:spTgt spid="86"/>
                                        </p:tgtEl>
                                      </p:cBhvr>
                                    </p:animEffect>
                                    <p:anim calcmode="lin" valueType="num">
                                      <p:cBhvr>
                                        <p:cTn id="35" dur="300" fill="hold"/>
                                        <p:tgtEl>
                                          <p:spTgt spid="86"/>
                                        </p:tgtEl>
                                        <p:attrNameLst>
                                          <p:attrName>ppt_x</p:attrName>
                                        </p:attrNameLst>
                                      </p:cBhvr>
                                      <p:tavLst>
                                        <p:tav tm="0">
                                          <p:val>
                                            <p:strVal val="#ppt_x"/>
                                          </p:val>
                                        </p:tav>
                                        <p:tav tm="100000">
                                          <p:val>
                                            <p:strVal val="#ppt_x"/>
                                          </p:val>
                                        </p:tav>
                                      </p:tavLst>
                                    </p:anim>
                                    <p:anim calcmode="lin" valueType="num">
                                      <p:cBhvr>
                                        <p:cTn id="36" dur="300" fill="hold"/>
                                        <p:tgtEl>
                                          <p:spTgt spid="86"/>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grpId="0" nodeType="clickEffect">
                                  <p:stCondLst>
                                    <p:cond delay="0"/>
                                  </p:stCondLst>
                                  <p:childTnLst>
                                    <p:set>
                                      <p:cBhvr>
                                        <p:cTn id="40" dur="1" fill="hold">
                                          <p:stCondLst>
                                            <p:cond delay="0"/>
                                          </p:stCondLst>
                                        </p:cTn>
                                        <p:tgtEl>
                                          <p:spTgt spid="110"/>
                                        </p:tgtEl>
                                        <p:attrNameLst>
                                          <p:attrName>style.visibility</p:attrName>
                                        </p:attrNameLst>
                                      </p:cBhvr>
                                      <p:to>
                                        <p:strVal val="visible"/>
                                      </p:to>
                                    </p:set>
                                    <p:animEffect transition="in" filter="fade">
                                      <p:cBhvr>
                                        <p:cTn id="41" dur="300"/>
                                        <p:tgtEl>
                                          <p:spTgt spid="110"/>
                                        </p:tgtEl>
                                      </p:cBhvr>
                                    </p:animEffect>
                                    <p:anim calcmode="lin" valueType="num">
                                      <p:cBhvr>
                                        <p:cTn id="42" dur="300" fill="hold"/>
                                        <p:tgtEl>
                                          <p:spTgt spid="110"/>
                                        </p:tgtEl>
                                        <p:attrNameLst>
                                          <p:attrName>ppt_x</p:attrName>
                                        </p:attrNameLst>
                                      </p:cBhvr>
                                      <p:tavLst>
                                        <p:tav tm="0">
                                          <p:val>
                                            <p:strVal val="#ppt_x"/>
                                          </p:val>
                                        </p:tav>
                                        <p:tav tm="100000">
                                          <p:val>
                                            <p:strVal val="#ppt_x"/>
                                          </p:val>
                                        </p:tav>
                                      </p:tavLst>
                                    </p:anim>
                                    <p:anim calcmode="lin" valueType="num">
                                      <p:cBhvr>
                                        <p:cTn id="43" dur="300" fill="hold"/>
                                        <p:tgtEl>
                                          <p:spTgt spid="110"/>
                                        </p:tgtEl>
                                        <p:attrNameLst>
                                          <p:attrName>ppt_y</p:attrName>
                                        </p:attrNameLst>
                                      </p:cBhvr>
                                      <p:tavLst>
                                        <p:tav tm="0">
                                          <p:val>
                                            <p:strVal val="#ppt_y+.1"/>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42" presetClass="entr" presetSubtype="0" fill="hold" grpId="0" nodeType="clickEffect">
                                  <p:stCondLst>
                                    <p:cond delay="0"/>
                                  </p:stCondLst>
                                  <p:childTnLst>
                                    <p:set>
                                      <p:cBhvr>
                                        <p:cTn id="47" dur="1" fill="hold">
                                          <p:stCondLst>
                                            <p:cond delay="0"/>
                                          </p:stCondLst>
                                        </p:cTn>
                                        <p:tgtEl>
                                          <p:spTgt spid="92"/>
                                        </p:tgtEl>
                                        <p:attrNameLst>
                                          <p:attrName>style.visibility</p:attrName>
                                        </p:attrNameLst>
                                      </p:cBhvr>
                                      <p:to>
                                        <p:strVal val="visible"/>
                                      </p:to>
                                    </p:set>
                                    <p:animEffect transition="in" filter="fade">
                                      <p:cBhvr>
                                        <p:cTn id="48" dur="300"/>
                                        <p:tgtEl>
                                          <p:spTgt spid="92"/>
                                        </p:tgtEl>
                                      </p:cBhvr>
                                    </p:animEffect>
                                    <p:anim calcmode="lin" valueType="num">
                                      <p:cBhvr>
                                        <p:cTn id="49" dur="300" fill="hold"/>
                                        <p:tgtEl>
                                          <p:spTgt spid="92"/>
                                        </p:tgtEl>
                                        <p:attrNameLst>
                                          <p:attrName>ppt_x</p:attrName>
                                        </p:attrNameLst>
                                      </p:cBhvr>
                                      <p:tavLst>
                                        <p:tav tm="0">
                                          <p:val>
                                            <p:strVal val="#ppt_x"/>
                                          </p:val>
                                        </p:tav>
                                        <p:tav tm="100000">
                                          <p:val>
                                            <p:strVal val="#ppt_x"/>
                                          </p:val>
                                        </p:tav>
                                      </p:tavLst>
                                    </p:anim>
                                    <p:anim calcmode="lin" valueType="num">
                                      <p:cBhvr>
                                        <p:cTn id="50" dur="300" fill="hold"/>
                                        <p:tgtEl>
                                          <p:spTgt spid="92"/>
                                        </p:tgtEl>
                                        <p:attrNameLst>
                                          <p:attrName>ppt_y</p:attrName>
                                        </p:attrNameLst>
                                      </p:cBhvr>
                                      <p:tavLst>
                                        <p:tav tm="0">
                                          <p:val>
                                            <p:strVal val="#ppt_y+.1"/>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42" presetClass="entr" presetSubtype="0" fill="hold" grpId="0" nodeType="clickEffect">
                                  <p:stCondLst>
                                    <p:cond delay="0"/>
                                  </p:stCondLst>
                                  <p:childTnLst>
                                    <p:set>
                                      <p:cBhvr>
                                        <p:cTn id="54" dur="1" fill="hold">
                                          <p:stCondLst>
                                            <p:cond delay="0"/>
                                          </p:stCondLst>
                                        </p:cTn>
                                        <p:tgtEl>
                                          <p:spTgt spid="111"/>
                                        </p:tgtEl>
                                        <p:attrNameLst>
                                          <p:attrName>style.visibility</p:attrName>
                                        </p:attrNameLst>
                                      </p:cBhvr>
                                      <p:to>
                                        <p:strVal val="visible"/>
                                      </p:to>
                                    </p:set>
                                    <p:animEffect transition="in" filter="fade">
                                      <p:cBhvr>
                                        <p:cTn id="55" dur="300"/>
                                        <p:tgtEl>
                                          <p:spTgt spid="111"/>
                                        </p:tgtEl>
                                      </p:cBhvr>
                                    </p:animEffect>
                                    <p:anim calcmode="lin" valueType="num">
                                      <p:cBhvr>
                                        <p:cTn id="56" dur="300" fill="hold"/>
                                        <p:tgtEl>
                                          <p:spTgt spid="111"/>
                                        </p:tgtEl>
                                        <p:attrNameLst>
                                          <p:attrName>ppt_x</p:attrName>
                                        </p:attrNameLst>
                                      </p:cBhvr>
                                      <p:tavLst>
                                        <p:tav tm="0">
                                          <p:val>
                                            <p:strVal val="#ppt_x"/>
                                          </p:val>
                                        </p:tav>
                                        <p:tav tm="100000">
                                          <p:val>
                                            <p:strVal val="#ppt_x"/>
                                          </p:val>
                                        </p:tav>
                                      </p:tavLst>
                                    </p:anim>
                                    <p:anim calcmode="lin" valueType="num">
                                      <p:cBhvr>
                                        <p:cTn id="57" dur="300" fill="hold"/>
                                        <p:tgtEl>
                                          <p:spTgt spid="111"/>
                                        </p:tgtEl>
                                        <p:attrNameLst>
                                          <p:attrName>ppt_y</p:attrName>
                                        </p:attrNameLst>
                                      </p:cBhvr>
                                      <p:tavLst>
                                        <p:tav tm="0">
                                          <p:val>
                                            <p:strVal val="#ppt_y+.1"/>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42" presetClass="entr" presetSubtype="0" fill="hold" nodeType="clickEffect">
                                  <p:stCondLst>
                                    <p:cond delay="0"/>
                                  </p:stCondLst>
                                  <p:childTnLst>
                                    <p:set>
                                      <p:cBhvr>
                                        <p:cTn id="61" dur="1" fill="hold">
                                          <p:stCondLst>
                                            <p:cond delay="0"/>
                                          </p:stCondLst>
                                        </p:cTn>
                                        <p:tgtEl>
                                          <p:spTgt spid="2"/>
                                        </p:tgtEl>
                                        <p:attrNameLst>
                                          <p:attrName>style.visibility</p:attrName>
                                        </p:attrNameLst>
                                      </p:cBhvr>
                                      <p:to>
                                        <p:strVal val="visible"/>
                                      </p:to>
                                    </p:set>
                                    <p:animEffect transition="in" filter="fade">
                                      <p:cBhvr>
                                        <p:cTn id="62" dur="300"/>
                                        <p:tgtEl>
                                          <p:spTgt spid="2"/>
                                        </p:tgtEl>
                                      </p:cBhvr>
                                    </p:animEffect>
                                    <p:anim calcmode="lin" valueType="num">
                                      <p:cBhvr>
                                        <p:cTn id="63" dur="300" fill="hold"/>
                                        <p:tgtEl>
                                          <p:spTgt spid="2"/>
                                        </p:tgtEl>
                                        <p:attrNameLst>
                                          <p:attrName>ppt_x</p:attrName>
                                        </p:attrNameLst>
                                      </p:cBhvr>
                                      <p:tavLst>
                                        <p:tav tm="0">
                                          <p:val>
                                            <p:strVal val="#ppt_x"/>
                                          </p:val>
                                        </p:tav>
                                        <p:tav tm="100000">
                                          <p:val>
                                            <p:strVal val="#ppt_x"/>
                                          </p:val>
                                        </p:tav>
                                      </p:tavLst>
                                    </p:anim>
                                    <p:anim calcmode="lin" valueType="num">
                                      <p:cBhvr>
                                        <p:cTn id="64" dur="3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1" presetClass="exit" presetSubtype="0" fill="hold" nodeType="clickEffect">
                                  <p:stCondLst>
                                    <p:cond delay="0"/>
                                  </p:stCondLst>
                                  <p:childTnLst>
                                    <p:set>
                                      <p:cBhvr>
                                        <p:cTn id="68" dur="1" fill="hold">
                                          <p:stCondLst>
                                            <p:cond delay="0"/>
                                          </p:stCondLst>
                                        </p:cTn>
                                        <p:tgtEl>
                                          <p:spTgt spid="75"/>
                                        </p:tgtEl>
                                        <p:attrNameLst>
                                          <p:attrName>style.visibility</p:attrName>
                                        </p:attrNameLst>
                                      </p:cBhvr>
                                      <p:to>
                                        <p:strVal val="hidden"/>
                                      </p:to>
                                    </p:set>
                                  </p:childTnLst>
                                </p:cTn>
                              </p:par>
                              <p:par>
                                <p:cTn id="69" presetID="1" presetClass="exit" presetSubtype="0" fill="hold" grpId="1" nodeType="withEffect">
                                  <p:stCondLst>
                                    <p:cond delay="0"/>
                                  </p:stCondLst>
                                  <p:childTnLst>
                                    <p:set>
                                      <p:cBhvr>
                                        <p:cTn id="70" dur="1" fill="hold">
                                          <p:stCondLst>
                                            <p:cond delay="0"/>
                                          </p:stCondLst>
                                        </p:cTn>
                                        <p:tgtEl>
                                          <p:spTgt spid="78"/>
                                        </p:tgtEl>
                                        <p:attrNameLst>
                                          <p:attrName>style.visibility</p:attrName>
                                        </p:attrNameLst>
                                      </p:cBhvr>
                                      <p:to>
                                        <p:strVal val="hidden"/>
                                      </p:to>
                                    </p:set>
                                  </p:childTnLst>
                                </p:cTn>
                              </p:par>
                              <p:par>
                                <p:cTn id="71" presetID="42" presetClass="exit" presetSubtype="0" fill="hold" grpId="1" nodeType="withEffect">
                                  <p:stCondLst>
                                    <p:cond delay="0"/>
                                  </p:stCondLst>
                                  <p:childTnLst>
                                    <p:animEffect transition="out" filter="fade">
                                      <p:cBhvr>
                                        <p:cTn id="72" dur="200"/>
                                        <p:tgtEl>
                                          <p:spTgt spid="86"/>
                                        </p:tgtEl>
                                      </p:cBhvr>
                                    </p:animEffect>
                                    <p:anim calcmode="lin" valueType="num">
                                      <p:cBhvr>
                                        <p:cTn id="73" dur="200"/>
                                        <p:tgtEl>
                                          <p:spTgt spid="86"/>
                                        </p:tgtEl>
                                        <p:attrNameLst>
                                          <p:attrName>ppt_x</p:attrName>
                                        </p:attrNameLst>
                                      </p:cBhvr>
                                      <p:tavLst>
                                        <p:tav tm="0">
                                          <p:val>
                                            <p:strVal val="ppt_x"/>
                                          </p:val>
                                        </p:tav>
                                        <p:tav tm="100000">
                                          <p:val>
                                            <p:strVal val="ppt_x"/>
                                          </p:val>
                                        </p:tav>
                                      </p:tavLst>
                                    </p:anim>
                                    <p:anim calcmode="lin" valueType="num">
                                      <p:cBhvr>
                                        <p:cTn id="74" dur="200"/>
                                        <p:tgtEl>
                                          <p:spTgt spid="86"/>
                                        </p:tgtEl>
                                        <p:attrNameLst>
                                          <p:attrName>ppt_y</p:attrName>
                                        </p:attrNameLst>
                                      </p:cBhvr>
                                      <p:tavLst>
                                        <p:tav tm="0">
                                          <p:val>
                                            <p:strVal val="ppt_y"/>
                                          </p:val>
                                        </p:tav>
                                        <p:tav tm="100000">
                                          <p:val>
                                            <p:strVal val="ppt_y+.1"/>
                                          </p:val>
                                        </p:tav>
                                      </p:tavLst>
                                    </p:anim>
                                    <p:set>
                                      <p:cBhvr>
                                        <p:cTn id="75" dur="1" fill="hold">
                                          <p:stCondLst>
                                            <p:cond delay="199"/>
                                          </p:stCondLst>
                                        </p:cTn>
                                        <p:tgtEl>
                                          <p:spTgt spid="86"/>
                                        </p:tgtEl>
                                        <p:attrNameLst>
                                          <p:attrName>style.visibility</p:attrName>
                                        </p:attrNameLst>
                                      </p:cBhvr>
                                      <p:to>
                                        <p:strVal val="hidden"/>
                                      </p:to>
                                    </p:set>
                                  </p:childTnLst>
                                </p:cTn>
                              </p:par>
                              <p:par>
                                <p:cTn id="76" presetID="10" presetClass="exit" presetSubtype="0" fill="hold" grpId="1" nodeType="withEffect">
                                  <p:stCondLst>
                                    <p:cond delay="0"/>
                                  </p:stCondLst>
                                  <p:childTnLst>
                                    <p:animEffect transition="out" filter="fade">
                                      <p:cBhvr>
                                        <p:cTn id="77" dur="200"/>
                                        <p:tgtEl>
                                          <p:spTgt spid="85"/>
                                        </p:tgtEl>
                                      </p:cBhvr>
                                    </p:animEffect>
                                    <p:set>
                                      <p:cBhvr>
                                        <p:cTn id="78" dur="1" fill="hold">
                                          <p:stCondLst>
                                            <p:cond delay="199"/>
                                          </p:stCondLst>
                                        </p:cTn>
                                        <p:tgtEl>
                                          <p:spTgt spid="85"/>
                                        </p:tgtEl>
                                        <p:attrNameLst>
                                          <p:attrName>style.visibility</p:attrName>
                                        </p:attrNameLst>
                                      </p:cBhvr>
                                      <p:to>
                                        <p:strVal val="hidden"/>
                                      </p:to>
                                    </p:set>
                                  </p:childTnLst>
                                </p:cTn>
                              </p:par>
                              <p:par>
                                <p:cTn id="79" presetID="42" presetClass="exit" presetSubtype="0" fill="hold" grpId="1" nodeType="withEffect">
                                  <p:stCondLst>
                                    <p:cond delay="0"/>
                                  </p:stCondLst>
                                  <p:childTnLst>
                                    <p:animEffect transition="out" filter="fade">
                                      <p:cBhvr>
                                        <p:cTn id="80" dur="200"/>
                                        <p:tgtEl>
                                          <p:spTgt spid="92"/>
                                        </p:tgtEl>
                                      </p:cBhvr>
                                    </p:animEffect>
                                    <p:anim calcmode="lin" valueType="num">
                                      <p:cBhvr>
                                        <p:cTn id="81" dur="200"/>
                                        <p:tgtEl>
                                          <p:spTgt spid="92"/>
                                        </p:tgtEl>
                                        <p:attrNameLst>
                                          <p:attrName>ppt_x</p:attrName>
                                        </p:attrNameLst>
                                      </p:cBhvr>
                                      <p:tavLst>
                                        <p:tav tm="0">
                                          <p:val>
                                            <p:strVal val="ppt_x"/>
                                          </p:val>
                                        </p:tav>
                                        <p:tav tm="100000">
                                          <p:val>
                                            <p:strVal val="ppt_x"/>
                                          </p:val>
                                        </p:tav>
                                      </p:tavLst>
                                    </p:anim>
                                    <p:anim calcmode="lin" valueType="num">
                                      <p:cBhvr>
                                        <p:cTn id="82" dur="200"/>
                                        <p:tgtEl>
                                          <p:spTgt spid="92"/>
                                        </p:tgtEl>
                                        <p:attrNameLst>
                                          <p:attrName>ppt_y</p:attrName>
                                        </p:attrNameLst>
                                      </p:cBhvr>
                                      <p:tavLst>
                                        <p:tav tm="0">
                                          <p:val>
                                            <p:strVal val="ppt_y"/>
                                          </p:val>
                                        </p:tav>
                                        <p:tav tm="100000">
                                          <p:val>
                                            <p:strVal val="ppt_y+.1"/>
                                          </p:val>
                                        </p:tav>
                                      </p:tavLst>
                                    </p:anim>
                                    <p:set>
                                      <p:cBhvr>
                                        <p:cTn id="83" dur="1" fill="hold">
                                          <p:stCondLst>
                                            <p:cond delay="199"/>
                                          </p:stCondLst>
                                        </p:cTn>
                                        <p:tgtEl>
                                          <p:spTgt spid="92"/>
                                        </p:tgtEl>
                                        <p:attrNameLst>
                                          <p:attrName>style.visibility</p:attrName>
                                        </p:attrNameLst>
                                      </p:cBhvr>
                                      <p:to>
                                        <p:strVal val="hidden"/>
                                      </p:to>
                                    </p:set>
                                  </p:childTnLst>
                                </p:cTn>
                              </p:par>
                              <p:par>
                                <p:cTn id="84" presetID="42" presetClass="exit" presetSubtype="0" fill="hold" grpId="1" nodeType="withEffect">
                                  <p:stCondLst>
                                    <p:cond delay="0"/>
                                  </p:stCondLst>
                                  <p:childTnLst>
                                    <p:animEffect transition="out" filter="fade">
                                      <p:cBhvr>
                                        <p:cTn id="85" dur="200"/>
                                        <p:tgtEl>
                                          <p:spTgt spid="111"/>
                                        </p:tgtEl>
                                      </p:cBhvr>
                                    </p:animEffect>
                                    <p:anim calcmode="lin" valueType="num">
                                      <p:cBhvr>
                                        <p:cTn id="86" dur="200"/>
                                        <p:tgtEl>
                                          <p:spTgt spid="111"/>
                                        </p:tgtEl>
                                        <p:attrNameLst>
                                          <p:attrName>ppt_x</p:attrName>
                                        </p:attrNameLst>
                                      </p:cBhvr>
                                      <p:tavLst>
                                        <p:tav tm="0">
                                          <p:val>
                                            <p:strVal val="ppt_x"/>
                                          </p:val>
                                        </p:tav>
                                        <p:tav tm="100000">
                                          <p:val>
                                            <p:strVal val="ppt_x"/>
                                          </p:val>
                                        </p:tav>
                                      </p:tavLst>
                                    </p:anim>
                                    <p:anim calcmode="lin" valueType="num">
                                      <p:cBhvr>
                                        <p:cTn id="87" dur="200"/>
                                        <p:tgtEl>
                                          <p:spTgt spid="111"/>
                                        </p:tgtEl>
                                        <p:attrNameLst>
                                          <p:attrName>ppt_y</p:attrName>
                                        </p:attrNameLst>
                                      </p:cBhvr>
                                      <p:tavLst>
                                        <p:tav tm="0">
                                          <p:val>
                                            <p:strVal val="ppt_y"/>
                                          </p:val>
                                        </p:tav>
                                        <p:tav tm="100000">
                                          <p:val>
                                            <p:strVal val="ppt_y+.1"/>
                                          </p:val>
                                        </p:tav>
                                      </p:tavLst>
                                    </p:anim>
                                    <p:set>
                                      <p:cBhvr>
                                        <p:cTn id="88" dur="1" fill="hold">
                                          <p:stCondLst>
                                            <p:cond delay="199"/>
                                          </p:stCondLst>
                                        </p:cTn>
                                        <p:tgtEl>
                                          <p:spTgt spid="111"/>
                                        </p:tgtEl>
                                        <p:attrNameLst>
                                          <p:attrName>style.visibility</p:attrName>
                                        </p:attrNameLst>
                                      </p:cBhvr>
                                      <p:to>
                                        <p:strVal val="hidden"/>
                                      </p:to>
                                    </p:set>
                                  </p:childTnLst>
                                </p:cTn>
                              </p:par>
                              <p:par>
                                <p:cTn id="89" presetID="42" presetClass="exit" presetSubtype="0" fill="hold" grpId="1" nodeType="withEffect">
                                  <p:stCondLst>
                                    <p:cond delay="0"/>
                                  </p:stCondLst>
                                  <p:childTnLst>
                                    <p:animEffect transition="out" filter="fade">
                                      <p:cBhvr>
                                        <p:cTn id="90" dur="200"/>
                                        <p:tgtEl>
                                          <p:spTgt spid="110"/>
                                        </p:tgtEl>
                                      </p:cBhvr>
                                    </p:animEffect>
                                    <p:anim calcmode="lin" valueType="num">
                                      <p:cBhvr>
                                        <p:cTn id="91" dur="200"/>
                                        <p:tgtEl>
                                          <p:spTgt spid="110"/>
                                        </p:tgtEl>
                                        <p:attrNameLst>
                                          <p:attrName>ppt_x</p:attrName>
                                        </p:attrNameLst>
                                      </p:cBhvr>
                                      <p:tavLst>
                                        <p:tav tm="0">
                                          <p:val>
                                            <p:strVal val="ppt_x"/>
                                          </p:val>
                                        </p:tav>
                                        <p:tav tm="100000">
                                          <p:val>
                                            <p:strVal val="ppt_x"/>
                                          </p:val>
                                        </p:tav>
                                      </p:tavLst>
                                    </p:anim>
                                    <p:anim calcmode="lin" valueType="num">
                                      <p:cBhvr>
                                        <p:cTn id="92" dur="200"/>
                                        <p:tgtEl>
                                          <p:spTgt spid="110"/>
                                        </p:tgtEl>
                                        <p:attrNameLst>
                                          <p:attrName>ppt_y</p:attrName>
                                        </p:attrNameLst>
                                      </p:cBhvr>
                                      <p:tavLst>
                                        <p:tav tm="0">
                                          <p:val>
                                            <p:strVal val="ppt_y"/>
                                          </p:val>
                                        </p:tav>
                                        <p:tav tm="100000">
                                          <p:val>
                                            <p:strVal val="ppt_y+.1"/>
                                          </p:val>
                                        </p:tav>
                                      </p:tavLst>
                                    </p:anim>
                                    <p:set>
                                      <p:cBhvr>
                                        <p:cTn id="93" dur="1" fill="hold">
                                          <p:stCondLst>
                                            <p:cond delay="199"/>
                                          </p:stCondLst>
                                        </p:cTn>
                                        <p:tgtEl>
                                          <p:spTgt spid="110"/>
                                        </p:tgtEl>
                                        <p:attrNameLst>
                                          <p:attrName>style.visibility</p:attrName>
                                        </p:attrNameLst>
                                      </p:cBhvr>
                                      <p:to>
                                        <p:strVal val="hidden"/>
                                      </p:to>
                                    </p:set>
                                  </p:childTnLst>
                                </p:cTn>
                              </p:par>
                              <p:par>
                                <p:cTn id="94" presetID="42" presetClass="exit" presetSubtype="0" fill="hold" nodeType="withEffect">
                                  <p:stCondLst>
                                    <p:cond delay="0"/>
                                  </p:stCondLst>
                                  <p:childTnLst>
                                    <p:animEffect transition="out" filter="fade">
                                      <p:cBhvr>
                                        <p:cTn id="95" dur="200"/>
                                        <p:tgtEl>
                                          <p:spTgt spid="2"/>
                                        </p:tgtEl>
                                      </p:cBhvr>
                                    </p:animEffect>
                                    <p:anim calcmode="lin" valueType="num">
                                      <p:cBhvr>
                                        <p:cTn id="96" dur="200"/>
                                        <p:tgtEl>
                                          <p:spTgt spid="2"/>
                                        </p:tgtEl>
                                        <p:attrNameLst>
                                          <p:attrName>ppt_x</p:attrName>
                                        </p:attrNameLst>
                                      </p:cBhvr>
                                      <p:tavLst>
                                        <p:tav tm="0">
                                          <p:val>
                                            <p:strVal val="ppt_x"/>
                                          </p:val>
                                        </p:tav>
                                        <p:tav tm="100000">
                                          <p:val>
                                            <p:strVal val="ppt_x"/>
                                          </p:val>
                                        </p:tav>
                                      </p:tavLst>
                                    </p:anim>
                                    <p:anim calcmode="lin" valueType="num">
                                      <p:cBhvr>
                                        <p:cTn id="97" dur="200"/>
                                        <p:tgtEl>
                                          <p:spTgt spid="2"/>
                                        </p:tgtEl>
                                        <p:attrNameLst>
                                          <p:attrName>ppt_y</p:attrName>
                                        </p:attrNameLst>
                                      </p:cBhvr>
                                      <p:tavLst>
                                        <p:tav tm="0">
                                          <p:val>
                                            <p:strVal val="ppt_y"/>
                                          </p:val>
                                        </p:tav>
                                        <p:tav tm="100000">
                                          <p:val>
                                            <p:strVal val="ppt_y+.1"/>
                                          </p:val>
                                        </p:tav>
                                      </p:tavLst>
                                    </p:anim>
                                    <p:set>
                                      <p:cBhvr>
                                        <p:cTn id="98" dur="1" fill="hold">
                                          <p:stCondLst>
                                            <p:cond delay="199"/>
                                          </p:stCondLst>
                                        </p:cTn>
                                        <p:tgtEl>
                                          <p:spTgt spid="2"/>
                                        </p:tgtEl>
                                        <p:attrNameLst>
                                          <p:attrName>style.visibility</p:attrName>
                                        </p:attrNameLst>
                                      </p:cBhvr>
                                      <p:to>
                                        <p:strVal val="hidden"/>
                                      </p:to>
                                    </p:set>
                                  </p:childTnLst>
                                </p:cTn>
                              </p:par>
                            </p:childTnLst>
                          </p:cTn>
                        </p:par>
                        <p:par>
                          <p:cTn id="99" fill="hold">
                            <p:stCondLst>
                              <p:cond delay="200"/>
                            </p:stCondLst>
                            <p:childTnLst>
                              <p:par>
                                <p:cTn id="100" presetID="2" presetClass="exit" presetSubtype="4" fill="hold" nodeType="afterEffect">
                                  <p:stCondLst>
                                    <p:cond delay="0"/>
                                  </p:stCondLst>
                                  <p:childTnLst>
                                    <p:anim calcmode="lin" valueType="num">
                                      <p:cBhvr additive="base">
                                        <p:cTn id="101" dur="500"/>
                                        <p:tgtEl>
                                          <p:spTgt spid="70"/>
                                        </p:tgtEl>
                                        <p:attrNameLst>
                                          <p:attrName>ppt_x</p:attrName>
                                        </p:attrNameLst>
                                      </p:cBhvr>
                                      <p:tavLst>
                                        <p:tav tm="0">
                                          <p:val>
                                            <p:strVal val="ppt_x"/>
                                          </p:val>
                                        </p:tav>
                                        <p:tav tm="100000">
                                          <p:val>
                                            <p:strVal val="ppt_x"/>
                                          </p:val>
                                        </p:tav>
                                      </p:tavLst>
                                    </p:anim>
                                    <p:anim calcmode="lin" valueType="num">
                                      <p:cBhvr additive="base">
                                        <p:cTn id="102" dur="500"/>
                                        <p:tgtEl>
                                          <p:spTgt spid="70"/>
                                        </p:tgtEl>
                                        <p:attrNameLst>
                                          <p:attrName>ppt_y</p:attrName>
                                        </p:attrNameLst>
                                      </p:cBhvr>
                                      <p:tavLst>
                                        <p:tav tm="0">
                                          <p:val>
                                            <p:strVal val="ppt_y"/>
                                          </p:val>
                                        </p:tav>
                                        <p:tav tm="100000">
                                          <p:val>
                                            <p:strVal val="1+ppt_h/2"/>
                                          </p:val>
                                        </p:tav>
                                      </p:tavLst>
                                    </p:anim>
                                    <p:set>
                                      <p:cBhvr>
                                        <p:cTn id="103" dur="1" fill="hold">
                                          <p:stCondLst>
                                            <p:cond delay="499"/>
                                          </p:stCondLst>
                                        </p:cTn>
                                        <p:tgtEl>
                                          <p:spTgt spid="7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 grpId="0" animBg="1"/>
      <p:bldP spid="78" grpId="1" animBg="1"/>
      <p:bldP spid="85" grpId="0" animBg="1" autoUpdateAnimBg="0"/>
      <p:bldP spid="85" grpId="1" animBg="1"/>
      <p:bldP spid="86" grpId="0"/>
      <p:bldP spid="86" grpId="1"/>
      <p:bldP spid="92" grpId="0"/>
      <p:bldP spid="92" grpId="1"/>
      <p:bldP spid="110" grpId="0"/>
      <p:bldP spid="110" grpId="1"/>
      <p:bldP spid="111" grpId="0"/>
      <p:bldP spid="111" grpId="1"/>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lumMod val="85000"/>
            <a:alpha val="24000"/>
          </a:schemeClr>
        </a:solidFill>
        <a:effectLst/>
      </p:bgPr>
    </p:bg>
    <p:spTree>
      <p:nvGrpSpPr>
        <p:cNvPr id="1" name=""/>
        <p:cNvGrpSpPr/>
        <p:nvPr/>
      </p:nvGrpSpPr>
      <p:grpSpPr>
        <a:xfrm>
          <a:off x="0" y="0"/>
          <a:ext cx="0" cy="0"/>
          <a:chOff x="0" y="0"/>
          <a:chExt cx="0" cy="0"/>
        </a:xfrm>
      </p:grpSpPr>
      <p:sp>
        <p:nvSpPr>
          <p:cNvPr id="14" name="矩形 13"/>
          <p:cNvSpPr/>
          <p:nvPr/>
        </p:nvSpPr>
        <p:spPr>
          <a:xfrm>
            <a:off x="0" y="0"/>
            <a:ext cx="12192000" cy="753521"/>
          </a:xfrm>
          <a:prstGeom prst="rect">
            <a:avLst/>
          </a:prstGeom>
          <a:solidFill>
            <a:srgbClr val="00BC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5" name="图片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1304" y="130517"/>
            <a:ext cx="503483" cy="503483"/>
          </a:xfrm>
          <a:prstGeom prst="ellipse">
            <a:avLst/>
          </a:prstGeom>
          <a:noFill/>
          <a:ln w="31750" cap="rnd">
            <a:solidFill>
              <a:schemeClr val="tx1"/>
            </a:solidFill>
          </a:ln>
          <a:effectLst>
            <a:outerShdw blurRad="50800" dist="38100" dir="5400000" algn="t" rotWithShape="0">
              <a:prstClr val="black">
                <a:alpha val="40000"/>
              </a:prstClr>
            </a:outerShdw>
            <a:softEdge rad="0"/>
          </a:effectLst>
        </p:spPr>
      </p:pic>
      <p:sp>
        <p:nvSpPr>
          <p:cNvPr id="16" name="文本框 15"/>
          <p:cNvSpPr txBox="1"/>
          <p:nvPr/>
        </p:nvSpPr>
        <p:spPr>
          <a:xfrm>
            <a:off x="694609" y="161923"/>
            <a:ext cx="4166600" cy="461665"/>
          </a:xfrm>
          <a:prstGeom prst="rect">
            <a:avLst/>
          </a:prstGeom>
          <a:noFill/>
        </p:spPr>
        <p:txBody>
          <a:bodyPr wrap="square" rtlCol="0">
            <a:spAutoFit/>
          </a:bodyPr>
          <a:lstStyle/>
          <a:p>
            <a:r>
              <a:rPr lang="en-US" altLang="zh-CN" sz="2400" dirty="0">
                <a:solidFill>
                  <a:schemeClr val="bg1"/>
                </a:solidFill>
                <a:latin typeface="Roboto" pitchFamily="2" charset="0"/>
                <a:ea typeface="Roboto" pitchFamily="2" charset="0"/>
              </a:rPr>
              <a:t>New Tsinghua Treehole</a:t>
            </a:r>
          </a:p>
        </p:txBody>
      </p:sp>
      <p:grpSp>
        <p:nvGrpSpPr>
          <p:cNvPr id="41" name="组合 40"/>
          <p:cNvGrpSpPr/>
          <p:nvPr/>
        </p:nvGrpSpPr>
        <p:grpSpPr>
          <a:xfrm>
            <a:off x="159723" y="933524"/>
            <a:ext cx="3835237" cy="3619186"/>
            <a:chOff x="157477" y="1133740"/>
            <a:chExt cx="3835237" cy="3619186"/>
          </a:xfrm>
        </p:grpSpPr>
        <p:sp>
          <p:nvSpPr>
            <p:cNvPr id="29" name="矩形 28"/>
            <p:cNvSpPr/>
            <p:nvPr/>
          </p:nvSpPr>
          <p:spPr>
            <a:xfrm>
              <a:off x="158955" y="1133740"/>
              <a:ext cx="3833759" cy="3619185"/>
            </a:xfrm>
            <a:prstGeom prst="rect">
              <a:avLst/>
            </a:prstGeom>
            <a:solidFill>
              <a:srgbClr val="FFFF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p:cNvSpPr/>
            <p:nvPr/>
          </p:nvSpPr>
          <p:spPr>
            <a:xfrm>
              <a:off x="157477" y="4040067"/>
              <a:ext cx="3835237" cy="712859"/>
            </a:xfrm>
            <a:prstGeom prst="rect">
              <a:avLst/>
            </a:prstGeom>
            <a:solidFill>
              <a:srgbClr val="FFEB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等腰三角形 30"/>
            <p:cNvSpPr/>
            <p:nvPr/>
          </p:nvSpPr>
          <p:spPr>
            <a:xfrm flipH="1">
              <a:off x="3420934" y="4268236"/>
              <a:ext cx="263913" cy="230599"/>
            </a:xfrm>
            <a:prstGeom prst="triangle">
              <a:avLst/>
            </a:prstGeom>
            <a:solidFill>
              <a:srgbClr val="5E6060"/>
            </a:solidFill>
            <a:ln>
              <a:noFill/>
            </a:ln>
            <a:scene3d>
              <a:camera prst="orthographicFront">
                <a:rot lat="0" lon="0" rev="180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6" name="图片 3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46698" y="1838135"/>
              <a:ext cx="1595734" cy="1595734"/>
            </a:xfrm>
            <a:prstGeom prst="rect">
              <a:avLst/>
            </a:prstGeom>
          </p:spPr>
        </p:pic>
        <p:sp>
          <p:nvSpPr>
            <p:cNvPr id="39" name="文本框 38"/>
            <p:cNvSpPr txBox="1"/>
            <p:nvPr/>
          </p:nvSpPr>
          <p:spPr>
            <a:xfrm>
              <a:off x="360169" y="4228623"/>
              <a:ext cx="1742531" cy="400110"/>
            </a:xfrm>
            <a:prstGeom prst="rect">
              <a:avLst/>
            </a:prstGeom>
            <a:noFill/>
          </p:spPr>
          <p:txBody>
            <a:bodyPr wrap="square" rtlCol="0">
              <a:spAutoFit/>
            </a:bodyPr>
            <a:lstStyle/>
            <a:p>
              <a:r>
                <a:rPr lang="en-US" altLang="zh-CN" sz="2000" dirty="0" smtClean="0">
                  <a:solidFill>
                    <a:srgbClr val="5E6060"/>
                  </a:solidFill>
                  <a:latin typeface="Roboto" pitchFamily="2" charset="0"/>
                  <a:ea typeface="Roboto" pitchFamily="2" charset="0"/>
                </a:rPr>
                <a:t>Features</a:t>
              </a:r>
            </a:p>
          </p:txBody>
        </p:sp>
      </p:grpSp>
      <p:grpSp>
        <p:nvGrpSpPr>
          <p:cNvPr id="100" name="组合 99"/>
          <p:cNvGrpSpPr/>
          <p:nvPr/>
        </p:nvGrpSpPr>
        <p:grpSpPr>
          <a:xfrm>
            <a:off x="4178381" y="2945864"/>
            <a:ext cx="3835237" cy="3619186"/>
            <a:chOff x="4178381" y="3087247"/>
            <a:chExt cx="3835237" cy="3619186"/>
          </a:xfrm>
        </p:grpSpPr>
        <p:sp>
          <p:nvSpPr>
            <p:cNvPr id="45" name="矩形 44"/>
            <p:cNvSpPr/>
            <p:nvPr/>
          </p:nvSpPr>
          <p:spPr>
            <a:xfrm>
              <a:off x="4179859" y="3087247"/>
              <a:ext cx="3833759" cy="3619185"/>
            </a:xfrm>
            <a:prstGeom prst="rect">
              <a:avLst/>
            </a:prstGeom>
            <a:solidFill>
              <a:srgbClr val="BA68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nvSpPr>
          <p:spPr>
            <a:xfrm>
              <a:off x="4178381" y="5993574"/>
              <a:ext cx="3835237" cy="712859"/>
            </a:xfrm>
            <a:prstGeom prst="rect">
              <a:avLst/>
            </a:prstGeom>
            <a:solidFill>
              <a:srgbClr val="9C27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等腰三角形 46"/>
            <p:cNvSpPr/>
            <p:nvPr/>
          </p:nvSpPr>
          <p:spPr>
            <a:xfrm flipH="1">
              <a:off x="7441838" y="6221743"/>
              <a:ext cx="263913" cy="230599"/>
            </a:xfrm>
            <a:prstGeom prst="triangle">
              <a:avLst/>
            </a:prstGeom>
            <a:solidFill>
              <a:schemeClr val="bg1"/>
            </a:solidFill>
            <a:ln>
              <a:noFill/>
            </a:ln>
            <a:scene3d>
              <a:camera prst="orthographicFront">
                <a:rot lat="0" lon="0" rev="180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文本框 48"/>
            <p:cNvSpPr txBox="1"/>
            <p:nvPr/>
          </p:nvSpPr>
          <p:spPr>
            <a:xfrm>
              <a:off x="4384653" y="6149254"/>
              <a:ext cx="1921325" cy="400110"/>
            </a:xfrm>
            <a:prstGeom prst="rect">
              <a:avLst/>
            </a:prstGeom>
            <a:noFill/>
          </p:spPr>
          <p:txBody>
            <a:bodyPr wrap="square" rtlCol="0">
              <a:spAutoFit/>
            </a:bodyPr>
            <a:lstStyle/>
            <a:p>
              <a:r>
                <a:rPr lang="en-US" altLang="zh-CN" sz="2000" dirty="0" smtClean="0">
                  <a:solidFill>
                    <a:schemeClr val="bg1"/>
                  </a:solidFill>
                  <a:latin typeface="Roboto" pitchFamily="2" charset="0"/>
                  <a:ea typeface="Roboto" pitchFamily="2" charset="0"/>
                </a:rPr>
                <a:t>Display form</a:t>
              </a:r>
              <a:endParaRPr lang="zh-CN" altLang="en-US" sz="2000" dirty="0">
                <a:solidFill>
                  <a:schemeClr val="bg1"/>
                </a:solidFill>
                <a:latin typeface="Roboto" pitchFamily="2" charset="0"/>
                <a:ea typeface="Adobe 黑体 Std R" panose="020B0400000000000000" pitchFamily="34" charset="-122"/>
              </a:endParaRPr>
            </a:p>
          </p:txBody>
        </p:sp>
        <p:pic>
          <p:nvPicPr>
            <p:cNvPr id="56" name="图片 5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18176" y="3785418"/>
              <a:ext cx="1578869" cy="1578869"/>
            </a:xfrm>
            <a:prstGeom prst="rect">
              <a:avLst/>
            </a:prstGeom>
            <a:noFill/>
            <a:effectLst>
              <a:outerShdw blurRad="50800" dist="38100" dir="2700000" algn="tl" rotWithShape="0">
                <a:prstClr val="black">
                  <a:alpha val="40000"/>
                </a:prstClr>
              </a:outerShdw>
            </a:effectLst>
          </p:spPr>
        </p:pic>
      </p:grpSp>
      <p:grpSp>
        <p:nvGrpSpPr>
          <p:cNvPr id="103" name="组合 102"/>
          <p:cNvGrpSpPr/>
          <p:nvPr/>
        </p:nvGrpSpPr>
        <p:grpSpPr>
          <a:xfrm>
            <a:off x="8201391" y="933524"/>
            <a:ext cx="3835237" cy="3619186"/>
            <a:chOff x="8200620" y="1120347"/>
            <a:chExt cx="3835237" cy="3619186"/>
          </a:xfrm>
        </p:grpSpPr>
        <p:sp>
          <p:nvSpPr>
            <p:cNvPr id="51" name="矩形 50"/>
            <p:cNvSpPr/>
            <p:nvPr/>
          </p:nvSpPr>
          <p:spPr>
            <a:xfrm>
              <a:off x="8202098" y="1120347"/>
              <a:ext cx="3833759" cy="3619185"/>
            </a:xfrm>
            <a:prstGeom prst="rect">
              <a:avLst/>
            </a:prstGeom>
            <a:solidFill>
              <a:srgbClr val="83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矩形 51"/>
            <p:cNvSpPr/>
            <p:nvPr/>
          </p:nvSpPr>
          <p:spPr>
            <a:xfrm>
              <a:off x="8200620" y="4026674"/>
              <a:ext cx="3835237" cy="712859"/>
            </a:xfrm>
            <a:prstGeom prst="rect">
              <a:avLst/>
            </a:prstGeom>
            <a:solidFill>
              <a:srgbClr val="03A9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等腰三角形 52"/>
            <p:cNvSpPr/>
            <p:nvPr/>
          </p:nvSpPr>
          <p:spPr>
            <a:xfrm flipH="1">
              <a:off x="11464077" y="4254843"/>
              <a:ext cx="263913" cy="230599"/>
            </a:xfrm>
            <a:prstGeom prst="triangle">
              <a:avLst/>
            </a:prstGeom>
            <a:solidFill>
              <a:schemeClr val="bg1"/>
            </a:solidFill>
            <a:ln>
              <a:noFill/>
            </a:ln>
            <a:scene3d>
              <a:camera prst="orthographicFront">
                <a:rot lat="0" lon="0" rev="180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文本框 54"/>
            <p:cNvSpPr txBox="1"/>
            <p:nvPr/>
          </p:nvSpPr>
          <p:spPr>
            <a:xfrm>
              <a:off x="8406891" y="4182354"/>
              <a:ext cx="1739559" cy="400110"/>
            </a:xfrm>
            <a:prstGeom prst="rect">
              <a:avLst/>
            </a:prstGeom>
            <a:noFill/>
          </p:spPr>
          <p:txBody>
            <a:bodyPr wrap="square" rtlCol="0">
              <a:spAutoFit/>
            </a:bodyPr>
            <a:lstStyle/>
            <a:p>
              <a:r>
                <a:rPr lang="en-US" altLang="zh-CN" sz="2000" dirty="0" smtClean="0">
                  <a:solidFill>
                    <a:schemeClr val="bg1"/>
                  </a:solidFill>
                  <a:latin typeface="Adobe 黑体 Std R" panose="020B0400000000000000" pitchFamily="34" charset="-122"/>
                  <a:ea typeface="Adobe 黑体 Std R" panose="020B0400000000000000" pitchFamily="34" charset="-122"/>
                </a:rPr>
                <a:t>Details</a:t>
              </a:r>
              <a:endParaRPr lang="zh-CN" altLang="en-US" sz="2000" dirty="0">
                <a:solidFill>
                  <a:schemeClr val="bg1"/>
                </a:solidFill>
                <a:latin typeface="Adobe 黑体 Std R" panose="020B0400000000000000" pitchFamily="34" charset="-122"/>
                <a:ea typeface="Adobe 黑体 Std R" panose="020B0400000000000000" pitchFamily="34" charset="-122"/>
              </a:endParaRPr>
            </a:p>
          </p:txBody>
        </p:sp>
        <p:pic>
          <p:nvPicPr>
            <p:cNvPr id="57" name="图片 5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276670" y="1738492"/>
              <a:ext cx="1577348" cy="1577348"/>
            </a:xfrm>
            <a:prstGeom prst="rect">
              <a:avLst/>
            </a:prstGeom>
            <a:effectLst>
              <a:outerShdw blurRad="76200" dist="38100" dir="2700000" algn="tl" rotWithShape="0">
                <a:prstClr val="black">
                  <a:alpha val="47000"/>
                </a:prstClr>
              </a:outerShdw>
            </a:effectLst>
          </p:spPr>
        </p:pic>
      </p:grpSp>
      <p:grpSp>
        <p:nvGrpSpPr>
          <p:cNvPr id="99" name="组合 98"/>
          <p:cNvGrpSpPr/>
          <p:nvPr/>
        </p:nvGrpSpPr>
        <p:grpSpPr>
          <a:xfrm>
            <a:off x="156143" y="4753831"/>
            <a:ext cx="3835237" cy="1811220"/>
            <a:chOff x="154664" y="4895213"/>
            <a:chExt cx="3835237" cy="1811220"/>
          </a:xfrm>
        </p:grpSpPr>
        <p:sp>
          <p:nvSpPr>
            <p:cNvPr id="60" name="矩形 59"/>
            <p:cNvSpPr/>
            <p:nvPr/>
          </p:nvSpPr>
          <p:spPr>
            <a:xfrm>
              <a:off x="156142" y="4895213"/>
              <a:ext cx="3833759" cy="1811219"/>
            </a:xfrm>
            <a:prstGeom prst="rect">
              <a:avLst/>
            </a:prstGeom>
            <a:solidFill>
              <a:srgbClr val="B388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矩形 60"/>
            <p:cNvSpPr/>
            <p:nvPr/>
          </p:nvSpPr>
          <p:spPr>
            <a:xfrm>
              <a:off x="154664" y="5993574"/>
              <a:ext cx="3835237" cy="712859"/>
            </a:xfrm>
            <a:prstGeom prst="rect">
              <a:avLst/>
            </a:prstGeom>
            <a:solidFill>
              <a:srgbClr val="7E57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等腰三角形 61"/>
            <p:cNvSpPr/>
            <p:nvPr/>
          </p:nvSpPr>
          <p:spPr>
            <a:xfrm flipH="1">
              <a:off x="3418121" y="6221743"/>
              <a:ext cx="263913" cy="230599"/>
            </a:xfrm>
            <a:prstGeom prst="triangle">
              <a:avLst/>
            </a:prstGeom>
            <a:solidFill>
              <a:schemeClr val="bg1"/>
            </a:solidFill>
            <a:ln>
              <a:noFill/>
            </a:ln>
            <a:scene3d>
              <a:camera prst="orthographicFront">
                <a:rot lat="0" lon="0" rev="180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文本框 63"/>
            <p:cNvSpPr txBox="1"/>
            <p:nvPr/>
          </p:nvSpPr>
          <p:spPr>
            <a:xfrm>
              <a:off x="360936" y="6149254"/>
              <a:ext cx="1589541" cy="400110"/>
            </a:xfrm>
            <a:prstGeom prst="rect">
              <a:avLst/>
            </a:prstGeom>
            <a:noFill/>
          </p:spPr>
          <p:txBody>
            <a:bodyPr wrap="square" rtlCol="0">
              <a:spAutoFit/>
            </a:bodyPr>
            <a:lstStyle/>
            <a:p>
              <a:r>
                <a:rPr lang="en-US" altLang="zh-CN" sz="2000" dirty="0">
                  <a:solidFill>
                    <a:schemeClr val="bg1"/>
                  </a:solidFill>
                  <a:latin typeface="Roboto" pitchFamily="2" charset="0"/>
                  <a:ea typeface="Roboto" pitchFamily="2" charset="0"/>
                </a:rPr>
                <a:t>Registration</a:t>
              </a:r>
              <a:endParaRPr lang="zh-CN" altLang="en-US" sz="2000" dirty="0">
                <a:solidFill>
                  <a:schemeClr val="bg1"/>
                </a:solidFill>
                <a:latin typeface="Roboto" pitchFamily="2" charset="0"/>
                <a:ea typeface="Adobe 黑体 Std R" panose="020B0400000000000000" pitchFamily="34" charset="-122"/>
              </a:endParaRPr>
            </a:p>
          </p:txBody>
        </p:sp>
        <p:pic>
          <p:nvPicPr>
            <p:cNvPr id="71" name="图片 70"/>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589073" y="5023968"/>
              <a:ext cx="905494" cy="905494"/>
            </a:xfrm>
            <a:prstGeom prst="rect">
              <a:avLst/>
            </a:prstGeom>
          </p:spPr>
        </p:pic>
      </p:grpSp>
      <p:grpSp>
        <p:nvGrpSpPr>
          <p:cNvPr id="106" name="组合 105"/>
          <p:cNvGrpSpPr/>
          <p:nvPr/>
        </p:nvGrpSpPr>
        <p:grpSpPr>
          <a:xfrm>
            <a:off x="4185689" y="936066"/>
            <a:ext cx="3826451" cy="1811220"/>
            <a:chOff x="4185689" y="1034542"/>
            <a:chExt cx="3826451" cy="1811220"/>
          </a:xfrm>
        </p:grpSpPr>
        <p:sp>
          <p:nvSpPr>
            <p:cNvPr id="79" name="矩形 78"/>
            <p:cNvSpPr/>
            <p:nvPr/>
          </p:nvSpPr>
          <p:spPr>
            <a:xfrm>
              <a:off x="4185689" y="1034542"/>
              <a:ext cx="3826451" cy="1811219"/>
            </a:xfrm>
            <a:prstGeom prst="rect">
              <a:avLst/>
            </a:prstGeom>
            <a:solidFill>
              <a:srgbClr val="FF8A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0" name="矩形 79"/>
            <p:cNvSpPr/>
            <p:nvPr/>
          </p:nvSpPr>
          <p:spPr>
            <a:xfrm>
              <a:off x="4185689" y="2132903"/>
              <a:ext cx="3826451" cy="712859"/>
            </a:xfrm>
            <a:prstGeom prst="rect">
              <a:avLst/>
            </a:prstGeom>
            <a:solidFill>
              <a:srgbClr val="FF53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 name="等腰三角形 80"/>
            <p:cNvSpPr/>
            <p:nvPr/>
          </p:nvSpPr>
          <p:spPr>
            <a:xfrm flipH="1">
              <a:off x="7505738" y="2361072"/>
              <a:ext cx="263913" cy="230599"/>
            </a:xfrm>
            <a:prstGeom prst="triangle">
              <a:avLst/>
            </a:prstGeom>
            <a:solidFill>
              <a:schemeClr val="bg1"/>
            </a:solidFill>
            <a:ln>
              <a:noFill/>
            </a:ln>
            <a:scene3d>
              <a:camera prst="orthographicFront">
                <a:rot lat="0" lon="0" rev="180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 name="文本框 81"/>
            <p:cNvSpPr txBox="1"/>
            <p:nvPr/>
          </p:nvSpPr>
          <p:spPr>
            <a:xfrm>
              <a:off x="4346295" y="2276316"/>
              <a:ext cx="1904748" cy="400110"/>
            </a:xfrm>
            <a:prstGeom prst="rect">
              <a:avLst/>
            </a:prstGeom>
            <a:noFill/>
          </p:spPr>
          <p:txBody>
            <a:bodyPr wrap="square" rtlCol="0">
              <a:spAutoFit/>
            </a:bodyPr>
            <a:lstStyle/>
            <a:p>
              <a:r>
                <a:rPr lang="en-US" altLang="zh-CN" sz="2000" b="1" dirty="0" smtClean="0">
                  <a:solidFill>
                    <a:schemeClr val="bg1"/>
                  </a:solidFill>
                  <a:latin typeface="Roboto" pitchFamily="2" charset="0"/>
                  <a:ea typeface="Roboto" pitchFamily="2" charset="0"/>
                </a:rPr>
                <a:t>Administration</a:t>
              </a:r>
              <a:endParaRPr lang="en-US" altLang="zh-CN" sz="2000" b="1" dirty="0">
                <a:solidFill>
                  <a:schemeClr val="bg1"/>
                </a:solidFill>
                <a:latin typeface="Roboto" pitchFamily="2" charset="0"/>
                <a:ea typeface="Roboto" pitchFamily="2" charset="0"/>
              </a:endParaRPr>
            </a:p>
          </p:txBody>
        </p:sp>
        <p:pic>
          <p:nvPicPr>
            <p:cNvPr id="84" name="图片 83"/>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5569315" y="1156180"/>
              <a:ext cx="877434" cy="877434"/>
            </a:xfrm>
            <a:prstGeom prst="rect">
              <a:avLst/>
            </a:prstGeom>
          </p:spPr>
        </p:pic>
      </p:grpSp>
      <p:grpSp>
        <p:nvGrpSpPr>
          <p:cNvPr id="104" name="组合 103"/>
          <p:cNvGrpSpPr/>
          <p:nvPr/>
        </p:nvGrpSpPr>
        <p:grpSpPr>
          <a:xfrm>
            <a:off x="8198679" y="4753829"/>
            <a:ext cx="1884795" cy="1811220"/>
            <a:chOff x="8201391" y="4895212"/>
            <a:chExt cx="1884795" cy="1811220"/>
          </a:xfrm>
        </p:grpSpPr>
        <p:sp>
          <p:nvSpPr>
            <p:cNvPr id="88" name="矩形 87"/>
            <p:cNvSpPr/>
            <p:nvPr/>
          </p:nvSpPr>
          <p:spPr>
            <a:xfrm>
              <a:off x="8202870" y="4895212"/>
              <a:ext cx="1883316" cy="1811219"/>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 name="矩形 88"/>
            <p:cNvSpPr/>
            <p:nvPr/>
          </p:nvSpPr>
          <p:spPr>
            <a:xfrm>
              <a:off x="8201391" y="5993573"/>
              <a:ext cx="1884795" cy="712859"/>
            </a:xfrm>
            <a:prstGeom prst="rect">
              <a:avLst/>
            </a:prstGeom>
            <a:solidFill>
              <a:srgbClr val="9999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0" name="等腰三角形 89"/>
            <p:cNvSpPr/>
            <p:nvPr/>
          </p:nvSpPr>
          <p:spPr>
            <a:xfrm flipH="1">
              <a:off x="9579784" y="6221742"/>
              <a:ext cx="263913" cy="230599"/>
            </a:xfrm>
            <a:prstGeom prst="triangle">
              <a:avLst/>
            </a:prstGeom>
            <a:solidFill>
              <a:schemeClr val="bg1"/>
            </a:solidFill>
            <a:ln>
              <a:noFill/>
            </a:ln>
            <a:scene3d>
              <a:camera prst="orthographicFront">
                <a:rot lat="0" lon="0" rev="180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1" name="文本框 90"/>
            <p:cNvSpPr txBox="1"/>
            <p:nvPr/>
          </p:nvSpPr>
          <p:spPr>
            <a:xfrm>
              <a:off x="8407662" y="6149253"/>
              <a:ext cx="1267429" cy="400110"/>
            </a:xfrm>
            <a:prstGeom prst="rect">
              <a:avLst/>
            </a:prstGeom>
            <a:noFill/>
          </p:spPr>
          <p:txBody>
            <a:bodyPr wrap="square" rtlCol="0">
              <a:spAutoFit/>
            </a:bodyPr>
            <a:lstStyle/>
            <a:p>
              <a:r>
                <a:rPr lang="en-US" altLang="zh-CN" sz="2000" dirty="0" smtClean="0">
                  <a:solidFill>
                    <a:schemeClr val="bg1"/>
                  </a:solidFill>
                  <a:latin typeface="Roboto" pitchFamily="2" charset="0"/>
                  <a:ea typeface="Roboto" pitchFamily="2" charset="0"/>
                </a:rPr>
                <a:t>Future</a:t>
              </a:r>
              <a:endParaRPr lang="zh-CN" altLang="en-US" sz="2000" dirty="0">
                <a:solidFill>
                  <a:schemeClr val="bg1"/>
                </a:solidFill>
                <a:latin typeface="Roboto" pitchFamily="2" charset="0"/>
                <a:ea typeface="Adobe 黑体 Std R" panose="020B0400000000000000" pitchFamily="34" charset="-122"/>
              </a:endParaRPr>
            </a:p>
          </p:txBody>
        </p:sp>
        <p:pic>
          <p:nvPicPr>
            <p:cNvPr id="93" name="图片 92"/>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8760073" y="5064340"/>
              <a:ext cx="824752" cy="824752"/>
            </a:xfrm>
            <a:prstGeom prst="rect">
              <a:avLst/>
            </a:prstGeom>
          </p:spPr>
        </p:pic>
      </p:grpSp>
      <p:grpSp>
        <p:nvGrpSpPr>
          <p:cNvPr id="105" name="组合 104"/>
          <p:cNvGrpSpPr/>
          <p:nvPr/>
        </p:nvGrpSpPr>
        <p:grpSpPr>
          <a:xfrm>
            <a:off x="10147222" y="4753828"/>
            <a:ext cx="1884795" cy="1811220"/>
            <a:chOff x="10157372" y="4895212"/>
            <a:chExt cx="1884795" cy="1811220"/>
          </a:xfrm>
        </p:grpSpPr>
        <p:sp>
          <p:nvSpPr>
            <p:cNvPr id="94" name="矩形 93"/>
            <p:cNvSpPr/>
            <p:nvPr/>
          </p:nvSpPr>
          <p:spPr>
            <a:xfrm>
              <a:off x="10158851" y="4895212"/>
              <a:ext cx="1883316" cy="1811219"/>
            </a:xfrm>
            <a:prstGeom prst="rect">
              <a:avLst/>
            </a:prstGeom>
            <a:solidFill>
              <a:srgbClr val="FFFF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5" name="矩形 94"/>
            <p:cNvSpPr/>
            <p:nvPr/>
          </p:nvSpPr>
          <p:spPr>
            <a:xfrm>
              <a:off x="10157372" y="5993573"/>
              <a:ext cx="1884795" cy="712859"/>
            </a:xfrm>
            <a:prstGeom prst="rect">
              <a:avLst/>
            </a:prstGeom>
            <a:solidFill>
              <a:srgbClr val="FFEB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6" name="等腰三角形 95"/>
            <p:cNvSpPr/>
            <p:nvPr/>
          </p:nvSpPr>
          <p:spPr>
            <a:xfrm flipH="1">
              <a:off x="11535765" y="6221742"/>
              <a:ext cx="263913" cy="230599"/>
            </a:xfrm>
            <a:prstGeom prst="triangle">
              <a:avLst/>
            </a:prstGeom>
            <a:solidFill>
              <a:srgbClr val="626061"/>
            </a:solidFill>
            <a:ln>
              <a:noFill/>
            </a:ln>
            <a:scene3d>
              <a:camera prst="orthographicFront">
                <a:rot lat="0" lon="0" rev="180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7" name="文本框 96"/>
            <p:cNvSpPr txBox="1"/>
            <p:nvPr/>
          </p:nvSpPr>
          <p:spPr>
            <a:xfrm>
              <a:off x="10363644" y="6149253"/>
              <a:ext cx="1073141" cy="400110"/>
            </a:xfrm>
            <a:prstGeom prst="rect">
              <a:avLst/>
            </a:prstGeom>
            <a:noFill/>
          </p:spPr>
          <p:txBody>
            <a:bodyPr wrap="square" rtlCol="0">
              <a:spAutoFit/>
            </a:bodyPr>
            <a:lstStyle/>
            <a:p>
              <a:r>
                <a:rPr lang="en-US" altLang="zh-CN" sz="2000" dirty="0" smtClean="0">
                  <a:solidFill>
                    <a:srgbClr val="626061"/>
                  </a:solidFill>
                  <a:latin typeface="Adobe 黑体 Std R" panose="020B0400000000000000" pitchFamily="34" charset="-122"/>
                  <a:ea typeface="Adobe 黑体 Std R" panose="020B0400000000000000" pitchFamily="34" charset="-122"/>
                </a:rPr>
                <a:t>ingress</a:t>
              </a:r>
              <a:endParaRPr lang="zh-CN" altLang="en-US" sz="2000" dirty="0">
                <a:solidFill>
                  <a:srgbClr val="626061"/>
                </a:solidFill>
                <a:latin typeface="Adobe 黑体 Std R" panose="020B0400000000000000" pitchFamily="34" charset="-122"/>
                <a:ea typeface="Adobe 黑体 Std R" panose="020B0400000000000000" pitchFamily="34" charset="-122"/>
              </a:endParaRPr>
            </a:p>
          </p:txBody>
        </p:sp>
        <p:pic>
          <p:nvPicPr>
            <p:cNvPr id="98" name="图片 97"/>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0645038" y="5017922"/>
              <a:ext cx="897811" cy="897811"/>
            </a:xfrm>
            <a:prstGeom prst="rect">
              <a:avLst/>
            </a:prstGeom>
          </p:spPr>
        </p:pic>
      </p:grpSp>
      <p:grpSp>
        <p:nvGrpSpPr>
          <p:cNvPr id="70" name="组合 69"/>
          <p:cNvGrpSpPr/>
          <p:nvPr/>
        </p:nvGrpSpPr>
        <p:grpSpPr>
          <a:xfrm>
            <a:off x="-2600" y="753521"/>
            <a:ext cx="12191999" cy="6112448"/>
            <a:chOff x="0" y="889014"/>
            <a:chExt cx="12191999" cy="5974818"/>
          </a:xfrm>
        </p:grpSpPr>
        <p:sp>
          <p:nvSpPr>
            <p:cNvPr id="72" name="矩形 71"/>
            <p:cNvSpPr/>
            <p:nvPr/>
          </p:nvSpPr>
          <p:spPr>
            <a:xfrm>
              <a:off x="0" y="889014"/>
              <a:ext cx="12191999" cy="5968985"/>
            </a:xfrm>
            <a:prstGeom prst="rect">
              <a:avLst/>
            </a:prstGeom>
            <a:solidFill>
              <a:srgbClr val="B388FE"/>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矩形 72"/>
            <p:cNvSpPr/>
            <p:nvPr/>
          </p:nvSpPr>
          <p:spPr>
            <a:xfrm>
              <a:off x="3668333" y="6084072"/>
              <a:ext cx="4853394" cy="779760"/>
            </a:xfrm>
            <a:prstGeom prst="rect">
              <a:avLst/>
            </a:prstGeom>
            <a:solidFill>
              <a:srgbClr val="7E57C2"/>
            </a:solidFill>
            <a:ln>
              <a:noFill/>
            </a:ln>
            <a:effectLst>
              <a:outerShdw blurRad="50800" dist="25400" dir="5400000" sx="102000" sy="102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文本框 73"/>
            <p:cNvSpPr txBox="1"/>
            <p:nvPr/>
          </p:nvSpPr>
          <p:spPr>
            <a:xfrm>
              <a:off x="3932246" y="6212154"/>
              <a:ext cx="2704686" cy="571608"/>
            </a:xfrm>
            <a:prstGeom prst="rect">
              <a:avLst/>
            </a:prstGeom>
            <a:noFill/>
          </p:spPr>
          <p:txBody>
            <a:bodyPr wrap="square" rtlCol="0">
              <a:spAutoFit/>
            </a:bodyPr>
            <a:lstStyle/>
            <a:p>
              <a:r>
                <a:rPr lang="en-US" altLang="zh-CN" sz="3200" dirty="0">
                  <a:solidFill>
                    <a:schemeClr val="bg1"/>
                  </a:solidFill>
                  <a:latin typeface="Roboto" pitchFamily="2" charset="0"/>
                  <a:ea typeface="Roboto" pitchFamily="2" charset="0"/>
                </a:rPr>
                <a:t>Registration</a:t>
              </a:r>
              <a:endParaRPr lang="en-US" altLang="zh-CN" sz="3200" dirty="0" smtClean="0">
                <a:solidFill>
                  <a:schemeClr val="bg1"/>
                </a:solidFill>
                <a:latin typeface="Roboto" pitchFamily="2" charset="0"/>
                <a:ea typeface="Roboto" pitchFamily="2" charset="0"/>
              </a:endParaRPr>
            </a:p>
          </p:txBody>
        </p:sp>
      </p:grpSp>
      <p:sp>
        <p:nvSpPr>
          <p:cNvPr id="85" name="矩形 84"/>
          <p:cNvSpPr/>
          <p:nvPr/>
        </p:nvSpPr>
        <p:spPr>
          <a:xfrm>
            <a:off x="1442984" y="1095647"/>
            <a:ext cx="9130095" cy="4361094"/>
          </a:xfrm>
          <a:prstGeom prst="rect">
            <a:avLst/>
          </a:prstGeom>
          <a:solidFill>
            <a:schemeClr val="bg1"/>
          </a:solidFill>
          <a:ln>
            <a:noFill/>
          </a:ln>
          <a:effectLst>
            <a:outerShdw blurRad="50800" dist="25400" dir="5400000" sx="101000" sy="101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nvGrpSpPr>
          <p:cNvPr id="75" name="组合 74"/>
          <p:cNvGrpSpPr/>
          <p:nvPr/>
        </p:nvGrpSpPr>
        <p:grpSpPr>
          <a:xfrm>
            <a:off x="7592877" y="5685542"/>
            <a:ext cx="773723" cy="745589"/>
            <a:chOff x="7592877" y="5685542"/>
            <a:chExt cx="773723" cy="745589"/>
          </a:xfrm>
        </p:grpSpPr>
        <p:sp>
          <p:nvSpPr>
            <p:cNvPr id="76" name="椭圆 75"/>
            <p:cNvSpPr/>
            <p:nvPr/>
          </p:nvSpPr>
          <p:spPr>
            <a:xfrm>
              <a:off x="7592877" y="5685542"/>
              <a:ext cx="773723" cy="745589"/>
            </a:xfrm>
            <a:prstGeom prst="ellipse">
              <a:avLst/>
            </a:prstGeom>
            <a:solidFill>
              <a:schemeClr val="bg1"/>
            </a:solidFill>
            <a:ln>
              <a:noFill/>
            </a:ln>
            <a:effectLst>
              <a:outerShdw blurRad="50800" dist="12700" dir="5400000" sx="104000" sy="104000" algn="t" rotWithShape="0">
                <a:prstClr val="black">
                  <a:alpha val="5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等腰三角形 76"/>
            <p:cNvSpPr/>
            <p:nvPr/>
          </p:nvSpPr>
          <p:spPr>
            <a:xfrm>
              <a:off x="7761622" y="5863885"/>
              <a:ext cx="386862" cy="333502"/>
            </a:xfrm>
            <a:prstGeom prst="triangle">
              <a:avLst/>
            </a:prstGeom>
            <a:solidFill>
              <a:srgbClr val="6B696A"/>
            </a:solidFill>
            <a:ln>
              <a:noFill/>
            </a:ln>
            <a:scene3d>
              <a:camera prst="orthographicFront">
                <a:rot lat="0" lon="0" rev="180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sp>
        <p:nvSpPr>
          <p:cNvPr id="78" name="左箭头 77"/>
          <p:cNvSpPr/>
          <p:nvPr/>
        </p:nvSpPr>
        <p:spPr>
          <a:xfrm>
            <a:off x="187395" y="1169127"/>
            <a:ext cx="385758" cy="279902"/>
          </a:xfrm>
          <a:prstGeom prst="left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pic>
        <p:nvPicPr>
          <p:cNvPr id="2" name="图片 1"/>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218242" y="-871359"/>
            <a:ext cx="7855612" cy="7855612"/>
          </a:xfrm>
          <a:prstGeom prst="rect">
            <a:avLst/>
          </a:prstGeom>
        </p:spPr>
      </p:pic>
    </p:spTree>
    <p:extLst>
      <p:ext uri="{BB962C8B-B14F-4D97-AF65-F5344CB8AC3E}">
        <p14:creationId xmlns:p14="http://schemas.microsoft.com/office/powerpoint/2010/main" val="37813687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2" presetClass="emph" presetSubtype="0" fill="hold" nodeType="withEffect">
                                  <p:stCondLst>
                                    <p:cond delay="0"/>
                                  </p:stCondLst>
                                  <p:childTnLst>
                                    <p:animRot by="120000">
                                      <p:cBhvr>
                                        <p:cTn id="6" dur="50" fill="hold">
                                          <p:stCondLst>
                                            <p:cond delay="0"/>
                                          </p:stCondLst>
                                        </p:cTn>
                                        <p:tgtEl>
                                          <p:spTgt spid="99"/>
                                        </p:tgtEl>
                                        <p:attrNameLst>
                                          <p:attrName>r</p:attrName>
                                        </p:attrNameLst>
                                      </p:cBhvr>
                                    </p:animRot>
                                    <p:animRot by="-240000">
                                      <p:cBhvr>
                                        <p:cTn id="7" dur="100" fill="hold">
                                          <p:stCondLst>
                                            <p:cond delay="100"/>
                                          </p:stCondLst>
                                        </p:cTn>
                                        <p:tgtEl>
                                          <p:spTgt spid="99"/>
                                        </p:tgtEl>
                                        <p:attrNameLst>
                                          <p:attrName>r</p:attrName>
                                        </p:attrNameLst>
                                      </p:cBhvr>
                                    </p:animRot>
                                    <p:animRot by="240000">
                                      <p:cBhvr>
                                        <p:cTn id="8" dur="100" fill="hold">
                                          <p:stCondLst>
                                            <p:cond delay="200"/>
                                          </p:stCondLst>
                                        </p:cTn>
                                        <p:tgtEl>
                                          <p:spTgt spid="99"/>
                                        </p:tgtEl>
                                        <p:attrNameLst>
                                          <p:attrName>r</p:attrName>
                                        </p:attrNameLst>
                                      </p:cBhvr>
                                    </p:animRot>
                                    <p:animRot by="-240000">
                                      <p:cBhvr>
                                        <p:cTn id="9" dur="100" fill="hold">
                                          <p:stCondLst>
                                            <p:cond delay="300"/>
                                          </p:stCondLst>
                                        </p:cTn>
                                        <p:tgtEl>
                                          <p:spTgt spid="99"/>
                                        </p:tgtEl>
                                        <p:attrNameLst>
                                          <p:attrName>r</p:attrName>
                                        </p:attrNameLst>
                                      </p:cBhvr>
                                    </p:animRot>
                                    <p:animRot by="120000">
                                      <p:cBhvr>
                                        <p:cTn id="10" dur="100" fill="hold">
                                          <p:stCondLst>
                                            <p:cond delay="400"/>
                                          </p:stCondLst>
                                        </p:cTn>
                                        <p:tgtEl>
                                          <p:spTgt spid="99"/>
                                        </p:tgtEl>
                                        <p:attrNameLst>
                                          <p:attrName>r</p:attrName>
                                        </p:attrNameLst>
                                      </p:cBhvr>
                                    </p:animRot>
                                  </p:childTnLst>
                                </p:cTn>
                              </p:par>
                            </p:childTnLst>
                          </p:cTn>
                        </p:par>
                        <p:par>
                          <p:cTn id="11" fill="hold">
                            <p:stCondLst>
                              <p:cond delay="500"/>
                            </p:stCondLst>
                            <p:childTnLst>
                              <p:par>
                                <p:cTn id="12" presetID="2" presetClass="entr" presetSubtype="8" decel="38000" fill="hold" nodeType="afterEffect">
                                  <p:stCondLst>
                                    <p:cond delay="200"/>
                                  </p:stCondLst>
                                  <p:childTnLst>
                                    <p:set>
                                      <p:cBhvr>
                                        <p:cTn id="13" dur="1" fill="hold">
                                          <p:stCondLst>
                                            <p:cond delay="0"/>
                                          </p:stCondLst>
                                        </p:cTn>
                                        <p:tgtEl>
                                          <p:spTgt spid="70"/>
                                        </p:tgtEl>
                                        <p:attrNameLst>
                                          <p:attrName>style.visibility</p:attrName>
                                        </p:attrNameLst>
                                      </p:cBhvr>
                                      <p:to>
                                        <p:strVal val="visible"/>
                                      </p:to>
                                    </p:set>
                                    <p:anim calcmode="lin" valueType="num">
                                      <p:cBhvr additive="base">
                                        <p:cTn id="14" dur="500" fill="hold"/>
                                        <p:tgtEl>
                                          <p:spTgt spid="70"/>
                                        </p:tgtEl>
                                        <p:attrNameLst>
                                          <p:attrName>ppt_x</p:attrName>
                                        </p:attrNameLst>
                                      </p:cBhvr>
                                      <p:tavLst>
                                        <p:tav tm="0">
                                          <p:val>
                                            <p:strVal val="0-#ppt_w/2"/>
                                          </p:val>
                                        </p:tav>
                                        <p:tav tm="100000">
                                          <p:val>
                                            <p:strVal val="#ppt_x"/>
                                          </p:val>
                                        </p:tav>
                                      </p:tavLst>
                                    </p:anim>
                                    <p:anim calcmode="lin" valueType="num">
                                      <p:cBhvr additive="base">
                                        <p:cTn id="15" dur="500" fill="hold"/>
                                        <p:tgtEl>
                                          <p:spTgt spid="70"/>
                                        </p:tgtEl>
                                        <p:attrNameLst>
                                          <p:attrName>ppt_y</p:attrName>
                                        </p:attrNameLst>
                                      </p:cBhvr>
                                      <p:tavLst>
                                        <p:tav tm="0">
                                          <p:val>
                                            <p:strVal val="#ppt_y"/>
                                          </p:val>
                                        </p:tav>
                                        <p:tav tm="100000">
                                          <p:val>
                                            <p:strVal val="#ppt_y"/>
                                          </p:val>
                                        </p:tav>
                                      </p:tavLst>
                                    </p:anim>
                                  </p:childTnLst>
                                </p:cTn>
                              </p:par>
                            </p:childTnLst>
                          </p:cTn>
                        </p:par>
                        <p:par>
                          <p:cTn id="16" fill="hold">
                            <p:stCondLst>
                              <p:cond delay="1200"/>
                            </p:stCondLst>
                            <p:childTnLst>
                              <p:par>
                                <p:cTn id="17" presetID="53" presetClass="entr" presetSubtype="16" fill="hold" nodeType="afterEffect">
                                  <p:stCondLst>
                                    <p:cond delay="0"/>
                                  </p:stCondLst>
                                  <p:childTnLst>
                                    <p:set>
                                      <p:cBhvr>
                                        <p:cTn id="18" dur="1" fill="hold">
                                          <p:stCondLst>
                                            <p:cond delay="0"/>
                                          </p:stCondLst>
                                        </p:cTn>
                                        <p:tgtEl>
                                          <p:spTgt spid="75"/>
                                        </p:tgtEl>
                                        <p:attrNameLst>
                                          <p:attrName>style.visibility</p:attrName>
                                        </p:attrNameLst>
                                      </p:cBhvr>
                                      <p:to>
                                        <p:strVal val="visible"/>
                                      </p:to>
                                    </p:set>
                                    <p:anim calcmode="lin" valueType="num">
                                      <p:cBhvr>
                                        <p:cTn id="19" dur="250" fill="hold"/>
                                        <p:tgtEl>
                                          <p:spTgt spid="75"/>
                                        </p:tgtEl>
                                        <p:attrNameLst>
                                          <p:attrName>ppt_w</p:attrName>
                                        </p:attrNameLst>
                                      </p:cBhvr>
                                      <p:tavLst>
                                        <p:tav tm="0">
                                          <p:val>
                                            <p:fltVal val="0"/>
                                          </p:val>
                                        </p:tav>
                                        <p:tav tm="100000">
                                          <p:val>
                                            <p:strVal val="#ppt_w"/>
                                          </p:val>
                                        </p:tav>
                                      </p:tavLst>
                                    </p:anim>
                                    <p:anim calcmode="lin" valueType="num">
                                      <p:cBhvr>
                                        <p:cTn id="20" dur="250" fill="hold"/>
                                        <p:tgtEl>
                                          <p:spTgt spid="75"/>
                                        </p:tgtEl>
                                        <p:attrNameLst>
                                          <p:attrName>ppt_h</p:attrName>
                                        </p:attrNameLst>
                                      </p:cBhvr>
                                      <p:tavLst>
                                        <p:tav tm="0">
                                          <p:val>
                                            <p:fltVal val="0"/>
                                          </p:val>
                                        </p:tav>
                                        <p:tav tm="100000">
                                          <p:val>
                                            <p:strVal val="#ppt_h"/>
                                          </p:val>
                                        </p:tav>
                                      </p:tavLst>
                                    </p:anim>
                                    <p:animEffect transition="in" filter="fade">
                                      <p:cBhvr>
                                        <p:cTn id="21" dur="250"/>
                                        <p:tgtEl>
                                          <p:spTgt spid="75"/>
                                        </p:tgtEl>
                                      </p:cBhvr>
                                    </p:animEffect>
                                  </p:childTnLst>
                                </p:cTn>
                              </p:par>
                              <p:par>
                                <p:cTn id="22" presetID="42" presetClass="entr" presetSubtype="0" fill="hold" grpId="0" nodeType="withEffect">
                                  <p:stCondLst>
                                    <p:cond delay="0"/>
                                  </p:stCondLst>
                                  <p:childTnLst>
                                    <p:set>
                                      <p:cBhvr>
                                        <p:cTn id="23" dur="1" fill="hold">
                                          <p:stCondLst>
                                            <p:cond delay="0"/>
                                          </p:stCondLst>
                                        </p:cTn>
                                        <p:tgtEl>
                                          <p:spTgt spid="85"/>
                                        </p:tgtEl>
                                        <p:attrNameLst>
                                          <p:attrName>style.visibility</p:attrName>
                                        </p:attrNameLst>
                                      </p:cBhvr>
                                      <p:to>
                                        <p:strVal val="visible"/>
                                      </p:to>
                                    </p:set>
                                    <p:animEffect transition="in" filter="fade">
                                      <p:cBhvr>
                                        <p:cTn id="24" dur="300"/>
                                        <p:tgtEl>
                                          <p:spTgt spid="85"/>
                                        </p:tgtEl>
                                      </p:cBhvr>
                                    </p:animEffect>
                                    <p:anim calcmode="lin" valueType="num">
                                      <p:cBhvr>
                                        <p:cTn id="25" dur="300" fill="hold"/>
                                        <p:tgtEl>
                                          <p:spTgt spid="85"/>
                                        </p:tgtEl>
                                        <p:attrNameLst>
                                          <p:attrName>ppt_x</p:attrName>
                                        </p:attrNameLst>
                                      </p:cBhvr>
                                      <p:tavLst>
                                        <p:tav tm="0">
                                          <p:val>
                                            <p:strVal val="#ppt_x"/>
                                          </p:val>
                                        </p:tav>
                                        <p:tav tm="100000">
                                          <p:val>
                                            <p:strVal val="#ppt_x"/>
                                          </p:val>
                                        </p:tav>
                                      </p:tavLst>
                                    </p:anim>
                                    <p:anim calcmode="lin" valueType="num">
                                      <p:cBhvr>
                                        <p:cTn id="26" dur="300" fill="hold"/>
                                        <p:tgtEl>
                                          <p:spTgt spid="85"/>
                                        </p:tgtEl>
                                        <p:attrNameLst>
                                          <p:attrName>ppt_y</p:attrName>
                                        </p:attrNameLst>
                                      </p:cBhvr>
                                      <p:tavLst>
                                        <p:tav tm="0">
                                          <p:val>
                                            <p:strVal val="#ppt_y+.1"/>
                                          </p:val>
                                        </p:tav>
                                        <p:tav tm="100000">
                                          <p:val>
                                            <p:strVal val="#ppt_y"/>
                                          </p:val>
                                        </p:tav>
                                      </p:tavLst>
                                    </p:anim>
                                  </p:childTnLst>
                                </p:cTn>
                              </p:par>
                            </p:childTnLst>
                          </p:cTn>
                        </p:par>
                        <p:par>
                          <p:cTn id="27" fill="hold">
                            <p:stCondLst>
                              <p:cond delay="1500"/>
                            </p:stCondLst>
                            <p:childTnLst>
                              <p:par>
                                <p:cTn id="28" presetID="1" presetClass="entr" presetSubtype="0" fill="hold" grpId="0" nodeType="afterEffect">
                                  <p:stCondLst>
                                    <p:cond delay="0"/>
                                  </p:stCondLst>
                                  <p:childTnLst>
                                    <p:set>
                                      <p:cBhvr>
                                        <p:cTn id="29" dur="1" fill="hold">
                                          <p:stCondLst>
                                            <p:cond delay="0"/>
                                          </p:stCondLst>
                                        </p:cTn>
                                        <p:tgtEl>
                                          <p:spTgt spid="78"/>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nodeType="clickEffect">
                                  <p:stCondLst>
                                    <p:cond delay="0"/>
                                  </p:stCondLst>
                                  <p:childTnLst>
                                    <p:set>
                                      <p:cBhvr>
                                        <p:cTn id="33" dur="1" fill="hold">
                                          <p:stCondLst>
                                            <p:cond delay="0"/>
                                          </p:stCondLst>
                                        </p:cTn>
                                        <p:tgtEl>
                                          <p:spTgt spid="2"/>
                                        </p:tgtEl>
                                        <p:attrNameLst>
                                          <p:attrName>style.visibility</p:attrName>
                                        </p:attrNameLst>
                                      </p:cBhvr>
                                      <p:to>
                                        <p:strVal val="visible"/>
                                      </p:to>
                                    </p:set>
                                    <p:animEffect transition="in" filter="fade">
                                      <p:cBhvr>
                                        <p:cTn id="34" dur="300"/>
                                        <p:tgtEl>
                                          <p:spTgt spid="2"/>
                                        </p:tgtEl>
                                      </p:cBhvr>
                                    </p:animEffect>
                                    <p:anim calcmode="lin" valueType="num">
                                      <p:cBhvr>
                                        <p:cTn id="35" dur="300" fill="hold"/>
                                        <p:tgtEl>
                                          <p:spTgt spid="2"/>
                                        </p:tgtEl>
                                        <p:attrNameLst>
                                          <p:attrName>ppt_x</p:attrName>
                                        </p:attrNameLst>
                                      </p:cBhvr>
                                      <p:tavLst>
                                        <p:tav tm="0">
                                          <p:val>
                                            <p:strVal val="#ppt_x"/>
                                          </p:val>
                                        </p:tav>
                                        <p:tav tm="100000">
                                          <p:val>
                                            <p:strVal val="#ppt_x"/>
                                          </p:val>
                                        </p:tav>
                                      </p:tavLst>
                                    </p:anim>
                                    <p:anim calcmode="lin" valueType="num">
                                      <p:cBhvr>
                                        <p:cTn id="36" dur="3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1" presetClass="exit" presetSubtype="0" fill="hold" nodeType="clickEffect">
                                  <p:stCondLst>
                                    <p:cond delay="0"/>
                                  </p:stCondLst>
                                  <p:childTnLst>
                                    <p:set>
                                      <p:cBhvr>
                                        <p:cTn id="40" dur="1" fill="hold">
                                          <p:stCondLst>
                                            <p:cond delay="0"/>
                                          </p:stCondLst>
                                        </p:cTn>
                                        <p:tgtEl>
                                          <p:spTgt spid="75"/>
                                        </p:tgtEl>
                                        <p:attrNameLst>
                                          <p:attrName>style.visibility</p:attrName>
                                        </p:attrNameLst>
                                      </p:cBhvr>
                                      <p:to>
                                        <p:strVal val="hidden"/>
                                      </p:to>
                                    </p:set>
                                  </p:childTnLst>
                                </p:cTn>
                              </p:par>
                              <p:par>
                                <p:cTn id="41" presetID="1" presetClass="exit" presetSubtype="0" fill="hold" grpId="1" nodeType="withEffect">
                                  <p:stCondLst>
                                    <p:cond delay="0"/>
                                  </p:stCondLst>
                                  <p:childTnLst>
                                    <p:set>
                                      <p:cBhvr>
                                        <p:cTn id="42" dur="1" fill="hold">
                                          <p:stCondLst>
                                            <p:cond delay="0"/>
                                          </p:stCondLst>
                                        </p:cTn>
                                        <p:tgtEl>
                                          <p:spTgt spid="78"/>
                                        </p:tgtEl>
                                        <p:attrNameLst>
                                          <p:attrName>style.visibility</p:attrName>
                                        </p:attrNameLst>
                                      </p:cBhvr>
                                      <p:to>
                                        <p:strVal val="hidden"/>
                                      </p:to>
                                    </p:set>
                                  </p:childTnLst>
                                </p:cTn>
                              </p:par>
                              <p:par>
                                <p:cTn id="43" presetID="10" presetClass="exit" presetSubtype="0" fill="hold" grpId="1" nodeType="withEffect">
                                  <p:stCondLst>
                                    <p:cond delay="0"/>
                                  </p:stCondLst>
                                  <p:childTnLst>
                                    <p:animEffect transition="out" filter="fade">
                                      <p:cBhvr>
                                        <p:cTn id="44" dur="200"/>
                                        <p:tgtEl>
                                          <p:spTgt spid="85"/>
                                        </p:tgtEl>
                                      </p:cBhvr>
                                    </p:animEffect>
                                    <p:set>
                                      <p:cBhvr>
                                        <p:cTn id="45" dur="1" fill="hold">
                                          <p:stCondLst>
                                            <p:cond delay="199"/>
                                          </p:stCondLst>
                                        </p:cTn>
                                        <p:tgtEl>
                                          <p:spTgt spid="85"/>
                                        </p:tgtEl>
                                        <p:attrNameLst>
                                          <p:attrName>style.visibility</p:attrName>
                                        </p:attrNameLst>
                                      </p:cBhvr>
                                      <p:to>
                                        <p:strVal val="hidden"/>
                                      </p:to>
                                    </p:set>
                                  </p:childTnLst>
                                </p:cTn>
                              </p:par>
                              <p:par>
                                <p:cTn id="46" presetID="42" presetClass="exit" presetSubtype="0" fill="hold" nodeType="withEffect">
                                  <p:stCondLst>
                                    <p:cond delay="0"/>
                                  </p:stCondLst>
                                  <p:childTnLst>
                                    <p:animEffect transition="out" filter="fade">
                                      <p:cBhvr>
                                        <p:cTn id="47" dur="200"/>
                                        <p:tgtEl>
                                          <p:spTgt spid="2"/>
                                        </p:tgtEl>
                                      </p:cBhvr>
                                    </p:animEffect>
                                    <p:anim calcmode="lin" valueType="num">
                                      <p:cBhvr>
                                        <p:cTn id="48" dur="200"/>
                                        <p:tgtEl>
                                          <p:spTgt spid="2"/>
                                        </p:tgtEl>
                                        <p:attrNameLst>
                                          <p:attrName>ppt_x</p:attrName>
                                        </p:attrNameLst>
                                      </p:cBhvr>
                                      <p:tavLst>
                                        <p:tav tm="0">
                                          <p:val>
                                            <p:strVal val="ppt_x"/>
                                          </p:val>
                                        </p:tav>
                                        <p:tav tm="100000">
                                          <p:val>
                                            <p:strVal val="ppt_x"/>
                                          </p:val>
                                        </p:tav>
                                      </p:tavLst>
                                    </p:anim>
                                    <p:anim calcmode="lin" valueType="num">
                                      <p:cBhvr>
                                        <p:cTn id="49" dur="200"/>
                                        <p:tgtEl>
                                          <p:spTgt spid="2"/>
                                        </p:tgtEl>
                                        <p:attrNameLst>
                                          <p:attrName>ppt_y</p:attrName>
                                        </p:attrNameLst>
                                      </p:cBhvr>
                                      <p:tavLst>
                                        <p:tav tm="0">
                                          <p:val>
                                            <p:strVal val="ppt_y"/>
                                          </p:val>
                                        </p:tav>
                                        <p:tav tm="100000">
                                          <p:val>
                                            <p:strVal val="ppt_y+.1"/>
                                          </p:val>
                                        </p:tav>
                                      </p:tavLst>
                                    </p:anim>
                                    <p:set>
                                      <p:cBhvr>
                                        <p:cTn id="50" dur="1" fill="hold">
                                          <p:stCondLst>
                                            <p:cond delay="199"/>
                                          </p:stCondLst>
                                        </p:cTn>
                                        <p:tgtEl>
                                          <p:spTgt spid="2"/>
                                        </p:tgtEl>
                                        <p:attrNameLst>
                                          <p:attrName>style.visibility</p:attrName>
                                        </p:attrNameLst>
                                      </p:cBhvr>
                                      <p:to>
                                        <p:strVal val="hidden"/>
                                      </p:to>
                                    </p:set>
                                  </p:childTnLst>
                                </p:cTn>
                              </p:par>
                            </p:childTnLst>
                          </p:cTn>
                        </p:par>
                        <p:par>
                          <p:cTn id="51" fill="hold">
                            <p:stCondLst>
                              <p:cond delay="200"/>
                            </p:stCondLst>
                            <p:childTnLst>
                              <p:par>
                                <p:cTn id="52" presetID="2" presetClass="exit" presetSubtype="8" fill="hold" nodeType="afterEffect">
                                  <p:stCondLst>
                                    <p:cond delay="0"/>
                                  </p:stCondLst>
                                  <p:childTnLst>
                                    <p:anim calcmode="lin" valueType="num">
                                      <p:cBhvr additive="base">
                                        <p:cTn id="53" dur="500"/>
                                        <p:tgtEl>
                                          <p:spTgt spid="70"/>
                                        </p:tgtEl>
                                        <p:attrNameLst>
                                          <p:attrName>ppt_x</p:attrName>
                                        </p:attrNameLst>
                                      </p:cBhvr>
                                      <p:tavLst>
                                        <p:tav tm="0">
                                          <p:val>
                                            <p:strVal val="ppt_x"/>
                                          </p:val>
                                        </p:tav>
                                        <p:tav tm="100000">
                                          <p:val>
                                            <p:strVal val="0-ppt_w/2"/>
                                          </p:val>
                                        </p:tav>
                                      </p:tavLst>
                                    </p:anim>
                                    <p:anim calcmode="lin" valueType="num">
                                      <p:cBhvr additive="base">
                                        <p:cTn id="54" dur="500"/>
                                        <p:tgtEl>
                                          <p:spTgt spid="70"/>
                                        </p:tgtEl>
                                        <p:attrNameLst>
                                          <p:attrName>ppt_y</p:attrName>
                                        </p:attrNameLst>
                                      </p:cBhvr>
                                      <p:tavLst>
                                        <p:tav tm="0">
                                          <p:val>
                                            <p:strVal val="ppt_y"/>
                                          </p:val>
                                        </p:tav>
                                        <p:tav tm="100000">
                                          <p:val>
                                            <p:strVal val="ppt_y"/>
                                          </p:val>
                                        </p:tav>
                                      </p:tavLst>
                                    </p:anim>
                                    <p:set>
                                      <p:cBhvr>
                                        <p:cTn id="55" dur="1" fill="hold">
                                          <p:stCondLst>
                                            <p:cond delay="499"/>
                                          </p:stCondLst>
                                        </p:cTn>
                                        <p:tgtEl>
                                          <p:spTgt spid="7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 grpId="0" animBg="1" autoUpdateAnimBg="0"/>
      <p:bldP spid="85" grpId="1" animBg="1"/>
      <p:bldP spid="78" grpId="0" animBg="1"/>
      <p:bldP spid="78" grpId="1" animBg="1"/>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85000"/>
            <a:alpha val="24000"/>
          </a:schemeClr>
        </a:solidFill>
        <a:effectLst/>
      </p:bgPr>
    </p:bg>
    <p:spTree>
      <p:nvGrpSpPr>
        <p:cNvPr id="1" name=""/>
        <p:cNvGrpSpPr/>
        <p:nvPr/>
      </p:nvGrpSpPr>
      <p:grpSpPr>
        <a:xfrm>
          <a:off x="0" y="0"/>
          <a:ext cx="0" cy="0"/>
          <a:chOff x="0" y="0"/>
          <a:chExt cx="0" cy="0"/>
        </a:xfrm>
      </p:grpSpPr>
      <p:grpSp>
        <p:nvGrpSpPr>
          <p:cNvPr id="41" name="组合 40"/>
          <p:cNvGrpSpPr/>
          <p:nvPr/>
        </p:nvGrpSpPr>
        <p:grpSpPr>
          <a:xfrm>
            <a:off x="159723" y="933524"/>
            <a:ext cx="3835237" cy="3619186"/>
            <a:chOff x="157477" y="1133740"/>
            <a:chExt cx="3835237" cy="3619186"/>
          </a:xfrm>
        </p:grpSpPr>
        <p:sp>
          <p:nvSpPr>
            <p:cNvPr id="29" name="矩形 28"/>
            <p:cNvSpPr/>
            <p:nvPr/>
          </p:nvSpPr>
          <p:spPr>
            <a:xfrm>
              <a:off x="158955" y="1133740"/>
              <a:ext cx="3833759" cy="3619185"/>
            </a:xfrm>
            <a:prstGeom prst="rect">
              <a:avLst/>
            </a:prstGeom>
            <a:solidFill>
              <a:srgbClr val="FFFF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p:cNvSpPr/>
            <p:nvPr/>
          </p:nvSpPr>
          <p:spPr>
            <a:xfrm>
              <a:off x="157477" y="4040067"/>
              <a:ext cx="3835237" cy="712859"/>
            </a:xfrm>
            <a:prstGeom prst="rect">
              <a:avLst/>
            </a:prstGeom>
            <a:solidFill>
              <a:srgbClr val="FFEB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等腰三角形 30"/>
            <p:cNvSpPr/>
            <p:nvPr/>
          </p:nvSpPr>
          <p:spPr>
            <a:xfrm flipH="1">
              <a:off x="3420934" y="4268236"/>
              <a:ext cx="263913" cy="230599"/>
            </a:xfrm>
            <a:prstGeom prst="triangle">
              <a:avLst/>
            </a:prstGeom>
            <a:solidFill>
              <a:srgbClr val="5E6060"/>
            </a:solidFill>
            <a:ln>
              <a:noFill/>
            </a:ln>
            <a:scene3d>
              <a:camera prst="orthographicFront">
                <a:rot lat="0" lon="0" rev="180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6" name="图片 3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46698" y="1838135"/>
              <a:ext cx="1595734" cy="1595734"/>
            </a:xfrm>
            <a:prstGeom prst="rect">
              <a:avLst/>
            </a:prstGeom>
          </p:spPr>
        </p:pic>
        <p:sp>
          <p:nvSpPr>
            <p:cNvPr id="39" name="文本框 38"/>
            <p:cNvSpPr txBox="1"/>
            <p:nvPr/>
          </p:nvSpPr>
          <p:spPr>
            <a:xfrm>
              <a:off x="360169" y="4228623"/>
              <a:ext cx="1742531" cy="400110"/>
            </a:xfrm>
            <a:prstGeom prst="rect">
              <a:avLst/>
            </a:prstGeom>
            <a:noFill/>
          </p:spPr>
          <p:txBody>
            <a:bodyPr wrap="square" rtlCol="0">
              <a:spAutoFit/>
            </a:bodyPr>
            <a:lstStyle/>
            <a:p>
              <a:r>
                <a:rPr lang="en-US" altLang="zh-CN" sz="2000" dirty="0" smtClean="0">
                  <a:solidFill>
                    <a:srgbClr val="5E6060"/>
                  </a:solidFill>
                  <a:latin typeface="Roboto" pitchFamily="2" charset="0"/>
                  <a:ea typeface="Roboto" pitchFamily="2" charset="0"/>
                </a:rPr>
                <a:t>Features</a:t>
              </a:r>
            </a:p>
          </p:txBody>
        </p:sp>
      </p:grpSp>
      <p:grpSp>
        <p:nvGrpSpPr>
          <p:cNvPr id="100" name="组合 99"/>
          <p:cNvGrpSpPr/>
          <p:nvPr/>
        </p:nvGrpSpPr>
        <p:grpSpPr>
          <a:xfrm>
            <a:off x="4178381" y="2945864"/>
            <a:ext cx="3835237" cy="3619186"/>
            <a:chOff x="4178381" y="3087247"/>
            <a:chExt cx="3835237" cy="3619186"/>
          </a:xfrm>
        </p:grpSpPr>
        <p:sp>
          <p:nvSpPr>
            <p:cNvPr id="45" name="矩形 44"/>
            <p:cNvSpPr/>
            <p:nvPr/>
          </p:nvSpPr>
          <p:spPr>
            <a:xfrm>
              <a:off x="4179859" y="3087247"/>
              <a:ext cx="3833759" cy="3619185"/>
            </a:xfrm>
            <a:prstGeom prst="rect">
              <a:avLst/>
            </a:prstGeom>
            <a:solidFill>
              <a:srgbClr val="BA68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nvSpPr>
          <p:spPr>
            <a:xfrm>
              <a:off x="4178381" y="5993574"/>
              <a:ext cx="3835237" cy="712859"/>
            </a:xfrm>
            <a:prstGeom prst="rect">
              <a:avLst/>
            </a:prstGeom>
            <a:solidFill>
              <a:srgbClr val="9C27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等腰三角形 46"/>
            <p:cNvSpPr/>
            <p:nvPr/>
          </p:nvSpPr>
          <p:spPr>
            <a:xfrm flipH="1">
              <a:off x="7441838" y="6221743"/>
              <a:ext cx="263913" cy="230599"/>
            </a:xfrm>
            <a:prstGeom prst="triangle">
              <a:avLst/>
            </a:prstGeom>
            <a:solidFill>
              <a:schemeClr val="bg1"/>
            </a:solidFill>
            <a:ln>
              <a:noFill/>
            </a:ln>
            <a:scene3d>
              <a:camera prst="orthographicFront">
                <a:rot lat="0" lon="0" rev="180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文本框 48"/>
            <p:cNvSpPr txBox="1"/>
            <p:nvPr/>
          </p:nvSpPr>
          <p:spPr>
            <a:xfrm>
              <a:off x="4384653" y="6149254"/>
              <a:ext cx="1921325" cy="400110"/>
            </a:xfrm>
            <a:prstGeom prst="rect">
              <a:avLst/>
            </a:prstGeom>
            <a:noFill/>
          </p:spPr>
          <p:txBody>
            <a:bodyPr wrap="square" rtlCol="0">
              <a:spAutoFit/>
            </a:bodyPr>
            <a:lstStyle/>
            <a:p>
              <a:r>
                <a:rPr lang="en-US" altLang="zh-CN" sz="2000" dirty="0" smtClean="0">
                  <a:solidFill>
                    <a:schemeClr val="bg1"/>
                  </a:solidFill>
                  <a:latin typeface="Roboto" pitchFamily="2" charset="0"/>
                  <a:ea typeface="Roboto" pitchFamily="2" charset="0"/>
                </a:rPr>
                <a:t>Display form</a:t>
              </a:r>
              <a:endParaRPr lang="zh-CN" altLang="en-US" sz="2000" dirty="0">
                <a:solidFill>
                  <a:schemeClr val="bg1"/>
                </a:solidFill>
                <a:latin typeface="Roboto" pitchFamily="2" charset="0"/>
                <a:ea typeface="Adobe 黑体 Std R" panose="020B0400000000000000" pitchFamily="34" charset="-122"/>
              </a:endParaRPr>
            </a:p>
          </p:txBody>
        </p:sp>
        <p:pic>
          <p:nvPicPr>
            <p:cNvPr id="56" name="图片 5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18176" y="3785418"/>
              <a:ext cx="1578869" cy="1578869"/>
            </a:xfrm>
            <a:prstGeom prst="rect">
              <a:avLst/>
            </a:prstGeom>
            <a:noFill/>
            <a:effectLst>
              <a:outerShdw blurRad="50800" dist="38100" dir="2700000" algn="tl" rotWithShape="0">
                <a:prstClr val="black">
                  <a:alpha val="40000"/>
                </a:prstClr>
              </a:outerShdw>
            </a:effectLst>
          </p:spPr>
        </p:pic>
      </p:grpSp>
      <p:grpSp>
        <p:nvGrpSpPr>
          <p:cNvPr id="103" name="组合 102"/>
          <p:cNvGrpSpPr/>
          <p:nvPr/>
        </p:nvGrpSpPr>
        <p:grpSpPr>
          <a:xfrm>
            <a:off x="8201391" y="933524"/>
            <a:ext cx="3835237" cy="3619186"/>
            <a:chOff x="8200620" y="1120347"/>
            <a:chExt cx="3835237" cy="3619186"/>
          </a:xfrm>
        </p:grpSpPr>
        <p:sp>
          <p:nvSpPr>
            <p:cNvPr id="51" name="矩形 50"/>
            <p:cNvSpPr/>
            <p:nvPr/>
          </p:nvSpPr>
          <p:spPr>
            <a:xfrm>
              <a:off x="8202098" y="1120347"/>
              <a:ext cx="3833759" cy="3619185"/>
            </a:xfrm>
            <a:prstGeom prst="rect">
              <a:avLst/>
            </a:prstGeom>
            <a:solidFill>
              <a:srgbClr val="83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矩形 51"/>
            <p:cNvSpPr/>
            <p:nvPr/>
          </p:nvSpPr>
          <p:spPr>
            <a:xfrm>
              <a:off x="8200620" y="4026674"/>
              <a:ext cx="3835237" cy="712859"/>
            </a:xfrm>
            <a:prstGeom prst="rect">
              <a:avLst/>
            </a:prstGeom>
            <a:solidFill>
              <a:srgbClr val="03A9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等腰三角形 52"/>
            <p:cNvSpPr/>
            <p:nvPr/>
          </p:nvSpPr>
          <p:spPr>
            <a:xfrm flipH="1">
              <a:off x="11464077" y="4254843"/>
              <a:ext cx="263913" cy="230599"/>
            </a:xfrm>
            <a:prstGeom prst="triangle">
              <a:avLst/>
            </a:prstGeom>
            <a:solidFill>
              <a:schemeClr val="bg1"/>
            </a:solidFill>
            <a:ln>
              <a:noFill/>
            </a:ln>
            <a:scene3d>
              <a:camera prst="orthographicFront">
                <a:rot lat="0" lon="0" rev="180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文本框 54"/>
            <p:cNvSpPr txBox="1"/>
            <p:nvPr/>
          </p:nvSpPr>
          <p:spPr>
            <a:xfrm>
              <a:off x="8406891" y="4182354"/>
              <a:ext cx="1739559" cy="400110"/>
            </a:xfrm>
            <a:prstGeom prst="rect">
              <a:avLst/>
            </a:prstGeom>
            <a:noFill/>
          </p:spPr>
          <p:txBody>
            <a:bodyPr wrap="square" rtlCol="0">
              <a:spAutoFit/>
            </a:bodyPr>
            <a:lstStyle/>
            <a:p>
              <a:r>
                <a:rPr lang="en-US" altLang="zh-CN" sz="2000" dirty="0" smtClean="0">
                  <a:solidFill>
                    <a:schemeClr val="bg1"/>
                  </a:solidFill>
                  <a:latin typeface="Adobe 黑体 Std R" panose="020B0400000000000000" pitchFamily="34" charset="-122"/>
                  <a:ea typeface="Adobe 黑体 Std R" panose="020B0400000000000000" pitchFamily="34" charset="-122"/>
                </a:rPr>
                <a:t>Details</a:t>
              </a:r>
              <a:endParaRPr lang="zh-CN" altLang="en-US" sz="2000" dirty="0">
                <a:solidFill>
                  <a:schemeClr val="bg1"/>
                </a:solidFill>
                <a:latin typeface="Adobe 黑体 Std R" panose="020B0400000000000000" pitchFamily="34" charset="-122"/>
                <a:ea typeface="Adobe 黑体 Std R" panose="020B0400000000000000" pitchFamily="34" charset="-122"/>
              </a:endParaRPr>
            </a:p>
          </p:txBody>
        </p:sp>
        <p:pic>
          <p:nvPicPr>
            <p:cNvPr id="57" name="图片 5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276670" y="1738492"/>
              <a:ext cx="1577348" cy="1577348"/>
            </a:xfrm>
            <a:prstGeom prst="rect">
              <a:avLst/>
            </a:prstGeom>
            <a:effectLst>
              <a:outerShdw blurRad="76200" dist="38100" dir="2700000" algn="tl" rotWithShape="0">
                <a:prstClr val="black">
                  <a:alpha val="47000"/>
                </a:prstClr>
              </a:outerShdw>
            </a:effectLst>
          </p:spPr>
        </p:pic>
      </p:grpSp>
      <p:grpSp>
        <p:nvGrpSpPr>
          <p:cNvPr id="99" name="组合 98"/>
          <p:cNvGrpSpPr/>
          <p:nvPr/>
        </p:nvGrpSpPr>
        <p:grpSpPr>
          <a:xfrm>
            <a:off x="156143" y="4753831"/>
            <a:ext cx="3835237" cy="1811220"/>
            <a:chOff x="154664" y="4895213"/>
            <a:chExt cx="3835237" cy="1811220"/>
          </a:xfrm>
        </p:grpSpPr>
        <p:sp>
          <p:nvSpPr>
            <p:cNvPr id="60" name="矩形 59"/>
            <p:cNvSpPr/>
            <p:nvPr/>
          </p:nvSpPr>
          <p:spPr>
            <a:xfrm>
              <a:off x="156142" y="4895213"/>
              <a:ext cx="3833759" cy="1811219"/>
            </a:xfrm>
            <a:prstGeom prst="rect">
              <a:avLst/>
            </a:prstGeom>
            <a:solidFill>
              <a:srgbClr val="B388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矩形 60"/>
            <p:cNvSpPr/>
            <p:nvPr/>
          </p:nvSpPr>
          <p:spPr>
            <a:xfrm>
              <a:off x="154664" y="5993574"/>
              <a:ext cx="3835237" cy="712859"/>
            </a:xfrm>
            <a:prstGeom prst="rect">
              <a:avLst/>
            </a:prstGeom>
            <a:solidFill>
              <a:srgbClr val="7E57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等腰三角形 61"/>
            <p:cNvSpPr/>
            <p:nvPr/>
          </p:nvSpPr>
          <p:spPr>
            <a:xfrm flipH="1">
              <a:off x="3418121" y="6221743"/>
              <a:ext cx="263913" cy="230599"/>
            </a:xfrm>
            <a:prstGeom prst="triangle">
              <a:avLst/>
            </a:prstGeom>
            <a:solidFill>
              <a:schemeClr val="bg1"/>
            </a:solidFill>
            <a:ln>
              <a:noFill/>
            </a:ln>
            <a:scene3d>
              <a:camera prst="orthographicFront">
                <a:rot lat="0" lon="0" rev="180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文本框 63"/>
            <p:cNvSpPr txBox="1"/>
            <p:nvPr/>
          </p:nvSpPr>
          <p:spPr>
            <a:xfrm>
              <a:off x="360936" y="6149254"/>
              <a:ext cx="1589541" cy="400110"/>
            </a:xfrm>
            <a:prstGeom prst="rect">
              <a:avLst/>
            </a:prstGeom>
            <a:noFill/>
          </p:spPr>
          <p:txBody>
            <a:bodyPr wrap="square" rtlCol="0">
              <a:spAutoFit/>
            </a:bodyPr>
            <a:lstStyle/>
            <a:p>
              <a:r>
                <a:rPr lang="en-US" altLang="zh-CN" sz="2000" dirty="0">
                  <a:solidFill>
                    <a:schemeClr val="bg1"/>
                  </a:solidFill>
                  <a:latin typeface="Roboto" pitchFamily="2" charset="0"/>
                  <a:ea typeface="Roboto" pitchFamily="2" charset="0"/>
                </a:rPr>
                <a:t>Registration</a:t>
              </a:r>
              <a:endParaRPr lang="zh-CN" altLang="en-US" sz="2000" dirty="0">
                <a:solidFill>
                  <a:schemeClr val="bg1"/>
                </a:solidFill>
                <a:latin typeface="Roboto" pitchFamily="2" charset="0"/>
                <a:ea typeface="Adobe 黑体 Std R" panose="020B0400000000000000" pitchFamily="34" charset="-122"/>
              </a:endParaRPr>
            </a:p>
          </p:txBody>
        </p:sp>
        <p:pic>
          <p:nvPicPr>
            <p:cNvPr id="71" name="图片 7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589073" y="5023968"/>
              <a:ext cx="905494" cy="905494"/>
            </a:xfrm>
            <a:prstGeom prst="rect">
              <a:avLst/>
            </a:prstGeom>
          </p:spPr>
        </p:pic>
      </p:grpSp>
      <p:grpSp>
        <p:nvGrpSpPr>
          <p:cNvPr id="106" name="组合 105"/>
          <p:cNvGrpSpPr/>
          <p:nvPr/>
        </p:nvGrpSpPr>
        <p:grpSpPr>
          <a:xfrm>
            <a:off x="4185689" y="936066"/>
            <a:ext cx="3826451" cy="1811220"/>
            <a:chOff x="4185689" y="1034542"/>
            <a:chExt cx="3826451" cy="1811220"/>
          </a:xfrm>
        </p:grpSpPr>
        <p:sp>
          <p:nvSpPr>
            <p:cNvPr id="79" name="矩形 78"/>
            <p:cNvSpPr/>
            <p:nvPr/>
          </p:nvSpPr>
          <p:spPr>
            <a:xfrm>
              <a:off x="4185689" y="1034542"/>
              <a:ext cx="3826451" cy="1811219"/>
            </a:xfrm>
            <a:prstGeom prst="rect">
              <a:avLst/>
            </a:prstGeom>
            <a:solidFill>
              <a:srgbClr val="FF8A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0" name="矩形 79"/>
            <p:cNvSpPr/>
            <p:nvPr/>
          </p:nvSpPr>
          <p:spPr>
            <a:xfrm>
              <a:off x="4185689" y="2132903"/>
              <a:ext cx="3826451" cy="712859"/>
            </a:xfrm>
            <a:prstGeom prst="rect">
              <a:avLst/>
            </a:prstGeom>
            <a:solidFill>
              <a:srgbClr val="FF53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 name="等腰三角形 80"/>
            <p:cNvSpPr/>
            <p:nvPr/>
          </p:nvSpPr>
          <p:spPr>
            <a:xfrm flipH="1">
              <a:off x="7505738" y="2361072"/>
              <a:ext cx="263913" cy="230599"/>
            </a:xfrm>
            <a:prstGeom prst="triangle">
              <a:avLst/>
            </a:prstGeom>
            <a:solidFill>
              <a:schemeClr val="bg1"/>
            </a:solidFill>
            <a:ln>
              <a:noFill/>
            </a:ln>
            <a:scene3d>
              <a:camera prst="orthographicFront">
                <a:rot lat="0" lon="0" rev="180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 name="文本框 81"/>
            <p:cNvSpPr txBox="1"/>
            <p:nvPr/>
          </p:nvSpPr>
          <p:spPr>
            <a:xfrm>
              <a:off x="4346295" y="2276316"/>
              <a:ext cx="1904748" cy="400110"/>
            </a:xfrm>
            <a:prstGeom prst="rect">
              <a:avLst/>
            </a:prstGeom>
            <a:noFill/>
          </p:spPr>
          <p:txBody>
            <a:bodyPr wrap="square" rtlCol="0">
              <a:spAutoFit/>
            </a:bodyPr>
            <a:lstStyle/>
            <a:p>
              <a:r>
                <a:rPr lang="en-US" altLang="zh-CN" sz="2000" b="1" dirty="0" smtClean="0">
                  <a:solidFill>
                    <a:schemeClr val="bg1"/>
                  </a:solidFill>
                  <a:latin typeface="Roboto" pitchFamily="2" charset="0"/>
                  <a:ea typeface="Roboto" pitchFamily="2" charset="0"/>
                </a:rPr>
                <a:t>Administration</a:t>
              </a:r>
              <a:endParaRPr lang="en-US" altLang="zh-CN" sz="2000" b="1" dirty="0">
                <a:solidFill>
                  <a:schemeClr val="bg1"/>
                </a:solidFill>
                <a:latin typeface="Roboto" pitchFamily="2" charset="0"/>
                <a:ea typeface="Roboto" pitchFamily="2" charset="0"/>
              </a:endParaRPr>
            </a:p>
          </p:txBody>
        </p:sp>
        <p:pic>
          <p:nvPicPr>
            <p:cNvPr id="84" name="图片 83"/>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569315" y="1156180"/>
              <a:ext cx="877434" cy="877434"/>
            </a:xfrm>
            <a:prstGeom prst="rect">
              <a:avLst/>
            </a:prstGeom>
          </p:spPr>
        </p:pic>
      </p:grpSp>
      <p:grpSp>
        <p:nvGrpSpPr>
          <p:cNvPr id="104" name="组合 103"/>
          <p:cNvGrpSpPr/>
          <p:nvPr/>
        </p:nvGrpSpPr>
        <p:grpSpPr>
          <a:xfrm>
            <a:off x="8198679" y="4753829"/>
            <a:ext cx="1884795" cy="1811220"/>
            <a:chOff x="8201391" y="4895212"/>
            <a:chExt cx="1884795" cy="1811220"/>
          </a:xfrm>
        </p:grpSpPr>
        <p:sp>
          <p:nvSpPr>
            <p:cNvPr id="88" name="矩形 87"/>
            <p:cNvSpPr/>
            <p:nvPr/>
          </p:nvSpPr>
          <p:spPr>
            <a:xfrm>
              <a:off x="8202870" y="4895212"/>
              <a:ext cx="1883316" cy="1811219"/>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 name="矩形 88"/>
            <p:cNvSpPr/>
            <p:nvPr/>
          </p:nvSpPr>
          <p:spPr>
            <a:xfrm>
              <a:off x="8201391" y="5993573"/>
              <a:ext cx="1884795" cy="712859"/>
            </a:xfrm>
            <a:prstGeom prst="rect">
              <a:avLst/>
            </a:prstGeom>
            <a:solidFill>
              <a:srgbClr val="9999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0" name="等腰三角形 89"/>
            <p:cNvSpPr/>
            <p:nvPr/>
          </p:nvSpPr>
          <p:spPr>
            <a:xfrm flipH="1">
              <a:off x="9579784" y="6221742"/>
              <a:ext cx="263913" cy="230599"/>
            </a:xfrm>
            <a:prstGeom prst="triangle">
              <a:avLst/>
            </a:prstGeom>
            <a:solidFill>
              <a:schemeClr val="bg1"/>
            </a:solidFill>
            <a:ln>
              <a:noFill/>
            </a:ln>
            <a:scene3d>
              <a:camera prst="orthographicFront">
                <a:rot lat="0" lon="0" rev="180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1" name="文本框 90"/>
            <p:cNvSpPr txBox="1"/>
            <p:nvPr/>
          </p:nvSpPr>
          <p:spPr>
            <a:xfrm>
              <a:off x="8407662" y="6149253"/>
              <a:ext cx="1267429" cy="400110"/>
            </a:xfrm>
            <a:prstGeom prst="rect">
              <a:avLst/>
            </a:prstGeom>
            <a:noFill/>
          </p:spPr>
          <p:txBody>
            <a:bodyPr wrap="square" rtlCol="0">
              <a:spAutoFit/>
            </a:bodyPr>
            <a:lstStyle/>
            <a:p>
              <a:r>
                <a:rPr lang="en-US" altLang="zh-CN" sz="2000" dirty="0" smtClean="0">
                  <a:solidFill>
                    <a:schemeClr val="bg1"/>
                  </a:solidFill>
                  <a:latin typeface="Roboto" pitchFamily="2" charset="0"/>
                  <a:ea typeface="Roboto" pitchFamily="2" charset="0"/>
                </a:rPr>
                <a:t>Future</a:t>
              </a:r>
              <a:endParaRPr lang="zh-CN" altLang="en-US" sz="2000" dirty="0">
                <a:solidFill>
                  <a:schemeClr val="bg1"/>
                </a:solidFill>
                <a:latin typeface="Roboto" pitchFamily="2" charset="0"/>
                <a:ea typeface="Adobe 黑体 Std R" panose="020B0400000000000000" pitchFamily="34" charset="-122"/>
              </a:endParaRPr>
            </a:p>
          </p:txBody>
        </p:sp>
        <p:pic>
          <p:nvPicPr>
            <p:cNvPr id="93" name="图片 92"/>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8760073" y="5064340"/>
              <a:ext cx="824752" cy="824752"/>
            </a:xfrm>
            <a:prstGeom prst="rect">
              <a:avLst/>
            </a:prstGeom>
          </p:spPr>
        </p:pic>
      </p:grpSp>
      <p:grpSp>
        <p:nvGrpSpPr>
          <p:cNvPr id="105" name="组合 104"/>
          <p:cNvGrpSpPr/>
          <p:nvPr/>
        </p:nvGrpSpPr>
        <p:grpSpPr>
          <a:xfrm>
            <a:off x="10147222" y="4753828"/>
            <a:ext cx="1884795" cy="1811220"/>
            <a:chOff x="10157372" y="4895212"/>
            <a:chExt cx="1884795" cy="1811220"/>
          </a:xfrm>
        </p:grpSpPr>
        <p:sp>
          <p:nvSpPr>
            <p:cNvPr id="94" name="矩形 93"/>
            <p:cNvSpPr/>
            <p:nvPr/>
          </p:nvSpPr>
          <p:spPr>
            <a:xfrm>
              <a:off x="10158851" y="4895212"/>
              <a:ext cx="1883316" cy="1811219"/>
            </a:xfrm>
            <a:prstGeom prst="rect">
              <a:avLst/>
            </a:prstGeom>
            <a:solidFill>
              <a:srgbClr val="FFFF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5" name="矩形 94"/>
            <p:cNvSpPr/>
            <p:nvPr/>
          </p:nvSpPr>
          <p:spPr>
            <a:xfrm>
              <a:off x="10157372" y="5993573"/>
              <a:ext cx="1884795" cy="712859"/>
            </a:xfrm>
            <a:prstGeom prst="rect">
              <a:avLst/>
            </a:prstGeom>
            <a:solidFill>
              <a:srgbClr val="FFEB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6" name="等腰三角形 95"/>
            <p:cNvSpPr/>
            <p:nvPr/>
          </p:nvSpPr>
          <p:spPr>
            <a:xfrm flipH="1">
              <a:off x="11535765" y="6221742"/>
              <a:ext cx="263913" cy="230599"/>
            </a:xfrm>
            <a:prstGeom prst="triangle">
              <a:avLst/>
            </a:prstGeom>
            <a:solidFill>
              <a:srgbClr val="626061"/>
            </a:solidFill>
            <a:ln>
              <a:noFill/>
            </a:ln>
            <a:scene3d>
              <a:camera prst="orthographicFront">
                <a:rot lat="0" lon="0" rev="180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7" name="文本框 96"/>
            <p:cNvSpPr txBox="1"/>
            <p:nvPr/>
          </p:nvSpPr>
          <p:spPr>
            <a:xfrm>
              <a:off x="10363644" y="6149253"/>
              <a:ext cx="1073141" cy="400110"/>
            </a:xfrm>
            <a:prstGeom prst="rect">
              <a:avLst/>
            </a:prstGeom>
            <a:noFill/>
          </p:spPr>
          <p:txBody>
            <a:bodyPr wrap="square" rtlCol="0">
              <a:spAutoFit/>
            </a:bodyPr>
            <a:lstStyle/>
            <a:p>
              <a:r>
                <a:rPr lang="en-US" altLang="zh-CN" sz="2000" dirty="0" smtClean="0">
                  <a:solidFill>
                    <a:srgbClr val="626061"/>
                  </a:solidFill>
                  <a:latin typeface="Adobe 黑体 Std R" panose="020B0400000000000000" pitchFamily="34" charset="-122"/>
                  <a:ea typeface="Adobe 黑体 Std R" panose="020B0400000000000000" pitchFamily="34" charset="-122"/>
                </a:rPr>
                <a:t>ingress</a:t>
              </a:r>
              <a:endParaRPr lang="zh-CN" altLang="en-US" sz="2000" dirty="0">
                <a:solidFill>
                  <a:srgbClr val="626061"/>
                </a:solidFill>
                <a:latin typeface="Adobe 黑体 Std R" panose="020B0400000000000000" pitchFamily="34" charset="-122"/>
                <a:ea typeface="Adobe 黑体 Std R" panose="020B0400000000000000" pitchFamily="34" charset="-122"/>
              </a:endParaRPr>
            </a:p>
          </p:txBody>
        </p:sp>
        <p:pic>
          <p:nvPicPr>
            <p:cNvPr id="98" name="图片 97"/>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645038" y="5017922"/>
              <a:ext cx="897811" cy="897811"/>
            </a:xfrm>
            <a:prstGeom prst="rect">
              <a:avLst/>
            </a:prstGeom>
          </p:spPr>
        </p:pic>
      </p:grpSp>
      <p:grpSp>
        <p:nvGrpSpPr>
          <p:cNvPr id="58" name="组合 57"/>
          <p:cNvGrpSpPr/>
          <p:nvPr/>
        </p:nvGrpSpPr>
        <p:grpSpPr>
          <a:xfrm>
            <a:off x="-2600" y="753521"/>
            <a:ext cx="12191999" cy="6140504"/>
            <a:chOff x="2914" y="919207"/>
            <a:chExt cx="12191999" cy="5974818"/>
          </a:xfrm>
        </p:grpSpPr>
        <p:sp>
          <p:nvSpPr>
            <p:cNvPr id="59" name="矩形 58"/>
            <p:cNvSpPr/>
            <p:nvPr/>
          </p:nvSpPr>
          <p:spPr>
            <a:xfrm>
              <a:off x="2914" y="919207"/>
              <a:ext cx="12191999" cy="5968985"/>
            </a:xfrm>
            <a:prstGeom prst="rect">
              <a:avLst/>
            </a:prstGeom>
            <a:solidFill>
              <a:srgbClr val="FF8A8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矩形 62"/>
            <p:cNvSpPr/>
            <p:nvPr/>
          </p:nvSpPr>
          <p:spPr>
            <a:xfrm>
              <a:off x="3665733" y="6114265"/>
              <a:ext cx="4853394" cy="779760"/>
            </a:xfrm>
            <a:prstGeom prst="rect">
              <a:avLst/>
            </a:prstGeom>
            <a:solidFill>
              <a:srgbClr val="FF5353"/>
            </a:solidFill>
            <a:ln>
              <a:noFill/>
            </a:ln>
            <a:effectLst>
              <a:outerShdw blurRad="50800" dist="25400" dir="5400000" sx="102000" sy="102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文本框 64"/>
            <p:cNvSpPr txBox="1"/>
            <p:nvPr/>
          </p:nvSpPr>
          <p:spPr>
            <a:xfrm>
              <a:off x="3929645" y="6242347"/>
              <a:ext cx="3115781" cy="568996"/>
            </a:xfrm>
            <a:prstGeom prst="rect">
              <a:avLst/>
            </a:prstGeom>
            <a:noFill/>
          </p:spPr>
          <p:txBody>
            <a:bodyPr wrap="square" rtlCol="0">
              <a:spAutoFit/>
            </a:bodyPr>
            <a:lstStyle/>
            <a:p>
              <a:r>
                <a:rPr lang="en-US" altLang="zh-CN" sz="3200" dirty="0">
                  <a:solidFill>
                    <a:schemeClr val="bg1"/>
                  </a:solidFill>
                  <a:latin typeface="Roboto" pitchFamily="2" charset="0"/>
                  <a:ea typeface="Roboto" pitchFamily="2" charset="0"/>
                </a:rPr>
                <a:t>Administration</a:t>
              </a:r>
              <a:endParaRPr lang="zh-CN" altLang="en-US" sz="3200" dirty="0">
                <a:solidFill>
                  <a:schemeClr val="bg1"/>
                </a:solidFill>
                <a:latin typeface="Roboto" pitchFamily="2" charset="0"/>
                <a:ea typeface="Adobe 黑体 Std R" panose="020B0400000000000000" pitchFamily="34" charset="-122"/>
              </a:endParaRPr>
            </a:p>
          </p:txBody>
        </p:sp>
      </p:grpSp>
      <p:sp>
        <p:nvSpPr>
          <p:cNvPr id="85" name="矩形 84"/>
          <p:cNvSpPr/>
          <p:nvPr/>
        </p:nvSpPr>
        <p:spPr>
          <a:xfrm>
            <a:off x="1442984" y="1095647"/>
            <a:ext cx="9130095" cy="4361094"/>
          </a:xfrm>
          <a:prstGeom prst="rect">
            <a:avLst/>
          </a:prstGeom>
          <a:solidFill>
            <a:schemeClr val="bg1"/>
          </a:solidFill>
          <a:ln>
            <a:noFill/>
          </a:ln>
          <a:effectLst>
            <a:outerShdw blurRad="50800" dist="25400" dir="5400000" sx="101000" sy="101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nvGrpSpPr>
          <p:cNvPr id="66" name="组合 65"/>
          <p:cNvGrpSpPr/>
          <p:nvPr/>
        </p:nvGrpSpPr>
        <p:grpSpPr>
          <a:xfrm>
            <a:off x="7592877" y="5685542"/>
            <a:ext cx="773723" cy="745589"/>
            <a:chOff x="7592877" y="5685542"/>
            <a:chExt cx="773723" cy="745589"/>
          </a:xfrm>
        </p:grpSpPr>
        <p:sp>
          <p:nvSpPr>
            <p:cNvPr id="67" name="椭圆 66"/>
            <p:cNvSpPr/>
            <p:nvPr/>
          </p:nvSpPr>
          <p:spPr>
            <a:xfrm>
              <a:off x="7592877" y="5685542"/>
              <a:ext cx="773723" cy="745589"/>
            </a:xfrm>
            <a:prstGeom prst="ellipse">
              <a:avLst/>
            </a:prstGeom>
            <a:solidFill>
              <a:schemeClr val="bg1"/>
            </a:solidFill>
            <a:ln>
              <a:noFill/>
            </a:ln>
            <a:effectLst>
              <a:outerShdw blurRad="50800" dist="12700" dir="5400000" sx="104000" sy="104000" algn="t" rotWithShape="0">
                <a:prstClr val="black">
                  <a:alpha val="5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等腰三角形 67"/>
            <p:cNvSpPr/>
            <p:nvPr/>
          </p:nvSpPr>
          <p:spPr>
            <a:xfrm>
              <a:off x="7761622" y="5863885"/>
              <a:ext cx="386862" cy="333502"/>
            </a:xfrm>
            <a:prstGeom prst="triangle">
              <a:avLst/>
            </a:prstGeom>
            <a:solidFill>
              <a:srgbClr val="6B696A"/>
            </a:solidFill>
            <a:ln>
              <a:noFill/>
            </a:ln>
            <a:scene3d>
              <a:camera prst="orthographicFront">
                <a:rot lat="0" lon="0" rev="180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sp>
        <p:nvSpPr>
          <p:cNvPr id="69" name="左箭头 68"/>
          <p:cNvSpPr/>
          <p:nvPr/>
        </p:nvSpPr>
        <p:spPr>
          <a:xfrm>
            <a:off x="187395" y="1169127"/>
            <a:ext cx="385758" cy="279902"/>
          </a:xfrm>
          <a:prstGeom prst="left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4" name="矩形 13"/>
          <p:cNvSpPr/>
          <p:nvPr/>
        </p:nvSpPr>
        <p:spPr>
          <a:xfrm>
            <a:off x="0" y="0"/>
            <a:ext cx="12192000" cy="753521"/>
          </a:xfrm>
          <a:prstGeom prst="rect">
            <a:avLst/>
          </a:prstGeom>
          <a:solidFill>
            <a:srgbClr val="00BC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5" name="图片 14"/>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41304" y="130517"/>
            <a:ext cx="503483" cy="503483"/>
          </a:xfrm>
          <a:prstGeom prst="ellipse">
            <a:avLst/>
          </a:prstGeom>
          <a:noFill/>
          <a:ln w="31750" cap="rnd">
            <a:solidFill>
              <a:schemeClr val="tx1"/>
            </a:solidFill>
          </a:ln>
          <a:effectLst>
            <a:outerShdw blurRad="50800" dist="38100" dir="5400000" algn="t" rotWithShape="0">
              <a:prstClr val="black">
                <a:alpha val="40000"/>
              </a:prstClr>
            </a:outerShdw>
            <a:softEdge rad="0"/>
          </a:effectLst>
        </p:spPr>
      </p:pic>
      <p:sp>
        <p:nvSpPr>
          <p:cNvPr id="16" name="文本框 15"/>
          <p:cNvSpPr txBox="1"/>
          <p:nvPr/>
        </p:nvSpPr>
        <p:spPr>
          <a:xfrm>
            <a:off x="694609" y="161923"/>
            <a:ext cx="4166600" cy="461665"/>
          </a:xfrm>
          <a:prstGeom prst="rect">
            <a:avLst/>
          </a:prstGeom>
          <a:noFill/>
        </p:spPr>
        <p:txBody>
          <a:bodyPr wrap="square" rtlCol="0">
            <a:spAutoFit/>
          </a:bodyPr>
          <a:lstStyle/>
          <a:p>
            <a:r>
              <a:rPr lang="en-US" altLang="zh-CN" sz="2400" dirty="0">
                <a:solidFill>
                  <a:schemeClr val="bg1"/>
                </a:solidFill>
                <a:latin typeface="Roboto" pitchFamily="2" charset="0"/>
                <a:ea typeface="Roboto" pitchFamily="2" charset="0"/>
              </a:rPr>
              <a:t>New Tsinghua Treehole</a:t>
            </a:r>
          </a:p>
        </p:txBody>
      </p:sp>
      <p:sp>
        <p:nvSpPr>
          <p:cNvPr id="83" name="文本框 82"/>
          <p:cNvSpPr txBox="1"/>
          <p:nvPr/>
        </p:nvSpPr>
        <p:spPr>
          <a:xfrm>
            <a:off x="1931068" y="1428897"/>
            <a:ext cx="4515682" cy="584775"/>
          </a:xfrm>
          <a:prstGeom prst="rect">
            <a:avLst/>
          </a:prstGeom>
          <a:noFill/>
        </p:spPr>
        <p:txBody>
          <a:bodyPr wrap="square" rtlCol="0">
            <a:spAutoFit/>
          </a:bodyPr>
          <a:lstStyle/>
          <a:p>
            <a:r>
              <a:rPr lang="en-US" altLang="zh-CN" sz="3200" dirty="0" smtClean="0">
                <a:solidFill>
                  <a:srgbClr val="6B696A"/>
                </a:solidFill>
                <a:latin typeface="Roboto" pitchFamily="2" charset="0"/>
                <a:ea typeface="Roboto" pitchFamily="2" charset="0"/>
              </a:rPr>
              <a:t>Administrator </a:t>
            </a:r>
            <a:r>
              <a:rPr lang="en-US" altLang="zh-CN" sz="3200" dirty="0">
                <a:solidFill>
                  <a:srgbClr val="6B696A"/>
                </a:solidFill>
                <a:latin typeface="Roboto" pitchFamily="2" charset="0"/>
                <a:ea typeface="Roboto" pitchFamily="2" charset="0"/>
              </a:rPr>
              <a:t>account</a:t>
            </a:r>
            <a:endParaRPr lang="zh-CN" altLang="en-US" sz="3200" dirty="0">
              <a:solidFill>
                <a:srgbClr val="6B696A"/>
              </a:solidFill>
              <a:latin typeface="Roboto" pitchFamily="2" charset="0"/>
              <a:ea typeface="Adobe 黑体 Std R" panose="020B0400000000000000" pitchFamily="34" charset="-122"/>
            </a:endParaRPr>
          </a:p>
        </p:txBody>
      </p:sp>
      <p:pic>
        <p:nvPicPr>
          <p:cNvPr id="3" name="图片 2"/>
          <p:cNvPicPr>
            <a:picLocks noChangeAspect="1"/>
          </p:cNvPicPr>
          <p:nvPr/>
        </p:nvPicPr>
        <p:blipFill rotWithShape="1">
          <a:blip r:embed="rId11">
            <a:extLst>
              <a:ext uri="{28A0092B-C50C-407E-A947-70E740481C1C}">
                <a14:useLocalDpi xmlns:a14="http://schemas.microsoft.com/office/drawing/2010/main" val="0"/>
              </a:ext>
            </a:extLst>
          </a:blip>
          <a:srcRect b="50419"/>
          <a:stretch/>
        </p:blipFill>
        <p:spPr>
          <a:xfrm>
            <a:off x="3246772" y="1993004"/>
            <a:ext cx="6165785" cy="3057042"/>
          </a:xfrm>
          <a:prstGeom prst="rect">
            <a:avLst/>
          </a:prstGeom>
        </p:spPr>
      </p:pic>
      <p:pic>
        <p:nvPicPr>
          <p:cNvPr id="4" name="图片 3"/>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729940" y="1633138"/>
            <a:ext cx="5581362" cy="3488352"/>
          </a:xfrm>
          <a:prstGeom prst="rect">
            <a:avLst/>
          </a:prstGeom>
        </p:spPr>
      </p:pic>
      <p:pic>
        <p:nvPicPr>
          <p:cNvPr id="5" name="图片 4"/>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3830279" y="1648701"/>
            <a:ext cx="6037130" cy="3773207"/>
          </a:xfrm>
          <a:prstGeom prst="rect">
            <a:avLst/>
          </a:prstGeom>
        </p:spPr>
      </p:pic>
    </p:spTree>
    <p:extLst>
      <p:ext uri="{BB962C8B-B14F-4D97-AF65-F5344CB8AC3E}">
        <p14:creationId xmlns:p14="http://schemas.microsoft.com/office/powerpoint/2010/main" val="36558595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2" presetClass="emph" presetSubtype="0" fill="hold" nodeType="withEffect">
                                  <p:stCondLst>
                                    <p:cond delay="0"/>
                                  </p:stCondLst>
                                  <p:childTnLst>
                                    <p:animRot by="120000">
                                      <p:cBhvr>
                                        <p:cTn id="6" dur="50" fill="hold">
                                          <p:stCondLst>
                                            <p:cond delay="0"/>
                                          </p:stCondLst>
                                        </p:cTn>
                                        <p:tgtEl>
                                          <p:spTgt spid="106"/>
                                        </p:tgtEl>
                                        <p:attrNameLst>
                                          <p:attrName>r</p:attrName>
                                        </p:attrNameLst>
                                      </p:cBhvr>
                                    </p:animRot>
                                    <p:animRot by="-240000">
                                      <p:cBhvr>
                                        <p:cTn id="7" dur="100" fill="hold">
                                          <p:stCondLst>
                                            <p:cond delay="100"/>
                                          </p:stCondLst>
                                        </p:cTn>
                                        <p:tgtEl>
                                          <p:spTgt spid="106"/>
                                        </p:tgtEl>
                                        <p:attrNameLst>
                                          <p:attrName>r</p:attrName>
                                        </p:attrNameLst>
                                      </p:cBhvr>
                                    </p:animRot>
                                    <p:animRot by="240000">
                                      <p:cBhvr>
                                        <p:cTn id="8" dur="100" fill="hold">
                                          <p:stCondLst>
                                            <p:cond delay="200"/>
                                          </p:stCondLst>
                                        </p:cTn>
                                        <p:tgtEl>
                                          <p:spTgt spid="106"/>
                                        </p:tgtEl>
                                        <p:attrNameLst>
                                          <p:attrName>r</p:attrName>
                                        </p:attrNameLst>
                                      </p:cBhvr>
                                    </p:animRot>
                                    <p:animRot by="-240000">
                                      <p:cBhvr>
                                        <p:cTn id="9" dur="100" fill="hold">
                                          <p:stCondLst>
                                            <p:cond delay="300"/>
                                          </p:stCondLst>
                                        </p:cTn>
                                        <p:tgtEl>
                                          <p:spTgt spid="106"/>
                                        </p:tgtEl>
                                        <p:attrNameLst>
                                          <p:attrName>r</p:attrName>
                                        </p:attrNameLst>
                                      </p:cBhvr>
                                    </p:animRot>
                                    <p:animRot by="120000">
                                      <p:cBhvr>
                                        <p:cTn id="10" dur="100" fill="hold">
                                          <p:stCondLst>
                                            <p:cond delay="400"/>
                                          </p:stCondLst>
                                        </p:cTn>
                                        <p:tgtEl>
                                          <p:spTgt spid="106"/>
                                        </p:tgtEl>
                                        <p:attrNameLst>
                                          <p:attrName>r</p:attrName>
                                        </p:attrNameLst>
                                      </p:cBhvr>
                                    </p:animRot>
                                  </p:childTnLst>
                                </p:cTn>
                              </p:par>
                            </p:childTnLst>
                          </p:cTn>
                        </p:par>
                        <p:par>
                          <p:cTn id="11" fill="hold">
                            <p:stCondLst>
                              <p:cond delay="500"/>
                            </p:stCondLst>
                            <p:childTnLst>
                              <p:par>
                                <p:cTn id="12" presetID="2" presetClass="entr" presetSubtype="1" decel="48000" fill="hold" nodeType="afterEffect">
                                  <p:stCondLst>
                                    <p:cond delay="200"/>
                                  </p:stCondLst>
                                  <p:childTnLst>
                                    <p:set>
                                      <p:cBhvr>
                                        <p:cTn id="13" dur="1" fill="hold">
                                          <p:stCondLst>
                                            <p:cond delay="0"/>
                                          </p:stCondLst>
                                        </p:cTn>
                                        <p:tgtEl>
                                          <p:spTgt spid="58"/>
                                        </p:tgtEl>
                                        <p:attrNameLst>
                                          <p:attrName>style.visibility</p:attrName>
                                        </p:attrNameLst>
                                      </p:cBhvr>
                                      <p:to>
                                        <p:strVal val="visible"/>
                                      </p:to>
                                    </p:set>
                                    <p:anim calcmode="lin" valueType="num">
                                      <p:cBhvr additive="base">
                                        <p:cTn id="14" dur="500" fill="hold"/>
                                        <p:tgtEl>
                                          <p:spTgt spid="58"/>
                                        </p:tgtEl>
                                        <p:attrNameLst>
                                          <p:attrName>ppt_x</p:attrName>
                                        </p:attrNameLst>
                                      </p:cBhvr>
                                      <p:tavLst>
                                        <p:tav tm="0">
                                          <p:val>
                                            <p:strVal val="#ppt_x"/>
                                          </p:val>
                                        </p:tav>
                                        <p:tav tm="100000">
                                          <p:val>
                                            <p:strVal val="#ppt_x"/>
                                          </p:val>
                                        </p:tav>
                                      </p:tavLst>
                                    </p:anim>
                                    <p:anim calcmode="lin" valueType="num">
                                      <p:cBhvr additive="base">
                                        <p:cTn id="15" dur="500" fill="hold"/>
                                        <p:tgtEl>
                                          <p:spTgt spid="58"/>
                                        </p:tgtEl>
                                        <p:attrNameLst>
                                          <p:attrName>ppt_y</p:attrName>
                                        </p:attrNameLst>
                                      </p:cBhvr>
                                      <p:tavLst>
                                        <p:tav tm="0">
                                          <p:val>
                                            <p:strVal val="0-#ppt_h/2"/>
                                          </p:val>
                                        </p:tav>
                                        <p:tav tm="100000">
                                          <p:val>
                                            <p:strVal val="#ppt_y"/>
                                          </p:val>
                                        </p:tav>
                                      </p:tavLst>
                                    </p:anim>
                                  </p:childTnLst>
                                </p:cTn>
                              </p:par>
                            </p:childTnLst>
                          </p:cTn>
                        </p:par>
                        <p:par>
                          <p:cTn id="16" fill="hold">
                            <p:stCondLst>
                              <p:cond delay="1200"/>
                            </p:stCondLst>
                            <p:childTnLst>
                              <p:par>
                                <p:cTn id="17" presetID="53" presetClass="entr" presetSubtype="16" fill="hold" nodeType="afterEffect">
                                  <p:stCondLst>
                                    <p:cond delay="0"/>
                                  </p:stCondLst>
                                  <p:childTnLst>
                                    <p:set>
                                      <p:cBhvr>
                                        <p:cTn id="18" dur="1" fill="hold">
                                          <p:stCondLst>
                                            <p:cond delay="0"/>
                                          </p:stCondLst>
                                        </p:cTn>
                                        <p:tgtEl>
                                          <p:spTgt spid="66"/>
                                        </p:tgtEl>
                                        <p:attrNameLst>
                                          <p:attrName>style.visibility</p:attrName>
                                        </p:attrNameLst>
                                      </p:cBhvr>
                                      <p:to>
                                        <p:strVal val="visible"/>
                                      </p:to>
                                    </p:set>
                                    <p:anim calcmode="lin" valueType="num">
                                      <p:cBhvr>
                                        <p:cTn id="19" dur="250" fill="hold"/>
                                        <p:tgtEl>
                                          <p:spTgt spid="66"/>
                                        </p:tgtEl>
                                        <p:attrNameLst>
                                          <p:attrName>ppt_w</p:attrName>
                                        </p:attrNameLst>
                                      </p:cBhvr>
                                      <p:tavLst>
                                        <p:tav tm="0">
                                          <p:val>
                                            <p:fltVal val="0"/>
                                          </p:val>
                                        </p:tav>
                                        <p:tav tm="100000">
                                          <p:val>
                                            <p:strVal val="#ppt_w"/>
                                          </p:val>
                                        </p:tav>
                                      </p:tavLst>
                                    </p:anim>
                                    <p:anim calcmode="lin" valueType="num">
                                      <p:cBhvr>
                                        <p:cTn id="20" dur="250" fill="hold"/>
                                        <p:tgtEl>
                                          <p:spTgt spid="66"/>
                                        </p:tgtEl>
                                        <p:attrNameLst>
                                          <p:attrName>ppt_h</p:attrName>
                                        </p:attrNameLst>
                                      </p:cBhvr>
                                      <p:tavLst>
                                        <p:tav tm="0">
                                          <p:val>
                                            <p:fltVal val="0"/>
                                          </p:val>
                                        </p:tav>
                                        <p:tav tm="100000">
                                          <p:val>
                                            <p:strVal val="#ppt_h"/>
                                          </p:val>
                                        </p:tav>
                                      </p:tavLst>
                                    </p:anim>
                                    <p:animEffect transition="in" filter="fade">
                                      <p:cBhvr>
                                        <p:cTn id="21" dur="250"/>
                                        <p:tgtEl>
                                          <p:spTgt spid="66"/>
                                        </p:tgtEl>
                                      </p:cBhvr>
                                    </p:animEffect>
                                  </p:childTnLst>
                                </p:cTn>
                              </p:par>
                              <p:par>
                                <p:cTn id="22" presetID="42" presetClass="entr" presetSubtype="0" fill="hold" grpId="0" nodeType="withEffect">
                                  <p:stCondLst>
                                    <p:cond delay="0"/>
                                  </p:stCondLst>
                                  <p:childTnLst>
                                    <p:set>
                                      <p:cBhvr>
                                        <p:cTn id="23" dur="1" fill="hold">
                                          <p:stCondLst>
                                            <p:cond delay="0"/>
                                          </p:stCondLst>
                                        </p:cTn>
                                        <p:tgtEl>
                                          <p:spTgt spid="85"/>
                                        </p:tgtEl>
                                        <p:attrNameLst>
                                          <p:attrName>style.visibility</p:attrName>
                                        </p:attrNameLst>
                                      </p:cBhvr>
                                      <p:to>
                                        <p:strVal val="visible"/>
                                      </p:to>
                                    </p:set>
                                    <p:animEffect transition="in" filter="fade">
                                      <p:cBhvr>
                                        <p:cTn id="24" dur="300"/>
                                        <p:tgtEl>
                                          <p:spTgt spid="85"/>
                                        </p:tgtEl>
                                      </p:cBhvr>
                                    </p:animEffect>
                                    <p:anim calcmode="lin" valueType="num">
                                      <p:cBhvr>
                                        <p:cTn id="25" dur="300" fill="hold"/>
                                        <p:tgtEl>
                                          <p:spTgt spid="85"/>
                                        </p:tgtEl>
                                        <p:attrNameLst>
                                          <p:attrName>ppt_x</p:attrName>
                                        </p:attrNameLst>
                                      </p:cBhvr>
                                      <p:tavLst>
                                        <p:tav tm="0">
                                          <p:val>
                                            <p:strVal val="#ppt_x"/>
                                          </p:val>
                                        </p:tav>
                                        <p:tav tm="100000">
                                          <p:val>
                                            <p:strVal val="#ppt_x"/>
                                          </p:val>
                                        </p:tav>
                                      </p:tavLst>
                                    </p:anim>
                                    <p:anim calcmode="lin" valueType="num">
                                      <p:cBhvr>
                                        <p:cTn id="26" dur="300" fill="hold"/>
                                        <p:tgtEl>
                                          <p:spTgt spid="85"/>
                                        </p:tgtEl>
                                        <p:attrNameLst>
                                          <p:attrName>ppt_y</p:attrName>
                                        </p:attrNameLst>
                                      </p:cBhvr>
                                      <p:tavLst>
                                        <p:tav tm="0">
                                          <p:val>
                                            <p:strVal val="#ppt_y+.1"/>
                                          </p:val>
                                        </p:tav>
                                        <p:tav tm="100000">
                                          <p:val>
                                            <p:strVal val="#ppt_y"/>
                                          </p:val>
                                        </p:tav>
                                      </p:tavLst>
                                    </p:anim>
                                  </p:childTnLst>
                                </p:cTn>
                              </p:par>
                            </p:childTnLst>
                          </p:cTn>
                        </p:par>
                        <p:par>
                          <p:cTn id="27" fill="hold">
                            <p:stCondLst>
                              <p:cond delay="1500"/>
                            </p:stCondLst>
                            <p:childTnLst>
                              <p:par>
                                <p:cTn id="28" presetID="1" presetClass="entr" presetSubtype="0" fill="hold" grpId="0" nodeType="afterEffect">
                                  <p:stCondLst>
                                    <p:cond delay="0"/>
                                  </p:stCondLst>
                                  <p:childTnLst>
                                    <p:set>
                                      <p:cBhvr>
                                        <p:cTn id="29" dur="1" fill="hold">
                                          <p:stCondLst>
                                            <p:cond delay="0"/>
                                          </p:stCondLst>
                                        </p:cTn>
                                        <p:tgtEl>
                                          <p:spTgt spid="69"/>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83"/>
                                        </p:tgtEl>
                                        <p:attrNameLst>
                                          <p:attrName>style.visibility</p:attrName>
                                        </p:attrNameLst>
                                      </p:cBhvr>
                                      <p:to>
                                        <p:strVal val="visible"/>
                                      </p:to>
                                    </p:set>
                                    <p:animEffect transition="in" filter="fade">
                                      <p:cBhvr>
                                        <p:cTn id="34" dur="300"/>
                                        <p:tgtEl>
                                          <p:spTgt spid="83"/>
                                        </p:tgtEl>
                                      </p:cBhvr>
                                    </p:animEffect>
                                    <p:anim calcmode="lin" valueType="num">
                                      <p:cBhvr>
                                        <p:cTn id="35" dur="300" fill="hold"/>
                                        <p:tgtEl>
                                          <p:spTgt spid="83"/>
                                        </p:tgtEl>
                                        <p:attrNameLst>
                                          <p:attrName>ppt_x</p:attrName>
                                        </p:attrNameLst>
                                      </p:cBhvr>
                                      <p:tavLst>
                                        <p:tav tm="0">
                                          <p:val>
                                            <p:strVal val="#ppt_x"/>
                                          </p:val>
                                        </p:tav>
                                        <p:tav tm="100000">
                                          <p:val>
                                            <p:strVal val="#ppt_x"/>
                                          </p:val>
                                        </p:tav>
                                      </p:tavLst>
                                    </p:anim>
                                    <p:anim calcmode="lin" valueType="num">
                                      <p:cBhvr>
                                        <p:cTn id="36" dur="300" fill="hold"/>
                                        <p:tgtEl>
                                          <p:spTgt spid="83"/>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nodeType="clickEffect">
                                  <p:stCondLst>
                                    <p:cond delay="0"/>
                                  </p:stCondLst>
                                  <p:childTnLst>
                                    <p:set>
                                      <p:cBhvr>
                                        <p:cTn id="40" dur="1" fill="hold">
                                          <p:stCondLst>
                                            <p:cond delay="0"/>
                                          </p:stCondLst>
                                        </p:cTn>
                                        <p:tgtEl>
                                          <p:spTgt spid="3"/>
                                        </p:tgtEl>
                                        <p:attrNameLst>
                                          <p:attrName>style.visibility</p:attrName>
                                        </p:attrNameLst>
                                      </p:cBhvr>
                                      <p:to>
                                        <p:strVal val="visible"/>
                                      </p:to>
                                    </p:set>
                                    <p:animEffect transition="in" filter="fade">
                                      <p:cBhvr>
                                        <p:cTn id="41" dur="300"/>
                                        <p:tgtEl>
                                          <p:spTgt spid="3"/>
                                        </p:tgtEl>
                                      </p:cBhvr>
                                    </p:animEffect>
                                    <p:anim calcmode="lin" valueType="num">
                                      <p:cBhvr>
                                        <p:cTn id="42" dur="300" fill="hold"/>
                                        <p:tgtEl>
                                          <p:spTgt spid="3"/>
                                        </p:tgtEl>
                                        <p:attrNameLst>
                                          <p:attrName>ppt_x</p:attrName>
                                        </p:attrNameLst>
                                      </p:cBhvr>
                                      <p:tavLst>
                                        <p:tav tm="0">
                                          <p:val>
                                            <p:strVal val="#ppt_x"/>
                                          </p:val>
                                        </p:tav>
                                        <p:tav tm="100000">
                                          <p:val>
                                            <p:strVal val="#ppt_x"/>
                                          </p:val>
                                        </p:tav>
                                      </p:tavLst>
                                    </p:anim>
                                    <p:anim calcmode="lin" valueType="num">
                                      <p:cBhvr>
                                        <p:cTn id="43" dur="3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42" presetClass="exit" presetSubtype="0" fill="hold" grpId="1" nodeType="clickEffect">
                                  <p:stCondLst>
                                    <p:cond delay="0"/>
                                  </p:stCondLst>
                                  <p:childTnLst>
                                    <p:animEffect transition="out" filter="fade">
                                      <p:cBhvr>
                                        <p:cTn id="47" dur="200"/>
                                        <p:tgtEl>
                                          <p:spTgt spid="83"/>
                                        </p:tgtEl>
                                      </p:cBhvr>
                                    </p:animEffect>
                                    <p:anim calcmode="lin" valueType="num">
                                      <p:cBhvr>
                                        <p:cTn id="48" dur="200"/>
                                        <p:tgtEl>
                                          <p:spTgt spid="83"/>
                                        </p:tgtEl>
                                        <p:attrNameLst>
                                          <p:attrName>ppt_x</p:attrName>
                                        </p:attrNameLst>
                                      </p:cBhvr>
                                      <p:tavLst>
                                        <p:tav tm="0">
                                          <p:val>
                                            <p:strVal val="ppt_x"/>
                                          </p:val>
                                        </p:tav>
                                        <p:tav tm="100000">
                                          <p:val>
                                            <p:strVal val="ppt_x"/>
                                          </p:val>
                                        </p:tav>
                                      </p:tavLst>
                                    </p:anim>
                                    <p:anim calcmode="lin" valueType="num">
                                      <p:cBhvr>
                                        <p:cTn id="49" dur="200"/>
                                        <p:tgtEl>
                                          <p:spTgt spid="83"/>
                                        </p:tgtEl>
                                        <p:attrNameLst>
                                          <p:attrName>ppt_y</p:attrName>
                                        </p:attrNameLst>
                                      </p:cBhvr>
                                      <p:tavLst>
                                        <p:tav tm="0">
                                          <p:val>
                                            <p:strVal val="ppt_y"/>
                                          </p:val>
                                        </p:tav>
                                        <p:tav tm="100000">
                                          <p:val>
                                            <p:strVal val="ppt_y+.1"/>
                                          </p:val>
                                        </p:tav>
                                      </p:tavLst>
                                    </p:anim>
                                    <p:set>
                                      <p:cBhvr>
                                        <p:cTn id="50" dur="1" fill="hold">
                                          <p:stCondLst>
                                            <p:cond delay="199"/>
                                          </p:stCondLst>
                                        </p:cTn>
                                        <p:tgtEl>
                                          <p:spTgt spid="83"/>
                                        </p:tgtEl>
                                        <p:attrNameLst>
                                          <p:attrName>style.visibility</p:attrName>
                                        </p:attrNameLst>
                                      </p:cBhvr>
                                      <p:to>
                                        <p:strVal val="hidden"/>
                                      </p:to>
                                    </p:set>
                                  </p:childTnLst>
                                </p:cTn>
                              </p:par>
                              <p:par>
                                <p:cTn id="51" presetID="42" presetClass="exit" presetSubtype="0" fill="hold" nodeType="withEffect">
                                  <p:stCondLst>
                                    <p:cond delay="0"/>
                                  </p:stCondLst>
                                  <p:childTnLst>
                                    <p:animEffect transition="out" filter="fade">
                                      <p:cBhvr>
                                        <p:cTn id="52" dur="200"/>
                                        <p:tgtEl>
                                          <p:spTgt spid="3"/>
                                        </p:tgtEl>
                                      </p:cBhvr>
                                    </p:animEffect>
                                    <p:anim calcmode="lin" valueType="num">
                                      <p:cBhvr>
                                        <p:cTn id="53" dur="200"/>
                                        <p:tgtEl>
                                          <p:spTgt spid="3"/>
                                        </p:tgtEl>
                                        <p:attrNameLst>
                                          <p:attrName>ppt_x</p:attrName>
                                        </p:attrNameLst>
                                      </p:cBhvr>
                                      <p:tavLst>
                                        <p:tav tm="0">
                                          <p:val>
                                            <p:strVal val="ppt_x"/>
                                          </p:val>
                                        </p:tav>
                                        <p:tav tm="100000">
                                          <p:val>
                                            <p:strVal val="ppt_x"/>
                                          </p:val>
                                        </p:tav>
                                      </p:tavLst>
                                    </p:anim>
                                    <p:anim calcmode="lin" valueType="num">
                                      <p:cBhvr>
                                        <p:cTn id="54" dur="200"/>
                                        <p:tgtEl>
                                          <p:spTgt spid="3"/>
                                        </p:tgtEl>
                                        <p:attrNameLst>
                                          <p:attrName>ppt_y</p:attrName>
                                        </p:attrNameLst>
                                      </p:cBhvr>
                                      <p:tavLst>
                                        <p:tav tm="0">
                                          <p:val>
                                            <p:strVal val="ppt_y"/>
                                          </p:val>
                                        </p:tav>
                                        <p:tav tm="100000">
                                          <p:val>
                                            <p:strVal val="ppt_y+.1"/>
                                          </p:val>
                                        </p:tav>
                                      </p:tavLst>
                                    </p:anim>
                                    <p:set>
                                      <p:cBhvr>
                                        <p:cTn id="55" dur="1" fill="hold">
                                          <p:stCondLst>
                                            <p:cond delay="199"/>
                                          </p:stCondLst>
                                        </p:cTn>
                                        <p:tgtEl>
                                          <p:spTgt spid="3"/>
                                        </p:tgtEl>
                                        <p:attrNameLst>
                                          <p:attrName>style.visibility</p:attrName>
                                        </p:attrNameLst>
                                      </p:cBhvr>
                                      <p:to>
                                        <p:strVal val="hidden"/>
                                      </p:to>
                                    </p:set>
                                  </p:childTnLst>
                                </p:cTn>
                              </p:par>
                            </p:childTnLst>
                          </p:cTn>
                        </p:par>
                        <p:par>
                          <p:cTn id="56" fill="hold">
                            <p:stCondLst>
                              <p:cond delay="200"/>
                            </p:stCondLst>
                            <p:childTnLst>
                              <p:par>
                                <p:cTn id="57" presetID="42" presetClass="entr" presetSubtype="0" fill="hold" nodeType="afterEffect">
                                  <p:stCondLst>
                                    <p:cond delay="0"/>
                                  </p:stCondLst>
                                  <p:childTnLst>
                                    <p:set>
                                      <p:cBhvr>
                                        <p:cTn id="58" dur="1" fill="hold">
                                          <p:stCondLst>
                                            <p:cond delay="0"/>
                                          </p:stCondLst>
                                        </p:cTn>
                                        <p:tgtEl>
                                          <p:spTgt spid="4"/>
                                        </p:tgtEl>
                                        <p:attrNameLst>
                                          <p:attrName>style.visibility</p:attrName>
                                        </p:attrNameLst>
                                      </p:cBhvr>
                                      <p:to>
                                        <p:strVal val="visible"/>
                                      </p:to>
                                    </p:set>
                                    <p:animEffect transition="in" filter="fade">
                                      <p:cBhvr>
                                        <p:cTn id="59" dur="300"/>
                                        <p:tgtEl>
                                          <p:spTgt spid="4"/>
                                        </p:tgtEl>
                                      </p:cBhvr>
                                    </p:animEffect>
                                    <p:anim calcmode="lin" valueType="num">
                                      <p:cBhvr>
                                        <p:cTn id="60" dur="300" fill="hold"/>
                                        <p:tgtEl>
                                          <p:spTgt spid="4"/>
                                        </p:tgtEl>
                                        <p:attrNameLst>
                                          <p:attrName>ppt_x</p:attrName>
                                        </p:attrNameLst>
                                      </p:cBhvr>
                                      <p:tavLst>
                                        <p:tav tm="0">
                                          <p:val>
                                            <p:strVal val="#ppt_x"/>
                                          </p:val>
                                        </p:tav>
                                        <p:tav tm="100000">
                                          <p:val>
                                            <p:strVal val="#ppt_x"/>
                                          </p:val>
                                        </p:tav>
                                      </p:tavLst>
                                    </p:anim>
                                    <p:anim calcmode="lin" valueType="num">
                                      <p:cBhvr>
                                        <p:cTn id="61" dur="3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42" presetClass="exit" presetSubtype="0" fill="hold" nodeType="clickEffect">
                                  <p:stCondLst>
                                    <p:cond delay="0"/>
                                  </p:stCondLst>
                                  <p:childTnLst>
                                    <p:animEffect transition="out" filter="fade">
                                      <p:cBhvr>
                                        <p:cTn id="65" dur="200"/>
                                        <p:tgtEl>
                                          <p:spTgt spid="4"/>
                                        </p:tgtEl>
                                      </p:cBhvr>
                                    </p:animEffect>
                                    <p:anim calcmode="lin" valueType="num">
                                      <p:cBhvr>
                                        <p:cTn id="66" dur="200"/>
                                        <p:tgtEl>
                                          <p:spTgt spid="4"/>
                                        </p:tgtEl>
                                        <p:attrNameLst>
                                          <p:attrName>ppt_x</p:attrName>
                                        </p:attrNameLst>
                                      </p:cBhvr>
                                      <p:tavLst>
                                        <p:tav tm="0">
                                          <p:val>
                                            <p:strVal val="ppt_x"/>
                                          </p:val>
                                        </p:tav>
                                        <p:tav tm="100000">
                                          <p:val>
                                            <p:strVal val="ppt_x"/>
                                          </p:val>
                                        </p:tav>
                                      </p:tavLst>
                                    </p:anim>
                                    <p:anim calcmode="lin" valueType="num">
                                      <p:cBhvr>
                                        <p:cTn id="67" dur="200"/>
                                        <p:tgtEl>
                                          <p:spTgt spid="4"/>
                                        </p:tgtEl>
                                        <p:attrNameLst>
                                          <p:attrName>ppt_y</p:attrName>
                                        </p:attrNameLst>
                                      </p:cBhvr>
                                      <p:tavLst>
                                        <p:tav tm="0">
                                          <p:val>
                                            <p:strVal val="ppt_y"/>
                                          </p:val>
                                        </p:tav>
                                        <p:tav tm="100000">
                                          <p:val>
                                            <p:strVal val="ppt_y+.1"/>
                                          </p:val>
                                        </p:tav>
                                      </p:tavLst>
                                    </p:anim>
                                    <p:set>
                                      <p:cBhvr>
                                        <p:cTn id="68" dur="1" fill="hold">
                                          <p:stCondLst>
                                            <p:cond delay="199"/>
                                          </p:stCondLst>
                                        </p:cTn>
                                        <p:tgtEl>
                                          <p:spTgt spid="4"/>
                                        </p:tgtEl>
                                        <p:attrNameLst>
                                          <p:attrName>style.visibility</p:attrName>
                                        </p:attrNameLst>
                                      </p:cBhvr>
                                      <p:to>
                                        <p:strVal val="hidden"/>
                                      </p:to>
                                    </p:set>
                                  </p:childTnLst>
                                </p:cTn>
                              </p:par>
                            </p:childTnLst>
                          </p:cTn>
                        </p:par>
                        <p:par>
                          <p:cTn id="69" fill="hold">
                            <p:stCondLst>
                              <p:cond delay="200"/>
                            </p:stCondLst>
                            <p:childTnLst>
                              <p:par>
                                <p:cTn id="70" presetID="42" presetClass="entr" presetSubtype="0" fill="hold" nodeType="afterEffect">
                                  <p:stCondLst>
                                    <p:cond delay="0"/>
                                  </p:stCondLst>
                                  <p:childTnLst>
                                    <p:set>
                                      <p:cBhvr>
                                        <p:cTn id="71" dur="1" fill="hold">
                                          <p:stCondLst>
                                            <p:cond delay="0"/>
                                          </p:stCondLst>
                                        </p:cTn>
                                        <p:tgtEl>
                                          <p:spTgt spid="5"/>
                                        </p:tgtEl>
                                        <p:attrNameLst>
                                          <p:attrName>style.visibility</p:attrName>
                                        </p:attrNameLst>
                                      </p:cBhvr>
                                      <p:to>
                                        <p:strVal val="visible"/>
                                      </p:to>
                                    </p:set>
                                    <p:animEffect transition="in" filter="fade">
                                      <p:cBhvr>
                                        <p:cTn id="72" dur="300"/>
                                        <p:tgtEl>
                                          <p:spTgt spid="5"/>
                                        </p:tgtEl>
                                      </p:cBhvr>
                                    </p:animEffect>
                                    <p:anim calcmode="lin" valueType="num">
                                      <p:cBhvr>
                                        <p:cTn id="73" dur="300" fill="hold"/>
                                        <p:tgtEl>
                                          <p:spTgt spid="5"/>
                                        </p:tgtEl>
                                        <p:attrNameLst>
                                          <p:attrName>ppt_x</p:attrName>
                                        </p:attrNameLst>
                                      </p:cBhvr>
                                      <p:tavLst>
                                        <p:tav tm="0">
                                          <p:val>
                                            <p:strVal val="#ppt_x"/>
                                          </p:val>
                                        </p:tav>
                                        <p:tav tm="100000">
                                          <p:val>
                                            <p:strVal val="#ppt_x"/>
                                          </p:val>
                                        </p:tav>
                                      </p:tavLst>
                                    </p:anim>
                                    <p:anim calcmode="lin" valueType="num">
                                      <p:cBhvr>
                                        <p:cTn id="74" dur="3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1" presetClass="exit" presetSubtype="0" fill="hold" nodeType="clickEffect">
                                  <p:stCondLst>
                                    <p:cond delay="0"/>
                                  </p:stCondLst>
                                  <p:childTnLst>
                                    <p:set>
                                      <p:cBhvr>
                                        <p:cTn id="78" dur="1" fill="hold">
                                          <p:stCondLst>
                                            <p:cond delay="0"/>
                                          </p:stCondLst>
                                        </p:cTn>
                                        <p:tgtEl>
                                          <p:spTgt spid="66"/>
                                        </p:tgtEl>
                                        <p:attrNameLst>
                                          <p:attrName>style.visibility</p:attrName>
                                        </p:attrNameLst>
                                      </p:cBhvr>
                                      <p:to>
                                        <p:strVal val="hidden"/>
                                      </p:to>
                                    </p:set>
                                  </p:childTnLst>
                                </p:cTn>
                              </p:par>
                              <p:par>
                                <p:cTn id="79" presetID="1" presetClass="exit" presetSubtype="0" fill="hold" grpId="1" nodeType="withEffect">
                                  <p:stCondLst>
                                    <p:cond delay="0"/>
                                  </p:stCondLst>
                                  <p:childTnLst>
                                    <p:set>
                                      <p:cBhvr>
                                        <p:cTn id="80" dur="1" fill="hold">
                                          <p:stCondLst>
                                            <p:cond delay="0"/>
                                          </p:stCondLst>
                                        </p:cTn>
                                        <p:tgtEl>
                                          <p:spTgt spid="69"/>
                                        </p:tgtEl>
                                        <p:attrNameLst>
                                          <p:attrName>style.visibility</p:attrName>
                                        </p:attrNameLst>
                                      </p:cBhvr>
                                      <p:to>
                                        <p:strVal val="hidden"/>
                                      </p:to>
                                    </p:set>
                                  </p:childTnLst>
                                </p:cTn>
                              </p:par>
                              <p:par>
                                <p:cTn id="81" presetID="10" presetClass="exit" presetSubtype="0" fill="hold" grpId="1" nodeType="withEffect">
                                  <p:stCondLst>
                                    <p:cond delay="0"/>
                                  </p:stCondLst>
                                  <p:childTnLst>
                                    <p:animEffect transition="out" filter="fade">
                                      <p:cBhvr>
                                        <p:cTn id="82" dur="200"/>
                                        <p:tgtEl>
                                          <p:spTgt spid="85"/>
                                        </p:tgtEl>
                                      </p:cBhvr>
                                    </p:animEffect>
                                    <p:set>
                                      <p:cBhvr>
                                        <p:cTn id="83" dur="1" fill="hold">
                                          <p:stCondLst>
                                            <p:cond delay="199"/>
                                          </p:stCondLst>
                                        </p:cTn>
                                        <p:tgtEl>
                                          <p:spTgt spid="85"/>
                                        </p:tgtEl>
                                        <p:attrNameLst>
                                          <p:attrName>style.visibility</p:attrName>
                                        </p:attrNameLst>
                                      </p:cBhvr>
                                      <p:to>
                                        <p:strVal val="hidden"/>
                                      </p:to>
                                    </p:set>
                                  </p:childTnLst>
                                </p:cTn>
                              </p:par>
                              <p:par>
                                <p:cTn id="84" presetID="42" presetClass="exit" presetSubtype="0" fill="hold" nodeType="withEffect">
                                  <p:stCondLst>
                                    <p:cond delay="0"/>
                                  </p:stCondLst>
                                  <p:childTnLst>
                                    <p:animEffect transition="out" filter="fade">
                                      <p:cBhvr>
                                        <p:cTn id="85" dur="200"/>
                                        <p:tgtEl>
                                          <p:spTgt spid="5"/>
                                        </p:tgtEl>
                                      </p:cBhvr>
                                    </p:animEffect>
                                    <p:anim calcmode="lin" valueType="num">
                                      <p:cBhvr>
                                        <p:cTn id="86" dur="200"/>
                                        <p:tgtEl>
                                          <p:spTgt spid="5"/>
                                        </p:tgtEl>
                                        <p:attrNameLst>
                                          <p:attrName>ppt_x</p:attrName>
                                        </p:attrNameLst>
                                      </p:cBhvr>
                                      <p:tavLst>
                                        <p:tav tm="0">
                                          <p:val>
                                            <p:strVal val="ppt_x"/>
                                          </p:val>
                                        </p:tav>
                                        <p:tav tm="100000">
                                          <p:val>
                                            <p:strVal val="ppt_x"/>
                                          </p:val>
                                        </p:tav>
                                      </p:tavLst>
                                    </p:anim>
                                    <p:anim calcmode="lin" valueType="num">
                                      <p:cBhvr>
                                        <p:cTn id="87" dur="200"/>
                                        <p:tgtEl>
                                          <p:spTgt spid="5"/>
                                        </p:tgtEl>
                                        <p:attrNameLst>
                                          <p:attrName>ppt_y</p:attrName>
                                        </p:attrNameLst>
                                      </p:cBhvr>
                                      <p:tavLst>
                                        <p:tav tm="0">
                                          <p:val>
                                            <p:strVal val="ppt_y"/>
                                          </p:val>
                                        </p:tav>
                                        <p:tav tm="100000">
                                          <p:val>
                                            <p:strVal val="ppt_y+.1"/>
                                          </p:val>
                                        </p:tav>
                                      </p:tavLst>
                                    </p:anim>
                                    <p:set>
                                      <p:cBhvr>
                                        <p:cTn id="88" dur="1" fill="hold">
                                          <p:stCondLst>
                                            <p:cond delay="199"/>
                                          </p:stCondLst>
                                        </p:cTn>
                                        <p:tgtEl>
                                          <p:spTgt spid="5"/>
                                        </p:tgtEl>
                                        <p:attrNameLst>
                                          <p:attrName>style.visibility</p:attrName>
                                        </p:attrNameLst>
                                      </p:cBhvr>
                                      <p:to>
                                        <p:strVal val="hidden"/>
                                      </p:to>
                                    </p:set>
                                  </p:childTnLst>
                                </p:cTn>
                              </p:par>
                            </p:childTnLst>
                          </p:cTn>
                        </p:par>
                        <p:par>
                          <p:cTn id="89" fill="hold">
                            <p:stCondLst>
                              <p:cond delay="200"/>
                            </p:stCondLst>
                            <p:childTnLst>
                              <p:par>
                                <p:cTn id="90" presetID="2" presetClass="exit" presetSubtype="1" accel="52000" fill="hold" nodeType="afterEffect">
                                  <p:stCondLst>
                                    <p:cond delay="0"/>
                                  </p:stCondLst>
                                  <p:childTnLst>
                                    <p:anim calcmode="lin" valueType="num">
                                      <p:cBhvr additive="base">
                                        <p:cTn id="91" dur="500"/>
                                        <p:tgtEl>
                                          <p:spTgt spid="58"/>
                                        </p:tgtEl>
                                        <p:attrNameLst>
                                          <p:attrName>ppt_x</p:attrName>
                                        </p:attrNameLst>
                                      </p:cBhvr>
                                      <p:tavLst>
                                        <p:tav tm="0">
                                          <p:val>
                                            <p:strVal val="ppt_x"/>
                                          </p:val>
                                        </p:tav>
                                        <p:tav tm="100000">
                                          <p:val>
                                            <p:strVal val="ppt_x"/>
                                          </p:val>
                                        </p:tav>
                                      </p:tavLst>
                                    </p:anim>
                                    <p:anim calcmode="lin" valueType="num">
                                      <p:cBhvr additive="base">
                                        <p:cTn id="92" dur="500"/>
                                        <p:tgtEl>
                                          <p:spTgt spid="58"/>
                                        </p:tgtEl>
                                        <p:attrNameLst>
                                          <p:attrName>ppt_y</p:attrName>
                                        </p:attrNameLst>
                                      </p:cBhvr>
                                      <p:tavLst>
                                        <p:tav tm="0">
                                          <p:val>
                                            <p:strVal val="ppt_y"/>
                                          </p:val>
                                        </p:tav>
                                        <p:tav tm="100000">
                                          <p:val>
                                            <p:strVal val="0-ppt_h/2"/>
                                          </p:val>
                                        </p:tav>
                                      </p:tavLst>
                                    </p:anim>
                                    <p:set>
                                      <p:cBhvr>
                                        <p:cTn id="93" dur="1" fill="hold">
                                          <p:stCondLst>
                                            <p:cond delay="499"/>
                                          </p:stCondLst>
                                        </p:cTn>
                                        <p:tgtEl>
                                          <p:spTgt spid="5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 grpId="0" animBg="1" autoUpdateAnimBg="0"/>
      <p:bldP spid="85" grpId="1" animBg="1"/>
      <p:bldP spid="69" grpId="0" animBg="1"/>
      <p:bldP spid="69" grpId="1" animBg="1"/>
      <p:bldP spid="83" grpId="0"/>
      <p:bldP spid="83" grpId="1"/>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85000"/>
            <a:alpha val="24000"/>
          </a:schemeClr>
        </a:solidFill>
        <a:effectLst/>
      </p:bgPr>
    </p:bg>
    <p:spTree>
      <p:nvGrpSpPr>
        <p:cNvPr id="1" name=""/>
        <p:cNvGrpSpPr/>
        <p:nvPr/>
      </p:nvGrpSpPr>
      <p:grpSpPr>
        <a:xfrm>
          <a:off x="0" y="0"/>
          <a:ext cx="0" cy="0"/>
          <a:chOff x="0" y="0"/>
          <a:chExt cx="0" cy="0"/>
        </a:xfrm>
      </p:grpSpPr>
      <p:sp>
        <p:nvSpPr>
          <p:cNvPr id="14" name="矩形 13"/>
          <p:cNvSpPr/>
          <p:nvPr/>
        </p:nvSpPr>
        <p:spPr>
          <a:xfrm>
            <a:off x="0" y="0"/>
            <a:ext cx="12192000" cy="753521"/>
          </a:xfrm>
          <a:prstGeom prst="rect">
            <a:avLst/>
          </a:prstGeom>
          <a:solidFill>
            <a:srgbClr val="00BC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5" name="图片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1304" y="130517"/>
            <a:ext cx="503483" cy="503483"/>
          </a:xfrm>
          <a:prstGeom prst="ellipse">
            <a:avLst/>
          </a:prstGeom>
          <a:noFill/>
          <a:ln w="31750" cap="rnd">
            <a:solidFill>
              <a:schemeClr val="tx1"/>
            </a:solidFill>
          </a:ln>
          <a:effectLst>
            <a:outerShdw blurRad="50800" dist="38100" dir="5400000" algn="t" rotWithShape="0">
              <a:prstClr val="black">
                <a:alpha val="40000"/>
              </a:prstClr>
            </a:outerShdw>
            <a:softEdge rad="0"/>
          </a:effectLst>
        </p:spPr>
      </p:pic>
      <p:sp>
        <p:nvSpPr>
          <p:cNvPr id="16" name="文本框 15"/>
          <p:cNvSpPr txBox="1"/>
          <p:nvPr/>
        </p:nvSpPr>
        <p:spPr>
          <a:xfrm>
            <a:off x="694609" y="161923"/>
            <a:ext cx="4166600" cy="461665"/>
          </a:xfrm>
          <a:prstGeom prst="rect">
            <a:avLst/>
          </a:prstGeom>
          <a:noFill/>
        </p:spPr>
        <p:txBody>
          <a:bodyPr wrap="square" rtlCol="0">
            <a:spAutoFit/>
          </a:bodyPr>
          <a:lstStyle/>
          <a:p>
            <a:r>
              <a:rPr lang="en-US" altLang="zh-CN" sz="2400" dirty="0">
                <a:solidFill>
                  <a:schemeClr val="bg1"/>
                </a:solidFill>
                <a:latin typeface="Roboto" pitchFamily="2" charset="0"/>
                <a:ea typeface="Roboto" pitchFamily="2" charset="0"/>
              </a:rPr>
              <a:t>New Tsinghua Treehole</a:t>
            </a:r>
          </a:p>
        </p:txBody>
      </p:sp>
      <p:grpSp>
        <p:nvGrpSpPr>
          <p:cNvPr id="41" name="组合 40"/>
          <p:cNvGrpSpPr/>
          <p:nvPr/>
        </p:nvGrpSpPr>
        <p:grpSpPr>
          <a:xfrm>
            <a:off x="159723" y="933524"/>
            <a:ext cx="3835237" cy="3619186"/>
            <a:chOff x="157477" y="1133740"/>
            <a:chExt cx="3835237" cy="3619186"/>
          </a:xfrm>
        </p:grpSpPr>
        <p:sp>
          <p:nvSpPr>
            <p:cNvPr id="29" name="矩形 28"/>
            <p:cNvSpPr/>
            <p:nvPr/>
          </p:nvSpPr>
          <p:spPr>
            <a:xfrm>
              <a:off x="158955" y="1133740"/>
              <a:ext cx="3833759" cy="3619185"/>
            </a:xfrm>
            <a:prstGeom prst="rect">
              <a:avLst/>
            </a:prstGeom>
            <a:solidFill>
              <a:srgbClr val="FFFF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p:cNvSpPr/>
            <p:nvPr/>
          </p:nvSpPr>
          <p:spPr>
            <a:xfrm>
              <a:off x="157477" y="4040067"/>
              <a:ext cx="3835237" cy="712859"/>
            </a:xfrm>
            <a:prstGeom prst="rect">
              <a:avLst/>
            </a:prstGeom>
            <a:solidFill>
              <a:srgbClr val="FFEB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等腰三角形 30"/>
            <p:cNvSpPr/>
            <p:nvPr/>
          </p:nvSpPr>
          <p:spPr>
            <a:xfrm flipH="1">
              <a:off x="3420934" y="4268236"/>
              <a:ext cx="263913" cy="230599"/>
            </a:xfrm>
            <a:prstGeom prst="triangle">
              <a:avLst/>
            </a:prstGeom>
            <a:solidFill>
              <a:srgbClr val="5E6060"/>
            </a:solidFill>
            <a:ln>
              <a:noFill/>
            </a:ln>
            <a:scene3d>
              <a:camera prst="orthographicFront">
                <a:rot lat="0" lon="0" rev="180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6" name="图片 3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46698" y="1838135"/>
              <a:ext cx="1595734" cy="1595734"/>
            </a:xfrm>
            <a:prstGeom prst="rect">
              <a:avLst/>
            </a:prstGeom>
          </p:spPr>
        </p:pic>
        <p:sp>
          <p:nvSpPr>
            <p:cNvPr id="39" name="文本框 38"/>
            <p:cNvSpPr txBox="1"/>
            <p:nvPr/>
          </p:nvSpPr>
          <p:spPr>
            <a:xfrm>
              <a:off x="360169" y="4228623"/>
              <a:ext cx="1742531" cy="400110"/>
            </a:xfrm>
            <a:prstGeom prst="rect">
              <a:avLst/>
            </a:prstGeom>
            <a:noFill/>
          </p:spPr>
          <p:txBody>
            <a:bodyPr wrap="square" rtlCol="0">
              <a:spAutoFit/>
            </a:bodyPr>
            <a:lstStyle/>
            <a:p>
              <a:r>
                <a:rPr lang="en-US" altLang="zh-CN" sz="2000" dirty="0" smtClean="0">
                  <a:solidFill>
                    <a:srgbClr val="5E6060"/>
                  </a:solidFill>
                  <a:latin typeface="Roboto" pitchFamily="2" charset="0"/>
                  <a:ea typeface="Roboto" pitchFamily="2" charset="0"/>
                </a:rPr>
                <a:t>Features</a:t>
              </a:r>
            </a:p>
          </p:txBody>
        </p:sp>
      </p:grpSp>
      <p:grpSp>
        <p:nvGrpSpPr>
          <p:cNvPr id="100" name="组合 99"/>
          <p:cNvGrpSpPr/>
          <p:nvPr/>
        </p:nvGrpSpPr>
        <p:grpSpPr>
          <a:xfrm>
            <a:off x="4178381" y="2945864"/>
            <a:ext cx="3835237" cy="3619186"/>
            <a:chOff x="4178381" y="3087247"/>
            <a:chExt cx="3835237" cy="3619186"/>
          </a:xfrm>
        </p:grpSpPr>
        <p:sp>
          <p:nvSpPr>
            <p:cNvPr id="45" name="矩形 44"/>
            <p:cNvSpPr/>
            <p:nvPr/>
          </p:nvSpPr>
          <p:spPr>
            <a:xfrm>
              <a:off x="4179859" y="3087247"/>
              <a:ext cx="3833759" cy="3619185"/>
            </a:xfrm>
            <a:prstGeom prst="rect">
              <a:avLst/>
            </a:prstGeom>
            <a:solidFill>
              <a:srgbClr val="BA68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nvSpPr>
          <p:spPr>
            <a:xfrm>
              <a:off x="4178381" y="5993574"/>
              <a:ext cx="3835237" cy="712859"/>
            </a:xfrm>
            <a:prstGeom prst="rect">
              <a:avLst/>
            </a:prstGeom>
            <a:solidFill>
              <a:srgbClr val="9C27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等腰三角形 46"/>
            <p:cNvSpPr/>
            <p:nvPr/>
          </p:nvSpPr>
          <p:spPr>
            <a:xfrm flipH="1">
              <a:off x="7441838" y="6221743"/>
              <a:ext cx="263913" cy="230599"/>
            </a:xfrm>
            <a:prstGeom prst="triangle">
              <a:avLst/>
            </a:prstGeom>
            <a:solidFill>
              <a:schemeClr val="bg1"/>
            </a:solidFill>
            <a:ln>
              <a:noFill/>
            </a:ln>
            <a:scene3d>
              <a:camera prst="orthographicFront">
                <a:rot lat="0" lon="0" rev="180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文本框 48"/>
            <p:cNvSpPr txBox="1"/>
            <p:nvPr/>
          </p:nvSpPr>
          <p:spPr>
            <a:xfrm>
              <a:off x="4384653" y="6149254"/>
              <a:ext cx="1921325" cy="400110"/>
            </a:xfrm>
            <a:prstGeom prst="rect">
              <a:avLst/>
            </a:prstGeom>
            <a:noFill/>
          </p:spPr>
          <p:txBody>
            <a:bodyPr wrap="square" rtlCol="0">
              <a:spAutoFit/>
            </a:bodyPr>
            <a:lstStyle/>
            <a:p>
              <a:r>
                <a:rPr lang="en-US" altLang="zh-CN" sz="2000" dirty="0" smtClean="0">
                  <a:solidFill>
                    <a:schemeClr val="bg1"/>
                  </a:solidFill>
                  <a:latin typeface="Roboto" pitchFamily="2" charset="0"/>
                  <a:ea typeface="Roboto" pitchFamily="2" charset="0"/>
                </a:rPr>
                <a:t>Display form</a:t>
              </a:r>
              <a:endParaRPr lang="zh-CN" altLang="en-US" sz="2000" dirty="0">
                <a:solidFill>
                  <a:schemeClr val="bg1"/>
                </a:solidFill>
                <a:latin typeface="Roboto" pitchFamily="2" charset="0"/>
                <a:ea typeface="Adobe 黑体 Std R" panose="020B0400000000000000" pitchFamily="34" charset="-122"/>
              </a:endParaRPr>
            </a:p>
          </p:txBody>
        </p:sp>
        <p:pic>
          <p:nvPicPr>
            <p:cNvPr id="56" name="图片 5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18176" y="3785418"/>
              <a:ext cx="1578869" cy="1578869"/>
            </a:xfrm>
            <a:prstGeom prst="rect">
              <a:avLst/>
            </a:prstGeom>
            <a:noFill/>
            <a:effectLst>
              <a:outerShdw blurRad="50800" dist="38100" dir="2700000" algn="tl" rotWithShape="0">
                <a:prstClr val="black">
                  <a:alpha val="40000"/>
                </a:prstClr>
              </a:outerShdw>
            </a:effectLst>
          </p:spPr>
        </p:pic>
      </p:grpSp>
      <p:grpSp>
        <p:nvGrpSpPr>
          <p:cNvPr id="103" name="组合 102"/>
          <p:cNvGrpSpPr/>
          <p:nvPr/>
        </p:nvGrpSpPr>
        <p:grpSpPr>
          <a:xfrm>
            <a:off x="8201391" y="933524"/>
            <a:ext cx="3835237" cy="3619186"/>
            <a:chOff x="8200620" y="1120347"/>
            <a:chExt cx="3835237" cy="3619186"/>
          </a:xfrm>
        </p:grpSpPr>
        <p:sp>
          <p:nvSpPr>
            <p:cNvPr id="51" name="矩形 50"/>
            <p:cNvSpPr/>
            <p:nvPr/>
          </p:nvSpPr>
          <p:spPr>
            <a:xfrm>
              <a:off x="8202098" y="1120347"/>
              <a:ext cx="3833759" cy="3619185"/>
            </a:xfrm>
            <a:prstGeom prst="rect">
              <a:avLst/>
            </a:prstGeom>
            <a:solidFill>
              <a:srgbClr val="83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矩形 51"/>
            <p:cNvSpPr/>
            <p:nvPr/>
          </p:nvSpPr>
          <p:spPr>
            <a:xfrm>
              <a:off x="8200620" y="4026674"/>
              <a:ext cx="3835237" cy="712859"/>
            </a:xfrm>
            <a:prstGeom prst="rect">
              <a:avLst/>
            </a:prstGeom>
            <a:solidFill>
              <a:srgbClr val="03A9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等腰三角形 52"/>
            <p:cNvSpPr/>
            <p:nvPr/>
          </p:nvSpPr>
          <p:spPr>
            <a:xfrm flipH="1">
              <a:off x="11464077" y="4254843"/>
              <a:ext cx="263913" cy="230599"/>
            </a:xfrm>
            <a:prstGeom prst="triangle">
              <a:avLst/>
            </a:prstGeom>
            <a:solidFill>
              <a:schemeClr val="bg1"/>
            </a:solidFill>
            <a:ln>
              <a:noFill/>
            </a:ln>
            <a:scene3d>
              <a:camera prst="orthographicFront">
                <a:rot lat="0" lon="0" rev="180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文本框 54"/>
            <p:cNvSpPr txBox="1"/>
            <p:nvPr/>
          </p:nvSpPr>
          <p:spPr>
            <a:xfrm>
              <a:off x="8406891" y="4182354"/>
              <a:ext cx="1739559" cy="400110"/>
            </a:xfrm>
            <a:prstGeom prst="rect">
              <a:avLst/>
            </a:prstGeom>
            <a:noFill/>
          </p:spPr>
          <p:txBody>
            <a:bodyPr wrap="square" rtlCol="0">
              <a:spAutoFit/>
            </a:bodyPr>
            <a:lstStyle/>
            <a:p>
              <a:r>
                <a:rPr lang="en-US" altLang="zh-CN" sz="2000" dirty="0" smtClean="0">
                  <a:solidFill>
                    <a:schemeClr val="bg1"/>
                  </a:solidFill>
                  <a:latin typeface="Adobe 黑体 Std R" panose="020B0400000000000000" pitchFamily="34" charset="-122"/>
                  <a:ea typeface="Adobe 黑体 Std R" panose="020B0400000000000000" pitchFamily="34" charset="-122"/>
                </a:rPr>
                <a:t>Details</a:t>
              </a:r>
              <a:endParaRPr lang="zh-CN" altLang="en-US" sz="2000" dirty="0">
                <a:solidFill>
                  <a:schemeClr val="bg1"/>
                </a:solidFill>
                <a:latin typeface="Adobe 黑体 Std R" panose="020B0400000000000000" pitchFamily="34" charset="-122"/>
                <a:ea typeface="Adobe 黑体 Std R" panose="020B0400000000000000" pitchFamily="34" charset="-122"/>
              </a:endParaRPr>
            </a:p>
          </p:txBody>
        </p:sp>
        <p:pic>
          <p:nvPicPr>
            <p:cNvPr id="57" name="图片 5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276670" y="1738492"/>
              <a:ext cx="1577348" cy="1577348"/>
            </a:xfrm>
            <a:prstGeom prst="rect">
              <a:avLst/>
            </a:prstGeom>
            <a:effectLst>
              <a:outerShdw blurRad="76200" dist="38100" dir="2700000" algn="tl" rotWithShape="0">
                <a:prstClr val="black">
                  <a:alpha val="47000"/>
                </a:prstClr>
              </a:outerShdw>
            </a:effectLst>
          </p:spPr>
        </p:pic>
      </p:grpSp>
      <p:grpSp>
        <p:nvGrpSpPr>
          <p:cNvPr id="99" name="组合 98"/>
          <p:cNvGrpSpPr/>
          <p:nvPr/>
        </p:nvGrpSpPr>
        <p:grpSpPr>
          <a:xfrm>
            <a:off x="156143" y="4753831"/>
            <a:ext cx="3835237" cy="1811220"/>
            <a:chOff x="154664" y="4895213"/>
            <a:chExt cx="3835237" cy="1811220"/>
          </a:xfrm>
        </p:grpSpPr>
        <p:sp>
          <p:nvSpPr>
            <p:cNvPr id="60" name="矩形 59"/>
            <p:cNvSpPr/>
            <p:nvPr/>
          </p:nvSpPr>
          <p:spPr>
            <a:xfrm>
              <a:off x="156142" y="4895213"/>
              <a:ext cx="3833759" cy="1811219"/>
            </a:xfrm>
            <a:prstGeom prst="rect">
              <a:avLst/>
            </a:prstGeom>
            <a:solidFill>
              <a:srgbClr val="B388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矩形 60"/>
            <p:cNvSpPr/>
            <p:nvPr/>
          </p:nvSpPr>
          <p:spPr>
            <a:xfrm>
              <a:off x="154664" y="5993574"/>
              <a:ext cx="3835237" cy="712859"/>
            </a:xfrm>
            <a:prstGeom prst="rect">
              <a:avLst/>
            </a:prstGeom>
            <a:solidFill>
              <a:srgbClr val="7E57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等腰三角形 61"/>
            <p:cNvSpPr/>
            <p:nvPr/>
          </p:nvSpPr>
          <p:spPr>
            <a:xfrm flipH="1">
              <a:off x="3418121" y="6221743"/>
              <a:ext cx="263913" cy="230599"/>
            </a:xfrm>
            <a:prstGeom prst="triangle">
              <a:avLst/>
            </a:prstGeom>
            <a:solidFill>
              <a:schemeClr val="bg1"/>
            </a:solidFill>
            <a:ln>
              <a:noFill/>
            </a:ln>
            <a:scene3d>
              <a:camera prst="orthographicFront">
                <a:rot lat="0" lon="0" rev="180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文本框 63"/>
            <p:cNvSpPr txBox="1"/>
            <p:nvPr/>
          </p:nvSpPr>
          <p:spPr>
            <a:xfrm>
              <a:off x="360936" y="6149254"/>
              <a:ext cx="1589541" cy="400110"/>
            </a:xfrm>
            <a:prstGeom prst="rect">
              <a:avLst/>
            </a:prstGeom>
            <a:noFill/>
          </p:spPr>
          <p:txBody>
            <a:bodyPr wrap="square" rtlCol="0">
              <a:spAutoFit/>
            </a:bodyPr>
            <a:lstStyle/>
            <a:p>
              <a:r>
                <a:rPr lang="en-US" altLang="zh-CN" sz="2000" dirty="0">
                  <a:solidFill>
                    <a:schemeClr val="bg1"/>
                  </a:solidFill>
                  <a:latin typeface="Roboto" pitchFamily="2" charset="0"/>
                  <a:ea typeface="Roboto" pitchFamily="2" charset="0"/>
                </a:rPr>
                <a:t>Registration</a:t>
              </a:r>
              <a:endParaRPr lang="zh-CN" altLang="en-US" sz="2000" dirty="0">
                <a:solidFill>
                  <a:schemeClr val="bg1"/>
                </a:solidFill>
                <a:latin typeface="Roboto" pitchFamily="2" charset="0"/>
                <a:ea typeface="Adobe 黑体 Std R" panose="020B0400000000000000" pitchFamily="34" charset="-122"/>
              </a:endParaRPr>
            </a:p>
          </p:txBody>
        </p:sp>
        <p:pic>
          <p:nvPicPr>
            <p:cNvPr id="71" name="图片 70"/>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589073" y="5023968"/>
              <a:ext cx="905494" cy="905494"/>
            </a:xfrm>
            <a:prstGeom prst="rect">
              <a:avLst/>
            </a:prstGeom>
          </p:spPr>
        </p:pic>
      </p:grpSp>
      <p:grpSp>
        <p:nvGrpSpPr>
          <p:cNvPr id="106" name="组合 105"/>
          <p:cNvGrpSpPr/>
          <p:nvPr/>
        </p:nvGrpSpPr>
        <p:grpSpPr>
          <a:xfrm>
            <a:off x="4185689" y="936066"/>
            <a:ext cx="3826451" cy="1811220"/>
            <a:chOff x="4185689" y="1034542"/>
            <a:chExt cx="3826451" cy="1811220"/>
          </a:xfrm>
        </p:grpSpPr>
        <p:sp>
          <p:nvSpPr>
            <p:cNvPr id="79" name="矩形 78"/>
            <p:cNvSpPr/>
            <p:nvPr/>
          </p:nvSpPr>
          <p:spPr>
            <a:xfrm>
              <a:off x="4185689" y="1034542"/>
              <a:ext cx="3826451" cy="1811219"/>
            </a:xfrm>
            <a:prstGeom prst="rect">
              <a:avLst/>
            </a:prstGeom>
            <a:solidFill>
              <a:srgbClr val="FF8A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0" name="矩形 79"/>
            <p:cNvSpPr/>
            <p:nvPr/>
          </p:nvSpPr>
          <p:spPr>
            <a:xfrm>
              <a:off x="4185689" y="2132903"/>
              <a:ext cx="3826451" cy="712859"/>
            </a:xfrm>
            <a:prstGeom prst="rect">
              <a:avLst/>
            </a:prstGeom>
            <a:solidFill>
              <a:srgbClr val="FF53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 name="等腰三角形 80"/>
            <p:cNvSpPr/>
            <p:nvPr/>
          </p:nvSpPr>
          <p:spPr>
            <a:xfrm flipH="1">
              <a:off x="7505738" y="2361072"/>
              <a:ext cx="263913" cy="230599"/>
            </a:xfrm>
            <a:prstGeom prst="triangle">
              <a:avLst/>
            </a:prstGeom>
            <a:solidFill>
              <a:schemeClr val="bg1"/>
            </a:solidFill>
            <a:ln>
              <a:noFill/>
            </a:ln>
            <a:scene3d>
              <a:camera prst="orthographicFront">
                <a:rot lat="0" lon="0" rev="180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 name="文本框 81"/>
            <p:cNvSpPr txBox="1"/>
            <p:nvPr/>
          </p:nvSpPr>
          <p:spPr>
            <a:xfrm>
              <a:off x="4346295" y="2276316"/>
              <a:ext cx="1904748" cy="400110"/>
            </a:xfrm>
            <a:prstGeom prst="rect">
              <a:avLst/>
            </a:prstGeom>
            <a:noFill/>
          </p:spPr>
          <p:txBody>
            <a:bodyPr wrap="square" rtlCol="0">
              <a:spAutoFit/>
            </a:bodyPr>
            <a:lstStyle/>
            <a:p>
              <a:r>
                <a:rPr lang="en-US" altLang="zh-CN" sz="2000" b="1" dirty="0" smtClean="0">
                  <a:solidFill>
                    <a:schemeClr val="bg1"/>
                  </a:solidFill>
                  <a:latin typeface="Roboto" pitchFamily="2" charset="0"/>
                  <a:ea typeface="Roboto" pitchFamily="2" charset="0"/>
                </a:rPr>
                <a:t>Administration</a:t>
              </a:r>
              <a:endParaRPr lang="en-US" altLang="zh-CN" sz="2000" b="1" dirty="0">
                <a:solidFill>
                  <a:schemeClr val="bg1"/>
                </a:solidFill>
                <a:latin typeface="Roboto" pitchFamily="2" charset="0"/>
                <a:ea typeface="Roboto" pitchFamily="2" charset="0"/>
              </a:endParaRPr>
            </a:p>
          </p:txBody>
        </p:sp>
        <p:pic>
          <p:nvPicPr>
            <p:cNvPr id="84" name="图片 83"/>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5569315" y="1156180"/>
              <a:ext cx="877434" cy="877434"/>
            </a:xfrm>
            <a:prstGeom prst="rect">
              <a:avLst/>
            </a:prstGeom>
          </p:spPr>
        </p:pic>
      </p:grpSp>
      <p:grpSp>
        <p:nvGrpSpPr>
          <p:cNvPr id="104" name="组合 103"/>
          <p:cNvGrpSpPr/>
          <p:nvPr/>
        </p:nvGrpSpPr>
        <p:grpSpPr>
          <a:xfrm>
            <a:off x="8198679" y="4753829"/>
            <a:ext cx="1884795" cy="1811220"/>
            <a:chOff x="8201391" y="4895212"/>
            <a:chExt cx="1884795" cy="1811220"/>
          </a:xfrm>
        </p:grpSpPr>
        <p:sp>
          <p:nvSpPr>
            <p:cNvPr id="88" name="矩形 87"/>
            <p:cNvSpPr/>
            <p:nvPr/>
          </p:nvSpPr>
          <p:spPr>
            <a:xfrm>
              <a:off x="8202870" y="4895212"/>
              <a:ext cx="1883316" cy="1811219"/>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 name="矩形 88"/>
            <p:cNvSpPr/>
            <p:nvPr/>
          </p:nvSpPr>
          <p:spPr>
            <a:xfrm>
              <a:off x="8201391" y="5993573"/>
              <a:ext cx="1884795" cy="712859"/>
            </a:xfrm>
            <a:prstGeom prst="rect">
              <a:avLst/>
            </a:prstGeom>
            <a:solidFill>
              <a:srgbClr val="9999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0" name="等腰三角形 89"/>
            <p:cNvSpPr/>
            <p:nvPr/>
          </p:nvSpPr>
          <p:spPr>
            <a:xfrm flipH="1">
              <a:off x="9579784" y="6221742"/>
              <a:ext cx="263913" cy="230599"/>
            </a:xfrm>
            <a:prstGeom prst="triangle">
              <a:avLst/>
            </a:prstGeom>
            <a:solidFill>
              <a:schemeClr val="bg1"/>
            </a:solidFill>
            <a:ln>
              <a:noFill/>
            </a:ln>
            <a:scene3d>
              <a:camera prst="orthographicFront">
                <a:rot lat="0" lon="0" rev="180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1" name="文本框 90"/>
            <p:cNvSpPr txBox="1"/>
            <p:nvPr/>
          </p:nvSpPr>
          <p:spPr>
            <a:xfrm>
              <a:off x="8407662" y="6149253"/>
              <a:ext cx="1267429" cy="400110"/>
            </a:xfrm>
            <a:prstGeom prst="rect">
              <a:avLst/>
            </a:prstGeom>
            <a:noFill/>
          </p:spPr>
          <p:txBody>
            <a:bodyPr wrap="square" rtlCol="0">
              <a:spAutoFit/>
            </a:bodyPr>
            <a:lstStyle/>
            <a:p>
              <a:r>
                <a:rPr lang="en-US" altLang="zh-CN" sz="2000" dirty="0" smtClean="0">
                  <a:solidFill>
                    <a:schemeClr val="bg1"/>
                  </a:solidFill>
                  <a:latin typeface="Roboto" pitchFamily="2" charset="0"/>
                  <a:ea typeface="Roboto" pitchFamily="2" charset="0"/>
                </a:rPr>
                <a:t>Future</a:t>
              </a:r>
              <a:endParaRPr lang="zh-CN" altLang="en-US" sz="2000" dirty="0">
                <a:solidFill>
                  <a:schemeClr val="bg1"/>
                </a:solidFill>
                <a:latin typeface="Roboto" pitchFamily="2" charset="0"/>
                <a:ea typeface="Adobe 黑体 Std R" panose="020B0400000000000000" pitchFamily="34" charset="-122"/>
              </a:endParaRPr>
            </a:p>
          </p:txBody>
        </p:sp>
        <p:pic>
          <p:nvPicPr>
            <p:cNvPr id="93" name="图片 92"/>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8760073" y="5064340"/>
              <a:ext cx="824752" cy="824752"/>
            </a:xfrm>
            <a:prstGeom prst="rect">
              <a:avLst/>
            </a:prstGeom>
          </p:spPr>
        </p:pic>
      </p:grpSp>
      <p:grpSp>
        <p:nvGrpSpPr>
          <p:cNvPr id="105" name="组合 104"/>
          <p:cNvGrpSpPr/>
          <p:nvPr/>
        </p:nvGrpSpPr>
        <p:grpSpPr>
          <a:xfrm>
            <a:off x="10147222" y="4753828"/>
            <a:ext cx="1884795" cy="1811220"/>
            <a:chOff x="10157372" y="4895212"/>
            <a:chExt cx="1884795" cy="1811220"/>
          </a:xfrm>
        </p:grpSpPr>
        <p:sp>
          <p:nvSpPr>
            <p:cNvPr id="94" name="矩形 93"/>
            <p:cNvSpPr/>
            <p:nvPr/>
          </p:nvSpPr>
          <p:spPr>
            <a:xfrm>
              <a:off x="10158851" y="4895212"/>
              <a:ext cx="1883316" cy="1811219"/>
            </a:xfrm>
            <a:prstGeom prst="rect">
              <a:avLst/>
            </a:prstGeom>
            <a:solidFill>
              <a:srgbClr val="FFFF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5" name="矩形 94"/>
            <p:cNvSpPr/>
            <p:nvPr/>
          </p:nvSpPr>
          <p:spPr>
            <a:xfrm>
              <a:off x="10157372" y="5993573"/>
              <a:ext cx="1884795" cy="712859"/>
            </a:xfrm>
            <a:prstGeom prst="rect">
              <a:avLst/>
            </a:prstGeom>
            <a:solidFill>
              <a:srgbClr val="FFEB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6" name="等腰三角形 95"/>
            <p:cNvSpPr/>
            <p:nvPr/>
          </p:nvSpPr>
          <p:spPr>
            <a:xfrm flipH="1">
              <a:off x="11535765" y="6221742"/>
              <a:ext cx="263913" cy="230599"/>
            </a:xfrm>
            <a:prstGeom prst="triangle">
              <a:avLst/>
            </a:prstGeom>
            <a:solidFill>
              <a:srgbClr val="626061"/>
            </a:solidFill>
            <a:ln>
              <a:noFill/>
            </a:ln>
            <a:scene3d>
              <a:camera prst="orthographicFront">
                <a:rot lat="0" lon="0" rev="180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7" name="文本框 96"/>
            <p:cNvSpPr txBox="1"/>
            <p:nvPr/>
          </p:nvSpPr>
          <p:spPr>
            <a:xfrm>
              <a:off x="10363644" y="6149253"/>
              <a:ext cx="1073141" cy="400110"/>
            </a:xfrm>
            <a:prstGeom prst="rect">
              <a:avLst/>
            </a:prstGeom>
            <a:noFill/>
          </p:spPr>
          <p:txBody>
            <a:bodyPr wrap="square" rtlCol="0">
              <a:spAutoFit/>
            </a:bodyPr>
            <a:lstStyle/>
            <a:p>
              <a:r>
                <a:rPr lang="en-US" altLang="zh-CN" sz="2000" dirty="0" smtClean="0">
                  <a:solidFill>
                    <a:srgbClr val="626061"/>
                  </a:solidFill>
                  <a:latin typeface="Adobe 黑体 Std R" panose="020B0400000000000000" pitchFamily="34" charset="-122"/>
                  <a:ea typeface="Adobe 黑体 Std R" panose="020B0400000000000000" pitchFamily="34" charset="-122"/>
                </a:rPr>
                <a:t>ingress</a:t>
              </a:r>
              <a:endParaRPr lang="zh-CN" altLang="en-US" sz="2000" dirty="0">
                <a:solidFill>
                  <a:srgbClr val="626061"/>
                </a:solidFill>
                <a:latin typeface="Adobe 黑体 Std R" panose="020B0400000000000000" pitchFamily="34" charset="-122"/>
                <a:ea typeface="Adobe 黑体 Std R" panose="020B0400000000000000" pitchFamily="34" charset="-122"/>
              </a:endParaRPr>
            </a:p>
          </p:txBody>
        </p:sp>
        <p:pic>
          <p:nvPicPr>
            <p:cNvPr id="98" name="图片 97"/>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0645038" y="5017922"/>
              <a:ext cx="897811" cy="897811"/>
            </a:xfrm>
            <a:prstGeom prst="rect">
              <a:avLst/>
            </a:prstGeom>
          </p:spPr>
        </p:pic>
      </p:grpSp>
      <p:grpSp>
        <p:nvGrpSpPr>
          <p:cNvPr id="58" name="组合 57"/>
          <p:cNvGrpSpPr/>
          <p:nvPr/>
        </p:nvGrpSpPr>
        <p:grpSpPr>
          <a:xfrm>
            <a:off x="-1" y="752292"/>
            <a:ext cx="12191999" cy="6119710"/>
            <a:chOff x="-534428" y="2220476"/>
            <a:chExt cx="12191999" cy="5974818"/>
          </a:xfrm>
        </p:grpSpPr>
        <p:sp>
          <p:nvSpPr>
            <p:cNvPr id="59" name="矩形 58"/>
            <p:cNvSpPr/>
            <p:nvPr/>
          </p:nvSpPr>
          <p:spPr>
            <a:xfrm>
              <a:off x="-534428" y="2220476"/>
              <a:ext cx="12191999" cy="5968985"/>
            </a:xfrm>
            <a:prstGeom prst="rect">
              <a:avLst/>
            </a:prstGeom>
            <a:solidFill>
              <a:srgbClr val="83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矩形 62"/>
            <p:cNvSpPr/>
            <p:nvPr/>
          </p:nvSpPr>
          <p:spPr>
            <a:xfrm>
              <a:off x="3133905" y="7415534"/>
              <a:ext cx="4853394" cy="779760"/>
            </a:xfrm>
            <a:prstGeom prst="rect">
              <a:avLst/>
            </a:prstGeom>
            <a:solidFill>
              <a:srgbClr val="03A9F5"/>
            </a:solidFill>
            <a:ln>
              <a:noFill/>
            </a:ln>
            <a:effectLst>
              <a:outerShdw blurRad="50800" dist="25400" dir="5400000" sx="102000" sy="102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文本框 64"/>
            <p:cNvSpPr txBox="1"/>
            <p:nvPr/>
          </p:nvSpPr>
          <p:spPr>
            <a:xfrm>
              <a:off x="3397818" y="7543616"/>
              <a:ext cx="2059976" cy="584775"/>
            </a:xfrm>
            <a:prstGeom prst="rect">
              <a:avLst/>
            </a:prstGeom>
            <a:noFill/>
          </p:spPr>
          <p:txBody>
            <a:bodyPr wrap="square" rtlCol="0">
              <a:spAutoFit/>
            </a:bodyPr>
            <a:lstStyle/>
            <a:p>
              <a:r>
                <a:rPr lang="en-US" altLang="zh-CN" sz="3200" dirty="0" smtClean="0">
                  <a:solidFill>
                    <a:schemeClr val="bg1"/>
                  </a:solidFill>
                  <a:latin typeface="Roboto" pitchFamily="2" charset="0"/>
                  <a:ea typeface="Roboto" pitchFamily="2" charset="0"/>
                </a:rPr>
                <a:t>Details</a:t>
              </a:r>
              <a:endParaRPr lang="zh-CN" altLang="en-US" sz="3200" dirty="0">
                <a:solidFill>
                  <a:schemeClr val="bg1"/>
                </a:solidFill>
                <a:latin typeface="Roboto" pitchFamily="2" charset="0"/>
                <a:ea typeface="Adobe 黑体 Std R" panose="020B0400000000000000" pitchFamily="34" charset="-122"/>
              </a:endParaRPr>
            </a:p>
          </p:txBody>
        </p:sp>
      </p:grpSp>
      <p:grpSp>
        <p:nvGrpSpPr>
          <p:cNvPr id="66" name="组合 65"/>
          <p:cNvGrpSpPr/>
          <p:nvPr/>
        </p:nvGrpSpPr>
        <p:grpSpPr>
          <a:xfrm>
            <a:off x="7592877" y="5685542"/>
            <a:ext cx="773723" cy="745589"/>
            <a:chOff x="7592877" y="5685542"/>
            <a:chExt cx="773723" cy="745589"/>
          </a:xfrm>
        </p:grpSpPr>
        <p:sp>
          <p:nvSpPr>
            <p:cNvPr id="67" name="椭圆 66"/>
            <p:cNvSpPr/>
            <p:nvPr/>
          </p:nvSpPr>
          <p:spPr>
            <a:xfrm>
              <a:off x="7592877" y="5685542"/>
              <a:ext cx="773723" cy="745589"/>
            </a:xfrm>
            <a:prstGeom prst="ellipse">
              <a:avLst/>
            </a:prstGeom>
            <a:solidFill>
              <a:schemeClr val="bg1"/>
            </a:solidFill>
            <a:ln>
              <a:noFill/>
            </a:ln>
            <a:effectLst>
              <a:outerShdw blurRad="50800" dist="12700" dir="5400000" sx="104000" sy="104000" algn="t" rotWithShape="0">
                <a:prstClr val="black">
                  <a:alpha val="5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等腰三角形 67"/>
            <p:cNvSpPr/>
            <p:nvPr/>
          </p:nvSpPr>
          <p:spPr>
            <a:xfrm>
              <a:off x="7761622" y="5863885"/>
              <a:ext cx="386862" cy="333502"/>
            </a:xfrm>
            <a:prstGeom prst="triangle">
              <a:avLst/>
            </a:prstGeom>
            <a:solidFill>
              <a:srgbClr val="6B696A"/>
            </a:solidFill>
            <a:ln>
              <a:noFill/>
            </a:ln>
            <a:scene3d>
              <a:camera prst="orthographicFront">
                <a:rot lat="0" lon="0" rev="180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sp>
        <p:nvSpPr>
          <p:cNvPr id="69" name="左箭头 68"/>
          <p:cNvSpPr/>
          <p:nvPr/>
        </p:nvSpPr>
        <p:spPr>
          <a:xfrm>
            <a:off x="187395" y="1169127"/>
            <a:ext cx="385758" cy="279902"/>
          </a:xfrm>
          <a:prstGeom prst="left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85" name="矩形 84"/>
          <p:cNvSpPr/>
          <p:nvPr/>
        </p:nvSpPr>
        <p:spPr>
          <a:xfrm>
            <a:off x="1442984" y="1095647"/>
            <a:ext cx="9130095" cy="4361094"/>
          </a:xfrm>
          <a:prstGeom prst="rect">
            <a:avLst/>
          </a:prstGeom>
          <a:solidFill>
            <a:schemeClr val="bg1"/>
          </a:solidFill>
          <a:ln>
            <a:noFill/>
          </a:ln>
          <a:effectLst>
            <a:outerShdw blurRad="50800" dist="25400" dir="5400000" sx="101000" sy="101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83" name="文本框 82"/>
          <p:cNvSpPr txBox="1"/>
          <p:nvPr/>
        </p:nvSpPr>
        <p:spPr>
          <a:xfrm>
            <a:off x="1691843" y="1225992"/>
            <a:ext cx="4515682" cy="584775"/>
          </a:xfrm>
          <a:prstGeom prst="rect">
            <a:avLst/>
          </a:prstGeom>
          <a:noFill/>
        </p:spPr>
        <p:txBody>
          <a:bodyPr wrap="square" rtlCol="0">
            <a:spAutoFit/>
          </a:bodyPr>
          <a:lstStyle/>
          <a:p>
            <a:r>
              <a:rPr lang="en-US" altLang="zh-CN" sz="3200" dirty="0" smtClean="0">
                <a:solidFill>
                  <a:srgbClr val="6B696A"/>
                </a:solidFill>
                <a:latin typeface="Roboto" pitchFamily="2" charset="0"/>
                <a:ea typeface="Adobe 黑体 Std R" panose="020B0400000000000000" pitchFamily="34" charset="-122"/>
              </a:rPr>
              <a:t>Website:</a:t>
            </a:r>
            <a:endParaRPr lang="zh-CN" altLang="en-US" sz="3200" dirty="0">
              <a:solidFill>
                <a:srgbClr val="6B696A"/>
              </a:solidFill>
              <a:latin typeface="Roboto" pitchFamily="2" charset="0"/>
              <a:ea typeface="Adobe 黑体 Std R" panose="020B0400000000000000" pitchFamily="34" charset="-122"/>
            </a:endParaRPr>
          </a:p>
        </p:txBody>
      </p:sp>
      <p:sp>
        <p:nvSpPr>
          <p:cNvPr id="86" name="文本框 82"/>
          <p:cNvSpPr txBox="1"/>
          <p:nvPr/>
        </p:nvSpPr>
        <p:spPr>
          <a:xfrm>
            <a:off x="2160298" y="1758586"/>
            <a:ext cx="4515682" cy="46166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400" dirty="0" smtClean="0">
                <a:solidFill>
                  <a:srgbClr val="6B696A"/>
                </a:solidFill>
                <a:latin typeface="Roboto" pitchFamily="2" charset="0"/>
                <a:ea typeface="Roboto" pitchFamily="2" charset="0"/>
              </a:rPr>
              <a:t>*independent account</a:t>
            </a:r>
            <a:endParaRPr lang="zh-CN" altLang="en-US" sz="2400" dirty="0">
              <a:solidFill>
                <a:srgbClr val="6B696A"/>
              </a:solidFill>
              <a:latin typeface="Roboto" pitchFamily="2" charset="0"/>
              <a:ea typeface="Adobe 黑体 Std R" panose="020B0400000000000000" pitchFamily="34" charset="-122"/>
            </a:endParaRPr>
          </a:p>
        </p:txBody>
      </p:sp>
      <p:sp>
        <p:nvSpPr>
          <p:cNvPr id="87" name="文本框 82"/>
          <p:cNvSpPr txBox="1"/>
          <p:nvPr/>
        </p:nvSpPr>
        <p:spPr>
          <a:xfrm>
            <a:off x="2160298" y="2273353"/>
            <a:ext cx="4515682" cy="46166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400" dirty="0">
                <a:solidFill>
                  <a:srgbClr val="6B696A"/>
                </a:solidFill>
                <a:latin typeface="Roboto" pitchFamily="2" charset="0"/>
                <a:ea typeface="Roboto" pitchFamily="2" charset="0"/>
              </a:rPr>
              <a:t>*verify </a:t>
            </a:r>
            <a:r>
              <a:rPr lang="en-US" altLang="zh-CN" sz="2400" dirty="0" smtClean="0">
                <a:solidFill>
                  <a:srgbClr val="6B696A"/>
                </a:solidFill>
                <a:latin typeface="Roboto" pitchFamily="2" charset="0"/>
                <a:ea typeface="Roboto" pitchFamily="2" charset="0"/>
              </a:rPr>
              <a:t>identity when first login</a:t>
            </a:r>
            <a:endParaRPr lang="zh-CN" altLang="en-US" sz="2400" dirty="0">
              <a:solidFill>
                <a:srgbClr val="6B696A"/>
              </a:solidFill>
              <a:latin typeface="Roboto" pitchFamily="2" charset="0"/>
              <a:ea typeface="Adobe 黑体 Std R" panose="020B0400000000000000" pitchFamily="34" charset="-122"/>
            </a:endParaRPr>
          </a:p>
        </p:txBody>
      </p:sp>
      <p:sp>
        <p:nvSpPr>
          <p:cNvPr id="101" name="文本框 100"/>
          <p:cNvSpPr txBox="1"/>
          <p:nvPr/>
        </p:nvSpPr>
        <p:spPr>
          <a:xfrm>
            <a:off x="1691843" y="2736405"/>
            <a:ext cx="4515682" cy="584775"/>
          </a:xfrm>
          <a:prstGeom prst="rect">
            <a:avLst/>
          </a:prstGeom>
          <a:noFill/>
        </p:spPr>
        <p:txBody>
          <a:bodyPr wrap="square" rtlCol="0">
            <a:spAutoFit/>
          </a:bodyPr>
          <a:lstStyle/>
          <a:p>
            <a:r>
              <a:rPr lang="en-US" altLang="zh-CN" sz="3200" dirty="0" err="1" smtClean="0">
                <a:solidFill>
                  <a:srgbClr val="6B696A"/>
                </a:solidFill>
                <a:latin typeface="Roboto" pitchFamily="2" charset="0"/>
                <a:ea typeface="Adobe 黑体 Std R" panose="020B0400000000000000" pitchFamily="34" charset="-122"/>
              </a:rPr>
              <a:t>Wechat</a:t>
            </a:r>
            <a:r>
              <a:rPr lang="en-US" altLang="zh-CN" sz="3200" dirty="0" smtClean="0">
                <a:solidFill>
                  <a:srgbClr val="6B696A"/>
                </a:solidFill>
                <a:latin typeface="Roboto" pitchFamily="2" charset="0"/>
                <a:ea typeface="Adobe 黑体 Std R" panose="020B0400000000000000" pitchFamily="34" charset="-122"/>
              </a:rPr>
              <a:t>:</a:t>
            </a:r>
            <a:endParaRPr lang="zh-CN" altLang="en-US" sz="3200" dirty="0">
              <a:solidFill>
                <a:srgbClr val="6B696A"/>
              </a:solidFill>
              <a:latin typeface="Roboto" pitchFamily="2" charset="0"/>
              <a:ea typeface="Adobe 黑体 Std R" panose="020B0400000000000000" pitchFamily="34" charset="-122"/>
            </a:endParaRPr>
          </a:p>
        </p:txBody>
      </p:sp>
      <p:sp>
        <p:nvSpPr>
          <p:cNvPr id="102" name="文本框 82"/>
          <p:cNvSpPr txBox="1"/>
          <p:nvPr/>
        </p:nvSpPr>
        <p:spPr>
          <a:xfrm>
            <a:off x="2160298" y="3304604"/>
            <a:ext cx="4515682" cy="46166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400" dirty="0">
                <a:solidFill>
                  <a:srgbClr val="6B696A"/>
                </a:solidFill>
                <a:latin typeface="Roboto" pitchFamily="2" charset="0"/>
                <a:ea typeface="Roboto" pitchFamily="2" charset="0"/>
              </a:rPr>
              <a:t>*</a:t>
            </a:r>
            <a:r>
              <a:rPr lang="en-US" altLang="zh-CN" sz="2400" dirty="0" smtClean="0">
                <a:solidFill>
                  <a:srgbClr val="6B696A"/>
                </a:solidFill>
                <a:latin typeface="Roboto" pitchFamily="2" charset="0"/>
                <a:ea typeface="Roboto" pitchFamily="2" charset="0"/>
              </a:rPr>
              <a:t>service account</a:t>
            </a:r>
            <a:endParaRPr lang="zh-CN" altLang="en-US" sz="2400" dirty="0">
              <a:solidFill>
                <a:srgbClr val="6B696A"/>
              </a:solidFill>
              <a:latin typeface="Roboto" pitchFamily="2" charset="0"/>
              <a:ea typeface="Adobe 黑体 Std R" panose="020B0400000000000000" pitchFamily="34" charset="-122"/>
            </a:endParaRPr>
          </a:p>
        </p:txBody>
      </p:sp>
      <p:sp>
        <p:nvSpPr>
          <p:cNvPr id="107" name="文本框 82"/>
          <p:cNvSpPr txBox="1"/>
          <p:nvPr/>
        </p:nvSpPr>
        <p:spPr>
          <a:xfrm>
            <a:off x="2160298" y="3804857"/>
            <a:ext cx="4515682" cy="46166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400" dirty="0">
                <a:solidFill>
                  <a:srgbClr val="6B696A"/>
                </a:solidFill>
                <a:latin typeface="Roboto" pitchFamily="2" charset="0"/>
                <a:ea typeface="Roboto" pitchFamily="2" charset="0"/>
              </a:rPr>
              <a:t>*verify </a:t>
            </a:r>
            <a:r>
              <a:rPr lang="en-US" altLang="zh-CN" sz="2400" dirty="0" smtClean="0">
                <a:solidFill>
                  <a:srgbClr val="6B696A"/>
                </a:solidFill>
                <a:latin typeface="Roboto" pitchFamily="2" charset="0"/>
                <a:ea typeface="Roboto" pitchFamily="2" charset="0"/>
              </a:rPr>
              <a:t>identity when first login</a:t>
            </a:r>
            <a:endParaRPr lang="zh-CN" altLang="en-US" sz="2400" dirty="0">
              <a:solidFill>
                <a:srgbClr val="6B696A"/>
              </a:solidFill>
              <a:latin typeface="Roboto" pitchFamily="2" charset="0"/>
              <a:ea typeface="Adobe 黑体 Std R" panose="020B0400000000000000" pitchFamily="34" charset="-122"/>
            </a:endParaRPr>
          </a:p>
        </p:txBody>
      </p:sp>
      <p:sp>
        <p:nvSpPr>
          <p:cNvPr id="108" name="文本框 107"/>
          <p:cNvSpPr txBox="1"/>
          <p:nvPr/>
        </p:nvSpPr>
        <p:spPr>
          <a:xfrm>
            <a:off x="1691843" y="4246819"/>
            <a:ext cx="4515682" cy="584775"/>
          </a:xfrm>
          <a:prstGeom prst="rect">
            <a:avLst/>
          </a:prstGeom>
          <a:noFill/>
        </p:spPr>
        <p:txBody>
          <a:bodyPr wrap="square" rtlCol="0">
            <a:spAutoFit/>
          </a:bodyPr>
          <a:lstStyle/>
          <a:p>
            <a:r>
              <a:rPr lang="en-US" altLang="zh-CN" sz="3200" dirty="0" err="1" smtClean="0">
                <a:solidFill>
                  <a:srgbClr val="6B696A"/>
                </a:solidFill>
                <a:latin typeface="Roboto" pitchFamily="2" charset="0"/>
                <a:ea typeface="Adobe 黑体 Std R" panose="020B0400000000000000" pitchFamily="34" charset="-122"/>
              </a:rPr>
              <a:t>Renren</a:t>
            </a:r>
            <a:r>
              <a:rPr lang="en-US" altLang="zh-CN" sz="3200" dirty="0" smtClean="0">
                <a:solidFill>
                  <a:srgbClr val="6B696A"/>
                </a:solidFill>
                <a:latin typeface="Roboto" pitchFamily="2" charset="0"/>
                <a:ea typeface="Adobe 黑体 Std R" panose="020B0400000000000000" pitchFamily="34" charset="-122"/>
              </a:rPr>
              <a:t> &amp; Microblog:</a:t>
            </a:r>
            <a:endParaRPr lang="zh-CN" altLang="en-US" sz="3200" dirty="0">
              <a:solidFill>
                <a:srgbClr val="6B696A"/>
              </a:solidFill>
              <a:latin typeface="Roboto" pitchFamily="2" charset="0"/>
              <a:ea typeface="Adobe 黑体 Std R" panose="020B0400000000000000" pitchFamily="34" charset="-122"/>
            </a:endParaRPr>
          </a:p>
        </p:txBody>
      </p:sp>
      <p:sp>
        <p:nvSpPr>
          <p:cNvPr id="109" name="文本框 82"/>
          <p:cNvSpPr txBox="1"/>
          <p:nvPr/>
        </p:nvSpPr>
        <p:spPr>
          <a:xfrm>
            <a:off x="2160298" y="4857343"/>
            <a:ext cx="4515682" cy="46166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400" dirty="0" smtClean="0">
                <a:solidFill>
                  <a:srgbClr val="6B696A"/>
                </a:solidFill>
                <a:latin typeface="Roboto" pitchFamily="2" charset="0"/>
                <a:ea typeface="Roboto" pitchFamily="2" charset="0"/>
              </a:rPr>
              <a:t>*just for display</a:t>
            </a:r>
            <a:endParaRPr lang="zh-CN" altLang="en-US" sz="2400" dirty="0">
              <a:solidFill>
                <a:srgbClr val="6B696A"/>
              </a:solidFill>
              <a:latin typeface="Roboto" pitchFamily="2" charset="0"/>
              <a:ea typeface="Adobe 黑体 Std R" panose="020B0400000000000000" pitchFamily="34" charset="-122"/>
            </a:endParaRPr>
          </a:p>
        </p:txBody>
      </p:sp>
    </p:spTree>
    <p:extLst>
      <p:ext uri="{BB962C8B-B14F-4D97-AF65-F5344CB8AC3E}">
        <p14:creationId xmlns:p14="http://schemas.microsoft.com/office/powerpoint/2010/main" val="40801046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2" presetClass="emph" presetSubtype="0" fill="hold" nodeType="withEffect">
                                  <p:stCondLst>
                                    <p:cond delay="0"/>
                                  </p:stCondLst>
                                  <p:childTnLst>
                                    <p:animRot by="120000">
                                      <p:cBhvr>
                                        <p:cTn id="6" dur="50" fill="hold">
                                          <p:stCondLst>
                                            <p:cond delay="0"/>
                                          </p:stCondLst>
                                        </p:cTn>
                                        <p:tgtEl>
                                          <p:spTgt spid="103"/>
                                        </p:tgtEl>
                                        <p:attrNameLst>
                                          <p:attrName>r</p:attrName>
                                        </p:attrNameLst>
                                      </p:cBhvr>
                                    </p:animRot>
                                    <p:animRot by="-240000">
                                      <p:cBhvr>
                                        <p:cTn id="7" dur="100" fill="hold">
                                          <p:stCondLst>
                                            <p:cond delay="100"/>
                                          </p:stCondLst>
                                        </p:cTn>
                                        <p:tgtEl>
                                          <p:spTgt spid="103"/>
                                        </p:tgtEl>
                                        <p:attrNameLst>
                                          <p:attrName>r</p:attrName>
                                        </p:attrNameLst>
                                      </p:cBhvr>
                                    </p:animRot>
                                    <p:animRot by="240000">
                                      <p:cBhvr>
                                        <p:cTn id="8" dur="100" fill="hold">
                                          <p:stCondLst>
                                            <p:cond delay="200"/>
                                          </p:stCondLst>
                                        </p:cTn>
                                        <p:tgtEl>
                                          <p:spTgt spid="103"/>
                                        </p:tgtEl>
                                        <p:attrNameLst>
                                          <p:attrName>r</p:attrName>
                                        </p:attrNameLst>
                                      </p:cBhvr>
                                    </p:animRot>
                                    <p:animRot by="-240000">
                                      <p:cBhvr>
                                        <p:cTn id="9" dur="100" fill="hold">
                                          <p:stCondLst>
                                            <p:cond delay="300"/>
                                          </p:stCondLst>
                                        </p:cTn>
                                        <p:tgtEl>
                                          <p:spTgt spid="103"/>
                                        </p:tgtEl>
                                        <p:attrNameLst>
                                          <p:attrName>r</p:attrName>
                                        </p:attrNameLst>
                                      </p:cBhvr>
                                    </p:animRot>
                                    <p:animRot by="120000">
                                      <p:cBhvr>
                                        <p:cTn id="10" dur="100" fill="hold">
                                          <p:stCondLst>
                                            <p:cond delay="400"/>
                                          </p:stCondLst>
                                        </p:cTn>
                                        <p:tgtEl>
                                          <p:spTgt spid="103"/>
                                        </p:tgtEl>
                                        <p:attrNameLst>
                                          <p:attrName>r</p:attrName>
                                        </p:attrNameLst>
                                      </p:cBhvr>
                                    </p:animRot>
                                  </p:childTnLst>
                                </p:cTn>
                              </p:par>
                            </p:childTnLst>
                          </p:cTn>
                        </p:par>
                        <p:par>
                          <p:cTn id="11" fill="hold">
                            <p:stCondLst>
                              <p:cond delay="500"/>
                            </p:stCondLst>
                            <p:childTnLst>
                              <p:par>
                                <p:cTn id="12" presetID="2" presetClass="entr" presetSubtype="2" decel="42000" fill="hold" nodeType="afterEffect">
                                  <p:stCondLst>
                                    <p:cond delay="200"/>
                                  </p:stCondLst>
                                  <p:childTnLst>
                                    <p:set>
                                      <p:cBhvr>
                                        <p:cTn id="13" dur="1" fill="hold">
                                          <p:stCondLst>
                                            <p:cond delay="0"/>
                                          </p:stCondLst>
                                        </p:cTn>
                                        <p:tgtEl>
                                          <p:spTgt spid="58"/>
                                        </p:tgtEl>
                                        <p:attrNameLst>
                                          <p:attrName>style.visibility</p:attrName>
                                        </p:attrNameLst>
                                      </p:cBhvr>
                                      <p:to>
                                        <p:strVal val="visible"/>
                                      </p:to>
                                    </p:set>
                                    <p:anim calcmode="lin" valueType="num">
                                      <p:cBhvr additive="base">
                                        <p:cTn id="14" dur="500" fill="hold"/>
                                        <p:tgtEl>
                                          <p:spTgt spid="58"/>
                                        </p:tgtEl>
                                        <p:attrNameLst>
                                          <p:attrName>ppt_x</p:attrName>
                                        </p:attrNameLst>
                                      </p:cBhvr>
                                      <p:tavLst>
                                        <p:tav tm="0">
                                          <p:val>
                                            <p:strVal val="1+#ppt_w/2"/>
                                          </p:val>
                                        </p:tav>
                                        <p:tav tm="100000">
                                          <p:val>
                                            <p:strVal val="#ppt_x"/>
                                          </p:val>
                                        </p:tav>
                                      </p:tavLst>
                                    </p:anim>
                                    <p:anim calcmode="lin" valueType="num">
                                      <p:cBhvr additive="base">
                                        <p:cTn id="15" dur="500" fill="hold"/>
                                        <p:tgtEl>
                                          <p:spTgt spid="58"/>
                                        </p:tgtEl>
                                        <p:attrNameLst>
                                          <p:attrName>ppt_y</p:attrName>
                                        </p:attrNameLst>
                                      </p:cBhvr>
                                      <p:tavLst>
                                        <p:tav tm="0">
                                          <p:val>
                                            <p:strVal val="#ppt_y"/>
                                          </p:val>
                                        </p:tav>
                                        <p:tav tm="100000">
                                          <p:val>
                                            <p:strVal val="#ppt_y"/>
                                          </p:val>
                                        </p:tav>
                                      </p:tavLst>
                                    </p:anim>
                                  </p:childTnLst>
                                </p:cTn>
                              </p:par>
                            </p:childTnLst>
                          </p:cTn>
                        </p:par>
                        <p:par>
                          <p:cTn id="16" fill="hold">
                            <p:stCondLst>
                              <p:cond delay="1200"/>
                            </p:stCondLst>
                            <p:childTnLst>
                              <p:par>
                                <p:cTn id="17" presetID="53" presetClass="entr" presetSubtype="16" fill="hold" nodeType="afterEffect">
                                  <p:stCondLst>
                                    <p:cond delay="0"/>
                                  </p:stCondLst>
                                  <p:childTnLst>
                                    <p:set>
                                      <p:cBhvr>
                                        <p:cTn id="18" dur="1" fill="hold">
                                          <p:stCondLst>
                                            <p:cond delay="0"/>
                                          </p:stCondLst>
                                        </p:cTn>
                                        <p:tgtEl>
                                          <p:spTgt spid="66"/>
                                        </p:tgtEl>
                                        <p:attrNameLst>
                                          <p:attrName>style.visibility</p:attrName>
                                        </p:attrNameLst>
                                      </p:cBhvr>
                                      <p:to>
                                        <p:strVal val="visible"/>
                                      </p:to>
                                    </p:set>
                                    <p:anim calcmode="lin" valueType="num">
                                      <p:cBhvr>
                                        <p:cTn id="19" dur="250" fill="hold"/>
                                        <p:tgtEl>
                                          <p:spTgt spid="66"/>
                                        </p:tgtEl>
                                        <p:attrNameLst>
                                          <p:attrName>ppt_w</p:attrName>
                                        </p:attrNameLst>
                                      </p:cBhvr>
                                      <p:tavLst>
                                        <p:tav tm="0">
                                          <p:val>
                                            <p:fltVal val="0"/>
                                          </p:val>
                                        </p:tav>
                                        <p:tav tm="100000">
                                          <p:val>
                                            <p:strVal val="#ppt_w"/>
                                          </p:val>
                                        </p:tav>
                                      </p:tavLst>
                                    </p:anim>
                                    <p:anim calcmode="lin" valueType="num">
                                      <p:cBhvr>
                                        <p:cTn id="20" dur="250" fill="hold"/>
                                        <p:tgtEl>
                                          <p:spTgt spid="66"/>
                                        </p:tgtEl>
                                        <p:attrNameLst>
                                          <p:attrName>ppt_h</p:attrName>
                                        </p:attrNameLst>
                                      </p:cBhvr>
                                      <p:tavLst>
                                        <p:tav tm="0">
                                          <p:val>
                                            <p:fltVal val="0"/>
                                          </p:val>
                                        </p:tav>
                                        <p:tav tm="100000">
                                          <p:val>
                                            <p:strVal val="#ppt_h"/>
                                          </p:val>
                                        </p:tav>
                                      </p:tavLst>
                                    </p:anim>
                                    <p:animEffect transition="in" filter="fade">
                                      <p:cBhvr>
                                        <p:cTn id="21" dur="250"/>
                                        <p:tgtEl>
                                          <p:spTgt spid="66"/>
                                        </p:tgtEl>
                                      </p:cBhvr>
                                    </p:animEffect>
                                  </p:childTnLst>
                                </p:cTn>
                              </p:par>
                              <p:par>
                                <p:cTn id="22" presetID="42" presetClass="entr" presetSubtype="0" fill="hold" grpId="0" nodeType="withEffect">
                                  <p:stCondLst>
                                    <p:cond delay="0"/>
                                  </p:stCondLst>
                                  <p:childTnLst>
                                    <p:set>
                                      <p:cBhvr>
                                        <p:cTn id="23" dur="1" fill="hold">
                                          <p:stCondLst>
                                            <p:cond delay="0"/>
                                          </p:stCondLst>
                                        </p:cTn>
                                        <p:tgtEl>
                                          <p:spTgt spid="85"/>
                                        </p:tgtEl>
                                        <p:attrNameLst>
                                          <p:attrName>style.visibility</p:attrName>
                                        </p:attrNameLst>
                                      </p:cBhvr>
                                      <p:to>
                                        <p:strVal val="visible"/>
                                      </p:to>
                                    </p:set>
                                    <p:animEffect transition="in" filter="fade">
                                      <p:cBhvr>
                                        <p:cTn id="24" dur="300"/>
                                        <p:tgtEl>
                                          <p:spTgt spid="85"/>
                                        </p:tgtEl>
                                      </p:cBhvr>
                                    </p:animEffect>
                                    <p:anim calcmode="lin" valueType="num">
                                      <p:cBhvr>
                                        <p:cTn id="25" dur="300" fill="hold"/>
                                        <p:tgtEl>
                                          <p:spTgt spid="85"/>
                                        </p:tgtEl>
                                        <p:attrNameLst>
                                          <p:attrName>ppt_x</p:attrName>
                                        </p:attrNameLst>
                                      </p:cBhvr>
                                      <p:tavLst>
                                        <p:tav tm="0">
                                          <p:val>
                                            <p:strVal val="#ppt_x"/>
                                          </p:val>
                                        </p:tav>
                                        <p:tav tm="100000">
                                          <p:val>
                                            <p:strVal val="#ppt_x"/>
                                          </p:val>
                                        </p:tav>
                                      </p:tavLst>
                                    </p:anim>
                                    <p:anim calcmode="lin" valueType="num">
                                      <p:cBhvr>
                                        <p:cTn id="26" dur="300" fill="hold"/>
                                        <p:tgtEl>
                                          <p:spTgt spid="85"/>
                                        </p:tgtEl>
                                        <p:attrNameLst>
                                          <p:attrName>ppt_y</p:attrName>
                                        </p:attrNameLst>
                                      </p:cBhvr>
                                      <p:tavLst>
                                        <p:tav tm="0">
                                          <p:val>
                                            <p:strVal val="#ppt_y+.1"/>
                                          </p:val>
                                        </p:tav>
                                        <p:tav tm="100000">
                                          <p:val>
                                            <p:strVal val="#ppt_y"/>
                                          </p:val>
                                        </p:tav>
                                      </p:tavLst>
                                    </p:anim>
                                  </p:childTnLst>
                                </p:cTn>
                              </p:par>
                            </p:childTnLst>
                          </p:cTn>
                        </p:par>
                        <p:par>
                          <p:cTn id="27" fill="hold">
                            <p:stCondLst>
                              <p:cond delay="1500"/>
                            </p:stCondLst>
                            <p:childTnLst>
                              <p:par>
                                <p:cTn id="28" presetID="1" presetClass="entr" presetSubtype="0" fill="hold" grpId="0" nodeType="afterEffect">
                                  <p:stCondLst>
                                    <p:cond delay="0"/>
                                  </p:stCondLst>
                                  <p:childTnLst>
                                    <p:set>
                                      <p:cBhvr>
                                        <p:cTn id="29" dur="1" fill="hold">
                                          <p:stCondLst>
                                            <p:cond delay="0"/>
                                          </p:stCondLst>
                                        </p:cTn>
                                        <p:tgtEl>
                                          <p:spTgt spid="69"/>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83"/>
                                        </p:tgtEl>
                                        <p:attrNameLst>
                                          <p:attrName>style.visibility</p:attrName>
                                        </p:attrNameLst>
                                      </p:cBhvr>
                                      <p:to>
                                        <p:strVal val="visible"/>
                                      </p:to>
                                    </p:set>
                                    <p:animEffect transition="in" filter="fade">
                                      <p:cBhvr>
                                        <p:cTn id="34" dur="300"/>
                                        <p:tgtEl>
                                          <p:spTgt spid="83"/>
                                        </p:tgtEl>
                                      </p:cBhvr>
                                    </p:animEffect>
                                    <p:anim calcmode="lin" valueType="num">
                                      <p:cBhvr>
                                        <p:cTn id="35" dur="300" fill="hold"/>
                                        <p:tgtEl>
                                          <p:spTgt spid="83"/>
                                        </p:tgtEl>
                                        <p:attrNameLst>
                                          <p:attrName>ppt_x</p:attrName>
                                        </p:attrNameLst>
                                      </p:cBhvr>
                                      <p:tavLst>
                                        <p:tav tm="0">
                                          <p:val>
                                            <p:strVal val="#ppt_x"/>
                                          </p:val>
                                        </p:tav>
                                        <p:tav tm="100000">
                                          <p:val>
                                            <p:strVal val="#ppt_x"/>
                                          </p:val>
                                        </p:tav>
                                      </p:tavLst>
                                    </p:anim>
                                    <p:anim calcmode="lin" valueType="num">
                                      <p:cBhvr>
                                        <p:cTn id="36" dur="300" fill="hold"/>
                                        <p:tgtEl>
                                          <p:spTgt spid="83"/>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101"/>
                                        </p:tgtEl>
                                        <p:attrNameLst>
                                          <p:attrName>style.visibility</p:attrName>
                                        </p:attrNameLst>
                                      </p:cBhvr>
                                      <p:to>
                                        <p:strVal val="visible"/>
                                      </p:to>
                                    </p:set>
                                    <p:animEffect transition="in" filter="fade">
                                      <p:cBhvr>
                                        <p:cTn id="39" dur="300"/>
                                        <p:tgtEl>
                                          <p:spTgt spid="101"/>
                                        </p:tgtEl>
                                      </p:cBhvr>
                                    </p:animEffect>
                                    <p:anim calcmode="lin" valueType="num">
                                      <p:cBhvr>
                                        <p:cTn id="40" dur="300" fill="hold"/>
                                        <p:tgtEl>
                                          <p:spTgt spid="101"/>
                                        </p:tgtEl>
                                        <p:attrNameLst>
                                          <p:attrName>ppt_x</p:attrName>
                                        </p:attrNameLst>
                                      </p:cBhvr>
                                      <p:tavLst>
                                        <p:tav tm="0">
                                          <p:val>
                                            <p:strVal val="#ppt_x"/>
                                          </p:val>
                                        </p:tav>
                                        <p:tav tm="100000">
                                          <p:val>
                                            <p:strVal val="#ppt_x"/>
                                          </p:val>
                                        </p:tav>
                                      </p:tavLst>
                                    </p:anim>
                                    <p:anim calcmode="lin" valueType="num">
                                      <p:cBhvr>
                                        <p:cTn id="41" dur="300" fill="hold"/>
                                        <p:tgtEl>
                                          <p:spTgt spid="101"/>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108"/>
                                        </p:tgtEl>
                                        <p:attrNameLst>
                                          <p:attrName>style.visibility</p:attrName>
                                        </p:attrNameLst>
                                      </p:cBhvr>
                                      <p:to>
                                        <p:strVal val="visible"/>
                                      </p:to>
                                    </p:set>
                                    <p:animEffect transition="in" filter="fade">
                                      <p:cBhvr>
                                        <p:cTn id="44" dur="300"/>
                                        <p:tgtEl>
                                          <p:spTgt spid="108"/>
                                        </p:tgtEl>
                                      </p:cBhvr>
                                    </p:animEffect>
                                    <p:anim calcmode="lin" valueType="num">
                                      <p:cBhvr>
                                        <p:cTn id="45" dur="300" fill="hold"/>
                                        <p:tgtEl>
                                          <p:spTgt spid="108"/>
                                        </p:tgtEl>
                                        <p:attrNameLst>
                                          <p:attrName>ppt_x</p:attrName>
                                        </p:attrNameLst>
                                      </p:cBhvr>
                                      <p:tavLst>
                                        <p:tav tm="0">
                                          <p:val>
                                            <p:strVal val="#ppt_x"/>
                                          </p:val>
                                        </p:tav>
                                        <p:tav tm="100000">
                                          <p:val>
                                            <p:strVal val="#ppt_x"/>
                                          </p:val>
                                        </p:tav>
                                      </p:tavLst>
                                    </p:anim>
                                    <p:anim calcmode="lin" valueType="num">
                                      <p:cBhvr>
                                        <p:cTn id="46" dur="300" fill="hold"/>
                                        <p:tgtEl>
                                          <p:spTgt spid="108"/>
                                        </p:tgtEl>
                                        <p:attrNameLst>
                                          <p:attrName>ppt_y</p:attrName>
                                        </p:attrNameLst>
                                      </p:cBhvr>
                                      <p:tavLst>
                                        <p:tav tm="0">
                                          <p:val>
                                            <p:strVal val="#ppt_y+.1"/>
                                          </p:val>
                                        </p:tav>
                                        <p:tav tm="100000">
                                          <p:val>
                                            <p:strVal val="#ppt_y"/>
                                          </p:val>
                                        </p:tav>
                                      </p:tavLst>
                                    </p:anim>
                                  </p:childTnLst>
                                </p:cTn>
                              </p:par>
                              <p:par>
                                <p:cTn id="47" presetID="42" presetClass="entr" presetSubtype="0" fill="hold" grpId="0" nodeType="withEffect">
                                  <p:stCondLst>
                                    <p:cond delay="0"/>
                                  </p:stCondLst>
                                  <p:childTnLst>
                                    <p:set>
                                      <p:cBhvr>
                                        <p:cTn id="48" dur="1" fill="hold">
                                          <p:stCondLst>
                                            <p:cond delay="0"/>
                                          </p:stCondLst>
                                        </p:cTn>
                                        <p:tgtEl>
                                          <p:spTgt spid="87"/>
                                        </p:tgtEl>
                                        <p:attrNameLst>
                                          <p:attrName>style.visibility</p:attrName>
                                        </p:attrNameLst>
                                      </p:cBhvr>
                                      <p:to>
                                        <p:strVal val="visible"/>
                                      </p:to>
                                    </p:set>
                                    <p:animEffect transition="in" filter="fade">
                                      <p:cBhvr>
                                        <p:cTn id="49" dur="300"/>
                                        <p:tgtEl>
                                          <p:spTgt spid="87"/>
                                        </p:tgtEl>
                                      </p:cBhvr>
                                    </p:animEffect>
                                    <p:anim calcmode="lin" valueType="num">
                                      <p:cBhvr>
                                        <p:cTn id="50" dur="300" fill="hold"/>
                                        <p:tgtEl>
                                          <p:spTgt spid="87"/>
                                        </p:tgtEl>
                                        <p:attrNameLst>
                                          <p:attrName>ppt_x</p:attrName>
                                        </p:attrNameLst>
                                      </p:cBhvr>
                                      <p:tavLst>
                                        <p:tav tm="0">
                                          <p:val>
                                            <p:strVal val="#ppt_x"/>
                                          </p:val>
                                        </p:tav>
                                        <p:tav tm="100000">
                                          <p:val>
                                            <p:strVal val="#ppt_x"/>
                                          </p:val>
                                        </p:tav>
                                      </p:tavLst>
                                    </p:anim>
                                    <p:anim calcmode="lin" valueType="num">
                                      <p:cBhvr>
                                        <p:cTn id="51" dur="300" fill="hold"/>
                                        <p:tgtEl>
                                          <p:spTgt spid="87"/>
                                        </p:tgtEl>
                                        <p:attrNameLst>
                                          <p:attrName>ppt_y</p:attrName>
                                        </p:attrNameLst>
                                      </p:cBhvr>
                                      <p:tavLst>
                                        <p:tav tm="0">
                                          <p:val>
                                            <p:strVal val="#ppt_y+.1"/>
                                          </p:val>
                                        </p:tav>
                                        <p:tav tm="100000">
                                          <p:val>
                                            <p:strVal val="#ppt_y"/>
                                          </p:val>
                                        </p:tav>
                                      </p:tavLst>
                                    </p:anim>
                                  </p:childTnLst>
                                </p:cTn>
                              </p:par>
                              <p:par>
                                <p:cTn id="52" presetID="42" presetClass="entr" presetSubtype="0" fill="hold" grpId="0" nodeType="withEffect">
                                  <p:stCondLst>
                                    <p:cond delay="0"/>
                                  </p:stCondLst>
                                  <p:childTnLst>
                                    <p:set>
                                      <p:cBhvr>
                                        <p:cTn id="53" dur="1" fill="hold">
                                          <p:stCondLst>
                                            <p:cond delay="0"/>
                                          </p:stCondLst>
                                        </p:cTn>
                                        <p:tgtEl>
                                          <p:spTgt spid="86"/>
                                        </p:tgtEl>
                                        <p:attrNameLst>
                                          <p:attrName>style.visibility</p:attrName>
                                        </p:attrNameLst>
                                      </p:cBhvr>
                                      <p:to>
                                        <p:strVal val="visible"/>
                                      </p:to>
                                    </p:set>
                                    <p:animEffect transition="in" filter="fade">
                                      <p:cBhvr>
                                        <p:cTn id="54" dur="300"/>
                                        <p:tgtEl>
                                          <p:spTgt spid="86"/>
                                        </p:tgtEl>
                                      </p:cBhvr>
                                    </p:animEffect>
                                    <p:anim calcmode="lin" valueType="num">
                                      <p:cBhvr>
                                        <p:cTn id="55" dur="300" fill="hold"/>
                                        <p:tgtEl>
                                          <p:spTgt spid="86"/>
                                        </p:tgtEl>
                                        <p:attrNameLst>
                                          <p:attrName>ppt_x</p:attrName>
                                        </p:attrNameLst>
                                      </p:cBhvr>
                                      <p:tavLst>
                                        <p:tav tm="0">
                                          <p:val>
                                            <p:strVal val="#ppt_x"/>
                                          </p:val>
                                        </p:tav>
                                        <p:tav tm="100000">
                                          <p:val>
                                            <p:strVal val="#ppt_x"/>
                                          </p:val>
                                        </p:tav>
                                      </p:tavLst>
                                    </p:anim>
                                    <p:anim calcmode="lin" valueType="num">
                                      <p:cBhvr>
                                        <p:cTn id="56" dur="300" fill="hold"/>
                                        <p:tgtEl>
                                          <p:spTgt spid="86"/>
                                        </p:tgtEl>
                                        <p:attrNameLst>
                                          <p:attrName>ppt_y</p:attrName>
                                        </p:attrNameLst>
                                      </p:cBhvr>
                                      <p:tavLst>
                                        <p:tav tm="0">
                                          <p:val>
                                            <p:strVal val="#ppt_y+.1"/>
                                          </p:val>
                                        </p:tav>
                                        <p:tav tm="100000">
                                          <p:val>
                                            <p:strVal val="#ppt_y"/>
                                          </p:val>
                                        </p:tav>
                                      </p:tavLst>
                                    </p:anim>
                                  </p:childTnLst>
                                </p:cTn>
                              </p:par>
                              <p:par>
                                <p:cTn id="57" presetID="42" presetClass="entr" presetSubtype="0" fill="hold" grpId="0" nodeType="withEffect">
                                  <p:stCondLst>
                                    <p:cond delay="0"/>
                                  </p:stCondLst>
                                  <p:childTnLst>
                                    <p:set>
                                      <p:cBhvr>
                                        <p:cTn id="58" dur="1" fill="hold">
                                          <p:stCondLst>
                                            <p:cond delay="0"/>
                                          </p:stCondLst>
                                        </p:cTn>
                                        <p:tgtEl>
                                          <p:spTgt spid="102"/>
                                        </p:tgtEl>
                                        <p:attrNameLst>
                                          <p:attrName>style.visibility</p:attrName>
                                        </p:attrNameLst>
                                      </p:cBhvr>
                                      <p:to>
                                        <p:strVal val="visible"/>
                                      </p:to>
                                    </p:set>
                                    <p:animEffect transition="in" filter="fade">
                                      <p:cBhvr>
                                        <p:cTn id="59" dur="300"/>
                                        <p:tgtEl>
                                          <p:spTgt spid="102"/>
                                        </p:tgtEl>
                                      </p:cBhvr>
                                    </p:animEffect>
                                    <p:anim calcmode="lin" valueType="num">
                                      <p:cBhvr>
                                        <p:cTn id="60" dur="300" fill="hold"/>
                                        <p:tgtEl>
                                          <p:spTgt spid="102"/>
                                        </p:tgtEl>
                                        <p:attrNameLst>
                                          <p:attrName>ppt_x</p:attrName>
                                        </p:attrNameLst>
                                      </p:cBhvr>
                                      <p:tavLst>
                                        <p:tav tm="0">
                                          <p:val>
                                            <p:strVal val="#ppt_x"/>
                                          </p:val>
                                        </p:tav>
                                        <p:tav tm="100000">
                                          <p:val>
                                            <p:strVal val="#ppt_x"/>
                                          </p:val>
                                        </p:tav>
                                      </p:tavLst>
                                    </p:anim>
                                    <p:anim calcmode="lin" valueType="num">
                                      <p:cBhvr>
                                        <p:cTn id="61" dur="300" fill="hold"/>
                                        <p:tgtEl>
                                          <p:spTgt spid="102"/>
                                        </p:tgtEl>
                                        <p:attrNameLst>
                                          <p:attrName>ppt_y</p:attrName>
                                        </p:attrNameLst>
                                      </p:cBhvr>
                                      <p:tavLst>
                                        <p:tav tm="0">
                                          <p:val>
                                            <p:strVal val="#ppt_y+.1"/>
                                          </p:val>
                                        </p:tav>
                                        <p:tav tm="100000">
                                          <p:val>
                                            <p:strVal val="#ppt_y"/>
                                          </p:val>
                                        </p:tav>
                                      </p:tavLst>
                                    </p:anim>
                                  </p:childTnLst>
                                </p:cTn>
                              </p:par>
                              <p:par>
                                <p:cTn id="62" presetID="42" presetClass="entr" presetSubtype="0" fill="hold" grpId="0" nodeType="withEffect">
                                  <p:stCondLst>
                                    <p:cond delay="0"/>
                                  </p:stCondLst>
                                  <p:childTnLst>
                                    <p:set>
                                      <p:cBhvr>
                                        <p:cTn id="63" dur="1" fill="hold">
                                          <p:stCondLst>
                                            <p:cond delay="0"/>
                                          </p:stCondLst>
                                        </p:cTn>
                                        <p:tgtEl>
                                          <p:spTgt spid="107"/>
                                        </p:tgtEl>
                                        <p:attrNameLst>
                                          <p:attrName>style.visibility</p:attrName>
                                        </p:attrNameLst>
                                      </p:cBhvr>
                                      <p:to>
                                        <p:strVal val="visible"/>
                                      </p:to>
                                    </p:set>
                                    <p:animEffect transition="in" filter="fade">
                                      <p:cBhvr>
                                        <p:cTn id="64" dur="300"/>
                                        <p:tgtEl>
                                          <p:spTgt spid="107"/>
                                        </p:tgtEl>
                                      </p:cBhvr>
                                    </p:animEffect>
                                    <p:anim calcmode="lin" valueType="num">
                                      <p:cBhvr>
                                        <p:cTn id="65" dur="300" fill="hold"/>
                                        <p:tgtEl>
                                          <p:spTgt spid="107"/>
                                        </p:tgtEl>
                                        <p:attrNameLst>
                                          <p:attrName>ppt_x</p:attrName>
                                        </p:attrNameLst>
                                      </p:cBhvr>
                                      <p:tavLst>
                                        <p:tav tm="0">
                                          <p:val>
                                            <p:strVal val="#ppt_x"/>
                                          </p:val>
                                        </p:tav>
                                        <p:tav tm="100000">
                                          <p:val>
                                            <p:strVal val="#ppt_x"/>
                                          </p:val>
                                        </p:tav>
                                      </p:tavLst>
                                    </p:anim>
                                    <p:anim calcmode="lin" valueType="num">
                                      <p:cBhvr>
                                        <p:cTn id="66" dur="300" fill="hold"/>
                                        <p:tgtEl>
                                          <p:spTgt spid="107"/>
                                        </p:tgtEl>
                                        <p:attrNameLst>
                                          <p:attrName>ppt_y</p:attrName>
                                        </p:attrNameLst>
                                      </p:cBhvr>
                                      <p:tavLst>
                                        <p:tav tm="0">
                                          <p:val>
                                            <p:strVal val="#ppt_y+.1"/>
                                          </p:val>
                                        </p:tav>
                                        <p:tav tm="100000">
                                          <p:val>
                                            <p:strVal val="#ppt_y"/>
                                          </p:val>
                                        </p:tav>
                                      </p:tavLst>
                                    </p:anim>
                                  </p:childTnLst>
                                </p:cTn>
                              </p:par>
                              <p:par>
                                <p:cTn id="67" presetID="42" presetClass="entr" presetSubtype="0" fill="hold" grpId="0" nodeType="withEffect">
                                  <p:stCondLst>
                                    <p:cond delay="0"/>
                                  </p:stCondLst>
                                  <p:childTnLst>
                                    <p:set>
                                      <p:cBhvr>
                                        <p:cTn id="68" dur="1" fill="hold">
                                          <p:stCondLst>
                                            <p:cond delay="0"/>
                                          </p:stCondLst>
                                        </p:cTn>
                                        <p:tgtEl>
                                          <p:spTgt spid="109"/>
                                        </p:tgtEl>
                                        <p:attrNameLst>
                                          <p:attrName>style.visibility</p:attrName>
                                        </p:attrNameLst>
                                      </p:cBhvr>
                                      <p:to>
                                        <p:strVal val="visible"/>
                                      </p:to>
                                    </p:set>
                                    <p:animEffect transition="in" filter="fade">
                                      <p:cBhvr>
                                        <p:cTn id="69" dur="300"/>
                                        <p:tgtEl>
                                          <p:spTgt spid="109"/>
                                        </p:tgtEl>
                                      </p:cBhvr>
                                    </p:animEffect>
                                    <p:anim calcmode="lin" valueType="num">
                                      <p:cBhvr>
                                        <p:cTn id="70" dur="300" fill="hold"/>
                                        <p:tgtEl>
                                          <p:spTgt spid="109"/>
                                        </p:tgtEl>
                                        <p:attrNameLst>
                                          <p:attrName>ppt_x</p:attrName>
                                        </p:attrNameLst>
                                      </p:cBhvr>
                                      <p:tavLst>
                                        <p:tav tm="0">
                                          <p:val>
                                            <p:strVal val="#ppt_x"/>
                                          </p:val>
                                        </p:tav>
                                        <p:tav tm="100000">
                                          <p:val>
                                            <p:strVal val="#ppt_x"/>
                                          </p:val>
                                        </p:tav>
                                      </p:tavLst>
                                    </p:anim>
                                    <p:anim calcmode="lin" valueType="num">
                                      <p:cBhvr>
                                        <p:cTn id="71" dur="300" fill="hold"/>
                                        <p:tgtEl>
                                          <p:spTgt spid="109"/>
                                        </p:tgtEl>
                                        <p:attrNameLst>
                                          <p:attrName>ppt_y</p:attrName>
                                        </p:attrNameLst>
                                      </p:cBhvr>
                                      <p:tavLst>
                                        <p:tav tm="0">
                                          <p:val>
                                            <p:strVal val="#ppt_y+.1"/>
                                          </p:val>
                                        </p:tav>
                                        <p:tav tm="100000">
                                          <p:val>
                                            <p:strVal val="#ppt_y"/>
                                          </p:val>
                                        </p:tav>
                                      </p:tavLst>
                                    </p:anim>
                                  </p:childTnLst>
                                </p:cTn>
                              </p:par>
                            </p:childTnLst>
                          </p:cTn>
                        </p:par>
                      </p:childTnLst>
                    </p:cTn>
                  </p:par>
                  <p:par>
                    <p:cTn id="72" fill="hold">
                      <p:stCondLst>
                        <p:cond delay="indefinite"/>
                      </p:stCondLst>
                      <p:childTnLst>
                        <p:par>
                          <p:cTn id="73" fill="hold">
                            <p:stCondLst>
                              <p:cond delay="0"/>
                            </p:stCondLst>
                            <p:childTnLst>
                              <p:par>
                                <p:cTn id="74" presetID="1" presetClass="exit" presetSubtype="0" fill="hold" nodeType="clickEffect">
                                  <p:stCondLst>
                                    <p:cond delay="0"/>
                                  </p:stCondLst>
                                  <p:childTnLst>
                                    <p:set>
                                      <p:cBhvr>
                                        <p:cTn id="75" dur="1" fill="hold">
                                          <p:stCondLst>
                                            <p:cond delay="0"/>
                                          </p:stCondLst>
                                        </p:cTn>
                                        <p:tgtEl>
                                          <p:spTgt spid="66"/>
                                        </p:tgtEl>
                                        <p:attrNameLst>
                                          <p:attrName>style.visibility</p:attrName>
                                        </p:attrNameLst>
                                      </p:cBhvr>
                                      <p:to>
                                        <p:strVal val="hidden"/>
                                      </p:to>
                                    </p:set>
                                  </p:childTnLst>
                                </p:cTn>
                              </p:par>
                              <p:par>
                                <p:cTn id="76" presetID="1" presetClass="exit" presetSubtype="0" fill="hold" grpId="1" nodeType="withEffect">
                                  <p:stCondLst>
                                    <p:cond delay="0"/>
                                  </p:stCondLst>
                                  <p:childTnLst>
                                    <p:set>
                                      <p:cBhvr>
                                        <p:cTn id="77" dur="1" fill="hold">
                                          <p:stCondLst>
                                            <p:cond delay="0"/>
                                          </p:stCondLst>
                                        </p:cTn>
                                        <p:tgtEl>
                                          <p:spTgt spid="69"/>
                                        </p:tgtEl>
                                        <p:attrNameLst>
                                          <p:attrName>style.visibility</p:attrName>
                                        </p:attrNameLst>
                                      </p:cBhvr>
                                      <p:to>
                                        <p:strVal val="hidden"/>
                                      </p:to>
                                    </p:set>
                                  </p:childTnLst>
                                </p:cTn>
                              </p:par>
                              <p:par>
                                <p:cTn id="78" presetID="10" presetClass="exit" presetSubtype="0" fill="hold" grpId="1" nodeType="withEffect">
                                  <p:stCondLst>
                                    <p:cond delay="0"/>
                                  </p:stCondLst>
                                  <p:childTnLst>
                                    <p:animEffect transition="out" filter="fade">
                                      <p:cBhvr>
                                        <p:cTn id="79" dur="200"/>
                                        <p:tgtEl>
                                          <p:spTgt spid="85"/>
                                        </p:tgtEl>
                                      </p:cBhvr>
                                    </p:animEffect>
                                    <p:set>
                                      <p:cBhvr>
                                        <p:cTn id="80" dur="1" fill="hold">
                                          <p:stCondLst>
                                            <p:cond delay="199"/>
                                          </p:stCondLst>
                                        </p:cTn>
                                        <p:tgtEl>
                                          <p:spTgt spid="85"/>
                                        </p:tgtEl>
                                        <p:attrNameLst>
                                          <p:attrName>style.visibility</p:attrName>
                                        </p:attrNameLst>
                                      </p:cBhvr>
                                      <p:to>
                                        <p:strVal val="hidden"/>
                                      </p:to>
                                    </p:set>
                                  </p:childTnLst>
                                </p:cTn>
                              </p:par>
                              <p:par>
                                <p:cTn id="81" presetID="42" presetClass="exit" presetSubtype="0" fill="hold" grpId="1" nodeType="withEffect">
                                  <p:stCondLst>
                                    <p:cond delay="0"/>
                                  </p:stCondLst>
                                  <p:childTnLst>
                                    <p:animEffect transition="out" filter="fade">
                                      <p:cBhvr>
                                        <p:cTn id="82" dur="200"/>
                                        <p:tgtEl>
                                          <p:spTgt spid="101"/>
                                        </p:tgtEl>
                                      </p:cBhvr>
                                    </p:animEffect>
                                    <p:anim calcmode="lin" valueType="num">
                                      <p:cBhvr>
                                        <p:cTn id="83" dur="200"/>
                                        <p:tgtEl>
                                          <p:spTgt spid="101"/>
                                        </p:tgtEl>
                                        <p:attrNameLst>
                                          <p:attrName>ppt_x</p:attrName>
                                        </p:attrNameLst>
                                      </p:cBhvr>
                                      <p:tavLst>
                                        <p:tav tm="0">
                                          <p:val>
                                            <p:strVal val="ppt_x"/>
                                          </p:val>
                                        </p:tav>
                                        <p:tav tm="100000">
                                          <p:val>
                                            <p:strVal val="ppt_x"/>
                                          </p:val>
                                        </p:tav>
                                      </p:tavLst>
                                    </p:anim>
                                    <p:anim calcmode="lin" valueType="num">
                                      <p:cBhvr>
                                        <p:cTn id="84" dur="200"/>
                                        <p:tgtEl>
                                          <p:spTgt spid="101"/>
                                        </p:tgtEl>
                                        <p:attrNameLst>
                                          <p:attrName>ppt_y</p:attrName>
                                        </p:attrNameLst>
                                      </p:cBhvr>
                                      <p:tavLst>
                                        <p:tav tm="0">
                                          <p:val>
                                            <p:strVal val="ppt_y"/>
                                          </p:val>
                                        </p:tav>
                                        <p:tav tm="100000">
                                          <p:val>
                                            <p:strVal val="ppt_y+.1"/>
                                          </p:val>
                                        </p:tav>
                                      </p:tavLst>
                                    </p:anim>
                                    <p:set>
                                      <p:cBhvr>
                                        <p:cTn id="85" dur="1" fill="hold">
                                          <p:stCondLst>
                                            <p:cond delay="199"/>
                                          </p:stCondLst>
                                        </p:cTn>
                                        <p:tgtEl>
                                          <p:spTgt spid="101"/>
                                        </p:tgtEl>
                                        <p:attrNameLst>
                                          <p:attrName>style.visibility</p:attrName>
                                        </p:attrNameLst>
                                      </p:cBhvr>
                                      <p:to>
                                        <p:strVal val="hidden"/>
                                      </p:to>
                                    </p:set>
                                  </p:childTnLst>
                                </p:cTn>
                              </p:par>
                              <p:par>
                                <p:cTn id="86" presetID="42" presetClass="exit" presetSubtype="0" fill="hold" grpId="1" nodeType="withEffect">
                                  <p:stCondLst>
                                    <p:cond delay="0"/>
                                  </p:stCondLst>
                                  <p:childTnLst>
                                    <p:animEffect transition="out" filter="fade">
                                      <p:cBhvr>
                                        <p:cTn id="87" dur="200"/>
                                        <p:tgtEl>
                                          <p:spTgt spid="108"/>
                                        </p:tgtEl>
                                      </p:cBhvr>
                                    </p:animEffect>
                                    <p:anim calcmode="lin" valueType="num">
                                      <p:cBhvr>
                                        <p:cTn id="88" dur="200"/>
                                        <p:tgtEl>
                                          <p:spTgt spid="108"/>
                                        </p:tgtEl>
                                        <p:attrNameLst>
                                          <p:attrName>ppt_x</p:attrName>
                                        </p:attrNameLst>
                                      </p:cBhvr>
                                      <p:tavLst>
                                        <p:tav tm="0">
                                          <p:val>
                                            <p:strVal val="ppt_x"/>
                                          </p:val>
                                        </p:tav>
                                        <p:tav tm="100000">
                                          <p:val>
                                            <p:strVal val="ppt_x"/>
                                          </p:val>
                                        </p:tav>
                                      </p:tavLst>
                                    </p:anim>
                                    <p:anim calcmode="lin" valueType="num">
                                      <p:cBhvr>
                                        <p:cTn id="89" dur="200"/>
                                        <p:tgtEl>
                                          <p:spTgt spid="108"/>
                                        </p:tgtEl>
                                        <p:attrNameLst>
                                          <p:attrName>ppt_y</p:attrName>
                                        </p:attrNameLst>
                                      </p:cBhvr>
                                      <p:tavLst>
                                        <p:tav tm="0">
                                          <p:val>
                                            <p:strVal val="ppt_y"/>
                                          </p:val>
                                        </p:tav>
                                        <p:tav tm="100000">
                                          <p:val>
                                            <p:strVal val="ppt_y+.1"/>
                                          </p:val>
                                        </p:tav>
                                      </p:tavLst>
                                    </p:anim>
                                    <p:set>
                                      <p:cBhvr>
                                        <p:cTn id="90" dur="1" fill="hold">
                                          <p:stCondLst>
                                            <p:cond delay="199"/>
                                          </p:stCondLst>
                                        </p:cTn>
                                        <p:tgtEl>
                                          <p:spTgt spid="108"/>
                                        </p:tgtEl>
                                        <p:attrNameLst>
                                          <p:attrName>style.visibility</p:attrName>
                                        </p:attrNameLst>
                                      </p:cBhvr>
                                      <p:to>
                                        <p:strVal val="hidden"/>
                                      </p:to>
                                    </p:set>
                                  </p:childTnLst>
                                </p:cTn>
                              </p:par>
                              <p:par>
                                <p:cTn id="91" presetID="42" presetClass="exit" presetSubtype="0" fill="hold" grpId="1" nodeType="withEffect">
                                  <p:stCondLst>
                                    <p:cond delay="0"/>
                                  </p:stCondLst>
                                  <p:childTnLst>
                                    <p:animEffect transition="out" filter="fade">
                                      <p:cBhvr>
                                        <p:cTn id="92" dur="200"/>
                                        <p:tgtEl>
                                          <p:spTgt spid="83"/>
                                        </p:tgtEl>
                                      </p:cBhvr>
                                    </p:animEffect>
                                    <p:anim calcmode="lin" valueType="num">
                                      <p:cBhvr>
                                        <p:cTn id="93" dur="200"/>
                                        <p:tgtEl>
                                          <p:spTgt spid="83"/>
                                        </p:tgtEl>
                                        <p:attrNameLst>
                                          <p:attrName>ppt_x</p:attrName>
                                        </p:attrNameLst>
                                      </p:cBhvr>
                                      <p:tavLst>
                                        <p:tav tm="0">
                                          <p:val>
                                            <p:strVal val="ppt_x"/>
                                          </p:val>
                                        </p:tav>
                                        <p:tav tm="100000">
                                          <p:val>
                                            <p:strVal val="ppt_x"/>
                                          </p:val>
                                        </p:tav>
                                      </p:tavLst>
                                    </p:anim>
                                    <p:anim calcmode="lin" valueType="num">
                                      <p:cBhvr>
                                        <p:cTn id="94" dur="200"/>
                                        <p:tgtEl>
                                          <p:spTgt spid="83"/>
                                        </p:tgtEl>
                                        <p:attrNameLst>
                                          <p:attrName>ppt_y</p:attrName>
                                        </p:attrNameLst>
                                      </p:cBhvr>
                                      <p:tavLst>
                                        <p:tav tm="0">
                                          <p:val>
                                            <p:strVal val="ppt_y"/>
                                          </p:val>
                                        </p:tav>
                                        <p:tav tm="100000">
                                          <p:val>
                                            <p:strVal val="ppt_y+.1"/>
                                          </p:val>
                                        </p:tav>
                                      </p:tavLst>
                                    </p:anim>
                                    <p:set>
                                      <p:cBhvr>
                                        <p:cTn id="95" dur="1" fill="hold">
                                          <p:stCondLst>
                                            <p:cond delay="199"/>
                                          </p:stCondLst>
                                        </p:cTn>
                                        <p:tgtEl>
                                          <p:spTgt spid="83"/>
                                        </p:tgtEl>
                                        <p:attrNameLst>
                                          <p:attrName>style.visibility</p:attrName>
                                        </p:attrNameLst>
                                      </p:cBhvr>
                                      <p:to>
                                        <p:strVal val="hidden"/>
                                      </p:to>
                                    </p:set>
                                  </p:childTnLst>
                                </p:cTn>
                              </p:par>
                              <p:par>
                                <p:cTn id="96" presetID="42" presetClass="exit" presetSubtype="0" fill="hold" grpId="1" nodeType="withEffect">
                                  <p:stCondLst>
                                    <p:cond delay="0"/>
                                  </p:stCondLst>
                                  <p:childTnLst>
                                    <p:animEffect transition="out" filter="fade">
                                      <p:cBhvr>
                                        <p:cTn id="97" dur="200"/>
                                        <p:tgtEl>
                                          <p:spTgt spid="87"/>
                                        </p:tgtEl>
                                      </p:cBhvr>
                                    </p:animEffect>
                                    <p:anim calcmode="lin" valueType="num">
                                      <p:cBhvr>
                                        <p:cTn id="98" dur="200"/>
                                        <p:tgtEl>
                                          <p:spTgt spid="87"/>
                                        </p:tgtEl>
                                        <p:attrNameLst>
                                          <p:attrName>ppt_x</p:attrName>
                                        </p:attrNameLst>
                                      </p:cBhvr>
                                      <p:tavLst>
                                        <p:tav tm="0">
                                          <p:val>
                                            <p:strVal val="ppt_x"/>
                                          </p:val>
                                        </p:tav>
                                        <p:tav tm="100000">
                                          <p:val>
                                            <p:strVal val="ppt_x"/>
                                          </p:val>
                                        </p:tav>
                                      </p:tavLst>
                                    </p:anim>
                                    <p:anim calcmode="lin" valueType="num">
                                      <p:cBhvr>
                                        <p:cTn id="99" dur="200"/>
                                        <p:tgtEl>
                                          <p:spTgt spid="87"/>
                                        </p:tgtEl>
                                        <p:attrNameLst>
                                          <p:attrName>ppt_y</p:attrName>
                                        </p:attrNameLst>
                                      </p:cBhvr>
                                      <p:tavLst>
                                        <p:tav tm="0">
                                          <p:val>
                                            <p:strVal val="ppt_y"/>
                                          </p:val>
                                        </p:tav>
                                        <p:tav tm="100000">
                                          <p:val>
                                            <p:strVal val="ppt_y+.1"/>
                                          </p:val>
                                        </p:tav>
                                      </p:tavLst>
                                    </p:anim>
                                    <p:set>
                                      <p:cBhvr>
                                        <p:cTn id="100" dur="1" fill="hold">
                                          <p:stCondLst>
                                            <p:cond delay="199"/>
                                          </p:stCondLst>
                                        </p:cTn>
                                        <p:tgtEl>
                                          <p:spTgt spid="87"/>
                                        </p:tgtEl>
                                        <p:attrNameLst>
                                          <p:attrName>style.visibility</p:attrName>
                                        </p:attrNameLst>
                                      </p:cBhvr>
                                      <p:to>
                                        <p:strVal val="hidden"/>
                                      </p:to>
                                    </p:set>
                                  </p:childTnLst>
                                </p:cTn>
                              </p:par>
                              <p:par>
                                <p:cTn id="101" presetID="42" presetClass="exit" presetSubtype="0" fill="hold" grpId="1" nodeType="withEffect">
                                  <p:stCondLst>
                                    <p:cond delay="0"/>
                                  </p:stCondLst>
                                  <p:childTnLst>
                                    <p:animEffect transition="out" filter="fade">
                                      <p:cBhvr>
                                        <p:cTn id="102" dur="200"/>
                                        <p:tgtEl>
                                          <p:spTgt spid="86"/>
                                        </p:tgtEl>
                                      </p:cBhvr>
                                    </p:animEffect>
                                    <p:anim calcmode="lin" valueType="num">
                                      <p:cBhvr>
                                        <p:cTn id="103" dur="200"/>
                                        <p:tgtEl>
                                          <p:spTgt spid="86"/>
                                        </p:tgtEl>
                                        <p:attrNameLst>
                                          <p:attrName>ppt_x</p:attrName>
                                        </p:attrNameLst>
                                      </p:cBhvr>
                                      <p:tavLst>
                                        <p:tav tm="0">
                                          <p:val>
                                            <p:strVal val="ppt_x"/>
                                          </p:val>
                                        </p:tav>
                                        <p:tav tm="100000">
                                          <p:val>
                                            <p:strVal val="ppt_x"/>
                                          </p:val>
                                        </p:tav>
                                      </p:tavLst>
                                    </p:anim>
                                    <p:anim calcmode="lin" valueType="num">
                                      <p:cBhvr>
                                        <p:cTn id="104" dur="200"/>
                                        <p:tgtEl>
                                          <p:spTgt spid="86"/>
                                        </p:tgtEl>
                                        <p:attrNameLst>
                                          <p:attrName>ppt_y</p:attrName>
                                        </p:attrNameLst>
                                      </p:cBhvr>
                                      <p:tavLst>
                                        <p:tav tm="0">
                                          <p:val>
                                            <p:strVal val="ppt_y"/>
                                          </p:val>
                                        </p:tav>
                                        <p:tav tm="100000">
                                          <p:val>
                                            <p:strVal val="ppt_y+.1"/>
                                          </p:val>
                                        </p:tav>
                                      </p:tavLst>
                                    </p:anim>
                                    <p:set>
                                      <p:cBhvr>
                                        <p:cTn id="105" dur="1" fill="hold">
                                          <p:stCondLst>
                                            <p:cond delay="199"/>
                                          </p:stCondLst>
                                        </p:cTn>
                                        <p:tgtEl>
                                          <p:spTgt spid="86"/>
                                        </p:tgtEl>
                                        <p:attrNameLst>
                                          <p:attrName>style.visibility</p:attrName>
                                        </p:attrNameLst>
                                      </p:cBhvr>
                                      <p:to>
                                        <p:strVal val="hidden"/>
                                      </p:to>
                                    </p:set>
                                  </p:childTnLst>
                                </p:cTn>
                              </p:par>
                              <p:par>
                                <p:cTn id="106" presetID="42" presetClass="exit" presetSubtype="0" fill="hold" grpId="1" nodeType="withEffect">
                                  <p:stCondLst>
                                    <p:cond delay="0"/>
                                  </p:stCondLst>
                                  <p:childTnLst>
                                    <p:animEffect transition="out" filter="fade">
                                      <p:cBhvr>
                                        <p:cTn id="107" dur="200"/>
                                        <p:tgtEl>
                                          <p:spTgt spid="102"/>
                                        </p:tgtEl>
                                      </p:cBhvr>
                                    </p:animEffect>
                                    <p:anim calcmode="lin" valueType="num">
                                      <p:cBhvr>
                                        <p:cTn id="108" dur="200"/>
                                        <p:tgtEl>
                                          <p:spTgt spid="102"/>
                                        </p:tgtEl>
                                        <p:attrNameLst>
                                          <p:attrName>ppt_x</p:attrName>
                                        </p:attrNameLst>
                                      </p:cBhvr>
                                      <p:tavLst>
                                        <p:tav tm="0">
                                          <p:val>
                                            <p:strVal val="ppt_x"/>
                                          </p:val>
                                        </p:tav>
                                        <p:tav tm="100000">
                                          <p:val>
                                            <p:strVal val="ppt_x"/>
                                          </p:val>
                                        </p:tav>
                                      </p:tavLst>
                                    </p:anim>
                                    <p:anim calcmode="lin" valueType="num">
                                      <p:cBhvr>
                                        <p:cTn id="109" dur="200"/>
                                        <p:tgtEl>
                                          <p:spTgt spid="102"/>
                                        </p:tgtEl>
                                        <p:attrNameLst>
                                          <p:attrName>ppt_y</p:attrName>
                                        </p:attrNameLst>
                                      </p:cBhvr>
                                      <p:tavLst>
                                        <p:tav tm="0">
                                          <p:val>
                                            <p:strVal val="ppt_y"/>
                                          </p:val>
                                        </p:tav>
                                        <p:tav tm="100000">
                                          <p:val>
                                            <p:strVal val="ppt_y+.1"/>
                                          </p:val>
                                        </p:tav>
                                      </p:tavLst>
                                    </p:anim>
                                    <p:set>
                                      <p:cBhvr>
                                        <p:cTn id="110" dur="1" fill="hold">
                                          <p:stCondLst>
                                            <p:cond delay="199"/>
                                          </p:stCondLst>
                                        </p:cTn>
                                        <p:tgtEl>
                                          <p:spTgt spid="102"/>
                                        </p:tgtEl>
                                        <p:attrNameLst>
                                          <p:attrName>style.visibility</p:attrName>
                                        </p:attrNameLst>
                                      </p:cBhvr>
                                      <p:to>
                                        <p:strVal val="hidden"/>
                                      </p:to>
                                    </p:set>
                                  </p:childTnLst>
                                </p:cTn>
                              </p:par>
                              <p:par>
                                <p:cTn id="111" presetID="42" presetClass="exit" presetSubtype="0" fill="hold" grpId="1" nodeType="withEffect">
                                  <p:stCondLst>
                                    <p:cond delay="0"/>
                                  </p:stCondLst>
                                  <p:childTnLst>
                                    <p:animEffect transition="out" filter="fade">
                                      <p:cBhvr>
                                        <p:cTn id="112" dur="200"/>
                                        <p:tgtEl>
                                          <p:spTgt spid="107"/>
                                        </p:tgtEl>
                                      </p:cBhvr>
                                    </p:animEffect>
                                    <p:anim calcmode="lin" valueType="num">
                                      <p:cBhvr>
                                        <p:cTn id="113" dur="200"/>
                                        <p:tgtEl>
                                          <p:spTgt spid="107"/>
                                        </p:tgtEl>
                                        <p:attrNameLst>
                                          <p:attrName>ppt_x</p:attrName>
                                        </p:attrNameLst>
                                      </p:cBhvr>
                                      <p:tavLst>
                                        <p:tav tm="0">
                                          <p:val>
                                            <p:strVal val="ppt_x"/>
                                          </p:val>
                                        </p:tav>
                                        <p:tav tm="100000">
                                          <p:val>
                                            <p:strVal val="ppt_x"/>
                                          </p:val>
                                        </p:tav>
                                      </p:tavLst>
                                    </p:anim>
                                    <p:anim calcmode="lin" valueType="num">
                                      <p:cBhvr>
                                        <p:cTn id="114" dur="200"/>
                                        <p:tgtEl>
                                          <p:spTgt spid="107"/>
                                        </p:tgtEl>
                                        <p:attrNameLst>
                                          <p:attrName>ppt_y</p:attrName>
                                        </p:attrNameLst>
                                      </p:cBhvr>
                                      <p:tavLst>
                                        <p:tav tm="0">
                                          <p:val>
                                            <p:strVal val="ppt_y"/>
                                          </p:val>
                                        </p:tav>
                                        <p:tav tm="100000">
                                          <p:val>
                                            <p:strVal val="ppt_y+.1"/>
                                          </p:val>
                                        </p:tav>
                                      </p:tavLst>
                                    </p:anim>
                                    <p:set>
                                      <p:cBhvr>
                                        <p:cTn id="115" dur="1" fill="hold">
                                          <p:stCondLst>
                                            <p:cond delay="199"/>
                                          </p:stCondLst>
                                        </p:cTn>
                                        <p:tgtEl>
                                          <p:spTgt spid="107"/>
                                        </p:tgtEl>
                                        <p:attrNameLst>
                                          <p:attrName>style.visibility</p:attrName>
                                        </p:attrNameLst>
                                      </p:cBhvr>
                                      <p:to>
                                        <p:strVal val="hidden"/>
                                      </p:to>
                                    </p:set>
                                  </p:childTnLst>
                                </p:cTn>
                              </p:par>
                              <p:par>
                                <p:cTn id="116" presetID="42" presetClass="exit" presetSubtype="0" fill="hold" grpId="1" nodeType="withEffect">
                                  <p:stCondLst>
                                    <p:cond delay="0"/>
                                  </p:stCondLst>
                                  <p:childTnLst>
                                    <p:animEffect transition="out" filter="fade">
                                      <p:cBhvr>
                                        <p:cTn id="117" dur="200"/>
                                        <p:tgtEl>
                                          <p:spTgt spid="109"/>
                                        </p:tgtEl>
                                      </p:cBhvr>
                                    </p:animEffect>
                                    <p:anim calcmode="lin" valueType="num">
                                      <p:cBhvr>
                                        <p:cTn id="118" dur="200"/>
                                        <p:tgtEl>
                                          <p:spTgt spid="109"/>
                                        </p:tgtEl>
                                        <p:attrNameLst>
                                          <p:attrName>ppt_x</p:attrName>
                                        </p:attrNameLst>
                                      </p:cBhvr>
                                      <p:tavLst>
                                        <p:tav tm="0">
                                          <p:val>
                                            <p:strVal val="ppt_x"/>
                                          </p:val>
                                        </p:tav>
                                        <p:tav tm="100000">
                                          <p:val>
                                            <p:strVal val="ppt_x"/>
                                          </p:val>
                                        </p:tav>
                                      </p:tavLst>
                                    </p:anim>
                                    <p:anim calcmode="lin" valueType="num">
                                      <p:cBhvr>
                                        <p:cTn id="119" dur="200"/>
                                        <p:tgtEl>
                                          <p:spTgt spid="109"/>
                                        </p:tgtEl>
                                        <p:attrNameLst>
                                          <p:attrName>ppt_y</p:attrName>
                                        </p:attrNameLst>
                                      </p:cBhvr>
                                      <p:tavLst>
                                        <p:tav tm="0">
                                          <p:val>
                                            <p:strVal val="ppt_y"/>
                                          </p:val>
                                        </p:tav>
                                        <p:tav tm="100000">
                                          <p:val>
                                            <p:strVal val="ppt_y+.1"/>
                                          </p:val>
                                        </p:tav>
                                      </p:tavLst>
                                    </p:anim>
                                    <p:set>
                                      <p:cBhvr>
                                        <p:cTn id="120" dur="1" fill="hold">
                                          <p:stCondLst>
                                            <p:cond delay="199"/>
                                          </p:stCondLst>
                                        </p:cTn>
                                        <p:tgtEl>
                                          <p:spTgt spid="109"/>
                                        </p:tgtEl>
                                        <p:attrNameLst>
                                          <p:attrName>style.visibility</p:attrName>
                                        </p:attrNameLst>
                                      </p:cBhvr>
                                      <p:to>
                                        <p:strVal val="hidden"/>
                                      </p:to>
                                    </p:set>
                                  </p:childTnLst>
                                </p:cTn>
                              </p:par>
                            </p:childTnLst>
                          </p:cTn>
                        </p:par>
                        <p:par>
                          <p:cTn id="121" fill="hold">
                            <p:stCondLst>
                              <p:cond delay="200"/>
                            </p:stCondLst>
                            <p:childTnLst>
                              <p:par>
                                <p:cTn id="122" presetID="2" presetClass="exit" presetSubtype="2" accel="56000" fill="hold" nodeType="afterEffect">
                                  <p:stCondLst>
                                    <p:cond delay="0"/>
                                  </p:stCondLst>
                                  <p:childTnLst>
                                    <p:anim calcmode="lin" valueType="num">
                                      <p:cBhvr additive="base">
                                        <p:cTn id="123" dur="500"/>
                                        <p:tgtEl>
                                          <p:spTgt spid="58"/>
                                        </p:tgtEl>
                                        <p:attrNameLst>
                                          <p:attrName>ppt_x</p:attrName>
                                        </p:attrNameLst>
                                      </p:cBhvr>
                                      <p:tavLst>
                                        <p:tav tm="0">
                                          <p:val>
                                            <p:strVal val="ppt_x"/>
                                          </p:val>
                                        </p:tav>
                                        <p:tav tm="100000">
                                          <p:val>
                                            <p:strVal val="1+ppt_w/2"/>
                                          </p:val>
                                        </p:tav>
                                      </p:tavLst>
                                    </p:anim>
                                    <p:anim calcmode="lin" valueType="num">
                                      <p:cBhvr additive="base">
                                        <p:cTn id="124" dur="500"/>
                                        <p:tgtEl>
                                          <p:spTgt spid="58"/>
                                        </p:tgtEl>
                                        <p:attrNameLst>
                                          <p:attrName>ppt_y</p:attrName>
                                        </p:attrNameLst>
                                      </p:cBhvr>
                                      <p:tavLst>
                                        <p:tav tm="0">
                                          <p:val>
                                            <p:strVal val="ppt_y"/>
                                          </p:val>
                                        </p:tav>
                                        <p:tav tm="100000">
                                          <p:val>
                                            <p:strVal val="ppt_y"/>
                                          </p:val>
                                        </p:tav>
                                      </p:tavLst>
                                    </p:anim>
                                    <p:set>
                                      <p:cBhvr>
                                        <p:cTn id="125" dur="1" fill="hold">
                                          <p:stCondLst>
                                            <p:cond delay="499"/>
                                          </p:stCondLst>
                                        </p:cTn>
                                        <p:tgtEl>
                                          <p:spTgt spid="5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animBg="1"/>
      <p:bldP spid="69" grpId="1" animBg="1"/>
      <p:bldP spid="85" grpId="0" animBg="1" autoUpdateAnimBg="0"/>
      <p:bldP spid="85" grpId="1" animBg="1"/>
      <p:bldP spid="83" grpId="0"/>
      <p:bldP spid="83" grpId="1"/>
      <p:bldP spid="86" grpId="0"/>
      <p:bldP spid="86" grpId="1"/>
      <p:bldP spid="87" grpId="0"/>
      <p:bldP spid="87" grpId="1"/>
      <p:bldP spid="101" grpId="0"/>
      <p:bldP spid="101" grpId="1"/>
      <p:bldP spid="102" grpId="0"/>
      <p:bldP spid="102" grpId="1"/>
      <p:bldP spid="107" grpId="0"/>
      <p:bldP spid="107" grpId="1"/>
      <p:bldP spid="108" grpId="0"/>
      <p:bldP spid="108" grpId="1"/>
      <p:bldP spid="109" grpId="0"/>
      <p:bldP spid="109" grpId="1"/>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lumMod val="85000"/>
            <a:alpha val="24000"/>
          </a:schemeClr>
        </a:solidFill>
        <a:effectLst/>
      </p:bgPr>
    </p:bg>
    <p:spTree>
      <p:nvGrpSpPr>
        <p:cNvPr id="1" name=""/>
        <p:cNvGrpSpPr/>
        <p:nvPr/>
      </p:nvGrpSpPr>
      <p:grpSpPr>
        <a:xfrm>
          <a:off x="0" y="0"/>
          <a:ext cx="0" cy="0"/>
          <a:chOff x="0" y="0"/>
          <a:chExt cx="0" cy="0"/>
        </a:xfrm>
      </p:grpSpPr>
      <p:grpSp>
        <p:nvGrpSpPr>
          <p:cNvPr id="41" name="组合 40"/>
          <p:cNvGrpSpPr/>
          <p:nvPr/>
        </p:nvGrpSpPr>
        <p:grpSpPr>
          <a:xfrm>
            <a:off x="159723" y="933524"/>
            <a:ext cx="3835237" cy="3619186"/>
            <a:chOff x="157477" y="1133740"/>
            <a:chExt cx="3835237" cy="3619186"/>
          </a:xfrm>
        </p:grpSpPr>
        <p:sp>
          <p:nvSpPr>
            <p:cNvPr id="29" name="矩形 28"/>
            <p:cNvSpPr/>
            <p:nvPr/>
          </p:nvSpPr>
          <p:spPr>
            <a:xfrm>
              <a:off x="158955" y="1133740"/>
              <a:ext cx="3833759" cy="3619185"/>
            </a:xfrm>
            <a:prstGeom prst="rect">
              <a:avLst/>
            </a:prstGeom>
            <a:solidFill>
              <a:srgbClr val="FFFF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p:cNvSpPr/>
            <p:nvPr/>
          </p:nvSpPr>
          <p:spPr>
            <a:xfrm>
              <a:off x="157477" y="4040067"/>
              <a:ext cx="3835237" cy="712859"/>
            </a:xfrm>
            <a:prstGeom prst="rect">
              <a:avLst/>
            </a:prstGeom>
            <a:solidFill>
              <a:srgbClr val="FFEB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等腰三角形 30"/>
            <p:cNvSpPr/>
            <p:nvPr/>
          </p:nvSpPr>
          <p:spPr>
            <a:xfrm flipH="1">
              <a:off x="3420934" y="4268236"/>
              <a:ext cx="263913" cy="230599"/>
            </a:xfrm>
            <a:prstGeom prst="triangle">
              <a:avLst/>
            </a:prstGeom>
            <a:solidFill>
              <a:srgbClr val="5E6060"/>
            </a:solidFill>
            <a:ln>
              <a:noFill/>
            </a:ln>
            <a:scene3d>
              <a:camera prst="orthographicFront">
                <a:rot lat="0" lon="0" rev="180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6" name="图片 3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46698" y="1838135"/>
              <a:ext cx="1595734" cy="1595734"/>
            </a:xfrm>
            <a:prstGeom prst="rect">
              <a:avLst/>
            </a:prstGeom>
          </p:spPr>
        </p:pic>
        <p:sp>
          <p:nvSpPr>
            <p:cNvPr id="39" name="文本框 38"/>
            <p:cNvSpPr txBox="1"/>
            <p:nvPr/>
          </p:nvSpPr>
          <p:spPr>
            <a:xfrm>
              <a:off x="360169" y="4228623"/>
              <a:ext cx="1742531" cy="400110"/>
            </a:xfrm>
            <a:prstGeom prst="rect">
              <a:avLst/>
            </a:prstGeom>
            <a:noFill/>
          </p:spPr>
          <p:txBody>
            <a:bodyPr wrap="square" rtlCol="0">
              <a:spAutoFit/>
            </a:bodyPr>
            <a:lstStyle/>
            <a:p>
              <a:r>
                <a:rPr lang="en-US" altLang="zh-CN" sz="2000" dirty="0" smtClean="0">
                  <a:solidFill>
                    <a:srgbClr val="5E6060"/>
                  </a:solidFill>
                  <a:latin typeface="Roboto" pitchFamily="2" charset="0"/>
                  <a:ea typeface="Roboto" pitchFamily="2" charset="0"/>
                </a:rPr>
                <a:t>Features</a:t>
              </a:r>
            </a:p>
          </p:txBody>
        </p:sp>
      </p:grpSp>
      <p:grpSp>
        <p:nvGrpSpPr>
          <p:cNvPr id="100" name="组合 99"/>
          <p:cNvGrpSpPr/>
          <p:nvPr/>
        </p:nvGrpSpPr>
        <p:grpSpPr>
          <a:xfrm>
            <a:off x="4178381" y="2945864"/>
            <a:ext cx="3835237" cy="3619186"/>
            <a:chOff x="4178381" y="3087247"/>
            <a:chExt cx="3835237" cy="3619186"/>
          </a:xfrm>
        </p:grpSpPr>
        <p:sp>
          <p:nvSpPr>
            <p:cNvPr id="45" name="矩形 44"/>
            <p:cNvSpPr/>
            <p:nvPr/>
          </p:nvSpPr>
          <p:spPr>
            <a:xfrm>
              <a:off x="4179859" y="3087247"/>
              <a:ext cx="3833759" cy="3619185"/>
            </a:xfrm>
            <a:prstGeom prst="rect">
              <a:avLst/>
            </a:prstGeom>
            <a:solidFill>
              <a:srgbClr val="BA68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nvSpPr>
          <p:spPr>
            <a:xfrm>
              <a:off x="4178381" y="5993574"/>
              <a:ext cx="3835237" cy="712859"/>
            </a:xfrm>
            <a:prstGeom prst="rect">
              <a:avLst/>
            </a:prstGeom>
            <a:solidFill>
              <a:srgbClr val="9C27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等腰三角形 46"/>
            <p:cNvSpPr/>
            <p:nvPr/>
          </p:nvSpPr>
          <p:spPr>
            <a:xfrm flipH="1">
              <a:off x="7441838" y="6221743"/>
              <a:ext cx="263913" cy="230599"/>
            </a:xfrm>
            <a:prstGeom prst="triangle">
              <a:avLst/>
            </a:prstGeom>
            <a:solidFill>
              <a:schemeClr val="bg1"/>
            </a:solidFill>
            <a:ln>
              <a:noFill/>
            </a:ln>
            <a:scene3d>
              <a:camera prst="orthographicFront">
                <a:rot lat="0" lon="0" rev="180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文本框 48"/>
            <p:cNvSpPr txBox="1"/>
            <p:nvPr/>
          </p:nvSpPr>
          <p:spPr>
            <a:xfrm>
              <a:off x="4384653" y="6149254"/>
              <a:ext cx="1921325" cy="400110"/>
            </a:xfrm>
            <a:prstGeom prst="rect">
              <a:avLst/>
            </a:prstGeom>
            <a:noFill/>
          </p:spPr>
          <p:txBody>
            <a:bodyPr wrap="square" rtlCol="0">
              <a:spAutoFit/>
            </a:bodyPr>
            <a:lstStyle/>
            <a:p>
              <a:r>
                <a:rPr lang="en-US" altLang="zh-CN" sz="2000" dirty="0" smtClean="0">
                  <a:solidFill>
                    <a:schemeClr val="bg1"/>
                  </a:solidFill>
                  <a:latin typeface="Roboto" pitchFamily="2" charset="0"/>
                  <a:ea typeface="Roboto" pitchFamily="2" charset="0"/>
                </a:rPr>
                <a:t>Display form</a:t>
              </a:r>
              <a:endParaRPr lang="zh-CN" altLang="en-US" sz="2000" dirty="0">
                <a:solidFill>
                  <a:schemeClr val="bg1"/>
                </a:solidFill>
                <a:latin typeface="Roboto" pitchFamily="2" charset="0"/>
                <a:ea typeface="Adobe 黑体 Std R" panose="020B0400000000000000" pitchFamily="34" charset="-122"/>
              </a:endParaRPr>
            </a:p>
          </p:txBody>
        </p:sp>
        <p:pic>
          <p:nvPicPr>
            <p:cNvPr id="56" name="图片 5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18176" y="3785418"/>
              <a:ext cx="1578869" cy="1578869"/>
            </a:xfrm>
            <a:prstGeom prst="rect">
              <a:avLst/>
            </a:prstGeom>
            <a:noFill/>
            <a:effectLst>
              <a:outerShdw blurRad="50800" dist="38100" dir="2700000" algn="tl" rotWithShape="0">
                <a:prstClr val="black">
                  <a:alpha val="40000"/>
                </a:prstClr>
              </a:outerShdw>
            </a:effectLst>
          </p:spPr>
        </p:pic>
      </p:grpSp>
      <p:grpSp>
        <p:nvGrpSpPr>
          <p:cNvPr id="103" name="组合 102"/>
          <p:cNvGrpSpPr/>
          <p:nvPr/>
        </p:nvGrpSpPr>
        <p:grpSpPr>
          <a:xfrm>
            <a:off x="8201391" y="933524"/>
            <a:ext cx="3835237" cy="3619186"/>
            <a:chOff x="8200620" y="1120347"/>
            <a:chExt cx="3835237" cy="3619186"/>
          </a:xfrm>
        </p:grpSpPr>
        <p:sp>
          <p:nvSpPr>
            <p:cNvPr id="51" name="矩形 50"/>
            <p:cNvSpPr/>
            <p:nvPr/>
          </p:nvSpPr>
          <p:spPr>
            <a:xfrm>
              <a:off x="8202098" y="1120347"/>
              <a:ext cx="3833759" cy="3619185"/>
            </a:xfrm>
            <a:prstGeom prst="rect">
              <a:avLst/>
            </a:prstGeom>
            <a:solidFill>
              <a:srgbClr val="83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矩形 51"/>
            <p:cNvSpPr/>
            <p:nvPr/>
          </p:nvSpPr>
          <p:spPr>
            <a:xfrm>
              <a:off x="8200620" y="4026674"/>
              <a:ext cx="3835237" cy="712859"/>
            </a:xfrm>
            <a:prstGeom prst="rect">
              <a:avLst/>
            </a:prstGeom>
            <a:solidFill>
              <a:srgbClr val="03A9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等腰三角形 52"/>
            <p:cNvSpPr/>
            <p:nvPr/>
          </p:nvSpPr>
          <p:spPr>
            <a:xfrm flipH="1">
              <a:off x="11464077" y="4254843"/>
              <a:ext cx="263913" cy="230599"/>
            </a:xfrm>
            <a:prstGeom prst="triangle">
              <a:avLst/>
            </a:prstGeom>
            <a:solidFill>
              <a:schemeClr val="bg1"/>
            </a:solidFill>
            <a:ln>
              <a:noFill/>
            </a:ln>
            <a:scene3d>
              <a:camera prst="orthographicFront">
                <a:rot lat="0" lon="0" rev="180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文本框 54"/>
            <p:cNvSpPr txBox="1"/>
            <p:nvPr/>
          </p:nvSpPr>
          <p:spPr>
            <a:xfrm>
              <a:off x="8406891" y="4182354"/>
              <a:ext cx="1739559" cy="400110"/>
            </a:xfrm>
            <a:prstGeom prst="rect">
              <a:avLst/>
            </a:prstGeom>
            <a:noFill/>
          </p:spPr>
          <p:txBody>
            <a:bodyPr wrap="square" rtlCol="0">
              <a:spAutoFit/>
            </a:bodyPr>
            <a:lstStyle/>
            <a:p>
              <a:r>
                <a:rPr lang="en-US" altLang="zh-CN" sz="2000" dirty="0" smtClean="0">
                  <a:solidFill>
                    <a:schemeClr val="bg1"/>
                  </a:solidFill>
                  <a:latin typeface="Adobe 黑体 Std R" panose="020B0400000000000000" pitchFamily="34" charset="-122"/>
                  <a:ea typeface="Adobe 黑体 Std R" panose="020B0400000000000000" pitchFamily="34" charset="-122"/>
                </a:rPr>
                <a:t>Details</a:t>
              </a:r>
              <a:endParaRPr lang="zh-CN" altLang="en-US" sz="2000" dirty="0">
                <a:solidFill>
                  <a:schemeClr val="bg1"/>
                </a:solidFill>
                <a:latin typeface="Adobe 黑体 Std R" panose="020B0400000000000000" pitchFamily="34" charset="-122"/>
                <a:ea typeface="Adobe 黑体 Std R" panose="020B0400000000000000" pitchFamily="34" charset="-122"/>
              </a:endParaRPr>
            </a:p>
          </p:txBody>
        </p:sp>
        <p:pic>
          <p:nvPicPr>
            <p:cNvPr id="57" name="图片 5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276670" y="1738492"/>
              <a:ext cx="1577348" cy="1577348"/>
            </a:xfrm>
            <a:prstGeom prst="rect">
              <a:avLst/>
            </a:prstGeom>
            <a:effectLst>
              <a:outerShdw blurRad="76200" dist="38100" dir="2700000" algn="tl" rotWithShape="0">
                <a:prstClr val="black">
                  <a:alpha val="47000"/>
                </a:prstClr>
              </a:outerShdw>
            </a:effectLst>
          </p:spPr>
        </p:pic>
      </p:grpSp>
      <p:grpSp>
        <p:nvGrpSpPr>
          <p:cNvPr id="99" name="组合 98"/>
          <p:cNvGrpSpPr/>
          <p:nvPr/>
        </p:nvGrpSpPr>
        <p:grpSpPr>
          <a:xfrm>
            <a:off x="156143" y="4753831"/>
            <a:ext cx="3835237" cy="1811220"/>
            <a:chOff x="154664" y="4895213"/>
            <a:chExt cx="3835237" cy="1811220"/>
          </a:xfrm>
        </p:grpSpPr>
        <p:sp>
          <p:nvSpPr>
            <p:cNvPr id="60" name="矩形 59"/>
            <p:cNvSpPr/>
            <p:nvPr/>
          </p:nvSpPr>
          <p:spPr>
            <a:xfrm>
              <a:off x="156142" y="4895213"/>
              <a:ext cx="3833759" cy="1811219"/>
            </a:xfrm>
            <a:prstGeom prst="rect">
              <a:avLst/>
            </a:prstGeom>
            <a:solidFill>
              <a:srgbClr val="B388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矩形 60"/>
            <p:cNvSpPr/>
            <p:nvPr/>
          </p:nvSpPr>
          <p:spPr>
            <a:xfrm>
              <a:off x="154664" y="5993574"/>
              <a:ext cx="3835237" cy="712859"/>
            </a:xfrm>
            <a:prstGeom prst="rect">
              <a:avLst/>
            </a:prstGeom>
            <a:solidFill>
              <a:srgbClr val="7E57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等腰三角形 61"/>
            <p:cNvSpPr/>
            <p:nvPr/>
          </p:nvSpPr>
          <p:spPr>
            <a:xfrm flipH="1">
              <a:off x="3418121" y="6221743"/>
              <a:ext cx="263913" cy="230599"/>
            </a:xfrm>
            <a:prstGeom prst="triangle">
              <a:avLst/>
            </a:prstGeom>
            <a:solidFill>
              <a:schemeClr val="bg1"/>
            </a:solidFill>
            <a:ln>
              <a:noFill/>
            </a:ln>
            <a:scene3d>
              <a:camera prst="orthographicFront">
                <a:rot lat="0" lon="0" rev="180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文本框 63"/>
            <p:cNvSpPr txBox="1"/>
            <p:nvPr/>
          </p:nvSpPr>
          <p:spPr>
            <a:xfrm>
              <a:off x="360936" y="6149254"/>
              <a:ext cx="1589541" cy="400110"/>
            </a:xfrm>
            <a:prstGeom prst="rect">
              <a:avLst/>
            </a:prstGeom>
            <a:noFill/>
          </p:spPr>
          <p:txBody>
            <a:bodyPr wrap="square" rtlCol="0">
              <a:spAutoFit/>
            </a:bodyPr>
            <a:lstStyle/>
            <a:p>
              <a:r>
                <a:rPr lang="en-US" altLang="zh-CN" sz="2000" dirty="0">
                  <a:solidFill>
                    <a:schemeClr val="bg1"/>
                  </a:solidFill>
                  <a:latin typeface="Roboto" pitchFamily="2" charset="0"/>
                  <a:ea typeface="Roboto" pitchFamily="2" charset="0"/>
                </a:rPr>
                <a:t>Registration</a:t>
              </a:r>
              <a:endParaRPr lang="zh-CN" altLang="en-US" sz="2000" dirty="0">
                <a:solidFill>
                  <a:schemeClr val="bg1"/>
                </a:solidFill>
                <a:latin typeface="Roboto" pitchFamily="2" charset="0"/>
                <a:ea typeface="Adobe 黑体 Std R" panose="020B0400000000000000" pitchFamily="34" charset="-122"/>
              </a:endParaRPr>
            </a:p>
          </p:txBody>
        </p:sp>
        <p:pic>
          <p:nvPicPr>
            <p:cNvPr id="71" name="图片 7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589073" y="5023968"/>
              <a:ext cx="905494" cy="905494"/>
            </a:xfrm>
            <a:prstGeom prst="rect">
              <a:avLst/>
            </a:prstGeom>
          </p:spPr>
        </p:pic>
      </p:grpSp>
      <p:grpSp>
        <p:nvGrpSpPr>
          <p:cNvPr id="106" name="组合 105"/>
          <p:cNvGrpSpPr/>
          <p:nvPr/>
        </p:nvGrpSpPr>
        <p:grpSpPr>
          <a:xfrm>
            <a:off x="4185689" y="936066"/>
            <a:ext cx="3826451" cy="1811220"/>
            <a:chOff x="4185689" y="1034542"/>
            <a:chExt cx="3826451" cy="1811220"/>
          </a:xfrm>
        </p:grpSpPr>
        <p:sp>
          <p:nvSpPr>
            <p:cNvPr id="79" name="矩形 78"/>
            <p:cNvSpPr/>
            <p:nvPr/>
          </p:nvSpPr>
          <p:spPr>
            <a:xfrm>
              <a:off x="4185689" y="1034542"/>
              <a:ext cx="3826451" cy="1811219"/>
            </a:xfrm>
            <a:prstGeom prst="rect">
              <a:avLst/>
            </a:prstGeom>
            <a:solidFill>
              <a:srgbClr val="FF8A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0" name="矩形 79"/>
            <p:cNvSpPr/>
            <p:nvPr/>
          </p:nvSpPr>
          <p:spPr>
            <a:xfrm>
              <a:off x="4185689" y="2132903"/>
              <a:ext cx="3826451" cy="712859"/>
            </a:xfrm>
            <a:prstGeom prst="rect">
              <a:avLst/>
            </a:prstGeom>
            <a:solidFill>
              <a:srgbClr val="FF53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 name="等腰三角形 80"/>
            <p:cNvSpPr/>
            <p:nvPr/>
          </p:nvSpPr>
          <p:spPr>
            <a:xfrm flipH="1">
              <a:off x="7505738" y="2361072"/>
              <a:ext cx="263913" cy="230599"/>
            </a:xfrm>
            <a:prstGeom prst="triangle">
              <a:avLst/>
            </a:prstGeom>
            <a:solidFill>
              <a:schemeClr val="bg1"/>
            </a:solidFill>
            <a:ln>
              <a:noFill/>
            </a:ln>
            <a:scene3d>
              <a:camera prst="orthographicFront">
                <a:rot lat="0" lon="0" rev="180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 name="文本框 81"/>
            <p:cNvSpPr txBox="1"/>
            <p:nvPr/>
          </p:nvSpPr>
          <p:spPr>
            <a:xfrm>
              <a:off x="4346295" y="2276316"/>
              <a:ext cx="1904748" cy="400110"/>
            </a:xfrm>
            <a:prstGeom prst="rect">
              <a:avLst/>
            </a:prstGeom>
            <a:noFill/>
          </p:spPr>
          <p:txBody>
            <a:bodyPr wrap="square" rtlCol="0">
              <a:spAutoFit/>
            </a:bodyPr>
            <a:lstStyle/>
            <a:p>
              <a:r>
                <a:rPr lang="en-US" altLang="zh-CN" sz="2000" b="1" dirty="0" smtClean="0">
                  <a:solidFill>
                    <a:schemeClr val="bg1"/>
                  </a:solidFill>
                  <a:latin typeface="Roboto" pitchFamily="2" charset="0"/>
                  <a:ea typeface="Roboto" pitchFamily="2" charset="0"/>
                </a:rPr>
                <a:t>Administration</a:t>
              </a:r>
              <a:endParaRPr lang="en-US" altLang="zh-CN" sz="2000" b="1" dirty="0">
                <a:solidFill>
                  <a:schemeClr val="bg1"/>
                </a:solidFill>
                <a:latin typeface="Roboto" pitchFamily="2" charset="0"/>
                <a:ea typeface="Roboto" pitchFamily="2" charset="0"/>
              </a:endParaRPr>
            </a:p>
          </p:txBody>
        </p:sp>
        <p:pic>
          <p:nvPicPr>
            <p:cNvPr id="84" name="图片 83"/>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569315" y="1156180"/>
              <a:ext cx="877434" cy="877434"/>
            </a:xfrm>
            <a:prstGeom prst="rect">
              <a:avLst/>
            </a:prstGeom>
          </p:spPr>
        </p:pic>
      </p:grpSp>
      <p:grpSp>
        <p:nvGrpSpPr>
          <p:cNvPr id="104" name="组合 103"/>
          <p:cNvGrpSpPr/>
          <p:nvPr/>
        </p:nvGrpSpPr>
        <p:grpSpPr>
          <a:xfrm>
            <a:off x="8198679" y="4753829"/>
            <a:ext cx="1884795" cy="1811220"/>
            <a:chOff x="8201391" y="4895212"/>
            <a:chExt cx="1884795" cy="1811220"/>
          </a:xfrm>
        </p:grpSpPr>
        <p:sp>
          <p:nvSpPr>
            <p:cNvPr id="88" name="矩形 87"/>
            <p:cNvSpPr/>
            <p:nvPr/>
          </p:nvSpPr>
          <p:spPr>
            <a:xfrm>
              <a:off x="8202870" y="4895212"/>
              <a:ext cx="1883316" cy="1811219"/>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 name="矩形 88"/>
            <p:cNvSpPr/>
            <p:nvPr/>
          </p:nvSpPr>
          <p:spPr>
            <a:xfrm>
              <a:off x="8201391" y="5993573"/>
              <a:ext cx="1884795" cy="712859"/>
            </a:xfrm>
            <a:prstGeom prst="rect">
              <a:avLst/>
            </a:prstGeom>
            <a:solidFill>
              <a:srgbClr val="9999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0" name="等腰三角形 89"/>
            <p:cNvSpPr/>
            <p:nvPr/>
          </p:nvSpPr>
          <p:spPr>
            <a:xfrm flipH="1">
              <a:off x="9579784" y="6221742"/>
              <a:ext cx="263913" cy="230599"/>
            </a:xfrm>
            <a:prstGeom prst="triangle">
              <a:avLst/>
            </a:prstGeom>
            <a:solidFill>
              <a:schemeClr val="bg1"/>
            </a:solidFill>
            <a:ln>
              <a:noFill/>
            </a:ln>
            <a:scene3d>
              <a:camera prst="orthographicFront">
                <a:rot lat="0" lon="0" rev="180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1" name="文本框 90"/>
            <p:cNvSpPr txBox="1"/>
            <p:nvPr/>
          </p:nvSpPr>
          <p:spPr>
            <a:xfrm>
              <a:off x="8407662" y="6149253"/>
              <a:ext cx="1267429" cy="400110"/>
            </a:xfrm>
            <a:prstGeom prst="rect">
              <a:avLst/>
            </a:prstGeom>
            <a:noFill/>
          </p:spPr>
          <p:txBody>
            <a:bodyPr wrap="square" rtlCol="0">
              <a:spAutoFit/>
            </a:bodyPr>
            <a:lstStyle/>
            <a:p>
              <a:r>
                <a:rPr lang="en-US" altLang="zh-CN" sz="2000" dirty="0" smtClean="0">
                  <a:solidFill>
                    <a:schemeClr val="bg1"/>
                  </a:solidFill>
                  <a:latin typeface="Roboto" pitchFamily="2" charset="0"/>
                  <a:ea typeface="Roboto" pitchFamily="2" charset="0"/>
                </a:rPr>
                <a:t>Future</a:t>
              </a:r>
              <a:endParaRPr lang="zh-CN" altLang="en-US" sz="2000" dirty="0">
                <a:solidFill>
                  <a:schemeClr val="bg1"/>
                </a:solidFill>
                <a:latin typeface="Roboto" pitchFamily="2" charset="0"/>
                <a:ea typeface="Adobe 黑体 Std R" panose="020B0400000000000000" pitchFamily="34" charset="-122"/>
              </a:endParaRPr>
            </a:p>
          </p:txBody>
        </p:sp>
        <p:pic>
          <p:nvPicPr>
            <p:cNvPr id="93" name="图片 92"/>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8760073" y="5064340"/>
              <a:ext cx="824752" cy="824752"/>
            </a:xfrm>
            <a:prstGeom prst="rect">
              <a:avLst/>
            </a:prstGeom>
          </p:spPr>
        </p:pic>
      </p:grpSp>
      <p:grpSp>
        <p:nvGrpSpPr>
          <p:cNvPr id="105" name="组合 104"/>
          <p:cNvGrpSpPr/>
          <p:nvPr/>
        </p:nvGrpSpPr>
        <p:grpSpPr>
          <a:xfrm>
            <a:off x="10147222" y="4753828"/>
            <a:ext cx="1884795" cy="1811220"/>
            <a:chOff x="10157372" y="4895212"/>
            <a:chExt cx="1884795" cy="1811220"/>
          </a:xfrm>
        </p:grpSpPr>
        <p:sp>
          <p:nvSpPr>
            <p:cNvPr id="94" name="矩形 93"/>
            <p:cNvSpPr/>
            <p:nvPr/>
          </p:nvSpPr>
          <p:spPr>
            <a:xfrm>
              <a:off x="10158851" y="4895212"/>
              <a:ext cx="1883316" cy="1811219"/>
            </a:xfrm>
            <a:prstGeom prst="rect">
              <a:avLst/>
            </a:prstGeom>
            <a:solidFill>
              <a:srgbClr val="FFFF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5" name="矩形 94"/>
            <p:cNvSpPr/>
            <p:nvPr/>
          </p:nvSpPr>
          <p:spPr>
            <a:xfrm>
              <a:off x="10157372" y="5993573"/>
              <a:ext cx="1884795" cy="712859"/>
            </a:xfrm>
            <a:prstGeom prst="rect">
              <a:avLst/>
            </a:prstGeom>
            <a:solidFill>
              <a:srgbClr val="FFEB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6" name="等腰三角形 95"/>
            <p:cNvSpPr/>
            <p:nvPr/>
          </p:nvSpPr>
          <p:spPr>
            <a:xfrm flipH="1">
              <a:off x="11535765" y="6221742"/>
              <a:ext cx="263913" cy="230599"/>
            </a:xfrm>
            <a:prstGeom prst="triangle">
              <a:avLst/>
            </a:prstGeom>
            <a:solidFill>
              <a:srgbClr val="626061"/>
            </a:solidFill>
            <a:ln>
              <a:noFill/>
            </a:ln>
            <a:scene3d>
              <a:camera prst="orthographicFront">
                <a:rot lat="0" lon="0" rev="180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7" name="文本框 96"/>
            <p:cNvSpPr txBox="1"/>
            <p:nvPr/>
          </p:nvSpPr>
          <p:spPr>
            <a:xfrm>
              <a:off x="10363644" y="6149253"/>
              <a:ext cx="1073141" cy="400110"/>
            </a:xfrm>
            <a:prstGeom prst="rect">
              <a:avLst/>
            </a:prstGeom>
            <a:noFill/>
          </p:spPr>
          <p:txBody>
            <a:bodyPr wrap="square" rtlCol="0">
              <a:spAutoFit/>
            </a:bodyPr>
            <a:lstStyle/>
            <a:p>
              <a:r>
                <a:rPr lang="en-US" altLang="zh-CN" sz="2000" dirty="0" smtClean="0">
                  <a:solidFill>
                    <a:srgbClr val="626061"/>
                  </a:solidFill>
                  <a:latin typeface="Adobe 黑体 Std R" panose="020B0400000000000000" pitchFamily="34" charset="-122"/>
                  <a:ea typeface="Adobe 黑体 Std R" panose="020B0400000000000000" pitchFamily="34" charset="-122"/>
                </a:rPr>
                <a:t>ingress</a:t>
              </a:r>
              <a:endParaRPr lang="zh-CN" altLang="en-US" sz="2000" dirty="0">
                <a:solidFill>
                  <a:srgbClr val="626061"/>
                </a:solidFill>
                <a:latin typeface="Adobe 黑体 Std R" panose="020B0400000000000000" pitchFamily="34" charset="-122"/>
                <a:ea typeface="Adobe 黑体 Std R" panose="020B0400000000000000" pitchFamily="34" charset="-122"/>
              </a:endParaRPr>
            </a:p>
          </p:txBody>
        </p:sp>
        <p:pic>
          <p:nvPicPr>
            <p:cNvPr id="98" name="图片 97"/>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645038" y="5017922"/>
              <a:ext cx="897811" cy="897811"/>
            </a:xfrm>
            <a:prstGeom prst="rect">
              <a:avLst/>
            </a:prstGeom>
          </p:spPr>
        </p:pic>
      </p:grpSp>
      <p:grpSp>
        <p:nvGrpSpPr>
          <p:cNvPr id="70" name="组合 69"/>
          <p:cNvGrpSpPr/>
          <p:nvPr/>
        </p:nvGrpSpPr>
        <p:grpSpPr>
          <a:xfrm>
            <a:off x="11610" y="795923"/>
            <a:ext cx="12191999" cy="6138371"/>
            <a:chOff x="0" y="889014"/>
            <a:chExt cx="12191999" cy="5974818"/>
          </a:xfrm>
        </p:grpSpPr>
        <p:sp>
          <p:nvSpPr>
            <p:cNvPr id="72" name="矩形 71"/>
            <p:cNvSpPr/>
            <p:nvPr/>
          </p:nvSpPr>
          <p:spPr>
            <a:xfrm>
              <a:off x="0" y="889014"/>
              <a:ext cx="12191999" cy="5968985"/>
            </a:xfrm>
            <a:prstGeom prst="rect">
              <a:avLst/>
            </a:prstGeom>
            <a:solidFill>
              <a:srgbClr val="F5F5F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矩形 72"/>
            <p:cNvSpPr/>
            <p:nvPr/>
          </p:nvSpPr>
          <p:spPr>
            <a:xfrm>
              <a:off x="3668333" y="6084072"/>
              <a:ext cx="4853394" cy="779760"/>
            </a:xfrm>
            <a:prstGeom prst="rect">
              <a:avLst/>
            </a:prstGeom>
            <a:solidFill>
              <a:srgbClr val="999999"/>
            </a:solidFill>
            <a:ln>
              <a:noFill/>
            </a:ln>
            <a:effectLst>
              <a:outerShdw blurRad="50800" dist="25400" dir="5400000" sx="102000" sy="102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文本框 73"/>
            <p:cNvSpPr txBox="1"/>
            <p:nvPr/>
          </p:nvSpPr>
          <p:spPr>
            <a:xfrm>
              <a:off x="3932246" y="6212154"/>
              <a:ext cx="1882618" cy="584775"/>
            </a:xfrm>
            <a:prstGeom prst="rect">
              <a:avLst/>
            </a:prstGeom>
            <a:noFill/>
          </p:spPr>
          <p:txBody>
            <a:bodyPr wrap="square" rtlCol="0">
              <a:spAutoFit/>
            </a:bodyPr>
            <a:lstStyle/>
            <a:p>
              <a:r>
                <a:rPr lang="en-US" altLang="zh-CN" sz="3200" dirty="0">
                  <a:solidFill>
                    <a:schemeClr val="bg1"/>
                  </a:solidFill>
                  <a:latin typeface="Roboto" pitchFamily="2" charset="0"/>
                  <a:ea typeface="Roboto" pitchFamily="2" charset="0"/>
                </a:rPr>
                <a:t>Future</a:t>
              </a:r>
              <a:endParaRPr lang="en-US" altLang="zh-CN" sz="3200" dirty="0" smtClean="0">
                <a:solidFill>
                  <a:schemeClr val="bg1"/>
                </a:solidFill>
                <a:latin typeface="Roboto" pitchFamily="2" charset="0"/>
                <a:ea typeface="Roboto" pitchFamily="2" charset="0"/>
              </a:endParaRPr>
            </a:p>
          </p:txBody>
        </p:sp>
      </p:grpSp>
      <p:sp>
        <p:nvSpPr>
          <p:cNvPr id="85" name="矩形 84"/>
          <p:cNvSpPr/>
          <p:nvPr/>
        </p:nvSpPr>
        <p:spPr>
          <a:xfrm>
            <a:off x="1442984" y="1095647"/>
            <a:ext cx="9130095" cy="4361094"/>
          </a:xfrm>
          <a:prstGeom prst="rect">
            <a:avLst/>
          </a:prstGeom>
          <a:solidFill>
            <a:schemeClr val="bg1"/>
          </a:solidFill>
          <a:ln>
            <a:noFill/>
          </a:ln>
          <a:effectLst>
            <a:outerShdw blurRad="50800" dist="25400" dir="5400000" sx="101000" sy="101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4" name="矩形 13"/>
          <p:cNvSpPr/>
          <p:nvPr/>
        </p:nvSpPr>
        <p:spPr>
          <a:xfrm>
            <a:off x="0" y="0"/>
            <a:ext cx="12192000" cy="753521"/>
          </a:xfrm>
          <a:prstGeom prst="rect">
            <a:avLst/>
          </a:prstGeom>
          <a:solidFill>
            <a:srgbClr val="00BC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5" name="图片 14"/>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41304" y="130517"/>
            <a:ext cx="503483" cy="503483"/>
          </a:xfrm>
          <a:prstGeom prst="ellipse">
            <a:avLst/>
          </a:prstGeom>
          <a:noFill/>
          <a:ln w="31750" cap="rnd">
            <a:solidFill>
              <a:schemeClr val="tx1"/>
            </a:solidFill>
          </a:ln>
          <a:effectLst>
            <a:outerShdw blurRad="50800" dist="38100" dir="5400000" algn="t" rotWithShape="0">
              <a:prstClr val="black">
                <a:alpha val="40000"/>
              </a:prstClr>
            </a:outerShdw>
            <a:softEdge rad="0"/>
          </a:effectLst>
        </p:spPr>
      </p:pic>
      <p:sp>
        <p:nvSpPr>
          <p:cNvPr id="16" name="文本框 15"/>
          <p:cNvSpPr txBox="1"/>
          <p:nvPr/>
        </p:nvSpPr>
        <p:spPr>
          <a:xfrm>
            <a:off x="694609" y="161923"/>
            <a:ext cx="4166600" cy="461665"/>
          </a:xfrm>
          <a:prstGeom prst="rect">
            <a:avLst/>
          </a:prstGeom>
          <a:noFill/>
        </p:spPr>
        <p:txBody>
          <a:bodyPr wrap="square" rtlCol="0">
            <a:spAutoFit/>
          </a:bodyPr>
          <a:lstStyle/>
          <a:p>
            <a:r>
              <a:rPr lang="en-US" altLang="zh-CN" sz="2400" dirty="0">
                <a:solidFill>
                  <a:schemeClr val="bg1"/>
                </a:solidFill>
                <a:latin typeface="Roboto" pitchFamily="2" charset="0"/>
                <a:ea typeface="Roboto" pitchFamily="2" charset="0"/>
              </a:rPr>
              <a:t>New Tsinghua Treehole</a:t>
            </a:r>
          </a:p>
        </p:txBody>
      </p:sp>
      <p:grpSp>
        <p:nvGrpSpPr>
          <p:cNvPr id="75" name="组合 74"/>
          <p:cNvGrpSpPr/>
          <p:nvPr/>
        </p:nvGrpSpPr>
        <p:grpSpPr>
          <a:xfrm>
            <a:off x="7592877" y="5685542"/>
            <a:ext cx="773723" cy="745589"/>
            <a:chOff x="7592877" y="5685542"/>
            <a:chExt cx="773723" cy="745589"/>
          </a:xfrm>
        </p:grpSpPr>
        <p:sp>
          <p:nvSpPr>
            <p:cNvPr id="76" name="椭圆 75"/>
            <p:cNvSpPr/>
            <p:nvPr/>
          </p:nvSpPr>
          <p:spPr>
            <a:xfrm>
              <a:off x="7592877" y="5685542"/>
              <a:ext cx="773723" cy="745589"/>
            </a:xfrm>
            <a:prstGeom prst="ellipse">
              <a:avLst/>
            </a:prstGeom>
            <a:solidFill>
              <a:schemeClr val="bg1"/>
            </a:solidFill>
            <a:ln>
              <a:noFill/>
            </a:ln>
            <a:effectLst>
              <a:outerShdw blurRad="50800" dist="12700" dir="5400000" sx="104000" sy="104000" algn="t" rotWithShape="0">
                <a:prstClr val="black">
                  <a:alpha val="5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等腰三角形 76"/>
            <p:cNvSpPr/>
            <p:nvPr/>
          </p:nvSpPr>
          <p:spPr>
            <a:xfrm>
              <a:off x="7761622" y="5863885"/>
              <a:ext cx="386862" cy="333502"/>
            </a:xfrm>
            <a:prstGeom prst="triangle">
              <a:avLst/>
            </a:prstGeom>
            <a:solidFill>
              <a:srgbClr val="6B696A"/>
            </a:solidFill>
            <a:ln>
              <a:noFill/>
            </a:ln>
            <a:scene3d>
              <a:camera prst="orthographicFront">
                <a:rot lat="0" lon="0" rev="180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sp>
        <p:nvSpPr>
          <p:cNvPr id="78" name="左箭头 77"/>
          <p:cNvSpPr/>
          <p:nvPr/>
        </p:nvSpPr>
        <p:spPr>
          <a:xfrm>
            <a:off x="187395" y="1169127"/>
            <a:ext cx="385758" cy="279902"/>
          </a:xfrm>
          <a:prstGeom prst="leftArrow">
            <a:avLst/>
          </a:prstGeom>
          <a:solidFill>
            <a:srgbClr val="6B696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83" name="文本框 82"/>
          <p:cNvSpPr txBox="1"/>
          <p:nvPr/>
        </p:nvSpPr>
        <p:spPr>
          <a:xfrm>
            <a:off x="1706215" y="2969111"/>
            <a:ext cx="8441006" cy="1077218"/>
          </a:xfrm>
          <a:prstGeom prst="rect">
            <a:avLst/>
          </a:prstGeom>
          <a:noFill/>
        </p:spPr>
        <p:txBody>
          <a:bodyPr wrap="square" rtlCol="0">
            <a:spAutoFit/>
          </a:bodyPr>
          <a:lstStyle/>
          <a:p>
            <a:r>
              <a:rPr lang="en-US" altLang="zh-CN" sz="3200" dirty="0" smtClean="0">
                <a:solidFill>
                  <a:srgbClr val="6B696A"/>
                </a:solidFill>
                <a:latin typeface="Roboto" pitchFamily="2" charset="0"/>
                <a:ea typeface="Adobe 黑体 Std R" panose="020B0400000000000000" pitchFamily="34" charset="-122"/>
              </a:rPr>
              <a:t>* Combine with our other projects to build a open platform</a:t>
            </a:r>
            <a:endParaRPr lang="en-US" altLang="zh-CN" sz="3200" dirty="0">
              <a:solidFill>
                <a:srgbClr val="6B696A"/>
              </a:solidFill>
              <a:latin typeface="Roboto" pitchFamily="2" charset="0"/>
              <a:ea typeface="Adobe 黑体 Std R" panose="020B0400000000000000" pitchFamily="34" charset="-122"/>
            </a:endParaRPr>
          </a:p>
        </p:txBody>
      </p:sp>
      <p:sp>
        <p:nvSpPr>
          <p:cNvPr id="86" name="文本框 85"/>
          <p:cNvSpPr txBox="1"/>
          <p:nvPr/>
        </p:nvSpPr>
        <p:spPr>
          <a:xfrm>
            <a:off x="1706215" y="1961465"/>
            <a:ext cx="8441006" cy="584775"/>
          </a:xfrm>
          <a:prstGeom prst="rect">
            <a:avLst/>
          </a:prstGeom>
          <a:noFill/>
        </p:spPr>
        <p:txBody>
          <a:bodyPr wrap="square" rtlCol="0">
            <a:spAutoFit/>
          </a:bodyPr>
          <a:lstStyle/>
          <a:p>
            <a:r>
              <a:rPr lang="en-US" altLang="zh-CN" sz="3200" dirty="0" smtClean="0">
                <a:solidFill>
                  <a:srgbClr val="6B696A"/>
                </a:solidFill>
                <a:latin typeface="Roboto" pitchFamily="2" charset="0"/>
                <a:ea typeface="Adobe 黑体 Std R" panose="020B0400000000000000" pitchFamily="34" charset="-122"/>
              </a:rPr>
              <a:t>* A new kind of social tool</a:t>
            </a:r>
            <a:endParaRPr lang="en-US" altLang="zh-CN" sz="3200" dirty="0">
              <a:solidFill>
                <a:srgbClr val="6B696A"/>
              </a:solidFill>
              <a:latin typeface="Roboto" pitchFamily="2" charset="0"/>
              <a:ea typeface="Adobe 黑体 Std R" panose="020B0400000000000000" pitchFamily="34" charset="-122"/>
            </a:endParaRPr>
          </a:p>
        </p:txBody>
      </p:sp>
    </p:spTree>
    <p:extLst>
      <p:ext uri="{BB962C8B-B14F-4D97-AF65-F5344CB8AC3E}">
        <p14:creationId xmlns:p14="http://schemas.microsoft.com/office/powerpoint/2010/main" val="32887730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2" presetClass="emph" presetSubtype="0" fill="hold" nodeType="withEffect">
                                  <p:stCondLst>
                                    <p:cond delay="0"/>
                                  </p:stCondLst>
                                  <p:childTnLst>
                                    <p:animRot by="120000">
                                      <p:cBhvr>
                                        <p:cTn id="6" dur="50" fill="hold">
                                          <p:stCondLst>
                                            <p:cond delay="0"/>
                                          </p:stCondLst>
                                        </p:cTn>
                                        <p:tgtEl>
                                          <p:spTgt spid="104"/>
                                        </p:tgtEl>
                                        <p:attrNameLst>
                                          <p:attrName>r</p:attrName>
                                        </p:attrNameLst>
                                      </p:cBhvr>
                                    </p:animRot>
                                    <p:animRot by="-240000">
                                      <p:cBhvr>
                                        <p:cTn id="7" dur="100" fill="hold">
                                          <p:stCondLst>
                                            <p:cond delay="100"/>
                                          </p:stCondLst>
                                        </p:cTn>
                                        <p:tgtEl>
                                          <p:spTgt spid="104"/>
                                        </p:tgtEl>
                                        <p:attrNameLst>
                                          <p:attrName>r</p:attrName>
                                        </p:attrNameLst>
                                      </p:cBhvr>
                                    </p:animRot>
                                    <p:animRot by="240000">
                                      <p:cBhvr>
                                        <p:cTn id="8" dur="100" fill="hold">
                                          <p:stCondLst>
                                            <p:cond delay="200"/>
                                          </p:stCondLst>
                                        </p:cTn>
                                        <p:tgtEl>
                                          <p:spTgt spid="104"/>
                                        </p:tgtEl>
                                        <p:attrNameLst>
                                          <p:attrName>r</p:attrName>
                                        </p:attrNameLst>
                                      </p:cBhvr>
                                    </p:animRot>
                                    <p:animRot by="-240000">
                                      <p:cBhvr>
                                        <p:cTn id="9" dur="100" fill="hold">
                                          <p:stCondLst>
                                            <p:cond delay="300"/>
                                          </p:stCondLst>
                                        </p:cTn>
                                        <p:tgtEl>
                                          <p:spTgt spid="104"/>
                                        </p:tgtEl>
                                        <p:attrNameLst>
                                          <p:attrName>r</p:attrName>
                                        </p:attrNameLst>
                                      </p:cBhvr>
                                    </p:animRot>
                                    <p:animRot by="120000">
                                      <p:cBhvr>
                                        <p:cTn id="10" dur="100" fill="hold">
                                          <p:stCondLst>
                                            <p:cond delay="400"/>
                                          </p:stCondLst>
                                        </p:cTn>
                                        <p:tgtEl>
                                          <p:spTgt spid="104"/>
                                        </p:tgtEl>
                                        <p:attrNameLst>
                                          <p:attrName>r</p:attrName>
                                        </p:attrNameLst>
                                      </p:cBhvr>
                                    </p:animRot>
                                  </p:childTnLst>
                                </p:cTn>
                              </p:par>
                            </p:childTnLst>
                          </p:cTn>
                        </p:par>
                        <p:par>
                          <p:cTn id="11" fill="hold">
                            <p:stCondLst>
                              <p:cond delay="500"/>
                            </p:stCondLst>
                            <p:childTnLst>
                              <p:par>
                                <p:cTn id="12" presetID="2" presetClass="entr" presetSubtype="4" decel="38000" fill="hold" nodeType="afterEffect">
                                  <p:stCondLst>
                                    <p:cond delay="200"/>
                                  </p:stCondLst>
                                  <p:childTnLst>
                                    <p:set>
                                      <p:cBhvr>
                                        <p:cTn id="13" dur="1" fill="hold">
                                          <p:stCondLst>
                                            <p:cond delay="0"/>
                                          </p:stCondLst>
                                        </p:cTn>
                                        <p:tgtEl>
                                          <p:spTgt spid="70"/>
                                        </p:tgtEl>
                                        <p:attrNameLst>
                                          <p:attrName>style.visibility</p:attrName>
                                        </p:attrNameLst>
                                      </p:cBhvr>
                                      <p:to>
                                        <p:strVal val="visible"/>
                                      </p:to>
                                    </p:set>
                                    <p:anim calcmode="lin" valueType="num">
                                      <p:cBhvr additive="base">
                                        <p:cTn id="14" dur="500" fill="hold"/>
                                        <p:tgtEl>
                                          <p:spTgt spid="70"/>
                                        </p:tgtEl>
                                        <p:attrNameLst>
                                          <p:attrName>ppt_x</p:attrName>
                                        </p:attrNameLst>
                                      </p:cBhvr>
                                      <p:tavLst>
                                        <p:tav tm="0">
                                          <p:val>
                                            <p:strVal val="#ppt_x"/>
                                          </p:val>
                                        </p:tav>
                                        <p:tav tm="100000">
                                          <p:val>
                                            <p:strVal val="#ppt_x"/>
                                          </p:val>
                                        </p:tav>
                                      </p:tavLst>
                                    </p:anim>
                                    <p:anim calcmode="lin" valueType="num">
                                      <p:cBhvr additive="base">
                                        <p:cTn id="15" dur="500" fill="hold"/>
                                        <p:tgtEl>
                                          <p:spTgt spid="70"/>
                                        </p:tgtEl>
                                        <p:attrNameLst>
                                          <p:attrName>ppt_y</p:attrName>
                                        </p:attrNameLst>
                                      </p:cBhvr>
                                      <p:tavLst>
                                        <p:tav tm="0">
                                          <p:val>
                                            <p:strVal val="1+#ppt_h/2"/>
                                          </p:val>
                                        </p:tav>
                                        <p:tav tm="100000">
                                          <p:val>
                                            <p:strVal val="#ppt_y"/>
                                          </p:val>
                                        </p:tav>
                                      </p:tavLst>
                                    </p:anim>
                                  </p:childTnLst>
                                </p:cTn>
                              </p:par>
                            </p:childTnLst>
                          </p:cTn>
                        </p:par>
                        <p:par>
                          <p:cTn id="16" fill="hold">
                            <p:stCondLst>
                              <p:cond delay="1200"/>
                            </p:stCondLst>
                            <p:childTnLst>
                              <p:par>
                                <p:cTn id="17" presetID="53" presetClass="entr" presetSubtype="16" fill="hold" nodeType="afterEffect">
                                  <p:stCondLst>
                                    <p:cond delay="0"/>
                                  </p:stCondLst>
                                  <p:childTnLst>
                                    <p:set>
                                      <p:cBhvr>
                                        <p:cTn id="18" dur="1" fill="hold">
                                          <p:stCondLst>
                                            <p:cond delay="0"/>
                                          </p:stCondLst>
                                        </p:cTn>
                                        <p:tgtEl>
                                          <p:spTgt spid="75"/>
                                        </p:tgtEl>
                                        <p:attrNameLst>
                                          <p:attrName>style.visibility</p:attrName>
                                        </p:attrNameLst>
                                      </p:cBhvr>
                                      <p:to>
                                        <p:strVal val="visible"/>
                                      </p:to>
                                    </p:set>
                                    <p:anim calcmode="lin" valueType="num">
                                      <p:cBhvr>
                                        <p:cTn id="19" dur="250" fill="hold"/>
                                        <p:tgtEl>
                                          <p:spTgt spid="75"/>
                                        </p:tgtEl>
                                        <p:attrNameLst>
                                          <p:attrName>ppt_w</p:attrName>
                                        </p:attrNameLst>
                                      </p:cBhvr>
                                      <p:tavLst>
                                        <p:tav tm="0">
                                          <p:val>
                                            <p:fltVal val="0"/>
                                          </p:val>
                                        </p:tav>
                                        <p:tav tm="100000">
                                          <p:val>
                                            <p:strVal val="#ppt_w"/>
                                          </p:val>
                                        </p:tav>
                                      </p:tavLst>
                                    </p:anim>
                                    <p:anim calcmode="lin" valueType="num">
                                      <p:cBhvr>
                                        <p:cTn id="20" dur="250" fill="hold"/>
                                        <p:tgtEl>
                                          <p:spTgt spid="75"/>
                                        </p:tgtEl>
                                        <p:attrNameLst>
                                          <p:attrName>ppt_h</p:attrName>
                                        </p:attrNameLst>
                                      </p:cBhvr>
                                      <p:tavLst>
                                        <p:tav tm="0">
                                          <p:val>
                                            <p:fltVal val="0"/>
                                          </p:val>
                                        </p:tav>
                                        <p:tav tm="100000">
                                          <p:val>
                                            <p:strVal val="#ppt_h"/>
                                          </p:val>
                                        </p:tav>
                                      </p:tavLst>
                                    </p:anim>
                                    <p:animEffect transition="in" filter="fade">
                                      <p:cBhvr>
                                        <p:cTn id="21" dur="250"/>
                                        <p:tgtEl>
                                          <p:spTgt spid="75"/>
                                        </p:tgtEl>
                                      </p:cBhvr>
                                    </p:animEffect>
                                  </p:childTnLst>
                                </p:cTn>
                              </p:par>
                              <p:par>
                                <p:cTn id="22" presetID="42" presetClass="entr" presetSubtype="0" fill="hold" grpId="0" nodeType="withEffect">
                                  <p:stCondLst>
                                    <p:cond delay="0"/>
                                  </p:stCondLst>
                                  <p:childTnLst>
                                    <p:set>
                                      <p:cBhvr>
                                        <p:cTn id="23" dur="1" fill="hold">
                                          <p:stCondLst>
                                            <p:cond delay="0"/>
                                          </p:stCondLst>
                                        </p:cTn>
                                        <p:tgtEl>
                                          <p:spTgt spid="85"/>
                                        </p:tgtEl>
                                        <p:attrNameLst>
                                          <p:attrName>style.visibility</p:attrName>
                                        </p:attrNameLst>
                                      </p:cBhvr>
                                      <p:to>
                                        <p:strVal val="visible"/>
                                      </p:to>
                                    </p:set>
                                    <p:animEffect transition="in" filter="fade">
                                      <p:cBhvr>
                                        <p:cTn id="24" dur="300"/>
                                        <p:tgtEl>
                                          <p:spTgt spid="85"/>
                                        </p:tgtEl>
                                      </p:cBhvr>
                                    </p:animEffect>
                                    <p:anim calcmode="lin" valueType="num">
                                      <p:cBhvr>
                                        <p:cTn id="25" dur="300" fill="hold"/>
                                        <p:tgtEl>
                                          <p:spTgt spid="85"/>
                                        </p:tgtEl>
                                        <p:attrNameLst>
                                          <p:attrName>ppt_x</p:attrName>
                                        </p:attrNameLst>
                                      </p:cBhvr>
                                      <p:tavLst>
                                        <p:tav tm="0">
                                          <p:val>
                                            <p:strVal val="#ppt_x"/>
                                          </p:val>
                                        </p:tav>
                                        <p:tav tm="100000">
                                          <p:val>
                                            <p:strVal val="#ppt_x"/>
                                          </p:val>
                                        </p:tav>
                                      </p:tavLst>
                                    </p:anim>
                                    <p:anim calcmode="lin" valueType="num">
                                      <p:cBhvr>
                                        <p:cTn id="26" dur="300" fill="hold"/>
                                        <p:tgtEl>
                                          <p:spTgt spid="85"/>
                                        </p:tgtEl>
                                        <p:attrNameLst>
                                          <p:attrName>ppt_y</p:attrName>
                                        </p:attrNameLst>
                                      </p:cBhvr>
                                      <p:tavLst>
                                        <p:tav tm="0">
                                          <p:val>
                                            <p:strVal val="#ppt_y+.1"/>
                                          </p:val>
                                        </p:tav>
                                        <p:tav tm="100000">
                                          <p:val>
                                            <p:strVal val="#ppt_y"/>
                                          </p:val>
                                        </p:tav>
                                      </p:tavLst>
                                    </p:anim>
                                  </p:childTnLst>
                                </p:cTn>
                              </p:par>
                            </p:childTnLst>
                          </p:cTn>
                        </p:par>
                        <p:par>
                          <p:cTn id="27" fill="hold">
                            <p:stCondLst>
                              <p:cond delay="1500"/>
                            </p:stCondLst>
                            <p:childTnLst>
                              <p:par>
                                <p:cTn id="28" presetID="1" presetClass="entr" presetSubtype="0" fill="hold" grpId="0" nodeType="afterEffect">
                                  <p:stCondLst>
                                    <p:cond delay="0"/>
                                  </p:stCondLst>
                                  <p:childTnLst>
                                    <p:set>
                                      <p:cBhvr>
                                        <p:cTn id="29" dur="1" fill="hold">
                                          <p:stCondLst>
                                            <p:cond delay="0"/>
                                          </p:stCondLst>
                                        </p:cTn>
                                        <p:tgtEl>
                                          <p:spTgt spid="78"/>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86"/>
                                        </p:tgtEl>
                                        <p:attrNameLst>
                                          <p:attrName>style.visibility</p:attrName>
                                        </p:attrNameLst>
                                      </p:cBhvr>
                                      <p:to>
                                        <p:strVal val="visible"/>
                                      </p:to>
                                    </p:set>
                                    <p:animEffect transition="in" filter="fade">
                                      <p:cBhvr>
                                        <p:cTn id="34" dur="300"/>
                                        <p:tgtEl>
                                          <p:spTgt spid="86"/>
                                        </p:tgtEl>
                                      </p:cBhvr>
                                    </p:animEffect>
                                    <p:anim calcmode="lin" valueType="num">
                                      <p:cBhvr>
                                        <p:cTn id="35" dur="300" fill="hold"/>
                                        <p:tgtEl>
                                          <p:spTgt spid="86"/>
                                        </p:tgtEl>
                                        <p:attrNameLst>
                                          <p:attrName>ppt_x</p:attrName>
                                        </p:attrNameLst>
                                      </p:cBhvr>
                                      <p:tavLst>
                                        <p:tav tm="0">
                                          <p:val>
                                            <p:strVal val="#ppt_x"/>
                                          </p:val>
                                        </p:tav>
                                        <p:tav tm="100000">
                                          <p:val>
                                            <p:strVal val="#ppt_x"/>
                                          </p:val>
                                        </p:tav>
                                      </p:tavLst>
                                    </p:anim>
                                    <p:anim calcmode="lin" valueType="num">
                                      <p:cBhvr>
                                        <p:cTn id="36" dur="300" fill="hold"/>
                                        <p:tgtEl>
                                          <p:spTgt spid="86"/>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grpId="0" nodeType="clickEffect">
                                  <p:stCondLst>
                                    <p:cond delay="0"/>
                                  </p:stCondLst>
                                  <p:childTnLst>
                                    <p:set>
                                      <p:cBhvr>
                                        <p:cTn id="40" dur="1" fill="hold">
                                          <p:stCondLst>
                                            <p:cond delay="0"/>
                                          </p:stCondLst>
                                        </p:cTn>
                                        <p:tgtEl>
                                          <p:spTgt spid="83"/>
                                        </p:tgtEl>
                                        <p:attrNameLst>
                                          <p:attrName>style.visibility</p:attrName>
                                        </p:attrNameLst>
                                      </p:cBhvr>
                                      <p:to>
                                        <p:strVal val="visible"/>
                                      </p:to>
                                    </p:set>
                                    <p:animEffect transition="in" filter="fade">
                                      <p:cBhvr>
                                        <p:cTn id="41" dur="300"/>
                                        <p:tgtEl>
                                          <p:spTgt spid="83"/>
                                        </p:tgtEl>
                                      </p:cBhvr>
                                    </p:animEffect>
                                    <p:anim calcmode="lin" valueType="num">
                                      <p:cBhvr>
                                        <p:cTn id="42" dur="300" fill="hold"/>
                                        <p:tgtEl>
                                          <p:spTgt spid="83"/>
                                        </p:tgtEl>
                                        <p:attrNameLst>
                                          <p:attrName>ppt_x</p:attrName>
                                        </p:attrNameLst>
                                      </p:cBhvr>
                                      <p:tavLst>
                                        <p:tav tm="0">
                                          <p:val>
                                            <p:strVal val="#ppt_x"/>
                                          </p:val>
                                        </p:tav>
                                        <p:tav tm="100000">
                                          <p:val>
                                            <p:strVal val="#ppt_x"/>
                                          </p:val>
                                        </p:tav>
                                      </p:tavLst>
                                    </p:anim>
                                    <p:anim calcmode="lin" valueType="num">
                                      <p:cBhvr>
                                        <p:cTn id="43" dur="300" fill="hold"/>
                                        <p:tgtEl>
                                          <p:spTgt spid="83"/>
                                        </p:tgtEl>
                                        <p:attrNameLst>
                                          <p:attrName>ppt_y</p:attrName>
                                        </p:attrNameLst>
                                      </p:cBhvr>
                                      <p:tavLst>
                                        <p:tav tm="0">
                                          <p:val>
                                            <p:strVal val="#ppt_y+.1"/>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1" presetClass="exit" presetSubtype="0" fill="hold" nodeType="clickEffect">
                                  <p:stCondLst>
                                    <p:cond delay="0"/>
                                  </p:stCondLst>
                                  <p:childTnLst>
                                    <p:set>
                                      <p:cBhvr>
                                        <p:cTn id="47" dur="1" fill="hold">
                                          <p:stCondLst>
                                            <p:cond delay="0"/>
                                          </p:stCondLst>
                                        </p:cTn>
                                        <p:tgtEl>
                                          <p:spTgt spid="75"/>
                                        </p:tgtEl>
                                        <p:attrNameLst>
                                          <p:attrName>style.visibility</p:attrName>
                                        </p:attrNameLst>
                                      </p:cBhvr>
                                      <p:to>
                                        <p:strVal val="hidden"/>
                                      </p:to>
                                    </p:set>
                                  </p:childTnLst>
                                </p:cTn>
                              </p:par>
                              <p:par>
                                <p:cTn id="48" presetID="1" presetClass="exit" presetSubtype="0" fill="hold" grpId="1" nodeType="withEffect">
                                  <p:stCondLst>
                                    <p:cond delay="0"/>
                                  </p:stCondLst>
                                  <p:childTnLst>
                                    <p:set>
                                      <p:cBhvr>
                                        <p:cTn id="49" dur="1" fill="hold">
                                          <p:stCondLst>
                                            <p:cond delay="0"/>
                                          </p:stCondLst>
                                        </p:cTn>
                                        <p:tgtEl>
                                          <p:spTgt spid="78"/>
                                        </p:tgtEl>
                                        <p:attrNameLst>
                                          <p:attrName>style.visibility</p:attrName>
                                        </p:attrNameLst>
                                      </p:cBhvr>
                                      <p:to>
                                        <p:strVal val="hidden"/>
                                      </p:to>
                                    </p:set>
                                  </p:childTnLst>
                                </p:cTn>
                              </p:par>
                              <p:par>
                                <p:cTn id="50" presetID="10" presetClass="exit" presetSubtype="0" fill="hold" grpId="1" nodeType="withEffect">
                                  <p:stCondLst>
                                    <p:cond delay="0"/>
                                  </p:stCondLst>
                                  <p:childTnLst>
                                    <p:animEffect transition="out" filter="fade">
                                      <p:cBhvr>
                                        <p:cTn id="51" dur="200"/>
                                        <p:tgtEl>
                                          <p:spTgt spid="85"/>
                                        </p:tgtEl>
                                      </p:cBhvr>
                                    </p:animEffect>
                                    <p:set>
                                      <p:cBhvr>
                                        <p:cTn id="52" dur="1" fill="hold">
                                          <p:stCondLst>
                                            <p:cond delay="199"/>
                                          </p:stCondLst>
                                        </p:cTn>
                                        <p:tgtEl>
                                          <p:spTgt spid="85"/>
                                        </p:tgtEl>
                                        <p:attrNameLst>
                                          <p:attrName>style.visibility</p:attrName>
                                        </p:attrNameLst>
                                      </p:cBhvr>
                                      <p:to>
                                        <p:strVal val="hidden"/>
                                      </p:to>
                                    </p:set>
                                  </p:childTnLst>
                                </p:cTn>
                              </p:par>
                              <p:par>
                                <p:cTn id="53" presetID="42" presetClass="exit" presetSubtype="0" fill="hold" grpId="1" nodeType="withEffect">
                                  <p:stCondLst>
                                    <p:cond delay="0"/>
                                  </p:stCondLst>
                                  <p:childTnLst>
                                    <p:animEffect transition="out" filter="fade">
                                      <p:cBhvr>
                                        <p:cTn id="54" dur="200"/>
                                        <p:tgtEl>
                                          <p:spTgt spid="83"/>
                                        </p:tgtEl>
                                      </p:cBhvr>
                                    </p:animEffect>
                                    <p:anim calcmode="lin" valueType="num">
                                      <p:cBhvr>
                                        <p:cTn id="55" dur="200"/>
                                        <p:tgtEl>
                                          <p:spTgt spid="83"/>
                                        </p:tgtEl>
                                        <p:attrNameLst>
                                          <p:attrName>ppt_x</p:attrName>
                                        </p:attrNameLst>
                                      </p:cBhvr>
                                      <p:tavLst>
                                        <p:tav tm="0">
                                          <p:val>
                                            <p:strVal val="ppt_x"/>
                                          </p:val>
                                        </p:tav>
                                        <p:tav tm="100000">
                                          <p:val>
                                            <p:strVal val="ppt_x"/>
                                          </p:val>
                                        </p:tav>
                                      </p:tavLst>
                                    </p:anim>
                                    <p:anim calcmode="lin" valueType="num">
                                      <p:cBhvr>
                                        <p:cTn id="56" dur="200"/>
                                        <p:tgtEl>
                                          <p:spTgt spid="83"/>
                                        </p:tgtEl>
                                        <p:attrNameLst>
                                          <p:attrName>ppt_y</p:attrName>
                                        </p:attrNameLst>
                                      </p:cBhvr>
                                      <p:tavLst>
                                        <p:tav tm="0">
                                          <p:val>
                                            <p:strVal val="ppt_y"/>
                                          </p:val>
                                        </p:tav>
                                        <p:tav tm="100000">
                                          <p:val>
                                            <p:strVal val="ppt_y+.1"/>
                                          </p:val>
                                        </p:tav>
                                      </p:tavLst>
                                    </p:anim>
                                    <p:set>
                                      <p:cBhvr>
                                        <p:cTn id="57" dur="1" fill="hold">
                                          <p:stCondLst>
                                            <p:cond delay="199"/>
                                          </p:stCondLst>
                                        </p:cTn>
                                        <p:tgtEl>
                                          <p:spTgt spid="83"/>
                                        </p:tgtEl>
                                        <p:attrNameLst>
                                          <p:attrName>style.visibility</p:attrName>
                                        </p:attrNameLst>
                                      </p:cBhvr>
                                      <p:to>
                                        <p:strVal val="hidden"/>
                                      </p:to>
                                    </p:set>
                                  </p:childTnLst>
                                </p:cTn>
                              </p:par>
                              <p:par>
                                <p:cTn id="58" presetID="42" presetClass="exit" presetSubtype="0" fill="hold" grpId="1" nodeType="withEffect">
                                  <p:stCondLst>
                                    <p:cond delay="0"/>
                                  </p:stCondLst>
                                  <p:childTnLst>
                                    <p:animEffect transition="out" filter="fade">
                                      <p:cBhvr>
                                        <p:cTn id="59" dur="200"/>
                                        <p:tgtEl>
                                          <p:spTgt spid="86"/>
                                        </p:tgtEl>
                                      </p:cBhvr>
                                    </p:animEffect>
                                    <p:anim calcmode="lin" valueType="num">
                                      <p:cBhvr>
                                        <p:cTn id="60" dur="200"/>
                                        <p:tgtEl>
                                          <p:spTgt spid="86"/>
                                        </p:tgtEl>
                                        <p:attrNameLst>
                                          <p:attrName>ppt_x</p:attrName>
                                        </p:attrNameLst>
                                      </p:cBhvr>
                                      <p:tavLst>
                                        <p:tav tm="0">
                                          <p:val>
                                            <p:strVal val="ppt_x"/>
                                          </p:val>
                                        </p:tav>
                                        <p:tav tm="100000">
                                          <p:val>
                                            <p:strVal val="ppt_x"/>
                                          </p:val>
                                        </p:tav>
                                      </p:tavLst>
                                    </p:anim>
                                    <p:anim calcmode="lin" valueType="num">
                                      <p:cBhvr>
                                        <p:cTn id="61" dur="200"/>
                                        <p:tgtEl>
                                          <p:spTgt spid="86"/>
                                        </p:tgtEl>
                                        <p:attrNameLst>
                                          <p:attrName>ppt_y</p:attrName>
                                        </p:attrNameLst>
                                      </p:cBhvr>
                                      <p:tavLst>
                                        <p:tav tm="0">
                                          <p:val>
                                            <p:strVal val="ppt_y"/>
                                          </p:val>
                                        </p:tav>
                                        <p:tav tm="100000">
                                          <p:val>
                                            <p:strVal val="ppt_y+.1"/>
                                          </p:val>
                                        </p:tav>
                                      </p:tavLst>
                                    </p:anim>
                                    <p:set>
                                      <p:cBhvr>
                                        <p:cTn id="62" dur="1" fill="hold">
                                          <p:stCondLst>
                                            <p:cond delay="199"/>
                                          </p:stCondLst>
                                        </p:cTn>
                                        <p:tgtEl>
                                          <p:spTgt spid="86"/>
                                        </p:tgtEl>
                                        <p:attrNameLst>
                                          <p:attrName>style.visibility</p:attrName>
                                        </p:attrNameLst>
                                      </p:cBhvr>
                                      <p:to>
                                        <p:strVal val="hidden"/>
                                      </p:to>
                                    </p:set>
                                  </p:childTnLst>
                                </p:cTn>
                              </p:par>
                            </p:childTnLst>
                          </p:cTn>
                        </p:par>
                        <p:par>
                          <p:cTn id="63" fill="hold">
                            <p:stCondLst>
                              <p:cond delay="200"/>
                            </p:stCondLst>
                            <p:childTnLst>
                              <p:par>
                                <p:cTn id="64" presetID="2" presetClass="exit" presetSubtype="4" fill="hold" nodeType="afterEffect">
                                  <p:stCondLst>
                                    <p:cond delay="0"/>
                                  </p:stCondLst>
                                  <p:childTnLst>
                                    <p:anim calcmode="lin" valueType="num">
                                      <p:cBhvr additive="base">
                                        <p:cTn id="65" dur="500"/>
                                        <p:tgtEl>
                                          <p:spTgt spid="70"/>
                                        </p:tgtEl>
                                        <p:attrNameLst>
                                          <p:attrName>ppt_x</p:attrName>
                                        </p:attrNameLst>
                                      </p:cBhvr>
                                      <p:tavLst>
                                        <p:tav tm="0">
                                          <p:val>
                                            <p:strVal val="ppt_x"/>
                                          </p:val>
                                        </p:tav>
                                        <p:tav tm="100000">
                                          <p:val>
                                            <p:strVal val="ppt_x"/>
                                          </p:val>
                                        </p:tav>
                                      </p:tavLst>
                                    </p:anim>
                                    <p:anim calcmode="lin" valueType="num">
                                      <p:cBhvr additive="base">
                                        <p:cTn id="66" dur="500"/>
                                        <p:tgtEl>
                                          <p:spTgt spid="70"/>
                                        </p:tgtEl>
                                        <p:attrNameLst>
                                          <p:attrName>ppt_y</p:attrName>
                                        </p:attrNameLst>
                                      </p:cBhvr>
                                      <p:tavLst>
                                        <p:tav tm="0">
                                          <p:val>
                                            <p:strVal val="ppt_y"/>
                                          </p:val>
                                        </p:tav>
                                        <p:tav tm="100000">
                                          <p:val>
                                            <p:strVal val="1+ppt_h/2"/>
                                          </p:val>
                                        </p:tav>
                                      </p:tavLst>
                                    </p:anim>
                                    <p:set>
                                      <p:cBhvr>
                                        <p:cTn id="67" dur="1" fill="hold">
                                          <p:stCondLst>
                                            <p:cond delay="499"/>
                                          </p:stCondLst>
                                        </p:cTn>
                                        <p:tgtEl>
                                          <p:spTgt spid="7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 grpId="0" animBg="1" autoUpdateAnimBg="0"/>
      <p:bldP spid="85" grpId="1" animBg="1"/>
      <p:bldP spid="78" grpId="0" animBg="1"/>
      <p:bldP spid="78" grpId="1" animBg="1"/>
      <p:bldP spid="83" grpId="0"/>
      <p:bldP spid="83" grpId="1"/>
      <p:bldP spid="86" grpId="0"/>
      <p:bldP spid="86" grpId="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12192000" cy="753521"/>
            <a:chOff x="0" y="0"/>
            <a:chExt cx="12192000" cy="753521"/>
          </a:xfrm>
        </p:grpSpPr>
        <p:sp>
          <p:nvSpPr>
            <p:cNvPr id="14" name="矩形 13"/>
            <p:cNvSpPr/>
            <p:nvPr/>
          </p:nvSpPr>
          <p:spPr>
            <a:xfrm>
              <a:off x="0" y="0"/>
              <a:ext cx="12192000" cy="753521"/>
            </a:xfrm>
            <a:prstGeom prst="rect">
              <a:avLst/>
            </a:prstGeom>
            <a:solidFill>
              <a:srgbClr val="00BC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5" name="图片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1304" y="130517"/>
              <a:ext cx="503483" cy="503483"/>
            </a:xfrm>
            <a:prstGeom prst="ellipse">
              <a:avLst/>
            </a:prstGeom>
            <a:noFill/>
            <a:ln w="31750" cap="rnd">
              <a:solidFill>
                <a:schemeClr val="tx1"/>
              </a:solidFill>
            </a:ln>
            <a:effectLst>
              <a:outerShdw blurRad="50800" dist="38100" dir="5400000" algn="t" rotWithShape="0">
                <a:prstClr val="black">
                  <a:alpha val="40000"/>
                </a:prstClr>
              </a:outerShdw>
              <a:softEdge rad="0"/>
            </a:effectLst>
          </p:spPr>
        </p:pic>
        <p:sp>
          <p:nvSpPr>
            <p:cNvPr id="16" name="文本框 15"/>
            <p:cNvSpPr txBox="1"/>
            <p:nvPr/>
          </p:nvSpPr>
          <p:spPr>
            <a:xfrm>
              <a:off x="694609" y="161923"/>
              <a:ext cx="4166600" cy="461665"/>
            </a:xfrm>
            <a:prstGeom prst="rect">
              <a:avLst/>
            </a:prstGeom>
            <a:noFill/>
          </p:spPr>
          <p:txBody>
            <a:bodyPr wrap="square" rtlCol="0">
              <a:spAutoFit/>
            </a:bodyPr>
            <a:lstStyle/>
            <a:p>
              <a:r>
                <a:rPr lang="en-US" altLang="zh-CN" sz="2400" dirty="0">
                  <a:solidFill>
                    <a:schemeClr val="bg1"/>
                  </a:solidFill>
                  <a:latin typeface="Roboto" pitchFamily="2" charset="0"/>
                  <a:ea typeface="Roboto" pitchFamily="2" charset="0"/>
                </a:rPr>
                <a:t>New Tsinghua Treehole</a:t>
              </a:r>
            </a:p>
          </p:txBody>
        </p:sp>
      </p:grpSp>
      <p:grpSp>
        <p:nvGrpSpPr>
          <p:cNvPr id="41" name="组合 40"/>
          <p:cNvGrpSpPr/>
          <p:nvPr/>
        </p:nvGrpSpPr>
        <p:grpSpPr>
          <a:xfrm>
            <a:off x="159723" y="933524"/>
            <a:ext cx="3835237" cy="3619186"/>
            <a:chOff x="157477" y="1133740"/>
            <a:chExt cx="3835237" cy="3619186"/>
          </a:xfrm>
        </p:grpSpPr>
        <p:sp>
          <p:nvSpPr>
            <p:cNvPr id="29" name="矩形 28"/>
            <p:cNvSpPr/>
            <p:nvPr/>
          </p:nvSpPr>
          <p:spPr>
            <a:xfrm>
              <a:off x="158955" y="1133740"/>
              <a:ext cx="3833759" cy="3619185"/>
            </a:xfrm>
            <a:prstGeom prst="rect">
              <a:avLst/>
            </a:prstGeom>
            <a:solidFill>
              <a:srgbClr val="FFFF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p:cNvSpPr/>
            <p:nvPr/>
          </p:nvSpPr>
          <p:spPr>
            <a:xfrm>
              <a:off x="157477" y="4040067"/>
              <a:ext cx="3835237" cy="712859"/>
            </a:xfrm>
            <a:prstGeom prst="rect">
              <a:avLst/>
            </a:prstGeom>
            <a:solidFill>
              <a:srgbClr val="FFEB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等腰三角形 30"/>
            <p:cNvSpPr/>
            <p:nvPr/>
          </p:nvSpPr>
          <p:spPr>
            <a:xfrm flipH="1">
              <a:off x="3420934" y="4268236"/>
              <a:ext cx="263913" cy="230599"/>
            </a:xfrm>
            <a:prstGeom prst="triangle">
              <a:avLst/>
            </a:prstGeom>
            <a:solidFill>
              <a:srgbClr val="5E6060"/>
            </a:solidFill>
            <a:ln>
              <a:noFill/>
            </a:ln>
            <a:scene3d>
              <a:camera prst="orthographicFront">
                <a:rot lat="0" lon="0" rev="180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6" name="图片 3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46698" y="1838135"/>
              <a:ext cx="1595734" cy="1595734"/>
            </a:xfrm>
            <a:prstGeom prst="rect">
              <a:avLst/>
            </a:prstGeom>
          </p:spPr>
        </p:pic>
        <p:sp>
          <p:nvSpPr>
            <p:cNvPr id="39" name="文本框 38"/>
            <p:cNvSpPr txBox="1"/>
            <p:nvPr/>
          </p:nvSpPr>
          <p:spPr>
            <a:xfrm>
              <a:off x="360169" y="4228623"/>
              <a:ext cx="1742531" cy="400110"/>
            </a:xfrm>
            <a:prstGeom prst="rect">
              <a:avLst/>
            </a:prstGeom>
            <a:noFill/>
          </p:spPr>
          <p:txBody>
            <a:bodyPr wrap="square" rtlCol="0">
              <a:spAutoFit/>
            </a:bodyPr>
            <a:lstStyle/>
            <a:p>
              <a:r>
                <a:rPr lang="en-US" altLang="zh-CN" sz="2000" dirty="0" smtClean="0">
                  <a:solidFill>
                    <a:srgbClr val="5E6060"/>
                  </a:solidFill>
                  <a:latin typeface="Roboto" pitchFamily="2" charset="0"/>
                  <a:ea typeface="Roboto" pitchFamily="2" charset="0"/>
                </a:rPr>
                <a:t>Features</a:t>
              </a:r>
            </a:p>
          </p:txBody>
        </p:sp>
      </p:grpSp>
      <p:grpSp>
        <p:nvGrpSpPr>
          <p:cNvPr id="100" name="组合 99"/>
          <p:cNvGrpSpPr/>
          <p:nvPr/>
        </p:nvGrpSpPr>
        <p:grpSpPr>
          <a:xfrm>
            <a:off x="4178381" y="2945864"/>
            <a:ext cx="3835237" cy="3619186"/>
            <a:chOff x="4178381" y="3087247"/>
            <a:chExt cx="3835237" cy="3619186"/>
          </a:xfrm>
        </p:grpSpPr>
        <p:sp>
          <p:nvSpPr>
            <p:cNvPr id="45" name="矩形 44"/>
            <p:cNvSpPr/>
            <p:nvPr/>
          </p:nvSpPr>
          <p:spPr>
            <a:xfrm>
              <a:off x="4179859" y="3087247"/>
              <a:ext cx="3833759" cy="3619185"/>
            </a:xfrm>
            <a:prstGeom prst="rect">
              <a:avLst/>
            </a:prstGeom>
            <a:solidFill>
              <a:srgbClr val="BA68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nvSpPr>
          <p:spPr>
            <a:xfrm>
              <a:off x="4178381" y="5993574"/>
              <a:ext cx="3835237" cy="712859"/>
            </a:xfrm>
            <a:prstGeom prst="rect">
              <a:avLst/>
            </a:prstGeom>
            <a:solidFill>
              <a:srgbClr val="9C27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等腰三角形 46"/>
            <p:cNvSpPr/>
            <p:nvPr/>
          </p:nvSpPr>
          <p:spPr>
            <a:xfrm flipH="1">
              <a:off x="7441838" y="6221743"/>
              <a:ext cx="263913" cy="230599"/>
            </a:xfrm>
            <a:prstGeom prst="triangle">
              <a:avLst/>
            </a:prstGeom>
            <a:solidFill>
              <a:schemeClr val="bg1"/>
            </a:solidFill>
            <a:ln>
              <a:noFill/>
            </a:ln>
            <a:scene3d>
              <a:camera prst="orthographicFront">
                <a:rot lat="0" lon="0" rev="180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文本框 48"/>
            <p:cNvSpPr txBox="1"/>
            <p:nvPr/>
          </p:nvSpPr>
          <p:spPr>
            <a:xfrm>
              <a:off x="4384653" y="6149254"/>
              <a:ext cx="1921325" cy="400110"/>
            </a:xfrm>
            <a:prstGeom prst="rect">
              <a:avLst/>
            </a:prstGeom>
            <a:noFill/>
          </p:spPr>
          <p:txBody>
            <a:bodyPr wrap="square" rtlCol="0">
              <a:spAutoFit/>
            </a:bodyPr>
            <a:lstStyle/>
            <a:p>
              <a:r>
                <a:rPr lang="en-US" altLang="zh-CN" sz="2000" dirty="0" smtClean="0">
                  <a:solidFill>
                    <a:schemeClr val="bg1"/>
                  </a:solidFill>
                  <a:latin typeface="Roboto" pitchFamily="2" charset="0"/>
                  <a:ea typeface="Roboto" pitchFamily="2" charset="0"/>
                </a:rPr>
                <a:t>Display form</a:t>
              </a:r>
              <a:endParaRPr lang="zh-CN" altLang="en-US" sz="2000" dirty="0">
                <a:solidFill>
                  <a:schemeClr val="bg1"/>
                </a:solidFill>
                <a:latin typeface="Roboto" pitchFamily="2" charset="0"/>
                <a:ea typeface="Adobe 黑体 Std R" panose="020B0400000000000000" pitchFamily="34" charset="-122"/>
              </a:endParaRPr>
            </a:p>
          </p:txBody>
        </p:sp>
        <p:pic>
          <p:nvPicPr>
            <p:cNvPr id="56" name="图片 5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18176" y="3785418"/>
              <a:ext cx="1578869" cy="1578869"/>
            </a:xfrm>
            <a:prstGeom prst="rect">
              <a:avLst/>
            </a:prstGeom>
            <a:noFill/>
            <a:effectLst>
              <a:outerShdw blurRad="50800" dist="38100" dir="2700000" algn="tl" rotWithShape="0">
                <a:prstClr val="black">
                  <a:alpha val="40000"/>
                </a:prstClr>
              </a:outerShdw>
            </a:effectLst>
          </p:spPr>
        </p:pic>
      </p:grpSp>
      <p:grpSp>
        <p:nvGrpSpPr>
          <p:cNvPr id="103" name="组合 102"/>
          <p:cNvGrpSpPr/>
          <p:nvPr/>
        </p:nvGrpSpPr>
        <p:grpSpPr>
          <a:xfrm>
            <a:off x="8201391" y="933524"/>
            <a:ext cx="3835237" cy="3619186"/>
            <a:chOff x="8200620" y="1120347"/>
            <a:chExt cx="3835237" cy="3619186"/>
          </a:xfrm>
        </p:grpSpPr>
        <p:sp>
          <p:nvSpPr>
            <p:cNvPr id="51" name="矩形 50"/>
            <p:cNvSpPr/>
            <p:nvPr/>
          </p:nvSpPr>
          <p:spPr>
            <a:xfrm>
              <a:off x="8202098" y="1120347"/>
              <a:ext cx="3833759" cy="3619185"/>
            </a:xfrm>
            <a:prstGeom prst="rect">
              <a:avLst/>
            </a:prstGeom>
            <a:solidFill>
              <a:srgbClr val="83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矩形 51"/>
            <p:cNvSpPr/>
            <p:nvPr/>
          </p:nvSpPr>
          <p:spPr>
            <a:xfrm>
              <a:off x="8200620" y="4026674"/>
              <a:ext cx="3835237" cy="712859"/>
            </a:xfrm>
            <a:prstGeom prst="rect">
              <a:avLst/>
            </a:prstGeom>
            <a:solidFill>
              <a:srgbClr val="03A9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等腰三角形 52"/>
            <p:cNvSpPr/>
            <p:nvPr/>
          </p:nvSpPr>
          <p:spPr>
            <a:xfrm flipH="1">
              <a:off x="11464077" y="4254843"/>
              <a:ext cx="263913" cy="230599"/>
            </a:xfrm>
            <a:prstGeom prst="triangle">
              <a:avLst/>
            </a:prstGeom>
            <a:solidFill>
              <a:schemeClr val="bg1"/>
            </a:solidFill>
            <a:ln>
              <a:noFill/>
            </a:ln>
            <a:scene3d>
              <a:camera prst="orthographicFront">
                <a:rot lat="0" lon="0" rev="180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文本框 54"/>
            <p:cNvSpPr txBox="1"/>
            <p:nvPr/>
          </p:nvSpPr>
          <p:spPr>
            <a:xfrm>
              <a:off x="8406891" y="4182354"/>
              <a:ext cx="1739559" cy="400110"/>
            </a:xfrm>
            <a:prstGeom prst="rect">
              <a:avLst/>
            </a:prstGeom>
            <a:noFill/>
          </p:spPr>
          <p:txBody>
            <a:bodyPr wrap="square" rtlCol="0">
              <a:spAutoFit/>
            </a:bodyPr>
            <a:lstStyle/>
            <a:p>
              <a:r>
                <a:rPr lang="en-US" altLang="zh-CN" sz="2000" dirty="0" smtClean="0">
                  <a:solidFill>
                    <a:schemeClr val="bg1"/>
                  </a:solidFill>
                  <a:latin typeface="Adobe 黑体 Std R" panose="020B0400000000000000" pitchFamily="34" charset="-122"/>
                  <a:ea typeface="Adobe 黑体 Std R" panose="020B0400000000000000" pitchFamily="34" charset="-122"/>
                </a:rPr>
                <a:t>Details</a:t>
              </a:r>
              <a:endParaRPr lang="zh-CN" altLang="en-US" sz="2000" dirty="0">
                <a:solidFill>
                  <a:schemeClr val="bg1"/>
                </a:solidFill>
                <a:latin typeface="Adobe 黑体 Std R" panose="020B0400000000000000" pitchFamily="34" charset="-122"/>
                <a:ea typeface="Adobe 黑体 Std R" panose="020B0400000000000000" pitchFamily="34" charset="-122"/>
              </a:endParaRPr>
            </a:p>
          </p:txBody>
        </p:sp>
        <p:pic>
          <p:nvPicPr>
            <p:cNvPr id="57" name="图片 5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276670" y="1738492"/>
              <a:ext cx="1577348" cy="1577348"/>
            </a:xfrm>
            <a:prstGeom prst="rect">
              <a:avLst/>
            </a:prstGeom>
            <a:effectLst>
              <a:outerShdw blurRad="76200" dist="38100" dir="2700000" algn="tl" rotWithShape="0">
                <a:prstClr val="black">
                  <a:alpha val="47000"/>
                </a:prstClr>
              </a:outerShdw>
            </a:effectLst>
          </p:spPr>
        </p:pic>
      </p:grpSp>
      <p:grpSp>
        <p:nvGrpSpPr>
          <p:cNvPr id="99" name="组合 98"/>
          <p:cNvGrpSpPr/>
          <p:nvPr/>
        </p:nvGrpSpPr>
        <p:grpSpPr>
          <a:xfrm>
            <a:off x="156143" y="4753831"/>
            <a:ext cx="3835237" cy="1811220"/>
            <a:chOff x="154664" y="4895213"/>
            <a:chExt cx="3835237" cy="1811220"/>
          </a:xfrm>
        </p:grpSpPr>
        <p:sp>
          <p:nvSpPr>
            <p:cNvPr id="60" name="矩形 59"/>
            <p:cNvSpPr/>
            <p:nvPr/>
          </p:nvSpPr>
          <p:spPr>
            <a:xfrm>
              <a:off x="156142" y="4895213"/>
              <a:ext cx="3833759" cy="1811219"/>
            </a:xfrm>
            <a:prstGeom prst="rect">
              <a:avLst/>
            </a:prstGeom>
            <a:solidFill>
              <a:srgbClr val="B388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矩形 60"/>
            <p:cNvSpPr/>
            <p:nvPr/>
          </p:nvSpPr>
          <p:spPr>
            <a:xfrm>
              <a:off x="154664" y="5993574"/>
              <a:ext cx="3835237" cy="712859"/>
            </a:xfrm>
            <a:prstGeom prst="rect">
              <a:avLst/>
            </a:prstGeom>
            <a:solidFill>
              <a:srgbClr val="7E57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等腰三角形 61"/>
            <p:cNvSpPr/>
            <p:nvPr/>
          </p:nvSpPr>
          <p:spPr>
            <a:xfrm flipH="1">
              <a:off x="3418121" y="6221743"/>
              <a:ext cx="263913" cy="230599"/>
            </a:xfrm>
            <a:prstGeom prst="triangle">
              <a:avLst/>
            </a:prstGeom>
            <a:solidFill>
              <a:schemeClr val="bg1"/>
            </a:solidFill>
            <a:ln>
              <a:noFill/>
            </a:ln>
            <a:scene3d>
              <a:camera prst="orthographicFront">
                <a:rot lat="0" lon="0" rev="180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文本框 63"/>
            <p:cNvSpPr txBox="1"/>
            <p:nvPr/>
          </p:nvSpPr>
          <p:spPr>
            <a:xfrm>
              <a:off x="360936" y="6149254"/>
              <a:ext cx="1589541" cy="400110"/>
            </a:xfrm>
            <a:prstGeom prst="rect">
              <a:avLst/>
            </a:prstGeom>
            <a:noFill/>
          </p:spPr>
          <p:txBody>
            <a:bodyPr wrap="square" rtlCol="0">
              <a:spAutoFit/>
            </a:bodyPr>
            <a:lstStyle/>
            <a:p>
              <a:r>
                <a:rPr lang="en-US" altLang="zh-CN" sz="2000" dirty="0">
                  <a:solidFill>
                    <a:schemeClr val="bg1"/>
                  </a:solidFill>
                  <a:latin typeface="Roboto" pitchFamily="2" charset="0"/>
                  <a:ea typeface="Roboto" pitchFamily="2" charset="0"/>
                </a:rPr>
                <a:t>Registration</a:t>
              </a:r>
              <a:endParaRPr lang="zh-CN" altLang="en-US" sz="2000" dirty="0">
                <a:solidFill>
                  <a:schemeClr val="bg1"/>
                </a:solidFill>
                <a:latin typeface="Roboto" pitchFamily="2" charset="0"/>
                <a:ea typeface="Adobe 黑体 Std R" panose="020B0400000000000000" pitchFamily="34" charset="-122"/>
              </a:endParaRPr>
            </a:p>
          </p:txBody>
        </p:sp>
        <p:pic>
          <p:nvPicPr>
            <p:cNvPr id="71" name="图片 70"/>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589073" y="5023968"/>
              <a:ext cx="905494" cy="905494"/>
            </a:xfrm>
            <a:prstGeom prst="rect">
              <a:avLst/>
            </a:prstGeom>
          </p:spPr>
        </p:pic>
      </p:grpSp>
      <p:grpSp>
        <p:nvGrpSpPr>
          <p:cNvPr id="106" name="组合 105"/>
          <p:cNvGrpSpPr/>
          <p:nvPr/>
        </p:nvGrpSpPr>
        <p:grpSpPr>
          <a:xfrm>
            <a:off x="4185689" y="936066"/>
            <a:ext cx="3826451" cy="1811220"/>
            <a:chOff x="4185689" y="1034542"/>
            <a:chExt cx="3826451" cy="1811220"/>
          </a:xfrm>
        </p:grpSpPr>
        <p:sp>
          <p:nvSpPr>
            <p:cNvPr id="79" name="矩形 78"/>
            <p:cNvSpPr/>
            <p:nvPr/>
          </p:nvSpPr>
          <p:spPr>
            <a:xfrm>
              <a:off x="4185689" y="1034542"/>
              <a:ext cx="3826451" cy="1811219"/>
            </a:xfrm>
            <a:prstGeom prst="rect">
              <a:avLst/>
            </a:prstGeom>
            <a:solidFill>
              <a:srgbClr val="FF8A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0" name="矩形 79"/>
            <p:cNvSpPr/>
            <p:nvPr/>
          </p:nvSpPr>
          <p:spPr>
            <a:xfrm>
              <a:off x="4185689" y="2132903"/>
              <a:ext cx="3826451" cy="712859"/>
            </a:xfrm>
            <a:prstGeom prst="rect">
              <a:avLst/>
            </a:prstGeom>
            <a:solidFill>
              <a:srgbClr val="FF53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 name="等腰三角形 80"/>
            <p:cNvSpPr/>
            <p:nvPr/>
          </p:nvSpPr>
          <p:spPr>
            <a:xfrm flipH="1">
              <a:off x="7505738" y="2361072"/>
              <a:ext cx="263913" cy="230599"/>
            </a:xfrm>
            <a:prstGeom prst="triangle">
              <a:avLst/>
            </a:prstGeom>
            <a:solidFill>
              <a:schemeClr val="bg1"/>
            </a:solidFill>
            <a:ln>
              <a:noFill/>
            </a:ln>
            <a:scene3d>
              <a:camera prst="orthographicFront">
                <a:rot lat="0" lon="0" rev="180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 name="文本框 81"/>
            <p:cNvSpPr txBox="1"/>
            <p:nvPr/>
          </p:nvSpPr>
          <p:spPr>
            <a:xfrm>
              <a:off x="4346295" y="2276316"/>
              <a:ext cx="1904748" cy="400110"/>
            </a:xfrm>
            <a:prstGeom prst="rect">
              <a:avLst/>
            </a:prstGeom>
            <a:noFill/>
          </p:spPr>
          <p:txBody>
            <a:bodyPr wrap="square" rtlCol="0">
              <a:spAutoFit/>
            </a:bodyPr>
            <a:lstStyle/>
            <a:p>
              <a:r>
                <a:rPr lang="en-US" altLang="zh-CN" sz="2000" b="1" dirty="0" smtClean="0">
                  <a:solidFill>
                    <a:schemeClr val="bg1"/>
                  </a:solidFill>
                  <a:latin typeface="Roboto" pitchFamily="2" charset="0"/>
                  <a:ea typeface="Roboto" pitchFamily="2" charset="0"/>
                </a:rPr>
                <a:t>Administration</a:t>
              </a:r>
              <a:endParaRPr lang="en-US" altLang="zh-CN" sz="2000" b="1" dirty="0">
                <a:solidFill>
                  <a:schemeClr val="bg1"/>
                </a:solidFill>
                <a:latin typeface="Roboto" pitchFamily="2" charset="0"/>
                <a:ea typeface="Roboto" pitchFamily="2" charset="0"/>
              </a:endParaRPr>
            </a:p>
          </p:txBody>
        </p:sp>
        <p:pic>
          <p:nvPicPr>
            <p:cNvPr id="84" name="图片 83"/>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5569315" y="1156180"/>
              <a:ext cx="877434" cy="877434"/>
            </a:xfrm>
            <a:prstGeom prst="rect">
              <a:avLst/>
            </a:prstGeom>
          </p:spPr>
        </p:pic>
      </p:grpSp>
      <p:grpSp>
        <p:nvGrpSpPr>
          <p:cNvPr id="104" name="组合 103"/>
          <p:cNvGrpSpPr/>
          <p:nvPr/>
        </p:nvGrpSpPr>
        <p:grpSpPr>
          <a:xfrm>
            <a:off x="8198679" y="4753829"/>
            <a:ext cx="1884795" cy="1811220"/>
            <a:chOff x="8201391" y="4895212"/>
            <a:chExt cx="1884795" cy="1811220"/>
          </a:xfrm>
        </p:grpSpPr>
        <p:sp>
          <p:nvSpPr>
            <p:cNvPr id="88" name="矩形 87"/>
            <p:cNvSpPr/>
            <p:nvPr/>
          </p:nvSpPr>
          <p:spPr>
            <a:xfrm>
              <a:off x="8202870" y="4895212"/>
              <a:ext cx="1883316" cy="1811219"/>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 name="矩形 88"/>
            <p:cNvSpPr/>
            <p:nvPr/>
          </p:nvSpPr>
          <p:spPr>
            <a:xfrm>
              <a:off x="8201391" y="5993573"/>
              <a:ext cx="1884795" cy="712859"/>
            </a:xfrm>
            <a:prstGeom prst="rect">
              <a:avLst/>
            </a:prstGeom>
            <a:solidFill>
              <a:srgbClr val="9999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0" name="等腰三角形 89"/>
            <p:cNvSpPr/>
            <p:nvPr/>
          </p:nvSpPr>
          <p:spPr>
            <a:xfrm flipH="1">
              <a:off x="9579784" y="6221742"/>
              <a:ext cx="263913" cy="230599"/>
            </a:xfrm>
            <a:prstGeom prst="triangle">
              <a:avLst/>
            </a:prstGeom>
            <a:solidFill>
              <a:schemeClr val="bg1"/>
            </a:solidFill>
            <a:ln>
              <a:noFill/>
            </a:ln>
            <a:scene3d>
              <a:camera prst="orthographicFront">
                <a:rot lat="0" lon="0" rev="180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1" name="文本框 90"/>
            <p:cNvSpPr txBox="1"/>
            <p:nvPr/>
          </p:nvSpPr>
          <p:spPr>
            <a:xfrm>
              <a:off x="8407662" y="6149253"/>
              <a:ext cx="1267429" cy="400110"/>
            </a:xfrm>
            <a:prstGeom prst="rect">
              <a:avLst/>
            </a:prstGeom>
            <a:noFill/>
          </p:spPr>
          <p:txBody>
            <a:bodyPr wrap="square" rtlCol="0">
              <a:spAutoFit/>
            </a:bodyPr>
            <a:lstStyle/>
            <a:p>
              <a:r>
                <a:rPr lang="en-US" altLang="zh-CN" sz="2000" dirty="0" smtClean="0">
                  <a:solidFill>
                    <a:schemeClr val="bg1"/>
                  </a:solidFill>
                  <a:latin typeface="Roboto" pitchFamily="2" charset="0"/>
                  <a:ea typeface="Roboto" pitchFamily="2" charset="0"/>
                </a:rPr>
                <a:t>Future</a:t>
              </a:r>
              <a:endParaRPr lang="zh-CN" altLang="en-US" sz="2000" dirty="0">
                <a:solidFill>
                  <a:schemeClr val="bg1"/>
                </a:solidFill>
                <a:latin typeface="Roboto" pitchFamily="2" charset="0"/>
                <a:ea typeface="Adobe 黑体 Std R" panose="020B0400000000000000" pitchFamily="34" charset="-122"/>
              </a:endParaRPr>
            </a:p>
          </p:txBody>
        </p:sp>
        <p:pic>
          <p:nvPicPr>
            <p:cNvPr id="93" name="图片 92"/>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8760073" y="5064340"/>
              <a:ext cx="824752" cy="824752"/>
            </a:xfrm>
            <a:prstGeom prst="rect">
              <a:avLst/>
            </a:prstGeom>
          </p:spPr>
        </p:pic>
      </p:grpSp>
      <p:grpSp>
        <p:nvGrpSpPr>
          <p:cNvPr id="105" name="组合 104"/>
          <p:cNvGrpSpPr/>
          <p:nvPr/>
        </p:nvGrpSpPr>
        <p:grpSpPr>
          <a:xfrm>
            <a:off x="10147222" y="4753828"/>
            <a:ext cx="1884795" cy="1811220"/>
            <a:chOff x="10157372" y="4895212"/>
            <a:chExt cx="1884795" cy="1811220"/>
          </a:xfrm>
        </p:grpSpPr>
        <p:sp>
          <p:nvSpPr>
            <p:cNvPr id="94" name="矩形 93"/>
            <p:cNvSpPr/>
            <p:nvPr/>
          </p:nvSpPr>
          <p:spPr>
            <a:xfrm>
              <a:off x="10158851" y="4895212"/>
              <a:ext cx="1883316" cy="1811219"/>
            </a:xfrm>
            <a:prstGeom prst="rect">
              <a:avLst/>
            </a:prstGeom>
            <a:solidFill>
              <a:srgbClr val="FFFF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5" name="矩形 94"/>
            <p:cNvSpPr/>
            <p:nvPr/>
          </p:nvSpPr>
          <p:spPr>
            <a:xfrm>
              <a:off x="10157372" y="5993573"/>
              <a:ext cx="1884795" cy="712859"/>
            </a:xfrm>
            <a:prstGeom prst="rect">
              <a:avLst/>
            </a:prstGeom>
            <a:solidFill>
              <a:srgbClr val="FFEB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6" name="等腰三角形 95"/>
            <p:cNvSpPr/>
            <p:nvPr/>
          </p:nvSpPr>
          <p:spPr>
            <a:xfrm flipH="1">
              <a:off x="11535765" y="6221742"/>
              <a:ext cx="263913" cy="230599"/>
            </a:xfrm>
            <a:prstGeom prst="triangle">
              <a:avLst/>
            </a:prstGeom>
            <a:solidFill>
              <a:srgbClr val="626061"/>
            </a:solidFill>
            <a:ln>
              <a:noFill/>
            </a:ln>
            <a:scene3d>
              <a:camera prst="orthographicFront">
                <a:rot lat="0" lon="0" rev="180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7" name="文本框 96"/>
            <p:cNvSpPr txBox="1"/>
            <p:nvPr/>
          </p:nvSpPr>
          <p:spPr>
            <a:xfrm>
              <a:off x="10363644" y="6149253"/>
              <a:ext cx="1073141" cy="400110"/>
            </a:xfrm>
            <a:prstGeom prst="rect">
              <a:avLst/>
            </a:prstGeom>
            <a:noFill/>
          </p:spPr>
          <p:txBody>
            <a:bodyPr wrap="square" rtlCol="0">
              <a:spAutoFit/>
            </a:bodyPr>
            <a:lstStyle/>
            <a:p>
              <a:r>
                <a:rPr lang="en-US" altLang="zh-CN" sz="2000" dirty="0" smtClean="0">
                  <a:solidFill>
                    <a:srgbClr val="626061"/>
                  </a:solidFill>
                  <a:latin typeface="Adobe 黑体 Std R" panose="020B0400000000000000" pitchFamily="34" charset="-122"/>
                  <a:ea typeface="Adobe 黑体 Std R" panose="020B0400000000000000" pitchFamily="34" charset="-122"/>
                </a:rPr>
                <a:t>ingress</a:t>
              </a:r>
              <a:endParaRPr lang="zh-CN" altLang="en-US" sz="2000" dirty="0">
                <a:solidFill>
                  <a:srgbClr val="626061"/>
                </a:solidFill>
                <a:latin typeface="Adobe 黑体 Std R" panose="020B0400000000000000" pitchFamily="34" charset="-122"/>
                <a:ea typeface="Adobe 黑体 Std R" panose="020B0400000000000000" pitchFamily="34" charset="-122"/>
              </a:endParaRPr>
            </a:p>
          </p:txBody>
        </p:sp>
        <p:pic>
          <p:nvPicPr>
            <p:cNvPr id="98" name="图片 97"/>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0645038" y="5017922"/>
              <a:ext cx="897811" cy="897811"/>
            </a:xfrm>
            <a:prstGeom prst="rect">
              <a:avLst/>
            </a:prstGeom>
          </p:spPr>
        </p:pic>
      </p:grpSp>
      <p:sp>
        <p:nvSpPr>
          <p:cNvPr id="4" name="矩形 3"/>
          <p:cNvSpPr/>
          <p:nvPr/>
        </p:nvSpPr>
        <p:spPr>
          <a:xfrm>
            <a:off x="3936000" y="549000"/>
            <a:ext cx="4320000" cy="5760000"/>
          </a:xfrm>
          <a:prstGeom prst="rect">
            <a:avLst/>
          </a:prstGeom>
          <a:solidFill>
            <a:schemeClr val="bg1"/>
          </a:solidFill>
          <a:ln>
            <a:noFill/>
          </a:ln>
          <a:effectLst>
            <a:outerShdw blurRad="50800" dist="508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5" name="图片 4"/>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5311579" y="1164693"/>
            <a:ext cx="1574671" cy="1574671"/>
          </a:xfrm>
          <a:prstGeom prst="ellipse">
            <a:avLst/>
          </a:prstGeom>
          <a:noFill/>
          <a:ln w="31750" cap="rnd">
            <a:solidFill>
              <a:schemeClr val="tx1"/>
            </a:solidFill>
            <a:round/>
          </a:ln>
          <a:effectLst>
            <a:outerShdw blurRad="50800" dist="38100" dir="5400000" algn="t" rotWithShape="0">
              <a:prstClr val="black">
                <a:alpha val="40000"/>
              </a:prstClr>
            </a:outerShdw>
            <a:softEdge rad="0"/>
          </a:effectLst>
        </p:spPr>
      </p:pic>
      <p:sp>
        <p:nvSpPr>
          <p:cNvPr id="7" name="文本框 6"/>
          <p:cNvSpPr txBox="1"/>
          <p:nvPr/>
        </p:nvSpPr>
        <p:spPr>
          <a:xfrm>
            <a:off x="4877045" y="4356957"/>
            <a:ext cx="2436578" cy="584775"/>
          </a:xfrm>
          <a:prstGeom prst="rect">
            <a:avLst/>
          </a:prstGeom>
          <a:noFill/>
        </p:spPr>
        <p:txBody>
          <a:bodyPr wrap="square" rtlCol="0">
            <a:spAutoFit/>
          </a:bodyPr>
          <a:lstStyle/>
          <a:p>
            <a:pPr algn="ctr"/>
            <a:r>
              <a:rPr lang="en-US" altLang="zh-CN" sz="1600" dirty="0">
                <a:latin typeface="Roboto" pitchFamily="2" charset="0"/>
                <a:ea typeface="Roboto" pitchFamily="2" charset="0"/>
              </a:rPr>
              <a:t>Lab </a:t>
            </a:r>
            <a:r>
              <a:rPr lang="el-GR" altLang="zh-CN" sz="1600" dirty="0" smtClean="0">
                <a:latin typeface="Roboto" pitchFamily="2" charset="0"/>
                <a:ea typeface="Roboto" pitchFamily="2" charset="0"/>
              </a:rPr>
              <a:t>μ</a:t>
            </a:r>
            <a:endParaRPr lang="en-US" altLang="zh-CN" sz="1600" dirty="0" smtClean="0">
              <a:latin typeface="Roboto" pitchFamily="2" charset="0"/>
              <a:ea typeface="Roboto" pitchFamily="2" charset="0"/>
            </a:endParaRPr>
          </a:p>
          <a:p>
            <a:pPr algn="ctr"/>
            <a:r>
              <a:rPr lang="en-US" altLang="zh-CN" sz="1600" dirty="0" smtClean="0">
                <a:latin typeface="Roboto" pitchFamily="2" charset="0"/>
                <a:ea typeface="Roboto" pitchFamily="2" charset="0"/>
              </a:rPr>
              <a:t>Tsinghua University</a:t>
            </a:r>
            <a:endParaRPr lang="zh-CN" altLang="en-US" sz="1600" dirty="0">
              <a:latin typeface="Roboto" pitchFamily="2" charset="0"/>
            </a:endParaRPr>
          </a:p>
        </p:txBody>
      </p:sp>
      <p:grpSp>
        <p:nvGrpSpPr>
          <p:cNvPr id="13" name="组合 12"/>
          <p:cNvGrpSpPr/>
          <p:nvPr/>
        </p:nvGrpSpPr>
        <p:grpSpPr>
          <a:xfrm>
            <a:off x="7174523" y="5247249"/>
            <a:ext cx="773723" cy="745589"/>
            <a:chOff x="7174523" y="5247249"/>
            <a:chExt cx="773723" cy="745589"/>
          </a:xfrm>
        </p:grpSpPr>
        <p:sp>
          <p:nvSpPr>
            <p:cNvPr id="8" name="椭圆 7"/>
            <p:cNvSpPr/>
            <p:nvPr/>
          </p:nvSpPr>
          <p:spPr>
            <a:xfrm>
              <a:off x="7174523" y="5247249"/>
              <a:ext cx="773723" cy="745589"/>
            </a:xfrm>
            <a:prstGeom prst="ellipse">
              <a:avLst/>
            </a:prstGeom>
            <a:solidFill>
              <a:schemeClr val="bg1"/>
            </a:solidFill>
            <a:ln>
              <a:noFill/>
            </a:ln>
            <a:effectLst>
              <a:outerShdw blurRad="50800" dist="12700" dir="5400000" sx="104000" sy="104000" algn="t" rotWithShape="0">
                <a:prstClr val="black">
                  <a:alpha val="5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右箭头 10"/>
            <p:cNvSpPr/>
            <p:nvPr/>
          </p:nvSpPr>
          <p:spPr>
            <a:xfrm>
              <a:off x="7349913" y="5475849"/>
              <a:ext cx="451077" cy="288388"/>
            </a:xfrm>
            <a:prstGeom prst="rightArrow">
              <a:avLst>
                <a:gd name="adj1" fmla="val 50000"/>
                <a:gd name="adj2" fmla="val 66667"/>
              </a:avLst>
            </a:prstGeom>
            <a:solidFill>
              <a:schemeClr val="tx1">
                <a:alpha val="6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8" name="文本框 57"/>
          <p:cNvSpPr txBox="1"/>
          <p:nvPr/>
        </p:nvSpPr>
        <p:spPr>
          <a:xfrm>
            <a:off x="4359532" y="3383981"/>
            <a:ext cx="3424633" cy="584775"/>
          </a:xfrm>
          <a:prstGeom prst="rect">
            <a:avLst/>
          </a:prstGeom>
          <a:noFill/>
        </p:spPr>
        <p:txBody>
          <a:bodyPr wrap="square" rtlCol="0">
            <a:spAutoFit/>
          </a:bodyPr>
          <a:lstStyle/>
          <a:p>
            <a:pPr algn="ctr"/>
            <a:r>
              <a:rPr lang="en-US" altLang="zh-CN" sz="3200" dirty="0" smtClean="0">
                <a:latin typeface="Roboto" pitchFamily="2" charset="0"/>
                <a:ea typeface="Roboto" pitchFamily="2" charset="0"/>
              </a:rPr>
              <a:t>Thank you!</a:t>
            </a:r>
          </a:p>
        </p:txBody>
      </p:sp>
    </p:spTree>
    <p:extLst>
      <p:ext uri="{BB962C8B-B14F-4D97-AF65-F5344CB8AC3E}">
        <p14:creationId xmlns:p14="http://schemas.microsoft.com/office/powerpoint/2010/main" val="6051198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xit" presetSubtype="1" fill="hold" nodeType="withEffect">
                                  <p:stCondLst>
                                    <p:cond delay="0"/>
                                  </p:stCondLst>
                                  <p:childTnLst>
                                    <p:anim calcmode="lin" valueType="num">
                                      <p:cBhvr additive="base">
                                        <p:cTn id="6" dur="200"/>
                                        <p:tgtEl>
                                          <p:spTgt spid="2"/>
                                        </p:tgtEl>
                                        <p:attrNameLst>
                                          <p:attrName>ppt_x</p:attrName>
                                        </p:attrNameLst>
                                      </p:cBhvr>
                                      <p:tavLst>
                                        <p:tav tm="0">
                                          <p:val>
                                            <p:strVal val="ppt_x"/>
                                          </p:val>
                                        </p:tav>
                                        <p:tav tm="100000">
                                          <p:val>
                                            <p:strVal val="ppt_x"/>
                                          </p:val>
                                        </p:tav>
                                      </p:tavLst>
                                    </p:anim>
                                    <p:anim calcmode="lin" valueType="num">
                                      <p:cBhvr additive="base">
                                        <p:cTn id="7" dur="200"/>
                                        <p:tgtEl>
                                          <p:spTgt spid="2"/>
                                        </p:tgtEl>
                                        <p:attrNameLst>
                                          <p:attrName>ppt_y</p:attrName>
                                        </p:attrNameLst>
                                      </p:cBhvr>
                                      <p:tavLst>
                                        <p:tav tm="0">
                                          <p:val>
                                            <p:strVal val="ppt_y"/>
                                          </p:val>
                                        </p:tav>
                                        <p:tav tm="100000">
                                          <p:val>
                                            <p:strVal val="0-ppt_h/2"/>
                                          </p:val>
                                        </p:tav>
                                      </p:tavLst>
                                    </p:anim>
                                    <p:set>
                                      <p:cBhvr>
                                        <p:cTn id="8" dur="1" fill="hold">
                                          <p:stCondLst>
                                            <p:cond delay="199"/>
                                          </p:stCondLst>
                                        </p:cTn>
                                        <p:tgtEl>
                                          <p:spTgt spid="2"/>
                                        </p:tgtEl>
                                        <p:attrNameLst>
                                          <p:attrName>style.visibility</p:attrName>
                                        </p:attrNameLst>
                                      </p:cBhvr>
                                      <p:to>
                                        <p:strVal val="hidden"/>
                                      </p:to>
                                    </p:set>
                                  </p:childTnLst>
                                </p:cTn>
                              </p:par>
                              <p:par>
                                <p:cTn id="9" presetID="42" presetClass="exit" presetSubtype="0" fill="hold" nodeType="withEffect">
                                  <p:stCondLst>
                                    <p:cond delay="0"/>
                                  </p:stCondLst>
                                  <p:childTnLst>
                                    <p:animEffect transition="out" filter="fade">
                                      <p:cBhvr>
                                        <p:cTn id="10" dur="200"/>
                                        <p:tgtEl>
                                          <p:spTgt spid="105"/>
                                        </p:tgtEl>
                                      </p:cBhvr>
                                    </p:animEffect>
                                    <p:anim calcmode="lin" valueType="num">
                                      <p:cBhvr>
                                        <p:cTn id="11" dur="200"/>
                                        <p:tgtEl>
                                          <p:spTgt spid="105"/>
                                        </p:tgtEl>
                                        <p:attrNameLst>
                                          <p:attrName>ppt_x</p:attrName>
                                        </p:attrNameLst>
                                      </p:cBhvr>
                                      <p:tavLst>
                                        <p:tav tm="0">
                                          <p:val>
                                            <p:strVal val="ppt_x"/>
                                          </p:val>
                                        </p:tav>
                                        <p:tav tm="100000">
                                          <p:val>
                                            <p:strVal val="ppt_x"/>
                                          </p:val>
                                        </p:tav>
                                      </p:tavLst>
                                    </p:anim>
                                    <p:anim calcmode="lin" valueType="num">
                                      <p:cBhvr>
                                        <p:cTn id="12" dur="200"/>
                                        <p:tgtEl>
                                          <p:spTgt spid="105"/>
                                        </p:tgtEl>
                                        <p:attrNameLst>
                                          <p:attrName>ppt_y</p:attrName>
                                        </p:attrNameLst>
                                      </p:cBhvr>
                                      <p:tavLst>
                                        <p:tav tm="0">
                                          <p:val>
                                            <p:strVal val="ppt_y"/>
                                          </p:val>
                                        </p:tav>
                                        <p:tav tm="100000">
                                          <p:val>
                                            <p:strVal val="ppt_y+.1"/>
                                          </p:val>
                                        </p:tav>
                                      </p:tavLst>
                                    </p:anim>
                                    <p:set>
                                      <p:cBhvr>
                                        <p:cTn id="13" dur="1" fill="hold">
                                          <p:stCondLst>
                                            <p:cond delay="199"/>
                                          </p:stCondLst>
                                        </p:cTn>
                                        <p:tgtEl>
                                          <p:spTgt spid="105"/>
                                        </p:tgtEl>
                                        <p:attrNameLst>
                                          <p:attrName>style.visibility</p:attrName>
                                        </p:attrNameLst>
                                      </p:cBhvr>
                                      <p:to>
                                        <p:strVal val="hidden"/>
                                      </p:to>
                                    </p:set>
                                  </p:childTnLst>
                                </p:cTn>
                              </p:par>
                              <p:par>
                                <p:cTn id="14" presetID="42" presetClass="exit" presetSubtype="0" fill="hold" nodeType="withEffect">
                                  <p:stCondLst>
                                    <p:cond delay="50"/>
                                  </p:stCondLst>
                                  <p:childTnLst>
                                    <p:animEffect transition="out" filter="fade">
                                      <p:cBhvr>
                                        <p:cTn id="15" dur="200"/>
                                        <p:tgtEl>
                                          <p:spTgt spid="104"/>
                                        </p:tgtEl>
                                      </p:cBhvr>
                                    </p:animEffect>
                                    <p:anim calcmode="lin" valueType="num">
                                      <p:cBhvr>
                                        <p:cTn id="16" dur="200"/>
                                        <p:tgtEl>
                                          <p:spTgt spid="104"/>
                                        </p:tgtEl>
                                        <p:attrNameLst>
                                          <p:attrName>ppt_x</p:attrName>
                                        </p:attrNameLst>
                                      </p:cBhvr>
                                      <p:tavLst>
                                        <p:tav tm="0">
                                          <p:val>
                                            <p:strVal val="ppt_x"/>
                                          </p:val>
                                        </p:tav>
                                        <p:tav tm="100000">
                                          <p:val>
                                            <p:strVal val="ppt_x"/>
                                          </p:val>
                                        </p:tav>
                                      </p:tavLst>
                                    </p:anim>
                                    <p:anim calcmode="lin" valueType="num">
                                      <p:cBhvr>
                                        <p:cTn id="17" dur="200"/>
                                        <p:tgtEl>
                                          <p:spTgt spid="104"/>
                                        </p:tgtEl>
                                        <p:attrNameLst>
                                          <p:attrName>ppt_y</p:attrName>
                                        </p:attrNameLst>
                                      </p:cBhvr>
                                      <p:tavLst>
                                        <p:tav tm="0">
                                          <p:val>
                                            <p:strVal val="ppt_y"/>
                                          </p:val>
                                        </p:tav>
                                        <p:tav tm="100000">
                                          <p:val>
                                            <p:strVal val="ppt_y+.1"/>
                                          </p:val>
                                        </p:tav>
                                      </p:tavLst>
                                    </p:anim>
                                    <p:set>
                                      <p:cBhvr>
                                        <p:cTn id="18" dur="1" fill="hold">
                                          <p:stCondLst>
                                            <p:cond delay="199"/>
                                          </p:stCondLst>
                                        </p:cTn>
                                        <p:tgtEl>
                                          <p:spTgt spid="104"/>
                                        </p:tgtEl>
                                        <p:attrNameLst>
                                          <p:attrName>style.visibility</p:attrName>
                                        </p:attrNameLst>
                                      </p:cBhvr>
                                      <p:to>
                                        <p:strVal val="hidden"/>
                                      </p:to>
                                    </p:set>
                                  </p:childTnLst>
                                </p:cTn>
                              </p:par>
                              <p:par>
                                <p:cTn id="19" presetID="42" presetClass="exit" presetSubtype="0" fill="hold" nodeType="withEffect">
                                  <p:stCondLst>
                                    <p:cond delay="100"/>
                                  </p:stCondLst>
                                  <p:childTnLst>
                                    <p:animEffect transition="out" filter="fade">
                                      <p:cBhvr>
                                        <p:cTn id="20" dur="200"/>
                                        <p:tgtEl>
                                          <p:spTgt spid="99"/>
                                        </p:tgtEl>
                                      </p:cBhvr>
                                    </p:animEffect>
                                    <p:anim calcmode="lin" valueType="num">
                                      <p:cBhvr>
                                        <p:cTn id="21" dur="200"/>
                                        <p:tgtEl>
                                          <p:spTgt spid="99"/>
                                        </p:tgtEl>
                                        <p:attrNameLst>
                                          <p:attrName>ppt_x</p:attrName>
                                        </p:attrNameLst>
                                      </p:cBhvr>
                                      <p:tavLst>
                                        <p:tav tm="0">
                                          <p:val>
                                            <p:strVal val="ppt_x"/>
                                          </p:val>
                                        </p:tav>
                                        <p:tav tm="100000">
                                          <p:val>
                                            <p:strVal val="ppt_x"/>
                                          </p:val>
                                        </p:tav>
                                      </p:tavLst>
                                    </p:anim>
                                    <p:anim calcmode="lin" valueType="num">
                                      <p:cBhvr>
                                        <p:cTn id="22" dur="200"/>
                                        <p:tgtEl>
                                          <p:spTgt spid="99"/>
                                        </p:tgtEl>
                                        <p:attrNameLst>
                                          <p:attrName>ppt_y</p:attrName>
                                        </p:attrNameLst>
                                      </p:cBhvr>
                                      <p:tavLst>
                                        <p:tav tm="0">
                                          <p:val>
                                            <p:strVal val="ppt_y"/>
                                          </p:val>
                                        </p:tav>
                                        <p:tav tm="100000">
                                          <p:val>
                                            <p:strVal val="ppt_y+.1"/>
                                          </p:val>
                                        </p:tav>
                                      </p:tavLst>
                                    </p:anim>
                                    <p:set>
                                      <p:cBhvr>
                                        <p:cTn id="23" dur="1" fill="hold">
                                          <p:stCondLst>
                                            <p:cond delay="199"/>
                                          </p:stCondLst>
                                        </p:cTn>
                                        <p:tgtEl>
                                          <p:spTgt spid="99"/>
                                        </p:tgtEl>
                                        <p:attrNameLst>
                                          <p:attrName>style.visibility</p:attrName>
                                        </p:attrNameLst>
                                      </p:cBhvr>
                                      <p:to>
                                        <p:strVal val="hidden"/>
                                      </p:to>
                                    </p:set>
                                  </p:childTnLst>
                                </p:cTn>
                              </p:par>
                              <p:par>
                                <p:cTn id="24" presetID="42" presetClass="exit" presetSubtype="0" fill="hold" nodeType="withEffect">
                                  <p:stCondLst>
                                    <p:cond delay="150"/>
                                  </p:stCondLst>
                                  <p:childTnLst>
                                    <p:animEffect transition="out" filter="fade">
                                      <p:cBhvr>
                                        <p:cTn id="25" dur="200"/>
                                        <p:tgtEl>
                                          <p:spTgt spid="100"/>
                                        </p:tgtEl>
                                      </p:cBhvr>
                                    </p:animEffect>
                                    <p:anim calcmode="lin" valueType="num">
                                      <p:cBhvr>
                                        <p:cTn id="26" dur="200"/>
                                        <p:tgtEl>
                                          <p:spTgt spid="100"/>
                                        </p:tgtEl>
                                        <p:attrNameLst>
                                          <p:attrName>ppt_x</p:attrName>
                                        </p:attrNameLst>
                                      </p:cBhvr>
                                      <p:tavLst>
                                        <p:tav tm="0">
                                          <p:val>
                                            <p:strVal val="ppt_x"/>
                                          </p:val>
                                        </p:tav>
                                        <p:tav tm="100000">
                                          <p:val>
                                            <p:strVal val="ppt_x"/>
                                          </p:val>
                                        </p:tav>
                                      </p:tavLst>
                                    </p:anim>
                                    <p:anim calcmode="lin" valueType="num">
                                      <p:cBhvr>
                                        <p:cTn id="27" dur="200"/>
                                        <p:tgtEl>
                                          <p:spTgt spid="100"/>
                                        </p:tgtEl>
                                        <p:attrNameLst>
                                          <p:attrName>ppt_y</p:attrName>
                                        </p:attrNameLst>
                                      </p:cBhvr>
                                      <p:tavLst>
                                        <p:tav tm="0">
                                          <p:val>
                                            <p:strVal val="ppt_y"/>
                                          </p:val>
                                        </p:tav>
                                        <p:tav tm="100000">
                                          <p:val>
                                            <p:strVal val="ppt_y+.1"/>
                                          </p:val>
                                        </p:tav>
                                      </p:tavLst>
                                    </p:anim>
                                    <p:set>
                                      <p:cBhvr>
                                        <p:cTn id="28" dur="1" fill="hold">
                                          <p:stCondLst>
                                            <p:cond delay="199"/>
                                          </p:stCondLst>
                                        </p:cTn>
                                        <p:tgtEl>
                                          <p:spTgt spid="100"/>
                                        </p:tgtEl>
                                        <p:attrNameLst>
                                          <p:attrName>style.visibility</p:attrName>
                                        </p:attrNameLst>
                                      </p:cBhvr>
                                      <p:to>
                                        <p:strVal val="hidden"/>
                                      </p:to>
                                    </p:set>
                                  </p:childTnLst>
                                </p:cTn>
                              </p:par>
                              <p:par>
                                <p:cTn id="29" presetID="42" presetClass="exit" presetSubtype="0" fill="hold" nodeType="withEffect">
                                  <p:stCondLst>
                                    <p:cond delay="200"/>
                                  </p:stCondLst>
                                  <p:childTnLst>
                                    <p:animEffect transition="out" filter="fade">
                                      <p:cBhvr>
                                        <p:cTn id="30" dur="200"/>
                                        <p:tgtEl>
                                          <p:spTgt spid="41"/>
                                        </p:tgtEl>
                                      </p:cBhvr>
                                    </p:animEffect>
                                    <p:anim calcmode="lin" valueType="num">
                                      <p:cBhvr>
                                        <p:cTn id="31" dur="200"/>
                                        <p:tgtEl>
                                          <p:spTgt spid="41"/>
                                        </p:tgtEl>
                                        <p:attrNameLst>
                                          <p:attrName>ppt_x</p:attrName>
                                        </p:attrNameLst>
                                      </p:cBhvr>
                                      <p:tavLst>
                                        <p:tav tm="0">
                                          <p:val>
                                            <p:strVal val="ppt_x"/>
                                          </p:val>
                                        </p:tav>
                                        <p:tav tm="100000">
                                          <p:val>
                                            <p:strVal val="ppt_x"/>
                                          </p:val>
                                        </p:tav>
                                      </p:tavLst>
                                    </p:anim>
                                    <p:anim calcmode="lin" valueType="num">
                                      <p:cBhvr>
                                        <p:cTn id="32" dur="200"/>
                                        <p:tgtEl>
                                          <p:spTgt spid="41"/>
                                        </p:tgtEl>
                                        <p:attrNameLst>
                                          <p:attrName>ppt_y</p:attrName>
                                        </p:attrNameLst>
                                      </p:cBhvr>
                                      <p:tavLst>
                                        <p:tav tm="0">
                                          <p:val>
                                            <p:strVal val="ppt_y"/>
                                          </p:val>
                                        </p:tav>
                                        <p:tav tm="100000">
                                          <p:val>
                                            <p:strVal val="ppt_y+.1"/>
                                          </p:val>
                                        </p:tav>
                                      </p:tavLst>
                                    </p:anim>
                                    <p:set>
                                      <p:cBhvr>
                                        <p:cTn id="33" dur="1" fill="hold">
                                          <p:stCondLst>
                                            <p:cond delay="199"/>
                                          </p:stCondLst>
                                        </p:cTn>
                                        <p:tgtEl>
                                          <p:spTgt spid="41"/>
                                        </p:tgtEl>
                                        <p:attrNameLst>
                                          <p:attrName>style.visibility</p:attrName>
                                        </p:attrNameLst>
                                      </p:cBhvr>
                                      <p:to>
                                        <p:strVal val="hidden"/>
                                      </p:to>
                                    </p:set>
                                  </p:childTnLst>
                                </p:cTn>
                              </p:par>
                              <p:par>
                                <p:cTn id="34" presetID="42" presetClass="exit" presetSubtype="0" fill="hold" nodeType="withEffect">
                                  <p:stCondLst>
                                    <p:cond delay="250"/>
                                  </p:stCondLst>
                                  <p:childTnLst>
                                    <p:animEffect transition="out" filter="fade">
                                      <p:cBhvr>
                                        <p:cTn id="35" dur="200"/>
                                        <p:tgtEl>
                                          <p:spTgt spid="106"/>
                                        </p:tgtEl>
                                      </p:cBhvr>
                                    </p:animEffect>
                                    <p:anim calcmode="lin" valueType="num">
                                      <p:cBhvr>
                                        <p:cTn id="36" dur="200"/>
                                        <p:tgtEl>
                                          <p:spTgt spid="106"/>
                                        </p:tgtEl>
                                        <p:attrNameLst>
                                          <p:attrName>ppt_x</p:attrName>
                                        </p:attrNameLst>
                                      </p:cBhvr>
                                      <p:tavLst>
                                        <p:tav tm="0">
                                          <p:val>
                                            <p:strVal val="ppt_x"/>
                                          </p:val>
                                        </p:tav>
                                        <p:tav tm="100000">
                                          <p:val>
                                            <p:strVal val="ppt_x"/>
                                          </p:val>
                                        </p:tav>
                                      </p:tavLst>
                                    </p:anim>
                                    <p:anim calcmode="lin" valueType="num">
                                      <p:cBhvr>
                                        <p:cTn id="37" dur="200"/>
                                        <p:tgtEl>
                                          <p:spTgt spid="106"/>
                                        </p:tgtEl>
                                        <p:attrNameLst>
                                          <p:attrName>ppt_y</p:attrName>
                                        </p:attrNameLst>
                                      </p:cBhvr>
                                      <p:tavLst>
                                        <p:tav tm="0">
                                          <p:val>
                                            <p:strVal val="ppt_y"/>
                                          </p:val>
                                        </p:tav>
                                        <p:tav tm="100000">
                                          <p:val>
                                            <p:strVal val="ppt_y+.1"/>
                                          </p:val>
                                        </p:tav>
                                      </p:tavLst>
                                    </p:anim>
                                    <p:set>
                                      <p:cBhvr>
                                        <p:cTn id="38" dur="1" fill="hold">
                                          <p:stCondLst>
                                            <p:cond delay="199"/>
                                          </p:stCondLst>
                                        </p:cTn>
                                        <p:tgtEl>
                                          <p:spTgt spid="106"/>
                                        </p:tgtEl>
                                        <p:attrNameLst>
                                          <p:attrName>style.visibility</p:attrName>
                                        </p:attrNameLst>
                                      </p:cBhvr>
                                      <p:to>
                                        <p:strVal val="hidden"/>
                                      </p:to>
                                    </p:set>
                                  </p:childTnLst>
                                </p:cTn>
                              </p:par>
                              <p:par>
                                <p:cTn id="39" presetID="42" presetClass="exit" presetSubtype="0" fill="hold" nodeType="withEffect">
                                  <p:stCondLst>
                                    <p:cond delay="300"/>
                                  </p:stCondLst>
                                  <p:childTnLst>
                                    <p:animEffect transition="out" filter="fade">
                                      <p:cBhvr>
                                        <p:cTn id="40" dur="200"/>
                                        <p:tgtEl>
                                          <p:spTgt spid="103"/>
                                        </p:tgtEl>
                                      </p:cBhvr>
                                    </p:animEffect>
                                    <p:anim calcmode="lin" valueType="num">
                                      <p:cBhvr>
                                        <p:cTn id="41" dur="200"/>
                                        <p:tgtEl>
                                          <p:spTgt spid="103"/>
                                        </p:tgtEl>
                                        <p:attrNameLst>
                                          <p:attrName>ppt_x</p:attrName>
                                        </p:attrNameLst>
                                      </p:cBhvr>
                                      <p:tavLst>
                                        <p:tav tm="0">
                                          <p:val>
                                            <p:strVal val="ppt_x"/>
                                          </p:val>
                                        </p:tav>
                                        <p:tav tm="100000">
                                          <p:val>
                                            <p:strVal val="ppt_x"/>
                                          </p:val>
                                        </p:tav>
                                      </p:tavLst>
                                    </p:anim>
                                    <p:anim calcmode="lin" valueType="num">
                                      <p:cBhvr>
                                        <p:cTn id="42" dur="200"/>
                                        <p:tgtEl>
                                          <p:spTgt spid="103"/>
                                        </p:tgtEl>
                                        <p:attrNameLst>
                                          <p:attrName>ppt_y</p:attrName>
                                        </p:attrNameLst>
                                      </p:cBhvr>
                                      <p:tavLst>
                                        <p:tav tm="0">
                                          <p:val>
                                            <p:strVal val="ppt_y"/>
                                          </p:val>
                                        </p:tav>
                                        <p:tav tm="100000">
                                          <p:val>
                                            <p:strVal val="ppt_y+.1"/>
                                          </p:val>
                                        </p:tav>
                                      </p:tavLst>
                                    </p:anim>
                                    <p:set>
                                      <p:cBhvr>
                                        <p:cTn id="43" dur="1" fill="hold">
                                          <p:stCondLst>
                                            <p:cond delay="199"/>
                                          </p:stCondLst>
                                        </p:cTn>
                                        <p:tgtEl>
                                          <p:spTgt spid="103"/>
                                        </p:tgtEl>
                                        <p:attrNameLst>
                                          <p:attrName>style.visibility</p:attrName>
                                        </p:attrNameLst>
                                      </p:cBhvr>
                                      <p:to>
                                        <p:strVal val="hidden"/>
                                      </p:to>
                                    </p:set>
                                  </p:childTnLst>
                                </p:cTn>
                              </p:par>
                            </p:childTnLst>
                          </p:cTn>
                        </p:par>
                        <p:par>
                          <p:cTn id="44" fill="hold">
                            <p:stCondLst>
                              <p:cond delay="500"/>
                            </p:stCondLst>
                            <p:childTnLst>
                              <p:par>
                                <p:cTn id="45" presetID="10" presetClass="entr" presetSubtype="0" fill="hold" grpId="0" nodeType="afterEffect">
                                  <p:stCondLst>
                                    <p:cond delay="0"/>
                                  </p:stCondLst>
                                  <p:childTnLst>
                                    <p:set>
                                      <p:cBhvr>
                                        <p:cTn id="46" dur="1" fill="hold">
                                          <p:stCondLst>
                                            <p:cond delay="0"/>
                                          </p:stCondLst>
                                        </p:cTn>
                                        <p:tgtEl>
                                          <p:spTgt spid="4"/>
                                        </p:tgtEl>
                                        <p:attrNameLst>
                                          <p:attrName>style.visibility</p:attrName>
                                        </p:attrNameLst>
                                      </p:cBhvr>
                                      <p:to>
                                        <p:strVal val="visible"/>
                                      </p:to>
                                    </p:set>
                                    <p:animEffect transition="in" filter="fade">
                                      <p:cBhvr>
                                        <p:cTn id="47" dur="300"/>
                                        <p:tgtEl>
                                          <p:spTgt spid="4"/>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7"/>
                                        </p:tgtEl>
                                        <p:attrNameLst>
                                          <p:attrName>style.visibility</p:attrName>
                                        </p:attrNameLst>
                                      </p:cBhvr>
                                      <p:to>
                                        <p:strVal val="visible"/>
                                      </p:to>
                                    </p:set>
                                    <p:animEffect transition="in" filter="fade">
                                      <p:cBhvr>
                                        <p:cTn id="50" dur="250"/>
                                        <p:tgtEl>
                                          <p:spTgt spid="7"/>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58"/>
                                        </p:tgtEl>
                                        <p:attrNameLst>
                                          <p:attrName>style.visibility</p:attrName>
                                        </p:attrNameLst>
                                      </p:cBhvr>
                                      <p:to>
                                        <p:strVal val="visible"/>
                                      </p:to>
                                    </p:set>
                                    <p:animEffect transition="in" filter="fade">
                                      <p:cBhvr>
                                        <p:cTn id="53" dur="250"/>
                                        <p:tgtEl>
                                          <p:spTgt spid="58"/>
                                        </p:tgtEl>
                                      </p:cBhvr>
                                    </p:animEffect>
                                  </p:childTnLst>
                                </p:cTn>
                              </p:par>
                              <p:par>
                                <p:cTn id="54" presetID="10" presetClass="entr" presetSubtype="0" fill="hold" nodeType="withEffect">
                                  <p:stCondLst>
                                    <p:cond delay="0"/>
                                  </p:stCondLst>
                                  <p:childTnLst>
                                    <p:set>
                                      <p:cBhvr>
                                        <p:cTn id="55" dur="1" fill="hold">
                                          <p:stCondLst>
                                            <p:cond delay="0"/>
                                          </p:stCondLst>
                                        </p:cTn>
                                        <p:tgtEl>
                                          <p:spTgt spid="5"/>
                                        </p:tgtEl>
                                        <p:attrNameLst>
                                          <p:attrName>style.visibility</p:attrName>
                                        </p:attrNameLst>
                                      </p:cBhvr>
                                      <p:to>
                                        <p:strVal val="visible"/>
                                      </p:to>
                                    </p:set>
                                    <p:animEffect transition="in" filter="fade">
                                      <p:cBhvr>
                                        <p:cTn id="56" dur="250"/>
                                        <p:tgtEl>
                                          <p:spTgt spid="5"/>
                                        </p:tgtEl>
                                      </p:cBhvr>
                                    </p:animEffect>
                                  </p:childTnLst>
                                </p:cTn>
                              </p:par>
                            </p:childTnLst>
                          </p:cTn>
                        </p:par>
                        <p:par>
                          <p:cTn id="57" fill="hold">
                            <p:stCondLst>
                              <p:cond delay="800"/>
                            </p:stCondLst>
                            <p:childTnLst>
                              <p:par>
                                <p:cTn id="58" presetID="53" presetClass="entr" presetSubtype="16" fill="hold" nodeType="afterEffect">
                                  <p:stCondLst>
                                    <p:cond delay="100"/>
                                  </p:stCondLst>
                                  <p:childTnLst>
                                    <p:set>
                                      <p:cBhvr>
                                        <p:cTn id="59" dur="1" fill="hold">
                                          <p:stCondLst>
                                            <p:cond delay="0"/>
                                          </p:stCondLst>
                                        </p:cTn>
                                        <p:tgtEl>
                                          <p:spTgt spid="13"/>
                                        </p:tgtEl>
                                        <p:attrNameLst>
                                          <p:attrName>style.visibility</p:attrName>
                                        </p:attrNameLst>
                                      </p:cBhvr>
                                      <p:to>
                                        <p:strVal val="visible"/>
                                      </p:to>
                                    </p:set>
                                    <p:anim calcmode="lin" valueType="num">
                                      <p:cBhvr>
                                        <p:cTn id="60" dur="200" fill="hold"/>
                                        <p:tgtEl>
                                          <p:spTgt spid="13"/>
                                        </p:tgtEl>
                                        <p:attrNameLst>
                                          <p:attrName>ppt_w</p:attrName>
                                        </p:attrNameLst>
                                      </p:cBhvr>
                                      <p:tavLst>
                                        <p:tav tm="0">
                                          <p:val>
                                            <p:fltVal val="0"/>
                                          </p:val>
                                        </p:tav>
                                        <p:tav tm="100000">
                                          <p:val>
                                            <p:strVal val="#ppt_w"/>
                                          </p:val>
                                        </p:tav>
                                      </p:tavLst>
                                    </p:anim>
                                    <p:anim calcmode="lin" valueType="num">
                                      <p:cBhvr>
                                        <p:cTn id="61" dur="200" fill="hold"/>
                                        <p:tgtEl>
                                          <p:spTgt spid="13"/>
                                        </p:tgtEl>
                                        <p:attrNameLst>
                                          <p:attrName>ppt_h</p:attrName>
                                        </p:attrNameLst>
                                      </p:cBhvr>
                                      <p:tavLst>
                                        <p:tav tm="0">
                                          <p:val>
                                            <p:fltVal val="0"/>
                                          </p:val>
                                        </p:tav>
                                        <p:tav tm="100000">
                                          <p:val>
                                            <p:strVal val="#ppt_h"/>
                                          </p:val>
                                        </p:tav>
                                      </p:tavLst>
                                    </p:anim>
                                    <p:animEffect transition="in" filter="fade">
                                      <p:cBhvr>
                                        <p:cTn id="62" dur="2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p:bldP spid="58"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FFEB3C"/>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1594</TotalTime>
  <Words>932</Words>
  <Application>Microsoft Office PowerPoint</Application>
  <PresentationFormat>宽屏</PresentationFormat>
  <Paragraphs>117</Paragraphs>
  <Slides>8</Slides>
  <Notes>8</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8</vt:i4>
      </vt:variant>
    </vt:vector>
  </HeadingPairs>
  <TitlesOfParts>
    <vt:vector size="15" baseType="lpstr">
      <vt:lpstr>Adobe 黑体 Std R</vt:lpstr>
      <vt:lpstr>宋体</vt:lpstr>
      <vt:lpstr>Arial</vt:lpstr>
      <vt:lpstr>Calibri</vt:lpstr>
      <vt:lpstr>Calibri Light</vt:lpstr>
      <vt:lpstr>Roboto</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Dayu.Yue</dc:creator>
  <cp:lastModifiedBy>Dayu.Yue</cp:lastModifiedBy>
  <cp:revision>242</cp:revision>
  <dcterms:created xsi:type="dcterms:W3CDTF">2014-09-26T16:46:45Z</dcterms:created>
  <dcterms:modified xsi:type="dcterms:W3CDTF">2014-10-12T08:14:04Z</dcterms:modified>
</cp:coreProperties>
</file>