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3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7" autoAdjust="0"/>
  </p:normalViewPr>
  <p:slideViewPr>
    <p:cSldViewPr>
      <p:cViewPr varScale="1">
        <p:scale>
          <a:sx n="122" d="100"/>
          <a:sy n="122" d="100"/>
        </p:scale>
        <p:origin x="-32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en-US" baseline="0" dirty="0" smtClean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four main</a:t>
            </a:r>
            <a:r>
              <a:rPr lang="en-US" baseline="0" dirty="0" smtClean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“end” means up to, but not including.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returns</a:t>
            </a:r>
            <a:r>
              <a:rPr lang="en-US" baseline="0" dirty="0" smtClean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anyone tell</a:t>
            </a:r>
            <a:r>
              <a:rPr lang="en-US" baseline="0" dirty="0" smtClean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r>
              <a:rPr lang="en-US" baseline="0" dirty="0" smtClean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Library,</a:t>
            </a:r>
            <a:r>
              <a:rPr lang="en-US" baseline="0" dirty="0" smtClean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r>
              <a:rPr lang="en-US" baseline="0" dirty="0" smtClean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</a:t>
            </a:r>
            <a:r>
              <a:rPr lang="en-US" baseline="0" dirty="0" smtClean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1186400"/>
            <a:ext cx="8742375" cy="24521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 to</a:t>
            </a:r>
            <a:b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637917"/>
            <a:ext cx="2459025" cy="2505583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i="1" dirty="0" smtClean="0"/>
              <a:t>Escape Sequences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\n</a:t>
            </a:r>
            <a:r>
              <a:rPr lang="en-US" sz="2800" dirty="0" smtClean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\t</a:t>
            </a:r>
            <a:r>
              <a:rPr lang="en-US" sz="2800" dirty="0" smtClean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\\</a:t>
            </a:r>
            <a:r>
              <a:rPr lang="en-US" sz="2800" dirty="0" smtClean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dog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y	cat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my\turtle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ange gives a sequence of integers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“to” means up to but not including.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range(10, 6, -1):	[10, 9, 8, 7]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range(2, 10, 3)</a:t>
            </a:r>
            <a:r>
              <a:rPr lang="en-US" sz="2400" b="1" dirty="0" smtClean="0">
                <a:solidFill>
                  <a:schemeClr val="tx2"/>
                </a:solidFill>
              </a:rPr>
              <a:t>		# returns [2, 5, 8]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List</a:t>
            </a:r>
            <a:endParaRPr lang="en-US" sz="2400" b="1" dirty="0" smtClean="0"/>
          </a:p>
          <a:p>
            <a:r>
              <a:rPr lang="en-US" sz="2000" dirty="0" smtClean="0"/>
              <a:t>General purpose</a:t>
            </a:r>
          </a:p>
          <a:p>
            <a:r>
              <a:rPr lang="en-US" sz="2000" dirty="0" smtClean="0"/>
              <a:t>Most widely used data structure </a:t>
            </a:r>
          </a:p>
          <a:p>
            <a:r>
              <a:rPr lang="en-US" sz="2000" dirty="0" smtClean="0"/>
              <a:t>Grow and shrink size as needed</a:t>
            </a:r>
          </a:p>
          <a:p>
            <a:r>
              <a:rPr lang="en-US" sz="2000" dirty="0" smtClean="0"/>
              <a:t>Sequence type</a:t>
            </a:r>
          </a:p>
          <a:p>
            <a:r>
              <a:rPr lang="en-US" sz="2000" dirty="0" smtClean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Tuple</a:t>
            </a:r>
            <a:endParaRPr lang="en-US" sz="2000" b="1" dirty="0" smtClean="0"/>
          </a:p>
          <a:p>
            <a:r>
              <a:rPr lang="en-US" sz="2000" dirty="0" smtClean="0"/>
              <a:t>Immutable (can’t add/change)</a:t>
            </a:r>
          </a:p>
          <a:p>
            <a:r>
              <a:rPr lang="en-US" sz="2000" dirty="0" smtClean="0"/>
              <a:t>Useful for fixed data</a:t>
            </a:r>
          </a:p>
          <a:p>
            <a:r>
              <a:rPr lang="en-US" sz="2000" dirty="0" smtClean="0"/>
              <a:t>Faster than Lists</a:t>
            </a:r>
          </a:p>
          <a:p>
            <a:r>
              <a:rPr lang="en-US" sz="2000" dirty="0" smtClean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Set</a:t>
            </a:r>
            <a:endParaRPr lang="en-US" sz="2000" b="1" dirty="0" smtClean="0"/>
          </a:p>
          <a:p>
            <a:r>
              <a:rPr lang="en-US" sz="2000" dirty="0" smtClean="0"/>
              <a:t>Store non-duplicate items</a:t>
            </a:r>
          </a:p>
          <a:p>
            <a:r>
              <a:rPr lang="en-US" sz="2000" dirty="0" smtClean="0"/>
              <a:t>Very fast access vs Lists</a:t>
            </a:r>
          </a:p>
          <a:p>
            <a:r>
              <a:rPr lang="en-US" sz="2000" dirty="0" smtClean="0"/>
              <a:t>Math Set ops (union, intersect)</a:t>
            </a:r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Dict</a:t>
            </a:r>
            <a:endParaRPr lang="en-US" sz="2000" b="1" dirty="0" smtClean="0"/>
          </a:p>
          <a:p>
            <a:r>
              <a:rPr lang="en-US" sz="2000" dirty="0" smtClean="0"/>
              <a:t>Key/Value pairs</a:t>
            </a:r>
          </a:p>
          <a:p>
            <a:r>
              <a:rPr lang="en-US" sz="2000" dirty="0" smtClean="0"/>
              <a:t>Associative array, like Java HashMap</a:t>
            </a:r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(String, List, Tuple)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ndexing: 			x[6]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licing: 			x[1:4]</a:t>
            </a:r>
          </a:p>
          <a:p>
            <a:r>
              <a:rPr lang="en-US" sz="1800" dirty="0" smtClean="0"/>
              <a:t>adding/concatenating: 		+</a:t>
            </a:r>
          </a:p>
          <a:p>
            <a:r>
              <a:rPr lang="en-US" sz="1800" dirty="0" smtClean="0"/>
              <a:t>multiplying: 			*</a:t>
            </a:r>
          </a:p>
          <a:p>
            <a:r>
              <a:rPr lang="en-US" sz="1800" dirty="0" smtClean="0"/>
              <a:t>checking membership: 		in/not in	</a:t>
            </a:r>
            <a:endParaRPr lang="en-US" sz="1800" dirty="0"/>
          </a:p>
          <a:p>
            <a:r>
              <a:rPr lang="en-US" sz="1800" dirty="0" smtClean="0"/>
              <a:t>iterating			for i in x:	</a:t>
            </a:r>
          </a:p>
          <a:p>
            <a:r>
              <a:rPr lang="en-US" sz="1800" dirty="0" smtClean="0"/>
              <a:t>len(sequence1)</a:t>
            </a:r>
          </a:p>
          <a:p>
            <a:r>
              <a:rPr lang="en-US" sz="1800" dirty="0" smtClean="0"/>
              <a:t>min(sequence1)</a:t>
            </a:r>
          </a:p>
          <a:p>
            <a:r>
              <a:rPr lang="en-US" sz="1800" dirty="0" smtClean="0"/>
              <a:t>max(sequence1)</a:t>
            </a:r>
          </a:p>
          <a:p>
            <a:r>
              <a:rPr lang="en-US" sz="1800" dirty="0" smtClean="0"/>
              <a:t>sum(sequence1[1:3]])</a:t>
            </a:r>
          </a:p>
          <a:p>
            <a:r>
              <a:rPr lang="en-US" sz="1800" dirty="0" smtClean="0"/>
              <a:t>sorted(list1)		</a:t>
            </a:r>
          </a:p>
          <a:p>
            <a:r>
              <a:rPr lang="en-US" sz="1800" dirty="0" smtClean="0"/>
              <a:t>sequence1.count(item)</a:t>
            </a:r>
          </a:p>
          <a:p>
            <a:r>
              <a:rPr lang="en-US" sz="1800" dirty="0" smtClean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indexing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slicing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 smtClean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/>
                <a:gridCol w="2072054"/>
                <a:gridCol w="3922103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adding / concatenating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Combine 2 sequences of the same type using </a:t>
            </a:r>
            <a:r>
              <a:rPr lang="en-US" sz="2400" b="1" dirty="0" smtClean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multiplying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Multiply a sequence using </a:t>
            </a:r>
            <a:r>
              <a:rPr lang="en-US" sz="2400" b="1" dirty="0" smtClean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checking membership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Test whether an item is </a:t>
            </a:r>
            <a:r>
              <a:rPr lang="en-US" sz="2400" b="1" dirty="0" smtClean="0"/>
              <a:t>in</a:t>
            </a:r>
            <a:r>
              <a:rPr lang="en-US" sz="2400" dirty="0" smtClean="0"/>
              <a:t> or </a:t>
            </a:r>
            <a:r>
              <a:rPr lang="en-US" sz="2400" b="1" dirty="0" smtClean="0"/>
              <a:t>not in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Iterate through the items in</a:t>
            </a:r>
            <a:r>
              <a:rPr lang="en-US" sz="2400" b="1" dirty="0" smtClean="0"/>
              <a:t>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print (item * 2)		# prints 14, 16, 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Item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Index &amp; Item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</a:t>
            </a:r>
            <a:r>
              <a:rPr lang="en-US" sz="3600" b="1" dirty="0" smtClean="0">
                <a:solidFill>
                  <a:schemeClr val="accent1"/>
                </a:solidFill>
              </a:rPr>
              <a:t>umber of items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Count the number of items in 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minimum item in a sequence lexicographically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maximum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maximum item in a sequence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sum of items in a sequence</a:t>
            </a:r>
          </a:p>
          <a:p>
            <a:pPr lvl="1"/>
            <a:r>
              <a:rPr lang="en-US" sz="2400" dirty="0" smtClean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 -&gt; Error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a new list of items in </a:t>
            </a:r>
            <a:r>
              <a:rPr lang="en-US" sz="2400" b="1" dirty="0" smtClean="0"/>
              <a:t>sorted</a:t>
            </a:r>
            <a:r>
              <a:rPr lang="en-US" sz="2400" dirty="0" smtClean="0"/>
              <a:t> order</a:t>
            </a:r>
          </a:p>
          <a:p>
            <a:pPr lvl="1"/>
            <a:r>
              <a:rPr lang="en-US" sz="2400" dirty="0" smtClean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count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</a:t>
            </a:r>
            <a:r>
              <a:rPr lang="en-US" sz="3600" b="1" dirty="0" smtClean="0">
                <a:solidFill>
                  <a:schemeClr val="accent1"/>
                </a:solidFill>
              </a:rPr>
              <a:t>ndex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unpacking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'horse']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a, b, c = x				# now a is 'pig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c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'horse'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The number of variables must exactly match the length of the list.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All operations from Sequences, plus:</a:t>
            </a:r>
          </a:p>
          <a:p>
            <a:r>
              <a:rPr lang="en-US" sz="2000" dirty="0" smtClean="0"/>
              <a:t>constructors</a:t>
            </a:r>
          </a:p>
          <a:p>
            <a:r>
              <a:rPr lang="en-US" sz="2000" dirty="0" smtClean="0"/>
              <a:t>del </a:t>
            </a:r>
            <a:r>
              <a:rPr lang="en-US" sz="2000" dirty="0"/>
              <a:t>list1[2</a:t>
            </a:r>
            <a:r>
              <a:rPr lang="en-US" sz="2000" dirty="0" smtClean="0"/>
              <a:t>]			delete item from list1</a:t>
            </a:r>
            <a:endParaRPr lang="en-US" sz="2000" dirty="0"/>
          </a:p>
          <a:p>
            <a:r>
              <a:rPr lang="en-US" sz="2000" dirty="0"/>
              <a:t>list1.append(item</a:t>
            </a:r>
            <a:r>
              <a:rPr lang="en-US" sz="2000" dirty="0" smtClean="0"/>
              <a:t>)		appends an item to list1</a:t>
            </a:r>
            <a:endParaRPr lang="en-US" sz="2000" dirty="0"/>
          </a:p>
          <a:p>
            <a:r>
              <a:rPr lang="en-US" sz="2000" dirty="0"/>
              <a:t>list1.extend(sequence1</a:t>
            </a:r>
            <a:r>
              <a:rPr lang="en-US" sz="2000" dirty="0" smtClean="0"/>
              <a:t>)	appends a sequence to list1</a:t>
            </a:r>
            <a:endParaRPr lang="en-US" sz="2000" dirty="0"/>
          </a:p>
          <a:p>
            <a:r>
              <a:rPr lang="en-US" sz="2000" dirty="0"/>
              <a:t>list1.insert(index, item</a:t>
            </a:r>
            <a:r>
              <a:rPr lang="en-US" sz="2000" dirty="0" smtClean="0"/>
              <a:t>)		inserts item at index</a:t>
            </a:r>
            <a:endParaRPr lang="en-US" sz="2000" dirty="0"/>
          </a:p>
          <a:p>
            <a:r>
              <a:rPr lang="en-US" sz="2000" dirty="0"/>
              <a:t>list1.pop()			</a:t>
            </a:r>
            <a:r>
              <a:rPr lang="en-US" sz="2000" dirty="0" smtClean="0"/>
              <a:t>pops </a:t>
            </a:r>
            <a:r>
              <a:rPr lang="en-US" sz="2000" dirty="0"/>
              <a:t>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</a:t>
            </a:r>
            <a:r>
              <a:rPr lang="en-US" sz="2000" dirty="0" smtClean="0"/>
              <a:t>()			reverses list order</a:t>
            </a:r>
            <a:endParaRPr lang="en-US" sz="2000" dirty="0"/>
          </a:p>
          <a:p>
            <a:r>
              <a:rPr lang="en-US" sz="2000" dirty="0"/>
              <a:t>list1.sort()			</a:t>
            </a:r>
            <a:r>
              <a:rPr lang="en-US" sz="2000" dirty="0" smtClean="0"/>
              <a:t>sorts list in place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ist1.clear()			empties list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list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['a', 25, 'dog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 smtClean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 smtClean="0">
                <a:latin typeface="Courier New" pitchFamily="49" charset="0"/>
                <a:cs typeface="Courier New" pitchFamily="49" charset="0"/>
              </a:rPr>
            </a:b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 smtClean="0"/>
              <a:t>Integer</a:t>
            </a:r>
          </a:p>
          <a:p>
            <a:pPr marL="57150" indent="0">
              <a:buNone/>
            </a:pPr>
            <a:r>
              <a:rPr lang="en-US" sz="2400" dirty="0" smtClean="0"/>
              <a:t>Floating point</a:t>
            </a:r>
          </a:p>
          <a:p>
            <a:pPr marL="57150" indent="0">
              <a:buNone/>
            </a:pPr>
            <a:r>
              <a:rPr lang="en-US" sz="2400" dirty="0" smtClean="0"/>
              <a:t>String</a:t>
            </a:r>
          </a:p>
          <a:p>
            <a:pPr marL="57150" indent="0">
              <a:buNone/>
            </a:pPr>
            <a:r>
              <a:rPr lang="en-US" sz="2400" dirty="0" smtClean="0"/>
              <a:t>Boolean</a:t>
            </a:r>
          </a:p>
          <a:p>
            <a:pPr marL="57150" indent="0">
              <a:buNone/>
            </a:pPr>
            <a:r>
              <a:rPr lang="en-US" sz="2400" dirty="0" smtClean="0"/>
              <a:t>Complex number</a:t>
            </a:r>
            <a:endParaRPr 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 smtClean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ord()	# ASCII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delete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6]</a:t>
            </a: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append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x.append(7)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extend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[12, 13]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x.extend(y)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7, 12, 13]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insert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Insert an item at given index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x.insert(1, 7)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7, 3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x.insert(1,['a','m'])	# [5, 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', 'm'], 7, 3, 8, 6]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Pops last item off the list, and returns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x.pop()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remove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Remove first instance of an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x.remove(3)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reverse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Reverse the order of the list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sorted(x</a:t>
            </a:r>
            <a:r>
              <a:rPr lang="en-US" sz="2000" dirty="0">
                <a:cs typeface="Courier New" pitchFamily="49" charset="0"/>
              </a:rPr>
              <a:t>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  <a:endParaRPr lang="en-US" sz="2000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x.sort</a:t>
            </a:r>
            <a:r>
              <a:rPr lang="en-US" sz="2000" dirty="0">
                <a:cs typeface="Courier New" pitchFamily="49" charset="0"/>
              </a:rPr>
              <a:t>() puts the items of x in sorted </a:t>
            </a:r>
            <a:r>
              <a:rPr lang="en-US" sz="2000" dirty="0" smtClean="0">
                <a:cs typeface="Courier New" pitchFamily="49" charset="0"/>
              </a:rPr>
              <a:t>order (sorts in place).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clear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</a:t>
            </a:r>
            <a:r>
              <a:rPr lang="en-US" sz="2400" dirty="0" smtClean="0"/>
              <a:t>mmutable</a:t>
            </a:r>
            <a:r>
              <a:rPr lang="en-US" sz="2400" dirty="0"/>
              <a:t>, but member objects </a:t>
            </a:r>
            <a:r>
              <a:rPr lang="en-US" sz="2400" dirty="0" smtClean="0"/>
              <a:t>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</a:t>
            </a:r>
            <a:r>
              <a:rPr lang="en-US" sz="2400" dirty="0" smtClean="0"/>
              <a:t>shouldn’t </a:t>
            </a:r>
            <a:r>
              <a:rPr lang="en-US" sz="2400" dirty="0"/>
              <a:t>change, use </a:t>
            </a:r>
            <a:r>
              <a:rPr lang="en-US" sz="2400" dirty="0" smtClean="0"/>
              <a:t>a tuple </a:t>
            </a:r>
            <a:r>
              <a:rPr lang="en-US" sz="2400" dirty="0"/>
              <a:t>to prevent </a:t>
            </a:r>
            <a:r>
              <a:rPr lang="en-US" sz="2400" dirty="0" smtClean="0"/>
              <a:t>items from </a:t>
            </a:r>
            <a:r>
              <a:rPr lang="en-US" sz="2400" dirty="0"/>
              <a:t>accidently </a:t>
            </a:r>
            <a:r>
              <a:rPr lang="en-US" sz="2400" dirty="0" smtClean="0"/>
              <a:t>being added, changed or deleted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 Naming </a:t>
            </a:r>
            <a:r>
              <a:rPr lang="en-US" dirty="0"/>
              <a:t>T</a:t>
            </a:r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aming can have letters, numbers and underscore, but cannot start with a number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ome Python reserved words cannot be used (eg. if, for, in, open)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 descriptive variable names</a:t>
            </a:r>
          </a:p>
          <a:p>
            <a:pPr lvl="1"/>
            <a:r>
              <a:rPr lang="en-US" sz="1600" dirty="0" smtClean="0"/>
              <a:t>first_name, date_of_birth, hair_color</a:t>
            </a:r>
          </a:p>
          <a:p>
            <a:r>
              <a:rPr lang="en-US" sz="2000" dirty="0" smtClean="0"/>
              <a:t>Case Matters</a:t>
            </a:r>
          </a:p>
          <a:p>
            <a:pPr lvl="1"/>
            <a:r>
              <a:rPr lang="en-US" sz="1600" dirty="0" smtClean="0"/>
              <a:t>name is not the same as Name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onstants in all caps: </a:t>
            </a:r>
            <a:br>
              <a:rPr lang="en-US" sz="2000" dirty="0" smtClean="0"/>
            </a:br>
            <a:r>
              <a:rPr lang="en-US" sz="2000" dirty="0" smtClean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Memory Address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21F7h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‘Cassandra’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tuple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# no-item tuple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# parenthesis are optional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single-item tuple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tuple(list1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# tuple from list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immutable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x[1] = 8			# error!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set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set()			# empty set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# strips duplicates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 New" pitchFamily="49" charset="0"/>
              </a:rPr>
              <a:t>Set </a:t>
            </a:r>
            <a:r>
              <a:rPr lang="en-US" sz="2000" b="1" dirty="0">
                <a:cs typeface="Courier New" pitchFamily="49" charset="0"/>
              </a:rPr>
              <a:t>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x&gt;5}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cs typeface="Courier New" pitchFamily="49" charset="0"/>
              </a:rPr>
              <a:t>resulting set: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{18, 21, 24, 27} but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 random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item to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Pop random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</a:t>
            </a:r>
            <a:r>
              <a:rPr lang="en-US" sz="3600" b="1" dirty="0" smtClean="0">
                <a:solidFill>
                  <a:schemeClr val="accent1"/>
                </a:solidFill>
              </a:rPr>
              <a:t>tandard mathematical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/>
                <a:gridCol w="2667000"/>
                <a:gridCol w="2667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 Function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Intersection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Union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Symmetric 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 set1</a:t>
                      </a:r>
                      <a:r>
                        <a:rPr lang="en-US" sz="2000" baseline="0" dirty="0" smtClean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Subset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set2</a:t>
                      </a:r>
                      <a:r>
                        <a:rPr lang="en-US" sz="2000" baseline="0" dirty="0" smtClean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Superset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set1</a:t>
                      </a:r>
                      <a:r>
                        <a:rPr lang="en-US" sz="2000" baseline="0" dirty="0" smtClean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{'pork':25.3, 'beef':33.8, 'chicken':22.7}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dict([('pork', 25.3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'beef', 33.8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'chicken', 22.7)])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or change item in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(only looks in keys, not values)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dict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accessing keys and values in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x.keys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values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key-value tuple pairs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tem in x.values()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tests membership in x: returns 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x: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print(key, x[key])		# print all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k, v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():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iterate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print(k, v)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print all key/value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Entries in a dict are in random order.</a:t>
            </a:r>
            <a:endParaRPr lang="en-US" sz="1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 smtClean="0"/>
              <a:t>A </a:t>
            </a:r>
            <a:r>
              <a:rPr lang="en-US" sz="2800" b="1" i="1" dirty="0" smtClean="0"/>
              <a:t>function</a:t>
            </a:r>
            <a:r>
              <a:rPr lang="en-US" sz="2800" dirty="0" smtClean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 smtClean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 smtClean="0"/>
              <a:t>In Python, most variables are </a:t>
            </a:r>
            <a:r>
              <a:rPr lang="en-US" sz="2400" b="1" i="1" dirty="0" smtClean="0"/>
              <a:t>immutable</a:t>
            </a:r>
            <a:r>
              <a:rPr lang="en-US" sz="2400" dirty="0" smtClean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 smtClean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971800"/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US" sz="2100" b="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b="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Float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String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Tuple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List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Dictionary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Easier to  </a:t>
            </a:r>
            <a:r>
              <a:rPr lang="en-US" b="1" dirty="0" smtClean="0"/>
              <a:t>debug,   re-use,   maintain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Contiguous Code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Modular Code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Better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</a:t>
            </a:r>
            <a:r>
              <a:rPr lang="en-US" dirty="0" smtClean="0"/>
              <a:t>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school </a:t>
            </a:r>
            <a:r>
              <a:rPr lang="en-US" dirty="0"/>
              <a:t>h</a:t>
            </a:r>
            <a:r>
              <a:rPr lang="en-US" dirty="0" smtClean="0"/>
              <a:t>as courses</a:t>
            </a:r>
            <a:r>
              <a:rPr lang="en-US" dirty="0"/>
              <a:t>, instructors and students.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In programming this is done using </a:t>
            </a:r>
            <a:r>
              <a:rPr lang="en-US" i="1" dirty="0" smtClean="0"/>
              <a:t>Classes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combines related </a:t>
            </a:r>
            <a:r>
              <a:rPr lang="en-US" b="1" dirty="0" smtClean="0"/>
              <a:t>variables</a:t>
            </a:r>
            <a:r>
              <a:rPr lang="en-US" dirty="0" smtClean="0"/>
              <a:t> and </a:t>
            </a:r>
            <a:r>
              <a:rPr lang="en-US" b="1" dirty="0" smtClean="0"/>
              <a:t>functions</a:t>
            </a:r>
            <a:r>
              <a:rPr lang="en-US" dirty="0" smtClean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class is the block of code, which is the blueprint or recipe for making an object. An object is an instance of a class (Instructor is a </a:t>
            </a:r>
            <a:r>
              <a:rPr lang="en-US" i="1" dirty="0" smtClean="0"/>
              <a:t>class</a:t>
            </a:r>
            <a:r>
              <a:rPr lang="en-US" dirty="0" smtClean="0"/>
              <a:t>, Professor Lee is an </a:t>
            </a:r>
            <a:r>
              <a:rPr lang="en-US" i="1" dirty="0" smtClean="0"/>
              <a:t>object</a:t>
            </a:r>
            <a:r>
              <a:rPr lang="en-US" dirty="0" smtClean="0"/>
              <a:t> of type Instructor)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LIBRARY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lass: </a:t>
            </a:r>
            <a:r>
              <a:rPr lang="en-US" sz="2400" b="1" dirty="0" smtClean="0">
                <a:solidFill>
                  <a:schemeClr val="tx1"/>
                </a:solidFill>
              </a:rPr>
              <a:t>Book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</a:t>
            </a:r>
            <a:r>
              <a:rPr lang="en-US" dirty="0" smtClean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 smtClean="0"/>
              <a:t>Functions</a:t>
            </a:r>
            <a:r>
              <a:rPr lang="en-US" dirty="0" smtClean="0"/>
              <a:t> (actions)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lass: </a:t>
            </a:r>
            <a:r>
              <a:rPr lang="en-US" sz="2400" b="1" dirty="0" smtClean="0">
                <a:solidFill>
                  <a:schemeClr val="tx1"/>
                </a:solidFill>
              </a:rPr>
              <a:t>Customer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 </a:t>
            </a:r>
            <a:r>
              <a:rPr lang="en-US" dirty="0" smtClean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 smtClean="0"/>
              <a:t>Functions </a:t>
            </a:r>
            <a:r>
              <a:rPr lang="en-US" dirty="0" smtClean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return_book (id)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2018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Boolean: </a:t>
            </a:r>
            <a:r>
              <a:rPr lang="en-US" sz="4000" dirty="0" smtClean="0"/>
              <a:t>True or False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 smtClean="0">
                <a:solidFill>
                  <a:srgbClr val="0070C0"/>
                </a:solidFill>
              </a:rPr>
              <a:t>FALSE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 smtClean="0"/>
              <a:t>None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Evaluate </a:t>
            </a:r>
            <a:r>
              <a:rPr lang="en-US" sz="2400" b="1" dirty="0">
                <a:solidFill>
                  <a:srgbClr val="0070C0"/>
                </a:solidFill>
              </a:rPr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TRUE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 or 0</a:t>
            </a:r>
          </a:p>
          <a:p>
            <a:r>
              <a:rPr lang="en-US" dirty="0" smtClean="0"/>
              <a:t>81 and -23</a:t>
            </a:r>
          </a:p>
          <a:p>
            <a:r>
              <a:rPr lang="en-US" dirty="0" smtClean="0"/>
              <a:t>‘pig’</a:t>
            </a:r>
          </a:p>
          <a:p>
            <a:r>
              <a:rPr lang="en-US" dirty="0" smtClean="0"/>
              <a:t>‘cat’ == ‘cat’</a:t>
            </a:r>
          </a:p>
          <a:p>
            <a:r>
              <a:rPr lang="en-US" dirty="0" smtClean="0"/>
              <a:t>[‘dog’]</a:t>
            </a:r>
          </a:p>
          <a:p>
            <a:r>
              <a:rPr lang="en-US" dirty="0" smtClean="0"/>
              <a:t>‘a’ &lt; ‘b’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&gt; 5</a:t>
            </a:r>
          </a:p>
          <a:p>
            <a:r>
              <a:rPr lang="en-US" dirty="0" smtClean="0"/>
              <a:t>-1 &lt; 33</a:t>
            </a:r>
          </a:p>
          <a:p>
            <a:r>
              <a:rPr lang="en-US" dirty="0" smtClean="0"/>
              <a:t>8 &gt;= 8</a:t>
            </a:r>
          </a:p>
          <a:p>
            <a:r>
              <a:rPr lang="en-US" dirty="0" smtClean="0"/>
              <a:t>0 == 0</a:t>
            </a:r>
          </a:p>
          <a:p>
            <a:r>
              <a:rPr lang="en-US" dirty="0" smtClean="0"/>
              <a:t>1.2 != 1.3</a:t>
            </a:r>
          </a:p>
          <a:p>
            <a:r>
              <a:rPr lang="en-US" dirty="0" smtClean="0"/>
              <a:t>5 &gt; 3 and 10</a:t>
            </a:r>
          </a:p>
          <a:p>
            <a:r>
              <a:rPr lang="en-US" dirty="0" smtClean="0"/>
              <a:t>1 == 0 or 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and 0</a:t>
            </a:r>
          </a:p>
          <a:p>
            <a:r>
              <a:rPr lang="en-US" dirty="0" smtClean="0"/>
              <a:t>0 or </a:t>
            </a:r>
            <a:r>
              <a:rPr lang="en-US" dirty="0"/>
              <a:t>""</a:t>
            </a:r>
          </a:p>
          <a:p>
            <a:r>
              <a:rPr lang="en-US" dirty="0" smtClean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&lt; 2</a:t>
            </a:r>
          </a:p>
          <a:p>
            <a:r>
              <a:rPr lang="en-US" dirty="0" smtClean="0"/>
              <a:t>-1 &gt; 33</a:t>
            </a:r>
          </a:p>
          <a:p>
            <a:r>
              <a:rPr lang="en-US" dirty="0" smtClean="0"/>
              <a:t>8 &gt;= 100</a:t>
            </a:r>
          </a:p>
          <a:p>
            <a:r>
              <a:rPr lang="en-US" dirty="0" smtClean="0"/>
              <a:t>5 &lt;= 1</a:t>
            </a:r>
          </a:p>
          <a:p>
            <a:r>
              <a:rPr lang="en-US" dirty="0" smtClean="0"/>
              <a:t>0 == 88</a:t>
            </a:r>
          </a:p>
          <a:p>
            <a:r>
              <a:rPr lang="en-US" dirty="0" smtClean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bool(expression)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 smtClean="0">
                <a:solidFill>
                  <a:schemeClr val="accent1"/>
                </a:solidFill>
              </a:rPr>
              <a:t>Symbol	Function	Example	Result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+</a:t>
            </a:r>
            <a:r>
              <a:rPr lang="en-US" dirty="0" smtClean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–</a:t>
            </a:r>
            <a:r>
              <a:rPr lang="en-US" dirty="0" smtClean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*</a:t>
            </a:r>
            <a:r>
              <a:rPr lang="en-US" dirty="0" smtClean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//</a:t>
            </a:r>
            <a:r>
              <a:rPr lang="en-US" dirty="0" smtClean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/</a:t>
            </a:r>
            <a:r>
              <a:rPr lang="en-US" dirty="0" smtClean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**</a:t>
            </a:r>
            <a:r>
              <a:rPr lang="en-US" dirty="0" smtClean="0"/>
              <a:t>	power	7 ** 2	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 smtClean="0"/>
              <a:t>1. ( )</a:t>
            </a:r>
          </a:p>
          <a:p>
            <a:pPr marL="0" indent="0">
              <a:buNone/>
            </a:pPr>
            <a:r>
              <a:rPr lang="en-US" sz="2800" dirty="0" smtClean="0"/>
              <a:t>2. **</a:t>
            </a:r>
          </a:p>
          <a:p>
            <a:pPr marL="0" indent="0">
              <a:buNone/>
            </a:pPr>
            <a:r>
              <a:rPr lang="en-US" sz="2800" dirty="0" smtClean="0"/>
              <a:t>3. *  /   //   %</a:t>
            </a:r>
          </a:p>
          <a:p>
            <a:pPr marL="0" indent="0">
              <a:buNone/>
            </a:pPr>
            <a:r>
              <a:rPr lang="en-US" sz="2800" dirty="0" smtClean="0"/>
              <a:t>4. + –</a:t>
            </a:r>
          </a:p>
          <a:p>
            <a:pPr marL="0" indent="0">
              <a:buNone/>
            </a:pPr>
            <a:r>
              <a:rPr lang="en-US" sz="2800" dirty="0" smtClean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 smtClean="0">
                  <a:solidFill>
                    <a:srgbClr val="0070C0"/>
                  </a:solidFill>
                </a:rPr>
                <a:t>Example: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Starts with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Index	Value</a:t>
            </a:r>
          </a:p>
          <a:p>
            <a:r>
              <a:rPr lang="en-US" sz="2000" dirty="0" smtClean="0"/>
              <a:t>0	V</a:t>
            </a:r>
            <a:endParaRPr lang="en-US" sz="2000" dirty="0"/>
          </a:p>
          <a:p>
            <a:r>
              <a:rPr lang="en-US" sz="2000" dirty="0" smtClean="0"/>
              <a:t>1	i</a:t>
            </a:r>
          </a:p>
          <a:p>
            <a:r>
              <a:rPr lang="en-US" sz="2000" dirty="0" smtClean="0"/>
              <a:t>2	k</a:t>
            </a:r>
          </a:p>
          <a:p>
            <a:r>
              <a:rPr lang="en-US" sz="2000" dirty="0" smtClean="0"/>
              <a:t>3	a</a:t>
            </a:r>
          </a:p>
          <a:p>
            <a:r>
              <a:rPr lang="en-US" sz="2000" dirty="0" smtClean="0"/>
              <a:t>4	s</a:t>
            </a:r>
          </a:p>
          <a:p>
            <a:r>
              <a:rPr lang="en-US" sz="2000" dirty="0" smtClean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15763</TotalTime>
  <Words>2041</Words>
  <Application>Microsoft Office PowerPoint</Application>
  <PresentationFormat>On-screen Show (16:9)</PresentationFormat>
  <Paragraphs>631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Intro to Python</vt:lpstr>
      <vt:lpstr>PowerPoint Presentation</vt:lpstr>
      <vt:lpstr>Python Variables</vt:lpstr>
      <vt:lpstr>Variable Naming Tips</vt:lpstr>
      <vt:lpstr>PowerPoint Presentation</vt:lpstr>
      <vt:lpstr>Boolean: True or False</vt:lpstr>
      <vt:lpstr>Python Math functions</vt:lpstr>
      <vt:lpstr>PowerPoint Presentation</vt:lpstr>
      <vt:lpstr>Indexing Starts with 0</vt:lpstr>
      <vt:lpstr>String Escape Sequences</vt:lpstr>
      <vt:lpstr>range</vt:lpstr>
      <vt:lpstr>PowerPoint Presentation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PowerPoint Presentation</vt:lpstr>
      <vt:lpstr>SETS</vt:lpstr>
      <vt:lpstr>DICTIONARIES</vt:lpstr>
      <vt:lpstr>DICTIONARIES</vt:lpstr>
      <vt:lpstr>DICTIONARIES</vt:lpstr>
      <vt:lpstr>DICTIONARIES</vt:lpstr>
      <vt:lpstr>PowerPoint Presentation</vt:lpstr>
      <vt:lpstr>PowerPoint Presentation</vt:lpstr>
      <vt:lpstr>Classes and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Joe James</cp:lastModifiedBy>
  <cp:revision>50</cp:revision>
  <dcterms:created xsi:type="dcterms:W3CDTF">2018-10-04T22:42:15Z</dcterms:created>
  <dcterms:modified xsi:type="dcterms:W3CDTF">2018-10-16T16:43:22Z</dcterms:modified>
</cp:coreProperties>
</file>