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9" r:id="rId6"/>
    <p:sldId id="263" r:id="rId7"/>
    <p:sldId id="266" r:id="rId8"/>
    <p:sldId id="274" r:id="rId9"/>
    <p:sldId id="271" r:id="rId10"/>
    <p:sldId id="275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34" d="100"/>
          <a:sy n="134" d="100"/>
        </p:scale>
        <p:origin x="366" y="36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8849A-46DE-4CBC-8BD8-68AC364D62D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004AF-7CE8-4FF7-B0C5-97E435425F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D3F7C-AB3A-4D41-8AD2-990F7A0C355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832BBE5F-0978-4453-8B99-DEF74940774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3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F89EF-B944-469A-9EAB-20C9AA650B8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6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EE733-F7EC-4F4D-AED8-E46A63D13D0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7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72CEF-8909-4DF2-9663-5F40B5A5B8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3FBE5-A64E-447F-B56A-1B3ABECC3B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6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2028C-EA0C-4734-8EF6-60219575298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8D574-682D-4EDD-B2E2-DB42CFEDAE9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1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0F570-1673-4C16-B9D0-796DAAA160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D6539-06AD-4AA3-B1FC-82067AD7956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7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182974D-4CFB-418E-9AFC-64E1C4D65A31}" type="datetime1">
              <a:rPr lang="zh-CN" altLang="en-US"/>
              <a:pPr/>
              <a:t>2016/12/21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4115039-E2DA-41D3-ABC4-15C9709413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1"/>
          <p:cNvSpPr>
            <a:spLocks noChangeArrowheads="1"/>
          </p:cNvSpPr>
          <p:nvPr/>
        </p:nvSpPr>
        <p:spPr bwMode="auto">
          <a:xfrm>
            <a:off x="0" y="181489"/>
            <a:ext cx="9144000" cy="5270501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1"/>
          <p:cNvSpPr>
            <a:spLocks noChangeArrowheads="1"/>
          </p:cNvSpPr>
          <p:nvPr/>
        </p:nvSpPr>
        <p:spPr bwMode="auto">
          <a:xfrm>
            <a:off x="-69850" y="-17463"/>
            <a:ext cx="9251950" cy="2281238"/>
          </a:xfrm>
          <a:prstGeom prst="rect">
            <a:avLst/>
          </a:prstGeom>
          <a:solidFill>
            <a:srgbClr val="FA4453"/>
          </a:solidFill>
          <a:ln w="1270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直接连接符 16"/>
          <p:cNvSpPr>
            <a:spLocks noChangeShapeType="1"/>
          </p:cNvSpPr>
          <p:nvPr/>
        </p:nvSpPr>
        <p:spPr bwMode="auto">
          <a:xfrm flipH="1">
            <a:off x="3851275" y="1131888"/>
            <a:ext cx="635000" cy="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ysDash"/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7" name="组合 38"/>
          <p:cNvGrpSpPr>
            <a:grpSpLocks/>
          </p:cNvGrpSpPr>
          <p:nvPr/>
        </p:nvGrpSpPr>
        <p:grpSpPr bwMode="auto">
          <a:xfrm>
            <a:off x="3736975" y="411163"/>
            <a:ext cx="1670050" cy="1439862"/>
            <a:chOff x="0" y="0"/>
            <a:chExt cx="1670586" cy="1440160"/>
          </a:xfrm>
        </p:grpSpPr>
        <p:sp>
          <p:nvSpPr>
            <p:cNvPr id="3078" name="六边形 2"/>
            <p:cNvSpPr>
              <a:spLocks noChangeArrowheads="1"/>
            </p:cNvSpPr>
            <p:nvPr/>
          </p:nvSpPr>
          <p:spPr bwMode="auto">
            <a:xfrm>
              <a:off x="0" y="0"/>
              <a:ext cx="1670586" cy="144016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3C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9" name="直接连接符 4"/>
            <p:cNvSpPr>
              <a:spLocks noChangeShapeType="1"/>
            </p:cNvSpPr>
            <p:nvPr/>
          </p:nvSpPr>
          <p:spPr bwMode="auto">
            <a:xfrm flipV="1">
              <a:off x="832476" y="125678"/>
              <a:ext cx="403245" cy="576064"/>
            </a:xfrm>
            <a:prstGeom prst="line">
              <a:avLst/>
            </a:prstGeom>
            <a:noFill/>
            <a:ln w="12700" cap="flat" cmpd="sng">
              <a:solidFill>
                <a:schemeClr val="bg1"/>
              </a:solidFill>
              <a:prstDash val="sysDash"/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直接连接符 6"/>
            <p:cNvSpPr>
              <a:spLocks noChangeShapeType="1"/>
            </p:cNvSpPr>
            <p:nvPr/>
          </p:nvSpPr>
          <p:spPr bwMode="auto">
            <a:xfrm flipV="1">
              <a:off x="962090" y="720080"/>
              <a:ext cx="547261" cy="10269"/>
            </a:xfrm>
            <a:prstGeom prst="line">
              <a:avLst/>
            </a:prstGeom>
            <a:noFill/>
            <a:ln w="12700" cap="flat" cmpd="sng">
              <a:solidFill>
                <a:schemeClr val="bg1"/>
              </a:solidFill>
              <a:prstDash val="sysDash"/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直接连接符 8"/>
            <p:cNvSpPr>
              <a:spLocks noChangeShapeType="1"/>
            </p:cNvSpPr>
            <p:nvPr/>
          </p:nvSpPr>
          <p:spPr bwMode="auto">
            <a:xfrm>
              <a:off x="832476" y="748757"/>
              <a:ext cx="403245" cy="556642"/>
            </a:xfrm>
            <a:prstGeom prst="line">
              <a:avLst/>
            </a:prstGeom>
            <a:noFill/>
            <a:ln w="12700" cap="flat" cmpd="sng">
              <a:solidFill>
                <a:schemeClr val="bg1"/>
              </a:solidFill>
              <a:prstDash val="sysDash"/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直接连接符 12"/>
            <p:cNvSpPr>
              <a:spLocks noChangeShapeType="1"/>
            </p:cNvSpPr>
            <p:nvPr/>
          </p:nvSpPr>
          <p:spPr bwMode="auto">
            <a:xfrm flipH="1">
              <a:off x="432048" y="730349"/>
              <a:ext cx="388843" cy="575320"/>
            </a:xfrm>
            <a:prstGeom prst="line">
              <a:avLst/>
            </a:prstGeom>
            <a:noFill/>
            <a:ln w="12700" cap="flat" cmpd="sng">
              <a:solidFill>
                <a:schemeClr val="bg1"/>
              </a:solidFill>
              <a:prstDash val="sysDash"/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直接连接符 18"/>
            <p:cNvSpPr>
              <a:spLocks noChangeShapeType="1"/>
            </p:cNvSpPr>
            <p:nvPr/>
          </p:nvSpPr>
          <p:spPr bwMode="auto">
            <a:xfrm flipH="1" flipV="1">
              <a:off x="432048" y="144016"/>
              <a:ext cx="403245" cy="576064"/>
            </a:xfrm>
            <a:prstGeom prst="line">
              <a:avLst/>
            </a:prstGeom>
            <a:noFill/>
            <a:ln w="12700" cap="flat" cmpd="sng">
              <a:solidFill>
                <a:schemeClr val="bg1"/>
              </a:solidFill>
              <a:prstDash val="sysDash"/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流程图: 联系 33"/>
            <p:cNvSpPr>
              <a:spLocks noChangeArrowheads="1"/>
            </p:cNvSpPr>
            <p:nvPr/>
          </p:nvSpPr>
          <p:spPr bwMode="auto">
            <a:xfrm>
              <a:off x="447154" y="36004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六边形 35"/>
            <p:cNvSpPr>
              <a:spLocks noChangeArrowheads="1"/>
            </p:cNvSpPr>
            <p:nvPr/>
          </p:nvSpPr>
          <p:spPr bwMode="auto">
            <a:xfrm>
              <a:off x="70076" y="52570"/>
              <a:ext cx="1524799" cy="1314482"/>
            </a:xfrm>
            <a:prstGeom prst="hexagon">
              <a:avLst>
                <a:gd name="adj" fmla="val 24999"/>
                <a:gd name="vf" fmla="val 115470"/>
              </a:avLst>
            </a:prstGeom>
            <a:noFill/>
            <a:ln w="3175" cap="flat" cmpd="sng">
              <a:solidFill>
                <a:srgbClr val="7F7F7F"/>
              </a:solidFill>
              <a:prstDash val="sysDot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TextBox 53"/>
          <p:cNvSpPr>
            <a:spLocks noChangeArrowheads="1"/>
          </p:cNvSpPr>
          <p:nvPr/>
        </p:nvSpPr>
        <p:spPr bwMode="auto">
          <a:xfrm>
            <a:off x="957263" y="2495550"/>
            <a:ext cx="7200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595959"/>
                </a:solidFill>
                <a:latin typeface="方正小标宋简体" pitchFamily="2" charset="-122"/>
                <a:ea typeface="方正小标宋简体" pitchFamily="2" charset="-122"/>
                <a:sym typeface="方正小标宋简体" pitchFamily="2" charset="-122"/>
              </a:rPr>
              <a:t>软</a:t>
            </a:r>
            <a:r>
              <a:rPr lang="zh-CN" altLang="en-US" sz="3600" b="1" dirty="0" smtClean="0">
                <a:solidFill>
                  <a:srgbClr val="595959"/>
                </a:solidFill>
                <a:latin typeface="方正小标宋简体" pitchFamily="2" charset="-122"/>
                <a:ea typeface="方正小标宋简体" pitchFamily="2" charset="-122"/>
                <a:sym typeface="方正小标宋简体" pitchFamily="2" charset="-122"/>
              </a:rPr>
              <a:t>工汇报 </a:t>
            </a:r>
            <a:r>
              <a:rPr lang="en-US" altLang="zh-CN" sz="3600" b="1" dirty="0" smtClean="0">
                <a:solidFill>
                  <a:srgbClr val="595959"/>
                </a:solidFill>
                <a:latin typeface="方正小标宋简体" pitchFamily="2" charset="-122"/>
                <a:ea typeface="方正小标宋简体" pitchFamily="2" charset="-122"/>
                <a:sym typeface="方正小标宋简体" pitchFamily="2" charset="-122"/>
              </a:rPr>
              <a:t>TEAM7</a:t>
            </a:r>
          </a:p>
        </p:txBody>
      </p:sp>
      <p:sp>
        <p:nvSpPr>
          <p:cNvPr id="3088" name="矩形 37"/>
          <p:cNvSpPr>
            <a:spLocks noChangeArrowheads="1"/>
          </p:cNvSpPr>
          <p:nvPr/>
        </p:nvSpPr>
        <p:spPr bwMode="auto">
          <a:xfrm>
            <a:off x="4026082" y="3143250"/>
            <a:ext cx="1079142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2016.12.22</a:t>
            </a:r>
            <a:endParaRPr lang="en-US" sz="1400" dirty="0">
              <a:solidFill>
                <a:srgbClr val="595959"/>
              </a:solidFill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089" name="直接连接符 39"/>
          <p:cNvSpPr>
            <a:spLocks noChangeShapeType="1"/>
          </p:cNvSpPr>
          <p:nvPr/>
        </p:nvSpPr>
        <p:spPr bwMode="auto">
          <a:xfrm>
            <a:off x="3921125" y="1123950"/>
            <a:ext cx="274638" cy="1270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ysDash"/>
            <a:bevel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TextBox 42"/>
          <p:cNvSpPr>
            <a:spLocks noChangeArrowheads="1"/>
          </p:cNvSpPr>
          <p:nvPr/>
        </p:nvSpPr>
        <p:spPr bwMode="auto">
          <a:xfrm>
            <a:off x="3819525" y="1778000"/>
            <a:ext cx="1511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sz="5400" b="1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sz="5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5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sz="5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5400" b="1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5400" b="1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/>
              <a:t> </a:t>
            </a:r>
          </a:p>
        </p:txBody>
      </p:sp>
      <p:sp>
        <p:nvSpPr>
          <p:cNvPr id="17411" name="Subtitle 2"/>
          <p:cNvSpPr>
            <a:spLocks noChangeArrowheads="1"/>
          </p:cNvSpPr>
          <p:nvPr/>
        </p:nvSpPr>
        <p:spPr bwMode="auto">
          <a:xfrm>
            <a:off x="1895475" y="1508522"/>
            <a:ext cx="5376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20B6F0"/>
              </a:buClr>
            </a:pPr>
            <a:r>
              <a:rPr lang="en-US" altLang="zh-CN" sz="375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7412" name="Oval 6"/>
          <p:cNvSpPr>
            <a:spLocks noChangeArrowheads="1"/>
          </p:cNvSpPr>
          <p:nvPr/>
        </p:nvSpPr>
        <p:spPr bwMode="auto">
          <a:xfrm>
            <a:off x="6898481" y="1952625"/>
            <a:ext cx="834629" cy="834629"/>
          </a:xfrm>
          <a:prstGeom prst="ellipse">
            <a:avLst/>
          </a:prstGeom>
          <a:solidFill>
            <a:schemeClr val="folHlink"/>
          </a:solidFill>
          <a:ln w="8890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17413" name="Oval 7"/>
          <p:cNvSpPr>
            <a:spLocks noChangeArrowheads="1"/>
          </p:cNvSpPr>
          <p:nvPr/>
        </p:nvSpPr>
        <p:spPr bwMode="auto">
          <a:xfrm>
            <a:off x="6060281" y="2944416"/>
            <a:ext cx="1110854" cy="1110853"/>
          </a:xfrm>
          <a:prstGeom prst="ellipse">
            <a:avLst/>
          </a:prstGeom>
          <a:solidFill>
            <a:schemeClr val="folHlink"/>
          </a:solidFill>
          <a:ln w="8890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17414" name="Oval 8"/>
          <p:cNvSpPr>
            <a:spLocks noChangeArrowheads="1"/>
          </p:cNvSpPr>
          <p:nvPr/>
        </p:nvSpPr>
        <p:spPr bwMode="auto">
          <a:xfrm>
            <a:off x="6680598" y="4214813"/>
            <a:ext cx="688181" cy="696516"/>
          </a:xfrm>
          <a:prstGeom prst="ellipse">
            <a:avLst/>
          </a:prstGeom>
          <a:solidFill>
            <a:schemeClr val="folHlink"/>
          </a:solidFill>
          <a:ln w="8890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901582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0"/>
          <p:cNvSpPr>
            <a:spLocks noChangeArrowheads="1"/>
          </p:cNvSpPr>
          <p:nvPr/>
        </p:nvSpPr>
        <p:spPr bwMode="auto">
          <a:xfrm>
            <a:off x="-356" y="-106362"/>
            <a:ext cx="9144000" cy="5270501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此项目</a:t>
            </a:r>
            <a:r>
              <a:rPr lang="zh-CN" altLang="zh-CN">
                <a:solidFill>
                  <a:srgbClr val="000000"/>
                </a:solidFill>
              </a:rPr>
              <a:t>构建一个图书管理系统，这样一来，图书馆在管理图书时就避免了繁琐的人工登记等操作，减少了人力的支出。同时，用户也可以通过在线浏览来寻找自己心仪的书籍，并且可以通过预约来避免到图书馆却借不到书的尴尬处境，极大地方便了管理者和使用者。</a:t>
            </a: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流程图: 合并 38"/>
          <p:cNvSpPr>
            <a:spLocks noChangeArrowheads="1"/>
          </p:cNvSpPr>
          <p:nvPr/>
        </p:nvSpPr>
        <p:spPr bwMode="auto">
          <a:xfrm rot="10800000">
            <a:off x="971550" y="4156075"/>
            <a:ext cx="7200900" cy="1008063"/>
          </a:xfrm>
          <a:prstGeom prst="flowChartMerge">
            <a:avLst/>
          </a:prstGeom>
          <a:solidFill>
            <a:srgbClr val="05AFC8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流程图: 合并 40"/>
          <p:cNvSpPr>
            <a:spLocks noChangeArrowheads="1"/>
          </p:cNvSpPr>
          <p:nvPr/>
        </p:nvSpPr>
        <p:spPr bwMode="auto">
          <a:xfrm rot="10800000">
            <a:off x="1187450" y="4227513"/>
            <a:ext cx="6769100" cy="936625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TextBox 41"/>
          <p:cNvSpPr>
            <a:spLocks noChangeArrowheads="1"/>
          </p:cNvSpPr>
          <p:nvPr/>
        </p:nvSpPr>
        <p:spPr bwMode="auto">
          <a:xfrm>
            <a:off x="3276600" y="4095750"/>
            <a:ext cx="2590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BatangChe" pitchFamily="1" charset="-127"/>
                <a:ea typeface="BatangChe" pitchFamily="1" charset="-127"/>
                <a:sym typeface="BatangChe" pitchFamily="1" charset="-127"/>
              </a:rPr>
              <a:t>1</a:t>
            </a:r>
            <a:endParaRPr lang="zh-CN" altLang="en-US" sz="6000" b="1">
              <a:solidFill>
                <a:schemeClr val="bg1"/>
              </a:solidFill>
              <a:latin typeface="BatangChe" pitchFamily="1" charset="-127"/>
              <a:ea typeface="BatangChe" pitchFamily="1" charset="-127"/>
              <a:sym typeface="BatangChe" pitchFamily="1" charset="-127"/>
            </a:endParaRPr>
          </a:p>
        </p:txBody>
      </p:sp>
      <p:sp>
        <p:nvSpPr>
          <p:cNvPr id="5126" name="流程图: 合并 43"/>
          <p:cNvSpPr>
            <a:spLocks noChangeArrowheads="1"/>
          </p:cNvSpPr>
          <p:nvPr/>
        </p:nvSpPr>
        <p:spPr bwMode="auto">
          <a:xfrm>
            <a:off x="4356099" y="257767"/>
            <a:ext cx="431800" cy="288925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TextBox 48"/>
          <p:cNvSpPr>
            <a:spLocks noChangeArrowheads="1"/>
          </p:cNvSpPr>
          <p:nvPr/>
        </p:nvSpPr>
        <p:spPr bwMode="auto">
          <a:xfrm>
            <a:off x="1259724" y="910821"/>
            <a:ext cx="6840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400" dirty="0" smtClean="0"/>
              <a:t>项目介绍及计划进展情况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8" name="流程图: 合并 53"/>
          <p:cNvSpPr>
            <a:spLocks noChangeArrowheads="1"/>
          </p:cNvSpPr>
          <p:nvPr/>
        </p:nvSpPr>
        <p:spPr bwMode="auto">
          <a:xfrm>
            <a:off x="-106363" y="-20638"/>
            <a:ext cx="1006476" cy="347663"/>
          </a:xfrm>
          <a:prstGeom prst="flowChartMerge">
            <a:avLst/>
          </a:prstGeom>
          <a:solidFill>
            <a:srgbClr val="05AFC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流程图: 合并 54"/>
          <p:cNvSpPr>
            <a:spLocks noChangeArrowheads="1"/>
          </p:cNvSpPr>
          <p:nvPr/>
        </p:nvSpPr>
        <p:spPr bwMode="auto">
          <a:xfrm>
            <a:off x="0" y="-20638"/>
            <a:ext cx="755650" cy="288926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17"/>
          <p:cNvSpPr>
            <a:spLocks noChangeArrowheads="1"/>
          </p:cNvSpPr>
          <p:nvPr/>
        </p:nvSpPr>
        <p:spPr bwMode="auto">
          <a:xfrm>
            <a:off x="1587" y="0"/>
            <a:ext cx="9142413" cy="5081588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58"/>
          <p:cNvSpPr>
            <a:spLocks noChangeArrowheads="1"/>
          </p:cNvSpPr>
          <p:nvPr/>
        </p:nvSpPr>
        <p:spPr bwMode="auto">
          <a:xfrm>
            <a:off x="0" y="5081588"/>
            <a:ext cx="9144000" cy="144462"/>
          </a:xfrm>
          <a:prstGeom prst="rect">
            <a:avLst/>
          </a:prstGeom>
          <a:solidFill>
            <a:srgbClr val="05AFC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5764"/>
              </p:ext>
            </p:extLst>
          </p:nvPr>
        </p:nvGraphicFramePr>
        <p:xfrm>
          <a:off x="1934368" y="339564"/>
          <a:ext cx="5275263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文档" r:id="rId3" imgW="5274753" imgH="4594845" progId="Word.Document.12">
                  <p:embed/>
                </p:oleObj>
              </mc:Choice>
              <mc:Fallback>
                <p:oleObj name="文档" r:id="rId3" imgW="5274753" imgH="4594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4368" y="339564"/>
                        <a:ext cx="5275263" cy="459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0035" y="555582"/>
            <a:ext cx="461665" cy="33122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项目进展情况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041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1"/>
          <p:cNvSpPr>
            <a:spLocks noChangeArrowheads="1"/>
          </p:cNvSpPr>
          <p:nvPr/>
        </p:nvSpPr>
        <p:spPr bwMode="auto">
          <a:xfrm>
            <a:off x="0" y="0"/>
            <a:ext cx="9142413" cy="5272088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矩形 58"/>
          <p:cNvSpPr>
            <a:spLocks noChangeArrowheads="1"/>
          </p:cNvSpPr>
          <p:nvPr/>
        </p:nvSpPr>
        <p:spPr bwMode="auto">
          <a:xfrm>
            <a:off x="0" y="5092700"/>
            <a:ext cx="9144000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流程图: 合并 38"/>
          <p:cNvSpPr>
            <a:spLocks noChangeArrowheads="1"/>
          </p:cNvSpPr>
          <p:nvPr/>
        </p:nvSpPr>
        <p:spPr bwMode="auto">
          <a:xfrm rot="5400000">
            <a:off x="5020469" y="861219"/>
            <a:ext cx="5327650" cy="3135312"/>
          </a:xfrm>
          <a:prstGeom prst="flowChartMerge">
            <a:avLst/>
          </a:prstGeom>
          <a:solidFill>
            <a:srgbClr val="FFC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流程图: 合并 40"/>
          <p:cNvSpPr>
            <a:spLocks noChangeArrowheads="1"/>
          </p:cNvSpPr>
          <p:nvPr/>
        </p:nvSpPr>
        <p:spPr bwMode="auto">
          <a:xfrm rot="5400000">
            <a:off x="5380831" y="1059657"/>
            <a:ext cx="4606925" cy="273526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TextBox 41"/>
          <p:cNvSpPr>
            <a:spLocks noChangeArrowheads="1"/>
          </p:cNvSpPr>
          <p:nvPr/>
        </p:nvSpPr>
        <p:spPr bwMode="auto">
          <a:xfrm>
            <a:off x="6602413" y="1919288"/>
            <a:ext cx="1295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BatangChe" pitchFamily="1" charset="-127"/>
                <a:ea typeface="BatangChe" pitchFamily="1" charset="-127"/>
                <a:sym typeface="BatangChe" pitchFamily="1" charset="-127"/>
              </a:rPr>
              <a:t>2</a:t>
            </a:r>
            <a:endParaRPr lang="zh-CN" altLang="en-US" sz="6000" b="1">
              <a:solidFill>
                <a:schemeClr val="bg1"/>
              </a:solidFill>
              <a:latin typeface="BatangChe" pitchFamily="1" charset="-127"/>
              <a:ea typeface="BatangChe" pitchFamily="1" charset="-127"/>
              <a:sym typeface="BatangChe" pitchFamily="1" charset="-127"/>
            </a:endParaRPr>
          </a:p>
        </p:txBody>
      </p:sp>
      <p:sp>
        <p:nvSpPr>
          <p:cNvPr id="7175" name="流程图: 合并 43"/>
          <p:cNvSpPr>
            <a:spLocks noChangeArrowheads="1"/>
          </p:cNvSpPr>
          <p:nvPr/>
        </p:nvSpPr>
        <p:spPr bwMode="auto">
          <a:xfrm rot="16200000">
            <a:off x="-71437" y="355487"/>
            <a:ext cx="431800" cy="288925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TextBox 9"/>
          <p:cNvSpPr>
            <a:spLocks noChangeArrowheads="1"/>
          </p:cNvSpPr>
          <p:nvPr/>
        </p:nvSpPr>
        <p:spPr bwMode="auto">
          <a:xfrm>
            <a:off x="288926" y="195551"/>
            <a:ext cx="7307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 smtClean="0"/>
              <a:t>需求分析文档和软件设计说明书的主要内容</a:t>
            </a:r>
            <a:endParaRPr lang="zh-CN" altLang="en-US" sz="28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8"/>
          <p:cNvSpPr>
            <a:spLocks noChangeArrowheads="1"/>
          </p:cNvSpPr>
          <p:nvPr/>
        </p:nvSpPr>
        <p:spPr bwMode="auto">
          <a:xfrm>
            <a:off x="-3129" y="0"/>
            <a:ext cx="9144000" cy="5270501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5" name="直接连接符 1"/>
          <p:cNvSpPr>
            <a:spLocks noChangeShapeType="1"/>
          </p:cNvSpPr>
          <p:nvPr/>
        </p:nvSpPr>
        <p:spPr bwMode="auto">
          <a:xfrm>
            <a:off x="179388" y="714375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直接连接符 2"/>
          <p:cNvSpPr>
            <a:spLocks noChangeShapeType="1"/>
          </p:cNvSpPr>
          <p:nvPr/>
        </p:nvSpPr>
        <p:spPr bwMode="auto">
          <a:xfrm flipV="1">
            <a:off x="683676" y="282575"/>
            <a:ext cx="0" cy="287338"/>
          </a:xfrm>
          <a:prstGeom prst="line">
            <a:avLst/>
          </a:prstGeom>
          <a:noFill/>
          <a:ln w="19050" cap="flat" cmpd="sng">
            <a:solidFill>
              <a:srgbClr val="59595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TextBox 5"/>
          <p:cNvSpPr>
            <a:spLocks noChangeArrowheads="1"/>
          </p:cNvSpPr>
          <p:nvPr/>
        </p:nvSpPr>
        <p:spPr bwMode="auto">
          <a:xfrm>
            <a:off x="7369175" y="-33338"/>
            <a:ext cx="15128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sz="5400" b="1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sz="5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5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sz="5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5400" b="1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5400" b="1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517525" y="1020763"/>
            <a:ext cx="2714625" cy="3159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1" name="矩形 7"/>
          <p:cNvSpPr>
            <a:spLocks noChangeArrowheads="1"/>
          </p:cNvSpPr>
          <p:nvPr/>
        </p:nvSpPr>
        <p:spPr bwMode="auto">
          <a:xfrm>
            <a:off x="274638" y="1020763"/>
            <a:ext cx="242887" cy="315912"/>
          </a:xfrm>
          <a:prstGeom prst="rect">
            <a:avLst/>
          </a:prstGeom>
          <a:solidFill>
            <a:srgbClr val="3C3C3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TextBox 8"/>
          <p:cNvSpPr>
            <a:spLocks noChangeArrowheads="1"/>
          </p:cNvSpPr>
          <p:nvPr/>
        </p:nvSpPr>
        <p:spPr bwMode="auto">
          <a:xfrm>
            <a:off x="539750" y="987425"/>
            <a:ext cx="27019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需求分析文档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203" name="组合 13"/>
          <p:cNvGrpSpPr>
            <a:grpSpLocks/>
          </p:cNvGrpSpPr>
          <p:nvPr/>
        </p:nvGrpSpPr>
        <p:grpSpPr bwMode="auto">
          <a:xfrm>
            <a:off x="206374" y="2959928"/>
            <a:ext cx="2981592" cy="400050"/>
            <a:chOff x="0" y="-31055"/>
            <a:chExt cx="2982428" cy="400110"/>
          </a:xfrm>
        </p:grpSpPr>
        <p:sp>
          <p:nvSpPr>
            <p:cNvPr id="8204" name="矩形 9"/>
            <p:cNvSpPr>
              <a:spLocks noChangeArrowheads="1"/>
            </p:cNvSpPr>
            <p:nvPr/>
          </p:nvSpPr>
          <p:spPr bwMode="auto">
            <a:xfrm>
              <a:off x="251171" y="42106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5" name="矩形 10"/>
            <p:cNvSpPr>
              <a:spLocks noChangeArrowheads="1"/>
            </p:cNvSpPr>
            <p:nvPr/>
          </p:nvSpPr>
          <p:spPr bwMode="auto">
            <a:xfrm>
              <a:off x="0" y="4210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6" name="TextBox 11"/>
            <p:cNvSpPr>
              <a:spLocks noChangeArrowheads="1"/>
            </p:cNvSpPr>
            <p:nvPr/>
          </p:nvSpPr>
          <p:spPr bwMode="auto">
            <a:xfrm>
              <a:off x="267317" y="-31055"/>
              <a:ext cx="27151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系统设计说明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207" name="TextBox 12"/>
          <p:cNvSpPr>
            <a:spLocks noChangeArrowheads="1"/>
          </p:cNvSpPr>
          <p:nvPr/>
        </p:nvSpPr>
        <p:spPr bwMode="auto">
          <a:xfrm>
            <a:off x="250825" y="1463675"/>
            <a:ext cx="3708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/>
              <a:t>使用户和软件开发者双方对该软件的初始规定有一个共同的理解， 使之成为整个开发工作的基础。包含硬件、功能、性能、输入输出、接口需求、警示信息、保密安全、数据与数据库、文档和法规的要求。</a:t>
            </a:r>
            <a:endParaRPr lang="zh-CN" altLang="en-US" sz="1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8" name="矩形 17"/>
          <p:cNvSpPr>
            <a:spLocks noChangeArrowheads="1"/>
          </p:cNvSpPr>
          <p:nvPr/>
        </p:nvSpPr>
        <p:spPr bwMode="auto">
          <a:xfrm>
            <a:off x="0" y="5092700"/>
            <a:ext cx="9144000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9" name="流程图: 合并 30"/>
          <p:cNvSpPr>
            <a:spLocks noChangeArrowheads="1"/>
          </p:cNvSpPr>
          <p:nvPr/>
        </p:nvSpPr>
        <p:spPr bwMode="auto">
          <a:xfrm rot="16200000">
            <a:off x="146844" y="2801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10" name="TextBox 26"/>
          <p:cNvSpPr>
            <a:spLocks noChangeArrowheads="1"/>
          </p:cNvSpPr>
          <p:nvPr/>
        </p:nvSpPr>
        <p:spPr bwMode="auto">
          <a:xfrm>
            <a:off x="225691" y="3637962"/>
            <a:ext cx="3671887" cy="116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/>
              <a:t>说明整个系统的体系架构，以及需求用例的各个功能点在架构中的体现。具体说明了体系结构设计，接口设计，数据结构设计等部分的内容和要求，为以后生成代码奠定基础。</a:t>
            </a:r>
            <a:endParaRPr lang="zh-CN" altLang="en-US" sz="1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858838"/>
            <a:ext cx="4450438" cy="38010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5"/>
          <p:cNvSpPr>
            <a:spLocks noChangeArrowheads="1"/>
          </p:cNvSpPr>
          <p:nvPr/>
        </p:nvSpPr>
        <p:spPr bwMode="auto">
          <a:xfrm>
            <a:off x="0" y="31101"/>
            <a:ext cx="9144000" cy="5270501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流程图: 合并 38"/>
          <p:cNvSpPr>
            <a:spLocks noChangeArrowheads="1"/>
          </p:cNvSpPr>
          <p:nvPr/>
        </p:nvSpPr>
        <p:spPr bwMode="auto">
          <a:xfrm rot="16200000">
            <a:off x="-1170781" y="2012156"/>
            <a:ext cx="5329238" cy="3133725"/>
          </a:xfrm>
          <a:prstGeom prst="flowChartMerge">
            <a:avLst/>
          </a:prstGeom>
          <a:solidFill>
            <a:srgbClr val="FA4453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流程图: 合并 40"/>
          <p:cNvSpPr>
            <a:spLocks noChangeArrowheads="1"/>
          </p:cNvSpPr>
          <p:nvPr/>
        </p:nvSpPr>
        <p:spPr bwMode="auto">
          <a:xfrm rot="16200000">
            <a:off x="-811213" y="2211388"/>
            <a:ext cx="4606925" cy="273685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流程图: 合并 43"/>
          <p:cNvSpPr>
            <a:spLocks noChangeArrowheads="1"/>
          </p:cNvSpPr>
          <p:nvPr/>
        </p:nvSpPr>
        <p:spPr bwMode="auto">
          <a:xfrm rot="5400000">
            <a:off x="8604111" y="3435349"/>
            <a:ext cx="431800" cy="287338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TextBox 9"/>
          <p:cNvSpPr>
            <a:spLocks noChangeArrowheads="1"/>
          </p:cNvSpPr>
          <p:nvPr/>
        </p:nvSpPr>
        <p:spPr bwMode="auto">
          <a:xfrm>
            <a:off x="3070224" y="3355697"/>
            <a:ext cx="5606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2000" dirty="0" smtClean="0"/>
              <a:t>自评审、互评审存在的主要问题及解决情况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7" name="TextBox 11"/>
          <p:cNvSpPr>
            <a:spLocks noChangeArrowheads="1"/>
          </p:cNvSpPr>
          <p:nvPr/>
        </p:nvSpPr>
        <p:spPr bwMode="auto">
          <a:xfrm>
            <a:off x="941388" y="3117850"/>
            <a:ext cx="12969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atangChe" pitchFamily="1" charset="-127"/>
                <a:ea typeface="BatangChe" pitchFamily="1" charset="-127"/>
                <a:sym typeface="BatangChe" pitchFamily="1" charset="-127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BatangChe" pitchFamily="1" charset="-127"/>
              <a:ea typeface="BatangChe" pitchFamily="1" charset="-127"/>
              <a:sym typeface="BatangChe" pitchFamily="1" charset="-127"/>
            </a:endParaRPr>
          </a:p>
        </p:txBody>
      </p:sp>
      <p:sp>
        <p:nvSpPr>
          <p:cNvPr id="10248" name="矩形 58"/>
          <p:cNvSpPr>
            <a:spLocks noChangeArrowheads="1"/>
          </p:cNvSpPr>
          <p:nvPr/>
        </p:nvSpPr>
        <p:spPr bwMode="auto">
          <a:xfrm>
            <a:off x="0" y="5019675"/>
            <a:ext cx="9144000" cy="215900"/>
          </a:xfrm>
          <a:prstGeom prst="rect">
            <a:avLst/>
          </a:prstGeom>
          <a:solidFill>
            <a:srgbClr val="FA4453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8"/>
          <p:cNvSpPr>
            <a:spLocks noChangeArrowheads="1"/>
          </p:cNvSpPr>
          <p:nvPr/>
        </p:nvSpPr>
        <p:spPr bwMode="auto">
          <a:xfrm>
            <a:off x="0" y="-36513"/>
            <a:ext cx="9144000" cy="5270501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67" name="组合 1"/>
          <p:cNvGrpSpPr>
            <a:grpSpLocks/>
          </p:cNvGrpSpPr>
          <p:nvPr/>
        </p:nvGrpSpPr>
        <p:grpSpPr bwMode="auto">
          <a:xfrm>
            <a:off x="107950" y="215199"/>
            <a:ext cx="782351" cy="400751"/>
            <a:chOff x="0" y="5640"/>
            <a:chExt cx="782417" cy="400110"/>
          </a:xfrm>
        </p:grpSpPr>
        <p:sp>
          <p:nvSpPr>
            <p:cNvPr id="11268" name="直接连接符 2"/>
            <p:cNvSpPr>
              <a:spLocks noChangeShapeType="1"/>
            </p:cNvSpPr>
            <p:nvPr/>
          </p:nvSpPr>
          <p:spPr bwMode="auto">
            <a:xfrm flipV="1">
              <a:off x="782416" y="40650"/>
              <a:ext cx="1" cy="288032"/>
            </a:xfrm>
            <a:prstGeom prst="line">
              <a:avLst/>
            </a:prstGeom>
            <a:noFill/>
            <a:ln w="19050" cap="flat" cmpd="sng">
              <a:solidFill>
                <a:srgbClr val="595959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TextBox 3"/>
            <p:cNvSpPr>
              <a:spLocks noChangeArrowheads="1"/>
            </p:cNvSpPr>
            <p:nvPr/>
          </p:nvSpPr>
          <p:spPr bwMode="auto">
            <a:xfrm>
              <a:off x="0" y="5640"/>
              <a:ext cx="7824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2000" b="1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0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271" name="TextBox 5"/>
          <p:cNvSpPr>
            <a:spLocks noChangeArrowheads="1"/>
          </p:cNvSpPr>
          <p:nvPr/>
        </p:nvSpPr>
        <p:spPr bwMode="auto">
          <a:xfrm>
            <a:off x="7524750" y="-90488"/>
            <a:ext cx="15113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5400" b="1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sz="5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5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sz="5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5400" b="1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5400" b="1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72" name="组合 10"/>
          <p:cNvGrpSpPr>
            <a:grpSpLocks/>
          </p:cNvGrpSpPr>
          <p:nvPr/>
        </p:nvGrpSpPr>
        <p:grpSpPr bwMode="auto">
          <a:xfrm>
            <a:off x="900113" y="830263"/>
            <a:ext cx="1943100" cy="1020762"/>
            <a:chOff x="0" y="0"/>
            <a:chExt cx="1943968" cy="1020886"/>
          </a:xfrm>
        </p:grpSpPr>
        <p:sp>
          <p:nvSpPr>
            <p:cNvPr id="11273" name="矩形 9"/>
            <p:cNvSpPr>
              <a:spLocks noChangeArrowheads="1"/>
            </p:cNvSpPr>
            <p:nvPr/>
          </p:nvSpPr>
          <p:spPr bwMode="auto">
            <a:xfrm>
              <a:off x="0" y="0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7"/>
            <p:cNvSpPr>
              <a:spLocks noChangeArrowheads="1"/>
            </p:cNvSpPr>
            <p:nvPr/>
          </p:nvSpPr>
          <p:spPr bwMode="auto">
            <a:xfrm>
              <a:off x="107888" y="72008"/>
              <a:ext cx="1728192" cy="876870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1278" name="组合 25"/>
          <p:cNvGrpSpPr>
            <a:grpSpLocks/>
          </p:cNvGrpSpPr>
          <p:nvPr/>
        </p:nvGrpSpPr>
        <p:grpSpPr bwMode="auto">
          <a:xfrm>
            <a:off x="2087563" y="1485900"/>
            <a:ext cx="6156325" cy="2601913"/>
            <a:chOff x="0" y="0"/>
            <a:chExt cx="6156312" cy="2602315"/>
          </a:xfrm>
        </p:grpSpPr>
        <p:sp>
          <p:nvSpPr>
            <p:cNvPr id="11279" name="矩形 26"/>
            <p:cNvSpPr>
              <a:spLocks noChangeArrowheads="1"/>
            </p:cNvSpPr>
            <p:nvPr/>
          </p:nvSpPr>
          <p:spPr bwMode="auto">
            <a:xfrm>
              <a:off x="0" y="509888"/>
              <a:ext cx="6156312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80" name="矩形 27"/>
            <p:cNvSpPr>
              <a:spLocks noChangeArrowheads="1"/>
            </p:cNvSpPr>
            <p:nvPr/>
          </p:nvSpPr>
          <p:spPr bwMode="auto">
            <a:xfrm>
              <a:off x="827720" y="0"/>
              <a:ext cx="5328592" cy="50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81" name="矩形 28"/>
            <p:cNvSpPr>
              <a:spLocks noChangeArrowheads="1"/>
            </p:cNvSpPr>
            <p:nvPr/>
          </p:nvSpPr>
          <p:spPr bwMode="auto">
            <a:xfrm>
              <a:off x="831" y="2094064"/>
              <a:ext cx="4499297" cy="50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283" name="TextBox 35"/>
          <p:cNvSpPr>
            <a:spLocks noChangeArrowheads="1"/>
          </p:cNvSpPr>
          <p:nvPr/>
        </p:nvSpPr>
        <p:spPr bwMode="auto">
          <a:xfrm>
            <a:off x="1008063" y="1111250"/>
            <a:ext cx="1728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自评互评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4" name="TextBox 36"/>
          <p:cNvSpPr>
            <a:spLocks noChangeArrowheads="1"/>
          </p:cNvSpPr>
          <p:nvPr/>
        </p:nvSpPr>
        <p:spPr bwMode="auto">
          <a:xfrm>
            <a:off x="3203575" y="15954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发现的问题</a:t>
            </a:r>
            <a:endParaRPr lang="zh-CN" altLang="en-US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5" name="TextBox 37"/>
          <p:cNvSpPr>
            <a:spLocks noChangeArrowheads="1"/>
          </p:cNvSpPr>
          <p:nvPr/>
        </p:nvSpPr>
        <p:spPr bwMode="auto">
          <a:xfrm>
            <a:off x="2195513" y="2116138"/>
            <a:ext cx="6048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文档中的细节不规范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例如</a:t>
            </a:r>
            <a:r>
              <a:rPr lang="zh-CN" altLang="en-US" sz="1600" dirty="0" smtClean="0"/>
              <a:t>部分</a:t>
            </a:r>
            <a:r>
              <a:rPr lang="zh-CN" altLang="zh-CN" sz="1600" dirty="0" smtClean="0"/>
              <a:t>图</a:t>
            </a:r>
            <a:r>
              <a:rPr lang="zh-CN" altLang="zh-CN" sz="1600" dirty="0"/>
              <a:t>与表的</a:t>
            </a:r>
            <a:r>
              <a:rPr lang="zh-CN" altLang="zh-CN" sz="1600" dirty="0" smtClean="0"/>
              <a:t>下方</a:t>
            </a:r>
            <a:r>
              <a:rPr lang="zh-CN" altLang="en-US" sz="1600" dirty="0"/>
              <a:t>缺少</a:t>
            </a:r>
            <a:r>
              <a:rPr lang="zh-CN" altLang="zh-CN" sz="1600" dirty="0" smtClean="0"/>
              <a:t>图号</a:t>
            </a:r>
            <a:r>
              <a:rPr lang="zh-CN" altLang="zh-CN" sz="1600" dirty="0"/>
              <a:t>与表</a:t>
            </a:r>
            <a:r>
              <a:rPr lang="zh-CN" altLang="zh-CN" sz="1600" dirty="0" smtClean="0"/>
              <a:t>号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引用文件、标识、术语错误</a:t>
            </a:r>
            <a:endParaRPr lang="en-US" sz="1600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1286" name="流程图: 合并 38"/>
          <p:cNvSpPr>
            <a:spLocks noChangeArrowheads="1"/>
          </p:cNvSpPr>
          <p:nvPr/>
        </p:nvSpPr>
        <p:spPr bwMode="auto">
          <a:xfrm rot="16200000">
            <a:off x="146844" y="2801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5"/>
          <p:cNvSpPr>
            <a:spLocks noChangeArrowheads="1"/>
          </p:cNvSpPr>
          <p:nvPr/>
        </p:nvSpPr>
        <p:spPr bwMode="auto">
          <a:xfrm>
            <a:off x="0" y="4804"/>
            <a:ext cx="9144000" cy="5270501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流程图: 合并 38"/>
          <p:cNvSpPr>
            <a:spLocks noChangeArrowheads="1"/>
          </p:cNvSpPr>
          <p:nvPr/>
        </p:nvSpPr>
        <p:spPr bwMode="auto">
          <a:xfrm>
            <a:off x="2123796" y="40583"/>
            <a:ext cx="5184432" cy="1379072"/>
          </a:xfrm>
          <a:prstGeom prst="flowChartMerge">
            <a:avLst/>
          </a:prstGeom>
          <a:solidFill>
            <a:srgbClr val="00B050">
              <a:alpha val="68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流程图: 合并 43"/>
          <p:cNvSpPr>
            <a:spLocks noChangeArrowheads="1"/>
          </p:cNvSpPr>
          <p:nvPr/>
        </p:nvSpPr>
        <p:spPr bwMode="auto">
          <a:xfrm rot="5400000">
            <a:off x="8604111" y="3435349"/>
            <a:ext cx="431800" cy="287338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TextBox 9"/>
          <p:cNvSpPr>
            <a:spLocks noChangeArrowheads="1"/>
          </p:cNvSpPr>
          <p:nvPr/>
        </p:nvSpPr>
        <p:spPr bwMode="auto">
          <a:xfrm>
            <a:off x="2483826" y="3398038"/>
            <a:ext cx="5606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dirty="0" smtClean="0"/>
              <a:t>软件测试计划与需求、设计的对照关系</a:t>
            </a:r>
            <a:endParaRPr lang="zh-CN" altLang="en-US" sz="2000" dirty="0"/>
          </a:p>
        </p:txBody>
      </p:sp>
      <p:sp>
        <p:nvSpPr>
          <p:cNvPr id="10247" name="TextBox 11"/>
          <p:cNvSpPr>
            <a:spLocks noChangeArrowheads="1"/>
          </p:cNvSpPr>
          <p:nvPr/>
        </p:nvSpPr>
        <p:spPr bwMode="auto">
          <a:xfrm>
            <a:off x="4067518" y="175855"/>
            <a:ext cx="12969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atangChe" pitchFamily="1" charset="-127"/>
                <a:ea typeface="BatangChe" pitchFamily="1" charset="-127"/>
                <a:sym typeface="BatangChe" pitchFamily="1" charset="-127"/>
              </a:rPr>
              <a:t>4</a:t>
            </a:r>
            <a:endParaRPr lang="zh-CN" altLang="en-US" sz="5400" b="1" dirty="0">
              <a:solidFill>
                <a:schemeClr val="bg1"/>
              </a:solidFill>
              <a:latin typeface="BatangChe" pitchFamily="1" charset="-127"/>
              <a:ea typeface="BatangChe" pitchFamily="1" charset="-127"/>
              <a:sym typeface="BatangChe" pitchFamily="1" charset="-127"/>
            </a:endParaRPr>
          </a:p>
        </p:txBody>
      </p:sp>
      <p:sp>
        <p:nvSpPr>
          <p:cNvPr id="10248" name="矩形 58"/>
          <p:cNvSpPr>
            <a:spLocks noChangeArrowheads="1"/>
          </p:cNvSpPr>
          <p:nvPr/>
        </p:nvSpPr>
        <p:spPr bwMode="auto">
          <a:xfrm>
            <a:off x="0" y="5019675"/>
            <a:ext cx="9144000" cy="215900"/>
          </a:xfrm>
          <a:prstGeom prst="rect">
            <a:avLst/>
          </a:prstGeom>
          <a:solidFill>
            <a:srgbClr val="00B050">
              <a:alpha val="68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633344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矩形 12"/>
          <p:cNvSpPr>
            <a:spLocks noChangeArrowheads="1"/>
          </p:cNvSpPr>
          <p:nvPr/>
        </p:nvSpPr>
        <p:spPr bwMode="auto">
          <a:xfrm>
            <a:off x="0" y="-8772"/>
            <a:ext cx="9144000" cy="5180013"/>
          </a:xfrm>
          <a:prstGeom prst="rect">
            <a:avLst/>
          </a:prstGeom>
          <a:solidFill>
            <a:srgbClr val="000000">
              <a:alpha val="1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0" name="TextBox 7"/>
          <p:cNvSpPr>
            <a:spLocks noChangeArrowheads="1"/>
          </p:cNvSpPr>
          <p:nvPr/>
        </p:nvSpPr>
        <p:spPr bwMode="auto">
          <a:xfrm>
            <a:off x="7721600" y="-90488"/>
            <a:ext cx="514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5400" b="1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1" name="TextBox 8"/>
          <p:cNvSpPr>
            <a:spLocks noChangeArrowheads="1"/>
          </p:cNvSpPr>
          <p:nvPr/>
        </p:nvSpPr>
        <p:spPr bwMode="auto">
          <a:xfrm>
            <a:off x="152808" y="780890"/>
            <a:ext cx="3681413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1200" dirty="0" smtClean="0"/>
              <a:t>        </a:t>
            </a:r>
            <a:r>
              <a:rPr lang="zh-CN" altLang="zh-CN" sz="1200" dirty="0" smtClean="0"/>
              <a:t>测试计划</a:t>
            </a:r>
            <a:r>
              <a:rPr lang="zh-CN" altLang="en-US" sz="1200" dirty="0" smtClean="0"/>
              <a:t>主要包括检测</a:t>
            </a:r>
            <a:r>
              <a:rPr lang="zh-CN" altLang="zh-CN" sz="1200" dirty="0" smtClean="0"/>
              <a:t>登录</a:t>
            </a:r>
            <a:r>
              <a:rPr lang="zh-CN" altLang="zh-CN" sz="1200" dirty="0"/>
              <a:t>、注册、借书、还书、查询、添加图书和还书提醒功能的正确性</a:t>
            </a:r>
            <a:r>
              <a:rPr lang="zh-CN" altLang="zh-CN" sz="1200" dirty="0" smtClean="0"/>
              <a:t>。</a:t>
            </a:r>
            <a:r>
              <a:rPr lang="zh-CN" altLang="en-US" sz="1200" dirty="0"/>
              <a:t>测</a:t>
            </a:r>
            <a:r>
              <a:rPr lang="zh-CN" altLang="en-US" sz="1200" dirty="0" smtClean="0"/>
              <a:t>试覆盖了需求设计中提到的功能。</a:t>
            </a:r>
            <a:endParaRPr lang="zh-CN" altLang="zh-CN" sz="1200" dirty="0"/>
          </a:p>
          <a:p>
            <a:pPr algn="ctr">
              <a:lnSpc>
                <a:spcPts val="2800"/>
              </a:lnSpc>
            </a:pPr>
            <a:endParaRPr lang="zh-CN" altLang="en-US" sz="1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2" name="TextBox 10"/>
          <p:cNvSpPr>
            <a:spLocks noChangeArrowheads="1"/>
          </p:cNvSpPr>
          <p:nvPr/>
        </p:nvSpPr>
        <p:spPr bwMode="auto">
          <a:xfrm>
            <a:off x="8091488" y="-90488"/>
            <a:ext cx="4937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5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5400" b="1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3" name="TextBox 11"/>
          <p:cNvSpPr>
            <a:spLocks noChangeArrowheads="1"/>
          </p:cNvSpPr>
          <p:nvPr/>
        </p:nvSpPr>
        <p:spPr bwMode="auto">
          <a:xfrm>
            <a:off x="8523288" y="-90488"/>
            <a:ext cx="4222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5400" b="1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5400" b="1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14"/>
          <p:cNvSpPr>
            <a:spLocks noChangeShapeType="1"/>
          </p:cNvSpPr>
          <p:nvPr/>
        </p:nvSpPr>
        <p:spPr bwMode="auto">
          <a:xfrm>
            <a:off x="179388" y="555625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0" y="565697"/>
            <a:ext cx="3282955" cy="45778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" y="1950441"/>
            <a:ext cx="4232295" cy="322583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9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5" dur="500" tmFilter="0, 0; .2, .5; .8, .5; 1, 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1" dur="500" tmFilter="0, 0; .2, .5; .8, .5; 1, 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1" build="allAtOnce" bldLvl="0" autoUpdateAnimBg="0"/>
      <p:bldP spid="12291" grpId="0" bldLvl="0" autoUpdateAnimBg="0"/>
      <p:bldP spid="12292" grpId="0" bldLvl="0" autoUpdateAnimBg="0"/>
      <p:bldP spid="12292" grpId="2" build="allAtOnce" bldLvl="0" autoUpdateAnimBg="0"/>
      <p:bldP spid="12293" grpId="0" bldLvl="0" autoUpdateAnimBg="0"/>
      <p:bldP spid="12293" grpId="2" build="allAtOnce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Pages>0</Pages>
  <Words>307</Words>
  <Characters>0</Characters>
  <Application>Microsoft Office PowerPoint</Application>
  <DocSecurity>0</DocSecurity>
  <PresentationFormat>全屏显示(16:9)</PresentationFormat>
  <Lines>0</Lines>
  <Paragraphs>31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方正小标宋简体</vt:lpstr>
      <vt:lpstr>Arial Unicode MS</vt:lpstr>
      <vt:lpstr>微软雅黑</vt:lpstr>
      <vt:lpstr>BatangChe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杨睿</dc:creator>
  <cp:keywords/>
  <dc:description/>
  <cp:lastModifiedBy>jiaqi yang</cp:lastModifiedBy>
  <cp:revision>97</cp:revision>
  <dcterms:created xsi:type="dcterms:W3CDTF">1988-01-08T08:00:00Z</dcterms:created>
  <dcterms:modified xsi:type="dcterms:W3CDTF">2016-12-21T08:32:36Z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