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A35B-0B4C-4971-AD51-CE88593D4923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976B-EB54-46F6-80F2-66EFF9E2A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976B-EB54-46F6-80F2-66EFF9E2AD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07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9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05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5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0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6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3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259C4C-3C3F-44A9-AC49-96892A78AC9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649B76-AA18-4C66-960B-008294F9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一个支持软件需求验证的</a:t>
            </a:r>
            <a:r>
              <a:rPr lang="zh-CN" altLang="en-US" dirty="0" smtClean="0"/>
              <a:t>过程模型（</a:t>
            </a:r>
            <a:r>
              <a:rPr lang="en-US" altLang="zh-CN" dirty="0" smtClean="0"/>
              <a:t>RVPM</a:t>
            </a:r>
            <a:r>
              <a:rPr lang="zh-CN" altLang="en-US" dirty="0" smtClean="0"/>
              <a:t>）研究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&lt;4&gt;</a:t>
            </a:r>
            <a:r>
              <a:rPr lang="zh-CN" altLang="en-US" dirty="0" smtClean="0"/>
              <a:t>需求验证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根据用例的若干可能执行路径来描述子任务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SubTask1</a:t>
            </a:r>
            <a:r>
              <a:rPr lang="zh-CN" altLang="en-US" dirty="0"/>
              <a:t>：</a:t>
            </a:r>
            <a:r>
              <a:rPr lang="zh-CN" altLang="en-US" dirty="0" smtClean="0"/>
              <a:t>输入</a:t>
            </a:r>
            <a:r>
              <a:rPr lang="zh-CN" altLang="en-US" dirty="0"/>
              <a:t>一个合法的书籍</a:t>
            </a:r>
            <a:r>
              <a:rPr lang="zh-CN" altLang="en-US" dirty="0" smtClean="0"/>
              <a:t>名称</a:t>
            </a:r>
            <a:r>
              <a:rPr lang="zh-CN" altLang="en-US" dirty="0"/>
              <a:t>，</a:t>
            </a:r>
            <a:r>
              <a:rPr lang="zh-CN" altLang="en-US" dirty="0" smtClean="0"/>
              <a:t>书社</a:t>
            </a:r>
            <a:r>
              <a:rPr lang="zh-CN" altLang="en-US" dirty="0"/>
              <a:t>中有两个书店包含该</a:t>
            </a:r>
            <a:r>
              <a:rPr lang="zh-CN" altLang="en-US" dirty="0" smtClean="0"/>
              <a:t>书籍，显示</a:t>
            </a:r>
            <a:r>
              <a:rPr lang="zh-CN" altLang="en-US" dirty="0"/>
              <a:t>这两个</a:t>
            </a:r>
            <a:r>
              <a:rPr lang="zh-CN" altLang="en-US" dirty="0" smtClean="0"/>
              <a:t>书店， </a:t>
            </a:r>
            <a:r>
              <a:rPr lang="zh-CN" altLang="en-US" dirty="0"/>
              <a:t>选择第二个书店购买该</a:t>
            </a:r>
            <a:r>
              <a:rPr lang="zh-CN" altLang="en-US" dirty="0" smtClean="0"/>
              <a:t>书，二号书店</a:t>
            </a:r>
            <a:r>
              <a:rPr lang="zh-CN" altLang="en-US" dirty="0"/>
              <a:t>中购书信息添加</a:t>
            </a:r>
            <a:r>
              <a:rPr lang="zh-CN" altLang="en-US" dirty="0" smtClean="0"/>
              <a:t>到购书</a:t>
            </a:r>
            <a:r>
              <a:rPr lang="zh-CN" altLang="en-US" dirty="0"/>
              <a:t>订单</a:t>
            </a:r>
            <a:r>
              <a:rPr lang="zh-CN" altLang="en-US" dirty="0" smtClean="0"/>
              <a:t>底部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SubTask1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={a1 </a:t>
            </a:r>
            <a:r>
              <a:rPr lang="en-US" altLang="zh-CN" dirty="0" smtClean="0">
                <a:sym typeface="Wingdings" panose="05000000000000000000" pitchFamily="2" charset="2"/>
              </a:rPr>
              <a:t>a2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a4</a:t>
            </a:r>
            <a:r>
              <a:rPr lang="en-US" altLang="zh-CN" dirty="0" smtClean="0"/>
              <a:t>}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3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&lt;4&gt;</a:t>
            </a:r>
            <a:r>
              <a:rPr lang="zh-CN" altLang="en-US" dirty="0" smtClean="0"/>
              <a:t>需求验证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359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在对话图中进行子任务活动序列的“执行”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SubTask1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={a1 </a:t>
            </a:r>
            <a:r>
              <a:rPr lang="en-US" altLang="zh-CN" dirty="0" smtClean="0">
                <a:sym typeface="Wingdings" panose="05000000000000000000" pitchFamily="2" charset="2"/>
              </a:rPr>
              <a:t>a2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a4</a:t>
            </a:r>
            <a:r>
              <a:rPr lang="en-US" altLang="zh-CN" dirty="0" smtClean="0"/>
              <a:t>}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97" y="1538287"/>
            <a:ext cx="6198583" cy="35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RPVM</a:t>
            </a:r>
            <a:r>
              <a:rPr lang="zh-CN" altLang="en-US" dirty="0" smtClean="0"/>
              <a:t>完整过程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09460" y="482786"/>
            <a:ext cx="130302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过程开始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9350" y="1348740"/>
            <a:ext cx="306324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用例和功能需求获取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37909" y="2037529"/>
            <a:ext cx="324612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基于用例的对话图描述（</a:t>
            </a:r>
            <a:r>
              <a:rPr lang="zh-CN" altLang="en-US" dirty="0" smtClean="0">
                <a:solidFill>
                  <a:srgbClr val="C00000"/>
                </a:solidFill>
              </a:rPr>
              <a:t>重点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29350" y="2703458"/>
            <a:ext cx="306324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设计任务活动序列（</a:t>
            </a:r>
            <a:r>
              <a:rPr lang="zh-CN" altLang="en-US" dirty="0" smtClean="0">
                <a:solidFill>
                  <a:srgbClr val="C00000"/>
                </a:solidFill>
              </a:rPr>
              <a:t>重点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83630" y="3380817"/>
            <a:ext cx="315468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需求验证人员执行对话图路径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6340792" y="4335485"/>
            <a:ext cx="2840355" cy="1200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是否验证完所有路径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9" idx="3"/>
            <a:endCxn id="8" idx="3"/>
          </p:cNvCxnSpPr>
          <p:nvPr/>
        </p:nvCxnSpPr>
        <p:spPr>
          <a:xfrm flipV="1">
            <a:off x="9181147" y="3569412"/>
            <a:ext cx="157163" cy="1366148"/>
          </a:xfrm>
          <a:prstGeom prst="bentConnector3">
            <a:avLst>
              <a:gd name="adj1" fmla="val 245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75470" y="4560570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2835592" y="4324055"/>
            <a:ext cx="2840355" cy="1200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找出错误遗漏或多余需求吗？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1959" y="4746965"/>
            <a:ext cx="180975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修改需求文档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04259" y="6073140"/>
            <a:ext cx="130302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过程结束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>
            <a:off x="7760970" y="859976"/>
            <a:ext cx="0" cy="48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2"/>
            <a:endCxn id="6" idx="0"/>
          </p:cNvCxnSpPr>
          <p:nvPr/>
        </p:nvCxnSpPr>
        <p:spPr>
          <a:xfrm flipH="1">
            <a:off x="7760969" y="1725930"/>
            <a:ext cx="1" cy="3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0"/>
          </p:cNvCxnSpPr>
          <p:nvPr/>
        </p:nvCxnSpPr>
        <p:spPr>
          <a:xfrm>
            <a:off x="7760969" y="2414719"/>
            <a:ext cx="1" cy="28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8" idx="0"/>
          </p:cNvCxnSpPr>
          <p:nvPr/>
        </p:nvCxnSpPr>
        <p:spPr>
          <a:xfrm>
            <a:off x="7760970" y="3080648"/>
            <a:ext cx="0" cy="30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7760970" y="3758007"/>
            <a:ext cx="0" cy="5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1"/>
            <a:endCxn id="14" idx="3"/>
          </p:cNvCxnSpPr>
          <p:nvPr/>
        </p:nvCxnSpPr>
        <p:spPr>
          <a:xfrm flipH="1" flipV="1">
            <a:off x="5675947" y="4924130"/>
            <a:ext cx="664845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800724" y="455479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318634" y="5563623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4" idx="2"/>
            <a:endCxn id="16" idx="0"/>
          </p:cNvCxnSpPr>
          <p:nvPr/>
        </p:nvCxnSpPr>
        <p:spPr>
          <a:xfrm flipH="1">
            <a:off x="4255769" y="5524205"/>
            <a:ext cx="1" cy="54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1"/>
            <a:endCxn id="15" idx="3"/>
          </p:cNvCxnSpPr>
          <p:nvPr/>
        </p:nvCxnSpPr>
        <p:spPr>
          <a:xfrm flipH="1">
            <a:off x="2241709" y="4924130"/>
            <a:ext cx="593883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17433" y="4562299"/>
            <a:ext cx="78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45" name="肘形连接符 44"/>
          <p:cNvCxnSpPr>
            <a:stCxn id="15" idx="2"/>
            <a:endCxn id="16" idx="1"/>
          </p:cNvCxnSpPr>
          <p:nvPr/>
        </p:nvCxnSpPr>
        <p:spPr>
          <a:xfrm rot="16200000" flipH="1">
            <a:off x="1901756" y="4559232"/>
            <a:ext cx="1137580" cy="2267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RVPM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731055" cy="4209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RVPM</a:t>
            </a:r>
            <a:r>
              <a:rPr lang="zh-CN" altLang="en-US" dirty="0"/>
              <a:t>模型是以功能需求条目获取为基础</a:t>
            </a:r>
            <a:r>
              <a:rPr lang="en-US" altLang="zh-CN" dirty="0"/>
              <a:t>, </a:t>
            </a:r>
            <a:r>
              <a:rPr lang="zh-CN" altLang="en-US" dirty="0" smtClean="0"/>
              <a:t>依据</a:t>
            </a:r>
            <a:r>
              <a:rPr lang="zh-CN" altLang="en-US" dirty="0"/>
              <a:t>任务活动序列进行需求验证所要经历的所有阶段和步骤</a:t>
            </a:r>
            <a:r>
              <a:rPr lang="zh-CN" altLang="en-US" dirty="0" smtClean="0"/>
              <a:t>的集合</a:t>
            </a:r>
            <a:r>
              <a:rPr lang="en-US" altLang="zh-CN" dirty="0"/>
              <a:t>, </a:t>
            </a:r>
            <a:r>
              <a:rPr lang="zh-CN" altLang="en-US" dirty="0"/>
              <a:t>这些阶段可以用 </a:t>
            </a:r>
            <a:r>
              <a:rPr lang="en-US" altLang="zh-CN" dirty="0"/>
              <a:t>〈</a:t>
            </a:r>
            <a:r>
              <a:rPr lang="en-US" altLang="zh-CN" dirty="0" smtClean="0"/>
              <a:t>Process1</a:t>
            </a:r>
            <a:r>
              <a:rPr lang="en-US" altLang="zh-CN" dirty="0"/>
              <a:t>, </a:t>
            </a:r>
            <a:r>
              <a:rPr lang="en-US" altLang="zh-CN" dirty="0" smtClean="0"/>
              <a:t>Process2 , … , </a:t>
            </a:r>
            <a:r>
              <a:rPr lang="en-US" altLang="zh-CN" dirty="0" err="1" smtClean="0"/>
              <a:t>Processn</a:t>
            </a:r>
            <a:r>
              <a:rPr lang="en-US" altLang="zh-CN" dirty="0"/>
              <a:t>〉</a:t>
            </a:r>
            <a:r>
              <a:rPr lang="zh-CN" altLang="en-US" dirty="0"/>
              <a:t>的</a:t>
            </a:r>
            <a:r>
              <a:rPr lang="zh-CN" altLang="en-US" dirty="0" smtClean="0"/>
              <a:t>过程</a:t>
            </a:r>
            <a:r>
              <a:rPr lang="zh-CN" altLang="en-US" dirty="0"/>
              <a:t>集来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 </a:t>
            </a:r>
            <a:r>
              <a:rPr lang="en-US" altLang="zh-CN" dirty="0" smtClean="0"/>
              <a:t>Process </a:t>
            </a:r>
            <a:r>
              <a:rPr lang="zh-CN" altLang="en-US" dirty="0" smtClean="0"/>
              <a:t>是</a:t>
            </a:r>
            <a:r>
              <a:rPr lang="zh-CN" altLang="en-US" dirty="0"/>
              <a:t>一个五元组</a:t>
            </a:r>
            <a:r>
              <a:rPr lang="en-US" altLang="zh-CN" dirty="0"/>
              <a:t>〈</a:t>
            </a:r>
            <a:r>
              <a:rPr lang="en-US" altLang="zh-CN" dirty="0" smtClean="0"/>
              <a:t>ID</a:t>
            </a:r>
            <a:r>
              <a:rPr lang="en-US" altLang="zh-CN" dirty="0"/>
              <a:t>, </a:t>
            </a:r>
            <a:r>
              <a:rPr lang="en-US" altLang="zh-CN" dirty="0" smtClean="0"/>
              <a:t>SH </a:t>
            </a:r>
            <a:r>
              <a:rPr lang="en-US" altLang="zh-CN" dirty="0"/>
              <a:t>, </a:t>
            </a:r>
            <a:r>
              <a:rPr lang="en-US" altLang="zh-CN" dirty="0" smtClean="0"/>
              <a:t>Res , Act , Cons〉, 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: 	ID</a:t>
            </a:r>
            <a:r>
              <a:rPr lang="zh-CN" altLang="en-US" dirty="0"/>
              <a:t>是 </a:t>
            </a:r>
            <a:r>
              <a:rPr lang="en-US" altLang="zh-CN" dirty="0" smtClean="0"/>
              <a:t>Proces</a:t>
            </a:r>
            <a:r>
              <a:rPr lang="en-US" altLang="zh-CN" dirty="0"/>
              <a:t>s</a:t>
            </a:r>
            <a:r>
              <a:rPr lang="zh-CN" altLang="en-US" dirty="0" smtClean="0"/>
              <a:t>的</a:t>
            </a:r>
            <a:r>
              <a:rPr lang="zh-CN" altLang="en-US" dirty="0"/>
              <a:t>标识符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SH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所有可能</a:t>
            </a:r>
            <a:r>
              <a:rPr lang="zh-CN" altLang="en-US" dirty="0"/>
              <a:t>的激励列表</a:t>
            </a:r>
            <a:r>
              <a:rPr lang="en-US" altLang="zh-CN" dirty="0"/>
              <a:t>, </a:t>
            </a:r>
            <a:r>
              <a:rPr lang="zh-CN" altLang="en-US" dirty="0"/>
              <a:t>一个激励序列是对系统的一系列单一输入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Res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的</a:t>
            </a:r>
            <a:r>
              <a:rPr lang="zh-CN" altLang="en-US" dirty="0"/>
              <a:t>响应列表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中</a:t>
            </a:r>
            <a:r>
              <a:rPr lang="zh-CN" altLang="en-US" dirty="0"/>
              <a:t>所有活动的</a:t>
            </a:r>
            <a:r>
              <a:rPr lang="zh-CN" altLang="en-US" dirty="0" smtClean="0"/>
              <a:t>语义描述</a:t>
            </a:r>
            <a:r>
              <a:rPr lang="en-US" altLang="zh-CN" dirty="0"/>
              <a:t>, </a:t>
            </a:r>
            <a:r>
              <a:rPr lang="zh-CN" altLang="en-US" dirty="0"/>
              <a:t>定义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中从</a:t>
            </a:r>
            <a:r>
              <a:rPr lang="en-US" altLang="zh-CN" dirty="0" smtClean="0"/>
              <a:t>	</a:t>
            </a:r>
            <a:r>
              <a:rPr lang="zh-CN" altLang="en-US" dirty="0" smtClean="0"/>
              <a:t>激励</a:t>
            </a:r>
            <a:r>
              <a:rPr lang="zh-CN" altLang="en-US" dirty="0"/>
              <a:t>到</a:t>
            </a:r>
            <a:r>
              <a:rPr lang="zh-CN" altLang="en-US" dirty="0" smtClean="0"/>
              <a:t>响应的</a:t>
            </a:r>
            <a:r>
              <a:rPr lang="zh-CN" altLang="en-US" dirty="0"/>
              <a:t>所有映射规则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Cons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的</a:t>
            </a:r>
            <a:r>
              <a:rPr lang="zh-CN" altLang="en-US" dirty="0"/>
              <a:t>行为约束</a:t>
            </a:r>
            <a:r>
              <a:rPr lang="en-US" altLang="zh-CN" dirty="0"/>
              <a:t>, </a:t>
            </a:r>
            <a:r>
              <a:rPr lang="zh-CN" altLang="en-US" dirty="0"/>
              <a:t>通常包括执行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的初始条件</a:t>
            </a:r>
            <a:r>
              <a:rPr lang="zh-CN" altLang="en-US" dirty="0"/>
              <a:t>、前置条件和</a:t>
            </a:r>
            <a:r>
              <a:rPr lang="zh-CN" altLang="en-US" dirty="0" smtClean="0"/>
              <a:t>后置条</a:t>
            </a:r>
            <a:r>
              <a:rPr lang="en-US" altLang="zh-CN" dirty="0" smtClean="0"/>
              <a:t>	</a:t>
            </a:r>
            <a:r>
              <a:rPr lang="zh-CN" altLang="en-US" dirty="0" smtClean="0"/>
              <a:t>件</a:t>
            </a:r>
            <a:r>
              <a:rPr lang="en-US" altLang="zh-CN" dirty="0"/>
              <a:t>, </a:t>
            </a:r>
            <a:r>
              <a:rPr lang="zh-CN" altLang="en-US" dirty="0"/>
              <a:t>可</a:t>
            </a:r>
            <a:r>
              <a:rPr lang="zh-CN" altLang="en-US" dirty="0" smtClean="0"/>
              <a:t>表达</a:t>
            </a:r>
            <a:r>
              <a:rPr lang="zh-CN" altLang="en-US" dirty="0"/>
              <a:t>为 </a:t>
            </a:r>
            <a:r>
              <a:rPr lang="en-US" altLang="zh-CN" dirty="0" smtClean="0"/>
              <a:t>Cons(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pre-con </a:t>
            </a:r>
            <a:r>
              <a:rPr lang="en-US" altLang="zh-CN" dirty="0"/>
              <a:t>, </a:t>
            </a:r>
            <a:r>
              <a:rPr lang="en-US" altLang="zh-CN" dirty="0" smtClean="0"/>
              <a:t>post-con </a:t>
            </a:r>
            <a:r>
              <a:rPr lang="en-US" altLang="zh-CN" dirty="0"/>
              <a:t>) , 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zh-CN" altLang="en-US" dirty="0"/>
              <a:t>、</a:t>
            </a:r>
            <a:r>
              <a:rPr lang="en-US" altLang="zh-CN" dirty="0" smtClean="0"/>
              <a:t>pre-con </a:t>
            </a:r>
            <a:r>
              <a:rPr lang="zh-CN" altLang="en-US" dirty="0"/>
              <a:t>、</a:t>
            </a:r>
            <a:r>
              <a:rPr lang="en-US" altLang="zh-CN" dirty="0" smtClean="0"/>
              <a:t>post-con</a:t>
            </a:r>
            <a:r>
              <a:rPr lang="zh-CN" altLang="en-US" dirty="0" smtClean="0"/>
              <a:t>分别</a:t>
            </a:r>
            <a:r>
              <a:rPr lang="zh-CN" altLang="en-US" dirty="0"/>
              <a:t>为</a:t>
            </a:r>
            <a:r>
              <a:rPr lang="zh-CN" altLang="en-US" dirty="0" smtClean="0"/>
              <a:t>初</a:t>
            </a:r>
            <a:r>
              <a:rPr lang="en-US" altLang="zh-CN" dirty="0" smtClean="0"/>
              <a:t>	</a:t>
            </a:r>
            <a:r>
              <a:rPr lang="zh-CN" altLang="en-US" dirty="0" smtClean="0"/>
              <a:t>始</a:t>
            </a:r>
            <a:r>
              <a:rPr lang="zh-CN" altLang="en-US" dirty="0"/>
              <a:t>条件、</a:t>
            </a:r>
            <a:r>
              <a:rPr lang="zh-CN" altLang="en-US" dirty="0" smtClean="0"/>
              <a:t>前置条件</a:t>
            </a:r>
            <a:r>
              <a:rPr lang="zh-CN" altLang="en-US" dirty="0"/>
              <a:t>和</a:t>
            </a:r>
            <a:r>
              <a:rPr lang="zh-CN" altLang="en-US" dirty="0" smtClean="0"/>
              <a:t>后置条件集合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需求过程模型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83" y="1906222"/>
            <a:ext cx="7932144" cy="37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&lt;1&gt;</a:t>
            </a:r>
            <a:r>
              <a:rPr lang="zh-CN" altLang="en-US" dirty="0" smtClean="0"/>
              <a:t>功能需求获取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基于业务需求分析</a:t>
            </a:r>
            <a:r>
              <a:rPr lang="zh-CN" altLang="en-US" sz="2800" dirty="0" smtClean="0"/>
              <a:t>用户需求</a:t>
            </a:r>
            <a:r>
              <a:rPr lang="en-US" altLang="zh-CN" sz="2800" dirty="0"/>
              <a:t>, </a:t>
            </a:r>
            <a:r>
              <a:rPr lang="zh-CN" altLang="en-US" sz="2800" dirty="0"/>
              <a:t>对用户需求进行用例建模</a:t>
            </a:r>
            <a:r>
              <a:rPr lang="en-US" altLang="zh-CN" sz="2800" dirty="0"/>
              <a:t>, </a:t>
            </a:r>
            <a:r>
              <a:rPr lang="zh-CN" altLang="en-US" sz="2800" dirty="0"/>
              <a:t>从用例中获取功能需求</a:t>
            </a:r>
            <a:r>
              <a:rPr lang="zh-CN" altLang="en-US" sz="2800" dirty="0" smtClean="0"/>
              <a:t>条目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0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&lt;2&gt;</a:t>
            </a:r>
            <a:r>
              <a:rPr lang="zh-CN" altLang="en-US" dirty="0" smtClean="0"/>
              <a:t>任务活动分解和形式化描述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5" y="1882350"/>
            <a:ext cx="10363826" cy="44909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每一个用例相当于一个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，等价于一个任务</a:t>
            </a:r>
            <a:endParaRPr lang="en-US" altLang="zh-CN" dirty="0" smtClean="0"/>
          </a:p>
          <a:p>
            <a:r>
              <a:rPr lang="zh-CN" altLang="en-US" dirty="0" smtClean="0"/>
              <a:t>任务是由一序列活动组成的</a:t>
            </a:r>
            <a:endParaRPr lang="en-US" altLang="zh-CN" dirty="0" smtClean="0"/>
          </a:p>
          <a:p>
            <a:r>
              <a:rPr lang="zh-CN" altLang="en-US" dirty="0"/>
              <a:t>活动的表示：</a:t>
            </a:r>
            <a:r>
              <a:rPr lang="en-US" altLang="zh-CN" dirty="0"/>
              <a:t>&lt;a&gt;:=&lt;E&gt;&lt;D&gt;&lt;O&gt;&lt;C&gt;</a:t>
            </a:r>
          </a:p>
          <a:p>
            <a:pPr lvl="1"/>
            <a:r>
              <a:rPr lang="en-US" altLang="zh-CN" dirty="0"/>
              <a:t>A(activation):</a:t>
            </a:r>
            <a:r>
              <a:rPr lang="zh-CN" altLang="en-US" dirty="0"/>
              <a:t>描述活动</a:t>
            </a:r>
            <a:endParaRPr lang="en-US" altLang="zh-CN" dirty="0"/>
          </a:p>
          <a:p>
            <a:pPr lvl="1"/>
            <a:r>
              <a:rPr lang="en-US" altLang="zh-CN" dirty="0"/>
              <a:t>E(execute):</a:t>
            </a:r>
            <a:r>
              <a:rPr lang="zh-CN" altLang="en-US" dirty="0"/>
              <a:t>动作执行</a:t>
            </a:r>
            <a:endParaRPr lang="en-US" altLang="zh-CN" dirty="0"/>
          </a:p>
          <a:p>
            <a:pPr lvl="1"/>
            <a:r>
              <a:rPr lang="en-US" altLang="zh-CN" dirty="0"/>
              <a:t>D(do):</a:t>
            </a:r>
            <a:r>
              <a:rPr lang="zh-CN" altLang="en-US" dirty="0"/>
              <a:t>表示动作</a:t>
            </a:r>
            <a:endParaRPr lang="en-US" altLang="zh-CN" dirty="0"/>
          </a:p>
          <a:p>
            <a:pPr lvl="1"/>
            <a:r>
              <a:rPr lang="en-US" altLang="zh-CN" dirty="0"/>
              <a:t>O(Object):</a:t>
            </a:r>
            <a:r>
              <a:rPr lang="zh-CN" altLang="en-US" dirty="0"/>
              <a:t>描述对象</a:t>
            </a:r>
            <a:endParaRPr lang="en-US" altLang="zh-CN" dirty="0"/>
          </a:p>
          <a:p>
            <a:pPr lvl="1"/>
            <a:r>
              <a:rPr lang="en-US" altLang="zh-CN" dirty="0"/>
              <a:t>C(constrain):</a:t>
            </a:r>
            <a:r>
              <a:rPr lang="zh-CN" altLang="en-US" dirty="0" smtClean="0"/>
              <a:t>约束条件</a:t>
            </a:r>
            <a:endParaRPr lang="en-US" altLang="zh-CN" dirty="0" smtClean="0"/>
          </a:p>
          <a:p>
            <a:r>
              <a:rPr lang="en-US" altLang="zh-CN" dirty="0" smtClean="0"/>
              <a:t>Task={a1,a2,a3,…} &amp;&amp; </a:t>
            </a:r>
            <a:r>
              <a:rPr lang="zh-CN" altLang="en-US" dirty="0" smtClean="0"/>
              <a:t>活动间</a:t>
            </a:r>
            <a:r>
              <a:rPr lang="zh-CN" altLang="en-US" dirty="0" smtClean="0"/>
              <a:t>有</a:t>
            </a:r>
            <a:r>
              <a:rPr lang="zh-CN" altLang="en-US" dirty="0"/>
              <a:t>顺序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子任务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42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57350" y="937260"/>
            <a:ext cx="179451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用例模型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35830" y="937260"/>
            <a:ext cx="179451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用例（任务）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096250" y="937260"/>
            <a:ext cx="179451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子任务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35830" y="3215640"/>
            <a:ext cx="179451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4" idx="3"/>
            <a:endCxn id="5" idx="1"/>
          </p:cNvCxnSpPr>
          <p:nvPr/>
        </p:nvCxnSpPr>
        <p:spPr>
          <a:xfrm>
            <a:off x="3451860" y="1251585"/>
            <a:ext cx="1283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6" idx="1"/>
          </p:cNvCxnSpPr>
          <p:nvPr/>
        </p:nvCxnSpPr>
        <p:spPr>
          <a:xfrm>
            <a:off x="6530340" y="1251585"/>
            <a:ext cx="156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>
            <a:off x="5633085" y="1565910"/>
            <a:ext cx="0" cy="164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3"/>
            <a:endCxn id="6" idx="2"/>
          </p:cNvCxnSpPr>
          <p:nvPr/>
        </p:nvCxnSpPr>
        <p:spPr>
          <a:xfrm flipV="1">
            <a:off x="6530340" y="1565910"/>
            <a:ext cx="2463165" cy="196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48063" y="882253"/>
            <a:ext cx="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80511" y="882253"/>
            <a:ext cx="5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1..*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98758" y="1638419"/>
            <a:ext cx="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43500" y="2743319"/>
            <a:ext cx="6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1..*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30340" y="937260"/>
            <a:ext cx="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27594" y="939403"/>
            <a:ext cx="5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1..*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662499" y="2827020"/>
            <a:ext cx="9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1..*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096250" y="1638419"/>
            <a:ext cx="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7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关键点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：任务中活动的划分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每一个活动参照上述定义的活动结构来分解</a:t>
            </a:r>
            <a:r>
              <a:rPr lang="en-US" altLang="zh-CN" dirty="0"/>
              <a:t>, </a:t>
            </a:r>
            <a:r>
              <a:rPr lang="zh-CN" altLang="en-US" dirty="0"/>
              <a:t>必须</a:t>
            </a:r>
            <a:r>
              <a:rPr lang="zh-CN" altLang="en-US" dirty="0" smtClean="0"/>
              <a:t>符合</a:t>
            </a:r>
            <a:r>
              <a:rPr lang="en-US" altLang="zh-CN" dirty="0"/>
              <a:t>&lt;</a:t>
            </a:r>
            <a:r>
              <a:rPr lang="en-US" altLang="zh-CN" dirty="0" smtClean="0"/>
              <a:t>A &gt;: =&lt;E &gt;</a:t>
            </a:r>
            <a:r>
              <a:rPr lang="en-US" altLang="zh-CN" dirty="0"/>
              <a:t>&lt;</a:t>
            </a:r>
            <a:r>
              <a:rPr lang="en-US" altLang="zh-CN" dirty="0" smtClean="0"/>
              <a:t>D&gt;&lt;O&gt;&lt;C&gt;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) </a:t>
            </a:r>
            <a:r>
              <a:rPr lang="zh-CN" altLang="en-US" dirty="0"/>
              <a:t>活动分解应该参照</a:t>
            </a:r>
            <a:r>
              <a:rPr lang="zh-CN" altLang="en-US" dirty="0">
                <a:solidFill>
                  <a:srgbClr val="C00000"/>
                </a:solidFill>
              </a:rPr>
              <a:t>对话图模型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对话图元</a:t>
            </a:r>
            <a:r>
              <a:rPr lang="en-US" altLang="zh-CN" dirty="0"/>
              <a:t>, </a:t>
            </a:r>
            <a:r>
              <a:rPr lang="zh-CN" altLang="en-US" dirty="0"/>
              <a:t>分解时</a:t>
            </a:r>
            <a:r>
              <a:rPr lang="zh-CN" altLang="en-US" dirty="0" smtClean="0"/>
              <a:t>必须</a:t>
            </a:r>
            <a:r>
              <a:rPr lang="zh-CN" altLang="en-US" dirty="0"/>
              <a:t>维持同一分解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) </a:t>
            </a:r>
            <a:r>
              <a:rPr lang="zh-CN" altLang="en-US" dirty="0"/>
              <a:t>活动序列必须有意义</a:t>
            </a:r>
            <a:r>
              <a:rPr lang="en-US" altLang="zh-CN" dirty="0"/>
              <a:t>, </a:t>
            </a:r>
            <a:r>
              <a:rPr lang="zh-CN" altLang="en-US" dirty="0"/>
              <a:t>且为一个有向序列</a:t>
            </a:r>
            <a:r>
              <a:rPr lang="en-US" altLang="zh-CN" dirty="0"/>
              <a:t>, </a:t>
            </a:r>
            <a:r>
              <a:rPr lang="zh-CN" altLang="en-US" dirty="0"/>
              <a:t>该有向</a:t>
            </a:r>
            <a:r>
              <a:rPr lang="zh-CN" altLang="en-US" dirty="0" smtClean="0"/>
              <a:t>序列</a:t>
            </a:r>
            <a:r>
              <a:rPr lang="zh-CN" altLang="en-US" dirty="0"/>
              <a:t>能完全恢复子任务</a:t>
            </a:r>
            <a:r>
              <a:rPr lang="zh-CN" altLang="en-US" dirty="0" smtClean="0"/>
              <a:t>功能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) </a:t>
            </a:r>
            <a:r>
              <a:rPr lang="zh-CN" altLang="en-US" dirty="0"/>
              <a:t>针对特定任务分解得到的活动集合应该满足充分</a:t>
            </a:r>
            <a:r>
              <a:rPr lang="zh-CN" altLang="en-US" dirty="0" smtClean="0"/>
              <a:t>行和完备性</a:t>
            </a:r>
            <a:endParaRPr lang="en-US" altLang="zh-CN" dirty="0"/>
          </a:p>
          <a:p>
            <a:r>
              <a:rPr lang="zh-CN" altLang="en-US" dirty="0" smtClean="0"/>
              <a:t>活动划分完成之后需要与对话图模型中的对话图元进行映射。在一定的映射规则下，保证活动和对话图元语义等价。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&lt;3&gt;</a:t>
            </a:r>
            <a:r>
              <a:rPr lang="zh-CN" altLang="en-US" dirty="0" smtClean="0"/>
              <a:t>对话图建模语义分析（关键点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214694"/>
            <a:ext cx="5952173" cy="33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&lt;4&gt;</a:t>
            </a:r>
            <a:r>
              <a:rPr lang="zh-CN" altLang="en-US" dirty="0" smtClean="0"/>
              <a:t>需求验证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根据第二步得到的活动进行子任务的设计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a1:=</a:t>
            </a:r>
            <a:r>
              <a:rPr lang="zh-CN" altLang="en-US" dirty="0" smtClean="0"/>
              <a:t>用户输入合法书籍名称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a2:=</a:t>
            </a:r>
            <a:r>
              <a:rPr lang="zh-CN" altLang="en-US" dirty="0" smtClean="0"/>
              <a:t>系统显示含有请求书籍的书店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a3:=</a:t>
            </a:r>
            <a:r>
              <a:rPr lang="zh-CN" altLang="en-US" dirty="0" smtClean="0"/>
              <a:t>系统加入出版社清单列表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a4:=</a:t>
            </a:r>
            <a:r>
              <a:rPr lang="zh-CN" altLang="en-US" dirty="0" smtClean="0"/>
              <a:t>系统写入订购清单列表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A5:=</a:t>
            </a:r>
            <a:r>
              <a:rPr lang="zh-CN" altLang="en-US" dirty="0" smtClean="0"/>
              <a:t>用户取消订书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293</TotalTime>
  <Words>509</Words>
  <Application>Microsoft Office PowerPoint</Application>
  <PresentationFormat>宽屏</PresentationFormat>
  <Paragraphs>71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Tw Cen MT</vt:lpstr>
      <vt:lpstr>Wingdings</vt:lpstr>
      <vt:lpstr>水滴</vt:lpstr>
      <vt:lpstr>一个支持软件需求验证的过程模型（RVPM）研究 </vt:lpstr>
      <vt:lpstr>RVPM定义</vt:lpstr>
      <vt:lpstr>需求过程模型</vt:lpstr>
      <vt:lpstr>&lt;1&gt;功能需求获取</vt:lpstr>
      <vt:lpstr>&lt;2&gt;任务活动分解和形式化描述</vt:lpstr>
      <vt:lpstr>PowerPoint 演示文稿</vt:lpstr>
      <vt:lpstr>关键点1：任务中活动的划分</vt:lpstr>
      <vt:lpstr>&lt;3&gt;对话图建模语义分析（关键点2）</vt:lpstr>
      <vt:lpstr>&lt;4&gt;需求验证</vt:lpstr>
      <vt:lpstr>&lt;4&gt;需求验证</vt:lpstr>
      <vt:lpstr>&lt;4&gt;需求验证</vt:lpstr>
      <vt:lpstr>RPVM完整过程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一个支持软件需求验证的过程模型研究 </dc:title>
  <dc:creator>pc</dc:creator>
  <cp:lastModifiedBy>pc</cp:lastModifiedBy>
  <cp:revision>37</cp:revision>
  <dcterms:created xsi:type="dcterms:W3CDTF">2015-08-27T08:04:21Z</dcterms:created>
  <dcterms:modified xsi:type="dcterms:W3CDTF">2015-08-28T00:53:05Z</dcterms:modified>
</cp:coreProperties>
</file>