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2" r:id="rId1"/>
    <p:sldMasterId id="2147483899" r:id="rId2"/>
    <p:sldMasterId id="2147483911" r:id="rId3"/>
    <p:sldMasterId id="2147483995" r:id="rId4"/>
  </p:sldMasterIdLst>
  <p:notesMasterIdLst>
    <p:notesMasterId r:id="rId43"/>
  </p:notesMasterIdLst>
  <p:sldIdLst>
    <p:sldId id="256" r:id="rId5"/>
    <p:sldId id="257" r:id="rId6"/>
    <p:sldId id="286" r:id="rId7"/>
    <p:sldId id="258" r:id="rId8"/>
    <p:sldId id="259" r:id="rId9"/>
    <p:sldId id="260" r:id="rId10"/>
    <p:sldId id="261" r:id="rId11"/>
    <p:sldId id="291" r:id="rId12"/>
    <p:sldId id="293" r:id="rId13"/>
    <p:sldId id="262" r:id="rId14"/>
    <p:sldId id="263" r:id="rId15"/>
    <p:sldId id="264" r:id="rId16"/>
    <p:sldId id="265" r:id="rId17"/>
    <p:sldId id="266" r:id="rId18"/>
    <p:sldId id="267" r:id="rId19"/>
    <p:sldId id="268" r:id="rId20"/>
    <p:sldId id="269" r:id="rId21"/>
    <p:sldId id="270" r:id="rId22"/>
    <p:sldId id="284" r:id="rId23"/>
    <p:sldId id="271" r:id="rId24"/>
    <p:sldId id="272" r:id="rId25"/>
    <p:sldId id="294" r:id="rId26"/>
    <p:sldId id="273" r:id="rId27"/>
    <p:sldId id="275" r:id="rId28"/>
    <p:sldId id="276" r:id="rId29"/>
    <p:sldId id="277" r:id="rId30"/>
    <p:sldId id="278" r:id="rId31"/>
    <p:sldId id="279" r:id="rId32"/>
    <p:sldId id="280" r:id="rId33"/>
    <p:sldId id="281" r:id="rId34"/>
    <p:sldId id="282" r:id="rId35"/>
    <p:sldId id="283" r:id="rId36"/>
    <p:sldId id="285" r:id="rId37"/>
    <p:sldId id="287" r:id="rId38"/>
    <p:sldId id="288" r:id="rId39"/>
    <p:sldId id="289" r:id="rId40"/>
    <p:sldId id="290" r:id="rId41"/>
    <p:sldId id="292"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261" autoAdjust="0"/>
  </p:normalViewPr>
  <p:slideViewPr>
    <p:cSldViewPr snapToGrid="0">
      <p:cViewPr varScale="1">
        <p:scale>
          <a:sx n="60" d="100"/>
          <a:sy n="60" d="100"/>
        </p:scale>
        <p:origin x="1140" y="72"/>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0CAB7F-2A45-475D-90CB-C8D1132F24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7999471F-1F40-4949-8EE8-49F074D8481C}">
      <dgm:prSet phldrT="[文本]"/>
      <dgm:spPr>
        <a:ln>
          <a:noFill/>
        </a:ln>
      </dgm:spPr>
      <dgm:t>
        <a:bodyPr/>
        <a:lstStyle/>
        <a:p>
          <a:r>
            <a:rPr lang="zh-CN" altLang="en-US" dirty="0" smtClean="0"/>
            <a:t>需求规格说明书概述</a:t>
          </a:r>
          <a:endParaRPr lang="zh-CN" altLang="en-US" dirty="0"/>
        </a:p>
      </dgm:t>
    </dgm:pt>
    <dgm:pt modelId="{45E2C59B-CD47-496A-A32E-2C993F4A5193}" type="parTrans" cxnId="{398D6E61-EB06-4A75-A7AE-0A3CCD57DE05}">
      <dgm:prSet/>
      <dgm:spPr/>
      <dgm:t>
        <a:bodyPr/>
        <a:lstStyle/>
        <a:p>
          <a:endParaRPr lang="zh-CN" altLang="en-US"/>
        </a:p>
      </dgm:t>
    </dgm:pt>
    <dgm:pt modelId="{1BE1C823-C4AD-4C97-8B92-EE41F2A44AE8}" type="sibTrans" cxnId="{398D6E61-EB06-4A75-A7AE-0A3CCD57DE05}">
      <dgm:prSet/>
      <dgm:spPr/>
      <dgm:t>
        <a:bodyPr/>
        <a:lstStyle/>
        <a:p>
          <a:endParaRPr lang="zh-CN" altLang="en-US"/>
        </a:p>
      </dgm:t>
    </dgm:pt>
    <dgm:pt modelId="{BF748A9E-8DF5-4F7D-8CAB-A19555929F06}">
      <dgm:prSet phldrT="[文本]"/>
      <dgm:spPr/>
      <dgm:t>
        <a:bodyPr/>
        <a:lstStyle/>
        <a:p>
          <a:r>
            <a:rPr lang="zh-CN" altLang="en-US" dirty="0" smtClean="0"/>
            <a:t>需求规格说明书整体框架</a:t>
          </a:r>
          <a:endParaRPr lang="zh-CN" altLang="en-US" dirty="0"/>
        </a:p>
      </dgm:t>
    </dgm:pt>
    <dgm:pt modelId="{52E679F3-93B4-4974-9F9B-F06BA10272CA}" type="parTrans" cxnId="{2501B74C-1A86-4619-B565-3064B66B7A4D}">
      <dgm:prSet/>
      <dgm:spPr/>
      <dgm:t>
        <a:bodyPr/>
        <a:lstStyle/>
        <a:p>
          <a:endParaRPr lang="zh-CN" altLang="en-US"/>
        </a:p>
      </dgm:t>
    </dgm:pt>
    <dgm:pt modelId="{7B86A313-B25A-49F9-9DCC-12F1B659BEB9}" type="sibTrans" cxnId="{2501B74C-1A86-4619-B565-3064B66B7A4D}">
      <dgm:prSet/>
      <dgm:spPr/>
      <dgm:t>
        <a:bodyPr/>
        <a:lstStyle/>
        <a:p>
          <a:endParaRPr lang="zh-CN" altLang="en-US"/>
        </a:p>
      </dgm:t>
    </dgm:pt>
    <dgm:pt modelId="{F6F2B42E-482B-4CAA-8353-6FDFB6633A14}">
      <dgm:prSet phldrT="[文本]"/>
      <dgm:spPr/>
      <dgm:t>
        <a:bodyPr/>
        <a:lstStyle/>
        <a:p>
          <a:r>
            <a:rPr lang="zh-CN" altLang="en-US" dirty="0" smtClean="0"/>
            <a:t>大作业典型案例分析</a:t>
          </a:r>
          <a:endParaRPr lang="zh-CN" altLang="en-US" dirty="0"/>
        </a:p>
      </dgm:t>
    </dgm:pt>
    <dgm:pt modelId="{98210AF6-B465-4F15-9F74-C8C7025135D0}" type="parTrans" cxnId="{5A1A6624-3645-47D7-A97F-696A469B5179}">
      <dgm:prSet/>
      <dgm:spPr/>
      <dgm:t>
        <a:bodyPr/>
        <a:lstStyle/>
        <a:p>
          <a:endParaRPr lang="zh-CN" altLang="en-US"/>
        </a:p>
      </dgm:t>
    </dgm:pt>
    <dgm:pt modelId="{C8305545-FB58-473B-AC06-CB9B82190A5B}" type="sibTrans" cxnId="{5A1A6624-3645-47D7-A97F-696A469B5179}">
      <dgm:prSet/>
      <dgm:spPr/>
      <dgm:t>
        <a:bodyPr/>
        <a:lstStyle/>
        <a:p>
          <a:endParaRPr lang="zh-CN" altLang="en-US"/>
        </a:p>
      </dgm:t>
    </dgm:pt>
    <dgm:pt modelId="{74541F38-DF6E-402F-B119-0A485E26A421}">
      <dgm:prSet phldrT="[文本]"/>
      <dgm:spPr/>
      <dgm:t>
        <a:bodyPr/>
        <a:lstStyle/>
        <a:p>
          <a:r>
            <a:rPr lang="zh-CN" altLang="en-US" dirty="0" smtClean="0"/>
            <a:t>部分作业讲评</a:t>
          </a:r>
          <a:endParaRPr lang="zh-CN" altLang="en-US" dirty="0"/>
        </a:p>
      </dgm:t>
    </dgm:pt>
    <dgm:pt modelId="{40FAA775-00E3-4875-BFEA-C102E90DFAAF}" type="parTrans" cxnId="{FD04CCFF-7D7A-4781-ADBE-4B7FFEA833EF}">
      <dgm:prSet/>
      <dgm:spPr/>
      <dgm:t>
        <a:bodyPr/>
        <a:lstStyle/>
        <a:p>
          <a:endParaRPr lang="zh-CN" altLang="en-US"/>
        </a:p>
      </dgm:t>
    </dgm:pt>
    <dgm:pt modelId="{85486387-8B54-4F9A-B43E-6F6CDA4BC76D}" type="sibTrans" cxnId="{FD04CCFF-7D7A-4781-ADBE-4B7FFEA833EF}">
      <dgm:prSet/>
      <dgm:spPr/>
      <dgm:t>
        <a:bodyPr/>
        <a:lstStyle/>
        <a:p>
          <a:endParaRPr lang="zh-CN" altLang="en-US"/>
        </a:p>
      </dgm:t>
    </dgm:pt>
    <dgm:pt modelId="{BF5A5FF2-2D67-461E-9853-2AA50BA87CD4}">
      <dgm:prSet phldrT="[文本]"/>
      <dgm:spPr/>
      <dgm:t>
        <a:bodyPr/>
        <a:lstStyle/>
        <a:p>
          <a:r>
            <a:rPr lang="zh-CN" altLang="en-US" dirty="0" smtClean="0"/>
            <a:t>重点讲解：功能需求</a:t>
          </a:r>
          <a:endParaRPr lang="zh-CN" altLang="en-US" dirty="0"/>
        </a:p>
      </dgm:t>
    </dgm:pt>
    <dgm:pt modelId="{FF867797-22C1-4A20-B9F4-E1C7BFC7D244}" type="parTrans" cxnId="{F285AB85-A4B3-4649-9C36-3B48FE841AF1}">
      <dgm:prSet/>
      <dgm:spPr/>
      <dgm:t>
        <a:bodyPr/>
        <a:lstStyle/>
        <a:p>
          <a:endParaRPr lang="zh-CN" altLang="en-US"/>
        </a:p>
      </dgm:t>
    </dgm:pt>
    <dgm:pt modelId="{6077E52A-E5D8-4163-A496-846BB45BF1BF}" type="sibTrans" cxnId="{F285AB85-A4B3-4649-9C36-3B48FE841AF1}">
      <dgm:prSet/>
      <dgm:spPr/>
      <dgm:t>
        <a:bodyPr/>
        <a:lstStyle/>
        <a:p>
          <a:endParaRPr lang="zh-CN" altLang="en-US"/>
        </a:p>
      </dgm:t>
    </dgm:pt>
    <dgm:pt modelId="{EB9668EA-F4F6-4EB1-BD00-657CDE21B454}" type="pres">
      <dgm:prSet presAssocID="{940CAB7F-2A45-475D-90CB-C8D1132F2415}" presName="linear" presStyleCnt="0">
        <dgm:presLayoutVars>
          <dgm:animLvl val="lvl"/>
          <dgm:resizeHandles val="exact"/>
        </dgm:presLayoutVars>
      </dgm:prSet>
      <dgm:spPr/>
      <dgm:t>
        <a:bodyPr/>
        <a:lstStyle/>
        <a:p>
          <a:endParaRPr lang="zh-CN" altLang="en-US"/>
        </a:p>
      </dgm:t>
    </dgm:pt>
    <dgm:pt modelId="{CF1DDA4B-774E-4538-9B55-409F0F3523B6}" type="pres">
      <dgm:prSet presAssocID="{7999471F-1F40-4949-8EE8-49F074D8481C}" presName="parentText" presStyleLbl="node1" presStyleIdx="0" presStyleCnt="2">
        <dgm:presLayoutVars>
          <dgm:chMax val="0"/>
          <dgm:bulletEnabled val="1"/>
        </dgm:presLayoutVars>
      </dgm:prSet>
      <dgm:spPr/>
      <dgm:t>
        <a:bodyPr/>
        <a:lstStyle/>
        <a:p>
          <a:endParaRPr lang="zh-CN" altLang="en-US"/>
        </a:p>
      </dgm:t>
    </dgm:pt>
    <dgm:pt modelId="{2C33BA49-1F3B-47BC-9583-0BBD78E15BDD}" type="pres">
      <dgm:prSet presAssocID="{7999471F-1F40-4949-8EE8-49F074D8481C}" presName="childText" presStyleLbl="revTx" presStyleIdx="0" presStyleCnt="2">
        <dgm:presLayoutVars>
          <dgm:bulletEnabled val="1"/>
        </dgm:presLayoutVars>
      </dgm:prSet>
      <dgm:spPr/>
      <dgm:t>
        <a:bodyPr/>
        <a:lstStyle/>
        <a:p>
          <a:endParaRPr lang="zh-CN" altLang="en-US"/>
        </a:p>
      </dgm:t>
    </dgm:pt>
    <dgm:pt modelId="{B245C418-816D-4F19-AE58-EE1B54D1E1DE}" type="pres">
      <dgm:prSet presAssocID="{F6F2B42E-482B-4CAA-8353-6FDFB6633A14}" presName="parentText" presStyleLbl="node1" presStyleIdx="1" presStyleCnt="2">
        <dgm:presLayoutVars>
          <dgm:chMax val="0"/>
          <dgm:bulletEnabled val="1"/>
        </dgm:presLayoutVars>
      </dgm:prSet>
      <dgm:spPr/>
      <dgm:t>
        <a:bodyPr/>
        <a:lstStyle/>
        <a:p>
          <a:endParaRPr lang="zh-CN" altLang="en-US"/>
        </a:p>
      </dgm:t>
    </dgm:pt>
    <dgm:pt modelId="{3CD063A0-4F64-4065-9467-CA030CC04DB9}" type="pres">
      <dgm:prSet presAssocID="{F6F2B42E-482B-4CAA-8353-6FDFB6633A14}" presName="childText" presStyleLbl="revTx" presStyleIdx="1" presStyleCnt="2">
        <dgm:presLayoutVars>
          <dgm:bulletEnabled val="1"/>
        </dgm:presLayoutVars>
      </dgm:prSet>
      <dgm:spPr/>
      <dgm:t>
        <a:bodyPr/>
        <a:lstStyle/>
        <a:p>
          <a:endParaRPr lang="zh-CN" altLang="en-US"/>
        </a:p>
      </dgm:t>
    </dgm:pt>
  </dgm:ptLst>
  <dgm:cxnLst>
    <dgm:cxn modelId="{5A1A6624-3645-47D7-A97F-696A469B5179}" srcId="{940CAB7F-2A45-475D-90CB-C8D1132F2415}" destId="{F6F2B42E-482B-4CAA-8353-6FDFB6633A14}" srcOrd="1" destOrd="0" parTransId="{98210AF6-B465-4F15-9F74-C8C7025135D0}" sibTransId="{C8305545-FB58-473B-AC06-CB9B82190A5B}"/>
    <dgm:cxn modelId="{398D6E61-EB06-4A75-A7AE-0A3CCD57DE05}" srcId="{940CAB7F-2A45-475D-90CB-C8D1132F2415}" destId="{7999471F-1F40-4949-8EE8-49F074D8481C}" srcOrd="0" destOrd="0" parTransId="{45E2C59B-CD47-496A-A32E-2C993F4A5193}" sibTransId="{1BE1C823-C4AD-4C97-8B92-EE41F2A44AE8}"/>
    <dgm:cxn modelId="{81603190-FD26-42D0-B3AE-B87175986B86}" type="presOf" srcId="{F6F2B42E-482B-4CAA-8353-6FDFB6633A14}" destId="{B245C418-816D-4F19-AE58-EE1B54D1E1DE}" srcOrd="0" destOrd="0" presId="urn:microsoft.com/office/officeart/2005/8/layout/vList2"/>
    <dgm:cxn modelId="{ACEDD51F-62B8-490F-819D-84C51CFF0805}" type="presOf" srcId="{BF748A9E-8DF5-4F7D-8CAB-A19555929F06}" destId="{2C33BA49-1F3B-47BC-9583-0BBD78E15BDD}" srcOrd="0" destOrd="0" presId="urn:microsoft.com/office/officeart/2005/8/layout/vList2"/>
    <dgm:cxn modelId="{87733FC8-E376-4F8E-9E87-1937AA509211}" type="presOf" srcId="{940CAB7F-2A45-475D-90CB-C8D1132F2415}" destId="{EB9668EA-F4F6-4EB1-BD00-657CDE21B454}" srcOrd="0" destOrd="0" presId="urn:microsoft.com/office/officeart/2005/8/layout/vList2"/>
    <dgm:cxn modelId="{2501B74C-1A86-4619-B565-3064B66B7A4D}" srcId="{7999471F-1F40-4949-8EE8-49F074D8481C}" destId="{BF748A9E-8DF5-4F7D-8CAB-A19555929F06}" srcOrd="0" destOrd="0" parTransId="{52E679F3-93B4-4974-9F9B-F06BA10272CA}" sibTransId="{7B86A313-B25A-49F9-9DCC-12F1B659BEB9}"/>
    <dgm:cxn modelId="{FD04CCFF-7D7A-4781-ADBE-4B7FFEA833EF}" srcId="{F6F2B42E-482B-4CAA-8353-6FDFB6633A14}" destId="{74541F38-DF6E-402F-B119-0A485E26A421}" srcOrd="0" destOrd="0" parTransId="{40FAA775-00E3-4875-BFEA-C102E90DFAAF}" sibTransId="{85486387-8B54-4F9A-B43E-6F6CDA4BC76D}"/>
    <dgm:cxn modelId="{B344BF0E-7077-4206-ABAA-3457DAED4846}" type="presOf" srcId="{74541F38-DF6E-402F-B119-0A485E26A421}" destId="{3CD063A0-4F64-4065-9467-CA030CC04DB9}" srcOrd="0" destOrd="0" presId="urn:microsoft.com/office/officeart/2005/8/layout/vList2"/>
    <dgm:cxn modelId="{F285AB85-A4B3-4649-9C36-3B48FE841AF1}" srcId="{7999471F-1F40-4949-8EE8-49F074D8481C}" destId="{BF5A5FF2-2D67-461E-9853-2AA50BA87CD4}" srcOrd="1" destOrd="0" parTransId="{FF867797-22C1-4A20-B9F4-E1C7BFC7D244}" sibTransId="{6077E52A-E5D8-4163-A496-846BB45BF1BF}"/>
    <dgm:cxn modelId="{1748F3E0-4C84-40DE-8891-22F49EB71156}" type="presOf" srcId="{7999471F-1F40-4949-8EE8-49F074D8481C}" destId="{CF1DDA4B-774E-4538-9B55-409F0F3523B6}" srcOrd="0" destOrd="0" presId="urn:microsoft.com/office/officeart/2005/8/layout/vList2"/>
    <dgm:cxn modelId="{F5EF7A8C-8AF1-497F-B723-75BB727D1E0A}" type="presOf" srcId="{BF5A5FF2-2D67-461E-9853-2AA50BA87CD4}" destId="{2C33BA49-1F3B-47BC-9583-0BBD78E15BDD}" srcOrd="0" destOrd="1" presId="urn:microsoft.com/office/officeart/2005/8/layout/vList2"/>
    <dgm:cxn modelId="{81BF5D8F-A7E5-4A00-A131-00A4FB120964}" type="presParOf" srcId="{EB9668EA-F4F6-4EB1-BD00-657CDE21B454}" destId="{CF1DDA4B-774E-4538-9B55-409F0F3523B6}" srcOrd="0" destOrd="0" presId="urn:microsoft.com/office/officeart/2005/8/layout/vList2"/>
    <dgm:cxn modelId="{F53A6C48-F585-42AE-A7ED-19D74BA4B135}" type="presParOf" srcId="{EB9668EA-F4F6-4EB1-BD00-657CDE21B454}" destId="{2C33BA49-1F3B-47BC-9583-0BBD78E15BDD}" srcOrd="1" destOrd="0" presId="urn:microsoft.com/office/officeart/2005/8/layout/vList2"/>
    <dgm:cxn modelId="{E179A055-95D3-49E5-8163-F34DE5CC5BEB}" type="presParOf" srcId="{EB9668EA-F4F6-4EB1-BD00-657CDE21B454}" destId="{B245C418-816D-4F19-AE58-EE1B54D1E1DE}" srcOrd="2" destOrd="0" presId="urn:microsoft.com/office/officeart/2005/8/layout/vList2"/>
    <dgm:cxn modelId="{EF3DBB80-8088-4A2C-969E-96EF6C8B018C}" type="presParOf" srcId="{EB9668EA-F4F6-4EB1-BD00-657CDE21B454}" destId="{3CD063A0-4F64-4065-9467-CA030CC04DB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DDA4B-774E-4538-9B55-409F0F3523B6}">
      <dsp:nvSpPr>
        <dsp:cNvPr id="0" name=""/>
        <dsp:cNvSpPr/>
      </dsp:nvSpPr>
      <dsp:spPr>
        <a:xfrm>
          <a:off x="0" y="12800"/>
          <a:ext cx="10058399" cy="1056510"/>
        </a:xfrm>
        <a:prstGeom prst="roundRect">
          <a:avLst/>
        </a:prstGeom>
        <a:solidFill>
          <a:schemeClr val="accent1">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zh-CN" altLang="en-US" sz="4200" kern="1200" dirty="0" smtClean="0"/>
            <a:t>需求规格说明书概述</a:t>
          </a:r>
          <a:endParaRPr lang="zh-CN" altLang="en-US" sz="4200" kern="1200" dirty="0"/>
        </a:p>
      </dsp:txBody>
      <dsp:txXfrm>
        <a:off x="51575" y="64375"/>
        <a:ext cx="9955249" cy="953360"/>
      </dsp:txXfrm>
    </dsp:sp>
    <dsp:sp modelId="{2C33BA49-1F3B-47BC-9583-0BBD78E15BDD}">
      <dsp:nvSpPr>
        <dsp:cNvPr id="0" name=""/>
        <dsp:cNvSpPr/>
      </dsp:nvSpPr>
      <dsp:spPr>
        <a:xfrm>
          <a:off x="0" y="1069310"/>
          <a:ext cx="10058399" cy="1217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zh-CN" altLang="en-US" sz="3300" kern="1200" dirty="0" smtClean="0"/>
            <a:t>需求规格说明书整体框架</a:t>
          </a:r>
          <a:endParaRPr lang="zh-CN" altLang="en-US" sz="3300" kern="1200" dirty="0"/>
        </a:p>
        <a:p>
          <a:pPr marL="285750" lvl="1" indent="-285750" algn="l" defTabSz="1466850">
            <a:lnSpc>
              <a:spcPct val="90000"/>
            </a:lnSpc>
            <a:spcBef>
              <a:spcPct val="0"/>
            </a:spcBef>
            <a:spcAft>
              <a:spcPct val="20000"/>
            </a:spcAft>
            <a:buChar char="••"/>
          </a:pPr>
          <a:r>
            <a:rPr lang="zh-CN" altLang="en-US" sz="3300" kern="1200" dirty="0" smtClean="0"/>
            <a:t>重点讲解：功能需求</a:t>
          </a:r>
          <a:endParaRPr lang="zh-CN" altLang="en-US" sz="3300" kern="1200" dirty="0"/>
        </a:p>
      </dsp:txBody>
      <dsp:txXfrm>
        <a:off x="0" y="1069310"/>
        <a:ext cx="10058399" cy="1217160"/>
      </dsp:txXfrm>
    </dsp:sp>
    <dsp:sp modelId="{B245C418-816D-4F19-AE58-EE1B54D1E1DE}">
      <dsp:nvSpPr>
        <dsp:cNvPr id="0" name=""/>
        <dsp:cNvSpPr/>
      </dsp:nvSpPr>
      <dsp:spPr>
        <a:xfrm>
          <a:off x="0" y="2286470"/>
          <a:ext cx="10058399" cy="10565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zh-CN" altLang="en-US" sz="4200" kern="1200" dirty="0" smtClean="0"/>
            <a:t>大作业典型案例分析</a:t>
          </a:r>
          <a:endParaRPr lang="zh-CN" altLang="en-US" sz="4200" kern="1200" dirty="0"/>
        </a:p>
      </dsp:txBody>
      <dsp:txXfrm>
        <a:off x="51575" y="2338045"/>
        <a:ext cx="9955249" cy="953360"/>
      </dsp:txXfrm>
    </dsp:sp>
    <dsp:sp modelId="{3CD063A0-4F64-4065-9467-CA030CC04DB9}">
      <dsp:nvSpPr>
        <dsp:cNvPr id="0" name=""/>
        <dsp:cNvSpPr/>
      </dsp:nvSpPr>
      <dsp:spPr>
        <a:xfrm>
          <a:off x="0" y="3342979"/>
          <a:ext cx="10058399"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zh-CN" altLang="en-US" sz="3300" kern="1200" dirty="0" smtClean="0"/>
            <a:t>部分作业讲评</a:t>
          </a:r>
          <a:endParaRPr lang="zh-CN" altLang="en-US" sz="3300" kern="1200" dirty="0"/>
        </a:p>
      </dsp:txBody>
      <dsp:txXfrm>
        <a:off x="0" y="3342979"/>
        <a:ext cx="10058399" cy="6955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B5410C-3C1C-4E08-A8A4-8FFCCBB88027}" type="datetimeFigureOut">
              <a:rPr lang="zh-CN" altLang="en-US" smtClean="0"/>
              <a:t>2015/12/15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1C0BEA-F42D-438D-AD12-D306082B4C16}" type="slidenum">
              <a:rPr lang="zh-CN" altLang="en-US" smtClean="0"/>
              <a:t>‹#›</a:t>
            </a:fld>
            <a:endParaRPr lang="zh-CN" altLang="en-US"/>
          </a:p>
        </p:txBody>
      </p:sp>
    </p:spTree>
    <p:extLst>
      <p:ext uri="{BB962C8B-B14F-4D97-AF65-F5344CB8AC3E}">
        <p14:creationId xmlns:p14="http://schemas.microsoft.com/office/powerpoint/2010/main" val="1416740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不太会写，稍后具体结合案例</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5</a:t>
            </a:fld>
            <a:endParaRPr lang="zh-CN" altLang="en-US"/>
          </a:p>
        </p:txBody>
      </p:sp>
    </p:spTree>
    <p:extLst>
      <p:ext uri="{BB962C8B-B14F-4D97-AF65-F5344CB8AC3E}">
        <p14:creationId xmlns:p14="http://schemas.microsoft.com/office/powerpoint/2010/main" val="2190724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术语是对于本文档描述过程中会用到并且可能读文档的人不太了解的词汇，对于平常常见、大家易懂的词汇不需要赘述。</a:t>
            </a:r>
            <a:endParaRPr lang="en-US" altLang="zh-CN" sz="1200" kern="1200" dirty="0" smtClean="0">
              <a:solidFill>
                <a:schemeClr val="tx1"/>
              </a:solidFill>
              <a:effectLst/>
              <a:latin typeface="+mn-lt"/>
              <a:ea typeface="+mn-ea"/>
              <a:cs typeface="+mn-cs"/>
            </a:endParaRPr>
          </a:p>
          <a:p>
            <a:r>
              <a:rPr lang="zh-CN" altLang="en-US" dirty="0" smtClean="0"/>
              <a:t>上次说过，但是还是有问题</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23</a:t>
            </a:fld>
            <a:endParaRPr lang="zh-CN" altLang="en-US"/>
          </a:p>
        </p:txBody>
      </p:sp>
    </p:spTree>
    <p:extLst>
      <p:ext uri="{BB962C8B-B14F-4D97-AF65-F5344CB8AC3E}">
        <p14:creationId xmlns:p14="http://schemas.microsoft.com/office/powerpoint/2010/main" val="2576220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赘述</a:t>
            </a:r>
            <a:endParaRPr lang="en-US" altLang="zh-CN" dirty="0" smtClean="0"/>
          </a:p>
          <a:p>
            <a:r>
              <a:rPr lang="en-US" altLang="zh-CN" dirty="0" smtClean="0"/>
              <a:t>2.</a:t>
            </a:r>
            <a:r>
              <a:rPr lang="zh-CN" altLang="en-US" dirty="0" smtClean="0"/>
              <a:t>没解释，然并卵</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24</a:t>
            </a:fld>
            <a:endParaRPr lang="zh-CN" altLang="en-US"/>
          </a:p>
        </p:txBody>
      </p:sp>
    </p:spTree>
    <p:extLst>
      <p:ext uri="{BB962C8B-B14F-4D97-AF65-F5344CB8AC3E}">
        <p14:creationId xmlns:p14="http://schemas.microsoft.com/office/powerpoint/2010/main" val="3691703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用例关系没有描述清楚，并且用例之间的数据交流不需要再关系中表示。</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25</a:t>
            </a:fld>
            <a:endParaRPr lang="zh-CN" altLang="en-US"/>
          </a:p>
        </p:txBody>
      </p:sp>
    </p:spTree>
    <p:extLst>
      <p:ext uri="{BB962C8B-B14F-4D97-AF65-F5344CB8AC3E}">
        <p14:creationId xmlns:p14="http://schemas.microsoft.com/office/powerpoint/2010/main" val="1449038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不是用例图</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26</a:t>
            </a:fld>
            <a:endParaRPr lang="zh-CN" altLang="en-US"/>
          </a:p>
        </p:txBody>
      </p:sp>
    </p:spTree>
    <p:extLst>
      <p:ext uri="{BB962C8B-B14F-4D97-AF65-F5344CB8AC3E}">
        <p14:creationId xmlns:p14="http://schemas.microsoft.com/office/powerpoint/2010/main" val="3563503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关系描述不正确；方框是？</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27</a:t>
            </a:fld>
            <a:endParaRPr lang="zh-CN" altLang="en-US"/>
          </a:p>
        </p:txBody>
      </p:sp>
    </p:spTree>
    <p:extLst>
      <p:ext uri="{BB962C8B-B14F-4D97-AF65-F5344CB8AC3E}">
        <p14:creationId xmlns:p14="http://schemas.microsoft.com/office/powerpoint/2010/main" val="679959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不是用例</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28</a:t>
            </a:fld>
            <a:endParaRPr lang="zh-CN" altLang="en-US"/>
          </a:p>
        </p:txBody>
      </p:sp>
    </p:spTree>
    <p:extLst>
      <p:ext uri="{BB962C8B-B14F-4D97-AF65-F5344CB8AC3E}">
        <p14:creationId xmlns:p14="http://schemas.microsoft.com/office/powerpoint/2010/main" val="2208484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图不标准、</a:t>
            </a:r>
            <a:r>
              <a:rPr lang="zh-CN" altLang="zh-CN" sz="1200" b="1" kern="1200" smtClean="0">
                <a:solidFill>
                  <a:schemeClr val="tx1"/>
                </a:solidFill>
                <a:effectLst/>
                <a:latin typeface="+mn-lt"/>
                <a:ea typeface="+mn-ea"/>
                <a:cs typeface="+mn-cs"/>
              </a:rPr>
              <a:t>用例</a:t>
            </a:r>
            <a:r>
              <a:rPr lang="zh-CN" altLang="zh-CN" sz="1200" b="1" kern="1200" smtClean="0">
                <a:solidFill>
                  <a:schemeClr val="tx1"/>
                </a:solidFill>
                <a:effectLst/>
                <a:latin typeface="+mn-lt"/>
                <a:ea typeface="+mn-ea"/>
                <a:cs typeface="+mn-cs"/>
              </a:rPr>
              <a:t>有问题</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29</a:t>
            </a:fld>
            <a:endParaRPr lang="zh-CN" altLang="en-US"/>
          </a:p>
        </p:txBody>
      </p:sp>
    </p:spTree>
    <p:extLst>
      <p:ext uri="{BB962C8B-B14F-4D97-AF65-F5344CB8AC3E}">
        <p14:creationId xmlns:p14="http://schemas.microsoft.com/office/powerpoint/2010/main" val="4212181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图需要自己画，一看就是网上截得</a:t>
            </a:r>
            <a:r>
              <a:rPr lang="zh-CN" altLang="en-US" sz="1200" b="1" kern="1200" dirty="0" smtClean="0">
                <a:solidFill>
                  <a:schemeClr val="tx1"/>
                </a:solidFill>
                <a:effectLst/>
                <a:latin typeface="+mn-lt"/>
                <a:ea typeface="+mn-ea"/>
                <a:cs typeface="+mn-cs"/>
              </a:rPr>
              <a:t>，水印都没去</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30</a:t>
            </a:fld>
            <a:endParaRPr lang="zh-CN" altLang="en-US"/>
          </a:p>
        </p:txBody>
      </p:sp>
    </p:spTree>
    <p:extLst>
      <p:ext uri="{BB962C8B-B14F-4D97-AF65-F5344CB8AC3E}">
        <p14:creationId xmlns:p14="http://schemas.microsoft.com/office/powerpoint/2010/main" val="2578098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描述用例：不具体，泛泛而谈，每一个用例，要说明系统是怎样响应用户请求的，系统的步骤</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31</a:t>
            </a:fld>
            <a:endParaRPr lang="zh-CN" altLang="en-US"/>
          </a:p>
        </p:txBody>
      </p:sp>
    </p:spTree>
    <p:extLst>
      <p:ext uri="{BB962C8B-B14F-4D97-AF65-F5344CB8AC3E}">
        <p14:creationId xmlns:p14="http://schemas.microsoft.com/office/powerpoint/2010/main" val="1201904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太过简单</a:t>
            </a:r>
            <a:endParaRPr lang="en-US" altLang="zh-CN" dirty="0" smtClean="0"/>
          </a:p>
          <a:p>
            <a:r>
              <a:rPr lang="zh-CN" altLang="en-US" dirty="0" smtClean="0"/>
              <a:t>如何查询？查询的方法步骤？如何搜索？提出建议的步骤？</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32</a:t>
            </a:fld>
            <a:endParaRPr lang="zh-CN" altLang="en-US"/>
          </a:p>
        </p:txBody>
      </p:sp>
    </p:spTree>
    <p:extLst>
      <p:ext uri="{BB962C8B-B14F-4D97-AF65-F5344CB8AC3E}">
        <p14:creationId xmlns:p14="http://schemas.microsoft.com/office/powerpoint/2010/main" val="4160551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总体不错，大家根据模版，都是</a:t>
            </a:r>
            <a:r>
              <a:rPr lang="en-US" altLang="zh-CN" dirty="0" smtClean="0"/>
              <a:t>E-R</a:t>
            </a:r>
            <a:r>
              <a:rPr lang="zh-CN" altLang="en-US" dirty="0" smtClean="0"/>
              <a:t>图</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6</a:t>
            </a:fld>
            <a:endParaRPr lang="zh-CN" altLang="en-US"/>
          </a:p>
        </p:txBody>
      </p:sp>
    </p:spTree>
    <p:extLst>
      <p:ext uri="{BB962C8B-B14F-4D97-AF65-F5344CB8AC3E}">
        <p14:creationId xmlns:p14="http://schemas.microsoft.com/office/powerpoint/2010/main" val="1274923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如何增删查改</a:t>
            </a:r>
            <a:r>
              <a:rPr lang="en-US" altLang="zh-CN" dirty="0" smtClean="0"/>
              <a:t>?</a:t>
            </a:r>
            <a:r>
              <a:rPr lang="zh-CN" altLang="en-US" dirty="0" smtClean="0"/>
              <a:t>步骤，特别是系统如何响应用户请求？</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33</a:t>
            </a:fld>
            <a:endParaRPr lang="zh-CN" altLang="en-US"/>
          </a:p>
        </p:txBody>
      </p:sp>
    </p:spTree>
    <p:extLst>
      <p:ext uri="{BB962C8B-B14F-4D97-AF65-F5344CB8AC3E}">
        <p14:creationId xmlns:p14="http://schemas.microsoft.com/office/powerpoint/2010/main" val="725504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态度问题</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34</a:t>
            </a:fld>
            <a:endParaRPr lang="zh-CN" altLang="en-US"/>
          </a:p>
        </p:txBody>
      </p:sp>
    </p:spTree>
    <p:extLst>
      <p:ext uri="{BB962C8B-B14F-4D97-AF65-F5344CB8AC3E}">
        <p14:creationId xmlns:p14="http://schemas.microsoft.com/office/powerpoint/2010/main" val="363476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缺少对应关系</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35</a:t>
            </a:fld>
            <a:endParaRPr lang="zh-CN" altLang="en-US"/>
          </a:p>
        </p:txBody>
      </p:sp>
    </p:spTree>
    <p:extLst>
      <p:ext uri="{BB962C8B-B14F-4D97-AF65-F5344CB8AC3E}">
        <p14:creationId xmlns:p14="http://schemas.microsoft.com/office/powerpoint/2010/main" val="3537087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不是</a:t>
            </a:r>
            <a:r>
              <a:rPr lang="en-US" altLang="zh-CN" dirty="0" smtClean="0"/>
              <a:t>ER</a:t>
            </a:r>
            <a:r>
              <a:rPr lang="zh-CN" altLang="en-US" dirty="0" smtClean="0"/>
              <a:t>图</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36</a:t>
            </a:fld>
            <a:endParaRPr lang="zh-CN" altLang="en-US"/>
          </a:p>
        </p:txBody>
      </p:sp>
    </p:spTree>
    <p:extLst>
      <p:ext uri="{BB962C8B-B14F-4D97-AF65-F5344CB8AC3E}">
        <p14:creationId xmlns:p14="http://schemas.microsoft.com/office/powerpoint/2010/main" val="1081601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用户界面不友好</a:t>
            </a:r>
            <a:endParaRPr lang="en-US" altLang="zh-CN" dirty="0" smtClean="0"/>
          </a:p>
        </p:txBody>
      </p:sp>
      <p:sp>
        <p:nvSpPr>
          <p:cNvPr id="4" name="灯片编号占位符 3"/>
          <p:cNvSpPr>
            <a:spLocks noGrp="1"/>
          </p:cNvSpPr>
          <p:nvPr>
            <p:ph type="sldNum" sz="quarter" idx="10"/>
          </p:nvPr>
        </p:nvSpPr>
        <p:spPr/>
        <p:txBody>
          <a:bodyPr/>
          <a:lstStyle/>
          <a:p>
            <a:fld id="{461C0BEA-F42D-438D-AD12-D306082B4C16}" type="slidenum">
              <a:rPr lang="zh-CN" altLang="en-US" smtClean="0"/>
              <a:t>37</a:t>
            </a:fld>
            <a:endParaRPr lang="zh-CN" altLang="en-US"/>
          </a:p>
        </p:txBody>
      </p:sp>
    </p:spTree>
    <p:extLst>
      <p:ext uri="{BB962C8B-B14F-4D97-AF65-F5344CB8AC3E}">
        <p14:creationId xmlns:p14="http://schemas.microsoft.com/office/powerpoint/2010/main" val="2940078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38</a:t>
            </a:fld>
            <a:endParaRPr lang="zh-CN" altLang="en-US"/>
          </a:p>
        </p:txBody>
      </p:sp>
    </p:spTree>
    <p:extLst>
      <p:ext uri="{BB962C8B-B14F-4D97-AF65-F5344CB8AC3E}">
        <p14:creationId xmlns:p14="http://schemas.microsoft.com/office/powerpoint/2010/main" val="192587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大家根据模版，都使用的是用例图</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8</a:t>
            </a:fld>
            <a:endParaRPr lang="zh-CN" altLang="en-US"/>
          </a:p>
        </p:txBody>
      </p:sp>
    </p:spTree>
    <p:extLst>
      <p:ext uri="{BB962C8B-B14F-4D97-AF65-F5344CB8AC3E}">
        <p14:creationId xmlns:p14="http://schemas.microsoft.com/office/powerpoint/2010/main" val="343704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概念层：考察的是应用域，这时，概念和类图没有直接的映射关系。</a:t>
            </a:r>
            <a:endParaRPr lang="en-US" altLang="zh-CN" dirty="0" smtClean="0"/>
          </a:p>
          <a:p>
            <a:r>
              <a:rPr lang="zh-CN" altLang="en-US" dirty="0" smtClean="0"/>
              <a:t>说明层：考察的是软件的接口部分，而不是实现部分</a:t>
            </a:r>
            <a:endParaRPr lang="en-US" altLang="zh-CN" dirty="0" smtClean="0"/>
          </a:p>
          <a:p>
            <a:r>
              <a:rPr lang="zh-CN" altLang="en-US" dirty="0" smtClean="0"/>
              <a:t>实现层：类的细节</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9</a:t>
            </a:fld>
            <a:endParaRPr lang="zh-CN" altLang="en-US"/>
          </a:p>
        </p:txBody>
      </p:sp>
    </p:spTree>
    <p:extLst>
      <p:ext uri="{BB962C8B-B14F-4D97-AF65-F5344CB8AC3E}">
        <p14:creationId xmlns:p14="http://schemas.microsoft.com/office/powerpoint/2010/main" val="2200653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非考试重点，是普遍不太会画</a:t>
            </a:r>
            <a:endParaRPr lang="en-US" altLang="zh-CN" dirty="0" smtClean="0"/>
          </a:p>
          <a:p>
            <a:r>
              <a:rPr lang="zh-CN" altLang="en-US" dirty="0" smtClean="0"/>
              <a:t>用例图的问题在于：不会画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当然可能系统实现的功能可能与外部其他系统有一定的关系，如果存在也需要通过用例图表示出来。</a:t>
            </a:r>
            <a:endParaRPr lang="en-US" altLang="zh-CN" dirty="0" smtClean="0"/>
          </a:p>
          <a:p>
            <a:r>
              <a:rPr lang="zh-CN" altLang="en-US" dirty="0" smtClean="0"/>
              <a:t>看图讲</a:t>
            </a:r>
            <a:r>
              <a:rPr lang="en-US" altLang="zh-CN" dirty="0" smtClean="0"/>
              <a:t>1.actor 2.usecase 3.</a:t>
            </a:r>
            <a:r>
              <a:rPr lang="zh-CN" altLang="en-US" dirty="0" smtClean="0"/>
              <a:t>系统边界</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10</a:t>
            </a:fld>
            <a:endParaRPr lang="zh-CN" altLang="en-US"/>
          </a:p>
        </p:txBody>
      </p:sp>
    </p:spTree>
    <p:extLst>
      <p:ext uri="{BB962C8B-B14F-4D97-AF65-F5344CB8AC3E}">
        <p14:creationId xmlns:p14="http://schemas.microsoft.com/office/powerpoint/2010/main" val="3040739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包括 </a:t>
            </a:r>
            <a:r>
              <a:rPr lang="en-US" altLang="zh-CN" dirty="0" smtClean="0"/>
              <a:t>include</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14</a:t>
            </a:fld>
            <a:endParaRPr lang="zh-CN" altLang="en-US"/>
          </a:p>
        </p:txBody>
      </p:sp>
    </p:spTree>
    <p:extLst>
      <p:ext uri="{BB962C8B-B14F-4D97-AF65-F5344CB8AC3E}">
        <p14:creationId xmlns:p14="http://schemas.microsoft.com/office/powerpoint/2010/main" val="1717860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不会写，时间不对</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20</a:t>
            </a:fld>
            <a:endParaRPr lang="zh-CN" altLang="en-US"/>
          </a:p>
        </p:txBody>
      </p:sp>
    </p:spTree>
    <p:extLst>
      <p:ext uri="{BB962C8B-B14F-4D97-AF65-F5344CB8AC3E}">
        <p14:creationId xmlns:p14="http://schemas.microsoft.com/office/powerpoint/2010/main" val="2979884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多余内容</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21</a:t>
            </a:fld>
            <a:endParaRPr lang="zh-CN" altLang="en-US"/>
          </a:p>
        </p:txBody>
      </p:sp>
    </p:spTree>
    <p:extLst>
      <p:ext uri="{BB962C8B-B14F-4D97-AF65-F5344CB8AC3E}">
        <p14:creationId xmlns:p14="http://schemas.microsoft.com/office/powerpoint/2010/main" val="753787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22</a:t>
            </a:fld>
            <a:endParaRPr lang="zh-CN" altLang="en-US"/>
          </a:p>
        </p:txBody>
      </p:sp>
    </p:spTree>
    <p:extLst>
      <p:ext uri="{BB962C8B-B14F-4D97-AF65-F5344CB8AC3E}">
        <p14:creationId xmlns:p14="http://schemas.microsoft.com/office/powerpoint/2010/main" val="925716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2863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2042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7183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9795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5728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78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5066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58923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75357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2328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3923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1725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181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0207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453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844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85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5291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890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332346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170748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21034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20390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9633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1653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66681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5537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959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15445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8593667" y="6272784"/>
            <a:ext cx="2644309" cy="365125"/>
          </a:xfrm>
        </p:spPr>
        <p:txBody>
          <a:bodyPr/>
          <a:lstStyle/>
          <a:p>
            <a:fld id="{96DFF08F-DC6B-4601-B491-B0F83F6DD2DA}" type="datetimeFigureOut">
              <a:rPr lang="en-US" smtClean="0"/>
              <a:t>12/15/2015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4252950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24063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67195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7990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6041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0174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8379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smtClean="0"/>
              <a:t>12/15/2015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2129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7660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7444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341216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381933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6814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2619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smtClean="0"/>
              <a:t>12/15/2015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092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6DFF08F-DC6B-4601-B491-B0F83F6DD2DA}" type="datetimeFigureOut">
              <a:rPr lang="en-US" smtClean="0"/>
              <a:pPr/>
              <a:t>12/15/2015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794832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6DFF08F-DC6B-4601-B491-B0F83F6DD2DA}" type="datetimeFigureOut">
              <a:rPr lang="en-US" smtClean="0"/>
              <a:pPr/>
              <a:t>12/15/2015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2975326"/>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6DFF08F-DC6B-4601-B491-B0F83F6DD2DA}" type="datetimeFigureOut">
              <a:rPr lang="en-US" smtClean="0"/>
              <a:pPr/>
              <a:t>12/15/2015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9682416"/>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6DFF08F-DC6B-4601-B491-B0F83F6DD2DA}" type="datetimeFigureOut">
              <a:rPr lang="en-US" smtClean="0"/>
              <a:pPr/>
              <a:t>12/15/2015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906025"/>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hyperlink" Target="http://people.svv.lu/documents/Requirements_Engineering_Tutorial_SES_Day1/06_SESTutorial_RUCM.pdf" TargetMode="External"/><Relationship Id="rId2" Type="http://schemas.openxmlformats.org/officeDocument/2006/relationships/hyperlink" Target="http://www.docin.com/p-730940628.html" TargetMode="Externa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41.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41.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4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ea typeface="微软雅黑" panose="020B0503020204020204" pitchFamily="34" charset="-122"/>
              </a:rPr>
              <a:t>第二次作业讲评</a:t>
            </a:r>
            <a:endParaRPr lang="zh-CN" altLang="en-US" dirty="0">
              <a:ea typeface="微软雅黑" panose="020B0503020204020204" pitchFamily="34" charset="-122"/>
            </a:endParaRPr>
          </a:p>
        </p:txBody>
      </p:sp>
      <p:sp>
        <p:nvSpPr>
          <p:cNvPr id="3" name="副标题 2"/>
          <p:cNvSpPr>
            <a:spLocks noGrp="1"/>
          </p:cNvSpPr>
          <p:nvPr>
            <p:ph type="subTitle" idx="1"/>
          </p:nvPr>
        </p:nvSpPr>
        <p:spPr/>
        <p:txBody>
          <a:bodyPr/>
          <a:lstStyle/>
          <a:p>
            <a:r>
              <a:rPr lang="zh-CN" altLang="en-US" dirty="0" smtClean="0"/>
              <a:t>软件工程助教 程元启</a:t>
            </a:r>
            <a:endParaRPr lang="en-US" altLang="zh-CN" dirty="0" smtClean="0"/>
          </a:p>
          <a:p>
            <a:r>
              <a:rPr lang="en-US" altLang="zh-CN" dirty="0" smtClean="0"/>
              <a:t>se_buaa@qq.com</a:t>
            </a:r>
            <a:endParaRPr lang="zh-CN" altLang="en-US" dirty="0"/>
          </a:p>
        </p:txBody>
      </p:sp>
    </p:spTree>
    <p:extLst>
      <p:ext uri="{BB962C8B-B14F-4D97-AF65-F5344CB8AC3E}">
        <p14:creationId xmlns:p14="http://schemas.microsoft.com/office/powerpoint/2010/main" val="210037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功能需求（重点）</a:t>
            </a:r>
            <a:endParaRPr lang="zh-CN" altLang="en-US" dirty="0"/>
          </a:p>
        </p:txBody>
      </p:sp>
      <p:sp>
        <p:nvSpPr>
          <p:cNvPr id="3" name="内容占位符 2"/>
          <p:cNvSpPr>
            <a:spLocks noGrp="1"/>
          </p:cNvSpPr>
          <p:nvPr>
            <p:ph sz="half" idx="1"/>
          </p:nvPr>
        </p:nvSpPr>
        <p:spPr/>
        <p:txBody>
          <a:bodyPr>
            <a:noAutofit/>
          </a:bodyPr>
          <a:lstStyle/>
          <a:p>
            <a:r>
              <a:rPr lang="zh-CN" altLang="zh-CN" dirty="0"/>
              <a:t>用例图主要用来描述的系统的功能性需求，包括参与者、用例、关系这几个主要元素。通过用例图希望能够将系统的功能需求描述出来，即系统能够实现哪些功能，哪些用户与系统实现的功能有关，用户与用户有什么关系，用例与用例有什么关系。</a:t>
            </a:r>
            <a:endParaRPr lang="en-US" altLang="zh-CN" dirty="0" smtClean="0"/>
          </a:p>
          <a:p>
            <a:r>
              <a:rPr lang="zh-CN" altLang="en-US" dirty="0" smtClean="0"/>
              <a:t>用例模型（用例图）</a:t>
            </a:r>
            <a:endParaRPr lang="en-US" altLang="zh-CN" dirty="0" smtClean="0"/>
          </a:p>
          <a:p>
            <a:pPr lvl="1"/>
            <a:r>
              <a:rPr lang="zh-CN" altLang="en-US" dirty="0"/>
              <a:t>从用户角度描述系统功能，并指各功能的操作</a:t>
            </a:r>
            <a:r>
              <a:rPr lang="zh-CN" altLang="en-US" dirty="0" smtClean="0"/>
              <a:t>者</a:t>
            </a:r>
            <a:endParaRPr lang="en-US" altLang="zh-CN" dirty="0" smtClean="0"/>
          </a:p>
          <a:p>
            <a:pPr lvl="1"/>
            <a:r>
              <a:rPr lang="zh-CN" altLang="en-US" dirty="0" smtClean="0"/>
              <a:t>工具：推荐</a:t>
            </a:r>
            <a:r>
              <a:rPr lang="en-US" altLang="zh-CN" dirty="0" err="1" smtClean="0"/>
              <a:t>StarUML</a:t>
            </a:r>
            <a:r>
              <a:rPr lang="zh-CN" altLang="en-US" dirty="0" smtClean="0"/>
              <a:t>（已上传到</a:t>
            </a:r>
            <a:r>
              <a:rPr lang="en-US" altLang="zh-CN" dirty="0" err="1" smtClean="0"/>
              <a:t>Github</a:t>
            </a:r>
            <a:r>
              <a:rPr lang="zh-CN" altLang="en-US" dirty="0" smtClean="0"/>
              <a:t>）</a:t>
            </a:r>
            <a:endParaRPr lang="en-US" altLang="zh-CN" dirty="0" smtClean="0"/>
          </a:p>
          <a:p>
            <a:pPr lvl="1"/>
            <a:r>
              <a:rPr lang="zh-CN" altLang="en-US" dirty="0" smtClean="0"/>
              <a:t>包含的元素</a:t>
            </a:r>
            <a:endParaRPr lang="en-US" altLang="zh-CN" dirty="0" smtClean="0"/>
          </a:p>
        </p:txBody>
      </p:sp>
      <p:sp>
        <p:nvSpPr>
          <p:cNvPr id="7" name="内容占位符 6"/>
          <p:cNvSpPr>
            <a:spLocks noGrp="1"/>
          </p:cNvSpPr>
          <p:nvPr>
            <p:ph sz="half" idx="2"/>
          </p:nvPr>
        </p:nvSpPr>
        <p:spPr/>
        <p:txBody>
          <a:bodyPr/>
          <a:lstStyle/>
          <a:p>
            <a:endParaRPr lang="zh-CN" altLang="en-US"/>
          </a:p>
        </p:txBody>
      </p:sp>
      <p:pic>
        <p:nvPicPr>
          <p:cNvPr id="6" name="图片 5"/>
          <p:cNvPicPr>
            <a:picLocks noChangeAspect="1"/>
          </p:cNvPicPr>
          <p:nvPr/>
        </p:nvPicPr>
        <p:blipFill rotWithShape="1">
          <a:blip r:embed="rId3"/>
          <a:srcRect l="17363" t="2453" r="7509" b="-1"/>
          <a:stretch/>
        </p:blipFill>
        <p:spPr>
          <a:xfrm>
            <a:off x="6233468" y="2093976"/>
            <a:ext cx="5216597" cy="4024357"/>
          </a:xfrm>
          <a:prstGeom prst="rect">
            <a:avLst/>
          </a:prstGeom>
        </p:spPr>
      </p:pic>
    </p:spTree>
    <p:extLst>
      <p:ext uri="{BB962C8B-B14F-4D97-AF65-F5344CB8AC3E}">
        <p14:creationId xmlns:p14="http://schemas.microsoft.com/office/powerpoint/2010/main" val="279619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功能需求（重点）</a:t>
            </a:r>
          </a:p>
        </p:txBody>
      </p:sp>
      <p:sp>
        <p:nvSpPr>
          <p:cNvPr id="3" name="内容占位符 2"/>
          <p:cNvSpPr>
            <a:spLocks noGrp="1"/>
          </p:cNvSpPr>
          <p:nvPr>
            <p:ph idx="1"/>
          </p:nvPr>
        </p:nvSpPr>
        <p:spPr/>
        <p:txBody>
          <a:bodyPr/>
          <a:lstStyle/>
          <a:p>
            <a:r>
              <a:rPr lang="zh-CN" altLang="en-US" dirty="0" smtClean="0"/>
              <a:t>关系</a:t>
            </a:r>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2784749"/>
            <a:ext cx="8706700" cy="2332682"/>
          </a:xfrm>
          <a:prstGeom prst="rect">
            <a:avLst/>
          </a:prstGeom>
        </p:spPr>
      </p:pic>
    </p:spTree>
    <p:extLst>
      <p:ext uri="{BB962C8B-B14F-4D97-AF65-F5344CB8AC3E}">
        <p14:creationId xmlns:p14="http://schemas.microsoft.com/office/powerpoint/2010/main" val="2098371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功能需求（重点）</a:t>
            </a:r>
          </a:p>
        </p:txBody>
      </p:sp>
      <p:sp>
        <p:nvSpPr>
          <p:cNvPr id="3" name="内容占位符 2"/>
          <p:cNvSpPr>
            <a:spLocks noGrp="1"/>
          </p:cNvSpPr>
          <p:nvPr>
            <p:ph idx="1"/>
          </p:nvPr>
        </p:nvSpPr>
        <p:spPr/>
        <p:txBody>
          <a:bodyPr/>
          <a:lstStyle/>
          <a:p>
            <a:r>
              <a:rPr lang="zh-CN" altLang="en-US" dirty="0" smtClean="0"/>
              <a:t>关联</a:t>
            </a:r>
            <a:endParaRPr lang="en-US" altLang="zh-CN" dirty="0" smtClean="0"/>
          </a:p>
          <a:p>
            <a:pPr lvl="1"/>
            <a:r>
              <a:rPr lang="zh-CN" altLang="en-US" dirty="0" smtClean="0"/>
              <a:t>表示用户与系统之间的通信，箭头指向：指向接收信息的一方。</a:t>
            </a:r>
            <a:endParaRPr lang="zh-CN" altLang="en-US" dirty="0"/>
          </a:p>
        </p:txBody>
      </p:sp>
      <p:pic>
        <p:nvPicPr>
          <p:cNvPr id="4" name="图片 3"/>
          <p:cNvPicPr>
            <a:picLocks noChangeAspect="1"/>
          </p:cNvPicPr>
          <p:nvPr/>
        </p:nvPicPr>
        <p:blipFill>
          <a:blip r:embed="rId2"/>
          <a:stretch>
            <a:fillRect/>
          </a:stretch>
        </p:blipFill>
        <p:spPr>
          <a:xfrm>
            <a:off x="3876888" y="3572626"/>
            <a:ext cx="4814173" cy="1304174"/>
          </a:xfrm>
          <a:prstGeom prst="rect">
            <a:avLst/>
          </a:prstGeom>
        </p:spPr>
      </p:pic>
    </p:spTree>
    <p:extLst>
      <p:ext uri="{BB962C8B-B14F-4D97-AF65-F5344CB8AC3E}">
        <p14:creationId xmlns:p14="http://schemas.microsoft.com/office/powerpoint/2010/main" val="163204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功能需求（重点）</a:t>
            </a:r>
          </a:p>
        </p:txBody>
      </p:sp>
      <p:sp>
        <p:nvSpPr>
          <p:cNvPr id="3" name="内容占位符 2"/>
          <p:cNvSpPr>
            <a:spLocks noGrp="1"/>
          </p:cNvSpPr>
          <p:nvPr>
            <p:ph idx="1"/>
          </p:nvPr>
        </p:nvSpPr>
        <p:spPr/>
        <p:txBody>
          <a:bodyPr/>
          <a:lstStyle/>
          <a:p>
            <a:r>
              <a:rPr lang="zh-CN" altLang="en-US" dirty="0" smtClean="0"/>
              <a:t>泛化</a:t>
            </a:r>
            <a:endParaRPr lang="en-US" altLang="zh-CN" dirty="0" smtClean="0"/>
          </a:p>
          <a:p>
            <a:pPr lvl="1"/>
            <a:r>
              <a:rPr lang="zh-CN" altLang="en-US" dirty="0"/>
              <a:t>就是通常理解的继承关系，子用例和父用例相似，但表现出更特别的行为；子用例将继承父用例的所有结构、行为和关系。子用例可以使用父用例的一段行为，也可以重载它。父用例通常是抽象</a:t>
            </a:r>
            <a:r>
              <a:rPr lang="zh-CN" altLang="en-US" dirty="0" smtClean="0"/>
              <a:t>的。箭头指向父用例。</a:t>
            </a:r>
            <a:endParaRPr lang="zh-CN" altLang="en-US" dirty="0"/>
          </a:p>
        </p:txBody>
      </p:sp>
      <p:pic>
        <p:nvPicPr>
          <p:cNvPr id="4" name="图片 3"/>
          <p:cNvPicPr>
            <a:picLocks noChangeAspect="1"/>
          </p:cNvPicPr>
          <p:nvPr/>
        </p:nvPicPr>
        <p:blipFill>
          <a:blip r:embed="rId2"/>
          <a:stretch>
            <a:fillRect/>
          </a:stretch>
        </p:blipFill>
        <p:spPr>
          <a:xfrm>
            <a:off x="1238344" y="3482721"/>
            <a:ext cx="9263762" cy="2689479"/>
          </a:xfrm>
          <a:prstGeom prst="rect">
            <a:avLst/>
          </a:prstGeom>
        </p:spPr>
      </p:pic>
    </p:spTree>
    <p:extLst>
      <p:ext uri="{BB962C8B-B14F-4D97-AF65-F5344CB8AC3E}">
        <p14:creationId xmlns:p14="http://schemas.microsoft.com/office/powerpoint/2010/main" val="214046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功能需求（重点）</a:t>
            </a:r>
          </a:p>
        </p:txBody>
      </p:sp>
      <p:sp>
        <p:nvSpPr>
          <p:cNvPr id="3" name="内容占位符 2"/>
          <p:cNvSpPr>
            <a:spLocks noGrp="1"/>
          </p:cNvSpPr>
          <p:nvPr>
            <p:ph idx="1"/>
          </p:nvPr>
        </p:nvSpPr>
        <p:spPr/>
        <p:txBody>
          <a:bodyPr/>
          <a:lstStyle/>
          <a:p>
            <a:r>
              <a:rPr lang="zh-CN" altLang="en-US" dirty="0" smtClean="0"/>
              <a:t>包含</a:t>
            </a:r>
            <a:endParaRPr lang="en-US" altLang="zh-CN" dirty="0"/>
          </a:p>
          <a:p>
            <a:pPr lvl="1"/>
            <a:r>
              <a:rPr lang="zh-CN" altLang="en-US" dirty="0" smtClean="0"/>
              <a:t>包含</a:t>
            </a:r>
            <a:r>
              <a:rPr lang="zh-CN" altLang="en-US" dirty="0"/>
              <a:t>关系用来把一个较复杂用例所表示的功能分解成较小的</a:t>
            </a:r>
            <a:r>
              <a:rPr lang="zh-CN" altLang="en-US" dirty="0" smtClean="0"/>
              <a:t>步骤，箭头指向</a:t>
            </a:r>
            <a:r>
              <a:rPr lang="zh-CN" altLang="en-US" dirty="0"/>
              <a:t>分解出来的功能</a:t>
            </a:r>
            <a:r>
              <a:rPr lang="zh-CN" altLang="en-US" dirty="0" smtClean="0"/>
              <a:t>用例。</a:t>
            </a:r>
            <a:endParaRPr lang="zh-CN" altLang="en-US" dirty="0"/>
          </a:p>
        </p:txBody>
      </p:sp>
      <p:pic>
        <p:nvPicPr>
          <p:cNvPr id="4" name="图片 3"/>
          <p:cNvPicPr>
            <a:picLocks noChangeAspect="1"/>
          </p:cNvPicPr>
          <p:nvPr/>
        </p:nvPicPr>
        <p:blipFill>
          <a:blip r:embed="rId3"/>
          <a:stretch>
            <a:fillRect/>
          </a:stretch>
        </p:blipFill>
        <p:spPr>
          <a:xfrm>
            <a:off x="2898611" y="3352801"/>
            <a:ext cx="6400874" cy="2428373"/>
          </a:xfrm>
          <a:prstGeom prst="rect">
            <a:avLst/>
          </a:prstGeom>
        </p:spPr>
      </p:pic>
    </p:spTree>
    <p:extLst>
      <p:ext uri="{BB962C8B-B14F-4D97-AF65-F5344CB8AC3E}">
        <p14:creationId xmlns:p14="http://schemas.microsoft.com/office/powerpoint/2010/main" val="328051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功能需求（重点）</a:t>
            </a:r>
          </a:p>
        </p:txBody>
      </p:sp>
      <p:sp>
        <p:nvSpPr>
          <p:cNvPr id="3" name="内容占位符 2"/>
          <p:cNvSpPr>
            <a:spLocks noGrp="1"/>
          </p:cNvSpPr>
          <p:nvPr>
            <p:ph idx="1"/>
          </p:nvPr>
        </p:nvSpPr>
        <p:spPr/>
        <p:txBody>
          <a:bodyPr/>
          <a:lstStyle/>
          <a:p>
            <a:r>
              <a:rPr lang="zh-CN" altLang="en-US" dirty="0" smtClean="0"/>
              <a:t>扩展</a:t>
            </a:r>
            <a:endParaRPr lang="en-US" altLang="zh-CN" dirty="0" smtClean="0"/>
          </a:p>
          <a:p>
            <a:pPr lvl="1"/>
            <a:r>
              <a:rPr lang="zh-CN" altLang="en-US" dirty="0"/>
              <a:t>扩展关系是指用例功能的延伸，相当于为基础用例提供一个附加功能</a:t>
            </a:r>
            <a:r>
              <a:rPr lang="zh-CN" altLang="en-US" dirty="0" smtClean="0"/>
              <a:t>。箭头指向基础用例。 </a:t>
            </a:r>
            <a:endParaRPr lang="en-US" altLang="zh-CN" dirty="0" smtClean="0"/>
          </a:p>
          <a:p>
            <a:pPr lvl="1"/>
            <a:endParaRPr lang="zh-CN" altLang="en-US" dirty="0"/>
          </a:p>
        </p:txBody>
      </p:sp>
      <p:pic>
        <p:nvPicPr>
          <p:cNvPr id="5" name="图片 4"/>
          <p:cNvPicPr>
            <a:picLocks noChangeAspect="1"/>
          </p:cNvPicPr>
          <p:nvPr/>
        </p:nvPicPr>
        <p:blipFill rotWithShape="1">
          <a:blip r:embed="rId2"/>
          <a:srcRect l="725" t="10210"/>
          <a:stretch/>
        </p:blipFill>
        <p:spPr>
          <a:xfrm>
            <a:off x="3568872" y="3176337"/>
            <a:ext cx="4660727" cy="2819399"/>
          </a:xfrm>
          <a:prstGeom prst="rect">
            <a:avLst/>
          </a:prstGeom>
        </p:spPr>
      </p:pic>
    </p:spTree>
    <p:extLst>
      <p:ext uri="{BB962C8B-B14F-4D97-AF65-F5344CB8AC3E}">
        <p14:creationId xmlns:p14="http://schemas.microsoft.com/office/powerpoint/2010/main" val="66963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功能需求（重点）</a:t>
            </a:r>
          </a:p>
        </p:txBody>
      </p:sp>
      <p:sp>
        <p:nvSpPr>
          <p:cNvPr id="6" name="内容占位符 5"/>
          <p:cNvSpPr>
            <a:spLocks noGrp="1"/>
          </p:cNvSpPr>
          <p:nvPr>
            <p:ph idx="1"/>
          </p:nvPr>
        </p:nvSpPr>
        <p:spPr/>
        <p:txBody>
          <a:bodyPr/>
          <a:lstStyle/>
          <a:p>
            <a:r>
              <a:rPr lang="zh-CN" altLang="en-US" dirty="0" smtClean="0"/>
              <a:t>总览</a:t>
            </a:r>
            <a:endParaRPr lang="en-US" altLang="zh-CN" dirty="0" smtClean="0"/>
          </a:p>
          <a:p>
            <a:endParaRPr lang="zh-CN" altLang="en-US" dirty="0"/>
          </a:p>
        </p:txBody>
      </p:sp>
      <p:pic>
        <p:nvPicPr>
          <p:cNvPr id="8" name="Picture 2" descr="http://pic001.cnblogs.com/images/2012/1/201201301531511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9663" y="2647962"/>
            <a:ext cx="7451752" cy="3512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902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描述用例模型</a:t>
            </a:r>
            <a:endParaRPr lang="zh-CN" altLang="en-US" dirty="0"/>
          </a:p>
        </p:txBody>
      </p:sp>
      <p:sp>
        <p:nvSpPr>
          <p:cNvPr id="3" name="内容占位符 2"/>
          <p:cNvSpPr>
            <a:spLocks noGrp="1"/>
          </p:cNvSpPr>
          <p:nvPr>
            <p:ph idx="1"/>
          </p:nvPr>
        </p:nvSpPr>
        <p:spPr/>
        <p:txBody>
          <a:bodyPr/>
          <a:lstStyle/>
          <a:p>
            <a:r>
              <a:rPr lang="zh-CN" altLang="en-US" dirty="0" smtClean="0"/>
              <a:t>需要描述：</a:t>
            </a:r>
            <a:r>
              <a:rPr lang="zh-CN" altLang="zh-CN" dirty="0" smtClean="0"/>
              <a:t>名称</a:t>
            </a:r>
            <a:r>
              <a:rPr lang="zh-CN" altLang="zh-CN" dirty="0"/>
              <a:t>、实现功能、关联的用户、进入用例功能的前提条件（</a:t>
            </a:r>
            <a:r>
              <a:rPr lang="en-US" altLang="zh-CN" dirty="0"/>
              <a:t>precondition</a:t>
            </a:r>
            <a:r>
              <a:rPr lang="zh-CN" altLang="zh-CN" dirty="0"/>
              <a:t>）、用例功能结束后的后置条件（</a:t>
            </a:r>
            <a:r>
              <a:rPr lang="en-US" altLang="zh-CN" dirty="0" err="1"/>
              <a:t>postcondition</a:t>
            </a:r>
            <a:r>
              <a:rPr lang="zh-CN" altLang="zh-CN" dirty="0"/>
              <a:t>）、用例执行流程（尽量详细）、分支流程、相关的用例等。可以借助</a:t>
            </a:r>
            <a:r>
              <a:rPr lang="en-US" altLang="zh-CN" dirty="0"/>
              <a:t>RUCM</a:t>
            </a:r>
            <a:r>
              <a:rPr lang="zh-CN" altLang="zh-CN" dirty="0"/>
              <a:t>进行详细描述。</a:t>
            </a:r>
            <a:endParaRPr lang="en-US" altLang="zh-CN" dirty="0" smtClean="0"/>
          </a:p>
          <a:p>
            <a:r>
              <a:rPr lang="zh-CN" altLang="en-US" dirty="0" smtClean="0"/>
              <a:t>问题：口语化，描述不够规范</a:t>
            </a:r>
            <a:endParaRPr lang="en-US" altLang="zh-CN" dirty="0" smtClean="0"/>
          </a:p>
          <a:p>
            <a:r>
              <a:rPr lang="en-US" altLang="zh-CN" dirty="0" smtClean="0"/>
              <a:t>RUCM</a:t>
            </a:r>
          </a:p>
          <a:p>
            <a:pPr lvl="1"/>
            <a:r>
              <a:rPr lang="en-US" altLang="zh-CN" dirty="0">
                <a:hlinkClick r:id="rId2"/>
              </a:rPr>
              <a:t>http://</a:t>
            </a:r>
            <a:r>
              <a:rPr lang="en-US" altLang="zh-CN" dirty="0" smtClean="0">
                <a:hlinkClick r:id="rId2"/>
              </a:rPr>
              <a:t>www.docin.com/p-730940628.html</a:t>
            </a:r>
            <a:r>
              <a:rPr lang="en-US" altLang="zh-CN" dirty="0" smtClean="0"/>
              <a:t> </a:t>
            </a:r>
          </a:p>
          <a:p>
            <a:pPr lvl="1"/>
            <a:r>
              <a:rPr lang="en-US" altLang="zh-CN" dirty="0">
                <a:hlinkClick r:id="rId3"/>
              </a:rPr>
              <a:t>http://people.svv.lu/documents/Requirements_Engineering_Tutorial_SES_Day1/06_SESTutorial_RUCM.pdf</a:t>
            </a:r>
            <a:endParaRPr lang="en-US" altLang="zh-CN" dirty="0" smtClean="0"/>
          </a:p>
        </p:txBody>
      </p:sp>
    </p:spTree>
    <p:extLst>
      <p:ext uri="{BB962C8B-B14F-4D97-AF65-F5344CB8AC3E}">
        <p14:creationId xmlns:p14="http://schemas.microsoft.com/office/powerpoint/2010/main" val="267438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RUCM</a:t>
            </a:r>
            <a:r>
              <a:rPr lang="zh-CN" altLang="en-US" dirty="0" smtClean="0"/>
              <a:t>举例</a:t>
            </a:r>
            <a:endParaRPr lang="zh-CN" altLang="en-US" dirty="0"/>
          </a:p>
        </p:txBody>
      </p:sp>
      <p:pic>
        <p:nvPicPr>
          <p:cNvPr id="14" name="图片占位符 13"/>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80211" y="-17356"/>
            <a:ext cx="6416840" cy="6943257"/>
          </a:xfrm>
          <a:prstGeom prst="rect">
            <a:avLst/>
          </a:prstGeom>
          <a:noFill/>
          <a:ln>
            <a:noFill/>
          </a:ln>
        </p:spPr>
      </p:pic>
      <p:sp>
        <p:nvSpPr>
          <p:cNvPr id="13" name="文本占位符 12"/>
          <p:cNvSpPr>
            <a:spLocks noGrp="1"/>
          </p:cNvSpPr>
          <p:nvPr>
            <p:ph type="body" sz="half" idx="2"/>
          </p:nvPr>
        </p:nvSpPr>
        <p:spPr/>
        <p:txBody>
          <a:bodyPr/>
          <a:lstStyle/>
          <a:p>
            <a:r>
              <a:rPr lang="zh-CN" altLang="en-US" dirty="0" smtClean="0"/>
              <a:t>描述了运载乘客到达指定楼层的用例</a:t>
            </a:r>
            <a:endParaRPr lang="zh-CN" altLang="en-US" dirty="0"/>
          </a:p>
        </p:txBody>
      </p:sp>
    </p:spTree>
    <p:extLst>
      <p:ext uri="{BB962C8B-B14F-4D97-AF65-F5344CB8AC3E}">
        <p14:creationId xmlns:p14="http://schemas.microsoft.com/office/powerpoint/2010/main" val="350440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大作业案例分析讲评</a:t>
            </a:r>
          </a:p>
        </p:txBody>
      </p:sp>
      <p:sp>
        <p:nvSpPr>
          <p:cNvPr id="6" name="文本占位符 5"/>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4164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116991888"/>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274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smtClean="0"/>
              <a:t>标识</a:t>
            </a:r>
            <a:r>
              <a:rPr lang="zh-CN" altLang="en-US" dirty="0" smtClean="0"/>
              <a:t>问题</a:t>
            </a:r>
            <a:endParaRPr lang="zh-CN" altLang="en-US" dirty="0"/>
          </a:p>
        </p:txBody>
      </p:sp>
      <p:pic>
        <p:nvPicPr>
          <p:cNvPr id="7" name="内容占位符 6"/>
          <p:cNvPicPr>
            <a:picLocks noGrp="1"/>
          </p:cNvPicPr>
          <p:nvPr>
            <p:ph idx="1"/>
          </p:nvPr>
        </p:nvPicPr>
        <p:blipFill>
          <a:blip r:embed="rId3"/>
          <a:stretch>
            <a:fillRect/>
          </a:stretch>
        </p:blipFill>
        <p:spPr>
          <a:xfrm>
            <a:off x="866274" y="1764632"/>
            <a:ext cx="5404351" cy="2335880"/>
          </a:xfrm>
          <a:prstGeom prst="rect">
            <a:avLst/>
          </a:prstGeom>
        </p:spPr>
      </p:pic>
      <p:sp>
        <p:nvSpPr>
          <p:cNvPr id="8" name="文本占位符 7"/>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1691847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标识</a:t>
            </a:r>
            <a:r>
              <a:rPr lang="zh-CN" altLang="en-US" dirty="0"/>
              <a:t>问题</a:t>
            </a:r>
          </a:p>
        </p:txBody>
      </p:sp>
      <p:pic>
        <p:nvPicPr>
          <p:cNvPr id="4" name="内容占位符 3"/>
          <p:cNvPicPr>
            <a:picLocks noGrp="1"/>
          </p:cNvPicPr>
          <p:nvPr>
            <p:ph idx="1"/>
          </p:nvPr>
        </p:nvPicPr>
        <p:blipFill rotWithShape="1">
          <a:blip r:embed="rId3"/>
          <a:srcRect t="1513" r="6805" b="1"/>
          <a:stretch/>
        </p:blipFill>
        <p:spPr>
          <a:xfrm>
            <a:off x="336885" y="2197768"/>
            <a:ext cx="7459578" cy="2935706"/>
          </a:xfrm>
          <a:prstGeom prst="rect">
            <a:avLst/>
          </a:prstGeom>
        </p:spPr>
      </p:pic>
      <p:sp>
        <p:nvSpPr>
          <p:cNvPr id="6" name="文本占位符 5"/>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426051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标识问题</a:t>
            </a:r>
            <a:endParaRPr lang="zh-CN" altLang="en-US" dirty="0"/>
          </a:p>
        </p:txBody>
      </p:sp>
      <p:pic>
        <p:nvPicPr>
          <p:cNvPr id="5" name="内容占位符 4"/>
          <p:cNvPicPr>
            <a:picLocks noGrp="1" noChangeAspect="1"/>
          </p:cNvPicPr>
          <p:nvPr>
            <p:ph idx="1"/>
          </p:nvPr>
        </p:nvPicPr>
        <p:blipFill>
          <a:blip r:embed="rId3"/>
          <a:stretch>
            <a:fillRect/>
          </a:stretch>
        </p:blipFill>
        <p:spPr>
          <a:xfrm>
            <a:off x="625642" y="1422628"/>
            <a:ext cx="6587958" cy="3273197"/>
          </a:xfrm>
          <a:prstGeom prst="rect">
            <a:avLst/>
          </a:prstGeom>
        </p:spPr>
      </p:pic>
      <p:sp>
        <p:nvSpPr>
          <p:cNvPr id="4" name="文本占位符 3"/>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335618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术语问题</a:t>
            </a:r>
            <a:endParaRPr lang="zh-CN" altLang="en-US" dirty="0"/>
          </a:p>
        </p:txBody>
      </p:sp>
      <p:pic>
        <p:nvPicPr>
          <p:cNvPr id="4" name="内容占位符 3"/>
          <p:cNvPicPr>
            <a:picLocks noGrp="1"/>
          </p:cNvPicPr>
          <p:nvPr>
            <p:ph idx="1"/>
          </p:nvPr>
        </p:nvPicPr>
        <p:blipFill>
          <a:blip r:embed="rId3"/>
          <a:stretch>
            <a:fillRect/>
          </a:stretch>
        </p:blipFill>
        <p:spPr>
          <a:xfrm>
            <a:off x="962526" y="1533525"/>
            <a:ext cx="5593849" cy="4181475"/>
          </a:xfrm>
          <a:prstGeom prst="rect">
            <a:avLst/>
          </a:prstGeom>
        </p:spPr>
      </p:pic>
      <p:sp>
        <p:nvSpPr>
          <p:cNvPr id="6" name="文本占位符 5"/>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136255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术语问题</a:t>
            </a:r>
            <a:endParaRPr lang="zh-CN" altLang="en-US" dirty="0"/>
          </a:p>
        </p:txBody>
      </p:sp>
      <p:pic>
        <p:nvPicPr>
          <p:cNvPr id="4" name="内容占位符 3"/>
          <p:cNvPicPr>
            <a:picLocks noGrp="1"/>
          </p:cNvPicPr>
          <p:nvPr>
            <p:ph idx="1"/>
          </p:nvPr>
        </p:nvPicPr>
        <p:blipFill rotWithShape="1">
          <a:blip r:embed="rId3"/>
          <a:srcRect r="9631" b="4580"/>
          <a:stretch/>
        </p:blipFill>
        <p:spPr>
          <a:xfrm>
            <a:off x="192505" y="1668381"/>
            <a:ext cx="7539790" cy="2005262"/>
          </a:xfrm>
          <a:prstGeom prst="rect">
            <a:avLst/>
          </a:prstGeom>
        </p:spPr>
      </p:pic>
      <p:sp>
        <p:nvSpPr>
          <p:cNvPr id="6" name="文本占位符 5"/>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2632549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b="1" dirty="0"/>
              <a:t>用例图</a:t>
            </a:r>
            <a:r>
              <a:rPr lang="zh-CN" altLang="zh-CN" b="1" dirty="0" smtClean="0"/>
              <a:t>问题</a:t>
            </a:r>
            <a:endParaRPr lang="zh-CN" altLang="en-US" dirty="0"/>
          </a:p>
        </p:txBody>
      </p:sp>
      <p:pic>
        <p:nvPicPr>
          <p:cNvPr id="4" name="内容占位符 3"/>
          <p:cNvPicPr>
            <a:picLocks noGrp="1"/>
          </p:cNvPicPr>
          <p:nvPr>
            <p:ph idx="1"/>
          </p:nvPr>
        </p:nvPicPr>
        <p:blipFill>
          <a:blip r:embed="rId3"/>
          <a:stretch>
            <a:fillRect/>
          </a:stretch>
        </p:blipFill>
        <p:spPr>
          <a:xfrm>
            <a:off x="914400" y="1691439"/>
            <a:ext cx="6633328" cy="3698708"/>
          </a:xfrm>
          <a:prstGeom prst="rect">
            <a:avLst/>
          </a:prstGeom>
        </p:spPr>
      </p:pic>
      <p:sp>
        <p:nvSpPr>
          <p:cNvPr id="6" name="文本占位符 5"/>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395391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b="1" dirty="0"/>
              <a:t>用例图问题</a:t>
            </a:r>
            <a:endParaRPr lang="zh-CN" altLang="en-US" dirty="0"/>
          </a:p>
        </p:txBody>
      </p:sp>
      <p:pic>
        <p:nvPicPr>
          <p:cNvPr id="4" name="内容占位符 3"/>
          <p:cNvPicPr>
            <a:picLocks noGrp="1"/>
          </p:cNvPicPr>
          <p:nvPr>
            <p:ph idx="1"/>
          </p:nvPr>
        </p:nvPicPr>
        <p:blipFill>
          <a:blip r:embed="rId3"/>
          <a:stretch>
            <a:fillRect/>
          </a:stretch>
        </p:blipFill>
        <p:spPr>
          <a:xfrm>
            <a:off x="401053" y="554455"/>
            <a:ext cx="7764379" cy="4595061"/>
          </a:xfrm>
          <a:prstGeom prst="rect">
            <a:avLst/>
          </a:prstGeom>
        </p:spPr>
      </p:pic>
      <p:sp>
        <p:nvSpPr>
          <p:cNvPr id="6" name="文本占位符 5"/>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30788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b="1" dirty="0"/>
              <a:t>用例图问题</a:t>
            </a:r>
            <a:endParaRPr lang="zh-CN" altLang="en-US" dirty="0"/>
          </a:p>
        </p:txBody>
      </p:sp>
      <p:pic>
        <p:nvPicPr>
          <p:cNvPr id="4" name="内容占位符 3"/>
          <p:cNvPicPr>
            <a:picLocks noGrp="1"/>
          </p:cNvPicPr>
          <p:nvPr>
            <p:ph idx="1"/>
          </p:nvPr>
        </p:nvPicPr>
        <p:blipFill>
          <a:blip r:embed="rId3"/>
          <a:stretch>
            <a:fillRect/>
          </a:stretch>
        </p:blipFill>
        <p:spPr>
          <a:xfrm>
            <a:off x="914399" y="800100"/>
            <a:ext cx="6529137" cy="5761121"/>
          </a:xfrm>
          <a:prstGeom prst="rect">
            <a:avLst/>
          </a:prstGeom>
        </p:spPr>
      </p:pic>
      <p:sp>
        <p:nvSpPr>
          <p:cNvPr id="6" name="文本占位符 5"/>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5731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b="1" dirty="0"/>
              <a:t>用例图问题</a:t>
            </a:r>
            <a:endParaRPr lang="zh-CN" altLang="en-US" dirty="0"/>
          </a:p>
        </p:txBody>
      </p:sp>
      <p:pic>
        <p:nvPicPr>
          <p:cNvPr id="4" name="内容占位符 3" descr="例图 "/>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770020" y="497305"/>
            <a:ext cx="6256421" cy="6192253"/>
          </a:xfrm>
          <a:prstGeom prst="rect">
            <a:avLst/>
          </a:prstGeom>
          <a:noFill/>
          <a:ln>
            <a:noFill/>
          </a:ln>
        </p:spPr>
      </p:pic>
      <p:sp>
        <p:nvSpPr>
          <p:cNvPr id="6" name="文本占位符 5"/>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168708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用例图问题</a:t>
            </a:r>
            <a:endParaRPr lang="zh-CN" altLang="en-US" dirty="0"/>
          </a:p>
        </p:txBody>
      </p:sp>
      <p:sp>
        <p:nvSpPr>
          <p:cNvPr id="4" name="文本占位符 3"/>
          <p:cNvSpPr>
            <a:spLocks noGrp="1"/>
          </p:cNvSpPr>
          <p:nvPr>
            <p:ph type="body" sz="half" idx="2"/>
          </p:nvPr>
        </p:nvSpPr>
        <p:spPr/>
        <p:txBody>
          <a:bodyPr/>
          <a:lstStyle/>
          <a:p>
            <a:endParaRPr lang="zh-CN" altLang="en-US" dirty="0"/>
          </a:p>
        </p:txBody>
      </p:sp>
      <p:pic>
        <p:nvPicPr>
          <p:cNvPr id="5" name="内容占位符 4"/>
          <p:cNvPicPr>
            <a:picLocks noGrp="1"/>
          </p:cNvPicPr>
          <p:nvPr>
            <p:ph idx="1"/>
          </p:nvPr>
        </p:nvPicPr>
        <p:blipFill>
          <a:blip r:embed="rId3"/>
          <a:stretch>
            <a:fillRect/>
          </a:stretch>
        </p:blipFill>
        <p:spPr>
          <a:xfrm>
            <a:off x="753980" y="802106"/>
            <a:ext cx="6226258" cy="4198520"/>
          </a:xfrm>
          <a:prstGeom prst="rect">
            <a:avLst/>
          </a:prstGeom>
        </p:spPr>
      </p:pic>
    </p:spTree>
    <p:extLst>
      <p:ext uri="{BB962C8B-B14F-4D97-AF65-F5344CB8AC3E}">
        <p14:creationId xmlns:p14="http://schemas.microsoft.com/office/powerpoint/2010/main" val="37441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lvl="0"/>
            <a:r>
              <a:rPr lang="zh-CN" altLang="en-US" dirty="0"/>
              <a:t>需求规格说明书</a:t>
            </a:r>
            <a:r>
              <a:rPr lang="zh-CN" altLang="en-US" dirty="0" smtClean="0"/>
              <a:t>概述</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5082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用例图问题</a:t>
            </a:r>
            <a:endParaRPr lang="zh-CN" altLang="en-US" dirty="0"/>
          </a:p>
        </p:txBody>
      </p:sp>
      <p:sp>
        <p:nvSpPr>
          <p:cNvPr id="4" name="文本占位符 3"/>
          <p:cNvSpPr>
            <a:spLocks noGrp="1"/>
          </p:cNvSpPr>
          <p:nvPr>
            <p:ph type="body" sz="half" idx="2"/>
          </p:nvPr>
        </p:nvSpPr>
        <p:spPr/>
        <p:txBody>
          <a:bodyPr/>
          <a:lstStyle/>
          <a:p>
            <a:endParaRPr lang="zh-CN" altLang="en-US"/>
          </a:p>
        </p:txBody>
      </p:sp>
      <p:pic>
        <p:nvPicPr>
          <p:cNvPr id="5" name="内容占位符 4"/>
          <p:cNvPicPr>
            <a:picLocks noGrp="1"/>
          </p:cNvPicPr>
          <p:nvPr>
            <p:ph idx="1"/>
          </p:nvPr>
        </p:nvPicPr>
        <p:blipFill>
          <a:blip r:embed="rId3"/>
          <a:stretch>
            <a:fillRect/>
          </a:stretch>
        </p:blipFill>
        <p:spPr>
          <a:xfrm>
            <a:off x="577516" y="946484"/>
            <a:ext cx="7122695" cy="5454316"/>
          </a:xfrm>
          <a:prstGeom prst="rect">
            <a:avLst/>
          </a:prstGeom>
        </p:spPr>
      </p:pic>
    </p:spTree>
    <p:extLst>
      <p:ext uri="{BB962C8B-B14F-4D97-AF65-F5344CB8AC3E}">
        <p14:creationId xmlns:p14="http://schemas.microsoft.com/office/powerpoint/2010/main" val="408869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用例描述问题</a:t>
            </a:r>
            <a:endParaRPr lang="zh-CN" altLang="en-US" dirty="0"/>
          </a:p>
        </p:txBody>
      </p:sp>
      <p:sp>
        <p:nvSpPr>
          <p:cNvPr id="4" name="文本占位符 3"/>
          <p:cNvSpPr>
            <a:spLocks noGrp="1"/>
          </p:cNvSpPr>
          <p:nvPr>
            <p:ph type="body" sz="half" idx="2"/>
          </p:nvPr>
        </p:nvSpPr>
        <p:spPr/>
        <p:txBody>
          <a:bodyPr/>
          <a:lstStyle/>
          <a:p>
            <a:endParaRPr lang="zh-CN" altLang="en-US"/>
          </a:p>
        </p:txBody>
      </p:sp>
      <p:pic>
        <p:nvPicPr>
          <p:cNvPr id="5" name="内容占位符 4"/>
          <p:cNvPicPr>
            <a:picLocks noGrp="1"/>
          </p:cNvPicPr>
          <p:nvPr>
            <p:ph idx="1"/>
          </p:nvPr>
        </p:nvPicPr>
        <p:blipFill>
          <a:blip r:embed="rId3"/>
          <a:stretch>
            <a:fillRect/>
          </a:stretch>
        </p:blipFill>
        <p:spPr>
          <a:xfrm>
            <a:off x="850232" y="1785936"/>
            <a:ext cx="6866021" cy="4245896"/>
          </a:xfrm>
          <a:prstGeom prst="rect">
            <a:avLst/>
          </a:prstGeom>
        </p:spPr>
      </p:pic>
    </p:spTree>
    <p:extLst>
      <p:ext uri="{BB962C8B-B14F-4D97-AF65-F5344CB8AC3E}">
        <p14:creationId xmlns:p14="http://schemas.microsoft.com/office/powerpoint/2010/main" val="56263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用例描述问题</a:t>
            </a:r>
            <a:endParaRPr lang="zh-CN" altLang="en-US" dirty="0"/>
          </a:p>
        </p:txBody>
      </p:sp>
      <p:sp>
        <p:nvSpPr>
          <p:cNvPr id="4" name="文本占位符 3"/>
          <p:cNvSpPr>
            <a:spLocks noGrp="1"/>
          </p:cNvSpPr>
          <p:nvPr>
            <p:ph type="body" sz="half" idx="2"/>
          </p:nvPr>
        </p:nvSpPr>
        <p:spPr/>
        <p:txBody>
          <a:bodyPr/>
          <a:lstStyle/>
          <a:p>
            <a:endParaRPr lang="zh-CN" altLang="en-US"/>
          </a:p>
        </p:txBody>
      </p:sp>
      <p:pic>
        <p:nvPicPr>
          <p:cNvPr id="5" name="内容占位符 4"/>
          <p:cNvPicPr>
            <a:picLocks noGrp="1"/>
          </p:cNvPicPr>
          <p:nvPr>
            <p:ph idx="1"/>
          </p:nvPr>
        </p:nvPicPr>
        <p:blipFill>
          <a:blip r:embed="rId3"/>
          <a:stretch>
            <a:fillRect/>
          </a:stretch>
        </p:blipFill>
        <p:spPr>
          <a:xfrm>
            <a:off x="0" y="1892968"/>
            <a:ext cx="8245642" cy="2695074"/>
          </a:xfrm>
          <a:prstGeom prst="rect">
            <a:avLst/>
          </a:prstGeom>
        </p:spPr>
      </p:pic>
    </p:spTree>
    <p:extLst>
      <p:ext uri="{BB962C8B-B14F-4D97-AF65-F5344CB8AC3E}">
        <p14:creationId xmlns:p14="http://schemas.microsoft.com/office/powerpoint/2010/main" val="375779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用例描述问题</a:t>
            </a:r>
            <a:endParaRPr lang="zh-CN" altLang="en-US" dirty="0"/>
          </a:p>
        </p:txBody>
      </p:sp>
      <p:sp>
        <p:nvSpPr>
          <p:cNvPr id="4" name="文本占位符 3"/>
          <p:cNvSpPr>
            <a:spLocks noGrp="1"/>
          </p:cNvSpPr>
          <p:nvPr>
            <p:ph type="body" sz="half" idx="2"/>
          </p:nvPr>
        </p:nvSpPr>
        <p:spPr/>
        <p:txBody>
          <a:bodyPr/>
          <a:lstStyle/>
          <a:p>
            <a:endParaRPr lang="zh-CN" altLang="en-US"/>
          </a:p>
        </p:txBody>
      </p:sp>
      <p:pic>
        <p:nvPicPr>
          <p:cNvPr id="5" name="内容占位符 4"/>
          <p:cNvPicPr>
            <a:picLocks noGrp="1"/>
          </p:cNvPicPr>
          <p:nvPr>
            <p:ph idx="1"/>
          </p:nvPr>
        </p:nvPicPr>
        <p:blipFill>
          <a:blip r:embed="rId3"/>
          <a:stretch>
            <a:fillRect/>
          </a:stretch>
        </p:blipFill>
        <p:spPr>
          <a:xfrm>
            <a:off x="721895" y="1187116"/>
            <a:ext cx="7347284" cy="4395537"/>
          </a:xfrm>
          <a:prstGeom prst="rect">
            <a:avLst/>
          </a:prstGeom>
        </p:spPr>
      </p:pic>
    </p:spTree>
    <p:extLst>
      <p:ext uri="{BB962C8B-B14F-4D97-AF65-F5344CB8AC3E}">
        <p14:creationId xmlns:p14="http://schemas.microsoft.com/office/powerpoint/2010/main" val="420126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数据需求问题</a:t>
            </a:r>
            <a:endParaRPr lang="zh-CN" altLang="en-US" dirty="0"/>
          </a:p>
        </p:txBody>
      </p:sp>
      <p:sp>
        <p:nvSpPr>
          <p:cNvPr id="4" name="文本占位符 3"/>
          <p:cNvSpPr>
            <a:spLocks noGrp="1"/>
          </p:cNvSpPr>
          <p:nvPr>
            <p:ph type="body" sz="half" idx="2"/>
          </p:nvPr>
        </p:nvSpPr>
        <p:spPr/>
        <p:txBody>
          <a:bodyPr/>
          <a:lstStyle/>
          <a:p>
            <a:endParaRPr lang="zh-CN" altLang="en-US"/>
          </a:p>
        </p:txBody>
      </p:sp>
      <p:pic>
        <p:nvPicPr>
          <p:cNvPr id="5" name="内容占位符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9812" y="685800"/>
            <a:ext cx="6561220" cy="5843337"/>
          </a:xfrm>
          <a:prstGeom prst="rect">
            <a:avLst/>
          </a:prstGeom>
          <a:noFill/>
          <a:ln>
            <a:noFill/>
          </a:ln>
        </p:spPr>
      </p:pic>
    </p:spTree>
    <p:extLst>
      <p:ext uri="{BB962C8B-B14F-4D97-AF65-F5344CB8AC3E}">
        <p14:creationId xmlns:p14="http://schemas.microsoft.com/office/powerpoint/2010/main" val="408806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数据需求问题</a:t>
            </a:r>
            <a:endParaRPr lang="zh-CN" altLang="en-US" dirty="0"/>
          </a:p>
        </p:txBody>
      </p:sp>
      <p:sp>
        <p:nvSpPr>
          <p:cNvPr id="4" name="文本占位符 3"/>
          <p:cNvSpPr>
            <a:spLocks noGrp="1"/>
          </p:cNvSpPr>
          <p:nvPr>
            <p:ph type="body" sz="half" idx="2"/>
          </p:nvPr>
        </p:nvSpPr>
        <p:spPr/>
        <p:txBody>
          <a:bodyPr/>
          <a:lstStyle/>
          <a:p>
            <a:endParaRPr lang="zh-CN" altLang="en-US"/>
          </a:p>
        </p:txBody>
      </p:sp>
      <p:pic>
        <p:nvPicPr>
          <p:cNvPr id="5" name="内容占位符 4"/>
          <p:cNvPicPr>
            <a:picLocks noGrp="1"/>
          </p:cNvPicPr>
          <p:nvPr>
            <p:ph idx="1"/>
          </p:nvPr>
        </p:nvPicPr>
        <p:blipFill>
          <a:blip r:embed="rId3"/>
          <a:stretch>
            <a:fillRect/>
          </a:stretch>
        </p:blipFill>
        <p:spPr>
          <a:xfrm>
            <a:off x="753980" y="1379620"/>
            <a:ext cx="7058526" cy="3801979"/>
          </a:xfrm>
          <a:prstGeom prst="rect">
            <a:avLst/>
          </a:prstGeom>
        </p:spPr>
      </p:pic>
    </p:spTree>
    <p:extLst>
      <p:ext uri="{BB962C8B-B14F-4D97-AF65-F5344CB8AC3E}">
        <p14:creationId xmlns:p14="http://schemas.microsoft.com/office/powerpoint/2010/main" val="379904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数据需求问题</a:t>
            </a:r>
            <a:endParaRPr lang="zh-CN" altLang="en-US" dirty="0"/>
          </a:p>
        </p:txBody>
      </p:sp>
      <p:sp>
        <p:nvSpPr>
          <p:cNvPr id="4" name="文本占位符 3"/>
          <p:cNvSpPr>
            <a:spLocks noGrp="1"/>
          </p:cNvSpPr>
          <p:nvPr>
            <p:ph type="body" sz="half" idx="2"/>
          </p:nvPr>
        </p:nvSpPr>
        <p:spPr/>
        <p:txBody>
          <a:bodyPr/>
          <a:lstStyle/>
          <a:p>
            <a:endParaRPr lang="zh-CN" altLang="en-US"/>
          </a:p>
        </p:txBody>
      </p:sp>
      <p:pic>
        <p:nvPicPr>
          <p:cNvPr id="5" name="内容占位符 4"/>
          <p:cNvPicPr>
            <a:picLocks noGrp="1"/>
          </p:cNvPicPr>
          <p:nvPr>
            <p:ph idx="1"/>
          </p:nvPr>
        </p:nvPicPr>
        <p:blipFill>
          <a:blip r:embed="rId3"/>
          <a:stretch>
            <a:fillRect/>
          </a:stretch>
        </p:blipFill>
        <p:spPr>
          <a:xfrm>
            <a:off x="1347536" y="0"/>
            <a:ext cx="5358063" cy="6657473"/>
          </a:xfrm>
          <a:prstGeom prst="rect">
            <a:avLst/>
          </a:prstGeom>
        </p:spPr>
      </p:pic>
    </p:spTree>
    <p:extLst>
      <p:ext uri="{BB962C8B-B14F-4D97-AF65-F5344CB8AC3E}">
        <p14:creationId xmlns:p14="http://schemas.microsoft.com/office/powerpoint/2010/main" val="109837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用户界面问题</a:t>
            </a:r>
            <a:endParaRPr lang="zh-CN" altLang="en-US" dirty="0"/>
          </a:p>
        </p:txBody>
      </p:sp>
      <p:sp>
        <p:nvSpPr>
          <p:cNvPr id="4" name="文本占位符 3"/>
          <p:cNvSpPr>
            <a:spLocks noGrp="1"/>
          </p:cNvSpPr>
          <p:nvPr>
            <p:ph type="body" sz="half" idx="2"/>
          </p:nvPr>
        </p:nvSpPr>
        <p:spPr/>
        <p:txBody>
          <a:bodyPr/>
          <a:lstStyle/>
          <a:p>
            <a:endParaRPr lang="zh-CN" altLang="en-US"/>
          </a:p>
        </p:txBody>
      </p:sp>
      <p:pic>
        <p:nvPicPr>
          <p:cNvPr id="5" name="内容占位符 4"/>
          <p:cNvPicPr>
            <a:picLocks noGrp="1"/>
          </p:cNvPicPr>
          <p:nvPr>
            <p:ph idx="1"/>
          </p:nvPr>
        </p:nvPicPr>
        <p:blipFill>
          <a:blip r:embed="rId3"/>
          <a:stretch>
            <a:fillRect/>
          </a:stretch>
        </p:blipFill>
        <p:spPr>
          <a:xfrm>
            <a:off x="641684" y="1124452"/>
            <a:ext cx="6866021" cy="4730917"/>
          </a:xfrm>
          <a:prstGeom prst="rect">
            <a:avLst/>
          </a:prstGeom>
        </p:spPr>
      </p:pic>
    </p:spTree>
    <p:extLst>
      <p:ext uri="{BB962C8B-B14F-4D97-AF65-F5344CB8AC3E}">
        <p14:creationId xmlns:p14="http://schemas.microsoft.com/office/powerpoint/2010/main" val="246170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其它</a:t>
            </a:r>
            <a:endParaRPr lang="zh-CN" altLang="en-US" dirty="0"/>
          </a:p>
        </p:txBody>
      </p:sp>
      <p:sp>
        <p:nvSpPr>
          <p:cNvPr id="6" name="内容占位符 5"/>
          <p:cNvSpPr>
            <a:spLocks noGrp="1"/>
          </p:cNvSpPr>
          <p:nvPr>
            <p:ph idx="1"/>
          </p:nvPr>
        </p:nvSpPr>
        <p:spPr/>
        <p:txBody>
          <a:bodyPr/>
          <a:lstStyle/>
          <a:p>
            <a:r>
              <a:rPr lang="en-US" altLang="zh-CN" dirty="0" smtClean="0"/>
              <a:t>Team20,Team48,Team49</a:t>
            </a:r>
            <a:r>
              <a:rPr lang="zh-CN" altLang="en-US" dirty="0" smtClean="0"/>
              <a:t>没交作业</a:t>
            </a:r>
            <a:endParaRPr lang="en-US" altLang="zh-CN" dirty="0" smtClean="0"/>
          </a:p>
          <a:p>
            <a:r>
              <a:rPr lang="zh-CN" altLang="en-US" dirty="0" smtClean="0"/>
              <a:t>本</a:t>
            </a:r>
            <a:r>
              <a:rPr lang="en-US" altLang="zh-CN" dirty="0" smtClean="0"/>
              <a:t>PPT</a:t>
            </a:r>
            <a:r>
              <a:rPr lang="zh-CN" altLang="en-US" dirty="0" smtClean="0"/>
              <a:t>稍后</a:t>
            </a:r>
            <a:r>
              <a:rPr lang="zh-CN" altLang="en-US" dirty="0"/>
              <a:t>上传到</a:t>
            </a:r>
            <a:r>
              <a:rPr lang="en-US" altLang="zh-CN" dirty="0" err="1"/>
              <a:t>Github</a:t>
            </a:r>
            <a:r>
              <a:rPr lang="zh-CN" altLang="en-US" dirty="0"/>
              <a:t>，具体问题见备注</a:t>
            </a:r>
            <a:r>
              <a:rPr lang="zh-CN" altLang="en-US" dirty="0" smtClean="0"/>
              <a:t>。</a:t>
            </a:r>
            <a:endParaRPr lang="en-US" altLang="zh-CN" dirty="0" smtClean="0"/>
          </a:p>
          <a:p>
            <a:r>
              <a:rPr lang="zh-CN" altLang="en-US" dirty="0"/>
              <a:t>本月任务</a:t>
            </a:r>
            <a:r>
              <a:rPr lang="zh-CN" altLang="en-US" dirty="0" smtClean="0"/>
              <a:t>重（设计</a:t>
            </a:r>
            <a:r>
              <a:rPr lang="en-US" altLang="zh-CN" dirty="0" smtClean="0"/>
              <a:t>+</a:t>
            </a:r>
            <a:r>
              <a:rPr lang="zh-CN" altLang="en-US" dirty="0" smtClean="0"/>
              <a:t>测试），</a:t>
            </a:r>
            <a:r>
              <a:rPr lang="zh-CN" altLang="en-US" dirty="0"/>
              <a:t>请尽早</a:t>
            </a:r>
            <a:r>
              <a:rPr lang="zh-CN" altLang="en-US" dirty="0" smtClean="0"/>
              <a:t>完成，以免堆积。</a:t>
            </a:r>
            <a:endParaRPr lang="en-US" altLang="zh-CN" dirty="0" smtClean="0"/>
          </a:p>
          <a:p>
            <a:r>
              <a:rPr lang="zh-CN" altLang="en-US" dirty="0"/>
              <a:t>批阅意见周日放到</a:t>
            </a:r>
            <a:r>
              <a:rPr lang="en-US" altLang="zh-CN" dirty="0" err="1" smtClean="0"/>
              <a:t>github</a:t>
            </a:r>
            <a:endParaRPr lang="zh-CN" altLang="en-US" dirty="0"/>
          </a:p>
          <a:p>
            <a:endParaRPr lang="zh-CN" altLang="en-US" dirty="0"/>
          </a:p>
        </p:txBody>
      </p:sp>
    </p:spTree>
    <p:extLst>
      <p:ext uri="{BB962C8B-B14F-4D97-AF65-F5344CB8AC3E}">
        <p14:creationId xmlns:p14="http://schemas.microsoft.com/office/powerpoint/2010/main" val="2457328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t>需求规格说明书</a:t>
            </a:r>
            <a:r>
              <a:rPr lang="zh-CN" altLang="en-US" dirty="0" smtClean="0"/>
              <a:t>概述</a:t>
            </a:r>
            <a:endParaRPr lang="zh-CN" altLang="en-US" dirty="0"/>
          </a:p>
        </p:txBody>
      </p:sp>
      <p:sp>
        <p:nvSpPr>
          <p:cNvPr id="3" name="内容占位符 2"/>
          <p:cNvSpPr>
            <a:spLocks noGrp="1"/>
          </p:cNvSpPr>
          <p:nvPr>
            <p:ph sz="half" idx="1"/>
          </p:nvPr>
        </p:nvSpPr>
        <p:spPr/>
        <p:txBody>
          <a:bodyPr>
            <a:normAutofit/>
          </a:bodyPr>
          <a:lstStyle/>
          <a:p>
            <a:r>
              <a:rPr lang="en-US" altLang="zh-CN" dirty="0"/>
              <a:t>1.	</a:t>
            </a:r>
            <a:r>
              <a:rPr lang="zh-CN" altLang="en-US" dirty="0"/>
              <a:t>范围	</a:t>
            </a:r>
            <a:endParaRPr lang="en-US" altLang="zh-CN" dirty="0"/>
          </a:p>
          <a:p>
            <a:pPr lvl="1"/>
            <a:r>
              <a:rPr lang="en-US" altLang="zh-CN" dirty="0"/>
              <a:t>1.1	</a:t>
            </a:r>
            <a:r>
              <a:rPr lang="zh-CN" altLang="en-US" dirty="0"/>
              <a:t>标识	</a:t>
            </a:r>
            <a:endParaRPr lang="en-US" altLang="zh-CN" dirty="0"/>
          </a:p>
          <a:p>
            <a:pPr lvl="1"/>
            <a:r>
              <a:rPr lang="en-US" altLang="zh-CN" dirty="0"/>
              <a:t>1.2	</a:t>
            </a:r>
            <a:r>
              <a:rPr lang="zh-CN" altLang="en-US" dirty="0"/>
              <a:t>系统概述	</a:t>
            </a:r>
            <a:endParaRPr lang="en-US" altLang="zh-CN" dirty="0"/>
          </a:p>
          <a:p>
            <a:pPr lvl="1"/>
            <a:r>
              <a:rPr lang="en-US" altLang="zh-CN" dirty="0"/>
              <a:t>1.3	</a:t>
            </a:r>
            <a:r>
              <a:rPr lang="zh-CN" altLang="en-US" dirty="0"/>
              <a:t>文档概述	</a:t>
            </a:r>
            <a:endParaRPr lang="en-US" altLang="zh-CN" dirty="0"/>
          </a:p>
          <a:p>
            <a:pPr lvl="1"/>
            <a:r>
              <a:rPr lang="en-US" altLang="zh-CN" dirty="0"/>
              <a:t>1.4	</a:t>
            </a:r>
            <a:r>
              <a:rPr lang="zh-CN" altLang="en-US" dirty="0"/>
              <a:t>术语和</a:t>
            </a:r>
            <a:r>
              <a:rPr lang="zh-CN" altLang="en-US" dirty="0" smtClean="0"/>
              <a:t>缩略词</a:t>
            </a:r>
            <a:endParaRPr lang="en-US" altLang="zh-CN" dirty="0"/>
          </a:p>
          <a:p>
            <a:r>
              <a:rPr lang="en-US" altLang="zh-CN" dirty="0"/>
              <a:t>2.	</a:t>
            </a:r>
            <a:r>
              <a:rPr lang="zh-CN" altLang="en-US" dirty="0"/>
              <a:t>引用文档	</a:t>
            </a:r>
            <a:endParaRPr lang="en-US" altLang="zh-CN" dirty="0"/>
          </a:p>
          <a:p>
            <a:r>
              <a:rPr lang="en-US" altLang="zh-CN" dirty="0"/>
              <a:t>3.	</a:t>
            </a:r>
            <a:r>
              <a:rPr lang="zh-CN" altLang="en-US" dirty="0"/>
              <a:t>功能需求	</a:t>
            </a:r>
            <a:endParaRPr lang="en-US" altLang="zh-CN" dirty="0"/>
          </a:p>
          <a:p>
            <a:endParaRPr lang="en-US" altLang="zh-CN" dirty="0"/>
          </a:p>
        </p:txBody>
      </p:sp>
      <p:sp>
        <p:nvSpPr>
          <p:cNvPr id="4" name="内容占位符 3"/>
          <p:cNvSpPr>
            <a:spLocks noGrp="1"/>
          </p:cNvSpPr>
          <p:nvPr>
            <p:ph sz="half" idx="2"/>
          </p:nvPr>
        </p:nvSpPr>
        <p:spPr/>
        <p:txBody>
          <a:bodyPr>
            <a:normAutofit/>
          </a:bodyPr>
          <a:lstStyle/>
          <a:p>
            <a:r>
              <a:rPr lang="en-US" altLang="zh-CN" dirty="0"/>
              <a:t>4.	</a:t>
            </a:r>
            <a:r>
              <a:rPr lang="zh-CN" altLang="en-US" dirty="0"/>
              <a:t>数据需求	</a:t>
            </a:r>
            <a:endParaRPr lang="en-US" altLang="zh-CN" dirty="0"/>
          </a:p>
          <a:p>
            <a:r>
              <a:rPr lang="en-US" altLang="zh-CN" dirty="0"/>
              <a:t>5.	</a:t>
            </a:r>
            <a:r>
              <a:rPr lang="zh-CN" altLang="en-US" dirty="0"/>
              <a:t>非功能需求	</a:t>
            </a:r>
            <a:endParaRPr lang="en-US" altLang="zh-CN" dirty="0"/>
          </a:p>
          <a:p>
            <a:r>
              <a:rPr lang="en-US" altLang="zh-CN" dirty="0"/>
              <a:t>6.	</a:t>
            </a:r>
            <a:r>
              <a:rPr lang="zh-CN" altLang="en-US" dirty="0"/>
              <a:t>运行需求	</a:t>
            </a:r>
            <a:endParaRPr lang="en-US" altLang="zh-CN" dirty="0"/>
          </a:p>
          <a:p>
            <a:pPr lvl="1"/>
            <a:r>
              <a:rPr lang="en-US" altLang="zh-CN" dirty="0"/>
              <a:t>6.1	</a:t>
            </a:r>
            <a:r>
              <a:rPr lang="zh-CN" altLang="en-US" dirty="0"/>
              <a:t>硬件接口	</a:t>
            </a:r>
            <a:endParaRPr lang="en-US" altLang="zh-CN" dirty="0"/>
          </a:p>
          <a:p>
            <a:pPr lvl="1"/>
            <a:r>
              <a:rPr lang="en-US" altLang="zh-CN" dirty="0"/>
              <a:t>6.2	</a:t>
            </a:r>
            <a:r>
              <a:rPr lang="zh-CN" altLang="en-US" dirty="0"/>
              <a:t>软件接口	</a:t>
            </a:r>
            <a:endParaRPr lang="en-US" altLang="zh-CN" dirty="0"/>
          </a:p>
          <a:p>
            <a:pPr lvl="1"/>
            <a:r>
              <a:rPr lang="en-US" altLang="zh-CN" dirty="0"/>
              <a:t>6.3	</a:t>
            </a:r>
            <a:r>
              <a:rPr lang="zh-CN" altLang="en-US" dirty="0"/>
              <a:t>用户界面需求</a:t>
            </a:r>
            <a:endParaRPr lang="en-US" altLang="zh-CN" dirty="0"/>
          </a:p>
          <a:p>
            <a:endParaRPr lang="zh-CN" altLang="en-US" dirty="0"/>
          </a:p>
        </p:txBody>
      </p:sp>
    </p:spTree>
    <p:extLst>
      <p:ext uri="{BB962C8B-B14F-4D97-AF65-F5344CB8AC3E}">
        <p14:creationId xmlns:p14="http://schemas.microsoft.com/office/powerpoint/2010/main" val="276079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标识的写法</a:t>
            </a:r>
            <a:endParaRPr lang="zh-CN" altLang="en-US" dirty="0"/>
          </a:p>
        </p:txBody>
      </p:sp>
      <p:sp>
        <p:nvSpPr>
          <p:cNvPr id="6" name="内容占位符 5"/>
          <p:cNvSpPr>
            <a:spLocks noGrp="1"/>
          </p:cNvSpPr>
          <p:nvPr>
            <p:ph sz="half" idx="1"/>
          </p:nvPr>
        </p:nvSpPr>
        <p:spPr/>
        <p:txBody>
          <a:bodyPr>
            <a:normAutofit/>
          </a:bodyPr>
          <a:lstStyle/>
          <a:p>
            <a:r>
              <a:rPr lang="zh-CN" altLang="zh-CN" sz="2400" dirty="0"/>
              <a:t>命名规则为：年度编号</a:t>
            </a:r>
            <a:r>
              <a:rPr lang="en-US" altLang="zh-CN" sz="2400" dirty="0"/>
              <a:t>-2</a:t>
            </a:r>
            <a:r>
              <a:rPr lang="zh-CN" altLang="zh-CN" sz="2400" dirty="0"/>
              <a:t>位系统标识号</a:t>
            </a:r>
            <a:r>
              <a:rPr lang="en-US" altLang="zh-CN" sz="2400" dirty="0"/>
              <a:t>-2</a:t>
            </a:r>
            <a:r>
              <a:rPr lang="zh-CN" altLang="zh-CN" sz="2400" dirty="0"/>
              <a:t>位文档编号</a:t>
            </a:r>
            <a:r>
              <a:rPr lang="en-US" altLang="zh-CN" sz="2400" dirty="0"/>
              <a:t>-2</a:t>
            </a:r>
            <a:r>
              <a:rPr lang="zh-CN" altLang="zh-CN" sz="2400" dirty="0"/>
              <a:t>位子文档</a:t>
            </a:r>
            <a:r>
              <a:rPr lang="zh-CN" altLang="zh-CN" sz="2400" dirty="0" smtClean="0"/>
              <a:t>编号</a:t>
            </a:r>
            <a:r>
              <a:rPr lang="zh-CN" altLang="en-US" sz="2400" dirty="0" smtClean="0"/>
              <a:t>。</a:t>
            </a:r>
            <a:endParaRPr lang="en-US" altLang="zh-CN" sz="2400" dirty="0" smtClean="0"/>
          </a:p>
          <a:p>
            <a:r>
              <a:rPr lang="zh-CN" altLang="en-US" sz="2400" dirty="0" smtClean="0"/>
              <a:t>例：</a:t>
            </a:r>
            <a:r>
              <a:rPr lang="en-US" altLang="zh-CN" sz="2400" dirty="0" smtClean="0"/>
              <a:t>A2010-00-01-00</a:t>
            </a:r>
            <a:endParaRPr lang="zh-CN" altLang="en-US" sz="2400" dirty="0"/>
          </a:p>
        </p:txBody>
      </p:sp>
      <p:sp>
        <p:nvSpPr>
          <p:cNvPr id="11" name="内容占位符 10"/>
          <p:cNvSpPr>
            <a:spLocks noGrp="1"/>
          </p:cNvSpPr>
          <p:nvPr>
            <p:ph sz="half" idx="2"/>
          </p:nvPr>
        </p:nvSpPr>
        <p:spPr/>
        <p:txBody>
          <a:bodyPr/>
          <a:lstStyle/>
          <a:p>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617796193"/>
              </p:ext>
            </p:extLst>
          </p:nvPr>
        </p:nvGraphicFramePr>
        <p:xfrm>
          <a:off x="6411619" y="349535"/>
          <a:ext cx="4660090" cy="6316858"/>
        </p:xfrm>
        <a:graphic>
          <a:graphicData uri="http://schemas.openxmlformats.org/drawingml/2006/table">
            <a:tbl>
              <a:tblPr firstRow="1" firstCol="1" lastRow="1" lastCol="1" bandRow="1" bandCol="1">
                <a:tableStyleId>{5C22544A-7EE6-4342-B048-85BDC9FD1C3A}</a:tableStyleId>
              </a:tblPr>
              <a:tblGrid>
                <a:gridCol w="802231"/>
                <a:gridCol w="3270453"/>
                <a:gridCol w="587406"/>
              </a:tblGrid>
              <a:tr h="476520">
                <a:tc>
                  <a:txBody>
                    <a:bodyPr/>
                    <a:lstStyle/>
                    <a:p>
                      <a:pPr algn="ctr">
                        <a:lnSpc>
                          <a:spcPct val="150000"/>
                        </a:lnSpc>
                        <a:spcAft>
                          <a:spcPts val="0"/>
                        </a:spcAft>
                      </a:pPr>
                      <a:r>
                        <a:rPr lang="zh-CN" sz="1600" kern="100" dirty="0">
                          <a:effectLst/>
                        </a:rPr>
                        <a:t>编号位</a:t>
                      </a:r>
                      <a:endParaRPr lang="zh-CN" sz="2000" kern="100" dirty="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zh-CN" sz="1600" kern="100" dirty="0">
                          <a:effectLst/>
                        </a:rPr>
                        <a:t>编号项</a:t>
                      </a:r>
                      <a:endParaRPr lang="zh-CN" sz="2000" kern="100" dirty="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zh-CN" sz="1600" kern="100">
                          <a:effectLst/>
                        </a:rPr>
                        <a:t>编号规则</a:t>
                      </a:r>
                      <a:endParaRPr lang="zh-CN" sz="2000" kern="100">
                        <a:effectLst/>
                        <a:latin typeface="Times New Roman" panose="02020603050405020304" pitchFamily="18" charset="0"/>
                        <a:ea typeface="宋体" panose="02010600030101010101" pitchFamily="2" charset="-122"/>
                      </a:endParaRPr>
                    </a:p>
                  </a:txBody>
                  <a:tcPr marL="64306" marR="64306" marT="0" marB="0"/>
                </a:tc>
              </a:tr>
              <a:tr h="299054">
                <a:tc rowSpan="6">
                  <a:txBody>
                    <a:bodyPr/>
                    <a:lstStyle/>
                    <a:p>
                      <a:pPr algn="ctr">
                        <a:lnSpc>
                          <a:spcPct val="150000"/>
                        </a:lnSpc>
                        <a:spcAft>
                          <a:spcPts val="0"/>
                        </a:spcAft>
                      </a:pPr>
                      <a:r>
                        <a:rPr lang="en-US" sz="1600" kern="100">
                          <a:effectLst/>
                        </a:rPr>
                        <a:t>2</a:t>
                      </a:r>
                      <a:r>
                        <a:rPr lang="zh-CN" sz="1600" kern="100">
                          <a:effectLst/>
                        </a:rPr>
                        <a:t>位</a:t>
                      </a:r>
                      <a:r>
                        <a:rPr lang="en-US" sz="1600" kern="100">
                          <a:effectLst/>
                        </a:rPr>
                        <a:t/>
                      </a:r>
                      <a:br>
                        <a:rPr lang="en-US" sz="1600" kern="100">
                          <a:effectLst/>
                        </a:rPr>
                      </a:br>
                      <a:r>
                        <a:rPr lang="zh-CN" sz="1600" kern="100">
                          <a:effectLst/>
                        </a:rPr>
                        <a:t>系统标识号</a:t>
                      </a:r>
                      <a:endParaRPr lang="zh-CN" sz="2000" kern="100">
                        <a:effectLst/>
                        <a:latin typeface="Times New Roman" panose="02020603050405020304" pitchFamily="18" charset="0"/>
                        <a:ea typeface="宋体" panose="02010600030101010101" pitchFamily="2" charset="-122"/>
                      </a:endParaRPr>
                    </a:p>
                  </a:txBody>
                  <a:tcPr marL="64306" marR="64306" marT="0" marB="0" anchor="ctr"/>
                </a:tc>
                <a:tc>
                  <a:txBody>
                    <a:bodyPr/>
                    <a:lstStyle/>
                    <a:p>
                      <a:pPr algn="just">
                        <a:lnSpc>
                          <a:spcPct val="150000"/>
                        </a:lnSpc>
                        <a:spcAft>
                          <a:spcPts val="0"/>
                        </a:spcAft>
                      </a:pPr>
                      <a:r>
                        <a:rPr lang="zh-CN" sz="1600" kern="100">
                          <a:effectLst/>
                        </a:rPr>
                        <a:t>融合网络基础设施</a:t>
                      </a:r>
                      <a:endParaRPr lang="zh-CN" sz="2000" kern="10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en-US" sz="1600" kern="100">
                          <a:effectLst/>
                        </a:rPr>
                        <a:t>01</a:t>
                      </a:r>
                      <a:endParaRPr lang="zh-CN" sz="2000" kern="100">
                        <a:effectLst/>
                        <a:latin typeface="Times New Roman" panose="02020603050405020304" pitchFamily="18" charset="0"/>
                        <a:ea typeface="宋体" panose="02010600030101010101" pitchFamily="2" charset="-122"/>
                      </a:endParaRPr>
                    </a:p>
                  </a:txBody>
                  <a:tcPr marL="64306" marR="64306" marT="0" marB="0"/>
                </a:tc>
              </a:tr>
              <a:tr h="299054">
                <a:tc vMerge="1">
                  <a:txBody>
                    <a:bodyPr/>
                    <a:lstStyle/>
                    <a:p>
                      <a:endParaRPr lang="zh-CN" altLang="en-US"/>
                    </a:p>
                  </a:txBody>
                  <a:tcPr/>
                </a:tc>
                <a:tc>
                  <a:txBody>
                    <a:bodyPr/>
                    <a:lstStyle/>
                    <a:p>
                      <a:pPr algn="just">
                        <a:lnSpc>
                          <a:spcPct val="150000"/>
                        </a:lnSpc>
                        <a:spcAft>
                          <a:spcPts val="0"/>
                        </a:spcAft>
                      </a:pPr>
                      <a:r>
                        <a:rPr lang="zh-CN" sz="1600" kern="100">
                          <a:effectLst/>
                        </a:rPr>
                        <a:t>入侵检测系统</a:t>
                      </a:r>
                      <a:endParaRPr lang="zh-CN" sz="2000" kern="10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en-US" sz="1600" kern="100">
                          <a:effectLst/>
                        </a:rPr>
                        <a:t>02</a:t>
                      </a:r>
                      <a:endParaRPr lang="zh-CN" sz="2000" kern="100">
                        <a:effectLst/>
                        <a:latin typeface="Times New Roman" panose="02020603050405020304" pitchFamily="18" charset="0"/>
                        <a:ea typeface="宋体" panose="02010600030101010101" pitchFamily="2" charset="-122"/>
                      </a:endParaRPr>
                    </a:p>
                  </a:txBody>
                  <a:tcPr marL="64306" marR="64306" marT="0" marB="0"/>
                </a:tc>
              </a:tr>
              <a:tr h="299054">
                <a:tc vMerge="1">
                  <a:txBody>
                    <a:bodyPr/>
                    <a:lstStyle/>
                    <a:p>
                      <a:endParaRPr lang="zh-CN" altLang="en-US"/>
                    </a:p>
                  </a:txBody>
                  <a:tcPr/>
                </a:tc>
                <a:tc>
                  <a:txBody>
                    <a:bodyPr/>
                    <a:lstStyle/>
                    <a:p>
                      <a:pPr algn="just">
                        <a:lnSpc>
                          <a:spcPct val="150000"/>
                        </a:lnSpc>
                        <a:spcAft>
                          <a:spcPts val="0"/>
                        </a:spcAft>
                      </a:pPr>
                      <a:r>
                        <a:rPr lang="zh-CN" sz="1600" kern="100">
                          <a:effectLst/>
                        </a:rPr>
                        <a:t>融合网络行为审计系统</a:t>
                      </a:r>
                      <a:endParaRPr lang="zh-CN" sz="2000" kern="10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en-US" sz="1600" kern="100">
                          <a:effectLst/>
                        </a:rPr>
                        <a:t>03</a:t>
                      </a:r>
                      <a:endParaRPr lang="zh-CN" sz="2000" kern="100">
                        <a:effectLst/>
                        <a:latin typeface="Times New Roman" panose="02020603050405020304" pitchFamily="18" charset="0"/>
                        <a:ea typeface="宋体" panose="02010600030101010101" pitchFamily="2" charset="-122"/>
                      </a:endParaRPr>
                    </a:p>
                  </a:txBody>
                  <a:tcPr marL="64306" marR="64306" marT="0" marB="0"/>
                </a:tc>
              </a:tr>
              <a:tr h="299054">
                <a:tc vMerge="1">
                  <a:txBody>
                    <a:bodyPr/>
                    <a:lstStyle/>
                    <a:p>
                      <a:endParaRPr lang="zh-CN" altLang="en-US"/>
                    </a:p>
                  </a:txBody>
                  <a:tcPr/>
                </a:tc>
                <a:tc>
                  <a:txBody>
                    <a:bodyPr/>
                    <a:lstStyle/>
                    <a:p>
                      <a:pPr algn="just">
                        <a:lnSpc>
                          <a:spcPct val="150000"/>
                        </a:lnSpc>
                        <a:spcAft>
                          <a:spcPts val="0"/>
                        </a:spcAft>
                      </a:pPr>
                      <a:r>
                        <a:rPr lang="zh-CN" sz="1600" kern="100">
                          <a:effectLst/>
                        </a:rPr>
                        <a:t>文档访问控制系统</a:t>
                      </a:r>
                      <a:endParaRPr lang="zh-CN" sz="2000" kern="10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en-US" sz="1600" kern="100">
                          <a:effectLst/>
                        </a:rPr>
                        <a:t>04</a:t>
                      </a:r>
                      <a:endParaRPr lang="zh-CN" sz="2000" kern="100">
                        <a:effectLst/>
                        <a:latin typeface="Times New Roman" panose="02020603050405020304" pitchFamily="18" charset="0"/>
                        <a:ea typeface="宋体" panose="02010600030101010101" pitchFamily="2" charset="-122"/>
                      </a:endParaRPr>
                    </a:p>
                  </a:txBody>
                  <a:tcPr marL="64306" marR="64306" marT="0" marB="0"/>
                </a:tc>
              </a:tr>
              <a:tr h="299054">
                <a:tc vMerge="1">
                  <a:txBody>
                    <a:bodyPr/>
                    <a:lstStyle/>
                    <a:p>
                      <a:endParaRPr lang="zh-CN" altLang="en-US"/>
                    </a:p>
                  </a:txBody>
                  <a:tcPr/>
                </a:tc>
                <a:tc>
                  <a:txBody>
                    <a:bodyPr/>
                    <a:lstStyle/>
                    <a:p>
                      <a:pPr algn="just">
                        <a:lnSpc>
                          <a:spcPct val="150000"/>
                        </a:lnSpc>
                        <a:spcAft>
                          <a:spcPts val="0"/>
                        </a:spcAft>
                      </a:pPr>
                      <a:r>
                        <a:rPr lang="zh-CN" sz="1600" kern="100">
                          <a:effectLst/>
                        </a:rPr>
                        <a:t>内部威胁风险评估系统</a:t>
                      </a:r>
                      <a:endParaRPr lang="zh-CN" sz="2000" kern="10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en-US" sz="1600" kern="100">
                          <a:effectLst/>
                        </a:rPr>
                        <a:t>05</a:t>
                      </a:r>
                      <a:endParaRPr lang="zh-CN" sz="2000" kern="100">
                        <a:effectLst/>
                        <a:latin typeface="Times New Roman" panose="02020603050405020304" pitchFamily="18" charset="0"/>
                        <a:ea typeface="宋体" panose="02010600030101010101" pitchFamily="2" charset="-122"/>
                      </a:endParaRPr>
                    </a:p>
                  </a:txBody>
                  <a:tcPr marL="64306" marR="64306" marT="0" marB="0"/>
                </a:tc>
              </a:tr>
              <a:tr h="299054">
                <a:tc vMerge="1">
                  <a:txBody>
                    <a:bodyPr/>
                    <a:lstStyle/>
                    <a:p>
                      <a:endParaRPr lang="zh-CN" altLang="en-US"/>
                    </a:p>
                  </a:txBody>
                  <a:tcPr/>
                </a:tc>
                <a:tc>
                  <a:txBody>
                    <a:bodyPr/>
                    <a:lstStyle/>
                    <a:p>
                      <a:pPr algn="just">
                        <a:lnSpc>
                          <a:spcPct val="150000"/>
                        </a:lnSpc>
                        <a:spcAft>
                          <a:spcPts val="0"/>
                        </a:spcAft>
                      </a:pPr>
                      <a:r>
                        <a:rPr lang="zh-CN" sz="1600" kern="100">
                          <a:effectLst/>
                        </a:rPr>
                        <a:t>其它文档</a:t>
                      </a:r>
                      <a:endParaRPr lang="zh-CN" sz="2000" kern="10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en-US" sz="1600" kern="100">
                          <a:effectLst/>
                        </a:rPr>
                        <a:t>00</a:t>
                      </a:r>
                      <a:endParaRPr lang="zh-CN" sz="2000" kern="100">
                        <a:effectLst/>
                        <a:latin typeface="Times New Roman" panose="02020603050405020304" pitchFamily="18" charset="0"/>
                        <a:ea typeface="宋体" panose="02010600030101010101" pitchFamily="2" charset="-122"/>
                      </a:endParaRPr>
                    </a:p>
                  </a:txBody>
                  <a:tcPr marL="64306" marR="64306" marT="0" marB="0"/>
                </a:tc>
              </a:tr>
              <a:tr h="299054">
                <a:tc rowSpan="6">
                  <a:txBody>
                    <a:bodyPr/>
                    <a:lstStyle/>
                    <a:p>
                      <a:pPr algn="ctr">
                        <a:lnSpc>
                          <a:spcPct val="150000"/>
                        </a:lnSpc>
                        <a:spcAft>
                          <a:spcPts val="0"/>
                        </a:spcAft>
                      </a:pPr>
                      <a:r>
                        <a:rPr lang="en-US" sz="1600" kern="100">
                          <a:effectLst/>
                        </a:rPr>
                        <a:t>2</a:t>
                      </a:r>
                      <a:r>
                        <a:rPr lang="zh-CN" sz="1600" kern="100">
                          <a:effectLst/>
                        </a:rPr>
                        <a:t>位</a:t>
                      </a:r>
                      <a:r>
                        <a:rPr lang="en-US" sz="1600" kern="100">
                          <a:effectLst/>
                        </a:rPr>
                        <a:t/>
                      </a:r>
                      <a:br>
                        <a:rPr lang="en-US" sz="1600" kern="100">
                          <a:effectLst/>
                        </a:rPr>
                      </a:br>
                      <a:r>
                        <a:rPr lang="zh-CN" sz="1600" kern="100">
                          <a:effectLst/>
                        </a:rPr>
                        <a:t>文档编号</a:t>
                      </a:r>
                      <a:endParaRPr lang="zh-CN" sz="2000" kern="100">
                        <a:effectLst/>
                        <a:latin typeface="Times New Roman" panose="02020603050405020304" pitchFamily="18" charset="0"/>
                        <a:ea typeface="宋体" panose="02010600030101010101" pitchFamily="2" charset="-122"/>
                      </a:endParaRPr>
                    </a:p>
                  </a:txBody>
                  <a:tcPr marL="64306" marR="64306" marT="0" marB="0" anchor="ctr"/>
                </a:tc>
                <a:tc>
                  <a:txBody>
                    <a:bodyPr/>
                    <a:lstStyle/>
                    <a:p>
                      <a:pPr algn="just">
                        <a:lnSpc>
                          <a:spcPct val="150000"/>
                        </a:lnSpc>
                        <a:spcAft>
                          <a:spcPts val="0"/>
                        </a:spcAft>
                      </a:pPr>
                      <a:r>
                        <a:rPr lang="zh-CN" sz="1600" kern="100">
                          <a:effectLst/>
                        </a:rPr>
                        <a:t>软件需求规格说明书</a:t>
                      </a:r>
                      <a:endParaRPr lang="zh-CN" sz="2000" kern="10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en-US" sz="1600" kern="100">
                          <a:effectLst/>
                        </a:rPr>
                        <a:t>01</a:t>
                      </a:r>
                      <a:endParaRPr lang="zh-CN" sz="2000" kern="100">
                        <a:effectLst/>
                        <a:latin typeface="Times New Roman" panose="02020603050405020304" pitchFamily="18" charset="0"/>
                        <a:ea typeface="宋体" panose="02010600030101010101" pitchFamily="2" charset="-122"/>
                      </a:endParaRPr>
                    </a:p>
                  </a:txBody>
                  <a:tcPr marL="64306" marR="64306" marT="0" marB="0"/>
                </a:tc>
              </a:tr>
              <a:tr h="299054">
                <a:tc vMerge="1">
                  <a:txBody>
                    <a:bodyPr/>
                    <a:lstStyle/>
                    <a:p>
                      <a:endParaRPr lang="zh-CN" altLang="en-US"/>
                    </a:p>
                  </a:txBody>
                  <a:tcPr/>
                </a:tc>
                <a:tc>
                  <a:txBody>
                    <a:bodyPr/>
                    <a:lstStyle/>
                    <a:p>
                      <a:pPr algn="just">
                        <a:lnSpc>
                          <a:spcPct val="150000"/>
                        </a:lnSpc>
                        <a:spcAft>
                          <a:spcPts val="0"/>
                        </a:spcAft>
                      </a:pPr>
                      <a:r>
                        <a:rPr lang="zh-CN" sz="1600" kern="100">
                          <a:effectLst/>
                        </a:rPr>
                        <a:t>软件设计说明</a:t>
                      </a:r>
                      <a:endParaRPr lang="zh-CN" sz="2000" kern="10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en-US" sz="1600" kern="100" dirty="0">
                          <a:effectLst/>
                        </a:rPr>
                        <a:t>02</a:t>
                      </a:r>
                      <a:endParaRPr lang="zh-CN" sz="2000" kern="100" dirty="0">
                        <a:effectLst/>
                        <a:latin typeface="Times New Roman" panose="02020603050405020304" pitchFamily="18" charset="0"/>
                        <a:ea typeface="宋体" panose="02010600030101010101" pitchFamily="2" charset="-122"/>
                      </a:endParaRPr>
                    </a:p>
                  </a:txBody>
                  <a:tcPr marL="64306" marR="64306" marT="0" marB="0"/>
                </a:tc>
              </a:tr>
              <a:tr h="299054">
                <a:tc vMerge="1">
                  <a:txBody>
                    <a:bodyPr/>
                    <a:lstStyle/>
                    <a:p>
                      <a:endParaRPr lang="zh-CN" altLang="en-US"/>
                    </a:p>
                  </a:txBody>
                  <a:tcPr/>
                </a:tc>
                <a:tc>
                  <a:txBody>
                    <a:bodyPr/>
                    <a:lstStyle/>
                    <a:p>
                      <a:pPr algn="just">
                        <a:lnSpc>
                          <a:spcPct val="150000"/>
                        </a:lnSpc>
                        <a:spcAft>
                          <a:spcPts val="0"/>
                        </a:spcAft>
                      </a:pPr>
                      <a:r>
                        <a:rPr lang="zh-CN" sz="1600" kern="100">
                          <a:effectLst/>
                        </a:rPr>
                        <a:t>软件测试报告</a:t>
                      </a:r>
                      <a:endParaRPr lang="zh-CN" sz="2000" kern="10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en-US" sz="1600" kern="100">
                          <a:effectLst/>
                        </a:rPr>
                        <a:t>03</a:t>
                      </a:r>
                      <a:endParaRPr lang="zh-CN" sz="2000" kern="100">
                        <a:effectLst/>
                        <a:latin typeface="Times New Roman" panose="02020603050405020304" pitchFamily="18" charset="0"/>
                        <a:ea typeface="宋体" panose="02010600030101010101" pitchFamily="2" charset="-122"/>
                      </a:endParaRPr>
                    </a:p>
                  </a:txBody>
                  <a:tcPr marL="64306" marR="64306" marT="0" marB="0"/>
                </a:tc>
              </a:tr>
              <a:tr h="299054">
                <a:tc vMerge="1">
                  <a:txBody>
                    <a:bodyPr/>
                    <a:lstStyle/>
                    <a:p>
                      <a:endParaRPr lang="zh-CN" altLang="en-US"/>
                    </a:p>
                  </a:txBody>
                  <a:tcPr/>
                </a:tc>
                <a:tc>
                  <a:txBody>
                    <a:bodyPr/>
                    <a:lstStyle/>
                    <a:p>
                      <a:pPr algn="just">
                        <a:lnSpc>
                          <a:spcPct val="150000"/>
                        </a:lnSpc>
                        <a:spcAft>
                          <a:spcPts val="0"/>
                        </a:spcAft>
                      </a:pPr>
                      <a:r>
                        <a:rPr lang="zh-CN" sz="1600" kern="100">
                          <a:effectLst/>
                        </a:rPr>
                        <a:t>软件用户手册</a:t>
                      </a:r>
                      <a:endParaRPr lang="zh-CN" sz="2000" kern="10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en-US" sz="1600" kern="100">
                          <a:effectLst/>
                        </a:rPr>
                        <a:t>04</a:t>
                      </a:r>
                      <a:endParaRPr lang="zh-CN" sz="2000" kern="100">
                        <a:effectLst/>
                        <a:latin typeface="Times New Roman" panose="02020603050405020304" pitchFamily="18" charset="0"/>
                        <a:ea typeface="宋体" panose="02010600030101010101" pitchFamily="2" charset="-122"/>
                      </a:endParaRPr>
                    </a:p>
                  </a:txBody>
                  <a:tcPr marL="64306" marR="64306" marT="0" marB="0"/>
                </a:tc>
              </a:tr>
              <a:tr h="299054">
                <a:tc vMerge="1">
                  <a:txBody>
                    <a:bodyPr/>
                    <a:lstStyle/>
                    <a:p>
                      <a:endParaRPr lang="zh-CN" altLang="en-US"/>
                    </a:p>
                  </a:txBody>
                  <a:tcPr/>
                </a:tc>
                <a:tc>
                  <a:txBody>
                    <a:bodyPr/>
                    <a:lstStyle/>
                    <a:p>
                      <a:pPr algn="just">
                        <a:lnSpc>
                          <a:spcPct val="150000"/>
                        </a:lnSpc>
                        <a:spcAft>
                          <a:spcPts val="0"/>
                        </a:spcAft>
                      </a:pPr>
                      <a:r>
                        <a:rPr lang="zh-CN" sz="1600" kern="100">
                          <a:effectLst/>
                        </a:rPr>
                        <a:t>综述报告</a:t>
                      </a:r>
                      <a:endParaRPr lang="zh-CN" sz="2000" kern="10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en-US" sz="1600" kern="100">
                          <a:effectLst/>
                        </a:rPr>
                        <a:t>09</a:t>
                      </a:r>
                      <a:endParaRPr lang="zh-CN" sz="2000" kern="100">
                        <a:effectLst/>
                        <a:latin typeface="Times New Roman" panose="02020603050405020304" pitchFamily="18" charset="0"/>
                        <a:ea typeface="宋体" panose="02010600030101010101" pitchFamily="2" charset="-122"/>
                      </a:endParaRPr>
                    </a:p>
                  </a:txBody>
                  <a:tcPr marL="64306" marR="64306" marT="0" marB="0"/>
                </a:tc>
              </a:tr>
              <a:tr h="299054">
                <a:tc vMerge="1">
                  <a:txBody>
                    <a:bodyPr/>
                    <a:lstStyle/>
                    <a:p>
                      <a:endParaRPr lang="zh-CN" altLang="en-US"/>
                    </a:p>
                  </a:txBody>
                  <a:tcPr/>
                </a:tc>
                <a:tc>
                  <a:txBody>
                    <a:bodyPr/>
                    <a:lstStyle/>
                    <a:p>
                      <a:pPr algn="just">
                        <a:lnSpc>
                          <a:spcPct val="150000"/>
                        </a:lnSpc>
                        <a:spcAft>
                          <a:spcPts val="0"/>
                        </a:spcAft>
                      </a:pPr>
                      <a:r>
                        <a:rPr lang="zh-CN" sz="1600" kern="100">
                          <a:effectLst/>
                        </a:rPr>
                        <a:t>其它文档</a:t>
                      </a:r>
                      <a:endParaRPr lang="zh-CN" sz="2000" kern="10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en-US" sz="1600" kern="100">
                          <a:effectLst/>
                        </a:rPr>
                        <a:t>00</a:t>
                      </a:r>
                      <a:endParaRPr lang="zh-CN" sz="2000" kern="100">
                        <a:effectLst/>
                        <a:latin typeface="Times New Roman" panose="02020603050405020304" pitchFamily="18" charset="0"/>
                        <a:ea typeface="宋体" panose="02010600030101010101" pitchFamily="2" charset="-122"/>
                      </a:endParaRPr>
                    </a:p>
                  </a:txBody>
                  <a:tcPr marL="64306" marR="64306" marT="0" marB="0"/>
                </a:tc>
              </a:tr>
              <a:tr h="1196218">
                <a:tc>
                  <a:txBody>
                    <a:bodyPr/>
                    <a:lstStyle/>
                    <a:p>
                      <a:pPr algn="ctr">
                        <a:lnSpc>
                          <a:spcPct val="150000"/>
                        </a:lnSpc>
                        <a:spcAft>
                          <a:spcPts val="0"/>
                        </a:spcAft>
                      </a:pPr>
                      <a:r>
                        <a:rPr lang="en-US" sz="1600" kern="100">
                          <a:effectLst/>
                        </a:rPr>
                        <a:t>2</a:t>
                      </a:r>
                      <a:r>
                        <a:rPr lang="zh-CN" sz="1600" kern="100">
                          <a:effectLst/>
                        </a:rPr>
                        <a:t>位</a:t>
                      </a:r>
                      <a:r>
                        <a:rPr lang="en-US" sz="1600" kern="100">
                          <a:effectLst/>
                        </a:rPr>
                        <a:t/>
                      </a:r>
                      <a:br>
                        <a:rPr lang="en-US" sz="1600" kern="100">
                          <a:effectLst/>
                        </a:rPr>
                      </a:br>
                      <a:r>
                        <a:rPr lang="zh-CN" sz="1600" kern="100">
                          <a:effectLst/>
                        </a:rPr>
                        <a:t>子文档编号</a:t>
                      </a:r>
                      <a:endParaRPr lang="zh-CN" sz="2000" kern="100">
                        <a:effectLst/>
                        <a:latin typeface="Times New Roman" panose="02020603050405020304" pitchFamily="18" charset="0"/>
                        <a:ea typeface="宋体" panose="02010600030101010101" pitchFamily="2" charset="-122"/>
                      </a:endParaRPr>
                    </a:p>
                  </a:txBody>
                  <a:tcPr marL="64306" marR="64306" marT="0" marB="0" anchor="ctr"/>
                </a:tc>
                <a:tc gridSpan="2">
                  <a:txBody>
                    <a:bodyPr/>
                    <a:lstStyle/>
                    <a:p>
                      <a:pPr algn="just">
                        <a:lnSpc>
                          <a:spcPct val="150000"/>
                        </a:lnSpc>
                        <a:spcAft>
                          <a:spcPts val="0"/>
                        </a:spcAft>
                      </a:pPr>
                      <a:r>
                        <a:rPr lang="zh-CN" sz="1600" kern="100" dirty="0">
                          <a:effectLst/>
                        </a:rPr>
                        <a:t>如果上述几类文档仅为一份，则该编号为</a:t>
                      </a:r>
                      <a:r>
                        <a:rPr lang="en-US" sz="1600" kern="100" dirty="0">
                          <a:effectLst/>
                        </a:rPr>
                        <a:t>00</a:t>
                      </a:r>
                      <a:r>
                        <a:rPr lang="zh-CN" sz="1600" kern="100" dirty="0">
                          <a:effectLst/>
                        </a:rPr>
                        <a:t>；如果细分为多个子文档，则按照</a:t>
                      </a:r>
                      <a:r>
                        <a:rPr lang="en-US" sz="1600" kern="100" dirty="0">
                          <a:effectLst/>
                        </a:rPr>
                        <a:t>01~99</a:t>
                      </a:r>
                      <a:r>
                        <a:rPr lang="zh-CN" sz="1600" kern="100" dirty="0">
                          <a:effectLst/>
                        </a:rPr>
                        <a:t>的顺序为子文档编号</a:t>
                      </a:r>
                      <a:endParaRPr lang="zh-CN" sz="2000" kern="100" dirty="0">
                        <a:effectLst/>
                        <a:latin typeface="Times New Roman" panose="02020603050405020304" pitchFamily="18" charset="0"/>
                        <a:ea typeface="宋体" panose="02010600030101010101" pitchFamily="2" charset="-122"/>
                      </a:endParaRPr>
                    </a:p>
                  </a:txBody>
                  <a:tcPr marL="64306" marR="64306" marT="0" marB="0"/>
                </a:tc>
                <a:tc hMerge="1">
                  <a:txBody>
                    <a:bodyPr/>
                    <a:lstStyle/>
                    <a:p>
                      <a:endParaRPr lang="zh-CN" altLang="en-US"/>
                    </a:p>
                  </a:txBody>
                  <a:tcPr/>
                </a:tc>
              </a:tr>
            </a:tbl>
          </a:graphicData>
        </a:graphic>
      </p:graphicFrame>
    </p:spTree>
    <p:extLst>
      <p:ext uri="{BB962C8B-B14F-4D97-AF65-F5344CB8AC3E}">
        <p14:creationId xmlns:p14="http://schemas.microsoft.com/office/powerpoint/2010/main" val="408115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数据需求</a:t>
            </a:r>
            <a:endParaRPr lang="zh-CN" altLang="en-US" dirty="0"/>
          </a:p>
        </p:txBody>
      </p:sp>
      <p:sp>
        <p:nvSpPr>
          <p:cNvPr id="5" name="内容占位符 4"/>
          <p:cNvSpPr>
            <a:spLocks noGrp="1"/>
          </p:cNvSpPr>
          <p:nvPr>
            <p:ph idx="1"/>
          </p:nvPr>
        </p:nvSpPr>
        <p:spPr/>
        <p:txBody>
          <a:bodyPr>
            <a:normAutofit/>
          </a:bodyPr>
          <a:lstStyle/>
          <a:p>
            <a:r>
              <a:rPr lang="zh-CN" altLang="zh-CN" sz="2400" dirty="0" smtClean="0"/>
              <a:t>描述</a:t>
            </a:r>
            <a:r>
              <a:rPr lang="zh-CN" altLang="zh-CN" sz="2400" dirty="0"/>
              <a:t>该系统所涉及的数据实体。以</a:t>
            </a:r>
            <a:r>
              <a:rPr lang="en-US" altLang="zh-CN" sz="2400" dirty="0"/>
              <a:t>ER</a:t>
            </a:r>
            <a:r>
              <a:rPr lang="zh-CN" altLang="zh-CN" sz="2400" dirty="0"/>
              <a:t>图的方式给出基本的数据实体以及关系，再针对每个数据实体的数据项进行展开介绍。</a:t>
            </a:r>
            <a:r>
              <a:rPr lang="en-US" altLang="zh-CN" sz="2400" dirty="0"/>
              <a:t>ER</a:t>
            </a:r>
            <a:r>
              <a:rPr lang="zh-CN" altLang="zh-CN" sz="2400" dirty="0"/>
              <a:t>图需要借助</a:t>
            </a:r>
            <a:r>
              <a:rPr lang="en-US" altLang="zh-CN" sz="2400" dirty="0"/>
              <a:t>Visio</a:t>
            </a:r>
            <a:r>
              <a:rPr lang="zh-CN" altLang="zh-CN" sz="2400" dirty="0"/>
              <a:t>等作图工具进行展示</a:t>
            </a:r>
            <a:r>
              <a:rPr lang="zh-CN" altLang="zh-CN" sz="2400" dirty="0" smtClean="0"/>
              <a:t>。</a:t>
            </a:r>
            <a:endParaRPr lang="en-US" altLang="zh-CN" sz="2400" dirty="0" smtClean="0"/>
          </a:p>
          <a:p>
            <a:r>
              <a:rPr lang="zh-CN" altLang="en-US" sz="2400" dirty="0" smtClean="0"/>
              <a:t>数据建模：定义数据对象、描述数据属性、建立数据关系</a:t>
            </a:r>
            <a:endParaRPr lang="en-US" altLang="zh-CN" sz="2400" dirty="0"/>
          </a:p>
          <a:p>
            <a:pPr lvl="1"/>
            <a:r>
              <a:rPr lang="en-US" altLang="zh-CN" sz="2000" dirty="0" smtClean="0"/>
              <a:t>E-R</a:t>
            </a:r>
            <a:r>
              <a:rPr lang="zh-CN" altLang="en-US" sz="2000" dirty="0" smtClean="0"/>
              <a:t>图</a:t>
            </a:r>
            <a:endParaRPr lang="en-US" altLang="zh-CN" sz="2000" dirty="0"/>
          </a:p>
          <a:p>
            <a:pPr lvl="1"/>
            <a:r>
              <a:rPr lang="zh-CN" altLang="en-US" sz="2000" dirty="0" smtClean="0"/>
              <a:t>数据字典</a:t>
            </a:r>
            <a:endParaRPr lang="en-US" altLang="zh-CN" sz="2000" dirty="0" smtClean="0"/>
          </a:p>
          <a:p>
            <a:pPr lvl="1"/>
            <a:endParaRPr lang="zh-CN" altLang="en-US" sz="2000" dirty="0"/>
          </a:p>
        </p:txBody>
      </p:sp>
    </p:spTree>
    <p:extLst>
      <p:ext uri="{BB962C8B-B14F-4D97-AF65-F5344CB8AC3E}">
        <p14:creationId xmlns:p14="http://schemas.microsoft.com/office/powerpoint/2010/main" val="283826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非功能需求</a:t>
            </a:r>
            <a:endParaRPr lang="zh-CN" altLang="en-US" dirty="0"/>
          </a:p>
        </p:txBody>
      </p:sp>
      <p:sp>
        <p:nvSpPr>
          <p:cNvPr id="3" name="内容占位符 2"/>
          <p:cNvSpPr>
            <a:spLocks noGrp="1"/>
          </p:cNvSpPr>
          <p:nvPr>
            <p:ph idx="1"/>
          </p:nvPr>
        </p:nvSpPr>
        <p:spPr/>
        <p:txBody>
          <a:bodyPr>
            <a:normAutofit/>
          </a:bodyPr>
          <a:lstStyle/>
          <a:p>
            <a:r>
              <a:rPr lang="zh-CN" altLang="en-US" sz="2400" dirty="0"/>
              <a:t>需求分析人员最容易忽略的部分就是非功能需求。非功能需求更加靠近的是技术，是设计，是实现，是架构师关注的</a:t>
            </a:r>
            <a:r>
              <a:rPr lang="zh-CN" altLang="en-US" sz="2400" dirty="0" smtClean="0"/>
              <a:t>内容。</a:t>
            </a:r>
            <a:endParaRPr lang="en-US" altLang="zh-CN" sz="2400" dirty="0" smtClean="0"/>
          </a:p>
          <a:p>
            <a:r>
              <a:rPr lang="zh-CN" altLang="zh-CN" sz="2400" dirty="0"/>
              <a:t>系统的性能、可靠性、可扩展性、易用性、安全性</a:t>
            </a:r>
            <a:r>
              <a:rPr lang="zh-CN" altLang="zh-CN" sz="2400" dirty="0" smtClean="0"/>
              <a:t>等</a:t>
            </a:r>
            <a:r>
              <a:rPr lang="zh-CN" altLang="en-US" sz="2400" dirty="0" smtClean="0"/>
              <a:t>。</a:t>
            </a:r>
            <a:endParaRPr lang="zh-CN" altLang="en-US" sz="2400" dirty="0"/>
          </a:p>
        </p:txBody>
      </p:sp>
    </p:spTree>
    <p:extLst>
      <p:ext uri="{BB962C8B-B14F-4D97-AF65-F5344CB8AC3E}">
        <p14:creationId xmlns:p14="http://schemas.microsoft.com/office/powerpoint/2010/main" val="203949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功能需求（重点）</a:t>
            </a:r>
          </a:p>
        </p:txBody>
      </p:sp>
      <p:sp>
        <p:nvSpPr>
          <p:cNvPr id="3" name="内容占位符 2"/>
          <p:cNvSpPr>
            <a:spLocks noGrp="1"/>
          </p:cNvSpPr>
          <p:nvPr>
            <p:ph idx="1"/>
          </p:nvPr>
        </p:nvSpPr>
        <p:spPr/>
        <p:txBody>
          <a:bodyPr>
            <a:normAutofit/>
          </a:bodyPr>
          <a:lstStyle/>
          <a:p>
            <a:r>
              <a:rPr lang="zh-CN" altLang="en-US" sz="2400" dirty="0" smtClean="0"/>
              <a:t>大家用的比较多的建模方式：</a:t>
            </a:r>
            <a:endParaRPr lang="en-US" altLang="zh-CN" sz="2400" dirty="0" smtClean="0"/>
          </a:p>
          <a:p>
            <a:pPr lvl="1"/>
            <a:r>
              <a:rPr lang="zh-CN" altLang="en-US" sz="2000" dirty="0"/>
              <a:t>用例图</a:t>
            </a:r>
            <a:endParaRPr lang="en-US" altLang="zh-CN" sz="2000" dirty="0"/>
          </a:p>
          <a:p>
            <a:pPr lvl="1"/>
            <a:r>
              <a:rPr lang="zh-CN" altLang="en-US" sz="2000" dirty="0"/>
              <a:t>用例说明</a:t>
            </a:r>
            <a:endParaRPr lang="en-US" altLang="zh-CN" sz="2000" dirty="0"/>
          </a:p>
          <a:p>
            <a:r>
              <a:rPr lang="zh-CN" altLang="en-US" sz="2400" dirty="0" smtClean="0"/>
              <a:t>另外可用</a:t>
            </a:r>
            <a:endParaRPr lang="en-US" altLang="zh-CN" sz="2400" dirty="0"/>
          </a:p>
          <a:p>
            <a:pPr lvl="1"/>
            <a:r>
              <a:rPr lang="zh-CN" altLang="en-US" sz="2000" dirty="0"/>
              <a:t>数据流图</a:t>
            </a:r>
            <a:endParaRPr lang="en-US" altLang="zh-CN" sz="2000" dirty="0"/>
          </a:p>
          <a:p>
            <a:pPr lvl="1"/>
            <a:r>
              <a:rPr lang="zh-CN" altLang="en-US" sz="2000" dirty="0"/>
              <a:t>控制流</a:t>
            </a:r>
            <a:r>
              <a:rPr lang="zh-CN" altLang="en-US" sz="2000" dirty="0" smtClean="0"/>
              <a:t>图</a:t>
            </a:r>
            <a:endParaRPr lang="en-US" altLang="zh-CN" sz="2000" dirty="0" smtClean="0"/>
          </a:p>
          <a:p>
            <a:pPr lvl="1"/>
            <a:r>
              <a:rPr lang="zh-CN" altLang="en-US" sz="2000" dirty="0" smtClean="0"/>
              <a:t>类图</a:t>
            </a:r>
            <a:endParaRPr lang="en-US" altLang="zh-CN" sz="2000" dirty="0" smtClean="0"/>
          </a:p>
          <a:p>
            <a:pPr lvl="1"/>
            <a:r>
              <a:rPr lang="zh-CN" altLang="en-US" sz="2000" dirty="0" smtClean="0"/>
              <a:t>状态图</a:t>
            </a:r>
            <a:endParaRPr lang="en-US" altLang="zh-CN" sz="2000" dirty="0" smtClean="0"/>
          </a:p>
          <a:p>
            <a:pPr lvl="1"/>
            <a:r>
              <a:rPr lang="zh-CN" altLang="en-US" sz="2000" dirty="0" smtClean="0"/>
              <a:t>时序图</a:t>
            </a:r>
            <a:endParaRPr lang="zh-CN" altLang="en-US" sz="2000" dirty="0"/>
          </a:p>
        </p:txBody>
      </p:sp>
      <p:sp>
        <p:nvSpPr>
          <p:cNvPr id="4" name="右大括号 3"/>
          <p:cNvSpPr/>
          <p:nvPr/>
        </p:nvSpPr>
        <p:spPr>
          <a:xfrm>
            <a:off x="2951747" y="4443663"/>
            <a:ext cx="352927" cy="94648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 name="右大括号 4"/>
          <p:cNvSpPr/>
          <p:nvPr/>
        </p:nvSpPr>
        <p:spPr>
          <a:xfrm>
            <a:off x="3015915" y="2544599"/>
            <a:ext cx="288759" cy="59965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 name="右大括号 5"/>
          <p:cNvSpPr/>
          <p:nvPr/>
        </p:nvSpPr>
        <p:spPr>
          <a:xfrm>
            <a:off x="2727156" y="3699630"/>
            <a:ext cx="288759" cy="59965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文本框 7"/>
          <p:cNvSpPr txBox="1"/>
          <p:nvPr/>
        </p:nvSpPr>
        <p:spPr>
          <a:xfrm>
            <a:off x="3304674" y="2544599"/>
            <a:ext cx="1764631" cy="646331"/>
          </a:xfrm>
          <a:prstGeom prst="rect">
            <a:avLst/>
          </a:prstGeom>
          <a:noFill/>
        </p:spPr>
        <p:txBody>
          <a:bodyPr wrap="square" rtlCol="0">
            <a:spAutoFit/>
          </a:bodyPr>
          <a:lstStyle/>
          <a:p>
            <a:r>
              <a:rPr lang="zh-CN" altLang="en-US" dirty="0" smtClean="0"/>
              <a:t>面向对象、结构化均可</a:t>
            </a:r>
            <a:endParaRPr lang="zh-CN" altLang="en-US" dirty="0"/>
          </a:p>
        </p:txBody>
      </p:sp>
      <p:sp>
        <p:nvSpPr>
          <p:cNvPr id="9" name="文本框 8"/>
          <p:cNvSpPr txBox="1"/>
          <p:nvPr/>
        </p:nvSpPr>
        <p:spPr>
          <a:xfrm>
            <a:off x="3015915" y="3802762"/>
            <a:ext cx="1764631" cy="369332"/>
          </a:xfrm>
          <a:prstGeom prst="rect">
            <a:avLst/>
          </a:prstGeom>
          <a:noFill/>
        </p:spPr>
        <p:txBody>
          <a:bodyPr wrap="square" rtlCol="0">
            <a:spAutoFit/>
          </a:bodyPr>
          <a:lstStyle/>
          <a:p>
            <a:r>
              <a:rPr lang="zh-CN" altLang="en-US" dirty="0" smtClean="0"/>
              <a:t>结构化设计</a:t>
            </a:r>
            <a:endParaRPr lang="zh-CN" altLang="en-US" dirty="0"/>
          </a:p>
        </p:txBody>
      </p:sp>
      <p:sp>
        <p:nvSpPr>
          <p:cNvPr id="10" name="文本框 9"/>
          <p:cNvSpPr txBox="1"/>
          <p:nvPr/>
        </p:nvSpPr>
        <p:spPr>
          <a:xfrm>
            <a:off x="3304674" y="4732239"/>
            <a:ext cx="1941094" cy="369332"/>
          </a:xfrm>
          <a:prstGeom prst="rect">
            <a:avLst/>
          </a:prstGeom>
          <a:noFill/>
        </p:spPr>
        <p:txBody>
          <a:bodyPr wrap="square" rtlCol="0">
            <a:spAutoFit/>
          </a:bodyPr>
          <a:lstStyle/>
          <a:p>
            <a:r>
              <a:rPr lang="zh-CN" altLang="en-US" dirty="0" smtClean="0"/>
              <a:t>面向对象</a:t>
            </a:r>
            <a:endParaRPr lang="zh-CN" altLang="en-US" dirty="0"/>
          </a:p>
        </p:txBody>
      </p:sp>
    </p:spTree>
    <p:extLst>
      <p:ext uri="{BB962C8B-B14F-4D97-AF65-F5344CB8AC3E}">
        <p14:creationId xmlns:p14="http://schemas.microsoft.com/office/powerpoint/2010/main" val="351798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功能需求（重点）</a:t>
            </a:r>
          </a:p>
        </p:txBody>
      </p:sp>
      <p:sp>
        <p:nvSpPr>
          <p:cNvPr id="3" name="内容占位符 2"/>
          <p:cNvSpPr>
            <a:spLocks noGrp="1"/>
          </p:cNvSpPr>
          <p:nvPr>
            <p:ph idx="1"/>
          </p:nvPr>
        </p:nvSpPr>
        <p:spPr/>
        <p:txBody>
          <a:bodyPr>
            <a:normAutofit/>
          </a:bodyPr>
          <a:lstStyle/>
          <a:p>
            <a:r>
              <a:rPr lang="zh-CN" altLang="en-US" sz="2400" dirty="0" smtClean="0"/>
              <a:t>对于类图的一些建议：</a:t>
            </a:r>
            <a:endParaRPr lang="en-US" altLang="zh-CN" sz="2400" dirty="0" smtClean="0"/>
          </a:p>
          <a:p>
            <a:pPr lvl="1"/>
            <a:r>
              <a:rPr lang="zh-CN" altLang="en-US" sz="2000" dirty="0" smtClean="0"/>
              <a:t>并非设计阶段独有</a:t>
            </a:r>
            <a:endParaRPr lang="en-US" altLang="zh-CN" sz="2000" dirty="0" smtClean="0"/>
          </a:p>
          <a:p>
            <a:pPr lvl="1"/>
            <a:r>
              <a:rPr lang="zh-CN" altLang="en-US" sz="2000" dirty="0" smtClean="0"/>
              <a:t>不要试图在初始阶段就使用所有的符号。首先从简单的概念开始，逐步求精。</a:t>
            </a:r>
            <a:endParaRPr lang="en-US" altLang="zh-CN" sz="2000" dirty="0" smtClean="0"/>
          </a:p>
          <a:p>
            <a:pPr lvl="1"/>
            <a:r>
              <a:rPr lang="zh-CN" altLang="en-US" sz="2000" dirty="0" smtClean="0"/>
              <a:t>在不同的开发阶段，应该使用不同的观点（也适用于状态图、顺序图等）</a:t>
            </a:r>
            <a:endParaRPr lang="en-US" altLang="zh-CN" sz="2000" dirty="0" smtClean="0"/>
          </a:p>
          <a:p>
            <a:pPr lvl="2"/>
            <a:r>
              <a:rPr lang="en-US" altLang="zh-CN" sz="1800" dirty="0" smtClean="0"/>
              <a:t>1</a:t>
            </a:r>
            <a:r>
              <a:rPr lang="zh-CN" altLang="en-US" sz="1800" dirty="0" smtClean="0"/>
              <a:t>）概念层</a:t>
            </a:r>
            <a:endParaRPr lang="en-US" altLang="zh-CN" sz="1800" dirty="0" smtClean="0"/>
          </a:p>
          <a:p>
            <a:pPr lvl="2"/>
            <a:r>
              <a:rPr lang="en-US" altLang="zh-CN" sz="1800" dirty="0" smtClean="0"/>
              <a:t>2</a:t>
            </a:r>
            <a:r>
              <a:rPr lang="zh-CN" altLang="en-US" sz="1800" dirty="0" smtClean="0"/>
              <a:t>）说明层</a:t>
            </a:r>
            <a:endParaRPr lang="en-US" altLang="zh-CN" sz="1800" dirty="0" smtClean="0"/>
          </a:p>
          <a:p>
            <a:pPr lvl="2"/>
            <a:r>
              <a:rPr lang="en-US" altLang="zh-CN" sz="1800" dirty="0" smtClean="0"/>
              <a:t>3</a:t>
            </a:r>
            <a:r>
              <a:rPr lang="zh-CN" altLang="en-US" sz="1800" dirty="0" smtClean="0"/>
              <a:t>）实现层</a:t>
            </a:r>
            <a:endParaRPr lang="zh-CN" altLang="en-US" sz="1800" dirty="0"/>
          </a:p>
        </p:txBody>
      </p:sp>
    </p:spTree>
    <p:extLst>
      <p:ext uri="{BB962C8B-B14F-4D97-AF65-F5344CB8AC3E}">
        <p14:creationId xmlns:p14="http://schemas.microsoft.com/office/powerpoint/2010/main" val="3417601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木头类型">
  <a:themeElements>
    <a:clrScheme name="木头类型">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木头类型">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木头类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TM02900722[[fn=离子会议室]]</Template>
  <TotalTime>1723</TotalTime>
  <Words>1150</Words>
  <Application>Microsoft Office PowerPoint</Application>
  <PresentationFormat>宽屏</PresentationFormat>
  <Paragraphs>197</Paragraphs>
  <Slides>38</Slides>
  <Notes>25</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38</vt:i4>
      </vt:variant>
    </vt:vector>
  </HeadingPairs>
  <TitlesOfParts>
    <vt:vector size="52" baseType="lpstr">
      <vt:lpstr>黑体</vt:lpstr>
      <vt:lpstr>宋体</vt:lpstr>
      <vt:lpstr>微软雅黑</vt:lpstr>
      <vt:lpstr>Arial</vt:lpstr>
      <vt:lpstr>Arial Black</vt:lpstr>
      <vt:lpstr>Calibri</vt:lpstr>
      <vt:lpstr>Calibri Light</vt:lpstr>
      <vt:lpstr>Times New Roman</vt:lpstr>
      <vt:lpstr>Wingdings</vt:lpstr>
      <vt:lpstr>Wingdings 2</vt:lpstr>
      <vt:lpstr>HDOfficeLightV0</vt:lpstr>
      <vt:lpstr>1_HDOfficeLightV0</vt:lpstr>
      <vt:lpstr>2_HDOfficeLightV0</vt:lpstr>
      <vt:lpstr>木头类型</vt:lpstr>
      <vt:lpstr>第二次作业讲评</vt:lpstr>
      <vt:lpstr>目录</vt:lpstr>
      <vt:lpstr>需求规格说明书概述</vt:lpstr>
      <vt:lpstr>需求规格说明书概述</vt:lpstr>
      <vt:lpstr>标识的写法</vt:lpstr>
      <vt:lpstr>数据需求</vt:lpstr>
      <vt:lpstr>非功能需求</vt:lpstr>
      <vt:lpstr>功能需求（重点）</vt:lpstr>
      <vt:lpstr>功能需求（重点）</vt:lpstr>
      <vt:lpstr>功能需求（重点）</vt:lpstr>
      <vt:lpstr>功能需求（重点）</vt:lpstr>
      <vt:lpstr>功能需求（重点）</vt:lpstr>
      <vt:lpstr>功能需求（重点）</vt:lpstr>
      <vt:lpstr>功能需求（重点）</vt:lpstr>
      <vt:lpstr>功能需求（重点）</vt:lpstr>
      <vt:lpstr>功能需求（重点）</vt:lpstr>
      <vt:lpstr>描述用例模型</vt:lpstr>
      <vt:lpstr>RUCM举例</vt:lpstr>
      <vt:lpstr>大作业案例分析讲评</vt:lpstr>
      <vt:lpstr>标识问题</vt:lpstr>
      <vt:lpstr>标识问题</vt:lpstr>
      <vt:lpstr>标识问题</vt:lpstr>
      <vt:lpstr>术语问题</vt:lpstr>
      <vt:lpstr>术语问题</vt:lpstr>
      <vt:lpstr>用例图问题</vt:lpstr>
      <vt:lpstr>用例图问题</vt:lpstr>
      <vt:lpstr>用例图问题</vt:lpstr>
      <vt:lpstr>用例图问题</vt:lpstr>
      <vt:lpstr>用例图问题</vt:lpstr>
      <vt:lpstr>用例图问题</vt:lpstr>
      <vt:lpstr>用例描述问题</vt:lpstr>
      <vt:lpstr>用例描述问题</vt:lpstr>
      <vt:lpstr>用例描述问题</vt:lpstr>
      <vt:lpstr>数据需求问题</vt:lpstr>
      <vt:lpstr>数据需求问题</vt:lpstr>
      <vt:lpstr>数据需求问题</vt:lpstr>
      <vt:lpstr>用户界面问题</vt:lpstr>
      <vt:lpstr>其它</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第二次作业讲评</dc:title>
  <dc:creator>程元启</dc:creator>
  <cp:lastModifiedBy>程元启</cp:lastModifiedBy>
  <cp:revision>39</cp:revision>
  <dcterms:created xsi:type="dcterms:W3CDTF">2015-12-11T15:21:10Z</dcterms:created>
  <dcterms:modified xsi:type="dcterms:W3CDTF">2015-12-15T07:59:55Z</dcterms:modified>
</cp:coreProperties>
</file>