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6" r:id="rId19"/>
    <p:sldId id="277" r:id="rId20"/>
    <p:sldId id="278" r:id="rId21"/>
    <p:sldId id="279" r:id="rId22"/>
    <p:sldId id="280" r:id="rId23"/>
    <p:sldId id="287" r:id="rId24"/>
    <p:sldId id="281" r:id="rId25"/>
    <p:sldId id="289" r:id="rId26"/>
    <p:sldId id="288" r:id="rId27"/>
    <p:sldId id="282" r:id="rId28"/>
    <p:sldId id="286" r:id="rId29"/>
    <p:sldId id="28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8457" autoAdjust="0"/>
  </p:normalViewPr>
  <p:slideViewPr>
    <p:cSldViewPr snapToGrid="0">
      <p:cViewPr varScale="1">
        <p:scale>
          <a:sx n="72" d="100"/>
          <a:sy n="72"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C4999-39E7-4BD7-B3CC-148BFB3A0924}" type="datetimeFigureOut">
              <a:rPr lang="zh-CN" altLang="en-US" smtClean="0"/>
              <a:t>2016/1/5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FDC31-1D24-411E-9BFB-DCCF1B7B158A}" type="slidenum">
              <a:rPr lang="zh-CN" altLang="en-US" smtClean="0"/>
              <a:t>‹#›</a:t>
            </a:fld>
            <a:endParaRPr lang="zh-CN" altLang="en-US"/>
          </a:p>
        </p:txBody>
      </p:sp>
    </p:spTree>
    <p:extLst>
      <p:ext uri="{BB962C8B-B14F-4D97-AF65-F5344CB8AC3E}">
        <p14:creationId xmlns:p14="http://schemas.microsoft.com/office/powerpoint/2010/main" val="34626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，讲解文档的整体结构，整个文档的构思，以及文档需要完成到什么标准</a:t>
            </a:r>
            <a:endParaRPr lang="en-US" altLang="zh-CN" dirty="0" smtClean="0"/>
          </a:p>
          <a:p>
            <a:r>
              <a:rPr lang="en-US" altLang="zh-CN" dirty="0" smtClean="0"/>
              <a:t>2</a:t>
            </a:r>
            <a:r>
              <a:rPr lang="zh-CN" altLang="en-US" dirty="0" smtClean="0"/>
              <a:t>，单电梯调度模型讲解面向对象设计方法的设计文档需要有的内容</a:t>
            </a:r>
            <a:endParaRPr lang="en-US" altLang="zh-CN" dirty="0" smtClean="0"/>
          </a:p>
          <a:p>
            <a:r>
              <a:rPr lang="en-US" altLang="zh-CN" dirty="0" smtClean="0"/>
              <a:t>3</a:t>
            </a:r>
            <a:r>
              <a:rPr lang="zh-CN" altLang="en-US" dirty="0" smtClean="0"/>
              <a:t>，对设计文档的作业进行讲评</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a:t>
            </a:fld>
            <a:endParaRPr lang="zh-CN" altLang="en-US"/>
          </a:p>
        </p:txBody>
      </p:sp>
    </p:spTree>
    <p:extLst>
      <p:ext uri="{BB962C8B-B14F-4D97-AF65-F5344CB8AC3E}">
        <p14:creationId xmlns:p14="http://schemas.microsoft.com/office/powerpoint/2010/main" val="389049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电梯调度的时序图，这只是其中的一小部分，可以不用描述的这么详细，但是需要突出你所划分的各个模块（构件），以及各个模块之间的交互。</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11</a:t>
            </a:fld>
            <a:endParaRPr lang="zh-CN" altLang="en-US"/>
          </a:p>
        </p:txBody>
      </p:sp>
    </p:spTree>
    <p:extLst>
      <p:ext uri="{BB962C8B-B14F-4D97-AF65-F5344CB8AC3E}">
        <p14:creationId xmlns:p14="http://schemas.microsoft.com/office/powerpoint/2010/main" val="354718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第七章的详细设计需要对各个模块进行展开</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包括模块概述、模块的接口说明（即输入、输出）、以及内部结构设计。</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中内部结构又可以考虑从静态、动态结构两个方面阐述；静态结构应给出该模块（构件）的类结构（类图），动态结构应给出该模块关键业务流程的交互模型（顺序图），还可根据实际情况给出状态图（某个构件或对象的状态迁移）和活动图（某个算法的实现流程）等内容。</a:t>
            </a:r>
          </a:p>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12</a:t>
            </a:fld>
            <a:endParaRPr lang="zh-CN" altLang="en-US"/>
          </a:p>
        </p:txBody>
      </p:sp>
    </p:spTree>
    <p:extLst>
      <p:ext uri="{BB962C8B-B14F-4D97-AF65-F5344CB8AC3E}">
        <p14:creationId xmlns:p14="http://schemas.microsoft.com/office/powerpoint/2010/main" val="375782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给出系统总体结构中所涉及的关键问题的设计决策和解决思路。</a:t>
            </a:r>
          </a:p>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13</a:t>
            </a:fld>
            <a:endParaRPr lang="zh-CN" altLang="en-US"/>
          </a:p>
        </p:txBody>
      </p:sp>
    </p:spTree>
    <p:extLst>
      <p:ext uri="{BB962C8B-B14F-4D97-AF65-F5344CB8AC3E}">
        <p14:creationId xmlns:p14="http://schemas.microsoft.com/office/powerpoint/2010/main" val="262740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这是一种好的表示方式</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14</a:t>
            </a:fld>
            <a:endParaRPr lang="zh-CN" altLang="en-US"/>
          </a:p>
        </p:txBody>
      </p:sp>
    </p:spTree>
    <p:extLst>
      <p:ext uri="{BB962C8B-B14F-4D97-AF65-F5344CB8AC3E}">
        <p14:creationId xmlns:p14="http://schemas.microsoft.com/office/powerpoint/2010/main" val="203159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，有的小组详细设计模块只有简单的类图，模块内部怎么实现的没有表示出来。</a:t>
            </a:r>
            <a:endParaRPr lang="en-US" altLang="zh-CN" dirty="0" smtClean="0"/>
          </a:p>
          <a:p>
            <a:r>
              <a:rPr lang="en-US" altLang="zh-CN" dirty="0" smtClean="0"/>
              <a:t>2</a:t>
            </a:r>
            <a:r>
              <a:rPr lang="zh-CN" altLang="en-US" dirty="0" smtClean="0"/>
              <a:t>，既然模块比较不好表示，更应该进行细粒度的划分，这样才能够表示清楚。</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15</a:t>
            </a:fld>
            <a:endParaRPr lang="zh-CN" altLang="en-US"/>
          </a:p>
        </p:txBody>
      </p:sp>
    </p:spTree>
    <p:extLst>
      <p:ext uri="{BB962C8B-B14F-4D97-AF65-F5344CB8AC3E}">
        <p14:creationId xmlns:p14="http://schemas.microsoft.com/office/powerpoint/2010/main" val="1838363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，有的小组详细设计模块只有简单的类图，模块内部怎么实现的没有表示出来</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16</a:t>
            </a:fld>
            <a:endParaRPr lang="zh-CN" altLang="en-US"/>
          </a:p>
        </p:txBody>
      </p:sp>
    </p:spTree>
    <p:extLst>
      <p:ext uri="{BB962C8B-B14F-4D97-AF65-F5344CB8AC3E}">
        <p14:creationId xmlns:p14="http://schemas.microsoft.com/office/powerpoint/2010/main" val="132265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20</a:t>
            </a:fld>
            <a:endParaRPr lang="zh-CN" altLang="en-US"/>
          </a:p>
        </p:txBody>
      </p:sp>
    </p:spTree>
    <p:extLst>
      <p:ext uri="{BB962C8B-B14F-4D97-AF65-F5344CB8AC3E}">
        <p14:creationId xmlns:p14="http://schemas.microsoft.com/office/powerpoint/2010/main" val="4049814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21</a:t>
            </a:fld>
            <a:endParaRPr lang="zh-CN" altLang="en-US"/>
          </a:p>
        </p:txBody>
      </p:sp>
    </p:spTree>
    <p:extLst>
      <p:ext uri="{BB962C8B-B14F-4D97-AF65-F5344CB8AC3E}">
        <p14:creationId xmlns:p14="http://schemas.microsoft.com/office/powerpoint/2010/main" val="294227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 设备资源、人力资源、时间资源</a:t>
            </a:r>
            <a:endParaRPr lang="en-US" altLang="zh-CN" dirty="0" smtClean="0"/>
          </a:p>
          <a:p>
            <a:pPr lvl="0"/>
            <a:r>
              <a:rPr lang="zh-CN" altLang="en-US" dirty="0" smtClean="0"/>
              <a:t>测试资料：</a:t>
            </a:r>
            <a:r>
              <a:rPr lang="zh-CN" altLang="zh-CN" sz="1200" kern="1200" dirty="0" smtClean="0">
                <a:solidFill>
                  <a:schemeClr val="tx1"/>
                </a:solidFill>
                <a:effectLst/>
                <a:latin typeface="+mn-lt"/>
                <a:ea typeface="+mn-ea"/>
                <a:cs typeface="+mn-cs"/>
              </a:rPr>
              <a:t>有关本项任务的文件；被测试程序及其所在的媒体；测试的输入和输出举例；有关控制此项测试的方法、过程的图表。</a:t>
            </a:r>
          </a:p>
          <a:p>
            <a:r>
              <a:rPr lang="zh-CN" altLang="en-US" dirty="0" smtClean="0"/>
              <a:t>这里的每个模块或者子系统的测试计划应该与后面测试设计的应该是对应的，一对一也可能是一对多，可以通过标示来进行统一的规范</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22</a:t>
            </a:fld>
            <a:endParaRPr lang="zh-CN" altLang="en-US"/>
          </a:p>
        </p:txBody>
      </p:sp>
    </p:spTree>
    <p:extLst>
      <p:ext uri="{BB962C8B-B14F-4D97-AF65-F5344CB8AC3E}">
        <p14:creationId xmlns:p14="http://schemas.microsoft.com/office/powerpoint/2010/main" val="197033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 设备资源、人力资源、时间资源</a:t>
            </a:r>
            <a:endParaRPr lang="en-US" altLang="zh-CN" dirty="0" smtClean="0"/>
          </a:p>
          <a:p>
            <a:pPr lvl="0"/>
            <a:r>
              <a:rPr lang="zh-CN" altLang="en-US" dirty="0" smtClean="0"/>
              <a:t>测试资料：</a:t>
            </a:r>
            <a:r>
              <a:rPr lang="zh-CN" altLang="zh-CN" sz="1200" kern="1200" dirty="0" smtClean="0">
                <a:solidFill>
                  <a:schemeClr val="tx1"/>
                </a:solidFill>
                <a:effectLst/>
                <a:latin typeface="+mn-lt"/>
                <a:ea typeface="+mn-ea"/>
                <a:cs typeface="+mn-cs"/>
              </a:rPr>
              <a:t>有关本项任务的文件；被测试程序及其所在的媒体；测试的输入和输出举例；有关控制此项测试的方法、过程的图表。</a:t>
            </a:r>
          </a:p>
          <a:p>
            <a:r>
              <a:rPr lang="zh-CN" altLang="en-US" dirty="0" smtClean="0"/>
              <a:t>这里的每个模块或者子系统的测试计划应该与后面测试设计的应该是对应的，一对一也可能是一对多，可以通过标示来进行统一的规范</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23</a:t>
            </a:fld>
            <a:endParaRPr lang="zh-CN" altLang="en-US"/>
          </a:p>
        </p:txBody>
      </p:sp>
    </p:spTree>
    <p:extLst>
      <p:ext uri="{BB962C8B-B14F-4D97-AF65-F5344CB8AC3E}">
        <p14:creationId xmlns:p14="http://schemas.microsoft.com/office/powerpoint/2010/main" val="250140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前两章这里不再详细讲解</a:t>
            </a:r>
            <a:endParaRPr lang="en-US" altLang="zh-CN" dirty="0" smtClean="0"/>
          </a:p>
          <a:p>
            <a:r>
              <a:rPr lang="zh-CN" altLang="en-US" dirty="0" smtClean="0"/>
              <a:t>设计文档的重点是系统体系结构</a:t>
            </a:r>
            <a:endParaRPr lang="en-US" altLang="zh-CN" dirty="0" smtClean="0"/>
          </a:p>
          <a:p>
            <a:r>
              <a:rPr lang="zh-CN" altLang="en-US" dirty="0" smtClean="0"/>
              <a:t>本文档的重点是</a:t>
            </a:r>
            <a:r>
              <a:rPr lang="en-US" altLang="zh-CN" dirty="0" smtClean="0"/>
              <a:t>4,7</a:t>
            </a:r>
            <a:r>
              <a:rPr lang="zh-CN" altLang="en-US" dirty="0" smtClean="0"/>
              <a:t>章节，</a:t>
            </a:r>
            <a:endParaRPr lang="en-US" altLang="zh-CN" dirty="0" smtClean="0"/>
          </a:p>
          <a:p>
            <a:r>
              <a:rPr lang="zh-CN" altLang="en-US" dirty="0" smtClean="0"/>
              <a:t>其中第</a:t>
            </a:r>
            <a:r>
              <a:rPr lang="en-US" altLang="zh-CN" dirty="0" smtClean="0"/>
              <a:t>4</a:t>
            </a:r>
            <a:r>
              <a:rPr lang="zh-CN" altLang="en-US" dirty="0" smtClean="0"/>
              <a:t>章以中心，第五章根据第四章的内容进行接口说明，第六章根据第四章进行所需数据结构的设计与提取</a:t>
            </a:r>
            <a:endParaRPr lang="en-US" altLang="zh-CN" dirty="0" smtClean="0"/>
          </a:p>
          <a:p>
            <a:r>
              <a:rPr lang="zh-CN" altLang="en-US" dirty="0" smtClean="0"/>
              <a:t>第七章则是根据第四章的总体结构进行单个模块的详细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3</a:t>
            </a:fld>
            <a:endParaRPr lang="zh-CN" altLang="en-US"/>
          </a:p>
        </p:txBody>
      </p:sp>
    </p:spTree>
    <p:extLst>
      <p:ext uri="{BB962C8B-B14F-4D97-AF65-F5344CB8AC3E}">
        <p14:creationId xmlns:p14="http://schemas.microsoft.com/office/powerpoint/2010/main" val="1075149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控制：数据的输入时人工输入，还是以脚本自动数据的方式</a:t>
            </a:r>
            <a:endParaRPr lang="en-US" altLang="zh-CN" dirty="0" smtClean="0"/>
          </a:p>
          <a:p>
            <a:r>
              <a:rPr lang="zh-CN" altLang="en-US" dirty="0" smtClean="0"/>
              <a:t>输入：选择的输入数据是什么，为什么选择这样的输入数据，选择的数据是否能够保证测试这项功能没有问题，</a:t>
            </a:r>
            <a:endParaRPr lang="en-US" altLang="zh-CN" dirty="0" smtClean="0"/>
          </a:p>
          <a:p>
            <a:r>
              <a:rPr lang="zh-CN" altLang="en-US" dirty="0" smtClean="0"/>
              <a:t>输出：针对于上面的输入数据，会得到怎样的预期结果，以及中间结果（比如日志信息等）</a:t>
            </a:r>
            <a:endParaRPr lang="en-US" altLang="zh-CN" dirty="0" smtClean="0"/>
          </a:p>
          <a:p>
            <a:r>
              <a:rPr lang="zh-CN" altLang="en-US" dirty="0" smtClean="0"/>
              <a:t>过程：这里的过程指的是你进行测试的过程，</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24</a:t>
            </a:fld>
            <a:endParaRPr lang="zh-CN" altLang="en-US"/>
          </a:p>
        </p:txBody>
      </p:sp>
    </p:spTree>
    <p:extLst>
      <p:ext uri="{BB962C8B-B14F-4D97-AF65-F5344CB8AC3E}">
        <p14:creationId xmlns:p14="http://schemas.microsoft.com/office/powerpoint/2010/main" val="1723416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Team37</a:t>
            </a:r>
            <a:r>
              <a:rPr lang="zh-CN" altLang="en-US" dirty="0" smtClean="0"/>
              <a:t>，用户设置锻炼方案，将一段操作序列作为输入的数据，但是输入数据不具体、没有列出预期的结果（用户的视频库增加、用户新生成了锻炼方案）等在系统中应该有的结果</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25</a:t>
            </a:fld>
            <a:endParaRPr lang="zh-CN" altLang="en-US"/>
          </a:p>
        </p:txBody>
      </p:sp>
    </p:spTree>
    <p:extLst>
      <p:ext uri="{BB962C8B-B14F-4D97-AF65-F5344CB8AC3E}">
        <p14:creationId xmlns:p14="http://schemas.microsoft.com/office/powerpoint/2010/main" val="4040196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spcBef>
                <a:spcPct val="0"/>
              </a:spcBef>
            </a:pPr>
            <a:r>
              <a:rPr lang="en-US" altLang="zh-CN" smtClean="0"/>
              <a:t>TestDataSpecification </a:t>
            </a:r>
            <a:r>
              <a:rPr lang="zh-CN" altLang="en-US" smtClean="0"/>
              <a:t>提供测试运行的准备数据，相当于测试用例规格说明运行的前置条件，如果不满足这个的描述</a:t>
            </a:r>
            <a:r>
              <a:rPr lang="en-US" altLang="zh-CN" smtClean="0"/>
              <a:t>,</a:t>
            </a:r>
            <a:r>
              <a:rPr lang="zh-CN" altLang="en-US" smtClean="0"/>
              <a:t>将结束本测试用例规格说明。</a:t>
            </a:r>
            <a:endParaRPr lang="en-US" altLang="zh-CN" smtClean="0"/>
          </a:p>
          <a:p>
            <a:pPr>
              <a:spcBef>
                <a:spcPct val="0"/>
              </a:spcBef>
            </a:pPr>
            <a:r>
              <a:rPr lang="en-US" altLang="zh-CN" smtClean="0"/>
              <a:t>TestSetup</a:t>
            </a:r>
            <a:r>
              <a:rPr lang="zh-CN" altLang="en-US" smtClean="0"/>
              <a:t>目的是提供用户编写或配置初始化测试环境的测试语句，使得测试可达运行的状态，通常为初始化设备的语句。</a:t>
            </a:r>
            <a:endParaRPr lang="en-US" altLang="zh-CN" smtClean="0"/>
          </a:p>
          <a:p>
            <a:pPr marL="0" lvl="1">
              <a:spcBef>
                <a:spcPct val="0"/>
              </a:spcBef>
            </a:pPr>
            <a:r>
              <a:rPr lang="en-US" altLang="zh-CN" smtClean="0"/>
              <a:t>TestOracle </a:t>
            </a:r>
            <a:r>
              <a:rPr lang="zh-CN" altLang="en-US" smtClean="0"/>
              <a:t>为测试断言，用户可以再此区域编辑对测试线程的语言，不难发现在每个测试序列后都有测试断言编辑区域，表示在执行本测试序列后需要根据测试断言对其测试线程进行验证，如果满足测试语言表示本测试线程满足预期，否则表示在测试序列执行过程中可能出现错误或者本测试用例失败。</a:t>
            </a:r>
            <a:endParaRPr lang="en-US" altLang="zh-CN" smtClean="0"/>
          </a:p>
          <a:p>
            <a:pPr marL="0" lvl="1">
              <a:spcBef>
                <a:spcPct val="0"/>
              </a:spcBef>
            </a:pPr>
            <a:r>
              <a:rPr lang="en-US" altLang="zh-CN" smtClean="0"/>
              <a:t>OracleVerificationFlow</a:t>
            </a:r>
            <a:r>
              <a:rPr lang="zh-CN" altLang="en-US" smtClean="0"/>
              <a:t>：</a:t>
            </a:r>
            <a:r>
              <a:rPr lang="zh-CN" altLang="en-US" sz="1600" smtClean="0">
                <a:latin typeface="微软雅黑" panose="020B0503020204020204" pitchFamily="34" charset="-122"/>
                <a:ea typeface="微软雅黑" panose="020B0503020204020204" pitchFamily="34" charset="-122"/>
              </a:rPr>
              <a:t>在执行某一或某一组测试语句后对其进行验证的测试序列</a:t>
            </a:r>
            <a:endParaRPr lang="en-US" altLang="zh-CN" sz="1600" smtClean="0">
              <a:latin typeface="微软雅黑" panose="020B0503020204020204" pitchFamily="34" charset="-122"/>
              <a:ea typeface="微软雅黑" panose="020B0503020204020204" pitchFamily="34" charset="-122"/>
            </a:endParaRPr>
          </a:p>
          <a:p>
            <a:pPr marL="0" lvl="1">
              <a:spcBef>
                <a:spcPct val="0"/>
              </a:spcBef>
            </a:pPr>
            <a:endParaRPr lang="en-US" altLang="zh-CN" sz="1600" smtClean="0">
              <a:latin typeface="微软雅黑" panose="020B0503020204020204" pitchFamily="34" charset="-122"/>
              <a:ea typeface="微软雅黑" panose="020B0503020204020204" pitchFamily="34" charset="-122"/>
            </a:endParaRPr>
          </a:p>
          <a:p>
            <a:pPr>
              <a:spcBef>
                <a:spcPct val="0"/>
              </a:spcBef>
            </a:pPr>
            <a:endParaRPr lang="en-US" altLang="zh-CN" smtClean="0"/>
          </a:p>
          <a:p>
            <a:pPr>
              <a:spcBef>
                <a:spcPct val="0"/>
              </a:spcBef>
            </a:pPr>
            <a:endParaRPr lang="en-US" altLang="zh-CN" smtClean="0"/>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Impact" panose="020B0806030902050204" pitchFamily="34" charset="0"/>
                <a:ea typeface="宋体" panose="02010600030101010101" pitchFamily="2" charset="-122"/>
              </a:defRPr>
            </a:lvl1pPr>
            <a:lvl2pPr marL="742950" indent="-285750">
              <a:defRPr>
                <a:solidFill>
                  <a:schemeClr val="tx1"/>
                </a:solidFill>
                <a:latin typeface="Impact" panose="020B0806030902050204" pitchFamily="34" charset="0"/>
                <a:ea typeface="宋体" panose="02010600030101010101" pitchFamily="2" charset="-122"/>
              </a:defRPr>
            </a:lvl2pPr>
            <a:lvl3pPr marL="1143000" indent="-228600">
              <a:defRPr>
                <a:solidFill>
                  <a:schemeClr val="tx1"/>
                </a:solidFill>
                <a:latin typeface="Impact" panose="020B0806030902050204" pitchFamily="34" charset="0"/>
                <a:ea typeface="宋体" panose="02010600030101010101" pitchFamily="2" charset="-122"/>
              </a:defRPr>
            </a:lvl3pPr>
            <a:lvl4pPr marL="1600200" indent="-228600">
              <a:defRPr>
                <a:solidFill>
                  <a:schemeClr val="tx1"/>
                </a:solidFill>
                <a:latin typeface="Impact" panose="020B0806030902050204" pitchFamily="34" charset="0"/>
                <a:ea typeface="宋体" panose="02010600030101010101" pitchFamily="2" charset="-122"/>
              </a:defRPr>
            </a:lvl4pPr>
            <a:lvl5pPr marL="2057400" indent="-228600">
              <a:defRPr>
                <a:solidFill>
                  <a:schemeClr val="tx1"/>
                </a:solidFill>
                <a:latin typeface="Impact" panose="020B080603090205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9pPr>
          </a:lstStyle>
          <a:p>
            <a:fld id="{7588B804-D5A3-4BD5-B063-6E8CDC558BD8}" type="slidenum">
              <a:rPr lang="zh-CN" altLang="en-US">
                <a:latin typeface="Calibri" panose="020F0502020204030204" pitchFamily="34" charset="0"/>
              </a:rPr>
              <a:pPr/>
              <a:t>26</a:t>
            </a:fld>
            <a:endParaRPr lang="zh-CN" altLang="en-US">
              <a:latin typeface="Calibri" panose="020F0502020204030204" pitchFamily="34" charset="0"/>
            </a:endParaRPr>
          </a:p>
        </p:txBody>
      </p:sp>
    </p:spTree>
    <p:extLst>
      <p:ext uri="{BB962C8B-B14F-4D97-AF65-F5344CB8AC3E}">
        <p14:creationId xmlns:p14="http://schemas.microsoft.com/office/powerpoint/2010/main" val="2971027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尺度：</a:t>
            </a:r>
            <a:r>
              <a:rPr lang="zh-CN" altLang="zh-CN" sz="1200" kern="1200" dirty="0" smtClean="0">
                <a:solidFill>
                  <a:schemeClr val="tx1"/>
                </a:solidFill>
                <a:effectLst/>
                <a:latin typeface="+mn-lt"/>
                <a:ea typeface="+mn-ea"/>
                <a:cs typeface="+mn-cs"/>
              </a:rPr>
              <a:t>说明用来判断测试工作是否能通过的评价尺度，如合理的输出结果的类型、测试输出结果与预期输出之间的容许偏离范围、允许中断或停机的最大次数。</a:t>
            </a:r>
          </a:p>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27</a:t>
            </a:fld>
            <a:endParaRPr lang="zh-CN" altLang="en-US"/>
          </a:p>
        </p:txBody>
      </p:sp>
    </p:spTree>
    <p:extLst>
      <p:ext uri="{BB962C8B-B14F-4D97-AF65-F5344CB8AC3E}">
        <p14:creationId xmlns:p14="http://schemas.microsoft.com/office/powerpoint/2010/main" val="347206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尺度：</a:t>
            </a:r>
            <a:r>
              <a:rPr lang="zh-CN" altLang="zh-CN" sz="1200" kern="1200" dirty="0" smtClean="0">
                <a:solidFill>
                  <a:schemeClr val="tx1"/>
                </a:solidFill>
                <a:effectLst/>
                <a:latin typeface="+mn-lt"/>
                <a:ea typeface="+mn-ea"/>
                <a:cs typeface="+mn-cs"/>
              </a:rPr>
              <a:t>说明用来判断测试工作是否能通过的评价尺度，如合理的输出结果的类型、测试输出结果与预期输出之间的容许偏离范围、允许中断或停机的最大次数。</a:t>
            </a:r>
          </a:p>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28</a:t>
            </a:fld>
            <a:endParaRPr lang="zh-CN" altLang="en-US"/>
          </a:p>
        </p:txBody>
      </p:sp>
    </p:spTree>
    <p:extLst>
      <p:ext uri="{BB962C8B-B14F-4D97-AF65-F5344CB8AC3E}">
        <p14:creationId xmlns:p14="http://schemas.microsoft.com/office/powerpoint/2010/main" val="300282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29</a:t>
            </a:fld>
            <a:endParaRPr lang="zh-CN" altLang="en-US"/>
          </a:p>
        </p:txBody>
      </p:sp>
    </p:spTree>
    <p:extLst>
      <p:ext uri="{BB962C8B-B14F-4D97-AF65-F5344CB8AC3E}">
        <p14:creationId xmlns:p14="http://schemas.microsoft.com/office/powerpoint/2010/main" val="13124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个不同的视角包括包括逻辑视图、进程视图、物理视图、开发视图、场景视图来描述软件体系结构。</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建议从</a:t>
            </a:r>
            <a:r>
              <a:rPr lang="en-US" altLang="zh-CN" sz="1200" kern="1200" dirty="0" smtClean="0">
                <a:solidFill>
                  <a:schemeClr val="tx1"/>
                </a:solidFill>
                <a:effectLst/>
                <a:latin typeface="+mn-lt"/>
                <a:ea typeface="+mn-ea"/>
                <a:cs typeface="+mn-cs"/>
              </a:rPr>
              <a:t>UML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视图描述软件结构：完善用例图、活动图，给出类图、时序图、状态图。</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4</a:t>
            </a:fld>
            <a:endParaRPr lang="zh-CN" altLang="en-US"/>
          </a:p>
        </p:txBody>
      </p:sp>
    </p:spTree>
    <p:extLst>
      <p:ext uri="{BB962C8B-B14F-4D97-AF65-F5344CB8AC3E}">
        <p14:creationId xmlns:p14="http://schemas.microsoft.com/office/powerpoint/2010/main" val="265338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5</a:t>
            </a:fld>
            <a:endParaRPr lang="zh-CN" altLang="en-US"/>
          </a:p>
        </p:txBody>
      </p:sp>
    </p:spTree>
    <p:extLst>
      <p:ext uri="{BB962C8B-B14F-4D97-AF65-F5344CB8AC3E}">
        <p14:creationId xmlns:p14="http://schemas.microsoft.com/office/powerpoint/2010/main" val="256732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6</a:t>
            </a:fld>
            <a:endParaRPr lang="zh-CN" altLang="en-US"/>
          </a:p>
        </p:txBody>
      </p:sp>
    </p:spTree>
    <p:extLst>
      <p:ext uri="{BB962C8B-B14F-4D97-AF65-F5344CB8AC3E}">
        <p14:creationId xmlns:p14="http://schemas.microsoft.com/office/powerpoint/2010/main" val="2290305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结构化设计是将数据流图表示的信息转换成程序结构的设计描述，和功能的实现方法，并且采用系统结构图表示系统所具有的功能和功能之间的关系</a:t>
            </a:r>
            <a:endParaRPr lang="en-US" altLang="zh-CN" dirty="0" smtClean="0"/>
          </a:p>
          <a:p>
            <a:endParaRPr lang="en-US" altLang="zh-CN" dirty="0" smtClean="0"/>
          </a:p>
          <a:p>
            <a:r>
              <a:rPr lang="zh-CN" altLang="zh-CN" sz="1200" kern="1200" dirty="0" smtClean="0">
                <a:solidFill>
                  <a:schemeClr val="tx1"/>
                </a:solidFill>
                <a:effectLst/>
                <a:latin typeface="+mn-lt"/>
                <a:ea typeface="+mn-ea"/>
                <a:cs typeface="+mn-cs"/>
              </a:rPr>
              <a:t>开发采用的是结构化分析与设计方法，建议给出模块组成及之间的调用关系、模块间的接口描述，说明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给出每个模块的具体功能；</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7</a:t>
            </a:fld>
            <a:endParaRPr lang="zh-CN" altLang="en-US"/>
          </a:p>
        </p:txBody>
      </p:sp>
    </p:spTree>
    <p:extLst>
      <p:ext uri="{BB962C8B-B14F-4D97-AF65-F5344CB8AC3E}">
        <p14:creationId xmlns:p14="http://schemas.microsoft.com/office/powerpoint/2010/main" val="133109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采用面向对象分析与设计方法，建议从</a:t>
            </a:r>
            <a:r>
              <a:rPr lang="en-US" altLang="zh-CN" sz="1200" kern="1200" dirty="0" smtClean="0">
                <a:solidFill>
                  <a:schemeClr val="tx1"/>
                </a:solidFill>
                <a:effectLst/>
                <a:latin typeface="+mn-lt"/>
                <a:ea typeface="+mn-ea"/>
                <a:cs typeface="+mn-cs"/>
              </a:rPr>
              <a:t>UML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4+1</a:t>
            </a:r>
            <a:r>
              <a:rPr lang="zh-CN" altLang="zh-CN" sz="1200" kern="1200" dirty="0" smtClean="0">
                <a:solidFill>
                  <a:schemeClr val="tx1"/>
                </a:solidFill>
                <a:effectLst/>
                <a:latin typeface="+mn-lt"/>
                <a:ea typeface="+mn-ea"/>
                <a:cs typeface="+mn-cs"/>
              </a:rPr>
              <a:t>视图描述软件结构：完善用例图、活动图，给出类图、时序图、状态图</a:t>
            </a:r>
            <a:r>
              <a:rPr lang="zh-CN" altLang="en-US" dirty="0" smtClean="0"/>
              <a:t>换成程序结构的设计描述，和功能的实现方法，并且采用系统结构图表示系统所具有的功能和功能之间的关系</a:t>
            </a:r>
          </a:p>
          <a:p>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8</a:t>
            </a:fld>
            <a:endParaRPr lang="zh-CN" altLang="en-US"/>
          </a:p>
        </p:txBody>
      </p:sp>
    </p:spTree>
    <p:extLst>
      <p:ext uri="{BB962C8B-B14F-4D97-AF65-F5344CB8AC3E}">
        <p14:creationId xmlns:p14="http://schemas.microsoft.com/office/powerpoint/2010/main" val="151614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总体类图</a:t>
            </a:r>
            <a:endParaRPr lang="en-US" altLang="zh-CN" dirty="0" smtClean="0"/>
          </a:p>
          <a:p>
            <a:r>
              <a:rPr lang="zh-CN" altLang="en-US" dirty="0" smtClean="0"/>
              <a:t>除了总体类图，还需要状态图、时序图对总体模块间的交互进行描述</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9</a:t>
            </a:fld>
            <a:endParaRPr lang="zh-CN" altLang="en-US"/>
          </a:p>
        </p:txBody>
      </p:sp>
    </p:spTree>
    <p:extLst>
      <p:ext uri="{BB962C8B-B14F-4D97-AF65-F5344CB8AC3E}">
        <p14:creationId xmlns:p14="http://schemas.microsoft.com/office/powerpoint/2010/main" val="72854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电梯状态图</a:t>
            </a:r>
            <a:endParaRPr lang="zh-CN" altLang="en-US" dirty="0"/>
          </a:p>
        </p:txBody>
      </p:sp>
      <p:sp>
        <p:nvSpPr>
          <p:cNvPr id="4" name="灯片编号占位符 3"/>
          <p:cNvSpPr>
            <a:spLocks noGrp="1"/>
          </p:cNvSpPr>
          <p:nvPr>
            <p:ph type="sldNum" sz="quarter" idx="10"/>
          </p:nvPr>
        </p:nvSpPr>
        <p:spPr/>
        <p:txBody>
          <a:bodyPr/>
          <a:lstStyle/>
          <a:p>
            <a:fld id="{359FDC31-1D24-411E-9BFB-DCCF1B7B158A}" type="slidenum">
              <a:rPr lang="zh-CN" altLang="en-US" smtClean="0"/>
              <a:t>10</a:t>
            </a:fld>
            <a:endParaRPr lang="zh-CN" altLang="en-US"/>
          </a:p>
        </p:txBody>
      </p:sp>
    </p:spTree>
    <p:extLst>
      <p:ext uri="{BB962C8B-B14F-4D97-AF65-F5344CB8AC3E}">
        <p14:creationId xmlns:p14="http://schemas.microsoft.com/office/powerpoint/2010/main" val="151201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40735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119853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91214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243815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409825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4170632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3261486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3635416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242199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221764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165649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335299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219305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62417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401786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263011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53A5356-0C91-412F-BD11-FC8A42D8174E}" type="datetimeFigureOut">
              <a:rPr lang="zh-CN" altLang="en-US" smtClean="0"/>
              <a:t>2016/1/5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121980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3A5356-0C91-412F-BD11-FC8A42D8174E}" type="datetimeFigureOut">
              <a:rPr lang="zh-CN" altLang="en-US" smtClean="0"/>
              <a:t>2016/1/5</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FA0265-E665-47E5-A2BE-1559950BE668}" type="slidenum">
              <a:rPr lang="zh-CN" altLang="en-US" smtClean="0"/>
              <a:t>‹#›</a:t>
            </a:fld>
            <a:endParaRPr lang="zh-CN" altLang="en-US"/>
          </a:p>
        </p:txBody>
      </p:sp>
    </p:spTree>
    <p:extLst>
      <p:ext uri="{BB962C8B-B14F-4D97-AF65-F5344CB8AC3E}">
        <p14:creationId xmlns:p14="http://schemas.microsoft.com/office/powerpoint/2010/main" val="1612457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905774"/>
            <a:ext cx="9966960" cy="3090493"/>
          </a:xfrm>
        </p:spPr>
        <p:txBody>
          <a:bodyPr/>
          <a:lstStyle/>
          <a:p>
            <a:r>
              <a:rPr lang="zh-CN" altLang="en-US" dirty="0" smtClean="0"/>
              <a:t>系统设计文档讲评</a:t>
            </a:r>
            <a:endParaRPr lang="zh-CN" altLang="en-US" dirty="0"/>
          </a:p>
        </p:txBody>
      </p:sp>
      <p:sp>
        <p:nvSpPr>
          <p:cNvPr id="3" name="副标题 2"/>
          <p:cNvSpPr>
            <a:spLocks noGrp="1"/>
          </p:cNvSpPr>
          <p:nvPr>
            <p:ph type="subTitle" idx="1"/>
          </p:nvPr>
        </p:nvSpPr>
        <p:spPr>
          <a:xfrm>
            <a:off x="4030875" y="4576838"/>
            <a:ext cx="6987645" cy="1388534"/>
          </a:xfrm>
        </p:spPr>
        <p:txBody>
          <a:bodyPr/>
          <a:lstStyle/>
          <a:p>
            <a:r>
              <a:rPr lang="en-US" altLang="zh-CN" dirty="0" smtClean="0"/>
              <a:t>se_buaa@qq.com</a:t>
            </a:r>
            <a:endParaRPr lang="zh-CN" altLang="en-US" dirty="0"/>
          </a:p>
        </p:txBody>
      </p:sp>
    </p:spTree>
    <p:extLst>
      <p:ext uri="{BB962C8B-B14F-4D97-AF65-F5344CB8AC3E}">
        <p14:creationId xmlns:p14="http://schemas.microsoft.com/office/powerpoint/2010/main" val="367098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e.g.</a:t>
            </a:r>
            <a:r>
              <a:rPr lang="zh-CN" altLang="en-US" dirty="0" smtClean="0"/>
              <a:t>面向对象分析与设计</a:t>
            </a:r>
            <a:r>
              <a:rPr lang="en-US" altLang="zh-CN" dirty="0" smtClean="0"/>
              <a:t>-</a:t>
            </a:r>
            <a:r>
              <a:rPr lang="zh-CN" altLang="en-US" dirty="0" smtClean="0">
                <a:solidFill>
                  <a:schemeClr val="accent5">
                    <a:lumMod val="75000"/>
                  </a:schemeClr>
                </a:solidFill>
              </a:rPr>
              <a:t>单电梯调度系统</a:t>
            </a:r>
            <a:endParaRPr lang="zh-CN" altLang="en-US" dirty="0">
              <a:solidFill>
                <a:schemeClr val="accent5">
                  <a:lumMod val="75000"/>
                </a:schemeClr>
              </a:solidFill>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0" y="2046438"/>
            <a:ext cx="7466707" cy="4341110"/>
          </a:xfrm>
        </p:spPr>
      </p:pic>
    </p:spTree>
    <p:extLst>
      <p:ext uri="{BB962C8B-B14F-4D97-AF65-F5344CB8AC3E}">
        <p14:creationId xmlns:p14="http://schemas.microsoft.com/office/powerpoint/2010/main" val="49379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e.g.</a:t>
            </a:r>
            <a:r>
              <a:rPr lang="zh-CN" altLang="en-US" dirty="0" smtClean="0"/>
              <a:t>面向对象分析与设计</a:t>
            </a:r>
            <a:r>
              <a:rPr lang="en-US" altLang="zh-CN" dirty="0" smtClean="0"/>
              <a:t>-</a:t>
            </a:r>
            <a:r>
              <a:rPr lang="zh-CN" altLang="en-US" dirty="0" smtClean="0">
                <a:solidFill>
                  <a:schemeClr val="accent5">
                    <a:lumMod val="75000"/>
                  </a:schemeClr>
                </a:solidFill>
              </a:rPr>
              <a:t>单电梯调度系统</a:t>
            </a:r>
            <a:endParaRPr lang="zh-CN" altLang="en-US" dirty="0">
              <a:solidFill>
                <a:schemeClr val="accent5">
                  <a:lumMod val="75000"/>
                </a:schemeClr>
              </a:solidFill>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13111" y="0"/>
            <a:ext cx="7513983" cy="13264197"/>
          </a:xfrm>
        </p:spPr>
      </p:pic>
    </p:spTree>
    <p:extLst>
      <p:ext uri="{BB962C8B-B14F-4D97-AF65-F5344CB8AC3E}">
        <p14:creationId xmlns:p14="http://schemas.microsoft.com/office/powerpoint/2010/main" val="37928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e.g.</a:t>
            </a:r>
            <a:r>
              <a:rPr lang="zh-CN" altLang="en-US" dirty="0" smtClean="0"/>
              <a:t>面向对象分析与设计</a:t>
            </a:r>
            <a:r>
              <a:rPr lang="en-US" altLang="zh-CN" dirty="0" smtClean="0"/>
              <a:t>-</a:t>
            </a:r>
            <a:r>
              <a:rPr lang="zh-CN" altLang="en-US" dirty="0" smtClean="0">
                <a:solidFill>
                  <a:schemeClr val="accent5">
                    <a:lumMod val="75000"/>
                  </a:schemeClr>
                </a:solidFill>
              </a:rPr>
              <a:t>单电梯调度系统</a:t>
            </a:r>
            <a:endParaRPr lang="zh-CN" altLang="en-US" dirty="0">
              <a:solidFill>
                <a:schemeClr val="accent5">
                  <a:lumMod val="75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952" y="148047"/>
            <a:ext cx="7238095" cy="6561905"/>
          </a:xfrm>
          <a:prstGeom prst="rect">
            <a:avLst/>
          </a:prstGeom>
        </p:spPr>
      </p:pic>
      <p:sp>
        <p:nvSpPr>
          <p:cNvPr id="7" name="内容占位符 6"/>
          <p:cNvSpPr>
            <a:spLocks noGrp="1"/>
          </p:cNvSpPr>
          <p:nvPr>
            <p:ph idx="1"/>
          </p:nvPr>
        </p:nvSpPr>
        <p:spPr/>
        <p:txBody>
          <a:bodyPr/>
          <a:lstStyle/>
          <a:p>
            <a:endParaRPr lang="zh-CN" altLang="en-US"/>
          </a:p>
        </p:txBody>
      </p:sp>
    </p:spTree>
    <p:extLst>
      <p:ext uri="{BB962C8B-B14F-4D97-AF65-F5344CB8AC3E}">
        <p14:creationId xmlns:p14="http://schemas.microsoft.com/office/powerpoint/2010/main" val="862533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，设计文档作业讲评</a:t>
            </a:r>
            <a:r>
              <a:rPr lang="en-US" altLang="zh-CN" dirty="0" smtClean="0"/>
              <a:t/>
            </a:r>
            <a:br>
              <a:rPr lang="en-US" altLang="zh-CN" dirty="0" smtClean="0"/>
            </a:br>
            <a:r>
              <a:rPr lang="en-US" altLang="zh-CN" dirty="0" smtClean="0"/>
              <a:t>		—</a:t>
            </a:r>
            <a:r>
              <a:rPr lang="zh-CN" altLang="en-US" sz="3600" dirty="0" smtClean="0">
                <a:solidFill>
                  <a:schemeClr val="accent5">
                    <a:lumMod val="75000"/>
                  </a:schemeClr>
                </a:solidFill>
              </a:rPr>
              <a:t>总体结构设计描述不完整</a:t>
            </a:r>
            <a:r>
              <a:rPr lang="en-US" altLang="zh-CN" sz="3600" dirty="0" smtClean="0">
                <a:solidFill>
                  <a:schemeClr val="accent5">
                    <a:lumMod val="75000"/>
                  </a:schemeClr>
                </a:solidFill>
              </a:rPr>
              <a:t> </a:t>
            </a:r>
            <a:r>
              <a:rPr lang="zh-CN" altLang="en-US" sz="3600" dirty="0" smtClean="0">
                <a:solidFill>
                  <a:schemeClr val="accent5">
                    <a:lumMod val="75000"/>
                  </a:schemeClr>
                </a:solidFill>
              </a:rPr>
              <a:t>、表示不准确</a:t>
            </a:r>
            <a:endParaRPr lang="zh-CN" altLang="en-US" sz="3600" dirty="0">
              <a:solidFill>
                <a:schemeClr val="accent5">
                  <a:lumMod val="75000"/>
                </a:schemeClr>
              </a:solidFill>
            </a:endParaRPr>
          </a:p>
        </p:txBody>
      </p:sp>
      <p:pic>
        <p:nvPicPr>
          <p:cNvPr id="1026"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848" y="2329780"/>
            <a:ext cx="7262125" cy="310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内容占位符 2"/>
          <p:cNvPicPr>
            <a:picLocks noGrp="1" noChangeAspect="1"/>
          </p:cNvPicPr>
          <p:nvPr>
            <p:ph idx="1"/>
          </p:nvPr>
        </p:nvPicPr>
        <p:blipFill>
          <a:blip r:embed="rId4"/>
          <a:stretch>
            <a:fillRect/>
          </a:stretch>
        </p:blipFill>
        <p:spPr>
          <a:xfrm>
            <a:off x="1484311" y="2213401"/>
            <a:ext cx="8090695" cy="3726472"/>
          </a:xfrm>
          <a:prstGeom prst="rect">
            <a:avLst/>
          </a:prstGeom>
        </p:spPr>
      </p:pic>
    </p:spTree>
    <p:extLst>
      <p:ext uri="{BB962C8B-B14F-4D97-AF65-F5344CB8AC3E}">
        <p14:creationId xmlns:p14="http://schemas.microsoft.com/office/powerpoint/2010/main" val="59798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，设计文档作业讲评</a:t>
            </a:r>
            <a:r>
              <a:rPr lang="en-US" altLang="zh-CN" dirty="0" smtClean="0"/>
              <a:t/>
            </a:r>
            <a:br>
              <a:rPr lang="en-US" altLang="zh-CN" dirty="0" smtClean="0"/>
            </a:br>
            <a:r>
              <a:rPr lang="en-US" altLang="zh-CN" dirty="0" smtClean="0"/>
              <a:t>		—</a:t>
            </a:r>
            <a:r>
              <a:rPr lang="zh-CN" altLang="en-US" sz="3600" dirty="0" smtClean="0">
                <a:solidFill>
                  <a:schemeClr val="accent5">
                    <a:lumMod val="75000"/>
                  </a:schemeClr>
                </a:solidFill>
              </a:rPr>
              <a:t>内部接口描述不完整</a:t>
            </a:r>
            <a:r>
              <a:rPr lang="en-US" altLang="zh-CN" sz="3600" dirty="0" smtClean="0">
                <a:solidFill>
                  <a:schemeClr val="accent5">
                    <a:lumMod val="75000"/>
                  </a:schemeClr>
                </a:solidFill>
              </a:rPr>
              <a:t> </a:t>
            </a:r>
            <a:endParaRPr lang="zh-CN" altLang="en-US" sz="3600" dirty="0">
              <a:solidFill>
                <a:schemeClr val="accent5">
                  <a:lumMod val="75000"/>
                </a:schemeClr>
              </a:solidFill>
            </a:endParaRPr>
          </a:p>
        </p:txBody>
      </p:sp>
      <p:graphicFrame>
        <p:nvGraphicFramePr>
          <p:cNvPr id="3" name="内容占位符 2"/>
          <p:cNvGraphicFramePr>
            <a:graphicFrameLocks noGrp="1"/>
          </p:cNvGraphicFramePr>
          <p:nvPr>
            <p:ph idx="1"/>
            <p:extLst>
              <p:ext uri="{D42A27DB-BD31-4B8C-83A1-F6EECF244321}">
                <p14:modId xmlns:p14="http://schemas.microsoft.com/office/powerpoint/2010/main" val="3165514135"/>
              </p:ext>
            </p:extLst>
          </p:nvPr>
        </p:nvGraphicFramePr>
        <p:xfrm>
          <a:off x="1630016" y="2332382"/>
          <a:ext cx="8746435" cy="4061146"/>
        </p:xfrm>
        <a:graphic>
          <a:graphicData uri="http://schemas.openxmlformats.org/drawingml/2006/table">
            <a:tbl>
              <a:tblPr firstRow="1" firstCol="1" bandRow="1">
                <a:tableStyleId>{5C22544A-7EE6-4342-B048-85BDC9FD1C3A}</a:tableStyleId>
              </a:tblPr>
              <a:tblGrid>
                <a:gridCol w="1264582"/>
                <a:gridCol w="1756915"/>
                <a:gridCol w="1596842"/>
                <a:gridCol w="4128096"/>
              </a:tblGrid>
              <a:tr h="403546">
                <a:tc gridSpan="4">
                  <a:txBody>
                    <a:bodyPr/>
                    <a:lstStyle/>
                    <a:p>
                      <a:pPr algn="ctr">
                        <a:lnSpc>
                          <a:spcPct val="150000"/>
                        </a:lnSpc>
                        <a:spcAft>
                          <a:spcPts val="0"/>
                        </a:spcAft>
                      </a:pPr>
                      <a:r>
                        <a:rPr lang="en-US" sz="1200" kern="100">
                          <a:effectLst/>
                        </a:rPr>
                        <a:t>ProcCleaner</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06264">
                <a:tc>
                  <a:txBody>
                    <a:bodyPr/>
                    <a:lstStyle/>
                    <a:p>
                      <a:pPr algn="just">
                        <a:lnSpc>
                          <a:spcPct val="150000"/>
                        </a:lnSpc>
                        <a:spcAft>
                          <a:spcPts val="0"/>
                        </a:spcAft>
                      </a:pPr>
                      <a:r>
                        <a:rPr lang="zh-CN" sz="2000" kern="100">
                          <a:effectLst/>
                        </a:rPr>
                        <a:t>接口名</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a:effectLst/>
                        </a:rPr>
                        <a:t>返回值</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a:effectLst/>
                        </a:rPr>
                        <a:t>参数</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a:effectLst/>
                        </a:rPr>
                        <a:t>功能</a:t>
                      </a:r>
                      <a:endParaRPr lang="zh-CN" sz="2000" kern="100">
                        <a:effectLst/>
                        <a:latin typeface="Times New Roman" panose="02020603050405020304" pitchFamily="18" charset="0"/>
                        <a:ea typeface="宋体" panose="02010600030101010101" pitchFamily="2" charset="-122"/>
                      </a:endParaRPr>
                    </a:p>
                  </a:txBody>
                  <a:tcPr marL="68580" marR="68580" marT="0" marB="0"/>
                </a:tc>
              </a:tr>
              <a:tr h="858016">
                <a:tc>
                  <a:txBody>
                    <a:bodyPr/>
                    <a:lstStyle/>
                    <a:p>
                      <a:pPr algn="just">
                        <a:lnSpc>
                          <a:spcPct val="150000"/>
                        </a:lnSpc>
                        <a:spcAft>
                          <a:spcPts val="0"/>
                        </a:spcAft>
                      </a:pPr>
                      <a:r>
                        <a:rPr lang="en-US" sz="2000" kern="100">
                          <a:effectLst/>
                        </a:rPr>
                        <a:t>Scan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List&lt;ProcInfo&gt;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N/A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a:effectLst/>
                        </a:rPr>
                        <a:t>扫描目前系统中的后台程序，并分析其信息，返回包含这些信息的</a:t>
                      </a:r>
                      <a:r>
                        <a:rPr lang="en-US" sz="2000" kern="100">
                          <a:effectLst/>
                        </a:rPr>
                        <a:t>List</a:t>
                      </a:r>
                      <a:endParaRPr lang="zh-CN" sz="2000" kern="100">
                        <a:effectLst/>
                        <a:latin typeface="Times New Roman" panose="02020603050405020304" pitchFamily="18" charset="0"/>
                        <a:ea typeface="宋体" panose="02010600030101010101" pitchFamily="2" charset="-122"/>
                      </a:endParaRPr>
                    </a:p>
                  </a:txBody>
                  <a:tcPr marL="68580" marR="68580" marT="0" marB="0"/>
                </a:tc>
              </a:tr>
              <a:tr h="406264">
                <a:tc>
                  <a:txBody>
                    <a:bodyPr/>
                    <a:lstStyle/>
                    <a:p>
                      <a:pPr algn="just">
                        <a:lnSpc>
                          <a:spcPct val="150000"/>
                        </a:lnSpc>
                        <a:spcAft>
                          <a:spcPts val="0"/>
                        </a:spcAft>
                      </a:pPr>
                      <a:r>
                        <a:rPr lang="en-US" sz="2000" kern="100">
                          <a:effectLst/>
                        </a:rPr>
                        <a:t>Clean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N/A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N/A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a:effectLst/>
                        </a:rPr>
                        <a:t>清理被选中的进程</a:t>
                      </a:r>
                      <a:endParaRPr lang="zh-CN" sz="2000" kern="100">
                        <a:effectLst/>
                        <a:latin typeface="Times New Roman" panose="02020603050405020304" pitchFamily="18" charset="0"/>
                        <a:ea typeface="宋体" panose="02010600030101010101" pitchFamily="2" charset="-122"/>
                      </a:endParaRPr>
                    </a:p>
                  </a:txBody>
                  <a:tcPr marL="68580" marR="68580" marT="0" marB="0"/>
                </a:tc>
              </a:tr>
              <a:tr h="858016">
                <a:tc>
                  <a:txBody>
                    <a:bodyPr/>
                    <a:lstStyle/>
                    <a:p>
                      <a:pPr algn="just">
                        <a:lnSpc>
                          <a:spcPct val="150000"/>
                        </a:lnSpc>
                        <a:spcAft>
                          <a:spcPts val="0"/>
                        </a:spcAft>
                      </a:pPr>
                      <a:r>
                        <a:rPr lang="en-US" sz="2000" kern="100">
                          <a:effectLst/>
                        </a:rPr>
                        <a:t>Include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N/A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int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a:effectLst/>
                        </a:rPr>
                        <a:t>将列表中第</a:t>
                      </a:r>
                      <a:r>
                        <a:rPr lang="en-US" sz="2000" kern="100">
                          <a:effectLst/>
                        </a:rPr>
                        <a:t>int</a:t>
                      </a:r>
                      <a:r>
                        <a:rPr lang="zh-CN" sz="2000" kern="100">
                          <a:effectLst/>
                        </a:rPr>
                        <a:t>个进程标记为需要被清除</a:t>
                      </a:r>
                      <a:endParaRPr lang="zh-CN" sz="2000" kern="100">
                        <a:effectLst/>
                        <a:latin typeface="Times New Roman" panose="02020603050405020304" pitchFamily="18" charset="0"/>
                        <a:ea typeface="宋体" panose="02010600030101010101" pitchFamily="2" charset="-122"/>
                      </a:endParaRPr>
                    </a:p>
                  </a:txBody>
                  <a:tcPr marL="68580" marR="68580" marT="0" marB="0"/>
                </a:tc>
              </a:tr>
              <a:tr h="858016">
                <a:tc>
                  <a:txBody>
                    <a:bodyPr/>
                    <a:lstStyle/>
                    <a:p>
                      <a:pPr algn="just">
                        <a:lnSpc>
                          <a:spcPct val="150000"/>
                        </a:lnSpc>
                        <a:spcAft>
                          <a:spcPts val="0"/>
                        </a:spcAft>
                      </a:pPr>
                      <a:r>
                        <a:rPr lang="en-US" sz="2000" kern="100">
                          <a:effectLst/>
                        </a:rPr>
                        <a:t>Exclude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N/A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000" kern="100">
                          <a:effectLst/>
                        </a:rPr>
                        <a:t>int</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000" kern="100" dirty="0">
                          <a:effectLst/>
                        </a:rPr>
                        <a:t>将列表中第</a:t>
                      </a:r>
                      <a:r>
                        <a:rPr lang="en-US" sz="2000" kern="100" dirty="0" err="1">
                          <a:effectLst/>
                        </a:rPr>
                        <a:t>int</a:t>
                      </a:r>
                      <a:r>
                        <a:rPr lang="zh-CN" sz="2000" kern="100" dirty="0">
                          <a:effectLst/>
                        </a:rPr>
                        <a:t>个进程标记为不要清除</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1809019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，设计文档作业讲评</a:t>
            </a:r>
            <a:r>
              <a:rPr lang="en-US" altLang="zh-CN" dirty="0" smtClean="0"/>
              <a:t/>
            </a:r>
            <a:br>
              <a:rPr lang="en-US" altLang="zh-CN" dirty="0" smtClean="0"/>
            </a:br>
            <a:r>
              <a:rPr lang="en-US" altLang="zh-CN" dirty="0" smtClean="0"/>
              <a:t>		—</a:t>
            </a:r>
            <a:r>
              <a:rPr lang="zh-CN" altLang="en-US" sz="3600" dirty="0" smtClean="0">
                <a:solidFill>
                  <a:schemeClr val="accent5">
                    <a:lumMod val="75000"/>
                  </a:schemeClr>
                </a:solidFill>
              </a:rPr>
              <a:t>详细设计不够详细</a:t>
            </a:r>
            <a:r>
              <a:rPr lang="en-US" altLang="zh-CN" sz="3600" dirty="0" smtClean="0">
                <a:solidFill>
                  <a:schemeClr val="accent5">
                    <a:lumMod val="75000"/>
                  </a:schemeClr>
                </a:solidFill>
              </a:rPr>
              <a:t> </a:t>
            </a:r>
            <a:endParaRPr lang="zh-CN" altLang="en-US" sz="3600" dirty="0">
              <a:solidFill>
                <a:schemeClr val="accent5">
                  <a:lumMod val="75000"/>
                </a:schemeClr>
              </a:solidFill>
            </a:endParaRPr>
          </a:p>
        </p:txBody>
      </p:sp>
      <p:pic>
        <p:nvPicPr>
          <p:cNvPr id="3" name="内容占位符 2"/>
          <p:cNvPicPr>
            <a:picLocks noGrp="1" noChangeAspect="1"/>
          </p:cNvPicPr>
          <p:nvPr>
            <p:ph idx="1"/>
          </p:nvPr>
        </p:nvPicPr>
        <p:blipFill>
          <a:blip r:embed="rId3"/>
          <a:stretch>
            <a:fillRect/>
          </a:stretch>
        </p:blipFill>
        <p:spPr>
          <a:xfrm>
            <a:off x="1762539" y="2438399"/>
            <a:ext cx="6639089" cy="3773557"/>
          </a:xfrm>
          <a:prstGeom prst="rect">
            <a:avLst/>
          </a:prstGeom>
        </p:spPr>
      </p:pic>
    </p:spTree>
    <p:extLst>
      <p:ext uri="{BB962C8B-B14F-4D97-AF65-F5344CB8AC3E}">
        <p14:creationId xmlns:p14="http://schemas.microsoft.com/office/powerpoint/2010/main" val="3961433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a:t>
            </a:r>
            <a:r>
              <a:rPr lang="zh-CN" altLang="en-US" dirty="0" smtClean="0"/>
              <a:t>，设计文档作业讲评</a:t>
            </a:r>
            <a:r>
              <a:rPr lang="en-US" altLang="zh-CN" dirty="0" smtClean="0"/>
              <a:t/>
            </a:r>
            <a:br>
              <a:rPr lang="en-US" altLang="zh-CN" dirty="0" smtClean="0"/>
            </a:br>
            <a:r>
              <a:rPr lang="en-US" altLang="zh-CN" dirty="0" smtClean="0"/>
              <a:t>		—</a:t>
            </a:r>
            <a:r>
              <a:rPr lang="zh-CN" altLang="en-US" sz="3600" dirty="0" smtClean="0">
                <a:solidFill>
                  <a:schemeClr val="accent5">
                    <a:lumMod val="75000"/>
                  </a:schemeClr>
                </a:solidFill>
              </a:rPr>
              <a:t>粘贴源代码</a:t>
            </a:r>
            <a:endParaRPr lang="zh-CN" altLang="en-US" sz="3600" dirty="0">
              <a:solidFill>
                <a:schemeClr val="accent5">
                  <a:lumMod val="75000"/>
                </a:schemeClr>
              </a:solidFill>
            </a:endParaRPr>
          </a:p>
        </p:txBody>
      </p:sp>
      <p:pic>
        <p:nvPicPr>
          <p:cNvPr id="3" name="内容占位符 2"/>
          <p:cNvPicPr>
            <a:picLocks noGrp="1" noChangeAspect="1"/>
          </p:cNvPicPr>
          <p:nvPr>
            <p:ph idx="1"/>
          </p:nvPr>
        </p:nvPicPr>
        <p:blipFill>
          <a:blip r:embed="rId3"/>
          <a:stretch>
            <a:fillRect/>
          </a:stretch>
        </p:blipFill>
        <p:spPr>
          <a:xfrm>
            <a:off x="1908314" y="2137995"/>
            <a:ext cx="7566991" cy="4720005"/>
          </a:xfrm>
          <a:prstGeom prst="rect">
            <a:avLst/>
          </a:prstGeom>
        </p:spPr>
      </p:pic>
    </p:spTree>
    <p:extLst>
      <p:ext uri="{BB962C8B-B14F-4D97-AF65-F5344CB8AC3E}">
        <p14:creationId xmlns:p14="http://schemas.microsoft.com/office/powerpoint/2010/main" val="393386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905774"/>
            <a:ext cx="9966960" cy="3090493"/>
          </a:xfrm>
        </p:spPr>
        <p:txBody>
          <a:bodyPr/>
          <a:lstStyle/>
          <a:p>
            <a:r>
              <a:rPr lang="zh-CN" altLang="en-US" dirty="0" smtClean="0"/>
              <a:t>测试计划文档讲评</a:t>
            </a:r>
            <a:endParaRPr lang="zh-CN" altLang="en-US" dirty="0"/>
          </a:p>
        </p:txBody>
      </p:sp>
      <p:sp>
        <p:nvSpPr>
          <p:cNvPr id="3" name="副标题 2"/>
          <p:cNvSpPr>
            <a:spLocks noGrp="1"/>
          </p:cNvSpPr>
          <p:nvPr>
            <p:ph type="subTitle" idx="1"/>
          </p:nvPr>
        </p:nvSpPr>
        <p:spPr>
          <a:xfrm>
            <a:off x="4030875" y="4576838"/>
            <a:ext cx="6987645" cy="1388534"/>
          </a:xfrm>
        </p:spPr>
        <p:txBody>
          <a:bodyPr/>
          <a:lstStyle/>
          <a:p>
            <a:r>
              <a:rPr lang="en-US" altLang="zh-CN" dirty="0" smtClean="0"/>
              <a:t>se_buaa@qq.com</a:t>
            </a:r>
            <a:endParaRPr lang="zh-CN" altLang="en-US" dirty="0"/>
          </a:p>
        </p:txBody>
      </p:sp>
    </p:spTree>
    <p:extLst>
      <p:ext uri="{BB962C8B-B14F-4D97-AF65-F5344CB8AC3E}">
        <p14:creationId xmlns:p14="http://schemas.microsoft.com/office/powerpoint/2010/main" val="2848292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测试计划的</a:t>
            </a:r>
            <a:r>
              <a:rPr lang="zh-CN" altLang="en-US" dirty="0" smtClean="0"/>
              <a:t>目标</a:t>
            </a:r>
            <a:endParaRPr lang="zh-CN" altLang="en-US" dirty="0"/>
          </a:p>
        </p:txBody>
      </p:sp>
      <p:sp>
        <p:nvSpPr>
          <p:cNvPr id="3" name="内容占位符 2"/>
          <p:cNvSpPr>
            <a:spLocks noGrp="1"/>
          </p:cNvSpPr>
          <p:nvPr>
            <p:ph idx="1"/>
          </p:nvPr>
        </p:nvSpPr>
        <p:spPr>
          <a:xfrm>
            <a:off x="1484310" y="2186609"/>
            <a:ext cx="10018713" cy="4028661"/>
          </a:xfrm>
        </p:spPr>
        <p:txBody>
          <a:bodyPr>
            <a:normAutofit lnSpcReduction="10000"/>
          </a:bodyPr>
          <a:lstStyle/>
          <a:p>
            <a:r>
              <a:rPr lang="zh-CN" altLang="en-US" dirty="0" smtClean="0"/>
              <a:t>为</a:t>
            </a:r>
            <a:r>
              <a:rPr lang="zh-CN" altLang="en-US" dirty="0"/>
              <a:t>测试各项活动制定一个现实可行的、综合的计划，包括每项测试活动的对象、范围：方法、进度和预期结果</a:t>
            </a:r>
            <a:r>
              <a:rPr lang="zh-CN" altLang="en-US" dirty="0" smtClean="0"/>
              <a:t>。</a:t>
            </a:r>
            <a:endParaRPr lang="en-US" altLang="zh-CN" dirty="0" smtClean="0"/>
          </a:p>
          <a:p>
            <a:r>
              <a:rPr lang="zh-CN" altLang="en-US" dirty="0" smtClean="0"/>
              <a:t>为</a:t>
            </a:r>
            <a:r>
              <a:rPr lang="zh-CN" altLang="en-US" dirty="0"/>
              <a:t>项目实施建立一个组织模型，并定义测试项目中每个角色的责任和工作内容</a:t>
            </a:r>
            <a:r>
              <a:rPr lang="zh-CN" altLang="en-US" dirty="0" smtClean="0"/>
              <a:t>。</a:t>
            </a:r>
            <a:endParaRPr lang="en-US" altLang="zh-CN" dirty="0" smtClean="0"/>
          </a:p>
          <a:p>
            <a:r>
              <a:rPr lang="zh-CN" altLang="en-US" dirty="0" smtClean="0"/>
              <a:t>开发</a:t>
            </a:r>
            <a:r>
              <a:rPr lang="zh-CN" altLang="en-US" dirty="0"/>
              <a:t>有效的测试模型，能正确地验证正在开发的软件系统</a:t>
            </a:r>
            <a:r>
              <a:rPr lang="zh-CN" altLang="en-US" dirty="0" smtClean="0"/>
              <a:t>。</a:t>
            </a:r>
            <a:endParaRPr lang="en-US" altLang="zh-CN" dirty="0" smtClean="0"/>
          </a:p>
          <a:p>
            <a:r>
              <a:rPr lang="zh-CN" altLang="en-US" dirty="0" smtClean="0"/>
              <a:t>确定</a:t>
            </a:r>
            <a:r>
              <a:rPr lang="zh-CN" altLang="en-US" dirty="0"/>
              <a:t>测试所需要的时间和资源，以保证其可获得性、有效性</a:t>
            </a:r>
            <a:r>
              <a:rPr lang="zh-CN" altLang="en-US" dirty="0" smtClean="0"/>
              <a:t>。</a:t>
            </a:r>
            <a:endParaRPr lang="en-US" altLang="zh-CN" dirty="0" smtClean="0"/>
          </a:p>
          <a:p>
            <a:r>
              <a:rPr lang="zh-CN" altLang="en-US" dirty="0" smtClean="0"/>
              <a:t>确立</a:t>
            </a:r>
            <a:r>
              <a:rPr lang="zh-CN" altLang="en-US" dirty="0"/>
              <a:t>每个测试阶段测试完成以及测试成功的标准、要实现的目标</a:t>
            </a:r>
            <a:r>
              <a:rPr lang="zh-CN" altLang="en-US" dirty="0" smtClean="0"/>
              <a:t>。</a:t>
            </a:r>
            <a:endParaRPr lang="en-US" altLang="zh-CN" dirty="0" smtClean="0"/>
          </a:p>
          <a:p>
            <a:r>
              <a:rPr lang="zh-CN" altLang="en-US" dirty="0" smtClean="0"/>
              <a:t>识别</a:t>
            </a:r>
            <a:r>
              <a:rPr lang="zh-CN" altLang="en-US" dirty="0"/>
              <a:t>出测试活动中各种风险，并消除可能存在的风险，降低由不可能消除的风险所带来的损失。</a:t>
            </a:r>
          </a:p>
        </p:txBody>
      </p:sp>
    </p:spTree>
    <p:extLst>
      <p:ext uri="{BB962C8B-B14F-4D97-AF65-F5344CB8AC3E}">
        <p14:creationId xmlns:p14="http://schemas.microsoft.com/office/powerpoint/2010/main" val="1481982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测试计划的层次</a:t>
            </a:r>
          </a:p>
        </p:txBody>
      </p:sp>
      <p:sp>
        <p:nvSpPr>
          <p:cNvPr id="3" name="内容占位符 2"/>
          <p:cNvSpPr>
            <a:spLocks noGrp="1"/>
          </p:cNvSpPr>
          <p:nvPr>
            <p:ph idx="1"/>
          </p:nvPr>
        </p:nvSpPr>
        <p:spPr/>
        <p:txBody>
          <a:bodyPr>
            <a:normAutofit fontScale="92500" lnSpcReduction="20000"/>
          </a:bodyPr>
          <a:lstStyle/>
          <a:p>
            <a:r>
              <a:rPr lang="zh-CN" altLang="en-US" sz="3000" dirty="0"/>
              <a:t>概要</a:t>
            </a:r>
            <a:r>
              <a:rPr lang="zh-CN" altLang="en-US" sz="3000" dirty="0" smtClean="0"/>
              <a:t>测试计划</a:t>
            </a:r>
            <a:endParaRPr lang="en-US" altLang="zh-CN" sz="3000" dirty="0" smtClean="0"/>
          </a:p>
          <a:p>
            <a:pPr lvl="1"/>
            <a:r>
              <a:rPr lang="zh-CN" altLang="en-US" sz="2200" dirty="0"/>
              <a:t>应当在软件开发初期，即需求分析阶段制定</a:t>
            </a:r>
            <a:endParaRPr lang="en-US" altLang="zh-CN" sz="2200" dirty="0" smtClean="0"/>
          </a:p>
          <a:p>
            <a:r>
              <a:rPr lang="zh-CN" altLang="en-US" sz="3000" dirty="0"/>
              <a:t>详细</a:t>
            </a:r>
            <a:r>
              <a:rPr lang="zh-CN" altLang="en-US" sz="3000" dirty="0" smtClean="0"/>
              <a:t>测试计划</a:t>
            </a:r>
            <a:endParaRPr lang="en-US" altLang="zh-CN" sz="3000" dirty="0" smtClean="0"/>
          </a:p>
          <a:p>
            <a:pPr lvl="1"/>
            <a:r>
              <a:rPr lang="zh-CN" altLang="en-US" sz="2200" dirty="0"/>
              <a:t>详细测试计划是针对子系统在特定的测试阶段所要进行的测试工作制定出来的详细计划</a:t>
            </a:r>
            <a:endParaRPr lang="en-US" altLang="zh-CN" sz="2200" dirty="0" smtClean="0"/>
          </a:p>
          <a:p>
            <a:r>
              <a:rPr lang="zh-CN" altLang="en-US" sz="3000" dirty="0" smtClean="0"/>
              <a:t>测试实施计划</a:t>
            </a:r>
            <a:endParaRPr lang="en-US" altLang="zh-CN" sz="3000" dirty="0" smtClean="0"/>
          </a:p>
          <a:p>
            <a:pPr lvl="1"/>
            <a:r>
              <a:rPr lang="zh-CN" altLang="en-US" sz="2200" dirty="0"/>
              <a:t>测试实施计划是根据详细测试计划制定的测试者的测试具体实施计划。它规定了测试者在每一轮测试中负责测试的内容、测试强度和工作进度等</a:t>
            </a:r>
            <a:r>
              <a:rPr lang="zh-CN" altLang="en-US" sz="2200" dirty="0" smtClean="0"/>
              <a:t>。</a:t>
            </a:r>
            <a:endParaRPr lang="zh-CN" altLang="en-US" sz="2200" dirty="0"/>
          </a:p>
        </p:txBody>
      </p:sp>
    </p:spTree>
    <p:extLst>
      <p:ext uri="{BB962C8B-B14F-4D97-AF65-F5344CB8AC3E}">
        <p14:creationId xmlns:p14="http://schemas.microsoft.com/office/powerpoint/2010/main" val="1362515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22943"/>
            <a:ext cx="10018713" cy="1505857"/>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484310" y="2075542"/>
            <a:ext cx="10018713" cy="3715659"/>
          </a:xfrm>
        </p:spPr>
        <p:txBody>
          <a:bodyPr>
            <a:normAutofit/>
          </a:bodyPr>
          <a:lstStyle/>
          <a:p>
            <a:r>
              <a:rPr lang="zh-CN" altLang="en-US" sz="3600" dirty="0" smtClean="0"/>
              <a:t>系统设计文档概述</a:t>
            </a:r>
            <a:endParaRPr lang="en-US" altLang="zh-CN" sz="3600" dirty="0" smtClean="0"/>
          </a:p>
          <a:p>
            <a:pPr lvl="1"/>
            <a:r>
              <a:rPr lang="zh-CN" altLang="en-US" sz="2800" dirty="0"/>
              <a:t>文档整体架构</a:t>
            </a:r>
            <a:endParaRPr lang="en-US" altLang="zh-CN" sz="2800" dirty="0"/>
          </a:p>
          <a:p>
            <a:pPr lvl="1"/>
            <a:r>
              <a:rPr lang="zh-CN" altLang="en-US" sz="2800" dirty="0"/>
              <a:t>体系结构设计（重点）</a:t>
            </a:r>
            <a:endParaRPr lang="en-US" altLang="zh-CN" sz="2800" dirty="0"/>
          </a:p>
          <a:p>
            <a:pPr marL="0" indent="0">
              <a:buNone/>
            </a:pPr>
            <a:endParaRPr lang="en-US" altLang="zh-CN" dirty="0" smtClean="0"/>
          </a:p>
          <a:p>
            <a:r>
              <a:rPr lang="zh-CN" altLang="en-US" sz="3600" dirty="0" smtClean="0"/>
              <a:t>系统设计说明文档</a:t>
            </a:r>
            <a:r>
              <a:rPr lang="en-US" altLang="zh-CN" sz="3600" dirty="0" smtClean="0"/>
              <a:t>-</a:t>
            </a:r>
            <a:r>
              <a:rPr lang="zh-CN" altLang="en-US" sz="3600" dirty="0" smtClean="0"/>
              <a:t>作业讲评</a:t>
            </a:r>
            <a:endParaRPr lang="en-US" altLang="zh-CN" sz="3600" dirty="0" smtClean="0"/>
          </a:p>
          <a:p>
            <a:endParaRPr lang="zh-CN" altLang="en-US" dirty="0"/>
          </a:p>
        </p:txBody>
      </p:sp>
    </p:spTree>
    <p:extLst>
      <p:ext uri="{BB962C8B-B14F-4D97-AF65-F5344CB8AC3E}">
        <p14:creationId xmlns:p14="http://schemas.microsoft.com/office/powerpoint/2010/main" val="1951920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84310" y="155713"/>
            <a:ext cx="10018713" cy="1752599"/>
          </a:xfrm>
        </p:spPr>
        <p:txBody>
          <a:bodyPr/>
          <a:lstStyle/>
          <a:p>
            <a:r>
              <a:rPr lang="zh-CN" altLang="en-US" dirty="0"/>
              <a:t>目录</a:t>
            </a:r>
          </a:p>
        </p:txBody>
      </p:sp>
      <p:sp>
        <p:nvSpPr>
          <p:cNvPr id="5" name="内容占位符 4"/>
          <p:cNvSpPr>
            <a:spLocks noGrp="1"/>
          </p:cNvSpPr>
          <p:nvPr>
            <p:ph sz="half" idx="1"/>
          </p:nvPr>
        </p:nvSpPr>
        <p:spPr>
          <a:xfrm>
            <a:off x="1712912" y="1762539"/>
            <a:ext cx="4895055" cy="5095461"/>
          </a:xfrm>
        </p:spPr>
        <p:txBody>
          <a:bodyPr>
            <a:normAutofit fontScale="55000" lnSpcReduction="20000"/>
          </a:bodyPr>
          <a:lstStyle/>
          <a:p>
            <a:r>
              <a:rPr lang="en-US" altLang="zh-CN" sz="3300" dirty="0" smtClean="0"/>
              <a:t>1</a:t>
            </a:r>
            <a:r>
              <a:rPr lang="zh-CN" altLang="en-US" sz="3300" dirty="0" smtClean="0"/>
              <a:t>引言	</a:t>
            </a:r>
            <a:endParaRPr lang="en-US" altLang="zh-CN" sz="3300" dirty="0" smtClean="0"/>
          </a:p>
          <a:p>
            <a:pPr lvl="1"/>
            <a:r>
              <a:rPr lang="en-US" altLang="zh-CN" sz="3300" dirty="0" smtClean="0"/>
              <a:t>1.1</a:t>
            </a:r>
            <a:r>
              <a:rPr lang="zh-CN" altLang="en-US" sz="3300" dirty="0" smtClean="0"/>
              <a:t>编写目的	</a:t>
            </a:r>
            <a:endParaRPr lang="en-US" altLang="zh-CN" sz="3300" dirty="0" smtClean="0"/>
          </a:p>
          <a:p>
            <a:pPr lvl="1"/>
            <a:r>
              <a:rPr lang="en-US" altLang="zh-CN" sz="3300" dirty="0" smtClean="0"/>
              <a:t>1.2</a:t>
            </a:r>
            <a:r>
              <a:rPr lang="zh-CN" altLang="en-US" sz="3300" dirty="0" smtClean="0"/>
              <a:t>背景	</a:t>
            </a:r>
            <a:endParaRPr lang="en-US" altLang="zh-CN" sz="3300" dirty="0" smtClean="0"/>
          </a:p>
          <a:p>
            <a:pPr lvl="1"/>
            <a:r>
              <a:rPr lang="en-US" altLang="zh-CN" sz="3300" dirty="0" smtClean="0"/>
              <a:t>1.3</a:t>
            </a:r>
            <a:r>
              <a:rPr lang="zh-CN" altLang="en-US" sz="3300" dirty="0" smtClean="0"/>
              <a:t>定义	</a:t>
            </a:r>
            <a:endParaRPr lang="en-US" altLang="zh-CN" sz="3300" dirty="0" smtClean="0"/>
          </a:p>
          <a:p>
            <a:pPr lvl="1"/>
            <a:r>
              <a:rPr lang="en-US" altLang="zh-CN" sz="3300" dirty="0" smtClean="0"/>
              <a:t>1.4</a:t>
            </a:r>
            <a:r>
              <a:rPr lang="zh-CN" altLang="en-US" sz="3300" dirty="0" smtClean="0"/>
              <a:t>参考资料	</a:t>
            </a:r>
            <a:endParaRPr lang="en-US" altLang="zh-CN" sz="3300" dirty="0" smtClean="0"/>
          </a:p>
          <a:p>
            <a:r>
              <a:rPr lang="en-US" altLang="zh-CN" sz="3300" dirty="0" smtClean="0"/>
              <a:t>2</a:t>
            </a:r>
            <a:r>
              <a:rPr lang="zh-CN" altLang="en-US" sz="3300" dirty="0" smtClean="0">
                <a:solidFill>
                  <a:srgbClr val="FF0000"/>
                </a:solidFill>
              </a:rPr>
              <a:t>计划	</a:t>
            </a:r>
            <a:endParaRPr lang="en-US" altLang="zh-CN" sz="3300" dirty="0" smtClean="0">
              <a:solidFill>
                <a:srgbClr val="FF0000"/>
              </a:solidFill>
            </a:endParaRPr>
          </a:p>
          <a:p>
            <a:pPr lvl="1"/>
            <a:r>
              <a:rPr lang="en-US" altLang="zh-CN" sz="3300" dirty="0" smtClean="0"/>
              <a:t>2.1</a:t>
            </a:r>
            <a:r>
              <a:rPr lang="zh-CN" altLang="en-US" sz="3300" dirty="0" smtClean="0"/>
              <a:t>软件说明	</a:t>
            </a:r>
            <a:endParaRPr lang="en-US" altLang="zh-CN" sz="3300" dirty="0" smtClean="0"/>
          </a:p>
          <a:p>
            <a:pPr lvl="1"/>
            <a:r>
              <a:rPr lang="en-US" altLang="zh-CN" sz="3300" dirty="0" smtClean="0"/>
              <a:t>2.2</a:t>
            </a:r>
            <a:r>
              <a:rPr lang="zh-CN" altLang="en-US" sz="3300" dirty="0" smtClean="0"/>
              <a:t>测试内容	</a:t>
            </a:r>
            <a:endParaRPr lang="en-US" altLang="zh-CN" sz="3300" dirty="0" smtClean="0"/>
          </a:p>
          <a:p>
            <a:pPr lvl="1"/>
            <a:r>
              <a:rPr lang="en-US" altLang="zh-CN" sz="3300" dirty="0" smtClean="0"/>
              <a:t>2.3</a:t>
            </a:r>
            <a:r>
              <a:rPr lang="zh-CN" altLang="en-US" sz="3300" dirty="0" smtClean="0"/>
              <a:t>测试</a:t>
            </a:r>
            <a:r>
              <a:rPr lang="en-US" altLang="zh-CN" sz="3300" dirty="0" smtClean="0"/>
              <a:t>1</a:t>
            </a:r>
            <a:r>
              <a:rPr lang="zh-CN" altLang="en-US" sz="3300" dirty="0" smtClean="0"/>
              <a:t>（标识符）	</a:t>
            </a:r>
            <a:endParaRPr lang="en-US" altLang="zh-CN" sz="3300" dirty="0" smtClean="0"/>
          </a:p>
          <a:p>
            <a:pPr lvl="1"/>
            <a:r>
              <a:rPr lang="en-US" altLang="zh-CN" sz="3300" dirty="0" smtClean="0"/>
              <a:t>2.3.1</a:t>
            </a:r>
            <a:r>
              <a:rPr lang="zh-CN" altLang="en-US" sz="3300" dirty="0" smtClean="0"/>
              <a:t>进度安排	</a:t>
            </a:r>
            <a:endParaRPr lang="en-US" altLang="zh-CN" sz="3300" dirty="0" smtClean="0"/>
          </a:p>
          <a:p>
            <a:pPr lvl="1"/>
            <a:r>
              <a:rPr lang="en-US" altLang="zh-CN" sz="3300" dirty="0" smtClean="0"/>
              <a:t>2.3.2</a:t>
            </a:r>
            <a:r>
              <a:rPr lang="zh-CN" altLang="en-US" sz="3300" dirty="0" smtClean="0"/>
              <a:t>条件	</a:t>
            </a:r>
            <a:endParaRPr lang="en-US" altLang="zh-CN" sz="3300" dirty="0" smtClean="0"/>
          </a:p>
          <a:p>
            <a:pPr lvl="1"/>
            <a:r>
              <a:rPr lang="en-US" altLang="zh-CN" sz="3300" dirty="0" smtClean="0"/>
              <a:t>2.3.3</a:t>
            </a:r>
            <a:r>
              <a:rPr lang="zh-CN" altLang="en-US" sz="3300" dirty="0" smtClean="0"/>
              <a:t>测试资料</a:t>
            </a:r>
            <a:endParaRPr lang="en-US" altLang="zh-CN" sz="3300" dirty="0" smtClean="0"/>
          </a:p>
          <a:p>
            <a:pPr lvl="1"/>
            <a:r>
              <a:rPr lang="en-US" altLang="zh-CN" sz="3300" dirty="0" smtClean="0"/>
              <a:t>2.3.4</a:t>
            </a:r>
            <a:r>
              <a:rPr lang="zh-CN" altLang="en-US" sz="3300" dirty="0" smtClean="0"/>
              <a:t>测试培训	</a:t>
            </a:r>
            <a:endParaRPr lang="en-US" altLang="zh-CN" sz="3300" dirty="0" smtClean="0"/>
          </a:p>
          <a:p>
            <a:pPr lvl="1"/>
            <a:r>
              <a:rPr lang="en-US" altLang="zh-CN" sz="3300" dirty="0" smtClean="0"/>
              <a:t>2.4</a:t>
            </a:r>
            <a:r>
              <a:rPr lang="zh-CN" altLang="en-US" sz="3300" dirty="0" smtClean="0"/>
              <a:t>测试</a:t>
            </a:r>
            <a:r>
              <a:rPr lang="en-US" altLang="zh-CN" sz="3300" dirty="0" smtClean="0"/>
              <a:t>2</a:t>
            </a:r>
            <a:r>
              <a:rPr lang="zh-CN" altLang="en-US" sz="3300" dirty="0" smtClean="0"/>
              <a:t>（标识符）</a:t>
            </a:r>
            <a:r>
              <a:rPr lang="zh-CN" altLang="en-US" dirty="0" smtClean="0"/>
              <a:t>	</a:t>
            </a:r>
            <a:endParaRPr lang="zh-CN" altLang="en-US" dirty="0"/>
          </a:p>
        </p:txBody>
      </p:sp>
      <p:sp>
        <p:nvSpPr>
          <p:cNvPr id="6" name="内容占位符 5"/>
          <p:cNvSpPr>
            <a:spLocks noGrp="1"/>
          </p:cNvSpPr>
          <p:nvPr>
            <p:ph sz="half" idx="2"/>
          </p:nvPr>
        </p:nvSpPr>
        <p:spPr>
          <a:xfrm>
            <a:off x="6607967" y="1762539"/>
            <a:ext cx="4895056" cy="5194851"/>
          </a:xfrm>
        </p:spPr>
        <p:txBody>
          <a:bodyPr>
            <a:normAutofit fontScale="55000" lnSpcReduction="20000"/>
          </a:bodyPr>
          <a:lstStyle/>
          <a:p>
            <a:r>
              <a:rPr lang="en-US" altLang="zh-CN" sz="3300" dirty="0" smtClean="0"/>
              <a:t>3</a:t>
            </a:r>
            <a:r>
              <a:rPr lang="zh-CN" altLang="en-US" sz="3300" dirty="0" smtClean="0">
                <a:solidFill>
                  <a:srgbClr val="FF0000"/>
                </a:solidFill>
              </a:rPr>
              <a:t>测试设计说明</a:t>
            </a:r>
            <a:r>
              <a:rPr lang="zh-CN" altLang="en-US" sz="3300" dirty="0" smtClean="0"/>
              <a:t>	</a:t>
            </a:r>
            <a:endParaRPr lang="en-US" altLang="zh-CN" sz="3300" dirty="0" smtClean="0"/>
          </a:p>
          <a:p>
            <a:pPr lvl="1"/>
            <a:r>
              <a:rPr lang="en-US" altLang="zh-CN" sz="3300" dirty="0" smtClean="0"/>
              <a:t>3.1</a:t>
            </a:r>
            <a:r>
              <a:rPr lang="zh-CN" altLang="en-US" sz="3300" dirty="0" smtClean="0"/>
              <a:t>测试</a:t>
            </a:r>
            <a:r>
              <a:rPr lang="en-US" altLang="zh-CN" sz="3300" dirty="0" smtClean="0"/>
              <a:t>1</a:t>
            </a:r>
            <a:r>
              <a:rPr lang="zh-CN" altLang="en-US" sz="3300" dirty="0" smtClean="0"/>
              <a:t>（标识符）</a:t>
            </a:r>
            <a:endParaRPr lang="en-US" altLang="zh-CN" sz="3300" dirty="0" smtClean="0"/>
          </a:p>
          <a:p>
            <a:pPr lvl="1"/>
            <a:r>
              <a:rPr lang="en-US" altLang="zh-CN" sz="3300" dirty="0" smtClean="0"/>
              <a:t>3.1.1</a:t>
            </a:r>
            <a:r>
              <a:rPr lang="zh-CN" altLang="en-US" sz="3300" dirty="0" smtClean="0"/>
              <a:t>控制	</a:t>
            </a:r>
            <a:endParaRPr lang="en-US" altLang="zh-CN" sz="3300" dirty="0" smtClean="0"/>
          </a:p>
          <a:p>
            <a:pPr lvl="1"/>
            <a:r>
              <a:rPr lang="en-US" altLang="zh-CN" sz="3300" dirty="0" smtClean="0"/>
              <a:t>3.1.2</a:t>
            </a:r>
            <a:r>
              <a:rPr lang="zh-CN" altLang="en-US" sz="3300" dirty="0" smtClean="0"/>
              <a:t>输入	</a:t>
            </a:r>
            <a:endParaRPr lang="en-US" altLang="zh-CN" sz="3300" dirty="0" smtClean="0"/>
          </a:p>
          <a:p>
            <a:pPr lvl="1"/>
            <a:r>
              <a:rPr lang="en-US" altLang="zh-CN" sz="3300" dirty="0" smtClean="0"/>
              <a:t>3.1.3</a:t>
            </a:r>
            <a:r>
              <a:rPr lang="zh-CN" altLang="en-US" sz="3300" dirty="0" smtClean="0"/>
              <a:t>输出	</a:t>
            </a:r>
            <a:endParaRPr lang="en-US" altLang="zh-CN" sz="3300" dirty="0" smtClean="0"/>
          </a:p>
          <a:p>
            <a:pPr lvl="1"/>
            <a:r>
              <a:rPr lang="en-US" altLang="zh-CN" sz="3300" dirty="0" smtClean="0"/>
              <a:t>3.1.4</a:t>
            </a:r>
            <a:r>
              <a:rPr lang="zh-CN" altLang="en-US" sz="3300" dirty="0" smtClean="0"/>
              <a:t>过程	</a:t>
            </a:r>
            <a:endParaRPr lang="en-US" altLang="zh-CN" sz="3300" dirty="0" smtClean="0"/>
          </a:p>
          <a:p>
            <a:pPr lvl="1"/>
            <a:r>
              <a:rPr lang="en-US" altLang="zh-CN" sz="3300" dirty="0" smtClean="0"/>
              <a:t>3.2</a:t>
            </a:r>
            <a:r>
              <a:rPr lang="zh-CN" altLang="en-US" sz="3300" dirty="0" smtClean="0"/>
              <a:t>测试</a:t>
            </a:r>
            <a:r>
              <a:rPr lang="en-US" altLang="zh-CN" sz="3300" dirty="0" smtClean="0"/>
              <a:t>2</a:t>
            </a:r>
            <a:r>
              <a:rPr lang="zh-CN" altLang="en-US" sz="3300" dirty="0" smtClean="0"/>
              <a:t>（标识符）	</a:t>
            </a:r>
            <a:endParaRPr lang="en-US" altLang="zh-CN" sz="3300" dirty="0" smtClean="0"/>
          </a:p>
          <a:p>
            <a:r>
              <a:rPr lang="en-US" altLang="zh-CN" sz="3300" dirty="0" smtClean="0"/>
              <a:t>4</a:t>
            </a:r>
            <a:r>
              <a:rPr lang="zh-CN" altLang="en-US" sz="3300" dirty="0" smtClean="0">
                <a:solidFill>
                  <a:srgbClr val="FF0000"/>
                </a:solidFill>
              </a:rPr>
              <a:t>评价准则	</a:t>
            </a:r>
            <a:endParaRPr lang="en-US" altLang="zh-CN" sz="3300" dirty="0" smtClean="0">
              <a:solidFill>
                <a:srgbClr val="FF0000"/>
              </a:solidFill>
            </a:endParaRPr>
          </a:p>
          <a:p>
            <a:pPr lvl="1"/>
            <a:r>
              <a:rPr lang="en-US" altLang="zh-CN" sz="3300" dirty="0" smtClean="0"/>
              <a:t>4.1</a:t>
            </a:r>
            <a:r>
              <a:rPr lang="zh-CN" altLang="en-US" sz="3300" dirty="0" smtClean="0"/>
              <a:t>范围	</a:t>
            </a:r>
            <a:endParaRPr lang="en-US" altLang="zh-CN" sz="3300" dirty="0" smtClean="0"/>
          </a:p>
          <a:p>
            <a:pPr lvl="1"/>
            <a:r>
              <a:rPr lang="en-US" altLang="zh-CN" sz="3300" dirty="0" smtClean="0"/>
              <a:t>4.2</a:t>
            </a:r>
            <a:r>
              <a:rPr lang="zh-CN" altLang="en-US" sz="3300" dirty="0" smtClean="0"/>
              <a:t>数据整理	</a:t>
            </a:r>
            <a:endParaRPr lang="en-US" altLang="zh-CN" sz="3300" dirty="0" smtClean="0"/>
          </a:p>
          <a:p>
            <a:pPr lvl="1"/>
            <a:r>
              <a:rPr lang="en-US" altLang="zh-CN" sz="3300" dirty="0" smtClean="0"/>
              <a:t>4.3</a:t>
            </a:r>
            <a:r>
              <a:rPr lang="zh-CN" altLang="en-US" sz="3300" dirty="0" smtClean="0"/>
              <a:t>尺度	</a:t>
            </a:r>
            <a:endParaRPr lang="en-US" altLang="zh-CN" sz="3300" dirty="0" smtClean="0"/>
          </a:p>
          <a:p>
            <a:endParaRPr lang="zh-CN" altLang="en-US" dirty="0" smtClean="0"/>
          </a:p>
          <a:p>
            <a:endParaRPr lang="zh-CN" altLang="en-US" dirty="0"/>
          </a:p>
        </p:txBody>
      </p:sp>
    </p:spTree>
    <p:extLst>
      <p:ext uri="{BB962C8B-B14F-4D97-AF65-F5344CB8AC3E}">
        <p14:creationId xmlns:p14="http://schemas.microsoft.com/office/powerpoint/2010/main" val="3271527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计划</a:t>
            </a:r>
            <a:endParaRPr lang="zh-CN" altLang="en-US" dirty="0"/>
          </a:p>
        </p:txBody>
      </p:sp>
      <p:sp>
        <p:nvSpPr>
          <p:cNvPr id="3" name="内容占位符 2"/>
          <p:cNvSpPr>
            <a:spLocks noGrp="1"/>
          </p:cNvSpPr>
          <p:nvPr>
            <p:ph idx="1"/>
          </p:nvPr>
        </p:nvSpPr>
        <p:spPr/>
        <p:txBody>
          <a:bodyPr/>
          <a:lstStyle/>
          <a:p>
            <a:r>
              <a:rPr lang="zh-CN" altLang="zh-CN" dirty="0"/>
              <a:t>软件</a:t>
            </a:r>
            <a:r>
              <a:rPr lang="zh-CN" altLang="zh-CN" dirty="0" smtClean="0"/>
              <a:t>说明</a:t>
            </a:r>
            <a:endParaRPr lang="en-US" altLang="zh-CN" dirty="0" smtClean="0"/>
          </a:p>
          <a:p>
            <a:pPr lvl="1"/>
            <a:r>
              <a:rPr lang="zh-CN" altLang="zh-CN" dirty="0"/>
              <a:t>提供一份图表，并逐项说明被测软件的功能、输入和输出等质量指标，作为叙述测试计划的提纲</a:t>
            </a:r>
            <a:r>
              <a:rPr lang="zh-CN" altLang="zh-CN" dirty="0" smtClean="0"/>
              <a:t>。</a:t>
            </a:r>
            <a:endParaRPr lang="en-US" altLang="zh-CN" dirty="0" smtClean="0"/>
          </a:p>
          <a:p>
            <a:r>
              <a:rPr lang="zh-CN" altLang="zh-CN" dirty="0"/>
              <a:t>测试</a:t>
            </a:r>
            <a:r>
              <a:rPr lang="zh-CN" altLang="zh-CN" dirty="0" smtClean="0"/>
              <a:t>内容</a:t>
            </a:r>
            <a:endParaRPr lang="en-US" altLang="zh-CN" dirty="0" smtClean="0"/>
          </a:p>
          <a:p>
            <a:pPr lvl="1"/>
            <a:r>
              <a:rPr lang="zh-CN" altLang="zh-CN" dirty="0"/>
              <a:t>列出组装测试和确认测试中的每一项测试内容的名称标识符、这些测试的进度安排以及这些测试的内容和目的</a:t>
            </a:r>
            <a:endParaRPr lang="en-US" altLang="zh-CN" dirty="0" smtClean="0"/>
          </a:p>
          <a:p>
            <a:pPr lvl="1"/>
            <a:endParaRPr lang="zh-CN" altLang="en-US" dirty="0"/>
          </a:p>
        </p:txBody>
      </p:sp>
    </p:spTree>
    <p:extLst>
      <p:ext uri="{BB962C8B-B14F-4D97-AF65-F5344CB8AC3E}">
        <p14:creationId xmlns:p14="http://schemas.microsoft.com/office/powerpoint/2010/main" val="110205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计划说明</a:t>
            </a:r>
            <a:endParaRPr lang="zh-CN" altLang="en-US" dirty="0"/>
          </a:p>
        </p:txBody>
      </p:sp>
      <p:sp>
        <p:nvSpPr>
          <p:cNvPr id="3" name="内容占位符 2"/>
          <p:cNvSpPr>
            <a:spLocks noGrp="1"/>
          </p:cNvSpPr>
          <p:nvPr>
            <p:ph idx="1"/>
          </p:nvPr>
        </p:nvSpPr>
        <p:spPr>
          <a:xfrm>
            <a:off x="1484310" y="1881809"/>
            <a:ext cx="10018713" cy="3909391"/>
          </a:xfrm>
        </p:spPr>
        <p:txBody>
          <a:bodyPr>
            <a:normAutofit lnSpcReduction="10000"/>
          </a:bodyPr>
          <a:lstStyle/>
          <a:p>
            <a:r>
              <a:rPr lang="zh-CN" altLang="en-US" dirty="0" smtClean="0"/>
              <a:t>测试</a:t>
            </a:r>
            <a:r>
              <a:rPr lang="en-US" altLang="zh-CN" dirty="0" smtClean="0"/>
              <a:t>1……</a:t>
            </a:r>
          </a:p>
          <a:p>
            <a:pPr lvl="1"/>
            <a:r>
              <a:rPr lang="zh-CN" altLang="zh-CN" dirty="0" smtClean="0"/>
              <a:t>进度安排</a:t>
            </a:r>
            <a:endParaRPr lang="en-US" altLang="zh-CN" dirty="0" smtClean="0"/>
          </a:p>
          <a:p>
            <a:pPr lvl="1"/>
            <a:r>
              <a:rPr lang="zh-CN" altLang="zh-CN" dirty="0" smtClean="0"/>
              <a:t>条件</a:t>
            </a:r>
            <a:endParaRPr lang="en-US" altLang="zh-CN" dirty="0" smtClean="0"/>
          </a:p>
          <a:p>
            <a:pPr lvl="2"/>
            <a:r>
              <a:rPr lang="zh-CN" altLang="zh-CN" sz="2000" dirty="0"/>
              <a:t>陈述本项测试工作对资源的要求</a:t>
            </a:r>
            <a:endParaRPr lang="en-US" altLang="zh-CN" sz="2000" dirty="0" smtClean="0"/>
          </a:p>
          <a:p>
            <a:pPr lvl="1"/>
            <a:r>
              <a:rPr lang="zh-CN" altLang="zh-CN" dirty="0"/>
              <a:t>测试</a:t>
            </a:r>
            <a:r>
              <a:rPr lang="zh-CN" altLang="zh-CN" dirty="0" smtClean="0"/>
              <a:t>资料</a:t>
            </a:r>
            <a:endParaRPr lang="en-US" altLang="zh-CN" dirty="0" smtClean="0"/>
          </a:p>
          <a:p>
            <a:pPr lvl="2"/>
            <a:r>
              <a:rPr lang="zh-CN" altLang="zh-CN" sz="2000" dirty="0"/>
              <a:t>列出本项测试所需的资料</a:t>
            </a:r>
            <a:endParaRPr lang="en-US" altLang="zh-CN" sz="2000" dirty="0" smtClean="0"/>
          </a:p>
          <a:p>
            <a:pPr lvl="1"/>
            <a:r>
              <a:rPr lang="zh-CN" altLang="zh-CN" dirty="0"/>
              <a:t>测试</a:t>
            </a:r>
            <a:r>
              <a:rPr lang="zh-CN" altLang="zh-CN" dirty="0" smtClean="0"/>
              <a:t>培训</a:t>
            </a:r>
            <a:endParaRPr lang="en-US" altLang="zh-CN" dirty="0" smtClean="0"/>
          </a:p>
          <a:p>
            <a:pPr lvl="2"/>
            <a:r>
              <a:rPr lang="zh-CN" altLang="zh-CN" sz="2000" dirty="0"/>
              <a:t>说明或引用资料说明为被测软件的使用提供培训的计划。规定培训的内容、受训的人员及从事培训的工作人员。</a:t>
            </a:r>
          </a:p>
          <a:p>
            <a:pPr lvl="2"/>
            <a:endParaRPr lang="zh-CN" altLang="en-US" dirty="0"/>
          </a:p>
        </p:txBody>
      </p:sp>
    </p:spTree>
    <p:extLst>
      <p:ext uri="{BB962C8B-B14F-4D97-AF65-F5344CB8AC3E}">
        <p14:creationId xmlns:p14="http://schemas.microsoft.com/office/powerpoint/2010/main" val="2576717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计划说明</a:t>
            </a:r>
            <a:endParaRPr lang="zh-CN" altLang="en-US" dirty="0"/>
          </a:p>
        </p:txBody>
      </p:sp>
      <p:pic>
        <p:nvPicPr>
          <p:cNvPr id="5" name="内容占位符 4"/>
          <p:cNvPicPr>
            <a:picLocks noGrp="1" noChangeAspect="1"/>
          </p:cNvPicPr>
          <p:nvPr>
            <p:ph idx="1"/>
          </p:nvPr>
        </p:nvPicPr>
        <p:blipFill>
          <a:blip r:embed="rId3"/>
          <a:stretch>
            <a:fillRect/>
          </a:stretch>
        </p:blipFill>
        <p:spPr>
          <a:xfrm>
            <a:off x="3564833" y="366733"/>
            <a:ext cx="5406887" cy="6084161"/>
          </a:xfrm>
          <a:prstGeom prst="rect">
            <a:avLst/>
          </a:prstGeom>
        </p:spPr>
      </p:pic>
    </p:spTree>
    <p:extLst>
      <p:ext uri="{BB962C8B-B14F-4D97-AF65-F5344CB8AC3E}">
        <p14:creationId xmlns:p14="http://schemas.microsoft.com/office/powerpoint/2010/main" val="1298094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测试设计说明</a:t>
            </a:r>
            <a:endParaRPr lang="zh-CN" altLang="en-US" dirty="0"/>
          </a:p>
        </p:txBody>
      </p:sp>
      <p:sp>
        <p:nvSpPr>
          <p:cNvPr id="3" name="内容占位符 2"/>
          <p:cNvSpPr>
            <a:spLocks noGrp="1"/>
          </p:cNvSpPr>
          <p:nvPr>
            <p:ph idx="1"/>
          </p:nvPr>
        </p:nvSpPr>
        <p:spPr>
          <a:xfrm>
            <a:off x="1484310" y="2666999"/>
            <a:ext cx="10018713" cy="3866323"/>
          </a:xfrm>
        </p:spPr>
        <p:txBody>
          <a:bodyPr>
            <a:normAutofit fontScale="92500" lnSpcReduction="20000"/>
          </a:bodyPr>
          <a:lstStyle/>
          <a:p>
            <a:r>
              <a:rPr lang="zh-CN" altLang="zh-CN" dirty="0" smtClean="0"/>
              <a:t>控制</a:t>
            </a:r>
            <a:endParaRPr lang="en-US" altLang="zh-CN" dirty="0" smtClean="0"/>
          </a:p>
          <a:p>
            <a:pPr lvl="1"/>
            <a:r>
              <a:rPr lang="zh-CN" altLang="zh-CN" dirty="0"/>
              <a:t>说明本测试的控制方式，如输入是人工、半自动或自动引入、控制操作的顺序以及结果的记录方法</a:t>
            </a:r>
            <a:r>
              <a:rPr lang="zh-CN" altLang="zh-CN" dirty="0" smtClean="0"/>
              <a:t>。</a:t>
            </a:r>
            <a:endParaRPr lang="en-US" altLang="zh-CN" dirty="0" smtClean="0"/>
          </a:p>
          <a:p>
            <a:r>
              <a:rPr lang="zh-CN" altLang="en-US" dirty="0" smtClean="0"/>
              <a:t>输入</a:t>
            </a:r>
            <a:endParaRPr lang="en-US" altLang="zh-CN" dirty="0" smtClean="0"/>
          </a:p>
          <a:p>
            <a:pPr lvl="1"/>
            <a:r>
              <a:rPr lang="zh-CN" altLang="zh-CN" dirty="0"/>
              <a:t>说明本项测试中所使用的输入数据及选择这些输入数据的策略</a:t>
            </a:r>
            <a:r>
              <a:rPr lang="zh-CN" altLang="zh-CN" dirty="0" smtClean="0"/>
              <a:t>。</a:t>
            </a:r>
            <a:endParaRPr lang="en-US" altLang="zh-CN" dirty="0" smtClean="0"/>
          </a:p>
          <a:p>
            <a:r>
              <a:rPr lang="zh-CN" altLang="en-US" dirty="0" smtClean="0"/>
              <a:t>输出</a:t>
            </a:r>
            <a:endParaRPr lang="en-US" altLang="zh-CN" dirty="0" smtClean="0"/>
          </a:p>
          <a:p>
            <a:pPr lvl="1"/>
            <a:r>
              <a:rPr lang="zh-CN" altLang="zh-CN" dirty="0"/>
              <a:t>说明预期的输出数据，如测试结果及可能产生的中间结果或运行信息</a:t>
            </a:r>
            <a:r>
              <a:rPr lang="zh-CN" altLang="zh-CN" dirty="0" smtClean="0"/>
              <a:t>。</a:t>
            </a:r>
            <a:endParaRPr lang="en-US" altLang="zh-CN" dirty="0" smtClean="0"/>
          </a:p>
          <a:p>
            <a:r>
              <a:rPr lang="zh-CN" altLang="en-US" dirty="0" smtClean="0"/>
              <a:t>过程</a:t>
            </a:r>
            <a:endParaRPr lang="en-US" altLang="zh-CN" dirty="0" smtClean="0"/>
          </a:p>
          <a:p>
            <a:pPr lvl="1"/>
            <a:r>
              <a:rPr lang="zh-CN" altLang="zh-CN" dirty="0"/>
              <a:t>说明完成此项测试的一个个步骤和控制命令，包括测试的准备、初始化、中间步聚和运行结束方式。</a:t>
            </a:r>
          </a:p>
          <a:p>
            <a:pPr lvl="1"/>
            <a:endParaRPr lang="en-US" altLang="zh-CN" dirty="0" smtClean="0"/>
          </a:p>
          <a:p>
            <a:endParaRPr lang="zh-CN" altLang="en-US" dirty="0"/>
          </a:p>
        </p:txBody>
      </p:sp>
    </p:spTree>
    <p:extLst>
      <p:ext uri="{BB962C8B-B14F-4D97-AF65-F5344CB8AC3E}">
        <p14:creationId xmlns:p14="http://schemas.microsoft.com/office/powerpoint/2010/main" val="3296444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测试设计说明</a:t>
            </a:r>
            <a:endParaRPr lang="zh-CN" altLang="en-US" dirty="0"/>
          </a:p>
        </p:txBody>
      </p:sp>
      <p:sp>
        <p:nvSpPr>
          <p:cNvPr id="3" name="内容占位符 2"/>
          <p:cNvSpPr>
            <a:spLocks noGrp="1"/>
          </p:cNvSpPr>
          <p:nvPr>
            <p:ph idx="1"/>
          </p:nvPr>
        </p:nvSpPr>
        <p:spPr>
          <a:xfrm>
            <a:off x="1484310" y="2666999"/>
            <a:ext cx="10018713" cy="3866323"/>
          </a:xfrm>
        </p:spPr>
        <p:txBody>
          <a:bodyPr>
            <a:normAutofit/>
          </a:bodyPr>
          <a:lstStyle/>
          <a:p>
            <a:pPr lvl="1"/>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3599414" y="1081087"/>
            <a:ext cx="5019675" cy="5305425"/>
          </a:xfrm>
          <a:prstGeom prst="rect">
            <a:avLst/>
          </a:prstGeom>
        </p:spPr>
      </p:pic>
    </p:spTree>
    <p:extLst>
      <p:ext uri="{BB962C8B-B14F-4D97-AF65-F5344CB8AC3E}">
        <p14:creationId xmlns:p14="http://schemas.microsoft.com/office/powerpoint/2010/main" val="2002115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fontAlgn="auto">
              <a:spcAft>
                <a:spcPts val="0"/>
              </a:spcAft>
              <a:defRPr/>
            </a:pPr>
            <a:r>
              <a:rPr lang="en-US" altLang="zh-CN" dirty="0" smtClean="0"/>
              <a:t>       RTCM</a:t>
            </a:r>
            <a:endParaRPr lang="zh-CN" altLang="en-US" dirty="0"/>
          </a:p>
        </p:txBody>
      </p:sp>
      <p:sp>
        <p:nvSpPr>
          <p:cNvPr id="3" name="内容占位符 2"/>
          <p:cNvSpPr>
            <a:spLocks noGrp="1"/>
          </p:cNvSpPr>
          <p:nvPr>
            <p:ph sz="quarter" idx="4294967295"/>
          </p:nvPr>
        </p:nvSpPr>
        <p:spPr>
          <a:xfrm>
            <a:off x="685800" y="2063750"/>
            <a:ext cx="10394950" cy="3311525"/>
          </a:xfrm>
          <a:prstGeom prst="rect">
            <a:avLst/>
          </a:prstGeom>
        </p:spPr>
        <p:txBody>
          <a:bodyPr rtlCol="0"/>
          <a:lstStyle/>
          <a:p>
            <a:pPr fontAlgn="auto">
              <a:spcAft>
                <a:spcPts val="0"/>
              </a:spcAft>
              <a:defRPr/>
            </a:pPr>
            <a:endParaRPr lang="zh-CN" altLang="en-US"/>
          </a:p>
        </p:txBody>
      </p:sp>
      <p:pic>
        <p:nvPicPr>
          <p:cNvPr id="1024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6" y="685800"/>
            <a:ext cx="5932488"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9175" y="2391569"/>
            <a:ext cx="56451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755" y="749783"/>
            <a:ext cx="6076950" cy="468312"/>
          </a:xfrm>
          <a:prstGeom prst="rect">
            <a:avLst/>
          </a:prstGeom>
          <a:noFill/>
          <a:ln w="57150"/>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60337" y="2442818"/>
            <a:ext cx="5932488" cy="1482725"/>
          </a:xfrm>
          <a:prstGeom prst="rect">
            <a:avLst/>
          </a:prstGeom>
          <a:noFill/>
          <a:ln w="57150"/>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 name="矩形 7"/>
          <p:cNvSpPr/>
          <p:nvPr/>
        </p:nvSpPr>
        <p:spPr>
          <a:xfrm>
            <a:off x="1427887" y="3927061"/>
            <a:ext cx="4686300" cy="457200"/>
          </a:xfrm>
          <a:prstGeom prst="rect">
            <a:avLst/>
          </a:prstGeom>
          <a:noFill/>
          <a:ln w="57150"/>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6204328" y="4760155"/>
            <a:ext cx="5561012" cy="1198562"/>
          </a:xfrm>
          <a:prstGeom prst="rect">
            <a:avLst/>
          </a:prstGeom>
          <a:noFill/>
          <a:ln w="57150"/>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 name="文本框 12"/>
          <p:cNvSpPr txBox="1"/>
          <p:nvPr/>
        </p:nvSpPr>
        <p:spPr>
          <a:xfrm>
            <a:off x="7294562" y="655637"/>
            <a:ext cx="4897438" cy="1619250"/>
          </a:xfrm>
          <a:prstGeom prst="rect">
            <a:avLst/>
          </a:prstGeom>
          <a:noFill/>
        </p:spPr>
        <p:txBody>
          <a:bodyPr>
            <a:spAutoFit/>
          </a:bodyPr>
          <a:lstStyle>
            <a:lvl1pPr marL="228600" indent="-228600">
              <a:defRPr>
                <a:solidFill>
                  <a:schemeClr val="tx1"/>
                </a:solidFill>
                <a:latin typeface="Impact" panose="020B0806030902050204" pitchFamily="34" charset="0"/>
                <a:ea typeface="宋体" panose="02010600030101010101" pitchFamily="2" charset="-122"/>
              </a:defRPr>
            </a:lvl1pPr>
            <a:lvl2pPr marL="685800" indent="-228600">
              <a:defRPr>
                <a:solidFill>
                  <a:schemeClr val="tx1"/>
                </a:solidFill>
                <a:latin typeface="Impact" panose="020B0806030902050204" pitchFamily="34" charset="0"/>
                <a:ea typeface="宋体" panose="02010600030101010101" pitchFamily="2" charset="-122"/>
              </a:defRPr>
            </a:lvl2pPr>
            <a:lvl3pPr marL="1143000" indent="-228600">
              <a:defRPr>
                <a:solidFill>
                  <a:schemeClr val="tx1"/>
                </a:solidFill>
                <a:latin typeface="Impact" panose="020B0806030902050204" pitchFamily="34" charset="0"/>
                <a:ea typeface="宋体" panose="02010600030101010101" pitchFamily="2" charset="-122"/>
              </a:defRPr>
            </a:lvl3pPr>
            <a:lvl4pPr marL="1600200" indent="-228600">
              <a:defRPr>
                <a:solidFill>
                  <a:schemeClr val="tx1"/>
                </a:solidFill>
                <a:latin typeface="Impact" panose="020B0806030902050204" pitchFamily="34" charset="0"/>
                <a:ea typeface="宋体" panose="02010600030101010101" pitchFamily="2" charset="-122"/>
              </a:defRPr>
            </a:lvl4pPr>
            <a:lvl5pPr marL="2057400" indent="-228600">
              <a:defRPr>
                <a:solidFill>
                  <a:schemeClr val="tx1"/>
                </a:solidFill>
                <a:latin typeface="Impact" panose="020B080603090205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Impact" panose="020B0806030902050204" pitchFamily="34" charset="0"/>
                <a:ea typeface="宋体" panose="02010600030101010101" pitchFamily="2" charset="-122"/>
              </a:defRPr>
            </a:lvl9pPr>
          </a:lstStyle>
          <a:p>
            <a:pPr>
              <a:lnSpc>
                <a:spcPct val="120000"/>
              </a:lnSpc>
              <a:spcBef>
                <a:spcPts val="1000"/>
              </a:spcBef>
              <a:buClr>
                <a:schemeClr val="accent1"/>
              </a:buClr>
              <a:buSzPct val="1600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一个基本流和多个分支流。</a:t>
            </a:r>
            <a:endParaRPr lang="en-US" altLang="zh-CN" sz="1600" dirty="0">
              <a:latin typeface="微软雅黑" panose="020B0503020204020204" pitchFamily="34" charset="-122"/>
              <a:ea typeface="微软雅黑" panose="020B0503020204020204" pitchFamily="34" charset="-122"/>
            </a:endParaRPr>
          </a:p>
          <a:p>
            <a:pPr lvl="1">
              <a:lnSpc>
                <a:spcPct val="120000"/>
              </a:lnSpc>
              <a:spcBef>
                <a:spcPts val="1000"/>
              </a:spcBef>
              <a:buClr>
                <a:schemeClr val="accent1"/>
              </a:buClr>
              <a:buSzPct val="160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Oracle verification flow: </a:t>
            </a:r>
            <a:r>
              <a:rPr lang="zh-CN" altLang="en-US" sz="1600" dirty="0">
                <a:latin typeface="微软雅黑" panose="020B0503020204020204" pitchFamily="34" charset="-122"/>
                <a:ea typeface="微软雅黑" panose="020B0503020204020204" pitchFamily="34" charset="-122"/>
              </a:rPr>
              <a:t>在执行某一或某一组测试语句后对其进行验证的测试序列</a:t>
            </a:r>
            <a:endParaRPr lang="en-US" altLang="zh-CN" sz="1600" dirty="0">
              <a:latin typeface="微软雅黑" panose="020B0503020204020204" pitchFamily="34" charset="-122"/>
              <a:ea typeface="微软雅黑" panose="020B0503020204020204" pitchFamily="34" charset="-122"/>
            </a:endParaRPr>
          </a:p>
          <a:p>
            <a:endParaRPr lang="zh-CN" altLang="en-US" sz="1400" dirty="0"/>
          </a:p>
        </p:txBody>
      </p:sp>
    </p:spTree>
    <p:extLst>
      <p:ext uri="{BB962C8B-B14F-4D97-AF65-F5344CB8AC3E}">
        <p14:creationId xmlns:p14="http://schemas.microsoft.com/office/powerpoint/2010/main" val="2358590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评价准则</a:t>
            </a:r>
            <a:endParaRPr lang="zh-CN" altLang="en-US" dirty="0"/>
          </a:p>
        </p:txBody>
      </p:sp>
      <p:sp>
        <p:nvSpPr>
          <p:cNvPr id="3" name="内容占位符 2"/>
          <p:cNvSpPr>
            <a:spLocks noGrp="1"/>
          </p:cNvSpPr>
          <p:nvPr>
            <p:ph idx="1"/>
          </p:nvPr>
        </p:nvSpPr>
        <p:spPr>
          <a:xfrm>
            <a:off x="1484310" y="1881810"/>
            <a:ext cx="10018713" cy="4976190"/>
          </a:xfrm>
        </p:spPr>
        <p:txBody>
          <a:bodyPr/>
          <a:lstStyle/>
          <a:p>
            <a:r>
              <a:rPr lang="zh-CN" altLang="zh-CN" dirty="0" smtClean="0"/>
              <a:t>范围</a:t>
            </a:r>
            <a:endParaRPr lang="en-US" altLang="zh-CN" dirty="0" smtClean="0"/>
          </a:p>
          <a:p>
            <a:pPr lvl="1"/>
            <a:r>
              <a:rPr lang="zh-CN" altLang="zh-CN" dirty="0"/>
              <a:t>说明所选择的测试用例</a:t>
            </a:r>
            <a:r>
              <a:rPr lang="zh-CN" altLang="zh-CN" dirty="0" smtClean="0"/>
              <a:t>能够</a:t>
            </a:r>
            <a:r>
              <a:rPr lang="zh-CN" altLang="en-US" dirty="0"/>
              <a:t>检查</a:t>
            </a:r>
            <a:r>
              <a:rPr lang="zh-CN" altLang="zh-CN" dirty="0" smtClean="0"/>
              <a:t>的</a:t>
            </a:r>
            <a:r>
              <a:rPr lang="zh-CN" altLang="zh-CN" dirty="0"/>
              <a:t>范围及其局限性</a:t>
            </a:r>
            <a:r>
              <a:rPr lang="zh-CN" altLang="zh-CN" dirty="0" smtClean="0"/>
              <a:t>。</a:t>
            </a:r>
            <a:endParaRPr lang="en-US" altLang="zh-CN" dirty="0" smtClean="0"/>
          </a:p>
          <a:p>
            <a:r>
              <a:rPr lang="zh-CN" altLang="en-US" dirty="0"/>
              <a:t>数据</a:t>
            </a:r>
            <a:r>
              <a:rPr lang="zh-CN" altLang="en-US" dirty="0" smtClean="0"/>
              <a:t>整理</a:t>
            </a:r>
            <a:endParaRPr lang="en-US" altLang="zh-CN" dirty="0" smtClean="0"/>
          </a:p>
          <a:p>
            <a:pPr lvl="1"/>
            <a:r>
              <a:rPr lang="zh-CN" altLang="zh-CN" dirty="0"/>
              <a:t>陈述为了把测试数据加工成便于评价的适当形式，使得测试结果可以同已知结果进行比较而要用到的转换处理技术</a:t>
            </a:r>
            <a:endParaRPr lang="en-US" altLang="zh-CN" dirty="0" smtClean="0"/>
          </a:p>
          <a:p>
            <a:r>
              <a:rPr lang="zh-CN" altLang="en-US" dirty="0" smtClean="0"/>
              <a:t>尺度</a:t>
            </a:r>
            <a:endParaRPr lang="en-US" altLang="zh-CN" dirty="0" smtClean="0"/>
          </a:p>
          <a:p>
            <a:pPr lvl="1"/>
            <a:r>
              <a:rPr lang="zh-CN" altLang="zh-CN" dirty="0"/>
              <a:t>说明用来判断测试工作是否能通过的评价</a:t>
            </a:r>
            <a:r>
              <a:rPr lang="zh-CN" altLang="zh-CN" dirty="0" smtClean="0"/>
              <a:t>尺度</a:t>
            </a:r>
          </a:p>
        </p:txBody>
      </p:sp>
    </p:spTree>
    <p:extLst>
      <p:ext uri="{BB962C8B-B14F-4D97-AF65-F5344CB8AC3E}">
        <p14:creationId xmlns:p14="http://schemas.microsoft.com/office/powerpoint/2010/main" val="714223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评价准则</a:t>
            </a:r>
            <a:endParaRPr lang="zh-CN" altLang="en-US" dirty="0"/>
          </a:p>
        </p:txBody>
      </p:sp>
      <p:pic>
        <p:nvPicPr>
          <p:cNvPr id="5" name="内容占位符 4"/>
          <p:cNvPicPr>
            <a:picLocks noGrp="1" noChangeAspect="1"/>
          </p:cNvPicPr>
          <p:nvPr>
            <p:ph idx="1"/>
          </p:nvPr>
        </p:nvPicPr>
        <p:blipFill>
          <a:blip r:embed="rId3"/>
          <a:stretch>
            <a:fillRect/>
          </a:stretch>
        </p:blipFill>
        <p:spPr>
          <a:xfrm>
            <a:off x="1740072" y="2219532"/>
            <a:ext cx="9779890" cy="1862138"/>
          </a:xfrm>
          <a:prstGeom prst="rect">
            <a:avLst/>
          </a:prstGeom>
        </p:spPr>
      </p:pic>
    </p:spTree>
    <p:extLst>
      <p:ext uri="{BB962C8B-B14F-4D97-AF65-F5344CB8AC3E}">
        <p14:creationId xmlns:p14="http://schemas.microsoft.com/office/powerpoint/2010/main" val="704626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最后作业安排</a:t>
            </a:r>
            <a:endParaRPr lang="zh-CN" altLang="en-US" dirty="0"/>
          </a:p>
        </p:txBody>
      </p:sp>
      <p:sp>
        <p:nvSpPr>
          <p:cNvPr id="3" name="内容占位符 2"/>
          <p:cNvSpPr>
            <a:spLocks noGrp="1"/>
          </p:cNvSpPr>
          <p:nvPr>
            <p:ph idx="1"/>
          </p:nvPr>
        </p:nvSpPr>
        <p:spPr/>
        <p:txBody>
          <a:bodyPr/>
          <a:lstStyle/>
          <a:p>
            <a:r>
              <a:rPr lang="zh-CN" altLang="en-US" dirty="0" smtClean="0"/>
              <a:t>结合今天讲的和</a:t>
            </a:r>
            <a:r>
              <a:rPr lang="en-US" altLang="zh-CN" dirty="0" smtClean="0"/>
              <a:t>Team 1</a:t>
            </a:r>
            <a:r>
              <a:rPr lang="zh-CN" altLang="en-US" dirty="0" smtClean="0"/>
              <a:t>的模板对设计和测试计划进行更改</a:t>
            </a:r>
            <a:endParaRPr lang="en-US" altLang="zh-CN" dirty="0" smtClean="0"/>
          </a:p>
          <a:p>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20</a:t>
            </a:r>
            <a:r>
              <a:rPr lang="zh-CN" altLang="en-US" dirty="0" smtClean="0">
                <a:solidFill>
                  <a:srgbClr val="FF0000"/>
                </a:solidFill>
              </a:rPr>
              <a:t>号</a:t>
            </a:r>
            <a:r>
              <a:rPr lang="zh-CN" altLang="en-US" dirty="0" smtClean="0"/>
              <a:t>为作业的最后提交日期（实践</a:t>
            </a:r>
            <a:r>
              <a:rPr lang="en-US" altLang="zh-CN" dirty="0" smtClean="0"/>
              <a:t>1</a:t>
            </a:r>
            <a:r>
              <a:rPr lang="zh-CN" altLang="en-US" dirty="0" smtClean="0"/>
              <a:t>）</a:t>
            </a:r>
            <a:endParaRPr lang="en-US" altLang="zh-CN" dirty="0" smtClean="0"/>
          </a:p>
          <a:p>
            <a:r>
              <a:rPr lang="zh-CN" altLang="en-US" dirty="0" smtClean="0"/>
              <a:t>实践</a:t>
            </a:r>
            <a:r>
              <a:rPr lang="en-US" altLang="zh-CN" dirty="0" smtClean="0"/>
              <a:t>2</a:t>
            </a:r>
            <a:r>
              <a:rPr lang="zh-CN" altLang="en-US" dirty="0" smtClean="0"/>
              <a:t>的最后提交日期为</a:t>
            </a:r>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23</a:t>
            </a:r>
            <a:r>
              <a:rPr lang="zh-CN" altLang="en-US" dirty="0" smtClean="0">
                <a:solidFill>
                  <a:srgbClr val="FF0000"/>
                </a:solidFill>
              </a:rPr>
              <a:t>号，</a:t>
            </a:r>
            <a:r>
              <a:rPr lang="zh-CN" altLang="en-US" dirty="0" smtClean="0"/>
              <a:t>评审文档</a:t>
            </a:r>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12</a:t>
            </a:r>
            <a:r>
              <a:rPr lang="zh-CN" altLang="en-US" dirty="0" smtClean="0">
                <a:solidFill>
                  <a:srgbClr val="FF0000"/>
                </a:solidFill>
              </a:rPr>
              <a:t>号</a:t>
            </a:r>
            <a:r>
              <a:rPr lang="zh-CN" altLang="en-US" dirty="0" smtClean="0"/>
              <a:t>会发到邮箱</a:t>
            </a:r>
            <a:r>
              <a:rPr lang="zh-CN" altLang="en-US" dirty="0" smtClean="0"/>
              <a:t>中</a:t>
            </a:r>
            <a:endParaRPr lang="en-US" altLang="zh-CN" dirty="0" smtClean="0"/>
          </a:p>
          <a:p>
            <a:r>
              <a:rPr lang="zh-CN" altLang="en-US" dirty="0" smtClean="0"/>
              <a:t>答疑时间：</a:t>
            </a:r>
            <a:r>
              <a:rPr lang="en-US" altLang="zh-CN" dirty="0" smtClean="0"/>
              <a:t>1</a:t>
            </a:r>
            <a:r>
              <a:rPr lang="zh-CN" altLang="en-US" dirty="0" smtClean="0"/>
              <a:t>月</a:t>
            </a:r>
            <a:r>
              <a:rPr lang="en-US" altLang="zh-CN" dirty="0" smtClean="0"/>
              <a:t>12</a:t>
            </a:r>
            <a:r>
              <a:rPr lang="zh-CN" altLang="en-US" dirty="0" smtClean="0"/>
              <a:t>日 下午</a:t>
            </a:r>
            <a:r>
              <a:rPr lang="en-US" altLang="zh-CN" dirty="0" smtClean="0"/>
              <a:t>2</a:t>
            </a:r>
            <a:r>
              <a:rPr lang="zh-CN" altLang="en-US" dirty="0" smtClean="0"/>
              <a:t>点 新主</a:t>
            </a:r>
            <a:r>
              <a:rPr lang="en-US" altLang="zh-CN" smtClean="0"/>
              <a:t>G303</a:t>
            </a:r>
            <a:endParaRPr lang="en-US" altLang="zh-CN" dirty="0" smtClean="0"/>
          </a:p>
          <a:p>
            <a:r>
              <a:rPr lang="zh-CN" altLang="en-US" dirty="0" smtClean="0"/>
              <a:t>最后考试时间：</a:t>
            </a:r>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14</a:t>
            </a:r>
            <a:r>
              <a:rPr lang="zh-CN" altLang="en-US" dirty="0" smtClean="0">
                <a:solidFill>
                  <a:srgbClr val="FF0000"/>
                </a:solidFill>
              </a:rPr>
              <a:t>号</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3849580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pPr algn="l"/>
            <a:r>
              <a:rPr lang="en-US" altLang="zh-CN" dirty="0" smtClean="0"/>
              <a:t>1</a:t>
            </a:r>
            <a:r>
              <a:rPr lang="zh-CN" altLang="en-US" dirty="0" smtClean="0"/>
              <a:t>，设计文档整体结构</a:t>
            </a:r>
            <a:endParaRPr lang="zh-CN" altLang="en-US" dirty="0"/>
          </a:p>
        </p:txBody>
      </p:sp>
      <p:sp>
        <p:nvSpPr>
          <p:cNvPr id="10" name="内容占位符 9"/>
          <p:cNvSpPr>
            <a:spLocks noGrp="1"/>
          </p:cNvSpPr>
          <p:nvPr>
            <p:ph sz="half" idx="1"/>
          </p:nvPr>
        </p:nvSpPr>
        <p:spPr>
          <a:xfrm>
            <a:off x="1484311" y="2438399"/>
            <a:ext cx="4895055" cy="3352801"/>
          </a:xfrm>
        </p:spPr>
        <p:txBody>
          <a:bodyPr>
            <a:normAutofit fontScale="85000" lnSpcReduction="20000"/>
          </a:bodyPr>
          <a:lstStyle/>
          <a:p>
            <a:r>
              <a:rPr lang="en-US" altLang="zh-CN" sz="2800" dirty="0"/>
              <a:t>1.	</a:t>
            </a:r>
            <a:r>
              <a:rPr lang="zh-CN" altLang="en-US" sz="2800" dirty="0"/>
              <a:t>范围	</a:t>
            </a:r>
            <a:endParaRPr lang="en-US" altLang="zh-CN" sz="2800" dirty="0"/>
          </a:p>
          <a:p>
            <a:pPr lvl="1"/>
            <a:r>
              <a:rPr lang="en-US" altLang="zh-CN" sz="2800" dirty="0"/>
              <a:t>1.1	</a:t>
            </a:r>
            <a:r>
              <a:rPr lang="zh-CN" altLang="en-US" sz="2800" dirty="0"/>
              <a:t>标识	</a:t>
            </a:r>
            <a:endParaRPr lang="en-US" altLang="zh-CN" sz="2800" dirty="0"/>
          </a:p>
          <a:p>
            <a:pPr lvl="1"/>
            <a:r>
              <a:rPr lang="en-US" altLang="zh-CN" sz="2800" dirty="0"/>
              <a:t>1.2	</a:t>
            </a:r>
            <a:r>
              <a:rPr lang="zh-CN" altLang="en-US" sz="2800" dirty="0"/>
              <a:t>系统概述	</a:t>
            </a:r>
            <a:endParaRPr lang="en-US" altLang="zh-CN" sz="2800" dirty="0"/>
          </a:p>
          <a:p>
            <a:pPr lvl="1"/>
            <a:r>
              <a:rPr lang="en-US" altLang="zh-CN" sz="2800" dirty="0"/>
              <a:t>1.3	</a:t>
            </a:r>
            <a:r>
              <a:rPr lang="zh-CN" altLang="en-US" sz="2800" dirty="0"/>
              <a:t>文档概述	</a:t>
            </a:r>
            <a:endParaRPr lang="en-US" altLang="zh-CN" sz="2800" dirty="0"/>
          </a:p>
          <a:p>
            <a:pPr lvl="1"/>
            <a:r>
              <a:rPr lang="en-US" altLang="zh-CN" sz="2800" dirty="0"/>
              <a:t>1.4	</a:t>
            </a:r>
            <a:r>
              <a:rPr lang="zh-CN" altLang="en-US" sz="2800" dirty="0"/>
              <a:t>术语和缩略词</a:t>
            </a:r>
            <a:endParaRPr lang="en-US" altLang="zh-CN" sz="2800" dirty="0"/>
          </a:p>
          <a:p>
            <a:r>
              <a:rPr lang="en-US" altLang="zh-CN" sz="2800" dirty="0"/>
              <a:t>2</a:t>
            </a:r>
            <a:r>
              <a:rPr lang="en-US" altLang="zh-CN" sz="2800" dirty="0" smtClean="0"/>
              <a:t>.</a:t>
            </a:r>
            <a:r>
              <a:rPr lang="zh-CN" altLang="en-US" sz="2800" dirty="0" smtClean="0"/>
              <a:t>引用</a:t>
            </a:r>
            <a:r>
              <a:rPr lang="zh-CN" altLang="en-US" sz="2800" dirty="0"/>
              <a:t>文档	</a:t>
            </a:r>
            <a:endParaRPr lang="en-US" altLang="zh-CN" sz="2800" dirty="0"/>
          </a:p>
          <a:p>
            <a:r>
              <a:rPr lang="en-US" altLang="zh-CN" sz="2800" dirty="0"/>
              <a:t>3</a:t>
            </a:r>
            <a:r>
              <a:rPr lang="en-US" altLang="zh-CN" sz="2800" dirty="0" smtClean="0"/>
              <a:t>.</a:t>
            </a:r>
            <a:r>
              <a:rPr lang="zh-CN" altLang="en-US" sz="2800" dirty="0" smtClean="0"/>
              <a:t>需求概述</a:t>
            </a:r>
            <a:r>
              <a:rPr lang="zh-CN" altLang="en-US" sz="2000" dirty="0"/>
              <a:t>	</a:t>
            </a:r>
            <a:endParaRPr lang="en-US" altLang="zh-CN" sz="2000" dirty="0"/>
          </a:p>
          <a:p>
            <a:endParaRPr lang="zh-CN" altLang="en-US" dirty="0"/>
          </a:p>
        </p:txBody>
      </p:sp>
      <p:sp>
        <p:nvSpPr>
          <p:cNvPr id="11" name="内容占位符 10"/>
          <p:cNvSpPr>
            <a:spLocks noGrp="1"/>
          </p:cNvSpPr>
          <p:nvPr>
            <p:ph sz="half" idx="2"/>
          </p:nvPr>
        </p:nvSpPr>
        <p:spPr>
          <a:xfrm>
            <a:off x="6607967" y="2438399"/>
            <a:ext cx="4895056" cy="3352801"/>
          </a:xfrm>
        </p:spPr>
        <p:txBody>
          <a:bodyPr>
            <a:normAutofit fontScale="85000" lnSpcReduction="20000"/>
          </a:bodyPr>
          <a:lstStyle/>
          <a:p>
            <a:r>
              <a:rPr lang="en-US" altLang="zh-CN" sz="3000" dirty="0"/>
              <a:t>4</a:t>
            </a:r>
            <a:r>
              <a:rPr lang="en-US" altLang="zh-CN" sz="3000" dirty="0" smtClean="0"/>
              <a:t>.</a:t>
            </a:r>
            <a:r>
              <a:rPr lang="zh-CN" altLang="en-US" sz="3000" dirty="0" smtClean="0"/>
              <a:t>体系结构设计</a:t>
            </a:r>
            <a:r>
              <a:rPr lang="zh-CN" altLang="en-US" sz="3000" dirty="0"/>
              <a:t>	</a:t>
            </a:r>
            <a:endParaRPr lang="en-US" altLang="zh-CN" sz="3000" dirty="0" smtClean="0"/>
          </a:p>
          <a:p>
            <a:pPr lvl="1"/>
            <a:r>
              <a:rPr lang="zh-CN" altLang="en-US" sz="2800" dirty="0" smtClean="0"/>
              <a:t>总体结构</a:t>
            </a:r>
            <a:endParaRPr lang="en-US" altLang="zh-CN" sz="2800" dirty="0" smtClean="0"/>
          </a:p>
          <a:p>
            <a:pPr lvl="1"/>
            <a:r>
              <a:rPr lang="zh-CN" altLang="en-US" sz="2800" dirty="0" smtClean="0"/>
              <a:t>功能分配</a:t>
            </a:r>
            <a:endParaRPr lang="en-US" altLang="zh-CN" sz="2800" dirty="0" smtClean="0"/>
          </a:p>
          <a:p>
            <a:pPr lvl="1"/>
            <a:r>
              <a:rPr lang="zh-CN" altLang="en-US" sz="2800" dirty="0" smtClean="0"/>
              <a:t>关键问题及解决方案</a:t>
            </a:r>
            <a:endParaRPr lang="en-US" altLang="zh-CN" sz="2800" dirty="0"/>
          </a:p>
          <a:p>
            <a:r>
              <a:rPr lang="en-US" altLang="zh-CN" sz="3000" dirty="0"/>
              <a:t>5</a:t>
            </a:r>
            <a:r>
              <a:rPr lang="en-US" altLang="zh-CN" sz="3000" dirty="0" smtClean="0"/>
              <a:t>.</a:t>
            </a:r>
            <a:r>
              <a:rPr lang="zh-CN" altLang="en-US" sz="3000" dirty="0" smtClean="0"/>
              <a:t>接口设计</a:t>
            </a:r>
            <a:endParaRPr lang="en-US" altLang="zh-CN" sz="3000" dirty="0"/>
          </a:p>
          <a:p>
            <a:r>
              <a:rPr lang="en-US" altLang="zh-CN" sz="3000" dirty="0"/>
              <a:t>6</a:t>
            </a:r>
            <a:r>
              <a:rPr lang="en-US" altLang="zh-CN" sz="3000" dirty="0" smtClean="0"/>
              <a:t>.</a:t>
            </a:r>
            <a:r>
              <a:rPr lang="zh-CN" altLang="en-US" sz="3000" dirty="0" smtClean="0"/>
              <a:t>数据结构设计</a:t>
            </a:r>
            <a:endParaRPr lang="en-US" altLang="zh-CN" sz="3000" dirty="0" smtClean="0"/>
          </a:p>
          <a:p>
            <a:r>
              <a:rPr lang="en-US" altLang="zh-CN" sz="3000" dirty="0" smtClean="0"/>
              <a:t>7.</a:t>
            </a:r>
            <a:r>
              <a:rPr lang="zh-CN" altLang="en-US" sz="3000" dirty="0" smtClean="0"/>
              <a:t>详细设计</a:t>
            </a:r>
            <a:r>
              <a:rPr lang="zh-CN" altLang="en-US" sz="3000" dirty="0"/>
              <a:t>	</a:t>
            </a:r>
            <a:endParaRPr lang="en-US" altLang="zh-CN" sz="3000" dirty="0"/>
          </a:p>
        </p:txBody>
      </p:sp>
      <p:sp>
        <p:nvSpPr>
          <p:cNvPr id="4" name="右箭头 3"/>
          <p:cNvSpPr/>
          <p:nvPr/>
        </p:nvSpPr>
        <p:spPr>
          <a:xfrm rot="19410785">
            <a:off x="3244734" y="3886079"/>
            <a:ext cx="3858409" cy="226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弧形箭头 4"/>
          <p:cNvSpPr/>
          <p:nvPr/>
        </p:nvSpPr>
        <p:spPr>
          <a:xfrm>
            <a:off x="9356035" y="2761049"/>
            <a:ext cx="622852" cy="18904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右弧形箭头 5"/>
          <p:cNvSpPr/>
          <p:nvPr/>
        </p:nvSpPr>
        <p:spPr>
          <a:xfrm>
            <a:off x="9538114" y="2741170"/>
            <a:ext cx="801894" cy="24760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右弧形箭头 6"/>
          <p:cNvSpPr/>
          <p:nvPr/>
        </p:nvSpPr>
        <p:spPr>
          <a:xfrm>
            <a:off x="9538114" y="2741170"/>
            <a:ext cx="1196147" cy="31825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5328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，体系结构设计</a:t>
            </a:r>
            <a:endParaRPr lang="zh-CN" altLang="en-US" dirty="0"/>
          </a:p>
        </p:txBody>
      </p:sp>
      <p:sp>
        <p:nvSpPr>
          <p:cNvPr id="3" name="内容占位符 2"/>
          <p:cNvSpPr>
            <a:spLocks noGrp="1"/>
          </p:cNvSpPr>
          <p:nvPr>
            <p:ph idx="1"/>
          </p:nvPr>
        </p:nvSpPr>
        <p:spPr>
          <a:xfrm>
            <a:off x="1484310" y="1930400"/>
            <a:ext cx="10018713" cy="4455886"/>
          </a:xfrm>
        </p:spPr>
        <p:txBody>
          <a:bodyPr>
            <a:noAutofit/>
          </a:bodyPr>
          <a:lstStyle/>
          <a:p>
            <a:r>
              <a:rPr lang="zh-CN" altLang="zh-CN" sz="2800" dirty="0"/>
              <a:t>软件</a:t>
            </a:r>
            <a:r>
              <a:rPr lang="zh-CN" altLang="zh-CN" sz="2800" dirty="0" smtClean="0"/>
              <a:t>体系结构</a:t>
            </a:r>
            <a:endParaRPr lang="en-US" altLang="zh-CN" sz="2800" dirty="0" smtClean="0"/>
          </a:p>
          <a:p>
            <a:pPr lvl="1"/>
            <a:r>
              <a:rPr lang="zh-CN" altLang="zh-CN" sz="2800" dirty="0"/>
              <a:t>模块组成及之间的调用关系、模块间的接口</a:t>
            </a:r>
            <a:r>
              <a:rPr lang="zh-CN" altLang="zh-CN" sz="2800" dirty="0" smtClean="0"/>
              <a:t>描述</a:t>
            </a:r>
            <a:r>
              <a:rPr lang="zh-CN" altLang="en-US" sz="2800" dirty="0" smtClean="0"/>
              <a:t>、模块的功能</a:t>
            </a:r>
            <a:r>
              <a:rPr lang="en-US" altLang="zh-CN" sz="2800" dirty="0" smtClean="0"/>
              <a:t>(</a:t>
            </a:r>
            <a:r>
              <a:rPr lang="zh-CN" altLang="zh-CN" sz="2800" dirty="0"/>
              <a:t>结构化分析与设计方法</a:t>
            </a:r>
            <a:r>
              <a:rPr lang="en-US" altLang="zh-CN" sz="2800" dirty="0" smtClean="0"/>
              <a:t>)</a:t>
            </a:r>
          </a:p>
          <a:p>
            <a:pPr lvl="1"/>
            <a:r>
              <a:rPr lang="zh-CN" altLang="zh-CN" sz="2800" dirty="0" smtClean="0"/>
              <a:t>用</a:t>
            </a:r>
            <a:r>
              <a:rPr lang="en-US" altLang="zh-CN" sz="2800" dirty="0"/>
              <a:t>UML</a:t>
            </a:r>
            <a:r>
              <a:rPr lang="zh-CN" altLang="zh-CN" sz="2800" dirty="0"/>
              <a:t>的</a:t>
            </a:r>
            <a:r>
              <a:rPr lang="en-US" altLang="zh-CN" sz="2800" dirty="0"/>
              <a:t>4+1</a:t>
            </a:r>
            <a:r>
              <a:rPr lang="zh-CN" altLang="zh-CN" sz="2800" dirty="0"/>
              <a:t>视图</a:t>
            </a:r>
            <a:r>
              <a:rPr lang="en-US" altLang="zh-CN" sz="2800" dirty="0" smtClean="0"/>
              <a:t>(</a:t>
            </a:r>
            <a:r>
              <a:rPr lang="zh-CN" altLang="zh-CN" sz="2800" dirty="0"/>
              <a:t>面向对象分析与设计方法</a:t>
            </a:r>
            <a:r>
              <a:rPr lang="en-US" altLang="zh-CN" sz="2800" dirty="0" smtClean="0"/>
              <a:t>)</a:t>
            </a:r>
          </a:p>
          <a:p>
            <a:r>
              <a:rPr lang="zh-CN" altLang="zh-CN" sz="2800" dirty="0" smtClean="0"/>
              <a:t>硬件体系结构</a:t>
            </a:r>
            <a:endParaRPr lang="en-US" altLang="zh-CN" sz="2800" dirty="0" smtClean="0"/>
          </a:p>
          <a:p>
            <a:r>
              <a:rPr lang="zh-CN" altLang="zh-CN" sz="2800" dirty="0" smtClean="0"/>
              <a:t>技术体系结构</a:t>
            </a:r>
            <a:endParaRPr lang="en-US" altLang="zh-CN" sz="2800" dirty="0" smtClean="0"/>
          </a:p>
          <a:p>
            <a:r>
              <a:rPr lang="zh-CN" altLang="zh-CN" sz="2800" dirty="0" smtClean="0"/>
              <a:t>支撑体系</a:t>
            </a:r>
            <a:r>
              <a:rPr lang="zh-CN" altLang="zh-CN" sz="2800" dirty="0"/>
              <a:t>（部署和实施方案）结构</a:t>
            </a:r>
            <a:endParaRPr lang="zh-CN" altLang="en-US" sz="2800" dirty="0"/>
          </a:p>
        </p:txBody>
      </p:sp>
    </p:spTree>
    <p:extLst>
      <p:ext uri="{BB962C8B-B14F-4D97-AF65-F5344CB8AC3E}">
        <p14:creationId xmlns:p14="http://schemas.microsoft.com/office/powerpoint/2010/main" val="2679851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，体系结构设计</a:t>
            </a:r>
            <a:r>
              <a:rPr lang="en-US" altLang="zh-CN" dirty="0" smtClean="0"/>
              <a:t>-</a:t>
            </a:r>
            <a:r>
              <a:rPr lang="zh-CN" altLang="en-US" dirty="0" smtClean="0">
                <a:solidFill>
                  <a:schemeClr val="accent5">
                    <a:lumMod val="75000"/>
                  </a:schemeClr>
                </a:solidFill>
              </a:rPr>
              <a:t>结构化分析与设计方法</a:t>
            </a:r>
            <a:endParaRPr lang="zh-CN" altLang="en-US" dirty="0">
              <a:solidFill>
                <a:schemeClr val="accent5">
                  <a:lumMod val="75000"/>
                </a:schemeClr>
              </a:solidFill>
            </a:endParaRPr>
          </a:p>
        </p:txBody>
      </p:sp>
      <p:sp>
        <p:nvSpPr>
          <p:cNvPr id="3" name="内容占位符 2"/>
          <p:cNvSpPr>
            <a:spLocks noGrp="1"/>
          </p:cNvSpPr>
          <p:nvPr>
            <p:ph idx="1"/>
          </p:nvPr>
        </p:nvSpPr>
        <p:spPr>
          <a:xfrm>
            <a:off x="1484310" y="1930400"/>
            <a:ext cx="10018713" cy="4455886"/>
          </a:xfrm>
        </p:spPr>
        <p:txBody>
          <a:bodyPr>
            <a:noAutofit/>
          </a:bodyPr>
          <a:lstStyle/>
          <a:p>
            <a:r>
              <a:rPr lang="zh-CN" altLang="en-US" sz="2800" dirty="0" smtClean="0"/>
              <a:t>思想：</a:t>
            </a:r>
            <a:endParaRPr lang="en-US" altLang="zh-CN" sz="2800" dirty="0" smtClean="0"/>
          </a:p>
          <a:p>
            <a:pPr marL="0" indent="0">
              <a:buNone/>
            </a:pPr>
            <a:r>
              <a:rPr lang="en-US" altLang="zh-CN" dirty="0" smtClean="0"/>
              <a:t>		</a:t>
            </a:r>
            <a:r>
              <a:rPr lang="zh-CN" altLang="en-US" dirty="0" smtClean="0"/>
              <a:t>结构化</a:t>
            </a:r>
            <a:r>
              <a:rPr lang="zh-CN" altLang="en-US" dirty="0"/>
              <a:t>方法基于功能分解设计系统结构，通过不断把复杂的处理</a:t>
            </a:r>
            <a:r>
              <a:rPr lang="zh-CN" altLang="en-US" dirty="0" smtClean="0"/>
              <a:t>逐</a:t>
            </a:r>
            <a:r>
              <a:rPr lang="en-US" altLang="zh-CN" dirty="0" smtClean="0"/>
              <a:t>	</a:t>
            </a:r>
            <a:r>
              <a:rPr lang="zh-CN" altLang="en-US" dirty="0" smtClean="0"/>
              <a:t>层分解</a:t>
            </a:r>
            <a:r>
              <a:rPr lang="zh-CN" altLang="en-US" dirty="0"/>
              <a:t>来简化问题，它从内部功能上模拟客观世界</a:t>
            </a:r>
            <a:r>
              <a:rPr lang="zh-CN" altLang="en-US" dirty="0" smtClean="0"/>
              <a:t>。</a:t>
            </a:r>
            <a:endParaRPr lang="en-US" altLang="zh-CN" dirty="0" smtClean="0"/>
          </a:p>
          <a:p>
            <a:r>
              <a:rPr lang="zh-CN" altLang="en-US" sz="2800" dirty="0" smtClean="0"/>
              <a:t>原则：</a:t>
            </a:r>
            <a:endParaRPr lang="en-US" altLang="zh-CN" sz="2800" dirty="0" smtClean="0"/>
          </a:p>
          <a:p>
            <a:pPr lvl="1"/>
            <a:r>
              <a:rPr lang="zh-CN" altLang="en-US" sz="2400" dirty="0"/>
              <a:t>使每个模块执行一个功能</a:t>
            </a:r>
            <a:r>
              <a:rPr lang="en-US" altLang="zh-CN" sz="2400" dirty="0"/>
              <a:t>(</a:t>
            </a:r>
            <a:r>
              <a:rPr lang="zh-CN" altLang="en-US" sz="2400" dirty="0"/>
              <a:t>坚持功能性内</a:t>
            </a:r>
            <a:r>
              <a:rPr lang="zh-CN" altLang="en-US" sz="2400" dirty="0" smtClean="0"/>
              <a:t>聚</a:t>
            </a:r>
            <a:r>
              <a:rPr lang="en-US" altLang="zh-CN" sz="2400" dirty="0" smtClean="0"/>
              <a:t>)</a:t>
            </a:r>
            <a:endParaRPr lang="zh-CN" altLang="en-US" sz="2400" dirty="0" smtClean="0"/>
          </a:p>
          <a:p>
            <a:pPr lvl="1"/>
            <a:r>
              <a:rPr lang="zh-CN" altLang="en-US" sz="2400" dirty="0" smtClean="0"/>
              <a:t>每个</a:t>
            </a:r>
            <a:r>
              <a:rPr lang="zh-CN" altLang="en-US" sz="2400" dirty="0"/>
              <a:t>模块用过程语句</a:t>
            </a:r>
            <a:r>
              <a:rPr lang="en-US" altLang="zh-CN" sz="2400" dirty="0"/>
              <a:t>(</a:t>
            </a:r>
            <a:r>
              <a:rPr lang="zh-CN" altLang="en-US" sz="2400" dirty="0"/>
              <a:t>或函数方式等</a:t>
            </a:r>
            <a:r>
              <a:rPr lang="en-US" altLang="zh-CN" sz="2400" dirty="0"/>
              <a:t>)</a:t>
            </a:r>
            <a:r>
              <a:rPr lang="zh-CN" altLang="en-US" sz="2400" dirty="0"/>
              <a:t>调用其他</a:t>
            </a:r>
            <a:r>
              <a:rPr lang="zh-CN" altLang="en-US" sz="2400" dirty="0" smtClean="0"/>
              <a:t>模块</a:t>
            </a:r>
            <a:endParaRPr lang="en-US" altLang="zh-CN" sz="2400" dirty="0"/>
          </a:p>
          <a:p>
            <a:pPr lvl="1"/>
            <a:r>
              <a:rPr lang="zh-CN" altLang="en-US" sz="2400" dirty="0" smtClean="0"/>
              <a:t>模块</a:t>
            </a:r>
            <a:r>
              <a:rPr lang="zh-CN" altLang="en-US" sz="2400" dirty="0"/>
              <a:t>间传送的参数作数据用</a:t>
            </a:r>
            <a:r>
              <a:rPr lang="zh-CN" altLang="en-US" sz="2400" dirty="0" smtClean="0"/>
              <a:t>与模块</a:t>
            </a:r>
            <a:r>
              <a:rPr lang="zh-CN" altLang="en-US" sz="2400" dirty="0"/>
              <a:t>间共用的信息</a:t>
            </a:r>
            <a:r>
              <a:rPr lang="en-US" altLang="zh-CN" sz="2400" dirty="0"/>
              <a:t>(</a:t>
            </a:r>
            <a:r>
              <a:rPr lang="zh-CN" altLang="en-US" sz="2400" dirty="0"/>
              <a:t>如参数等</a:t>
            </a:r>
            <a:r>
              <a:rPr lang="en-US" altLang="zh-CN" sz="2400" dirty="0"/>
              <a:t>)</a:t>
            </a:r>
            <a:r>
              <a:rPr lang="zh-CN" altLang="en-US" sz="2400" dirty="0"/>
              <a:t>尽量少</a:t>
            </a:r>
            <a:endParaRPr lang="en-US" altLang="zh-CN" sz="2400" dirty="0" smtClean="0"/>
          </a:p>
        </p:txBody>
      </p:sp>
    </p:spTree>
    <p:extLst>
      <p:ext uri="{BB962C8B-B14F-4D97-AF65-F5344CB8AC3E}">
        <p14:creationId xmlns:p14="http://schemas.microsoft.com/office/powerpoint/2010/main" val="3295325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，体系结构设计</a:t>
            </a:r>
            <a:r>
              <a:rPr lang="en-US" altLang="zh-CN" dirty="0" smtClean="0"/>
              <a:t>-</a:t>
            </a:r>
            <a:r>
              <a:rPr lang="zh-CN" altLang="en-US" dirty="0" smtClean="0">
                <a:solidFill>
                  <a:schemeClr val="accent5">
                    <a:lumMod val="75000"/>
                  </a:schemeClr>
                </a:solidFill>
              </a:rPr>
              <a:t>结构化分析与设计方法</a:t>
            </a:r>
            <a:endParaRPr lang="zh-CN" altLang="en-US" dirty="0">
              <a:solidFill>
                <a:schemeClr val="accent5">
                  <a:lumMod val="75000"/>
                </a:schemeClr>
              </a:solidFill>
            </a:endParaRPr>
          </a:p>
        </p:txBody>
      </p:sp>
      <p:sp>
        <p:nvSpPr>
          <p:cNvPr id="3" name="内容占位符 2"/>
          <p:cNvSpPr>
            <a:spLocks noGrp="1"/>
          </p:cNvSpPr>
          <p:nvPr>
            <p:ph idx="1"/>
          </p:nvPr>
        </p:nvSpPr>
        <p:spPr>
          <a:xfrm>
            <a:off x="1484310" y="1930400"/>
            <a:ext cx="10018713" cy="4455886"/>
          </a:xfrm>
        </p:spPr>
        <p:txBody>
          <a:bodyPr>
            <a:noAutofit/>
          </a:bodyPr>
          <a:lstStyle/>
          <a:p>
            <a:r>
              <a:rPr lang="zh-CN" altLang="en-US" sz="2800" dirty="0"/>
              <a:t>特点</a:t>
            </a:r>
            <a:r>
              <a:rPr lang="zh-CN" altLang="en-US" sz="2800" dirty="0" smtClean="0"/>
              <a:t>：</a:t>
            </a:r>
            <a:endParaRPr lang="en-US" altLang="zh-CN" sz="2800" dirty="0" smtClean="0"/>
          </a:p>
          <a:p>
            <a:pPr lvl="1"/>
            <a:r>
              <a:rPr lang="zh-CN" altLang="en-US" sz="2400" dirty="0"/>
              <a:t>面向用户的</a:t>
            </a:r>
            <a:r>
              <a:rPr lang="zh-CN" altLang="en-US" sz="2400" dirty="0" smtClean="0"/>
              <a:t>观点</a:t>
            </a:r>
            <a:endParaRPr lang="zh-CN" altLang="en-US" sz="2400" dirty="0"/>
          </a:p>
          <a:p>
            <a:pPr lvl="1"/>
            <a:r>
              <a:rPr lang="zh-CN" altLang="en-US" sz="2400" dirty="0" smtClean="0"/>
              <a:t>自顶向下</a:t>
            </a:r>
            <a:r>
              <a:rPr lang="zh-CN" altLang="en-US" sz="2400" dirty="0"/>
              <a:t>的分析、设计与自底向上的系统实施相</a:t>
            </a:r>
            <a:r>
              <a:rPr lang="zh-CN" altLang="en-US" sz="2400" dirty="0" smtClean="0"/>
              <a:t>结合</a:t>
            </a:r>
            <a:endParaRPr lang="zh-CN" altLang="en-US" sz="2400" dirty="0"/>
          </a:p>
          <a:p>
            <a:pPr lvl="1"/>
            <a:r>
              <a:rPr lang="zh-CN" altLang="en-US" sz="2400" dirty="0" smtClean="0"/>
              <a:t>逻辑设计</a:t>
            </a:r>
            <a:r>
              <a:rPr lang="zh-CN" altLang="en-US" sz="2400" dirty="0"/>
              <a:t>和物理设计分别</a:t>
            </a:r>
            <a:r>
              <a:rPr lang="zh-CN" altLang="en-US" sz="2400" dirty="0" smtClean="0"/>
              <a:t>进行</a:t>
            </a:r>
            <a:endParaRPr lang="zh-CN" altLang="en-US" sz="2400" dirty="0"/>
          </a:p>
          <a:p>
            <a:pPr lvl="1"/>
            <a:r>
              <a:rPr lang="zh-CN" altLang="en-US" sz="2400" dirty="0" smtClean="0"/>
              <a:t>严格</a:t>
            </a:r>
            <a:r>
              <a:rPr lang="zh-CN" altLang="en-US" sz="2400" dirty="0"/>
              <a:t>区分系统</a:t>
            </a:r>
            <a:r>
              <a:rPr lang="zh-CN" altLang="en-US" sz="2400" dirty="0" smtClean="0"/>
              <a:t>阶段</a:t>
            </a:r>
            <a:endParaRPr lang="zh-CN" altLang="en-US" sz="2400" dirty="0"/>
          </a:p>
          <a:p>
            <a:pPr lvl="1"/>
            <a:r>
              <a:rPr lang="zh-CN" altLang="en-US" sz="2400" dirty="0" smtClean="0"/>
              <a:t>结构化</a:t>
            </a:r>
            <a:r>
              <a:rPr lang="zh-CN" altLang="en-US" sz="2400" dirty="0"/>
              <a:t>、</a:t>
            </a:r>
            <a:r>
              <a:rPr lang="zh-CN" altLang="en-US" sz="2400" dirty="0" smtClean="0"/>
              <a:t>模块化</a:t>
            </a:r>
            <a:endParaRPr lang="zh-CN" altLang="en-US" sz="2400" dirty="0"/>
          </a:p>
          <a:p>
            <a:pPr lvl="1"/>
            <a:r>
              <a:rPr lang="zh-CN" altLang="en-US" sz="2400" dirty="0" smtClean="0"/>
              <a:t>开发过程工程化</a:t>
            </a:r>
            <a:endParaRPr lang="en-US" altLang="zh-CN" sz="2400" dirty="0" smtClean="0"/>
          </a:p>
        </p:txBody>
      </p:sp>
    </p:spTree>
    <p:extLst>
      <p:ext uri="{BB962C8B-B14F-4D97-AF65-F5344CB8AC3E}">
        <p14:creationId xmlns:p14="http://schemas.microsoft.com/office/powerpoint/2010/main" val="3621678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，体系结构设计</a:t>
            </a:r>
            <a:r>
              <a:rPr lang="en-US" altLang="zh-CN" dirty="0" smtClean="0"/>
              <a:t>-</a:t>
            </a:r>
            <a:r>
              <a:rPr lang="zh-CN" altLang="en-US" dirty="0" smtClean="0">
                <a:solidFill>
                  <a:schemeClr val="accent5">
                    <a:lumMod val="75000"/>
                  </a:schemeClr>
                </a:solidFill>
              </a:rPr>
              <a:t>结构化分析与设计方法</a:t>
            </a:r>
            <a:endParaRPr lang="zh-CN" altLang="en-US" dirty="0">
              <a:solidFill>
                <a:schemeClr val="accent5">
                  <a:lumMod val="75000"/>
                </a:schemeClr>
              </a:solidFill>
            </a:endParaRPr>
          </a:p>
        </p:txBody>
      </p:sp>
      <p:sp>
        <p:nvSpPr>
          <p:cNvPr id="3" name="内容占位符 2"/>
          <p:cNvSpPr>
            <a:spLocks noGrp="1"/>
          </p:cNvSpPr>
          <p:nvPr>
            <p:ph idx="1"/>
          </p:nvPr>
        </p:nvSpPr>
        <p:spPr>
          <a:xfrm>
            <a:off x="1484310" y="1930400"/>
            <a:ext cx="10018713" cy="4455886"/>
          </a:xfrm>
        </p:spPr>
        <p:txBody>
          <a:bodyPr>
            <a:noAutofit/>
          </a:bodyPr>
          <a:lstStyle/>
          <a:p>
            <a:r>
              <a:rPr lang="zh-CN" altLang="en-US" sz="2800" dirty="0" smtClean="0"/>
              <a:t>表示：</a:t>
            </a:r>
            <a:endParaRPr lang="en-US" altLang="zh-CN" sz="2800" dirty="0" smtClean="0"/>
          </a:p>
          <a:p>
            <a:pPr lvl="1"/>
            <a:r>
              <a:rPr lang="zh-CN" altLang="en-US" sz="2400" dirty="0" smtClean="0"/>
              <a:t>数据流图</a:t>
            </a:r>
            <a:r>
              <a:rPr lang="en-US" altLang="zh-CN" sz="2400" dirty="0" smtClean="0"/>
              <a:t>(DFD)</a:t>
            </a:r>
            <a:r>
              <a:rPr lang="zh-CN" altLang="en-US" sz="2400" dirty="0" smtClean="0"/>
              <a:t>、数据字典、数据模型图（分析）</a:t>
            </a:r>
            <a:endParaRPr lang="en-US" altLang="zh-CN" sz="2400" dirty="0"/>
          </a:p>
          <a:p>
            <a:pPr lvl="1"/>
            <a:r>
              <a:rPr lang="zh-CN" altLang="en-US" sz="2400" dirty="0" smtClean="0"/>
              <a:t>结构图（设计）</a:t>
            </a:r>
            <a:endParaRPr lang="en-US" altLang="zh-CN" sz="2400" dirty="0"/>
          </a:p>
          <a:p>
            <a:pPr marL="457200" lvl="1" indent="0">
              <a:buNone/>
            </a:pPr>
            <a:endParaRPr lang="en-US" altLang="zh-CN" sz="2400" dirty="0"/>
          </a:p>
        </p:txBody>
      </p:sp>
    </p:spTree>
    <p:extLst>
      <p:ext uri="{BB962C8B-B14F-4D97-AF65-F5344CB8AC3E}">
        <p14:creationId xmlns:p14="http://schemas.microsoft.com/office/powerpoint/2010/main" val="23928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a:t>
            </a:r>
            <a:r>
              <a:rPr lang="zh-CN" altLang="en-US" dirty="0" smtClean="0"/>
              <a:t>，体系结构设计</a:t>
            </a:r>
            <a:r>
              <a:rPr lang="en-US" altLang="zh-CN" dirty="0" smtClean="0"/>
              <a:t>-</a:t>
            </a:r>
            <a:r>
              <a:rPr lang="zh-CN" altLang="zh-CN" dirty="0">
                <a:solidFill>
                  <a:schemeClr val="accent5">
                    <a:lumMod val="75000"/>
                  </a:schemeClr>
                </a:solidFill>
              </a:rPr>
              <a:t>面向对象分析与设计</a:t>
            </a:r>
            <a:r>
              <a:rPr lang="zh-CN" altLang="zh-CN" dirty="0" smtClean="0">
                <a:solidFill>
                  <a:schemeClr val="accent5">
                    <a:lumMod val="75000"/>
                  </a:schemeClr>
                </a:solidFill>
              </a:rPr>
              <a:t>方</a:t>
            </a:r>
            <a:r>
              <a:rPr lang="zh-CN" altLang="en-US" dirty="0" smtClean="0">
                <a:solidFill>
                  <a:schemeClr val="accent5">
                    <a:lumMod val="75000"/>
                  </a:schemeClr>
                </a:solidFill>
              </a:rPr>
              <a:t>法</a:t>
            </a:r>
            <a:endParaRPr lang="zh-CN" altLang="en-US" dirty="0">
              <a:solidFill>
                <a:schemeClr val="accent5">
                  <a:lumMod val="75000"/>
                </a:schemeClr>
              </a:solidFill>
            </a:endParaRPr>
          </a:p>
        </p:txBody>
      </p:sp>
      <p:sp>
        <p:nvSpPr>
          <p:cNvPr id="3" name="内容占位符 2"/>
          <p:cNvSpPr>
            <a:spLocks noGrp="1"/>
          </p:cNvSpPr>
          <p:nvPr>
            <p:ph idx="1"/>
          </p:nvPr>
        </p:nvSpPr>
        <p:spPr>
          <a:xfrm>
            <a:off x="1484310" y="2133600"/>
            <a:ext cx="10018713" cy="4108174"/>
          </a:xfrm>
        </p:spPr>
        <p:txBody>
          <a:bodyPr>
            <a:noAutofit/>
          </a:bodyPr>
          <a:lstStyle/>
          <a:p>
            <a:r>
              <a:rPr lang="zh-CN" altLang="en-US" sz="2800" dirty="0" smtClean="0"/>
              <a:t>基本思想</a:t>
            </a:r>
            <a:endParaRPr lang="en-US" altLang="zh-CN" sz="2800" dirty="0" smtClean="0"/>
          </a:p>
          <a:p>
            <a:pPr marL="457200" lvl="1" indent="0">
              <a:buNone/>
            </a:pPr>
            <a:r>
              <a:rPr lang="en-US" altLang="zh-CN" sz="2400" dirty="0" smtClean="0"/>
              <a:t>	</a:t>
            </a:r>
            <a:r>
              <a:rPr lang="zh-CN" altLang="en-US" sz="2400" dirty="0" smtClean="0"/>
              <a:t>对象</a:t>
            </a:r>
            <a:r>
              <a:rPr lang="zh-CN" altLang="en-US" sz="2400" dirty="0"/>
              <a:t>是对现实世界客观实体的描述，均由其属性和相关操作组成，是系统描述的基本单位。面向对象方法更强调运用人类在日常的逻辑思维中经常采用的思想方法和原则</a:t>
            </a:r>
            <a:endParaRPr lang="en-US" altLang="zh-CN" sz="2400" dirty="0" smtClean="0"/>
          </a:p>
          <a:p>
            <a:r>
              <a:rPr lang="zh-CN" altLang="en-US" sz="2800" dirty="0" smtClean="0"/>
              <a:t>建议采用</a:t>
            </a:r>
            <a:r>
              <a:rPr lang="en-US" altLang="zh-CN" sz="2800" dirty="0" smtClean="0"/>
              <a:t>UML</a:t>
            </a:r>
            <a:r>
              <a:rPr lang="zh-CN" altLang="en-US" sz="2800" dirty="0" smtClean="0"/>
              <a:t>进行描述</a:t>
            </a:r>
            <a:endParaRPr lang="en-US" altLang="zh-CN" sz="2800" dirty="0" smtClean="0"/>
          </a:p>
          <a:p>
            <a:pPr lvl="1"/>
            <a:r>
              <a:rPr lang="zh-CN" altLang="en-US" sz="2400" dirty="0"/>
              <a:t>用</a:t>
            </a:r>
            <a:r>
              <a:rPr lang="zh-CN" altLang="en-US" sz="2400" dirty="0" smtClean="0"/>
              <a:t>例图、活动图（分析）</a:t>
            </a:r>
            <a:endParaRPr lang="en-US" altLang="zh-CN" sz="2400" dirty="0" smtClean="0"/>
          </a:p>
          <a:p>
            <a:pPr lvl="1"/>
            <a:r>
              <a:rPr lang="zh-CN" altLang="en-US" sz="2400" dirty="0"/>
              <a:t>类</a:t>
            </a:r>
            <a:r>
              <a:rPr lang="zh-CN" altLang="en-US" sz="2400" dirty="0" smtClean="0"/>
              <a:t>图、时序图、状态图（设计）</a:t>
            </a:r>
            <a:endParaRPr lang="en-US" altLang="zh-CN" sz="2400" dirty="0" smtClean="0"/>
          </a:p>
        </p:txBody>
      </p:sp>
    </p:spTree>
    <p:extLst>
      <p:ext uri="{BB962C8B-B14F-4D97-AF65-F5344CB8AC3E}">
        <p14:creationId xmlns:p14="http://schemas.microsoft.com/office/powerpoint/2010/main" val="1737249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e.g.</a:t>
            </a:r>
            <a:r>
              <a:rPr lang="zh-CN" altLang="en-US" dirty="0" smtClean="0"/>
              <a:t>面向对象分析与设计</a:t>
            </a:r>
            <a:r>
              <a:rPr lang="en-US" altLang="zh-CN" dirty="0" smtClean="0"/>
              <a:t>-</a:t>
            </a:r>
            <a:r>
              <a:rPr lang="zh-CN" altLang="en-US" dirty="0" smtClean="0">
                <a:solidFill>
                  <a:schemeClr val="accent5">
                    <a:lumMod val="75000"/>
                  </a:schemeClr>
                </a:solidFill>
              </a:rPr>
              <a:t>单电梯调度系统</a:t>
            </a:r>
            <a:endParaRPr lang="zh-CN" altLang="en-US" dirty="0">
              <a:solidFill>
                <a:schemeClr val="accent5">
                  <a:lumMod val="75000"/>
                </a:schemeClr>
              </a:solidFill>
            </a:endParaRP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9154" y="357809"/>
            <a:ext cx="9257141" cy="6417796"/>
          </a:xfrm>
        </p:spPr>
      </p:pic>
    </p:spTree>
    <p:extLst>
      <p:ext uri="{BB962C8B-B14F-4D97-AF65-F5344CB8AC3E}">
        <p14:creationId xmlns:p14="http://schemas.microsoft.com/office/powerpoint/2010/main" val="301497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413</TotalTime>
  <Words>2014</Words>
  <Application>Microsoft Office PowerPoint</Application>
  <PresentationFormat>宽屏</PresentationFormat>
  <Paragraphs>237</Paragraphs>
  <Slides>29</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华文楷体</vt:lpstr>
      <vt:lpstr>宋体</vt:lpstr>
      <vt:lpstr>微软雅黑</vt:lpstr>
      <vt:lpstr>Arial</vt:lpstr>
      <vt:lpstr>Calibri</vt:lpstr>
      <vt:lpstr>Corbel</vt:lpstr>
      <vt:lpstr>Impact</vt:lpstr>
      <vt:lpstr>Times New Roman</vt:lpstr>
      <vt:lpstr>视差</vt:lpstr>
      <vt:lpstr>系统设计文档讲评</vt:lpstr>
      <vt:lpstr>目录</vt:lpstr>
      <vt:lpstr>1，设计文档整体结构</vt:lpstr>
      <vt:lpstr>2，体系结构设计</vt:lpstr>
      <vt:lpstr>2，体系结构设计-结构化分析与设计方法</vt:lpstr>
      <vt:lpstr>2，体系结构设计-结构化分析与设计方法</vt:lpstr>
      <vt:lpstr>2，体系结构设计-结构化分析与设计方法</vt:lpstr>
      <vt:lpstr>2，体系结构设计-面向对象分析与设计方法</vt:lpstr>
      <vt:lpstr>e.g.面向对象分析与设计-单电梯调度系统</vt:lpstr>
      <vt:lpstr>e.g.面向对象分析与设计-单电梯调度系统</vt:lpstr>
      <vt:lpstr>e.g.面向对象分析与设计-单电梯调度系统</vt:lpstr>
      <vt:lpstr>e.g.面向对象分析与设计-单电梯调度系统</vt:lpstr>
      <vt:lpstr>3，设计文档作业讲评   —总体结构设计描述不完整 、表示不准确</vt:lpstr>
      <vt:lpstr>3，设计文档作业讲评   —内部接口描述不完整 </vt:lpstr>
      <vt:lpstr>3，设计文档作业讲评   —详细设计不够详细 </vt:lpstr>
      <vt:lpstr>3，设计文档作业讲评   —粘贴源代码</vt:lpstr>
      <vt:lpstr>测试计划文档讲评</vt:lpstr>
      <vt:lpstr>测试计划的目标</vt:lpstr>
      <vt:lpstr>测试计划的层次</vt:lpstr>
      <vt:lpstr>目录</vt:lpstr>
      <vt:lpstr>计划</vt:lpstr>
      <vt:lpstr>计划说明</vt:lpstr>
      <vt:lpstr>计划说明</vt:lpstr>
      <vt:lpstr>测试设计说明</vt:lpstr>
      <vt:lpstr>测试设计说明</vt:lpstr>
      <vt:lpstr>       RTCM</vt:lpstr>
      <vt:lpstr>评价准则</vt:lpstr>
      <vt:lpstr>评价准则</vt:lpstr>
      <vt:lpstr>最后作业安排</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系统设计文档讲评</dc:title>
  <dc:creator>pc</dc:creator>
  <cp:lastModifiedBy>pc</cp:lastModifiedBy>
  <cp:revision>320</cp:revision>
  <dcterms:created xsi:type="dcterms:W3CDTF">2016-01-04T13:40:00Z</dcterms:created>
  <dcterms:modified xsi:type="dcterms:W3CDTF">2016-01-05T08:06:17Z</dcterms:modified>
</cp:coreProperties>
</file>