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58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59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60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61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62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63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64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65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66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67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68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69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70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71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72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73.xml" ContentType="application/vnd.openxmlformats-officedocument.presentationml.notesSlide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320" r:id="rId3"/>
    <p:sldId id="318" r:id="rId4"/>
    <p:sldId id="319" r:id="rId5"/>
    <p:sldId id="324" r:id="rId6"/>
    <p:sldId id="322" r:id="rId7"/>
    <p:sldId id="325" r:id="rId8"/>
    <p:sldId id="323" r:id="rId9"/>
    <p:sldId id="326" r:id="rId10"/>
    <p:sldId id="271" r:id="rId11"/>
    <p:sldId id="327" r:id="rId12"/>
    <p:sldId id="329" r:id="rId13"/>
    <p:sldId id="273" r:id="rId14"/>
    <p:sldId id="274" r:id="rId15"/>
    <p:sldId id="328" r:id="rId16"/>
    <p:sldId id="332" r:id="rId17"/>
    <p:sldId id="275" r:id="rId18"/>
    <p:sldId id="333" r:id="rId19"/>
    <p:sldId id="276" r:id="rId20"/>
    <p:sldId id="277" r:id="rId21"/>
    <p:sldId id="330" r:id="rId22"/>
    <p:sldId id="331" r:id="rId23"/>
    <p:sldId id="278" r:id="rId24"/>
    <p:sldId id="279" r:id="rId25"/>
    <p:sldId id="335" r:id="rId26"/>
    <p:sldId id="280" r:id="rId27"/>
    <p:sldId id="334" r:id="rId28"/>
    <p:sldId id="281" r:id="rId29"/>
    <p:sldId id="282" r:id="rId30"/>
    <p:sldId id="283" r:id="rId31"/>
    <p:sldId id="349" r:id="rId32"/>
    <p:sldId id="350" r:id="rId33"/>
    <p:sldId id="351" r:id="rId34"/>
    <p:sldId id="352" r:id="rId35"/>
    <p:sldId id="353" r:id="rId36"/>
    <p:sldId id="284" r:id="rId37"/>
    <p:sldId id="285" r:id="rId38"/>
    <p:sldId id="355" r:id="rId39"/>
    <p:sldId id="286" r:id="rId40"/>
    <p:sldId id="287" r:id="rId41"/>
    <p:sldId id="288" r:id="rId42"/>
    <p:sldId id="337" r:id="rId43"/>
    <p:sldId id="338" r:id="rId44"/>
    <p:sldId id="340" r:id="rId45"/>
    <p:sldId id="341" r:id="rId46"/>
    <p:sldId id="290" r:id="rId47"/>
    <p:sldId id="291" r:id="rId48"/>
    <p:sldId id="292" r:id="rId49"/>
    <p:sldId id="293" r:id="rId50"/>
    <p:sldId id="294" r:id="rId51"/>
    <p:sldId id="295" r:id="rId52"/>
    <p:sldId id="297" r:id="rId53"/>
    <p:sldId id="298" r:id="rId54"/>
    <p:sldId id="299" r:id="rId55"/>
    <p:sldId id="300" r:id="rId56"/>
    <p:sldId id="301" r:id="rId57"/>
    <p:sldId id="302" r:id="rId58"/>
    <p:sldId id="344" r:id="rId59"/>
    <p:sldId id="345" r:id="rId60"/>
    <p:sldId id="347" r:id="rId61"/>
    <p:sldId id="303" r:id="rId62"/>
    <p:sldId id="348" r:id="rId63"/>
    <p:sldId id="304" r:id="rId64"/>
    <p:sldId id="305" r:id="rId65"/>
    <p:sldId id="306" r:id="rId66"/>
    <p:sldId id="308" r:id="rId67"/>
    <p:sldId id="310" r:id="rId68"/>
    <p:sldId id="311" r:id="rId69"/>
    <p:sldId id="342" r:id="rId70"/>
    <p:sldId id="343" r:id="rId71"/>
    <p:sldId id="312" r:id="rId72"/>
    <p:sldId id="315" r:id="rId73"/>
    <p:sldId id="316" r:id="rId74"/>
    <p:sldId id="317" r:id="rId75"/>
    <p:sldId id="354" r:id="rId76"/>
    <p:sldId id="259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42" autoAdjust="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2016-12-14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2016-12-14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2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.com/doc/103802-109562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9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49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5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编写工具：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自带的记事本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8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0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66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注意事项：隐藏已知文件类型的扩展名前面的勾勾去掉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62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07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39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7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742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3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78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02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98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1:</a:t>
            </a:r>
            <a:r>
              <a:rPr lang="zh-CN" altLang="en-US" dirty="0" smtClean="0"/>
              <a:t>从本质上讲，变量其实是内存中的一小块区域，使用变量名来访问这块区域，因此，每一个变量使用前必须要先申请（声明），然后必须进行赋值（填充内容），才能使用。通过画图说明一个变量的组成部分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数据类型，变量名，变量值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2:</a:t>
            </a:r>
            <a:r>
              <a:rPr lang="zh-CN" altLang="en-US" dirty="0" smtClean="0"/>
              <a:t>为什么要定义变量呢</a:t>
            </a:r>
            <a:endParaRPr lang="en-US" altLang="zh-CN" dirty="0" smtClean="0"/>
          </a:p>
          <a:p>
            <a:pPr marL="0" lvl="1"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sz="1800" dirty="0" smtClean="0"/>
              <a:t>用来不断的存放同一类型的常量，并可以重复使用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70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7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85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：整数默认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类型，浮点数默认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  </a:t>
            </a:r>
            <a:r>
              <a:rPr lang="zh-CN" altLang="en-US" dirty="0" smtClean="0"/>
              <a:t>所以定义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类型数据的时候要加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类型数据的时候要加</a:t>
            </a:r>
            <a:r>
              <a:rPr lang="en-US" altLang="zh-CN" dirty="0" smtClean="0"/>
              <a:t>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kumimoji="1" lang="en-US" altLang="zh-CN" dirty="0" smtClean="0"/>
              <a:t>char </a:t>
            </a:r>
            <a:r>
              <a:rPr kumimoji="1" lang="zh-CN" altLang="en-US" dirty="0" smtClean="0"/>
              <a:t>型数据用来表示通常意义上的“字符”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Java </a:t>
            </a:r>
            <a:r>
              <a:rPr kumimoji="1" lang="zh-CN" altLang="en-US" dirty="0" smtClean="0"/>
              <a:t>字符采用</a:t>
            </a:r>
            <a:r>
              <a:rPr kumimoji="1" lang="zh-CN" altLang="en-US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C0000"/>
                </a:solidFill>
              </a:rPr>
              <a:t>Unicode</a:t>
            </a:r>
            <a:r>
              <a:rPr kumimoji="1" lang="en-US" altLang="zh-CN" dirty="0" smtClean="0">
                <a:solidFill>
                  <a:srgbClr val="CC0000"/>
                </a:solidFill>
              </a:rPr>
              <a:t> </a:t>
            </a:r>
            <a:r>
              <a:rPr kumimoji="1" lang="zh-CN" altLang="en-US" dirty="0" smtClean="0"/>
              <a:t>编码，每个字符占两个字节，所以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中的字符可以存储一个汉字。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注：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国际组织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制定的可以容纳世界上所有文字和符号的字符编码方案。</a:t>
            </a:r>
            <a:endParaRPr lang="en-US" altLang="zh-CN" dirty="0" smtClean="0"/>
          </a:p>
          <a:p>
            <a:endParaRPr lang="en-US" altLang="zh-CN" dirty="0" smtClean="0"/>
          </a:p>
          <a:p>
            <a:pPr eaLnBrk="1" hangingPunct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boolean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类型适于逻辑运算，一般用于程序流程控制。</a:t>
            </a:r>
            <a:endParaRPr kumimoji="1" lang="en-US" altLang="zh-CN" dirty="0" smtClean="0"/>
          </a:p>
          <a:p>
            <a:pPr eaLnBrk="1" hangingPunct="1"/>
            <a:r>
              <a:rPr kumimoji="1" lang="en-US" altLang="zh-CN" dirty="0" err="1" smtClean="0"/>
              <a:t>boolean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类型数据只允许取值 </a:t>
            </a:r>
            <a:r>
              <a:rPr kumimoji="1" lang="en-US" altLang="zh-CN" dirty="0" smtClean="0"/>
              <a:t>true </a:t>
            </a:r>
            <a:r>
              <a:rPr kumimoji="1" lang="zh-CN" altLang="en-US" dirty="0" smtClean="0"/>
              <a:t>或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。占用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个字节即可表示。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15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05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81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1:</a:t>
            </a:r>
            <a:r>
              <a:rPr lang="zh-CN" altLang="en-US" dirty="0" smtClean="0"/>
              <a:t>编写案例演示每种不同数据类型变量的定义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63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4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ea typeface="宋体" charset="-122"/>
              </a:rPr>
              <a:t>SUN(Stanford University Network，斯坦福大学网络公司)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58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这种软件是用于程序开发环境的应用程序，一般包括代码编辑器，编译器，调试器和图形界面工具。</a:t>
            </a:r>
            <a:endParaRPr lang="en-US" altLang="zh-CN" dirty="0" smtClean="0"/>
          </a:p>
          <a:p>
            <a:r>
              <a:rPr lang="zh-CN" altLang="zh-CN" dirty="0" smtClean="0"/>
              <a:t>集成了代码编写功能，分析功能，编译功能，调试功能等一体化的开发软件。</a:t>
            </a:r>
            <a:endParaRPr lang="en-US" altLang="zh-CN" dirty="0" smtClean="0"/>
          </a:p>
          <a:p>
            <a:r>
              <a:rPr lang="zh-CN" altLang="zh-CN" dirty="0" smtClean="0"/>
              <a:t>具备这一特性的软件都可以叫做</a:t>
            </a:r>
            <a:r>
              <a:rPr lang="en-US" altLang="zh-CN" dirty="0" smtClean="0"/>
              <a:t>IDE</a:t>
            </a:r>
            <a:r>
              <a:rPr lang="en-US" altLang="zh-CN" sz="1200" dirty="0" smtClean="0"/>
              <a:t>(Integrated Development Environment)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2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：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点击</a:t>
            </a:r>
            <a:r>
              <a:rPr lang="en-US" altLang="zh-CN" dirty="0" smtClean="0"/>
              <a:t>File</a:t>
            </a:r>
            <a:r>
              <a:rPr lang="zh-CN" altLang="zh-CN" dirty="0" smtClean="0"/>
              <a:t>或者在最左侧空白处，在界面中写一个项目名称，然后</a:t>
            </a:r>
            <a:r>
              <a:rPr lang="en-US" altLang="zh-CN" dirty="0" smtClean="0"/>
              <a:t>Finish</a:t>
            </a:r>
            <a:r>
              <a:rPr lang="zh-CN" altLang="zh-CN" dirty="0" smtClean="0"/>
              <a:t>即可。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创建包：</a:t>
            </a:r>
            <a:r>
              <a:rPr lang="zh-CN" altLang="zh-CN" dirty="0" smtClean="0"/>
              <a:t>展开项目，在源包</a:t>
            </a:r>
            <a:r>
              <a:rPr lang="en-US" altLang="zh-CN" dirty="0" err="1" smtClean="0"/>
              <a:t>src</a:t>
            </a:r>
            <a:r>
              <a:rPr lang="zh-CN" altLang="zh-CN" dirty="0" smtClean="0"/>
              <a:t>下建立一个包</a:t>
            </a:r>
            <a:r>
              <a:rPr lang="en-US" altLang="zh-CN" dirty="0" err="1" smtClean="0"/>
              <a:t>cn.itcast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创建类：</a:t>
            </a:r>
            <a:r>
              <a:rPr lang="zh-CN" altLang="zh-CN" dirty="0" smtClean="0"/>
              <a:t>在</a:t>
            </a:r>
            <a:r>
              <a:rPr lang="en-US" altLang="zh-CN" dirty="0" err="1" smtClean="0"/>
              <a:t>cn.itcast</a:t>
            </a:r>
            <a:r>
              <a:rPr lang="zh-CN" altLang="zh-CN" dirty="0" smtClean="0"/>
              <a:t>包下建立一个类</a:t>
            </a:r>
            <a:r>
              <a:rPr lang="en-US" altLang="zh-CN" dirty="0" err="1" smtClean="0"/>
              <a:t>HelloWorld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在界面中写一个类名：</a:t>
            </a:r>
            <a:r>
              <a:rPr lang="en-US" altLang="zh-CN" dirty="0" err="1" smtClean="0"/>
              <a:t>HelloWorld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可以选择让</a:t>
            </a:r>
            <a:r>
              <a:rPr lang="en-US" altLang="zh-CN" dirty="0" smtClean="0"/>
              <a:t>main</a:t>
            </a:r>
            <a:r>
              <a:rPr lang="zh-CN" altLang="zh-CN" dirty="0" smtClean="0"/>
              <a:t>方法也被创建。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然后</a:t>
            </a:r>
            <a:r>
              <a:rPr lang="en-US" altLang="zh-CN" dirty="0" smtClean="0"/>
              <a:t>finish</a:t>
            </a:r>
            <a:r>
              <a:rPr lang="zh-CN" altLang="zh-CN" dirty="0" smtClean="0"/>
              <a:t>即可。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err="1" smtClean="0"/>
              <a:t>HelloWorld</a:t>
            </a:r>
            <a:r>
              <a:rPr lang="zh-CN" altLang="zh-CN" dirty="0" smtClean="0"/>
              <a:t>类</a:t>
            </a:r>
            <a:r>
              <a:rPr lang="zh-CN" altLang="en-US" dirty="0" smtClean="0"/>
              <a:t>写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</a:t>
            </a:r>
            <a:r>
              <a:rPr lang="zh-CN" altLang="zh-CN" dirty="0" smtClean="0"/>
              <a:t>在</a:t>
            </a:r>
            <a:r>
              <a:rPr lang="en-US" altLang="zh-CN" dirty="0" smtClean="0"/>
              <a:t>main</a:t>
            </a:r>
            <a:r>
              <a:rPr lang="zh-CN" altLang="zh-CN" dirty="0" smtClean="0"/>
              <a:t>方法中写一条输出语句</a:t>
            </a:r>
            <a:r>
              <a:rPr lang="zh-CN" altLang="en-US" dirty="0" smtClean="0"/>
              <a:t>：我是黑马程序员，我骄傲，我自豪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写完后，在这里可以介绍下如何快速的写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方法和输出语句。</a:t>
            </a:r>
            <a:endParaRPr lang="en-US" altLang="zh-CN" dirty="0" smtClean="0"/>
          </a:p>
          <a:p>
            <a:r>
              <a:rPr lang="en-US" altLang="zh-CN" dirty="0" smtClean="0"/>
              <a:t>	main	alt+/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syso</a:t>
            </a:r>
            <a:r>
              <a:rPr lang="en-US" altLang="zh-CN" dirty="0" smtClean="0"/>
              <a:t>	alt+/</a:t>
            </a:r>
          </a:p>
          <a:p>
            <a:endParaRPr lang="en-US" altLang="zh-CN" dirty="0" smtClean="0"/>
          </a:p>
          <a:p>
            <a:pPr>
              <a:defRPr/>
            </a:pPr>
            <a:r>
              <a:rPr lang="zh-CN" altLang="en-US" sz="2800" kern="1200" dirty="0" smtClean="0"/>
              <a:t>编译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zh-CN" sz="2300" kern="1200" dirty="0" smtClean="0"/>
              <a:t>自动编译，在保存的那一刻帮你做好了</a:t>
            </a: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 smtClean="0">
              <a:cs typeface="+mn-cs"/>
            </a:endParaRPr>
          </a:p>
          <a:p>
            <a:pPr>
              <a:defRPr/>
            </a:pPr>
            <a:r>
              <a:rPr lang="zh-CN" altLang="en-US" sz="2800" kern="1200" dirty="0" smtClean="0"/>
              <a:t>运行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zh-CN" sz="2300" kern="1200" dirty="0" smtClean="0"/>
              <a:t>选择要运行的文件或者在要运行的文件内容中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300" kern="1200" dirty="0" smtClean="0"/>
              <a:t>    </a:t>
            </a:r>
            <a:r>
              <a:rPr lang="zh-CN" altLang="zh-CN" sz="2300" kern="1200" dirty="0" smtClean="0"/>
              <a:t>右键</a:t>
            </a:r>
            <a:r>
              <a:rPr lang="en-US" altLang="zh-CN" sz="2300" kern="1200" dirty="0" smtClean="0"/>
              <a:t> -- Run as - Java Application</a:t>
            </a:r>
            <a:r>
              <a:rPr lang="zh-CN" altLang="zh-CN" sz="2300" kern="1200" dirty="0" smtClean="0"/>
              <a:t>即可</a:t>
            </a:r>
            <a:endParaRPr lang="zh-CN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3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A:</a:t>
            </a:r>
            <a:r>
              <a:rPr lang="zh-CN" altLang="zh-CN" dirty="0" smtClean="0"/>
              <a:t>如何去掉默认注释</a:t>
            </a:r>
            <a:r>
              <a:rPr lang="en-US" altLang="zh-CN" dirty="0" smtClean="0"/>
              <a:t>?</a:t>
            </a:r>
            <a:endParaRPr lang="zh-CN" altLang="zh-CN" dirty="0" smtClean="0"/>
          </a:p>
          <a:p>
            <a:r>
              <a:rPr lang="en-US" altLang="zh-CN" dirty="0" smtClean="0"/>
              <a:t>	window -- Preferences -- Java -- Code Style -- Code Templates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选择你不想要的内容，通过右边</a:t>
            </a:r>
            <a:r>
              <a:rPr lang="en-US" altLang="zh-CN" dirty="0" smtClean="0"/>
              <a:t>Edit</a:t>
            </a:r>
            <a:r>
              <a:rPr lang="zh-CN" altLang="zh-CN" dirty="0" smtClean="0"/>
              <a:t>编辑。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注意：请只删除注释部分，不是注释部分的不要删除。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B:</a:t>
            </a:r>
            <a:r>
              <a:rPr lang="zh-CN" altLang="zh-CN" dirty="0" smtClean="0"/>
              <a:t>行号的显示和隐藏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显示：在代码区域的最左边的空白区域，右键</a:t>
            </a:r>
            <a:r>
              <a:rPr lang="en-US" altLang="zh-CN" dirty="0" smtClean="0"/>
              <a:t> -- Show Line Numbers</a:t>
            </a:r>
            <a:r>
              <a:rPr lang="zh-CN" altLang="zh-CN" dirty="0" smtClean="0"/>
              <a:t>即可。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隐藏：把上面的动作再做一次。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C:</a:t>
            </a:r>
            <a:r>
              <a:rPr lang="zh-CN" altLang="zh-CN" dirty="0" smtClean="0"/>
              <a:t>字体大小及颜色</a:t>
            </a:r>
          </a:p>
          <a:p>
            <a:r>
              <a:rPr lang="en-US" altLang="zh-CN" dirty="0" smtClean="0"/>
              <a:t>	a:Java</a:t>
            </a:r>
            <a:r>
              <a:rPr lang="zh-CN" altLang="zh-CN" dirty="0" smtClean="0"/>
              <a:t>代码区域的字体大小和颜色：</a:t>
            </a:r>
          </a:p>
          <a:p>
            <a:r>
              <a:rPr lang="en-US" altLang="zh-CN" dirty="0" smtClean="0"/>
              <a:t>		window -- Preferences -- General -- Appearance -- Colors And Fonts -- Java</a:t>
            </a:r>
            <a:r>
              <a:rPr lang="zh-CN" altLang="zh-CN" dirty="0" smtClean="0"/>
              <a:t>修改</a:t>
            </a:r>
            <a:r>
              <a:rPr lang="en-US" altLang="zh-CN" dirty="0" smtClean="0"/>
              <a:t> -- Java Edit Text Font</a:t>
            </a:r>
            <a:endParaRPr lang="zh-CN" altLang="zh-CN" dirty="0" smtClean="0"/>
          </a:p>
          <a:p>
            <a:r>
              <a:rPr lang="en-US" altLang="zh-CN" dirty="0" smtClean="0"/>
              <a:t>	b:</a:t>
            </a:r>
            <a:r>
              <a:rPr lang="zh-CN" altLang="zh-CN" dirty="0" smtClean="0"/>
              <a:t>控制台</a:t>
            </a:r>
          </a:p>
          <a:p>
            <a:r>
              <a:rPr lang="en-US" altLang="zh-CN" dirty="0" smtClean="0"/>
              <a:t>		window -- Preferences -- General -- Appearance -- Colors And Fonts -- Debug -- Console font</a:t>
            </a:r>
            <a:endParaRPr lang="zh-CN" altLang="zh-CN" dirty="0" smtClean="0"/>
          </a:p>
          <a:p>
            <a:r>
              <a:rPr lang="en-US" altLang="zh-CN" dirty="0" smtClean="0"/>
              <a:t>	c:</a:t>
            </a:r>
            <a:r>
              <a:rPr lang="zh-CN" altLang="zh-CN" dirty="0" smtClean="0"/>
              <a:t>其他文件</a:t>
            </a:r>
          </a:p>
          <a:p>
            <a:r>
              <a:rPr lang="en-US" altLang="zh-CN" dirty="0" smtClean="0"/>
              <a:t>		window -- Preferences -- General -- Appearance -- Colors And Fonts -- Basic -- Text Font</a:t>
            </a:r>
            <a:endParaRPr lang="zh-CN" altLang="zh-CN" dirty="0" smtClean="0"/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D:</a:t>
            </a:r>
            <a:r>
              <a:rPr lang="zh-CN" altLang="zh-CN" dirty="0" smtClean="0"/>
              <a:t>窗体给弄乱了，</a:t>
            </a:r>
            <a:r>
              <a:rPr lang="zh-CN" altLang="en-US" dirty="0" smtClean="0"/>
              <a:t>怎么</a:t>
            </a:r>
            <a:r>
              <a:rPr lang="zh-CN" altLang="zh-CN" dirty="0" smtClean="0"/>
              <a:t>办</a:t>
            </a:r>
            <a:r>
              <a:rPr lang="en-US" altLang="zh-CN" dirty="0" smtClean="0"/>
              <a:t>?</a:t>
            </a:r>
            <a:endParaRPr lang="zh-CN" altLang="zh-CN" dirty="0" smtClean="0"/>
          </a:p>
          <a:p>
            <a:r>
              <a:rPr lang="en-US" altLang="zh-CN" dirty="0" smtClean="0"/>
              <a:t>	window -- Reset Perspective</a:t>
            </a:r>
            <a:endParaRPr lang="zh-CN" altLang="zh-CN" dirty="0" smtClean="0"/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E:</a:t>
            </a:r>
            <a:r>
              <a:rPr lang="zh-CN" altLang="zh-CN" dirty="0" smtClean="0"/>
              <a:t>控制台找不到了，</a:t>
            </a:r>
            <a:r>
              <a:rPr lang="zh-CN" altLang="en-US" dirty="0" smtClean="0"/>
              <a:t>怎么</a:t>
            </a:r>
            <a:r>
              <a:rPr lang="zh-CN" altLang="zh-CN" dirty="0" smtClean="0"/>
              <a:t>办</a:t>
            </a:r>
            <a:r>
              <a:rPr lang="en-US" altLang="zh-CN" dirty="0" smtClean="0"/>
              <a:t>?</a:t>
            </a:r>
            <a:endParaRPr lang="zh-CN" altLang="zh-CN" dirty="0" smtClean="0"/>
          </a:p>
          <a:p>
            <a:r>
              <a:rPr lang="en-US" altLang="zh-CN" dirty="0" smtClean="0"/>
              <a:t>	Window--Show View—Console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87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29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90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11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67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+=</a:t>
            </a:r>
            <a:r>
              <a:rPr lang="zh-CN" altLang="en-US" dirty="0" smtClean="0"/>
              <a:t>：加赋值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把左边和右边的结果赋值给左边。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注意：左边不能是常量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61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 smtClean="0"/>
              <a:t>int</a:t>
            </a:r>
            <a:r>
              <a:rPr lang="en-US" altLang="zh-CN" baseline="0" dirty="0" smtClean="0"/>
              <a:t> a = 3;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b = 4;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(a==b);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(a=b);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679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 = 3;int y =4;</a:t>
            </a:r>
          </a:p>
          <a:p>
            <a:pPr>
              <a:defRPr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((x++ &gt; 4) &amp; (y++ &gt; 5));</a:t>
            </a:r>
          </a:p>
          <a:p>
            <a:pPr>
              <a:defRPr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(x);</a:t>
            </a:r>
          </a:p>
          <a:p>
            <a:pPr>
              <a:defRPr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(y);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((x++ &gt; 4) &amp;&amp; (y++ &gt; 5));</a:t>
            </a:r>
          </a:p>
          <a:p>
            <a:pPr>
              <a:defRPr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(x);</a:t>
            </a:r>
          </a:p>
          <a:p>
            <a:pPr>
              <a:defRPr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(y);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5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339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470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71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60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 smtClean="0"/>
              <a:t>只讲解前两个，后面两个留给学生自己练习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641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	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3266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0021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：看完流程和图解后，写一个简单案例测试下。</a:t>
            </a:r>
          </a:p>
        </p:txBody>
      </p:sp>
    </p:spTree>
    <p:extLst>
      <p:ext uri="{BB962C8B-B14F-4D97-AF65-F5344CB8AC3E}">
        <p14:creationId xmlns:p14="http://schemas.microsoft.com/office/powerpoint/2010/main" val="2631731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75228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89289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1:</a:t>
            </a:r>
            <a:r>
              <a:rPr lang="zh-CN" altLang="en-US" smtClean="0"/>
              <a:t>按照格式和基本图解，然后举例说明</a:t>
            </a:r>
            <a:r>
              <a:rPr lang="en-US" altLang="zh-CN" smtClean="0"/>
              <a:t>if</a:t>
            </a:r>
            <a:r>
              <a:rPr lang="zh-CN" altLang="en-US" smtClean="0"/>
              <a:t>语句格式</a:t>
            </a:r>
            <a:r>
              <a:rPr lang="en-US" altLang="zh-CN" smtClean="0"/>
              <a:t>1</a:t>
            </a:r>
            <a:r>
              <a:rPr lang="zh-CN" altLang="en-US" smtClean="0"/>
              <a:t>的使用。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	</a:t>
            </a:r>
            <a:r>
              <a:rPr lang="zh-CN" altLang="en-US" smtClean="0"/>
              <a:t>判断两个数据是否相等，如果是就输出：相等</a:t>
            </a:r>
          </a:p>
        </p:txBody>
      </p:sp>
    </p:spTree>
    <p:extLst>
      <p:ext uri="{BB962C8B-B14F-4D97-AF65-F5344CB8AC3E}">
        <p14:creationId xmlns:p14="http://schemas.microsoft.com/office/powerpoint/2010/main" val="421228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676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1:</a:t>
            </a:r>
            <a:r>
              <a:rPr lang="zh-CN" altLang="en-US" smtClean="0"/>
              <a:t>下课了我要上厕所，我走到厕所门口一看是女厕所，就没有进去。按照第一种格式我们就回来了。不上厕所了。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  </a:t>
            </a:r>
            <a:r>
              <a:rPr lang="zh-CN" altLang="en-US" smtClean="0"/>
              <a:t>这样是不对的，如果是女厕所我们不进去，我们就应该进旁边的男厕所啊。通过这个案例引入</a:t>
            </a:r>
            <a:r>
              <a:rPr lang="en-US" altLang="zh-CN" smtClean="0"/>
              <a:t>if</a:t>
            </a:r>
            <a:r>
              <a:rPr lang="zh-CN" altLang="en-US" smtClean="0"/>
              <a:t>语句第二种格式。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5739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引出格式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执行流程和看执行图解后后，写两个案例测试即可。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注意事项和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语句格式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差不多，只不过，这个针对条件不成立，也有一个语句执行。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并且要注意只有出现了</a:t>
            </a:r>
            <a:r>
              <a:rPr lang="en-US" altLang="zh-CN" dirty="0" smtClean="0"/>
              <a:t>if</a:t>
            </a:r>
            <a:r>
              <a:rPr lang="zh-CN" altLang="en-US" dirty="0" smtClean="0"/>
              <a:t>后面才能有关系表达式，只有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后面是不能出现关系表达式的。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需求：</a:t>
            </a:r>
            <a:r>
              <a:rPr lang="zh-CN" altLang="en-US" sz="1200" dirty="0" smtClean="0"/>
              <a:t>判断是奇数还是偶数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输出两个数中较大的值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8482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的关系满足如下：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x&gt;=3	y = 2x + 1;</a:t>
            </a:r>
          </a:p>
          <a:p>
            <a:pPr eaLnBrk="1" hangingPunct="1"/>
            <a:r>
              <a:rPr lang="en-US" altLang="zh-CN" dirty="0" smtClean="0"/>
              <a:t>	-1&lt;=x&lt;3	y = 2x;</a:t>
            </a:r>
          </a:p>
          <a:p>
            <a:pPr eaLnBrk="1" hangingPunct="1"/>
            <a:r>
              <a:rPr lang="en-US" altLang="zh-CN" dirty="0" smtClean="0"/>
              <a:t>	x&lt;=-1	y = 2x – 1;</a:t>
            </a:r>
          </a:p>
          <a:p>
            <a:pPr eaLnBrk="1" hangingPunct="1"/>
            <a:r>
              <a:rPr lang="zh-CN" altLang="en-US" dirty="0" smtClean="0"/>
              <a:t>根据给定的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的值，计算出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的值并输出。</a:t>
            </a:r>
          </a:p>
        </p:txBody>
      </p:sp>
    </p:spTree>
    <p:extLst>
      <p:ext uri="{BB962C8B-B14F-4D97-AF65-F5344CB8AC3E}">
        <p14:creationId xmlns:p14="http://schemas.microsoft.com/office/powerpoint/2010/main" val="1314236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3657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037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1:</a:t>
            </a:r>
            <a:r>
              <a:rPr lang="zh-CN" altLang="en-US" dirty="0" smtClean="0"/>
              <a:t>通过第一个练习回顾三元运算符，说说三元运算符有些时候是可以简化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语句代码的。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2:</a:t>
            </a:r>
            <a:r>
              <a:rPr lang="zh-CN" altLang="en-US" dirty="0" smtClean="0"/>
              <a:t>键盘例如学生考试成绩，请根据成绩判断该学生属于哪个级别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90-100	</a:t>
            </a:r>
            <a:r>
              <a:rPr lang="zh-CN" altLang="en-US" dirty="0" smtClean="0"/>
              <a:t>优秀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80-90	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70-80	</a:t>
            </a:r>
            <a:r>
              <a:rPr lang="zh-CN" altLang="en-US" dirty="0" smtClean="0"/>
              <a:t>良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60-70	</a:t>
            </a:r>
            <a:r>
              <a:rPr lang="zh-CN" altLang="en-US" dirty="0" smtClean="0"/>
              <a:t>及格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60</a:t>
            </a:r>
            <a:r>
              <a:rPr lang="zh-CN" altLang="en-US" dirty="0" smtClean="0"/>
              <a:t>以下</a:t>
            </a:r>
            <a:r>
              <a:rPr lang="en-US" altLang="zh-CN" dirty="0" smtClean="0"/>
              <a:t>	</a:t>
            </a:r>
            <a:r>
              <a:rPr lang="zh-CN" altLang="en-US" dirty="0" smtClean="0"/>
              <a:t>不及格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一定要注意数据的判断问题。由此引出针对数据教验，一定要注意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正确数据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错误数据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边界数据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4326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2096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6444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469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根据键盘录入的数值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…7</a:t>
            </a:r>
            <a:r>
              <a:rPr lang="zh-CN" altLang="en-US" dirty="0" smtClean="0"/>
              <a:t>输出对应的星期一，星期二，星期三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星期日。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505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为什么JDK中包含一个JRE呢？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其一，开发完的程序，总需要运行一下看看效果。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其二，也是最重要的，JDK中的开发工具其实都是java语言编写的应用程序，为了方便使用才打包成exe文件，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如果没有JRE，那么这些工具是运行不了的。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933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1:</a:t>
            </a:r>
            <a:r>
              <a:rPr lang="zh-CN" altLang="en-US" dirty="0" smtClean="0"/>
              <a:t>通过重复做一件事情引入循环。比如：在控制台输出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744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：在控制台输出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”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初始化语句：定义初始化为第一次。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判断条件语句：次数不能超过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循环体语句：输出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控制条件语句：次数变化为下一次。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7374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8703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：讲解完毕</a:t>
            </a:r>
            <a:r>
              <a:rPr lang="en-US" altLang="zh-CN" smtClean="0"/>
              <a:t>for</a:t>
            </a:r>
            <a:r>
              <a:rPr lang="zh-CN" altLang="en-US" smtClean="0"/>
              <a:t>循环的格式，执行流程和图解后，完成在控制台输出</a:t>
            </a:r>
            <a:r>
              <a:rPr lang="en-US" altLang="zh-CN" smtClean="0"/>
              <a:t>10</a:t>
            </a:r>
            <a:r>
              <a:rPr lang="zh-CN" altLang="en-US" smtClean="0"/>
              <a:t>次</a:t>
            </a:r>
            <a:r>
              <a:rPr lang="en-US" altLang="zh-CN" smtClean="0"/>
              <a:t>”HelloWorld”</a:t>
            </a:r>
            <a:r>
              <a:rPr lang="zh-CN" altLang="en-US" smtClean="0"/>
              <a:t>的案例。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9031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：注意从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开始和从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开始的区别。而且无论从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开始都是可以的。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：求和思想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0+1=1</a:t>
            </a:r>
          </a:p>
          <a:p>
            <a:pPr eaLnBrk="1" hangingPunct="1"/>
            <a:r>
              <a:rPr lang="en-US" altLang="zh-CN" dirty="0" smtClean="0"/>
              <a:t>	    1+2=3</a:t>
            </a:r>
          </a:p>
          <a:p>
            <a:pPr eaLnBrk="1" hangingPunct="1"/>
            <a:r>
              <a:rPr lang="en-US" altLang="zh-CN" dirty="0" smtClean="0"/>
              <a:t>	        3+3=6</a:t>
            </a:r>
          </a:p>
          <a:p>
            <a:pPr eaLnBrk="1" hangingPunct="1"/>
            <a:r>
              <a:rPr lang="en-US" altLang="zh-CN" dirty="0" smtClean="0"/>
              <a:t>                        6+4=10</a:t>
            </a:r>
          </a:p>
          <a:p>
            <a:pPr eaLnBrk="1" hangingPunct="1"/>
            <a:r>
              <a:rPr lang="en-US" altLang="zh-CN" dirty="0" smtClean="0"/>
              <a:t>		    10+5=15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通过简单的分析，我们发现了两个东西：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A:</a:t>
            </a:r>
            <a:r>
              <a:rPr lang="zh-CN" altLang="en-US" dirty="0" smtClean="0"/>
              <a:t>被加数是上一次的求和结果，最原始的结果是</a:t>
            </a:r>
            <a:r>
              <a:rPr lang="en-US" altLang="zh-CN" dirty="0" smtClean="0"/>
              <a:t>0</a:t>
            </a:r>
          </a:p>
          <a:p>
            <a:pPr eaLnBrk="1" hangingPunct="1"/>
            <a:r>
              <a:rPr lang="en-US" altLang="zh-CN" dirty="0" smtClean="0"/>
              <a:t>	B:</a:t>
            </a:r>
            <a:r>
              <a:rPr lang="zh-CN" altLang="en-US" dirty="0" smtClean="0"/>
              <a:t>加数正好每一次获取到的值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由于被加数和加数都是变化的，所以，我们定义两个变量。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：水仙花数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所谓的水仙花数是指一个三位数，其各位数字的立方和等于该数本身。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举例：</a:t>
            </a:r>
            <a:r>
              <a:rPr lang="en-US" altLang="zh-CN" dirty="0" smtClean="0"/>
              <a:t>153</a:t>
            </a:r>
            <a:r>
              <a:rPr lang="zh-CN" altLang="en-US" dirty="0" smtClean="0"/>
              <a:t>就是一个水仙花数。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153 = 1*1*1 + 5*5*5 + 3*3*3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：统计思想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168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1:</a:t>
            </a:r>
            <a:r>
              <a:rPr lang="zh-CN" altLang="en-US" smtClean="0"/>
              <a:t>写完扩展格式，我们就可以说</a:t>
            </a:r>
            <a:r>
              <a:rPr lang="en-US" altLang="zh-CN" smtClean="0"/>
              <a:t>while</a:t>
            </a:r>
            <a:r>
              <a:rPr lang="zh-CN" altLang="en-US" smtClean="0"/>
              <a:t>循环语句讲解完毕。因为它和</a:t>
            </a:r>
            <a:r>
              <a:rPr lang="en-US" altLang="zh-CN" smtClean="0"/>
              <a:t>for</a:t>
            </a:r>
            <a:r>
              <a:rPr lang="zh-CN" altLang="en-US" smtClean="0"/>
              <a:t>循环是可以等价转换的。然后看执行流程图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4203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看完格式和图解后把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循环的案例用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循环改写。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A: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B:</a:t>
            </a:r>
            <a:r>
              <a:rPr lang="zh-CN" altLang="en-US" dirty="0" smtClean="0"/>
              <a:t>求出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之和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C:</a:t>
            </a:r>
            <a:r>
              <a:rPr lang="zh-CN" altLang="en-US" dirty="0" smtClean="0"/>
              <a:t>统计水仙花数有多少个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384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看完格式和图解后把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循环的案例用</a:t>
            </a:r>
            <a:r>
              <a:rPr lang="en-US" altLang="zh-CN" dirty="0" smtClean="0"/>
              <a:t>do...while</a:t>
            </a:r>
            <a:r>
              <a:rPr lang="zh-CN" altLang="en-US" dirty="0" smtClean="0"/>
              <a:t>循环改写。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A: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B:</a:t>
            </a:r>
            <a:r>
              <a:rPr lang="zh-CN" altLang="en-US" dirty="0" smtClean="0"/>
              <a:t>求出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之和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6244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702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x = 3;</a:t>
            </a:r>
          </a:p>
          <a:p>
            <a:pPr eaLnBrk="1" hangingPunct="1"/>
            <a:r>
              <a:rPr lang="en-US" altLang="zh-CN" dirty="0" smtClean="0"/>
              <a:t>do {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我爱林青霞</a:t>
            </a:r>
            <a:r>
              <a:rPr lang="en-US" altLang="zh-CN" dirty="0" smtClean="0"/>
              <a:t>”);</a:t>
            </a:r>
          </a:p>
          <a:p>
            <a:pPr eaLnBrk="1" hangingPunct="1"/>
            <a:r>
              <a:rPr lang="en-US" altLang="zh-CN" dirty="0" smtClean="0"/>
              <a:t>	y++;</a:t>
            </a:r>
          </a:p>
          <a:p>
            <a:pPr eaLnBrk="1" hangingPunct="1"/>
            <a:r>
              <a:rPr lang="en-US" altLang="zh-CN" dirty="0" smtClean="0"/>
              <a:t>}while(y&lt;3);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y = 3;</a:t>
            </a:r>
          </a:p>
          <a:p>
            <a:pPr eaLnBrk="1" hangingPunct="1"/>
            <a:r>
              <a:rPr lang="en-US" altLang="zh-CN" dirty="0" smtClean="0"/>
              <a:t>while(y&lt;3) {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我爱林青霞</a:t>
            </a:r>
            <a:r>
              <a:rPr lang="en-US" altLang="zh-CN" dirty="0" smtClean="0"/>
              <a:t>”);</a:t>
            </a:r>
          </a:p>
          <a:p>
            <a:pPr eaLnBrk="1" hangingPunct="1"/>
            <a:r>
              <a:rPr lang="en-US" altLang="zh-CN" dirty="0" smtClean="0"/>
              <a:t>	y++;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8615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691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41595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667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按照要求补齐程序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x=1; x&lt;=10; x++) {</a:t>
            </a:r>
          </a:p>
          <a:p>
            <a:pPr eaLnBrk="1" hangingPunct="1"/>
            <a:r>
              <a:rPr lang="en-US" altLang="zh-CN" dirty="0" smtClean="0"/>
              <a:t>		if(x%3==0) {</a:t>
            </a:r>
          </a:p>
          <a:p>
            <a:pPr eaLnBrk="1" hangingPunct="1"/>
            <a:r>
              <a:rPr lang="en-US" altLang="zh-CN" dirty="0" smtClean="0"/>
              <a:t>			//</a:t>
            </a:r>
            <a:r>
              <a:rPr lang="zh-CN" altLang="en-US" dirty="0" smtClean="0"/>
              <a:t>在此处填写代码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	}</a:t>
            </a:r>
          </a:p>
          <a:p>
            <a:pPr eaLnBrk="1" hangingPunct="1"/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(“Java</a:t>
            </a:r>
            <a:r>
              <a:rPr lang="zh-CN" altLang="en-US" dirty="0" smtClean="0"/>
              <a:t>基础班</a:t>
            </a:r>
            <a:r>
              <a:rPr lang="en-US" altLang="zh-CN" dirty="0" smtClean="0"/>
              <a:t>”);</a:t>
            </a:r>
          </a:p>
          <a:p>
            <a:pPr eaLnBrk="1" hangingPunct="1"/>
            <a:r>
              <a:rPr lang="en-US" altLang="zh-CN" dirty="0" smtClean="0"/>
              <a:t>	}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我想在控制台输出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</a:t>
            </a:r>
            <a:r>
              <a:rPr lang="zh-CN" altLang="en-US" dirty="0" smtClean="0"/>
              <a:t>“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基础班“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我想在控制台输出</a:t>
            </a:r>
            <a:r>
              <a:rPr lang="en-US" altLang="zh-CN" dirty="0" smtClean="0"/>
              <a:t>7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</a:t>
            </a:r>
            <a:r>
              <a:rPr lang="zh-CN" altLang="en-US" dirty="0" smtClean="0"/>
              <a:t>“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基础班“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我想在控制台输出</a:t>
            </a:r>
            <a:r>
              <a:rPr lang="en-US" altLang="zh-CN" dirty="0" smtClean="0"/>
              <a:t>13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</a:t>
            </a:r>
            <a:r>
              <a:rPr lang="zh-CN" altLang="en-US" dirty="0" smtClean="0"/>
              <a:t>“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基础班“</a:t>
            </a:r>
            <a:r>
              <a:rPr lang="en-US" altLang="zh-CN" dirty="0" smtClean="0"/>
              <a:t>	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7881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1:</a:t>
            </a:r>
            <a:r>
              <a:rPr lang="zh-CN" altLang="en-US" dirty="0" smtClean="0"/>
              <a:t>猜数字小游戏案例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系统产生一个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之间的随机数，请猜出这个数据是多少。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每次猜数据的时候，给出提示：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	</a:t>
            </a:r>
            <a:r>
              <a:rPr lang="zh-CN" altLang="en-US" dirty="0" smtClean="0"/>
              <a:t>如果数据大了，提示大了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	</a:t>
            </a:r>
            <a:r>
              <a:rPr lang="zh-CN" altLang="en-US" dirty="0" smtClean="0"/>
              <a:t>如果数据小了，提示小了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	</a:t>
            </a:r>
            <a:r>
              <a:rPr lang="zh-CN" altLang="en-US" dirty="0" smtClean="0"/>
              <a:t>如果数据相等，提示恭喜你，猜对了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731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9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7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2571744"/>
            <a:ext cx="508363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HelloWorld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的下载和安装</a:t>
            </a:r>
            <a:endParaRPr lang="en-US" altLang="zh-CN" dirty="0" smtClean="0"/>
          </a:p>
          <a:p>
            <a:r>
              <a:rPr lang="en-US" altLang="zh-CN" dirty="0" err="1" smtClean="0"/>
              <a:t>HelloWorld</a:t>
            </a:r>
            <a:r>
              <a:rPr lang="zh-CN" altLang="en-US" dirty="0" smtClean="0"/>
              <a:t>案例的编写及运行</a:t>
            </a:r>
          </a:p>
          <a:p>
            <a:r>
              <a:rPr lang="en-US" altLang="zh-CN" dirty="0" err="1" smtClean="0"/>
              <a:t>HelloWorld</a:t>
            </a:r>
            <a:r>
              <a:rPr lang="zh-CN" altLang="en-US" dirty="0" smtClean="0"/>
              <a:t>案例常见问题</a:t>
            </a:r>
            <a:endParaRPr lang="en-US" altLang="zh-CN" dirty="0" smtClean="0"/>
          </a:p>
          <a:p>
            <a:r>
              <a:rPr lang="en-US" altLang="zh-CN" dirty="0" smtClean="0"/>
              <a:t>Notepad</a:t>
            </a:r>
            <a:r>
              <a:rPr lang="zh-CN" altLang="en-US" dirty="0" smtClean="0"/>
              <a:t>软件的安装和使用</a:t>
            </a:r>
            <a:endParaRPr lang="en-US" altLang="zh-CN" dirty="0" smtClean="0"/>
          </a:p>
          <a:p>
            <a:r>
              <a:rPr lang="en-US" altLang="zh-CN" dirty="0" smtClean="0"/>
              <a:t>Path</a:t>
            </a:r>
            <a:r>
              <a:rPr lang="zh-CN" altLang="en-US" dirty="0" smtClean="0"/>
              <a:t>环境变量的配置</a:t>
            </a:r>
          </a:p>
          <a:p>
            <a:pPr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JDK</a:t>
            </a:r>
            <a:r>
              <a:rPr lang="zh-CN" altLang="en-US" dirty="0" smtClean="0"/>
              <a:t>的下载及安装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的下载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不演示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通过官方网站获取</a:t>
            </a:r>
            <a:r>
              <a:rPr lang="en-US" altLang="zh-CN" dirty="0" smtClean="0"/>
              <a:t>JDK</a:t>
            </a:r>
          </a:p>
          <a:p>
            <a:pPr lvl="2"/>
            <a:r>
              <a:rPr lang="en-US" altLang="zh-CN" dirty="0" smtClean="0">
                <a:hlinkClick r:id="rId3"/>
              </a:rPr>
              <a:t>http://www.oracle.com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针对不同操作系统，下载不同的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请参照</a:t>
            </a:r>
            <a:r>
              <a:rPr lang="en-US" altLang="zh-CN" dirty="0" smtClean="0"/>
              <a:t>(JDK</a:t>
            </a:r>
            <a:r>
              <a:rPr lang="zh-CN" altLang="en-US" dirty="0" smtClean="0"/>
              <a:t>下载安装文档</a:t>
            </a:r>
            <a:r>
              <a:rPr lang="en-US" altLang="zh-CN" dirty="0" smtClean="0"/>
              <a:t>.doc)</a:t>
            </a:r>
            <a:r>
              <a:rPr lang="zh-CN" altLang="en-US" dirty="0" smtClean="0"/>
              <a:t>回去练习</a:t>
            </a:r>
            <a:endParaRPr lang="en-US" altLang="zh-CN" dirty="0" smtClean="0"/>
          </a:p>
          <a:p>
            <a:pPr marL="342900" lvl="2" indent="-342900"/>
            <a:r>
              <a:rPr lang="en-US" altLang="zh-CN" sz="3200" dirty="0" smtClean="0"/>
              <a:t>JDK</a:t>
            </a:r>
            <a:r>
              <a:rPr lang="zh-CN" altLang="en-US" sz="3200" dirty="0" smtClean="0"/>
              <a:t>的安装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演示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dirty="0" smtClean="0"/>
              <a:t>傻瓜式安装，下一步即可。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建议：安装路径不要有中文或者特殊符号如空格等。开发工具最好安装目录统一。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案例的流程图</a:t>
            </a:r>
            <a:endParaRPr lang="zh-CN" altLang="en-US" dirty="0"/>
          </a:p>
        </p:txBody>
      </p:sp>
      <p:pic>
        <p:nvPicPr>
          <p:cNvPr id="2051" name="Picture 3" descr="C:\Users\FQY\Desktop\jsq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71744"/>
            <a:ext cx="8323031" cy="2031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HelloWorld</a:t>
            </a:r>
            <a:r>
              <a:rPr lang="zh-CN" altLang="en-US" dirty="0" smtClean="0"/>
              <a:t>案例的编写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首先定义一个类</a:t>
            </a:r>
          </a:p>
          <a:p>
            <a:pPr lvl="1"/>
            <a:r>
              <a:rPr lang="en-US" altLang="zh-CN" dirty="0" smtClean="0"/>
              <a:t>public class </a:t>
            </a:r>
            <a:r>
              <a:rPr lang="zh-CN" altLang="en-US" dirty="0" smtClean="0"/>
              <a:t>类名</a:t>
            </a:r>
          </a:p>
          <a:p>
            <a:r>
              <a:rPr lang="zh-CN" altLang="en-US" dirty="0" smtClean="0"/>
              <a:t>在类定义后加上一对大括号</a:t>
            </a:r>
          </a:p>
          <a:p>
            <a:pPr lvl="1"/>
            <a:r>
              <a:rPr lang="en-US" altLang="zh-CN" dirty="0" smtClean="0"/>
              <a:t>{}</a:t>
            </a:r>
          </a:p>
          <a:p>
            <a:r>
              <a:rPr lang="zh-CN" altLang="en-US" dirty="0" smtClean="0"/>
              <a:t>在大括号中间添加一个主</a:t>
            </a:r>
            <a:r>
              <a:rPr lang="en-US" altLang="zh-CN" dirty="0" smtClean="0"/>
              <a:t>(main)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</a:t>
            </a:r>
          </a:p>
          <a:p>
            <a:pPr lvl="1"/>
            <a:r>
              <a:rPr lang="en-US" altLang="zh-CN" dirty="0" smtClean="0"/>
              <a:t>public static void main(String 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 }</a:t>
            </a:r>
          </a:p>
          <a:p>
            <a:r>
              <a:rPr lang="zh-CN" altLang="en-US" dirty="0" smtClean="0"/>
              <a:t>在主方法的大括号中间添加一行输出语句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”);</a:t>
            </a:r>
          </a:p>
          <a:p>
            <a:pPr lvl="1">
              <a:buNone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案例的完整代码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 smtClean="0"/>
              <a:t>完整代码：</a:t>
            </a:r>
            <a:r>
              <a:rPr lang="en-US" altLang="zh-CN" dirty="0" smtClean="0"/>
              <a:t>HelloWorld.java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public static void main(String 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”);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案例的运行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在命令行模式中，输入</a:t>
            </a:r>
            <a:r>
              <a:rPr lang="en-US" altLang="zh-CN" dirty="0" err="1" smtClean="0"/>
              <a:t>javac</a:t>
            </a:r>
            <a:r>
              <a:rPr lang="zh-CN" altLang="en-US" dirty="0" smtClean="0"/>
              <a:t>命令对源代码进行编译，生成字节码文件</a:t>
            </a:r>
          </a:p>
          <a:p>
            <a:pPr lvl="1"/>
            <a:r>
              <a:rPr lang="en-US" altLang="zh-CN" dirty="0" err="1" smtClean="0"/>
              <a:t>javac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源文件名</a:t>
            </a:r>
            <a:r>
              <a:rPr lang="en-US" altLang="zh-CN" dirty="0" smtClean="0"/>
              <a:t>.java</a:t>
            </a:r>
          </a:p>
          <a:p>
            <a:r>
              <a:rPr lang="zh-CN" altLang="en-US" dirty="0" smtClean="0"/>
              <a:t>编译完成后，如果没有报错信息，输入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命令对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字节码文件进行解释运行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执行时不需要添加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扩展名</a:t>
            </a:r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 err="1" smtClean="0"/>
              <a:t>HelloWorld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HelloWorld</a:t>
            </a:r>
            <a:r>
              <a:rPr lang="zh-CN" altLang="en-US" dirty="0" smtClean="0"/>
              <a:t>案例常见问题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单词拼写问题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		</a:t>
            </a:r>
            <a:r>
              <a:rPr lang="en-US" altLang="zh-CN" dirty="0" err="1" smtClean="0"/>
              <a:t>Class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		</a:t>
            </a:r>
            <a:r>
              <a:rPr lang="en-US" altLang="zh-CN" dirty="0" err="1" smtClean="0"/>
              <a:t>string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		</a:t>
            </a:r>
            <a:r>
              <a:rPr lang="en-US" altLang="zh-CN" dirty="0" err="1" smtClean="0"/>
              <a:t>system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		</a:t>
            </a:r>
            <a:r>
              <a:rPr lang="en-US" altLang="zh-CN" dirty="0" err="1" smtClean="0"/>
              <a:t>mian</a:t>
            </a:r>
            <a:endParaRPr lang="en-US" altLang="zh-CN" dirty="0" smtClean="0"/>
          </a:p>
          <a:p>
            <a:r>
              <a:rPr lang="zh-CN" altLang="en-US" dirty="0" smtClean="0"/>
              <a:t>中文符号问题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提示非法字符</a:t>
            </a:r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Notepad</a:t>
            </a:r>
            <a:r>
              <a:rPr lang="zh-CN" altLang="en-US" dirty="0" smtClean="0"/>
              <a:t>软件的安装和使用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为了让我们写的程序错误看起来更直接，我们安装一款高级记事本软件。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Notepad</a:t>
            </a:r>
          </a:p>
          <a:p>
            <a:r>
              <a:rPr lang="en-US" altLang="zh-CN" dirty="0" smtClean="0"/>
              <a:t>Notepad</a:t>
            </a:r>
            <a:r>
              <a:rPr lang="zh-CN" altLang="en-US" dirty="0" smtClean="0"/>
              <a:t>软件的安装和配置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设置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首选项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新建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默认语言和编码</a:t>
            </a:r>
            <a:endParaRPr lang="en-US" altLang="zh-CN" sz="2400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Notepad</a:t>
            </a:r>
            <a:r>
              <a:rPr lang="zh-CN" altLang="en-US" dirty="0" smtClean="0"/>
              <a:t>软件编写一个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案例</a:t>
            </a:r>
          </a:p>
          <a:p>
            <a:pPr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Path</a:t>
            </a:r>
            <a:r>
              <a:rPr lang="zh-CN" altLang="en-US" dirty="0" smtClean="0"/>
              <a:t>环境变量的配置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为什么要配置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程序的编译和执行需要使用到</a:t>
            </a:r>
            <a:r>
              <a:rPr lang="en-US" altLang="zh-CN" sz="2400" dirty="0" err="1" smtClean="0"/>
              <a:t>javac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命令，所以只能在</a:t>
            </a:r>
            <a:r>
              <a:rPr lang="en-US" altLang="zh-CN" sz="2400" dirty="0" smtClean="0"/>
              <a:t>bin</a:t>
            </a:r>
            <a:r>
              <a:rPr lang="zh-CN" altLang="en-US" sz="2400" dirty="0" smtClean="0"/>
              <a:t>目录下写程序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实际开发中，不可能把程序写到</a:t>
            </a:r>
            <a:r>
              <a:rPr lang="en-US" altLang="zh-CN" sz="2400" dirty="0" smtClean="0"/>
              <a:t>bin</a:t>
            </a:r>
            <a:r>
              <a:rPr lang="zh-CN" altLang="en-US" sz="2400" dirty="0" smtClean="0"/>
              <a:t>目录下，所以我们必须让</a:t>
            </a:r>
            <a:r>
              <a:rPr lang="en-US" altLang="zh-CN" sz="2400" dirty="0" err="1" smtClean="0"/>
              <a:t>javac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命令在任意目录下能够访问</a:t>
            </a:r>
            <a:endParaRPr lang="en-US" altLang="zh-CN" sz="2400" dirty="0" smtClean="0"/>
          </a:p>
          <a:p>
            <a:r>
              <a:rPr lang="zh-CN" altLang="en-US" dirty="0" smtClean="0"/>
              <a:t>如何配置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创建新的变量名称：</a:t>
            </a:r>
            <a:r>
              <a:rPr lang="en-US" altLang="zh-CN" sz="2400" dirty="0" smtClean="0"/>
              <a:t>JAVA_HOME</a:t>
            </a:r>
          </a:p>
          <a:p>
            <a:pPr lvl="2"/>
            <a:r>
              <a:rPr lang="zh-CN" altLang="en-US" sz="2000" dirty="0" smtClean="0"/>
              <a:t>计算机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右键属性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高级系统设置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高级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环境变量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系统变量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为</a:t>
            </a:r>
            <a:r>
              <a:rPr lang="en-US" altLang="zh-CN" sz="2400" dirty="0" smtClean="0"/>
              <a:t>JAVA_HOME</a:t>
            </a:r>
            <a:r>
              <a:rPr lang="zh-CN" altLang="en-US" sz="2400" dirty="0" smtClean="0"/>
              <a:t>添加变量值：</a:t>
            </a:r>
            <a:r>
              <a:rPr lang="en-US" altLang="zh-CN" sz="2400" dirty="0" smtClean="0"/>
              <a:t>JDK</a:t>
            </a:r>
            <a:r>
              <a:rPr lang="zh-CN" altLang="en-US" sz="2400" dirty="0" smtClean="0"/>
              <a:t>安装目录</a:t>
            </a:r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path</a:t>
            </a:r>
            <a:r>
              <a:rPr lang="zh-CN" altLang="en-US" sz="2400" dirty="0" smtClean="0"/>
              <a:t>环境变量最前面添加如下内容</a:t>
            </a:r>
          </a:p>
          <a:p>
            <a:pPr lvl="2"/>
            <a:r>
              <a:rPr lang="en-US" altLang="zh-CN" sz="2000" dirty="0" smtClean="0"/>
              <a:t>%JAVA_HOME%\bin;</a:t>
            </a:r>
          </a:p>
          <a:p>
            <a:pPr lvl="1"/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注释概述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用于解释说明程序的文字</a:t>
            </a:r>
            <a:endParaRPr lang="en-US" altLang="zh-CN" sz="2300" dirty="0" smtClean="0"/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中注释分类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单行注释</a:t>
            </a:r>
          </a:p>
          <a:p>
            <a:pPr lvl="2"/>
            <a:r>
              <a:rPr lang="zh-CN" altLang="en-US" sz="1900" dirty="0" smtClean="0"/>
              <a:t>格式： </a:t>
            </a:r>
            <a:r>
              <a:rPr lang="zh-CN" altLang="en-US" sz="1900" dirty="0" smtClean="0">
                <a:solidFill>
                  <a:srgbClr val="FF0000"/>
                </a:solidFill>
              </a:rPr>
              <a:t>//</a:t>
            </a:r>
            <a:r>
              <a:rPr lang="zh-CN" altLang="en-US" sz="1900" dirty="0" smtClean="0"/>
              <a:t>注释文字</a:t>
            </a:r>
          </a:p>
          <a:p>
            <a:pPr lvl="1"/>
            <a:r>
              <a:rPr lang="zh-CN" altLang="en-US" sz="2300" dirty="0" smtClean="0"/>
              <a:t>多行注释</a:t>
            </a:r>
          </a:p>
          <a:p>
            <a:pPr lvl="2"/>
            <a:r>
              <a:rPr lang="zh-CN" altLang="en-US" sz="1900" dirty="0" smtClean="0"/>
              <a:t>格式： </a:t>
            </a:r>
            <a:r>
              <a:rPr lang="zh-CN" altLang="en-US" sz="1900" dirty="0" smtClean="0">
                <a:solidFill>
                  <a:srgbClr val="FF0000"/>
                </a:solidFill>
              </a:rPr>
              <a:t>/*</a:t>
            </a:r>
            <a:r>
              <a:rPr lang="zh-CN" altLang="en-US" sz="1900" dirty="0" smtClean="0"/>
              <a:t>  注释文字  </a:t>
            </a:r>
            <a:r>
              <a:rPr lang="zh-CN" altLang="en-US" sz="1900" dirty="0" smtClean="0">
                <a:solidFill>
                  <a:srgbClr val="FF0000"/>
                </a:solidFill>
              </a:rPr>
              <a:t>*/</a:t>
            </a:r>
          </a:p>
          <a:p>
            <a:pPr lvl="1"/>
            <a:r>
              <a:rPr lang="zh-CN" altLang="en-US" sz="2300" dirty="0" smtClean="0">
                <a:sym typeface="Arial" charset="0"/>
              </a:rPr>
              <a:t>文档注释</a:t>
            </a:r>
          </a:p>
          <a:p>
            <a:pPr lvl="2"/>
            <a:r>
              <a:rPr lang="zh-CN" altLang="en-US" sz="1900" dirty="0" smtClean="0">
                <a:sym typeface="Arial" charset="0"/>
              </a:rPr>
              <a:t>格式：</a:t>
            </a:r>
            <a:r>
              <a:rPr lang="zh-CN" altLang="en-US" sz="1900" dirty="0" smtClean="0">
                <a:solidFill>
                  <a:srgbClr val="FF0000"/>
                </a:solidFill>
                <a:sym typeface="Arial" charset="0"/>
              </a:rPr>
              <a:t>/** </a:t>
            </a:r>
            <a:r>
              <a:rPr lang="zh-CN" altLang="en-US" sz="1900" dirty="0" smtClean="0">
                <a:sym typeface="Arial" charset="0"/>
              </a:rPr>
              <a:t>注释文字 </a:t>
            </a:r>
            <a:r>
              <a:rPr lang="zh-CN" altLang="en-US" sz="1900" dirty="0" smtClean="0">
                <a:solidFill>
                  <a:srgbClr val="FF0000"/>
                </a:solidFill>
                <a:sym typeface="Arial" charset="0"/>
              </a:rPr>
              <a:t>*/</a:t>
            </a:r>
          </a:p>
          <a:p>
            <a:r>
              <a:rPr lang="zh-CN" altLang="en-US" sz="2800" dirty="0" smtClean="0"/>
              <a:t>注释的作用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解释说明程序，提高程序的阅读性</a:t>
            </a:r>
            <a:endParaRPr lang="en-US" altLang="zh-CN" sz="2300" dirty="0" smtClean="0"/>
          </a:p>
          <a:p>
            <a:pPr lvl="1"/>
            <a:endParaRPr lang="zh-CN" altLang="en-US" sz="2400" dirty="0" smtClean="0"/>
          </a:p>
          <a:p>
            <a:pPr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/>
              <a:t>课程介绍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层次化设计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步步深入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JavaSE</a:t>
            </a:r>
            <a:r>
              <a:rPr lang="zh-CN" altLang="en-US" dirty="0" smtClean="0"/>
              <a:t>基础内容</a:t>
            </a:r>
            <a:r>
              <a:rPr lang="en-US" altLang="zh-CN" dirty="0" smtClean="0"/>
              <a:t>11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基础语法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基础语法练习强化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面向对象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常用</a:t>
            </a:r>
            <a:r>
              <a:rPr lang="en-US" altLang="zh-CN" dirty="0" smtClean="0"/>
              <a:t>API(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,IO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)3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练习强化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就业班前期讲解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的进阶内容</a:t>
            </a:r>
          </a:p>
          <a:p>
            <a:pPr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关键字概述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被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语言赋予特定含义的单词</a:t>
            </a:r>
            <a:endParaRPr lang="en-US" altLang="zh-CN" sz="2300" dirty="0" smtClean="0"/>
          </a:p>
          <a:p>
            <a:r>
              <a:rPr lang="zh-CN" altLang="en-US" sz="2800" dirty="0" smtClean="0"/>
              <a:t>关键字特点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组成关键字的字母全部小写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常用的代码编辑器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针对关键字有特殊的颜色标记，非常直观，所以我们不需要去死记硬背，在今后的学习中重要的关键字也会不断的出来。</a:t>
            </a:r>
          </a:p>
          <a:p>
            <a:pPr lvl="1"/>
            <a:endParaRPr lang="en-US" altLang="zh-CN" sz="2300" dirty="0" smtClean="0"/>
          </a:p>
          <a:p>
            <a:pPr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关键字</a:t>
            </a:r>
            <a:endParaRPr lang="zh-CN" altLang="en-US" dirty="0"/>
          </a:p>
        </p:txBody>
      </p:sp>
      <p:pic>
        <p:nvPicPr>
          <p:cNvPr id="4098" name="Picture 2" descr="C:\Users\FQY\Desktop\jsq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8322177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关键字</a:t>
            </a:r>
            <a:endParaRPr lang="zh-CN" altLang="en-US" dirty="0"/>
          </a:p>
        </p:txBody>
      </p:sp>
      <p:pic>
        <p:nvPicPr>
          <p:cNvPr id="5122" name="Picture 2" descr="C:\Users\FQY\Desktop\jsq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91630"/>
            <a:ext cx="7786742" cy="45851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常量概述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在程序执行的过程中，其值不可以发生改变的量</a:t>
            </a:r>
            <a:endParaRPr lang="en-US" altLang="zh-CN" sz="2300" dirty="0" smtClean="0"/>
          </a:p>
          <a:p>
            <a:r>
              <a:rPr lang="zh-CN" altLang="en-US" sz="2800" dirty="0" smtClean="0"/>
              <a:t>常量分类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字符串常量	用双引号括起来的内容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HelloWorld</a:t>
            </a:r>
            <a:r>
              <a:rPr lang="en-US" altLang="zh-CN" sz="2400" dirty="0" smtClean="0"/>
              <a:t>”)</a:t>
            </a:r>
          </a:p>
          <a:p>
            <a:pPr lvl="1"/>
            <a:r>
              <a:rPr lang="zh-CN" altLang="en-US" sz="2400" dirty="0" smtClean="0"/>
              <a:t>整数常量	所有整数</a:t>
            </a:r>
            <a:r>
              <a:rPr lang="en-US" altLang="zh-CN" sz="2400" dirty="0" smtClean="0"/>
              <a:t>(12,-23)</a:t>
            </a:r>
          </a:p>
          <a:p>
            <a:pPr lvl="1"/>
            <a:r>
              <a:rPr lang="zh-CN" altLang="en-US" sz="2400" dirty="0" smtClean="0"/>
              <a:t>小数常量	所有小数</a:t>
            </a:r>
            <a:r>
              <a:rPr lang="en-US" altLang="zh-CN" sz="2400" dirty="0" smtClean="0"/>
              <a:t>(12.34)</a:t>
            </a:r>
          </a:p>
          <a:p>
            <a:pPr lvl="1"/>
            <a:r>
              <a:rPr lang="zh-CN" altLang="en-US" sz="2400" dirty="0" smtClean="0"/>
              <a:t>字符常量	用单引号括起来的内容</a:t>
            </a:r>
            <a:r>
              <a:rPr lang="en-US" altLang="zh-CN" sz="2400" dirty="0" smtClean="0"/>
              <a:t>(‘a’,’A’,’0’)</a:t>
            </a:r>
          </a:p>
          <a:p>
            <a:pPr lvl="1"/>
            <a:r>
              <a:rPr lang="zh-CN" altLang="en-US" sz="2400" dirty="0" smtClean="0"/>
              <a:t>布尔常量	较为特有，只有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false</a:t>
            </a:r>
          </a:p>
          <a:p>
            <a:pPr lvl="1"/>
            <a:r>
              <a:rPr lang="zh-CN" altLang="en-US" sz="2400" dirty="0" smtClean="0"/>
              <a:t>空常量		</a:t>
            </a:r>
            <a:r>
              <a:rPr lang="en-US" altLang="zh-CN" sz="2400" dirty="0" smtClean="0"/>
              <a:t>null(</a:t>
            </a:r>
            <a:r>
              <a:rPr lang="zh-CN" altLang="en-US" sz="2400" dirty="0" smtClean="0"/>
              <a:t>数组部分讲解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变量概述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在程序执行的过程中，在某个范围内其值可以发生改变的量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从本质上讲，变量其实是内存中的一小块区域</a:t>
            </a:r>
            <a:endParaRPr lang="en-US" altLang="zh-CN" sz="2300" dirty="0" smtClean="0"/>
          </a:p>
          <a:p>
            <a:r>
              <a:rPr lang="zh-CN" altLang="en-US" sz="2800" dirty="0" smtClean="0"/>
              <a:t>变量定义格式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数据类型 变量名 </a:t>
            </a:r>
            <a:r>
              <a:rPr lang="en-US" altLang="zh-CN" sz="2300" dirty="0" smtClean="0"/>
              <a:t>= </a:t>
            </a:r>
            <a:r>
              <a:rPr lang="zh-CN" altLang="en-US" sz="2300" dirty="0" smtClean="0"/>
              <a:t>初始化值</a:t>
            </a:r>
            <a:r>
              <a:rPr lang="en-US" altLang="zh-CN" sz="2300" dirty="0" smtClean="0"/>
              <a:t>;</a:t>
            </a:r>
          </a:p>
          <a:p>
            <a:pPr lvl="1"/>
            <a:r>
              <a:rPr lang="zh-CN" altLang="en-US" sz="2300" dirty="0" smtClean="0"/>
              <a:t>注意：格式是固定的，记住格式，以不变应万变</a:t>
            </a:r>
            <a:endParaRPr lang="en-US" altLang="zh-CN" sz="2300" dirty="0" smtClean="0"/>
          </a:p>
          <a:p>
            <a:pPr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计算机存储单元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变量是内存中的小容器，用来存储数据。那么计算机内存是怎么存储数据的呢？无论是内存还是硬盘，计算机存储设备的最小信息单元叫“位（</a:t>
            </a:r>
            <a:r>
              <a:rPr lang="en-US" altLang="zh-CN" sz="2800" dirty="0" smtClean="0"/>
              <a:t>bit</a:t>
            </a:r>
            <a:r>
              <a:rPr lang="zh-CN" altLang="en-US" sz="2800" dirty="0" smtClean="0"/>
              <a:t>）”，我们又称之为“比特位”，通常用小写的字母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表示。而计算机最小的存储单元叫“字节（</a:t>
            </a:r>
            <a:r>
              <a:rPr lang="en-US" altLang="zh-CN" sz="2800" dirty="0" smtClean="0"/>
              <a:t>byte</a:t>
            </a:r>
            <a:r>
              <a:rPr lang="zh-CN" altLang="en-US" sz="2800" dirty="0" smtClean="0"/>
              <a:t>）”，通常用大写字母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表示，字节是由连续的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个位组成。</a:t>
            </a:r>
            <a:endParaRPr lang="en-US" altLang="zh-CN" sz="2800" dirty="0" smtClean="0"/>
          </a:p>
          <a:p>
            <a:r>
              <a:rPr lang="zh-CN" altLang="en-US" sz="2800" dirty="0" smtClean="0"/>
              <a:t>除了字节外还有一些常用的存储单位，大家可能比较熟悉，我们一起来看看：</a:t>
            </a:r>
          </a:p>
          <a:p>
            <a:pPr lvl="1"/>
            <a:r>
              <a:rPr lang="en-US" altLang="zh-CN" sz="2000" dirty="0" smtClean="0"/>
              <a:t>1B</a:t>
            </a:r>
            <a:r>
              <a:rPr lang="zh-CN" altLang="en-US" sz="2000" dirty="0" smtClean="0"/>
              <a:t>（字节） </a:t>
            </a:r>
            <a:r>
              <a:rPr lang="en-US" altLang="zh-CN" sz="2000" dirty="0" smtClean="0"/>
              <a:t>= 8bit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1KB = 1024B</a:t>
            </a:r>
          </a:p>
          <a:p>
            <a:pPr lvl="1"/>
            <a:r>
              <a:rPr lang="en-US" altLang="zh-CN" sz="2000" dirty="0" smtClean="0"/>
              <a:t>1MB = 1024KB</a:t>
            </a:r>
          </a:p>
          <a:p>
            <a:pPr lvl="1"/>
            <a:r>
              <a:rPr lang="en-US" altLang="zh-CN" sz="2000" dirty="0" smtClean="0"/>
              <a:t>1GB = 1024MB</a:t>
            </a:r>
          </a:p>
          <a:p>
            <a:pPr lvl="1"/>
            <a:r>
              <a:rPr lang="en-US" altLang="zh-CN" sz="2000" dirty="0" smtClean="0"/>
              <a:t>1TB = 1024GB</a:t>
            </a: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数据类型概述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Java语言是强类型语言，对于每一种数据都给出了明确的数据类型，不同的数据类型也分配了不同的内存空间，所以它们表示的数据大小也是不一样的。</a:t>
            </a:r>
            <a:endParaRPr lang="en-US" altLang="zh-CN" sz="2000" dirty="0" smtClean="0"/>
          </a:p>
          <a:p>
            <a:endParaRPr lang="zh-CN" altLang="en-US" sz="2800" dirty="0" smtClean="0"/>
          </a:p>
          <a:p>
            <a:pPr>
              <a:buNone/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6146" name="Picture 2" descr="C:\Users\FQY\Desktop\js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714620"/>
            <a:ext cx="7168446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基本数据类型</a:t>
            </a:r>
            <a:r>
              <a:rPr lang="en-US" altLang="zh-CN" dirty="0" smtClean="0"/>
              <a:t>(4</a:t>
            </a:r>
            <a:r>
              <a:rPr lang="zh-CN" altLang="en-US" dirty="0" smtClean="0"/>
              <a:t>类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7170" name="Picture 2" descr="C:\Users\FQY\Desktop\js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1857364"/>
            <a:ext cx="8775509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作用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给包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类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方法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变量等起名字</a:t>
            </a:r>
            <a:endParaRPr lang="en-US" altLang="zh-CN" sz="2300" dirty="0" smtClean="0"/>
          </a:p>
          <a:p>
            <a:r>
              <a:rPr lang="zh-CN" altLang="en-US" sz="2800" dirty="0" smtClean="0"/>
              <a:t>组成规则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由字符，下划线</a:t>
            </a:r>
            <a:r>
              <a:rPr lang="en-US" altLang="zh-CN" sz="2300" dirty="0" smtClean="0"/>
              <a:t>_</a:t>
            </a:r>
            <a:r>
              <a:rPr lang="zh-CN" altLang="en-US" sz="2300" dirty="0" smtClean="0"/>
              <a:t>，美元符</a:t>
            </a:r>
            <a:r>
              <a:rPr lang="en-US" altLang="zh-CN" sz="2300" dirty="0" smtClean="0"/>
              <a:t>$</a:t>
            </a:r>
            <a:r>
              <a:rPr lang="zh-CN" altLang="en-US" sz="2300" dirty="0" smtClean="0"/>
              <a:t>组成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这里的字符采用的是</a:t>
            </a:r>
            <a:r>
              <a:rPr lang="en-US" altLang="zh-CN" sz="1900" dirty="0" err="1" smtClean="0"/>
              <a:t>unicode</a:t>
            </a:r>
            <a:r>
              <a:rPr lang="zh-CN" altLang="en-US" sz="1900" dirty="0" smtClean="0"/>
              <a:t>字符集，所以包括英文大小写字母，中文字符，数字字符等。</a:t>
            </a:r>
            <a:endParaRPr lang="en-US" altLang="zh-CN" sz="19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sz="2300" dirty="0" smtClean="0"/>
              <a:t>不能以数字开头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不能是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中的关键字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命名规则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基本要求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见名知意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常见命名的规则</a:t>
            </a:r>
            <a:endParaRPr lang="en-US" altLang="zh-CN" sz="2400" dirty="0" smtClean="0"/>
          </a:p>
          <a:p>
            <a:pPr lvl="2"/>
            <a:r>
              <a:rPr lang="zh-CN" altLang="en-US" sz="1900" dirty="0" smtClean="0"/>
              <a:t>包 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其实就是文件夹</a:t>
            </a:r>
            <a:r>
              <a:rPr lang="en-US" altLang="zh-CN" sz="1900" dirty="0" smtClean="0"/>
              <a:t>,</a:t>
            </a:r>
            <a:r>
              <a:rPr lang="zh-CN" altLang="en-US" sz="1900" dirty="0" smtClean="0"/>
              <a:t>用于对类进行管理</a:t>
            </a:r>
            <a:r>
              <a:rPr lang="en-US" altLang="zh-CN" sz="1900" dirty="0" smtClean="0"/>
              <a:t>)</a:t>
            </a:r>
          </a:p>
          <a:p>
            <a:pPr lvl="3"/>
            <a:r>
              <a:rPr lang="zh-CN" altLang="en-US" sz="1500" dirty="0" smtClean="0"/>
              <a:t>全部小写，多级包用点隔开。</a:t>
            </a:r>
            <a:endParaRPr lang="en-US" altLang="zh-CN" sz="1500" dirty="0" smtClean="0"/>
          </a:p>
          <a:p>
            <a:pPr lvl="3"/>
            <a:r>
              <a:rPr lang="en-US" altLang="zh-CN" sz="1500" dirty="0" err="1" smtClean="0"/>
              <a:t>com,cn,com.itheima</a:t>
            </a:r>
            <a:endParaRPr lang="en-US" altLang="zh-CN" sz="1500" dirty="0" smtClean="0"/>
          </a:p>
          <a:p>
            <a:pPr lvl="2"/>
            <a:r>
              <a:rPr lang="zh-CN" altLang="en-US" sz="1900" dirty="0" smtClean="0"/>
              <a:t>类</a:t>
            </a:r>
            <a:endParaRPr lang="en-US" altLang="zh-CN" sz="1900" dirty="0" smtClean="0"/>
          </a:p>
          <a:p>
            <a:pPr lvl="3"/>
            <a:r>
              <a:rPr lang="zh-CN" altLang="en-US" sz="1500" dirty="0" smtClean="0"/>
              <a:t>一个单词首字母大写</a:t>
            </a:r>
            <a:r>
              <a:rPr lang="en-US" altLang="zh-CN" sz="1500" dirty="0" smtClean="0"/>
              <a:t>	</a:t>
            </a:r>
            <a:r>
              <a:rPr lang="en-US" altLang="zh-CN" sz="1500" dirty="0" err="1" smtClean="0"/>
              <a:t>Student,Car</a:t>
            </a:r>
            <a:endParaRPr lang="en-US" altLang="zh-CN" sz="1500" dirty="0" smtClean="0"/>
          </a:p>
          <a:p>
            <a:pPr lvl="3"/>
            <a:r>
              <a:rPr lang="en-US" altLang="zh-CN" sz="1500" dirty="0" smtClean="0"/>
              <a:t> </a:t>
            </a:r>
            <a:r>
              <a:rPr lang="zh-CN" altLang="en-US" sz="1500" dirty="0" smtClean="0"/>
              <a:t>多个单词，每个单词首字母大写</a:t>
            </a:r>
            <a:r>
              <a:rPr lang="en-US" altLang="zh-CN" sz="1500" dirty="0" smtClean="0"/>
              <a:t>	</a:t>
            </a:r>
            <a:r>
              <a:rPr lang="en-US" altLang="zh-CN" sz="1500" dirty="0" err="1" smtClean="0"/>
              <a:t>HelloWorld</a:t>
            </a:r>
            <a:endParaRPr lang="en-US" altLang="zh-CN" sz="1500" dirty="0" smtClean="0"/>
          </a:p>
          <a:p>
            <a:pPr lvl="2"/>
            <a:r>
              <a:rPr lang="zh-CN" altLang="en-US" sz="1900" dirty="0" smtClean="0"/>
              <a:t>变量或者方法</a:t>
            </a:r>
            <a:endParaRPr lang="en-US" altLang="zh-CN" sz="1900" dirty="0" smtClean="0"/>
          </a:p>
          <a:p>
            <a:pPr lvl="3"/>
            <a:r>
              <a:rPr lang="zh-CN" altLang="en-US" sz="1500" dirty="0" smtClean="0"/>
              <a:t>一个单词首字母小写。</a:t>
            </a:r>
            <a:r>
              <a:rPr lang="en-US" altLang="zh-CN" sz="1500" dirty="0" smtClean="0"/>
              <a:t>	</a:t>
            </a:r>
            <a:r>
              <a:rPr lang="en-US" altLang="zh-CN" sz="1500" dirty="0" err="1" smtClean="0"/>
              <a:t>age,show</a:t>
            </a:r>
            <a:r>
              <a:rPr lang="en-US" altLang="zh-CN" sz="1500" dirty="0" smtClean="0"/>
              <a:t>()</a:t>
            </a:r>
          </a:p>
          <a:p>
            <a:pPr lvl="3"/>
            <a:r>
              <a:rPr lang="zh-CN" altLang="en-US" sz="1500" dirty="0" smtClean="0"/>
              <a:t>多个单词，从第二个单词开始每个单词首字母大写</a:t>
            </a:r>
            <a:r>
              <a:rPr lang="en-US" altLang="zh-CN" sz="1500" dirty="0" smtClean="0"/>
              <a:t>	</a:t>
            </a:r>
            <a:r>
              <a:rPr lang="en-US" altLang="zh-CN" sz="1500" dirty="0" err="1" smtClean="0"/>
              <a:t>maxAge,getAge</a:t>
            </a:r>
            <a:r>
              <a:rPr lang="en-US" altLang="zh-CN" sz="1500" dirty="0" smtClean="0"/>
              <a:t>()</a:t>
            </a:r>
          </a:p>
          <a:p>
            <a:pPr lvl="3"/>
            <a:endParaRPr lang="en-US" altLang="zh-CN" sz="1500" dirty="0" smtClean="0"/>
          </a:p>
          <a:p>
            <a:pPr lvl="3"/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基础语法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语言概述</a:t>
            </a:r>
            <a:endParaRPr lang="en-US" altLang="zh-CN" sz="2400" dirty="0" smtClean="0"/>
          </a:p>
          <a:p>
            <a:r>
              <a:rPr lang="zh-CN" altLang="en-US" sz="2400" dirty="0" smtClean="0"/>
              <a:t>常用</a:t>
            </a:r>
            <a:r>
              <a:rPr lang="en-US" altLang="zh-CN" sz="2400" dirty="0" smtClean="0"/>
              <a:t>DOS</a:t>
            </a:r>
            <a:r>
              <a:rPr lang="zh-CN" altLang="en-US" sz="2400" dirty="0" smtClean="0"/>
              <a:t>命令</a:t>
            </a:r>
            <a:endParaRPr lang="en-US" altLang="zh-CN" sz="2400" dirty="0" smtClean="0"/>
          </a:p>
          <a:p>
            <a:r>
              <a:rPr lang="en-US" altLang="zh-CN" sz="2400" dirty="0" err="1" smtClean="0"/>
              <a:t>HelloWorld</a:t>
            </a:r>
            <a:r>
              <a:rPr lang="zh-CN" altLang="en-US" sz="2400" dirty="0" smtClean="0"/>
              <a:t>案例</a:t>
            </a:r>
            <a:endParaRPr lang="en-US" altLang="zh-CN" sz="2400" dirty="0" smtClean="0"/>
          </a:p>
          <a:p>
            <a:r>
              <a:rPr lang="zh-CN" altLang="en-US" sz="2400" dirty="0" smtClean="0"/>
              <a:t>注释</a:t>
            </a:r>
            <a:endParaRPr lang="en-US" altLang="zh-CN" sz="2400" dirty="0" smtClean="0"/>
          </a:p>
          <a:p>
            <a:r>
              <a:rPr lang="zh-CN" altLang="en-US" sz="2400" dirty="0" smtClean="0"/>
              <a:t>关键字</a:t>
            </a:r>
            <a:endParaRPr lang="en-US" altLang="zh-CN" sz="2400" dirty="0" smtClean="0"/>
          </a:p>
          <a:p>
            <a:r>
              <a:rPr lang="zh-CN" altLang="en-US" sz="2400" dirty="0" smtClean="0"/>
              <a:t>常量</a:t>
            </a:r>
            <a:endParaRPr lang="en-US" altLang="zh-CN" sz="2400" dirty="0" smtClean="0"/>
          </a:p>
          <a:p>
            <a:r>
              <a:rPr lang="zh-CN" altLang="en-US" sz="2400" dirty="0" smtClean="0"/>
              <a:t>变量</a:t>
            </a:r>
            <a:endParaRPr lang="en-US" altLang="zh-CN" sz="2400" dirty="0" smtClean="0"/>
          </a:p>
          <a:p>
            <a:r>
              <a:rPr lang="zh-CN" altLang="en-US" sz="2400" dirty="0" smtClean="0"/>
              <a:t>数据类型</a:t>
            </a:r>
            <a:endParaRPr lang="en-US" altLang="zh-CN" sz="2400" dirty="0" smtClean="0"/>
          </a:p>
          <a:p>
            <a:r>
              <a:rPr lang="zh-CN" altLang="en-US" sz="2400" dirty="0" smtClean="0"/>
              <a:t>标识符</a:t>
            </a:r>
            <a:endParaRPr lang="en-US" altLang="zh-CN" sz="2400" dirty="0" smtClean="0"/>
          </a:p>
          <a:p>
            <a:r>
              <a:rPr lang="zh-CN" altLang="en-US" sz="2400" dirty="0" smtClean="0"/>
              <a:t>运算符</a:t>
            </a:r>
            <a:endParaRPr lang="en-US" altLang="zh-CN" sz="2400" dirty="0" smtClean="0"/>
          </a:p>
          <a:p>
            <a:r>
              <a:rPr lang="zh-CN" altLang="en-US" sz="2400" dirty="0" smtClean="0"/>
              <a:t>流程控制语句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变量的定义和使用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编写案例演示每种不同数据类型的变量定义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变量定义的注意事项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变量未赋值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不能直接使用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引出变量的第二种使用格式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变量只在它所属的范围内有效。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变量在哪对大括号内，变量就属于哪对大括号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一行上可以定义多个变量，但是不建议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+</a:t>
            </a:r>
            <a:r>
              <a:rPr lang="zh-CN" altLang="en-US" sz="2800" dirty="0" smtClean="0"/>
              <a:t>是一个运算符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我们应该能够看懂，做数据的加法。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boolean</a:t>
            </a:r>
            <a:r>
              <a:rPr lang="zh-CN" altLang="en-US" sz="2800" dirty="0" smtClean="0"/>
              <a:t>类型不能转换为其他的数据类型</a:t>
            </a:r>
            <a:endParaRPr lang="en-US" altLang="zh-CN" sz="2800" dirty="0" smtClean="0"/>
          </a:p>
          <a:p>
            <a:r>
              <a:rPr lang="zh-CN" altLang="en-US" sz="2800" dirty="0" smtClean="0"/>
              <a:t>默认转换</a:t>
            </a:r>
            <a:endParaRPr lang="en-US" altLang="zh-CN" sz="2800" dirty="0" smtClean="0"/>
          </a:p>
          <a:p>
            <a:pPr lvl="1"/>
            <a:r>
              <a:rPr lang="en-US" altLang="zh-CN" sz="2300" dirty="0" err="1" smtClean="0"/>
              <a:t>byte,short,char</a:t>
            </a:r>
            <a:r>
              <a:rPr lang="en-US" altLang="zh-CN" sz="2300" dirty="0" smtClean="0"/>
              <a:t>—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—long—float—double</a:t>
            </a:r>
          </a:p>
          <a:p>
            <a:pPr lvl="1"/>
            <a:r>
              <a:rPr lang="en-US" altLang="zh-CN" sz="2300" dirty="0" err="1" smtClean="0"/>
              <a:t>byte,short,char</a:t>
            </a:r>
            <a:r>
              <a:rPr lang="zh-CN" altLang="en-US" sz="2300" dirty="0" smtClean="0"/>
              <a:t>相互之间不转换，他们参与运算首先转换为</a:t>
            </a:r>
            <a:r>
              <a:rPr lang="en-US" altLang="zh-CN" sz="2300" dirty="0" err="1" smtClean="0"/>
              <a:t>int</a:t>
            </a:r>
            <a:r>
              <a:rPr lang="zh-CN" altLang="en-US" sz="2300" dirty="0" smtClean="0"/>
              <a:t>类型</a:t>
            </a:r>
            <a:endParaRPr lang="en-US" altLang="zh-CN" sz="2300" dirty="0" smtClean="0"/>
          </a:p>
          <a:p>
            <a:r>
              <a:rPr lang="zh-CN" altLang="en-US" sz="2800" dirty="0" smtClean="0"/>
              <a:t>强制转换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目标类型 变量名</a:t>
            </a:r>
            <a:r>
              <a:rPr lang="en-US" altLang="zh-CN" sz="2300" dirty="0" smtClean="0"/>
              <a:t>=(</a:t>
            </a:r>
            <a:r>
              <a:rPr lang="zh-CN" altLang="en-US" sz="2300" dirty="0" smtClean="0"/>
              <a:t>目标类型</a:t>
            </a:r>
            <a:r>
              <a:rPr lang="en-US" altLang="zh-CN" sz="2300" dirty="0" smtClean="0"/>
              <a:t>)(</a:t>
            </a:r>
            <a:r>
              <a:rPr lang="zh-CN" altLang="en-US" sz="2300" dirty="0" smtClean="0"/>
              <a:t>被转换的数据</a:t>
            </a:r>
            <a:r>
              <a:rPr lang="en-US" altLang="zh-CN" sz="2300" dirty="0" smtClean="0"/>
              <a:t>);</a:t>
            </a:r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Eclipse</a:t>
            </a:r>
            <a:r>
              <a:rPr lang="zh-CN" altLang="en-US" dirty="0" smtClean="0"/>
              <a:t>的概述</a:t>
            </a:r>
            <a:r>
              <a:rPr lang="en-US" altLang="zh-CN" dirty="0" smtClean="0"/>
              <a:t>(</a:t>
            </a:r>
            <a:r>
              <a:rPr lang="zh-CN" altLang="en-US" dirty="0" smtClean="0"/>
              <a:t>磨刀不误砍柴工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是一个</a:t>
            </a:r>
            <a:r>
              <a:rPr lang="en-US" altLang="zh-CN" sz="2800" dirty="0" smtClean="0"/>
              <a:t>IDE(</a:t>
            </a:r>
            <a:r>
              <a:rPr lang="zh-CN" altLang="zh-CN" sz="2800" dirty="0" smtClean="0"/>
              <a:t>集成开发环境</a:t>
            </a:r>
            <a:r>
              <a:rPr lang="en-US" altLang="zh-CN" sz="2800" dirty="0" smtClean="0"/>
              <a:t>)</a:t>
            </a:r>
          </a:p>
          <a:p>
            <a:pPr>
              <a:defRPr/>
            </a:pPr>
            <a:r>
              <a:rPr lang="en-US" altLang="zh-CN" sz="2800" dirty="0" smtClean="0"/>
              <a:t>Eclipse</a:t>
            </a:r>
            <a:r>
              <a:rPr lang="zh-CN" altLang="zh-CN" sz="2800" dirty="0" smtClean="0"/>
              <a:t>的特点描述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zh-CN" sz="2300" dirty="0" smtClean="0"/>
              <a:t>免费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zh-CN" sz="2300" dirty="0" smtClean="0"/>
              <a:t>纯</a:t>
            </a:r>
            <a:r>
              <a:rPr lang="en-US" altLang="zh-CN" sz="2300" dirty="0" smtClean="0"/>
              <a:t>Java</a:t>
            </a:r>
            <a:r>
              <a:rPr lang="zh-CN" altLang="zh-CN" sz="2300" dirty="0" smtClean="0"/>
              <a:t>语言编写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免安装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扩展性强</a:t>
            </a:r>
            <a:endParaRPr lang="zh-CN" altLang="zh-CN" sz="2300" dirty="0" smtClean="0"/>
          </a:p>
          <a:p>
            <a:pPr>
              <a:defRPr/>
            </a:pPr>
            <a:r>
              <a:rPr lang="zh-CN" altLang="en-US" sz="2800" dirty="0" smtClean="0"/>
              <a:t>下载和安装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下载 </a:t>
            </a:r>
            <a:r>
              <a:rPr lang="en-US" altLang="zh-CN" sz="2400" dirty="0" smtClean="0">
                <a:hlinkClick r:id="rId3"/>
              </a:rPr>
              <a:t>http://eclipse.org/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800" dirty="0" smtClean="0"/>
              <a:t>安装</a:t>
            </a:r>
            <a:r>
              <a:rPr lang="en-US" altLang="zh-CN" sz="2800" dirty="0" smtClean="0"/>
              <a:t>	</a:t>
            </a:r>
            <a:r>
              <a:rPr lang="zh-CN" altLang="zh-CN" sz="2300" dirty="0" smtClean="0"/>
              <a:t>绿色版</a:t>
            </a:r>
            <a:r>
              <a:rPr lang="en-US" altLang="zh-CN" sz="2300" dirty="0" smtClean="0"/>
              <a:t>	</a:t>
            </a:r>
            <a:r>
              <a:rPr lang="zh-CN" altLang="en-US" sz="2300" dirty="0" smtClean="0"/>
              <a:t>解压就可以使用</a:t>
            </a:r>
            <a:r>
              <a:rPr lang="en-US" altLang="zh-CN" sz="2300" dirty="0" smtClean="0"/>
              <a:t>(Eclipse)</a:t>
            </a:r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Eclipse</a:t>
            </a:r>
            <a:r>
              <a:rPr lang="zh-CN" altLang="en-US" dirty="0" smtClean="0"/>
              <a:t>的基本使用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选择工作空间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工作空间  其实就是我们写的源代码所在的目录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来完成一个</a:t>
            </a:r>
            <a:r>
              <a:rPr lang="en-US" altLang="zh-CN" sz="2800" dirty="0" err="1" smtClean="0"/>
              <a:t>HelloWorld</a:t>
            </a:r>
            <a:r>
              <a:rPr lang="zh-CN" altLang="en-US" sz="2800" dirty="0" smtClean="0"/>
              <a:t>案例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代码以项目为基本单位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创建项目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创建包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创建类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编写代码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编译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运行</a:t>
            </a:r>
            <a:endParaRPr lang="en-US" altLang="zh-CN" sz="23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Eclipse</a:t>
            </a:r>
            <a:r>
              <a:rPr lang="zh-CN" altLang="en-US" dirty="0" smtClean="0"/>
              <a:t>中</a:t>
            </a:r>
            <a:r>
              <a:rPr lang="zh-CN" altLang="zh-CN" dirty="0" smtClean="0"/>
              <a:t>工作空间的基本配置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sz="2800" dirty="0" smtClean="0">
                <a:latin typeface="+mn-ea"/>
              </a:rPr>
              <a:t>如何去掉默认注释</a:t>
            </a:r>
            <a:endParaRPr lang="en-US" altLang="zh-CN" sz="2800" dirty="0" smtClean="0">
              <a:latin typeface="+mn-ea"/>
            </a:endParaRPr>
          </a:p>
          <a:p>
            <a:pPr>
              <a:defRPr/>
            </a:pPr>
            <a:r>
              <a:rPr lang="zh-CN" altLang="zh-CN" sz="2800" dirty="0" smtClean="0">
                <a:latin typeface="+mn-ea"/>
              </a:rPr>
              <a:t>行号的显示和隐藏</a:t>
            </a:r>
          </a:p>
          <a:p>
            <a:pPr>
              <a:defRPr/>
            </a:pPr>
            <a:r>
              <a:rPr lang="zh-CN" altLang="zh-CN" sz="2800" dirty="0" smtClean="0">
                <a:latin typeface="+mn-ea"/>
              </a:rPr>
              <a:t>字体大小及颜色</a:t>
            </a:r>
          </a:p>
          <a:p>
            <a:pPr>
              <a:defRPr/>
            </a:pPr>
            <a:r>
              <a:rPr lang="zh-CN" altLang="zh-CN" sz="2800" dirty="0" smtClean="0">
                <a:latin typeface="+mn-ea"/>
              </a:rPr>
              <a:t>窗体给弄乱了，</a:t>
            </a:r>
            <a:r>
              <a:rPr lang="zh-CN" altLang="en-US" sz="2800" dirty="0" smtClean="0">
                <a:latin typeface="+mn-ea"/>
              </a:rPr>
              <a:t>怎么</a:t>
            </a:r>
            <a:r>
              <a:rPr lang="zh-CN" altLang="zh-CN" sz="2800" dirty="0" smtClean="0">
                <a:latin typeface="+mn-ea"/>
              </a:rPr>
              <a:t>办</a:t>
            </a:r>
          </a:p>
          <a:p>
            <a:pPr>
              <a:defRPr/>
            </a:pPr>
            <a:r>
              <a:rPr lang="zh-CN" altLang="zh-CN" sz="2800" dirty="0" smtClean="0">
                <a:latin typeface="+mn-ea"/>
              </a:rPr>
              <a:t>控制台找不到了，</a:t>
            </a:r>
            <a:r>
              <a:rPr lang="zh-CN" altLang="en-US" sz="2800" dirty="0" smtClean="0">
                <a:latin typeface="+mn-ea"/>
              </a:rPr>
              <a:t>怎</a:t>
            </a:r>
            <a:r>
              <a:rPr lang="zh-CN" altLang="zh-CN" sz="2800" dirty="0" smtClean="0">
                <a:latin typeface="+mn-ea"/>
              </a:rPr>
              <a:t>么办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Eclipse</a:t>
            </a:r>
            <a:r>
              <a:rPr lang="zh-CN" altLang="en-US" dirty="0" smtClean="0"/>
              <a:t>中项目的删除和导入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sz="2800" dirty="0" smtClean="0"/>
              <a:t>删除项目</a:t>
            </a:r>
          </a:p>
          <a:p>
            <a:pPr lvl="1">
              <a:defRPr/>
            </a:pPr>
            <a:r>
              <a:rPr lang="zh-CN" altLang="en-US" sz="2300" dirty="0" smtClean="0"/>
              <a:t>选中项目 </a:t>
            </a:r>
            <a:r>
              <a:rPr lang="en-US" altLang="zh-CN" sz="2300" dirty="0" smtClean="0"/>
              <a:t>– </a:t>
            </a:r>
            <a:r>
              <a:rPr lang="zh-CN" altLang="en-US" sz="2300" dirty="0" smtClean="0"/>
              <a:t>右键 </a:t>
            </a:r>
            <a:r>
              <a:rPr lang="en-US" altLang="zh-CN" sz="2300" dirty="0" smtClean="0"/>
              <a:t>– </a:t>
            </a:r>
            <a:r>
              <a:rPr lang="zh-CN" altLang="en-US" sz="2300" dirty="0" smtClean="0"/>
              <a:t>删除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1900" dirty="0" smtClean="0"/>
              <a:t>从项目区域中删除</a:t>
            </a:r>
            <a:endParaRPr lang="en-US" altLang="zh-CN" sz="1900" dirty="0" smtClean="0"/>
          </a:p>
          <a:p>
            <a:pPr lvl="2">
              <a:defRPr/>
            </a:pPr>
            <a:r>
              <a:rPr lang="zh-CN" altLang="en-US" sz="1900" dirty="0" smtClean="0"/>
              <a:t>从硬盘上删除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导入项目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在项目区域右键找到</a:t>
            </a:r>
            <a:r>
              <a:rPr lang="en-US" altLang="zh-CN" sz="2300" dirty="0" smtClean="0"/>
              <a:t>import</a:t>
            </a:r>
          </a:p>
          <a:p>
            <a:pPr lvl="1">
              <a:defRPr/>
            </a:pPr>
            <a:r>
              <a:rPr lang="zh-CN" altLang="en-US" sz="2300" dirty="0" smtClean="0"/>
              <a:t>找到</a:t>
            </a:r>
            <a:r>
              <a:rPr lang="en-US" altLang="zh-CN" sz="2300" dirty="0" smtClean="0"/>
              <a:t>General</a:t>
            </a:r>
            <a:r>
              <a:rPr lang="zh-CN" altLang="en-US" sz="2300" dirty="0" smtClean="0"/>
              <a:t>，展开，并找到</a:t>
            </a:r>
            <a:endParaRPr lang="en-US" altLang="zh-CN" sz="2300" dirty="0" smtClean="0"/>
          </a:p>
          <a:p>
            <a:pPr lvl="2">
              <a:defRPr/>
            </a:pPr>
            <a:r>
              <a:rPr lang="en-US" altLang="zh-CN" sz="1900" dirty="0" smtClean="0"/>
              <a:t>Existing Projects into Workspace</a:t>
            </a:r>
          </a:p>
          <a:p>
            <a:pPr lvl="1">
              <a:defRPr/>
            </a:pPr>
            <a:r>
              <a:rPr lang="zh-CN" altLang="en-US" sz="2300" dirty="0" smtClean="0"/>
              <a:t>点击</a:t>
            </a:r>
            <a:r>
              <a:rPr lang="en-US" altLang="zh-CN" sz="2300" dirty="0" smtClean="0"/>
              <a:t>next,</a:t>
            </a:r>
            <a:r>
              <a:rPr lang="zh-CN" altLang="en-US" sz="2300" dirty="0" smtClean="0"/>
              <a:t>然后选择你要导入的项目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1900" dirty="0" smtClean="0"/>
              <a:t>注意：这里选择的是项目名称</a:t>
            </a:r>
            <a:endParaRPr lang="en-US" altLang="zh-CN" sz="19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运算符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对常量和变量进行操作的符号称为运算符</a:t>
            </a:r>
            <a:endParaRPr lang="en-US" altLang="zh-CN" sz="2400" dirty="0" smtClean="0"/>
          </a:p>
          <a:p>
            <a:r>
              <a:rPr lang="zh-CN" altLang="en-US" sz="2800" dirty="0" smtClean="0"/>
              <a:t>表达式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用运算符把常量或者变量连接起来符号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语法的式子就可以称为表达式。不同运算符连接的式子体现的是不同类型的表达式。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定义两个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类型的变量</a:t>
            </a:r>
            <a:r>
              <a:rPr lang="en-US" altLang="zh-CN" sz="2400" dirty="0" err="1" smtClean="0"/>
              <a:t>a,b</a:t>
            </a:r>
            <a:r>
              <a:rPr lang="zh-CN" altLang="en-US" sz="2400" dirty="0" smtClean="0"/>
              <a:t>，做加法</a:t>
            </a:r>
            <a:r>
              <a:rPr lang="en-US" altLang="zh-CN" sz="2400" dirty="0" smtClean="0"/>
              <a:t>(a + b)</a:t>
            </a:r>
            <a:endParaRPr lang="zh-CN" altLang="en-US" sz="2400" dirty="0" smtClean="0"/>
          </a:p>
          <a:p>
            <a:r>
              <a:rPr lang="zh-CN" altLang="en-US" sz="2800" dirty="0" smtClean="0"/>
              <a:t>常用运算符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算术运算符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赋值运算符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关系运算符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逻辑运算符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三元运算符</a:t>
            </a:r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+,-,*,/</a:t>
            </a:r>
            <a:r>
              <a:rPr lang="zh-CN" altLang="en-US" sz="2800" dirty="0" smtClean="0"/>
              <a:t>的基本使用</a:t>
            </a:r>
            <a:endParaRPr lang="en-US" altLang="zh-CN" sz="2800" dirty="0" smtClean="0"/>
          </a:p>
          <a:p>
            <a:r>
              <a:rPr lang="en-US" altLang="zh-CN" sz="2800" dirty="0" smtClean="0"/>
              <a:t>%</a:t>
            </a:r>
            <a:r>
              <a:rPr lang="zh-CN" altLang="en-US" sz="2800" dirty="0" smtClean="0"/>
              <a:t>的使用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%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的区别</a:t>
            </a:r>
            <a:endParaRPr lang="en-US" altLang="zh-CN" sz="2400" dirty="0" smtClean="0"/>
          </a:p>
          <a:p>
            <a:r>
              <a:rPr lang="en-US" altLang="zh-CN" sz="2800" dirty="0" smtClean="0"/>
              <a:t>++,--</a:t>
            </a:r>
          </a:p>
          <a:p>
            <a:pPr lvl="1"/>
            <a:r>
              <a:rPr lang="zh-CN" altLang="en-US" sz="2400" dirty="0" smtClean="0"/>
              <a:t>自增自减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字符和字符串参与</a:t>
            </a:r>
            <a:r>
              <a:rPr lang="en-US" altLang="zh-CN" dirty="0" smtClean="0"/>
              <a:t>+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字符参与运算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其实是拿该字符对应的数值来操作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‘a’	97</a:t>
            </a:r>
          </a:p>
          <a:p>
            <a:pPr lvl="1"/>
            <a:r>
              <a:rPr lang="en-US" altLang="zh-CN" sz="2400" dirty="0" smtClean="0"/>
              <a:t>‘A’	65</a:t>
            </a:r>
          </a:p>
          <a:p>
            <a:pPr lvl="1"/>
            <a:r>
              <a:rPr lang="en-US" altLang="zh-CN" sz="2400" dirty="0" smtClean="0"/>
              <a:t>‘0’	48</a:t>
            </a:r>
          </a:p>
          <a:p>
            <a:r>
              <a:rPr lang="zh-CN" altLang="en-US" sz="2800" dirty="0" smtClean="0"/>
              <a:t>字符串参与运算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这里其实做的不是加法运算，而是字符串拼接。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字符串和其他类型的数据做拼接，结果是字符串类型的。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基本的赋值运算符：</a:t>
            </a:r>
            <a:r>
              <a:rPr lang="en-US" altLang="zh-CN" sz="2400" dirty="0" smtClean="0"/>
              <a:t>=</a:t>
            </a:r>
          </a:p>
          <a:p>
            <a:r>
              <a:rPr lang="zh-CN" altLang="en-US" sz="2800" dirty="0" smtClean="0"/>
              <a:t>扩展的赋值运算符：</a:t>
            </a:r>
            <a:r>
              <a:rPr lang="en-US" altLang="zh-CN" sz="2800" dirty="0" smtClean="0"/>
              <a:t>+=,-=,*=,/=,…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Java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语言发展史</a:t>
            </a:r>
            <a:endParaRPr lang="en-US" altLang="zh-CN" sz="2800" dirty="0" smtClean="0"/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语言平台</a:t>
            </a:r>
            <a:endParaRPr lang="en-US" altLang="zh-CN" sz="2800" dirty="0" smtClean="0"/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语言跨平台原理</a:t>
            </a:r>
            <a:endParaRPr lang="en-US" altLang="zh-CN" sz="2000" dirty="0" smtClean="0"/>
          </a:p>
          <a:p>
            <a:r>
              <a:rPr lang="en-US" altLang="zh-CN" sz="2800" dirty="0" smtClean="0"/>
              <a:t>JRE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JDK</a:t>
            </a:r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==,!=,&gt;,&gt;=,&lt;,&lt;=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关系运算符的结果都是</a:t>
            </a:r>
            <a:r>
              <a:rPr lang="zh-CN" altLang="zh-CN" dirty="0" smtClean="0"/>
              <a:t>boolean</a:t>
            </a:r>
            <a:r>
              <a:rPr lang="zh-CN" altLang="en-US" dirty="0" smtClean="0"/>
              <a:t>型，也就是要么是</a:t>
            </a:r>
            <a:r>
              <a:rPr lang="zh-CN" altLang="zh-CN" dirty="0" smtClean="0"/>
              <a:t>true</a:t>
            </a:r>
            <a:r>
              <a:rPr lang="zh-CN" altLang="en-US" dirty="0" smtClean="0"/>
              <a:t>，要么是</a:t>
            </a:r>
            <a:r>
              <a:rPr lang="zh-CN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sz="2400" kern="0" dirty="0" smtClean="0"/>
              <a:t>关系运算符“</a:t>
            </a:r>
            <a:r>
              <a:rPr lang="zh-CN" altLang="zh-CN" sz="2400" kern="0" dirty="0" smtClean="0"/>
              <a:t>==”</a:t>
            </a:r>
            <a:r>
              <a:rPr lang="zh-CN" altLang="en-US" sz="2400" kern="0" dirty="0" smtClean="0"/>
              <a:t>不能误写成“</a:t>
            </a:r>
            <a:r>
              <a:rPr lang="zh-CN" altLang="zh-CN" sz="2400" kern="0" dirty="0" smtClean="0"/>
              <a:t>=” </a:t>
            </a:r>
            <a:r>
              <a:rPr lang="zh-CN" altLang="en-US" sz="2400" kern="0" dirty="0" smtClean="0"/>
              <a:t>。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逻辑运算符用于连接布尔型表达式，在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中不可以写成</a:t>
            </a:r>
            <a:r>
              <a:rPr lang="en-US" altLang="zh-CN" sz="2800" dirty="0" smtClean="0"/>
              <a:t>3&lt;x&lt;6</a:t>
            </a:r>
            <a:r>
              <a:rPr lang="zh-CN" altLang="en-US" sz="2800" dirty="0" smtClean="0"/>
              <a:t>，应该写成</a:t>
            </a:r>
            <a:r>
              <a:rPr lang="en-US" altLang="zh-CN" sz="2800" dirty="0" smtClean="0"/>
              <a:t>x&gt;3 &amp;&amp; x&lt;6 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&amp;,|,^,!</a:t>
            </a:r>
          </a:p>
          <a:p>
            <a:r>
              <a:rPr lang="en-US" altLang="zh-CN" sz="2800" dirty="0" smtClean="0"/>
              <a:t>&amp;&amp;,||</a:t>
            </a:r>
          </a:p>
          <a:p>
            <a:pPr lvl="1"/>
            <a:r>
              <a:rPr lang="zh-CN" altLang="en-US" sz="2400" dirty="0" smtClean="0"/>
              <a:t>“&amp;”和“&amp;&amp;”的区别：</a:t>
            </a:r>
            <a:endParaRPr lang="en-US" altLang="zh-CN" sz="2400" dirty="0" smtClean="0"/>
          </a:p>
          <a:p>
            <a:pPr lvl="2"/>
            <a:r>
              <a:rPr lang="zh-CN" altLang="en-US" sz="1900" dirty="0" smtClean="0"/>
              <a:t>单&amp;时，左边无论真假，右边都进行运算；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双&amp;时，如果左边为真，右边参与运算，如果左边为假，那么右边不参与运算。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“|”和“||”的区别同理，双或时，左边为真，右边不参与运算。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三元运算符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格式</a:t>
            </a:r>
          </a:p>
          <a:p>
            <a:pPr lvl="1"/>
            <a:r>
              <a:rPr lang="zh-CN" altLang="en-US" sz="2300" dirty="0" smtClean="0"/>
              <a:t>(关系表达式)?表达式1：表达式2；</a:t>
            </a:r>
          </a:p>
          <a:p>
            <a:pPr lvl="1"/>
            <a:r>
              <a:rPr lang="zh-CN" altLang="en-US" sz="2300" dirty="0" smtClean="0"/>
              <a:t>如果条件为true，运算后的结果是表达式1；</a:t>
            </a:r>
          </a:p>
          <a:p>
            <a:pPr lvl="1"/>
            <a:r>
              <a:rPr lang="zh-CN" altLang="en-US" sz="2300" dirty="0" smtClean="0"/>
              <a:t>如果条件为false，运算后的结果是表达式2；</a:t>
            </a:r>
          </a:p>
          <a:p>
            <a:r>
              <a:rPr lang="zh-CN" altLang="en-US" sz="2800" dirty="0" smtClean="0"/>
              <a:t>示例：</a:t>
            </a:r>
          </a:p>
          <a:p>
            <a:pPr lvl="1"/>
            <a:r>
              <a:rPr lang="zh-CN" altLang="en-US" sz="2300" dirty="0" smtClean="0"/>
              <a:t>获取两个数中大数。</a:t>
            </a:r>
          </a:p>
          <a:p>
            <a:pPr lvl="1"/>
            <a:r>
              <a:rPr lang="zh-CN" altLang="en-US" sz="2300" dirty="0" smtClean="0"/>
              <a:t>int x=3,y=4,z;</a:t>
            </a:r>
          </a:p>
          <a:p>
            <a:pPr lvl="1"/>
            <a:r>
              <a:rPr lang="zh-CN" altLang="en-US" sz="2300" dirty="0" smtClean="0"/>
              <a:t>z = (x&gt;y)?x:y;//z变量存储的就是两个数的大数。</a:t>
            </a:r>
            <a:endParaRPr lang="en-US" altLang="zh-CN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三元运算符练习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比较两个整数是否相同</a:t>
            </a:r>
            <a:endParaRPr lang="en-US" altLang="zh-CN" sz="2800" dirty="0" smtClean="0"/>
          </a:p>
          <a:p>
            <a:r>
              <a:rPr lang="zh-CN" altLang="en-US" sz="2800" dirty="0" smtClean="0"/>
              <a:t>获取三个整数中的最大值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注意：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目前在写案例的时候，如果我没有说明数据是什么类型的，默认是</a:t>
            </a:r>
            <a:r>
              <a:rPr lang="en-US" altLang="zh-CN" sz="2300" dirty="0" err="1" smtClean="0"/>
              <a:t>int</a:t>
            </a:r>
            <a:r>
              <a:rPr lang="zh-CN" altLang="en-US" sz="2300" dirty="0" smtClean="0"/>
              <a:t>类型的。</a:t>
            </a:r>
            <a:endParaRPr lang="en-US" altLang="zh-CN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键盘录入</a:t>
            </a:r>
            <a:r>
              <a:rPr lang="en-US" altLang="zh-CN" dirty="0" smtClean="0"/>
              <a:t>(Scanner)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键盘录入数据概述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我们目前在写程序的时候，数据值都是固定的，但是实际开发中，数据值肯定是变化的，所以，把数据改进为键盘录入，提高程序的灵活性。</a:t>
            </a:r>
            <a:endParaRPr lang="en-US" altLang="zh-CN" sz="2300" dirty="0" smtClean="0"/>
          </a:p>
          <a:p>
            <a:r>
              <a:rPr lang="zh-CN" altLang="en-US" sz="2800" dirty="0" smtClean="0"/>
              <a:t>如何实现键盘录入数据呢</a:t>
            </a:r>
            <a:r>
              <a:rPr lang="en-US" altLang="zh-CN" sz="2800" dirty="0" smtClean="0"/>
              <a:t>?(</a:t>
            </a:r>
            <a:r>
              <a:rPr lang="zh-CN" altLang="en-US" sz="2800" dirty="0" smtClean="0"/>
              <a:t>目前先记住使用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2300" dirty="0" smtClean="0"/>
              <a:t>导包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位置放到</a:t>
            </a:r>
            <a:r>
              <a:rPr lang="en-US" altLang="zh-CN" sz="2300" dirty="0" smtClean="0"/>
              <a:t>class</a:t>
            </a:r>
            <a:r>
              <a:rPr lang="zh-CN" altLang="en-US" sz="2300" dirty="0" smtClean="0"/>
              <a:t>定义的上面</a:t>
            </a:r>
            <a:r>
              <a:rPr lang="en-US" altLang="zh-CN" sz="2300" dirty="0" smtClean="0"/>
              <a:t>)</a:t>
            </a:r>
          </a:p>
          <a:p>
            <a:pPr lvl="2"/>
            <a:r>
              <a:rPr lang="en-US" altLang="zh-CN" sz="1900" dirty="0" smtClean="0"/>
              <a:t>import </a:t>
            </a:r>
            <a:r>
              <a:rPr lang="en-US" altLang="zh-CN" sz="1900" dirty="0" err="1" smtClean="0"/>
              <a:t>java.util.Scanner</a:t>
            </a:r>
            <a:r>
              <a:rPr lang="en-US" altLang="zh-CN" sz="1900" dirty="0" smtClean="0"/>
              <a:t>;</a:t>
            </a:r>
          </a:p>
          <a:p>
            <a:pPr lvl="1"/>
            <a:r>
              <a:rPr lang="zh-CN" altLang="en-US" sz="2300" dirty="0" smtClean="0"/>
              <a:t>创建对象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Scanner sc = new Scanner(</a:t>
            </a:r>
            <a:r>
              <a:rPr lang="en-US" altLang="zh-CN" sz="1900" dirty="0" err="1" smtClean="0"/>
              <a:t>System.in</a:t>
            </a:r>
            <a:r>
              <a:rPr lang="en-US" altLang="zh-CN" sz="1900" dirty="0" smtClean="0"/>
              <a:t>);</a:t>
            </a:r>
          </a:p>
          <a:p>
            <a:pPr lvl="1"/>
            <a:r>
              <a:rPr lang="zh-CN" altLang="en-US" sz="2300" dirty="0" smtClean="0"/>
              <a:t>接收数据</a:t>
            </a:r>
            <a:endParaRPr lang="en-US" altLang="zh-CN" sz="2300" dirty="0" smtClean="0"/>
          </a:p>
          <a:p>
            <a:pPr lvl="2"/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x = </a:t>
            </a:r>
            <a:r>
              <a:rPr lang="en-US" altLang="zh-CN" sz="1900" dirty="0" err="1" smtClean="0"/>
              <a:t>sc.nextInt</a:t>
            </a:r>
            <a:r>
              <a:rPr lang="en-US" altLang="zh-CN" sz="1900" dirty="0" smtClean="0"/>
              <a:t>();</a:t>
            </a:r>
            <a:endParaRPr lang="zh-CN" alt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键盘录入数据练习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键盘录入两个数据，并对这两个数据求和，输出其结果</a:t>
            </a:r>
            <a:endParaRPr lang="en-US" altLang="zh-CN" sz="2800" dirty="0" smtClean="0"/>
          </a:p>
          <a:p>
            <a:r>
              <a:rPr lang="zh-CN" altLang="en-US" sz="2800" dirty="0" smtClean="0"/>
              <a:t>键盘录入两个数据，获取这两个数据中的最大值</a:t>
            </a:r>
            <a:endParaRPr lang="en-US" altLang="zh-CN" sz="2800" dirty="0" smtClean="0"/>
          </a:p>
          <a:p>
            <a:r>
              <a:rPr lang="zh-CN" altLang="en-US" sz="2800" dirty="0" smtClean="0"/>
              <a:t>键盘录入两个数据，比较这两个数据是否相等</a:t>
            </a:r>
            <a:endParaRPr lang="en-US" altLang="zh-CN" sz="2800" dirty="0" smtClean="0"/>
          </a:p>
          <a:p>
            <a:r>
              <a:rPr lang="zh-CN" altLang="en-US" sz="2800" dirty="0" smtClean="0"/>
              <a:t>键盘录入三个数据，获取这三个数据中的最大值</a:t>
            </a:r>
            <a:endParaRPr lang="en-US" altLang="zh-CN" sz="2800" dirty="0" smtClean="0"/>
          </a:p>
          <a:p>
            <a:endParaRPr lang="zh-CN" alt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dirty="0" smtClean="0"/>
              <a:t>流程控制语句</a:t>
            </a:r>
            <a:endParaRPr lang="zh-CN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在一个程序执行的过程中，各条语句的执行顺序对程序的结果是有直接影响的。也就是说程序的流程对运行结果有直接的影响。所以，我们必须清楚每条语句的执行流程。而且，很多时候我们要通过控制语句的执行顺序来实现我们要完成的功能。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流程控制语句分类</a:t>
            </a:r>
            <a:endParaRPr lang="en-US" altLang="zh-CN" sz="2800" smtClean="0"/>
          </a:p>
          <a:p>
            <a:pPr lvl="1" eaLnBrk="1" hangingPunct="1"/>
            <a:r>
              <a:rPr lang="zh-CN" altLang="en-US" sz="2300" smtClean="0"/>
              <a:t>顺序结构</a:t>
            </a:r>
            <a:endParaRPr lang="en-US" altLang="zh-CN" sz="2300" smtClean="0"/>
          </a:p>
          <a:p>
            <a:pPr lvl="1" eaLnBrk="1" hangingPunct="1"/>
            <a:r>
              <a:rPr lang="zh-CN" altLang="en-US" sz="2300" smtClean="0"/>
              <a:t>选择结构</a:t>
            </a:r>
            <a:endParaRPr lang="en-US" altLang="zh-CN" sz="2300" smtClean="0"/>
          </a:p>
          <a:p>
            <a:pPr lvl="1" eaLnBrk="1" hangingPunct="1"/>
            <a:r>
              <a:rPr lang="zh-CN" altLang="en-US" sz="2300" smtClean="0"/>
              <a:t>循环结构</a:t>
            </a:r>
            <a:endParaRPr lang="en-US" altLang="zh-CN" sz="2300" smtClean="0"/>
          </a:p>
          <a:p>
            <a:pPr eaLnBrk="1" hangingPunct="1"/>
            <a:endParaRPr lang="en-US" altLang="zh-CN" sz="280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顺序结构</a:t>
            </a:r>
            <a:endParaRPr lang="zh-CN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顺序结构概述</a:t>
            </a:r>
            <a:endParaRPr lang="en-US" altLang="zh-CN" sz="2800" smtClean="0"/>
          </a:p>
          <a:p>
            <a:pPr lvl="1" eaLnBrk="1" hangingPunct="1"/>
            <a:r>
              <a:rPr lang="zh-CN" altLang="en-US" sz="2300" smtClean="0"/>
              <a:t>是程序中最简单最基本的流程控制，没有特定的语法结构，按照代码的先后顺序，依次执行，程序中大多数的代码都是这样执行的。</a:t>
            </a:r>
            <a:endParaRPr lang="en-US" altLang="zh-CN" sz="2300" smtClean="0"/>
          </a:p>
          <a:p>
            <a:pPr lvl="1" eaLnBrk="1" hangingPunct="1"/>
            <a:r>
              <a:rPr lang="zh-CN" altLang="en-US" sz="2300" smtClean="0"/>
              <a:t>总的来说：写在前面的先执行，写在后面的后执行</a:t>
            </a:r>
            <a:endParaRPr lang="en-US" altLang="zh-CN" sz="23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顺序结构</a:t>
            </a:r>
            <a:endParaRPr lang="zh-CN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顺序结构图</a:t>
            </a:r>
            <a:endParaRPr lang="en-US" altLang="zh-CN" sz="2800" smtClean="0"/>
          </a:p>
        </p:txBody>
      </p:sp>
      <p:pic>
        <p:nvPicPr>
          <p:cNvPr id="59397" name="Picture 2" descr="C:\Documents and Settings\Administrator\桌面\顺序结构图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0" y="2000250"/>
            <a:ext cx="3500438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选择结构</a:t>
            </a:r>
            <a:endParaRPr lang="zh-CN" altLang="zh-CN" dirty="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选择结构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300" dirty="0" smtClean="0"/>
              <a:t>也被称为分支结构。</a:t>
            </a:r>
            <a:endParaRPr lang="en-US" altLang="zh-CN" sz="2300" dirty="0" smtClean="0"/>
          </a:p>
          <a:p>
            <a:pPr lvl="1" eaLnBrk="1" hangingPunct="1"/>
            <a:r>
              <a:rPr lang="zh-CN" altLang="en-US" sz="2300" dirty="0" smtClean="0"/>
              <a:t>选择结构有特定的语法规则，代码要执行具体的逻辑运算进行判断，逻辑运算的结果有两个，所以产生选择，按照不同的选择执行不同的代码。</a:t>
            </a:r>
            <a:endParaRPr lang="en-US" altLang="zh-CN" sz="2300" dirty="0" smtClean="0"/>
          </a:p>
          <a:p>
            <a:pPr lvl="1" eaLnBrk="1" hangingPunct="1"/>
            <a:r>
              <a:rPr lang="en-US" altLang="zh-CN" sz="2300" dirty="0" smtClean="0"/>
              <a:t>Java</a:t>
            </a:r>
            <a:r>
              <a:rPr lang="zh-CN" altLang="en-US" sz="2300" dirty="0" smtClean="0"/>
              <a:t>语言提供了两种选择结构语句</a:t>
            </a:r>
            <a:endParaRPr lang="en-US" altLang="zh-CN" sz="2300" dirty="0" smtClean="0"/>
          </a:p>
          <a:p>
            <a:pPr lvl="2" eaLnBrk="1" hangingPunct="1"/>
            <a:r>
              <a:rPr lang="en-US" altLang="zh-CN" sz="1900" dirty="0" smtClean="0"/>
              <a:t>if</a:t>
            </a:r>
            <a:r>
              <a:rPr lang="zh-CN" altLang="en-US" sz="1900" dirty="0" smtClean="0"/>
              <a:t>语句</a:t>
            </a:r>
          </a:p>
          <a:p>
            <a:pPr lvl="2" eaLnBrk="1" hangingPunct="1"/>
            <a:r>
              <a:rPr lang="en-US" altLang="zh-CN" sz="1900" dirty="0" smtClean="0"/>
              <a:t>switch</a:t>
            </a:r>
            <a:r>
              <a:rPr lang="zh-CN" altLang="en-US" sz="1900" dirty="0" smtClean="0"/>
              <a:t>语句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Java</a:t>
            </a:r>
            <a:r>
              <a:rPr lang="zh-CN" altLang="en-US" dirty="0" smtClean="0"/>
              <a:t>语言发展史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詹姆斯</a:t>
            </a:r>
            <a:r>
              <a:rPr lang="en-US" altLang="zh-CN" dirty="0" smtClean="0"/>
              <a:t>·</a:t>
            </a:r>
            <a:r>
              <a:rPr lang="zh-CN" altLang="en-US" dirty="0" smtClean="0"/>
              <a:t>高斯林（</a:t>
            </a:r>
            <a:r>
              <a:rPr lang="en-US" altLang="zh-CN" dirty="0" smtClean="0"/>
              <a:t>James Gosling</a:t>
            </a:r>
            <a:r>
              <a:rPr lang="zh-CN" altLang="en-US" dirty="0" smtClean="0"/>
              <a:t>）</a:t>
            </a:r>
            <a:r>
              <a:rPr lang="zh-CN" altLang="en-US" dirty="0" smtClean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SUN</a:t>
            </a:r>
          </a:p>
          <a:p>
            <a:pPr lvl="1"/>
            <a:r>
              <a:rPr lang="zh-CN" altLang="en-US" sz="3200" dirty="0" smtClean="0">
                <a:ea typeface="宋体" charset="-122"/>
              </a:rPr>
              <a:t>(Stanford University Network斯坦福大学网络公司)</a:t>
            </a:r>
            <a:endParaRPr lang="en-US" altLang="zh-CN" sz="3200" dirty="0" smtClean="0"/>
          </a:p>
          <a:p>
            <a:r>
              <a:rPr lang="en-US" altLang="zh-CN" dirty="0" smtClean="0"/>
              <a:t>1995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语言诞生</a:t>
            </a:r>
            <a:endParaRPr lang="en-US" altLang="zh-CN" dirty="0" smtClean="0"/>
          </a:p>
          <a:p>
            <a:r>
              <a:rPr lang="en-US" altLang="zh-CN" dirty="0" smtClean="0"/>
              <a:t>1996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	JDK1.0</a:t>
            </a:r>
          </a:p>
          <a:p>
            <a:r>
              <a:rPr lang="en-US" altLang="zh-CN" dirty="0" smtClean="0"/>
              <a:t>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	JDK1.1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1998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JDK1.2</a:t>
            </a:r>
            <a:r>
              <a:rPr lang="en-US" altLang="zh-CN" dirty="0" smtClean="0"/>
              <a:t>(</a:t>
            </a:r>
            <a:r>
              <a:rPr lang="zh-CN" altLang="en-US" dirty="0" smtClean="0"/>
              <a:t>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分成了</a:t>
            </a:r>
            <a:r>
              <a:rPr lang="en-US" altLang="zh-CN" dirty="0" smtClean="0"/>
              <a:t>J2SE,J2EE,J2ME)</a:t>
            </a:r>
          </a:p>
          <a:p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	J2SE1.3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2002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/>
              <a:t>	J2SE1.4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2004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JDK1.5(</a:t>
            </a:r>
            <a:r>
              <a:rPr lang="zh-CN" altLang="en-US" dirty="0" smtClean="0"/>
              <a:t>改名</a:t>
            </a:r>
            <a:r>
              <a:rPr lang="en-US" altLang="zh-CN" dirty="0" smtClean="0"/>
              <a:t>JavaSE5.0,JavaEE,JavaME)</a:t>
            </a:r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JavaSE6.0</a:t>
            </a:r>
          </a:p>
          <a:p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日，甲骨文</a:t>
            </a:r>
            <a:r>
              <a:rPr lang="en-US" altLang="zh-CN" dirty="0" smtClean="0"/>
              <a:t>(Oracle)74</a:t>
            </a:r>
            <a:r>
              <a:rPr lang="zh-CN" altLang="en-US" dirty="0" smtClean="0"/>
              <a:t>亿美元收购</a:t>
            </a:r>
            <a:r>
              <a:rPr lang="en-US" altLang="zh-CN" dirty="0" smtClean="0"/>
              <a:t>Sun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2011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月 </a:t>
            </a:r>
            <a:r>
              <a:rPr lang="en-US" altLang="zh-CN" dirty="0" smtClean="0"/>
              <a:t>	JavaSE7.0</a:t>
            </a:r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	JavaSE8.0</a:t>
            </a:r>
          </a:p>
          <a:p>
            <a:endParaRPr lang="en-US" altLang="zh-CN" sz="28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428736"/>
            <a:ext cx="191066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if</a:t>
            </a:r>
            <a:r>
              <a:rPr lang="zh-CN" altLang="en-US" sz="2800" dirty="0" smtClean="0"/>
              <a:t>语句有三种格式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if</a:t>
            </a:r>
            <a:r>
              <a:rPr lang="zh-CN" altLang="en-US" sz="2800" dirty="0" smtClean="0"/>
              <a:t>语句第一种格式：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300" dirty="0" smtClean="0"/>
              <a:t>if(</a:t>
            </a:r>
            <a:r>
              <a:rPr lang="zh-CN" altLang="en-US" sz="2300" dirty="0" smtClean="0"/>
              <a:t>关系表达式</a:t>
            </a:r>
            <a:r>
              <a:rPr lang="en-US" altLang="zh-CN" sz="2300" dirty="0" smtClean="0"/>
              <a:t>)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 smtClean="0"/>
              <a:t>		     </a:t>
            </a:r>
            <a:r>
              <a:rPr lang="zh-CN" altLang="en-US" sz="2300" dirty="0" smtClean="0"/>
              <a:t>语句体</a:t>
            </a:r>
            <a:endParaRPr lang="en-US" altLang="zh-CN" sz="2300" dirty="0" smtClean="0"/>
          </a:p>
          <a:p>
            <a:pPr lvl="1" eaLnBrk="1" hangingPunct="1">
              <a:buFontTx/>
              <a:buNone/>
            </a:pPr>
            <a:r>
              <a:rPr lang="en-US" altLang="zh-CN" sz="2300" dirty="0" smtClean="0"/>
              <a:t>	}</a:t>
            </a:r>
          </a:p>
          <a:p>
            <a:pPr eaLnBrk="1" hangingPunct="1"/>
            <a:r>
              <a:rPr lang="zh-CN" altLang="en-US" sz="2800" dirty="0" smtClean="0"/>
              <a:t>执行流程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300" dirty="0" smtClean="0"/>
              <a:t>首先判断关系表达式看其结果是</a:t>
            </a:r>
            <a:r>
              <a:rPr lang="en-US" altLang="zh-CN" sz="2300" dirty="0" smtClean="0"/>
              <a:t>true</a:t>
            </a:r>
            <a:r>
              <a:rPr lang="zh-CN" altLang="en-US" sz="2300" dirty="0" smtClean="0"/>
              <a:t>还是</a:t>
            </a:r>
            <a:r>
              <a:rPr lang="en-US" altLang="zh-CN" sz="2300" dirty="0" smtClean="0"/>
              <a:t>false</a:t>
            </a:r>
          </a:p>
          <a:p>
            <a:pPr lvl="1" eaLnBrk="1" hangingPunct="1"/>
            <a:r>
              <a:rPr lang="zh-CN" altLang="en-US" sz="2300" dirty="0" smtClean="0"/>
              <a:t>如果是</a:t>
            </a:r>
            <a:r>
              <a:rPr lang="en-US" altLang="zh-CN" sz="2300" dirty="0" smtClean="0"/>
              <a:t>true</a:t>
            </a:r>
            <a:r>
              <a:rPr lang="zh-CN" altLang="en-US" sz="2300" dirty="0" smtClean="0"/>
              <a:t>就执行语句体</a:t>
            </a:r>
            <a:endParaRPr lang="en-US" altLang="zh-CN" sz="2300" dirty="0" smtClean="0"/>
          </a:p>
          <a:p>
            <a:pPr lvl="1" eaLnBrk="1" hangingPunct="1"/>
            <a:r>
              <a:rPr lang="zh-CN" altLang="en-US" sz="2300" dirty="0" smtClean="0"/>
              <a:t>如果是</a:t>
            </a:r>
            <a:r>
              <a:rPr lang="en-US" altLang="zh-CN" sz="2300" dirty="0" smtClean="0"/>
              <a:t>false</a:t>
            </a:r>
            <a:r>
              <a:rPr lang="zh-CN" altLang="en-US" sz="2300" dirty="0" smtClean="0"/>
              <a:t>就不执行语句体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if</a:t>
            </a:r>
            <a:r>
              <a:rPr lang="zh-CN" altLang="en-US" sz="2800" smtClean="0"/>
              <a:t>图</a:t>
            </a:r>
            <a:r>
              <a:rPr lang="en-US" altLang="zh-CN" sz="2800" smtClean="0"/>
              <a:t>1</a:t>
            </a:r>
            <a:endParaRPr lang="en-US" altLang="zh-CN" sz="2300" smtClean="0"/>
          </a:p>
          <a:p>
            <a:pPr eaLnBrk="1" hangingPunct="1"/>
            <a:endParaRPr lang="en-US" altLang="zh-CN" sz="2800" smtClean="0"/>
          </a:p>
        </p:txBody>
      </p:sp>
      <p:pic>
        <p:nvPicPr>
          <p:cNvPr id="62469" name="Picture 5" descr="C:\Documents and Settings\Administrator\桌面\if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0" y="1857375"/>
            <a:ext cx="3857625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if</a:t>
            </a:r>
            <a:r>
              <a:rPr lang="zh-CN" altLang="en-US" sz="2800" smtClean="0"/>
              <a:t>语句第二种格式：</a:t>
            </a:r>
            <a:endParaRPr lang="en-US" altLang="zh-CN" sz="2800" smtClean="0"/>
          </a:p>
          <a:p>
            <a:pPr lvl="1" eaLnBrk="1" hangingPunct="1"/>
            <a:r>
              <a:rPr lang="en-US" altLang="zh-CN" sz="2300" smtClean="0"/>
              <a:t>if(</a:t>
            </a:r>
            <a:r>
              <a:rPr lang="zh-CN" altLang="en-US" sz="2300" smtClean="0"/>
              <a:t>关系表达式</a:t>
            </a:r>
            <a:r>
              <a:rPr lang="en-US" altLang="zh-CN" sz="2300" smtClean="0"/>
              <a:t>) {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		     </a:t>
            </a:r>
            <a:r>
              <a:rPr lang="zh-CN" altLang="en-US" sz="2300" smtClean="0"/>
              <a:t>语句体</a:t>
            </a:r>
            <a:r>
              <a:rPr lang="en-US" altLang="zh-CN" sz="2300" smtClean="0"/>
              <a:t>1;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	}else {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		     </a:t>
            </a:r>
            <a:r>
              <a:rPr lang="zh-CN" altLang="en-US" sz="2300" smtClean="0"/>
              <a:t>语句体</a:t>
            </a:r>
            <a:r>
              <a:rPr lang="en-US" altLang="zh-CN" sz="2300" smtClean="0"/>
              <a:t>2;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	}</a:t>
            </a:r>
          </a:p>
          <a:p>
            <a:pPr eaLnBrk="1" hangingPunct="1"/>
            <a:r>
              <a:rPr lang="zh-CN" altLang="en-US" sz="2800" smtClean="0"/>
              <a:t>执行流程</a:t>
            </a:r>
            <a:endParaRPr lang="en-US" altLang="zh-CN" sz="2800" smtClean="0"/>
          </a:p>
          <a:p>
            <a:pPr lvl="1" eaLnBrk="1" hangingPunct="1"/>
            <a:r>
              <a:rPr lang="zh-CN" altLang="en-US" sz="2300" smtClean="0"/>
              <a:t>首先判断关系表达式看其结果是</a:t>
            </a:r>
            <a:r>
              <a:rPr lang="en-US" altLang="zh-CN" sz="2300" smtClean="0"/>
              <a:t>true</a:t>
            </a:r>
            <a:r>
              <a:rPr lang="zh-CN" altLang="en-US" sz="2300" smtClean="0"/>
              <a:t>还是</a:t>
            </a:r>
            <a:r>
              <a:rPr lang="en-US" altLang="zh-CN" sz="2300" smtClean="0"/>
              <a:t>false</a:t>
            </a:r>
          </a:p>
          <a:p>
            <a:pPr lvl="1" eaLnBrk="1" hangingPunct="1"/>
            <a:r>
              <a:rPr lang="zh-CN" altLang="en-US" sz="2300" smtClean="0"/>
              <a:t>如果是</a:t>
            </a:r>
            <a:r>
              <a:rPr lang="en-US" altLang="zh-CN" sz="2300" smtClean="0"/>
              <a:t>true</a:t>
            </a:r>
            <a:r>
              <a:rPr lang="zh-CN" altLang="en-US" sz="2300" smtClean="0"/>
              <a:t>就执行语句体</a:t>
            </a:r>
            <a:r>
              <a:rPr lang="en-US" altLang="zh-CN" sz="2300" smtClean="0"/>
              <a:t>1</a:t>
            </a:r>
          </a:p>
          <a:p>
            <a:pPr lvl="1" eaLnBrk="1" hangingPunct="1"/>
            <a:r>
              <a:rPr lang="zh-CN" altLang="en-US" sz="2300" smtClean="0"/>
              <a:t>如果是</a:t>
            </a:r>
            <a:r>
              <a:rPr lang="en-US" altLang="zh-CN" sz="2300" smtClean="0"/>
              <a:t>false</a:t>
            </a:r>
            <a:r>
              <a:rPr lang="zh-CN" altLang="en-US" sz="2300" smtClean="0"/>
              <a:t>就执行语句体</a:t>
            </a:r>
            <a:r>
              <a:rPr lang="en-US" altLang="zh-CN" sz="2300" smtClean="0"/>
              <a:t>2</a:t>
            </a:r>
          </a:p>
          <a:p>
            <a:pPr eaLnBrk="1" hangingPunct="1"/>
            <a:endParaRPr lang="zh-CN" altLang="en-US" sz="280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if</a:t>
            </a:r>
            <a:r>
              <a:rPr lang="zh-CN" altLang="en-US" sz="2800" smtClean="0"/>
              <a:t>图</a:t>
            </a:r>
            <a:r>
              <a:rPr lang="en-US" altLang="zh-CN" sz="2800" smtClean="0"/>
              <a:t>2</a:t>
            </a:r>
            <a:endParaRPr lang="en-US" altLang="zh-CN" sz="23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zh-CN" altLang="en-US" sz="2800" smtClean="0"/>
          </a:p>
        </p:txBody>
      </p:sp>
      <p:pic>
        <p:nvPicPr>
          <p:cNvPr id="65541" name="Picture 5" descr="C:\Documents and Settings\Administrator\桌面\if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0" y="1928813"/>
            <a:ext cx="42862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if</a:t>
            </a:r>
            <a:r>
              <a:rPr lang="zh-CN" altLang="en-US" sz="2800" smtClean="0"/>
              <a:t>语句第三种格式：</a:t>
            </a:r>
            <a:endParaRPr lang="en-US" altLang="zh-CN" sz="2800" smtClean="0"/>
          </a:p>
          <a:p>
            <a:pPr lvl="1" eaLnBrk="1" hangingPunct="1"/>
            <a:r>
              <a:rPr lang="en-US" altLang="zh-CN" sz="2300" smtClean="0"/>
              <a:t>if(</a:t>
            </a:r>
            <a:r>
              <a:rPr lang="zh-CN" altLang="en-US" sz="2300" smtClean="0"/>
              <a:t>关系表达式</a:t>
            </a:r>
            <a:r>
              <a:rPr lang="en-US" altLang="zh-CN" sz="2300" smtClean="0"/>
              <a:t>1) {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		     </a:t>
            </a:r>
            <a:r>
              <a:rPr lang="zh-CN" altLang="en-US" sz="2300" smtClean="0"/>
              <a:t>语句体</a:t>
            </a:r>
            <a:r>
              <a:rPr lang="en-US" altLang="zh-CN" sz="2300" smtClean="0"/>
              <a:t>1;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	}else  if (</a:t>
            </a:r>
            <a:r>
              <a:rPr lang="zh-CN" altLang="en-US" sz="2300" smtClean="0"/>
              <a:t>关系表达式</a:t>
            </a:r>
            <a:r>
              <a:rPr lang="en-US" altLang="zh-CN" sz="2300" smtClean="0"/>
              <a:t>2) {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		     </a:t>
            </a:r>
            <a:r>
              <a:rPr lang="zh-CN" altLang="en-US" sz="2300" smtClean="0"/>
              <a:t>语句体</a:t>
            </a:r>
            <a:r>
              <a:rPr lang="en-US" altLang="zh-CN" sz="2300" smtClean="0"/>
              <a:t>2;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	}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    …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	else {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		     </a:t>
            </a:r>
            <a:r>
              <a:rPr lang="zh-CN" altLang="en-US" sz="2300" smtClean="0"/>
              <a:t>语句体</a:t>
            </a:r>
            <a:r>
              <a:rPr lang="en-US" altLang="zh-CN" sz="2300" smtClean="0"/>
              <a:t>n+1;</a:t>
            </a:r>
          </a:p>
          <a:p>
            <a:pPr lvl="1" eaLnBrk="1" hangingPunct="1">
              <a:buFontTx/>
              <a:buNone/>
            </a:pPr>
            <a:r>
              <a:rPr lang="en-US" altLang="zh-CN" sz="2300" smtClean="0"/>
              <a:t>	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执行流程</a:t>
            </a:r>
            <a:endParaRPr lang="en-US" altLang="zh-CN" sz="2800" smtClean="0"/>
          </a:p>
          <a:p>
            <a:pPr lvl="1" eaLnBrk="1" hangingPunct="1"/>
            <a:r>
              <a:rPr lang="zh-CN" altLang="en-US" sz="2300" smtClean="0"/>
              <a:t>首先判断关系表达式</a:t>
            </a:r>
            <a:r>
              <a:rPr lang="en-US" altLang="zh-CN" sz="2300" smtClean="0"/>
              <a:t>1</a:t>
            </a:r>
            <a:r>
              <a:rPr lang="zh-CN" altLang="en-US" sz="2300" smtClean="0"/>
              <a:t>看其结果是</a:t>
            </a:r>
            <a:r>
              <a:rPr lang="en-US" altLang="zh-CN" sz="2300" smtClean="0"/>
              <a:t>true</a:t>
            </a:r>
            <a:r>
              <a:rPr lang="zh-CN" altLang="en-US" sz="2300" smtClean="0"/>
              <a:t>还是</a:t>
            </a:r>
            <a:r>
              <a:rPr lang="en-US" altLang="zh-CN" sz="2300" smtClean="0"/>
              <a:t>false</a:t>
            </a:r>
          </a:p>
          <a:p>
            <a:pPr lvl="1" eaLnBrk="1" hangingPunct="1"/>
            <a:r>
              <a:rPr lang="zh-CN" altLang="en-US" sz="2300" smtClean="0"/>
              <a:t>如果是</a:t>
            </a:r>
            <a:r>
              <a:rPr lang="en-US" altLang="zh-CN" sz="2300" smtClean="0"/>
              <a:t>true</a:t>
            </a:r>
            <a:r>
              <a:rPr lang="zh-CN" altLang="en-US" sz="2300" smtClean="0"/>
              <a:t>就执行语句体</a:t>
            </a:r>
            <a:r>
              <a:rPr lang="en-US" altLang="zh-CN" sz="2300" smtClean="0"/>
              <a:t>1</a:t>
            </a:r>
          </a:p>
          <a:p>
            <a:pPr lvl="1" eaLnBrk="1" hangingPunct="1"/>
            <a:r>
              <a:rPr lang="zh-CN" altLang="en-US" sz="2300" smtClean="0"/>
              <a:t>如果是</a:t>
            </a:r>
            <a:r>
              <a:rPr lang="en-US" altLang="zh-CN" sz="2300" smtClean="0"/>
              <a:t>false</a:t>
            </a:r>
            <a:r>
              <a:rPr lang="zh-CN" altLang="en-US" sz="2300" smtClean="0"/>
              <a:t>就继续判断关系表达式</a:t>
            </a:r>
            <a:r>
              <a:rPr lang="en-US" altLang="zh-CN" sz="2300" smtClean="0"/>
              <a:t>2</a:t>
            </a:r>
            <a:r>
              <a:rPr lang="zh-CN" altLang="en-US" sz="2300" smtClean="0"/>
              <a:t>看其结果是</a:t>
            </a:r>
            <a:r>
              <a:rPr lang="en-US" altLang="zh-CN" sz="2300" smtClean="0"/>
              <a:t>true</a:t>
            </a:r>
            <a:r>
              <a:rPr lang="zh-CN" altLang="en-US" sz="2300" smtClean="0"/>
              <a:t>还是</a:t>
            </a:r>
            <a:r>
              <a:rPr lang="en-US" altLang="zh-CN" sz="2300" smtClean="0"/>
              <a:t>false</a:t>
            </a:r>
          </a:p>
          <a:p>
            <a:pPr lvl="1" eaLnBrk="1" hangingPunct="1"/>
            <a:r>
              <a:rPr lang="zh-CN" altLang="en-US" sz="2300" smtClean="0"/>
              <a:t>如果是</a:t>
            </a:r>
            <a:r>
              <a:rPr lang="en-US" altLang="zh-CN" sz="2300" smtClean="0"/>
              <a:t>true</a:t>
            </a:r>
            <a:r>
              <a:rPr lang="zh-CN" altLang="en-US" sz="2300" smtClean="0"/>
              <a:t>就执行语句体</a:t>
            </a:r>
            <a:r>
              <a:rPr lang="en-US" altLang="zh-CN" sz="2300" smtClean="0"/>
              <a:t>2</a:t>
            </a:r>
          </a:p>
          <a:p>
            <a:pPr lvl="1" eaLnBrk="1" hangingPunct="1"/>
            <a:r>
              <a:rPr lang="zh-CN" altLang="en-US" sz="2300" smtClean="0"/>
              <a:t>如果是</a:t>
            </a:r>
            <a:r>
              <a:rPr lang="en-US" altLang="zh-CN" sz="2300" smtClean="0"/>
              <a:t>false</a:t>
            </a:r>
            <a:r>
              <a:rPr lang="zh-CN" altLang="en-US" sz="2300" smtClean="0"/>
              <a:t>就继续判断关系表达式</a:t>
            </a:r>
            <a:r>
              <a:rPr lang="en-US" altLang="zh-CN" sz="2300" smtClean="0"/>
              <a:t>…</a:t>
            </a:r>
            <a:r>
              <a:rPr lang="zh-CN" altLang="en-US" sz="2300" smtClean="0"/>
              <a:t>看其结果是</a:t>
            </a:r>
            <a:r>
              <a:rPr lang="en-US" altLang="zh-CN" sz="2300" smtClean="0"/>
              <a:t>true</a:t>
            </a:r>
            <a:r>
              <a:rPr lang="zh-CN" altLang="en-US" sz="2300" smtClean="0"/>
              <a:t>还是</a:t>
            </a:r>
            <a:r>
              <a:rPr lang="en-US" altLang="zh-CN" sz="2300" smtClean="0"/>
              <a:t>false</a:t>
            </a:r>
          </a:p>
          <a:p>
            <a:pPr lvl="1" eaLnBrk="1" hangingPunct="1"/>
            <a:r>
              <a:rPr lang="en-US" altLang="zh-CN" sz="2300" smtClean="0"/>
              <a:t>…</a:t>
            </a:r>
          </a:p>
          <a:p>
            <a:pPr lvl="1" eaLnBrk="1" hangingPunct="1"/>
            <a:r>
              <a:rPr lang="zh-CN" altLang="en-US" sz="2300" smtClean="0"/>
              <a:t>如果没有任何关系表达式为</a:t>
            </a:r>
            <a:r>
              <a:rPr lang="en-US" altLang="zh-CN" sz="2300" smtClean="0"/>
              <a:t>true</a:t>
            </a:r>
            <a:r>
              <a:rPr lang="zh-CN" altLang="en-US" sz="2300" smtClean="0"/>
              <a:t>，就执行语句体</a:t>
            </a:r>
            <a:r>
              <a:rPr lang="en-US" altLang="zh-CN" sz="2300" smtClean="0"/>
              <a:t>n+1</a:t>
            </a:r>
            <a:r>
              <a:rPr lang="zh-CN" altLang="en-US" sz="2300" smtClean="0"/>
              <a:t>。</a:t>
            </a:r>
            <a:endParaRPr lang="en-US" altLang="zh-CN" sz="2300" smtClean="0"/>
          </a:p>
          <a:p>
            <a:pPr lvl="1" eaLnBrk="1" hangingPunct="1"/>
            <a:endParaRPr lang="en-US" altLang="zh-CN" sz="2300" smtClean="0"/>
          </a:p>
          <a:p>
            <a:pPr lvl="1" eaLnBrk="1" hangingPunct="1"/>
            <a:endParaRPr lang="zh-CN" altLang="en-US" sz="230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if</a:t>
            </a:r>
            <a:r>
              <a:rPr lang="zh-CN" altLang="en-US" sz="2800" smtClean="0"/>
              <a:t>图</a:t>
            </a:r>
            <a:r>
              <a:rPr lang="en-US" altLang="zh-CN" sz="2800" smtClean="0"/>
              <a:t>3</a:t>
            </a:r>
            <a:endParaRPr lang="en-US" altLang="zh-CN" sz="2300" smtClean="0"/>
          </a:p>
          <a:p>
            <a:pPr lvl="1" eaLnBrk="1" hangingPunct="1"/>
            <a:endParaRPr lang="zh-CN" altLang="en-US" sz="2300" smtClean="0"/>
          </a:p>
        </p:txBody>
      </p:sp>
      <p:pic>
        <p:nvPicPr>
          <p:cNvPr id="69637" name="Picture 5" descr="C:\Documents and Settings\Administrator\桌面\if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2000250"/>
            <a:ext cx="5913438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(if</a:t>
            </a:r>
            <a:r>
              <a:rPr lang="zh-CN" altLang="en-US" dirty="0" smtClean="0"/>
              <a:t>语句练习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键盘录入两个数据，判断两个数据是否相同</a:t>
            </a:r>
            <a:endParaRPr lang="en-US" altLang="zh-CN" sz="2800" dirty="0" smtClean="0"/>
          </a:p>
          <a:p>
            <a:r>
              <a:rPr lang="zh-CN" altLang="en-US" sz="2800" dirty="0" smtClean="0"/>
              <a:t>键盘录入学生考试成绩，请根据成绩判断该学生属于哪个级别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(switch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)</a:t>
            </a:r>
            <a:endParaRPr lang="zh-CN" dirty="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switch</a:t>
            </a:r>
            <a:r>
              <a:rPr lang="zh-CN" altLang="en-US" sz="2800" dirty="0" smtClean="0"/>
              <a:t>语句格式：</a:t>
            </a:r>
          </a:p>
          <a:p>
            <a:pPr lvl="1"/>
            <a:r>
              <a:rPr lang="en-US" altLang="zh-CN" sz="2300" dirty="0" smtClean="0"/>
              <a:t>switch(</a:t>
            </a:r>
            <a:r>
              <a:rPr lang="zh-CN" altLang="en-US" sz="2300" dirty="0" smtClean="0"/>
              <a:t>表达式</a:t>
            </a:r>
            <a:r>
              <a:rPr lang="en-US" altLang="zh-CN" sz="2300" dirty="0" smtClean="0"/>
              <a:t>) {</a:t>
            </a:r>
          </a:p>
          <a:p>
            <a:pPr lvl="1">
              <a:buNone/>
            </a:pPr>
            <a:r>
              <a:rPr lang="en-US" altLang="zh-CN" sz="2300" dirty="0" smtClean="0"/>
              <a:t>	      </a:t>
            </a:r>
            <a:r>
              <a:rPr lang="en-US" altLang="zh-CN" sz="1900" dirty="0" smtClean="0"/>
              <a:t>case </a:t>
            </a:r>
            <a:r>
              <a:rPr lang="zh-CN" altLang="en-US" sz="1900" dirty="0" smtClean="0"/>
              <a:t>值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：</a:t>
            </a:r>
            <a:endParaRPr lang="en-US" altLang="zh-CN" sz="1900" dirty="0" smtClean="0"/>
          </a:p>
          <a:p>
            <a:pPr lvl="1">
              <a:buNone/>
            </a:pPr>
            <a:r>
              <a:rPr lang="en-US" altLang="zh-CN" sz="1900" dirty="0" smtClean="0"/>
              <a:t>			</a:t>
            </a:r>
            <a:r>
              <a:rPr lang="zh-CN" altLang="en-US" sz="1900" dirty="0" smtClean="0"/>
              <a:t>语句体</a:t>
            </a:r>
            <a:r>
              <a:rPr lang="en-US" altLang="zh-CN" sz="1900" dirty="0" smtClean="0"/>
              <a:t>1;</a:t>
            </a:r>
          </a:p>
          <a:p>
            <a:pPr lvl="1">
              <a:buNone/>
            </a:pPr>
            <a:r>
              <a:rPr lang="en-US" altLang="zh-CN" sz="1900" dirty="0" smtClean="0"/>
              <a:t>			break;</a:t>
            </a:r>
          </a:p>
          <a:p>
            <a:pPr lvl="1">
              <a:buNone/>
            </a:pPr>
            <a:r>
              <a:rPr lang="en-US" altLang="zh-CN" sz="1900" dirty="0" smtClean="0"/>
              <a:t>		    case </a:t>
            </a:r>
            <a:r>
              <a:rPr lang="zh-CN" altLang="en-US" sz="1900" dirty="0" smtClean="0"/>
              <a:t>值</a:t>
            </a:r>
            <a:r>
              <a:rPr lang="en-US" altLang="zh-CN" sz="1900" dirty="0" smtClean="0"/>
              <a:t>2</a:t>
            </a:r>
            <a:r>
              <a:rPr lang="zh-CN" altLang="en-US" sz="1900" dirty="0" smtClean="0"/>
              <a:t>：</a:t>
            </a:r>
            <a:endParaRPr lang="en-US" altLang="zh-CN" sz="1900" dirty="0" smtClean="0"/>
          </a:p>
          <a:p>
            <a:pPr lvl="1">
              <a:buNone/>
            </a:pPr>
            <a:r>
              <a:rPr lang="en-US" altLang="zh-CN" sz="1900" dirty="0" smtClean="0"/>
              <a:t>			</a:t>
            </a:r>
            <a:r>
              <a:rPr lang="zh-CN" altLang="en-US" sz="1900" dirty="0" smtClean="0"/>
              <a:t>语句体</a:t>
            </a:r>
            <a:r>
              <a:rPr lang="en-US" altLang="zh-CN" sz="1900" dirty="0" smtClean="0"/>
              <a:t>2;</a:t>
            </a:r>
          </a:p>
          <a:p>
            <a:pPr lvl="1">
              <a:buNone/>
            </a:pPr>
            <a:r>
              <a:rPr lang="en-US" altLang="zh-CN" sz="1900" dirty="0" smtClean="0"/>
              <a:t>			break;</a:t>
            </a:r>
          </a:p>
          <a:p>
            <a:pPr lvl="1">
              <a:buNone/>
            </a:pPr>
            <a:r>
              <a:rPr lang="en-US" altLang="zh-CN" sz="1900" dirty="0" smtClean="0"/>
              <a:t>		    …</a:t>
            </a:r>
          </a:p>
          <a:p>
            <a:pPr lvl="1">
              <a:buNone/>
            </a:pPr>
            <a:r>
              <a:rPr lang="en-US" altLang="zh-CN" sz="1900" dirty="0" smtClean="0"/>
              <a:t>		    default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	</a:t>
            </a:r>
          </a:p>
          <a:p>
            <a:pPr lvl="1">
              <a:buNone/>
            </a:pPr>
            <a:r>
              <a:rPr lang="en-US" altLang="zh-CN" sz="1900" dirty="0" smtClean="0"/>
              <a:t>			</a:t>
            </a:r>
            <a:r>
              <a:rPr lang="zh-CN" altLang="en-US" sz="1900" dirty="0" smtClean="0"/>
              <a:t>语句体</a:t>
            </a:r>
            <a:r>
              <a:rPr lang="en-US" altLang="zh-CN" sz="1900" dirty="0" smtClean="0"/>
              <a:t>n+1;</a:t>
            </a:r>
          </a:p>
          <a:p>
            <a:pPr lvl="1">
              <a:buNone/>
            </a:pPr>
            <a:r>
              <a:rPr lang="en-US" altLang="zh-CN" sz="1900" dirty="0" smtClean="0"/>
              <a:t>			break;</a:t>
            </a:r>
          </a:p>
          <a:p>
            <a:pPr lvl="1">
              <a:buNone/>
            </a:pPr>
            <a:r>
              <a:rPr lang="en-US" altLang="zh-CN" sz="2300" dirty="0" smtClean="0"/>
              <a:t>    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(switch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)</a:t>
            </a:r>
            <a:endParaRPr lang="zh-CN" dirty="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格式解释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switch</a:t>
            </a:r>
            <a:r>
              <a:rPr lang="zh-CN" altLang="en-US" sz="2300" dirty="0" smtClean="0"/>
              <a:t>表示这是</a:t>
            </a:r>
            <a:r>
              <a:rPr lang="en-US" altLang="zh-CN" sz="2300" dirty="0" smtClean="0"/>
              <a:t>switch</a:t>
            </a:r>
            <a:r>
              <a:rPr lang="zh-CN" altLang="en-US" sz="2300" dirty="0" smtClean="0"/>
              <a:t>语句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表达式的取值：</a:t>
            </a:r>
            <a:r>
              <a:rPr lang="en-US" altLang="zh-CN" sz="1900" dirty="0" err="1" smtClean="0"/>
              <a:t>byte,short,int,char</a:t>
            </a:r>
            <a:endParaRPr lang="en-US" altLang="zh-CN" sz="1900" dirty="0" smtClean="0"/>
          </a:p>
          <a:p>
            <a:pPr lvl="2"/>
            <a:r>
              <a:rPr lang="en-US" altLang="zh-CN" sz="1900" dirty="0" smtClean="0"/>
              <a:t>JDK5</a:t>
            </a:r>
            <a:r>
              <a:rPr lang="zh-CN" altLang="en-US" sz="1900" dirty="0" smtClean="0"/>
              <a:t>以后可以是枚举</a:t>
            </a:r>
            <a:endParaRPr lang="en-US" altLang="zh-CN" sz="1900" dirty="0" smtClean="0"/>
          </a:p>
          <a:p>
            <a:pPr lvl="2"/>
            <a:r>
              <a:rPr lang="en-US" altLang="zh-CN" sz="1900" dirty="0" smtClean="0"/>
              <a:t>JDK7</a:t>
            </a:r>
            <a:r>
              <a:rPr lang="zh-CN" altLang="en-US" sz="1900" dirty="0" smtClean="0"/>
              <a:t>以后可以是</a:t>
            </a:r>
            <a:r>
              <a:rPr lang="en-US" altLang="zh-CN" sz="1900" dirty="0" smtClean="0"/>
              <a:t>String</a:t>
            </a:r>
          </a:p>
          <a:p>
            <a:pPr lvl="1"/>
            <a:r>
              <a:rPr lang="en-US" altLang="zh-CN" sz="2300" dirty="0" smtClean="0"/>
              <a:t>case</a:t>
            </a:r>
            <a:r>
              <a:rPr lang="zh-CN" altLang="en-US" sz="2300" dirty="0" smtClean="0"/>
              <a:t>后面跟的是要和表达式进行比较的值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语句体部分可以是一条或多条语句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break</a:t>
            </a:r>
            <a:r>
              <a:rPr lang="zh-CN" altLang="en-US" sz="2300" dirty="0" smtClean="0"/>
              <a:t>表示中断，结束的意思，可以结束</a:t>
            </a:r>
            <a:r>
              <a:rPr lang="en-US" altLang="zh-CN" sz="2300" dirty="0" smtClean="0"/>
              <a:t>switch</a:t>
            </a:r>
            <a:r>
              <a:rPr lang="zh-CN" altLang="en-US" sz="2300" dirty="0" smtClean="0"/>
              <a:t>语句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default</a:t>
            </a:r>
            <a:r>
              <a:rPr lang="zh-CN" altLang="en-US" sz="2300" dirty="0" smtClean="0"/>
              <a:t>语句表示所有情况都不匹配的时候，就执行该处的内容，和</a:t>
            </a:r>
            <a:r>
              <a:rPr lang="en-US" altLang="zh-CN" sz="2300" dirty="0" smtClean="0"/>
              <a:t>if</a:t>
            </a:r>
            <a:r>
              <a:rPr lang="zh-CN" altLang="en-US" sz="2300" dirty="0" smtClean="0"/>
              <a:t>语句的</a:t>
            </a:r>
            <a:r>
              <a:rPr lang="en-US" altLang="zh-CN" sz="2300" dirty="0" smtClean="0"/>
              <a:t>else</a:t>
            </a:r>
            <a:r>
              <a:rPr lang="zh-CN" altLang="en-US" sz="2300" dirty="0" smtClean="0"/>
              <a:t>相似。</a:t>
            </a:r>
            <a:endParaRPr lang="en-US" altLang="zh-CN" sz="19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2571744"/>
            <a:ext cx="2520000" cy="22885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J2SE</a:t>
            </a:r>
            <a:r>
              <a:rPr lang="zh-CN" altLang="en-US" dirty="0"/>
              <a:t>(Java 2 Platform Standard Edition)标准版</a:t>
            </a:r>
          </a:p>
          <a:p>
            <a:r>
              <a:rPr lang="zh-CN" altLang="en-US" dirty="0"/>
              <a:t>* 是为开发普通桌面和商务应用程序提供的解决方案,该技术体系是其他两者的基础，可以完成一些桌面应用程序的开发</a:t>
            </a:r>
          </a:p>
        </p:txBody>
      </p:sp>
      <p:sp>
        <p:nvSpPr>
          <p:cNvPr id="5" name="矩形 4"/>
          <p:cNvSpPr/>
          <p:nvPr/>
        </p:nvSpPr>
        <p:spPr>
          <a:xfrm>
            <a:off x="6215074" y="3143248"/>
            <a:ext cx="2607945" cy="22885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J2EE</a:t>
            </a:r>
            <a:r>
              <a:rPr lang="zh-CN" altLang="en-US" dirty="0">
                <a:sym typeface="+mn-ea"/>
              </a:rPr>
              <a:t>(Java 2 Platform Enterprise Edition)企业版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* 是为开发企业环境下的应用程序提供的一套解决方案,该技术体系中包含的技术如 Servlet、Jsp等，主要针对于Web应用程序开发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00430" y="2714620"/>
            <a:ext cx="2519680" cy="146558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J2ME</a:t>
            </a:r>
            <a:r>
              <a:rPr lang="zh-CN" altLang="en-US" dirty="0"/>
              <a:t>(Java 2 Platform Micro Edition)小型版</a:t>
            </a:r>
          </a:p>
          <a:p>
            <a:r>
              <a:rPr lang="zh-CN" altLang="en-US" dirty="0"/>
              <a:t>* 是为开发电子消费产品和嵌入式设备提供的解决方案</a:t>
            </a:r>
          </a:p>
        </p:txBody>
      </p:sp>
      <p:sp>
        <p:nvSpPr>
          <p:cNvPr id="7" name="文本框 5"/>
          <p:cNvSpPr txBox="1"/>
          <p:nvPr/>
        </p:nvSpPr>
        <p:spPr>
          <a:xfrm>
            <a:off x="2928926" y="571480"/>
            <a:ext cx="3655695" cy="8293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 anchor="t">
            <a:spAutoFit/>
          </a:bodyPr>
          <a:lstStyle/>
          <a:p>
            <a:r>
              <a:rPr lang="zh-CN" altLang="en-US" sz="4800" dirty="0">
                <a:sym typeface="+mn-ea"/>
              </a:rPr>
              <a:t>Java语言平台</a:t>
            </a:r>
            <a:endParaRPr lang="zh-CN" altLang="en-US" sz="4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929198"/>
            <a:ext cx="2293110" cy="15716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l="28642" t="27234" r="52459" b="29479"/>
          <a:stretch>
            <a:fillRect/>
          </a:stretch>
        </p:blipFill>
        <p:spPr>
          <a:xfrm>
            <a:off x="6215074" y="5572140"/>
            <a:ext cx="900000" cy="8501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l="5917" t="25775" r="75183" b="28401"/>
          <a:stretch>
            <a:fillRect/>
          </a:stretch>
        </p:blipFill>
        <p:spPr>
          <a:xfrm>
            <a:off x="7572396" y="5572140"/>
            <a:ext cx="900000" cy="900000"/>
          </a:xfrm>
          <a:prstGeom prst="rect">
            <a:avLst/>
          </a:prstGeom>
        </p:spPr>
      </p:pic>
      <p:cxnSp>
        <p:nvCxnSpPr>
          <p:cNvPr id="11" name="肘形连接符 20"/>
          <p:cNvCxnSpPr>
            <a:stCxn id="7" idx="1"/>
            <a:endCxn id="4" idx="0"/>
          </p:cNvCxnSpPr>
          <p:nvPr/>
        </p:nvCxnSpPr>
        <p:spPr>
          <a:xfrm rot="10800000" flipV="1">
            <a:off x="1760034" y="986134"/>
            <a:ext cx="1168892" cy="1585609"/>
          </a:xfrm>
          <a:prstGeom prst="bent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4179091" y="2107397"/>
            <a:ext cx="135732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23"/>
          <p:cNvCxnSpPr>
            <a:stCxn id="7" idx="3"/>
            <a:endCxn id="5" idx="0"/>
          </p:cNvCxnSpPr>
          <p:nvPr/>
        </p:nvCxnSpPr>
        <p:spPr>
          <a:xfrm>
            <a:off x="6584621" y="986135"/>
            <a:ext cx="934426" cy="2157113"/>
          </a:xfrm>
          <a:prstGeom prst="bentConnector2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FQY\Desktop\jsq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4286256"/>
            <a:ext cx="1714512" cy="2203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99167 0.304444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(switch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)</a:t>
            </a:r>
            <a:endParaRPr lang="zh-CN" dirty="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执行流程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首先计算出表达式的值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其次，和</a:t>
            </a:r>
            <a:r>
              <a:rPr lang="en-US" altLang="zh-CN" sz="2300" dirty="0" smtClean="0"/>
              <a:t>case</a:t>
            </a:r>
            <a:r>
              <a:rPr lang="zh-CN" altLang="en-US" sz="2300" dirty="0" smtClean="0"/>
              <a:t>依次比较，一旦有对应的值，就会执行相应的语句，在执行的过程中，遇到</a:t>
            </a:r>
            <a:r>
              <a:rPr lang="en-US" altLang="zh-CN" sz="2300" dirty="0" smtClean="0"/>
              <a:t>break</a:t>
            </a:r>
            <a:r>
              <a:rPr lang="zh-CN" altLang="en-US" sz="2300" dirty="0" smtClean="0"/>
              <a:t>就会结束。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最后，如果所有的</a:t>
            </a:r>
            <a:r>
              <a:rPr lang="en-US" altLang="zh-CN" sz="2300" dirty="0" smtClean="0"/>
              <a:t>case</a:t>
            </a:r>
            <a:r>
              <a:rPr lang="zh-CN" altLang="en-US" sz="2300" dirty="0" smtClean="0"/>
              <a:t>都和表达式的值不匹配，就会执行</a:t>
            </a:r>
            <a:r>
              <a:rPr lang="en-US" altLang="zh-CN" sz="2300" dirty="0" smtClean="0"/>
              <a:t>default</a:t>
            </a:r>
            <a:r>
              <a:rPr lang="zh-CN" altLang="en-US" sz="2300" dirty="0" smtClean="0"/>
              <a:t>语句体部分，然后程序结束掉。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选择结构</a:t>
            </a:r>
            <a:r>
              <a:rPr lang="en-US" altLang="zh-CN" dirty="0" smtClean="0"/>
              <a:t>(switch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)</a:t>
            </a:r>
            <a:endParaRPr lang="zh-CN" dirty="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switch</a:t>
            </a:r>
            <a:r>
              <a:rPr lang="zh-CN" altLang="en-US" sz="2800" dirty="0" smtClean="0"/>
              <a:t>语句执行流程图</a:t>
            </a:r>
            <a:endParaRPr lang="en-US" altLang="zh-CN" sz="2800" dirty="0" smtClean="0"/>
          </a:p>
        </p:txBody>
      </p:sp>
      <p:pic>
        <p:nvPicPr>
          <p:cNvPr id="4" name="Picture 5" descr="C:\Documents and Settings\Administrator\桌面\swit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071678"/>
            <a:ext cx="5857916" cy="438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循环结构</a:t>
            </a:r>
            <a:endParaRPr lang="zh-CN" altLang="zh-CN" dirty="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循环语句可以在满足循环条件的情况下，反复执行某一段代码，这段被重复执行的代码被称为循环体语句，当反复执行这个循环体时，需要在合适的时候把循环判断条件修改为</a:t>
            </a:r>
            <a:r>
              <a:rPr lang="en-US" altLang="zh-CN" sz="2800" dirty="0" smtClean="0"/>
              <a:t>false</a:t>
            </a:r>
            <a:r>
              <a:rPr lang="zh-CN" altLang="en-US" sz="2800" dirty="0" smtClean="0"/>
              <a:t>，从而结束循环，否则循环将一直执行下去，形成死循环。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循环结构</a:t>
            </a:r>
            <a:endParaRPr lang="zh-CN" dirty="0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循环语句的组成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300" dirty="0" smtClean="0"/>
              <a:t>初始化语句：</a:t>
            </a:r>
            <a:endParaRPr lang="en-US" altLang="zh-CN" sz="2300" dirty="0" smtClean="0"/>
          </a:p>
          <a:p>
            <a:pPr lvl="2" eaLnBrk="1" hangingPunct="1"/>
            <a:r>
              <a:rPr lang="zh-CN" altLang="en-US" sz="1900" dirty="0" smtClean="0"/>
              <a:t>一条或者多条语句，这些语句完成一些初始化操作。</a:t>
            </a:r>
            <a:endParaRPr lang="en-US" altLang="zh-CN" sz="1900" dirty="0" smtClean="0"/>
          </a:p>
          <a:p>
            <a:pPr lvl="1" eaLnBrk="1" hangingPunct="1"/>
            <a:r>
              <a:rPr lang="zh-CN" altLang="en-US" sz="2300" dirty="0" smtClean="0"/>
              <a:t>判断条件语句：</a:t>
            </a:r>
            <a:endParaRPr lang="en-US" altLang="zh-CN" sz="2300" dirty="0" smtClean="0"/>
          </a:p>
          <a:p>
            <a:pPr lvl="2" eaLnBrk="1" hangingPunct="1"/>
            <a:r>
              <a:rPr lang="zh-CN" altLang="en-US" sz="1900" dirty="0" smtClean="0"/>
              <a:t>这是一个</a:t>
            </a:r>
            <a:r>
              <a:rPr lang="en-US" altLang="zh-CN" sz="1900" dirty="0" err="1" smtClean="0"/>
              <a:t>boolean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表达式，这个表达式能决定是否执行循环体。</a:t>
            </a:r>
            <a:endParaRPr lang="en-US" altLang="zh-CN" sz="1900" dirty="0" smtClean="0"/>
          </a:p>
          <a:p>
            <a:pPr lvl="1" eaLnBrk="1" hangingPunct="1"/>
            <a:r>
              <a:rPr lang="zh-CN" altLang="en-US" sz="2300" dirty="0" smtClean="0"/>
              <a:t>循环体语句：</a:t>
            </a:r>
            <a:endParaRPr lang="en-US" altLang="zh-CN" sz="2300" dirty="0" smtClean="0"/>
          </a:p>
          <a:p>
            <a:pPr lvl="2" eaLnBrk="1" hangingPunct="1"/>
            <a:r>
              <a:rPr lang="zh-CN" altLang="en-US" sz="1900" dirty="0" smtClean="0"/>
              <a:t>这个部分是循环体语句，也就是我们要多次做的事情。</a:t>
            </a:r>
            <a:endParaRPr lang="en-US" altLang="zh-CN" sz="1900" dirty="0" smtClean="0"/>
          </a:p>
          <a:p>
            <a:pPr lvl="1" eaLnBrk="1" hangingPunct="1"/>
            <a:r>
              <a:rPr lang="zh-CN" altLang="en-US" sz="2300" dirty="0" smtClean="0"/>
              <a:t>控制条件语句：</a:t>
            </a:r>
            <a:endParaRPr lang="en-US" altLang="zh-CN" sz="2300" dirty="0" smtClean="0"/>
          </a:p>
          <a:p>
            <a:pPr lvl="2" eaLnBrk="1" hangingPunct="1"/>
            <a:r>
              <a:rPr lang="zh-CN" altLang="en-US" sz="1900" dirty="0" smtClean="0"/>
              <a:t>这个部分在一次循环体结束后，下一次循环判断条件执行前执行。通过用于控制循环条件中的变量，使得循环在合适的时候结束。</a:t>
            </a:r>
            <a:endParaRPr lang="en-US" altLang="zh-CN" sz="1900" dirty="0" smtClean="0"/>
          </a:p>
          <a:p>
            <a:pPr eaLnBrk="1" hangingPunct="1"/>
            <a:endParaRPr lang="en-US" altLang="zh-CN" sz="2800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循环结构</a:t>
            </a:r>
            <a:r>
              <a:rPr lang="en-US" altLang="zh-CN" dirty="0" smtClean="0"/>
              <a:t>(for</a:t>
            </a:r>
            <a:r>
              <a:rPr lang="zh-CN" altLang="en-US" dirty="0" smtClean="0"/>
              <a:t>循环语句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for</a:t>
            </a:r>
            <a:r>
              <a:rPr lang="zh-CN" altLang="en-US" sz="2800" dirty="0" smtClean="0"/>
              <a:t>循环语句格式：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300" dirty="0" smtClean="0"/>
              <a:t>for(</a:t>
            </a:r>
            <a:r>
              <a:rPr lang="zh-CN" altLang="en-US" sz="2300" dirty="0" smtClean="0"/>
              <a:t>初始化语句</a:t>
            </a:r>
            <a:r>
              <a:rPr lang="en-US" altLang="zh-CN" sz="2300" dirty="0" smtClean="0"/>
              <a:t>;</a:t>
            </a:r>
            <a:r>
              <a:rPr lang="zh-CN" altLang="en-US" sz="2300" dirty="0" smtClean="0"/>
              <a:t>判断条件语句</a:t>
            </a:r>
            <a:r>
              <a:rPr lang="en-US" altLang="zh-CN" sz="2300" dirty="0" smtClean="0"/>
              <a:t>;</a:t>
            </a:r>
            <a:r>
              <a:rPr lang="zh-CN" altLang="en-US" sz="2300" dirty="0" smtClean="0"/>
              <a:t>控制条件语句</a:t>
            </a:r>
            <a:r>
              <a:rPr lang="en-US" altLang="zh-CN" sz="2300" dirty="0" smtClean="0"/>
              <a:t>) {</a:t>
            </a:r>
          </a:p>
          <a:p>
            <a:pPr lvl="1" eaLnBrk="1" hangingPunct="1">
              <a:buFontTx/>
              <a:buNone/>
            </a:pPr>
            <a:r>
              <a:rPr lang="zh-CN" altLang="en-US" sz="2300" dirty="0" smtClean="0"/>
              <a:t>         循环体语句</a:t>
            </a:r>
            <a:r>
              <a:rPr lang="en-US" altLang="zh-CN" sz="2300" dirty="0" smtClean="0"/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z="2300" dirty="0" smtClean="0"/>
              <a:t>    }</a:t>
            </a:r>
          </a:p>
          <a:p>
            <a:pPr lvl="1" eaLnBrk="1" hangingPunct="1"/>
            <a:r>
              <a:rPr lang="zh-CN" altLang="en-US" sz="2300" dirty="0" smtClean="0"/>
              <a:t>执行流程</a:t>
            </a:r>
            <a:endParaRPr lang="en-US" altLang="zh-CN" sz="2300" dirty="0" smtClean="0"/>
          </a:p>
          <a:p>
            <a:pPr lvl="2" eaLnBrk="1" hangingPunct="1"/>
            <a:r>
              <a:rPr lang="en-US" altLang="zh-CN" sz="1900" dirty="0" smtClean="0"/>
              <a:t>A:</a:t>
            </a:r>
            <a:r>
              <a:rPr lang="zh-CN" altLang="en-US" sz="1900" dirty="0" smtClean="0"/>
              <a:t>执行初始化语句</a:t>
            </a:r>
            <a:endParaRPr lang="en-US" altLang="zh-CN" sz="1900" dirty="0" smtClean="0"/>
          </a:p>
          <a:p>
            <a:pPr lvl="2" eaLnBrk="1" hangingPunct="1"/>
            <a:r>
              <a:rPr lang="en-US" altLang="zh-CN" sz="1900" dirty="0" smtClean="0"/>
              <a:t>B:</a:t>
            </a:r>
            <a:r>
              <a:rPr lang="zh-CN" altLang="en-US" sz="1900" dirty="0" smtClean="0"/>
              <a:t>执行判断条件语句，看其结果是</a:t>
            </a:r>
            <a:r>
              <a:rPr lang="en-US" altLang="zh-CN" sz="1900" dirty="0" smtClean="0"/>
              <a:t>true</a:t>
            </a:r>
            <a:r>
              <a:rPr lang="zh-CN" altLang="en-US" sz="1900" dirty="0" smtClean="0"/>
              <a:t>还是</a:t>
            </a:r>
            <a:r>
              <a:rPr lang="en-US" altLang="zh-CN" sz="1900" dirty="0" smtClean="0"/>
              <a:t>false</a:t>
            </a:r>
          </a:p>
          <a:p>
            <a:pPr lvl="3" eaLnBrk="1" hangingPunct="1"/>
            <a:r>
              <a:rPr lang="zh-CN" altLang="en-US" sz="1500" dirty="0" smtClean="0"/>
              <a:t>如果是</a:t>
            </a:r>
            <a:r>
              <a:rPr lang="en-US" altLang="zh-CN" sz="1500" dirty="0" smtClean="0"/>
              <a:t>false</a:t>
            </a:r>
            <a:r>
              <a:rPr lang="zh-CN" altLang="en-US" sz="1500" dirty="0" smtClean="0"/>
              <a:t>，循环结束。</a:t>
            </a:r>
            <a:endParaRPr lang="en-US" altLang="zh-CN" sz="1500" dirty="0" smtClean="0"/>
          </a:p>
          <a:p>
            <a:pPr lvl="3" eaLnBrk="1" hangingPunct="1"/>
            <a:r>
              <a:rPr lang="zh-CN" altLang="en-US" sz="1500" dirty="0" smtClean="0"/>
              <a:t>如果是</a:t>
            </a:r>
            <a:r>
              <a:rPr lang="en-US" altLang="zh-CN" sz="1500" dirty="0" smtClean="0"/>
              <a:t>true</a:t>
            </a:r>
            <a:r>
              <a:rPr lang="zh-CN" altLang="en-US" sz="1500" dirty="0" smtClean="0"/>
              <a:t>，继续执行。</a:t>
            </a:r>
            <a:endParaRPr lang="en-US" altLang="zh-CN" sz="1500" dirty="0" smtClean="0"/>
          </a:p>
          <a:p>
            <a:pPr lvl="2" eaLnBrk="1" hangingPunct="1"/>
            <a:r>
              <a:rPr lang="en-US" altLang="zh-CN" sz="1900" dirty="0" smtClean="0"/>
              <a:t>C:</a:t>
            </a:r>
            <a:r>
              <a:rPr lang="zh-CN" altLang="en-US" sz="1900" dirty="0" smtClean="0"/>
              <a:t>执行循环体语句</a:t>
            </a:r>
            <a:endParaRPr lang="en-US" altLang="zh-CN" sz="1900" dirty="0" smtClean="0"/>
          </a:p>
          <a:p>
            <a:pPr lvl="2" eaLnBrk="1" hangingPunct="1"/>
            <a:r>
              <a:rPr lang="en-US" altLang="zh-CN" sz="1900" dirty="0" smtClean="0"/>
              <a:t>D:</a:t>
            </a:r>
            <a:r>
              <a:rPr lang="zh-CN" altLang="en-US" sz="1900" dirty="0" smtClean="0"/>
              <a:t>执行控制条件语句</a:t>
            </a:r>
            <a:endParaRPr lang="en-US" altLang="zh-CN" sz="1900" dirty="0" smtClean="0"/>
          </a:p>
          <a:p>
            <a:pPr lvl="2" eaLnBrk="1" hangingPunct="1"/>
            <a:r>
              <a:rPr lang="en-US" altLang="zh-CN" sz="1900" dirty="0" smtClean="0"/>
              <a:t>E:</a:t>
            </a:r>
            <a:r>
              <a:rPr lang="zh-CN" altLang="en-US" sz="1900" dirty="0" smtClean="0"/>
              <a:t>回到</a:t>
            </a:r>
            <a:r>
              <a:rPr lang="en-US" altLang="zh-CN" sz="1900" dirty="0" smtClean="0"/>
              <a:t>B</a:t>
            </a:r>
            <a:r>
              <a:rPr lang="zh-CN" altLang="en-US" sz="1900" dirty="0" smtClean="0"/>
              <a:t>继续</a:t>
            </a:r>
            <a:endParaRPr lang="en-US" altLang="zh-CN" sz="1900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循环结构</a:t>
            </a:r>
            <a:r>
              <a:rPr lang="en-US" altLang="zh-CN" dirty="0" smtClean="0"/>
              <a:t>(for</a:t>
            </a:r>
            <a:r>
              <a:rPr lang="zh-CN" altLang="en-US" dirty="0" smtClean="0"/>
              <a:t>循环语句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for</a:t>
            </a:r>
            <a:r>
              <a:rPr lang="zh-CN" altLang="en-US" sz="2800" smtClean="0"/>
              <a:t>循环语句图</a:t>
            </a:r>
            <a:endParaRPr lang="en-US" altLang="zh-CN" sz="1900" smtClean="0"/>
          </a:p>
        </p:txBody>
      </p:sp>
      <p:pic>
        <p:nvPicPr>
          <p:cNvPr id="81925" name="Picture 5" descr="C:\Documents and Settings\Administrator\桌面\f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2000250"/>
            <a:ext cx="3571875" cy="41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循环结构</a:t>
            </a:r>
            <a:r>
              <a:rPr lang="en-US" altLang="zh-CN" dirty="0" smtClean="0"/>
              <a:t>(for</a:t>
            </a:r>
            <a:r>
              <a:rPr lang="zh-CN" altLang="en-US" dirty="0" smtClean="0"/>
              <a:t>循环练习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获取数据</a:t>
            </a:r>
            <a:r>
              <a:rPr lang="en-US" altLang="zh-CN" sz="2800" dirty="0" smtClean="0"/>
              <a:t>1-5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5-1</a:t>
            </a:r>
          </a:p>
          <a:p>
            <a:pPr eaLnBrk="1" hangingPunct="1"/>
            <a:r>
              <a:rPr lang="zh-CN" altLang="en-US" sz="2800" dirty="0" smtClean="0"/>
              <a:t>求出</a:t>
            </a:r>
            <a:r>
              <a:rPr lang="en-US" altLang="zh-CN" sz="2800" dirty="0" smtClean="0"/>
              <a:t>1-5</a:t>
            </a:r>
            <a:r>
              <a:rPr lang="zh-CN" altLang="en-US" sz="2800" dirty="0" smtClean="0"/>
              <a:t>之间数据之和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求出</a:t>
            </a:r>
            <a:r>
              <a:rPr lang="en-US" altLang="zh-CN" sz="2800" dirty="0" smtClean="0"/>
              <a:t>1-100</a:t>
            </a:r>
            <a:r>
              <a:rPr lang="zh-CN" altLang="en-US" sz="2800" dirty="0" smtClean="0"/>
              <a:t>之间偶数和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自己练习 求出</a:t>
            </a:r>
            <a:r>
              <a:rPr lang="en-US" altLang="zh-CN" sz="2400" dirty="0" smtClean="0"/>
              <a:t>1-100</a:t>
            </a:r>
            <a:r>
              <a:rPr lang="zh-CN" altLang="en-US" sz="2400" dirty="0" smtClean="0"/>
              <a:t>之间奇数和 </a:t>
            </a:r>
            <a:endParaRPr lang="en-US" altLang="zh-CN" sz="2400" dirty="0" smtClean="0"/>
          </a:p>
          <a:p>
            <a:pPr eaLnBrk="1" hangingPunct="1"/>
            <a:r>
              <a:rPr lang="zh-CN" altLang="en-US" sz="2800" dirty="0" smtClean="0"/>
              <a:t>在控制台输出所有的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水仙花数</a:t>
            </a:r>
            <a:r>
              <a:rPr lang="en-US" altLang="zh-CN" sz="2800" dirty="0" smtClean="0"/>
              <a:t>”</a:t>
            </a:r>
          </a:p>
          <a:p>
            <a:pPr eaLnBrk="1" hangingPunct="1"/>
            <a:r>
              <a:rPr lang="zh-CN" altLang="en-US" sz="2800" dirty="0" smtClean="0"/>
              <a:t>统计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水仙花数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共有多少个</a:t>
            </a:r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300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循环结构</a:t>
            </a:r>
            <a:r>
              <a:rPr lang="en-US" altLang="zh-CN" dirty="0" smtClean="0"/>
              <a:t>(while</a:t>
            </a:r>
            <a:r>
              <a:rPr lang="zh-CN" altLang="en-US" dirty="0" smtClean="0"/>
              <a:t>循环语句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while</a:t>
            </a:r>
            <a:r>
              <a:rPr lang="zh-CN" altLang="en-US" sz="2800" dirty="0" smtClean="0"/>
              <a:t>循环语句格式：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300" dirty="0" smtClean="0"/>
              <a:t>基本格式</a:t>
            </a:r>
            <a:endParaRPr lang="en-US" altLang="zh-CN" sz="2300" dirty="0" smtClean="0"/>
          </a:p>
          <a:p>
            <a:pPr lvl="2" eaLnBrk="1" hangingPunct="1">
              <a:buFontTx/>
              <a:buNone/>
            </a:pPr>
            <a:r>
              <a:rPr lang="en-US" altLang="zh-CN" sz="1900" dirty="0" smtClean="0"/>
              <a:t>   while(</a:t>
            </a:r>
            <a:r>
              <a:rPr lang="zh-CN" altLang="en-US" sz="1900" dirty="0" smtClean="0"/>
              <a:t>判断条件语句</a:t>
            </a:r>
            <a:r>
              <a:rPr lang="en-US" altLang="zh-CN" sz="1900" dirty="0" smtClean="0"/>
              <a:t>) {</a:t>
            </a:r>
          </a:p>
          <a:p>
            <a:pPr lvl="2" eaLnBrk="1" hangingPunct="1">
              <a:buFontTx/>
              <a:buNone/>
            </a:pPr>
            <a:r>
              <a:rPr lang="zh-CN" altLang="en-US" sz="1900" dirty="0" smtClean="0"/>
              <a:t>         循环体语句</a:t>
            </a:r>
            <a:r>
              <a:rPr lang="en-US" altLang="zh-CN" sz="1900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 smtClean="0"/>
              <a:t>   }</a:t>
            </a:r>
          </a:p>
          <a:p>
            <a:pPr lvl="1" eaLnBrk="1" hangingPunct="1"/>
            <a:r>
              <a:rPr lang="zh-CN" altLang="en-US" sz="2300" dirty="0" smtClean="0"/>
              <a:t>改版格式</a:t>
            </a:r>
            <a:endParaRPr lang="en-US" altLang="zh-CN" sz="2300" dirty="0" smtClean="0"/>
          </a:p>
          <a:p>
            <a:pPr lvl="2" eaLnBrk="1" hangingPunct="1">
              <a:buFontTx/>
              <a:buNone/>
            </a:pPr>
            <a:r>
              <a:rPr lang="zh-CN" altLang="en-US" sz="1900" dirty="0" smtClean="0"/>
              <a:t>   初始化语句</a:t>
            </a:r>
            <a:r>
              <a:rPr lang="en-US" altLang="zh-CN" sz="1900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 smtClean="0"/>
              <a:t>   while(</a:t>
            </a:r>
            <a:r>
              <a:rPr lang="zh-CN" altLang="en-US" sz="1900" dirty="0" smtClean="0"/>
              <a:t>判断条件语句</a:t>
            </a:r>
            <a:r>
              <a:rPr lang="en-US" altLang="zh-CN" sz="1900" dirty="0" smtClean="0"/>
              <a:t>) {</a:t>
            </a:r>
          </a:p>
          <a:p>
            <a:pPr lvl="2" eaLnBrk="1" hangingPunct="1">
              <a:buFontTx/>
              <a:buNone/>
            </a:pPr>
            <a:r>
              <a:rPr lang="zh-CN" altLang="en-US" sz="1900" dirty="0" smtClean="0"/>
              <a:t>         循环体语句</a:t>
            </a:r>
            <a:r>
              <a:rPr lang="en-US" altLang="zh-CN" sz="1900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 smtClean="0"/>
              <a:t>         </a:t>
            </a:r>
            <a:r>
              <a:rPr lang="zh-CN" altLang="en-US" sz="1900" dirty="0" smtClean="0"/>
              <a:t>控制条件语句</a:t>
            </a:r>
            <a:r>
              <a:rPr lang="en-US" altLang="zh-CN" sz="1900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 smtClean="0"/>
              <a:t>    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循环结构</a:t>
            </a:r>
            <a:r>
              <a:rPr lang="en-US" altLang="zh-CN" dirty="0" smtClean="0"/>
              <a:t>(while</a:t>
            </a:r>
            <a:r>
              <a:rPr lang="zh-CN" altLang="en-US" dirty="0" smtClean="0"/>
              <a:t>循环语句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while</a:t>
            </a:r>
            <a:r>
              <a:rPr lang="zh-CN" altLang="en-US" sz="2800" dirty="0" smtClean="0"/>
              <a:t>循环语句执行流程图</a:t>
            </a:r>
            <a:endParaRPr lang="en-US" altLang="zh-CN" sz="1900" dirty="0" smtClean="0"/>
          </a:p>
        </p:txBody>
      </p:sp>
      <p:pic>
        <p:nvPicPr>
          <p:cNvPr id="87045" name="Picture 5" descr="C:\Documents and Settings\Administrator\桌面\f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0613" y="1928813"/>
            <a:ext cx="352901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循环结构</a:t>
            </a:r>
            <a:r>
              <a:rPr lang="en-US" altLang="zh-CN" dirty="0" smtClean="0"/>
              <a:t>(do…while</a:t>
            </a:r>
            <a:r>
              <a:rPr lang="zh-CN" altLang="en-US" dirty="0" smtClean="0"/>
              <a:t>循环语句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do…while</a:t>
            </a:r>
            <a:r>
              <a:rPr lang="zh-CN" altLang="en-US" sz="2800" dirty="0" smtClean="0"/>
              <a:t>循环语句格式：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基本格式</a:t>
            </a:r>
            <a:endParaRPr lang="en-US" altLang="zh-CN" sz="2300" dirty="0" smtClean="0"/>
          </a:p>
          <a:p>
            <a:pPr lvl="2">
              <a:buNone/>
            </a:pPr>
            <a:r>
              <a:rPr lang="en-US" altLang="zh-CN" sz="1900" dirty="0" smtClean="0"/>
              <a:t>   do {</a:t>
            </a:r>
          </a:p>
          <a:p>
            <a:pPr lvl="2">
              <a:buNone/>
            </a:pPr>
            <a:r>
              <a:rPr lang="zh-CN" altLang="en-US" sz="1900" dirty="0" smtClean="0"/>
              <a:t>         循环体语句</a:t>
            </a:r>
            <a:r>
              <a:rPr lang="en-US" altLang="zh-CN" sz="1900" dirty="0" smtClean="0"/>
              <a:t>;</a:t>
            </a:r>
          </a:p>
          <a:p>
            <a:pPr lvl="2">
              <a:buNone/>
            </a:pPr>
            <a:r>
              <a:rPr lang="en-US" altLang="zh-CN" sz="1900" dirty="0" smtClean="0"/>
              <a:t>   }while((</a:t>
            </a:r>
            <a:r>
              <a:rPr lang="zh-CN" altLang="en-US" sz="1900" dirty="0" smtClean="0"/>
              <a:t>判断条件语句</a:t>
            </a:r>
            <a:r>
              <a:rPr lang="en-US" altLang="zh-CN" sz="1900" dirty="0" smtClean="0"/>
              <a:t>);</a:t>
            </a:r>
          </a:p>
          <a:p>
            <a:pPr lvl="1"/>
            <a:r>
              <a:rPr lang="zh-CN" altLang="en-US" sz="2300" dirty="0" smtClean="0"/>
              <a:t>改版格式</a:t>
            </a:r>
            <a:endParaRPr lang="en-US" altLang="zh-CN" sz="2300" dirty="0" smtClean="0"/>
          </a:p>
          <a:p>
            <a:pPr lvl="2">
              <a:buNone/>
            </a:pPr>
            <a:r>
              <a:rPr lang="zh-CN" altLang="en-US" sz="1900" dirty="0" smtClean="0"/>
              <a:t>   初始化语句</a:t>
            </a:r>
            <a:r>
              <a:rPr lang="en-US" altLang="zh-CN" sz="1900" dirty="0" smtClean="0"/>
              <a:t>;</a:t>
            </a:r>
          </a:p>
          <a:p>
            <a:pPr lvl="2">
              <a:buNone/>
            </a:pPr>
            <a:r>
              <a:rPr lang="en-US" altLang="zh-CN" sz="1900" dirty="0" smtClean="0"/>
              <a:t>   do {</a:t>
            </a:r>
          </a:p>
          <a:p>
            <a:pPr lvl="2">
              <a:buNone/>
            </a:pPr>
            <a:r>
              <a:rPr lang="zh-CN" altLang="en-US" sz="1900" dirty="0" smtClean="0"/>
              <a:t>         循环体语句</a:t>
            </a:r>
            <a:r>
              <a:rPr lang="en-US" altLang="zh-CN" sz="1900" dirty="0" smtClean="0"/>
              <a:t>;</a:t>
            </a:r>
          </a:p>
          <a:p>
            <a:pPr lvl="2">
              <a:buNone/>
            </a:pPr>
            <a:r>
              <a:rPr lang="en-US" altLang="zh-CN" sz="1900" dirty="0" smtClean="0"/>
              <a:t>         </a:t>
            </a:r>
            <a:r>
              <a:rPr lang="zh-CN" altLang="en-US" sz="1900" dirty="0" smtClean="0"/>
              <a:t>控制条件语句</a:t>
            </a:r>
            <a:r>
              <a:rPr lang="en-US" altLang="zh-CN" sz="1900" dirty="0" smtClean="0"/>
              <a:t>;</a:t>
            </a:r>
          </a:p>
          <a:p>
            <a:pPr lvl="2">
              <a:buNone/>
            </a:pPr>
            <a:r>
              <a:rPr lang="en-US" altLang="zh-CN" sz="1900" dirty="0" smtClean="0"/>
              <a:t>    } while((</a:t>
            </a:r>
            <a:r>
              <a:rPr lang="zh-CN" altLang="en-US" sz="1900" dirty="0" smtClean="0"/>
              <a:t>判断条件语句</a:t>
            </a:r>
            <a:r>
              <a:rPr lang="en-US" altLang="zh-CN" sz="1900" dirty="0" smtClean="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语言跨平台原理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平台：指的是操作系统</a:t>
            </a:r>
            <a:r>
              <a:rPr lang="en-US" altLang="zh-CN" sz="2400" dirty="0" smtClean="0"/>
              <a:t>(</a:t>
            </a:r>
            <a:r>
              <a:rPr lang="en-US" sz="2400" dirty="0" smtClean="0"/>
              <a:t>Windows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Linux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Mac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zh-CN" altLang="en-US" sz="2400" dirty="0" smtClean="0"/>
              <a:t>跨平台：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程序可以在任意操作系统上运行，一次编写到处运行</a:t>
            </a:r>
          </a:p>
          <a:p>
            <a:r>
              <a:rPr lang="zh-CN" altLang="en-US" sz="2400" dirty="0" smtClean="0"/>
              <a:t>原理：实现跨平台需要依赖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的虚拟机</a:t>
            </a:r>
            <a:r>
              <a:rPr lang="en-US" sz="2400" dirty="0" smtClean="0"/>
              <a:t> JVM 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Java Virtual Machine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857224" y="3571876"/>
            <a:ext cx="7632700" cy="2806700"/>
            <a:chOff x="0" y="0"/>
            <a:chExt cx="11791" cy="5329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0" y="2723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r>
                <a:rPr lang="zh-CN" altLang="en-US" dirty="0"/>
                <a:t>Windows系统</a:t>
              </a:r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4081" y="2721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Linux系统</a:t>
              </a: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8277" y="2721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r>
                <a:rPr lang="zh-CN" altLang="en-US" dirty="0"/>
                <a:t>MAC系统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308" y="0"/>
              <a:ext cx="3289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Java程序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566" y="2948"/>
              <a:ext cx="2494" cy="14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win版的JVM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4527" y="2901"/>
              <a:ext cx="2494" cy="14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lin版的JVM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8844" y="2835"/>
              <a:ext cx="2494" cy="14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mac版的JVM</a:t>
              </a: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1926" y="1474"/>
              <a:ext cx="2949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5895" y="1474"/>
              <a:ext cx="1" cy="1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916" y="1474"/>
              <a:ext cx="3062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循环结构</a:t>
            </a:r>
            <a:r>
              <a:rPr lang="en-US" altLang="zh-CN" dirty="0" smtClean="0"/>
              <a:t>(do…while</a:t>
            </a:r>
            <a:r>
              <a:rPr lang="zh-CN" altLang="en-US" dirty="0" smtClean="0"/>
              <a:t>循环语句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do…while</a:t>
            </a:r>
            <a:r>
              <a:rPr lang="zh-CN" altLang="en-US" sz="2800" dirty="0" smtClean="0"/>
              <a:t>循环语句执行流程图</a:t>
            </a:r>
            <a:endParaRPr lang="en-US" altLang="zh-CN" sz="1900" dirty="0" smtClean="0"/>
          </a:p>
        </p:txBody>
      </p:sp>
      <p:pic>
        <p:nvPicPr>
          <p:cNvPr id="4" name="Picture 5" descr="C:\Documents and Settings\Administrator\桌面\f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857364"/>
            <a:ext cx="308610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三种循环的区别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虽然可以完成同样的功能，但是还是有小区别：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do…while</a:t>
            </a:r>
            <a:r>
              <a:rPr lang="zh-CN" altLang="en-US" sz="2400" dirty="0" smtClean="0"/>
              <a:t>循环至少会执行一次循环体。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循环和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循环只有在条件成立的时候才会去执行循环体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循环语句和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循环语句的小区别：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使用区别：控制条件语句所控制的那个变量，在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循环结束后，就不能再被访问到了，而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循环结束还可以继续使用，如果你想继续使用，就用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，否则推荐使用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。原因是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循环结束，该变量就从内存中消失，能够提高内存的使用效率。</a:t>
            </a:r>
            <a:endParaRPr lang="en-US" altLang="zh-CN" sz="2400" dirty="0" smtClean="0"/>
          </a:p>
          <a:p>
            <a:pPr lvl="1"/>
            <a:endParaRPr lang="en-US" altLang="zh-CN" sz="2300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跳转控制语句</a:t>
            </a:r>
            <a:endParaRPr lang="zh-CN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我想让循环在某一步的时候结束或者跳过某些数据不要，现在就做不了这件事情。为了弥补这个缺陷，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就提供了</a:t>
            </a:r>
            <a:r>
              <a:rPr lang="en-US" altLang="zh-CN" sz="2800" dirty="0" smtClean="0"/>
              <a:t>break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continue</a:t>
            </a:r>
            <a:r>
              <a:rPr lang="zh-CN" altLang="en-US" sz="2800" dirty="0" smtClean="0"/>
              <a:t>来实现控制语句的中断和跳转。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break </a:t>
            </a:r>
            <a:r>
              <a:rPr lang="zh-CN" altLang="en-US" sz="2800" dirty="0" smtClean="0"/>
              <a:t>中断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continue </a:t>
            </a:r>
            <a:r>
              <a:rPr lang="zh-CN" altLang="en-US" sz="2800" dirty="0" smtClean="0"/>
              <a:t>继续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跳转控制语句</a:t>
            </a:r>
            <a:r>
              <a:rPr lang="en-US" altLang="zh-CN" dirty="0" smtClean="0"/>
              <a:t>(break)</a:t>
            </a:r>
            <a:endParaRPr lang="zh-CN" altLang="zh-CN" dirty="0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break</a:t>
            </a:r>
            <a:r>
              <a:rPr lang="zh-CN" altLang="en-US" sz="2800" dirty="0" smtClean="0"/>
              <a:t>的使用场景：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在选择结构</a:t>
            </a:r>
            <a:r>
              <a:rPr lang="en-US" altLang="zh-CN" sz="2300" dirty="0" smtClean="0"/>
              <a:t>switch</a:t>
            </a:r>
            <a:r>
              <a:rPr lang="zh-CN" altLang="en-US" sz="2300" dirty="0" smtClean="0"/>
              <a:t>语句中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在循环语句中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离开使用场景的存在是没有意义的</a:t>
            </a:r>
            <a:endParaRPr lang="en-US" altLang="zh-CN" sz="2300" dirty="0" smtClean="0"/>
          </a:p>
          <a:p>
            <a:r>
              <a:rPr lang="en-US" altLang="zh-CN" sz="2800" dirty="0" smtClean="0"/>
              <a:t>break</a:t>
            </a:r>
            <a:r>
              <a:rPr lang="zh-CN" altLang="en-US" sz="2800" dirty="0" smtClean="0"/>
              <a:t>的作用：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跳出单层循环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跳转控制语句</a:t>
            </a:r>
            <a:r>
              <a:rPr lang="en-US" altLang="zh-CN" dirty="0" smtClean="0"/>
              <a:t>(continue)</a:t>
            </a:r>
            <a:endParaRPr lang="zh-CN" altLang="zh-CN" dirty="0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continue</a:t>
            </a:r>
            <a:r>
              <a:rPr lang="zh-CN" altLang="en-US" sz="2800" dirty="0" smtClean="0"/>
              <a:t>的使用场景：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在循环语句中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离开使用场景的存在是没有意义的</a:t>
            </a:r>
            <a:endParaRPr lang="en-US" altLang="zh-CN" sz="2300" dirty="0" smtClean="0"/>
          </a:p>
          <a:p>
            <a:r>
              <a:rPr lang="en-US" altLang="zh-CN" sz="2800" dirty="0" smtClean="0"/>
              <a:t>continue</a:t>
            </a:r>
            <a:r>
              <a:rPr lang="zh-CN" altLang="en-US" sz="2800" dirty="0" smtClean="0"/>
              <a:t>的作用：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单层循环对比</a:t>
            </a:r>
            <a:r>
              <a:rPr lang="en-US" altLang="zh-CN" sz="2300" dirty="0" smtClean="0"/>
              <a:t>break</a:t>
            </a:r>
            <a:r>
              <a:rPr lang="zh-CN" altLang="en-US" sz="2300" dirty="0" smtClean="0"/>
              <a:t>，然后总结两个的区别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break  </a:t>
            </a:r>
            <a:r>
              <a:rPr lang="zh-CN" altLang="en-US" sz="1900" dirty="0" smtClean="0"/>
              <a:t>退出当前循环</a:t>
            </a:r>
            <a:endParaRPr lang="en-US" altLang="zh-CN" sz="1900" dirty="0" smtClean="0"/>
          </a:p>
          <a:p>
            <a:pPr lvl="2"/>
            <a:r>
              <a:rPr lang="en-US" altLang="zh-CN" sz="1900" dirty="0" smtClean="0"/>
              <a:t>continue  </a:t>
            </a:r>
            <a:r>
              <a:rPr lang="zh-CN" altLang="en-US" sz="1900" dirty="0" smtClean="0"/>
              <a:t>退出本次循环</a:t>
            </a:r>
            <a:endParaRPr lang="en-US" altLang="zh-CN" sz="1900" dirty="0" smtClean="0"/>
          </a:p>
          <a:p>
            <a:pPr lvl="1"/>
            <a:r>
              <a:rPr lang="zh-CN" altLang="en-US" sz="2300" dirty="0" smtClean="0"/>
              <a:t>做一个练习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随机数</a:t>
            </a:r>
            <a:r>
              <a:rPr lang="en-US" altLang="zh-CN" dirty="0" smtClean="0"/>
              <a:t>(Random)</a:t>
            </a:r>
            <a:endParaRPr lang="zh-CN" altLang="zh-CN" dirty="0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作用：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用于产生一个随机数</a:t>
            </a:r>
            <a:endParaRPr lang="en-US" altLang="zh-CN" sz="2400" dirty="0" smtClean="0"/>
          </a:p>
          <a:p>
            <a:r>
              <a:rPr lang="zh-CN" altLang="en-US" sz="2300" dirty="0" smtClean="0"/>
              <a:t>使用步骤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和</a:t>
            </a:r>
            <a:r>
              <a:rPr lang="en-US" altLang="zh-CN" sz="2300" dirty="0" smtClean="0"/>
              <a:t>Scanner</a:t>
            </a:r>
            <a:r>
              <a:rPr lang="zh-CN" altLang="en-US" sz="2300" dirty="0" smtClean="0"/>
              <a:t>类似</a:t>
            </a:r>
            <a:r>
              <a:rPr lang="en-US" altLang="zh-CN" sz="2300" dirty="0" smtClean="0"/>
              <a:t>)</a:t>
            </a:r>
          </a:p>
          <a:p>
            <a:pPr lvl="1"/>
            <a:r>
              <a:rPr lang="zh-CN" altLang="en-US" sz="2300" dirty="0" smtClean="0"/>
              <a:t>导包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import </a:t>
            </a:r>
            <a:r>
              <a:rPr lang="en-US" altLang="zh-CN" sz="1900" dirty="0" err="1" smtClean="0"/>
              <a:t>java.util.Random</a:t>
            </a:r>
            <a:r>
              <a:rPr lang="en-US" altLang="zh-CN" sz="1900" dirty="0" smtClean="0"/>
              <a:t>;</a:t>
            </a:r>
          </a:p>
          <a:p>
            <a:pPr lvl="1"/>
            <a:r>
              <a:rPr lang="zh-CN" altLang="en-US" sz="2300" dirty="0" smtClean="0"/>
              <a:t>创建对象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Random r = new Random()</a:t>
            </a:r>
          </a:p>
          <a:p>
            <a:pPr lvl="1"/>
            <a:r>
              <a:rPr lang="zh-CN" altLang="en-US" sz="2300" dirty="0" smtClean="0"/>
              <a:t>获取随机数</a:t>
            </a:r>
            <a:endParaRPr lang="en-US" altLang="zh-CN" sz="2300" dirty="0" smtClean="0"/>
          </a:p>
          <a:p>
            <a:pPr lvl="2"/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number = </a:t>
            </a:r>
            <a:r>
              <a:rPr lang="en-US" altLang="zh-CN" sz="1900" dirty="0" err="1" smtClean="0"/>
              <a:t>r.nextInt</a:t>
            </a:r>
            <a:r>
              <a:rPr lang="en-US" altLang="zh-CN" sz="1900" dirty="0" smtClean="0"/>
              <a:t>(10);</a:t>
            </a:r>
          </a:p>
          <a:p>
            <a:pPr lvl="2"/>
            <a:r>
              <a:rPr lang="zh-CN" altLang="en-US" sz="2000" dirty="0" smtClean="0"/>
              <a:t>产生的数据在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之间，包括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，不包括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如何获取一个</a:t>
            </a:r>
            <a:r>
              <a:rPr lang="en-US" altLang="zh-CN" sz="2000" dirty="0" smtClean="0"/>
              <a:t>1-100</a:t>
            </a:r>
            <a:r>
              <a:rPr lang="zh-CN" altLang="en-US" sz="2000" dirty="0" smtClean="0"/>
              <a:t>之间的随机数呢</a:t>
            </a:r>
            <a:r>
              <a:rPr lang="en-US" altLang="zh-CN" sz="2000" dirty="0" smtClean="0"/>
              <a:t>?</a:t>
            </a:r>
            <a:endParaRPr lang="en-US" altLang="zh-CN" sz="1900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JRE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1026" name="Picture 2" descr="C:\Users\FQY\Desktop\js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8350911" cy="4375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常用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打开控制台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win + R</a:t>
            </a:r>
            <a:r>
              <a:rPr lang="zh-CN" altLang="en-US" sz="2400" dirty="0" smtClean="0"/>
              <a:t>，然后</a:t>
            </a:r>
            <a:r>
              <a:rPr lang="en-US" altLang="zh-CN" sz="2400" dirty="0" err="1" smtClean="0"/>
              <a:t>cmd</a:t>
            </a:r>
            <a:r>
              <a:rPr lang="zh-CN" altLang="en-US" sz="2400" dirty="0" smtClean="0"/>
              <a:t>回车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dirty="0" smtClean="0"/>
              <a:t>常用命令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d: </a:t>
            </a:r>
            <a:r>
              <a:rPr lang="zh-CN" altLang="en-US" sz="2400" dirty="0" smtClean="0"/>
              <a:t>回车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盘符切换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dir(directory):</a:t>
            </a:r>
            <a:r>
              <a:rPr lang="zh-CN" altLang="en-US" sz="2400" dirty="0" smtClean="0"/>
              <a:t>列出当前目录下的文件以及文件夹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cd </a:t>
            </a:r>
            <a:r>
              <a:rPr lang="en-US" altLang="zh-CN" sz="2400" dirty="0" smtClean="0"/>
              <a:t>(change directory)</a:t>
            </a:r>
            <a:r>
              <a:rPr lang="zh-CN" altLang="en-US" sz="2400" dirty="0" smtClean="0"/>
              <a:t>改变指定目录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进入指定目录</a:t>
            </a:r>
            <a:r>
              <a:rPr lang="en-US" altLang="zh-CN" sz="24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进入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目录；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多级目录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回退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..        </a:t>
            </a:r>
            <a:r>
              <a:rPr lang="zh-CN" altLang="en-US" sz="2000" dirty="0" smtClean="0"/>
              <a:t>；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\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cls : (</a:t>
            </a:r>
            <a:r>
              <a:rPr lang="en-US" altLang="zh-CN" sz="2400" dirty="0" err="1" smtClean="0"/>
              <a:t>cl</a:t>
            </a:r>
            <a:r>
              <a:rPr lang="zh-CN" altLang="en-US" sz="2400" dirty="0" smtClean="0"/>
              <a:t>ear 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creen)清屏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exit : 退出dos命令行</a:t>
            </a:r>
          </a:p>
          <a:p>
            <a:pPr lvl="1">
              <a:lnSpc>
                <a:spcPct val="90000"/>
              </a:lnSpc>
              <a:buNone/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zh-CN" altLang="en-US" sz="20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4037</Words>
  <Application>Microsoft Office PowerPoint</Application>
  <PresentationFormat>全屏显示(4:3)</PresentationFormat>
  <Paragraphs>797</Paragraphs>
  <Slides>76</Slides>
  <Notes>73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 课程介绍</vt:lpstr>
      <vt:lpstr> Java基础语法(上) </vt:lpstr>
      <vt:lpstr>  Java语言概述</vt:lpstr>
      <vt:lpstr>  Java语言发展史</vt:lpstr>
      <vt:lpstr>  </vt:lpstr>
      <vt:lpstr> Java语言跨平台原理  </vt:lpstr>
      <vt:lpstr> JRE和JDK </vt:lpstr>
      <vt:lpstr> 常用DOS命令</vt:lpstr>
      <vt:lpstr> HelloWorld案例</vt:lpstr>
      <vt:lpstr> JDK的下载及安装</vt:lpstr>
      <vt:lpstr>  HelloWorld案例的流程图</vt:lpstr>
      <vt:lpstr> HelloWorld案例的编写</vt:lpstr>
      <vt:lpstr>  HelloWorld案例的完整代码</vt:lpstr>
      <vt:lpstr>  HelloWorld案例的运行</vt:lpstr>
      <vt:lpstr> HelloWorld案例常见问题 </vt:lpstr>
      <vt:lpstr> Notepad软件的安装和使用</vt:lpstr>
      <vt:lpstr> Path环境变量的配置 </vt:lpstr>
      <vt:lpstr> 注释</vt:lpstr>
      <vt:lpstr> 关键字</vt:lpstr>
      <vt:lpstr> 关键字</vt:lpstr>
      <vt:lpstr> 关键字</vt:lpstr>
      <vt:lpstr> 常量</vt:lpstr>
      <vt:lpstr> 变量</vt:lpstr>
      <vt:lpstr> 计算机存储单元</vt:lpstr>
      <vt:lpstr> 数据类型概述</vt:lpstr>
      <vt:lpstr> 基本数据类型(4类8种)</vt:lpstr>
      <vt:lpstr> 标识符</vt:lpstr>
      <vt:lpstr> 标识符</vt:lpstr>
      <vt:lpstr> 变量的定义和使用</vt:lpstr>
      <vt:lpstr> 类型转换</vt:lpstr>
      <vt:lpstr> Eclipse的概述(磨刀不误砍柴工)</vt:lpstr>
      <vt:lpstr> Eclipse的基本使用</vt:lpstr>
      <vt:lpstr> Eclipse中工作空间的基本配置</vt:lpstr>
      <vt:lpstr> Eclipse中项目的删除和导入</vt:lpstr>
      <vt:lpstr> 运算符</vt:lpstr>
      <vt:lpstr> 算术运算符</vt:lpstr>
      <vt:lpstr> 字符和字符串参与+运算</vt:lpstr>
      <vt:lpstr> 赋值运算符</vt:lpstr>
      <vt:lpstr> 关系运算符</vt:lpstr>
      <vt:lpstr> 逻辑运算符</vt:lpstr>
      <vt:lpstr> 三元运算符</vt:lpstr>
      <vt:lpstr> 三元运算符练习</vt:lpstr>
      <vt:lpstr> 键盘录入(Scanner)</vt:lpstr>
      <vt:lpstr> 键盘录入数据练习</vt:lpstr>
      <vt:lpstr> 流程控制语句</vt:lpstr>
      <vt:lpstr> 顺序结构</vt:lpstr>
      <vt:lpstr> 顺序结构</vt:lpstr>
      <vt:lpstr> 选择结构</vt:lpstr>
      <vt:lpstr> 选择结构(if语句)</vt:lpstr>
      <vt:lpstr> 选择结构(if语句)</vt:lpstr>
      <vt:lpstr> 选择结构(if语句)</vt:lpstr>
      <vt:lpstr> 选择结构(if语句)</vt:lpstr>
      <vt:lpstr> 选择结构(if语句)</vt:lpstr>
      <vt:lpstr> 选择结构(if语句)</vt:lpstr>
      <vt:lpstr> 选择结构(if语句)</vt:lpstr>
      <vt:lpstr> 选择结构(if语句练习)</vt:lpstr>
      <vt:lpstr> 选择结构(switch语句)</vt:lpstr>
      <vt:lpstr> 选择结构(switch语句)</vt:lpstr>
      <vt:lpstr> 选择结构(switch语句)</vt:lpstr>
      <vt:lpstr> 选择结构(switch语句)</vt:lpstr>
      <vt:lpstr> 循环结构</vt:lpstr>
      <vt:lpstr> 循环结构</vt:lpstr>
      <vt:lpstr> 循环结构(for循环语句)</vt:lpstr>
      <vt:lpstr> 循环结构(for循环语句)</vt:lpstr>
      <vt:lpstr> 循环结构(for循环练习)</vt:lpstr>
      <vt:lpstr> 循环结构(while循环语句)</vt:lpstr>
      <vt:lpstr> 循环结构(while循环语句)</vt:lpstr>
      <vt:lpstr> 循环结构(do…while循环语句)</vt:lpstr>
      <vt:lpstr> 循环结构(do…while循环语句)</vt:lpstr>
      <vt:lpstr> 循环结构(三种循环的区别)</vt:lpstr>
      <vt:lpstr> 跳转控制语句</vt:lpstr>
      <vt:lpstr> 跳转控制语句(break)</vt:lpstr>
      <vt:lpstr> 跳转控制语句(continue)</vt:lpstr>
      <vt:lpstr> 随机数(Random)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deeplm</cp:lastModifiedBy>
  <cp:revision>231</cp:revision>
  <dcterms:created xsi:type="dcterms:W3CDTF">2015-06-29T07:19:00Z</dcterms:created>
  <dcterms:modified xsi:type="dcterms:W3CDTF">2016-12-14T12:32:39Z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