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277376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294651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625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2719148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6154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671359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2891227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32830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365810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ACEE10-392E-4D86-BCAB-F867D8CFEC01}"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330867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2ACEE10-392E-4D86-BCAB-F867D8CFEC01}"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168212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2ACEE10-392E-4D86-BCAB-F867D8CFEC01}"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143656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2ACEE10-392E-4D86-BCAB-F867D8CFEC01}"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146542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CEE10-392E-4D86-BCAB-F867D8CFEC01}"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309909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ACEE10-392E-4D86-BCAB-F867D8CFEC01}"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205140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ACEE10-392E-4D86-BCAB-F867D8CFEC01}"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D189-5BA6-482B-869B-D38564101CB9}" type="slidenum">
              <a:rPr lang="en-US" smtClean="0"/>
              <a:t>‹Nº›</a:t>
            </a:fld>
            <a:endParaRPr lang="en-US"/>
          </a:p>
        </p:txBody>
      </p:sp>
    </p:spTree>
    <p:extLst>
      <p:ext uri="{BB962C8B-B14F-4D97-AF65-F5344CB8AC3E}">
        <p14:creationId xmlns:p14="http://schemas.microsoft.com/office/powerpoint/2010/main" val="198136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ACEE10-392E-4D86-BCAB-F867D8CFEC01}" type="datetimeFigureOut">
              <a:rPr lang="en-US" smtClean="0"/>
              <a:t>5/6/2019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F0D189-5BA6-482B-869B-D38564101CB9}" type="slidenum">
              <a:rPr lang="en-US" smtClean="0"/>
              <a:t>‹Nº›</a:t>
            </a:fld>
            <a:endParaRPr lang="en-US"/>
          </a:p>
        </p:txBody>
      </p:sp>
    </p:spTree>
    <p:extLst>
      <p:ext uri="{BB962C8B-B14F-4D97-AF65-F5344CB8AC3E}">
        <p14:creationId xmlns:p14="http://schemas.microsoft.com/office/powerpoint/2010/main" val="3849545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0"/>
            <a:ext cx="9144000" cy="2794475"/>
          </a:xfrm>
        </p:spPr>
        <p:txBody>
          <a:bodyPr>
            <a:normAutofit/>
          </a:bodyPr>
          <a:lstStyle/>
          <a:p>
            <a:r>
              <a:rPr lang="en-US" dirty="0" err="1" smtClean="0"/>
              <a:t>Programacion</a:t>
            </a:r>
            <a:r>
              <a:rPr lang="en-US" dirty="0" smtClean="0"/>
              <a:t> </a:t>
            </a:r>
            <a:r>
              <a:rPr lang="en-US" dirty="0" err="1" smtClean="0"/>
              <a:t>oriantada</a:t>
            </a:r>
            <a:r>
              <a:rPr lang="en-US" dirty="0" smtClean="0"/>
              <a:t> a </a:t>
            </a:r>
            <a:r>
              <a:rPr lang="en-US" dirty="0" err="1" smtClean="0"/>
              <a:t>objetos</a:t>
            </a:r>
            <a:r>
              <a:rPr lang="en-US" dirty="0" smtClean="0"/>
              <a:t> en </a:t>
            </a:r>
            <a:r>
              <a:rPr lang="en-US" dirty="0" err="1" smtClean="0"/>
              <a:t>PHP</a:t>
            </a:r>
            <a:endParaRPr lang="en-US" dirty="0"/>
          </a:p>
        </p:txBody>
      </p:sp>
      <p:sp>
        <p:nvSpPr>
          <p:cNvPr id="3" name="Subtítulo 2"/>
          <p:cNvSpPr>
            <a:spLocks noGrp="1"/>
          </p:cNvSpPr>
          <p:nvPr>
            <p:ph type="subTitle" idx="1"/>
          </p:nvPr>
        </p:nvSpPr>
        <p:spPr>
          <a:xfrm>
            <a:off x="684212" y="3843867"/>
            <a:ext cx="7707758" cy="1947333"/>
          </a:xfrm>
        </p:spPr>
        <p:txBody>
          <a:bodyPr/>
          <a:lstStyle/>
          <a:p>
            <a:r>
              <a:rPr lang="en-US" dirty="0" err="1" smtClean="0"/>
              <a:t>Nombre</a:t>
            </a:r>
            <a:r>
              <a:rPr lang="en-US" dirty="0" smtClean="0"/>
              <a:t> del </a:t>
            </a:r>
            <a:r>
              <a:rPr lang="en-US" dirty="0" err="1" smtClean="0"/>
              <a:t>alumno</a:t>
            </a:r>
            <a:r>
              <a:rPr lang="en-US" dirty="0" smtClean="0"/>
              <a:t>: Carlos Alberto Alarcon Longoria</a:t>
            </a:r>
            <a:endParaRPr lang="en-US" dirty="0"/>
          </a:p>
        </p:txBody>
      </p:sp>
    </p:spTree>
    <p:extLst>
      <p:ext uri="{BB962C8B-B14F-4D97-AF65-F5344CB8AC3E}">
        <p14:creationId xmlns:p14="http://schemas.microsoft.com/office/powerpoint/2010/main" val="257189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685800"/>
            <a:ext cx="8534400" cy="1507067"/>
          </a:xfrm>
        </p:spPr>
        <p:txBody>
          <a:bodyPr>
            <a:normAutofit fontScale="90000"/>
          </a:bodyPr>
          <a:lstStyle/>
          <a:p>
            <a:r>
              <a:rPr lang="es-ES" dirty="0"/>
              <a:t>CARACTERÍSTICAS CONCEPTUALES DEL </a:t>
            </a:r>
            <a:r>
              <a:rPr lang="es-ES" dirty="0" err="1"/>
              <a:t>APOO</a:t>
            </a:r>
            <a:r>
              <a:rPr lang="en-US" dirty="0"/>
              <a:t/>
            </a:r>
            <a:br>
              <a:rPr lang="en-US" dirty="0"/>
            </a:br>
            <a:endParaRPr lang="en-US" dirty="0"/>
          </a:p>
        </p:txBody>
      </p:sp>
      <p:sp>
        <p:nvSpPr>
          <p:cNvPr id="3" name="Marcador de contenido 2"/>
          <p:cNvSpPr>
            <a:spLocks noGrp="1"/>
          </p:cNvSpPr>
          <p:nvPr>
            <p:ph idx="1"/>
          </p:nvPr>
        </p:nvSpPr>
        <p:spPr>
          <a:xfrm>
            <a:off x="427290" y="2258226"/>
            <a:ext cx="9699476" cy="3615267"/>
          </a:xfrm>
        </p:spPr>
        <p:txBody>
          <a:bodyPr>
            <a:normAutofit/>
          </a:bodyPr>
          <a:lstStyle/>
          <a:p>
            <a:pPr marL="0" indent="0" algn="just">
              <a:buNone/>
            </a:pPr>
            <a:r>
              <a:rPr lang="es-ES" dirty="0">
                <a:latin typeface="Arial" panose="020B0604020202020204" pitchFamily="34" charset="0"/>
                <a:cs typeface="Arial" panose="020B0604020202020204" pitchFamily="34" charset="0"/>
              </a:rPr>
              <a:t>La </a:t>
            </a:r>
            <a:r>
              <a:rPr lang="es-ES" dirty="0" err="1">
                <a:latin typeface="Arial" panose="020B0604020202020204" pitchFamily="34" charset="0"/>
                <a:cs typeface="Arial" panose="020B0604020202020204" pitchFamily="34" charset="0"/>
              </a:rPr>
              <a:t>POO</a:t>
            </a:r>
            <a:r>
              <a:rPr lang="es-ES" dirty="0">
                <a:latin typeface="Arial" panose="020B0604020202020204" pitchFamily="34" charset="0"/>
                <a:cs typeface="Arial" panose="020B0604020202020204" pitchFamily="34" charset="0"/>
              </a:rPr>
              <a:t> debe guardar ciertas características que la identifican y diferencian de otros paradigmas de programación. Dichas características se describen a continuación:</a:t>
            </a:r>
            <a:endParaRPr lang="en-US" dirty="0">
              <a:latin typeface="Arial" panose="020B0604020202020204" pitchFamily="34" charset="0"/>
              <a:cs typeface="Arial" panose="020B0604020202020204" pitchFamily="34" charset="0"/>
            </a:endParaRPr>
          </a:p>
          <a:p>
            <a:r>
              <a:rPr lang="en-US" dirty="0"/>
              <a:t>-</a:t>
            </a:r>
            <a:r>
              <a:rPr lang="en-US" dirty="0" err="1"/>
              <a:t>Abstracción</a:t>
            </a:r>
            <a:endParaRPr lang="en-US" dirty="0"/>
          </a:p>
          <a:p>
            <a:r>
              <a:rPr lang="en-US" dirty="0"/>
              <a:t>-</a:t>
            </a:r>
            <a:r>
              <a:rPr lang="en-US" dirty="0" err="1"/>
              <a:t>Encapsulamiento</a:t>
            </a:r>
            <a:endParaRPr lang="en-US" dirty="0"/>
          </a:p>
          <a:p>
            <a:r>
              <a:rPr lang="en-US" dirty="0"/>
              <a:t>-</a:t>
            </a:r>
            <a:r>
              <a:rPr lang="en-US" dirty="0" err="1"/>
              <a:t>Modularidad</a:t>
            </a:r>
            <a:endParaRPr lang="en-US" dirty="0"/>
          </a:p>
          <a:p>
            <a:r>
              <a:rPr lang="en-US" dirty="0"/>
              <a:t>-</a:t>
            </a:r>
            <a:r>
              <a:rPr lang="en-US" dirty="0" err="1"/>
              <a:t>Ocultación</a:t>
            </a:r>
            <a:r>
              <a:rPr lang="en-US" dirty="0"/>
              <a:t> (</a:t>
            </a:r>
            <a:r>
              <a:rPr lang="en-US" dirty="0" err="1"/>
              <a:t>aislamiento</a:t>
            </a:r>
            <a:r>
              <a:rPr lang="en-US" dirty="0"/>
              <a:t>)</a:t>
            </a:r>
          </a:p>
          <a:p>
            <a:r>
              <a:rPr lang="en-US" dirty="0"/>
              <a:t>-</a:t>
            </a:r>
            <a:r>
              <a:rPr lang="en-US" dirty="0" err="1"/>
              <a:t>Polimorfismo</a:t>
            </a:r>
            <a:endParaRPr lang="en-US" dirty="0"/>
          </a:p>
          <a:p>
            <a:r>
              <a:rPr lang="en-US" dirty="0"/>
              <a:t>-</a:t>
            </a:r>
            <a:r>
              <a:rPr lang="en-US" dirty="0" err="1"/>
              <a:t>Herencia</a:t>
            </a:r>
            <a:r>
              <a:rPr lang="en-US" dirty="0"/>
              <a:t>’</a:t>
            </a:r>
          </a:p>
          <a:p>
            <a:r>
              <a:rPr lang="en-US" dirty="0"/>
              <a:t>-</a:t>
            </a:r>
            <a:r>
              <a:rPr lang="en-US" dirty="0" err="1"/>
              <a:t>Recolección</a:t>
            </a:r>
            <a:r>
              <a:rPr lang="en-US" dirty="0"/>
              <a:t> de </a:t>
            </a:r>
            <a:r>
              <a:rPr lang="en-US" dirty="0" err="1"/>
              <a:t>basura</a:t>
            </a:r>
            <a:endParaRPr lang="en-US" dirty="0"/>
          </a:p>
          <a:p>
            <a:endParaRPr lang="en-US" dirty="0"/>
          </a:p>
        </p:txBody>
      </p:sp>
    </p:spTree>
    <p:extLst>
      <p:ext uri="{BB962C8B-B14F-4D97-AF65-F5344CB8AC3E}">
        <p14:creationId xmlns:p14="http://schemas.microsoft.com/office/powerpoint/2010/main" val="145083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Clases</a:t>
            </a:r>
            <a:r>
              <a:rPr lang="en-US" dirty="0" smtClean="0"/>
              <a:t> o </a:t>
            </a:r>
            <a:r>
              <a:rPr lang="en-US" dirty="0" err="1" smtClean="0"/>
              <a:t>clase</a:t>
            </a:r>
            <a:r>
              <a:rPr lang="en-US" dirty="0" smtClean="0"/>
              <a:t> </a:t>
            </a:r>
            <a:r>
              <a:rPr lang="en-US" dirty="0" err="1" smtClean="0"/>
              <a:t>concretas</a:t>
            </a:r>
            <a:r>
              <a:rPr lang="en-US" dirty="0" smtClean="0"/>
              <a:t> </a:t>
            </a:r>
            <a:endParaRPr lang="en-US" dirty="0"/>
          </a:p>
        </p:txBody>
      </p:sp>
      <p:sp>
        <p:nvSpPr>
          <p:cNvPr id="3" name="Marcador de contenido 2"/>
          <p:cNvSpPr>
            <a:spLocks noGrp="1"/>
          </p:cNvSpPr>
          <p:nvPr>
            <p:ph idx="1"/>
          </p:nvPr>
        </p:nvSpPr>
        <p:spPr>
          <a:xfrm>
            <a:off x="677334" y="1444239"/>
            <a:ext cx="8596668" cy="4597123"/>
          </a:xfrm>
        </p:spPr>
        <p:txBody>
          <a:bodyPr>
            <a:normAutofit/>
          </a:bodyPr>
          <a:lstStyle/>
          <a:p>
            <a:pPr marL="0" indent="0" algn="just">
              <a:buNone/>
            </a:pPr>
            <a:r>
              <a:rPr lang="es-ES" dirty="0">
                <a:latin typeface="Arial" panose="020B0604020202020204" pitchFamily="34" charset="0"/>
                <a:cs typeface="Arial" panose="020B0604020202020204" pitchFamily="34" charset="0"/>
              </a:rPr>
              <a:t>Una clase es un modelo que se utiliza para crear objetos que comparten un mismo comportamiento, estado e identidad.</a:t>
            </a:r>
            <a:endParaRPr lang="en-U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Objeto</a:t>
            </a:r>
            <a:endParaRPr lang="en-U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Es una entidad provista de métodos o mensajes a los cuales responde (comportamiento); </a:t>
            </a:r>
            <a:r>
              <a:rPr lang="es-ES" dirty="0" err="1" smtClean="0">
                <a:latin typeface="Arial" panose="020B0604020202020204" pitchFamily="34" charset="0"/>
                <a:cs typeface="Arial" panose="020B0604020202020204" pitchFamily="34" charset="0"/>
              </a:rPr>
              <a:t>atributoscon</a:t>
            </a:r>
            <a:r>
              <a:rPr lang="es-ES" dirty="0" smtClean="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valores concretos (estado); y propiedades (identidad).</a:t>
            </a:r>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Método</a:t>
            </a:r>
            <a:endParaRPr lang="en-U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Es el algoritmo asociado a un objeto que indica la capacidad de lo que éste puede hacer.</a:t>
            </a:r>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Propiedades</a:t>
            </a:r>
            <a:r>
              <a:rPr lang="en-US" dirty="0">
                <a:latin typeface="Arial" panose="020B0604020202020204" pitchFamily="34" charset="0"/>
                <a:cs typeface="Arial" panose="020B0604020202020204" pitchFamily="34" charset="0"/>
              </a:rPr>
              <a:t> y </a:t>
            </a:r>
            <a:r>
              <a:rPr lang="en-US" dirty="0" err="1">
                <a:latin typeface="Arial" panose="020B0604020202020204" pitchFamily="34" charset="0"/>
                <a:cs typeface="Arial" panose="020B0604020202020204" pitchFamily="34" charset="0"/>
              </a:rPr>
              <a:t>atributos</a:t>
            </a:r>
            <a:endParaRPr lang="en-U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Las propiedades y atributos, son variables que contienen datos asociados a un objeto</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18540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Objetos copiados</a:t>
            </a:r>
            <a:r>
              <a:rPr lang="en-US" dirty="0"/>
              <a:t/>
            </a:r>
            <a:br>
              <a:rPr lang="en-US" dirty="0"/>
            </a:br>
            <a:endParaRPr lang="en-US" dirty="0"/>
          </a:p>
        </p:txBody>
      </p:sp>
      <p:sp>
        <p:nvSpPr>
          <p:cNvPr id="3" name="Marcador de contenido 2"/>
          <p:cNvSpPr>
            <a:spLocks noGrp="1"/>
          </p:cNvSpPr>
          <p:nvPr>
            <p:ph idx="1"/>
          </p:nvPr>
        </p:nvSpPr>
        <p:spPr/>
        <p:txBody>
          <a:bodyPr/>
          <a:lstStyle/>
          <a:p>
            <a:pPr lvl="0"/>
            <a:r>
              <a:rPr lang="es-ES" dirty="0" smtClean="0"/>
              <a:t>Un </a:t>
            </a:r>
            <a:r>
              <a:rPr lang="es-ES" dirty="0"/>
              <a:t>objeto permite tener orden al encapsular las variables </a:t>
            </a:r>
            <a:endParaRPr lang="en-US" dirty="0"/>
          </a:p>
          <a:p>
            <a:pPr lvl="0"/>
            <a:r>
              <a:rPr lang="es-ES" dirty="0"/>
              <a:t>Las funciones no están agrupadas </a:t>
            </a:r>
            <a:endParaRPr lang="en-US" dirty="0"/>
          </a:p>
          <a:p>
            <a:pPr lvl="0"/>
            <a:r>
              <a:rPr lang="es-ES" dirty="0"/>
              <a:t>Dos clases distintas pueden tener el mismo nombre </a:t>
            </a:r>
            <a:endParaRPr lang="en-US" dirty="0"/>
          </a:p>
          <a:p>
            <a:pPr lvl="0"/>
            <a:r>
              <a:rPr lang="es-ES" dirty="0"/>
              <a:t>Los métodos tienes estructuras diferentes </a:t>
            </a:r>
            <a:endParaRPr lang="en-US" dirty="0"/>
          </a:p>
          <a:p>
            <a:endParaRPr lang="en-US" dirty="0"/>
          </a:p>
        </p:txBody>
      </p:sp>
    </p:spTree>
    <p:extLst>
      <p:ext uri="{BB962C8B-B14F-4D97-AF65-F5344CB8AC3E}">
        <p14:creationId xmlns:p14="http://schemas.microsoft.com/office/powerpoint/2010/main" val="419421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Niveles de acceso</a:t>
            </a:r>
            <a:r>
              <a:rPr lang="en-US" dirty="0"/>
              <a:t/>
            </a:r>
            <a:br>
              <a:rPr lang="en-US" dirty="0"/>
            </a:br>
            <a:r>
              <a:rPr lang="es-ES" dirty="0"/>
              <a:t> </a:t>
            </a:r>
            <a:r>
              <a:rPr lang="en-US" dirty="0"/>
              <a:t/>
            </a:r>
            <a:br>
              <a:rPr lang="en-US" dirty="0"/>
            </a:br>
            <a:endParaRPr lang="en-US" dirty="0"/>
          </a:p>
        </p:txBody>
      </p:sp>
      <p:sp>
        <p:nvSpPr>
          <p:cNvPr id="3" name="Marcador de contenido 2"/>
          <p:cNvSpPr>
            <a:spLocks noGrp="1"/>
          </p:cNvSpPr>
          <p:nvPr>
            <p:ph idx="1"/>
          </p:nvPr>
        </p:nvSpPr>
        <p:spPr>
          <a:xfrm>
            <a:off x="275681" y="1367328"/>
            <a:ext cx="9398158" cy="4691126"/>
          </a:xfrm>
        </p:spPr>
        <p:txBody>
          <a:bodyPr>
            <a:normAutofit fontScale="92500" lnSpcReduction="20000"/>
          </a:bodyPr>
          <a:lstStyle/>
          <a:p>
            <a:pPr algn="just"/>
            <a:r>
              <a:rPr lang="es-ES" dirty="0">
                <a:latin typeface="Arial" panose="020B0604020202020204" pitchFamily="34" charset="0"/>
                <a:cs typeface="Arial" panose="020B0604020202020204" pitchFamily="34" charset="0"/>
              </a:rPr>
              <a:t>1.Propiedades </a:t>
            </a:r>
            <a:r>
              <a:rPr lang="es-ES" dirty="0" smtClean="0">
                <a:latin typeface="Arial" panose="020B0604020202020204" pitchFamily="34" charset="0"/>
                <a:cs typeface="Arial" panose="020B0604020202020204" pitchFamily="34" charset="0"/>
              </a:rPr>
              <a:t>públicas</a:t>
            </a:r>
            <a:endParaRPr lang="en-US" dirty="0">
              <a:latin typeface="Arial" panose="020B0604020202020204" pitchFamily="34" charset="0"/>
              <a:cs typeface="Arial" panose="020B0604020202020204" pitchFamily="34" charset="0"/>
            </a:endParaRPr>
          </a:p>
          <a:p>
            <a:pPr marL="0" indent="0" algn="just">
              <a:buNone/>
            </a:pPr>
            <a:r>
              <a:rPr lang="es-ES" dirty="0" smtClean="0">
                <a:latin typeface="Arial" panose="020B0604020202020204" pitchFamily="34" charset="0"/>
                <a:cs typeface="Arial" panose="020B0604020202020204" pitchFamily="34" charset="0"/>
              </a:rPr>
              <a:t>Las </a:t>
            </a:r>
            <a:r>
              <a:rPr lang="es-ES" dirty="0">
                <a:latin typeface="Arial" panose="020B0604020202020204" pitchFamily="34" charset="0"/>
                <a:cs typeface="Arial" panose="020B0604020202020204" pitchFamily="34" charset="0"/>
              </a:rPr>
              <a:t>propiedades públicas se definen anteponiendo la palabra clave </a:t>
            </a:r>
            <a:r>
              <a:rPr lang="es-ES" dirty="0" err="1">
                <a:latin typeface="Arial" panose="020B0604020202020204" pitchFamily="34" charset="0"/>
                <a:cs typeface="Arial" panose="020B0604020202020204" pitchFamily="34" charset="0"/>
              </a:rPr>
              <a:t>public</a:t>
            </a:r>
            <a:r>
              <a:rPr lang="es-ES" dirty="0">
                <a:latin typeface="Arial" panose="020B0604020202020204" pitchFamily="34" charset="0"/>
                <a:cs typeface="Arial" panose="020B0604020202020204" pitchFamily="34" charset="0"/>
              </a:rPr>
              <a:t> al nombre de la </a:t>
            </a:r>
            <a:r>
              <a:rPr lang="es-ES" dirty="0" smtClean="0">
                <a:latin typeface="Arial" panose="020B0604020202020204" pitchFamily="34" charset="0"/>
                <a:cs typeface="Arial" panose="020B0604020202020204" pitchFamily="34" charset="0"/>
              </a:rPr>
              <a:t>variable.</a:t>
            </a:r>
            <a:r>
              <a:rPr lang="en-U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Éstas</a:t>
            </a:r>
            <a:r>
              <a:rPr lang="es-ES" dirty="0">
                <a:latin typeface="Arial" panose="020B0604020202020204" pitchFamily="34" charset="0"/>
                <a:cs typeface="Arial" panose="020B0604020202020204" pitchFamily="34" charset="0"/>
              </a:rPr>
              <a:t>, pueden ser accedidas desde cualquier parte de la aplicación, sin restricción.</a:t>
            </a:r>
            <a:endParaRPr lang="en-U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2. Propiedades privadas</a:t>
            </a:r>
            <a:endParaRPr lang="en-US" dirty="0">
              <a:latin typeface="Arial" panose="020B0604020202020204" pitchFamily="34" charset="0"/>
              <a:cs typeface="Arial" panose="020B0604020202020204" pitchFamily="34" charset="0"/>
            </a:endParaRPr>
          </a:p>
          <a:p>
            <a:pPr marL="0" indent="0" algn="just">
              <a:buNone/>
            </a:pPr>
            <a:r>
              <a:rPr lang="es-ES" dirty="0" smtClean="0">
                <a:latin typeface="Arial" panose="020B0604020202020204" pitchFamily="34" charset="0"/>
                <a:cs typeface="Arial" panose="020B0604020202020204" pitchFamily="34" charset="0"/>
              </a:rPr>
              <a:t>Las </a:t>
            </a:r>
            <a:r>
              <a:rPr lang="es-ES" dirty="0">
                <a:latin typeface="Arial" panose="020B0604020202020204" pitchFamily="34" charset="0"/>
                <a:cs typeface="Arial" panose="020B0604020202020204" pitchFamily="34" charset="0"/>
              </a:rPr>
              <a:t>propiedades privadas se definen anteponiendo la palabra clave </a:t>
            </a:r>
            <a:r>
              <a:rPr lang="es-ES" dirty="0" err="1">
                <a:latin typeface="Arial" panose="020B0604020202020204" pitchFamily="34" charset="0"/>
                <a:cs typeface="Arial" panose="020B0604020202020204" pitchFamily="34" charset="0"/>
              </a:rPr>
              <a:t>private</a:t>
            </a:r>
            <a:r>
              <a:rPr lang="es-ES" dirty="0">
                <a:latin typeface="Arial" panose="020B0604020202020204" pitchFamily="34" charset="0"/>
                <a:cs typeface="Arial" panose="020B0604020202020204" pitchFamily="34" charset="0"/>
              </a:rPr>
              <a:t> al nombre de la variable</a:t>
            </a:r>
            <a:r>
              <a:rPr lang="es-ES" dirty="0" smtClean="0">
                <a:latin typeface="Arial" panose="020B0604020202020204" pitchFamily="34" charset="0"/>
                <a:cs typeface="Arial" panose="020B0604020202020204" pitchFamily="34" charset="0"/>
              </a:rPr>
              <a:t>. Éstas </a:t>
            </a:r>
            <a:r>
              <a:rPr lang="es-ES" dirty="0">
                <a:latin typeface="Arial" panose="020B0604020202020204" pitchFamily="34" charset="0"/>
                <a:cs typeface="Arial" panose="020B0604020202020204" pitchFamily="34" charset="0"/>
              </a:rPr>
              <a:t>solo pueden ser accedidas por la clase que las definió</a:t>
            </a:r>
            <a:r>
              <a:rPr lang="es-E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3. Propiedades </a:t>
            </a:r>
            <a:r>
              <a:rPr lang="es-ES" dirty="0" smtClean="0">
                <a:latin typeface="Arial" panose="020B0604020202020204" pitchFamily="34" charset="0"/>
                <a:cs typeface="Arial" panose="020B0604020202020204" pitchFamily="34" charset="0"/>
              </a:rPr>
              <a:t>protegidas</a:t>
            </a:r>
            <a:endParaRPr lang="en-U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Las propiedades protegidas pueden ser accedidas por la propia clase que la definió, así como </a:t>
            </a:r>
            <a:r>
              <a:rPr lang="es-ES" dirty="0" smtClean="0">
                <a:latin typeface="Arial" panose="020B0604020202020204" pitchFamily="34" charset="0"/>
                <a:cs typeface="Arial" panose="020B0604020202020204" pitchFamily="34" charset="0"/>
              </a:rPr>
              <a:t>por</a:t>
            </a:r>
            <a:r>
              <a:rPr lang="en-U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las </a:t>
            </a:r>
            <a:r>
              <a:rPr lang="es-ES" dirty="0">
                <a:latin typeface="Arial" panose="020B0604020202020204" pitchFamily="34" charset="0"/>
                <a:cs typeface="Arial" panose="020B0604020202020204" pitchFamily="34" charset="0"/>
              </a:rPr>
              <a:t>clases que la heredan, pero no, desde otras partes de la aplicación. Éstas, se definen </a:t>
            </a:r>
            <a:r>
              <a:rPr lang="es-ES" dirty="0" smtClean="0">
                <a:latin typeface="Arial" panose="020B0604020202020204" pitchFamily="34" charset="0"/>
                <a:cs typeface="Arial" panose="020B0604020202020204" pitchFamily="34" charset="0"/>
              </a:rPr>
              <a:t>anteponiendo </a:t>
            </a:r>
            <a:r>
              <a:rPr lang="es-ES" dirty="0">
                <a:latin typeface="Arial" panose="020B0604020202020204" pitchFamily="34" charset="0"/>
                <a:cs typeface="Arial" panose="020B0604020202020204" pitchFamily="34" charset="0"/>
              </a:rPr>
              <a:t>la palabra clave </a:t>
            </a:r>
            <a:r>
              <a:rPr lang="es-ES" dirty="0" err="1">
                <a:latin typeface="Arial" panose="020B0604020202020204" pitchFamily="34" charset="0"/>
                <a:cs typeface="Arial" panose="020B0604020202020204" pitchFamily="34" charset="0"/>
              </a:rPr>
              <a:t>protected</a:t>
            </a:r>
            <a:r>
              <a:rPr lang="es-ES" dirty="0">
                <a:latin typeface="Arial" panose="020B0604020202020204" pitchFamily="34" charset="0"/>
                <a:cs typeface="Arial" panose="020B0604020202020204" pitchFamily="34" charset="0"/>
              </a:rPr>
              <a:t> al nombre de la variable:</a:t>
            </a:r>
            <a:endParaRPr lang="en-U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4. Propiedades </a:t>
            </a:r>
            <a:r>
              <a:rPr lang="es-ES" dirty="0" smtClean="0">
                <a:latin typeface="Arial" panose="020B0604020202020204" pitchFamily="34" charset="0"/>
                <a:cs typeface="Arial" panose="020B0604020202020204" pitchFamily="34" charset="0"/>
              </a:rPr>
              <a:t>estáticas</a:t>
            </a:r>
            <a:r>
              <a:rPr lang="es-E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Las propiedades estáticas representan una característica de “variabilidad” de sus </a:t>
            </a:r>
            <a:r>
              <a:rPr lang="es-ES" dirty="0" smtClean="0">
                <a:latin typeface="Arial" panose="020B0604020202020204" pitchFamily="34" charset="0"/>
                <a:cs typeface="Arial" panose="020B0604020202020204" pitchFamily="34" charset="0"/>
              </a:rPr>
              <a:t>datos,</a:t>
            </a:r>
            <a:r>
              <a:rPr lang="en-U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de </a:t>
            </a:r>
            <a:r>
              <a:rPr lang="es-ES" dirty="0">
                <a:latin typeface="Arial" panose="020B0604020202020204" pitchFamily="34" charset="0"/>
                <a:cs typeface="Arial" panose="020B0604020202020204" pitchFamily="34" charset="0"/>
              </a:rPr>
              <a:t>gran importancia en PHP. Una propiedad declarada como estática, puede ser accedida sin necesidad de instanciar un objeto y su valor es estático (es decir, no puede ser modificada para cada objeto, es como una variable global para todas las instancias que se crean de ese objeto). Ésta, se define anteponiendo la palabra clave </a:t>
            </a:r>
            <a:r>
              <a:rPr lang="es-ES" dirty="0" err="1">
                <a:latin typeface="Arial" panose="020B0604020202020204" pitchFamily="34" charset="0"/>
                <a:cs typeface="Arial" panose="020B0604020202020204" pitchFamily="34" charset="0"/>
              </a:rPr>
              <a:t>static</a:t>
            </a:r>
            <a:r>
              <a:rPr lang="es-ES" dirty="0">
                <a:latin typeface="Arial" panose="020B0604020202020204" pitchFamily="34" charset="0"/>
                <a:cs typeface="Arial" panose="020B0604020202020204" pitchFamily="34" charset="0"/>
              </a:rPr>
              <a:t> al nombre de la variable:</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634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Objetos</a:t>
            </a:r>
            <a:r>
              <a:rPr lang="en-US" dirty="0" smtClean="0"/>
              <a:t> e </a:t>
            </a:r>
            <a:r>
              <a:rPr lang="en-US" dirty="0" err="1" smtClean="0"/>
              <a:t>instancias</a:t>
            </a:r>
            <a:r>
              <a:rPr lang="en-US" dirty="0" smtClean="0"/>
              <a:t> </a:t>
            </a:r>
            <a:endParaRPr lang="en-US" dirty="0"/>
          </a:p>
        </p:txBody>
      </p:sp>
      <p:sp>
        <p:nvSpPr>
          <p:cNvPr id="3" name="Marcador de contenido 2"/>
          <p:cNvSpPr>
            <a:spLocks noGrp="1"/>
          </p:cNvSpPr>
          <p:nvPr>
            <p:ph idx="1"/>
          </p:nvPr>
        </p:nvSpPr>
        <p:spPr/>
        <p:txBody>
          <a:bodyPr/>
          <a:lstStyle/>
          <a:p>
            <a:pPr algn="just"/>
            <a:r>
              <a:rPr lang="es-ES" dirty="0"/>
              <a:t>Instanciar una </a:t>
            </a:r>
            <a:r>
              <a:rPr lang="es-ES" dirty="0" err="1"/>
              <a:t>clasePara</a:t>
            </a:r>
            <a:r>
              <a:rPr lang="es-ES" dirty="0"/>
              <a:t> instanciar una clase, solo es necesario utilizar la palabra </a:t>
            </a:r>
            <a:r>
              <a:rPr lang="es-ES" dirty="0" err="1"/>
              <a:t>clavenew</a:t>
            </a:r>
            <a:r>
              <a:rPr lang="es-ES" dirty="0"/>
              <a:t>. El objeto será creado, asignando esta instancia a una variable (la cual, adoptará la forma de objeto). Lógicamente,laclasedebehabersidodeclaradaantesdeserinstanciada,comose muestra a continuación</a:t>
            </a:r>
            <a:endParaRPr lang="en-US" dirty="0"/>
          </a:p>
        </p:txBody>
      </p:sp>
    </p:spTree>
    <p:extLst>
      <p:ext uri="{BB962C8B-B14F-4D97-AF65-F5344CB8AC3E}">
        <p14:creationId xmlns:p14="http://schemas.microsoft.com/office/powerpoint/2010/main" val="390695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Reglas para la instanciación de los objetos</a:t>
            </a:r>
            <a:endParaRPr lang="en-US" dirty="0"/>
          </a:p>
        </p:txBody>
      </p:sp>
      <p:sp>
        <p:nvSpPr>
          <p:cNvPr id="3" name="Marcador de contenido 2"/>
          <p:cNvSpPr>
            <a:spLocks noGrp="1"/>
          </p:cNvSpPr>
          <p:nvPr>
            <p:ph idx="1"/>
          </p:nvPr>
        </p:nvSpPr>
        <p:spPr/>
        <p:txBody>
          <a:bodyPr/>
          <a:lstStyle/>
          <a:p>
            <a:r>
              <a:rPr lang="es-ES" dirty="0"/>
              <a:t>Para una mejor legibilidad y manejo de las clases, se recomienda utilizar nombres de variables (objetos) descriptivos, siempre </a:t>
            </a:r>
            <a:r>
              <a:rPr lang="es-ES" dirty="0" err="1"/>
              <a:t>conguion</a:t>
            </a:r>
            <a:r>
              <a:rPr lang="es-ES" dirty="0"/>
              <a:t> </a:t>
            </a:r>
            <a:r>
              <a:rPr lang="es-ES" dirty="0" err="1"/>
              <a:t>bajoal</a:t>
            </a:r>
            <a:r>
              <a:rPr lang="es-ES" dirty="0"/>
              <a:t> comenzar, la primera letra debe ser </a:t>
            </a:r>
            <a:r>
              <a:rPr lang="es-ES" dirty="0" err="1"/>
              <a:t>enminúscula</a:t>
            </a:r>
            <a:r>
              <a:rPr lang="es-ES" dirty="0"/>
              <a:t>, y la siguiente palabra </a:t>
            </a:r>
            <a:r>
              <a:rPr lang="es-ES" dirty="0" err="1"/>
              <a:t>enmayúscula</a:t>
            </a:r>
            <a:r>
              <a:rPr lang="es-ES" dirty="0"/>
              <a:t>. </a:t>
            </a:r>
            <a:r>
              <a:rPr lang="es-ES" dirty="0" err="1"/>
              <a:t>Porejemplo</a:t>
            </a:r>
            <a:r>
              <a:rPr lang="es-ES" dirty="0"/>
              <a:t> si el nombre de la clase </a:t>
            </a:r>
            <a:r>
              <a:rPr lang="es-ES" dirty="0" err="1"/>
              <a:t>esnombreClasecomo</a:t>
            </a:r>
            <a:r>
              <a:rPr lang="es-ES" dirty="0"/>
              <a:t> variable utilizar$_</a:t>
            </a:r>
            <a:r>
              <a:rPr lang="es-ES" dirty="0" err="1"/>
              <a:t>nombreClase</a:t>
            </a:r>
            <a:r>
              <a:rPr lang="es-ES" dirty="0"/>
              <a:t>. Esto permitirá una mayor legibilidad del código.</a:t>
            </a:r>
            <a:endParaRPr lang="en-US" dirty="0"/>
          </a:p>
        </p:txBody>
      </p:sp>
    </p:spTree>
    <p:extLst>
      <p:ext uri="{BB962C8B-B14F-4D97-AF65-F5344CB8AC3E}">
        <p14:creationId xmlns:p14="http://schemas.microsoft.com/office/powerpoint/2010/main" val="3192476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24" y="140808"/>
            <a:ext cx="8596668" cy="481599"/>
          </a:xfrm>
        </p:spPr>
        <p:txBody>
          <a:bodyPr>
            <a:normAutofit fontScale="90000"/>
          </a:bodyPr>
          <a:lstStyle/>
          <a:p>
            <a:r>
              <a:rPr lang="en-US" dirty="0" err="1" smtClean="0"/>
              <a:t>MÉTODOS</a:t>
            </a:r>
            <a:r>
              <a:rPr lang="en-US" dirty="0" smtClean="0"/>
              <a:t> </a:t>
            </a:r>
            <a:r>
              <a:rPr lang="en-US" dirty="0" err="1" smtClean="0"/>
              <a:t>PHP</a:t>
            </a:r>
            <a:endParaRPr lang="en-US" dirty="0"/>
          </a:p>
        </p:txBody>
      </p:sp>
      <p:sp>
        <p:nvSpPr>
          <p:cNvPr id="3" name="Marcador de contenido 2"/>
          <p:cNvSpPr>
            <a:spLocks noGrp="1"/>
          </p:cNvSpPr>
          <p:nvPr>
            <p:ph idx="1"/>
          </p:nvPr>
        </p:nvSpPr>
        <p:spPr>
          <a:xfrm>
            <a:off x="133324" y="769699"/>
            <a:ext cx="9485238" cy="6088301"/>
          </a:xfrm>
        </p:spPr>
        <p:txBody>
          <a:bodyPr/>
          <a:lstStyle/>
          <a:p>
            <a:r>
              <a:rPr lang="es-ES" dirty="0"/>
              <a:t>La forma de declarar un método es anteponiendo la palabra clave </a:t>
            </a:r>
            <a:r>
              <a:rPr lang="es-ES" dirty="0" err="1"/>
              <a:t>function</a:t>
            </a:r>
            <a:r>
              <a:rPr lang="es-ES" dirty="0"/>
              <a:t> al nombre del método, seguido por un par paréntesis de apertura y cierre y llaves que encierren el </a:t>
            </a:r>
            <a:r>
              <a:rPr lang="es-ES" dirty="0" smtClean="0"/>
              <a:t>algoritmo</a:t>
            </a:r>
          </a:p>
          <a:p>
            <a:endParaRPr lang="es-ES" dirty="0"/>
          </a:p>
          <a:p>
            <a:endParaRPr lang="es-ES" dirty="0" smtClean="0"/>
          </a:p>
          <a:p>
            <a:endParaRPr lang="es-ES" dirty="0"/>
          </a:p>
          <a:p>
            <a:endParaRPr lang="es-ES" dirty="0" smtClean="0"/>
          </a:p>
          <a:p>
            <a:pPr marL="0" indent="0">
              <a:buNone/>
            </a:pPr>
            <a:endParaRPr lang="es-ES" dirty="0"/>
          </a:p>
          <a:p>
            <a:endParaRPr lang="es-ES" dirty="0" smtClean="0"/>
          </a:p>
          <a:p>
            <a:r>
              <a:rPr lang="es-ES" dirty="0"/>
              <a:t>Al igual que cualquier otra función en PHP, los métodos recibirán los parámetros </a:t>
            </a:r>
            <a:r>
              <a:rPr lang="es-ES" dirty="0" smtClean="0"/>
              <a:t>necesarios indicando </a:t>
            </a:r>
            <a:r>
              <a:rPr lang="es-ES" dirty="0"/>
              <a:t>aquellos requeridos, dentro de los paréntesis:</a:t>
            </a:r>
            <a:endParaRPr lang="en-US" dirty="0"/>
          </a:p>
        </p:txBody>
      </p:sp>
      <p:pic>
        <p:nvPicPr>
          <p:cNvPr id="4" name="Imagen 3"/>
          <p:cNvPicPr>
            <a:picLocks noChangeAspect="1"/>
          </p:cNvPicPr>
          <p:nvPr/>
        </p:nvPicPr>
        <p:blipFill rotWithShape="1">
          <a:blip r:embed="rId2"/>
          <a:srcRect l="34649" t="37420" r="35914" b="18935"/>
          <a:stretch/>
        </p:blipFill>
        <p:spPr>
          <a:xfrm>
            <a:off x="3088993" y="1398590"/>
            <a:ext cx="3797943" cy="2655250"/>
          </a:xfrm>
          <a:prstGeom prst="rect">
            <a:avLst/>
          </a:prstGeom>
        </p:spPr>
      </p:pic>
      <p:pic>
        <p:nvPicPr>
          <p:cNvPr id="5" name="Imagen 4"/>
          <p:cNvPicPr>
            <a:picLocks noChangeAspect="1"/>
          </p:cNvPicPr>
          <p:nvPr/>
        </p:nvPicPr>
        <p:blipFill rotWithShape="1">
          <a:blip r:embed="rId3"/>
          <a:srcRect l="33225" t="28930" r="34307" b="32823"/>
          <a:stretch/>
        </p:blipFill>
        <p:spPr>
          <a:xfrm>
            <a:off x="3416579" y="4682731"/>
            <a:ext cx="3142770" cy="2175269"/>
          </a:xfrm>
          <a:prstGeom prst="rect">
            <a:avLst/>
          </a:prstGeom>
        </p:spPr>
      </p:pic>
    </p:spTree>
    <p:extLst>
      <p:ext uri="{BB962C8B-B14F-4D97-AF65-F5344CB8AC3E}">
        <p14:creationId xmlns:p14="http://schemas.microsoft.com/office/powerpoint/2010/main" val="55544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Métodos</a:t>
            </a:r>
            <a:r>
              <a:rPr lang="en-US" dirty="0"/>
              <a:t> </a:t>
            </a:r>
            <a:r>
              <a:rPr lang="en-US" dirty="0" err="1"/>
              <a:t>públicos</a:t>
            </a:r>
            <a:r>
              <a:rPr lang="en-US" dirty="0"/>
              <a:t>, </a:t>
            </a:r>
            <a:r>
              <a:rPr lang="en-US" dirty="0" err="1"/>
              <a:t>privados</a:t>
            </a:r>
            <a:r>
              <a:rPr lang="en-US" dirty="0"/>
              <a:t>, </a:t>
            </a:r>
            <a:r>
              <a:rPr lang="en-US" dirty="0" err="1"/>
              <a:t>protegidos</a:t>
            </a:r>
            <a:r>
              <a:rPr lang="en-US" dirty="0"/>
              <a:t> y </a:t>
            </a:r>
            <a:r>
              <a:rPr lang="en-US" dirty="0" err="1"/>
              <a:t>estáticos</a:t>
            </a:r>
            <a:endParaRPr lang="en-US" dirty="0"/>
          </a:p>
        </p:txBody>
      </p:sp>
      <p:sp>
        <p:nvSpPr>
          <p:cNvPr id="3" name="Marcador de contenido 2"/>
          <p:cNvSpPr>
            <a:spLocks noGrp="1"/>
          </p:cNvSpPr>
          <p:nvPr>
            <p:ph idx="1"/>
          </p:nvPr>
        </p:nvSpPr>
        <p:spPr>
          <a:xfrm>
            <a:off x="677334" y="1803163"/>
            <a:ext cx="8596668" cy="4238199"/>
          </a:xfrm>
        </p:spPr>
        <p:txBody>
          <a:bodyPr>
            <a:normAutofit lnSpcReduction="10000"/>
          </a:bodyPr>
          <a:lstStyle/>
          <a:p>
            <a:pPr marL="0" indent="0">
              <a:buNone/>
            </a:pPr>
            <a:r>
              <a:rPr lang="es-ES" dirty="0"/>
              <a:t>Los métodos, al igual que las propiedades, pueden ser públicos, privados, protegidos o </a:t>
            </a:r>
            <a:r>
              <a:rPr lang="es-ES" dirty="0" err="1" smtClean="0"/>
              <a:t>estáticos.La</a:t>
            </a:r>
            <a:r>
              <a:rPr lang="es-ES" dirty="0" smtClean="0"/>
              <a:t> </a:t>
            </a:r>
            <a:r>
              <a:rPr lang="es-ES" dirty="0"/>
              <a:t>forma de declarar su visibilidad tanto como las características de ésta, es exactamente la </a:t>
            </a:r>
            <a:r>
              <a:rPr lang="es-ES" dirty="0" smtClean="0"/>
              <a:t>misma </a:t>
            </a:r>
            <a:r>
              <a:rPr lang="en-US" dirty="0" err="1" smtClean="0"/>
              <a:t>que</a:t>
            </a:r>
            <a:r>
              <a:rPr lang="en-US" dirty="0" smtClean="0"/>
              <a:t> </a:t>
            </a:r>
            <a:r>
              <a:rPr lang="en-US" dirty="0"/>
              <a:t>para </a:t>
            </a:r>
            <a:r>
              <a:rPr lang="en-US" dirty="0" err="1"/>
              <a:t>las</a:t>
            </a:r>
            <a:r>
              <a:rPr lang="en-US" dirty="0"/>
              <a:t> </a:t>
            </a:r>
            <a:r>
              <a:rPr lang="en-US" dirty="0" err="1"/>
              <a:t>propiedades</a:t>
            </a:r>
            <a:r>
              <a:rPr lang="en-US" smtClean="0"/>
              <a:t>.</a:t>
            </a:r>
            <a:endParaRPr lang="en-US" dirty="0"/>
          </a:p>
          <a:p>
            <a:r>
              <a:rPr lang="en-US" dirty="0" err="1"/>
              <a:t>MÉTODOS</a:t>
            </a:r>
            <a:r>
              <a:rPr lang="en-US" dirty="0"/>
              <a:t> </a:t>
            </a:r>
            <a:r>
              <a:rPr lang="en-US" dirty="0" err="1"/>
              <a:t>ABSTRACTOS</a:t>
            </a:r>
            <a:endParaRPr lang="es-ES" dirty="0" smtClean="0"/>
          </a:p>
          <a:p>
            <a:pPr marL="0" indent="0">
              <a:buNone/>
            </a:pPr>
            <a:r>
              <a:rPr lang="es-ES" dirty="0" smtClean="0"/>
              <a:t>Para </a:t>
            </a:r>
            <a:r>
              <a:rPr lang="es-ES" dirty="0"/>
              <a:t>entender mejor los métodos abstractos, podríamos decir que a grandes rasgos, los </a:t>
            </a:r>
            <a:r>
              <a:rPr lang="es-ES" dirty="0" smtClean="0"/>
              <a:t>métodos abstractos </a:t>
            </a:r>
            <a:r>
              <a:rPr lang="es-ES" dirty="0"/>
              <a:t>son aquellos que se declaran inicialmente en una clase abstracta, sin especificar </a:t>
            </a:r>
            <a:r>
              <a:rPr lang="es-ES" dirty="0" smtClean="0"/>
              <a:t>el algoritmo </a:t>
            </a:r>
            <a:r>
              <a:rPr lang="es-ES" dirty="0"/>
              <a:t>que implementarán, es decir, que solo son declarados pero no contienen un “código</a:t>
            </a:r>
            <a:r>
              <a:rPr lang="es-ES" dirty="0" smtClean="0"/>
              <a:t>” que </a:t>
            </a:r>
            <a:r>
              <a:rPr lang="es-ES" dirty="0"/>
              <a:t>especifique qué harán y cómo lo harán</a:t>
            </a:r>
            <a:r>
              <a:rPr lang="es-ES" dirty="0" smtClean="0"/>
              <a:t>.</a:t>
            </a:r>
          </a:p>
          <a:p>
            <a:r>
              <a:rPr lang="en-US" dirty="0" err="1"/>
              <a:t>Métodos</a:t>
            </a:r>
            <a:r>
              <a:rPr lang="en-US" dirty="0"/>
              <a:t> </a:t>
            </a:r>
            <a:r>
              <a:rPr lang="en-US" dirty="0" err="1"/>
              <a:t>mágicos</a:t>
            </a:r>
            <a:r>
              <a:rPr lang="en-US" dirty="0"/>
              <a:t> en </a:t>
            </a:r>
            <a:r>
              <a:rPr lang="en-US" dirty="0" err="1"/>
              <a:t>PHP</a:t>
            </a:r>
            <a:endParaRPr lang="en-US" dirty="0"/>
          </a:p>
          <a:p>
            <a:pPr marL="0" indent="0">
              <a:buNone/>
            </a:pPr>
            <a:r>
              <a:rPr lang="es-ES" dirty="0"/>
              <a:t>PHP, nos trae una gran cantidad de auto-denominados “métodos mágicos”. Estos </a:t>
            </a:r>
            <a:r>
              <a:rPr lang="es-ES" dirty="0" smtClean="0"/>
              <a:t>métodos, otorgan </a:t>
            </a:r>
            <a:r>
              <a:rPr lang="es-ES" dirty="0"/>
              <a:t>una funcionalidad pre-definida por PHP, que pueden aportar valor </a:t>
            </a:r>
            <a:r>
              <a:rPr lang="es-ES" dirty="0" smtClean="0"/>
              <a:t>a nuestras </a:t>
            </a:r>
            <a:r>
              <a:rPr lang="es-ES" dirty="0"/>
              <a:t>clases y ahorrarnos grandes cantidades de código. Lo que </a:t>
            </a:r>
            <a:r>
              <a:rPr lang="es-ES" dirty="0" smtClean="0"/>
              <a:t>muchos programadores </a:t>
            </a:r>
            <a:r>
              <a:rPr lang="es-ES" dirty="0"/>
              <a:t>consideramos, ayuda a convertir a PHP en un lenguaje</a:t>
            </a:r>
            <a:endParaRPr lang="en-US" dirty="0"/>
          </a:p>
        </p:txBody>
      </p:sp>
    </p:spTree>
    <p:extLst>
      <p:ext uri="{BB962C8B-B14F-4D97-AF65-F5344CB8AC3E}">
        <p14:creationId xmlns:p14="http://schemas.microsoft.com/office/powerpoint/2010/main" val="329178785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629</Words>
  <Application>Microsoft Office PowerPoint</Application>
  <PresentationFormat>Panorámica</PresentationFormat>
  <Paragraphs>53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Wingdings 3</vt:lpstr>
      <vt:lpstr>Faceta</vt:lpstr>
      <vt:lpstr>Programacion oriantada a objetos en PHP</vt:lpstr>
      <vt:lpstr>CARACTERÍSTICAS CONCEPTUALES DEL APOO </vt:lpstr>
      <vt:lpstr>Clases o clase concretas </vt:lpstr>
      <vt:lpstr>Objetos copiados </vt:lpstr>
      <vt:lpstr>Niveles de acceso   </vt:lpstr>
      <vt:lpstr>Objetos e instancias </vt:lpstr>
      <vt:lpstr>Reglas para la instanciación de los objetos</vt:lpstr>
      <vt:lpstr>MÉTODOS PHP</vt:lpstr>
      <vt:lpstr>Métodos públicos, privados, protegidos y estáticos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oriantada a objetos en PHP</dc:title>
  <dc:creator>alarc</dc:creator>
  <cp:lastModifiedBy>alarc</cp:lastModifiedBy>
  <cp:revision>6</cp:revision>
  <dcterms:created xsi:type="dcterms:W3CDTF">2019-05-06T19:27:11Z</dcterms:created>
  <dcterms:modified xsi:type="dcterms:W3CDTF">2019-05-06T21:03:30Z</dcterms:modified>
</cp:coreProperties>
</file>