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8" r:id="rId3"/>
    <p:sldId id="257" r:id="rId4"/>
    <p:sldId id="271" r:id="rId5"/>
    <p:sldId id="258" r:id="rId6"/>
    <p:sldId id="259" r:id="rId7"/>
    <p:sldId id="272" r:id="rId8"/>
    <p:sldId id="273" r:id="rId9"/>
    <p:sldId id="270" r:id="rId10"/>
    <p:sldId id="274" r:id="rId11"/>
    <p:sldId id="275" r:id="rId12"/>
    <p:sldId id="277" r:id="rId13"/>
    <p:sldId id="276" r:id="rId14"/>
    <p:sldId id="260" r:id="rId15"/>
    <p:sldId id="261" r:id="rId16"/>
    <p:sldId id="262" r:id="rId17"/>
    <p:sldId id="278" r:id="rId18"/>
    <p:sldId id="263" r:id="rId19"/>
    <p:sldId id="264" r:id="rId20"/>
    <p:sldId id="266" r:id="rId21"/>
    <p:sldId id="267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559"/>
  </p:normalViewPr>
  <p:slideViewPr>
    <p:cSldViewPr snapToGrid="0" snapToObjects="1">
      <p:cViewPr varScale="1">
        <p:scale>
          <a:sx n="119" d="100"/>
          <a:sy n="119" d="100"/>
        </p:scale>
        <p:origin x="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tryit.asp?filename=trybs_table_bordered&amp;stacked=h" TargetMode="External"/><Relationship Id="rId2" Type="http://schemas.openxmlformats.org/officeDocument/2006/relationships/hyperlink" Target="http://www.w3schools.com/bootstrap/tryit.asp?filename=trybs_table_striped&amp;stacked=h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schools.com/bootstrap/tryit.asp?filename=trybs_table_contextual&amp;stacked=h" TargetMode="External"/><Relationship Id="rId5" Type="http://schemas.openxmlformats.org/officeDocument/2006/relationships/hyperlink" Target="http://www.w3schools.com/bootstrap/tryit.asp?filename=trybs_table_condensed&amp;stacked=h" TargetMode="External"/><Relationship Id="rId4" Type="http://schemas.openxmlformats.org/officeDocument/2006/relationships/hyperlink" Target="http://www.w3schools.com/bootstrap/tryit.asp?filename=trybs_table_hover&amp;stacked=h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tryit.asp?filename=trybs_img_rounded&amp;stacked=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schools.com/bootstrap/tryit.asp?filename=trybs_img_responsive&amp;stacked=h" TargetMode="External"/><Relationship Id="rId5" Type="http://schemas.openxmlformats.org/officeDocument/2006/relationships/hyperlink" Target="http://www.w3schools.com/bootstrap/tryit.asp?filename=trybs_img_thumbnail&amp;stacked=h" TargetMode="External"/><Relationship Id="rId4" Type="http://schemas.openxmlformats.org/officeDocument/2006/relationships/hyperlink" Target="http://www.w3schools.com/bootstrap/tryit.asp?filename=trybs_img_circle&amp;stacked=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bootstrap_carousel.asp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bootstrap_modal.as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5/index.ph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tryit.asp?filename=trybs_gs_container-fluid&amp;stacked=h" TargetMode="External"/><Relationship Id="rId2" Type="http://schemas.openxmlformats.org/officeDocument/2006/relationships/hyperlink" Target="http://www.w3schools.com/bootstrap/tryit.asp?filename=trybs_gs_container&amp;stacked=h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tryit.asp?filename=trybs_container_resp&amp;stacked=h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Bootstrap 5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/>
              <a:t>最受歡迎的 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CSS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JS </a:t>
            </a:r>
            <a:r>
              <a:rPr kumimoji="1" lang="zh-TW" altLang="en-US" dirty="0"/>
              <a:t>範本</a:t>
            </a:r>
            <a:r>
              <a:rPr kumimoji="1" lang="en-US" altLang="zh-TW" dirty="0"/>
              <a:t> (free)</a:t>
            </a:r>
            <a:r>
              <a:rPr kumimoji="1" lang="zh-TW" altLang="en-US" dirty="0"/>
              <a:t>，用於開發自適應網頁並且適合行動設備及跨</a:t>
            </a:r>
            <a:r>
              <a:rPr kumimoji="1" lang="en-US" altLang="zh-TW" dirty="0"/>
              <a:t>Browser</a:t>
            </a:r>
            <a:r>
              <a:rPr kumimoji="1" lang="zh-TW" altLang="en-US" dirty="0"/>
              <a:t>的網頁設計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1222563" y="4928587"/>
            <a:ext cx="6943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Bootstrap was developed by </a:t>
            </a:r>
            <a:r>
              <a:rPr lang="en-US" altLang="zh-TW" b="1" dirty="0"/>
              <a:t>Mark Otto</a:t>
            </a:r>
            <a:r>
              <a:rPr lang="en-US" altLang="zh-TW" dirty="0"/>
              <a:t> and </a:t>
            </a:r>
            <a:r>
              <a:rPr lang="en-US" altLang="zh-TW" b="1" dirty="0"/>
              <a:t>Jacob Thornton </a:t>
            </a:r>
            <a:r>
              <a:rPr lang="en-US" altLang="zh-TW" dirty="0"/>
              <a:t>at Twitter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A1D988-9615-D342-B15B-95C56DAE43B7}"/>
              </a:ext>
            </a:extLst>
          </p:cNvPr>
          <p:cNvSpPr/>
          <p:nvPr/>
        </p:nvSpPr>
        <p:spPr>
          <a:xfrm>
            <a:off x="2034576" y="4236628"/>
            <a:ext cx="5319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Bootstrap 5 (released 2021) is the newest version of </a:t>
            </a:r>
            <a:r>
              <a:rPr lang="en" altLang="zh-TW" dirty="0">
                <a:latin typeface="Verdana" panose="020B0604030504040204" pitchFamily="34" charset="0"/>
                <a:hlinkClick r:id="rId2"/>
              </a:rPr>
              <a:t>Bootstrap</a:t>
            </a:r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(released 2013)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55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D2B75-51AC-FC41-BD8C-4C35D6DC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Padding &amp; margin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50D00B-34B0-2848-95E2-B4FB9C00228B}"/>
              </a:ext>
            </a:extLst>
          </p:cNvPr>
          <p:cNvSpPr/>
          <p:nvPr/>
        </p:nvSpPr>
        <p:spPr>
          <a:xfrm>
            <a:off x="2017059" y="23743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 - sets margin</a:t>
            </a:r>
          </a:p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 - sets padding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可與下列組合</a:t>
            </a:r>
            <a:endParaRPr lang="en" altLang="zh-TW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EC66AC-0506-1349-A83B-35C33E0C1504}"/>
              </a:ext>
            </a:extLst>
          </p:cNvPr>
          <p:cNvSpPr/>
          <p:nvPr/>
        </p:nvSpPr>
        <p:spPr>
          <a:xfrm>
            <a:off x="2017059" y="3254276"/>
            <a:ext cx="5749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 - sets margin-top or padding-top</a:t>
            </a:r>
          </a:p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 - sets margin-bottom or padding-bottom</a:t>
            </a:r>
          </a:p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 - sets margin-left or padding-left</a:t>
            </a:r>
          </a:p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 - sets margin-right or padding-right</a:t>
            </a:r>
          </a:p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x - sets both padding-left and padding-right or margin-left and margin-right</a:t>
            </a:r>
          </a:p>
          <a:p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 - sets both padding-top and padding-bottom or margin-top and margin-bottom</a:t>
            </a:r>
            <a:endParaRPr lang="en" altLang="zh-TW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4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D2B75-51AC-FC41-BD8C-4C35D6DC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Padding &amp; margin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50D00B-34B0-2848-95E2-B4FB9C00228B}"/>
              </a:ext>
            </a:extLst>
          </p:cNvPr>
          <p:cNvSpPr/>
          <p:nvPr/>
        </p:nvSpPr>
        <p:spPr>
          <a:xfrm>
            <a:off x="192024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i="1" dirty="0"/>
              <a:t>size</a:t>
            </a:r>
            <a:r>
              <a:rPr lang="en" altLang="zh-TW" dirty="0"/>
              <a:t> is one of:</a:t>
            </a:r>
          </a:p>
          <a:p>
            <a:r>
              <a:rPr lang="en" altLang="zh-TW" dirty="0"/>
              <a:t>0 - sets margin or padding to 0</a:t>
            </a:r>
          </a:p>
          <a:p>
            <a:r>
              <a:rPr lang="en" altLang="zh-TW" dirty="0"/>
              <a:t>1 - sets margin or padding to .25rem</a:t>
            </a:r>
          </a:p>
          <a:p>
            <a:r>
              <a:rPr lang="en" altLang="zh-TW" dirty="0"/>
              <a:t>2 - sets margin or padding to .5rem</a:t>
            </a:r>
          </a:p>
          <a:p>
            <a:r>
              <a:rPr lang="en" altLang="zh-TW" dirty="0"/>
              <a:t>3 - sets margin or padding to 1rem</a:t>
            </a:r>
          </a:p>
          <a:p>
            <a:r>
              <a:rPr lang="en" altLang="zh-TW" dirty="0"/>
              <a:t>4 - sets margin or padding to 1.5rem</a:t>
            </a:r>
          </a:p>
          <a:p>
            <a:r>
              <a:rPr lang="en" altLang="zh-TW" dirty="0"/>
              <a:t>5 - sets margin or padding to 3rem</a:t>
            </a:r>
          </a:p>
          <a:p>
            <a:r>
              <a:rPr lang="en" altLang="zh-TW" dirty="0"/>
              <a:t>auto - sets margin to auto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6541A0-B805-1B47-BE0A-09A4F2D4572F}"/>
              </a:ext>
            </a:extLst>
          </p:cNvPr>
          <p:cNvSpPr txBox="1"/>
          <p:nvPr/>
        </p:nvSpPr>
        <p:spPr>
          <a:xfrm>
            <a:off x="1920240" y="4692134"/>
            <a:ext cx="39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Ex:</a:t>
            </a:r>
            <a:r>
              <a:rPr kumimoji="1" lang="zh-TW" altLang="en-US" dirty="0"/>
              <a:t> </a:t>
            </a:r>
            <a:r>
              <a:rPr kumimoji="1" lang="en-US" altLang="zh-TW" dirty="0"/>
              <a:t>pt-5 </a:t>
            </a:r>
            <a:r>
              <a:rPr kumimoji="1" lang="zh-TW" altLang="en-US" dirty="0"/>
              <a:t>設</a:t>
            </a:r>
            <a:r>
              <a:rPr kumimoji="1" lang="en-US" altLang="zh-TW" dirty="0"/>
              <a:t>top-padding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3rem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6886E8-090D-B242-8FCB-46B08B330AB7}"/>
              </a:ext>
            </a:extLst>
          </p:cNvPr>
          <p:cNvSpPr/>
          <p:nvPr/>
        </p:nvSpPr>
        <p:spPr>
          <a:xfrm>
            <a:off x="1371600" y="5170438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" altLang="zh-TW" b="1" i="1" dirty="0">
                <a:solidFill>
                  <a:srgbClr val="000000"/>
                </a:solidFill>
                <a:latin typeface="inherit"/>
              </a:rPr>
              <a:t>rem</a:t>
            </a:r>
            <a:r>
              <a:rPr lang="zh-TW" altLang="en" dirty="0">
                <a:solidFill>
                  <a:srgbClr val="333333"/>
                </a:solidFill>
                <a:latin typeface="inherit"/>
              </a:rPr>
              <a:t>：</a:t>
            </a:r>
            <a:r>
              <a:rPr lang="zh-TW" altLang="en-US" dirty="0">
                <a:solidFill>
                  <a:srgbClr val="333333"/>
                </a:solidFill>
                <a:latin typeface="inherit"/>
              </a:rPr>
              <a:t>相對單位，每個</a:t>
            </a:r>
            <a:r>
              <a:rPr lang="zh-TW" altLang="en-US" b="1" dirty="0">
                <a:solidFill>
                  <a:srgbClr val="DD0000"/>
                </a:solidFill>
                <a:latin typeface="inherit"/>
              </a:rPr>
              <a:t>元素</a:t>
            </a:r>
            <a:r>
              <a:rPr lang="zh-TW" altLang="en-US" dirty="0">
                <a:solidFill>
                  <a:srgbClr val="333333"/>
                </a:solidFill>
                <a:latin typeface="inherit"/>
              </a:rPr>
              <a:t>透過「倍數」乘以</a:t>
            </a:r>
            <a:r>
              <a:rPr lang="zh-TW" altLang="en-US" b="1" dirty="0">
                <a:solidFill>
                  <a:srgbClr val="DD0000"/>
                </a:solidFill>
                <a:latin typeface="inherit"/>
              </a:rPr>
              <a:t>根元素</a:t>
            </a:r>
            <a:r>
              <a:rPr lang="zh-TW" altLang="en-US" dirty="0">
                <a:solidFill>
                  <a:srgbClr val="333333"/>
                </a:solidFill>
                <a:latin typeface="inherit"/>
              </a:rPr>
              <a:t>的 </a:t>
            </a:r>
            <a:r>
              <a:rPr lang="en" altLang="zh-TW" dirty="0">
                <a:solidFill>
                  <a:srgbClr val="333333"/>
                </a:solidFill>
                <a:latin typeface="inherit"/>
              </a:rPr>
              <a:t>px </a:t>
            </a:r>
            <a:r>
              <a:rPr lang="zh-TW" altLang="en-US" dirty="0">
                <a:solidFill>
                  <a:srgbClr val="333333"/>
                </a:solidFill>
                <a:latin typeface="inherit"/>
              </a:rPr>
              <a:t>值。</a:t>
            </a:r>
            <a:endParaRPr lang="en-US" altLang="zh-TW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TW" altLang="en-US" dirty="0"/>
              <a:t>根元素指的是 </a:t>
            </a:r>
            <a:r>
              <a:rPr lang="en" altLang="zh-TW" dirty="0"/>
              <a:t>html </a:t>
            </a:r>
            <a:r>
              <a:rPr lang="zh-TW" altLang="en-US" dirty="0"/>
              <a:t>的 </a:t>
            </a:r>
            <a:r>
              <a:rPr lang="en" altLang="zh-TW" dirty="0"/>
              <a:t>font-size</a:t>
            </a:r>
            <a:r>
              <a:rPr lang="zh-TW" altLang="en" dirty="0"/>
              <a:t>，</a:t>
            </a:r>
            <a:r>
              <a:rPr lang="zh-TW" altLang="en-US" dirty="0"/>
              <a:t>預設為 </a:t>
            </a:r>
            <a:r>
              <a:rPr lang="en-US" altLang="zh-TW" dirty="0"/>
              <a:t>16</a:t>
            </a:r>
            <a:r>
              <a:rPr lang="en" altLang="zh-TW" dirty="0"/>
              <a:t>px</a:t>
            </a:r>
            <a:endParaRPr lang="zh-TW" altLang="en-US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82377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D2236-9266-0C4B-9024-9D30DCF4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Border &amp; </a:t>
            </a:r>
            <a:r>
              <a:rPr kumimoji="1" lang="en-US" altLang="zh-TW" dirty="0" err="1"/>
              <a:t>bg</a:t>
            </a:r>
            <a:r>
              <a:rPr kumimoji="1" lang="en-US" altLang="zh-TW" dirty="0"/>
              <a:t> color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563382-4289-6347-9536-0CCC2AEF1B50}"/>
              </a:ext>
            </a:extLst>
          </p:cNvPr>
          <p:cNvSpPr/>
          <p:nvPr/>
        </p:nvSpPr>
        <p:spPr>
          <a:xfrm>
            <a:off x="957582" y="2442910"/>
            <a:ext cx="6131707" cy="147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="container p-5 my-5 border"&gt;&lt;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="container p-5 my-5 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bg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-dark text-white"&gt;</a:t>
            </a:r>
          </a:p>
          <a:p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BE6B0C-2B20-3641-BBAE-97BF1312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69" y="2106091"/>
            <a:ext cx="1196641" cy="30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8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1CD17-412F-CE4B-A2F7-529F1865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120F35-3CDA-FF46-877D-2235244F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03" y="2412402"/>
            <a:ext cx="4192793" cy="344408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D9EDF5-C53C-AD4B-91DF-F75F0A84D77A}"/>
              </a:ext>
            </a:extLst>
          </p:cNvPr>
          <p:cNvGrpSpPr/>
          <p:nvPr/>
        </p:nvGrpSpPr>
        <p:grpSpPr>
          <a:xfrm>
            <a:off x="2475603" y="2412401"/>
            <a:ext cx="5592633" cy="1750807"/>
            <a:chOff x="2475603" y="2412401"/>
            <a:chExt cx="5592633" cy="175080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92ABC9D-6EF3-6D4E-B7A8-18E7A4202B9B}"/>
                </a:ext>
              </a:extLst>
            </p:cNvPr>
            <p:cNvSpPr/>
            <p:nvPr/>
          </p:nvSpPr>
          <p:spPr>
            <a:xfrm>
              <a:off x="2475603" y="2412401"/>
              <a:ext cx="4192793" cy="17508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直線圖說文字 1 6">
              <a:extLst>
                <a:ext uri="{FF2B5EF4-FFF2-40B4-BE49-F238E27FC236}">
                  <a16:creationId xmlns:a16="http://schemas.microsoft.com/office/drawing/2014/main" id="{9AD8374F-5CDF-C54F-86C5-DDB8803D5110}"/>
                </a:ext>
              </a:extLst>
            </p:cNvPr>
            <p:cNvSpPr/>
            <p:nvPr/>
          </p:nvSpPr>
          <p:spPr>
            <a:xfrm>
              <a:off x="6852622" y="2544184"/>
              <a:ext cx="1215614" cy="935915"/>
            </a:xfrm>
            <a:prstGeom prst="borderCallout1">
              <a:avLst>
                <a:gd name="adj1" fmla="val 49785"/>
                <a:gd name="adj2" fmla="val -2138"/>
                <a:gd name="adj3" fmla="val 87213"/>
                <a:gd name="adj4" fmla="val -27714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margin</a:t>
              </a:r>
              <a:endParaRPr kumimoji="1"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7D8EFA5-0138-4945-905A-84E9448CDC9D}"/>
              </a:ext>
            </a:extLst>
          </p:cNvPr>
          <p:cNvGrpSpPr/>
          <p:nvPr/>
        </p:nvGrpSpPr>
        <p:grpSpPr>
          <a:xfrm>
            <a:off x="1114760" y="2182456"/>
            <a:ext cx="5027856" cy="1582721"/>
            <a:chOff x="1372943" y="665627"/>
            <a:chExt cx="5027856" cy="15827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E3CF36-4156-B348-94E1-38330B10317C}"/>
                </a:ext>
              </a:extLst>
            </p:cNvPr>
            <p:cNvSpPr/>
            <p:nvPr/>
          </p:nvSpPr>
          <p:spPr>
            <a:xfrm>
              <a:off x="3271668" y="1250576"/>
              <a:ext cx="3129131" cy="9977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2" name="直線圖說文字 1 11">
              <a:extLst>
                <a:ext uri="{FF2B5EF4-FFF2-40B4-BE49-F238E27FC236}">
                  <a16:creationId xmlns:a16="http://schemas.microsoft.com/office/drawing/2014/main" id="{48660760-040A-794B-B8CA-0FB1ABB1B826}"/>
                </a:ext>
              </a:extLst>
            </p:cNvPr>
            <p:cNvSpPr/>
            <p:nvPr/>
          </p:nvSpPr>
          <p:spPr>
            <a:xfrm>
              <a:off x="1372943" y="665627"/>
              <a:ext cx="1215614" cy="935915"/>
            </a:xfrm>
            <a:prstGeom prst="borderCallout1">
              <a:avLst>
                <a:gd name="adj1" fmla="val 48636"/>
                <a:gd name="adj2" fmla="val 97862"/>
                <a:gd name="adj3" fmla="val 86064"/>
                <a:gd name="adj4" fmla="val 150162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>
                  <a:solidFill>
                    <a:srgbClr val="FFC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padding</a:t>
              </a:r>
              <a:endParaRPr kumimoji="1" lang="zh-TW" altLang="en-US" b="1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B92A03E-FCD6-DF40-8C0C-91356E394E07}"/>
              </a:ext>
            </a:extLst>
          </p:cNvPr>
          <p:cNvGrpSpPr/>
          <p:nvPr/>
        </p:nvGrpSpPr>
        <p:grpSpPr>
          <a:xfrm>
            <a:off x="927845" y="2573766"/>
            <a:ext cx="5472955" cy="2028633"/>
            <a:chOff x="1401181" y="1250575"/>
            <a:chExt cx="5472955" cy="20286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8E3AA2-CAEC-6A45-826C-BB198E1E22F4}"/>
                </a:ext>
              </a:extLst>
            </p:cNvPr>
            <p:cNvSpPr/>
            <p:nvPr/>
          </p:nvSpPr>
          <p:spPr>
            <a:xfrm>
              <a:off x="3271668" y="1250575"/>
              <a:ext cx="3602468" cy="13958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5" name="直線圖說文字 1 14">
              <a:extLst>
                <a:ext uri="{FF2B5EF4-FFF2-40B4-BE49-F238E27FC236}">
                  <a16:creationId xmlns:a16="http://schemas.microsoft.com/office/drawing/2014/main" id="{2B7A254A-7AE1-A54B-A34B-AB8D97B01F3E}"/>
                </a:ext>
              </a:extLst>
            </p:cNvPr>
            <p:cNvSpPr/>
            <p:nvPr/>
          </p:nvSpPr>
          <p:spPr>
            <a:xfrm>
              <a:off x="1401181" y="2343293"/>
              <a:ext cx="1215614" cy="935915"/>
            </a:xfrm>
            <a:prstGeom prst="borderCallout1">
              <a:avLst>
                <a:gd name="adj1" fmla="val 48636"/>
                <a:gd name="adj2" fmla="val 97862"/>
                <a:gd name="adj3" fmla="val 11351"/>
                <a:gd name="adj4" fmla="val 153702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>
                  <a:ln>
                    <a:solidFill>
                      <a:schemeClr val="tx1"/>
                    </a:solidFill>
                  </a:ln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border</a:t>
              </a:r>
              <a:endParaRPr kumimoji="1" lang="zh-TW" altLang="en-US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4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12</a:t>
            </a:r>
            <a:r>
              <a:rPr kumimoji="1" lang="zh-TW" altLang="en-US" dirty="0"/>
              <a:t>欄佈局</a:t>
            </a:r>
            <a:r>
              <a:rPr kumimoji="1" lang="en-US" altLang="zh-TW" dirty="0"/>
              <a:t>(grid) </a:t>
            </a:r>
            <a:endParaRPr kumimoji="1" lang="zh-TW" altLang="en-US" dirty="0"/>
          </a:p>
        </p:txBody>
      </p:sp>
      <p:pic>
        <p:nvPicPr>
          <p:cNvPr id="3" name="圖片 2" descr="螢幕快照 2015-10-29 下午2.1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05" y="2998716"/>
            <a:ext cx="7259590" cy="221235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84C163-E9A2-CF43-823B-434A1BF31CD7}"/>
              </a:ext>
            </a:extLst>
          </p:cNvPr>
          <p:cNvSpPr txBox="1"/>
          <p:nvPr/>
        </p:nvSpPr>
        <p:spPr>
          <a:xfrm>
            <a:off x="1371600" y="2398956"/>
            <a:ext cx="391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1 </a:t>
            </a:r>
            <a:r>
              <a:rPr kumimoji="1" lang="zh-TW" altLang="en-US" sz="2400" dirty="0">
                <a:solidFill>
                  <a:srgbClr val="FF0000"/>
                </a:solidFill>
              </a:rPr>
              <a:t>列 </a:t>
            </a:r>
            <a:r>
              <a:rPr kumimoji="1" lang="en-US" altLang="zh-TW" sz="2400" dirty="0">
                <a:solidFill>
                  <a:srgbClr val="FF0000"/>
                </a:solidFill>
              </a:rPr>
              <a:t>(row) </a:t>
            </a:r>
            <a:r>
              <a:rPr kumimoji="1" lang="zh-TW" altLang="en-US" sz="2400" dirty="0">
                <a:solidFill>
                  <a:srgbClr val="FF0000"/>
                </a:solidFill>
              </a:rPr>
              <a:t>可切成 </a:t>
            </a:r>
            <a:r>
              <a:rPr kumimoji="1" lang="en-US" altLang="zh-TW" sz="2400" dirty="0">
                <a:solidFill>
                  <a:srgbClr val="FF0000"/>
                </a:solidFill>
              </a:rPr>
              <a:t>12</a:t>
            </a:r>
            <a:r>
              <a:rPr kumimoji="1" lang="zh-TW" altLang="en-US" sz="2400" dirty="0">
                <a:solidFill>
                  <a:srgbClr val="FF0000"/>
                </a:solidFill>
              </a:rPr>
              <a:t> 欄 </a:t>
            </a:r>
            <a:r>
              <a:rPr kumimoji="1" lang="en-US" altLang="zh-TW" sz="2400" dirty="0">
                <a:solidFill>
                  <a:srgbClr val="FF0000"/>
                </a:solidFill>
              </a:rPr>
              <a:t>(col)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7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依設備指定佈局欄的寬度</a:t>
            </a:r>
          </a:p>
        </p:txBody>
      </p:sp>
      <p:sp>
        <p:nvSpPr>
          <p:cNvPr id="3" name="矩形 2"/>
          <p:cNvSpPr/>
          <p:nvPr/>
        </p:nvSpPr>
        <p:spPr>
          <a:xfrm>
            <a:off x="1023257" y="2615173"/>
            <a:ext cx="71095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/>
              <a:t>The Bootstrap 5 grid system has six classes:</a:t>
            </a:r>
          </a:p>
          <a:p>
            <a:r>
              <a:rPr lang="en" altLang="zh-TW" sz="2400" dirty="0">
                <a:solidFill>
                  <a:srgbClr val="FF0000"/>
                </a:solidFill>
              </a:rPr>
              <a:t>.col- </a:t>
            </a:r>
            <a:r>
              <a:rPr lang="en" altLang="zh-TW" sz="2400" dirty="0"/>
              <a:t>(extra small devices - screen width &lt; 576px)</a:t>
            </a:r>
          </a:p>
          <a:p>
            <a:r>
              <a:rPr lang="en" altLang="zh-TW" sz="2400" dirty="0">
                <a:solidFill>
                  <a:srgbClr val="FF0000"/>
                </a:solidFill>
              </a:rPr>
              <a:t>.col-</a:t>
            </a:r>
            <a:r>
              <a:rPr lang="en" altLang="zh-TW" sz="2400" dirty="0" err="1">
                <a:solidFill>
                  <a:srgbClr val="FF0000"/>
                </a:solidFill>
              </a:rPr>
              <a:t>sm</a:t>
            </a:r>
            <a:r>
              <a:rPr lang="en" altLang="zh-TW" sz="2400" dirty="0">
                <a:solidFill>
                  <a:srgbClr val="FF0000"/>
                </a:solidFill>
              </a:rPr>
              <a:t>- </a:t>
            </a:r>
            <a:r>
              <a:rPr lang="en" altLang="zh-TW" sz="2400" dirty="0"/>
              <a:t>(small devices - screen width &gt;= 576px)</a:t>
            </a:r>
          </a:p>
          <a:p>
            <a:r>
              <a:rPr lang="en" altLang="zh-TW" sz="2400" dirty="0">
                <a:solidFill>
                  <a:srgbClr val="FF0000"/>
                </a:solidFill>
              </a:rPr>
              <a:t>.col-md-</a:t>
            </a:r>
            <a:r>
              <a:rPr lang="en" altLang="zh-TW" sz="2400" dirty="0"/>
              <a:t> (medium devices - screen width &gt;=768px)</a:t>
            </a:r>
          </a:p>
          <a:p>
            <a:r>
              <a:rPr lang="en" altLang="zh-TW" sz="2400" dirty="0">
                <a:solidFill>
                  <a:srgbClr val="FF0000"/>
                </a:solidFill>
              </a:rPr>
              <a:t>.col-lg- </a:t>
            </a:r>
            <a:r>
              <a:rPr lang="en" altLang="zh-TW" sz="2400" dirty="0"/>
              <a:t>(large devices - screen width &gt;= 992px)</a:t>
            </a:r>
          </a:p>
          <a:p>
            <a:r>
              <a:rPr lang="en" altLang="zh-TW" sz="2400" dirty="0">
                <a:solidFill>
                  <a:srgbClr val="FF0000"/>
                </a:solidFill>
              </a:rPr>
              <a:t>.col-xl- </a:t>
            </a:r>
            <a:r>
              <a:rPr lang="en" altLang="zh-TW" sz="2400" dirty="0"/>
              <a:t>(</a:t>
            </a:r>
            <a:r>
              <a:rPr lang="en" altLang="zh-TW" sz="2400" dirty="0" err="1"/>
              <a:t>xlarge</a:t>
            </a:r>
            <a:r>
              <a:rPr lang="en" altLang="zh-TW" sz="2400" dirty="0"/>
              <a:t> devices - screen width &gt;= 1200px)</a:t>
            </a:r>
          </a:p>
          <a:p>
            <a:r>
              <a:rPr lang="en" altLang="zh-TW" sz="2400" dirty="0">
                <a:solidFill>
                  <a:srgbClr val="FF0000"/>
                </a:solidFill>
              </a:rPr>
              <a:t>.col-</a:t>
            </a:r>
            <a:r>
              <a:rPr lang="en" altLang="zh-TW" sz="2400" dirty="0" err="1">
                <a:solidFill>
                  <a:srgbClr val="FF0000"/>
                </a:solidFill>
              </a:rPr>
              <a:t>xxl</a:t>
            </a:r>
            <a:r>
              <a:rPr lang="en" altLang="zh-TW" sz="2400" dirty="0">
                <a:solidFill>
                  <a:srgbClr val="FF0000"/>
                </a:solidFill>
              </a:rPr>
              <a:t>- </a:t>
            </a:r>
            <a:r>
              <a:rPr lang="en" altLang="zh-TW" dirty="0"/>
              <a:t>(</a:t>
            </a:r>
            <a:r>
              <a:rPr lang="en" altLang="zh-TW" dirty="0" err="1"/>
              <a:t>xxlarge</a:t>
            </a:r>
            <a:r>
              <a:rPr lang="en" altLang="zh-TW" dirty="0"/>
              <a:t> devices - screen width equal to or greater than 1400px)</a:t>
            </a:r>
          </a:p>
          <a:p>
            <a:endParaRPr lang="en" altLang="zh-TW" sz="2400" dirty="0"/>
          </a:p>
          <a:p>
            <a:br>
              <a:rPr lang="en" altLang="zh-TW" sz="3600" dirty="0"/>
            </a:b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561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佈局欄的定義結構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CDA32F-E0E2-DF41-B556-E3CF25ED06AA}"/>
              </a:ext>
            </a:extLst>
          </p:cNvPr>
          <p:cNvSpPr/>
          <p:nvPr/>
        </p:nvSpPr>
        <p:spPr>
          <a:xfrm>
            <a:off x="1855693" y="256664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4" name="直線圖說文字 2 3">
            <a:extLst>
              <a:ext uri="{FF2B5EF4-FFF2-40B4-BE49-F238E27FC236}">
                <a16:creationId xmlns:a16="http://schemas.microsoft.com/office/drawing/2014/main" id="{767AF84F-BB50-BD48-B23F-DA8751C545E5}"/>
              </a:ext>
            </a:extLst>
          </p:cNvPr>
          <p:cNvSpPr/>
          <p:nvPr/>
        </p:nvSpPr>
        <p:spPr>
          <a:xfrm>
            <a:off x="6320118" y="2312895"/>
            <a:ext cx="1452282" cy="774550"/>
          </a:xfrm>
          <a:prstGeom prst="borderCallout2">
            <a:avLst>
              <a:gd name="adj1" fmla="val 18750"/>
              <a:gd name="adj2" fmla="val -926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r>
              <a:rPr kumimoji="1" lang="zh-TW" altLang="en-US" dirty="0"/>
              <a:t>欄</a:t>
            </a:r>
          </a:p>
        </p:txBody>
      </p:sp>
      <p:sp>
        <p:nvSpPr>
          <p:cNvPr id="6" name="直線圖說文字 2 5">
            <a:extLst>
              <a:ext uri="{FF2B5EF4-FFF2-40B4-BE49-F238E27FC236}">
                <a16:creationId xmlns:a16="http://schemas.microsoft.com/office/drawing/2014/main" id="{A285FF59-C8A3-844C-8193-500D83681ED3}"/>
              </a:ext>
            </a:extLst>
          </p:cNvPr>
          <p:cNvSpPr/>
          <p:nvPr/>
        </p:nvSpPr>
        <p:spPr>
          <a:xfrm>
            <a:off x="6277087" y="3614570"/>
            <a:ext cx="1452282" cy="774550"/>
          </a:xfrm>
          <a:prstGeom prst="borderCallout2">
            <a:avLst>
              <a:gd name="adj1" fmla="val 18750"/>
              <a:gd name="adj2" fmla="val -926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r>
              <a:rPr kumimoji="1" lang="zh-TW" altLang="en-US" dirty="0"/>
              <a:t>欄</a:t>
            </a:r>
          </a:p>
        </p:txBody>
      </p:sp>
    </p:spTree>
    <p:extLst>
      <p:ext uri="{BB962C8B-B14F-4D97-AF65-F5344CB8AC3E}">
        <p14:creationId xmlns:p14="http://schemas.microsoft.com/office/powerpoint/2010/main" val="151425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A6C2F-FA1D-D541-8E93-11D3FBB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2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表格</a:t>
            </a:r>
          </a:p>
        </p:txBody>
      </p:sp>
      <p:sp>
        <p:nvSpPr>
          <p:cNvPr id="3" name="矩形 2"/>
          <p:cNvSpPr/>
          <p:nvPr/>
        </p:nvSpPr>
        <p:spPr>
          <a:xfrm>
            <a:off x="1963770" y="2505670"/>
            <a:ext cx="361491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Basic Table</a:t>
            </a:r>
          </a:p>
          <a:p>
            <a:r>
              <a:rPr lang="zh-TW" altLang="en-US" dirty="0">
                <a:hlinkClick r:id="rId2"/>
              </a:rPr>
              <a:t>斑馬線</a:t>
            </a:r>
            <a:r>
              <a:rPr lang="en-US" altLang="zh-TW" dirty="0">
                <a:hlinkClick r:id="rId2"/>
              </a:rPr>
              <a:t> Striped Rows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Bordered Table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Hover Rows</a:t>
            </a:r>
            <a:endParaRPr lang="en-US" altLang="zh-TW" dirty="0"/>
          </a:p>
          <a:p>
            <a:r>
              <a:rPr lang="zh-TW" altLang="en-US" dirty="0">
                <a:hlinkClick r:id="rId5"/>
              </a:rPr>
              <a:t>扼要式</a:t>
            </a:r>
            <a:r>
              <a:rPr lang="en-US" altLang="zh-TW" dirty="0">
                <a:hlinkClick r:id="rId5"/>
              </a:rPr>
              <a:t>Condensed Table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Contextual Classes (</a:t>
            </a:r>
            <a:r>
              <a:rPr lang="zh-TW" altLang="en-US" dirty="0">
                <a:hlinkClick r:id="rId6"/>
              </a:rPr>
              <a:t>動態樣式</a:t>
            </a:r>
            <a:r>
              <a:rPr lang="en-US" altLang="zh-TW" dirty="0">
                <a:hlinkClick r:id="rId6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83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image</a:t>
            </a:r>
            <a:endParaRPr kumimoji="1" lang="zh-TW" altLang="en-US" dirty="0"/>
          </a:p>
        </p:txBody>
      </p:sp>
      <p:pic>
        <p:nvPicPr>
          <p:cNvPr id="3" name="圖片 2" descr="螢幕快照 2015-10-29 下午2.5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4" y="2343423"/>
            <a:ext cx="7335379" cy="203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1016101" y="4490704"/>
            <a:ext cx="1985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Rounded Corners</a:t>
            </a:r>
            <a:endParaRPr lang="en-US" altLang="zh-TW" dirty="0">
              <a:solidFill>
                <a:srgbClr val="B6A27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Circle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Thumbnail</a:t>
            </a:r>
            <a:endParaRPr lang="en-US" altLang="zh-TW" dirty="0">
              <a:solidFill>
                <a:srgbClr val="B6A272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 Images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Bootstrap </a:t>
            </a:r>
            <a:r>
              <a:rPr kumimoji="1" lang="zh-TW" altLang="en-US" dirty="0"/>
              <a:t>優勢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易用</a:t>
            </a:r>
            <a:endParaRPr kumimoji="1" lang="en-US" altLang="zh-TW" dirty="0"/>
          </a:p>
          <a:p>
            <a:r>
              <a:rPr kumimoji="1" lang="zh-TW" altLang="en-US" dirty="0"/>
              <a:t>響應式</a:t>
            </a:r>
            <a:r>
              <a:rPr kumimoji="1" lang="en-US" altLang="zh-TW" dirty="0"/>
              <a:t>(Responsive)</a:t>
            </a:r>
            <a:r>
              <a:rPr kumimoji="1" lang="zh-TW" altLang="en-US" dirty="0"/>
              <a:t>網頁</a:t>
            </a:r>
            <a:endParaRPr kumimoji="1" lang="en-US" altLang="zh-TW" dirty="0"/>
          </a:p>
          <a:p>
            <a:r>
              <a:rPr kumimoji="1" lang="zh-TW" altLang="en-US" dirty="0"/>
              <a:t>行動設備</a:t>
            </a:r>
            <a:endParaRPr kumimoji="1" lang="en-US" altLang="zh-TW" dirty="0"/>
          </a:p>
          <a:p>
            <a:r>
              <a:rPr kumimoji="1" lang="zh-TW" altLang="en-US" dirty="0"/>
              <a:t>跨瀏覽器</a:t>
            </a:r>
            <a:r>
              <a:rPr kumimoji="1" lang="en-US" altLang="zh-TW" dirty="0"/>
              <a:t>:</a:t>
            </a:r>
            <a:r>
              <a:rPr kumimoji="1" lang="zh-TW" altLang="en-US" dirty="0"/>
              <a:t> 相容性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Bootstrap 5 </a:t>
            </a:r>
            <a:r>
              <a:rPr kumimoji="1" lang="zh-TW" altLang="en-US" dirty="0"/>
              <a:t>不支援</a:t>
            </a:r>
            <a:r>
              <a:rPr kumimoji="1" lang="en-US" altLang="zh-TW" dirty="0"/>
              <a:t> IE10</a:t>
            </a:r>
            <a:r>
              <a:rPr kumimoji="1" lang="zh-TW" altLang="en-US" dirty="0"/>
              <a:t>、</a:t>
            </a:r>
            <a:r>
              <a:rPr kumimoji="1" lang="en-US" altLang="zh-TW" dirty="0"/>
              <a:t>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17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Carousel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1998" y="2298662"/>
            <a:ext cx="67775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&lt;div id="</a:t>
            </a:r>
            <a:r>
              <a:rPr lang="en-US" altLang="zh-TW" dirty="0" err="1"/>
              <a:t>myCarousel</a:t>
            </a:r>
            <a:r>
              <a:rPr lang="en-US" altLang="zh-TW" dirty="0"/>
              <a:t>" class="carousel slide" data-ride="carousel"&gt;</a:t>
            </a:r>
          </a:p>
          <a:p>
            <a:endParaRPr lang="en-US" altLang="zh-TW" dirty="0"/>
          </a:p>
          <a:p>
            <a:r>
              <a:rPr lang="en-US" altLang="zh-TW" dirty="0"/>
              <a:t>&lt;!-- Indicators --&gt;</a:t>
            </a:r>
          </a:p>
          <a:p>
            <a:endParaRPr lang="en-US" altLang="zh-TW" dirty="0"/>
          </a:p>
          <a:p>
            <a:r>
              <a:rPr lang="en-US" altLang="zh-TW" dirty="0"/>
              <a:t>&lt;!-- Items--&gt;</a:t>
            </a:r>
          </a:p>
          <a:p>
            <a:endParaRPr lang="en-US" altLang="zh-TW" dirty="0"/>
          </a:p>
          <a:p>
            <a:r>
              <a:rPr lang="en-US" altLang="zh-TW" dirty="0"/>
              <a:t>&lt;!-- Left and right controls </a:t>
            </a:r>
            <a:r>
              <a:rPr lang="en-US" altLang="zh-TW" dirty="0">
                <a:sym typeface="Wingdings"/>
              </a:rPr>
              <a:t>--&gt;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&lt;/div&gt;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25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Modal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2563" y="2362167"/>
            <a:ext cx="682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Modal plugin is a dialog box/popup window that is displayed on top of the current page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15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其他</a:t>
            </a:r>
          </a:p>
        </p:txBody>
      </p:sp>
      <p:sp>
        <p:nvSpPr>
          <p:cNvPr id="3" name="矩形 2"/>
          <p:cNvSpPr/>
          <p:nvPr/>
        </p:nvSpPr>
        <p:spPr>
          <a:xfrm>
            <a:off x="1222563" y="2362167"/>
            <a:ext cx="68249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Navibar</a:t>
            </a:r>
            <a:endParaRPr lang="en-US" altLang="zh-TW" sz="2400" dirty="0"/>
          </a:p>
          <a:p>
            <a:r>
              <a:rPr lang="en-US" altLang="zh-TW" sz="2400" dirty="0"/>
              <a:t>Collapse</a:t>
            </a:r>
          </a:p>
          <a:p>
            <a:r>
              <a:rPr lang="en-US" altLang="zh-TW" sz="2400" dirty="0"/>
              <a:t>Tabs/Pills</a:t>
            </a:r>
          </a:p>
          <a:p>
            <a:r>
              <a:rPr lang="en-US" altLang="zh-TW" sz="2400" dirty="0"/>
              <a:t>Tooltip</a:t>
            </a:r>
          </a:p>
          <a:p>
            <a:r>
              <a:rPr lang="en-US" altLang="zh-TW" sz="2400" dirty="0"/>
              <a:t>Popover</a:t>
            </a:r>
          </a:p>
          <a:p>
            <a:r>
              <a:rPr lang="en-US" altLang="zh-TW" sz="2400" dirty="0">
                <a:hlinkClick r:id="rId2"/>
              </a:rPr>
              <a:t>https://www.w3schools.com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926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Bootstrap 4</a:t>
            </a:r>
            <a:endParaRPr kumimoji="1"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14F2D6-B69B-0D4B-B826-4F04D00F76E2}"/>
              </a:ext>
            </a:extLst>
          </p:cNvPr>
          <p:cNvSpPr/>
          <p:nvPr/>
        </p:nvSpPr>
        <p:spPr>
          <a:xfrm>
            <a:off x="868701" y="2238613"/>
            <a:ext cx="74065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and minified CSS --&gt;</a:t>
            </a:r>
            <a:br>
              <a:rPr lang="en" altLang="zh-TW" sz="1400" dirty="0"/>
            </a:b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maxcdn.bootstrapcdn.com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/bootstrap/4.5.2/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bootstrap.min.css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" altLang="zh-TW" sz="1400" dirty="0"/>
            </a:br>
            <a:br>
              <a:rPr lang="en" altLang="zh-TW" sz="1400" dirty="0"/>
            </a:br>
            <a:r>
              <a:rPr lang="en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jQuery library --&gt;</a:t>
            </a:r>
            <a:br>
              <a:rPr lang="en" altLang="zh-TW" sz="1400" dirty="0"/>
            </a:b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ajax.googleapis.com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/ajax/libs/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/3.5.1/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jquery.min.js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sz="1400" dirty="0"/>
            </a:br>
            <a:br>
              <a:rPr lang="en" altLang="zh-TW" sz="1400" dirty="0"/>
            </a:br>
            <a:r>
              <a:rPr lang="en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Popper JS --&gt;</a:t>
            </a:r>
            <a:br>
              <a:rPr lang="en" altLang="zh-TW" sz="1400" dirty="0"/>
            </a:b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cdnjs.cloudflare.com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/ajax/libs/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popper.js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/1.16.0/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umd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popper.min.js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sz="1400" dirty="0"/>
            </a:br>
            <a:br>
              <a:rPr lang="en" altLang="zh-TW" sz="1400" dirty="0"/>
            </a:br>
            <a:r>
              <a:rPr lang="en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JavaScript --&gt;</a:t>
            </a:r>
            <a:br>
              <a:rPr lang="en" altLang="zh-TW" sz="1400" dirty="0"/>
            </a:b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maxcdn.bootstrapcdn.com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/bootstrap/4.5.2/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bootstrap.min.js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" altLang="zh-TW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" altLang="zh-TW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553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4C2E3-73CB-6445-AF79-9D0BBEB7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 </a:t>
            </a:r>
            <a:r>
              <a:rPr kumimoji="1" lang="en-US" altLang="zh-TW" dirty="0"/>
              <a:t>Bootstrap 5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CD2E35-3879-BC48-8100-E59344F9BC4C}"/>
              </a:ext>
            </a:extLst>
          </p:cNvPr>
          <p:cNvSpPr/>
          <p:nvPr/>
        </p:nvSpPr>
        <p:spPr>
          <a:xfrm>
            <a:off x="1239819" y="2413337"/>
            <a:ext cx="6664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and minified CSS --&gt;</a:t>
            </a: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cdn.jsdelivr.net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npm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/bootstrap@5.1.1/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dist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bootstrap.min.css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="stylesheet"&gt;</a:t>
            </a:r>
            <a:br>
              <a:rPr lang="en" altLang="zh-TW" dirty="0"/>
            </a:br>
            <a:br>
              <a:rPr lang="en" altLang="zh-TW" dirty="0"/>
            </a:br>
            <a:r>
              <a:rPr lang="en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JavaScript --&gt;</a:t>
            </a: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cdn.jsdelivr.net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npm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/bootstrap@5.1.1/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dist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js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" altLang="zh-TW" dirty="0" err="1">
                <a:solidFill>
                  <a:srgbClr val="0000CD"/>
                </a:solidFill>
                <a:latin typeface="Consolas" panose="020B0609020204030204" pitchFamily="49" charset="0"/>
              </a:rPr>
              <a:t>bootstrap.bundle.min.js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A2FA68-AC2C-D04E-9F90-8E497E7D036F}"/>
              </a:ext>
            </a:extLst>
          </p:cNvPr>
          <p:cNvSpPr txBox="1"/>
          <p:nvPr/>
        </p:nvSpPr>
        <p:spPr>
          <a:xfrm>
            <a:off x="2581836" y="4876799"/>
            <a:ext cx="3317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Bootstrap 5 </a:t>
            </a:r>
            <a:r>
              <a:rPr kumimoji="1" lang="zh-TW" altLang="en-US" dirty="0"/>
              <a:t>不使用</a:t>
            </a:r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程式庫</a:t>
            </a:r>
            <a:endParaRPr kumimoji="1" lang="en-US" altLang="zh-TW" dirty="0"/>
          </a:p>
          <a:p>
            <a:r>
              <a:rPr lang="en-US" altLang="zh-TW" dirty="0"/>
              <a:t>Bootstrap 5 </a:t>
            </a:r>
            <a:r>
              <a:rPr lang="zh-TW" altLang="en-US" dirty="0"/>
              <a:t>只支援</a:t>
            </a:r>
            <a:r>
              <a:rPr lang="en-US" altLang="zh-TW" dirty="0"/>
              <a:t> Html 5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05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行動設備優先</a:t>
            </a:r>
            <a:r>
              <a:rPr kumimoji="1" lang="en-US" altLang="zh-TW"/>
              <a:t>Mobile-first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0469" y="2476715"/>
            <a:ext cx="7138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&lt;meta name="viewport" content="width=device-width, initial-scale=1"&gt;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149372"/>
            <a:ext cx="6796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其中</a:t>
            </a:r>
            <a:r>
              <a:rPr lang="en-US" altLang="zh-TW" dirty="0"/>
              <a:t> width=device-width </a:t>
            </a:r>
            <a:r>
              <a:rPr lang="zh-TW" altLang="en-US" dirty="0"/>
              <a:t>指定自動根據行動設備的顯示器寬度決定網頁寬度，</a:t>
            </a:r>
            <a:endParaRPr lang="en-US" altLang="zh-TW" dirty="0"/>
          </a:p>
          <a:p>
            <a:r>
              <a:rPr lang="en-US" altLang="zh-TW" dirty="0"/>
              <a:t>initial-scale=1 </a:t>
            </a:r>
            <a:r>
              <a:rPr lang="zh-TW" altLang="en-US" dirty="0"/>
              <a:t>指定初次載入時縮放比例</a:t>
            </a:r>
          </a:p>
        </p:txBody>
      </p:sp>
    </p:spTree>
    <p:extLst>
      <p:ext uri="{BB962C8B-B14F-4D97-AF65-F5344CB8AC3E}">
        <p14:creationId xmlns:p14="http://schemas.microsoft.com/office/powerpoint/2010/main" val="42291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Container</a:t>
            </a:r>
            <a:endParaRPr kumimoji="1" lang="zh-TW" altLang="en-US" cap="none" dirty="0"/>
          </a:p>
        </p:txBody>
      </p:sp>
      <p:sp>
        <p:nvSpPr>
          <p:cNvPr id="3" name="矩形 2"/>
          <p:cNvSpPr/>
          <p:nvPr/>
        </p:nvSpPr>
        <p:spPr>
          <a:xfrm>
            <a:off x="1258171" y="2551837"/>
            <a:ext cx="667068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兩種容器類別</a:t>
            </a:r>
            <a:r>
              <a:rPr lang="en-US" altLang="zh-TW" dirty="0"/>
              <a:t> container class:</a:t>
            </a:r>
          </a:p>
          <a:p>
            <a:r>
              <a:rPr lang="en-US" altLang="zh-TW" sz="2800" dirty="0"/>
              <a:t>.container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provides a responsive </a:t>
            </a:r>
            <a:r>
              <a:rPr lang="en-US" altLang="zh-TW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fixed</a:t>
            </a:r>
            <a:r>
              <a:rPr lang="en-US" altLang="zh-TW" b="1" dirty="0">
                <a:solidFill>
                  <a:srgbClr val="B6A2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width container</a:t>
            </a:r>
            <a:endParaRPr lang="en-US" altLang="zh-TW" b="1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.container-fluid</a:t>
            </a:r>
            <a:endParaRPr lang="en-US" altLang="zh-TW" sz="2000" dirty="0"/>
          </a:p>
          <a:p>
            <a:r>
              <a:rPr lang="en-US" altLang="zh-TW" dirty="0"/>
              <a:t>   provides a </a:t>
            </a:r>
            <a:r>
              <a:rPr lang="en-US" altLang="zh-TW" b="1" dirty="0">
                <a:hlinkClick r:id="rId3"/>
              </a:rPr>
              <a:t>full width container</a:t>
            </a:r>
            <a:r>
              <a:rPr lang="en-US" altLang="zh-TW" dirty="0"/>
              <a:t>, spanning the entire width of the viewport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58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DF052-0D0E-8146-B35D-742786D5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Container </a:t>
            </a:r>
            <a:r>
              <a:rPr kumimoji="1" lang="zh-TW" altLang="en-US" dirty="0"/>
              <a:t>最大寬度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18CB57-E0E9-8943-A2DC-E4BEB9D11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27208"/>
            <a:ext cx="6513755" cy="9058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8C15D5-39F4-1E47-B02B-1BFC33D9F42E}"/>
              </a:ext>
            </a:extLst>
          </p:cNvPr>
          <p:cNvSpPr/>
          <p:nvPr/>
        </p:nvSpPr>
        <p:spPr>
          <a:xfrm>
            <a:off x="1801905" y="2702366"/>
            <a:ext cx="565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/>
              <a:t>max-width: </a:t>
            </a:r>
            <a:r>
              <a:rPr lang="en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 change on different screen sizes: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100C40E-775C-B84C-B1BB-611D6C5023A5}"/>
              </a:ext>
            </a:extLst>
          </p:cNvPr>
          <p:cNvSpPr txBox="1"/>
          <p:nvPr/>
        </p:nvSpPr>
        <p:spPr>
          <a:xfrm>
            <a:off x="2490395" y="4433040"/>
            <a:ext cx="528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err="1">
                <a:solidFill>
                  <a:srgbClr val="FF0000"/>
                </a:solidFill>
              </a:rPr>
              <a:t>xs</a:t>
            </a:r>
            <a:r>
              <a:rPr kumimoji="1" lang="en-US" altLang="zh-TW" sz="2800" dirty="0">
                <a:solidFill>
                  <a:srgbClr val="FF0000"/>
                </a:solidFill>
              </a:rPr>
              <a:t>        </a:t>
            </a:r>
            <a:r>
              <a:rPr kumimoji="1" lang="en-US" altLang="zh-TW" sz="2800" dirty="0" err="1">
                <a:solidFill>
                  <a:srgbClr val="FF0000"/>
                </a:solidFill>
              </a:rPr>
              <a:t>sm</a:t>
            </a:r>
            <a:r>
              <a:rPr kumimoji="1" lang="en-US" altLang="zh-TW" sz="2800" dirty="0">
                <a:solidFill>
                  <a:srgbClr val="FF0000"/>
                </a:solidFill>
              </a:rPr>
              <a:t>    md    lg      xl         </a:t>
            </a:r>
            <a:r>
              <a:rPr kumimoji="1" lang="en-US" altLang="zh-TW" sz="2800" dirty="0" err="1">
                <a:solidFill>
                  <a:srgbClr val="FF0000"/>
                </a:solidFill>
              </a:rPr>
              <a:t>xxl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5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B81F5-BC1A-9845-9AED-A20BF25E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First example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01834F-D9EA-6B42-B56D-60416FCB3E9A}"/>
              </a:ext>
            </a:extLst>
          </p:cNvPr>
          <p:cNvSpPr/>
          <p:nvPr/>
        </p:nvSpPr>
        <p:spPr>
          <a:xfrm>
            <a:off x="1011220" y="2828835"/>
            <a:ext cx="7153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="container"&gt;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My First Bootstrap Page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" altLang="zh-TW" dirty="0"/>
              <a:t>The .container class provides a responsive fixed width container.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" altLang="zh-TW" dirty="0"/>
              <a:t>Resize the browser window to see that the container width will change at different breakpoints.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" altLang="zh-TW" dirty="0"/>
            </a:b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FA643B-10C1-8A4F-A6CA-78519DAFB53D}"/>
              </a:ext>
            </a:extLst>
          </p:cNvPr>
          <p:cNvSpPr txBox="1"/>
          <p:nvPr/>
        </p:nvSpPr>
        <p:spPr>
          <a:xfrm>
            <a:off x="2721684" y="4776799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class </a:t>
            </a:r>
            <a:r>
              <a:rPr kumimoji="1" lang="zh-TW" altLang="en-US" sz="2400" dirty="0"/>
              <a:t>改用</a:t>
            </a:r>
            <a:r>
              <a:rPr kumimoji="1" lang="en-US" altLang="zh-TW" sz="2400" dirty="0"/>
              <a:t>container-fluid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668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4224D-2BFE-1843-8C47-E363F45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Responsive container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0A8A6D-A996-734B-AD95-55F16E365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7" y="2581835"/>
            <a:ext cx="7467486" cy="2517773"/>
          </a:xfrm>
          <a:prstGeom prst="rect">
            <a:avLst/>
          </a:prstGeom>
        </p:spPr>
      </p:pic>
      <p:sp>
        <p:nvSpPr>
          <p:cNvPr id="6" name="文字方塊 5">
            <a:hlinkClick r:id="rId3"/>
            <a:extLst>
              <a:ext uri="{FF2B5EF4-FFF2-40B4-BE49-F238E27FC236}">
                <a16:creationId xmlns:a16="http://schemas.microsoft.com/office/drawing/2014/main" id="{5F8F9054-D80D-5742-B313-0E4ED840C978}"/>
              </a:ext>
            </a:extLst>
          </p:cNvPr>
          <p:cNvSpPr txBox="1"/>
          <p:nvPr/>
        </p:nvSpPr>
        <p:spPr>
          <a:xfrm>
            <a:off x="1086522" y="5330911"/>
            <a:ext cx="284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u="sng" dirty="0">
                <a:solidFill>
                  <a:srgbClr val="00B0F0"/>
                </a:solidFill>
              </a:rPr>
              <a:t>W3school Example</a:t>
            </a:r>
            <a:endParaRPr kumimoji="1" lang="zh-TW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6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F0DBD15797C044580B9F2EFD8AA615E" ma:contentTypeVersion="2" ma:contentTypeDescription="建立新的文件。" ma:contentTypeScope="" ma:versionID="9ed31ed794bb0f3fceea91020aa8f604">
  <xsd:schema xmlns:xsd="http://www.w3.org/2001/XMLSchema" xmlns:xs="http://www.w3.org/2001/XMLSchema" xmlns:p="http://schemas.microsoft.com/office/2006/metadata/properties" xmlns:ns2="cede2d90-0dd1-4399-ab85-936b1842f537" targetNamespace="http://schemas.microsoft.com/office/2006/metadata/properties" ma:root="true" ma:fieldsID="837a3b80efd234c90a34e6f2acdffbd0" ns2:_="">
    <xsd:import namespace="cede2d90-0dd1-4399-ab85-936b1842f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e2d90-0dd1-4399-ab85-936b1842f5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A2B783-82F7-4951-A82B-E3B056E14F5D}"/>
</file>

<file path=customXml/itemProps2.xml><?xml version="1.0" encoding="utf-8"?>
<ds:datastoreItem xmlns:ds="http://schemas.openxmlformats.org/officeDocument/2006/customXml" ds:itemID="{A5D7BB4D-049D-498F-9B47-FAD389170628}"/>
</file>

<file path=customXml/itemProps3.xml><?xml version="1.0" encoding="utf-8"?>
<ds:datastoreItem xmlns:ds="http://schemas.openxmlformats.org/officeDocument/2006/customXml" ds:itemID="{4CD124E0-8900-4A49-A02D-C6386519A388}"/>
</file>

<file path=docProps/app.xml><?xml version="1.0" encoding="utf-8"?>
<Properties xmlns="http://schemas.openxmlformats.org/officeDocument/2006/extended-properties" xmlns:vt="http://schemas.openxmlformats.org/officeDocument/2006/docPropsVTypes">
  <Template>時裝.thmx</Template>
  <TotalTime>1829</TotalTime>
  <Words>981</Words>
  <Application>Microsoft Macintosh PowerPoint</Application>
  <PresentationFormat>如螢幕大小 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Microsoft JhengHei</vt:lpstr>
      <vt:lpstr>inherit</vt:lpstr>
      <vt:lpstr>Arial</vt:lpstr>
      <vt:lpstr>Consolas</vt:lpstr>
      <vt:lpstr>Garamond</vt:lpstr>
      <vt:lpstr>Verdana</vt:lpstr>
      <vt:lpstr>Wingdings</vt:lpstr>
      <vt:lpstr>時裝</vt:lpstr>
      <vt:lpstr>Bootstrap 5</vt:lpstr>
      <vt:lpstr>Bootstrap 優勢</vt:lpstr>
      <vt:lpstr>安裝Bootstrap 4</vt:lpstr>
      <vt:lpstr>安裝 Bootstrap 5</vt:lpstr>
      <vt:lpstr>行動設備優先Mobile-first</vt:lpstr>
      <vt:lpstr>Container</vt:lpstr>
      <vt:lpstr>Container 最大寬度</vt:lpstr>
      <vt:lpstr>First example</vt:lpstr>
      <vt:lpstr>Responsive container</vt:lpstr>
      <vt:lpstr>Padding &amp; margin</vt:lpstr>
      <vt:lpstr>Padding &amp; margin</vt:lpstr>
      <vt:lpstr>Border &amp; bg color</vt:lpstr>
      <vt:lpstr>Exercise</vt:lpstr>
      <vt:lpstr>12欄佈局(grid) </vt:lpstr>
      <vt:lpstr>依設備指定佈局欄的寬度</vt:lpstr>
      <vt:lpstr>佈局欄的定義結構</vt:lpstr>
      <vt:lpstr>exercise</vt:lpstr>
      <vt:lpstr>表格</vt:lpstr>
      <vt:lpstr>image</vt:lpstr>
      <vt:lpstr>Carousel</vt:lpstr>
      <vt:lpstr>Modal</vt:lpstr>
      <vt:lpstr>其他</vt:lpstr>
    </vt:vector>
  </TitlesOfParts>
  <Company>NTIT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Kuo-Feng Hwang</dc:creator>
  <cp:lastModifiedBy>黃國峰</cp:lastModifiedBy>
  <cp:revision>35</cp:revision>
  <dcterms:created xsi:type="dcterms:W3CDTF">2015-10-29T05:58:20Z</dcterms:created>
  <dcterms:modified xsi:type="dcterms:W3CDTF">2021-10-15T01:00:00Z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0x0101006F0DBD15797C044580B9F2EFD8AA615E</vt:lpwstr>
  </property>
</Properties>
</file>