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BA80E3-C29E-468C-A87C-071B7B2849B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EDBF4D-EB0D-4926-B315-4BBF090239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980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0E3-C29E-468C-A87C-071B7B2849B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BF4D-EB0D-4926-B315-4BBF09023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4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0E3-C29E-468C-A87C-071B7B2849B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BF4D-EB0D-4926-B315-4BBF09023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6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0E3-C29E-468C-A87C-071B7B2849B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BF4D-EB0D-4926-B315-4BBF09023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46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BA80E3-C29E-468C-A87C-071B7B2849B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EDBF4D-EB0D-4926-B315-4BBF0902396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58757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0E3-C29E-468C-A87C-071B7B2849B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BF4D-EB0D-4926-B315-4BBF09023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0477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0E3-C29E-468C-A87C-071B7B2849B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BF4D-EB0D-4926-B315-4BBF09023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650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0E3-C29E-468C-A87C-071B7B2849B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BF4D-EB0D-4926-B315-4BBF09023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0E3-C29E-468C-A87C-071B7B2849B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BF4D-EB0D-4926-B315-4BBF09023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7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2BA80E3-C29E-468C-A87C-071B7B2849B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AEDBF4D-EB0D-4926-B315-4BBF090239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55465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2BA80E3-C29E-468C-A87C-071B7B2849B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AEDBF4D-EB0D-4926-B315-4BBF09023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08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BA80E3-C29E-468C-A87C-071B7B2849B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EDBF4D-EB0D-4926-B315-4BBF090239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793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5809" y="3097450"/>
            <a:ext cx="8045373" cy="742279"/>
          </a:xfrm>
        </p:spPr>
        <p:txBody>
          <a:bodyPr/>
          <a:lstStyle/>
          <a:p>
            <a:r>
              <a:rPr lang="zh-CN" altLang="en-US"/>
              <a:t>实验</a:t>
            </a:r>
            <a:r>
              <a:rPr lang="en-US" altLang="zh-CN"/>
              <a:t>3</a:t>
            </a:r>
            <a:r>
              <a:rPr lang="zh-CN" altLang="en-US"/>
              <a:t>：测量电阻电阻率</a:t>
            </a:r>
          </a:p>
        </p:txBody>
      </p:sp>
    </p:spTree>
    <p:extLst>
      <p:ext uri="{BB962C8B-B14F-4D97-AF65-F5344CB8AC3E}">
        <p14:creationId xmlns:p14="http://schemas.microsoft.com/office/powerpoint/2010/main" val="122796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7557" y="107177"/>
            <a:ext cx="7491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>
                <a:ln/>
                <a:solidFill>
                  <a:schemeClr val="accent3"/>
                </a:solidFill>
              </a:rPr>
              <a:t>3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：测量电阻电阻率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6678647" y="1170062"/>
            <a:ext cx="3540125" cy="2246312"/>
            <a:chOff x="0" y="0"/>
            <a:chExt cx="5576" cy="3537"/>
          </a:xfrm>
        </p:grpSpPr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0" y="1358"/>
              <a:ext cx="5577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2835" y="1134"/>
              <a:ext cx="680" cy="6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A</a:t>
              </a:r>
              <a:r>
                <a:rPr lang="zh-CN" altLang="en-US" sz="2000" b="1" baseline="-25000"/>
                <a:t>1</a:t>
              </a: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 flipV="1">
              <a:off x="0" y="341"/>
              <a:ext cx="238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2382" y="341"/>
              <a:ext cx="1" cy="10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907" y="0"/>
              <a:ext cx="680" cy="6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V</a:t>
              </a:r>
              <a:r>
                <a:rPr lang="zh-CN" altLang="en-US" sz="2000" b="1" baseline="-25000"/>
                <a:t>1</a:t>
              </a: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1" y="341"/>
              <a:ext cx="21" cy="2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21" y="2496"/>
              <a:ext cx="158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1607" y="2155"/>
              <a:ext cx="1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1834" y="2382"/>
              <a:ext cx="1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833" y="2542"/>
              <a:ext cx="158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308" y="2496"/>
              <a:ext cx="120" cy="1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3980" y="2565"/>
              <a:ext cx="158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V="1">
              <a:off x="3423" y="2269"/>
              <a:ext cx="453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>
              <a:off x="5556" y="1362"/>
              <a:ext cx="2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3969" y="1134"/>
              <a:ext cx="1134" cy="3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H="1">
              <a:off x="5556" y="453"/>
              <a:ext cx="1" cy="9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V="1">
              <a:off x="4536" y="453"/>
              <a:ext cx="102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4535" y="453"/>
              <a:ext cx="1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1360" y="2721"/>
              <a:ext cx="863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楷体_GB2312" charset="-122"/>
                  <a:ea typeface="楷体_GB2312" charset="-122"/>
                </a:rPr>
                <a:t>E</a:t>
              </a:r>
            </a:p>
          </p:txBody>
        </p:sp>
        <p:sp>
          <p:nvSpPr>
            <p:cNvPr id="31" name="Text Box 23"/>
            <p:cNvSpPr txBox="1">
              <a:spLocks noChangeArrowheads="1"/>
            </p:cNvSpPr>
            <p:nvPr/>
          </p:nvSpPr>
          <p:spPr bwMode="auto">
            <a:xfrm>
              <a:off x="3288" y="2608"/>
              <a:ext cx="863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楷体_GB2312" charset="-122"/>
                  <a:ea typeface="楷体_GB2312" charset="-122"/>
                </a:rPr>
                <a:t>S</a:t>
              </a:r>
              <a:endParaRPr lang="zh-CN" altLang="en-US"/>
            </a:p>
          </p:txBody>
        </p:sp>
        <p:sp>
          <p:nvSpPr>
            <p:cNvPr id="32" name="Text Box 24"/>
            <p:cNvSpPr txBox="1">
              <a:spLocks noChangeArrowheads="1"/>
            </p:cNvSpPr>
            <p:nvPr/>
          </p:nvSpPr>
          <p:spPr bwMode="auto">
            <a:xfrm>
              <a:off x="4195" y="1474"/>
              <a:ext cx="863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楷体_GB2312" charset="-122"/>
                  <a:ea typeface="楷体_GB2312" charset="-122"/>
                </a:rPr>
                <a:t>R</a:t>
              </a:r>
              <a:endParaRPr lang="zh-CN" altLang="en-US"/>
            </a:p>
          </p:txBody>
        </p:sp>
        <p:sp>
          <p:nvSpPr>
            <p:cNvPr id="33" name="Text Box 25"/>
            <p:cNvSpPr txBox="1">
              <a:spLocks noChangeArrowheads="1"/>
            </p:cNvSpPr>
            <p:nvPr/>
          </p:nvSpPr>
          <p:spPr bwMode="auto">
            <a:xfrm>
              <a:off x="1020" y="1360"/>
              <a:ext cx="863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楷体_GB2312" charset="-122"/>
                  <a:ea typeface="楷体_GB2312" charset="-122"/>
                </a:rPr>
                <a:t>Rx</a:t>
              </a: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567" y="1134"/>
              <a:ext cx="1134" cy="3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35" name="Object 27"/>
          <p:cNvGraphicFramePr>
            <a:graphicFrameLocks noChangeAspect="1"/>
          </p:cNvGraphicFramePr>
          <p:nvPr>
            <p:extLst/>
          </p:nvPr>
        </p:nvGraphicFramePr>
        <p:xfrm>
          <a:off x="3730659" y="1470099"/>
          <a:ext cx="13747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509770" imgH="395072" progId="">
                  <p:embed/>
                </p:oleObj>
              </mc:Choice>
              <mc:Fallback>
                <p:oleObj r:id="rId3" imgW="509770" imgH="395072" progId="">
                  <p:embed/>
                  <p:pic>
                    <p:nvPicPr>
                      <p:cNvPr id="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59" y="1470099"/>
                        <a:ext cx="13747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2314609" y="1744737"/>
            <a:ext cx="14160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电阻率：</a:t>
            </a:r>
          </a:p>
        </p:txBody>
      </p:sp>
      <p:graphicFrame>
        <p:nvGraphicFramePr>
          <p:cNvPr id="37" name="Object 29">
            <a:hlinkClick r:id="" action="ppaction://ole?verb=1"/>
          </p:cNvPr>
          <p:cNvGraphicFramePr>
            <a:graphicFrameLocks noChangeAspect="1"/>
          </p:cNvGraphicFramePr>
          <p:nvPr>
            <p:extLst/>
          </p:nvPr>
        </p:nvGraphicFramePr>
        <p:xfrm>
          <a:off x="2911509" y="3294137"/>
          <a:ext cx="219392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5" imgW="877276" imgH="393945" progId="">
                  <p:embed/>
                </p:oleObj>
              </mc:Choice>
              <mc:Fallback>
                <p:oleObj r:id="rId5" imgW="877276" imgH="393945" progId="">
                  <p:embed/>
                  <p:pic>
                    <p:nvPicPr>
                      <p:cNvPr id="37" name="Object 29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509" y="3294137"/>
                        <a:ext cx="219392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0">
            <a:hlinkClick r:id="" action="ppaction://ole?verb=1"/>
          </p:cNvPr>
          <p:cNvGraphicFramePr>
            <a:graphicFrameLocks noChangeAspect="1"/>
          </p:cNvGraphicFramePr>
          <p:nvPr>
            <p:extLst/>
          </p:nvPr>
        </p:nvGraphicFramePr>
        <p:xfrm>
          <a:off x="1711359" y="4784799"/>
          <a:ext cx="4037013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7" imgW="1613435" imgH="419205" progId="">
                  <p:embed/>
                </p:oleObj>
              </mc:Choice>
              <mc:Fallback>
                <p:oleObj r:id="rId7" imgW="1613435" imgH="419205" progId="">
                  <p:embed/>
                  <p:pic>
                    <p:nvPicPr>
                      <p:cNvPr id="38" name="Object 30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59" y="4784799"/>
                        <a:ext cx="4037013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AutoShape 31"/>
          <p:cNvSpPr>
            <a:spLocks noChangeArrowheads="1"/>
          </p:cNvSpPr>
          <p:nvPr/>
        </p:nvSpPr>
        <p:spPr bwMode="auto">
          <a:xfrm>
            <a:off x="6283359" y="3705299"/>
            <a:ext cx="792163" cy="574675"/>
          </a:xfrm>
          <a:prstGeom prst="rightArrow">
            <a:avLst>
              <a:gd name="adj1" fmla="val 50000"/>
              <a:gd name="adj2" fmla="val 344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AutoShape 32"/>
          <p:cNvSpPr>
            <a:spLocks/>
          </p:cNvSpPr>
          <p:nvPr/>
        </p:nvSpPr>
        <p:spPr bwMode="auto">
          <a:xfrm>
            <a:off x="5605497" y="2241624"/>
            <a:ext cx="334962" cy="3746500"/>
          </a:xfrm>
          <a:prstGeom prst="rightBrace">
            <a:avLst>
              <a:gd name="adj1" fmla="val 93207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" name="Object 33">
            <a:hlinkClick r:id="" action="ppaction://ole?verb=1"/>
          </p:cNvPr>
          <p:cNvGraphicFramePr>
            <a:graphicFrameLocks noChangeAspect="1"/>
          </p:cNvGraphicFramePr>
          <p:nvPr>
            <p:extLst/>
          </p:nvPr>
        </p:nvGraphicFramePr>
        <p:xfrm>
          <a:off x="7296184" y="3957712"/>
          <a:ext cx="30829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9" imgW="1233016" imgH="419536" progId="">
                  <p:embed/>
                </p:oleObj>
              </mc:Choice>
              <mc:Fallback>
                <p:oleObj r:id="rId9" imgW="1233016" imgH="419536" progId="">
                  <p:embed/>
                  <p:pic>
                    <p:nvPicPr>
                      <p:cNvPr id="41" name="Object 33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184" y="3957712"/>
                        <a:ext cx="3082925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1992347" y="5834137"/>
            <a:ext cx="3538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（d:导体的横截面直径）</a:t>
            </a:r>
          </a:p>
        </p:txBody>
      </p:sp>
    </p:spTree>
    <p:extLst>
      <p:ext uri="{BB962C8B-B14F-4D97-AF65-F5344CB8AC3E}">
        <p14:creationId xmlns:p14="http://schemas.microsoft.com/office/powerpoint/2010/main" val="43481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19" y="704576"/>
            <a:ext cx="7044097" cy="31135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5961" y="1078187"/>
            <a:ext cx="26693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要求：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螺旋测微器读数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>
                <a:solidFill>
                  <a:srgbClr val="FF0000"/>
                </a:solidFill>
              </a:rPr>
              <a:t>0.5mm</a:t>
            </a:r>
            <a:r>
              <a:rPr lang="zh-CN" altLang="en-US" smtClean="0">
                <a:solidFill>
                  <a:srgbClr val="FF0000"/>
                </a:solidFill>
              </a:rPr>
              <a:t>分为</a:t>
            </a:r>
            <a:r>
              <a:rPr lang="en-US" altLang="zh-CN" smtClean="0">
                <a:solidFill>
                  <a:srgbClr val="FF0000"/>
                </a:solidFill>
              </a:rPr>
              <a:t>50</a:t>
            </a:r>
            <a:r>
              <a:rPr lang="zh-CN" altLang="en-US" smtClean="0">
                <a:solidFill>
                  <a:srgbClr val="FF0000"/>
                </a:solidFill>
              </a:rPr>
              <a:t>，故分度值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0.01mm</a:t>
            </a:r>
          </a:p>
          <a:p>
            <a:endParaRPr lang="en-US" altLang="zh-CN" smtClean="0"/>
          </a:p>
          <a:p>
            <a:r>
              <a:rPr lang="zh-CN" altLang="en-US" smtClean="0"/>
              <a:t>注：要估读</a:t>
            </a:r>
            <a:endParaRPr lang="en-US" altLang="zh-CN" smtClean="0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61" y="4120067"/>
            <a:ext cx="2522392" cy="228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19" y="4314992"/>
            <a:ext cx="3136109" cy="20218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959" y="4314992"/>
            <a:ext cx="3090285" cy="20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24575" y="971861"/>
            <a:ext cx="25539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要求：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游标卡尺读数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>
                <a:solidFill>
                  <a:srgbClr val="FF0000"/>
                </a:solidFill>
              </a:rPr>
              <a:t>1mm</a:t>
            </a:r>
            <a:r>
              <a:rPr lang="zh-CN" altLang="en-US" smtClean="0">
                <a:solidFill>
                  <a:srgbClr val="FF0000"/>
                </a:solidFill>
              </a:rPr>
              <a:t>分为</a:t>
            </a:r>
            <a:r>
              <a:rPr lang="en-US" altLang="zh-CN" smtClean="0">
                <a:solidFill>
                  <a:srgbClr val="FF0000"/>
                </a:solidFill>
              </a:rPr>
              <a:t>20/10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故分度值为：</a:t>
            </a:r>
            <a:r>
              <a:rPr lang="en-US" altLang="zh-CN" smtClean="0">
                <a:solidFill>
                  <a:srgbClr val="FF0000"/>
                </a:solidFill>
              </a:rPr>
              <a:t>0.05mm</a:t>
            </a:r>
            <a:r>
              <a:rPr lang="zh-CN" altLang="en-US" smtClean="0">
                <a:solidFill>
                  <a:srgbClr val="FF0000"/>
                </a:solidFill>
              </a:rPr>
              <a:t>或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0.1mm</a:t>
            </a:r>
          </a:p>
          <a:p>
            <a:endParaRPr lang="en-US" altLang="zh-CN" smtClean="0"/>
          </a:p>
          <a:p>
            <a:r>
              <a:rPr lang="zh-CN" altLang="en-US" smtClean="0"/>
              <a:t>注：不需要估读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130" y="89761"/>
            <a:ext cx="5387451" cy="1764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130" y="2060586"/>
            <a:ext cx="5238596" cy="17237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15" y="4135168"/>
            <a:ext cx="4092735" cy="24371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043" y="4135168"/>
            <a:ext cx="4051074" cy="217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7166" y="1591220"/>
            <a:ext cx="101003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实验注意事项及误差：</a:t>
            </a:r>
            <a:endParaRPr lang="en-US" altLang="zh-CN" sz="2800" smtClean="0"/>
          </a:p>
          <a:p>
            <a:r>
              <a:rPr lang="en-US" altLang="zh-CN" sz="2400" smtClean="0">
                <a:solidFill>
                  <a:srgbClr val="FF0000"/>
                </a:solidFill>
              </a:rPr>
              <a:t>1.</a:t>
            </a:r>
            <a:r>
              <a:rPr lang="zh-CN" altLang="en-US" sz="2400" smtClean="0">
                <a:solidFill>
                  <a:srgbClr val="FF0000"/>
                </a:solidFill>
              </a:rPr>
              <a:t>一般选用内接法，应该待测电阻比较小；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en-US" altLang="zh-CN" sz="2400" smtClean="0">
                <a:solidFill>
                  <a:srgbClr val="FF0000"/>
                </a:solidFill>
              </a:rPr>
              <a:t>2.</a:t>
            </a:r>
            <a:r>
              <a:rPr lang="zh-CN" altLang="en-US" sz="2400" smtClean="0">
                <a:solidFill>
                  <a:srgbClr val="FF0000"/>
                </a:solidFill>
              </a:rPr>
              <a:t>为减小误差，测量直径时应在三个不同部位进行测量，然后取平均值；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en-US" altLang="zh-CN" sz="2400" smtClean="0">
                <a:solidFill>
                  <a:srgbClr val="FF0000"/>
                </a:solidFill>
              </a:rPr>
              <a:t>3.</a:t>
            </a:r>
            <a:r>
              <a:rPr lang="zh-CN" altLang="en-US" sz="2400" smtClean="0">
                <a:solidFill>
                  <a:srgbClr val="FF0000"/>
                </a:solidFill>
              </a:rPr>
              <a:t>测量长度应为接入电路导体的有效长度，测三次取平均值；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r>
              <a:rPr lang="en-US" altLang="zh-CN" sz="2400" smtClean="0">
                <a:solidFill>
                  <a:srgbClr val="FF0000"/>
                </a:solidFill>
              </a:rPr>
              <a:t>4.</a:t>
            </a:r>
            <a:r>
              <a:rPr lang="zh-CN" altLang="en-US" sz="2400" smtClean="0">
                <a:solidFill>
                  <a:srgbClr val="FF0000"/>
                </a:solidFill>
              </a:rPr>
              <a:t>测量时间不宜过长，电阻发热影响阻值；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5" name="Object 33">
            <a:hlinkClick r:id="" action="ppaction://ole?verb=1"/>
          </p:cNvPr>
          <p:cNvGraphicFramePr>
            <a:graphicFrameLocks noChangeAspect="1"/>
          </p:cNvGraphicFramePr>
          <p:nvPr>
            <p:extLst/>
          </p:nvPr>
        </p:nvGraphicFramePr>
        <p:xfrm>
          <a:off x="7661900" y="4308586"/>
          <a:ext cx="30829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1233016" imgH="419536" progId="">
                  <p:embed/>
                </p:oleObj>
              </mc:Choice>
              <mc:Fallback>
                <p:oleObj r:id="rId3" imgW="1233016" imgH="419536" progId="">
                  <p:embed/>
                  <p:pic>
                    <p:nvPicPr>
                      <p:cNvPr id="5" name="Object 33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1900" y="4308586"/>
                        <a:ext cx="3082925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957557" y="107177"/>
            <a:ext cx="7491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>
                <a:ln/>
                <a:solidFill>
                  <a:schemeClr val="accent3"/>
                </a:solidFill>
              </a:rPr>
              <a:t>3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：测量电阻电阻率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770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033" y="137032"/>
            <a:ext cx="7330740" cy="23916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033" y="2794484"/>
            <a:ext cx="7330740" cy="349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30" y="221588"/>
            <a:ext cx="9642423" cy="29894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30" y="3414548"/>
            <a:ext cx="9501414" cy="31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8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92" y="597025"/>
            <a:ext cx="10525054" cy="550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24" y="384261"/>
            <a:ext cx="10424664" cy="618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华文中宋</vt:lpstr>
      <vt:lpstr>楷体_GB2312</vt:lpstr>
      <vt:lpstr>宋体</vt:lpstr>
      <vt:lpstr>Arial</vt:lpstr>
      <vt:lpstr>Gill Sans MT</vt:lpstr>
      <vt:lpstr>Impact</vt:lpstr>
      <vt:lpstr>Badge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13676</dc:creator>
  <cp:lastModifiedBy>13676</cp:lastModifiedBy>
  <cp:revision>1</cp:revision>
  <dcterms:created xsi:type="dcterms:W3CDTF">2020-04-04T10:18:49Z</dcterms:created>
  <dcterms:modified xsi:type="dcterms:W3CDTF">2020-04-04T10:19:35Z</dcterms:modified>
</cp:coreProperties>
</file>