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9F1FEC-D239-45B1-8276-05E5C0F1F12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4728DA-B5B6-48ED-BDD4-F7A6A84235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147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FEC-D239-45B1-8276-05E5C0F1F12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28DA-B5B6-48ED-BDD4-F7A6A8423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FEC-D239-45B1-8276-05E5C0F1F12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28DA-B5B6-48ED-BDD4-F7A6A8423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5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FEC-D239-45B1-8276-05E5C0F1F12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28DA-B5B6-48ED-BDD4-F7A6A8423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4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9F1FEC-D239-45B1-8276-05E5C0F1F12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4728DA-B5B6-48ED-BDD4-F7A6A84235E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737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FEC-D239-45B1-8276-05E5C0F1F12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28DA-B5B6-48ED-BDD4-F7A6A8423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256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FEC-D239-45B1-8276-05E5C0F1F12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28DA-B5B6-48ED-BDD4-F7A6A8423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707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FEC-D239-45B1-8276-05E5C0F1F12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28DA-B5B6-48ED-BDD4-F7A6A8423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8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FEC-D239-45B1-8276-05E5C0F1F12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28DA-B5B6-48ED-BDD4-F7A6A8423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8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09F1FEC-D239-45B1-8276-05E5C0F1F12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04728DA-B5B6-48ED-BDD4-F7A6A84235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6313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09F1FEC-D239-45B1-8276-05E5C0F1F12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04728DA-B5B6-48ED-BDD4-F7A6A8423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8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9F1FEC-D239-45B1-8276-05E5C0F1F12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4728DA-B5B6-48ED-BDD4-F7A6A84235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938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1918" y="2995851"/>
            <a:ext cx="8045373" cy="742279"/>
          </a:xfrm>
        </p:spPr>
        <p:txBody>
          <a:bodyPr/>
          <a:lstStyle/>
          <a:p>
            <a:r>
              <a:rPr lang="zh-CN" altLang="en-US" cap="none" spc="0">
                <a:ln/>
                <a:solidFill>
                  <a:schemeClr val="accent3"/>
                </a:solidFill>
              </a:rPr>
              <a:t>实验</a:t>
            </a:r>
            <a:r>
              <a:rPr lang="en-US" altLang="zh-CN">
                <a:ln/>
                <a:solidFill>
                  <a:schemeClr val="accent3"/>
                </a:solidFill>
              </a:rPr>
              <a:t>5</a:t>
            </a:r>
            <a:r>
              <a:rPr lang="zh-CN" altLang="en-US" cap="none" spc="0">
                <a:ln/>
                <a:solidFill>
                  <a:schemeClr val="accent3"/>
                </a:solidFill>
              </a:rPr>
              <a:t>：练习使用多用电表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9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19" y="236138"/>
            <a:ext cx="9768521" cy="24054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19" y="3167300"/>
            <a:ext cx="9805452" cy="23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60" y="92411"/>
            <a:ext cx="8947480" cy="27944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760" y="2886819"/>
            <a:ext cx="8456039" cy="369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61" y="374446"/>
            <a:ext cx="9894403" cy="61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29" y="303316"/>
            <a:ext cx="9710580" cy="62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78" y="342227"/>
            <a:ext cx="9474295" cy="61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45" y="224470"/>
            <a:ext cx="10318822" cy="643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49" y="136106"/>
            <a:ext cx="8763586" cy="65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12" y="146069"/>
            <a:ext cx="9967054" cy="64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93" y="551700"/>
            <a:ext cx="10552298" cy="55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88" y="181588"/>
            <a:ext cx="8545812" cy="65902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634" y="735618"/>
            <a:ext cx="1745131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7244" y="0"/>
            <a:ext cx="818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5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：练习使用多用电表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4834" y="1248026"/>
            <a:ext cx="48494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/>
              <a:t>考察内容：</a:t>
            </a:r>
            <a:endParaRPr lang="en-US" altLang="zh-CN" sz="3200" smtClean="0"/>
          </a:p>
          <a:p>
            <a:r>
              <a:rPr lang="en-US" altLang="zh-CN" sz="3200" smtClean="0">
                <a:solidFill>
                  <a:srgbClr val="FF0000"/>
                </a:solidFill>
              </a:rPr>
              <a:t>1.</a:t>
            </a:r>
            <a:r>
              <a:rPr lang="zh-CN" altLang="en-US" sz="3200" smtClean="0">
                <a:solidFill>
                  <a:srgbClr val="FF0000"/>
                </a:solidFill>
              </a:rPr>
              <a:t>红进黑出的使用</a:t>
            </a:r>
            <a:r>
              <a:rPr lang="en-US" altLang="zh-CN" sz="3200" smtClean="0">
                <a:solidFill>
                  <a:srgbClr val="FF0000"/>
                </a:solidFill>
              </a:rPr>
              <a:t>(</a:t>
            </a:r>
            <a:r>
              <a:rPr lang="zh-CN" altLang="en-US" sz="3200" smtClean="0">
                <a:solidFill>
                  <a:srgbClr val="FF0000"/>
                </a:solidFill>
              </a:rPr>
              <a:t>调零</a:t>
            </a:r>
            <a:r>
              <a:rPr lang="en-US" altLang="zh-CN" sz="3200" smtClean="0">
                <a:solidFill>
                  <a:srgbClr val="FF0000"/>
                </a:solidFill>
              </a:rPr>
              <a:t>)</a:t>
            </a:r>
            <a:r>
              <a:rPr lang="zh-CN" altLang="en-US" sz="3200" smtClean="0">
                <a:solidFill>
                  <a:srgbClr val="FF0000"/>
                </a:solidFill>
              </a:rPr>
              <a:t>；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r>
              <a:rPr lang="en-US" altLang="zh-CN" sz="3200" smtClean="0">
                <a:solidFill>
                  <a:srgbClr val="FF0000"/>
                </a:solidFill>
              </a:rPr>
              <a:t>2.</a:t>
            </a:r>
            <a:r>
              <a:rPr lang="zh-CN" altLang="en-US" sz="3200" smtClean="0">
                <a:solidFill>
                  <a:srgbClr val="FF0000"/>
                </a:solidFill>
              </a:rPr>
              <a:t>表盘特点及读数；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r>
              <a:rPr lang="en-US" altLang="zh-CN" sz="3200">
                <a:solidFill>
                  <a:srgbClr val="FF0000"/>
                </a:solidFill>
              </a:rPr>
              <a:t>3</a:t>
            </a:r>
            <a:r>
              <a:rPr lang="en-US" altLang="zh-CN" sz="3200" smtClean="0">
                <a:solidFill>
                  <a:srgbClr val="FF0000"/>
                </a:solidFill>
              </a:rPr>
              <a:t>.</a:t>
            </a:r>
            <a:r>
              <a:rPr lang="zh-CN" altLang="en-US" sz="3200" smtClean="0">
                <a:solidFill>
                  <a:srgbClr val="FF0000"/>
                </a:solidFill>
              </a:rPr>
              <a:t>偏转大于</a:t>
            </a:r>
            <a:r>
              <a:rPr lang="en-US" altLang="zh-CN" sz="3200" smtClean="0">
                <a:solidFill>
                  <a:srgbClr val="FF0000"/>
                </a:solidFill>
              </a:rPr>
              <a:t>1/3-2/3</a:t>
            </a:r>
            <a:r>
              <a:rPr lang="zh-CN" altLang="en-US" sz="3200" smtClean="0">
                <a:solidFill>
                  <a:srgbClr val="FF0000"/>
                </a:solidFill>
              </a:rPr>
              <a:t>表盘；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r>
              <a:rPr lang="en-US" altLang="zh-CN" sz="3200">
                <a:solidFill>
                  <a:srgbClr val="FF0000"/>
                </a:solidFill>
              </a:rPr>
              <a:t>5</a:t>
            </a:r>
            <a:r>
              <a:rPr lang="en-US" altLang="zh-CN" sz="3200" smtClean="0">
                <a:solidFill>
                  <a:srgbClr val="FF0000"/>
                </a:solidFill>
              </a:rPr>
              <a:t>.</a:t>
            </a:r>
            <a:r>
              <a:rPr lang="zh-CN" altLang="en-US" sz="3200">
                <a:solidFill>
                  <a:srgbClr val="FF0000"/>
                </a:solidFill>
              </a:rPr>
              <a:t>中值</a:t>
            </a:r>
            <a:r>
              <a:rPr lang="zh-CN" altLang="en-US" sz="3200" smtClean="0">
                <a:solidFill>
                  <a:srgbClr val="FF0000"/>
                </a:solidFill>
              </a:rPr>
              <a:t>电阻；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r>
              <a:rPr lang="en-US" altLang="zh-CN" sz="3200">
                <a:solidFill>
                  <a:srgbClr val="FF0000"/>
                </a:solidFill>
              </a:rPr>
              <a:t>6</a:t>
            </a:r>
            <a:r>
              <a:rPr lang="en-US" altLang="zh-CN" sz="3200" smtClean="0">
                <a:solidFill>
                  <a:srgbClr val="FF0000"/>
                </a:solidFill>
              </a:rPr>
              <a:t>.</a:t>
            </a:r>
            <a:r>
              <a:rPr lang="zh-CN" altLang="en-US" sz="3200" smtClean="0">
                <a:solidFill>
                  <a:srgbClr val="FF0000"/>
                </a:solidFill>
              </a:rPr>
              <a:t>量程与内阻关系；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r>
              <a:rPr lang="en-US" altLang="zh-CN" sz="3200" smtClean="0">
                <a:solidFill>
                  <a:srgbClr val="FF0000"/>
                </a:solidFill>
              </a:rPr>
              <a:t>7.</a:t>
            </a:r>
            <a:r>
              <a:rPr lang="zh-CN" altLang="en-US" sz="3200" smtClean="0">
                <a:solidFill>
                  <a:srgbClr val="FF0000"/>
                </a:solidFill>
              </a:rPr>
              <a:t>测量误差</a:t>
            </a:r>
            <a:r>
              <a:rPr lang="zh-CN" altLang="en-US" sz="3200" smtClean="0">
                <a:solidFill>
                  <a:srgbClr val="FF0000"/>
                </a:solidFill>
              </a:rPr>
              <a:t>；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r>
              <a:rPr lang="en-US" altLang="zh-CN" sz="3200" smtClean="0">
                <a:solidFill>
                  <a:srgbClr val="FF0000"/>
                </a:solidFill>
              </a:rPr>
              <a:t>8.</a:t>
            </a:r>
            <a:r>
              <a:rPr lang="zh-CN" altLang="en-US" sz="3200" smtClean="0">
                <a:solidFill>
                  <a:srgbClr val="FF0000"/>
                </a:solidFill>
              </a:rPr>
              <a:t>小偏大挡，大偏小挡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38" y="1095626"/>
            <a:ext cx="5540022" cy="43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7244" y="0"/>
            <a:ext cx="818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5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：练习使用多用电表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0770" y="1014921"/>
            <a:ext cx="326243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红进黑出的</a:t>
            </a:r>
            <a:r>
              <a:rPr lang="zh-CN" altLang="en-US" smtClean="0"/>
              <a:t>使用</a:t>
            </a:r>
            <a:endParaRPr lang="en-US" altLang="zh-CN" smtClean="0"/>
          </a:p>
          <a:p>
            <a:r>
              <a:rPr lang="zh-CN" altLang="en-US" sz="2400" smtClean="0">
                <a:solidFill>
                  <a:srgbClr val="FF0000"/>
                </a:solidFill>
              </a:rPr>
              <a:t>使用期都必须机械调零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70" y="1915562"/>
            <a:ext cx="1973751" cy="2042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352" y="1915562"/>
            <a:ext cx="1592718" cy="20118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66" y="4418822"/>
            <a:ext cx="2049958" cy="20270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352" y="4418822"/>
            <a:ext cx="1524132" cy="19966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275" y="295659"/>
            <a:ext cx="2240474" cy="260626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96379" y="1915562"/>
            <a:ext cx="40446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电阻测量：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选档（一般从大的开始）；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欧姆调零（每换挡都要欧姆调零）；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/>
              <a:t>测</a:t>
            </a:r>
            <a:r>
              <a:rPr lang="zh-CN" altLang="en-US" smtClean="0"/>
              <a:t>电阻时必须将电阻从电路拆出来；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4.</a:t>
            </a:r>
            <a:r>
              <a:rPr lang="zh-CN" altLang="en-US" smtClean="0">
                <a:solidFill>
                  <a:srgbClr val="FF0000"/>
                </a:solidFill>
              </a:rPr>
              <a:t>选档使示数在中间附近最好；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5.</a:t>
            </a:r>
            <a:r>
              <a:rPr lang="zh-CN" altLang="en-US" smtClean="0">
                <a:solidFill>
                  <a:srgbClr val="FF0000"/>
                </a:solidFill>
              </a:rPr>
              <a:t>读数；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96379" y="4414500"/>
            <a:ext cx="2659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测二极管：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1.</a:t>
            </a:r>
            <a:r>
              <a:rPr lang="zh-CN" altLang="en-US" smtClean="0">
                <a:solidFill>
                  <a:srgbClr val="FF0000"/>
                </a:solidFill>
              </a:rPr>
              <a:t>选欧姆档；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/>
              <a:t>2.</a:t>
            </a:r>
            <a:r>
              <a:rPr lang="zh-CN" altLang="en-US" smtClean="0"/>
              <a:t>黑表笔接二极管正极；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01069" y="582083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</a:rPr>
              <a:t>电流从黑表笔出来、红表笔进去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3682" y="2921489"/>
            <a:ext cx="1760755" cy="25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720" y="1234780"/>
            <a:ext cx="5266660" cy="26333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19816" y="1234780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表盘</a:t>
            </a:r>
            <a:r>
              <a:rPr lang="zh-CN" altLang="en-US" smtClean="0">
                <a:solidFill>
                  <a:srgbClr val="FF0000"/>
                </a:solidFill>
              </a:rPr>
              <a:t>特点及读数；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7244" y="0"/>
            <a:ext cx="818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5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：练习使用多用电表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9816" y="2551445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上：    欧姆档   </a:t>
            </a:r>
            <a:endParaRPr lang="en-US" altLang="zh-CN" smtClean="0"/>
          </a:p>
          <a:p>
            <a:r>
              <a:rPr lang="zh-CN" altLang="en-US" smtClean="0"/>
              <a:t>特点：分布不均匀，左密右疏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19816" y="3544944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中</a:t>
            </a:r>
            <a:r>
              <a:rPr lang="zh-CN" altLang="en-US" smtClean="0"/>
              <a:t>：    直流电压</a:t>
            </a:r>
            <a:r>
              <a:rPr lang="en-US" altLang="zh-CN" smtClean="0"/>
              <a:t>/</a:t>
            </a:r>
            <a:r>
              <a:rPr lang="zh-CN" altLang="en-US" smtClean="0"/>
              <a:t>电流档   </a:t>
            </a:r>
            <a:endParaRPr lang="en-US" altLang="zh-CN" smtClean="0"/>
          </a:p>
          <a:p>
            <a:r>
              <a:rPr lang="zh-CN" altLang="en-US" smtClean="0"/>
              <a:t>特点：分布均匀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19816" y="453844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下：    交流档   </a:t>
            </a:r>
            <a:endParaRPr lang="en-US" altLang="zh-CN" smtClean="0"/>
          </a:p>
        </p:txBody>
      </p:sp>
      <p:sp>
        <p:nvSpPr>
          <p:cNvPr id="9" name="矩形 8"/>
          <p:cNvSpPr/>
          <p:nvPr/>
        </p:nvSpPr>
        <p:spPr>
          <a:xfrm>
            <a:off x="4976036" y="4538443"/>
            <a:ext cx="676339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100</a:t>
            </a:r>
            <a:r>
              <a:rPr lang="zh-CN" altLang="en-US" smtClean="0">
                <a:solidFill>
                  <a:srgbClr val="FF0000"/>
                </a:solidFill>
              </a:rPr>
              <a:t>欧姆档结果 </a:t>
            </a:r>
            <a:r>
              <a:rPr lang="en-US" altLang="zh-CN" smtClean="0">
                <a:solidFill>
                  <a:srgbClr val="FF0000"/>
                </a:solidFill>
              </a:rPr>
              <a:t>= </a:t>
            </a:r>
            <a:r>
              <a:rPr lang="zh-CN" altLang="en-US" smtClean="0">
                <a:solidFill>
                  <a:srgbClr val="FF0000"/>
                </a:solidFill>
              </a:rPr>
              <a:t>读数</a:t>
            </a:r>
            <a:r>
              <a:rPr lang="en-US" altLang="zh-CN" smtClean="0">
                <a:solidFill>
                  <a:srgbClr val="FF0000"/>
                </a:solidFill>
              </a:rPr>
              <a:t>x</a:t>
            </a:r>
            <a:r>
              <a:rPr lang="zh-CN" altLang="en-US" smtClean="0">
                <a:solidFill>
                  <a:srgbClr val="FF0000"/>
                </a:solidFill>
              </a:rPr>
              <a:t>挡数    如上图：</a:t>
            </a:r>
            <a:r>
              <a:rPr lang="en-US" altLang="zh-CN" smtClean="0">
                <a:solidFill>
                  <a:srgbClr val="FF0000"/>
                </a:solidFill>
              </a:rPr>
              <a:t>20.2</a:t>
            </a:r>
            <a:r>
              <a:rPr lang="el-GR" altLang="zh-CN">
                <a:solidFill>
                  <a:srgbClr val="FF0000"/>
                </a:solidFill>
              </a:rPr>
              <a:t> Ω</a:t>
            </a:r>
            <a:r>
              <a:rPr lang="en-US" altLang="zh-CN" smtClean="0">
                <a:solidFill>
                  <a:srgbClr val="FF0000"/>
                </a:solidFill>
              </a:rPr>
              <a:t> x 100 = 2020</a:t>
            </a:r>
            <a:r>
              <a:rPr lang="el-GR" altLang="zh-CN" smtClean="0">
                <a:solidFill>
                  <a:srgbClr val="FF0000"/>
                </a:solidFill>
              </a:rPr>
              <a:t>Ω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250</a:t>
            </a:r>
            <a:r>
              <a:rPr lang="zh-CN" altLang="en-US" smtClean="0">
                <a:solidFill>
                  <a:srgbClr val="FF0000"/>
                </a:solidFill>
              </a:rPr>
              <a:t>电压档结果 </a:t>
            </a:r>
            <a:r>
              <a:rPr lang="en-US" altLang="zh-CN" smtClean="0">
                <a:solidFill>
                  <a:srgbClr val="FF0000"/>
                </a:solidFill>
              </a:rPr>
              <a:t>= </a:t>
            </a:r>
            <a:r>
              <a:rPr lang="zh-CN" altLang="en-US" smtClean="0">
                <a:solidFill>
                  <a:srgbClr val="FF0000"/>
                </a:solidFill>
              </a:rPr>
              <a:t>读数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zh-CN" altLang="en-US">
                <a:solidFill>
                  <a:srgbClr val="FF0000"/>
                </a:solidFill>
              </a:rPr>
              <a:t>挡</a:t>
            </a:r>
            <a:r>
              <a:rPr lang="zh-CN" altLang="en-US" smtClean="0">
                <a:solidFill>
                  <a:srgbClr val="FF0000"/>
                </a:solidFill>
              </a:rPr>
              <a:t>数    如上图：</a:t>
            </a:r>
            <a:r>
              <a:rPr lang="en-US" altLang="zh-CN" smtClean="0">
                <a:solidFill>
                  <a:srgbClr val="FF0000"/>
                </a:solidFill>
              </a:rPr>
              <a:t>95.8V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50</a:t>
            </a:r>
            <a:r>
              <a:rPr lang="zh-CN" altLang="en-US">
                <a:solidFill>
                  <a:srgbClr val="FF0000"/>
                </a:solidFill>
              </a:rPr>
              <a:t>电压档结果 </a:t>
            </a:r>
            <a:r>
              <a:rPr lang="zh-CN" altLang="en-US" smtClean="0">
                <a:solidFill>
                  <a:srgbClr val="FF0000"/>
                </a:solidFill>
              </a:rPr>
              <a:t>  </a:t>
            </a:r>
            <a:r>
              <a:rPr lang="en-US" altLang="zh-CN" smtClean="0">
                <a:solidFill>
                  <a:srgbClr val="FF0000"/>
                </a:solidFill>
              </a:rPr>
              <a:t>= </a:t>
            </a:r>
            <a:r>
              <a:rPr lang="zh-CN" altLang="en-US">
                <a:solidFill>
                  <a:srgbClr val="FF0000"/>
                </a:solidFill>
              </a:rPr>
              <a:t>读数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zh-CN" altLang="en-US">
                <a:solidFill>
                  <a:srgbClr val="FF0000"/>
                </a:solidFill>
              </a:rPr>
              <a:t>挡数    如上图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r>
              <a:rPr lang="en-US" altLang="zh-CN" smtClean="0">
                <a:solidFill>
                  <a:srgbClr val="FF0000"/>
                </a:solidFill>
              </a:rPr>
              <a:t>19.8V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注：以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结尾的要估读，但乘上倍数后不用再保留小数，如上图示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7244" y="0"/>
            <a:ext cx="818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5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：练习使用多用电表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5385" y="1266595"/>
            <a:ext cx="3557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偏转大于</a:t>
            </a:r>
            <a:r>
              <a:rPr lang="en-US" altLang="zh-CN" smtClean="0"/>
              <a:t>1/3 – 2/3 </a:t>
            </a:r>
            <a:r>
              <a:rPr lang="zh-CN" altLang="en-US" smtClean="0"/>
              <a:t>，表盘特点；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注意：欧姆档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刻度在右边；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75" y="2564423"/>
            <a:ext cx="3574090" cy="2575783"/>
          </a:xfrm>
          <a:prstGeom prst="rect">
            <a:avLst/>
          </a:prstGeom>
        </p:spPr>
      </p:pic>
      <p:pic>
        <p:nvPicPr>
          <p:cNvPr id="5122" name="Picture 2" descr="https://ss0.bdstatic.com/70cFuHSh_Q1YnxGkpoWK1HF6hhy/it/u=1555501480,133511352&amp;fm=15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84" y="2564423"/>
            <a:ext cx="5134042" cy="25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3505200" y="5796869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指针小偏，选大</a:t>
            </a:r>
            <a:r>
              <a:rPr lang="zh-CN" altLang="en-US" sz="2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挡</a:t>
            </a:r>
            <a:r>
              <a:rPr lang="zh-CN" altLang="en-US" sz="24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；指针大偏，选小挡</a:t>
            </a:r>
            <a:endParaRPr lang="zh-CN" altLang="en-US" sz="24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01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0190" y="1181854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5.</a:t>
            </a:r>
            <a:r>
              <a:rPr lang="zh-CN" altLang="en-US">
                <a:solidFill>
                  <a:srgbClr val="FF0000"/>
                </a:solidFill>
              </a:rPr>
              <a:t>中值电阻；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7244" y="0"/>
            <a:ext cx="818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5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：练习使用多用电表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90" y="1551186"/>
            <a:ext cx="5613758" cy="4296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254" y="1447636"/>
            <a:ext cx="4042473" cy="49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9061" y="1151374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6.</a:t>
            </a:r>
            <a:r>
              <a:rPr lang="zh-CN" altLang="en-US">
                <a:solidFill>
                  <a:srgbClr val="FF0000"/>
                </a:solidFill>
              </a:rPr>
              <a:t>量程与内阻关系；</a:t>
            </a:r>
          </a:p>
        </p:txBody>
      </p:sp>
      <p:sp>
        <p:nvSpPr>
          <p:cNvPr id="3" name="矩形 2"/>
          <p:cNvSpPr/>
          <p:nvPr/>
        </p:nvSpPr>
        <p:spPr>
          <a:xfrm>
            <a:off x="1047244" y="0"/>
            <a:ext cx="818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5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：练习使用多用电表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87" y="1263134"/>
            <a:ext cx="4247389" cy="45890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56" y="1935435"/>
            <a:ext cx="2865368" cy="1036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0" y="3386574"/>
            <a:ext cx="1417443" cy="7849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8641" y="50393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</a:rPr>
              <a:t>内阻越大，量程越大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69070" y="1049774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7.</a:t>
            </a:r>
            <a:r>
              <a:rPr lang="zh-CN" altLang="en-US">
                <a:solidFill>
                  <a:srgbClr val="FF0000"/>
                </a:solidFill>
              </a:rPr>
              <a:t>测量误差</a:t>
            </a:r>
            <a:r>
              <a:rPr lang="zh-CN" altLang="en-US" smtClean="0">
                <a:solidFill>
                  <a:srgbClr val="FF0000"/>
                </a:solidFill>
              </a:rPr>
              <a:t>；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244" y="0"/>
            <a:ext cx="818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5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：练习使用多用电表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7" y="1495753"/>
            <a:ext cx="5891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欧姆表刻度不均匀，读数时误差大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旧电池带来的误差，用久后电池电动势变大，内阻增大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测量时间过长，测量时不规范等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40" y="3537105"/>
            <a:ext cx="7115776" cy="9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10" y="746582"/>
            <a:ext cx="8468705" cy="55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0</TotalTime>
  <Words>407</Words>
  <Application>Microsoft Office PowerPoint</Application>
  <PresentationFormat>宽屏</PresentationFormat>
  <Paragraphs>49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华文中宋</vt:lpstr>
      <vt:lpstr>宋体</vt:lpstr>
      <vt:lpstr>Arial</vt:lpstr>
      <vt:lpstr>Corbel</vt:lpstr>
      <vt:lpstr>Gill Sans MT</vt:lpstr>
      <vt:lpstr>Impact</vt:lpstr>
      <vt:lpstr>Badge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13676</dc:creator>
  <cp:lastModifiedBy>13676</cp:lastModifiedBy>
  <cp:revision>2</cp:revision>
  <dcterms:created xsi:type="dcterms:W3CDTF">2020-04-04T10:21:14Z</dcterms:created>
  <dcterms:modified xsi:type="dcterms:W3CDTF">2020-04-05T03:55:32Z</dcterms:modified>
</cp:coreProperties>
</file>