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6" r:id="rId2"/>
    <p:sldId id="306" r:id="rId3"/>
    <p:sldId id="308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E85ABF-F241-48FF-8309-4572424D048F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79DB8B0-7884-4D30-BCDA-A59BB6BC04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162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5ABF-F241-48FF-8309-4572424D048F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B8B0-7884-4D30-BCDA-A59BB6BC0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06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5ABF-F241-48FF-8309-4572424D048F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B8B0-7884-4D30-BCDA-A59BB6BC0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0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5ABF-F241-48FF-8309-4572424D048F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B8B0-7884-4D30-BCDA-A59BB6BC0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41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AE85ABF-F241-48FF-8309-4572424D048F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79DB8B0-7884-4D30-BCDA-A59BB6BC041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53014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5ABF-F241-48FF-8309-4572424D048F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B8B0-7884-4D30-BCDA-A59BB6BC0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5404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5ABF-F241-48FF-8309-4572424D048F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B8B0-7884-4D30-BCDA-A59BB6BC0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3488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5ABF-F241-48FF-8309-4572424D048F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B8B0-7884-4D30-BCDA-A59BB6BC0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54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5ABF-F241-48FF-8309-4572424D048F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B8B0-7884-4D30-BCDA-A59BB6BC0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22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AE85ABF-F241-48FF-8309-4572424D048F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79DB8B0-7884-4D30-BCDA-A59BB6BC04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09010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AE85ABF-F241-48FF-8309-4572424D048F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79DB8B0-7884-4D30-BCDA-A59BB6BC0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5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AE85ABF-F241-48FF-8309-4572424D048F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79DB8B0-7884-4D30-BCDA-A59BB6BC04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914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9.png"/><Relationship Id="rId7" Type="http://schemas.openxmlformats.org/officeDocument/2006/relationships/image" Target="../media/image6.wmf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7.bin"/><Relationship Id="rId5" Type="http://schemas.openxmlformats.org/officeDocument/2006/relationships/image" Target="../media/image5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4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2242754" y="3125160"/>
            <a:ext cx="8045373" cy="742279"/>
          </a:xfrm>
        </p:spPr>
        <p:txBody>
          <a:bodyPr/>
          <a:lstStyle/>
          <a:p>
            <a:r>
              <a:rPr lang="zh-CN" altLang="en-US" cap="none" spc="0">
                <a:ln/>
                <a:solidFill>
                  <a:schemeClr val="accent3"/>
                </a:solidFill>
              </a:rPr>
              <a:t>实验</a:t>
            </a:r>
            <a:r>
              <a:rPr lang="en-US" altLang="zh-CN">
                <a:ln/>
                <a:solidFill>
                  <a:schemeClr val="accent3"/>
                </a:solidFill>
              </a:rPr>
              <a:t>6</a:t>
            </a:r>
            <a:r>
              <a:rPr lang="zh-CN" altLang="en-US" cap="none" spc="0">
                <a:ln/>
                <a:solidFill>
                  <a:schemeClr val="accent3"/>
                </a:solidFill>
              </a:rPr>
              <a:t>：测量电池电动势及内阻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250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65" y="363716"/>
            <a:ext cx="10243171" cy="612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9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07" y="629307"/>
            <a:ext cx="10656021" cy="490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6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286" y="324118"/>
            <a:ext cx="10134705" cy="607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1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30" y="468668"/>
            <a:ext cx="9966671" cy="583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2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1983" y="110837"/>
            <a:ext cx="95686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smtClean="0">
                <a:ln/>
                <a:solidFill>
                  <a:schemeClr val="accent3"/>
                </a:solidFill>
                <a:effectLst/>
              </a:rPr>
              <a:t>实验</a:t>
            </a:r>
            <a:r>
              <a:rPr lang="en-US" altLang="zh-CN" sz="5400" b="1">
                <a:ln/>
                <a:solidFill>
                  <a:schemeClr val="accent3"/>
                </a:solidFill>
              </a:rPr>
              <a:t>6</a:t>
            </a:r>
            <a:r>
              <a:rPr lang="zh-CN" altLang="en-US" sz="5400" b="1" cap="none" spc="0" smtClean="0">
                <a:ln/>
                <a:solidFill>
                  <a:schemeClr val="accent3"/>
                </a:solidFill>
                <a:effectLst/>
              </a:rPr>
              <a:t>：测量电池电动势及内阻</a:t>
            </a:r>
            <a:endParaRPr lang="zh-CN" altLang="en-US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96331" y="2643970"/>
            <a:ext cx="47611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实验原理：闭合电路欧姆定律</a:t>
            </a:r>
            <a:endParaRPr lang="en-US" altLang="zh-CN" smtClean="0"/>
          </a:p>
          <a:p>
            <a:r>
              <a:rPr lang="en-US" altLang="zh-CN" smtClean="0">
                <a:solidFill>
                  <a:srgbClr val="FF0000"/>
                </a:solidFill>
              </a:rPr>
              <a:t>1.</a:t>
            </a:r>
            <a:r>
              <a:rPr lang="zh-CN" altLang="en-US" smtClean="0">
                <a:solidFill>
                  <a:srgbClr val="FF0000"/>
                </a:solidFill>
              </a:rPr>
              <a:t>掌握几种测量电池电动势方法；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 smtClean="0">
                <a:solidFill>
                  <a:srgbClr val="FF0000"/>
                </a:solidFill>
              </a:rPr>
              <a:t>2.</a:t>
            </a:r>
            <a:r>
              <a:rPr lang="zh-CN" altLang="en-US" smtClean="0">
                <a:solidFill>
                  <a:srgbClr val="FF0000"/>
                </a:solidFill>
              </a:rPr>
              <a:t>能根据电路推导图像数学表达式</a:t>
            </a:r>
            <a:r>
              <a:rPr lang="zh-CN" altLang="en-US" b="1">
                <a:solidFill>
                  <a:srgbClr val="FF0000"/>
                </a:solidFill>
              </a:rPr>
              <a:t>y=kx+b </a:t>
            </a:r>
            <a:r>
              <a:rPr lang="zh-CN" altLang="en-US" smtClean="0">
                <a:solidFill>
                  <a:srgbClr val="FF0000"/>
                </a:solidFill>
              </a:rPr>
              <a:t>；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 smtClean="0">
                <a:solidFill>
                  <a:srgbClr val="FF0000"/>
                </a:solidFill>
              </a:rPr>
              <a:t>3.</a:t>
            </a:r>
            <a:r>
              <a:rPr lang="zh-CN" altLang="en-US" smtClean="0">
                <a:solidFill>
                  <a:srgbClr val="FF0000"/>
                </a:solidFill>
              </a:rPr>
              <a:t>根据图像信息找到对应的物理量，如横、纵截距含义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斜率含义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673" y="2140266"/>
            <a:ext cx="4817690" cy="276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3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572" y="1098507"/>
            <a:ext cx="7697143" cy="2959662"/>
          </a:xfrm>
          <a:prstGeom prst="rect">
            <a:avLst/>
          </a:prstGeom>
        </p:spPr>
      </p:pic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327321"/>
              </p:ext>
            </p:extLst>
          </p:nvPr>
        </p:nvGraphicFramePr>
        <p:xfrm>
          <a:off x="2816226" y="4587010"/>
          <a:ext cx="20843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r:id="rId4" imgW="687424" imgH="177900" progId="">
                  <p:embed/>
                </p:oleObj>
              </mc:Choice>
              <mc:Fallback>
                <p:oleObj r:id="rId4" imgW="687424" imgH="177900" progId="">
                  <p:embed/>
                  <p:pic>
                    <p:nvPicPr>
                      <p:cNvPr id="133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6" y="4587010"/>
                        <a:ext cx="2084388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bevel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891870"/>
              </p:ext>
            </p:extLst>
          </p:nvPr>
        </p:nvGraphicFramePr>
        <p:xfrm>
          <a:off x="2863851" y="5615710"/>
          <a:ext cx="22018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r:id="rId6" imgW="774970" imgH="177620" progId="Equation.KSEE3">
                  <p:embed/>
                </p:oleObj>
              </mc:Choice>
              <mc:Fallback>
                <p:oleObj r:id="rId6" imgW="774970" imgH="177620" progId="Equation.KSEE3">
                  <p:embed/>
                  <p:pic>
                    <p:nvPicPr>
                      <p:cNvPr id="13322" name="Object 10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1" y="5615710"/>
                        <a:ext cx="22018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6415402" y="4345235"/>
            <a:ext cx="2433637" cy="1973263"/>
            <a:chOff x="0" y="0"/>
            <a:chExt cx="3832" cy="3107"/>
          </a:xfrm>
        </p:grpSpPr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100" y="2597"/>
              <a:ext cx="3258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 flipV="1">
              <a:off x="476" y="182"/>
              <a:ext cx="1" cy="27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751" y="0"/>
              <a:ext cx="501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U</a:t>
              </a:r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3332" y="2431"/>
              <a:ext cx="501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DFKai-SB" charset="-120"/>
                  <a:ea typeface="DFKai-SB" charset="-120"/>
                </a:rPr>
                <a:t>I</a:t>
              </a: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0" y="2531"/>
              <a:ext cx="501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o</a:t>
              </a: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476" y="1028"/>
              <a:ext cx="1729" cy="15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" name="AutoShape 34"/>
          <p:cNvSpPr>
            <a:spLocks noChangeArrowheads="1"/>
          </p:cNvSpPr>
          <p:nvPr/>
        </p:nvSpPr>
        <p:spPr bwMode="auto">
          <a:xfrm rot="5400000">
            <a:off x="3631407" y="5184704"/>
            <a:ext cx="493713" cy="371475"/>
          </a:xfrm>
          <a:prstGeom prst="rightArrow">
            <a:avLst>
              <a:gd name="adj1" fmla="val 50000"/>
              <a:gd name="adj2" fmla="val 33227"/>
            </a:avLst>
          </a:prstGeom>
          <a:solidFill>
            <a:schemeClr val="accent1"/>
          </a:solidFill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71983" y="110837"/>
            <a:ext cx="95686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smtClean="0">
                <a:ln/>
                <a:solidFill>
                  <a:schemeClr val="accent3"/>
                </a:solidFill>
                <a:effectLst/>
              </a:rPr>
              <a:t>实验</a:t>
            </a:r>
            <a:r>
              <a:rPr lang="en-US" altLang="zh-CN" sz="5400" b="1">
                <a:ln/>
                <a:solidFill>
                  <a:schemeClr val="accent3"/>
                </a:solidFill>
              </a:rPr>
              <a:t>6</a:t>
            </a:r>
            <a:r>
              <a:rPr lang="zh-CN" altLang="en-US" sz="5400" b="1" cap="none" spc="0" smtClean="0">
                <a:ln/>
                <a:solidFill>
                  <a:schemeClr val="accent3"/>
                </a:solidFill>
                <a:effectLst/>
              </a:rPr>
              <a:t>：测量电池电动势及内阻</a:t>
            </a:r>
            <a:endParaRPr lang="zh-CN" altLang="en-US" sz="5400" b="1" cap="none" spc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051636" y="4944792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斜率：内阻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横截</a:t>
            </a:r>
            <a:r>
              <a:rPr lang="zh-CN" altLang="en-US" smtClean="0">
                <a:solidFill>
                  <a:srgbClr val="FF0000"/>
                </a:solidFill>
              </a:rPr>
              <a:t>距：短路电流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纵</a:t>
            </a:r>
            <a:r>
              <a:rPr lang="zh-CN" altLang="en-US" smtClean="0">
                <a:solidFill>
                  <a:srgbClr val="FF0000"/>
                </a:solidFill>
              </a:rPr>
              <a:t>截距：电源电动势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05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1983" y="110837"/>
            <a:ext cx="95686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smtClean="0">
                <a:ln/>
                <a:solidFill>
                  <a:schemeClr val="accent3"/>
                </a:solidFill>
                <a:effectLst/>
              </a:rPr>
              <a:t>实验</a:t>
            </a:r>
            <a:r>
              <a:rPr lang="en-US" altLang="zh-CN" sz="5400" b="1">
                <a:ln/>
                <a:solidFill>
                  <a:schemeClr val="accent3"/>
                </a:solidFill>
              </a:rPr>
              <a:t>6</a:t>
            </a:r>
            <a:r>
              <a:rPr lang="zh-CN" altLang="en-US" sz="5400" b="1" cap="none" spc="0" smtClean="0">
                <a:ln/>
                <a:solidFill>
                  <a:schemeClr val="accent3"/>
                </a:solidFill>
                <a:effectLst/>
              </a:rPr>
              <a:t>：测量电池电动势及内阻</a:t>
            </a:r>
            <a:endParaRPr lang="zh-CN" altLang="en-US" sz="5400" b="1" cap="none" spc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874" y="1244426"/>
            <a:ext cx="5784704" cy="1610930"/>
          </a:xfrm>
          <a:prstGeom prst="rect">
            <a:avLst/>
          </a:prstGeom>
        </p:spPr>
      </p:pic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079395"/>
              </p:ext>
            </p:extLst>
          </p:nvPr>
        </p:nvGraphicFramePr>
        <p:xfrm>
          <a:off x="1761336" y="3137188"/>
          <a:ext cx="20320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r:id="rId4" imgW="724741" imgH="165140" progId="">
                  <p:embed/>
                </p:oleObj>
              </mc:Choice>
              <mc:Fallback>
                <p:oleObj r:id="rId4" imgW="724741" imgH="165140" progId="">
                  <p:embed/>
                  <p:pic>
                    <p:nvPicPr>
                      <p:cNvPr id="133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336" y="3137188"/>
                        <a:ext cx="20320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bevel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192065"/>
              </p:ext>
            </p:extLst>
          </p:nvPr>
        </p:nvGraphicFramePr>
        <p:xfrm>
          <a:off x="1810549" y="4202401"/>
          <a:ext cx="1668462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r:id="rId6" imgW="723885" imgH="393635" progId="">
                  <p:embed/>
                </p:oleObj>
              </mc:Choice>
              <mc:Fallback>
                <p:oleObj r:id="rId6" imgW="723885" imgH="393635" progId="">
                  <p:embed/>
                  <p:pic>
                    <p:nvPicPr>
                      <p:cNvPr id="13323" name="Object 11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549" y="4202401"/>
                        <a:ext cx="1668462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bevel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20"/>
          <p:cNvGrpSpPr>
            <a:grpSpLocks/>
          </p:cNvGrpSpPr>
          <p:nvPr/>
        </p:nvGrpSpPr>
        <p:grpSpPr bwMode="auto">
          <a:xfrm>
            <a:off x="4652573" y="3539628"/>
            <a:ext cx="2354263" cy="1887538"/>
            <a:chOff x="0" y="0"/>
            <a:chExt cx="3707" cy="2972"/>
          </a:xfrm>
        </p:grpSpPr>
        <p:sp>
          <p:nvSpPr>
            <p:cNvPr id="10" name="Line 21"/>
            <p:cNvSpPr>
              <a:spLocks noChangeShapeType="1"/>
            </p:cNvSpPr>
            <p:nvPr/>
          </p:nvSpPr>
          <p:spPr bwMode="auto">
            <a:xfrm>
              <a:off x="25" y="2172"/>
              <a:ext cx="3258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bevel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 flipV="1">
              <a:off x="401" y="182"/>
              <a:ext cx="1" cy="27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676" y="0"/>
              <a:ext cx="501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R</a:t>
              </a:r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0" y="2006"/>
              <a:ext cx="501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o</a:t>
              </a:r>
            </a:p>
          </p:txBody>
        </p:sp>
        <p:sp>
          <p:nvSpPr>
            <p:cNvPr id="14" name="Line 25"/>
            <p:cNvSpPr>
              <a:spLocks noChangeShapeType="1"/>
            </p:cNvSpPr>
            <p:nvPr/>
          </p:nvSpPr>
          <p:spPr bwMode="auto">
            <a:xfrm flipV="1">
              <a:off x="427" y="1253"/>
              <a:ext cx="1955" cy="15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" name="Object 26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3333" y="1778"/>
            <a:ext cx="375" cy="9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3" r:id="rId8" imgW="152460" imgH="393945" progId="Equation.KSEE3">
                    <p:embed/>
                  </p:oleObj>
                </mc:Choice>
                <mc:Fallback>
                  <p:oleObj r:id="rId8" imgW="152460" imgH="393945" progId="Equation.KSEE3">
                    <p:embed/>
                    <p:pic>
                      <p:nvPicPr>
                        <p:cNvPr id="12318" name="Object 26">
                          <a:hlinkClick r:id="" action="ppaction://ole?verb=1"/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3" y="1778"/>
                          <a:ext cx="375" cy="9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AutoShape 35"/>
          <p:cNvSpPr>
            <a:spLocks noChangeArrowheads="1"/>
          </p:cNvSpPr>
          <p:nvPr/>
        </p:nvSpPr>
        <p:spPr bwMode="auto">
          <a:xfrm rot="5400000">
            <a:off x="2705106" y="3819019"/>
            <a:ext cx="493712" cy="371475"/>
          </a:xfrm>
          <a:prstGeom prst="rightArrow">
            <a:avLst>
              <a:gd name="adj1" fmla="val 50000"/>
              <a:gd name="adj2" fmla="val 332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7" name="Group 4"/>
          <p:cNvGrpSpPr>
            <a:grpSpLocks/>
          </p:cNvGrpSpPr>
          <p:nvPr/>
        </p:nvGrpSpPr>
        <p:grpSpPr bwMode="auto">
          <a:xfrm>
            <a:off x="8026114" y="3156728"/>
            <a:ext cx="3325813" cy="2197100"/>
            <a:chOff x="0" y="0"/>
            <a:chExt cx="5237" cy="3460"/>
          </a:xfrm>
        </p:grpSpPr>
        <p:sp>
          <p:nvSpPr>
            <p:cNvPr id="18" name="Line 5"/>
            <p:cNvSpPr>
              <a:spLocks noChangeShapeType="1"/>
            </p:cNvSpPr>
            <p:nvPr/>
          </p:nvSpPr>
          <p:spPr bwMode="auto">
            <a:xfrm flipV="1">
              <a:off x="0" y="2879"/>
              <a:ext cx="4987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 flipV="1">
              <a:off x="2042" y="484"/>
              <a:ext cx="1" cy="27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4737" y="2308"/>
              <a:ext cx="501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R</a:t>
              </a:r>
            </a:p>
          </p:txBody>
        </p:sp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1541" y="2884"/>
              <a:ext cx="501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o</a:t>
              </a:r>
            </a:p>
          </p:txBody>
        </p:sp>
        <p:sp>
          <p:nvSpPr>
            <p:cNvPr id="22" name="Line 9"/>
            <p:cNvSpPr>
              <a:spLocks noChangeShapeType="1"/>
            </p:cNvSpPr>
            <p:nvPr/>
          </p:nvSpPr>
          <p:spPr bwMode="auto">
            <a:xfrm flipV="1">
              <a:off x="2044" y="484"/>
              <a:ext cx="1653" cy="1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" name="Object 10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2118" y="0"/>
            <a:ext cx="375" cy="9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4" r:id="rId10" imgW="152460" imgH="393945" progId="">
                    <p:embed/>
                  </p:oleObj>
                </mc:Choice>
                <mc:Fallback>
                  <p:oleObj r:id="rId10" imgW="152460" imgH="393945" progId="">
                    <p:embed/>
                    <p:pic>
                      <p:nvPicPr>
                        <p:cNvPr id="13324" name="Object 10">
                          <a:hlinkClick r:id="" action="ppaction://ole?verb=1"/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8" y="0"/>
                          <a:ext cx="375" cy="9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bevel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Line 11"/>
            <p:cNvSpPr>
              <a:spLocks noChangeShapeType="1"/>
            </p:cNvSpPr>
            <p:nvPr/>
          </p:nvSpPr>
          <p:spPr bwMode="auto">
            <a:xfrm flipH="1">
              <a:off x="689" y="1890"/>
              <a:ext cx="1353" cy="9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38161"/>
              </p:ext>
            </p:extLst>
          </p:nvPr>
        </p:nvGraphicFramePr>
        <p:xfrm>
          <a:off x="8331372" y="5457472"/>
          <a:ext cx="231775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r:id="rId11" imgW="825805" imgH="393635" progId="">
                  <p:embed/>
                </p:oleObj>
              </mc:Choice>
              <mc:Fallback>
                <p:oleObj r:id="rId11" imgW="825805" imgH="393635" progId="">
                  <p:embed/>
                  <p:pic>
                    <p:nvPicPr>
                      <p:cNvPr id="143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1372" y="5457472"/>
                        <a:ext cx="231775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421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1983" y="110837"/>
            <a:ext cx="95686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smtClean="0">
                <a:ln/>
                <a:solidFill>
                  <a:schemeClr val="accent3"/>
                </a:solidFill>
                <a:effectLst/>
              </a:rPr>
              <a:t>实验</a:t>
            </a:r>
            <a:r>
              <a:rPr lang="en-US" altLang="zh-CN" sz="5400" b="1">
                <a:ln/>
                <a:solidFill>
                  <a:schemeClr val="accent3"/>
                </a:solidFill>
              </a:rPr>
              <a:t>6</a:t>
            </a:r>
            <a:r>
              <a:rPr lang="zh-CN" altLang="en-US" sz="5400" b="1" cap="none" spc="0" smtClean="0">
                <a:ln/>
                <a:solidFill>
                  <a:schemeClr val="accent3"/>
                </a:solidFill>
                <a:effectLst/>
              </a:rPr>
              <a:t>：测量电池电动势及内阻</a:t>
            </a:r>
            <a:endParaRPr lang="zh-CN" altLang="en-US" sz="5400" b="1" cap="none" spc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745" y="1157473"/>
            <a:ext cx="5149419" cy="2551303"/>
          </a:xfrm>
          <a:prstGeom prst="rect">
            <a:avLst/>
          </a:prstGeom>
        </p:spPr>
      </p:pic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189446"/>
              </p:ext>
            </p:extLst>
          </p:nvPr>
        </p:nvGraphicFramePr>
        <p:xfrm>
          <a:off x="3567402" y="4114079"/>
          <a:ext cx="178435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r:id="rId4" imgW="788562" imgH="394101" progId="">
                  <p:embed/>
                </p:oleObj>
              </mc:Choice>
              <mc:Fallback>
                <p:oleObj r:id="rId4" imgW="788562" imgH="394101" progId="">
                  <p:embed/>
                  <p:pic>
                    <p:nvPicPr>
                      <p:cNvPr id="133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402" y="4114079"/>
                        <a:ext cx="1784350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bevel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115225"/>
              </p:ext>
            </p:extLst>
          </p:nvPr>
        </p:nvGraphicFramePr>
        <p:xfrm>
          <a:off x="3518189" y="5198341"/>
          <a:ext cx="204946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r:id="rId6" imgW="889190" imgH="393635" progId="">
                  <p:embed/>
                </p:oleObj>
              </mc:Choice>
              <mc:Fallback>
                <p:oleObj r:id="rId6" imgW="889190" imgH="393635" progId="">
                  <p:embed/>
                  <p:pic>
                    <p:nvPicPr>
                      <p:cNvPr id="13324" name="Object 12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8189" y="5198341"/>
                        <a:ext cx="204946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6751927" y="4177579"/>
            <a:ext cx="2455862" cy="2008187"/>
            <a:chOff x="0" y="0"/>
            <a:chExt cx="3867" cy="3161"/>
          </a:xfrm>
        </p:grpSpPr>
        <p:sp>
          <p:nvSpPr>
            <p:cNvPr id="8" name="Line 28"/>
            <p:cNvSpPr>
              <a:spLocks noChangeShapeType="1"/>
            </p:cNvSpPr>
            <p:nvPr/>
          </p:nvSpPr>
          <p:spPr bwMode="auto">
            <a:xfrm>
              <a:off x="123" y="2543"/>
              <a:ext cx="3258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29"/>
            <p:cNvSpPr>
              <a:spLocks noChangeShapeType="1"/>
            </p:cNvSpPr>
            <p:nvPr/>
          </p:nvSpPr>
          <p:spPr bwMode="auto">
            <a:xfrm flipV="1">
              <a:off x="499" y="303"/>
              <a:ext cx="1" cy="27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30"/>
            <p:cNvSpPr txBox="1">
              <a:spLocks noChangeArrowheads="1"/>
            </p:cNvSpPr>
            <p:nvPr/>
          </p:nvSpPr>
          <p:spPr bwMode="auto">
            <a:xfrm>
              <a:off x="0" y="2585"/>
              <a:ext cx="501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o</a:t>
              </a:r>
            </a:p>
          </p:txBody>
        </p:sp>
        <p:sp>
          <p:nvSpPr>
            <p:cNvPr id="11" name="Line 31"/>
            <p:cNvSpPr>
              <a:spLocks noChangeShapeType="1"/>
            </p:cNvSpPr>
            <p:nvPr/>
          </p:nvSpPr>
          <p:spPr bwMode="auto">
            <a:xfrm flipV="1">
              <a:off x="500" y="646"/>
              <a:ext cx="1855" cy="1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" name="Object 32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3431" y="1899"/>
            <a:ext cx="436" cy="9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2" r:id="rId8" imgW="177690" imgH="393945" progId="">
                    <p:embed/>
                  </p:oleObj>
                </mc:Choice>
                <mc:Fallback>
                  <p:oleObj r:id="rId8" imgW="177690" imgH="393945" progId="">
                    <p:embed/>
                    <p:pic>
                      <p:nvPicPr>
                        <p:cNvPr id="12311" name="Object 32">
                          <a:hlinkClick r:id="" action="ppaction://ole?verb=1"/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1" y="1899"/>
                          <a:ext cx="436" cy="9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bevel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33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649" y="0"/>
            <a:ext cx="469" cy="9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3" r:id="rId10" imgW="190665" imgH="393945" progId="">
                    <p:embed/>
                  </p:oleObj>
                </mc:Choice>
                <mc:Fallback>
                  <p:oleObj r:id="rId10" imgW="190665" imgH="393945" progId="">
                    <p:embed/>
                    <p:pic>
                      <p:nvPicPr>
                        <p:cNvPr id="12312" name="Object 33">
                          <a:hlinkClick r:id="" action="ppaction://ole?verb=1"/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9" y="0"/>
                          <a:ext cx="469" cy="9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AutoShape 36"/>
          <p:cNvSpPr>
            <a:spLocks noChangeArrowheads="1"/>
          </p:cNvSpPr>
          <p:nvPr/>
        </p:nvSpPr>
        <p:spPr bwMode="auto">
          <a:xfrm rot="5400000">
            <a:off x="3745996" y="4841947"/>
            <a:ext cx="493712" cy="371475"/>
          </a:xfrm>
          <a:prstGeom prst="rightArrow">
            <a:avLst>
              <a:gd name="adj1" fmla="val 50000"/>
              <a:gd name="adj2" fmla="val 332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24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0" y="469420"/>
            <a:ext cx="10732514" cy="427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6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034" y="128702"/>
            <a:ext cx="8507330" cy="672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0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527" y="512682"/>
            <a:ext cx="10192383" cy="516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4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969" y="0"/>
            <a:ext cx="8846922" cy="674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2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</TotalTime>
  <Words>101</Words>
  <Application>Microsoft Office PowerPoint</Application>
  <PresentationFormat>宽屏</PresentationFormat>
  <Paragraphs>21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DFKai-SB</vt:lpstr>
      <vt:lpstr>华文中宋</vt:lpstr>
      <vt:lpstr>宋体</vt:lpstr>
      <vt:lpstr>Arial</vt:lpstr>
      <vt:lpstr>Gill Sans MT</vt:lpstr>
      <vt:lpstr>Impact</vt:lpstr>
      <vt:lpstr>Badge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13676</dc:creator>
  <cp:lastModifiedBy>13676</cp:lastModifiedBy>
  <cp:revision>56</cp:revision>
  <dcterms:created xsi:type="dcterms:W3CDTF">2020-03-31T11:33:55Z</dcterms:created>
  <dcterms:modified xsi:type="dcterms:W3CDTF">2020-04-04T10:26:42Z</dcterms:modified>
</cp:coreProperties>
</file>