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 id="2147483655" r:id="rId2"/>
    <p:sldMasterId id="2147483656"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8" name="Google Shape;78;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7" name="Google Shape;24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67" name="Google Shape;26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91" name="Google Shape;9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5" name="Google Shape;115;p3:notes"/>
          <p:cNvSpPr>
            <a:spLocks noGrp="1" noRot="1" noChangeAspect="1"/>
          </p:cNvSpPr>
          <p:nvPr>
            <p:ph type="sldImg" idx="2"/>
          </p:nvPr>
        </p:nvSpPr>
        <p:spPr>
          <a:xfrm>
            <a:off x="2032400" y="514350"/>
            <a:ext cx="81285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9" name="Google Shape;13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9" name="Google Shape;16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0" name="Google Shape;1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914400" y="2125980"/>
            <a:ext cx="10363200" cy="14403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360"/>
              </a:spcBef>
              <a:spcAft>
                <a:spcPts val="0"/>
              </a:spcAft>
              <a:buSzPts val="1400"/>
              <a:buNone/>
              <a:defRPr/>
            </a:lvl1pPr>
            <a:lvl2pPr lvl="1" algn="l" rtl="0">
              <a:spcBef>
                <a:spcPts val="360"/>
              </a:spcBef>
              <a:spcAft>
                <a:spcPts val="0"/>
              </a:spcAft>
              <a:buSzPts val="1400"/>
              <a:buNone/>
              <a:defRPr/>
            </a:lvl2pPr>
            <a:lvl3pPr lvl="2" algn="l" rtl="0">
              <a:spcBef>
                <a:spcPts val="360"/>
              </a:spcBef>
              <a:spcAft>
                <a:spcPts val="0"/>
              </a:spcAft>
              <a:buSzPts val="1400"/>
              <a:buNone/>
              <a:defRPr/>
            </a:lvl3pPr>
            <a:lvl4pPr lvl="3" algn="l" rtl="0">
              <a:spcBef>
                <a:spcPts val="360"/>
              </a:spcBef>
              <a:spcAft>
                <a:spcPts val="0"/>
              </a:spcAft>
              <a:buSzPts val="1400"/>
              <a:buNone/>
              <a:defRPr/>
            </a:lvl4pPr>
            <a:lvl5pPr lvl="4" algn="l" rtl="0">
              <a:spcBef>
                <a:spcPts val="36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4"/>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OBJECT 2">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60"/>
        <p:cNvGrpSpPr/>
        <p:nvPr/>
      </p:nvGrpSpPr>
      <p:grpSpPr>
        <a:xfrm>
          <a:off x="0" y="0"/>
          <a:ext cx="0" cy="0"/>
          <a:chOff x="0" y="0"/>
          <a:chExt cx="0" cy="0"/>
        </a:xfrm>
      </p:grpSpPr>
      <p:sp>
        <p:nvSpPr>
          <p:cNvPr id="61" name="Google Shape;61;p7"/>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6" name="Google Shape;66;p8"/>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8"/>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sz="3600" b="1" i="0">
                <a:solidFill>
                  <a:schemeClr val="dk1"/>
                </a:solidFill>
                <a:latin typeface="Trebuchet MS"/>
                <a:ea typeface="Trebuchet MS"/>
                <a:cs typeface="Trebuchet MS"/>
                <a:sym typeface="Trebuchet MS"/>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9"/>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2" name="Google Shape;72;p9"/>
          <p:cNvSpPr txBox="1">
            <a:spLocks noGrp="1"/>
          </p:cNvSpPr>
          <p:nvPr>
            <p:ph type="body" idx="2"/>
          </p:nvPr>
        </p:nvSpPr>
        <p:spPr>
          <a:xfrm>
            <a:off x="6278879"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360"/>
              </a:spcBef>
              <a:spcAft>
                <a:spcPts val="0"/>
              </a:spcAft>
              <a:buSzPts val="1400"/>
              <a:buNone/>
              <a:defRPr/>
            </a:lvl1pPr>
            <a:lvl2pPr marL="914400" lvl="1" indent="-228600" algn="l" rtl="0">
              <a:spcBef>
                <a:spcPts val="360"/>
              </a:spcBef>
              <a:spcAft>
                <a:spcPts val="0"/>
              </a:spcAft>
              <a:buSzPts val="1400"/>
              <a:buNone/>
              <a:defRPr/>
            </a:lvl2pPr>
            <a:lvl3pPr marL="1371600" lvl="2" indent="-228600" algn="l" rtl="0">
              <a:spcBef>
                <a:spcPts val="360"/>
              </a:spcBef>
              <a:spcAft>
                <a:spcPts val="0"/>
              </a:spcAft>
              <a:buSzPts val="1400"/>
              <a:buNone/>
              <a:defRPr/>
            </a:lvl3pPr>
            <a:lvl4pPr marL="1828800" lvl="3" indent="-228600" algn="l" rtl="0">
              <a:spcBef>
                <a:spcPts val="360"/>
              </a:spcBef>
              <a:spcAft>
                <a:spcPts val="0"/>
              </a:spcAft>
              <a:buSzPts val="1400"/>
              <a:buNone/>
              <a:defRPr/>
            </a:lvl4pPr>
            <a:lvl5pPr marL="2286000" lvl="4" indent="-228600" algn="l" rtl="0">
              <a:spcBef>
                <a:spcPts val="36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lvl="0" algn="l" rtl="0">
              <a:lnSpc>
                <a:spcPct val="100000"/>
              </a:lnSpc>
              <a:spcBef>
                <a:spcPts val="0"/>
              </a:spcBef>
              <a:spcAft>
                <a:spcPts val="0"/>
              </a:spcAft>
              <a:buSzPts val="1400"/>
              <a:buNone/>
              <a:defRPr>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p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 name="Google Shape;13;p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 name="Google Shape;14;p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Google Shape;15;p1"/>
          <p:cNvSpPr/>
          <p:nvPr/>
        </p:nvSpPr>
        <p:spPr>
          <a:xfrm>
            <a:off x="3800475" y="5229225"/>
            <a:ext cx="723900" cy="619125"/>
          </a:xfrm>
          <a:custGeom>
            <a:avLst/>
            <a:gdLst/>
            <a:ahLst/>
            <a:cxnLst/>
            <a:rect l="l" t="t" r="r" b="b"/>
            <a:pathLst>
              <a:path w="723900" h="619125" extrusionOk="0">
                <a:moveTo>
                  <a:pt x="568939" y="0"/>
                </a:moveTo>
                <a:lnTo>
                  <a:pt x="154929" y="0"/>
                </a:lnTo>
                <a:lnTo>
                  <a:pt x="0" y="309884"/>
                </a:lnTo>
                <a:lnTo>
                  <a:pt x="154929" y="619124"/>
                </a:lnTo>
                <a:lnTo>
                  <a:pt x="568939" y="619124"/>
                </a:lnTo>
                <a:lnTo>
                  <a:pt x="723899" y="309884"/>
                </a:lnTo>
                <a:lnTo>
                  <a:pt x="568939" y="0"/>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 name="Google Shape;16;p1"/>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1"/>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9" name="Google Shape;29;p3"/>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 name="Google Shape;53;p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 name="Google Shape;54;p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5" name="Google Shape;55;p6"/>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6" name="Google Shape;56;p6"/>
          <p:cNvSpPr txBox="1">
            <a:spLocks noGrp="1"/>
          </p:cNvSpPr>
          <p:nvPr>
            <p:ph type="body" idx="1"/>
          </p:nvPr>
        </p:nvSpPr>
        <p:spPr>
          <a:xfrm>
            <a:off x="609600" y="1577975"/>
            <a:ext cx="10972800" cy="452610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7" name="Google Shape;57;p6"/>
          <p:cNvSpPr txBox="1">
            <a:spLocks noGrp="1"/>
          </p:cNvSpPr>
          <p:nvPr>
            <p:ph type="ftr" idx="11"/>
          </p:nvPr>
        </p:nvSpPr>
        <p:spPr>
          <a:xfrm>
            <a:off x="4144962" y="6378575"/>
            <a:ext cx="3902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dt" idx="10"/>
          </p:nvPr>
        </p:nvSpPr>
        <p:spPr>
          <a:xfrm>
            <a:off x="609600" y="6378575"/>
            <a:ext cx="28035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1339512" y="6440487"/>
            <a:ext cx="196800" cy="168300"/>
          </a:xfrm>
          <a:prstGeom prst="rect">
            <a:avLst/>
          </a:prstGeom>
          <a:noFill/>
          <a:ln>
            <a:noFill/>
          </a:ln>
        </p:spPr>
        <p:txBody>
          <a:bodyPr spcFirstLastPara="1" wrap="square" lIns="0" tIns="0" rIns="0" bIns="0" anchor="t" anchorCtr="0">
            <a:spAutoFit/>
          </a:bodyPr>
          <a:lstStyle>
            <a:lvl1pPr marL="55562" marR="0" lvl="0"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1pPr>
            <a:lvl2pPr marL="55562" marR="0" lvl="1"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2pPr>
            <a:lvl3pPr marL="55562" marR="0" lvl="2"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3pPr>
            <a:lvl4pPr marL="55562" marR="0" lvl="3"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4pPr>
            <a:lvl5pPr marL="55562" marR="0" lvl="4"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5pPr>
            <a:lvl6pPr marL="55562" marR="0" lvl="5"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6pPr>
            <a:lvl7pPr marL="55562" marR="0" lvl="6"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7pPr>
            <a:lvl8pPr marL="55562" marR="0" lvl="7"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8pPr>
            <a:lvl9pPr marL="55562" marR="0" lvl="8" indent="0" algn="l" rtl="0">
              <a:lnSpc>
                <a:spcPct val="100000"/>
              </a:lnSpc>
              <a:spcBef>
                <a:spcPts val="0"/>
              </a:spcBef>
              <a:spcAft>
                <a:spcPts val="0"/>
              </a:spcAft>
              <a:buClr>
                <a:srgbClr val="2C926B"/>
              </a:buClr>
              <a:buSzPts val="1100"/>
              <a:buFont typeface="Trebuchet MS"/>
              <a:buNone/>
              <a:defRPr sz="1100" b="0" i="0" u="none">
                <a:solidFill>
                  <a:srgbClr val="2C926B"/>
                </a:solidFill>
                <a:latin typeface="Trebuchet MS"/>
                <a:ea typeface="Trebuchet MS"/>
                <a:cs typeface="Trebuchet MS"/>
                <a:sym typeface="Trebuchet MS"/>
              </a:defRPr>
            </a:lvl9pPr>
          </a:lstStyle>
          <a:p>
            <a:pPr marL="55562"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hyperlink" Target="https://github.com/209sontung/OpenCV/blob/master/frozen_inference_graph.pb" TargetMode="External"/><Relationship Id="rId4" Type="http://schemas.openxmlformats.org/officeDocument/2006/relationships/hyperlink" Target="https://gist.github.com/dkurt/54a8e8b51beb3bd3f770b79e56927bd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5715000" y="2160587"/>
            <a:ext cx="5257800" cy="585994"/>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3200"/>
              <a:buFont typeface="Times New Roman"/>
              <a:buNone/>
            </a:pPr>
            <a:r>
              <a:rPr lang="en-US" sz="3200" dirty="0">
                <a:solidFill>
                  <a:schemeClr val="dk1"/>
                </a:solidFill>
                <a:latin typeface="Times New Roman"/>
                <a:ea typeface="Times New Roman"/>
                <a:cs typeface="Times New Roman"/>
                <a:sym typeface="Times New Roman"/>
              </a:rPr>
              <a:t>     Shanmugapriya</a:t>
            </a:r>
            <a:r>
              <a:rPr lang="en-US" sz="3200" b="0" i="0" u="none" dirty="0">
                <a:solidFill>
                  <a:schemeClr val="dk1"/>
                </a:solidFill>
                <a:latin typeface="Times New Roman"/>
                <a:ea typeface="Times New Roman"/>
                <a:cs typeface="Times New Roman"/>
                <a:sym typeface="Times New Roman"/>
              </a:rPr>
              <a:t> M</a:t>
            </a:r>
            <a:endParaRPr dirty="0"/>
          </a:p>
        </p:txBody>
      </p:sp>
      <p:sp>
        <p:nvSpPr>
          <p:cNvPr id="81" name="Google Shape;81;p10"/>
          <p:cNvSpPr txBox="1"/>
          <p:nvPr/>
        </p:nvSpPr>
        <p:spPr>
          <a:xfrm>
            <a:off x="6484937" y="2878137"/>
            <a:ext cx="4259400" cy="432106"/>
          </a:xfrm>
          <a:prstGeom prst="rect">
            <a:avLst/>
          </a:prstGeom>
          <a:noFill/>
          <a:ln>
            <a:noFill/>
          </a:ln>
        </p:spPr>
        <p:txBody>
          <a:bodyPr spcFirstLastPara="1" wrap="square" lIns="0" tIns="0" rIns="0" bIns="0" anchor="t" anchorCtr="0">
            <a:spAutoFit/>
          </a:bodyPr>
          <a:lstStyle/>
          <a:p>
            <a:pPr marL="12700" marR="0" lvl="0" indent="0" algn="l" rtl="0">
              <a:lnSpc>
                <a:spcPct val="116666"/>
              </a:lnSpc>
              <a:spcBef>
                <a:spcPts val="0"/>
              </a:spcBef>
              <a:spcAft>
                <a:spcPts val="0"/>
              </a:spcAft>
              <a:buClr>
                <a:schemeClr val="dk1"/>
              </a:buClr>
              <a:buSzPts val="2400"/>
              <a:buFont typeface="Times New Roman"/>
              <a:buNone/>
            </a:pPr>
            <a:r>
              <a:rPr lang="en-US" sz="2400" dirty="0">
                <a:solidFill>
                  <a:schemeClr val="dk1"/>
                </a:solidFill>
                <a:latin typeface="Times New Roman"/>
                <a:cs typeface="Times New Roman"/>
                <a:sym typeface="Times New Roman"/>
              </a:rPr>
              <a:t>Object Detection</a:t>
            </a:r>
            <a:endParaRPr dirty="0"/>
          </a:p>
        </p:txBody>
      </p:sp>
      <p:sp>
        <p:nvSpPr>
          <p:cNvPr id="82" name="Google Shape;82;p1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3" name="Google Shape;83;p10"/>
          <p:cNvSpPr/>
          <p:nvPr/>
        </p:nvSpPr>
        <p:spPr>
          <a:xfrm>
            <a:off x="742950" y="1381125"/>
            <a:ext cx="1228725" cy="1057275"/>
          </a:xfrm>
          <a:custGeom>
            <a:avLst/>
            <a:gdLst/>
            <a:ahLst/>
            <a:cxnLst/>
            <a:rect l="l" t="t" r="r" b="b"/>
            <a:pathLst>
              <a:path w="1228725" h="1057275" extrusionOk="0">
                <a:moveTo>
                  <a:pt x="964560" y="0"/>
                </a:moveTo>
                <a:lnTo>
                  <a:pt x="264164" y="0"/>
                </a:lnTo>
                <a:lnTo>
                  <a:pt x="0" y="528949"/>
                </a:lnTo>
                <a:lnTo>
                  <a:pt x="264164" y="1057259"/>
                </a:lnTo>
                <a:lnTo>
                  <a:pt x="964560" y="1057259"/>
                </a:lnTo>
                <a:lnTo>
                  <a:pt x="1228724" y="528949"/>
                </a:lnTo>
                <a:lnTo>
                  <a:pt x="96456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4" name="Google Shape;84;p10"/>
          <p:cNvSpPr/>
          <p:nvPr/>
        </p:nvSpPr>
        <p:spPr>
          <a:xfrm>
            <a:off x="1838325" y="1104900"/>
            <a:ext cx="647700" cy="562610"/>
          </a:xfrm>
          <a:custGeom>
            <a:avLst/>
            <a:gdLst/>
            <a:ahLst/>
            <a:cxnLst/>
            <a:rect l="l" t="t" r="r" b="b"/>
            <a:pathLst>
              <a:path w="647700" h="562610" extrusionOk="0">
                <a:moveTo>
                  <a:pt x="507360" y="0"/>
                </a:moveTo>
                <a:lnTo>
                  <a:pt x="140339" y="0"/>
                </a:lnTo>
                <a:lnTo>
                  <a:pt x="0" y="281299"/>
                </a:lnTo>
                <a:lnTo>
                  <a:pt x="140339" y="561990"/>
                </a:lnTo>
                <a:lnTo>
                  <a:pt x="507360" y="561990"/>
                </a:lnTo>
                <a:lnTo>
                  <a:pt x="647699" y="281299"/>
                </a:lnTo>
                <a:lnTo>
                  <a:pt x="507360" y="0"/>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5" name="Google Shape;85;p10"/>
          <p:cNvSpPr/>
          <p:nvPr/>
        </p:nvSpPr>
        <p:spPr>
          <a:xfrm>
            <a:off x="3752850" y="1190625"/>
            <a:ext cx="1667510" cy="1438275"/>
          </a:xfrm>
          <a:custGeom>
            <a:avLst/>
            <a:gdLst/>
            <a:ahLst/>
            <a:cxnLst/>
            <a:rect l="l" t="t" r="r" b="b"/>
            <a:pathLst>
              <a:path w="1667510" h="1438275" extrusionOk="0">
                <a:moveTo>
                  <a:pt x="1307470" y="0"/>
                </a:moveTo>
                <a:lnTo>
                  <a:pt x="359420" y="0"/>
                </a:lnTo>
                <a:lnTo>
                  <a:pt x="0" y="719449"/>
                </a:lnTo>
                <a:lnTo>
                  <a:pt x="359420" y="1438259"/>
                </a:lnTo>
                <a:lnTo>
                  <a:pt x="1307470" y="1438259"/>
                </a:lnTo>
                <a:lnTo>
                  <a:pt x="1666890" y="719449"/>
                </a:lnTo>
                <a:lnTo>
                  <a:pt x="1307470" y="0"/>
                </a:lnTo>
                <a:close/>
              </a:path>
            </a:pathLst>
          </a:custGeom>
          <a:solidFill>
            <a:srgbClr val="42D0A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6" name="Google Shape;86;p10"/>
          <p:cNvSpPr txBox="1"/>
          <p:nvPr/>
        </p:nvSpPr>
        <p:spPr>
          <a:xfrm>
            <a:off x="676275" y="645001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87" name="Google Shape;87;p10"/>
          <p:cNvSpPr txBox="1"/>
          <p:nvPr/>
        </p:nvSpPr>
        <p:spPr>
          <a:xfrm>
            <a:off x="676275" y="6450012"/>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48"/>
        <p:cNvGrpSpPr/>
        <p:nvPr/>
      </p:nvGrpSpPr>
      <p:grpSpPr>
        <a:xfrm>
          <a:off x="0" y="0"/>
          <a:ext cx="0" cy="0"/>
          <a:chOff x="0" y="0"/>
          <a:chExt cx="0" cy="0"/>
        </a:xfrm>
      </p:grpSpPr>
      <p:sp>
        <p:nvSpPr>
          <p:cNvPr id="249" name="Google Shape;249;p19"/>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0" name="Google Shape;250;p19"/>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1" name="Google Shape;251;p19"/>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19"/>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3" name="Google Shape;253;p19"/>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4" name="Google Shape;254;p19"/>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5" name="Google Shape;255;p19"/>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19"/>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7" name="Google Shape;257;p19"/>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8" name="Google Shape;258;p19"/>
          <p:cNvSpPr txBox="1"/>
          <p:nvPr/>
        </p:nvSpPr>
        <p:spPr>
          <a:xfrm>
            <a:off x="676275" y="6413500"/>
            <a:ext cx="2143200" cy="228600"/>
          </a:xfrm>
          <a:prstGeom prst="rect">
            <a:avLst/>
          </a:prstGeom>
          <a:noFill/>
          <a:ln>
            <a:noFill/>
          </a:ln>
        </p:spPr>
        <p:txBody>
          <a:bodyPr spcFirstLastPara="1" wrap="square" lIns="0" tIns="0" rIns="0" bIns="0" anchor="t" anchorCtr="0">
            <a:spAutoFit/>
          </a:bodyPr>
          <a:lstStyle/>
          <a:p>
            <a:pPr marL="76200" marR="0" lvl="0" indent="0" algn="l" rtl="0">
              <a:lnSpc>
                <a:spcPct val="118181"/>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59" name="Google Shape;259;p19"/>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19"/>
          <p:cNvSpPr txBox="1">
            <a:spLocks noGrp="1"/>
          </p:cNvSpPr>
          <p:nvPr>
            <p:ph type="title"/>
          </p:nvPr>
        </p:nvSpPr>
        <p:spPr>
          <a:xfrm>
            <a:off x="447675" y="844457"/>
            <a:ext cx="11074500" cy="554100"/>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chemeClr val="dk1"/>
              </a:buClr>
              <a:buSzPts val="3600"/>
              <a:buFont typeface="Trebuchet MS"/>
              <a:buNone/>
            </a:pPr>
            <a:r>
              <a:rPr lang="en-US" sz="3600" b="1" i="0" u="none" dirty="0">
                <a:solidFill>
                  <a:schemeClr val="dk1"/>
                </a:solidFill>
                <a:latin typeface="Trebuchet MS"/>
                <a:ea typeface="Trebuchet MS"/>
                <a:cs typeface="Trebuchet MS"/>
                <a:sym typeface="Trebuchet MS"/>
              </a:rPr>
              <a:t>Dataset</a:t>
            </a:r>
            <a:endParaRPr dirty="0"/>
          </a:p>
        </p:txBody>
      </p:sp>
      <p:sp>
        <p:nvSpPr>
          <p:cNvPr id="261" name="Google Shape;261;p19"/>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19"/>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3" name="Google Shape;263;p19"/>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10</a:t>
            </a:fld>
            <a:endParaRPr/>
          </a:p>
        </p:txBody>
      </p:sp>
      <p:sp>
        <p:nvSpPr>
          <p:cNvPr id="2" name="TextBox 1">
            <a:extLst>
              <a:ext uri="{FF2B5EF4-FFF2-40B4-BE49-F238E27FC236}">
                <a16:creationId xmlns:a16="http://schemas.microsoft.com/office/drawing/2014/main" id="{832EADE7-EA58-EB2A-DDE6-24AB24595DC8}"/>
              </a:ext>
            </a:extLst>
          </p:cNvPr>
          <p:cNvSpPr txBox="1"/>
          <p:nvPr/>
        </p:nvSpPr>
        <p:spPr>
          <a:xfrm>
            <a:off x="1127798" y="3590925"/>
            <a:ext cx="8012429" cy="1046440"/>
          </a:xfrm>
          <a:prstGeom prst="rect">
            <a:avLst/>
          </a:prstGeom>
          <a:noFill/>
        </p:spPr>
        <p:txBody>
          <a:bodyPr wrap="square" rtlCol="0">
            <a:spAutoFit/>
          </a:bodyPr>
          <a:lstStyle/>
          <a:p>
            <a:r>
              <a:rPr lang="en-IN" sz="2000" b="1" dirty="0">
                <a:solidFill>
                  <a:srgbClr val="0D0D0D"/>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Link:</a:t>
            </a:r>
          </a:p>
          <a:p>
            <a:r>
              <a:rPr lang="en-IN" dirty="0">
                <a:solidFill>
                  <a:srgbClr val="0000FF"/>
                </a:solidFill>
                <a:hlinkClick r:id="rId4">
                  <a:extLst>
                    <a:ext uri="{A12FA001-AC4F-418D-AE19-62706E023703}">
                      <ahyp:hlinkClr xmlns:ahyp="http://schemas.microsoft.com/office/drawing/2018/hyperlinkcolor" val="tx"/>
                    </a:ext>
                  </a:extLst>
                </a:hlinkClick>
              </a:rPr>
              <a:t>https://gist.github.com/dkurt/54a8e8b51beb3bd3f770b79e56927bd7</a:t>
            </a:r>
            <a:endParaRPr lang="en-IN" dirty="0"/>
          </a:p>
          <a:p>
            <a:r>
              <a:rPr lang="en-IN" dirty="0">
                <a:hlinkClick r:id="rId5"/>
              </a:rPr>
              <a:t>https://github.com/209sontung/OpenCV/blob/master/frozen_inference_graph.pb</a:t>
            </a:r>
            <a:endParaRPr lang="en-IN" dirty="0"/>
          </a:p>
          <a:p>
            <a:endParaRPr lang="en-IN" dirty="0"/>
          </a:p>
        </p:txBody>
      </p:sp>
      <p:sp>
        <p:nvSpPr>
          <p:cNvPr id="4" name="TextBox 3">
            <a:extLst>
              <a:ext uri="{FF2B5EF4-FFF2-40B4-BE49-F238E27FC236}">
                <a16:creationId xmlns:a16="http://schemas.microsoft.com/office/drawing/2014/main" id="{67FAAC5F-753B-6872-9553-CBD250B43FBF}"/>
              </a:ext>
            </a:extLst>
          </p:cNvPr>
          <p:cNvSpPr txBox="1"/>
          <p:nvPr/>
        </p:nvSpPr>
        <p:spPr>
          <a:xfrm>
            <a:off x="642937" y="1894522"/>
            <a:ext cx="8905875" cy="147732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file typically contains a pre-trained neural network model that has been frozen, meaning that the weights and architecture of the network have been optimized and saved for inference. In the context of object detection, the frozen inference graph often represents the trained model's architecture, including its layers, parameters, and computations, all optimized for efficient inference on new data.</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0"/>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70" name="Google Shape;270;p20"/>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1" name="Google Shape;271;p20"/>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2" name="Google Shape;272;p20"/>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0"/>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0"/>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0"/>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6" name="Google Shape;276;p20"/>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20"/>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8" name="Google Shape;278;p20"/>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9" name="Google Shape;279;p20"/>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20"/>
          <p:cNvSpPr txBox="1"/>
          <p:nvPr/>
        </p:nvSpPr>
        <p:spPr>
          <a:xfrm>
            <a:off x="755650" y="501650"/>
            <a:ext cx="32067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rebuchet MS"/>
              <a:buNone/>
            </a:pPr>
            <a:r>
              <a:rPr lang="en-US" sz="4800" b="1" i="0" u="none">
                <a:solidFill>
                  <a:schemeClr val="dk1"/>
                </a:solidFill>
                <a:latin typeface="Trebuchet MS"/>
                <a:ea typeface="Trebuchet MS"/>
                <a:cs typeface="Trebuchet MS"/>
                <a:sym typeface="Trebuchet MS"/>
              </a:rPr>
              <a:t>Conclusion</a:t>
            </a:r>
            <a:endParaRPr/>
          </a:p>
        </p:txBody>
      </p:sp>
      <p:sp>
        <p:nvSpPr>
          <p:cNvPr id="281" name="Google Shape;281;p20"/>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2" name="Google Shape;282;p20"/>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3" name="Google Shape;283;p20"/>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11</a:t>
            </a:fld>
            <a:endParaRPr/>
          </a:p>
        </p:txBody>
      </p:sp>
      <p:sp>
        <p:nvSpPr>
          <p:cNvPr id="284" name="Google Shape;284;p20"/>
          <p:cNvSpPr txBox="1"/>
          <p:nvPr/>
        </p:nvSpPr>
        <p:spPr>
          <a:xfrm>
            <a:off x="346919" y="2152274"/>
            <a:ext cx="9378900" cy="2800726"/>
          </a:xfrm>
          <a:prstGeom prst="rect">
            <a:avLst/>
          </a:prstGeom>
          <a:noFill/>
          <a:ln>
            <a:noFill/>
          </a:ln>
        </p:spPr>
        <p:txBody>
          <a:bodyPr spcFirstLastPara="1" wrap="square" lIns="91425" tIns="45700" rIns="91425" bIns="45700" anchor="t" anchorCtr="0">
            <a:spAutoFit/>
          </a:bodyPr>
          <a:lstStyle/>
          <a:p>
            <a:pPr algn="just"/>
            <a:r>
              <a:rPr lang="en-US" sz="1800" i="0" u="none" dirty="0">
                <a:solidFill>
                  <a:schemeClr val="dk1"/>
                </a:solidFill>
                <a:latin typeface="Times New Roman" panose="02020603050405020304" pitchFamily="18" charset="0"/>
                <a:ea typeface="Calibri"/>
                <a:cs typeface="Times New Roman" panose="02020603050405020304" pitchFamily="18" charset="0"/>
                <a:sym typeface="Calibri"/>
              </a:rPr>
              <a:t> U</a:t>
            </a:r>
            <a:r>
              <a:rPr lang="en-US" sz="1800" b="0" i="0" dirty="0">
                <a:solidFill>
                  <a:srgbClr val="0D0D0D"/>
                </a:solidFill>
                <a:effectLst/>
                <a:latin typeface="Times New Roman" panose="02020603050405020304" pitchFamily="18" charset="0"/>
                <a:cs typeface="Times New Roman" panose="02020603050405020304" pitchFamily="18" charset="0"/>
              </a:rPr>
              <a:t>sing the </a:t>
            </a:r>
            <a:r>
              <a:rPr lang="en-US" sz="1800" b="0" i="0" dirty="0" err="1">
                <a:solidFill>
                  <a:srgbClr val="0D0D0D"/>
                </a:solidFill>
                <a:effectLst/>
                <a:latin typeface="Times New Roman" panose="02020603050405020304" pitchFamily="18" charset="0"/>
                <a:cs typeface="Times New Roman" panose="02020603050405020304" pitchFamily="18" charset="0"/>
              </a:rPr>
              <a:t>MobileNet</a:t>
            </a:r>
            <a:r>
              <a:rPr lang="en-US" sz="1800" b="0" i="0" dirty="0">
                <a:solidFill>
                  <a:srgbClr val="0D0D0D"/>
                </a:solidFill>
                <a:effectLst/>
                <a:latin typeface="Times New Roman" panose="02020603050405020304" pitchFamily="18" charset="0"/>
                <a:cs typeface="Times New Roman" panose="02020603050405020304" pitchFamily="18" charset="0"/>
              </a:rPr>
              <a:t> SSD architecture pre-trained on the COCO dataset, we conducted object detection on real-time images. After training the model and fine-tuning the parameters, we achieved a satisfactory accuracy level of 95.7%. Additionally, the error loss was reduced to 0.00065, and the root mean squared error (RMSE) was minimized to 0.05, demonstrating the effectiveness of the model in accurately identifying objects within the images.</a:t>
            </a:r>
          </a:p>
          <a:p>
            <a:pPr algn="just"/>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r>
              <a:rPr lang="en-US" sz="1800" b="0" i="0" dirty="0">
                <a:solidFill>
                  <a:srgbClr val="0D0D0D"/>
                </a:solidFill>
                <a:effectLst/>
                <a:latin typeface="Times New Roman" panose="02020603050405020304" pitchFamily="18" charset="0"/>
                <a:cs typeface="Times New Roman" panose="02020603050405020304" pitchFamily="18" charset="0"/>
              </a:rPr>
              <a:t>Overall, our study showcases the successful application of object detection techniques for real-time image analysis, providing valuable insights into the performance optimization of object detection models in various scenarios.</a:t>
            </a:r>
          </a:p>
          <a:p>
            <a:pPr marL="0" marR="0" lvl="0" indent="0" algn="just" rtl="0">
              <a:lnSpc>
                <a:spcPct val="100000"/>
              </a:lnSpc>
              <a:spcBef>
                <a:spcPts val="0"/>
              </a:spcBef>
              <a:spcAft>
                <a:spcPts val="0"/>
              </a:spcAft>
              <a:buClr>
                <a:schemeClr val="dk1"/>
              </a:buClr>
              <a:buSzPts val="1800"/>
              <a:buFont typeface="Calibri"/>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1"/>
          <p:cNvSpPr/>
          <p:nvPr/>
        </p:nvSpPr>
        <p:spPr>
          <a:xfrm>
            <a:off x="228575"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8" name="Google Shape;98;p11"/>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1"/>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1"/>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1" name="Google Shape;101;p11"/>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2" name="Google Shape;102;p11"/>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1"/>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1"/>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1"/>
          <p:cNvSpPr txBox="1"/>
          <p:nvPr/>
        </p:nvSpPr>
        <p:spPr>
          <a:xfrm>
            <a:off x="739775" y="936625"/>
            <a:ext cx="5584800" cy="1308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 TITLE</a:t>
            </a:r>
            <a:endParaRPr/>
          </a:p>
          <a:p>
            <a:pPr marL="0" marR="0" lvl="0" indent="0" algn="l" rtl="0">
              <a:lnSpc>
                <a:spcPct val="100000"/>
              </a:lnSpc>
              <a:spcBef>
                <a:spcPts val="0"/>
              </a:spcBef>
              <a:spcAft>
                <a:spcPts val="0"/>
              </a:spcAft>
              <a:buNone/>
            </a:pPr>
            <a:endParaRPr sz="4200" b="1" i="0" u="none">
              <a:solidFill>
                <a:schemeClr val="dk1"/>
              </a:solidFill>
              <a:latin typeface="Times New Roman"/>
              <a:ea typeface="Times New Roman"/>
              <a:cs typeface="Times New Roman"/>
              <a:sym typeface="Times New Roman"/>
            </a:endParaRPr>
          </a:p>
        </p:txBody>
      </p:sp>
      <p:sp>
        <p:nvSpPr>
          <p:cNvPr id="106" name="Google Shape;106;p11"/>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1"/>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1"/>
          <p:cNvSpPr txBox="1"/>
          <p:nvPr/>
        </p:nvSpPr>
        <p:spPr>
          <a:xfrm>
            <a:off x="676275" y="6413500"/>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09" name="Google Shape;109;p11"/>
          <p:cNvSpPr txBox="1"/>
          <p:nvPr/>
        </p:nvSpPr>
        <p:spPr>
          <a:xfrm>
            <a:off x="676275" y="6413500"/>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1"/>
          <p:cNvSpPr txBox="1"/>
          <p:nvPr/>
        </p:nvSpPr>
        <p:spPr>
          <a:xfrm>
            <a:off x="466725" y="6356350"/>
            <a:ext cx="3705300" cy="295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1" name="Google Shape;111;p11"/>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2</a:t>
            </a:fld>
            <a:endParaRPr/>
          </a:p>
        </p:txBody>
      </p:sp>
      <p:sp>
        <p:nvSpPr>
          <p:cNvPr id="112" name="Google Shape;112;p11"/>
          <p:cNvSpPr txBox="1"/>
          <p:nvPr/>
        </p:nvSpPr>
        <p:spPr>
          <a:xfrm>
            <a:off x="1122237" y="2475946"/>
            <a:ext cx="9071100" cy="12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dirty="0">
                <a:solidFill>
                  <a:schemeClr val="dk1"/>
                </a:solidFill>
                <a:latin typeface="Times New Roman"/>
                <a:ea typeface="Times New Roman"/>
                <a:cs typeface="Times New Roman"/>
                <a:sym typeface="Times New Roman"/>
              </a:rPr>
              <a:t>Object Detection</a:t>
            </a:r>
            <a:endParaRPr dirty="0"/>
          </a:p>
          <a:p>
            <a:pPr marL="0" marR="0" lvl="0" indent="0" algn="l" rtl="0">
              <a:lnSpc>
                <a:spcPct val="100000"/>
              </a:lnSpc>
              <a:spcBef>
                <a:spcPts val="0"/>
              </a:spcBef>
              <a:spcAft>
                <a:spcPts val="0"/>
              </a:spcAft>
              <a:buNone/>
            </a:pPr>
            <a:endParaRPr sz="3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2"/>
          <p:cNvSpPr txBox="1"/>
          <p:nvPr/>
        </p:nvSpPr>
        <p:spPr>
          <a:xfrm>
            <a:off x="0" y="0"/>
            <a:ext cx="12192000" cy="6858000"/>
          </a:xfrm>
          <a:prstGeom prst="rect">
            <a:avLst/>
          </a:prstGeom>
          <a:noFill/>
          <a:ln>
            <a:noFill/>
          </a:ln>
        </p:spPr>
        <p:txBody>
          <a:bodyPr spcFirstLastPara="1" wrap="square" lIns="0" tIns="0" rIns="0" bIns="0" anchor="t" anchorCtr="0">
            <a:spAutoFit/>
          </a:bodyPr>
          <a:lstStyle/>
          <a:p>
            <a:pPr marL="7524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18" name="Google Shape;118;p12"/>
          <p:cNvSpPr/>
          <p:nvPr/>
        </p:nvSpPr>
        <p:spPr>
          <a:xfrm>
            <a:off x="0" y="0"/>
            <a:ext cx="12192000" cy="6858000"/>
          </a:xfrm>
          <a:custGeom>
            <a:avLst/>
            <a:gdLst/>
            <a:ahLst/>
            <a:cxnLst/>
            <a:rect l="l" t="t" r="r" b="b"/>
            <a:pathLst>
              <a:path w="12192000" h="6858000" extrusionOk="0">
                <a:moveTo>
                  <a:pt x="0" y="6857999"/>
                </a:moveTo>
                <a:lnTo>
                  <a:pt x="12191999" y="6857999"/>
                </a:lnTo>
                <a:lnTo>
                  <a:pt x="12191999" y="0"/>
                </a:lnTo>
                <a:lnTo>
                  <a:pt x="0" y="0"/>
                </a:lnTo>
                <a:lnTo>
                  <a:pt x="0" y="6857999"/>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9" name="Google Shape;119;p12"/>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2"/>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2"/>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2"/>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2"/>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2"/>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2"/>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2"/>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2"/>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2"/>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2"/>
          <p:cNvSpPr txBox="1"/>
          <p:nvPr/>
        </p:nvSpPr>
        <p:spPr>
          <a:xfrm>
            <a:off x="466725" y="6410325"/>
            <a:ext cx="3705300" cy="295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2"/>
          <p:cNvSpPr txBox="1"/>
          <p:nvPr/>
        </p:nvSpPr>
        <p:spPr>
          <a:xfrm>
            <a:off x="47625" y="3819525"/>
            <a:ext cx="1733400" cy="3009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1" name="Google Shape;131;p12"/>
          <p:cNvSpPr txBox="1"/>
          <p:nvPr/>
        </p:nvSpPr>
        <p:spPr>
          <a:xfrm>
            <a:off x="739775" y="561975"/>
            <a:ext cx="2917800" cy="738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800"/>
              <a:buFont typeface="Times New Roman"/>
              <a:buNone/>
            </a:pPr>
            <a:r>
              <a:rPr lang="en-US" sz="4800" b="1" i="0" u="none">
                <a:solidFill>
                  <a:schemeClr val="dk1"/>
                </a:solidFill>
                <a:latin typeface="Times New Roman"/>
                <a:ea typeface="Times New Roman"/>
                <a:cs typeface="Times New Roman"/>
                <a:sym typeface="Times New Roman"/>
              </a:rPr>
              <a:t>AGENDA</a:t>
            </a:r>
            <a:endParaRPr/>
          </a:p>
        </p:txBody>
      </p:sp>
      <p:sp>
        <p:nvSpPr>
          <p:cNvPr id="132" name="Google Shape;132;p12"/>
          <p:cNvSpPr txBox="1"/>
          <p:nvPr/>
        </p:nvSpPr>
        <p:spPr>
          <a:xfrm>
            <a:off x="10687050" y="6134100"/>
            <a:ext cx="247500" cy="247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2"/>
          <p:cNvSpPr/>
          <p:nvPr/>
        </p:nvSpPr>
        <p:spPr>
          <a:xfrm>
            <a:off x="7362825" y="447675"/>
            <a:ext cx="361950" cy="361950"/>
          </a:xfrm>
          <a:custGeom>
            <a:avLst/>
            <a:gdLst/>
            <a:ahLst/>
            <a:cxnLst/>
            <a:rect l="l" t="t" r="r" b="b"/>
            <a:pathLst>
              <a:path w="361950" h="361950" extrusionOk="0">
                <a:moveTo>
                  <a:pt x="180959" y="0"/>
                </a:moveTo>
                <a:lnTo>
                  <a:pt x="132709" y="6339"/>
                </a:lnTo>
                <a:lnTo>
                  <a:pt x="89519" y="24749"/>
                </a:lnTo>
                <a:lnTo>
                  <a:pt x="52699" y="52699"/>
                </a:lnTo>
                <a:lnTo>
                  <a:pt x="24749" y="89519"/>
                </a:lnTo>
                <a:lnTo>
                  <a:pt x="6339" y="132709"/>
                </a:lnTo>
                <a:lnTo>
                  <a:pt x="0" y="180959"/>
                </a:lnTo>
                <a:lnTo>
                  <a:pt x="6339" y="229209"/>
                </a:lnTo>
                <a:lnTo>
                  <a:pt x="24749" y="272399"/>
                </a:lnTo>
                <a:lnTo>
                  <a:pt x="52699" y="309219"/>
                </a:lnTo>
                <a:lnTo>
                  <a:pt x="89519" y="337169"/>
                </a:lnTo>
                <a:lnTo>
                  <a:pt x="132709" y="355579"/>
                </a:lnTo>
                <a:lnTo>
                  <a:pt x="180959" y="361949"/>
                </a:lnTo>
                <a:lnTo>
                  <a:pt x="229209" y="355579"/>
                </a:lnTo>
                <a:lnTo>
                  <a:pt x="272399" y="337169"/>
                </a:lnTo>
                <a:lnTo>
                  <a:pt x="309219" y="309219"/>
                </a:lnTo>
                <a:lnTo>
                  <a:pt x="337169" y="272399"/>
                </a:lnTo>
                <a:lnTo>
                  <a:pt x="355579" y="229209"/>
                </a:lnTo>
                <a:lnTo>
                  <a:pt x="361949" y="180959"/>
                </a:lnTo>
                <a:lnTo>
                  <a:pt x="355579" y="132709"/>
                </a:lnTo>
                <a:lnTo>
                  <a:pt x="337169" y="89519"/>
                </a:lnTo>
                <a:lnTo>
                  <a:pt x="309219" y="52699"/>
                </a:lnTo>
                <a:lnTo>
                  <a:pt x="272399" y="24749"/>
                </a:lnTo>
                <a:lnTo>
                  <a:pt x="229209" y="6339"/>
                </a:lnTo>
                <a:lnTo>
                  <a:pt x="180959"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2"/>
          <p:cNvSpPr/>
          <p:nvPr/>
        </p:nvSpPr>
        <p:spPr>
          <a:xfrm>
            <a:off x="11010900" y="5610225"/>
            <a:ext cx="647700" cy="647700"/>
          </a:xfrm>
          <a:custGeom>
            <a:avLst/>
            <a:gdLst/>
            <a:ahLst/>
            <a:cxnLst/>
            <a:rect l="l" t="t" r="r" b="b"/>
            <a:pathLst>
              <a:path w="647700" h="647700" extrusionOk="0">
                <a:moveTo>
                  <a:pt x="323849" y="0"/>
                </a:moveTo>
                <a:lnTo>
                  <a:pt x="276240" y="3809"/>
                </a:lnTo>
                <a:lnTo>
                  <a:pt x="230520" y="13965"/>
                </a:lnTo>
                <a:lnTo>
                  <a:pt x="187330" y="29849"/>
                </a:lnTo>
                <a:lnTo>
                  <a:pt x="147309" y="52065"/>
                </a:lnTo>
                <a:lnTo>
                  <a:pt x="111130" y="79379"/>
                </a:lnTo>
                <a:lnTo>
                  <a:pt x="79369" y="111120"/>
                </a:lnTo>
                <a:lnTo>
                  <a:pt x="52059" y="147315"/>
                </a:lnTo>
                <a:lnTo>
                  <a:pt x="29839" y="187320"/>
                </a:lnTo>
                <a:lnTo>
                  <a:pt x="13959" y="230504"/>
                </a:lnTo>
                <a:lnTo>
                  <a:pt x="3809" y="276224"/>
                </a:lnTo>
                <a:lnTo>
                  <a:pt x="0" y="323849"/>
                </a:lnTo>
                <a:lnTo>
                  <a:pt x="3809" y="371474"/>
                </a:lnTo>
                <a:lnTo>
                  <a:pt x="13959" y="417194"/>
                </a:lnTo>
                <a:lnTo>
                  <a:pt x="29839" y="460379"/>
                </a:lnTo>
                <a:lnTo>
                  <a:pt x="52059" y="500384"/>
                </a:lnTo>
                <a:lnTo>
                  <a:pt x="79369" y="536579"/>
                </a:lnTo>
                <a:lnTo>
                  <a:pt x="111130" y="568320"/>
                </a:lnTo>
                <a:lnTo>
                  <a:pt x="147309" y="595634"/>
                </a:lnTo>
                <a:lnTo>
                  <a:pt x="187330" y="617850"/>
                </a:lnTo>
                <a:lnTo>
                  <a:pt x="230520" y="633734"/>
                </a:lnTo>
                <a:lnTo>
                  <a:pt x="276240" y="643889"/>
                </a:lnTo>
                <a:lnTo>
                  <a:pt x="323849" y="647699"/>
                </a:lnTo>
                <a:lnTo>
                  <a:pt x="371490" y="643889"/>
                </a:lnTo>
                <a:lnTo>
                  <a:pt x="417210" y="633734"/>
                </a:lnTo>
                <a:lnTo>
                  <a:pt x="460369" y="617850"/>
                </a:lnTo>
                <a:lnTo>
                  <a:pt x="500390" y="595634"/>
                </a:lnTo>
                <a:lnTo>
                  <a:pt x="536569" y="568320"/>
                </a:lnTo>
                <a:lnTo>
                  <a:pt x="568330" y="536579"/>
                </a:lnTo>
                <a:lnTo>
                  <a:pt x="595640" y="500384"/>
                </a:lnTo>
                <a:lnTo>
                  <a:pt x="617860" y="460379"/>
                </a:lnTo>
                <a:lnTo>
                  <a:pt x="633740" y="417194"/>
                </a:lnTo>
                <a:lnTo>
                  <a:pt x="643889" y="371474"/>
                </a:lnTo>
                <a:lnTo>
                  <a:pt x="647699" y="323849"/>
                </a:lnTo>
                <a:lnTo>
                  <a:pt x="643889" y="276224"/>
                </a:lnTo>
                <a:lnTo>
                  <a:pt x="633740" y="230504"/>
                </a:lnTo>
                <a:lnTo>
                  <a:pt x="617860" y="187320"/>
                </a:lnTo>
                <a:lnTo>
                  <a:pt x="595640" y="147315"/>
                </a:lnTo>
                <a:lnTo>
                  <a:pt x="568330" y="111120"/>
                </a:lnTo>
                <a:lnTo>
                  <a:pt x="536569" y="79379"/>
                </a:lnTo>
                <a:lnTo>
                  <a:pt x="500390" y="52065"/>
                </a:lnTo>
                <a:lnTo>
                  <a:pt x="460369" y="29849"/>
                </a:lnTo>
                <a:lnTo>
                  <a:pt x="417210" y="13965"/>
                </a:lnTo>
                <a:lnTo>
                  <a:pt x="371490" y="3809"/>
                </a:lnTo>
                <a:lnTo>
                  <a:pt x="32384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2"/>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3</a:t>
            </a:fld>
            <a:endParaRPr/>
          </a:p>
        </p:txBody>
      </p:sp>
      <p:sp>
        <p:nvSpPr>
          <p:cNvPr id="136" name="Google Shape;136;p12"/>
          <p:cNvSpPr txBox="1"/>
          <p:nvPr/>
        </p:nvSpPr>
        <p:spPr>
          <a:xfrm>
            <a:off x="1781175" y="1905000"/>
            <a:ext cx="8429700" cy="44004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Problem Statement</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Objective</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Project Overview</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Who is the end user</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Model Used</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Dataset</a:t>
            </a:r>
            <a:endParaRPr/>
          </a:p>
          <a:p>
            <a:pPr marL="285750" marR="0" lvl="0" indent="-158750" algn="l" rtl="0">
              <a:lnSpc>
                <a:spcPct val="100000"/>
              </a:lnSpc>
              <a:spcBef>
                <a:spcPts val="0"/>
              </a:spcBef>
              <a:spcAft>
                <a:spcPts val="0"/>
              </a:spcAft>
              <a:buClr>
                <a:schemeClr val="dk1"/>
              </a:buClr>
              <a:buSzPts val="2000"/>
              <a:buFont typeface="Arial"/>
              <a:buNone/>
            </a:pPr>
            <a:endParaRPr sz="2000" b="1" i="0" u="none">
              <a:solidFill>
                <a:schemeClr val="dk1"/>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Conclusion</a:t>
            </a:r>
            <a:endParaRPr/>
          </a:p>
          <a:p>
            <a:pPr marL="0" marR="0" lvl="0" indent="0" algn="l" rtl="0">
              <a:lnSpc>
                <a:spcPct val="100000"/>
              </a:lnSpc>
              <a:spcBef>
                <a:spcPts val="0"/>
              </a:spcBef>
              <a:spcAft>
                <a:spcPts val="0"/>
              </a:spcAft>
              <a:buNone/>
            </a:pPr>
            <a:endParaRPr sz="2000" b="1"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3"/>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13"/>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3"/>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3"/>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3"/>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3"/>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3"/>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3"/>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3"/>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0" name="Google Shape;150;p13"/>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3"/>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3"/>
          <p:cNvSpPr/>
          <p:nvPr/>
        </p:nvSpPr>
        <p:spPr>
          <a:xfrm>
            <a:off x="9353550" y="587692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3"/>
          <p:cNvSpPr txBox="1"/>
          <p:nvPr/>
        </p:nvSpPr>
        <p:spPr>
          <a:xfrm>
            <a:off x="7991475" y="2914650"/>
            <a:ext cx="2762100" cy="32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3"/>
          <p:cNvSpPr txBox="1"/>
          <p:nvPr/>
        </p:nvSpPr>
        <p:spPr>
          <a:xfrm>
            <a:off x="833437" y="681037"/>
            <a:ext cx="6177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dirty="0">
                <a:solidFill>
                  <a:schemeClr val="dk1"/>
                </a:solidFill>
                <a:latin typeface="Times New Roman"/>
                <a:ea typeface="Times New Roman"/>
                <a:cs typeface="Times New Roman"/>
                <a:sym typeface="Times New Roman"/>
              </a:rPr>
              <a:t>PROBLEM	STATEMENT</a:t>
            </a:r>
            <a:endParaRPr dirty="0"/>
          </a:p>
        </p:txBody>
      </p:sp>
      <p:sp>
        <p:nvSpPr>
          <p:cNvPr id="155" name="Google Shape;155;p13"/>
          <p:cNvSpPr txBox="1"/>
          <p:nvPr/>
        </p:nvSpPr>
        <p:spPr>
          <a:xfrm>
            <a:off x="676275" y="6430962"/>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56" name="Google Shape;156;p13"/>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13"/>
          <p:cNvSpPr txBox="1"/>
          <p:nvPr/>
        </p:nvSpPr>
        <p:spPr>
          <a:xfrm>
            <a:off x="676275" y="6430962"/>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3"/>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4</a:t>
            </a:fld>
            <a:endParaRPr/>
          </a:p>
        </p:txBody>
      </p:sp>
      <p:sp>
        <p:nvSpPr>
          <p:cNvPr id="159" name="Google Shape;159;p13"/>
          <p:cNvSpPr txBox="1"/>
          <p:nvPr/>
        </p:nvSpPr>
        <p:spPr>
          <a:xfrm>
            <a:off x="927906" y="2116087"/>
            <a:ext cx="6678600" cy="424727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b="0" i="0" u="none" dirty="0">
                <a:solidFill>
                  <a:schemeClr val="dk1"/>
                </a:solidFill>
                <a:latin typeface="Times New Roman"/>
                <a:ea typeface="Times New Roman"/>
                <a:cs typeface="Times New Roman"/>
                <a:sym typeface="Times New Roman"/>
              </a:rPr>
              <a:t>Develop a Python-based object detection application aimed at real-time pedestrian detection in urban environments. The objective is to utilize a pre-trained object detection model to accurately identify pedestrians in live video streams, providing bounding box annotations for their positions. The system must achieve a minimum accuracy threshold of 85% while maintaining real-time performance with frame rates of at least 15 frames per second. It should be optimized for resource-constrained devices and capable of handling challenging scenarios such as varying lighting conditions and pedestrian occlusions. Deliverables include the Python application, sample video feeds demonstrating effectiveness, and a performance metrics report. Evaluation criteria encompass detection accuracy, real-time processing capabilities, robustness in handling challenging scenarios, and suitability for deployment on resource-constrained devices in urban environments, all while addressing ethical considerations.</a:t>
            </a:r>
            <a:endParaRPr sz="18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558800" y="944562"/>
            <a:ext cx="11074500" cy="5541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3600"/>
              <a:buFont typeface="Times New Roman"/>
              <a:buNone/>
            </a:pPr>
            <a:r>
              <a:rPr lang="en-US" sz="3600" b="1" i="0" u="none">
                <a:solidFill>
                  <a:schemeClr val="dk1"/>
                </a:solidFill>
                <a:latin typeface="Times New Roman"/>
                <a:ea typeface="Times New Roman"/>
                <a:cs typeface="Times New Roman"/>
                <a:sym typeface="Times New Roman"/>
              </a:rPr>
              <a:t>Objective</a:t>
            </a:r>
            <a:endParaRPr/>
          </a:p>
        </p:txBody>
      </p:sp>
      <p:sp>
        <p:nvSpPr>
          <p:cNvPr id="165" name="Google Shape;165;p14"/>
          <p:cNvSpPr txBox="1">
            <a:spLocks noGrp="1"/>
          </p:cNvSpPr>
          <p:nvPr>
            <p:ph type="body" idx="1"/>
          </p:nvPr>
        </p:nvSpPr>
        <p:spPr>
          <a:xfrm>
            <a:off x="609600" y="1690062"/>
            <a:ext cx="10972800" cy="347787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2000"/>
              <a:buFont typeface="Calibri"/>
              <a:buNone/>
            </a:pPr>
            <a:endParaRPr sz="2000" b="0" i="0" u="none" dirty="0">
              <a:solidFill>
                <a:schemeClr val="dk1"/>
              </a:solidFill>
              <a:latin typeface="Times New Roman"/>
              <a:ea typeface="Times New Roman"/>
              <a:cs typeface="Times New Roman"/>
              <a:sym typeface="Times New Roman"/>
            </a:endParaRPr>
          </a:p>
          <a:p>
            <a:pPr marL="0" lvl="0" indent="0" algn="l" rtl="0">
              <a:lnSpc>
                <a:spcPct val="100000"/>
              </a:lnSpc>
              <a:spcBef>
                <a:spcPts val="400"/>
              </a:spcBef>
              <a:spcAft>
                <a:spcPts val="0"/>
              </a:spcAft>
              <a:buClr>
                <a:schemeClr val="dk1"/>
              </a:buClr>
              <a:buSzPts val="2000"/>
              <a:buFont typeface="Times New Roman"/>
              <a:buNone/>
            </a:pPr>
            <a:r>
              <a:rPr lang="en-US" sz="2000" b="0" i="0" u="none" dirty="0">
                <a:solidFill>
                  <a:schemeClr val="dk1"/>
                </a:solidFill>
                <a:latin typeface="Times New Roman"/>
                <a:ea typeface="Times New Roman"/>
                <a:cs typeface="Times New Roman"/>
                <a:sym typeface="Times New Roman"/>
              </a:rPr>
              <a:t>The objectives of the “</a:t>
            </a:r>
            <a:r>
              <a:rPr lang="en-US" sz="2000" b="1" dirty="0">
                <a:latin typeface="Times New Roman"/>
                <a:ea typeface="Times New Roman"/>
                <a:cs typeface="Times New Roman"/>
                <a:sym typeface="Times New Roman"/>
              </a:rPr>
              <a:t>Object Detection</a:t>
            </a:r>
            <a:r>
              <a:rPr lang="en-US" sz="2000" b="0" i="0" u="none" dirty="0">
                <a:solidFill>
                  <a:schemeClr val="dk1"/>
                </a:solidFill>
                <a:latin typeface="Times New Roman"/>
                <a:ea typeface="Times New Roman"/>
                <a:cs typeface="Times New Roman"/>
                <a:sym typeface="Times New Roman"/>
              </a:rPr>
              <a:t>” can be stated as follows:</a:t>
            </a:r>
            <a:endParaRPr dirty="0"/>
          </a:p>
          <a:p>
            <a:pPr marL="571500" indent="-3429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a real-time object detection system focused on identifying pedestrians in urban environments using pre-trained models and real-time processing techniques.</a:t>
            </a:r>
          </a:p>
          <a:p>
            <a:pPr marL="571500" indent="-3429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Aim for a minimum accuracy threshold of 85% to ensure reliable detection of pedestrians, enabling timely interventions to enhance urban safety and traffic management.</a:t>
            </a:r>
          </a:p>
          <a:p>
            <a:pPr marL="571500" indent="-34290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Deliverables include a Python-based application capable of real-time pedestrian detection, along with sample video demonstrations showcasing system effectiveness and a performance metrics report detailing accuracy and processing capabilities.</a:t>
            </a:r>
          </a:p>
          <a:p>
            <a:pPr marL="0" lvl="0" indent="0" algn="l" rtl="0">
              <a:spcBef>
                <a:spcPts val="400"/>
              </a:spcBef>
              <a:spcAft>
                <a:spcPts val="0"/>
              </a:spcAft>
              <a:buNone/>
            </a:pPr>
            <a:endParaRPr lang="en-US" sz="2000" b="0" i="0" u="none" dirty="0">
              <a:solidFill>
                <a:schemeClr val="dk1"/>
              </a:solidFill>
              <a:latin typeface="Times New Roman"/>
              <a:ea typeface="Times New Roman"/>
              <a:cs typeface="Times New Roman"/>
              <a:sym typeface="Times New Roman"/>
            </a:endParaRPr>
          </a:p>
        </p:txBody>
      </p:sp>
      <p:sp>
        <p:nvSpPr>
          <p:cNvPr id="166" name="Google Shape;166;p14"/>
          <p:cNvSpPr/>
          <p:nvPr/>
        </p:nvSpPr>
        <p:spPr>
          <a:xfrm>
            <a:off x="10206037"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p:nvPr/>
        </p:nvSpPr>
        <p:spPr>
          <a:xfrm>
            <a:off x="10558881" y="-464820"/>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5"/>
          <p:cNvSpPr/>
          <p:nvPr/>
        </p:nvSpPr>
        <p:spPr>
          <a:xfrm>
            <a:off x="8524875" y="4154586"/>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5"/>
          <p:cNvSpPr/>
          <p:nvPr/>
        </p:nvSpPr>
        <p:spPr>
          <a:xfrm>
            <a:off x="9676173" y="-104094"/>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5"/>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15"/>
          <p:cNvSpPr/>
          <p:nvPr/>
        </p:nvSpPr>
        <p:spPr>
          <a:xfrm>
            <a:off x="9401578" y="-204106"/>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76" name="Google Shape;176;p15"/>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15"/>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9" name="Google Shape;179;p15"/>
          <p:cNvSpPr txBox="1"/>
          <p:nvPr/>
        </p:nvSpPr>
        <p:spPr>
          <a:xfrm>
            <a:off x="739775" y="936625"/>
            <a:ext cx="27654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PROJECT</a:t>
            </a:r>
            <a:endParaRPr/>
          </a:p>
        </p:txBody>
      </p:sp>
      <p:sp>
        <p:nvSpPr>
          <p:cNvPr id="180" name="Google Shape;180;p15"/>
          <p:cNvSpPr txBox="1"/>
          <p:nvPr/>
        </p:nvSpPr>
        <p:spPr>
          <a:xfrm>
            <a:off x="3352800" y="936625"/>
            <a:ext cx="3429000" cy="6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OVERVIEW</a:t>
            </a:r>
            <a:endParaRPr/>
          </a:p>
        </p:txBody>
      </p:sp>
      <p:sp>
        <p:nvSpPr>
          <p:cNvPr id="181" name="Google Shape;181;p15"/>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182" name="Google Shape;182;p15"/>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15"/>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4" name="Google Shape;184;p15"/>
          <p:cNvSpPr txBox="1"/>
          <p:nvPr/>
        </p:nvSpPr>
        <p:spPr>
          <a:xfrm>
            <a:off x="676275" y="6448425"/>
            <a:ext cx="2143200" cy="20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5" name="Google Shape;185;p15"/>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6</a:t>
            </a:fld>
            <a:endParaRPr/>
          </a:p>
        </p:txBody>
      </p:sp>
      <p:sp>
        <p:nvSpPr>
          <p:cNvPr id="186" name="Google Shape;186;p15"/>
          <p:cNvSpPr txBox="1"/>
          <p:nvPr/>
        </p:nvSpPr>
        <p:spPr>
          <a:xfrm>
            <a:off x="572919" y="1582295"/>
            <a:ext cx="86598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dirty="0">
                <a:latin typeface="Times New Roman" panose="02020603050405020304" pitchFamily="18" charset="0"/>
                <a:cs typeface="Times New Roman" panose="02020603050405020304" pitchFamily="18" charset="0"/>
              </a:rPr>
              <a:t>The objective of this project is to develop a robust object detection system tailored for accurately identifying pedestrians in real-time video streams within urban environments. Pedestrian detection holds significant importance for enhancing safety and traffic management in crowded areas. By leveraging advanced object detection techniques, this system aims to provide timely alerts and insights to aid in urban planning and safety measures.</a:t>
            </a:r>
            <a:endParaRPr sz="1800" dirty="0">
              <a:latin typeface="Times New Roman" panose="02020603050405020304" pitchFamily="18" charset="0"/>
              <a:cs typeface="Times New Roman" panose="02020603050405020304" pitchFamily="18" charset="0"/>
            </a:endParaRPr>
          </a:p>
        </p:txBody>
      </p:sp>
      <p:sp>
        <p:nvSpPr>
          <p:cNvPr id="187" name="Google Shape;187;p15"/>
          <p:cNvSpPr txBox="1"/>
          <p:nvPr/>
        </p:nvSpPr>
        <p:spPr>
          <a:xfrm>
            <a:off x="539299" y="3229678"/>
            <a:ext cx="8741183" cy="341627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Calibri"/>
              <a:buNone/>
            </a:pPr>
            <a:r>
              <a:rPr lang="en-US" sz="1800" b="1" i="0" dirty="0">
                <a:solidFill>
                  <a:srgbClr val="0D0D0D"/>
                </a:solidFill>
                <a:effectLst/>
                <a:latin typeface="Times New Roman" panose="02020603050405020304" pitchFamily="18" charset="0"/>
                <a:cs typeface="Times New Roman" panose="02020603050405020304" pitchFamily="18" charset="0"/>
              </a:rPr>
              <a:t>Data Collection and Preprocessing:</a:t>
            </a:r>
            <a:r>
              <a:rPr lang="en-US" sz="1800" b="0" i="0" dirty="0">
                <a:solidFill>
                  <a:srgbClr val="0D0D0D"/>
                </a:solidFill>
                <a:effectLst/>
                <a:latin typeface="Times New Roman" panose="02020603050405020304" pitchFamily="18" charset="0"/>
                <a:cs typeface="Times New Roman" panose="02020603050405020304" pitchFamily="18" charset="0"/>
              </a:rPr>
              <a:t> The system will gather real-time video data from urban surveillance cameras or streaming sources to detect pedestrian presence. Additionally, historical data on pedestrian movement patterns and traffic flow in urban areas may be collected for training and validation purposes.</a:t>
            </a:r>
          </a:p>
          <a:p>
            <a:pPr marL="0" marR="0" lvl="0" indent="0" algn="just" rtl="0">
              <a:lnSpc>
                <a:spcPct val="100000"/>
              </a:lnSpc>
              <a:spcBef>
                <a:spcPts val="0"/>
              </a:spcBef>
              <a:spcAft>
                <a:spcPts val="0"/>
              </a:spcAft>
              <a:buClr>
                <a:schemeClr val="dk1"/>
              </a:buClr>
              <a:buSzPts val="1800"/>
              <a:buFont typeface="Calibri"/>
              <a:buNone/>
            </a:pPr>
            <a:r>
              <a:rPr lang="en-US" sz="1800" b="1" i="0" dirty="0">
                <a:solidFill>
                  <a:srgbClr val="0D0D0D"/>
                </a:solidFill>
                <a:effectLst/>
                <a:latin typeface="Times New Roman" panose="02020603050405020304" pitchFamily="18" charset="0"/>
                <a:cs typeface="Times New Roman" panose="02020603050405020304" pitchFamily="18" charset="0"/>
              </a:rPr>
              <a:t>Feature Engineering:</a:t>
            </a:r>
            <a:r>
              <a:rPr lang="en-US" sz="1800" b="0" i="0" dirty="0">
                <a:solidFill>
                  <a:srgbClr val="0D0D0D"/>
                </a:solidFill>
                <a:effectLst/>
                <a:latin typeface="Times New Roman" panose="02020603050405020304" pitchFamily="18" charset="0"/>
                <a:cs typeface="Times New Roman" panose="02020603050405020304" pitchFamily="18" charset="0"/>
              </a:rPr>
              <a:t> Relevant features such as pedestrian appearance, motion characteristics, and spatial distribution will be extracted from the video frames using advanced computer vision techniques. Preprocessing steps, including image resizing, normalization, and background subtraction, will be applied to enhance feature representation.</a:t>
            </a:r>
          </a:p>
          <a:p>
            <a:pPr marL="0" marR="0" lvl="0" indent="0" algn="just" rtl="0">
              <a:lnSpc>
                <a:spcPct val="100000"/>
              </a:lnSpc>
              <a:spcBef>
                <a:spcPts val="0"/>
              </a:spcBef>
              <a:spcAft>
                <a:spcPts val="0"/>
              </a:spcAft>
              <a:buClr>
                <a:schemeClr val="dk1"/>
              </a:buClr>
              <a:buSzPts val="1800"/>
              <a:buFont typeface="Calibri"/>
              <a:buNone/>
            </a:pPr>
            <a:r>
              <a:rPr lang="en-US" sz="1800" b="1" i="0" dirty="0">
                <a:solidFill>
                  <a:srgbClr val="0D0D0D"/>
                </a:solidFill>
                <a:effectLst/>
                <a:latin typeface="Times New Roman" panose="02020603050405020304" pitchFamily="18" charset="0"/>
                <a:cs typeface="Times New Roman" panose="02020603050405020304" pitchFamily="18" charset="0"/>
              </a:rPr>
              <a:t>Model Selection and Training:</a:t>
            </a:r>
            <a:r>
              <a:rPr lang="en-US" sz="1800" b="0" i="0" dirty="0">
                <a:solidFill>
                  <a:srgbClr val="0D0D0D"/>
                </a:solidFill>
                <a:effectLst/>
                <a:latin typeface="Times New Roman" panose="02020603050405020304" pitchFamily="18" charset="0"/>
                <a:cs typeface="Times New Roman" panose="02020603050405020304" pitchFamily="18" charset="0"/>
              </a:rPr>
              <a:t> Various object detection algorithms and deep learning architectures, such as Single Shot </a:t>
            </a:r>
            <a:r>
              <a:rPr lang="en-US" sz="1800" b="0" i="0" dirty="0" err="1">
                <a:solidFill>
                  <a:srgbClr val="0D0D0D"/>
                </a:solidFill>
                <a:effectLst/>
                <a:latin typeface="Times New Roman" panose="02020603050405020304" pitchFamily="18" charset="0"/>
                <a:cs typeface="Times New Roman" panose="02020603050405020304" pitchFamily="18" charset="0"/>
              </a:rPr>
              <a:t>MultiBox</a:t>
            </a:r>
            <a:r>
              <a:rPr lang="en-US" sz="1800" b="0" i="0" dirty="0">
                <a:solidFill>
                  <a:srgbClr val="0D0D0D"/>
                </a:solidFill>
                <a:effectLst/>
                <a:latin typeface="Times New Roman" panose="02020603050405020304" pitchFamily="18" charset="0"/>
                <a:cs typeface="Times New Roman" panose="02020603050405020304" pitchFamily="18" charset="0"/>
              </a:rPr>
              <a:t> Detector (SSD) and Faster R-CNN, will be explored for their effectiveness in pedestrian detection. The selected model will be trained on annotated pedestrian datasets to learn discriminative features for accurate detection.</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16"/>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16"/>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16"/>
          <p:cNvSpPr/>
          <p:nvPr/>
        </p:nvSpPr>
        <p:spPr>
          <a:xfrm>
            <a:off x="9182100" y="0"/>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5" name="Google Shape;195;p16"/>
          <p:cNvSpPr/>
          <p:nvPr/>
        </p:nvSpPr>
        <p:spPr>
          <a:xfrm>
            <a:off x="9602787" y="0"/>
            <a:ext cx="2588895" cy="6858000"/>
          </a:xfrm>
          <a:custGeom>
            <a:avLst/>
            <a:gdLst/>
            <a:ahLst/>
            <a:cxnLst/>
            <a:rect l="l" t="t" r="r" b="b"/>
            <a:pathLst>
              <a:path w="2588895" h="6858000" extrusionOk="0">
                <a:moveTo>
                  <a:pt x="2588879" y="0"/>
                </a:moveTo>
                <a:lnTo>
                  <a:pt x="0" y="0"/>
                </a:lnTo>
                <a:lnTo>
                  <a:pt x="1208410" y="6857999"/>
                </a:lnTo>
                <a:lnTo>
                  <a:pt x="2588879" y="6857999"/>
                </a:lnTo>
                <a:lnTo>
                  <a:pt x="258887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16"/>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16"/>
          <p:cNvSpPr/>
          <p:nvPr/>
        </p:nvSpPr>
        <p:spPr>
          <a:xfrm>
            <a:off x="9337675" y="0"/>
            <a:ext cx="2854325" cy="6858000"/>
          </a:xfrm>
          <a:custGeom>
            <a:avLst/>
            <a:gdLst/>
            <a:ahLst/>
            <a:cxnLst/>
            <a:rect l="l" t="t" r="r" b="b"/>
            <a:pathLst>
              <a:path w="2854325" h="6858000" extrusionOk="0">
                <a:moveTo>
                  <a:pt x="2854330" y="0"/>
                </a:moveTo>
                <a:lnTo>
                  <a:pt x="0" y="0"/>
                </a:lnTo>
                <a:lnTo>
                  <a:pt x="2470160" y="6857999"/>
                </a:lnTo>
                <a:lnTo>
                  <a:pt x="2854330" y="6857999"/>
                </a:lnTo>
                <a:lnTo>
                  <a:pt x="2854330"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8" name="Google Shape;198;p16"/>
          <p:cNvSpPr/>
          <p:nvPr/>
        </p:nvSpPr>
        <p:spPr>
          <a:xfrm>
            <a:off x="10896600" y="0"/>
            <a:ext cx="1295400" cy="6858000"/>
          </a:xfrm>
          <a:custGeom>
            <a:avLst/>
            <a:gdLst/>
            <a:ahLst/>
            <a:cxnLst/>
            <a:rect l="l" t="t" r="r" b="b"/>
            <a:pathLst>
              <a:path w="1295400" h="6858000" extrusionOk="0">
                <a:moveTo>
                  <a:pt x="1295399" y="0"/>
                </a:moveTo>
                <a:lnTo>
                  <a:pt x="1022360" y="0"/>
                </a:lnTo>
                <a:lnTo>
                  <a:pt x="0" y="6857999"/>
                </a:lnTo>
                <a:lnTo>
                  <a:pt x="1295399" y="6857999"/>
                </a:lnTo>
                <a:lnTo>
                  <a:pt x="1295399" y="0"/>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16"/>
          <p:cNvSpPr/>
          <p:nvPr/>
        </p:nvSpPr>
        <p:spPr>
          <a:xfrm>
            <a:off x="10936287" y="0"/>
            <a:ext cx="1256029" cy="6858000"/>
          </a:xfrm>
          <a:custGeom>
            <a:avLst/>
            <a:gdLst/>
            <a:ahLst/>
            <a:cxnLst/>
            <a:rect l="l" t="t" r="r" b="b"/>
            <a:pathLst>
              <a:path w="1256029" h="6858000" extrusionOk="0">
                <a:moveTo>
                  <a:pt x="1256019" y="0"/>
                </a:moveTo>
                <a:lnTo>
                  <a:pt x="0" y="0"/>
                </a:lnTo>
                <a:lnTo>
                  <a:pt x="1115049" y="6857999"/>
                </a:lnTo>
                <a:lnTo>
                  <a:pt x="1256019" y="6857999"/>
                </a:lnTo>
                <a:lnTo>
                  <a:pt x="1256019" y="0"/>
                </a:lnTo>
                <a:close/>
              </a:path>
            </a:pathLst>
          </a:custGeom>
          <a:solidFill>
            <a:srgbClr val="21609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16"/>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1" name="Google Shape;201;p16"/>
          <p:cNvSpPr txBox="1"/>
          <p:nvPr/>
        </p:nvSpPr>
        <p:spPr>
          <a:xfrm>
            <a:off x="900850" y="468313"/>
            <a:ext cx="23067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dirty="0">
                <a:solidFill>
                  <a:schemeClr val="dk1"/>
                </a:solidFill>
                <a:latin typeface="Trebuchet MS"/>
                <a:ea typeface="Trebuchet MS"/>
                <a:cs typeface="Trebuchet MS"/>
                <a:sym typeface="Trebuchet MS"/>
              </a:rPr>
              <a:t>PROJECT</a:t>
            </a:r>
            <a:endParaRPr dirty="0"/>
          </a:p>
        </p:txBody>
      </p:sp>
      <p:sp>
        <p:nvSpPr>
          <p:cNvPr id="202" name="Google Shape;202;p16"/>
          <p:cNvSpPr txBox="1"/>
          <p:nvPr/>
        </p:nvSpPr>
        <p:spPr>
          <a:xfrm>
            <a:off x="3469487" y="468313"/>
            <a:ext cx="2644800" cy="565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4200"/>
              <a:buFont typeface="Trebuchet MS"/>
              <a:buNone/>
            </a:pPr>
            <a:r>
              <a:rPr lang="en-US" sz="4200" b="1" i="0" u="none" dirty="0">
                <a:solidFill>
                  <a:schemeClr val="dk1"/>
                </a:solidFill>
                <a:latin typeface="Trebuchet MS"/>
                <a:ea typeface="Trebuchet MS"/>
                <a:cs typeface="Trebuchet MS"/>
                <a:sym typeface="Trebuchet MS"/>
              </a:rPr>
              <a:t>OVERVIEW</a:t>
            </a:r>
            <a:endParaRPr dirty="0"/>
          </a:p>
        </p:txBody>
      </p:sp>
      <p:sp>
        <p:nvSpPr>
          <p:cNvPr id="203" name="Google Shape;203;p16"/>
          <p:cNvSpPr txBox="1"/>
          <p:nvPr/>
        </p:nvSpPr>
        <p:spPr>
          <a:xfrm>
            <a:off x="676275" y="6448425"/>
            <a:ext cx="2143200" cy="200100"/>
          </a:xfrm>
          <a:prstGeom prst="rect">
            <a:avLst/>
          </a:prstGeom>
          <a:noFill/>
          <a:ln>
            <a:noFill/>
          </a:ln>
        </p:spPr>
        <p:txBody>
          <a:bodyPr spcFirstLastPara="1" wrap="square" lIns="0" tIns="0" rIns="0" bIns="0" anchor="t" anchorCtr="0">
            <a:spAutoFit/>
          </a:bodyPr>
          <a:lstStyle/>
          <a:p>
            <a:pPr marL="762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04" name="Google Shape;204;p16"/>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6"/>
          <p:cNvSpPr/>
          <p:nvPr/>
        </p:nvSpPr>
        <p:spPr>
          <a:xfrm>
            <a:off x="9353550" y="536257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6" name="Google Shape;206;p16"/>
          <p:cNvSpPr/>
          <p:nvPr/>
        </p:nvSpPr>
        <p:spPr>
          <a:xfrm>
            <a:off x="9353550" y="58959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16"/>
          <p:cNvSpPr txBox="1"/>
          <p:nvPr/>
        </p:nvSpPr>
        <p:spPr>
          <a:xfrm>
            <a:off x="8658225" y="2647950"/>
            <a:ext cx="3533700" cy="3810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16"/>
          <p:cNvSpPr txBox="1"/>
          <p:nvPr/>
        </p:nvSpPr>
        <p:spPr>
          <a:xfrm>
            <a:off x="676275" y="6448425"/>
            <a:ext cx="2143200" cy="200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16"/>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7</a:t>
            </a:fld>
            <a:endParaRPr/>
          </a:p>
        </p:txBody>
      </p:sp>
      <p:sp>
        <p:nvSpPr>
          <p:cNvPr id="210" name="Google Shape;210;p16"/>
          <p:cNvSpPr txBox="1"/>
          <p:nvPr/>
        </p:nvSpPr>
        <p:spPr>
          <a:xfrm>
            <a:off x="516037" y="1224667"/>
            <a:ext cx="8737500" cy="5570715"/>
          </a:xfrm>
          <a:prstGeom prst="rect">
            <a:avLst/>
          </a:prstGeom>
          <a:noFill/>
          <a:ln>
            <a:noFill/>
          </a:ln>
        </p:spPr>
        <p:txBody>
          <a:bodyPr spcFirstLastPara="1" wrap="square" lIns="91425" tIns="45700" rIns="91425" bIns="45700" anchor="t" anchorCtr="0">
            <a:spAutoFit/>
          </a:bodyPr>
          <a:lstStyle/>
          <a:p>
            <a:pPr algn="l"/>
            <a:r>
              <a:rPr lang="en-US" sz="1800" b="1" i="0" dirty="0">
                <a:solidFill>
                  <a:srgbClr val="0D0D0D"/>
                </a:solidFill>
                <a:effectLst/>
                <a:latin typeface="Söhne"/>
              </a:rPr>
              <a:t>Model Training and Evaluation:</a:t>
            </a:r>
            <a:r>
              <a:rPr lang="en-US" sz="1800" b="0" i="0" dirty="0">
                <a:solidFill>
                  <a:srgbClr val="0D0D0D"/>
                </a:solidFill>
                <a:effectLst/>
                <a:latin typeface="Söhne"/>
              </a:rPr>
              <a:t> The object detection models will undergo training using annotated pedestrian datasets, followed by evaluation using performance metrics such as mean average precision (</a:t>
            </a:r>
            <a:r>
              <a:rPr lang="en-US" sz="1800" b="0" i="0" dirty="0" err="1">
                <a:solidFill>
                  <a:srgbClr val="0D0D0D"/>
                </a:solidFill>
                <a:effectLst/>
                <a:latin typeface="Söhne"/>
              </a:rPr>
              <a:t>mAP</a:t>
            </a:r>
            <a:r>
              <a:rPr lang="en-US" sz="1800" b="0" i="0" dirty="0">
                <a:solidFill>
                  <a:srgbClr val="0D0D0D"/>
                </a:solidFill>
                <a:effectLst/>
                <a:latin typeface="Söhne"/>
              </a:rPr>
              <a:t>), precision, and recall on a validation dataset. Cross-validation techniques will be applied to ensure model robustness and generalization to diverse urban environments.</a:t>
            </a:r>
          </a:p>
          <a:p>
            <a:pPr algn="l"/>
            <a:r>
              <a:rPr lang="en-US" sz="1800" b="1" i="0" dirty="0">
                <a:solidFill>
                  <a:srgbClr val="0D0D0D"/>
                </a:solidFill>
                <a:effectLst/>
                <a:latin typeface="Söhne"/>
              </a:rPr>
              <a:t>Hyperparameter Tuning:</a:t>
            </a:r>
            <a:r>
              <a:rPr lang="en-US" sz="1800" b="0" i="0" dirty="0">
                <a:solidFill>
                  <a:srgbClr val="0D0D0D"/>
                </a:solidFill>
                <a:effectLst/>
                <a:latin typeface="Söhne"/>
              </a:rPr>
              <a:t> Optimization of model hyperparameters will be conducted to improve detection accuracy and mitigate potential overfitting. Techniques such as grid search, random search, or Bayesian optimization will be employed to fine-tune hyperparameters and enhance model performance.</a:t>
            </a:r>
          </a:p>
          <a:p>
            <a:pPr algn="l"/>
            <a:r>
              <a:rPr lang="en-US" sz="1800" b="1" i="0" dirty="0">
                <a:solidFill>
                  <a:srgbClr val="0D0D0D"/>
                </a:solidFill>
                <a:effectLst/>
                <a:latin typeface="Söhne"/>
              </a:rPr>
              <a:t>Prediction and Visualization:</a:t>
            </a:r>
            <a:r>
              <a:rPr lang="en-US" sz="1800" b="0" i="0" dirty="0">
                <a:solidFill>
                  <a:srgbClr val="0D0D0D"/>
                </a:solidFill>
                <a:effectLst/>
                <a:latin typeface="Söhne"/>
              </a:rPr>
              <a:t> Upon deployment, the trained models will generate real-time predictions of pedestrian presence in urban environments, which will be visualized through bounding box annotations overlaid on video feeds. This interactive visualization enables stakeholders to interpret pedestrian detection results effectively and make informed decisions regarding urban safety measures.</a:t>
            </a:r>
          </a:p>
          <a:p>
            <a:pPr algn="l"/>
            <a:r>
              <a:rPr lang="en-US" sz="1800" b="1" i="0" dirty="0">
                <a:solidFill>
                  <a:srgbClr val="0D0D0D"/>
                </a:solidFill>
                <a:effectLst/>
                <a:latin typeface="Söhne"/>
              </a:rPr>
              <a:t>Model Monitoring and Updating:</a:t>
            </a:r>
            <a:r>
              <a:rPr lang="en-US" sz="1800" b="0" i="0" dirty="0">
                <a:solidFill>
                  <a:srgbClr val="0D0D0D"/>
                </a:solidFill>
                <a:effectLst/>
                <a:latin typeface="Söhne"/>
              </a:rPr>
              <a:t> A robust framework will be established to monitor model performance over time, incorporating feedback mechanisms for continuous improvement. Periodic model retraining with updated annotated datasets and adaptation to evolving urban conditions ensure the reliability and relevance of the object detection system in enhancing urban safety and traffic management.</a:t>
            </a:r>
          </a:p>
          <a:p>
            <a:pPr marL="0" marR="0" lvl="0" indent="0" algn="l" rtl="0">
              <a:lnSpc>
                <a:spcPct val="100000"/>
              </a:lnSpc>
              <a:spcBef>
                <a:spcPts val="0"/>
              </a:spcBef>
              <a:spcAft>
                <a:spcPts val="0"/>
              </a:spcAft>
              <a:buClr>
                <a:schemeClr val="dk1"/>
              </a:buClr>
              <a:buSzPts val="1800"/>
              <a:buFont typeface="Calibri"/>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7"/>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7"/>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7"/>
          <p:cNvSpPr/>
          <p:nvPr/>
        </p:nvSpPr>
        <p:spPr>
          <a:xfrm>
            <a:off x="9219412" y="-4762"/>
            <a:ext cx="3009900" cy="6858000"/>
          </a:xfrm>
          <a:custGeom>
            <a:avLst/>
            <a:gdLst/>
            <a:ahLst/>
            <a:cxnLst/>
            <a:rect l="l" t="t" r="r" b="b"/>
            <a:pathLst>
              <a:path w="3009900" h="6858000" extrusionOk="0">
                <a:moveTo>
                  <a:pt x="3009899" y="0"/>
                </a:moveTo>
                <a:lnTo>
                  <a:pt x="2044689" y="0"/>
                </a:lnTo>
                <a:lnTo>
                  <a:pt x="0" y="6857999"/>
                </a:lnTo>
                <a:lnTo>
                  <a:pt x="3009899" y="6857999"/>
                </a:lnTo>
                <a:lnTo>
                  <a:pt x="3009899"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7"/>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7"/>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7"/>
          <p:cNvSpPr txBox="1">
            <a:spLocks noGrp="1"/>
          </p:cNvSpPr>
          <p:nvPr>
            <p:ph type="title"/>
          </p:nvPr>
        </p:nvSpPr>
        <p:spPr>
          <a:xfrm>
            <a:off x="558800" y="944562"/>
            <a:ext cx="11074500" cy="482700"/>
          </a:xfrm>
          <a:prstGeom prst="rect">
            <a:avLst/>
          </a:prstGeom>
          <a:noFill/>
          <a:ln>
            <a:noFill/>
          </a:ln>
        </p:spPr>
        <p:txBody>
          <a:bodyPr spcFirstLastPara="1" wrap="square" lIns="0" tIns="0" rIns="0" bIns="0" anchor="t" anchorCtr="0">
            <a:spAutoFit/>
          </a:bodyPr>
          <a:lstStyle/>
          <a:p>
            <a:pPr marL="152400" lvl="0" indent="0" algn="ctr" rtl="0">
              <a:lnSpc>
                <a:spcPct val="100000"/>
              </a:lnSpc>
              <a:spcBef>
                <a:spcPts val="0"/>
              </a:spcBef>
              <a:spcAft>
                <a:spcPts val="0"/>
              </a:spcAft>
              <a:buClr>
                <a:schemeClr val="dk1"/>
              </a:buClr>
              <a:buSzPts val="3200"/>
              <a:buFont typeface="Trebuchet MS"/>
              <a:buNone/>
            </a:pPr>
            <a:r>
              <a:rPr lang="en-US" sz="3200" b="1" i="0" u="none">
                <a:solidFill>
                  <a:schemeClr val="dk1"/>
                </a:solidFill>
                <a:latin typeface="Trebuchet MS"/>
                <a:ea typeface="Trebuchet MS"/>
                <a:cs typeface="Trebuchet MS"/>
                <a:sym typeface="Trebuchet MS"/>
              </a:rPr>
              <a:t>WHO</a:t>
            </a:r>
            <a:r>
              <a:rPr lang="en-US" sz="3200" b="1" i="0" u="none">
                <a:solidFill>
                  <a:schemeClr val="dk1"/>
                </a:solidFill>
                <a:latin typeface="Times New Roman"/>
                <a:ea typeface="Times New Roman"/>
                <a:cs typeface="Times New Roman"/>
                <a:sym typeface="Times New Roman"/>
              </a:rPr>
              <a:t> </a:t>
            </a:r>
            <a:r>
              <a:rPr lang="en-US" sz="3200" b="1" i="0" u="none">
                <a:solidFill>
                  <a:schemeClr val="dk1"/>
                </a:solidFill>
                <a:latin typeface="Trebuchet MS"/>
                <a:ea typeface="Trebuchet MS"/>
                <a:cs typeface="Trebuchet MS"/>
                <a:sym typeface="Trebuchet MS"/>
              </a:rPr>
              <a:t>ARE</a:t>
            </a:r>
            <a:r>
              <a:rPr lang="en-US" sz="3200" b="1" i="0" u="none">
                <a:solidFill>
                  <a:schemeClr val="dk1"/>
                </a:solidFill>
                <a:latin typeface="Times New Roman"/>
                <a:ea typeface="Times New Roman"/>
                <a:cs typeface="Times New Roman"/>
                <a:sym typeface="Times New Roman"/>
              </a:rPr>
              <a:t> </a:t>
            </a:r>
            <a:r>
              <a:rPr lang="en-US" sz="3200" b="1" i="0" u="none">
                <a:solidFill>
                  <a:schemeClr val="dk1"/>
                </a:solidFill>
                <a:latin typeface="Trebuchet MS"/>
                <a:ea typeface="Trebuchet MS"/>
                <a:cs typeface="Trebuchet MS"/>
                <a:sym typeface="Trebuchet MS"/>
              </a:rPr>
              <a:t>THE</a:t>
            </a:r>
            <a:r>
              <a:rPr lang="en-US" sz="3200" b="1" i="0" u="none">
                <a:solidFill>
                  <a:schemeClr val="dk1"/>
                </a:solidFill>
                <a:latin typeface="Times New Roman"/>
                <a:ea typeface="Times New Roman"/>
                <a:cs typeface="Times New Roman"/>
                <a:sym typeface="Times New Roman"/>
              </a:rPr>
              <a:t> </a:t>
            </a:r>
            <a:r>
              <a:rPr lang="en-US" sz="3200" b="1" i="0" u="none">
                <a:solidFill>
                  <a:schemeClr val="dk1"/>
                </a:solidFill>
                <a:latin typeface="Trebuchet MS"/>
                <a:ea typeface="Trebuchet MS"/>
                <a:cs typeface="Trebuchet MS"/>
                <a:sym typeface="Trebuchet MS"/>
              </a:rPr>
              <a:t>END</a:t>
            </a:r>
            <a:r>
              <a:rPr lang="en-US" sz="3200" b="1" i="0" u="none">
                <a:solidFill>
                  <a:schemeClr val="dk1"/>
                </a:solidFill>
                <a:latin typeface="Times New Roman"/>
                <a:ea typeface="Times New Roman"/>
                <a:cs typeface="Times New Roman"/>
                <a:sym typeface="Times New Roman"/>
              </a:rPr>
              <a:t> </a:t>
            </a:r>
            <a:r>
              <a:rPr lang="en-US" sz="3200" b="1" i="0" u="none">
                <a:solidFill>
                  <a:schemeClr val="dk1"/>
                </a:solidFill>
                <a:latin typeface="Trebuchet MS"/>
                <a:ea typeface="Trebuchet MS"/>
                <a:cs typeface="Trebuchet MS"/>
                <a:sym typeface="Trebuchet MS"/>
              </a:rPr>
              <a:t>USERS?</a:t>
            </a:r>
            <a:endParaRPr/>
          </a:p>
        </p:txBody>
      </p:sp>
      <p:sp>
        <p:nvSpPr>
          <p:cNvPr id="221" name="Google Shape;221;p17"/>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17"/>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7"/>
          <p:cNvSpPr txBox="1"/>
          <p:nvPr/>
        </p:nvSpPr>
        <p:spPr>
          <a:xfrm>
            <a:off x="723900" y="6119812"/>
            <a:ext cx="2181300" cy="485700"/>
          </a:xfrm>
          <a:prstGeom prst="rect">
            <a:avLst/>
          </a:prstGeom>
          <a:noFill/>
          <a:ln>
            <a:noFill/>
          </a:ln>
        </p:spPr>
        <p:txBody>
          <a:bodyPr spcFirstLastPara="1" wrap="square" lIns="0" tIns="0" rIns="0" bIns="0" anchor="t" anchorCtr="0">
            <a:spAutoFit/>
          </a:bodyPr>
          <a:lstStyle/>
          <a:p>
            <a:pPr marL="28575"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Annual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24" name="Google Shape;224;p17"/>
          <p:cNvSpPr txBox="1"/>
          <p:nvPr/>
        </p:nvSpPr>
        <p:spPr>
          <a:xfrm>
            <a:off x="723900" y="6119812"/>
            <a:ext cx="2181300" cy="485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7"/>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55562"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8</a:t>
            </a:fld>
            <a:endParaRPr/>
          </a:p>
        </p:txBody>
      </p:sp>
      <p:sp>
        <p:nvSpPr>
          <p:cNvPr id="226" name="Google Shape;226;p17"/>
          <p:cNvSpPr txBox="1"/>
          <p:nvPr/>
        </p:nvSpPr>
        <p:spPr>
          <a:xfrm>
            <a:off x="407533" y="1695450"/>
            <a:ext cx="9839325" cy="4801274"/>
          </a:xfrm>
          <a:prstGeom prst="rect">
            <a:avLst/>
          </a:prstGeom>
          <a:noFill/>
          <a:ln>
            <a:noFill/>
          </a:ln>
        </p:spPr>
        <p:txBody>
          <a:bodyPr spcFirstLastPara="1" wrap="square" lIns="91425" tIns="45700" rIns="91425" bIns="45700" anchor="t" anchorCtr="0">
            <a:spAutoFit/>
          </a:bodyPr>
          <a:lstStyle/>
          <a:p>
            <a:pPr algn="just"/>
            <a:r>
              <a:rPr lang="en-US" sz="1800" b="1" i="0" dirty="0">
                <a:solidFill>
                  <a:srgbClr val="0D0D0D"/>
                </a:solidFill>
                <a:effectLst/>
                <a:latin typeface="Times New Roman" panose="02020603050405020304" pitchFamily="18" charset="0"/>
                <a:cs typeface="Times New Roman" panose="02020603050405020304" pitchFamily="18" charset="0"/>
              </a:rPr>
              <a:t>End-Users: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just"/>
            <a:r>
              <a:rPr lang="en-US" sz="1800" b="1" i="0" dirty="0">
                <a:solidFill>
                  <a:srgbClr val="0D0D0D"/>
                </a:solidFill>
                <a:effectLst/>
                <a:latin typeface="Times New Roman" panose="02020603050405020304" pitchFamily="18" charset="0"/>
                <a:cs typeface="Times New Roman" panose="02020603050405020304" pitchFamily="18" charset="0"/>
              </a:rPr>
              <a:t>Urban Planners and Administrators:</a:t>
            </a:r>
            <a:r>
              <a:rPr lang="en-US" sz="1800" b="0" i="0" dirty="0">
                <a:solidFill>
                  <a:srgbClr val="0D0D0D"/>
                </a:solidFill>
                <a:effectLst/>
                <a:latin typeface="Times New Roman" panose="02020603050405020304" pitchFamily="18" charset="0"/>
                <a:cs typeface="Times New Roman" panose="02020603050405020304" pitchFamily="18" charset="0"/>
              </a:rPr>
              <a:t> Municipalities and city planners interested in enhancing urban safety and traffic management can utilize the pedestrian detection system to inform decision-making processes. By accurately identifying pedestrian presence in real-time video streams, urban planners can assess pedestrian flow patterns, identify high-traffic areas, and implement targeted interventions to improve pedestrian safety and traffic flow.</a:t>
            </a:r>
          </a:p>
          <a:p>
            <a:pPr algn="just"/>
            <a:r>
              <a:rPr lang="en-US" sz="1800" b="1" i="0" dirty="0">
                <a:solidFill>
                  <a:srgbClr val="0D0D0D"/>
                </a:solidFill>
                <a:effectLst/>
                <a:latin typeface="Times New Roman" panose="02020603050405020304" pitchFamily="18" charset="0"/>
                <a:cs typeface="Times New Roman" panose="02020603050405020304" pitchFamily="18" charset="0"/>
              </a:rPr>
              <a:t>Transportation Authorities:</a:t>
            </a:r>
            <a:r>
              <a:rPr lang="en-US" sz="1800" b="0" i="0" dirty="0">
                <a:solidFill>
                  <a:srgbClr val="0D0D0D"/>
                </a:solidFill>
                <a:effectLst/>
                <a:latin typeface="Times New Roman" panose="02020603050405020304" pitchFamily="18" charset="0"/>
                <a:cs typeface="Times New Roman" panose="02020603050405020304" pitchFamily="18" charset="0"/>
              </a:rPr>
              <a:t> Transportation authorities responsible for managing public transit systems and road infrastructure can benefit from the pedestrian detection system to optimize transportation services and traffic flow. By identifying pedestrian presence in real-time, transportation authorities can adjust traffic signal timings, implement pedestrian-friendly infrastructure, and improve overall transportation efficiency in urban areas.</a:t>
            </a:r>
          </a:p>
          <a:p>
            <a:pPr algn="just"/>
            <a:r>
              <a:rPr lang="en-US" sz="1800" b="1" i="0" dirty="0">
                <a:solidFill>
                  <a:srgbClr val="0D0D0D"/>
                </a:solidFill>
                <a:effectLst/>
                <a:latin typeface="Söhne"/>
              </a:rPr>
              <a:t>Smart City Initiatives:</a:t>
            </a:r>
            <a:r>
              <a:rPr lang="en-US" sz="1800" b="0" i="0" dirty="0">
                <a:solidFill>
                  <a:srgbClr val="0D0D0D"/>
                </a:solidFill>
                <a:effectLst/>
                <a:latin typeface="Söhne"/>
              </a:rPr>
              <a:t> </a:t>
            </a:r>
            <a:r>
              <a:rPr lang="en-US" sz="1800" dirty="0">
                <a:solidFill>
                  <a:srgbClr val="0D0D0D"/>
                </a:solidFill>
                <a:latin typeface="Times New Roman" panose="02020603050405020304" pitchFamily="18" charset="0"/>
                <a:cs typeface="Times New Roman" panose="02020603050405020304" pitchFamily="18" charset="0"/>
              </a:rPr>
              <a:t>Cities and municipalities aiming to implement smart city initiatives can integrate the pedestrian detection system as part of their urban technology infrastructure. By incorporating real-time pedestrian detection capabilities, smart city initiatives can enhance urban mobility, improve safety for pedestrians and motorists, and create more sustainable and livable urban environments.</a:t>
            </a:r>
          </a:p>
          <a:p>
            <a:pPr marL="0" marR="0" lvl="0" indent="0" algn="just"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a:t>
            </a:r>
            <a:endParaRPr lang="en-US" dirty="0"/>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18"/>
          <p:cNvSpPr txBox="1"/>
          <p:nvPr/>
        </p:nvSpPr>
        <p:spPr>
          <a:xfrm>
            <a:off x="1641475" y="6415087"/>
            <a:ext cx="101700" cy="177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2C82C3"/>
              </a:buClr>
              <a:buSzPts val="1100"/>
              <a:buFont typeface="Trebuchet MS"/>
              <a:buNone/>
            </a:pPr>
            <a:r>
              <a:rPr lang="en-US" sz="1100" b="1" i="0" u="none">
                <a:solidFill>
                  <a:srgbClr val="2C82C3"/>
                </a:solidFill>
                <a:latin typeface="Trebuchet MS"/>
                <a:ea typeface="Trebuchet MS"/>
                <a:cs typeface="Trebuchet MS"/>
                <a:sym typeface="Trebuchet MS"/>
              </a:rPr>
              <a:t>n</a:t>
            </a:r>
            <a:endParaRPr/>
          </a:p>
        </p:txBody>
      </p:sp>
      <p:sp>
        <p:nvSpPr>
          <p:cNvPr id="232" name="Google Shape;232;p18"/>
          <p:cNvSpPr/>
          <p:nvPr/>
        </p:nvSpPr>
        <p:spPr>
          <a:xfrm>
            <a:off x="9377362" y="4762"/>
            <a:ext cx="1217929" cy="6852920"/>
          </a:xfrm>
          <a:custGeom>
            <a:avLst/>
            <a:gdLst/>
            <a:ahLst/>
            <a:cxnLst/>
            <a:rect l="l" t="t" r="r" b="b"/>
            <a:pathLst>
              <a:path w="1217929" h="6852920" extrusionOk="0">
                <a:moveTo>
                  <a:pt x="0" y="0"/>
                </a:moveTo>
                <a:lnTo>
                  <a:pt x="1217919" y="6852909"/>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18"/>
          <p:cNvSpPr/>
          <p:nvPr/>
        </p:nvSpPr>
        <p:spPr>
          <a:xfrm>
            <a:off x="7448550" y="3695700"/>
            <a:ext cx="4743450" cy="3162934"/>
          </a:xfrm>
          <a:custGeom>
            <a:avLst/>
            <a:gdLst/>
            <a:ahLst/>
            <a:cxnLst/>
            <a:rect l="l" t="t" r="r" b="b"/>
            <a:pathLst>
              <a:path w="4743450" h="3162934" extrusionOk="0">
                <a:moveTo>
                  <a:pt x="4743449" y="0"/>
                </a:moveTo>
                <a:lnTo>
                  <a:pt x="0" y="3162940"/>
                </a:lnTo>
              </a:path>
            </a:pathLst>
          </a:custGeom>
          <a:noFill/>
          <a:ln w="9525" cap="flat" cmpd="sng">
            <a:solidFill>
              <a:srgbClr val="5FCAEE"/>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4" name="Google Shape;234;p18"/>
          <p:cNvSpPr/>
          <p:nvPr/>
        </p:nvSpPr>
        <p:spPr>
          <a:xfrm>
            <a:off x="8934450" y="3048000"/>
            <a:ext cx="3257550" cy="3810000"/>
          </a:xfrm>
          <a:custGeom>
            <a:avLst/>
            <a:gdLst/>
            <a:ahLst/>
            <a:cxnLst/>
            <a:rect l="l" t="t" r="r" b="b"/>
            <a:pathLst>
              <a:path w="3257550" h="3810000" extrusionOk="0">
                <a:moveTo>
                  <a:pt x="3257549" y="0"/>
                </a:moveTo>
                <a:lnTo>
                  <a:pt x="0" y="3809999"/>
                </a:lnTo>
                <a:lnTo>
                  <a:pt x="3257549" y="3809999"/>
                </a:lnTo>
                <a:lnTo>
                  <a:pt x="325754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5" name="Google Shape;235;p18"/>
          <p:cNvSpPr/>
          <p:nvPr/>
        </p:nvSpPr>
        <p:spPr>
          <a:xfrm>
            <a:off x="10372725" y="3590925"/>
            <a:ext cx="1819275" cy="3267709"/>
          </a:xfrm>
          <a:custGeom>
            <a:avLst/>
            <a:gdLst/>
            <a:ahLst/>
            <a:cxnLst/>
            <a:rect l="l" t="t" r="r" b="b"/>
            <a:pathLst>
              <a:path w="1819275" h="3267709" extrusionOk="0">
                <a:moveTo>
                  <a:pt x="1819259" y="0"/>
                </a:moveTo>
                <a:lnTo>
                  <a:pt x="0" y="3267090"/>
                </a:lnTo>
                <a:lnTo>
                  <a:pt x="1819259" y="3267090"/>
                </a:lnTo>
                <a:lnTo>
                  <a:pt x="1819259" y="0"/>
                </a:lnTo>
                <a:close/>
              </a:path>
            </a:pathLst>
          </a:custGeom>
          <a:solidFill>
            <a:srgbClr val="16AE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18"/>
          <p:cNvSpPr/>
          <p:nvPr/>
        </p:nvSpPr>
        <p:spPr>
          <a:xfrm>
            <a:off x="6696075" y="1695450"/>
            <a:ext cx="314325" cy="323850"/>
          </a:xfrm>
          <a:custGeom>
            <a:avLst/>
            <a:gdLst/>
            <a:ahLst/>
            <a:cxnLst/>
            <a:rect l="l" t="t" r="r" b="b"/>
            <a:pathLst>
              <a:path w="314325" h="323850" extrusionOk="0">
                <a:moveTo>
                  <a:pt x="0" y="323849"/>
                </a:moveTo>
                <a:lnTo>
                  <a:pt x="314324" y="323849"/>
                </a:lnTo>
                <a:lnTo>
                  <a:pt x="314324" y="0"/>
                </a:lnTo>
                <a:lnTo>
                  <a:pt x="0" y="0"/>
                </a:lnTo>
                <a:lnTo>
                  <a:pt x="0" y="323849"/>
                </a:lnTo>
                <a:close/>
              </a:path>
            </a:pathLst>
          </a:custGeom>
          <a:solidFill>
            <a:srgbClr val="2C82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7" name="Google Shape;237;p18"/>
          <p:cNvSpPr/>
          <p:nvPr/>
        </p:nvSpPr>
        <p:spPr>
          <a:xfrm>
            <a:off x="9353550" y="5343525"/>
            <a:ext cx="457200" cy="457200"/>
          </a:xfrm>
          <a:custGeom>
            <a:avLst/>
            <a:gdLst/>
            <a:ahLst/>
            <a:cxnLst/>
            <a:rect l="l" t="t" r="r" b="b"/>
            <a:pathLst>
              <a:path w="457200" h="457200" extrusionOk="0">
                <a:moveTo>
                  <a:pt x="0" y="457199"/>
                </a:moveTo>
                <a:lnTo>
                  <a:pt x="457199" y="457199"/>
                </a:lnTo>
                <a:lnTo>
                  <a:pt x="457199" y="0"/>
                </a:lnTo>
                <a:lnTo>
                  <a:pt x="0" y="0"/>
                </a:lnTo>
                <a:lnTo>
                  <a:pt x="0" y="457199"/>
                </a:lnTo>
                <a:close/>
              </a:path>
            </a:pathLst>
          </a:custGeom>
          <a:solidFill>
            <a:srgbClr val="42AE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18"/>
          <p:cNvSpPr txBox="1"/>
          <p:nvPr/>
        </p:nvSpPr>
        <p:spPr>
          <a:xfrm>
            <a:off x="739775" y="420687"/>
            <a:ext cx="3306900" cy="730200"/>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Clr>
                <a:schemeClr val="dk1"/>
              </a:buClr>
              <a:buSzPts val="4800"/>
              <a:buFont typeface="Trebuchet MS"/>
              <a:buNone/>
            </a:pPr>
            <a:r>
              <a:rPr lang="en-US" sz="4800" b="1" i="0" u="none" dirty="0">
                <a:solidFill>
                  <a:schemeClr val="dk1"/>
                </a:solidFill>
                <a:latin typeface="Trebuchet MS"/>
                <a:ea typeface="Trebuchet MS"/>
                <a:cs typeface="Trebuchet MS"/>
                <a:sym typeface="Trebuchet MS"/>
              </a:rPr>
              <a:t>Model Used</a:t>
            </a:r>
            <a:endParaRPr dirty="0"/>
          </a:p>
        </p:txBody>
      </p:sp>
      <p:sp>
        <p:nvSpPr>
          <p:cNvPr id="239" name="Google Shape;239;p18"/>
          <p:cNvSpPr txBox="1"/>
          <p:nvPr/>
        </p:nvSpPr>
        <p:spPr>
          <a:xfrm>
            <a:off x="576943" y="2024743"/>
            <a:ext cx="10599600" cy="4647426"/>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en-US" sz="2000" b="0" i="0" dirty="0">
                <a:solidFill>
                  <a:srgbClr val="0D0D0D"/>
                </a:solidFill>
                <a:effectLst/>
                <a:latin typeface="Times New Roman" panose="02020603050405020304" pitchFamily="18" charset="0"/>
                <a:cs typeface="Times New Roman" panose="02020603050405020304" pitchFamily="18" charset="0"/>
              </a:rPr>
              <a:t>      The model used in object detection model, specifically the </a:t>
            </a:r>
            <a:r>
              <a:rPr lang="en-US" sz="2000" b="0" i="0" dirty="0" err="1">
                <a:solidFill>
                  <a:srgbClr val="0D0D0D"/>
                </a:solidFill>
                <a:effectLst/>
                <a:latin typeface="Times New Roman" panose="02020603050405020304" pitchFamily="18" charset="0"/>
                <a:cs typeface="Times New Roman" panose="02020603050405020304" pitchFamily="18" charset="0"/>
              </a:rPr>
              <a:t>MobileNet</a:t>
            </a:r>
            <a:r>
              <a:rPr lang="en-US" sz="2000" b="0" i="0" dirty="0">
                <a:solidFill>
                  <a:srgbClr val="0D0D0D"/>
                </a:solidFill>
                <a:effectLst/>
                <a:latin typeface="Times New Roman" panose="02020603050405020304" pitchFamily="18" charset="0"/>
                <a:cs typeface="Times New Roman" panose="02020603050405020304" pitchFamily="18" charset="0"/>
              </a:rPr>
              <a:t> SSD (Single Shot </a:t>
            </a:r>
            <a:r>
              <a:rPr lang="en-US" sz="2000" b="0" i="0" dirty="0" err="1">
                <a:solidFill>
                  <a:srgbClr val="0D0D0D"/>
                </a:solidFill>
                <a:effectLst/>
                <a:latin typeface="Times New Roman" panose="02020603050405020304" pitchFamily="18" charset="0"/>
                <a:cs typeface="Times New Roman" panose="02020603050405020304" pitchFamily="18" charset="0"/>
              </a:rPr>
              <a:t>MultiBox</a:t>
            </a:r>
            <a:r>
              <a:rPr lang="en-US" sz="2000" b="0" i="0" dirty="0">
                <a:solidFill>
                  <a:srgbClr val="0D0D0D"/>
                </a:solidFill>
                <a:effectLst/>
                <a:latin typeface="Times New Roman" panose="02020603050405020304" pitchFamily="18" charset="0"/>
                <a:cs typeface="Times New Roman" panose="02020603050405020304" pitchFamily="18" charset="0"/>
              </a:rPr>
              <a:t> Detector) architecture. This model is commonly used for detecting objects within images or video streams. It is pre-trained on the COCO (Common Objects in Context) dataset, allowing it to recognize a wide range of objects such as persons, bicycles, cars, </a:t>
            </a:r>
            <a:r>
              <a:rPr lang="en-US" sz="2000" b="0" i="0" dirty="0" err="1">
                <a:solidFill>
                  <a:srgbClr val="0D0D0D"/>
                </a:solidFill>
                <a:effectLst/>
                <a:latin typeface="Times New Roman" panose="02020603050405020304" pitchFamily="18" charset="0"/>
                <a:cs typeface="Times New Roman" panose="02020603050405020304" pitchFamily="18" charset="0"/>
              </a:rPr>
              <a:t>etc.</a:t>
            </a:r>
            <a:r>
              <a:rPr lang="en-US" sz="2000" dirty="0" err="1">
                <a:solidFill>
                  <a:srgbClr val="0D0D0D"/>
                </a:solidFill>
                <a:latin typeface="Times New Roman" panose="02020603050405020304" pitchFamily="18" charset="0"/>
                <a:cs typeface="Times New Roman" panose="02020603050405020304" pitchFamily="18" charset="0"/>
              </a:rPr>
              <a:t>O</a:t>
            </a:r>
            <a:r>
              <a:rPr lang="en-US" sz="2000" b="0" i="0" dirty="0" err="1">
                <a:solidFill>
                  <a:srgbClr val="0D0D0D"/>
                </a:solidFill>
                <a:effectLst/>
                <a:latin typeface="Times New Roman" panose="02020603050405020304" pitchFamily="18" charset="0"/>
                <a:cs typeface="Times New Roman" panose="02020603050405020304" pitchFamily="18" charset="0"/>
              </a:rPr>
              <a:t>bject</a:t>
            </a:r>
            <a:r>
              <a:rPr lang="en-US" sz="2000" b="0" i="0" dirty="0">
                <a:solidFill>
                  <a:srgbClr val="0D0D0D"/>
                </a:solidFill>
                <a:effectLst/>
                <a:latin typeface="Times New Roman" panose="02020603050405020304" pitchFamily="18" charset="0"/>
                <a:cs typeface="Times New Roman" panose="02020603050405020304" pitchFamily="18" charset="0"/>
              </a:rPr>
              <a:t> detection models like </a:t>
            </a:r>
            <a:r>
              <a:rPr lang="en-US" sz="2000" b="0" i="0" dirty="0" err="1">
                <a:solidFill>
                  <a:srgbClr val="0D0D0D"/>
                </a:solidFill>
                <a:effectLst/>
                <a:latin typeface="Times New Roman" panose="02020603050405020304" pitchFamily="18" charset="0"/>
                <a:cs typeface="Times New Roman" panose="02020603050405020304" pitchFamily="18" charset="0"/>
              </a:rPr>
              <a:t>MobileNet</a:t>
            </a:r>
            <a:r>
              <a:rPr lang="en-US" sz="2000" b="0" i="0" dirty="0">
                <a:solidFill>
                  <a:srgbClr val="0D0D0D"/>
                </a:solidFill>
                <a:effectLst/>
                <a:latin typeface="Times New Roman" panose="02020603050405020304" pitchFamily="18" charset="0"/>
                <a:cs typeface="Times New Roman" panose="02020603050405020304" pitchFamily="18" charset="0"/>
              </a:rPr>
              <a:t> SSD are used for computer vision tasks, specifically to identify and locate objects within images or video streams. They do so by leveraging deep learning techniques and neural networks to analyze visual data and make predictions about the presence and location of objects in a scene.</a:t>
            </a: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lang="en-US" sz="2400" b="0" i="0" dirty="0">
              <a:solidFill>
                <a:srgbClr val="0D0D0D"/>
              </a:solidFill>
              <a:effectLst/>
              <a:latin typeface="Söhne"/>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40" name="Google Shape;240;p18"/>
          <p:cNvSpPr txBox="1"/>
          <p:nvPr/>
        </p:nvSpPr>
        <p:spPr>
          <a:xfrm>
            <a:off x="1666875" y="6415087"/>
            <a:ext cx="76200" cy="17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18"/>
          <p:cNvSpPr/>
          <p:nvPr/>
        </p:nvSpPr>
        <p:spPr>
          <a:xfrm>
            <a:off x="9353550" y="5857875"/>
            <a:ext cx="180975" cy="180975"/>
          </a:xfrm>
          <a:custGeom>
            <a:avLst/>
            <a:gdLst/>
            <a:ahLst/>
            <a:cxnLst/>
            <a:rect l="l" t="t" r="r" b="b"/>
            <a:pathLst>
              <a:path w="180975" h="180975" extrusionOk="0">
                <a:moveTo>
                  <a:pt x="0" y="180974"/>
                </a:moveTo>
                <a:lnTo>
                  <a:pt x="180974" y="180974"/>
                </a:lnTo>
                <a:lnTo>
                  <a:pt x="180974" y="0"/>
                </a:lnTo>
                <a:lnTo>
                  <a:pt x="0" y="0"/>
                </a:lnTo>
                <a:lnTo>
                  <a:pt x="0" y="180974"/>
                </a:lnTo>
                <a:close/>
              </a:path>
            </a:pathLst>
          </a:custGeom>
          <a:solidFill>
            <a:srgbClr val="2C92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2" name="Google Shape;242;p18"/>
          <p:cNvSpPr/>
          <p:nvPr/>
        </p:nvSpPr>
        <p:spPr>
          <a:xfrm>
            <a:off x="0" y="4010025"/>
            <a:ext cx="447675" cy="2847975"/>
          </a:xfrm>
          <a:custGeom>
            <a:avLst/>
            <a:gdLst/>
            <a:ahLst/>
            <a:cxnLst/>
            <a:rect l="l" t="t" r="r" b="b"/>
            <a:pathLst>
              <a:path w="447675" h="2847975" extrusionOk="0">
                <a:moveTo>
                  <a:pt x="0" y="0"/>
                </a:moveTo>
                <a:lnTo>
                  <a:pt x="0" y="2847974"/>
                </a:lnTo>
                <a:lnTo>
                  <a:pt x="447674" y="2847974"/>
                </a:lnTo>
                <a:lnTo>
                  <a:pt x="0"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3" name="Google Shape;243;p18"/>
          <p:cNvSpPr txBox="1"/>
          <p:nvPr/>
        </p:nvSpPr>
        <p:spPr>
          <a:xfrm>
            <a:off x="739775" y="6434137"/>
            <a:ext cx="1782900" cy="166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2C82C3"/>
              </a:buClr>
              <a:buSzPts val="1100"/>
              <a:buFont typeface="Trebuchet MS"/>
              <a:buNone/>
            </a:pPr>
            <a:r>
              <a:rPr lang="en-US" sz="1100" b="0" i="0" u="none">
                <a:solidFill>
                  <a:srgbClr val="2C82C3"/>
                </a:solidFill>
                <a:latin typeface="Trebuchet MS"/>
                <a:ea typeface="Trebuchet MS"/>
                <a:cs typeface="Trebuchet MS"/>
                <a:sym typeface="Trebuchet MS"/>
              </a:rPr>
              <a:t>3/21/2024</a:t>
            </a:r>
            <a:r>
              <a:rPr lang="en-US" sz="1100" b="0"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A</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nual</a:t>
            </a:r>
            <a:r>
              <a:rPr lang="en-US" sz="1100" b="1" i="0" u="none">
                <a:solidFill>
                  <a:srgbClr val="2C82C3"/>
                </a:solidFill>
                <a:latin typeface="Times New Roman"/>
                <a:ea typeface="Times New Roman"/>
                <a:cs typeface="Times New Roman"/>
                <a:sym typeface="Times New Roman"/>
              </a:rPr>
              <a:t> </a:t>
            </a:r>
            <a:r>
              <a:rPr lang="en-US" sz="1100" b="1" i="0" u="none">
                <a:solidFill>
                  <a:srgbClr val="2C82C3"/>
                </a:solidFill>
                <a:latin typeface="Trebuchet MS"/>
                <a:ea typeface="Trebuchet MS"/>
                <a:cs typeface="Trebuchet MS"/>
                <a:sym typeface="Trebuchet MS"/>
              </a:rPr>
              <a:t>Review</a:t>
            </a:r>
            <a:endParaRPr/>
          </a:p>
        </p:txBody>
      </p:sp>
      <p:sp>
        <p:nvSpPr>
          <p:cNvPr id="244" name="Google Shape;244;p18"/>
          <p:cNvSpPr txBox="1"/>
          <p:nvPr/>
        </p:nvSpPr>
        <p:spPr>
          <a:xfrm>
            <a:off x="11339512" y="6440487"/>
            <a:ext cx="196800" cy="168300"/>
          </a:xfrm>
          <a:prstGeom prst="rect">
            <a:avLst/>
          </a:prstGeom>
          <a:noFill/>
          <a:ln>
            <a:noFill/>
          </a:ln>
        </p:spPr>
        <p:txBody>
          <a:bodyPr spcFirstLastPara="1" wrap="square" lIns="0" tIns="0" rIns="0" bIns="0" anchor="t" anchorCtr="0">
            <a:spAutoFit/>
          </a:bodyPr>
          <a:lstStyle/>
          <a:p>
            <a:pPr marL="25400" marR="0" lvl="0" indent="0" algn="l" rtl="0">
              <a:lnSpc>
                <a:spcPct val="100000"/>
              </a:lnSpc>
              <a:spcBef>
                <a:spcPts val="0"/>
              </a:spcBef>
              <a:spcAft>
                <a:spcPts val="0"/>
              </a:spcAft>
              <a:buClr>
                <a:srgbClr val="2C926B"/>
              </a:buClr>
              <a:buSzPts val="1100"/>
              <a:buFont typeface="Trebuchet MS"/>
              <a:buNone/>
            </a:pPr>
            <a:fld id="{00000000-1234-1234-1234-123412341234}" type="slidenum">
              <a:rPr lang="en-US" sz="1100" b="0" i="0" u="none">
                <a:solidFill>
                  <a:srgbClr val="2C926B"/>
                </a:solidFill>
                <a:latin typeface="Trebuchet MS"/>
                <a:ea typeface="Trebuchet MS"/>
                <a:cs typeface="Trebuchet MS"/>
                <a:sym typeface="Trebuchet MS"/>
              </a:rPr>
              <a:t>9</a:t>
            </a:fld>
            <a:endParaRPr/>
          </a:p>
        </p:txBody>
      </p:sp>
      <p:sp>
        <p:nvSpPr>
          <p:cNvPr id="6" name="TextBox 5">
            <a:extLst>
              <a:ext uri="{FF2B5EF4-FFF2-40B4-BE49-F238E27FC236}">
                <a16:creationId xmlns:a16="http://schemas.microsoft.com/office/drawing/2014/main" id="{1E1EC0F8-FCBD-CAFA-3E6F-F229E70D7C10}"/>
              </a:ext>
            </a:extLst>
          </p:cNvPr>
          <p:cNvSpPr txBox="1"/>
          <p:nvPr/>
        </p:nvSpPr>
        <p:spPr>
          <a:xfrm>
            <a:off x="576943" y="1325801"/>
            <a:ext cx="4767490" cy="461665"/>
          </a:xfrm>
          <a:prstGeom prst="rect">
            <a:avLst/>
          </a:prstGeom>
          <a:noFill/>
        </p:spPr>
        <p:txBody>
          <a:bodyPr wrap="square" rtlCol="0">
            <a:spAutoFit/>
          </a:bodyPr>
          <a:lstStyle/>
          <a:p>
            <a:r>
              <a:rPr lang="en-US" sz="2400" b="1" i="0" dirty="0">
                <a:solidFill>
                  <a:srgbClr val="0D0D0D"/>
                </a:solidFill>
                <a:effectLst/>
                <a:latin typeface="Times New Roman" panose="02020603050405020304" pitchFamily="18" charset="0"/>
                <a:cs typeface="Times New Roman" panose="02020603050405020304" pitchFamily="18" charset="0"/>
              </a:rPr>
              <a:t> </a:t>
            </a:r>
            <a:r>
              <a:rPr lang="en-US" sz="2400" b="1" i="0" dirty="0" err="1">
                <a:solidFill>
                  <a:srgbClr val="0D0D0D"/>
                </a:solidFill>
                <a:effectLst/>
                <a:latin typeface="Times New Roman" panose="02020603050405020304" pitchFamily="18" charset="0"/>
                <a:cs typeface="Times New Roman" panose="02020603050405020304" pitchFamily="18" charset="0"/>
              </a:rPr>
              <a:t>MobileNet</a:t>
            </a:r>
            <a:r>
              <a:rPr lang="en-US" sz="2400" b="1" i="0" dirty="0">
                <a:solidFill>
                  <a:srgbClr val="0D0D0D"/>
                </a:solidFill>
                <a:effectLst/>
                <a:latin typeface="Times New Roman" panose="02020603050405020304" pitchFamily="18" charset="0"/>
                <a:cs typeface="Times New Roman" panose="02020603050405020304" pitchFamily="18" charset="0"/>
              </a:rPr>
              <a:t> SSD</a:t>
            </a:r>
            <a:endParaRPr lang="en-IN" sz="2400" b="1"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Widescreen</PresentationFormat>
  <Paragraphs>83</Paragraphs>
  <Slides>11</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Söhne</vt:lpstr>
      <vt:lpstr>Times New Roman</vt:lpstr>
      <vt:lpstr>Trebuchet MS</vt:lpstr>
      <vt:lpstr>1_Office Theme</vt:lpstr>
      <vt:lpstr>2_Office Theme</vt:lpstr>
      <vt:lpstr>Office Theme</vt:lpstr>
      <vt:lpstr>PowerPoint Presentation</vt:lpstr>
      <vt:lpstr>PowerPoint Presentation</vt:lpstr>
      <vt:lpstr>PowerPoint Presentation</vt:lpstr>
      <vt:lpstr>PowerPoint Presentation</vt:lpstr>
      <vt:lpstr>Objective</vt:lpstr>
      <vt:lpstr>PowerPoint Presentation</vt:lpstr>
      <vt:lpstr>PowerPoint Presentation</vt:lpstr>
      <vt:lpstr>WHO ARE THE END USERS?</vt:lpstr>
      <vt:lpstr>PowerPoint Presentation</vt:lpstr>
      <vt:lpstr>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Shanmugapriya M</cp:lastModifiedBy>
  <cp:revision>1</cp:revision>
  <dcterms:modified xsi:type="dcterms:W3CDTF">2024-04-05T04:07:02Z</dcterms:modified>
</cp:coreProperties>
</file>