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png" ContentType="image/png"/>
  <Default Extension="jpg" ContentType="image/jpeg"/>
  <Default Extension="vml" ContentType="application/vnd.openxmlformats-officedocument.vmlDrawi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96" r:id="rId4"/>
    <p:sldId id="297" r:id="rId5"/>
    <p:sldId id="298" r:id="rId6"/>
    <p:sldId id="303" r:id="rId7"/>
    <p:sldId id="299" r:id="rId8"/>
    <p:sldId id="300" r:id="rId9"/>
    <p:sldId id="301" r:id="rId10"/>
    <p:sldId id="302" r:id="rId11"/>
    <p:sldId id="304" r:id="rId12"/>
    <p:sldId id="305" r:id="rId13"/>
    <p:sldId id="306" r:id="rId14"/>
    <p:sldId id="259" r:id="rId15"/>
    <p:sldId id="291" r:id="rId16"/>
    <p:sldId id="292" r:id="rId17"/>
    <p:sldId id="293" r:id="rId18"/>
    <p:sldId id="294" r:id="rId19"/>
    <p:sldId id="284" r:id="rId20"/>
    <p:sldId id="285" r:id="rId21"/>
    <p:sldId id="286" r:id="rId22"/>
    <p:sldId id="287" r:id="rId23"/>
    <p:sldId id="288" r:id="rId24"/>
    <p:sldId id="289" r:id="rId25"/>
    <p:sldId id="290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95C29C-7088-4333-9D07-C0F9736DBFED}">
  <a:tblStyle styleId="{4995C29C-7088-4333-9D07-C0F9736DBF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>
      <p:cViewPr varScale="1">
        <p:scale>
          <a:sx n="120" d="100"/>
          <a:sy n="120" d="100"/>
        </p:scale>
        <p:origin x="8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paint_transparent1.png"/>
          <p:cNvPicPr preferRelativeResize="0"/>
          <p:nvPr/>
        </p:nvPicPr>
        <p:blipFill rotWithShape="1">
          <a:blip r:embed="rId3">
            <a:alphaModFix/>
          </a:blip>
          <a:srcRect l="55211"/>
          <a:stretch/>
        </p:blipFill>
        <p:spPr>
          <a:xfrm>
            <a:off x="1" y="0"/>
            <a:ext cx="40956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 descr="paint_transparent4.png"/>
          <p:cNvPicPr preferRelativeResize="0"/>
          <p:nvPr/>
        </p:nvPicPr>
        <p:blipFill rotWithShape="1">
          <a:blip r:embed="rId3">
            <a:alphaModFix/>
          </a:blip>
          <a:srcRect r="49954"/>
          <a:stretch/>
        </p:blipFill>
        <p:spPr>
          <a:xfrm>
            <a:off x="4567925" y="0"/>
            <a:ext cx="4576075" cy="514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/>
          <p:nvPr/>
        </p:nvSpPr>
        <p:spPr>
          <a:xfrm>
            <a:off x="0" y="-150"/>
            <a:ext cx="5300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hape 27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Shape 33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3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hape 44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360"/>
              </a:spcBef>
              <a:buSzPct val="100000"/>
              <a:buNone/>
              <a:defRPr sz="1400"/>
            </a:lvl1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half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55" name="Shape 55" descr="paint_transparent1.png"/>
          <p:cNvPicPr preferRelativeResize="0"/>
          <p:nvPr/>
        </p:nvPicPr>
        <p:blipFill rotWithShape="1">
          <a:blip r:embed="rId3">
            <a:alphaModFix/>
          </a:blip>
          <a:srcRect l="27161"/>
          <a:stretch/>
        </p:blipFill>
        <p:spPr>
          <a:xfrm>
            <a:off x="0" y="0"/>
            <a:ext cx="666055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CCCC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B7B7B7"/>
              </a:buClr>
              <a:buSzPct val="1000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>
              <a:spcBef>
                <a:spcPts val="480"/>
              </a:spcBef>
              <a:buClr>
                <a:srgbClr val="B7B7B7"/>
              </a:buClr>
              <a:buSzPct val="1000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480"/>
              </a:spcBef>
              <a:buClr>
                <a:srgbClr val="B7B7B7"/>
              </a:buClr>
              <a:buSzPct val="1000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buChar char="●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lang="en" sz="18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jp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8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9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0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3208125" y="2902688"/>
            <a:ext cx="5250300" cy="1544337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-VN" dirty="0" smtClean="0"/>
              <a:t>Romano</a:t>
            </a:r>
            <a:br>
              <a:rPr lang="vi-VN" dirty="0" smtClean="0"/>
            </a:br>
            <a:r>
              <a:rPr lang="vi-VN" dirty="0" smtClean="0"/>
              <a:t>Apache Storm 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0242"/>
            <a:ext cx="5511300" cy="547696"/>
          </a:xfrm>
        </p:spPr>
        <p:txBody>
          <a:bodyPr/>
          <a:lstStyle/>
          <a:p>
            <a:r>
              <a:rPr lang="en-US" sz="2000" dirty="0" smtClean="0"/>
              <a:t>III) So </a:t>
            </a:r>
            <a:r>
              <a:rPr lang="en-US" sz="2000" dirty="0" err="1" smtClean="0"/>
              <a:t>sánh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công</a:t>
            </a:r>
            <a:r>
              <a:rPr lang="en-US" sz="2000" dirty="0" smtClean="0"/>
              <a:t> </a:t>
            </a:r>
            <a:r>
              <a:rPr lang="en-US" sz="2000" dirty="0" err="1" smtClean="0"/>
              <a:t>cụ</a:t>
            </a:r>
            <a:r>
              <a:rPr lang="en-US" sz="2000" dirty="0" smtClean="0"/>
              <a:t> </a:t>
            </a:r>
            <a:r>
              <a:rPr lang="en-US" sz="2000" dirty="0" err="1" smtClean="0"/>
              <a:t>tương</a:t>
            </a:r>
            <a:r>
              <a:rPr lang="en-US" sz="2000" dirty="0" smtClean="0"/>
              <a:t> </a:t>
            </a:r>
            <a:r>
              <a:rPr lang="en-US" sz="2000" dirty="0" err="1" smtClean="0"/>
              <a:t>tự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005" y="3864440"/>
            <a:ext cx="1219200" cy="622197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286717"/>
              </p:ext>
            </p:extLst>
          </p:nvPr>
        </p:nvGraphicFramePr>
        <p:xfrm>
          <a:off x="457200" y="1179839"/>
          <a:ext cx="5511799" cy="2392700"/>
        </p:xfrm>
        <a:graphic>
          <a:graphicData uri="http://schemas.openxmlformats.org/drawingml/2006/table">
            <a:tbl>
              <a:tblPr firstRow="1" firstCol="1" bandRow="1">
                <a:tableStyleId>{4995C29C-7088-4333-9D07-C0F9736DBFED}</a:tableStyleId>
              </a:tblPr>
              <a:tblGrid>
                <a:gridCol w="1751504"/>
                <a:gridCol w="1863743"/>
                <a:gridCol w="1896552"/>
              </a:tblGrid>
              <a:tr h="2175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63" marR="621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Azure</a:t>
                      </a:r>
                      <a:endParaRPr lang="en-US" sz="10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63" marR="621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Apache Storm</a:t>
                      </a:r>
                      <a:endParaRPr lang="en-US" sz="10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63" marR="62163" marT="0" marB="0"/>
                </a:tc>
              </a:tr>
              <a:tr h="6525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Input data source</a:t>
                      </a:r>
                      <a:endParaRPr lang="en-US" sz="10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63" marR="621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Azure Event Hubs và Azure Blob storage</a:t>
                      </a:r>
                      <a:endParaRPr lang="en-US" sz="10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63" marR="621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Sử dụng nhiều nguồn dữ liệu tùy theo custom code, kể cả Azure Hub và Blob</a:t>
                      </a:r>
                      <a:endParaRPr lang="en-US" sz="10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63" marR="62163" marT="0" marB="0"/>
                </a:tc>
              </a:tr>
              <a:tr h="4350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Input data formats </a:t>
                      </a:r>
                      <a:endParaRPr lang="en-US" sz="10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63" marR="621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Avro, Json, CSV</a:t>
                      </a:r>
                      <a:endParaRPr lang="en-US" sz="10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63" marR="621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Implement bất cứ định dạng file nào tùy theo code</a:t>
                      </a:r>
                      <a:endParaRPr lang="en-US" sz="10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63" marR="62163" marT="0" marB="0"/>
                </a:tc>
              </a:tr>
              <a:tr h="8700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Output data</a:t>
                      </a:r>
                      <a:endParaRPr lang="en-US" sz="10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63" marR="621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Hỗ trợ đa dạng nhiều dạng output, ưu tiên các dạng Azure cung cấp</a:t>
                      </a:r>
                      <a:endParaRPr lang="en-US" sz="10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63" marR="621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Hỗ trợ nhiều kiểu output, mỗi output có hỗ trợ custom logic, user có thể tạo mới 1 connector bằng code</a:t>
                      </a:r>
                      <a:endParaRPr lang="en-US" sz="10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63" marR="62163" marT="0" marB="0"/>
                </a:tc>
              </a:tr>
              <a:tr h="2175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Data-encoding</a:t>
                      </a:r>
                      <a:endParaRPr lang="en-US" sz="10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63" marR="621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UTF8</a:t>
                      </a:r>
                      <a:endParaRPr lang="en-US" sz="10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63" marR="621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 err="1">
                          <a:effectLst/>
                        </a:rPr>
                        <a:t>Đa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dạng</a:t>
                      </a:r>
                      <a:endParaRPr lang="en-US" sz="1000" dirty="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63" marR="62163" marT="0" marB="0"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660" y="3559307"/>
            <a:ext cx="1952367" cy="140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261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37866"/>
              </p:ext>
            </p:extLst>
          </p:nvPr>
        </p:nvGraphicFramePr>
        <p:xfrm>
          <a:off x="672451" y="589483"/>
          <a:ext cx="5451902" cy="3589111"/>
        </p:xfrm>
        <a:graphic>
          <a:graphicData uri="http://schemas.openxmlformats.org/drawingml/2006/table">
            <a:tbl>
              <a:tblPr firstRow="1" firstCol="1" bandRow="1">
                <a:tableStyleId>{4995C29C-7088-4333-9D07-C0F9736DBFED}</a:tableStyleId>
              </a:tblPr>
              <a:tblGrid>
                <a:gridCol w="1694895"/>
                <a:gridCol w="1912948"/>
                <a:gridCol w="1844059"/>
              </a:tblGrid>
              <a:tr h="1953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1552" marR="515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 dirty="0">
                          <a:effectLst/>
                        </a:rPr>
                        <a:t>Google Dataflow</a:t>
                      </a:r>
                      <a:endParaRPr lang="en-US" sz="800" dirty="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1552" marR="515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Apache Storm</a:t>
                      </a:r>
                      <a:endParaRPr lang="en-US" sz="8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1552" marR="51552" marT="0" marB="0"/>
                </a:tc>
              </a:tr>
              <a:tr h="3907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Hỗ trợ</a:t>
                      </a:r>
                      <a:endParaRPr lang="en-US" sz="8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1552" marR="515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Hỗ trợ batch và streaming compution trên Window API</a:t>
                      </a:r>
                      <a:endParaRPr lang="en-US" sz="8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1552" marR="515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Không hỗ trợ</a:t>
                      </a:r>
                      <a:endParaRPr lang="en-US" sz="8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1552" marR="51552" marT="0" marB="0"/>
                </a:tc>
              </a:tr>
              <a:tr h="202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Api định nghĩa Topology(các bộ phận cấu thành)</a:t>
                      </a:r>
                      <a:endParaRPr lang="en-US" sz="8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1552" marR="515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Bắt chước FlumeJava, vận dụng các bộ dữ liệu logic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Xây dựng bộ dữ liệu thật sử dụng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Parallel operation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Vì sử dụng flumeJava, Dataflow có các chức năng tương tự query trong database, hỗ trợ batch và streaming rất tốt</a:t>
                      </a:r>
                      <a:endParaRPr lang="en-US" sz="8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1552" marR="515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Xây dựng computing network trên nền sprout và bolt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Không có khái niệm rõ ràng về logic dataset, hay parallel operation</a:t>
                      </a:r>
                      <a:endParaRPr lang="en-US" sz="8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1552" marR="51552" marT="0" marB="0"/>
                </a:tc>
              </a:tr>
              <a:tr h="1953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Nhất quán</a:t>
                      </a:r>
                      <a:endParaRPr lang="en-US" sz="8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1552" marR="515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1552" marR="515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1552" marR="51552" marT="0" marB="0"/>
                </a:tc>
              </a:tr>
              <a:tr h="7815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implement</a:t>
                      </a:r>
                      <a:endParaRPr lang="en-US" sz="8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1552" marR="515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Ít rắc rối, không phải set up cluster, monitoring system, chỉ đơn giản là submit pi, peline lên cloud API, rùi gọi thực thi</a:t>
                      </a:r>
                      <a:endParaRPr lang="en-US" sz="8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1552" marR="515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 dirty="0" err="1">
                          <a:effectLst/>
                        </a:rPr>
                        <a:t>Thủ</a:t>
                      </a:r>
                      <a:r>
                        <a:rPr lang="en-US" sz="800" dirty="0">
                          <a:effectLst/>
                        </a:rPr>
                        <a:t> </a:t>
                      </a:r>
                      <a:r>
                        <a:rPr lang="en-US" sz="800" dirty="0" err="1">
                          <a:effectLst/>
                        </a:rPr>
                        <a:t>công</a:t>
                      </a:r>
                      <a:endParaRPr lang="en-US" sz="800" dirty="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1552" marR="5155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0788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182675"/>
              </p:ext>
            </p:extLst>
          </p:nvPr>
        </p:nvGraphicFramePr>
        <p:xfrm>
          <a:off x="570851" y="458455"/>
          <a:ext cx="5883112" cy="3603180"/>
        </p:xfrm>
        <a:graphic>
          <a:graphicData uri="http://schemas.openxmlformats.org/drawingml/2006/table">
            <a:tbl>
              <a:tblPr firstRow="1" firstCol="1" bandRow="1">
                <a:tableStyleId>{4995C29C-7088-4333-9D07-C0F9736DBFED}</a:tableStyleId>
              </a:tblPr>
              <a:tblGrid>
                <a:gridCol w="2941556"/>
                <a:gridCol w="2941556"/>
              </a:tblGrid>
              <a:tr h="2119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Storm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8584" marR="5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Hadoop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8584" marR="58584" marT="0" marB="0"/>
                </a:tc>
              </a:tr>
              <a:tr h="2119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Xử lý phân luồng thời gian thực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8584" marR="5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Xử lý hàng loạt 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8584" marR="58584" marT="0" marB="0"/>
                </a:tc>
              </a:tr>
              <a:tr h="2119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Phi trạng thái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8584" marR="5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Có trạng thái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8584" marR="58584" marT="0" marB="0"/>
                </a:tc>
              </a:tr>
              <a:tr h="8478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Kiến trúc Master-Slave dựa trên sự kết hợp với Zookeeper. Thành phần master node gọi là nimbus và các slave node gọi là supervisor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8584" marR="5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Kiến trúc Master-Slave có thể/không dựa trên sự kết hợp với Zookeeper. Thành phần master node gọi là job tracker và các slave node gọi là task tracker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8584" marR="58584" marT="0" marB="0"/>
                </a:tc>
              </a:tr>
              <a:tr h="6358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Xử lý phân luồng của Storm có thể truy cập đến 10000 thông điệp/giây trong các cluster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8584" marR="5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Hadoop Distributed File System (HDFS) sử dụng MapReduce để xữ lý khối lượng lớn dữ liệu mất vài phút hay vài giờ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8584" marR="58584" marT="0" marB="0"/>
                </a:tc>
              </a:tr>
              <a:tr h="6358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Cấu trúc liên kết của Storm chỉ dừng khi bị tắt bởi người dùng hay gặp sự cố bất ngờ không thể khắc phục được.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8584" marR="5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Các công việc Mapreduce được thực hiện một cách tuần tự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8584" marR="58584" marT="0" marB="0"/>
                </a:tc>
              </a:tr>
              <a:tr h="211952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Cả 2 đều phân luồng và có khả năng chịu lỗi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8584" marR="5858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358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Nếu nimbus/supervisor chết, sau khi khởi động lại sẽ tiếp tục từ chỗ dừng trước đó, do đó không có gì bị ảnh hưởng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8584" marR="5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Nếu</a:t>
                      </a:r>
                      <a:r>
                        <a:rPr lang="en-US" sz="900" dirty="0">
                          <a:effectLst/>
                        </a:rPr>
                        <a:t> job tracker </a:t>
                      </a:r>
                      <a:r>
                        <a:rPr lang="en-US" sz="900" dirty="0" err="1">
                          <a:effectLst/>
                        </a:rPr>
                        <a:t>chết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thì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các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công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việc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đang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thực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hiện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đều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bị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mất</a:t>
                      </a:r>
                      <a:endParaRPr lang="en-US" sz="9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8584" marR="58584" marT="0" marB="0"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237" y="4061635"/>
            <a:ext cx="1419447" cy="10874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344" y="4258884"/>
            <a:ext cx="1723242" cy="69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9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0242"/>
            <a:ext cx="4912242" cy="542514"/>
          </a:xfrm>
        </p:spPr>
        <p:txBody>
          <a:bodyPr/>
          <a:lstStyle/>
          <a:p>
            <a:r>
              <a:rPr lang="en-US" sz="2000" dirty="0" smtClean="0"/>
              <a:t>IV)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usecase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809" y="882756"/>
            <a:ext cx="2024321" cy="16470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809" y="2789535"/>
            <a:ext cx="2133600" cy="2133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09" y="3112089"/>
            <a:ext cx="3413051" cy="14221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72" y="1042413"/>
            <a:ext cx="3369488" cy="156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739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>
              <a:solidFill>
                <a:srgbClr val="1155CC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Hướng dẫn cài đặt</a:t>
            </a:r>
            <a:endParaRPr lang="en" dirty="0"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83" name="Shape 83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00" y="173426"/>
            <a:ext cx="4104274" cy="23768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73" y="4098583"/>
            <a:ext cx="8960122" cy="61794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69558" y="246162"/>
            <a:ext cx="18373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B1: tải </a:t>
            </a:r>
            <a:r>
              <a:rPr lang="en-US" sz="1600" b="1" dirty="0" smtClean="0"/>
              <a:t>zookeeper</a:t>
            </a:r>
            <a:endParaRPr lang="en-US" sz="1600" b="1" dirty="0"/>
          </a:p>
        </p:txBody>
      </p:sp>
      <p:sp>
        <p:nvSpPr>
          <p:cNvPr id="13" name="Rectangle 12"/>
          <p:cNvSpPr/>
          <p:nvPr/>
        </p:nvSpPr>
        <p:spPr>
          <a:xfrm>
            <a:off x="145472" y="2694334"/>
            <a:ext cx="63488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B2: đi đến thư mục </a:t>
            </a:r>
            <a:r>
              <a:rPr lang="en-US" sz="1600" b="1" dirty="0"/>
              <a:t>/opt</a:t>
            </a:r>
            <a:r>
              <a:rPr lang="en-US" sz="1600" dirty="0"/>
              <a:t> bằng lệnh </a:t>
            </a:r>
            <a:r>
              <a:rPr lang="en-US" sz="1600" b="1" dirty="0"/>
              <a:t>cd /opt</a:t>
            </a:r>
          </a:p>
          <a:p>
            <a:r>
              <a:rPr lang="en-US" sz="1600" dirty="0"/>
              <a:t>B3: extract file tar.gz bằng lệnh:</a:t>
            </a:r>
          </a:p>
          <a:p>
            <a:r>
              <a:rPr lang="en-US" sz="1600" b="1" dirty="0"/>
              <a:t>	sudo tar xvf /Đường/Dẫn/Đến/File/apache-storm-    	vừa-mới-tải.tar.gz</a:t>
            </a:r>
          </a:p>
        </p:txBody>
      </p:sp>
    </p:spTree>
    <p:extLst>
      <p:ext uri="{BB962C8B-B14F-4D97-AF65-F5344CB8AC3E}">
        <p14:creationId xmlns:p14="http://schemas.microsoft.com/office/powerpoint/2010/main" val="1961346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384" y="125972"/>
            <a:ext cx="3074061" cy="231589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6488" y="332510"/>
            <a:ext cx="4089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Sau khi </a:t>
            </a:r>
            <a:r>
              <a:rPr lang="en-US" sz="1600" b="1" dirty="0" smtClean="0"/>
              <a:t>extract</a:t>
            </a:r>
            <a:r>
              <a:rPr lang="en-US" sz="1600" dirty="0" smtClean="0"/>
              <a:t> sẽ được thư mục như vậy: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306487" y="2610430"/>
            <a:ext cx="64683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B4: Đi vào thư mục mới extract và tạo thư mục data bằng 2 lệnh:</a:t>
            </a:r>
          </a:p>
          <a:p>
            <a:r>
              <a:rPr lang="en-US" sz="1600" b="1" dirty="0"/>
              <a:t>	1. cd </a:t>
            </a:r>
            <a:r>
              <a:rPr lang="en-US" sz="1600" b="1" dirty="0" smtClean="0"/>
              <a:t>zookeeper-thư-mục-được-extract</a:t>
            </a:r>
            <a:endParaRPr lang="en-US" sz="1600" b="1" dirty="0"/>
          </a:p>
          <a:p>
            <a:r>
              <a:rPr lang="en-US" sz="1600" b="1" dirty="0"/>
              <a:t>	2. sudo mkdir data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87" y="3562384"/>
            <a:ext cx="8624183" cy="81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18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77" y="871346"/>
            <a:ext cx="8150407" cy="59890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87037" y="231958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B5: Tạo file </a:t>
            </a:r>
            <a:r>
              <a:rPr lang="en-US" sz="1600" b="1" dirty="0" smtClean="0"/>
              <a:t>zoo.cfg</a:t>
            </a:r>
            <a:r>
              <a:rPr lang="en-US" sz="1600" dirty="0" smtClean="0"/>
              <a:t> </a:t>
            </a:r>
            <a:r>
              <a:rPr lang="en-US" sz="1600" dirty="0"/>
              <a:t>bằng dòng lệnh:</a:t>
            </a:r>
          </a:p>
          <a:p>
            <a:r>
              <a:rPr lang="en-US" sz="1600" b="1" dirty="0"/>
              <a:t>	sudo vi </a:t>
            </a:r>
            <a:r>
              <a:rPr lang="en-US" sz="1600" b="1" dirty="0" smtClean="0"/>
              <a:t>conf/zoo.cfg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87037" y="1607824"/>
            <a:ext cx="3812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B6: Nhập nội dung file sau đó lưu lại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207" y="2410232"/>
            <a:ext cx="4595060" cy="164443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6198" y="2410232"/>
            <a:ext cx="41040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tickTime=2000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dataDir=/opt/thư-mục-được-extract/data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clientPort=2181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initLimit=5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syncLimit=2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71127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54" y="985374"/>
            <a:ext cx="8123581" cy="11413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84" y="3146013"/>
            <a:ext cx="8077800" cy="152763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9154" y="374073"/>
            <a:ext cx="3642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B7: Start zookeeper server bằng lệnh </a:t>
            </a:r>
          </a:p>
          <a:p>
            <a:r>
              <a:rPr lang="en-US" sz="1600" b="1" dirty="0" smtClean="0"/>
              <a:t>	bin/zkServer.sh start</a:t>
            </a:r>
            <a:endParaRPr 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54627" y="2343971"/>
            <a:ext cx="2375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1600" dirty="0" smtClean="0"/>
              <a:t>B8: Start CLI bằng lệnh </a:t>
            </a:r>
          </a:p>
          <a:p>
            <a:pPr lvl="1"/>
            <a:r>
              <a:rPr lang="en-US" sz="1600" dirty="0"/>
              <a:t>	</a:t>
            </a:r>
            <a:r>
              <a:rPr lang="en-US" sz="1600" b="1" dirty="0" smtClean="0"/>
              <a:t>bin/zkCLI.sh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180321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662" y="135485"/>
            <a:ext cx="3753074" cy="21253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70" y="3828144"/>
            <a:ext cx="8675129" cy="6711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8987" y="509155"/>
            <a:ext cx="3834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B1: tải </a:t>
            </a:r>
            <a:r>
              <a:rPr lang="en-US" sz="1600" b="1" dirty="0" smtClean="0"/>
              <a:t>apache-storm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38987" y="2688400"/>
            <a:ext cx="61968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B2: đi đến thư mục </a:t>
            </a:r>
            <a:r>
              <a:rPr lang="en-US" sz="1600" b="1" dirty="0" smtClean="0"/>
              <a:t>/opt</a:t>
            </a:r>
            <a:r>
              <a:rPr lang="en-US" sz="1600" dirty="0" smtClean="0"/>
              <a:t> bằng lệnh </a:t>
            </a:r>
            <a:r>
              <a:rPr lang="en-US" sz="1600" b="1" dirty="0" smtClean="0"/>
              <a:t>cd /opt</a:t>
            </a:r>
          </a:p>
          <a:p>
            <a:r>
              <a:rPr lang="en-US" sz="1600" dirty="0" smtClean="0"/>
              <a:t>B3: extract file tar.gz bằng lệnh:</a:t>
            </a:r>
          </a:p>
          <a:p>
            <a:r>
              <a:rPr lang="en-US" sz="1600" b="1" dirty="0" smtClean="0"/>
              <a:t>	sudo tar xvf /Đường/Dẫn/Đến/File/apache-storm-    	vừa-mới-tải.tar.gz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51815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-VN" dirty="0" smtClean="0"/>
              <a:t>Thành viên </a:t>
            </a:r>
            <a:endParaRPr lang="en" dirty="0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1297425"/>
            <a:ext cx="4763386" cy="2637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vi-VN" sz="1800" b="1" dirty="0" smtClean="0"/>
              <a:t>1412274- Nguyễn Hoàng Kim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vi-VN" sz="1800" b="1" dirty="0" smtClean="0"/>
              <a:t>1412278- Phan Khánh Lâm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vi-VN" sz="1800" b="1" dirty="0" smtClean="0"/>
              <a:t>1412414-Dương Minh Toàn.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vi-VN" sz="1800" b="1" dirty="0" smtClean="0"/>
              <a:t>1412557- Phạm Đức Toàn.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vi-VN" sz="1800" b="1" dirty="0" smtClean="0"/>
              <a:t>1412604-Lữ Hoàng Phi Tuấn.</a:t>
            </a:r>
            <a:endParaRPr lang="en" sz="1800" b="1" dirty="0"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069" y="108986"/>
            <a:ext cx="3542585" cy="14380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88" y="3231572"/>
            <a:ext cx="8100226" cy="81049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6488" y="384464"/>
            <a:ext cx="4089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Sau khi </a:t>
            </a:r>
            <a:r>
              <a:rPr lang="en-US" sz="1600" b="1" dirty="0" smtClean="0"/>
              <a:t>extract</a:t>
            </a:r>
            <a:r>
              <a:rPr lang="en-US" sz="1600" dirty="0" smtClean="0"/>
              <a:t> sẽ được thư mục như vậy: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05961" y="2184485"/>
            <a:ext cx="60420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B4: Đi vào thư mục mới extract và tạo thư mục data bằng 2 lệnh:</a:t>
            </a:r>
          </a:p>
          <a:p>
            <a:r>
              <a:rPr lang="en-US" sz="1600" b="1" dirty="0" smtClean="0"/>
              <a:t>	1. cd apache-storm-thư-mục-được-extract</a:t>
            </a:r>
          </a:p>
          <a:p>
            <a:r>
              <a:rPr lang="en-US" sz="1600" b="1" dirty="0" smtClean="0"/>
              <a:t>	2. sudo mkdir data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6943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19" y="946009"/>
            <a:ext cx="8167699" cy="4533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964475"/>
            <a:ext cx="5596056" cy="22246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2119" y="216155"/>
            <a:ext cx="3812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B5: Tạo file storm.yaml bằng dòng lệnh:</a:t>
            </a:r>
          </a:p>
          <a:p>
            <a:r>
              <a:rPr lang="en-US" sz="1600" b="1" dirty="0" smtClean="0"/>
              <a:t>	sudo vi conf/storm.yaml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2119" y="1544455"/>
            <a:ext cx="3812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B6: Nhập nội dung file sau đó lưu lại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0270" y="1883009"/>
            <a:ext cx="320873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</a:t>
            </a:r>
            <a:r>
              <a:rPr lang="en-US" sz="1600" b="1" dirty="0" smtClean="0"/>
              <a:t>torm.zookeeper.servers:</a:t>
            </a:r>
          </a:p>
          <a:p>
            <a:r>
              <a:rPr lang="en-US" sz="1600" b="1" dirty="0"/>
              <a:t> </a:t>
            </a:r>
            <a:r>
              <a:rPr lang="en-US" sz="1600" b="1" dirty="0" smtClean="0"/>
              <a:t>- “localhost”</a:t>
            </a:r>
          </a:p>
          <a:p>
            <a:endParaRPr lang="en-US" sz="1600" b="1" dirty="0" smtClean="0"/>
          </a:p>
          <a:p>
            <a:r>
              <a:rPr lang="en-US" sz="1600" b="1" dirty="0"/>
              <a:t>s</a:t>
            </a:r>
            <a:r>
              <a:rPr lang="en-US" sz="1600" b="1" dirty="0" smtClean="0"/>
              <a:t>torm.local.dir: “opt/thư-mục-được-extract/data</a:t>
            </a:r>
          </a:p>
          <a:p>
            <a:endParaRPr lang="en-US" sz="1600" b="1" dirty="0" smtClean="0"/>
          </a:p>
          <a:p>
            <a:r>
              <a:rPr lang="en-US" sz="1600" b="1" dirty="0"/>
              <a:t>n</a:t>
            </a:r>
            <a:r>
              <a:rPr lang="en-US" sz="1600" b="1" dirty="0" smtClean="0"/>
              <a:t>imbus.host: “localhost”</a:t>
            </a:r>
          </a:p>
          <a:p>
            <a:endParaRPr lang="en-US" sz="1600" b="1" dirty="0" smtClean="0"/>
          </a:p>
          <a:p>
            <a:r>
              <a:rPr lang="en-US" sz="1600" b="1" dirty="0"/>
              <a:t>s</a:t>
            </a:r>
            <a:r>
              <a:rPr lang="en-US" sz="1600" b="1" dirty="0" smtClean="0"/>
              <a:t>upervisor.slots.ports:</a:t>
            </a:r>
          </a:p>
          <a:p>
            <a:r>
              <a:rPr lang="en-US" sz="1600" b="1" dirty="0"/>
              <a:t> </a:t>
            </a:r>
            <a:r>
              <a:rPr lang="en-US" sz="1600" b="1" dirty="0" smtClean="0"/>
              <a:t>- 6700</a:t>
            </a:r>
          </a:p>
          <a:p>
            <a:r>
              <a:rPr lang="en-US" sz="1600" b="1" dirty="0"/>
              <a:t> - </a:t>
            </a:r>
            <a:r>
              <a:rPr lang="en-US" sz="1600" b="1" dirty="0" smtClean="0"/>
              <a:t>6701</a:t>
            </a:r>
            <a:endParaRPr lang="en-US" sz="1600" b="1" dirty="0"/>
          </a:p>
          <a:p>
            <a:r>
              <a:rPr lang="en-US" sz="1600" b="1" dirty="0"/>
              <a:t> - </a:t>
            </a:r>
            <a:r>
              <a:rPr lang="en-US" sz="1600" b="1" dirty="0" smtClean="0"/>
              <a:t>6702</a:t>
            </a:r>
          </a:p>
          <a:p>
            <a:r>
              <a:rPr lang="en-US" sz="1600" b="1" dirty="0"/>
              <a:t> - </a:t>
            </a:r>
            <a:r>
              <a:rPr lang="en-US" sz="1600" b="1" dirty="0" smtClean="0"/>
              <a:t>6703</a:t>
            </a:r>
            <a:endParaRPr lang="en-US" sz="16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6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10" name="TextBox 9"/>
          <p:cNvSpPr txBox="1"/>
          <p:nvPr/>
        </p:nvSpPr>
        <p:spPr>
          <a:xfrm>
            <a:off x="654627" y="561109"/>
            <a:ext cx="42083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B6: khởi chạy các dịch vụ của storm</a:t>
            </a:r>
          </a:p>
          <a:p>
            <a:r>
              <a:rPr lang="en-US" sz="1600" dirty="0"/>
              <a:t>	</a:t>
            </a:r>
            <a:r>
              <a:rPr lang="en-US" sz="1600" b="1" dirty="0" smtClean="0"/>
              <a:t>bin/storm nimbus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bin/storm supervisor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bin/storm ui</a:t>
            </a:r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15636" y="2184328"/>
            <a:ext cx="1907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b</a:t>
            </a:r>
            <a:r>
              <a:rPr lang="en-US" sz="1600" b="1" dirty="0" smtClean="0"/>
              <a:t>in/storm nimbus</a:t>
            </a:r>
            <a:endParaRPr lang="en-US" sz="16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65" y="2701636"/>
            <a:ext cx="8871619" cy="153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27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28" y="662303"/>
            <a:ext cx="8637943" cy="15197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28" y="2970566"/>
            <a:ext cx="8526952" cy="124209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11728" y="235187"/>
            <a:ext cx="2226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b</a:t>
            </a:r>
            <a:r>
              <a:rPr lang="en-US" sz="1600" b="1" dirty="0" smtClean="0"/>
              <a:t>in/storm supervisor</a:t>
            </a:r>
            <a:endParaRPr 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11728" y="2344706"/>
            <a:ext cx="13612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b</a:t>
            </a:r>
            <a:r>
              <a:rPr lang="en-US" sz="1600" b="1" dirty="0" smtClean="0"/>
              <a:t>in/storm ui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46083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04" y="546372"/>
            <a:ext cx="6851244" cy="43832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07818"/>
            <a:ext cx="2182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 smtClean="0">
                <a:solidFill>
                  <a:schemeClr val="tx1"/>
                </a:solidFill>
              </a:rPr>
              <a:t>http://localhost:8080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35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86" y="0"/>
            <a:ext cx="716642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43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87738"/>
            <a:ext cx="5511300" cy="857400"/>
          </a:xfrm>
        </p:spPr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456913"/>
            <a:ext cx="5816010" cy="26379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 smtClean="0"/>
              <a:t>I) </a:t>
            </a:r>
            <a:r>
              <a:rPr lang="en-US" sz="1800" dirty="0" err="1" smtClean="0"/>
              <a:t>Khái</a:t>
            </a:r>
            <a:r>
              <a:rPr lang="en-US" sz="1800" dirty="0" smtClean="0"/>
              <a:t> </a:t>
            </a:r>
            <a:r>
              <a:rPr lang="en-US" sz="1800" dirty="0" err="1" smtClean="0"/>
              <a:t>niệm</a:t>
            </a:r>
            <a:r>
              <a:rPr lang="en-US" sz="1800" dirty="0" smtClean="0"/>
              <a:t> </a:t>
            </a:r>
            <a:r>
              <a:rPr lang="en-US" sz="1800" dirty="0" err="1" smtClean="0"/>
              <a:t>tổng</a:t>
            </a:r>
            <a:r>
              <a:rPr lang="en-US" sz="1800" dirty="0" smtClean="0"/>
              <a:t> </a:t>
            </a:r>
            <a:r>
              <a:rPr lang="en-US" sz="1800" dirty="0" err="1" smtClean="0"/>
              <a:t>quan</a:t>
            </a:r>
            <a:r>
              <a:rPr lang="en-US" sz="1800" dirty="0" smtClean="0"/>
              <a:t> </a:t>
            </a:r>
            <a:r>
              <a:rPr lang="en-US" sz="1800" dirty="0" err="1" smtClean="0"/>
              <a:t>về</a:t>
            </a:r>
            <a:r>
              <a:rPr lang="en-US" sz="1800" dirty="0" smtClean="0"/>
              <a:t> Apache Storm.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II) </a:t>
            </a:r>
            <a:r>
              <a:rPr lang="en-US" sz="1800" dirty="0" err="1" smtClean="0"/>
              <a:t>Cấu</a:t>
            </a:r>
            <a:r>
              <a:rPr lang="en-US" sz="1800" dirty="0" smtClean="0"/>
              <a:t> </a:t>
            </a:r>
            <a:r>
              <a:rPr lang="en-US" sz="1800" dirty="0" err="1" smtClean="0"/>
              <a:t>trúc</a:t>
            </a:r>
            <a:r>
              <a:rPr lang="en-US" sz="1800" dirty="0" smtClean="0"/>
              <a:t> </a:t>
            </a:r>
            <a:r>
              <a:rPr lang="mr-IN" sz="1800" dirty="0" smtClean="0"/>
              <a:t>–</a:t>
            </a:r>
            <a:r>
              <a:rPr lang="en-US" sz="1800" dirty="0" smtClean="0"/>
              <a:t> </a:t>
            </a:r>
            <a:r>
              <a:rPr lang="en-US" sz="1800" dirty="0" err="1" smtClean="0"/>
              <a:t>cơ</a:t>
            </a:r>
            <a:r>
              <a:rPr lang="en-US" sz="1800" dirty="0" smtClean="0"/>
              <a:t> </a:t>
            </a:r>
            <a:r>
              <a:rPr lang="en-US" sz="1800" dirty="0" err="1" smtClean="0"/>
              <a:t>chế</a:t>
            </a:r>
            <a:r>
              <a:rPr lang="en-US" sz="1800" dirty="0" smtClean="0"/>
              <a:t> </a:t>
            </a:r>
            <a:r>
              <a:rPr lang="en-US" sz="1800" dirty="0" err="1" smtClean="0"/>
              <a:t>hoạt</a:t>
            </a:r>
            <a:r>
              <a:rPr lang="en-US" sz="1800" dirty="0" smtClean="0"/>
              <a:t> </a:t>
            </a:r>
            <a:r>
              <a:rPr lang="en-US" sz="1800" dirty="0" err="1" smtClean="0"/>
              <a:t>động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Apache Storm. 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III) So </a:t>
            </a:r>
            <a:r>
              <a:rPr lang="en-US" sz="1800" dirty="0" err="1" smtClean="0"/>
              <a:t>sánh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công</a:t>
            </a:r>
            <a:r>
              <a:rPr lang="en-US" sz="1800" dirty="0" smtClean="0"/>
              <a:t> </a:t>
            </a:r>
            <a:r>
              <a:rPr lang="en-US" sz="1800" dirty="0" err="1" smtClean="0"/>
              <a:t>cục</a:t>
            </a:r>
            <a:r>
              <a:rPr lang="en-US" sz="1800" dirty="0" smtClean="0"/>
              <a:t> </a:t>
            </a:r>
            <a:r>
              <a:rPr lang="en-US" sz="1800" dirty="0" err="1" smtClean="0"/>
              <a:t>tương</a:t>
            </a:r>
            <a:r>
              <a:rPr lang="en-US" sz="1800" dirty="0" smtClean="0"/>
              <a:t> </a:t>
            </a:r>
            <a:r>
              <a:rPr lang="en-US" sz="1800" dirty="0" err="1" smtClean="0"/>
              <a:t>tự</a:t>
            </a:r>
            <a:endParaRPr lang="en-US" sz="1800" dirty="0" smtClean="0"/>
          </a:p>
          <a:p>
            <a:pPr>
              <a:lnSpc>
                <a:spcPct val="150000"/>
              </a:lnSpc>
            </a:pPr>
            <a:r>
              <a:rPr lang="en-US" sz="1800" dirty="0" smtClean="0"/>
              <a:t>IV) </a:t>
            </a:r>
            <a:r>
              <a:rPr lang="mr-IN" sz="1800" dirty="0" smtClean="0"/>
              <a:t>–</a:t>
            </a:r>
            <a:r>
              <a:rPr lang="en-US" sz="1800" dirty="0" err="1" smtClean="0"/>
              <a:t>UseCase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Storm.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V) Demo </a:t>
            </a:r>
            <a:r>
              <a:rPr lang="en-US" sz="1800" dirty="0" err="1" smtClean="0"/>
              <a:t>hướng</a:t>
            </a:r>
            <a:r>
              <a:rPr lang="en-US" sz="1800" dirty="0" smtClean="0"/>
              <a:t> </a:t>
            </a:r>
            <a:r>
              <a:rPr lang="en-US" sz="1800" dirty="0" err="1" smtClean="0"/>
              <a:t>dẫn</a:t>
            </a:r>
            <a:r>
              <a:rPr lang="en-US" sz="1800" dirty="0" smtClean="0"/>
              <a:t> </a:t>
            </a:r>
            <a:r>
              <a:rPr lang="en-US" sz="1800" dirty="0" err="1" smtClean="0"/>
              <a:t>cài</a:t>
            </a:r>
            <a:r>
              <a:rPr lang="en-US" sz="1800" dirty="0" smtClean="0"/>
              <a:t> </a:t>
            </a:r>
            <a:r>
              <a:rPr lang="en-US" sz="1800" dirty="0" err="1" smtClean="0"/>
              <a:t>đặt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86835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710"/>
            <a:ext cx="5511300" cy="568961"/>
          </a:xfrm>
        </p:spPr>
        <p:txBody>
          <a:bodyPr/>
          <a:lstStyle/>
          <a:p>
            <a:r>
              <a:rPr lang="en-US" sz="2000" dirty="0" smtClean="0"/>
              <a:t>I) </a:t>
            </a:r>
            <a:r>
              <a:rPr lang="en-US" sz="2000" dirty="0" err="1" smtClean="0"/>
              <a:t>Khái</a:t>
            </a:r>
            <a:r>
              <a:rPr lang="en-US" sz="2000" dirty="0" smtClean="0"/>
              <a:t> </a:t>
            </a:r>
            <a:r>
              <a:rPr lang="en-US" sz="2000" dirty="0" err="1" smtClean="0"/>
              <a:t>niệm</a:t>
            </a:r>
            <a:r>
              <a:rPr lang="en-US" sz="2000" dirty="0" smtClean="0"/>
              <a:t> </a:t>
            </a:r>
            <a:r>
              <a:rPr lang="en-US" sz="2000" dirty="0" err="1" smtClean="0"/>
              <a:t>tổng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 smtClean="0"/>
              <a:t> </a:t>
            </a:r>
            <a:r>
              <a:rPr lang="en-US" sz="2000" dirty="0" err="1" smtClean="0"/>
              <a:t>về</a:t>
            </a:r>
            <a:r>
              <a:rPr lang="en-US" sz="2000" dirty="0" smtClean="0"/>
              <a:t> Storm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66671"/>
            <a:ext cx="5369442" cy="2637900"/>
          </a:xfrm>
        </p:spPr>
        <p:txBody>
          <a:bodyPr/>
          <a:lstStyle/>
          <a:p>
            <a:pPr marL="285750" indent="-285750">
              <a:buFont typeface="Wingdings" charset="2"/>
              <a:buChar char="§"/>
            </a:pPr>
            <a:r>
              <a:rPr lang="en-US" dirty="0"/>
              <a:t>Apache Storm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 smtClean="0"/>
              <a:t>.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/>
              <a:t>Storm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chịu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.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smtClean="0"/>
              <a:t>: java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Clojure</a:t>
            </a:r>
            <a:endParaRPr lang="en-US" dirty="0" smtClean="0"/>
          </a:p>
          <a:p>
            <a:pPr marL="285750" indent="-285750">
              <a:buFont typeface="Wingdings" charset="2"/>
              <a:buChar char="§"/>
            </a:pP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: </a:t>
            </a:r>
            <a:r>
              <a:rPr lang="en-US" dirty="0" err="1" smtClean="0"/>
              <a:t>Tháng</a:t>
            </a:r>
            <a:r>
              <a:rPr lang="en-US" dirty="0" smtClean="0"/>
              <a:t> 9 /2011. </a:t>
            </a:r>
            <a:endParaRPr lang="en-US" dirty="0" smtClean="0"/>
          </a:p>
          <a:p>
            <a:pPr marL="285750" indent="-285750">
              <a:buFont typeface="Wingdings" charset="2"/>
              <a:buChar char="§"/>
            </a:pP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smtClean="0"/>
              <a:t> : 1.0.5. </a:t>
            </a:r>
            <a:endParaRPr lang="en-US" dirty="0" smtClean="0"/>
          </a:p>
          <a:p>
            <a:pPr marL="285750" indent="-285750">
              <a:buFont typeface="Wingdings" charset="2"/>
              <a:buChar char="§"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998" y="3396531"/>
            <a:ext cx="2703328" cy="117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63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6446"/>
            <a:ext cx="5511300" cy="611491"/>
          </a:xfrm>
        </p:spPr>
        <p:txBody>
          <a:bodyPr/>
          <a:lstStyle/>
          <a:p>
            <a:r>
              <a:rPr lang="en-US" sz="2000" dirty="0" smtClean="0"/>
              <a:t>II)</a:t>
            </a:r>
            <a:r>
              <a:rPr lang="en-US" sz="2000" dirty="0" err="1" smtClean="0"/>
              <a:t>Kiến</a:t>
            </a:r>
            <a:r>
              <a:rPr lang="en-US" sz="2000" dirty="0" smtClean="0"/>
              <a:t> </a:t>
            </a:r>
            <a:r>
              <a:rPr lang="en-US" sz="2000" dirty="0" err="1" smtClean="0"/>
              <a:t>trúc</a:t>
            </a:r>
            <a:r>
              <a:rPr lang="en-US" sz="2000" dirty="0" smtClean="0"/>
              <a:t> </a:t>
            </a:r>
            <a:r>
              <a:rPr lang="mr-IN" sz="2000" dirty="0" smtClean="0"/>
              <a:t>–</a:t>
            </a:r>
            <a:r>
              <a:rPr lang="en-US" sz="2000" dirty="0" smtClean="0"/>
              <a:t> </a:t>
            </a:r>
            <a:r>
              <a:rPr lang="en-US" sz="2000" dirty="0" err="1" smtClean="0"/>
              <a:t>Cơ</a:t>
            </a:r>
            <a:r>
              <a:rPr lang="en-US" sz="2000" dirty="0" smtClean="0"/>
              <a:t> </a:t>
            </a:r>
            <a:r>
              <a:rPr lang="en-US" sz="2000" dirty="0" err="1" smtClean="0"/>
              <a:t>chế</a:t>
            </a:r>
            <a:r>
              <a:rPr lang="en-US" sz="2000" dirty="0" smtClean="0"/>
              <a:t> </a:t>
            </a:r>
            <a:r>
              <a:rPr lang="en-US" sz="2000" dirty="0" err="1" smtClean="0"/>
              <a:t>hoạt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 flipV="1">
            <a:off x="127591" y="1084520"/>
            <a:ext cx="9718158" cy="935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597133"/>
              </p:ext>
            </p:extLst>
          </p:nvPr>
        </p:nvGraphicFramePr>
        <p:xfrm>
          <a:off x="808074" y="2711302"/>
          <a:ext cx="5284382" cy="2432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r:id="rId3" imgW="6523810" imgH="3257143" progId="StaticDib">
                  <p:embed/>
                </p:oleObj>
              </mc:Choice>
              <mc:Fallback>
                <p:oleObj r:id="rId3" imgW="6523810" imgH="3257143" progId="StaticDib">
                  <p:embed/>
                  <p:pic>
                    <p:nvPicPr>
                      <p:cNvPr id="0" name="rectole000000000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074" y="2711302"/>
                        <a:ext cx="5284382" cy="243219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57206" y="887937"/>
            <a:ext cx="58372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Storm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 master node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Nimbus </a:t>
            </a:r>
            <a:r>
              <a:rPr lang="en-US" dirty="0" err="1"/>
              <a:t>và</a:t>
            </a:r>
            <a:r>
              <a:rPr lang="en-US" dirty="0"/>
              <a:t> worker node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Supervisor</a:t>
            </a:r>
            <a:r>
              <a:rPr lang="en-US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Nimbus </a:t>
            </a:r>
            <a:r>
              <a:rPr lang="en-US" dirty="0" err="1"/>
              <a:t>chịu</a:t>
            </a:r>
            <a:r>
              <a:rPr lang="en-US" dirty="0"/>
              <a:t> </a:t>
            </a:r>
            <a:r>
              <a:rPr lang="en-US" dirty="0" err="1"/>
              <a:t>trách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cluster,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giám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thất</a:t>
            </a:r>
            <a:r>
              <a:rPr lang="en-US" dirty="0"/>
              <a:t> </a:t>
            </a:r>
            <a:r>
              <a:rPr lang="en-US" dirty="0" err="1"/>
              <a:t>bại</a:t>
            </a:r>
            <a:r>
              <a:rPr lang="en-US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Supervisor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Nimbus; Storm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Zookeeper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/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node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306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756" y="-86419"/>
            <a:ext cx="5511300" cy="607415"/>
          </a:xfrm>
        </p:spPr>
        <p:txBody>
          <a:bodyPr/>
          <a:lstStyle/>
          <a:p>
            <a:r>
              <a:rPr lang="en-US" sz="2000" dirty="0" err="1" smtClean="0"/>
              <a:t>Cơ</a:t>
            </a:r>
            <a:r>
              <a:rPr lang="en-US" sz="2000" dirty="0" smtClean="0"/>
              <a:t> </a:t>
            </a:r>
            <a:r>
              <a:rPr lang="en-US" sz="2000" dirty="0" err="1" smtClean="0"/>
              <a:t>chế</a:t>
            </a:r>
            <a:r>
              <a:rPr lang="en-US" sz="2000" dirty="0" smtClean="0"/>
              <a:t> </a:t>
            </a:r>
            <a:r>
              <a:rPr lang="en-US" sz="2000" dirty="0" err="1" smtClean="0"/>
              <a:t>hoạt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756" y="520996"/>
            <a:ext cx="6011900" cy="44335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Storm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thật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dirty="0" err="1"/>
              <a:t>Các</a:t>
            </a:r>
            <a:r>
              <a:rPr lang="en-US" dirty="0"/>
              <a:t> node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(method)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node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(flow)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/>
              <a:t>node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song song 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thất</a:t>
            </a:r>
            <a:r>
              <a:rPr lang="en-US" dirty="0"/>
              <a:t> </a:t>
            </a:r>
            <a:r>
              <a:rPr lang="en-US" dirty="0" err="1"/>
              <a:t>bại</a:t>
            </a:r>
            <a:r>
              <a:rPr lang="en-US" dirty="0"/>
              <a:t>, Storm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khộng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3768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242" y="287332"/>
            <a:ext cx="5975498" cy="2637900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Courier New" charset="0"/>
              <a:buChar char="o"/>
            </a:pP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cốt</a:t>
            </a:r>
            <a:r>
              <a:rPr lang="en-US" dirty="0"/>
              <a:t> </a:t>
            </a:r>
            <a:r>
              <a:rPr lang="en-US" dirty="0" err="1"/>
              <a:t>lõi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Storm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Stream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Courier New" charset="0"/>
              <a:buChar char="o"/>
            </a:pPr>
            <a:r>
              <a:rPr lang="en-US" dirty="0" smtClean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Stream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(tuples of data). </a:t>
            </a:r>
            <a:r>
              <a:rPr lang="en-US" dirty="0" smtClean="0"/>
              <a:t>Storm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Bolt </a:t>
            </a:r>
            <a:r>
              <a:rPr lang="en-US" dirty="0" err="1"/>
              <a:t>và</a:t>
            </a:r>
            <a:r>
              <a:rPr lang="en-US" dirty="0"/>
              <a:t> Spout.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37953" y="2147777"/>
            <a:ext cx="1054395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2573837"/>
              </p:ext>
            </p:extLst>
          </p:nvPr>
        </p:nvGraphicFramePr>
        <p:xfrm>
          <a:off x="637954" y="2147777"/>
          <a:ext cx="6326372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r:id="rId3" imgW="6809524" imgH="1657143" progId="StaticDib">
                  <p:embed/>
                </p:oleObj>
              </mc:Choice>
              <mc:Fallback>
                <p:oleObj r:id="rId3" imgW="6809524" imgH="1657143" progId="StaticDib">
                  <p:embed/>
                  <p:pic>
                    <p:nvPicPr>
                      <p:cNvPr id="0" name="rectole000000000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954" y="2147777"/>
                        <a:ext cx="6326372" cy="2286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549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8976" y="383025"/>
            <a:ext cx="5975497" cy="2637900"/>
          </a:xfrm>
        </p:spPr>
        <p:txBody>
          <a:bodyPr/>
          <a:lstStyle/>
          <a:p>
            <a:pPr marL="285750" lvl="0" indent="-285750">
              <a:lnSpc>
                <a:spcPct val="150000"/>
              </a:lnSpc>
              <a:buClrTx/>
              <a:buSzTx/>
              <a:buFont typeface="Arial" charset="0"/>
              <a:buChar char="•"/>
            </a:pPr>
            <a:r>
              <a:rPr lang="en-US" dirty="0" smtClean="0"/>
              <a:t>Spout: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/>
              <a:t>spout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Storm. </a:t>
            </a:r>
            <a:endParaRPr lang="en-US" dirty="0" smtClean="0"/>
          </a:p>
          <a:p>
            <a:pPr marL="285750" lvl="0" indent="-285750">
              <a:lnSpc>
                <a:spcPct val="150000"/>
              </a:lnSpc>
              <a:buClrTx/>
              <a:buSzTx/>
              <a:buFont typeface="Arial" charset="0"/>
              <a:buChar char="•"/>
            </a:pPr>
            <a:r>
              <a:rPr lang="en-US" dirty="0" smtClean="0"/>
              <a:t>Bolt: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/>
              <a:t>bolt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spout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;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ban </a:t>
            </a:r>
            <a:r>
              <a:rPr lang="en-US" dirty="0" err="1"/>
              <a:t>đầu</a:t>
            </a:r>
            <a:r>
              <a:rPr lang="en-US" dirty="0"/>
              <a:t>.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bolt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bolt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 flipV="1">
            <a:off x="542259" y="3020924"/>
            <a:ext cx="100477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4133039"/>
              </p:ext>
            </p:extLst>
          </p:nvPr>
        </p:nvGraphicFramePr>
        <p:xfrm>
          <a:off x="542259" y="2923953"/>
          <a:ext cx="6028662" cy="2021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r:id="rId3" imgW="6838095" imgH="3285714" progId="StaticDib">
                  <p:embed/>
                </p:oleObj>
              </mc:Choice>
              <mc:Fallback>
                <p:oleObj r:id="rId3" imgW="6838095" imgH="3285714" progId="StaticDib">
                  <p:embed/>
                  <p:pic>
                    <p:nvPicPr>
                      <p:cNvPr id="0" name="rectole000000000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59" y="2923953"/>
                        <a:ext cx="6028662" cy="202146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2945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874" y="340495"/>
            <a:ext cx="5667153" cy="391252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Storm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ba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an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dirty="0"/>
              <a:t>- At-most-once processing</a:t>
            </a:r>
          </a:p>
          <a:p>
            <a:pPr>
              <a:lnSpc>
                <a:spcPct val="150000"/>
              </a:lnSpc>
            </a:pPr>
            <a:r>
              <a:rPr lang="en-US" dirty="0"/>
              <a:t>- At-least-once processing</a:t>
            </a:r>
          </a:p>
          <a:p>
            <a:pPr>
              <a:lnSpc>
                <a:spcPct val="150000"/>
              </a:lnSpc>
            </a:pPr>
            <a:r>
              <a:rPr lang="en-US" dirty="0"/>
              <a:t>- Exactly-once processing: </a:t>
            </a:r>
          </a:p>
          <a:p>
            <a:pPr>
              <a:lnSpc>
                <a:spcPct val="150000"/>
              </a:lnSpc>
            </a:pPr>
            <a:r>
              <a:rPr lang="en-US" dirty="0"/>
              <a:t>Storm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 smtClean="0"/>
              <a:t>thống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05624990"/>
      </p:ext>
    </p:extLst>
  </p:cSld>
  <p:clrMapOvr>
    <a:masterClrMapping/>
  </p:clrMapOvr>
</p:sld>
</file>

<file path=ppt/theme/theme1.xml><?xml version="1.0" encoding="utf-8"?>
<a:theme xmlns:a="http://schemas.openxmlformats.org/drawingml/2006/main" name="Eglamou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1407</TotalTime>
  <Words>1252</Words>
  <Application>Microsoft Macintosh PowerPoint</Application>
  <PresentationFormat>On-screen Show (16:9)</PresentationFormat>
  <Paragraphs>169</Paragraphs>
  <Slides>25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Calibri</vt:lpstr>
      <vt:lpstr>Courier New</vt:lpstr>
      <vt:lpstr>Times New Roman</vt:lpstr>
      <vt:lpstr>Wingdings</vt:lpstr>
      <vt:lpstr>Arial</vt:lpstr>
      <vt:lpstr>Lato Hairline</vt:lpstr>
      <vt:lpstr>Lato Light</vt:lpstr>
      <vt:lpstr>Eglamour template</vt:lpstr>
      <vt:lpstr>StaticDib</vt:lpstr>
      <vt:lpstr>Romano Apache Storm </vt:lpstr>
      <vt:lpstr>Thành viên </vt:lpstr>
      <vt:lpstr>Nội dung</vt:lpstr>
      <vt:lpstr>I) Khái niệm tổng quan về Storm</vt:lpstr>
      <vt:lpstr>II)Kiến trúc – Cơ chế hoạt động</vt:lpstr>
      <vt:lpstr>Cơ chế hoạt động</vt:lpstr>
      <vt:lpstr>PowerPoint Presentation</vt:lpstr>
      <vt:lpstr>PowerPoint Presentation</vt:lpstr>
      <vt:lpstr>PowerPoint Presentation</vt:lpstr>
      <vt:lpstr>III) So sánh các công cụ tương tự</vt:lpstr>
      <vt:lpstr>PowerPoint Presentation</vt:lpstr>
      <vt:lpstr>PowerPoint Presentation</vt:lpstr>
      <vt:lpstr>IV) Các usecase sử dụng</vt:lpstr>
      <vt:lpstr> Hướng dẫn cài đặt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Microsoft Office User</cp:lastModifiedBy>
  <cp:revision>35</cp:revision>
  <dcterms:modified xsi:type="dcterms:W3CDTF">2017-12-14T15:45:00Z</dcterms:modified>
</cp:coreProperties>
</file>