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jpg" ContentType="image/jpe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96" r:id="rId4"/>
    <p:sldId id="297" r:id="rId5"/>
    <p:sldId id="298" r:id="rId6"/>
    <p:sldId id="303" r:id="rId7"/>
    <p:sldId id="299" r:id="rId8"/>
    <p:sldId id="300" r:id="rId9"/>
    <p:sldId id="301" r:id="rId10"/>
    <p:sldId id="302" r:id="rId11"/>
    <p:sldId id="304" r:id="rId12"/>
    <p:sldId id="305" r:id="rId13"/>
    <p:sldId id="306" r:id="rId14"/>
    <p:sldId id="259" r:id="rId15"/>
    <p:sldId id="291" r:id="rId16"/>
    <p:sldId id="292" r:id="rId17"/>
    <p:sldId id="293" r:id="rId18"/>
    <p:sldId id="294" r:id="rId19"/>
    <p:sldId id="284" r:id="rId20"/>
    <p:sldId id="285" r:id="rId21"/>
    <p:sldId id="286" r:id="rId22"/>
    <p:sldId id="287" r:id="rId23"/>
    <p:sldId id="288" r:id="rId24"/>
    <p:sldId id="289" r:id="rId25"/>
    <p:sldId id="29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95C29C-7088-4333-9D07-C0F9736DBFED}">
  <a:tblStyle styleId="{4995C29C-7088-4333-9D07-C0F9736DBF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0"/>
  </p:normalViewPr>
  <p:slideViewPr>
    <p:cSldViewPr snapToGrid="0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5" name="Shape 55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0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208125" y="2902688"/>
            <a:ext cx="5250300" cy="154433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dirty="0" smtClean="0"/>
              <a:t>Romano</a:t>
            </a:r>
            <a:br>
              <a:rPr lang="vi-VN" dirty="0" smtClean="0"/>
            </a:br>
            <a:r>
              <a:rPr lang="vi-VN" dirty="0" smtClean="0"/>
              <a:t>Apache Storm 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242"/>
            <a:ext cx="5511300" cy="547696"/>
          </a:xfrm>
        </p:spPr>
        <p:txBody>
          <a:bodyPr/>
          <a:lstStyle/>
          <a:p>
            <a:r>
              <a:rPr lang="en-US" sz="2000" dirty="0" smtClean="0"/>
              <a:t>III) 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5" y="3864440"/>
            <a:ext cx="1219200" cy="62219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286717"/>
              </p:ext>
            </p:extLst>
          </p:nvPr>
        </p:nvGraphicFramePr>
        <p:xfrm>
          <a:off x="457200" y="1179839"/>
          <a:ext cx="5511799" cy="2392700"/>
        </p:xfrm>
        <a:graphic>
          <a:graphicData uri="http://schemas.openxmlformats.org/drawingml/2006/table">
            <a:tbl>
              <a:tblPr firstRow="1" firstCol="1" bandRow="1">
                <a:tableStyleId>{4995C29C-7088-4333-9D07-C0F9736DBFED}</a:tableStyleId>
              </a:tblPr>
              <a:tblGrid>
                <a:gridCol w="1751504"/>
                <a:gridCol w="1863743"/>
                <a:gridCol w="1896552"/>
              </a:tblGrid>
              <a:tr h="2175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Azure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Apache Storm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</a:tr>
              <a:tr h="652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Input data source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Azure Event Hubs và Azure Blob storage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Sử dụng nhiều nguồn dữ liệu tùy theo custom code, kể cả Azure Hub và Blob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</a:tr>
              <a:tr h="4350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Input data formats 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Avro, Json, CSV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Implement bất cứ định dạng file nào tùy theo code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</a:tr>
              <a:tr h="8700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Output data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Hỗ trợ đa dạng nhiều dạng output, ưu tiên các dạng Azure cung cấp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Hỗ trợ nhiều kiểu output, mỗi output có hỗ trợ custom logic, user có thể tạo mới 1 connector bằng code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</a:tr>
              <a:tr h="2175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Data-encoding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UTF8</a:t>
                      </a:r>
                      <a:endParaRPr lang="en-US" sz="10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 err="1">
                          <a:effectLst/>
                        </a:rPr>
                        <a:t>Đa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dạng</a:t>
                      </a:r>
                      <a:endParaRPr lang="en-US" sz="1000" dirty="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3" marR="62163" marT="0" marB="0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60" y="3559307"/>
            <a:ext cx="1952367" cy="140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6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7866"/>
              </p:ext>
            </p:extLst>
          </p:nvPr>
        </p:nvGraphicFramePr>
        <p:xfrm>
          <a:off x="672451" y="589483"/>
          <a:ext cx="5451902" cy="3589111"/>
        </p:xfrm>
        <a:graphic>
          <a:graphicData uri="http://schemas.openxmlformats.org/drawingml/2006/table">
            <a:tbl>
              <a:tblPr firstRow="1" firstCol="1" bandRow="1">
                <a:tableStyleId>{4995C29C-7088-4333-9D07-C0F9736DBFED}</a:tableStyleId>
              </a:tblPr>
              <a:tblGrid>
                <a:gridCol w="1694895"/>
                <a:gridCol w="1912948"/>
                <a:gridCol w="1844059"/>
              </a:tblGrid>
              <a:tr h="1953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Google Dataflow</a:t>
                      </a:r>
                      <a:endParaRPr lang="en-US" sz="800" dirty="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Apache Storm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</a:tr>
              <a:tr h="3907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Hỗ trợ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Hỗ trợ batch và streaming compution trên Window API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Không hỗ trợ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</a:tr>
              <a:tr h="202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Api định nghĩa Topology(các bộ phận cấu thành)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Bắt chước FlumeJava, vận dụng các bộ dữ liệu logic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Xây dựng bộ dữ liệu thật sử dụng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Parallel operation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Vì sử dụng flumeJava, Dataflow có các chức năng tương tự query trong database, hỗ trợ batch và streaming rất tốt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Xây dựng computing network trên nền sprout và bolt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Không có khái niệm rõ ràng về logic dataset, hay parallel operation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</a:tr>
              <a:tr h="1953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Nhất quán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</a:tr>
              <a:tr h="7815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implement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Ít rắc rối, không phải set up cluster, monitoring system, chỉ đơn giản là submit pi, peline lên cloud API, rùi gọi thực thi</a:t>
                      </a:r>
                      <a:endParaRPr lang="en-US" sz="80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dirty="0" err="1">
                          <a:effectLst/>
                        </a:rPr>
                        <a:t>Thủ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công</a:t>
                      </a:r>
                      <a:endParaRPr lang="en-US" sz="800" dirty="0"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1552" marR="5155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788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82675"/>
              </p:ext>
            </p:extLst>
          </p:nvPr>
        </p:nvGraphicFramePr>
        <p:xfrm>
          <a:off x="570851" y="458455"/>
          <a:ext cx="5883112" cy="3603180"/>
        </p:xfrm>
        <a:graphic>
          <a:graphicData uri="http://schemas.openxmlformats.org/drawingml/2006/table">
            <a:tbl>
              <a:tblPr firstRow="1" firstCol="1" bandRow="1">
                <a:tableStyleId>{4995C29C-7088-4333-9D07-C0F9736DBFED}</a:tableStyleId>
              </a:tblPr>
              <a:tblGrid>
                <a:gridCol w="2941556"/>
                <a:gridCol w="2941556"/>
              </a:tblGrid>
              <a:tr h="211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Storm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Hadoop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211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Xử lý phân luồng thời gian thực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Xử lý hàng loạt 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211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Phi trạng thái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Có trạng thái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847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Kiến trúc Master-Slave dựa trên sự kết hợp với Zookeeper. Thành phần master node gọi là nimbus và các slave node gọi là supervisor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Kiến trúc Master-Slave có thể/không dựa trên sự kết hợp với Zookeeper. Thành phần master node gọi là job tracker và các slave node gọi là task tracker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6358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Xử lý phân luồng của Storm có thể truy cập đến 10000 thông điệp/giây trong các cluster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Hadoop Distributed File System (HDFS) sử dụng MapReduce để xữ lý khối lượng lớn dữ liệu mất vài phút hay vài giờ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6358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Cấu trúc liên kết của Storm chỉ dừng khi bị tắt bởi người dùng hay gặp sự cố bất ngờ không thể khắc phục được.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Các công việc Mapreduce được thực hiện một cách tuần tự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  <a:tr h="211952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Cả 2 đều phân luồng và có khả năng chịu lỗi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58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Nếu nimbus/supervisor chết, sau khi khởi động lại sẽ tiếp tục từ chỗ dừng trước đó, do đó không có gì bị ảnh hưởng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Nếu</a:t>
                      </a:r>
                      <a:r>
                        <a:rPr lang="en-US" sz="900" dirty="0">
                          <a:effectLst/>
                        </a:rPr>
                        <a:t> job tracker </a:t>
                      </a:r>
                      <a:r>
                        <a:rPr lang="en-US" sz="900" dirty="0" err="1">
                          <a:effectLst/>
                        </a:rPr>
                        <a:t>chết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thì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các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công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việc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đang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thực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hiện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đều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bị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mất</a:t>
                      </a:r>
                      <a:endParaRPr lang="en-US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8584" marR="58584" marT="0" marB="0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37" y="4061635"/>
            <a:ext cx="1419447" cy="1087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44" y="4258884"/>
            <a:ext cx="1723242" cy="6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242"/>
            <a:ext cx="4912242" cy="542514"/>
          </a:xfrm>
        </p:spPr>
        <p:txBody>
          <a:bodyPr/>
          <a:lstStyle/>
          <a:p>
            <a:r>
              <a:rPr lang="en-US" sz="2000" dirty="0" smtClean="0"/>
              <a:t>IV)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usecase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09" y="882756"/>
            <a:ext cx="2024321" cy="1647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09" y="2789535"/>
            <a:ext cx="21336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66" y="1025802"/>
            <a:ext cx="1350336" cy="13503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9" y="3112089"/>
            <a:ext cx="3413051" cy="142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3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1155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Hướng dẫn cài đặt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73426"/>
            <a:ext cx="4104274" cy="23768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3" y="4098583"/>
            <a:ext cx="8960122" cy="6179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69558" y="246162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B1: tải </a:t>
            </a:r>
            <a:r>
              <a:rPr lang="en-US" sz="1600" b="1" dirty="0" smtClean="0"/>
              <a:t>zookeeper</a:t>
            </a:r>
            <a:endParaRPr lang="en-US" sz="1600" b="1" dirty="0"/>
          </a:p>
        </p:txBody>
      </p:sp>
      <p:sp>
        <p:nvSpPr>
          <p:cNvPr id="13" name="Rectangle 12"/>
          <p:cNvSpPr/>
          <p:nvPr/>
        </p:nvSpPr>
        <p:spPr>
          <a:xfrm>
            <a:off x="145472" y="2694334"/>
            <a:ext cx="63488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B2: đi đến thư mục </a:t>
            </a:r>
            <a:r>
              <a:rPr lang="en-US" sz="1600" b="1" dirty="0"/>
              <a:t>/opt</a:t>
            </a:r>
            <a:r>
              <a:rPr lang="en-US" sz="1600" dirty="0"/>
              <a:t> bằng lệnh </a:t>
            </a:r>
            <a:r>
              <a:rPr lang="en-US" sz="1600" b="1" dirty="0"/>
              <a:t>cd /opt</a:t>
            </a:r>
          </a:p>
          <a:p>
            <a:r>
              <a:rPr lang="en-US" sz="1600" dirty="0"/>
              <a:t>B3: extract file tar.gz bằng lệnh:</a:t>
            </a:r>
          </a:p>
          <a:p>
            <a:r>
              <a:rPr lang="en-US" sz="1600" b="1" dirty="0"/>
              <a:t>	sudo tar xvf /Đường/Dẫn/Đến/File/apache-storm-    	vừa-mới-tải.tar.gz</a:t>
            </a:r>
          </a:p>
        </p:txBody>
      </p:sp>
    </p:spTree>
    <p:extLst>
      <p:ext uri="{BB962C8B-B14F-4D97-AF65-F5344CB8AC3E}">
        <p14:creationId xmlns:p14="http://schemas.microsoft.com/office/powerpoint/2010/main" val="196134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84" y="125972"/>
            <a:ext cx="3074061" cy="23158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6488" y="332510"/>
            <a:ext cx="4089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Sau khi </a:t>
            </a:r>
            <a:r>
              <a:rPr lang="en-US" sz="1600" b="1" dirty="0" smtClean="0"/>
              <a:t>extract</a:t>
            </a:r>
            <a:r>
              <a:rPr lang="en-US" sz="1600" dirty="0" smtClean="0"/>
              <a:t> sẽ được thư mục như vậy: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06487" y="2610430"/>
            <a:ext cx="6468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B4: Đi vào thư mục mới extract và tạo thư mục data bằng 2 lệnh:</a:t>
            </a:r>
          </a:p>
          <a:p>
            <a:r>
              <a:rPr lang="en-US" sz="1600" b="1" dirty="0"/>
              <a:t>	1. cd </a:t>
            </a:r>
            <a:r>
              <a:rPr lang="en-US" sz="1600" b="1" dirty="0" smtClean="0"/>
              <a:t>zookeeper-thư-mục-được-extract</a:t>
            </a:r>
            <a:endParaRPr lang="en-US" sz="1600" b="1" dirty="0"/>
          </a:p>
          <a:p>
            <a:r>
              <a:rPr lang="en-US" sz="1600" b="1" dirty="0"/>
              <a:t>	2. sudo mkdir data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87" y="3562384"/>
            <a:ext cx="8624183" cy="81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18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7" y="871346"/>
            <a:ext cx="8150407" cy="5989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7037" y="23195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B5: Tạo file </a:t>
            </a:r>
            <a:r>
              <a:rPr lang="en-US" sz="1600" b="1" dirty="0" smtClean="0"/>
              <a:t>zoo.cfg</a:t>
            </a:r>
            <a:r>
              <a:rPr lang="en-US" sz="1600" dirty="0" smtClean="0"/>
              <a:t> </a:t>
            </a:r>
            <a:r>
              <a:rPr lang="en-US" sz="1600" dirty="0"/>
              <a:t>bằng dòng lệnh:</a:t>
            </a:r>
          </a:p>
          <a:p>
            <a:r>
              <a:rPr lang="en-US" sz="1600" b="1" dirty="0"/>
              <a:t>	sudo vi </a:t>
            </a:r>
            <a:r>
              <a:rPr lang="en-US" sz="1600" b="1" dirty="0" smtClean="0"/>
              <a:t>conf/zoo.cfg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7037" y="1607824"/>
            <a:ext cx="3812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B6: Nhập nội dung file sau đó lưu lại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07" y="2410232"/>
            <a:ext cx="4595060" cy="16444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6198" y="2410232"/>
            <a:ext cx="41040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tickTime=2000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dataDir=/opt/thư-mục-được-extract/data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clientPort=2181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initLimit=5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syncLimit=2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7112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4" y="985374"/>
            <a:ext cx="8123581" cy="11413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4" y="3146013"/>
            <a:ext cx="8077800" cy="15276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9154" y="374073"/>
            <a:ext cx="3642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B7: Start zookeeper server bằng lệnh </a:t>
            </a:r>
          </a:p>
          <a:p>
            <a:r>
              <a:rPr lang="en-US" sz="1600" b="1" dirty="0" smtClean="0"/>
              <a:t>	bin/zkServer.sh start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4627" y="2343971"/>
            <a:ext cx="2375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600" dirty="0" smtClean="0"/>
              <a:t>B8: Start CLI bằng lệnh </a:t>
            </a:r>
          </a:p>
          <a:p>
            <a:pPr lvl="1"/>
            <a:r>
              <a:rPr lang="en-US" sz="1600" dirty="0"/>
              <a:t>	</a:t>
            </a:r>
            <a:r>
              <a:rPr lang="en-US" sz="1600" b="1" dirty="0" smtClean="0"/>
              <a:t>bin/zkCLI.sh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80321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62" y="135485"/>
            <a:ext cx="3753074" cy="2125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0" y="3828144"/>
            <a:ext cx="8675129" cy="671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987" y="509155"/>
            <a:ext cx="3834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B1: tải </a:t>
            </a:r>
            <a:r>
              <a:rPr lang="en-US" sz="1600" b="1" dirty="0" smtClean="0"/>
              <a:t>apache-storm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8987" y="2688400"/>
            <a:ext cx="6196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B2: đi đến thư mục </a:t>
            </a:r>
            <a:r>
              <a:rPr lang="en-US" sz="1600" b="1" dirty="0" smtClean="0"/>
              <a:t>/opt</a:t>
            </a:r>
            <a:r>
              <a:rPr lang="en-US" sz="1600" dirty="0" smtClean="0"/>
              <a:t> bằng lệnh </a:t>
            </a:r>
            <a:r>
              <a:rPr lang="en-US" sz="1600" b="1" dirty="0" smtClean="0"/>
              <a:t>cd /opt</a:t>
            </a:r>
          </a:p>
          <a:p>
            <a:r>
              <a:rPr lang="en-US" sz="1600" dirty="0" smtClean="0"/>
              <a:t>B3: extract file tar.gz bằng lệnh:</a:t>
            </a:r>
          </a:p>
          <a:p>
            <a:r>
              <a:rPr lang="en-US" sz="1600" b="1" dirty="0" smtClean="0"/>
              <a:t>	sudo tar xvf /Đường/Dẫn/Đến/File/apache-storm-    	vừa-mới-tải.tar.gz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181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-VN" dirty="0" smtClean="0"/>
              <a:t>Thành viên 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4763386" cy="26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-VN" sz="1800" b="1" dirty="0" smtClean="0"/>
              <a:t>1412274- Nguyễn Hoàng Kim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-VN" sz="1800" b="1" dirty="0" smtClean="0"/>
              <a:t>1412278- Phan Khánh Lâm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-VN" sz="1800" b="1" dirty="0" smtClean="0"/>
              <a:t>1412414-Dương Minh Toàn.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-VN" sz="1800" b="1" dirty="0" smtClean="0"/>
              <a:t>1412557- Phạm Đức Toàn.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-VN" sz="1800" b="1" dirty="0" smtClean="0"/>
              <a:t>1412604-Lữ Hoàng Phi Tuấn.</a:t>
            </a:r>
            <a:endParaRPr lang="en" sz="1800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069" y="108986"/>
            <a:ext cx="3542585" cy="14380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88" y="3231572"/>
            <a:ext cx="8100226" cy="8104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6488" y="384464"/>
            <a:ext cx="4089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Sau khi </a:t>
            </a:r>
            <a:r>
              <a:rPr lang="en-US" sz="1600" b="1" dirty="0" smtClean="0"/>
              <a:t>extract</a:t>
            </a:r>
            <a:r>
              <a:rPr lang="en-US" sz="1600" dirty="0" smtClean="0"/>
              <a:t> sẽ được thư mục như vậy: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5961" y="2184485"/>
            <a:ext cx="6042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B4: Đi vào thư mục mới extract và tạo thư mục data bằng 2 lệnh:</a:t>
            </a:r>
          </a:p>
          <a:p>
            <a:r>
              <a:rPr lang="en-US" sz="1600" b="1" dirty="0" smtClean="0"/>
              <a:t>	1. cd apache-storm-thư-mục-được-extract</a:t>
            </a:r>
          </a:p>
          <a:p>
            <a:r>
              <a:rPr lang="en-US" sz="1600" b="1" dirty="0" smtClean="0"/>
              <a:t>	2. sudo mkdir data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694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9" y="946009"/>
            <a:ext cx="8167699" cy="4533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64475"/>
            <a:ext cx="5596056" cy="22246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2119" y="216155"/>
            <a:ext cx="381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B5: Tạo file storm.yaml bằng dòng lệnh:</a:t>
            </a:r>
          </a:p>
          <a:p>
            <a:r>
              <a:rPr lang="en-US" sz="1600" b="1" dirty="0" smtClean="0"/>
              <a:t>	sudo vi conf/storm.yaml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119" y="1544455"/>
            <a:ext cx="3812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B6: Nhập nội dung file sau đó lưu lại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270" y="1883009"/>
            <a:ext cx="320873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</a:t>
            </a:r>
            <a:r>
              <a:rPr lang="en-US" sz="1600" b="1" dirty="0" smtClean="0"/>
              <a:t>torm.zookeeper.servers: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- “localhost”</a:t>
            </a:r>
          </a:p>
          <a:p>
            <a:endParaRPr lang="en-US" sz="1600" b="1" dirty="0" smtClean="0"/>
          </a:p>
          <a:p>
            <a:r>
              <a:rPr lang="en-US" sz="1600" b="1" dirty="0"/>
              <a:t>s</a:t>
            </a:r>
            <a:r>
              <a:rPr lang="en-US" sz="1600" b="1" dirty="0" smtClean="0"/>
              <a:t>torm.local.dir: “opt/thư-mục-được-extract/data</a:t>
            </a:r>
          </a:p>
          <a:p>
            <a:endParaRPr lang="en-US" sz="1600" b="1" dirty="0" smtClean="0"/>
          </a:p>
          <a:p>
            <a:r>
              <a:rPr lang="en-US" sz="1600" b="1" dirty="0"/>
              <a:t>n</a:t>
            </a:r>
            <a:r>
              <a:rPr lang="en-US" sz="1600" b="1" dirty="0" smtClean="0"/>
              <a:t>imbus.host: “localhost”</a:t>
            </a:r>
          </a:p>
          <a:p>
            <a:endParaRPr lang="en-US" sz="1600" b="1" dirty="0" smtClean="0"/>
          </a:p>
          <a:p>
            <a:r>
              <a:rPr lang="en-US" sz="1600" b="1" dirty="0"/>
              <a:t>s</a:t>
            </a:r>
            <a:r>
              <a:rPr lang="en-US" sz="1600" b="1" dirty="0" smtClean="0"/>
              <a:t>upervisor.slots.ports: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- 6700</a:t>
            </a:r>
          </a:p>
          <a:p>
            <a:r>
              <a:rPr lang="en-US" sz="1600" b="1" dirty="0"/>
              <a:t> - </a:t>
            </a:r>
            <a:r>
              <a:rPr lang="en-US" sz="1600" b="1" dirty="0" smtClean="0"/>
              <a:t>6701</a:t>
            </a:r>
            <a:endParaRPr lang="en-US" sz="1600" b="1" dirty="0"/>
          </a:p>
          <a:p>
            <a:r>
              <a:rPr lang="en-US" sz="1600" b="1" dirty="0"/>
              <a:t> - </a:t>
            </a:r>
            <a:r>
              <a:rPr lang="en-US" sz="1600" b="1" dirty="0" smtClean="0"/>
              <a:t>6702</a:t>
            </a:r>
          </a:p>
          <a:p>
            <a:r>
              <a:rPr lang="en-US" sz="1600" b="1" dirty="0"/>
              <a:t> - </a:t>
            </a:r>
            <a:r>
              <a:rPr lang="en-US" sz="1600" b="1" dirty="0" smtClean="0"/>
              <a:t>6703</a:t>
            </a:r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10" name="TextBox 9"/>
          <p:cNvSpPr txBox="1"/>
          <p:nvPr/>
        </p:nvSpPr>
        <p:spPr>
          <a:xfrm>
            <a:off x="654627" y="561109"/>
            <a:ext cx="42083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B6: khởi chạy các dịch vụ của storm</a:t>
            </a:r>
          </a:p>
          <a:p>
            <a:r>
              <a:rPr lang="en-US" sz="1600" dirty="0"/>
              <a:t>	</a:t>
            </a:r>
            <a:r>
              <a:rPr lang="en-US" sz="1600" b="1" dirty="0" smtClean="0"/>
              <a:t>bin/storm nimbus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bin/storm supervisor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bin/storm ui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5636" y="2184328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r>
              <a:rPr lang="en-US" sz="1600" b="1" dirty="0" smtClean="0"/>
              <a:t>in/storm nimbus</a:t>
            </a:r>
            <a:endParaRPr lang="en-US" sz="1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5" y="2701636"/>
            <a:ext cx="8871619" cy="153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8" y="662303"/>
            <a:ext cx="8637943" cy="15197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8" y="2970566"/>
            <a:ext cx="8526952" cy="12420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1728" y="235187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r>
              <a:rPr lang="en-US" sz="1600" b="1" dirty="0" smtClean="0"/>
              <a:t>in/storm supervisor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1728" y="2344706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  <a:r>
              <a:rPr lang="en-US" sz="1600" b="1" dirty="0" smtClean="0"/>
              <a:t>in/storm ui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608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4" y="546372"/>
            <a:ext cx="6851244" cy="4383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07818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>
                <a:solidFill>
                  <a:schemeClr val="tx1"/>
                </a:solidFill>
              </a:rPr>
              <a:t>http://localhost:8080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3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6" y="0"/>
            <a:ext cx="71664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87738"/>
            <a:ext cx="5511300" cy="857400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456913"/>
            <a:ext cx="5816010" cy="2637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I) </a:t>
            </a:r>
            <a:r>
              <a:rPr lang="en-US" sz="1800" dirty="0" err="1" smtClean="0"/>
              <a:t>Khái</a:t>
            </a:r>
            <a:r>
              <a:rPr lang="en-US" sz="1800" dirty="0" smtClean="0"/>
              <a:t> </a:t>
            </a:r>
            <a:r>
              <a:rPr lang="en-US" sz="1800" dirty="0" err="1" smtClean="0"/>
              <a:t>niệm</a:t>
            </a:r>
            <a:r>
              <a:rPr lang="en-US" sz="1800" dirty="0" smtClean="0"/>
              <a:t> </a:t>
            </a:r>
            <a:r>
              <a:rPr lang="en-US" sz="1800" dirty="0" err="1" smtClean="0"/>
              <a:t>tổng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Apache Storm.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II) </a:t>
            </a:r>
            <a:r>
              <a:rPr lang="en-US" sz="1800" dirty="0" err="1" smtClean="0"/>
              <a:t>Cấu</a:t>
            </a:r>
            <a:r>
              <a:rPr lang="en-US" sz="1800" dirty="0" smtClean="0"/>
              <a:t> </a:t>
            </a:r>
            <a:r>
              <a:rPr lang="en-US" sz="1800" dirty="0" err="1" smtClean="0"/>
              <a:t>trúc</a:t>
            </a:r>
            <a:r>
              <a:rPr lang="en-US" sz="1800" dirty="0" smtClean="0"/>
              <a:t> </a:t>
            </a:r>
            <a:r>
              <a:rPr lang="mr-IN" sz="1800" dirty="0" smtClean="0"/>
              <a:t>–</a:t>
            </a:r>
            <a:r>
              <a:rPr lang="en-US" sz="1800" dirty="0" smtClean="0"/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chế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Apache Storm. 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III) So </a:t>
            </a:r>
            <a:r>
              <a:rPr lang="en-US" sz="1800" dirty="0" err="1" smtClean="0"/>
              <a:t>sánh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cục</a:t>
            </a:r>
            <a:r>
              <a:rPr lang="en-US" sz="1800" dirty="0" smtClean="0"/>
              <a:t> </a:t>
            </a:r>
            <a:r>
              <a:rPr lang="en-US" sz="1800" dirty="0" err="1" smtClean="0"/>
              <a:t>tương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tự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IV) </a:t>
            </a:r>
            <a:r>
              <a:rPr lang="mr-IN" sz="1800" dirty="0" smtClean="0"/>
              <a:t>–</a:t>
            </a:r>
            <a:r>
              <a:rPr lang="en-US" sz="1800" dirty="0" err="1" smtClean="0"/>
              <a:t>UseCase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Storm.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V) Demo </a:t>
            </a:r>
            <a:r>
              <a:rPr lang="en-US" sz="1800" dirty="0" err="1" smtClean="0"/>
              <a:t>hướng</a:t>
            </a:r>
            <a:r>
              <a:rPr lang="en-US" sz="1800" dirty="0" smtClean="0"/>
              <a:t> </a:t>
            </a:r>
            <a:r>
              <a:rPr lang="en-US" sz="1800" dirty="0" err="1" smtClean="0"/>
              <a:t>dẫn</a:t>
            </a:r>
            <a:r>
              <a:rPr lang="en-US" sz="1800" dirty="0" smtClean="0"/>
              <a:t> </a:t>
            </a:r>
            <a:r>
              <a:rPr lang="en-US" sz="1800" dirty="0" err="1" smtClean="0"/>
              <a:t>cài</a:t>
            </a:r>
            <a:r>
              <a:rPr lang="en-US" sz="1800" dirty="0" smtClean="0"/>
              <a:t> </a:t>
            </a:r>
            <a:r>
              <a:rPr lang="en-US" sz="1800" dirty="0" err="1" smtClean="0"/>
              <a:t>đặt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683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710"/>
            <a:ext cx="5511300" cy="568961"/>
          </a:xfrm>
        </p:spPr>
        <p:txBody>
          <a:bodyPr/>
          <a:lstStyle/>
          <a:p>
            <a:r>
              <a:rPr lang="en-US" sz="2000" dirty="0" smtClean="0"/>
              <a:t>I) </a:t>
            </a:r>
            <a:r>
              <a:rPr lang="en-US" sz="2000" dirty="0" err="1" smtClean="0"/>
              <a:t>Khái</a:t>
            </a:r>
            <a:r>
              <a:rPr lang="en-US" sz="2000" dirty="0" smtClean="0"/>
              <a:t> </a:t>
            </a:r>
            <a:r>
              <a:rPr lang="en-US" sz="2000" dirty="0" err="1" smtClean="0"/>
              <a:t>niệm</a:t>
            </a:r>
            <a:r>
              <a:rPr lang="en-US" sz="2000" dirty="0" smtClean="0"/>
              <a:t> </a:t>
            </a: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Storm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6671"/>
            <a:ext cx="5369442" cy="2637900"/>
          </a:xfrm>
        </p:spPr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/>
              <a:t>Apache Storm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 smtClean="0"/>
              <a:t>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Storm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JAVA : Scala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: </a:t>
            </a:r>
            <a:r>
              <a:rPr lang="en-US" dirty="0" err="1" smtClean="0"/>
              <a:t>Tháng</a:t>
            </a:r>
            <a:r>
              <a:rPr lang="en-US" dirty="0" smtClean="0"/>
              <a:t> 9 /2011. 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98" y="3396531"/>
            <a:ext cx="2703328" cy="11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6446"/>
            <a:ext cx="5511300" cy="611491"/>
          </a:xfrm>
        </p:spPr>
        <p:txBody>
          <a:bodyPr/>
          <a:lstStyle/>
          <a:p>
            <a:r>
              <a:rPr lang="en-US" sz="2000" dirty="0" smtClean="0"/>
              <a:t>II)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flipV="1">
            <a:off x="127591" y="1084520"/>
            <a:ext cx="9718158" cy="93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97133"/>
              </p:ext>
            </p:extLst>
          </p:nvPr>
        </p:nvGraphicFramePr>
        <p:xfrm>
          <a:off x="808074" y="2711302"/>
          <a:ext cx="5284382" cy="243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6523810" imgH="3257143" progId="StaticDib">
                  <p:embed/>
                </p:oleObj>
              </mc:Choice>
              <mc:Fallback>
                <p:oleObj r:id="rId3" imgW="6523810" imgH="3257143" progId="StaticDib">
                  <p:embed/>
                  <p:pic>
                    <p:nvPicPr>
                      <p:cNvPr id="0" name="rectole000000000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74" y="2711302"/>
                        <a:ext cx="5284382" cy="243219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6" y="887937"/>
            <a:ext cx="58372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Storm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master node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Nimbus </a:t>
            </a:r>
            <a:r>
              <a:rPr lang="en-US" dirty="0" err="1"/>
              <a:t>và</a:t>
            </a:r>
            <a:r>
              <a:rPr lang="en-US" dirty="0"/>
              <a:t> worker node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Supervisor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Nimbus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cluster,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Supervisor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Nimbus; Storm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Zookeeper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/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0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56" y="-86419"/>
            <a:ext cx="5511300" cy="607415"/>
          </a:xfrm>
        </p:spPr>
        <p:txBody>
          <a:bodyPr/>
          <a:lstStyle/>
          <a:p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756" y="520996"/>
            <a:ext cx="6011900" cy="443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Storm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(method)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(flow)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/>
              <a:t>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song song 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, Storm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khộng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76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242" y="287332"/>
            <a:ext cx="5975498" cy="26379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Courier New" charset="0"/>
              <a:buChar char="o"/>
            </a:pP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Storm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Stream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Courier New" charset="0"/>
              <a:buChar char="o"/>
            </a:pPr>
            <a:r>
              <a:rPr lang="en-US" dirty="0" smtClean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Stream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(tuples of data). </a:t>
            </a:r>
            <a:r>
              <a:rPr lang="en-US" dirty="0" smtClean="0"/>
              <a:t>Storm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Bolt </a:t>
            </a:r>
            <a:r>
              <a:rPr lang="en-US" dirty="0" err="1"/>
              <a:t>và</a:t>
            </a:r>
            <a:r>
              <a:rPr lang="en-US" dirty="0"/>
              <a:t> Spout.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37953" y="2147777"/>
            <a:ext cx="1054395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573837"/>
              </p:ext>
            </p:extLst>
          </p:nvPr>
        </p:nvGraphicFramePr>
        <p:xfrm>
          <a:off x="637954" y="2147777"/>
          <a:ext cx="632637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3" imgW="6809524" imgH="1657143" progId="StaticDib">
                  <p:embed/>
                </p:oleObj>
              </mc:Choice>
              <mc:Fallback>
                <p:oleObj r:id="rId3" imgW="6809524" imgH="1657143" progId="StaticDib">
                  <p:embed/>
                  <p:pic>
                    <p:nvPicPr>
                      <p:cNvPr id="0" name="rectole000000000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954" y="2147777"/>
                        <a:ext cx="6326372" cy="2286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4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976" y="383025"/>
            <a:ext cx="5975497" cy="2637900"/>
          </a:xfrm>
        </p:spPr>
        <p:txBody>
          <a:bodyPr/>
          <a:lstStyle/>
          <a:p>
            <a:pPr marL="285750" lvl="0" indent="-285750"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dirty="0" smtClean="0"/>
              <a:t>Spout: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/>
              <a:t>spout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Storm.</a:t>
            </a:r>
            <a:r>
              <a:rPr lang="en-US" dirty="0"/>
              <a:t> </a:t>
            </a:r>
            <a:endParaRPr lang="en-US" dirty="0" smtClean="0"/>
          </a:p>
          <a:p>
            <a:pPr marL="285750" lvl="0" indent="-285750"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dirty="0" smtClean="0"/>
              <a:t>Bolt: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/>
              <a:t>bolt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spout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;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.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bolt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bolt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542259" y="3020924"/>
            <a:ext cx="100477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133039"/>
              </p:ext>
            </p:extLst>
          </p:nvPr>
        </p:nvGraphicFramePr>
        <p:xfrm>
          <a:off x="542259" y="2923953"/>
          <a:ext cx="6028662" cy="202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3" imgW="6838095" imgH="3285714" progId="StaticDib">
                  <p:embed/>
                </p:oleObj>
              </mc:Choice>
              <mc:Fallback>
                <p:oleObj r:id="rId3" imgW="6838095" imgH="3285714" progId="StaticDib">
                  <p:embed/>
                  <p:pic>
                    <p:nvPicPr>
                      <p:cNvPr id="0" name="rectole000000000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59" y="2923953"/>
                        <a:ext cx="6028662" cy="202146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94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874" y="340495"/>
            <a:ext cx="5667153" cy="3912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Storm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- At-most-once processing</a:t>
            </a:r>
          </a:p>
          <a:p>
            <a:pPr>
              <a:lnSpc>
                <a:spcPct val="150000"/>
              </a:lnSpc>
            </a:pPr>
            <a:r>
              <a:rPr lang="en-US" dirty="0"/>
              <a:t>- At-least-once processing</a:t>
            </a:r>
          </a:p>
          <a:p>
            <a:pPr>
              <a:lnSpc>
                <a:spcPct val="150000"/>
              </a:lnSpc>
            </a:pPr>
            <a:r>
              <a:rPr lang="en-US" dirty="0"/>
              <a:t>- Exactly-once processing: </a:t>
            </a:r>
          </a:p>
          <a:p>
            <a:pPr>
              <a:lnSpc>
                <a:spcPct val="150000"/>
              </a:lnSpc>
            </a:pPr>
            <a:r>
              <a:rPr lang="en-US" dirty="0"/>
              <a:t>Storm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5624990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1249</Words>
  <Application>Microsoft Macintosh PowerPoint</Application>
  <PresentationFormat>On-screen Show (16:9)</PresentationFormat>
  <Paragraphs>168</Paragraphs>
  <Slides>25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Lato Hairline</vt:lpstr>
      <vt:lpstr>Courier New</vt:lpstr>
      <vt:lpstr>Lato Light</vt:lpstr>
      <vt:lpstr>Wingdings</vt:lpstr>
      <vt:lpstr>Arial</vt:lpstr>
      <vt:lpstr>Eglamour template</vt:lpstr>
      <vt:lpstr>StaticDib</vt:lpstr>
      <vt:lpstr>Romano Apache Storm </vt:lpstr>
      <vt:lpstr>Thành viên </vt:lpstr>
      <vt:lpstr>Nội dung</vt:lpstr>
      <vt:lpstr>I) Khái niệm tổng quan về Storm</vt:lpstr>
      <vt:lpstr>II)Kiến trúc – Cơ chế hoạt động</vt:lpstr>
      <vt:lpstr>Cơ chế hoạt động</vt:lpstr>
      <vt:lpstr>PowerPoint Presentation</vt:lpstr>
      <vt:lpstr>PowerPoint Presentation</vt:lpstr>
      <vt:lpstr>PowerPoint Presentation</vt:lpstr>
      <vt:lpstr>III) So sánh các công cụ tương tự</vt:lpstr>
      <vt:lpstr>PowerPoint Presentation</vt:lpstr>
      <vt:lpstr>PowerPoint Presentation</vt:lpstr>
      <vt:lpstr>IV) Các usecase sử dụng</vt:lpstr>
      <vt:lpstr> Hướng dẫn cài đặt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33</cp:revision>
  <dcterms:modified xsi:type="dcterms:W3CDTF">2017-12-14T10:25:30Z</dcterms:modified>
</cp:coreProperties>
</file>