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89" r:id="rId4"/>
    <p:sldId id="267" r:id="rId5"/>
    <p:sldId id="270" r:id="rId6"/>
    <p:sldId id="271" r:id="rId7"/>
    <p:sldId id="268" r:id="rId8"/>
    <p:sldId id="272" r:id="rId9"/>
    <p:sldId id="269" r:id="rId10"/>
    <p:sldId id="258" r:id="rId11"/>
    <p:sldId id="273" r:id="rId12"/>
    <p:sldId id="259" r:id="rId13"/>
    <p:sldId id="274" r:id="rId14"/>
    <p:sldId id="275" r:id="rId15"/>
    <p:sldId id="276" r:id="rId16"/>
    <p:sldId id="278" r:id="rId17"/>
    <p:sldId id="281" r:id="rId18"/>
    <p:sldId id="279" r:id="rId19"/>
    <p:sldId id="277" r:id="rId20"/>
    <p:sldId id="260" r:id="rId21"/>
    <p:sldId id="287" r:id="rId22"/>
    <p:sldId id="282" r:id="rId23"/>
    <p:sldId id="286" r:id="rId24"/>
    <p:sldId id="283" r:id="rId25"/>
    <p:sldId id="285" r:id="rId26"/>
    <p:sldId id="284" r:id="rId27"/>
    <p:sldId id="261" r:id="rId28"/>
    <p:sldId id="262" r:id="rId29"/>
    <p:sldId id="263" r:id="rId30"/>
    <p:sldId id="265" r:id="rId31"/>
    <p:sldId id="288" r:id="rId32"/>
    <p:sldId id="266"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114" autoAdjust="0"/>
  </p:normalViewPr>
  <p:slideViewPr>
    <p:cSldViewPr snapToGrid="0">
      <p:cViewPr>
        <p:scale>
          <a:sx n="66" d="100"/>
          <a:sy n="66" d="100"/>
        </p:scale>
        <p:origin x="900" y="12"/>
      </p:cViewPr>
      <p:guideLst>
        <p:guide orient="horz" pos="313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36E3A-0995-4E1A-95D8-7BB29DB3DB6C}" type="datetimeFigureOut">
              <a:rPr lang="vi-VN" smtClean="0"/>
              <a:t>01/02/2018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ADB27-2C9D-4F0B-9966-52104673FBF4}" type="slidenum">
              <a:rPr lang="vi-VN" smtClean="0"/>
              <a:t>‹#›</a:t>
            </a:fld>
            <a:endParaRPr lang="vi-VN"/>
          </a:p>
        </p:txBody>
      </p:sp>
    </p:spTree>
    <p:extLst>
      <p:ext uri="{BB962C8B-B14F-4D97-AF65-F5344CB8AC3E}">
        <p14:creationId xmlns:p14="http://schemas.microsoft.com/office/powerpoint/2010/main" val="424740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2</a:t>
            </a:fld>
            <a:endParaRPr lang="vi-VN"/>
          </a:p>
        </p:txBody>
      </p:sp>
    </p:spTree>
    <p:extLst>
      <p:ext uri="{BB962C8B-B14F-4D97-AF65-F5344CB8AC3E}">
        <p14:creationId xmlns:p14="http://schemas.microsoft.com/office/powerpoint/2010/main" val="703401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64 index fields in 1 table</a:t>
            </a:r>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28</a:t>
            </a:fld>
            <a:endParaRPr lang="vi-VN"/>
          </a:p>
        </p:txBody>
      </p:sp>
    </p:spTree>
    <p:extLst>
      <p:ext uri="{BB962C8B-B14F-4D97-AF65-F5344CB8AC3E}">
        <p14:creationId xmlns:p14="http://schemas.microsoft.com/office/powerpoint/2010/main" val="277120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DML: data munipulation language: ngon ngu tinh toan du lieu: insert, update, delete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Vd</a:t>
            </a:r>
            <a:r>
              <a:rPr lang="en-US" dirty="0"/>
              <a:t>: </a:t>
            </a:r>
            <a:r>
              <a:rPr lang="vi-VN" dirty="0"/>
              <a:t>đằng sau những quyển sách, đó là một danh sách cho phép người đọc dễ dàng tra cứu từ nào xuất hiện ở trang nào</a:t>
            </a:r>
            <a:endParaRPr lang="en-US" dirty="0"/>
          </a:p>
        </p:txBody>
      </p:sp>
      <p:sp>
        <p:nvSpPr>
          <p:cNvPr id="4" name="Slide Number Placeholder 3"/>
          <p:cNvSpPr>
            <a:spLocks noGrp="1"/>
          </p:cNvSpPr>
          <p:nvPr>
            <p:ph type="sldNum" sz="quarter" idx="10"/>
          </p:nvPr>
        </p:nvSpPr>
        <p:spPr/>
        <p:txBody>
          <a:bodyPr/>
          <a:lstStyle/>
          <a:p>
            <a:fld id="{720ADB27-2C9D-4F0B-9966-52104673FBF4}" type="slidenum">
              <a:rPr lang="vi-VN" smtClean="0"/>
              <a:t>30</a:t>
            </a:fld>
            <a:endParaRPr lang="vi-VN"/>
          </a:p>
        </p:txBody>
      </p:sp>
    </p:spTree>
    <p:extLst>
      <p:ext uri="{BB962C8B-B14F-4D97-AF65-F5344CB8AC3E}">
        <p14:creationId xmlns:p14="http://schemas.microsoft.com/office/powerpoint/2010/main" val="446648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20ADB27-2C9D-4F0B-9966-52104673FBF4}" type="slidenum">
              <a:rPr lang="vi-VN" smtClean="0"/>
              <a:t>31</a:t>
            </a:fld>
            <a:endParaRPr lang="vi-VN"/>
          </a:p>
        </p:txBody>
      </p:sp>
    </p:spTree>
    <p:extLst>
      <p:ext uri="{BB962C8B-B14F-4D97-AF65-F5344CB8AC3E}">
        <p14:creationId xmlns:p14="http://schemas.microsoft.com/office/powerpoint/2010/main" val="336910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20ADB27-2C9D-4F0B-9966-52104673FBF4}" type="slidenum">
              <a:rPr lang="vi-VN" smtClean="0"/>
              <a:t>32</a:t>
            </a:fld>
            <a:endParaRPr lang="vi-VN"/>
          </a:p>
        </p:txBody>
      </p:sp>
    </p:spTree>
    <p:extLst>
      <p:ext uri="{BB962C8B-B14F-4D97-AF65-F5344CB8AC3E}">
        <p14:creationId xmlns:p14="http://schemas.microsoft.com/office/powerpoint/2010/main" val="2609491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20ADB27-2C9D-4F0B-9966-52104673FBF4}" type="slidenum">
              <a:rPr lang="vi-VN" smtClean="0"/>
              <a:t>33</a:t>
            </a:fld>
            <a:endParaRPr lang="vi-VN"/>
          </a:p>
        </p:txBody>
      </p:sp>
    </p:spTree>
    <p:extLst>
      <p:ext uri="{BB962C8B-B14F-4D97-AF65-F5344CB8AC3E}">
        <p14:creationId xmlns:p14="http://schemas.microsoft.com/office/powerpoint/2010/main" val="1058951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20ADB27-2C9D-4F0B-9966-52104673FBF4}" type="slidenum">
              <a:rPr lang="vi-VN" smtClean="0"/>
              <a:t>34</a:t>
            </a:fld>
            <a:endParaRPr lang="vi-VN"/>
          </a:p>
        </p:txBody>
      </p:sp>
    </p:spTree>
    <p:extLst>
      <p:ext uri="{BB962C8B-B14F-4D97-AF65-F5344CB8AC3E}">
        <p14:creationId xmlns:p14="http://schemas.microsoft.com/office/powerpoint/2010/main" val="100108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5</a:t>
            </a:fld>
            <a:endParaRPr lang="vi-VN"/>
          </a:p>
        </p:txBody>
      </p:sp>
    </p:spTree>
    <p:extLst>
      <p:ext uri="{BB962C8B-B14F-4D97-AF65-F5344CB8AC3E}">
        <p14:creationId xmlns:p14="http://schemas.microsoft.com/office/powerpoint/2010/main" val="393261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6</a:t>
            </a:fld>
            <a:endParaRPr lang="vi-VN"/>
          </a:p>
        </p:txBody>
      </p:sp>
    </p:spTree>
    <p:extLst>
      <p:ext uri="{BB962C8B-B14F-4D97-AF65-F5344CB8AC3E}">
        <p14:creationId xmlns:p14="http://schemas.microsoft.com/office/powerpoint/2010/main" val="79803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The </a:t>
            </a:r>
            <a:r>
              <a:rPr lang="en-US" sz="1200" b="0" i="0" kern="1200" dirty="0" err="1">
                <a:solidFill>
                  <a:schemeClr val="tx1"/>
                </a:solidFill>
                <a:effectLst/>
                <a:latin typeface="+mn-lt"/>
                <a:ea typeface="+mn-ea"/>
                <a:cs typeface="+mn-cs"/>
              </a:rPr>
              <a:t>index.php</a:t>
            </a:r>
            <a:r>
              <a:rPr lang="en-US" sz="1200" b="0" i="0" kern="1200" dirty="0">
                <a:solidFill>
                  <a:schemeClr val="tx1"/>
                </a:solidFill>
                <a:effectLst/>
                <a:latin typeface="+mn-lt"/>
                <a:ea typeface="+mn-ea"/>
                <a:cs typeface="+mn-cs"/>
              </a:rPr>
              <a:t> serves as the front controller, initializing the base resources needed to run CodeIgniter.</a:t>
            </a:r>
          </a:p>
          <a:p>
            <a:r>
              <a:rPr lang="en-US" sz="1200" b="0" i="0" kern="1200" dirty="0">
                <a:solidFill>
                  <a:schemeClr val="tx1"/>
                </a:solidFill>
                <a:effectLst/>
                <a:latin typeface="+mn-lt"/>
                <a:ea typeface="+mn-ea"/>
                <a:cs typeface="+mn-cs"/>
              </a:rPr>
              <a:t>2. The Router examines the HTTP request to determine what should be done with it.</a:t>
            </a:r>
          </a:p>
          <a:p>
            <a:r>
              <a:rPr lang="en-US" sz="1200" b="0" i="0" kern="1200" dirty="0">
                <a:solidFill>
                  <a:schemeClr val="tx1"/>
                </a:solidFill>
                <a:effectLst/>
                <a:latin typeface="+mn-lt"/>
                <a:ea typeface="+mn-ea"/>
                <a:cs typeface="+mn-cs"/>
              </a:rPr>
              <a:t>3. If a cache file exists, it is sent directly to the browser, bypassing the normal system execution.</a:t>
            </a:r>
          </a:p>
          <a:p>
            <a:r>
              <a:rPr lang="en-US" sz="1200" b="0" i="0" kern="1200" dirty="0">
                <a:solidFill>
                  <a:schemeClr val="tx1"/>
                </a:solidFill>
                <a:effectLst/>
                <a:latin typeface="+mn-lt"/>
                <a:ea typeface="+mn-ea"/>
                <a:cs typeface="+mn-cs"/>
              </a:rPr>
              <a:t>4. Security. Before the application controller is loaded, the HTTP request and any user submitted data is filtered for security.</a:t>
            </a:r>
          </a:p>
          <a:p>
            <a:r>
              <a:rPr lang="en-US" sz="1200" b="0" i="0" kern="1200" dirty="0">
                <a:solidFill>
                  <a:schemeClr val="tx1"/>
                </a:solidFill>
                <a:effectLst/>
                <a:latin typeface="+mn-lt"/>
                <a:ea typeface="+mn-ea"/>
                <a:cs typeface="+mn-cs"/>
              </a:rPr>
              <a:t>5. The Controller loads the model, core libraries, helpers, and any other resources needed to process the specific request.</a:t>
            </a:r>
          </a:p>
          <a:p>
            <a:r>
              <a:rPr lang="en-US" sz="1200" b="0" i="0" kern="1200" dirty="0">
                <a:solidFill>
                  <a:schemeClr val="tx1"/>
                </a:solidFill>
                <a:effectLst/>
                <a:latin typeface="+mn-lt"/>
                <a:ea typeface="+mn-ea"/>
                <a:cs typeface="+mn-cs"/>
              </a:rPr>
              <a:t>6. The finalized View is rendered then sent to the web browser to be seen. If caching is enabled, the view is cached first so that on subsequent requests it can be served.</a:t>
            </a:r>
          </a:p>
        </p:txBody>
      </p:sp>
      <p:sp>
        <p:nvSpPr>
          <p:cNvPr id="4" name="Slide Number Placeholder 3"/>
          <p:cNvSpPr>
            <a:spLocks noGrp="1"/>
          </p:cNvSpPr>
          <p:nvPr>
            <p:ph type="sldNum" sz="quarter" idx="10"/>
          </p:nvPr>
        </p:nvSpPr>
        <p:spPr/>
        <p:txBody>
          <a:bodyPr/>
          <a:lstStyle/>
          <a:p>
            <a:fld id="{720ADB27-2C9D-4F0B-9966-52104673FBF4}" type="slidenum">
              <a:rPr lang="vi-VN" smtClean="0"/>
              <a:t>7</a:t>
            </a:fld>
            <a:endParaRPr lang="vi-VN"/>
          </a:p>
        </p:txBody>
      </p:sp>
    </p:spTree>
    <p:extLst>
      <p:ext uri="{BB962C8B-B14F-4D97-AF65-F5344CB8AC3E}">
        <p14:creationId xmlns:p14="http://schemas.microsoft.com/office/powerpoint/2010/main" val="426084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8</a:t>
            </a:fld>
            <a:endParaRPr lang="vi-VN"/>
          </a:p>
        </p:txBody>
      </p:sp>
    </p:spTree>
    <p:extLst>
      <p:ext uri="{BB962C8B-B14F-4D97-AF65-F5344CB8AC3E}">
        <p14:creationId xmlns:p14="http://schemas.microsoft.com/office/powerpoint/2010/main" val="333614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Content Delivery Network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a:t>
            </a:r>
            <a:endParaRPr lang="vi-V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website</a:t>
            </a:r>
            <a:endParaRPr lang="vi-V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sao</a:t>
            </a:r>
            <a:r>
              <a:rPr lang="en-US" sz="1200" kern="1200" dirty="0">
                <a:solidFill>
                  <a:schemeClr val="tx1"/>
                </a:solidFill>
                <a:effectLst/>
                <a:latin typeface="+mn-lt"/>
                <a:ea typeface="+mn-ea"/>
                <a:cs typeface="+mn-cs"/>
              </a:rPr>
              <a:t> (cache)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tĩnh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website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PoP</a:t>
            </a:r>
            <a:r>
              <a:rPr lang="en-US" sz="1200" kern="1200" dirty="0">
                <a:solidFill>
                  <a:schemeClr val="tx1"/>
                </a:solidFill>
                <a:effectLst/>
                <a:latin typeface="+mn-lt"/>
                <a:ea typeface="+mn-ea"/>
                <a:cs typeface="+mn-cs"/>
              </a:rPr>
              <a:t> – Point of Presence)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gửi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website.</a:t>
            </a:r>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15</a:t>
            </a:fld>
            <a:endParaRPr lang="vi-VN"/>
          </a:p>
        </p:txBody>
      </p:sp>
    </p:spTree>
    <p:extLst>
      <p:ext uri="{BB962C8B-B14F-4D97-AF65-F5344CB8AC3E}">
        <p14:creationId xmlns:p14="http://schemas.microsoft.com/office/powerpoint/2010/main" val="310896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16</a:t>
            </a:fld>
            <a:endParaRPr lang="vi-VN"/>
          </a:p>
        </p:txBody>
      </p:sp>
    </p:spTree>
    <p:extLst>
      <p:ext uri="{BB962C8B-B14F-4D97-AF65-F5344CB8AC3E}">
        <p14:creationId xmlns:p14="http://schemas.microsoft.com/office/powerpoint/2010/main" val="29934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17</a:t>
            </a:fld>
            <a:endParaRPr lang="vi-VN"/>
          </a:p>
        </p:txBody>
      </p:sp>
    </p:spTree>
    <p:extLst>
      <p:ext uri="{BB962C8B-B14F-4D97-AF65-F5344CB8AC3E}">
        <p14:creationId xmlns:p14="http://schemas.microsoft.com/office/powerpoint/2010/main" val="747150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DDoS: </a:t>
            </a:r>
            <a:r>
              <a:rPr lang="vi-VN" sz="1200" b="0" i="0" kern="1200" dirty="0">
                <a:solidFill>
                  <a:schemeClr val="tx1"/>
                </a:solidFill>
                <a:effectLst/>
                <a:latin typeface="+mn-lt"/>
                <a:ea typeface="+mn-ea"/>
                <a:cs typeface="+mn-cs"/>
              </a:rPr>
              <a:t>tấn công từ chối dịch vụ (tấn công DoS - viết tắt của Denial of Service)</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một nỗ lực làm cho những người dùng không thể sử dụng tài nguyên của một máy tính.</a:t>
            </a:r>
            <a:endParaRPr lang="vi-VN" dirty="0"/>
          </a:p>
        </p:txBody>
      </p:sp>
      <p:sp>
        <p:nvSpPr>
          <p:cNvPr id="4" name="Slide Number Placeholder 3"/>
          <p:cNvSpPr>
            <a:spLocks noGrp="1"/>
          </p:cNvSpPr>
          <p:nvPr>
            <p:ph type="sldNum" sz="quarter" idx="10"/>
          </p:nvPr>
        </p:nvSpPr>
        <p:spPr/>
        <p:txBody>
          <a:bodyPr/>
          <a:lstStyle/>
          <a:p>
            <a:fld id="{720ADB27-2C9D-4F0B-9966-52104673FBF4}" type="slidenum">
              <a:rPr lang="vi-VN" smtClean="0"/>
              <a:t>18</a:t>
            </a:fld>
            <a:endParaRPr lang="vi-VN"/>
          </a:p>
        </p:txBody>
      </p:sp>
    </p:spTree>
    <p:extLst>
      <p:ext uri="{BB962C8B-B14F-4D97-AF65-F5344CB8AC3E}">
        <p14:creationId xmlns:p14="http://schemas.microsoft.com/office/powerpoint/2010/main" val="162712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F5F9-E348-44ED-B9E6-5B290716457B}"/>
              </a:ext>
            </a:extLst>
          </p:cNvPr>
          <p:cNvSpPr>
            <a:spLocks noGrp="1"/>
          </p:cNvSpPr>
          <p:nvPr>
            <p:ph type="ctrTitle"/>
          </p:nvPr>
        </p:nvSpPr>
        <p:spPr/>
        <p:txBody>
          <a:bodyPr/>
          <a:lstStyle/>
          <a:p>
            <a:r>
              <a:rPr lang="en-US" dirty="0"/>
              <a:t>REPORT</a:t>
            </a:r>
            <a:endParaRPr lang="vi-VN" dirty="0"/>
          </a:p>
        </p:txBody>
      </p:sp>
      <p:sp>
        <p:nvSpPr>
          <p:cNvPr id="3" name="Subtitle 2">
            <a:extLst>
              <a:ext uri="{FF2B5EF4-FFF2-40B4-BE49-F238E27FC236}">
                <a16:creationId xmlns:a16="http://schemas.microsoft.com/office/drawing/2014/main" id="{C8615916-A9EA-4D2E-8DEF-BFCFB39ECD9F}"/>
              </a:ext>
            </a:extLst>
          </p:cNvPr>
          <p:cNvSpPr>
            <a:spLocks noGrp="1"/>
          </p:cNvSpPr>
          <p:nvPr>
            <p:ph type="subTitle" idx="1"/>
          </p:nvPr>
        </p:nvSpPr>
        <p:spPr/>
        <p:txBody>
          <a:bodyPr/>
          <a:lstStyle/>
          <a:p>
            <a:r>
              <a:rPr lang="en-US" dirty="0"/>
              <a:t>NGUYEN NGOC PHUONG NAM</a:t>
            </a:r>
            <a:endParaRPr lang="vi-VN" dirty="0"/>
          </a:p>
        </p:txBody>
      </p:sp>
    </p:spTree>
    <p:extLst>
      <p:ext uri="{BB962C8B-B14F-4D97-AF65-F5344CB8AC3E}">
        <p14:creationId xmlns:p14="http://schemas.microsoft.com/office/powerpoint/2010/main" val="12881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61A15-8D94-4F4C-94E1-449714511B38}"/>
              </a:ext>
            </a:extLst>
          </p:cNvPr>
          <p:cNvPicPr>
            <a:picLocks noChangeAspect="1"/>
          </p:cNvPicPr>
          <p:nvPr/>
        </p:nvPicPr>
        <p:blipFill>
          <a:blip r:embed="rId2"/>
          <a:stretch>
            <a:fillRect/>
          </a:stretch>
        </p:blipFill>
        <p:spPr>
          <a:xfrm>
            <a:off x="6183598" y="1672772"/>
            <a:ext cx="5529431" cy="4057511"/>
          </a:xfrm>
          <a:prstGeom prst="rect">
            <a:avLst/>
          </a:prstGeom>
        </p:spPr>
      </p:pic>
      <p:sp>
        <p:nvSpPr>
          <p:cNvPr id="2" name="Title 1">
            <a:extLst>
              <a:ext uri="{FF2B5EF4-FFF2-40B4-BE49-F238E27FC236}">
                <a16:creationId xmlns:a16="http://schemas.microsoft.com/office/drawing/2014/main" id="{8FC94E52-4D52-4038-8C94-695EB346ACE1}"/>
              </a:ext>
            </a:extLst>
          </p:cNvPr>
          <p:cNvSpPr>
            <a:spLocks noGrp="1"/>
          </p:cNvSpPr>
          <p:nvPr>
            <p:ph type="title"/>
          </p:nvPr>
        </p:nvSpPr>
        <p:spPr/>
        <p:txBody>
          <a:bodyPr/>
          <a:lstStyle/>
          <a:p>
            <a:r>
              <a:rPr lang="en-US" dirty="0"/>
              <a:t>II. Smarty – P1</a:t>
            </a:r>
            <a:endParaRPr lang="vi-VN" dirty="0"/>
          </a:p>
        </p:txBody>
      </p:sp>
      <p:sp>
        <p:nvSpPr>
          <p:cNvPr id="3" name="Content Placeholder 2">
            <a:extLst>
              <a:ext uri="{FF2B5EF4-FFF2-40B4-BE49-F238E27FC236}">
                <a16:creationId xmlns:a16="http://schemas.microsoft.com/office/drawing/2014/main" id="{874D6DCC-F453-4530-AF95-96118A07115D}"/>
              </a:ext>
            </a:extLst>
          </p:cNvPr>
          <p:cNvSpPr>
            <a:spLocks noGrp="1"/>
          </p:cNvSpPr>
          <p:nvPr>
            <p:ph idx="1"/>
          </p:nvPr>
        </p:nvSpPr>
        <p:spPr>
          <a:xfrm>
            <a:off x="2023154" y="1905000"/>
            <a:ext cx="8915400" cy="3777622"/>
          </a:xfrm>
        </p:spPr>
        <p:txBody>
          <a:bodyPr/>
          <a:lstStyle/>
          <a:p>
            <a:r>
              <a:rPr lang="en-US" b="1" dirty="0">
                <a:latin typeface="Century Gothic" panose="020B0502020202020204" pitchFamily="34" charset="0"/>
              </a:rPr>
              <a:t>Template engine</a:t>
            </a:r>
            <a:r>
              <a:rPr lang="en-US" dirty="0">
                <a:latin typeface="Century Gothic" panose="020B0502020202020204" pitchFamily="34" charset="0"/>
              </a:rPr>
              <a:t> for PHP</a:t>
            </a:r>
            <a:endParaRPr lang="vi-VN" dirty="0"/>
          </a:p>
          <a:p>
            <a:r>
              <a:rPr lang="en-US" b="1" dirty="0">
                <a:latin typeface="Century Gothic" panose="020B0502020202020204" pitchFamily="34" charset="0"/>
              </a:rPr>
              <a:t>Separate</a:t>
            </a:r>
            <a:r>
              <a:rPr lang="en-US" dirty="0">
                <a:latin typeface="Century Gothic" panose="020B0502020202020204" pitchFamily="34" charset="0"/>
              </a:rPr>
              <a:t> of </a:t>
            </a:r>
            <a:r>
              <a:rPr lang="en-US" b="1" dirty="0">
                <a:latin typeface="Century Gothic" panose="020B0502020202020204" pitchFamily="34" charset="0"/>
              </a:rPr>
              <a:t>presentation</a:t>
            </a:r>
            <a:r>
              <a:rPr lang="en-US" dirty="0">
                <a:latin typeface="Century Gothic" panose="020B0502020202020204" pitchFamily="34" charset="0"/>
              </a:rPr>
              <a:t> </a:t>
            </a:r>
          </a:p>
          <a:p>
            <a:pPr marL="0" indent="0">
              <a:buNone/>
            </a:pPr>
            <a:r>
              <a:rPr lang="en-US" dirty="0">
                <a:latin typeface="Century Gothic" panose="020B0502020202020204" pitchFamily="34" charset="0"/>
              </a:rPr>
              <a:t>(HTML/CSS) from application </a:t>
            </a:r>
            <a:r>
              <a:rPr lang="en-US" b="1" dirty="0">
                <a:latin typeface="Century Gothic" panose="020B0502020202020204" pitchFamily="34" charset="0"/>
              </a:rPr>
              <a:t>logic</a:t>
            </a:r>
          </a:p>
          <a:p>
            <a:r>
              <a:rPr lang="en-US" dirty="0">
                <a:latin typeface="Century Gothic" panose="020B0502020202020204" pitchFamily="34" charset="0"/>
              </a:rPr>
              <a:t>Smarty </a:t>
            </a:r>
            <a:r>
              <a:rPr lang="en-US" b="1" dirty="0">
                <a:latin typeface="Century Gothic" panose="020B0502020202020204" pitchFamily="34" charset="0"/>
              </a:rPr>
              <a:t>compiles</a:t>
            </a:r>
            <a:r>
              <a:rPr lang="en-US" dirty="0">
                <a:latin typeface="Century Gothic" panose="020B0502020202020204" pitchFamily="34" charset="0"/>
              </a:rPr>
              <a:t> copies of the </a:t>
            </a:r>
          </a:p>
          <a:p>
            <a:pPr marL="0" indent="0">
              <a:buNone/>
            </a:pPr>
            <a:r>
              <a:rPr lang="en-US" dirty="0">
                <a:latin typeface="Century Gothic" panose="020B0502020202020204" pitchFamily="34" charset="0"/>
              </a:rPr>
              <a:t>templates</a:t>
            </a:r>
            <a:r>
              <a:rPr lang="en-US" b="1" dirty="0">
                <a:latin typeface="Century Gothic" panose="020B0502020202020204" pitchFamily="34" charset="0"/>
              </a:rPr>
              <a:t> as</a:t>
            </a:r>
            <a:r>
              <a:rPr lang="en-US" dirty="0">
                <a:latin typeface="Century Gothic" panose="020B0502020202020204" pitchFamily="34" charset="0"/>
              </a:rPr>
              <a:t> </a:t>
            </a:r>
            <a:r>
              <a:rPr lang="en-US" b="1" dirty="0">
                <a:latin typeface="Century Gothic" panose="020B0502020202020204" pitchFamily="34" charset="0"/>
              </a:rPr>
              <a:t>PHP scripts</a:t>
            </a:r>
            <a:r>
              <a:rPr lang="en-US" dirty="0">
                <a:latin typeface="Century Gothic" panose="020B0502020202020204" pitchFamily="34" charset="0"/>
              </a:rPr>
              <a:t>. Compilation</a:t>
            </a:r>
          </a:p>
          <a:p>
            <a:pPr marL="0" indent="0">
              <a:buNone/>
            </a:pPr>
            <a:r>
              <a:rPr lang="en-US" b="1" dirty="0">
                <a:latin typeface="Century Gothic" panose="020B0502020202020204" pitchFamily="34" charset="0"/>
              </a:rPr>
              <a:t>happens once</a:t>
            </a:r>
            <a:r>
              <a:rPr lang="en-US" dirty="0">
                <a:latin typeface="Century Gothic" panose="020B0502020202020204" pitchFamily="34" charset="0"/>
              </a:rPr>
              <a:t> when each template</a:t>
            </a:r>
          </a:p>
          <a:p>
            <a:pPr marL="0" indent="0">
              <a:buNone/>
            </a:pPr>
            <a:r>
              <a:rPr lang="en-US" dirty="0">
                <a:latin typeface="Century Gothic" panose="020B0502020202020204" pitchFamily="34" charset="0"/>
              </a:rPr>
              <a:t>is first invoked</a:t>
            </a:r>
          </a:p>
        </p:txBody>
      </p:sp>
    </p:spTree>
    <p:extLst>
      <p:ext uri="{BB962C8B-B14F-4D97-AF65-F5344CB8AC3E}">
        <p14:creationId xmlns:p14="http://schemas.microsoft.com/office/powerpoint/2010/main" val="284639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4E52-4D52-4038-8C94-695EB346ACE1}"/>
              </a:ext>
            </a:extLst>
          </p:cNvPr>
          <p:cNvSpPr>
            <a:spLocks noGrp="1"/>
          </p:cNvSpPr>
          <p:nvPr>
            <p:ph type="title"/>
          </p:nvPr>
        </p:nvSpPr>
        <p:spPr/>
        <p:txBody>
          <a:bodyPr/>
          <a:lstStyle/>
          <a:p>
            <a:r>
              <a:rPr lang="en-US" dirty="0"/>
              <a:t>II. Smarty – P2</a:t>
            </a:r>
            <a:endParaRPr lang="vi-VN" dirty="0"/>
          </a:p>
        </p:txBody>
      </p:sp>
      <p:sp>
        <p:nvSpPr>
          <p:cNvPr id="3" name="Content Placeholder 2">
            <a:extLst>
              <a:ext uri="{FF2B5EF4-FFF2-40B4-BE49-F238E27FC236}">
                <a16:creationId xmlns:a16="http://schemas.microsoft.com/office/drawing/2014/main" id="{874D6DCC-F453-4530-AF95-96118A07115D}"/>
              </a:ext>
            </a:extLst>
          </p:cNvPr>
          <p:cNvSpPr>
            <a:spLocks noGrp="1"/>
          </p:cNvSpPr>
          <p:nvPr>
            <p:ph idx="1"/>
          </p:nvPr>
        </p:nvSpPr>
        <p:spPr>
          <a:xfrm>
            <a:off x="2023154" y="1905000"/>
            <a:ext cx="8915400" cy="3777622"/>
          </a:xfrm>
        </p:spPr>
        <p:txBody>
          <a:bodyPr>
            <a:normAutofit/>
          </a:bodyPr>
          <a:lstStyle/>
          <a:p>
            <a:pPr marL="0" indent="0">
              <a:buNone/>
            </a:pPr>
            <a:r>
              <a:rPr lang="en-US" dirty="0">
                <a:latin typeface="Century Gothic" panose="020B0502020202020204" pitchFamily="34" charset="0"/>
              </a:rPr>
              <a:t>Smarty requires </a:t>
            </a:r>
            <a:r>
              <a:rPr lang="en-US" b="1" dirty="0">
                <a:latin typeface="Century Gothic" panose="020B0502020202020204" pitchFamily="34" charset="0"/>
              </a:rPr>
              <a:t>four folders </a:t>
            </a:r>
            <a:r>
              <a:rPr lang="en-US" dirty="0"/>
              <a:t>which are by default named as </a:t>
            </a:r>
            <a:r>
              <a:rPr lang="en-US" b="1" dirty="0"/>
              <a:t>templates, </a:t>
            </a:r>
            <a:r>
              <a:rPr lang="en-US" b="1" dirty="0" err="1"/>
              <a:t>templates_c</a:t>
            </a:r>
            <a:r>
              <a:rPr lang="en-US" b="1" dirty="0"/>
              <a:t>, configs </a:t>
            </a:r>
            <a:r>
              <a:rPr lang="en-US" dirty="0"/>
              <a:t>and </a:t>
            </a:r>
            <a:r>
              <a:rPr lang="en-US" b="1" dirty="0"/>
              <a:t>cache </a:t>
            </a:r>
            <a:r>
              <a:rPr lang="en-US" dirty="0"/>
              <a:t>corresponding to Smarty class properties </a:t>
            </a:r>
            <a:r>
              <a:rPr lang="en-US" b="1" dirty="0"/>
              <a:t>$</a:t>
            </a:r>
            <a:r>
              <a:rPr lang="en-US" b="1" dirty="0" err="1"/>
              <a:t>template_dir</a:t>
            </a:r>
            <a:r>
              <a:rPr lang="en-US" b="1" dirty="0"/>
              <a:t>, $</a:t>
            </a:r>
            <a:r>
              <a:rPr lang="en-US" b="1" dirty="0" err="1"/>
              <a:t>compile_dir</a:t>
            </a:r>
            <a:r>
              <a:rPr lang="en-US" b="1" dirty="0"/>
              <a:t>, $</a:t>
            </a:r>
            <a:r>
              <a:rPr lang="en-US" b="1" dirty="0" err="1"/>
              <a:t>config_dir</a:t>
            </a:r>
            <a:r>
              <a:rPr lang="en-US" dirty="0"/>
              <a:t> and </a:t>
            </a:r>
            <a:r>
              <a:rPr lang="en-US" b="1" dirty="0"/>
              <a:t>$</a:t>
            </a:r>
            <a:r>
              <a:rPr lang="en-US" b="1" dirty="0" err="1"/>
              <a:t>cache_dir</a:t>
            </a:r>
            <a:r>
              <a:rPr lang="en-US" b="1" dirty="0"/>
              <a:t>.</a:t>
            </a:r>
          </a:p>
          <a:p>
            <a:pPr lvl="1"/>
            <a:r>
              <a:rPr lang="en-US" b="1" dirty="0"/>
              <a:t>$</a:t>
            </a:r>
            <a:r>
              <a:rPr lang="en-US" b="1" dirty="0" err="1"/>
              <a:t>template_dir</a:t>
            </a:r>
            <a:r>
              <a:rPr lang="en-US" dirty="0"/>
              <a:t> - Default template directory which stores .</a:t>
            </a:r>
            <a:r>
              <a:rPr lang="en-US" dirty="0" err="1"/>
              <a:t>tpl</a:t>
            </a:r>
            <a:r>
              <a:rPr lang="en-US" dirty="0"/>
              <a:t> file for rendering.</a:t>
            </a:r>
          </a:p>
          <a:p>
            <a:pPr lvl="1"/>
            <a:r>
              <a:rPr lang="en-US" b="1" dirty="0"/>
              <a:t>$</a:t>
            </a:r>
            <a:r>
              <a:rPr lang="en-US" b="1" dirty="0" err="1"/>
              <a:t>compile_dir</a:t>
            </a:r>
            <a:r>
              <a:rPr lang="en-US" dirty="0"/>
              <a:t> - Directory where compiled files are located.  </a:t>
            </a:r>
          </a:p>
          <a:p>
            <a:pPr lvl="1"/>
            <a:r>
              <a:rPr lang="en-US" b="1" dirty="0"/>
              <a:t>$</a:t>
            </a:r>
            <a:r>
              <a:rPr lang="en-US" b="1" dirty="0" err="1"/>
              <a:t>cache_dir</a:t>
            </a:r>
            <a:r>
              <a:rPr lang="en-US" dirty="0"/>
              <a:t> - Directory where file caches are stored.</a:t>
            </a:r>
          </a:p>
          <a:p>
            <a:pPr lvl="1"/>
            <a:r>
              <a:rPr lang="en-US" b="1" dirty="0"/>
              <a:t>$</a:t>
            </a:r>
            <a:r>
              <a:rPr lang="en-US" b="1" dirty="0" err="1"/>
              <a:t>config_dir</a:t>
            </a:r>
            <a:r>
              <a:rPr lang="en-US" b="1" dirty="0"/>
              <a:t> </a:t>
            </a:r>
            <a:r>
              <a:rPr lang="en-US" dirty="0"/>
              <a:t>– Contains file configuration for smarty.</a:t>
            </a:r>
            <a:endParaRPr lang="en-US" b="1" dirty="0"/>
          </a:p>
          <a:p>
            <a:endParaRPr lang="en-US" dirty="0">
              <a:latin typeface="Century Gothic" panose="020B0502020202020204" pitchFamily="34" charset="0"/>
            </a:endParaRPr>
          </a:p>
        </p:txBody>
      </p:sp>
    </p:spTree>
    <p:extLst>
      <p:ext uri="{BB962C8B-B14F-4D97-AF65-F5344CB8AC3E}">
        <p14:creationId xmlns:p14="http://schemas.microsoft.com/office/powerpoint/2010/main" val="364451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 Web app</a:t>
            </a:r>
            <a:endParaRPr lang="vi-VN" dirty="0"/>
          </a:p>
        </p:txBody>
      </p:sp>
      <p:sp>
        <p:nvSpPr>
          <p:cNvPr id="3" name="Content Placeholder 2">
            <a:extLst>
              <a:ext uri="{FF2B5EF4-FFF2-40B4-BE49-F238E27FC236}">
                <a16:creationId xmlns:a16="http://schemas.microsoft.com/office/drawing/2014/main" id="{877C4D94-2577-4C15-A989-22552D0FA872}"/>
              </a:ext>
            </a:extLst>
          </p:cNvPr>
          <p:cNvSpPr>
            <a:spLocks noGrp="1"/>
          </p:cNvSpPr>
          <p:nvPr>
            <p:ph idx="1"/>
          </p:nvPr>
        </p:nvSpPr>
        <p:spPr/>
        <p:txBody>
          <a:bodyPr/>
          <a:lstStyle/>
          <a:p>
            <a:pPr>
              <a:buFont typeface="+mj-lt"/>
              <a:buAutoNum type="arabicPeriod"/>
            </a:pPr>
            <a:r>
              <a:rPr lang="en-US" dirty="0"/>
              <a:t>Web app</a:t>
            </a:r>
          </a:p>
          <a:p>
            <a:pPr>
              <a:buFont typeface="+mj-lt"/>
              <a:buAutoNum type="arabicPeriod"/>
            </a:pPr>
            <a:r>
              <a:rPr lang="en-US" dirty="0"/>
              <a:t>Web database</a:t>
            </a:r>
          </a:p>
          <a:p>
            <a:pPr>
              <a:buFont typeface="+mj-lt"/>
              <a:buAutoNum type="arabicPeriod"/>
            </a:pPr>
            <a:r>
              <a:rPr lang="en-US" dirty="0"/>
              <a:t>CDN</a:t>
            </a:r>
          </a:p>
          <a:p>
            <a:pPr>
              <a:buFont typeface="+mj-lt"/>
              <a:buAutoNum type="arabicPeriod"/>
            </a:pPr>
            <a:r>
              <a:rPr lang="en-US" dirty="0"/>
              <a:t>Header status code</a:t>
            </a:r>
            <a:endParaRPr lang="vi-VN" dirty="0"/>
          </a:p>
        </p:txBody>
      </p:sp>
    </p:spTree>
    <p:extLst>
      <p:ext uri="{BB962C8B-B14F-4D97-AF65-F5344CB8AC3E}">
        <p14:creationId xmlns:p14="http://schemas.microsoft.com/office/powerpoint/2010/main" val="406048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III.I. Web app</a:t>
            </a:r>
            <a:endParaRPr lang="vi-VN" dirty="0"/>
          </a:p>
        </p:txBody>
      </p:sp>
      <p:pic>
        <p:nvPicPr>
          <p:cNvPr id="4" name="Content Placeholder 3">
            <a:extLst>
              <a:ext uri="{FF2B5EF4-FFF2-40B4-BE49-F238E27FC236}">
                <a16:creationId xmlns:a16="http://schemas.microsoft.com/office/drawing/2014/main" id="{50D92875-18B8-4DF7-AB8C-E22E314D33E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68299" y="1905000"/>
            <a:ext cx="8915400" cy="3319563"/>
          </a:xfrm>
          <a:prstGeom prst="rect">
            <a:avLst/>
          </a:prstGeom>
        </p:spPr>
      </p:pic>
    </p:spTree>
    <p:extLst>
      <p:ext uri="{BB962C8B-B14F-4D97-AF65-F5344CB8AC3E}">
        <p14:creationId xmlns:p14="http://schemas.microsoft.com/office/powerpoint/2010/main" val="692414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III.II. Web database</a:t>
            </a:r>
            <a:endParaRPr lang="vi-VN" dirty="0"/>
          </a:p>
        </p:txBody>
      </p:sp>
      <p:sp>
        <p:nvSpPr>
          <p:cNvPr id="3" name="Content Placeholder 2">
            <a:extLst>
              <a:ext uri="{FF2B5EF4-FFF2-40B4-BE49-F238E27FC236}">
                <a16:creationId xmlns:a16="http://schemas.microsoft.com/office/drawing/2014/main" id="{877C4D94-2577-4C15-A989-22552D0FA872}"/>
              </a:ext>
            </a:extLst>
          </p:cNvPr>
          <p:cNvSpPr>
            <a:spLocks noGrp="1"/>
          </p:cNvSpPr>
          <p:nvPr>
            <p:ph idx="1"/>
          </p:nvPr>
        </p:nvSpPr>
        <p:spPr/>
        <p:txBody>
          <a:bodyPr/>
          <a:lstStyle/>
          <a:p>
            <a:pPr>
              <a:buFont typeface="+mj-lt"/>
              <a:buAutoNum type="arabicPeriod"/>
            </a:pPr>
            <a:r>
              <a:rPr lang="en-US" dirty="0"/>
              <a:t>Database </a:t>
            </a:r>
            <a:r>
              <a:rPr lang="en-US" b="1" dirty="0"/>
              <a:t>application</a:t>
            </a:r>
            <a:r>
              <a:rPr lang="en-US" dirty="0"/>
              <a:t> designed to be </a:t>
            </a:r>
            <a:r>
              <a:rPr lang="en-US" b="1" dirty="0"/>
              <a:t>managed</a:t>
            </a:r>
            <a:r>
              <a:rPr lang="en-US" dirty="0"/>
              <a:t> and </a:t>
            </a:r>
            <a:r>
              <a:rPr lang="en-US" b="1" dirty="0"/>
              <a:t>accessed</a:t>
            </a:r>
            <a:r>
              <a:rPr lang="en-US" dirty="0"/>
              <a:t> </a:t>
            </a:r>
            <a:r>
              <a:rPr lang="en-US" b="1" dirty="0"/>
              <a:t>through</a:t>
            </a:r>
            <a:r>
              <a:rPr lang="en-US" dirty="0"/>
              <a:t> the </a:t>
            </a:r>
            <a:r>
              <a:rPr lang="en-US" b="1" dirty="0"/>
              <a:t>Internet</a:t>
            </a:r>
          </a:p>
          <a:p>
            <a:pPr>
              <a:buFont typeface="+mj-lt"/>
              <a:buAutoNum type="arabicPeriod"/>
            </a:pPr>
            <a:r>
              <a:rPr lang="en-US" b="1" dirty="0"/>
              <a:t>MySQL</a:t>
            </a:r>
          </a:p>
          <a:p>
            <a:pPr lvl="1"/>
            <a:r>
              <a:rPr lang="en-US" b="1" dirty="0"/>
              <a:t>relational</a:t>
            </a:r>
            <a:r>
              <a:rPr lang="en-US" dirty="0"/>
              <a:t> database management system</a:t>
            </a:r>
          </a:p>
          <a:p>
            <a:pPr lvl="1"/>
            <a:r>
              <a:rPr lang="en-US" b="1" dirty="0"/>
              <a:t>programming</a:t>
            </a:r>
            <a:r>
              <a:rPr lang="en-US" dirty="0"/>
              <a:t> language</a:t>
            </a:r>
          </a:p>
        </p:txBody>
      </p:sp>
    </p:spTree>
    <p:extLst>
      <p:ext uri="{BB962C8B-B14F-4D97-AF65-F5344CB8AC3E}">
        <p14:creationId xmlns:p14="http://schemas.microsoft.com/office/powerpoint/2010/main" val="3248202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III.III. CDN - Overview</a:t>
            </a:r>
            <a:endParaRPr lang="vi-VN" dirty="0"/>
          </a:p>
        </p:txBody>
      </p:sp>
      <p:sp>
        <p:nvSpPr>
          <p:cNvPr id="3" name="Content Placeholder 2">
            <a:extLst>
              <a:ext uri="{FF2B5EF4-FFF2-40B4-BE49-F238E27FC236}">
                <a16:creationId xmlns:a16="http://schemas.microsoft.com/office/drawing/2014/main" id="{877C4D94-2577-4C15-A989-22552D0FA872}"/>
              </a:ext>
            </a:extLst>
          </p:cNvPr>
          <p:cNvSpPr>
            <a:spLocks noGrp="1"/>
          </p:cNvSpPr>
          <p:nvPr>
            <p:ph idx="1"/>
          </p:nvPr>
        </p:nvSpPr>
        <p:spPr>
          <a:xfrm>
            <a:off x="2589212" y="1783080"/>
            <a:ext cx="9160828" cy="4937760"/>
          </a:xfrm>
        </p:spPr>
        <p:txBody>
          <a:bodyPr/>
          <a:lstStyle/>
          <a:p>
            <a:pPr>
              <a:buFont typeface="+mj-lt"/>
              <a:buAutoNum type="arabicPeriod"/>
            </a:pPr>
            <a:r>
              <a:rPr lang="en-US" b="1" dirty="0"/>
              <a:t>Content Delivery Network</a:t>
            </a:r>
            <a:r>
              <a:rPr lang="en-US" dirty="0"/>
              <a:t> is a system of </a:t>
            </a:r>
            <a:r>
              <a:rPr lang="en-US" b="1" dirty="0"/>
              <a:t>distributed servers</a:t>
            </a:r>
          </a:p>
          <a:p>
            <a:pPr>
              <a:buFont typeface="+mj-lt"/>
              <a:buAutoNum type="arabicPeriod"/>
            </a:pPr>
            <a:r>
              <a:rPr lang="en-US" b="1" dirty="0"/>
              <a:t>Stores a cached </a:t>
            </a:r>
            <a:r>
              <a:rPr lang="en-US" dirty="0"/>
              <a:t>version</a:t>
            </a:r>
            <a:r>
              <a:rPr lang="en-US" b="1" dirty="0"/>
              <a:t> </a:t>
            </a:r>
            <a:r>
              <a:rPr lang="en-US" dirty="0"/>
              <a:t>of website content in </a:t>
            </a:r>
            <a:r>
              <a:rPr lang="en-US" b="1" dirty="0"/>
              <a:t>multiple geographical locations</a:t>
            </a:r>
            <a:r>
              <a:rPr lang="en-US" dirty="0"/>
              <a:t> (points of presence, or </a:t>
            </a:r>
            <a:r>
              <a:rPr lang="en-US" b="1" dirty="0" err="1"/>
              <a:t>PoPs</a:t>
            </a:r>
            <a:r>
              <a:rPr lang="en-US" dirty="0"/>
              <a:t>)</a:t>
            </a:r>
            <a:endParaRPr lang="vi-VN" dirty="0"/>
          </a:p>
          <a:p>
            <a:pPr>
              <a:buFont typeface="+mj-lt"/>
              <a:buAutoNum type="arabicPeriod"/>
            </a:pPr>
            <a:r>
              <a:rPr lang="en-US" b="1" dirty="0"/>
              <a:t>Quick transfer </a:t>
            </a:r>
            <a:r>
              <a:rPr lang="en-US" dirty="0"/>
              <a:t>of assets needed for loading Internet content including </a:t>
            </a:r>
            <a:r>
              <a:rPr lang="en-US" b="1" dirty="0"/>
              <a:t>HTML pages, </a:t>
            </a:r>
            <a:r>
              <a:rPr lang="en-US" b="1" dirty="0" err="1"/>
              <a:t>javascript</a:t>
            </a:r>
            <a:r>
              <a:rPr lang="en-US" b="1" dirty="0"/>
              <a:t> files, stylesheets, images, and videos</a:t>
            </a:r>
          </a:p>
          <a:p>
            <a:pPr>
              <a:buFont typeface="+mj-lt"/>
              <a:buAutoNum type="arabicPeriod"/>
            </a:pPr>
            <a:r>
              <a:rPr lang="en-US" b="1" dirty="0"/>
              <a:t>Building blocks</a:t>
            </a:r>
          </a:p>
          <a:p>
            <a:pPr lvl="1"/>
            <a:r>
              <a:rPr lang="en-US" b="1" dirty="0" err="1">
                <a:latin typeface="Century Gothic" panose="020B0502020202020204" pitchFamily="34" charset="0"/>
              </a:rPr>
              <a:t>PoPs</a:t>
            </a:r>
            <a:r>
              <a:rPr lang="en-US" dirty="0">
                <a:latin typeface="Century Gothic" panose="020B0502020202020204" pitchFamily="34" charset="0"/>
              </a:rPr>
              <a:t> (</a:t>
            </a:r>
            <a:r>
              <a:rPr lang="en-US" dirty="0"/>
              <a:t>points of presence</a:t>
            </a:r>
            <a:r>
              <a:rPr lang="en-US" dirty="0">
                <a:latin typeface="Century Gothic" panose="020B0502020202020204" pitchFamily="34" charset="0"/>
              </a:rPr>
              <a:t>) - contains numerous caching servers</a:t>
            </a:r>
          </a:p>
          <a:p>
            <a:pPr lvl="1"/>
            <a:r>
              <a:rPr lang="en-US" b="1" dirty="0">
                <a:latin typeface="Century Gothic" panose="020B0502020202020204" pitchFamily="34" charset="0"/>
              </a:rPr>
              <a:t>Caching servers</a:t>
            </a:r>
            <a:r>
              <a:rPr lang="en-US" dirty="0">
                <a:latin typeface="Century Gothic" panose="020B0502020202020204" pitchFamily="34" charset="0"/>
              </a:rPr>
              <a:t> - the storage and delivery of cached files</a:t>
            </a:r>
          </a:p>
          <a:p>
            <a:pPr lvl="1"/>
            <a:r>
              <a:rPr lang="en-US" b="1" dirty="0">
                <a:latin typeface="Century Gothic" panose="020B0502020202020204" pitchFamily="34" charset="0"/>
              </a:rPr>
              <a:t>SSD/HDD + RAM</a:t>
            </a:r>
          </a:p>
          <a:p>
            <a:pPr lvl="1"/>
            <a:endParaRPr lang="vi-VN"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858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III.III. CDN – How It Work?</a:t>
            </a:r>
            <a:endParaRPr lang="vi-VN" dirty="0"/>
          </a:p>
        </p:txBody>
      </p:sp>
      <p:pic>
        <p:nvPicPr>
          <p:cNvPr id="6" name="Content Placeholder 5">
            <a:extLst>
              <a:ext uri="{FF2B5EF4-FFF2-40B4-BE49-F238E27FC236}">
                <a16:creationId xmlns:a16="http://schemas.microsoft.com/office/drawing/2014/main" id="{B71E6E5C-5667-494F-9627-05BCC72B2A96}"/>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404086" y="1633538"/>
            <a:ext cx="7289364" cy="4410074"/>
          </a:xfrm>
          <a:prstGeom prst="rect">
            <a:avLst/>
          </a:prstGeom>
        </p:spPr>
      </p:pic>
    </p:spTree>
    <p:extLst>
      <p:ext uri="{BB962C8B-B14F-4D97-AF65-F5344CB8AC3E}">
        <p14:creationId xmlns:p14="http://schemas.microsoft.com/office/powerpoint/2010/main" val="330733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III.III. CDN – Types</a:t>
            </a:r>
            <a:endParaRPr lang="vi-VN" dirty="0"/>
          </a:p>
        </p:txBody>
      </p:sp>
      <p:sp>
        <p:nvSpPr>
          <p:cNvPr id="4" name="Content Placeholder 3">
            <a:extLst>
              <a:ext uri="{FF2B5EF4-FFF2-40B4-BE49-F238E27FC236}">
                <a16:creationId xmlns:a16="http://schemas.microsoft.com/office/drawing/2014/main" id="{D58B7119-65C5-4186-A5CE-5A1C6A04F816}"/>
              </a:ext>
            </a:extLst>
          </p:cNvPr>
          <p:cNvSpPr>
            <a:spLocks noGrp="1"/>
          </p:cNvSpPr>
          <p:nvPr>
            <p:ph idx="1"/>
          </p:nvPr>
        </p:nvSpPr>
        <p:spPr/>
        <p:txBody>
          <a:bodyPr/>
          <a:lstStyle/>
          <a:p>
            <a:pPr>
              <a:buFont typeface="+mj-lt"/>
              <a:buAutoNum type="arabicPeriod"/>
            </a:pPr>
            <a:r>
              <a:rPr lang="en-US" b="1" dirty="0"/>
              <a:t>Pull http/static </a:t>
            </a:r>
            <a:r>
              <a:rPr lang="en-US" dirty="0"/>
              <a:t>-  </a:t>
            </a:r>
            <a:r>
              <a:rPr lang="en-US" dirty="0" err="1"/>
              <a:t>PoPs</a:t>
            </a:r>
            <a:r>
              <a:rPr lang="en-US" dirty="0"/>
              <a:t> </a:t>
            </a:r>
            <a:r>
              <a:rPr lang="en-US" b="1" dirty="0"/>
              <a:t>automatically</a:t>
            </a:r>
            <a:r>
              <a:rPr lang="en-US" dirty="0"/>
              <a:t> access website and save the content within the website</a:t>
            </a:r>
          </a:p>
          <a:p>
            <a:pPr>
              <a:buFont typeface="+mj-lt"/>
              <a:buAutoNum type="arabicPeriod"/>
            </a:pPr>
            <a:r>
              <a:rPr lang="en-US" b="1" dirty="0"/>
              <a:t>Post/push</a:t>
            </a:r>
            <a:r>
              <a:rPr lang="en-US" dirty="0"/>
              <a:t> - </a:t>
            </a:r>
            <a:r>
              <a:rPr lang="en-US" b="1" dirty="0"/>
              <a:t>Upload</a:t>
            </a:r>
            <a:r>
              <a:rPr lang="en-US" dirty="0"/>
              <a:t> content need to be distributed via CDN to their server by FTP/HTTP protocols</a:t>
            </a:r>
          </a:p>
          <a:p>
            <a:pPr>
              <a:buFont typeface="+mj-lt"/>
              <a:buAutoNum type="arabicPeriod"/>
            </a:pPr>
            <a:r>
              <a:rPr lang="en-US" b="1" dirty="0"/>
              <a:t>Streaming </a:t>
            </a:r>
            <a:r>
              <a:rPr lang="en-US" dirty="0"/>
              <a:t>- </a:t>
            </a:r>
            <a:r>
              <a:rPr lang="en-US" b="1" dirty="0"/>
              <a:t>Video streaming</a:t>
            </a:r>
            <a:r>
              <a:rPr lang="en-US" dirty="0"/>
              <a:t> support</a:t>
            </a:r>
          </a:p>
        </p:txBody>
      </p:sp>
    </p:spTree>
    <p:extLst>
      <p:ext uri="{BB962C8B-B14F-4D97-AF65-F5344CB8AC3E}">
        <p14:creationId xmlns:p14="http://schemas.microsoft.com/office/powerpoint/2010/main" val="307803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III.III. CDN - Benefit</a:t>
            </a:r>
            <a:endParaRPr lang="vi-VN" dirty="0"/>
          </a:p>
        </p:txBody>
      </p:sp>
      <p:sp>
        <p:nvSpPr>
          <p:cNvPr id="4" name="Content Placeholder 3">
            <a:extLst>
              <a:ext uri="{FF2B5EF4-FFF2-40B4-BE49-F238E27FC236}">
                <a16:creationId xmlns:a16="http://schemas.microsoft.com/office/drawing/2014/main" id="{5964BFA4-6330-4A64-BCA3-4A0ACCA3EB9C}"/>
              </a:ext>
            </a:extLst>
          </p:cNvPr>
          <p:cNvSpPr>
            <a:spLocks noGrp="1"/>
          </p:cNvSpPr>
          <p:nvPr>
            <p:ph idx="1"/>
          </p:nvPr>
        </p:nvSpPr>
        <p:spPr>
          <a:xfrm>
            <a:off x="2589212" y="2772228"/>
            <a:ext cx="8915400" cy="3777622"/>
          </a:xfrm>
        </p:spPr>
        <p:txBody>
          <a:bodyPr/>
          <a:lstStyle/>
          <a:p>
            <a:pPr>
              <a:buFont typeface="+mj-lt"/>
              <a:buAutoNum type="arabicPeriod"/>
            </a:pPr>
            <a:r>
              <a:rPr lang="en-US" dirty="0"/>
              <a:t>Improve website load times</a:t>
            </a:r>
          </a:p>
          <a:p>
            <a:pPr>
              <a:buFont typeface="+mj-lt"/>
              <a:buAutoNum type="arabicPeriod"/>
            </a:pPr>
            <a:r>
              <a:rPr lang="en-US" dirty="0"/>
              <a:t>Reduce bandwidth costs</a:t>
            </a:r>
          </a:p>
          <a:p>
            <a:pPr>
              <a:buFont typeface="+mj-lt"/>
              <a:buAutoNum type="arabicPeriod"/>
            </a:pPr>
            <a:r>
              <a:rPr lang="en-US" dirty="0"/>
              <a:t>Load balance between multiple servers</a:t>
            </a:r>
          </a:p>
          <a:p>
            <a:pPr>
              <a:buFont typeface="+mj-lt"/>
              <a:buAutoNum type="arabicPeriod"/>
            </a:pPr>
            <a:r>
              <a:rPr lang="en-US" dirty="0"/>
              <a:t>Protect your website from DDoS attacks</a:t>
            </a:r>
            <a:endParaRPr lang="vi-VN" dirty="0"/>
          </a:p>
        </p:txBody>
      </p:sp>
      <p:pic>
        <p:nvPicPr>
          <p:cNvPr id="7" name="Picture 6">
            <a:extLst>
              <a:ext uri="{FF2B5EF4-FFF2-40B4-BE49-F238E27FC236}">
                <a16:creationId xmlns:a16="http://schemas.microsoft.com/office/drawing/2014/main" id="{C8AC4DD6-9061-4CE2-A3BC-EA0F3AE1988D}"/>
              </a:ext>
            </a:extLst>
          </p:cNvPr>
          <p:cNvPicPr>
            <a:picLocks noChangeAspect="1"/>
          </p:cNvPicPr>
          <p:nvPr/>
        </p:nvPicPr>
        <p:blipFill>
          <a:blip r:embed="rId3"/>
          <a:stretch>
            <a:fillRect/>
          </a:stretch>
        </p:blipFill>
        <p:spPr>
          <a:xfrm>
            <a:off x="8139228" y="822960"/>
            <a:ext cx="3365384" cy="5364480"/>
          </a:xfrm>
          <a:prstGeom prst="rect">
            <a:avLst/>
          </a:prstGeom>
        </p:spPr>
      </p:pic>
    </p:spTree>
    <p:extLst>
      <p:ext uri="{BB962C8B-B14F-4D97-AF65-F5344CB8AC3E}">
        <p14:creationId xmlns:p14="http://schemas.microsoft.com/office/powerpoint/2010/main" val="123099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344-8D82-4088-94A9-FB93E2AD3374}"/>
              </a:ext>
            </a:extLst>
          </p:cNvPr>
          <p:cNvSpPr>
            <a:spLocks noGrp="1"/>
          </p:cNvSpPr>
          <p:nvPr>
            <p:ph type="title"/>
          </p:nvPr>
        </p:nvSpPr>
        <p:spPr/>
        <p:txBody>
          <a:bodyPr/>
          <a:lstStyle/>
          <a:p>
            <a:r>
              <a:rPr lang="en-US" dirty="0"/>
              <a:t>III.VI. Header status code</a:t>
            </a:r>
            <a:endParaRPr lang="vi-VN" dirty="0"/>
          </a:p>
        </p:txBody>
      </p:sp>
      <p:sp>
        <p:nvSpPr>
          <p:cNvPr id="3" name="Content Placeholder 2">
            <a:extLst>
              <a:ext uri="{FF2B5EF4-FFF2-40B4-BE49-F238E27FC236}">
                <a16:creationId xmlns:a16="http://schemas.microsoft.com/office/drawing/2014/main" id="{877C4D94-2577-4C15-A989-22552D0FA872}"/>
              </a:ext>
            </a:extLst>
          </p:cNvPr>
          <p:cNvSpPr>
            <a:spLocks noGrp="1"/>
          </p:cNvSpPr>
          <p:nvPr>
            <p:ph idx="1"/>
          </p:nvPr>
        </p:nvSpPr>
        <p:spPr>
          <a:xfrm>
            <a:off x="2589212" y="1668379"/>
            <a:ext cx="3994468" cy="4242843"/>
          </a:xfrm>
        </p:spPr>
        <p:txBody>
          <a:bodyPr/>
          <a:lstStyle/>
          <a:p>
            <a:pPr>
              <a:buFont typeface="+mj-lt"/>
              <a:buAutoNum type="arabicPeriod"/>
            </a:pPr>
            <a:r>
              <a:rPr lang="en-US" b="1" dirty="0"/>
              <a:t>1xx – Informational responses</a:t>
            </a:r>
          </a:p>
          <a:p>
            <a:pPr>
              <a:buFont typeface="+mj-lt"/>
              <a:buAutoNum type="arabicPeriod"/>
            </a:pPr>
            <a:r>
              <a:rPr lang="en-US" b="1" dirty="0"/>
              <a:t>2xx – Success</a:t>
            </a:r>
          </a:p>
          <a:p>
            <a:pPr lvl="1"/>
            <a:r>
              <a:rPr lang="en-US" dirty="0"/>
              <a:t>200 – OK</a:t>
            </a:r>
          </a:p>
          <a:p>
            <a:pPr lvl="1"/>
            <a:r>
              <a:rPr lang="en-US" dirty="0"/>
              <a:t>201 – Created</a:t>
            </a:r>
          </a:p>
          <a:p>
            <a:pPr>
              <a:buFont typeface="+mj-lt"/>
              <a:buAutoNum type="arabicPeriod"/>
            </a:pPr>
            <a:r>
              <a:rPr lang="en-US" b="1" dirty="0"/>
              <a:t>3xx – Redirect</a:t>
            </a:r>
          </a:p>
          <a:p>
            <a:r>
              <a:rPr lang="en-US" dirty="0"/>
              <a:t>301 – Moved Permanently</a:t>
            </a:r>
          </a:p>
        </p:txBody>
      </p:sp>
      <p:sp>
        <p:nvSpPr>
          <p:cNvPr id="8" name="Content Placeholder 2">
            <a:extLst>
              <a:ext uri="{FF2B5EF4-FFF2-40B4-BE49-F238E27FC236}">
                <a16:creationId xmlns:a16="http://schemas.microsoft.com/office/drawing/2014/main" id="{CDD80E18-53A6-4209-81D7-2AB71EAC8DD2}"/>
              </a:ext>
            </a:extLst>
          </p:cNvPr>
          <p:cNvSpPr txBox="1">
            <a:spLocks/>
          </p:cNvSpPr>
          <p:nvPr/>
        </p:nvSpPr>
        <p:spPr>
          <a:xfrm>
            <a:off x="7046912" y="1668379"/>
            <a:ext cx="3994468" cy="42428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startAt="4"/>
            </a:pPr>
            <a:r>
              <a:rPr lang="en-US" b="1" dirty="0"/>
              <a:t>4xx – Client errors</a:t>
            </a:r>
          </a:p>
          <a:p>
            <a:pPr lvl="1"/>
            <a:r>
              <a:rPr lang="en-US" dirty="0"/>
              <a:t>400 – Bad request</a:t>
            </a:r>
          </a:p>
          <a:p>
            <a:pPr lvl="1"/>
            <a:r>
              <a:rPr lang="en-US" dirty="0"/>
              <a:t>401 – Unauthorized</a:t>
            </a:r>
          </a:p>
          <a:p>
            <a:pPr lvl="1"/>
            <a:r>
              <a:rPr lang="en-US" dirty="0"/>
              <a:t>403 – Forbidden</a:t>
            </a:r>
          </a:p>
          <a:p>
            <a:pPr lvl="1"/>
            <a:r>
              <a:rPr lang="en-US" dirty="0"/>
              <a:t>404 – Not found</a:t>
            </a:r>
          </a:p>
          <a:p>
            <a:pPr>
              <a:buFont typeface="+mj-lt"/>
              <a:buAutoNum type="arabicPeriod" startAt="4"/>
            </a:pPr>
            <a:r>
              <a:rPr lang="en-US" b="1" dirty="0"/>
              <a:t>5xx – Server errors</a:t>
            </a:r>
          </a:p>
          <a:p>
            <a:pPr lvl="1"/>
            <a:r>
              <a:rPr lang="en-US" dirty="0"/>
              <a:t>500 – Internal Server Error</a:t>
            </a:r>
          </a:p>
          <a:p>
            <a:pPr lvl="1"/>
            <a:r>
              <a:rPr lang="en-US" dirty="0"/>
              <a:t>501 – Not Implemented</a:t>
            </a:r>
          </a:p>
          <a:p>
            <a:pPr lvl="1"/>
            <a:r>
              <a:rPr lang="en-US" dirty="0"/>
              <a:t>502 – Bad Gateway</a:t>
            </a:r>
          </a:p>
          <a:p>
            <a:pPr lvl="1"/>
            <a:r>
              <a:rPr lang="en-US" dirty="0"/>
              <a:t>503 – Service Unavailable</a:t>
            </a:r>
          </a:p>
          <a:p>
            <a:pPr lvl="1"/>
            <a:r>
              <a:rPr lang="en-US" dirty="0"/>
              <a:t>504 – Gateway timeout</a:t>
            </a:r>
          </a:p>
          <a:p>
            <a:pPr marL="0" indent="0">
              <a:buFont typeface="Wingdings 3" charset="2"/>
              <a:buNone/>
            </a:pPr>
            <a:endParaRPr lang="vi-VN" dirty="0"/>
          </a:p>
        </p:txBody>
      </p:sp>
    </p:spTree>
    <p:extLst>
      <p:ext uri="{BB962C8B-B14F-4D97-AF65-F5344CB8AC3E}">
        <p14:creationId xmlns:p14="http://schemas.microsoft.com/office/powerpoint/2010/main" val="47486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CONTENT</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p:txBody>
          <a:bodyPr>
            <a:normAutofit/>
          </a:bodyPr>
          <a:lstStyle/>
          <a:p>
            <a:pPr marL="400050" indent="-400050">
              <a:buFont typeface="+mj-lt"/>
              <a:buAutoNum type="romanUcPeriod"/>
            </a:pPr>
            <a:r>
              <a:rPr lang="en-US" sz="2200" b="1" dirty="0"/>
              <a:t>CI 3</a:t>
            </a:r>
          </a:p>
          <a:p>
            <a:pPr marL="400050" indent="-400050">
              <a:buFont typeface="+mj-lt"/>
              <a:buAutoNum type="romanUcPeriod"/>
            </a:pPr>
            <a:r>
              <a:rPr lang="en-US" sz="2200" b="1" dirty="0"/>
              <a:t>Smarty</a:t>
            </a:r>
          </a:p>
          <a:p>
            <a:pPr marL="400050" indent="-400050">
              <a:buFont typeface="+mj-lt"/>
              <a:buAutoNum type="romanUcPeriod"/>
            </a:pPr>
            <a:r>
              <a:rPr lang="en-US" sz="2200" b="1" dirty="0"/>
              <a:t>Web App</a:t>
            </a:r>
          </a:p>
          <a:p>
            <a:pPr marL="400050" indent="-400050">
              <a:buFont typeface="+mj-lt"/>
              <a:buAutoNum type="romanUcPeriod"/>
            </a:pPr>
            <a:r>
              <a:rPr lang="en-US" sz="2200" b="1" dirty="0"/>
              <a:t>HMVC CI – Smarty</a:t>
            </a:r>
          </a:p>
          <a:p>
            <a:pPr marL="400050" indent="-400050">
              <a:buFont typeface="+mj-lt"/>
              <a:buAutoNum type="romanUcPeriod"/>
            </a:pPr>
            <a:r>
              <a:rPr lang="en-US" sz="2200" b="1" dirty="0"/>
              <a:t>Database</a:t>
            </a:r>
            <a:endParaRPr lang="vi-VN" sz="2200" b="1" dirty="0"/>
          </a:p>
        </p:txBody>
      </p:sp>
    </p:spTree>
    <p:extLst>
      <p:ext uri="{BB962C8B-B14F-4D97-AF65-F5344CB8AC3E}">
        <p14:creationId xmlns:p14="http://schemas.microsoft.com/office/powerpoint/2010/main" val="1311919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 Integrate HMVC CI - Smarty</a:t>
            </a:r>
            <a:endParaRPr lang="vi-VN" dirty="0"/>
          </a:p>
        </p:txBody>
      </p:sp>
      <p:sp>
        <p:nvSpPr>
          <p:cNvPr id="3" name="Content Placeholder 2">
            <a:extLst>
              <a:ext uri="{FF2B5EF4-FFF2-40B4-BE49-F238E27FC236}">
                <a16:creationId xmlns:a16="http://schemas.microsoft.com/office/drawing/2014/main" id="{A1601E04-3425-4C4B-B1CD-959E919BB065}"/>
              </a:ext>
            </a:extLst>
          </p:cNvPr>
          <p:cNvSpPr>
            <a:spLocks noGrp="1"/>
          </p:cNvSpPr>
          <p:nvPr>
            <p:ph idx="1"/>
          </p:nvPr>
        </p:nvSpPr>
        <p:spPr/>
        <p:txBody>
          <a:bodyPr/>
          <a:lstStyle/>
          <a:p>
            <a:pPr>
              <a:buFont typeface="+mj-lt"/>
              <a:buAutoNum type="arabicPeriod"/>
            </a:pPr>
            <a:r>
              <a:rPr lang="en-US" dirty="0"/>
              <a:t>Integrate HMVC CI - Smarty</a:t>
            </a:r>
          </a:p>
          <a:p>
            <a:pPr>
              <a:buFont typeface="+mj-lt"/>
              <a:buAutoNum type="arabicPeriod"/>
            </a:pPr>
            <a:r>
              <a:rPr lang="en-US" dirty="0"/>
              <a:t>Structure</a:t>
            </a:r>
          </a:p>
          <a:p>
            <a:pPr>
              <a:buFont typeface="+mj-lt"/>
              <a:buAutoNum type="arabicPeriod"/>
            </a:pPr>
            <a:r>
              <a:rPr lang="en-US" dirty="0"/>
              <a:t>How it work?</a:t>
            </a:r>
          </a:p>
          <a:p>
            <a:pPr>
              <a:buFont typeface="+mj-lt"/>
              <a:buAutoNum type="arabicPeriod"/>
            </a:pPr>
            <a:r>
              <a:rPr lang="en-US" dirty="0"/>
              <a:t>Demo</a:t>
            </a:r>
          </a:p>
        </p:txBody>
      </p:sp>
    </p:spTree>
    <p:extLst>
      <p:ext uri="{BB962C8B-B14F-4D97-AF65-F5344CB8AC3E}">
        <p14:creationId xmlns:p14="http://schemas.microsoft.com/office/powerpoint/2010/main" val="32890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VI.I. Integrate HMVC CI - Smarty</a:t>
            </a:r>
            <a:endParaRPr lang="vi-VN" dirty="0"/>
          </a:p>
        </p:txBody>
      </p:sp>
      <p:sp>
        <p:nvSpPr>
          <p:cNvPr id="3" name="Content Placeholder 2">
            <a:extLst>
              <a:ext uri="{FF2B5EF4-FFF2-40B4-BE49-F238E27FC236}">
                <a16:creationId xmlns:a16="http://schemas.microsoft.com/office/drawing/2014/main" id="{A1601E04-3425-4C4B-B1CD-959E919BB065}"/>
              </a:ext>
            </a:extLst>
          </p:cNvPr>
          <p:cNvSpPr>
            <a:spLocks noGrp="1"/>
          </p:cNvSpPr>
          <p:nvPr>
            <p:ph idx="1"/>
          </p:nvPr>
        </p:nvSpPr>
        <p:spPr/>
        <p:txBody>
          <a:bodyPr/>
          <a:lstStyle/>
          <a:p>
            <a:pPr marL="0" indent="0">
              <a:buNone/>
            </a:pPr>
            <a:r>
              <a:rPr lang="en-US" dirty="0"/>
              <a:t>Implementing </a:t>
            </a:r>
            <a:r>
              <a:rPr lang="en-US" b="1" dirty="0"/>
              <a:t>HMVC</a:t>
            </a:r>
            <a:r>
              <a:rPr lang="en-US" dirty="0"/>
              <a:t> in CodeIgniter using </a:t>
            </a:r>
            <a:r>
              <a:rPr lang="en-US" b="1" dirty="0" err="1"/>
              <a:t>Wiredesignz’s</a:t>
            </a:r>
            <a:r>
              <a:rPr lang="en-US" b="1" dirty="0"/>
              <a:t> Modular Extensions</a:t>
            </a:r>
          </a:p>
          <a:p>
            <a:pPr lvl="1">
              <a:buFont typeface="+mj-lt"/>
              <a:buAutoNum type="arabicPeriod"/>
            </a:pPr>
            <a:r>
              <a:rPr lang="en-US" dirty="0"/>
              <a:t>Extract the contents of </a:t>
            </a:r>
            <a:r>
              <a:rPr lang="en-US" dirty="0" err="1"/>
              <a:t>wiredesignz</a:t>
            </a:r>
            <a:r>
              <a:rPr lang="en-US" dirty="0"/>
              <a:t>-</a:t>
            </a:r>
            <a:r>
              <a:rPr lang="en-US" dirty="0" err="1"/>
              <a:t>codeigniter</a:t>
            </a:r>
            <a:r>
              <a:rPr lang="en-US" dirty="0"/>
              <a:t>-modular-extensions-</a:t>
            </a:r>
            <a:r>
              <a:rPr lang="en-US" dirty="0" err="1"/>
              <a:t>hmvc</a:t>
            </a:r>
            <a:r>
              <a:rPr lang="en-US" dirty="0"/>
              <a:t>.</a:t>
            </a:r>
          </a:p>
          <a:p>
            <a:pPr lvl="1">
              <a:buFont typeface="+mj-lt"/>
              <a:buAutoNum type="arabicPeriod"/>
            </a:pPr>
            <a:r>
              <a:rPr lang="en-US" dirty="0"/>
              <a:t>Copy the contents of core directory into application/core directory.</a:t>
            </a:r>
          </a:p>
          <a:p>
            <a:pPr lvl="1">
              <a:buFont typeface="+mj-lt"/>
              <a:buAutoNum type="arabicPeriod"/>
            </a:pPr>
            <a:r>
              <a:rPr lang="en-US" dirty="0"/>
              <a:t>Copy the MX folder into application/</a:t>
            </a:r>
            <a:r>
              <a:rPr lang="en-US" dirty="0" err="1"/>
              <a:t>third_party</a:t>
            </a:r>
            <a:r>
              <a:rPr lang="en-US" dirty="0"/>
              <a:t> directory.</a:t>
            </a:r>
          </a:p>
          <a:p>
            <a:pPr lvl="1">
              <a:buFont typeface="+mj-lt"/>
              <a:buAutoNum type="arabicPeriod"/>
            </a:pPr>
            <a:r>
              <a:rPr lang="en-US" dirty="0"/>
              <a:t>Custom Smarty class if you want.</a:t>
            </a:r>
          </a:p>
          <a:p>
            <a:pPr lvl="1">
              <a:buFont typeface="+mj-lt"/>
              <a:buAutoNum type="arabicPeriod"/>
            </a:pPr>
            <a:r>
              <a:rPr lang="en-US" dirty="0"/>
              <a:t>Create </a:t>
            </a:r>
            <a:r>
              <a:rPr lang="en-US" dirty="0" err="1"/>
              <a:t>MY_Parser</a:t>
            </a:r>
            <a:r>
              <a:rPr lang="en-US" dirty="0"/>
              <a:t> class used to pass data and render template smarty. </a:t>
            </a:r>
          </a:p>
        </p:txBody>
      </p:sp>
    </p:spTree>
    <p:extLst>
      <p:ext uri="{BB962C8B-B14F-4D97-AF65-F5344CB8AC3E}">
        <p14:creationId xmlns:p14="http://schemas.microsoft.com/office/powerpoint/2010/main" val="229918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VI.II. Structure</a:t>
            </a:r>
            <a:endParaRPr lang="vi-VN" dirty="0"/>
          </a:p>
        </p:txBody>
      </p:sp>
      <p:sp>
        <p:nvSpPr>
          <p:cNvPr id="3" name="Content Placeholder 2">
            <a:extLst>
              <a:ext uri="{FF2B5EF4-FFF2-40B4-BE49-F238E27FC236}">
                <a16:creationId xmlns:a16="http://schemas.microsoft.com/office/drawing/2014/main" id="{A1601E04-3425-4C4B-B1CD-959E919BB065}"/>
              </a:ext>
            </a:extLst>
          </p:cNvPr>
          <p:cNvSpPr>
            <a:spLocks noGrp="1"/>
          </p:cNvSpPr>
          <p:nvPr>
            <p:ph idx="1"/>
          </p:nvPr>
        </p:nvSpPr>
        <p:spPr/>
        <p:txBody>
          <a:bodyPr/>
          <a:lstStyle/>
          <a:p>
            <a:r>
              <a:rPr lang="en-US" b="1" dirty="0"/>
              <a:t>Hierarchical Model View Controller.</a:t>
            </a:r>
          </a:p>
          <a:p>
            <a:r>
              <a:rPr lang="en-US" dirty="0"/>
              <a:t> It’s a </a:t>
            </a:r>
            <a:r>
              <a:rPr lang="en-US" b="1" dirty="0"/>
              <a:t>design pattern </a:t>
            </a:r>
            <a:r>
              <a:rPr lang="en-US" dirty="0"/>
              <a:t>that will make </a:t>
            </a:r>
          </a:p>
          <a:p>
            <a:pPr marL="0" indent="0">
              <a:buNone/>
            </a:pPr>
            <a:r>
              <a:rPr lang="en-US" dirty="0"/>
              <a:t>CodeIgniter a </a:t>
            </a:r>
            <a:r>
              <a:rPr lang="en-US" b="1" dirty="0"/>
              <a:t>modular</a:t>
            </a:r>
            <a:r>
              <a:rPr lang="en-US" dirty="0"/>
              <a:t> MVC framework.</a:t>
            </a:r>
          </a:p>
          <a:p>
            <a:r>
              <a:rPr lang="en-US" b="1" dirty="0"/>
              <a:t>Mini MVC</a:t>
            </a:r>
            <a:r>
              <a:rPr lang="en-US" dirty="0"/>
              <a:t> in modules directory.</a:t>
            </a:r>
          </a:p>
          <a:p>
            <a:pPr>
              <a:buFont typeface="+mj-lt"/>
              <a:buAutoNum type="arabicPeriod"/>
            </a:pPr>
            <a:endParaRPr lang="en-US" dirty="0"/>
          </a:p>
        </p:txBody>
      </p:sp>
      <p:pic>
        <p:nvPicPr>
          <p:cNvPr id="5" name="Picture 4">
            <a:extLst>
              <a:ext uri="{FF2B5EF4-FFF2-40B4-BE49-F238E27FC236}">
                <a16:creationId xmlns:a16="http://schemas.microsoft.com/office/drawing/2014/main" id="{42A2AFB0-722C-450F-92AF-F8395E883B3E}"/>
              </a:ext>
            </a:extLst>
          </p:cNvPr>
          <p:cNvPicPr>
            <a:picLocks noChangeAspect="1"/>
          </p:cNvPicPr>
          <p:nvPr/>
        </p:nvPicPr>
        <p:blipFill>
          <a:blip r:embed="rId2"/>
          <a:stretch>
            <a:fillRect/>
          </a:stretch>
        </p:blipFill>
        <p:spPr>
          <a:xfrm>
            <a:off x="8148762" y="624110"/>
            <a:ext cx="2693410" cy="5760547"/>
          </a:xfrm>
          <a:prstGeom prst="rect">
            <a:avLst/>
          </a:prstGeom>
        </p:spPr>
      </p:pic>
    </p:spTree>
    <p:extLst>
      <p:ext uri="{BB962C8B-B14F-4D97-AF65-F5344CB8AC3E}">
        <p14:creationId xmlns:p14="http://schemas.microsoft.com/office/powerpoint/2010/main" val="16064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VI.II. Structure</a:t>
            </a:r>
            <a:endParaRPr lang="vi-VN" dirty="0"/>
          </a:p>
        </p:txBody>
      </p:sp>
      <p:sp>
        <p:nvSpPr>
          <p:cNvPr id="3" name="Content Placeholder 2">
            <a:extLst>
              <a:ext uri="{FF2B5EF4-FFF2-40B4-BE49-F238E27FC236}">
                <a16:creationId xmlns:a16="http://schemas.microsoft.com/office/drawing/2014/main" id="{A1601E04-3425-4C4B-B1CD-959E919BB065}"/>
              </a:ext>
            </a:extLst>
          </p:cNvPr>
          <p:cNvSpPr>
            <a:spLocks noGrp="1"/>
          </p:cNvSpPr>
          <p:nvPr>
            <p:ph idx="1"/>
          </p:nvPr>
        </p:nvSpPr>
        <p:spPr>
          <a:xfrm>
            <a:off x="2589212" y="1741713"/>
            <a:ext cx="8915400" cy="4513943"/>
          </a:xfrm>
        </p:spPr>
        <p:txBody>
          <a:bodyPr>
            <a:normAutofit/>
          </a:bodyPr>
          <a:lstStyle/>
          <a:p>
            <a:pPr lvl="0">
              <a:buFont typeface="+mj-lt"/>
              <a:buAutoNum type="arabicPeriod"/>
            </a:pPr>
            <a:r>
              <a:rPr lang="en-US" b="1" dirty="0"/>
              <a:t>Output class</a:t>
            </a:r>
            <a:r>
              <a:rPr lang="en-US" dirty="0"/>
              <a:t> </a:t>
            </a:r>
            <a:endParaRPr lang="vi-VN" dirty="0"/>
          </a:p>
          <a:p>
            <a:pPr lvl="1"/>
            <a:r>
              <a:rPr lang="en-US" b="1" dirty="0"/>
              <a:t>Send the finalized </a:t>
            </a:r>
            <a:r>
              <a:rPr lang="en-US" dirty="0"/>
              <a:t>web page to the requesting browser. It is also responsible </a:t>
            </a:r>
            <a:endParaRPr lang="vi-VN" dirty="0"/>
          </a:p>
          <a:p>
            <a:pPr marL="457200" lvl="1" indent="0">
              <a:buNone/>
            </a:pPr>
            <a:r>
              <a:rPr lang="en-US" dirty="0"/>
              <a:t>for </a:t>
            </a:r>
            <a:r>
              <a:rPr lang="en-US" b="1" dirty="0"/>
              <a:t>caching</a:t>
            </a:r>
            <a:r>
              <a:rPr lang="en-US" dirty="0"/>
              <a:t> web pages.</a:t>
            </a:r>
            <a:endParaRPr lang="vi-VN" dirty="0"/>
          </a:p>
          <a:p>
            <a:pPr lvl="1"/>
            <a:r>
              <a:rPr lang="en-US" dirty="0"/>
              <a:t>This class is initialized </a:t>
            </a:r>
            <a:r>
              <a:rPr lang="en-US" b="1" dirty="0"/>
              <a:t>automatically</a:t>
            </a:r>
            <a:r>
              <a:rPr lang="en-US" dirty="0"/>
              <a:t> by the system so there is no need to do it manually.</a:t>
            </a:r>
            <a:endParaRPr lang="vi-VN" dirty="0"/>
          </a:p>
          <a:p>
            <a:pPr lvl="0">
              <a:buFont typeface="+mj-lt"/>
              <a:buAutoNum type="arabicPeriod"/>
            </a:pPr>
            <a:r>
              <a:rPr lang="en-US" b="1" dirty="0"/>
              <a:t>Parser class</a:t>
            </a:r>
            <a:endParaRPr lang="vi-VN" b="1" dirty="0"/>
          </a:p>
          <a:p>
            <a:pPr lvl="1"/>
            <a:r>
              <a:rPr lang="en-US" dirty="0"/>
              <a:t>Can </a:t>
            </a:r>
            <a:r>
              <a:rPr lang="en-US" b="1" dirty="0"/>
              <a:t>perform</a:t>
            </a:r>
            <a:r>
              <a:rPr lang="en-US" dirty="0"/>
              <a:t> simple text </a:t>
            </a:r>
            <a:r>
              <a:rPr lang="en-US" b="1" dirty="0"/>
              <a:t>substitution</a:t>
            </a:r>
            <a:r>
              <a:rPr lang="en-US" dirty="0"/>
              <a:t> for </a:t>
            </a:r>
            <a:r>
              <a:rPr lang="en-US" b="1" dirty="0"/>
              <a:t>pseudo-variables</a:t>
            </a:r>
            <a:r>
              <a:rPr lang="en-US" dirty="0"/>
              <a:t> contained within your view files. It can </a:t>
            </a:r>
            <a:r>
              <a:rPr lang="en-US" b="1" dirty="0"/>
              <a:t>parse</a:t>
            </a:r>
            <a:r>
              <a:rPr lang="en-US" dirty="0"/>
              <a:t> simple </a:t>
            </a:r>
            <a:r>
              <a:rPr lang="en-US" b="1" dirty="0"/>
              <a:t>variables</a:t>
            </a:r>
            <a:r>
              <a:rPr lang="en-US" dirty="0"/>
              <a:t> or </a:t>
            </a:r>
            <a:r>
              <a:rPr lang="en-US" b="1" dirty="0"/>
              <a:t>variable tag pairs</a:t>
            </a:r>
            <a:r>
              <a:rPr lang="en-US" dirty="0"/>
              <a:t>.</a:t>
            </a:r>
            <a:endParaRPr lang="vi-VN" dirty="0"/>
          </a:p>
          <a:p>
            <a:pPr lvl="0">
              <a:buFont typeface="+mj-lt"/>
              <a:buAutoNum type="arabicPeriod"/>
            </a:pPr>
            <a:r>
              <a:rPr lang="en-US" b="1" dirty="0"/>
              <a:t>Loader class</a:t>
            </a:r>
            <a:endParaRPr lang="vi-VN" b="1" dirty="0"/>
          </a:p>
          <a:p>
            <a:pPr lvl="1"/>
            <a:r>
              <a:rPr lang="en-US" dirty="0"/>
              <a:t>Used to </a:t>
            </a:r>
            <a:r>
              <a:rPr lang="en-US" b="1" dirty="0"/>
              <a:t>load elements</a:t>
            </a:r>
            <a:r>
              <a:rPr lang="en-US" dirty="0"/>
              <a:t>: Libraries, View files, Drivers, Helpers, Models, or your own files.</a:t>
            </a:r>
          </a:p>
        </p:txBody>
      </p:sp>
    </p:spTree>
    <p:extLst>
      <p:ext uri="{BB962C8B-B14F-4D97-AF65-F5344CB8AC3E}">
        <p14:creationId xmlns:p14="http://schemas.microsoft.com/office/powerpoint/2010/main" val="125139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VI.III. How It Work?</a:t>
            </a:r>
            <a:br>
              <a:rPr lang="en-US" dirty="0"/>
            </a:br>
            <a:endParaRPr lang="vi-VN" dirty="0"/>
          </a:p>
        </p:txBody>
      </p:sp>
      <p:sp>
        <p:nvSpPr>
          <p:cNvPr id="3" name="Content Placeholder 2">
            <a:extLst>
              <a:ext uri="{FF2B5EF4-FFF2-40B4-BE49-F238E27FC236}">
                <a16:creationId xmlns:a16="http://schemas.microsoft.com/office/drawing/2014/main" id="{A1601E04-3425-4C4B-B1CD-959E919BB065}"/>
              </a:ext>
            </a:extLst>
          </p:cNvPr>
          <p:cNvSpPr>
            <a:spLocks noGrp="1"/>
          </p:cNvSpPr>
          <p:nvPr>
            <p:ph idx="1"/>
          </p:nvPr>
        </p:nvSpPr>
        <p:spPr/>
        <p:txBody>
          <a:bodyPr/>
          <a:lstStyle/>
          <a:p>
            <a:pPr>
              <a:buFont typeface="+mj-lt"/>
              <a:buAutoNum type="arabicPeriod"/>
            </a:pPr>
            <a:endParaRPr lang="en-US" dirty="0"/>
          </a:p>
        </p:txBody>
      </p:sp>
      <p:sp>
        <p:nvSpPr>
          <p:cNvPr id="4" name="Rectangle: Rounded Corners 3">
            <a:extLst>
              <a:ext uri="{FF2B5EF4-FFF2-40B4-BE49-F238E27FC236}">
                <a16:creationId xmlns:a16="http://schemas.microsoft.com/office/drawing/2014/main" id="{84023ED3-4F74-48D9-AA85-2AD12C70AB93}"/>
              </a:ext>
            </a:extLst>
          </p:cNvPr>
          <p:cNvSpPr/>
          <p:nvPr/>
        </p:nvSpPr>
        <p:spPr>
          <a:xfrm>
            <a:off x="2027872" y="3716411"/>
            <a:ext cx="1122680"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t>Index.php</a:t>
            </a:r>
            <a:endParaRPr lang="vi-VN" sz="1300" dirty="0"/>
          </a:p>
        </p:txBody>
      </p:sp>
      <p:sp>
        <p:nvSpPr>
          <p:cNvPr id="5" name="Rectangle: Rounded Corners 4">
            <a:extLst>
              <a:ext uri="{FF2B5EF4-FFF2-40B4-BE49-F238E27FC236}">
                <a16:creationId xmlns:a16="http://schemas.microsoft.com/office/drawing/2014/main" id="{F47E77B0-EADB-4CA5-AF6C-1711EA27D6AD}"/>
              </a:ext>
            </a:extLst>
          </p:cNvPr>
          <p:cNvSpPr/>
          <p:nvPr/>
        </p:nvSpPr>
        <p:spPr>
          <a:xfrm>
            <a:off x="3911282" y="3707702"/>
            <a:ext cx="1067118"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Routing</a:t>
            </a:r>
            <a:endParaRPr lang="vi-VN" sz="1300" dirty="0"/>
          </a:p>
        </p:txBody>
      </p:sp>
      <p:sp>
        <p:nvSpPr>
          <p:cNvPr id="6" name="Rectangle: Rounded Corners 5">
            <a:extLst>
              <a:ext uri="{FF2B5EF4-FFF2-40B4-BE49-F238E27FC236}">
                <a16:creationId xmlns:a16="http://schemas.microsoft.com/office/drawing/2014/main" id="{C2CD8DCF-EF9E-42C7-8403-29BDD7AC2BA3}"/>
              </a:ext>
            </a:extLst>
          </p:cNvPr>
          <p:cNvSpPr/>
          <p:nvPr/>
        </p:nvSpPr>
        <p:spPr>
          <a:xfrm>
            <a:off x="5982652" y="2828751"/>
            <a:ext cx="899160"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Loader</a:t>
            </a:r>
            <a:endParaRPr lang="vi-VN" sz="1300" dirty="0"/>
          </a:p>
        </p:txBody>
      </p:sp>
      <p:sp>
        <p:nvSpPr>
          <p:cNvPr id="8" name="Rectangle: Rounded Corners 7">
            <a:extLst>
              <a:ext uri="{FF2B5EF4-FFF2-40B4-BE49-F238E27FC236}">
                <a16:creationId xmlns:a16="http://schemas.microsoft.com/office/drawing/2014/main" id="{35FC2F85-766A-4B18-8333-26A76897C4DD}"/>
              </a:ext>
            </a:extLst>
          </p:cNvPr>
          <p:cNvSpPr/>
          <p:nvPr/>
        </p:nvSpPr>
        <p:spPr>
          <a:xfrm>
            <a:off x="5982652" y="4586348"/>
            <a:ext cx="1644968"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Locate module</a:t>
            </a:r>
            <a:endParaRPr lang="vi-VN" sz="1300" dirty="0"/>
          </a:p>
        </p:txBody>
      </p:sp>
      <p:sp>
        <p:nvSpPr>
          <p:cNvPr id="9" name="Rectangle: Rounded Corners 8">
            <a:extLst>
              <a:ext uri="{FF2B5EF4-FFF2-40B4-BE49-F238E27FC236}">
                <a16:creationId xmlns:a16="http://schemas.microsoft.com/office/drawing/2014/main" id="{73A6232B-2D75-4E95-8DBE-6A0D62ADC463}"/>
              </a:ext>
            </a:extLst>
          </p:cNvPr>
          <p:cNvSpPr/>
          <p:nvPr/>
        </p:nvSpPr>
        <p:spPr>
          <a:xfrm>
            <a:off x="10229135" y="2828751"/>
            <a:ext cx="1275477"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Autoload module</a:t>
            </a:r>
            <a:endParaRPr lang="vi-VN" sz="1300" dirty="0"/>
          </a:p>
        </p:txBody>
      </p:sp>
      <p:sp>
        <p:nvSpPr>
          <p:cNvPr id="10" name="Rectangle: Rounded Corners 9">
            <a:extLst>
              <a:ext uri="{FF2B5EF4-FFF2-40B4-BE49-F238E27FC236}">
                <a16:creationId xmlns:a16="http://schemas.microsoft.com/office/drawing/2014/main" id="{509CA41F-95AD-45CB-8909-017F0424A153}"/>
              </a:ext>
            </a:extLst>
          </p:cNvPr>
          <p:cNvSpPr/>
          <p:nvPr/>
        </p:nvSpPr>
        <p:spPr>
          <a:xfrm>
            <a:off x="7700883" y="2828751"/>
            <a:ext cx="1675209"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Find &amp; Add module paths</a:t>
            </a:r>
            <a:endParaRPr lang="vi-VN" sz="1300" dirty="0"/>
          </a:p>
        </p:txBody>
      </p:sp>
      <p:cxnSp>
        <p:nvCxnSpPr>
          <p:cNvPr id="12" name="Straight Arrow Connector 11">
            <a:extLst>
              <a:ext uri="{FF2B5EF4-FFF2-40B4-BE49-F238E27FC236}">
                <a16:creationId xmlns:a16="http://schemas.microsoft.com/office/drawing/2014/main" id="{CB7BB3AE-53BC-4699-9204-9E2570ACFCC6}"/>
              </a:ext>
            </a:extLst>
          </p:cNvPr>
          <p:cNvCxnSpPr>
            <a:stCxn id="4" idx="3"/>
            <a:endCxn id="5" idx="1"/>
          </p:cNvCxnSpPr>
          <p:nvPr/>
        </p:nvCxnSpPr>
        <p:spPr>
          <a:xfrm flipV="1">
            <a:off x="3150552" y="4013702"/>
            <a:ext cx="760730"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A92303-FE65-47B7-B2EE-4A6756DDDC1F}"/>
              </a:ext>
            </a:extLst>
          </p:cNvPr>
          <p:cNvCxnSpPr>
            <a:endCxn id="6" idx="1"/>
          </p:cNvCxnSpPr>
          <p:nvPr/>
        </p:nvCxnSpPr>
        <p:spPr>
          <a:xfrm flipV="1">
            <a:off x="4978400" y="3134751"/>
            <a:ext cx="1004252" cy="87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8095D1-212D-4C71-9202-0D9AA5B9CF6F}"/>
              </a:ext>
            </a:extLst>
          </p:cNvPr>
          <p:cNvCxnSpPr>
            <a:cxnSpLocks/>
            <a:stCxn id="5" idx="3"/>
            <a:endCxn id="8" idx="1"/>
          </p:cNvCxnSpPr>
          <p:nvPr/>
        </p:nvCxnSpPr>
        <p:spPr>
          <a:xfrm>
            <a:off x="4978400" y="4013702"/>
            <a:ext cx="1004252" cy="878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79C3EF-1F57-4375-8786-EB0ED60A73AA}"/>
              </a:ext>
            </a:extLst>
          </p:cNvPr>
          <p:cNvCxnSpPr>
            <a:cxnSpLocks/>
            <a:stCxn id="6" idx="3"/>
            <a:endCxn id="10" idx="1"/>
          </p:cNvCxnSpPr>
          <p:nvPr/>
        </p:nvCxnSpPr>
        <p:spPr>
          <a:xfrm>
            <a:off x="6881812" y="3134751"/>
            <a:ext cx="819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184B56B-99AF-4420-A8DB-B14F69D27DF6}"/>
              </a:ext>
            </a:extLst>
          </p:cNvPr>
          <p:cNvCxnSpPr>
            <a:cxnSpLocks/>
            <a:stCxn id="10" idx="3"/>
            <a:endCxn id="9" idx="1"/>
          </p:cNvCxnSpPr>
          <p:nvPr/>
        </p:nvCxnSpPr>
        <p:spPr>
          <a:xfrm>
            <a:off x="9376092" y="3134751"/>
            <a:ext cx="853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07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VI.III. How It Work?</a:t>
            </a:r>
            <a:br>
              <a:rPr lang="en-US" dirty="0"/>
            </a:br>
            <a:endParaRPr lang="vi-VN" dirty="0"/>
          </a:p>
        </p:txBody>
      </p:sp>
      <p:sp>
        <p:nvSpPr>
          <p:cNvPr id="3" name="Content Placeholder 2">
            <a:extLst>
              <a:ext uri="{FF2B5EF4-FFF2-40B4-BE49-F238E27FC236}">
                <a16:creationId xmlns:a16="http://schemas.microsoft.com/office/drawing/2014/main" id="{A1601E04-3425-4C4B-B1CD-959E919BB065}"/>
              </a:ext>
            </a:extLst>
          </p:cNvPr>
          <p:cNvSpPr>
            <a:spLocks noGrp="1"/>
          </p:cNvSpPr>
          <p:nvPr>
            <p:ph idx="1"/>
          </p:nvPr>
        </p:nvSpPr>
        <p:spPr/>
        <p:txBody>
          <a:bodyPr/>
          <a:lstStyle/>
          <a:p>
            <a:pPr>
              <a:buFont typeface="+mj-lt"/>
              <a:buAutoNum type="arabicPeriod"/>
            </a:pPr>
            <a:endParaRPr lang="en-US" dirty="0"/>
          </a:p>
        </p:txBody>
      </p:sp>
      <p:sp>
        <p:nvSpPr>
          <p:cNvPr id="4" name="Rectangle: Rounded Corners 3">
            <a:extLst>
              <a:ext uri="{FF2B5EF4-FFF2-40B4-BE49-F238E27FC236}">
                <a16:creationId xmlns:a16="http://schemas.microsoft.com/office/drawing/2014/main" id="{84023ED3-4F74-48D9-AA85-2AD12C70AB93}"/>
              </a:ext>
            </a:extLst>
          </p:cNvPr>
          <p:cNvSpPr/>
          <p:nvPr/>
        </p:nvSpPr>
        <p:spPr>
          <a:xfrm>
            <a:off x="1173480" y="3830335"/>
            <a:ext cx="138525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Parser-&gt;parse</a:t>
            </a:r>
            <a:endParaRPr lang="vi-VN" sz="1300" dirty="0"/>
          </a:p>
        </p:txBody>
      </p:sp>
      <p:sp>
        <p:nvSpPr>
          <p:cNvPr id="5" name="Rectangle: Rounded Corners 4">
            <a:extLst>
              <a:ext uri="{FF2B5EF4-FFF2-40B4-BE49-F238E27FC236}">
                <a16:creationId xmlns:a16="http://schemas.microsoft.com/office/drawing/2014/main" id="{F47E77B0-EADB-4CA5-AF6C-1711EA27D6AD}"/>
              </a:ext>
            </a:extLst>
          </p:cNvPr>
          <p:cNvSpPr/>
          <p:nvPr/>
        </p:nvSpPr>
        <p:spPr>
          <a:xfrm>
            <a:off x="3238500" y="2919541"/>
            <a:ext cx="1739900"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Find template file</a:t>
            </a:r>
            <a:endParaRPr lang="vi-VN" sz="1300" dirty="0"/>
          </a:p>
        </p:txBody>
      </p:sp>
      <p:sp>
        <p:nvSpPr>
          <p:cNvPr id="6" name="Rectangle: Rounded Corners 5">
            <a:extLst>
              <a:ext uri="{FF2B5EF4-FFF2-40B4-BE49-F238E27FC236}">
                <a16:creationId xmlns:a16="http://schemas.microsoft.com/office/drawing/2014/main" id="{C2CD8DCF-EF9E-42C7-8403-29BDD7AC2BA3}"/>
              </a:ext>
            </a:extLst>
          </p:cNvPr>
          <p:cNvSpPr/>
          <p:nvPr/>
        </p:nvSpPr>
        <p:spPr>
          <a:xfrm>
            <a:off x="5784850" y="2919541"/>
            <a:ext cx="1446212"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Smarty-&gt;fetch</a:t>
            </a:r>
            <a:endParaRPr lang="vi-VN" sz="1300" dirty="0"/>
          </a:p>
        </p:txBody>
      </p:sp>
      <p:sp>
        <p:nvSpPr>
          <p:cNvPr id="9" name="Rectangle: Rounded Corners 8">
            <a:extLst>
              <a:ext uri="{FF2B5EF4-FFF2-40B4-BE49-F238E27FC236}">
                <a16:creationId xmlns:a16="http://schemas.microsoft.com/office/drawing/2014/main" id="{73A6232B-2D75-4E95-8DBE-6A0D62ADC463}"/>
              </a:ext>
            </a:extLst>
          </p:cNvPr>
          <p:cNvSpPr/>
          <p:nvPr/>
        </p:nvSpPr>
        <p:spPr>
          <a:xfrm>
            <a:off x="8675913" y="3617367"/>
            <a:ext cx="1980945" cy="587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Create template object</a:t>
            </a:r>
            <a:endParaRPr lang="vi-VN" sz="1300" dirty="0"/>
          </a:p>
        </p:txBody>
      </p:sp>
      <p:sp>
        <p:nvSpPr>
          <p:cNvPr id="10" name="Rectangle: Rounded Corners 9">
            <a:extLst>
              <a:ext uri="{FF2B5EF4-FFF2-40B4-BE49-F238E27FC236}">
                <a16:creationId xmlns:a16="http://schemas.microsoft.com/office/drawing/2014/main" id="{509CA41F-95AD-45CB-8909-017F0424A153}"/>
              </a:ext>
            </a:extLst>
          </p:cNvPr>
          <p:cNvSpPr/>
          <p:nvPr/>
        </p:nvSpPr>
        <p:spPr>
          <a:xfrm>
            <a:off x="8655318" y="1368600"/>
            <a:ext cx="2344817"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Output-&gt;</a:t>
            </a:r>
            <a:r>
              <a:rPr lang="en-US" sz="1300" dirty="0" err="1"/>
              <a:t>append_output</a:t>
            </a:r>
            <a:endParaRPr lang="vi-VN" sz="1300" dirty="0"/>
          </a:p>
        </p:txBody>
      </p:sp>
      <p:cxnSp>
        <p:nvCxnSpPr>
          <p:cNvPr id="12" name="Straight Arrow Connector 11">
            <a:extLst>
              <a:ext uri="{FF2B5EF4-FFF2-40B4-BE49-F238E27FC236}">
                <a16:creationId xmlns:a16="http://schemas.microsoft.com/office/drawing/2014/main" id="{CB7BB3AE-53BC-4699-9204-9E2570ACFCC6}"/>
              </a:ext>
            </a:extLst>
          </p:cNvPr>
          <p:cNvCxnSpPr>
            <a:cxnSpLocks/>
            <a:stCxn id="4" idx="3"/>
            <a:endCxn id="5" idx="1"/>
          </p:cNvCxnSpPr>
          <p:nvPr/>
        </p:nvCxnSpPr>
        <p:spPr>
          <a:xfrm flipV="1">
            <a:off x="2558732" y="3225541"/>
            <a:ext cx="679768" cy="910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A92303-FE65-47B7-B2EE-4A6756DDDC1F}"/>
              </a:ext>
            </a:extLst>
          </p:cNvPr>
          <p:cNvCxnSpPr>
            <a:cxnSpLocks/>
            <a:stCxn id="5" idx="3"/>
            <a:endCxn id="6" idx="1"/>
          </p:cNvCxnSpPr>
          <p:nvPr/>
        </p:nvCxnSpPr>
        <p:spPr>
          <a:xfrm>
            <a:off x="4978400" y="3225541"/>
            <a:ext cx="806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79C3EF-1F57-4375-8786-EB0ED60A73AA}"/>
              </a:ext>
            </a:extLst>
          </p:cNvPr>
          <p:cNvCxnSpPr>
            <a:cxnSpLocks/>
            <a:stCxn id="6" idx="0"/>
            <a:endCxn id="10" idx="1"/>
          </p:cNvCxnSpPr>
          <p:nvPr/>
        </p:nvCxnSpPr>
        <p:spPr>
          <a:xfrm flipV="1">
            <a:off x="6507956" y="1674600"/>
            <a:ext cx="2147362" cy="124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EBB1685F-5346-48EB-8DB0-3114A71041EC}"/>
              </a:ext>
            </a:extLst>
          </p:cNvPr>
          <p:cNvSpPr/>
          <p:nvPr/>
        </p:nvSpPr>
        <p:spPr>
          <a:xfrm>
            <a:off x="3193414" y="4835946"/>
            <a:ext cx="1886586" cy="61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Assign data to template</a:t>
            </a:r>
            <a:endParaRPr lang="vi-VN" sz="1300" dirty="0"/>
          </a:p>
        </p:txBody>
      </p:sp>
      <p:sp>
        <p:nvSpPr>
          <p:cNvPr id="27" name="Rectangle: Rounded Corners 26">
            <a:extLst>
              <a:ext uri="{FF2B5EF4-FFF2-40B4-BE49-F238E27FC236}">
                <a16:creationId xmlns:a16="http://schemas.microsoft.com/office/drawing/2014/main" id="{B85E6892-77B8-4069-89F7-1601945C2CD5}"/>
              </a:ext>
            </a:extLst>
          </p:cNvPr>
          <p:cNvSpPr/>
          <p:nvPr/>
        </p:nvSpPr>
        <p:spPr>
          <a:xfrm>
            <a:off x="9085201" y="4569841"/>
            <a:ext cx="1150999" cy="405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Render</a:t>
            </a:r>
            <a:endParaRPr lang="vi-VN" sz="1300" dirty="0"/>
          </a:p>
        </p:txBody>
      </p:sp>
      <p:cxnSp>
        <p:nvCxnSpPr>
          <p:cNvPr id="28" name="Straight Arrow Connector 27">
            <a:extLst>
              <a:ext uri="{FF2B5EF4-FFF2-40B4-BE49-F238E27FC236}">
                <a16:creationId xmlns:a16="http://schemas.microsoft.com/office/drawing/2014/main" id="{4B109D25-4DF8-44A4-913F-4C949BD794AD}"/>
              </a:ext>
            </a:extLst>
          </p:cNvPr>
          <p:cNvCxnSpPr>
            <a:cxnSpLocks/>
            <a:stCxn id="9" idx="2"/>
            <a:endCxn id="27" idx="0"/>
          </p:cNvCxnSpPr>
          <p:nvPr/>
        </p:nvCxnSpPr>
        <p:spPr>
          <a:xfrm flipH="1">
            <a:off x="9660701" y="4204988"/>
            <a:ext cx="5685" cy="36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AB4DE9F-3781-4010-9784-9365A9117142}"/>
              </a:ext>
            </a:extLst>
          </p:cNvPr>
          <p:cNvCxnSpPr>
            <a:cxnSpLocks/>
            <a:stCxn id="4" idx="3"/>
            <a:endCxn id="17" idx="1"/>
          </p:cNvCxnSpPr>
          <p:nvPr/>
        </p:nvCxnSpPr>
        <p:spPr>
          <a:xfrm>
            <a:off x="2558732" y="4136335"/>
            <a:ext cx="634682" cy="100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Left Brace 62">
            <a:extLst>
              <a:ext uri="{FF2B5EF4-FFF2-40B4-BE49-F238E27FC236}">
                <a16:creationId xmlns:a16="http://schemas.microsoft.com/office/drawing/2014/main" id="{F6953BCB-5321-40B1-80CB-768BF0766F13}"/>
              </a:ext>
            </a:extLst>
          </p:cNvPr>
          <p:cNvSpPr/>
          <p:nvPr/>
        </p:nvSpPr>
        <p:spPr>
          <a:xfrm>
            <a:off x="7483701" y="3647898"/>
            <a:ext cx="484125" cy="21306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66" name="Rectangle: Rounded Corners 65">
            <a:extLst>
              <a:ext uri="{FF2B5EF4-FFF2-40B4-BE49-F238E27FC236}">
                <a16:creationId xmlns:a16="http://schemas.microsoft.com/office/drawing/2014/main" id="{83C1FC5E-0A8E-48EF-B814-9A4036AAF00C}"/>
              </a:ext>
            </a:extLst>
          </p:cNvPr>
          <p:cNvSpPr/>
          <p:nvPr/>
        </p:nvSpPr>
        <p:spPr>
          <a:xfrm>
            <a:off x="8199960" y="5406145"/>
            <a:ext cx="1155106" cy="442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Caching</a:t>
            </a:r>
            <a:endParaRPr lang="vi-VN" sz="1300" dirty="0"/>
          </a:p>
        </p:txBody>
      </p:sp>
      <p:sp>
        <p:nvSpPr>
          <p:cNvPr id="67" name="Rectangle: Rounded Corners 66">
            <a:extLst>
              <a:ext uri="{FF2B5EF4-FFF2-40B4-BE49-F238E27FC236}">
                <a16:creationId xmlns:a16="http://schemas.microsoft.com/office/drawing/2014/main" id="{1C9475F1-0200-48DC-A667-7F1D63C5C3A4}"/>
              </a:ext>
            </a:extLst>
          </p:cNvPr>
          <p:cNvSpPr/>
          <p:nvPr/>
        </p:nvSpPr>
        <p:spPr>
          <a:xfrm>
            <a:off x="9915872" y="5406145"/>
            <a:ext cx="1310928" cy="442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Compile</a:t>
            </a:r>
            <a:endParaRPr lang="vi-VN" sz="1300" dirty="0"/>
          </a:p>
        </p:txBody>
      </p:sp>
      <p:cxnSp>
        <p:nvCxnSpPr>
          <p:cNvPr id="77" name="Straight Connector 76">
            <a:extLst>
              <a:ext uri="{FF2B5EF4-FFF2-40B4-BE49-F238E27FC236}">
                <a16:creationId xmlns:a16="http://schemas.microsoft.com/office/drawing/2014/main" id="{639B088A-A7D6-448E-8C0A-9EC0C165109E}"/>
              </a:ext>
            </a:extLst>
          </p:cNvPr>
          <p:cNvCxnSpPr>
            <a:cxnSpLocks/>
            <a:stCxn id="6" idx="2"/>
            <a:endCxn id="63" idx="1"/>
          </p:cNvCxnSpPr>
          <p:nvPr/>
        </p:nvCxnSpPr>
        <p:spPr>
          <a:xfrm>
            <a:off x="6507956" y="3531541"/>
            <a:ext cx="975745" cy="1181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B9EC8EA-36B2-496F-A411-6E0E07CB0AA7}"/>
              </a:ext>
            </a:extLst>
          </p:cNvPr>
          <p:cNvCxnSpPr>
            <a:stCxn id="27" idx="2"/>
            <a:endCxn id="66" idx="0"/>
          </p:cNvCxnSpPr>
          <p:nvPr/>
        </p:nvCxnSpPr>
        <p:spPr>
          <a:xfrm flipH="1">
            <a:off x="8777513" y="4975228"/>
            <a:ext cx="883188" cy="43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388621-E3EE-4269-8C41-9003E3AD943B}"/>
              </a:ext>
            </a:extLst>
          </p:cNvPr>
          <p:cNvCxnSpPr>
            <a:stCxn id="27" idx="2"/>
            <a:endCxn id="67" idx="0"/>
          </p:cNvCxnSpPr>
          <p:nvPr/>
        </p:nvCxnSpPr>
        <p:spPr>
          <a:xfrm>
            <a:off x="9660701" y="4975228"/>
            <a:ext cx="910635" cy="43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199A279-28E0-4076-A4B6-647CE41DC0B8}"/>
              </a:ext>
            </a:extLst>
          </p:cNvPr>
          <p:cNvSpPr txBox="1"/>
          <p:nvPr/>
        </p:nvSpPr>
        <p:spPr>
          <a:xfrm rot="19830518">
            <a:off x="6883400" y="2057400"/>
            <a:ext cx="1334020" cy="246221"/>
          </a:xfrm>
          <a:prstGeom prst="rect">
            <a:avLst/>
          </a:prstGeom>
          <a:noFill/>
        </p:spPr>
        <p:txBody>
          <a:bodyPr wrap="none" rtlCol="0">
            <a:spAutoFit/>
          </a:bodyPr>
          <a:lstStyle/>
          <a:p>
            <a:r>
              <a:rPr lang="en-US" sz="1000" dirty="0">
                <a:solidFill>
                  <a:schemeClr val="accent1"/>
                </a:solidFill>
              </a:rPr>
              <a:t>Pass content string</a:t>
            </a:r>
            <a:endParaRPr lang="vi-VN" sz="1000" dirty="0">
              <a:solidFill>
                <a:schemeClr val="accent1"/>
              </a:solidFill>
            </a:endParaRPr>
          </a:p>
        </p:txBody>
      </p:sp>
      <p:cxnSp>
        <p:nvCxnSpPr>
          <p:cNvPr id="87" name="Straight Arrow Connector 86">
            <a:extLst>
              <a:ext uri="{FF2B5EF4-FFF2-40B4-BE49-F238E27FC236}">
                <a16:creationId xmlns:a16="http://schemas.microsoft.com/office/drawing/2014/main" id="{D6DA915F-F5EB-486F-86A0-BB4CCC675DB8}"/>
              </a:ext>
            </a:extLst>
          </p:cNvPr>
          <p:cNvCxnSpPr>
            <a:cxnSpLocks/>
            <a:stCxn id="17" idx="3"/>
            <a:endCxn id="6" idx="1"/>
          </p:cNvCxnSpPr>
          <p:nvPr/>
        </p:nvCxnSpPr>
        <p:spPr>
          <a:xfrm flipV="1">
            <a:off x="5080000" y="3225541"/>
            <a:ext cx="704850" cy="1916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632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238-FE11-4781-9560-795A9358CC6C}"/>
              </a:ext>
            </a:extLst>
          </p:cNvPr>
          <p:cNvSpPr>
            <a:spLocks noGrp="1"/>
          </p:cNvSpPr>
          <p:nvPr>
            <p:ph type="title"/>
          </p:nvPr>
        </p:nvSpPr>
        <p:spPr/>
        <p:txBody>
          <a:bodyPr/>
          <a:lstStyle/>
          <a:p>
            <a:r>
              <a:rPr lang="en-US" dirty="0"/>
              <a:t>VI.IV. Demo</a:t>
            </a:r>
            <a:endParaRPr lang="vi-VN" dirty="0"/>
          </a:p>
        </p:txBody>
      </p:sp>
      <p:pic>
        <p:nvPicPr>
          <p:cNvPr id="5" name="Content Placeholder 4">
            <a:extLst>
              <a:ext uri="{FF2B5EF4-FFF2-40B4-BE49-F238E27FC236}">
                <a16:creationId xmlns:a16="http://schemas.microsoft.com/office/drawing/2014/main" id="{8EE5F846-F23A-4530-BFAA-E715C16E13CA}"/>
              </a:ext>
            </a:extLst>
          </p:cNvPr>
          <p:cNvPicPr>
            <a:picLocks noGrp="1" noChangeAspect="1"/>
          </p:cNvPicPr>
          <p:nvPr>
            <p:ph idx="1"/>
          </p:nvPr>
        </p:nvPicPr>
        <p:blipFill>
          <a:blip r:embed="rId2"/>
          <a:stretch>
            <a:fillRect/>
          </a:stretch>
        </p:blipFill>
        <p:spPr>
          <a:xfrm>
            <a:off x="2592925" y="1538514"/>
            <a:ext cx="8066126" cy="4798986"/>
          </a:xfrm>
        </p:spPr>
      </p:pic>
    </p:spTree>
    <p:extLst>
      <p:ext uri="{BB962C8B-B14F-4D97-AF65-F5344CB8AC3E}">
        <p14:creationId xmlns:p14="http://schemas.microsoft.com/office/powerpoint/2010/main" val="49569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A86D-5F19-477C-8980-A297561839C0}"/>
              </a:ext>
            </a:extLst>
          </p:cNvPr>
          <p:cNvSpPr>
            <a:spLocks noGrp="1"/>
          </p:cNvSpPr>
          <p:nvPr>
            <p:ph type="title"/>
          </p:nvPr>
        </p:nvSpPr>
        <p:spPr/>
        <p:txBody>
          <a:bodyPr/>
          <a:lstStyle/>
          <a:p>
            <a:r>
              <a:rPr lang="en-US" dirty="0"/>
              <a:t>V. Database</a:t>
            </a:r>
            <a:endParaRPr lang="vi-VN" dirty="0"/>
          </a:p>
        </p:txBody>
      </p:sp>
      <p:sp>
        <p:nvSpPr>
          <p:cNvPr id="3" name="Content Placeholder 2">
            <a:extLst>
              <a:ext uri="{FF2B5EF4-FFF2-40B4-BE49-F238E27FC236}">
                <a16:creationId xmlns:a16="http://schemas.microsoft.com/office/drawing/2014/main" id="{10519B71-E0B1-42EA-8C58-C2AEB0DBFA68}"/>
              </a:ext>
            </a:extLst>
          </p:cNvPr>
          <p:cNvSpPr>
            <a:spLocks noGrp="1"/>
          </p:cNvSpPr>
          <p:nvPr>
            <p:ph idx="1"/>
          </p:nvPr>
        </p:nvSpPr>
        <p:spPr/>
        <p:txBody>
          <a:bodyPr/>
          <a:lstStyle/>
          <a:p>
            <a:pPr>
              <a:buFont typeface="+mj-lt"/>
              <a:buAutoNum type="arabicPeriod"/>
            </a:pPr>
            <a:r>
              <a:rPr lang="en-US" dirty="0" err="1"/>
              <a:t>InnoDB</a:t>
            </a:r>
            <a:r>
              <a:rPr lang="en-US" dirty="0"/>
              <a:t> vs </a:t>
            </a:r>
            <a:r>
              <a:rPr lang="en-US" dirty="0" err="1"/>
              <a:t>MyISAM</a:t>
            </a:r>
            <a:endParaRPr lang="en-US" dirty="0"/>
          </a:p>
          <a:p>
            <a:pPr>
              <a:buFont typeface="+mj-lt"/>
              <a:buAutoNum type="arabicPeriod"/>
            </a:pPr>
            <a:r>
              <a:rPr lang="en-US" dirty="0"/>
              <a:t>Full text search indexes</a:t>
            </a:r>
            <a:endParaRPr lang="vi-VN" dirty="0"/>
          </a:p>
        </p:txBody>
      </p:sp>
      <p:pic>
        <p:nvPicPr>
          <p:cNvPr id="5" name="Picture 4">
            <a:extLst>
              <a:ext uri="{FF2B5EF4-FFF2-40B4-BE49-F238E27FC236}">
                <a16:creationId xmlns:a16="http://schemas.microsoft.com/office/drawing/2014/main" id="{495A3AEE-4DFD-4B15-ACF7-1AD95F4CEC84}"/>
              </a:ext>
            </a:extLst>
          </p:cNvPr>
          <p:cNvPicPr>
            <a:picLocks noChangeAspect="1"/>
          </p:cNvPicPr>
          <p:nvPr/>
        </p:nvPicPr>
        <p:blipFill>
          <a:blip r:embed="rId2"/>
          <a:stretch>
            <a:fillRect/>
          </a:stretch>
        </p:blipFill>
        <p:spPr>
          <a:xfrm>
            <a:off x="7235598" y="3135312"/>
            <a:ext cx="3722688" cy="3722688"/>
          </a:xfrm>
          <a:prstGeom prst="rect">
            <a:avLst/>
          </a:prstGeom>
        </p:spPr>
      </p:pic>
    </p:spTree>
    <p:extLst>
      <p:ext uri="{BB962C8B-B14F-4D97-AF65-F5344CB8AC3E}">
        <p14:creationId xmlns:p14="http://schemas.microsoft.com/office/powerpoint/2010/main" val="3807916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D6D-E506-4A75-B556-54234A80FC2C}"/>
              </a:ext>
            </a:extLst>
          </p:cNvPr>
          <p:cNvSpPr>
            <a:spLocks noGrp="1"/>
          </p:cNvSpPr>
          <p:nvPr>
            <p:ph type="title"/>
          </p:nvPr>
        </p:nvSpPr>
        <p:spPr/>
        <p:txBody>
          <a:bodyPr/>
          <a:lstStyle/>
          <a:p>
            <a:r>
              <a:rPr lang="en-US" dirty="0"/>
              <a:t>V.I. </a:t>
            </a:r>
            <a:r>
              <a:rPr lang="en-US" dirty="0" err="1"/>
              <a:t>InnoDB</a:t>
            </a:r>
            <a:r>
              <a:rPr lang="en-US" dirty="0"/>
              <a:t> vs </a:t>
            </a:r>
            <a:r>
              <a:rPr lang="en-US" dirty="0" err="1"/>
              <a:t>MyISAM</a:t>
            </a:r>
            <a:endParaRPr lang="vi-VN" dirty="0"/>
          </a:p>
        </p:txBody>
      </p:sp>
      <p:sp>
        <p:nvSpPr>
          <p:cNvPr id="3" name="Content Placeholder 2">
            <a:extLst>
              <a:ext uri="{FF2B5EF4-FFF2-40B4-BE49-F238E27FC236}">
                <a16:creationId xmlns:a16="http://schemas.microsoft.com/office/drawing/2014/main" id="{457567B7-30BA-46A7-86FC-3CE0AE543548}"/>
              </a:ext>
            </a:extLst>
          </p:cNvPr>
          <p:cNvSpPr>
            <a:spLocks noGrp="1"/>
          </p:cNvSpPr>
          <p:nvPr>
            <p:ph idx="1"/>
          </p:nvPr>
        </p:nvSpPr>
        <p:spPr>
          <a:xfrm>
            <a:off x="2589212" y="1905001"/>
            <a:ext cx="8915400" cy="4437742"/>
          </a:xfrm>
        </p:spPr>
        <p:txBody>
          <a:bodyPr>
            <a:normAutofit/>
          </a:bodyPr>
          <a:lstStyle/>
          <a:p>
            <a:pPr>
              <a:buFont typeface="+mj-lt"/>
              <a:buAutoNum type="arabicPeriod"/>
            </a:pPr>
            <a:r>
              <a:rPr lang="en-US" b="1" dirty="0" err="1"/>
              <a:t>InnoDB</a:t>
            </a:r>
            <a:endParaRPr lang="en-US" b="1" dirty="0"/>
          </a:p>
          <a:p>
            <a:pPr lvl="1"/>
            <a:r>
              <a:rPr lang="en-US" dirty="0"/>
              <a:t>Support transaction, foreign key,…</a:t>
            </a:r>
            <a:endParaRPr lang="vi-VN" dirty="0"/>
          </a:p>
          <a:p>
            <a:pPr lvl="1"/>
            <a:r>
              <a:rPr lang="en-US" dirty="0"/>
              <a:t>Suitable for insert/update/delete data</a:t>
            </a:r>
            <a:endParaRPr lang="vi-VN" dirty="0"/>
          </a:p>
          <a:p>
            <a:pPr lvl="1"/>
            <a:r>
              <a:rPr lang="en-US" dirty="0"/>
              <a:t>Data cache, row level locking</a:t>
            </a:r>
          </a:p>
          <a:p>
            <a:pPr lvl="1"/>
            <a:r>
              <a:rPr lang="en-US" dirty="0"/>
              <a:t>Just support Full text search indexes from version 5.6 beta</a:t>
            </a:r>
          </a:p>
          <a:p>
            <a:pPr>
              <a:buFont typeface="+mj-lt"/>
              <a:buAutoNum type="arabicPeriod"/>
            </a:pPr>
            <a:r>
              <a:rPr lang="en-US" b="1" dirty="0" err="1"/>
              <a:t>MyISAM</a:t>
            </a:r>
            <a:endParaRPr lang="en-US" b="1" dirty="0"/>
          </a:p>
          <a:p>
            <a:pPr lvl="1"/>
            <a:r>
              <a:rPr lang="en-US" dirty="0"/>
              <a:t>Query data faster than </a:t>
            </a:r>
            <a:r>
              <a:rPr lang="en-US" dirty="0" err="1"/>
              <a:t>InnoDB</a:t>
            </a:r>
            <a:r>
              <a:rPr lang="en-US" dirty="0"/>
              <a:t>, suitable for reading data frequently from the database</a:t>
            </a:r>
            <a:endParaRPr lang="vi-VN" dirty="0"/>
          </a:p>
          <a:p>
            <a:pPr lvl="1"/>
            <a:r>
              <a:rPr lang="en-US" dirty="0"/>
              <a:t>Full text search indexes</a:t>
            </a:r>
            <a:endParaRPr lang="vi-VN" dirty="0"/>
          </a:p>
          <a:p>
            <a:pPr lvl="1"/>
            <a:r>
              <a:rPr lang="en-US" dirty="0"/>
              <a:t>Database design simple, no foreign key</a:t>
            </a:r>
            <a:endParaRPr lang="vi-VN" dirty="0"/>
          </a:p>
          <a:p>
            <a:pPr lvl="1"/>
            <a:endParaRPr lang="en-US" dirty="0"/>
          </a:p>
        </p:txBody>
      </p:sp>
    </p:spTree>
    <p:extLst>
      <p:ext uri="{BB962C8B-B14F-4D97-AF65-F5344CB8AC3E}">
        <p14:creationId xmlns:p14="http://schemas.microsoft.com/office/powerpoint/2010/main" val="661968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A9B-B64E-4C7F-B24C-4DDF998941F4}"/>
              </a:ext>
            </a:extLst>
          </p:cNvPr>
          <p:cNvSpPr>
            <a:spLocks noGrp="1"/>
          </p:cNvSpPr>
          <p:nvPr>
            <p:ph type="title"/>
          </p:nvPr>
        </p:nvSpPr>
        <p:spPr/>
        <p:txBody>
          <a:bodyPr/>
          <a:lstStyle/>
          <a:p>
            <a:r>
              <a:rPr lang="en-US" dirty="0"/>
              <a:t>V.II. Full text search indexes</a:t>
            </a:r>
            <a:endParaRPr lang="vi-VN" dirty="0"/>
          </a:p>
        </p:txBody>
      </p:sp>
      <p:sp>
        <p:nvSpPr>
          <p:cNvPr id="3" name="Content Placeholder 2">
            <a:extLst>
              <a:ext uri="{FF2B5EF4-FFF2-40B4-BE49-F238E27FC236}">
                <a16:creationId xmlns:a16="http://schemas.microsoft.com/office/drawing/2014/main" id="{68D216E8-3F36-41A4-83EB-6222D9EB99DA}"/>
              </a:ext>
            </a:extLst>
          </p:cNvPr>
          <p:cNvSpPr>
            <a:spLocks noGrp="1"/>
          </p:cNvSpPr>
          <p:nvPr>
            <p:ph idx="1"/>
          </p:nvPr>
        </p:nvSpPr>
        <p:spPr/>
        <p:txBody>
          <a:bodyPr/>
          <a:lstStyle/>
          <a:p>
            <a:pPr>
              <a:buFont typeface="+mj-lt"/>
              <a:buAutoNum type="arabicPeriod"/>
            </a:pPr>
            <a:r>
              <a:rPr lang="en-US" dirty="0"/>
              <a:t>Definition</a:t>
            </a:r>
          </a:p>
          <a:p>
            <a:pPr>
              <a:buFont typeface="+mj-lt"/>
              <a:buAutoNum type="arabicPeriod"/>
            </a:pPr>
            <a:r>
              <a:rPr lang="en-US" dirty="0"/>
              <a:t>Syntax</a:t>
            </a:r>
          </a:p>
          <a:p>
            <a:pPr>
              <a:buFont typeface="+mj-lt"/>
              <a:buAutoNum type="arabicPeriod"/>
            </a:pPr>
            <a:r>
              <a:rPr lang="en-US" dirty="0"/>
              <a:t>Demo</a:t>
            </a:r>
            <a:endParaRPr lang="vi-VN" dirty="0"/>
          </a:p>
        </p:txBody>
      </p:sp>
    </p:spTree>
    <p:extLst>
      <p:ext uri="{BB962C8B-B14F-4D97-AF65-F5344CB8AC3E}">
        <p14:creationId xmlns:p14="http://schemas.microsoft.com/office/powerpoint/2010/main" val="154840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 CI v3</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p:txBody>
          <a:bodyPr/>
          <a:lstStyle/>
          <a:p>
            <a:pPr>
              <a:buFont typeface="+mj-lt"/>
              <a:buAutoNum type="arabicPeriod"/>
            </a:pPr>
            <a:r>
              <a:rPr lang="en-US" dirty="0"/>
              <a:t>Structure</a:t>
            </a:r>
          </a:p>
          <a:p>
            <a:pPr>
              <a:buFont typeface="+mj-lt"/>
              <a:buAutoNum type="arabicPeriod"/>
            </a:pPr>
            <a:r>
              <a:rPr lang="en-US" dirty="0"/>
              <a:t>Usage</a:t>
            </a:r>
          </a:p>
          <a:p>
            <a:pPr>
              <a:buFont typeface="+mj-lt"/>
              <a:buAutoNum type="arabicPeriod"/>
            </a:pPr>
            <a:r>
              <a:rPr lang="en-US" dirty="0"/>
              <a:t>Integrate 3</a:t>
            </a:r>
            <a:r>
              <a:rPr lang="en-US" baseline="30000" dirty="0"/>
              <a:t>rd</a:t>
            </a:r>
            <a:r>
              <a:rPr lang="en-US" dirty="0"/>
              <a:t> party</a:t>
            </a:r>
            <a:endParaRPr lang="vi-VN" dirty="0"/>
          </a:p>
        </p:txBody>
      </p:sp>
    </p:spTree>
    <p:extLst>
      <p:ext uri="{BB962C8B-B14F-4D97-AF65-F5344CB8AC3E}">
        <p14:creationId xmlns:p14="http://schemas.microsoft.com/office/powerpoint/2010/main" val="2468713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A9B-B64E-4C7F-B24C-4DDF998941F4}"/>
              </a:ext>
            </a:extLst>
          </p:cNvPr>
          <p:cNvSpPr>
            <a:spLocks noGrp="1"/>
          </p:cNvSpPr>
          <p:nvPr>
            <p:ph type="title"/>
          </p:nvPr>
        </p:nvSpPr>
        <p:spPr/>
        <p:txBody>
          <a:bodyPr/>
          <a:lstStyle/>
          <a:p>
            <a:r>
              <a:rPr lang="en-US" dirty="0"/>
              <a:t>V.II.I. Definition</a:t>
            </a:r>
            <a:endParaRPr lang="vi-VN" dirty="0"/>
          </a:p>
        </p:txBody>
      </p:sp>
      <p:sp>
        <p:nvSpPr>
          <p:cNvPr id="3" name="Content Placeholder 2">
            <a:extLst>
              <a:ext uri="{FF2B5EF4-FFF2-40B4-BE49-F238E27FC236}">
                <a16:creationId xmlns:a16="http://schemas.microsoft.com/office/drawing/2014/main" id="{68D216E8-3F36-41A4-83EB-6222D9EB99DA}"/>
              </a:ext>
            </a:extLst>
          </p:cNvPr>
          <p:cNvSpPr>
            <a:spLocks noGrp="1"/>
          </p:cNvSpPr>
          <p:nvPr>
            <p:ph idx="1"/>
          </p:nvPr>
        </p:nvSpPr>
        <p:spPr>
          <a:xfrm>
            <a:off x="2400526" y="2133600"/>
            <a:ext cx="8915400" cy="3777622"/>
          </a:xfrm>
        </p:spPr>
        <p:txBody>
          <a:bodyPr>
            <a:normAutofit/>
          </a:bodyPr>
          <a:lstStyle/>
          <a:p>
            <a:pPr>
              <a:buFont typeface="+mj-lt"/>
              <a:buAutoNum type="arabicPeriod"/>
            </a:pPr>
            <a:r>
              <a:rPr lang="en-US" b="1" dirty="0">
                <a:latin typeface="+mj-lt"/>
              </a:rPr>
              <a:t>Full text search</a:t>
            </a:r>
          </a:p>
          <a:p>
            <a:pPr lvl="1"/>
            <a:r>
              <a:rPr lang="vi-VN" dirty="0">
                <a:latin typeface="Century Gothic" panose="020B0502020202020204" pitchFamily="34" charset="0"/>
              </a:rPr>
              <a:t>Created on </a:t>
            </a:r>
            <a:r>
              <a:rPr lang="vi-VN" b="1" dirty="0">
                <a:latin typeface="Century Gothic" panose="020B0502020202020204" pitchFamily="34" charset="0"/>
              </a:rPr>
              <a:t>text-based</a:t>
            </a:r>
            <a:r>
              <a:rPr lang="vi-VN" dirty="0">
                <a:latin typeface="Century Gothic" panose="020B0502020202020204" pitchFamily="34" charset="0"/>
              </a:rPr>
              <a:t> columns (char, varchar, text) </a:t>
            </a:r>
          </a:p>
          <a:p>
            <a:pPr lvl="1"/>
            <a:r>
              <a:rPr lang="vi-VN" dirty="0">
                <a:latin typeface="Century Gothic" panose="020B0502020202020204" pitchFamily="34" charset="0"/>
              </a:rPr>
              <a:t>Help </a:t>
            </a:r>
            <a:r>
              <a:rPr lang="vi-VN" b="1" dirty="0">
                <a:latin typeface="Century Gothic" panose="020B0502020202020204" pitchFamily="34" charset="0"/>
              </a:rPr>
              <a:t>speed up</a:t>
            </a:r>
            <a:r>
              <a:rPr lang="vi-VN" dirty="0">
                <a:latin typeface="Century Gothic" panose="020B0502020202020204" pitchFamily="34" charset="0"/>
              </a:rPr>
              <a:t> </a:t>
            </a:r>
            <a:r>
              <a:rPr lang="vi-VN" b="1" dirty="0">
                <a:latin typeface="Century Gothic" panose="020B0502020202020204" pitchFamily="34" charset="0"/>
              </a:rPr>
              <a:t>queries</a:t>
            </a:r>
            <a:r>
              <a:rPr lang="vi-VN" dirty="0">
                <a:latin typeface="Century Gothic" panose="020B0502020202020204" pitchFamily="34" charset="0"/>
              </a:rPr>
              <a:t> and </a:t>
            </a:r>
            <a:r>
              <a:rPr lang="vi-VN" b="1" dirty="0">
                <a:latin typeface="Century Gothic" panose="020B0502020202020204" pitchFamily="34" charset="0"/>
              </a:rPr>
              <a:t>DML</a:t>
            </a:r>
            <a:r>
              <a:rPr lang="vi-VN" dirty="0">
                <a:latin typeface="Century Gothic" panose="020B0502020202020204" pitchFamily="34" charset="0"/>
              </a:rPr>
              <a:t> operations</a:t>
            </a:r>
            <a:endParaRPr lang="en-US" dirty="0">
              <a:latin typeface="Century Gothic" panose="020B0502020202020204" pitchFamily="34" charset="0"/>
            </a:endParaRPr>
          </a:p>
          <a:p>
            <a:pPr>
              <a:buFont typeface="+mj-lt"/>
              <a:buAutoNum type="arabicPeriod"/>
            </a:pPr>
            <a:r>
              <a:rPr lang="en-US" b="1" dirty="0">
                <a:latin typeface="+mj-lt"/>
              </a:rPr>
              <a:t>Index</a:t>
            </a:r>
            <a:endParaRPr lang="vi-VN" b="1" dirty="0">
              <a:latin typeface="+mj-lt"/>
            </a:endParaRPr>
          </a:p>
          <a:p>
            <a:pPr lvl="1"/>
            <a:r>
              <a:rPr lang="en-US" dirty="0">
                <a:latin typeface="+mj-lt"/>
              </a:rPr>
              <a:t>A type of </a:t>
            </a:r>
            <a:r>
              <a:rPr lang="en-US" b="1" dirty="0">
                <a:latin typeface="+mj-lt"/>
              </a:rPr>
              <a:t>data structure</a:t>
            </a:r>
            <a:r>
              <a:rPr lang="en-US" dirty="0">
                <a:latin typeface="+mj-lt"/>
              </a:rPr>
              <a:t> that </a:t>
            </a:r>
            <a:r>
              <a:rPr lang="en-US" b="1" dirty="0">
                <a:latin typeface="+mj-lt"/>
              </a:rPr>
              <a:t>improves </a:t>
            </a:r>
          </a:p>
          <a:p>
            <a:pPr marL="457200" lvl="1" indent="0">
              <a:buNone/>
            </a:pPr>
            <a:r>
              <a:rPr lang="en-US" b="1" dirty="0">
                <a:latin typeface="+mj-lt"/>
              </a:rPr>
              <a:t>the speed</a:t>
            </a:r>
            <a:r>
              <a:rPr lang="en-US" dirty="0">
                <a:latin typeface="+mj-lt"/>
              </a:rPr>
              <a:t> of </a:t>
            </a:r>
            <a:r>
              <a:rPr lang="en-US" b="1" dirty="0">
                <a:latin typeface="+mj-lt"/>
              </a:rPr>
              <a:t>data access</a:t>
            </a:r>
          </a:p>
          <a:p>
            <a:pPr lvl="1"/>
            <a:r>
              <a:rPr lang="en-US" b="1" dirty="0">
                <a:latin typeface="+mj-lt"/>
              </a:rPr>
              <a:t>Increased</a:t>
            </a:r>
            <a:r>
              <a:rPr lang="en-US" dirty="0">
                <a:latin typeface="+mj-lt"/>
              </a:rPr>
              <a:t> data </a:t>
            </a:r>
            <a:r>
              <a:rPr lang="en-US" b="1" dirty="0">
                <a:latin typeface="+mj-lt"/>
              </a:rPr>
              <a:t>write</a:t>
            </a:r>
            <a:r>
              <a:rPr lang="en-US" dirty="0">
                <a:latin typeface="+mj-lt"/>
              </a:rPr>
              <a:t> </a:t>
            </a:r>
            <a:r>
              <a:rPr lang="en-US" b="1" dirty="0">
                <a:latin typeface="+mj-lt"/>
              </a:rPr>
              <a:t>time</a:t>
            </a:r>
            <a:r>
              <a:rPr lang="en-US" dirty="0">
                <a:latin typeface="+mj-lt"/>
              </a:rPr>
              <a:t> and </a:t>
            </a:r>
          </a:p>
          <a:p>
            <a:pPr marL="457200" lvl="1" indent="0">
              <a:buNone/>
            </a:pPr>
            <a:r>
              <a:rPr lang="en-US" dirty="0">
                <a:latin typeface="+mj-lt"/>
              </a:rPr>
              <a:t>more </a:t>
            </a:r>
            <a:r>
              <a:rPr lang="en-US" b="1" dirty="0">
                <a:latin typeface="+mj-lt"/>
              </a:rPr>
              <a:t>storage</a:t>
            </a:r>
            <a:r>
              <a:rPr lang="en-US" dirty="0">
                <a:latin typeface="+mj-lt"/>
              </a:rPr>
              <a:t> space</a:t>
            </a:r>
          </a:p>
          <a:p>
            <a:pPr lvl="1"/>
            <a:r>
              <a:rPr lang="en-US" b="1" dirty="0">
                <a:latin typeface="+mj-lt"/>
              </a:rPr>
              <a:t>Inverted Index</a:t>
            </a:r>
          </a:p>
          <a:p>
            <a:pPr>
              <a:buFont typeface="+mj-lt"/>
              <a:buAutoNum type="arabicPeriod"/>
            </a:pPr>
            <a:r>
              <a:rPr lang="en-US" b="1" dirty="0">
                <a:latin typeface="+mj-lt"/>
              </a:rPr>
              <a:t>Full text index</a:t>
            </a:r>
            <a:r>
              <a:rPr lang="en-US" dirty="0">
                <a:latin typeface="+mj-lt"/>
              </a:rPr>
              <a:t> is an </a:t>
            </a:r>
            <a:r>
              <a:rPr lang="en-US" b="1" dirty="0">
                <a:latin typeface="+mj-lt"/>
              </a:rPr>
              <a:t>index of type FULLTEXT</a:t>
            </a:r>
          </a:p>
        </p:txBody>
      </p:sp>
      <p:pic>
        <p:nvPicPr>
          <p:cNvPr id="5" name="Picture 4">
            <a:extLst>
              <a:ext uri="{FF2B5EF4-FFF2-40B4-BE49-F238E27FC236}">
                <a16:creationId xmlns:a16="http://schemas.microsoft.com/office/drawing/2014/main" id="{425A30CA-4A2D-4C36-8608-A4F4A756BF4E}"/>
              </a:ext>
            </a:extLst>
          </p:cNvPr>
          <p:cNvPicPr>
            <a:picLocks noChangeAspect="1"/>
          </p:cNvPicPr>
          <p:nvPr/>
        </p:nvPicPr>
        <p:blipFill>
          <a:blip r:embed="rId3"/>
          <a:stretch>
            <a:fillRect/>
          </a:stretch>
        </p:blipFill>
        <p:spPr>
          <a:xfrm>
            <a:off x="7627484" y="3570165"/>
            <a:ext cx="3983964" cy="2569657"/>
          </a:xfrm>
          <a:prstGeom prst="rect">
            <a:avLst/>
          </a:prstGeom>
        </p:spPr>
      </p:pic>
    </p:spTree>
    <p:extLst>
      <p:ext uri="{BB962C8B-B14F-4D97-AF65-F5344CB8AC3E}">
        <p14:creationId xmlns:p14="http://schemas.microsoft.com/office/powerpoint/2010/main" val="1827930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A9B-B64E-4C7F-B24C-4DDF998941F4}"/>
              </a:ext>
            </a:extLst>
          </p:cNvPr>
          <p:cNvSpPr>
            <a:spLocks noGrp="1"/>
          </p:cNvSpPr>
          <p:nvPr>
            <p:ph type="title"/>
          </p:nvPr>
        </p:nvSpPr>
        <p:spPr/>
        <p:txBody>
          <a:bodyPr/>
          <a:lstStyle/>
          <a:p>
            <a:r>
              <a:rPr lang="en-US" dirty="0"/>
              <a:t>V.II.I. Definition</a:t>
            </a:r>
            <a:endParaRPr lang="vi-VN" dirty="0"/>
          </a:p>
        </p:txBody>
      </p:sp>
      <p:sp>
        <p:nvSpPr>
          <p:cNvPr id="3" name="Content Placeholder 2">
            <a:extLst>
              <a:ext uri="{FF2B5EF4-FFF2-40B4-BE49-F238E27FC236}">
                <a16:creationId xmlns:a16="http://schemas.microsoft.com/office/drawing/2014/main" id="{68D216E8-3F36-41A4-83EB-6222D9EB99DA}"/>
              </a:ext>
            </a:extLst>
          </p:cNvPr>
          <p:cNvSpPr>
            <a:spLocks noGrp="1"/>
          </p:cNvSpPr>
          <p:nvPr>
            <p:ph idx="1"/>
          </p:nvPr>
        </p:nvSpPr>
        <p:spPr>
          <a:xfrm>
            <a:off x="2589212" y="1904999"/>
            <a:ext cx="8915400" cy="4423229"/>
          </a:xfrm>
        </p:spPr>
        <p:txBody>
          <a:bodyPr>
            <a:normAutofit/>
          </a:bodyPr>
          <a:lstStyle/>
          <a:p>
            <a:pPr>
              <a:buFont typeface="+mj-lt"/>
              <a:buAutoNum type="arabicPeriod"/>
            </a:pPr>
            <a:r>
              <a:rPr lang="en-US" b="1" dirty="0"/>
              <a:t>BOOLEAN MODE</a:t>
            </a:r>
          </a:p>
          <a:p>
            <a:pPr marL="685800" lvl="1"/>
            <a:r>
              <a:rPr lang="en-US" b="1" dirty="0"/>
              <a:t>Search</a:t>
            </a:r>
            <a:r>
              <a:rPr lang="en-US" dirty="0"/>
              <a:t> according to the </a:t>
            </a:r>
            <a:r>
              <a:rPr lang="en-US" b="1" dirty="0"/>
              <a:t>words</a:t>
            </a:r>
            <a:r>
              <a:rPr lang="en-US" dirty="0"/>
              <a:t> we </a:t>
            </a:r>
            <a:r>
              <a:rPr lang="en-US" b="1" dirty="0"/>
              <a:t>put in</a:t>
            </a:r>
          </a:p>
          <a:p>
            <a:pPr marL="685800" lvl="1"/>
            <a:r>
              <a:rPr lang="en-US" dirty="0"/>
              <a:t>Can </a:t>
            </a:r>
            <a:r>
              <a:rPr lang="en-US" b="1" dirty="0"/>
              <a:t>specify</a:t>
            </a:r>
            <a:r>
              <a:rPr lang="en-US" dirty="0"/>
              <a:t> which </a:t>
            </a:r>
            <a:r>
              <a:rPr lang="en-US" b="1" dirty="0"/>
              <a:t>keywords</a:t>
            </a:r>
            <a:r>
              <a:rPr lang="en-US" dirty="0"/>
              <a:t> will </a:t>
            </a:r>
            <a:r>
              <a:rPr lang="en-US" b="1" dirty="0"/>
              <a:t>appear</a:t>
            </a:r>
            <a:r>
              <a:rPr lang="en-US" dirty="0"/>
              <a:t>, and which keywords </a:t>
            </a:r>
            <a:r>
              <a:rPr lang="en-US" b="1" dirty="0"/>
              <a:t>do not appear </a:t>
            </a:r>
            <a:r>
              <a:rPr lang="en-US" dirty="0"/>
              <a:t>in the results returned - </a:t>
            </a:r>
            <a:r>
              <a:rPr lang="en-US" b="1" dirty="0">
                <a:latin typeface="Century Gothic" panose="020B0502020202020204" pitchFamily="34" charset="0"/>
              </a:rPr>
              <a:t>Wildcard</a:t>
            </a:r>
            <a:endParaRPr lang="en-US" dirty="0"/>
          </a:p>
          <a:p>
            <a:pPr marL="685800" lvl="1"/>
            <a:r>
              <a:rPr lang="en-US" b="1" dirty="0"/>
              <a:t>Without default sorting </a:t>
            </a:r>
            <a:r>
              <a:rPr lang="en-US" dirty="0"/>
              <a:t>in this mode</a:t>
            </a:r>
          </a:p>
          <a:p>
            <a:pPr marL="685800" lvl="1"/>
            <a:r>
              <a:rPr lang="en-US" b="1" dirty="0" err="1"/>
              <a:t>Stopwords</a:t>
            </a:r>
            <a:r>
              <a:rPr lang="en-US" b="1" dirty="0"/>
              <a:t> -</a:t>
            </a:r>
            <a:r>
              <a:rPr lang="en-US" dirty="0"/>
              <a:t> </a:t>
            </a:r>
            <a:r>
              <a:rPr lang="en-US" b="1" dirty="0"/>
              <a:t>Ignore</a:t>
            </a:r>
            <a:r>
              <a:rPr lang="en-US" dirty="0"/>
              <a:t> search if encountered</a:t>
            </a:r>
            <a:endParaRPr lang="en-US" b="1" dirty="0">
              <a:latin typeface="Century Gothic" panose="020B0502020202020204" pitchFamily="34" charset="0"/>
            </a:endParaRPr>
          </a:p>
          <a:p>
            <a:pPr>
              <a:buFont typeface="+mj-lt"/>
              <a:buAutoNum type="arabicPeriod"/>
            </a:pPr>
            <a:r>
              <a:rPr lang="en-US" b="1" dirty="0"/>
              <a:t>NATURAL LANGUAGE MODE</a:t>
            </a:r>
          </a:p>
          <a:p>
            <a:pPr lvl="1"/>
            <a:r>
              <a:rPr lang="en-US" dirty="0"/>
              <a:t>Search for relevant results (concept search)</a:t>
            </a:r>
          </a:p>
          <a:p>
            <a:pPr lvl="1"/>
            <a:endParaRPr lang="vi-VN" dirty="0"/>
          </a:p>
          <a:p>
            <a:pPr marL="0" indent="0">
              <a:buNone/>
            </a:pPr>
            <a:r>
              <a:rPr lang="vi-VN" b="1" dirty="0"/>
              <a:t>NOTE</a:t>
            </a:r>
            <a:r>
              <a:rPr lang="vi-VN" dirty="0"/>
              <a:t>: </a:t>
            </a:r>
            <a:r>
              <a:rPr lang="en-US" sz="1600" dirty="0"/>
              <a:t>By default, MySQL FTS </a:t>
            </a:r>
            <a:r>
              <a:rPr lang="en-US" sz="1600" b="1" dirty="0"/>
              <a:t>searches</a:t>
            </a:r>
            <a:r>
              <a:rPr lang="en-US" sz="1600" dirty="0"/>
              <a:t> </a:t>
            </a:r>
            <a:r>
              <a:rPr lang="en-US" sz="1600" b="1" dirty="0"/>
              <a:t>only</a:t>
            </a:r>
            <a:r>
              <a:rPr lang="en-US" sz="1600" dirty="0"/>
              <a:t> </a:t>
            </a:r>
            <a:r>
              <a:rPr lang="en-US" sz="1600" b="1" dirty="0"/>
              <a:t>words</a:t>
            </a:r>
            <a:r>
              <a:rPr lang="en-US" sz="1600" dirty="0"/>
              <a:t> of </a:t>
            </a:r>
            <a:r>
              <a:rPr lang="en-US" sz="1600" b="1" dirty="0"/>
              <a:t>at least 4 characters </a:t>
            </a:r>
            <a:r>
              <a:rPr lang="en-US" sz="1600" dirty="0"/>
              <a:t>(global variable </a:t>
            </a:r>
            <a:r>
              <a:rPr lang="en-US" sz="1600" b="1" dirty="0" err="1"/>
              <a:t>ft_min_word_len</a:t>
            </a:r>
            <a:r>
              <a:rPr lang="en-US" sz="1600" b="1" dirty="0"/>
              <a:t> = 4</a:t>
            </a:r>
            <a:r>
              <a:rPr lang="en-US" sz="1600" dirty="0"/>
              <a:t>)</a:t>
            </a:r>
            <a:endParaRPr lang="en-US" sz="1600" dirty="0">
              <a:latin typeface="+mj-lt"/>
            </a:endParaRPr>
          </a:p>
        </p:txBody>
      </p:sp>
    </p:spTree>
    <p:extLst>
      <p:ext uri="{BB962C8B-B14F-4D97-AF65-F5344CB8AC3E}">
        <p14:creationId xmlns:p14="http://schemas.microsoft.com/office/powerpoint/2010/main" val="95512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A9B-B64E-4C7F-B24C-4DDF998941F4}"/>
              </a:ext>
            </a:extLst>
          </p:cNvPr>
          <p:cNvSpPr>
            <a:spLocks noGrp="1"/>
          </p:cNvSpPr>
          <p:nvPr>
            <p:ph type="title"/>
          </p:nvPr>
        </p:nvSpPr>
        <p:spPr/>
        <p:txBody>
          <a:bodyPr/>
          <a:lstStyle/>
          <a:p>
            <a:r>
              <a:rPr lang="en-US" dirty="0"/>
              <a:t>V.II.II. Syntax</a:t>
            </a:r>
            <a:endParaRPr lang="vi-VN" dirty="0"/>
          </a:p>
        </p:txBody>
      </p:sp>
      <p:sp>
        <p:nvSpPr>
          <p:cNvPr id="6" name="Content Placeholder 5">
            <a:extLst>
              <a:ext uri="{FF2B5EF4-FFF2-40B4-BE49-F238E27FC236}">
                <a16:creationId xmlns:a16="http://schemas.microsoft.com/office/drawing/2014/main" id="{17010FD7-78EA-46BB-9416-907AE9D66169}"/>
              </a:ext>
            </a:extLst>
          </p:cNvPr>
          <p:cNvSpPr>
            <a:spLocks noGrp="1"/>
          </p:cNvSpPr>
          <p:nvPr>
            <p:ph idx="1"/>
          </p:nvPr>
        </p:nvSpPr>
        <p:spPr>
          <a:xfrm>
            <a:off x="2589212" y="2133600"/>
            <a:ext cx="8915400" cy="4267200"/>
          </a:xfrm>
        </p:spPr>
        <p:txBody>
          <a:bodyPr>
            <a:normAutofit/>
          </a:bodyPr>
          <a:lstStyle/>
          <a:p>
            <a:pPr>
              <a:buFont typeface="+mj-lt"/>
              <a:buAutoNum type="arabicPeriod"/>
            </a:pPr>
            <a:r>
              <a:rPr lang="en-US" b="1" dirty="0">
                <a:latin typeface="Century Gothic" panose="020B0502020202020204" pitchFamily="34" charset="0"/>
              </a:rPr>
              <a:t>Add full text index column</a:t>
            </a:r>
          </a:p>
          <a:p>
            <a:pPr lvl="1"/>
            <a:r>
              <a:rPr lang="en-US" b="1" dirty="0">
                <a:solidFill>
                  <a:schemeClr val="accent1"/>
                </a:solidFill>
                <a:latin typeface="Consolas" panose="020B0609020204030204" pitchFamily="49" charset="0"/>
                <a:cs typeface="Consolas" panose="020B0609020204030204" pitchFamily="49" charset="0"/>
              </a:rPr>
              <a:t>CREATE INDEX [</a:t>
            </a:r>
            <a:r>
              <a:rPr lang="en-US" b="1" dirty="0" err="1">
                <a:solidFill>
                  <a:schemeClr val="accent1"/>
                </a:solidFill>
                <a:latin typeface="Consolas" panose="020B0609020204030204" pitchFamily="49" charset="0"/>
                <a:cs typeface="Consolas" panose="020B0609020204030204" pitchFamily="49" charset="0"/>
              </a:rPr>
              <a:t>index_name</a:t>
            </a:r>
            <a:r>
              <a:rPr lang="en-US" b="1" dirty="0">
                <a:solidFill>
                  <a:schemeClr val="accent1"/>
                </a:solidFill>
                <a:latin typeface="Consolas" panose="020B0609020204030204" pitchFamily="49" charset="0"/>
                <a:cs typeface="Consolas" panose="020B0609020204030204" pitchFamily="49" charset="0"/>
              </a:rPr>
              <a:t>] on [table](col1,col2,…)</a:t>
            </a:r>
          </a:p>
          <a:p>
            <a:pPr marL="457200" lvl="1" indent="0">
              <a:buNone/>
            </a:pPr>
            <a:r>
              <a:rPr lang="en-US" dirty="0">
                <a:latin typeface="Century Gothic" panose="020B0502020202020204" pitchFamily="34" charset="0"/>
              </a:rPr>
              <a:t>OR</a:t>
            </a:r>
          </a:p>
          <a:p>
            <a:pPr lvl="1"/>
            <a:r>
              <a:rPr lang="en-US" b="1" dirty="0">
                <a:solidFill>
                  <a:schemeClr val="accent1"/>
                </a:solidFill>
                <a:latin typeface="Consolas" panose="020B0609020204030204" pitchFamily="49" charset="0"/>
                <a:cs typeface="Consolas" panose="020B0609020204030204" pitchFamily="49" charset="0"/>
              </a:rPr>
              <a:t>ALTER TABLE [table] ADD INDEX [</a:t>
            </a:r>
            <a:r>
              <a:rPr lang="en-US" b="1" dirty="0" err="1">
                <a:solidFill>
                  <a:schemeClr val="accent1"/>
                </a:solidFill>
                <a:latin typeface="Consolas" panose="020B0609020204030204" pitchFamily="49" charset="0"/>
                <a:cs typeface="Consolas" panose="020B0609020204030204" pitchFamily="49" charset="0"/>
              </a:rPr>
              <a:t>index_name</a:t>
            </a:r>
            <a:r>
              <a:rPr lang="en-US" b="1" dirty="0">
                <a:solidFill>
                  <a:schemeClr val="accent1"/>
                </a:solidFill>
                <a:latin typeface="Consolas" panose="020B0609020204030204" pitchFamily="49" charset="0"/>
                <a:cs typeface="Consolas" panose="020B0609020204030204" pitchFamily="49" charset="0"/>
              </a:rPr>
              <a:t>] (col1,col2,…)</a:t>
            </a:r>
          </a:p>
          <a:p>
            <a:pPr>
              <a:buFont typeface="+mj-lt"/>
              <a:buAutoNum type="arabicPeriod"/>
            </a:pPr>
            <a:r>
              <a:rPr lang="vi-VN" b="1" dirty="0"/>
              <a:t>Search syntax</a:t>
            </a:r>
            <a:endParaRPr lang="en-US" b="1" dirty="0">
              <a:latin typeface="Century Gothic" panose="020B0502020202020204" pitchFamily="34" charset="0"/>
            </a:endParaRPr>
          </a:p>
          <a:p>
            <a:pPr marL="400050" lvl="1" indent="0">
              <a:buNone/>
            </a:pPr>
            <a:r>
              <a:rPr lang="en-US" b="1" dirty="0">
                <a:solidFill>
                  <a:schemeClr val="accent1"/>
                </a:solidFill>
                <a:latin typeface="Consolas" panose="020B0609020204030204" pitchFamily="49" charset="0"/>
                <a:cs typeface="Consolas" panose="020B0609020204030204" pitchFamily="49" charset="0"/>
              </a:rPr>
              <a:t>MATCH (col1,col2,...) AGAINST (expr [</a:t>
            </a:r>
            <a:r>
              <a:rPr lang="en-US" b="1" dirty="0" err="1">
                <a:solidFill>
                  <a:schemeClr val="accent1"/>
                </a:solidFill>
                <a:latin typeface="Consolas" panose="020B0609020204030204" pitchFamily="49" charset="0"/>
                <a:cs typeface="Consolas" panose="020B0609020204030204" pitchFamily="49" charset="0"/>
              </a:rPr>
              <a:t>search_modifier</a:t>
            </a:r>
            <a:r>
              <a:rPr lang="en-US" b="1" dirty="0">
                <a:solidFill>
                  <a:schemeClr val="accent1"/>
                </a:solidFill>
                <a:latin typeface="Consolas" panose="020B0609020204030204" pitchFamily="49" charset="0"/>
                <a:cs typeface="Consolas" panose="020B0609020204030204" pitchFamily="49" charset="0"/>
              </a:rPr>
              <a:t>]) </a:t>
            </a:r>
          </a:p>
          <a:p>
            <a:pPr marL="800100" lvl="2" indent="0">
              <a:buNone/>
            </a:pPr>
            <a:r>
              <a:rPr lang="en-US" b="1" dirty="0" err="1">
                <a:solidFill>
                  <a:schemeClr val="accent1"/>
                </a:solidFill>
                <a:latin typeface="Century Gothic" panose="020B0502020202020204" pitchFamily="34" charset="0"/>
              </a:rPr>
              <a:t>search_modifier</a:t>
            </a:r>
            <a:endParaRPr lang="en-US" b="1" dirty="0">
              <a:solidFill>
                <a:schemeClr val="accent1"/>
              </a:solidFill>
              <a:latin typeface="Century Gothic" panose="020B0502020202020204" pitchFamily="34" charset="0"/>
            </a:endParaRPr>
          </a:p>
          <a:p>
            <a:pPr marL="1085850" lvl="2"/>
            <a:r>
              <a:rPr lang="en-US" b="1" dirty="0">
                <a:solidFill>
                  <a:schemeClr val="accent1"/>
                </a:solidFill>
                <a:latin typeface="Century Gothic" panose="020B0502020202020204" pitchFamily="34" charset="0"/>
              </a:rPr>
              <a:t>IN NATURAL LANGUAGE MODE</a:t>
            </a:r>
          </a:p>
          <a:p>
            <a:pPr marL="1085850" lvl="2"/>
            <a:r>
              <a:rPr lang="en-US" b="1" dirty="0">
                <a:solidFill>
                  <a:schemeClr val="accent1"/>
                </a:solidFill>
                <a:latin typeface="Century Gothic" panose="020B0502020202020204" pitchFamily="34" charset="0"/>
              </a:rPr>
              <a:t>IN NATURAL LANGUAGE MODE WITH QUERY EXPANSION</a:t>
            </a:r>
          </a:p>
          <a:p>
            <a:pPr marL="1085850" lvl="2"/>
            <a:r>
              <a:rPr lang="en-US" b="1" dirty="0">
                <a:solidFill>
                  <a:schemeClr val="accent1"/>
                </a:solidFill>
                <a:latin typeface="Century Gothic" panose="020B0502020202020204" pitchFamily="34" charset="0"/>
              </a:rPr>
              <a:t>IN BOOLEAN MODE</a:t>
            </a:r>
          </a:p>
          <a:p>
            <a:pPr marL="1085850" lvl="2"/>
            <a:r>
              <a:rPr lang="en-US" b="1" dirty="0">
                <a:solidFill>
                  <a:schemeClr val="accent1"/>
                </a:solidFill>
                <a:latin typeface="Century Gothic" panose="020B0502020202020204" pitchFamily="34" charset="0"/>
              </a:rPr>
              <a:t>WITH QUERY EXPANSION</a:t>
            </a:r>
          </a:p>
          <a:p>
            <a:pPr marL="0" indent="0">
              <a:buNone/>
            </a:pPr>
            <a:endParaRPr lang="vi-VN" dirty="0"/>
          </a:p>
        </p:txBody>
      </p:sp>
    </p:spTree>
    <p:extLst>
      <p:ext uri="{BB962C8B-B14F-4D97-AF65-F5344CB8AC3E}">
        <p14:creationId xmlns:p14="http://schemas.microsoft.com/office/powerpoint/2010/main" val="386551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A9B-B64E-4C7F-B24C-4DDF998941F4}"/>
              </a:ext>
            </a:extLst>
          </p:cNvPr>
          <p:cNvSpPr>
            <a:spLocks noGrp="1"/>
          </p:cNvSpPr>
          <p:nvPr>
            <p:ph type="title"/>
          </p:nvPr>
        </p:nvSpPr>
        <p:spPr/>
        <p:txBody>
          <a:bodyPr/>
          <a:lstStyle/>
          <a:p>
            <a:r>
              <a:rPr lang="en-US" dirty="0"/>
              <a:t>V.II.II. Syntax - Note</a:t>
            </a:r>
            <a:endParaRPr lang="vi-VN" dirty="0"/>
          </a:p>
        </p:txBody>
      </p:sp>
      <p:sp>
        <p:nvSpPr>
          <p:cNvPr id="6" name="Content Placeholder 5">
            <a:extLst>
              <a:ext uri="{FF2B5EF4-FFF2-40B4-BE49-F238E27FC236}">
                <a16:creationId xmlns:a16="http://schemas.microsoft.com/office/drawing/2014/main" id="{17010FD7-78EA-46BB-9416-907AE9D66169}"/>
              </a:ext>
            </a:extLst>
          </p:cNvPr>
          <p:cNvSpPr>
            <a:spLocks noGrp="1"/>
          </p:cNvSpPr>
          <p:nvPr>
            <p:ph idx="1"/>
          </p:nvPr>
        </p:nvSpPr>
        <p:spPr>
          <a:xfrm>
            <a:off x="2589212" y="1905000"/>
            <a:ext cx="8915400" cy="4267200"/>
          </a:xfrm>
        </p:spPr>
        <p:txBody>
          <a:bodyPr>
            <a:normAutofit/>
          </a:bodyPr>
          <a:lstStyle/>
          <a:p>
            <a:pPr>
              <a:buFont typeface="+mj-lt"/>
              <a:buAutoNum type="arabicPeriod"/>
            </a:pPr>
            <a:r>
              <a:rPr lang="en-US" b="1" dirty="0" err="1">
                <a:latin typeface="Century Gothic" panose="020B0502020202020204" pitchFamily="34" charset="0"/>
              </a:rPr>
              <a:t>Wildcart</a:t>
            </a:r>
            <a:r>
              <a:rPr lang="en-US" b="1" dirty="0">
                <a:latin typeface="Century Gothic" panose="020B0502020202020204" pitchFamily="34" charset="0"/>
              </a:rPr>
              <a:t> in BOOLEAN MODE</a:t>
            </a:r>
          </a:p>
          <a:p>
            <a:pPr lvl="1"/>
            <a:r>
              <a:rPr lang="en-US" b="1" dirty="0"/>
              <a:t>Specify</a:t>
            </a:r>
            <a:r>
              <a:rPr lang="en-US" dirty="0"/>
              <a:t> which </a:t>
            </a:r>
            <a:r>
              <a:rPr lang="en-US" b="1" dirty="0"/>
              <a:t>keywords</a:t>
            </a:r>
            <a:r>
              <a:rPr lang="en-US" dirty="0"/>
              <a:t> will </a:t>
            </a:r>
            <a:r>
              <a:rPr lang="en-US" b="1" dirty="0"/>
              <a:t>appear or do not appear </a:t>
            </a:r>
            <a:r>
              <a:rPr lang="en-US" dirty="0"/>
              <a:t>in the returned results</a:t>
            </a:r>
          </a:p>
          <a:p>
            <a:pPr lvl="1"/>
            <a:r>
              <a:rPr lang="en-US" b="1" dirty="0">
                <a:latin typeface="Century Gothic" panose="020B0502020202020204" pitchFamily="34" charset="0"/>
              </a:rPr>
              <a:t>Syntax</a:t>
            </a:r>
          </a:p>
          <a:p>
            <a:pPr lvl="2">
              <a:buFont typeface="Wingdings" panose="05000000000000000000" pitchFamily="2" charset="2"/>
              <a:buChar char="ü"/>
            </a:pPr>
            <a:r>
              <a:rPr lang="en-US" b="1" dirty="0">
                <a:latin typeface="Century Gothic" panose="020B0502020202020204" pitchFamily="34" charset="0"/>
              </a:rPr>
              <a:t>+word </a:t>
            </a:r>
            <a:r>
              <a:rPr lang="en-US" dirty="0">
                <a:latin typeface="Century Gothic" panose="020B0502020202020204" pitchFamily="34" charset="0"/>
              </a:rPr>
              <a:t>– </a:t>
            </a:r>
            <a:r>
              <a:rPr lang="en-US" b="1" dirty="0">
                <a:latin typeface="Century Gothic" panose="020B0502020202020204" pitchFamily="34" charset="0"/>
              </a:rPr>
              <a:t>must have</a:t>
            </a:r>
            <a:r>
              <a:rPr lang="en-US" dirty="0">
                <a:latin typeface="Century Gothic" panose="020B0502020202020204" pitchFamily="34" charset="0"/>
              </a:rPr>
              <a:t> this word in retuned result</a:t>
            </a:r>
          </a:p>
          <a:p>
            <a:pPr lvl="2">
              <a:buFont typeface="Wingdings" panose="05000000000000000000" pitchFamily="2" charset="2"/>
              <a:buChar char="ü"/>
            </a:pPr>
            <a:r>
              <a:rPr lang="en-US" b="1" dirty="0">
                <a:latin typeface="Century Gothic" panose="020B0502020202020204" pitchFamily="34" charset="0"/>
              </a:rPr>
              <a:t>-word </a:t>
            </a:r>
            <a:r>
              <a:rPr lang="en-US" dirty="0">
                <a:latin typeface="Century Gothic" panose="020B0502020202020204" pitchFamily="34" charset="0"/>
              </a:rPr>
              <a:t>–</a:t>
            </a:r>
            <a:r>
              <a:rPr lang="en-US" b="1" dirty="0">
                <a:latin typeface="Century Gothic" panose="020B0502020202020204" pitchFamily="34" charset="0"/>
              </a:rPr>
              <a:t> </a:t>
            </a:r>
            <a:r>
              <a:rPr lang="en-US" dirty="0">
                <a:latin typeface="Century Gothic" panose="020B0502020202020204" pitchFamily="34" charset="0"/>
              </a:rPr>
              <a:t>returned result </a:t>
            </a:r>
            <a:r>
              <a:rPr lang="en-US" b="1" dirty="0">
                <a:latin typeface="Century Gothic" panose="020B0502020202020204" pitchFamily="34" charset="0"/>
              </a:rPr>
              <a:t>do not contain </a:t>
            </a:r>
            <a:r>
              <a:rPr lang="en-US" dirty="0">
                <a:latin typeface="Century Gothic" panose="020B0502020202020204" pitchFamily="34" charset="0"/>
              </a:rPr>
              <a:t>this word</a:t>
            </a:r>
          </a:p>
          <a:p>
            <a:pPr lvl="2">
              <a:buFont typeface="Wingdings" panose="05000000000000000000" pitchFamily="2" charset="2"/>
              <a:buChar char="ü"/>
            </a:pPr>
            <a:r>
              <a:rPr lang="en-US" b="1" dirty="0">
                <a:latin typeface="Century Gothic" panose="020B0502020202020204" pitchFamily="34" charset="0"/>
              </a:rPr>
              <a:t> ~word </a:t>
            </a:r>
            <a:r>
              <a:rPr lang="en-US" dirty="0">
                <a:latin typeface="Century Gothic" panose="020B0502020202020204" pitchFamily="34" charset="0"/>
              </a:rPr>
              <a:t>– returned result </a:t>
            </a:r>
            <a:r>
              <a:rPr lang="en-US" b="1" dirty="0">
                <a:latin typeface="Century Gothic" panose="020B0502020202020204" pitchFamily="34" charset="0"/>
              </a:rPr>
              <a:t>can contain</a:t>
            </a:r>
            <a:r>
              <a:rPr lang="en-US" dirty="0">
                <a:latin typeface="Century Gothic" panose="020B0502020202020204" pitchFamily="34" charset="0"/>
              </a:rPr>
              <a:t> this word or not</a:t>
            </a:r>
          </a:p>
          <a:p>
            <a:pPr lvl="2">
              <a:buFont typeface="Wingdings" panose="05000000000000000000" pitchFamily="2" charset="2"/>
              <a:buChar char="ü"/>
            </a:pPr>
            <a:r>
              <a:rPr lang="en-US" b="1" dirty="0">
                <a:latin typeface="Century Gothic" panose="020B0502020202020204" pitchFamily="34" charset="0"/>
              </a:rPr>
              <a:t>word* </a:t>
            </a:r>
            <a:r>
              <a:rPr lang="en-US" dirty="0">
                <a:latin typeface="Century Gothic" panose="020B0502020202020204" pitchFamily="34" charset="0"/>
              </a:rPr>
              <a:t>- relate to words/wordy/wording/…</a:t>
            </a:r>
          </a:p>
          <a:p>
            <a:pPr lvl="2">
              <a:buFont typeface="Wingdings" panose="05000000000000000000" pitchFamily="2" charset="2"/>
              <a:buChar char="ü"/>
            </a:pPr>
            <a:r>
              <a:rPr lang="en-US" b="1" dirty="0">
                <a:latin typeface="Century Gothic" panose="020B0502020202020204" pitchFamily="34" charset="0"/>
              </a:rPr>
              <a:t>“some words” </a:t>
            </a:r>
            <a:r>
              <a:rPr lang="en-US" dirty="0">
                <a:latin typeface="Century Gothic" panose="020B0502020202020204" pitchFamily="34" charset="0"/>
              </a:rPr>
              <a:t>– find by </a:t>
            </a:r>
            <a:r>
              <a:rPr lang="en-US" b="1" dirty="0">
                <a:latin typeface="Century Gothic" panose="020B0502020202020204" pitchFamily="34" charset="0"/>
              </a:rPr>
              <a:t>phrase</a:t>
            </a:r>
          </a:p>
          <a:p>
            <a:pPr>
              <a:buFont typeface="+mj-lt"/>
              <a:buAutoNum type="arabicPeriod"/>
            </a:pPr>
            <a:r>
              <a:rPr lang="en-US" b="1" dirty="0">
                <a:latin typeface="Century Gothic" panose="020B0502020202020204" pitchFamily="34" charset="0"/>
              </a:rPr>
              <a:t>Query expansion</a:t>
            </a:r>
          </a:p>
          <a:p>
            <a:pPr lvl="1"/>
            <a:r>
              <a:rPr lang="en-US" b="1" dirty="0">
                <a:latin typeface="Century Gothic" panose="020B0502020202020204" pitchFamily="34" charset="0"/>
              </a:rPr>
              <a:t>Second search</a:t>
            </a:r>
          </a:p>
          <a:p>
            <a:pPr lvl="1"/>
            <a:r>
              <a:rPr lang="en-US" b="1" dirty="0">
                <a:latin typeface="Century Gothic" panose="020B0502020202020204" pitchFamily="34" charset="0"/>
              </a:rPr>
              <a:t>Search the words that are most relevant to the original keyword</a:t>
            </a:r>
          </a:p>
        </p:txBody>
      </p:sp>
    </p:spTree>
    <p:extLst>
      <p:ext uri="{BB962C8B-B14F-4D97-AF65-F5344CB8AC3E}">
        <p14:creationId xmlns:p14="http://schemas.microsoft.com/office/powerpoint/2010/main" val="2266077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AA9B-B64E-4C7F-B24C-4DDF998941F4}"/>
              </a:ext>
            </a:extLst>
          </p:cNvPr>
          <p:cNvSpPr>
            <a:spLocks noGrp="1"/>
          </p:cNvSpPr>
          <p:nvPr>
            <p:ph type="title"/>
          </p:nvPr>
        </p:nvSpPr>
        <p:spPr/>
        <p:txBody>
          <a:bodyPr/>
          <a:lstStyle/>
          <a:p>
            <a:r>
              <a:rPr lang="en-US" dirty="0"/>
              <a:t>V.II.III. Demo – Search related articles</a:t>
            </a:r>
            <a:endParaRPr lang="vi-VN" dirty="0"/>
          </a:p>
        </p:txBody>
      </p:sp>
      <p:pic>
        <p:nvPicPr>
          <p:cNvPr id="4" name="Content Placeholder 3">
            <a:extLst>
              <a:ext uri="{FF2B5EF4-FFF2-40B4-BE49-F238E27FC236}">
                <a16:creationId xmlns:a16="http://schemas.microsoft.com/office/drawing/2014/main" id="{B70DEB7D-FCCE-4DB8-A7DA-A2825346407D}"/>
              </a:ext>
            </a:extLst>
          </p:cNvPr>
          <p:cNvPicPr>
            <a:picLocks noGrp="1" noChangeAspect="1"/>
          </p:cNvPicPr>
          <p:nvPr>
            <p:ph idx="1"/>
          </p:nvPr>
        </p:nvPicPr>
        <p:blipFill>
          <a:blip r:embed="rId3"/>
          <a:stretch>
            <a:fillRect/>
          </a:stretch>
        </p:blipFill>
        <p:spPr>
          <a:xfrm>
            <a:off x="1529250" y="1625601"/>
            <a:ext cx="6050147" cy="2583543"/>
          </a:xfrm>
        </p:spPr>
      </p:pic>
      <p:pic>
        <p:nvPicPr>
          <p:cNvPr id="7" name="Picture 6">
            <a:extLst>
              <a:ext uri="{FF2B5EF4-FFF2-40B4-BE49-F238E27FC236}">
                <a16:creationId xmlns:a16="http://schemas.microsoft.com/office/drawing/2014/main" id="{38F04FB6-EE90-4C03-8ECD-4C9C0F708C0E}"/>
              </a:ext>
            </a:extLst>
          </p:cNvPr>
          <p:cNvPicPr>
            <a:picLocks noChangeAspect="1"/>
          </p:cNvPicPr>
          <p:nvPr/>
        </p:nvPicPr>
        <p:blipFill>
          <a:blip r:embed="rId4"/>
          <a:stretch>
            <a:fillRect/>
          </a:stretch>
        </p:blipFill>
        <p:spPr>
          <a:xfrm>
            <a:off x="5747659" y="2854915"/>
            <a:ext cx="5924190" cy="3662773"/>
          </a:xfrm>
          <a:prstGeom prst="rect">
            <a:avLst/>
          </a:prstGeom>
        </p:spPr>
      </p:pic>
    </p:spTree>
    <p:extLst>
      <p:ext uri="{BB962C8B-B14F-4D97-AF65-F5344CB8AC3E}">
        <p14:creationId xmlns:p14="http://schemas.microsoft.com/office/powerpoint/2010/main" val="318625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I.I. CI - Structure</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p:txBody>
          <a:bodyPr/>
          <a:lstStyle/>
          <a:p>
            <a:pPr>
              <a:buFont typeface="+mj-lt"/>
              <a:buAutoNum type="arabicPeriod"/>
            </a:pPr>
            <a:r>
              <a:rPr lang="en-US" dirty="0"/>
              <a:t>Application</a:t>
            </a:r>
          </a:p>
          <a:p>
            <a:pPr>
              <a:buFont typeface="+mj-lt"/>
              <a:buAutoNum type="arabicPeriod"/>
            </a:pPr>
            <a:r>
              <a:rPr lang="en-US" dirty="0"/>
              <a:t>System</a:t>
            </a:r>
          </a:p>
          <a:p>
            <a:pPr>
              <a:buFont typeface="+mj-lt"/>
              <a:buAutoNum type="arabicPeriod"/>
            </a:pPr>
            <a:r>
              <a:rPr lang="en-US" dirty="0"/>
              <a:t>User guide</a:t>
            </a:r>
            <a:endParaRPr lang="vi-VN" dirty="0"/>
          </a:p>
        </p:txBody>
      </p:sp>
      <p:pic>
        <p:nvPicPr>
          <p:cNvPr id="8" name="Picture 7">
            <a:extLst>
              <a:ext uri="{FF2B5EF4-FFF2-40B4-BE49-F238E27FC236}">
                <a16:creationId xmlns:a16="http://schemas.microsoft.com/office/drawing/2014/main" id="{B1724478-E7CC-40AF-A743-0B9830520B2A}"/>
              </a:ext>
            </a:extLst>
          </p:cNvPr>
          <p:cNvPicPr>
            <a:picLocks noChangeAspect="1"/>
          </p:cNvPicPr>
          <p:nvPr/>
        </p:nvPicPr>
        <p:blipFill>
          <a:blip r:embed="rId2"/>
          <a:stretch>
            <a:fillRect/>
          </a:stretch>
        </p:blipFill>
        <p:spPr>
          <a:xfrm>
            <a:off x="7369174" y="933262"/>
            <a:ext cx="2703739" cy="4617772"/>
          </a:xfrm>
          <a:prstGeom prst="rect">
            <a:avLst/>
          </a:prstGeom>
        </p:spPr>
      </p:pic>
    </p:spTree>
    <p:extLst>
      <p:ext uri="{BB962C8B-B14F-4D97-AF65-F5344CB8AC3E}">
        <p14:creationId xmlns:p14="http://schemas.microsoft.com/office/powerpoint/2010/main" val="421137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I.I. CI – Application Folder</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a:xfrm>
            <a:off x="2592924" y="1480458"/>
            <a:ext cx="9410389" cy="5377542"/>
          </a:xfrm>
        </p:spPr>
        <p:txBody>
          <a:bodyPr>
            <a:normAutofit fontScale="77500" lnSpcReduction="20000"/>
          </a:bodyPr>
          <a:lstStyle/>
          <a:p>
            <a:pPr marL="0" indent="0">
              <a:buNone/>
            </a:pPr>
            <a:r>
              <a:rPr lang="en-US" sz="2300" dirty="0"/>
              <a:t>Contains all the code of your application and where you will develop your project.</a:t>
            </a:r>
            <a:endParaRPr lang="en-US" sz="2300" b="1" dirty="0"/>
          </a:p>
          <a:p>
            <a:pPr>
              <a:buFont typeface="+mj-lt"/>
              <a:buAutoNum type="arabicPeriod"/>
            </a:pPr>
            <a:r>
              <a:rPr lang="en-US" b="1" dirty="0"/>
              <a:t>Cache</a:t>
            </a:r>
            <a:r>
              <a:rPr lang="en-US" dirty="0"/>
              <a:t> − contain all the </a:t>
            </a:r>
            <a:r>
              <a:rPr lang="en-US" b="1" dirty="0"/>
              <a:t>cached pages </a:t>
            </a:r>
            <a:r>
              <a:rPr lang="en-US" dirty="0"/>
              <a:t>of your application. These cached pages will </a:t>
            </a:r>
            <a:r>
              <a:rPr lang="en-US" b="1" dirty="0"/>
              <a:t>increase</a:t>
            </a:r>
            <a:r>
              <a:rPr lang="en-US" dirty="0"/>
              <a:t> the overall </a:t>
            </a:r>
            <a:r>
              <a:rPr lang="en-US" b="1" dirty="0"/>
              <a:t>speed</a:t>
            </a:r>
            <a:r>
              <a:rPr lang="en-US" dirty="0"/>
              <a:t> of </a:t>
            </a:r>
            <a:r>
              <a:rPr lang="en-US" b="1" dirty="0"/>
              <a:t>accessing</a:t>
            </a:r>
            <a:r>
              <a:rPr lang="en-US" dirty="0"/>
              <a:t> the pages.</a:t>
            </a:r>
          </a:p>
          <a:p>
            <a:pPr>
              <a:buFont typeface="+mj-lt"/>
              <a:buAutoNum type="arabicPeriod"/>
            </a:pPr>
            <a:r>
              <a:rPr lang="en-US" b="1" dirty="0"/>
              <a:t>Config</a:t>
            </a:r>
            <a:r>
              <a:rPr lang="en-US" dirty="0"/>
              <a:t> − contain various files to </a:t>
            </a:r>
            <a:r>
              <a:rPr lang="en-US" b="1" dirty="0"/>
              <a:t>configure</a:t>
            </a:r>
            <a:r>
              <a:rPr lang="en-US" dirty="0"/>
              <a:t> the application. </a:t>
            </a:r>
          </a:p>
          <a:p>
            <a:pPr lvl="1"/>
            <a:r>
              <a:rPr lang="en-US" dirty="0" err="1"/>
              <a:t>autoload.php</a:t>
            </a:r>
            <a:r>
              <a:rPr lang="en-US" dirty="0"/>
              <a:t>: load libraries, helpers, models… automatically when a controller is initialized</a:t>
            </a:r>
            <a:endParaRPr lang="vi-VN" dirty="0"/>
          </a:p>
          <a:p>
            <a:pPr lvl="1"/>
            <a:r>
              <a:rPr lang="en-US" dirty="0" err="1"/>
              <a:t>config.php</a:t>
            </a:r>
            <a:r>
              <a:rPr lang="en-US" dirty="0"/>
              <a:t>: set </a:t>
            </a:r>
            <a:r>
              <a:rPr lang="en-US" dirty="0" err="1"/>
              <a:t>base_url</a:t>
            </a:r>
            <a:r>
              <a:rPr lang="en-US" dirty="0"/>
              <a:t>,…</a:t>
            </a:r>
            <a:endParaRPr lang="vi-VN" dirty="0"/>
          </a:p>
          <a:p>
            <a:pPr lvl="1"/>
            <a:r>
              <a:rPr lang="en-US" dirty="0" err="1"/>
              <a:t>routes.php</a:t>
            </a:r>
            <a:r>
              <a:rPr lang="en-US" dirty="0"/>
              <a:t>: set </a:t>
            </a:r>
            <a:r>
              <a:rPr lang="en-US" dirty="0" err="1"/>
              <a:t>default_controller</a:t>
            </a:r>
            <a:r>
              <a:rPr lang="en-US" dirty="0"/>
              <a:t>, re-map </a:t>
            </a:r>
            <a:r>
              <a:rPr lang="en-US" dirty="0" err="1"/>
              <a:t>url</a:t>
            </a:r>
            <a:endParaRPr lang="vi-VN" dirty="0"/>
          </a:p>
          <a:p>
            <a:pPr lvl="1"/>
            <a:r>
              <a:rPr lang="en-US" dirty="0" err="1"/>
              <a:t>database.php</a:t>
            </a:r>
            <a:r>
              <a:rPr lang="en-US" dirty="0"/>
              <a:t>: Setup needs to connect to the database</a:t>
            </a:r>
          </a:p>
          <a:p>
            <a:pPr>
              <a:buFont typeface="+mj-lt"/>
              <a:buAutoNum type="arabicPeriod"/>
            </a:pPr>
            <a:r>
              <a:rPr lang="en-US" b="1" dirty="0"/>
              <a:t>Controllers</a:t>
            </a:r>
            <a:r>
              <a:rPr lang="en-US" dirty="0"/>
              <a:t> − This folder holds the </a:t>
            </a:r>
            <a:r>
              <a:rPr lang="en-US" b="1" dirty="0"/>
              <a:t>controllers</a:t>
            </a:r>
            <a:r>
              <a:rPr lang="en-US" dirty="0"/>
              <a:t> of your application. It is the basic part of your application</a:t>
            </a:r>
          </a:p>
          <a:p>
            <a:pPr>
              <a:buFont typeface="+mj-lt"/>
              <a:buAutoNum type="arabicPeriod"/>
            </a:pPr>
            <a:r>
              <a:rPr lang="en-US" b="1" dirty="0"/>
              <a:t>Core</a:t>
            </a:r>
            <a:r>
              <a:rPr lang="en-US" dirty="0"/>
              <a:t> − contain your own </a:t>
            </a:r>
            <a:r>
              <a:rPr lang="en-US" b="1" dirty="0"/>
              <a:t>custom base classes</a:t>
            </a:r>
            <a:r>
              <a:rPr lang="en-US" dirty="0"/>
              <a:t>.</a:t>
            </a:r>
          </a:p>
          <a:p>
            <a:pPr>
              <a:buFont typeface="+mj-lt"/>
              <a:buAutoNum type="arabicPeriod"/>
            </a:pPr>
            <a:r>
              <a:rPr lang="en-US" b="1" dirty="0"/>
              <a:t>Helpers</a:t>
            </a:r>
            <a:r>
              <a:rPr lang="en-US" dirty="0"/>
              <a:t> − store helper </a:t>
            </a:r>
            <a:r>
              <a:rPr lang="en-US" b="1" dirty="0"/>
              <a:t>functions</a:t>
            </a:r>
            <a:r>
              <a:rPr lang="en-US" dirty="0"/>
              <a:t>.</a:t>
            </a:r>
          </a:p>
          <a:p>
            <a:pPr>
              <a:buFont typeface="+mj-lt"/>
              <a:buAutoNum type="arabicPeriod"/>
            </a:pPr>
            <a:r>
              <a:rPr lang="en-US" b="1" dirty="0"/>
              <a:t>Hooks</a:t>
            </a:r>
            <a:endParaRPr lang="en-US" dirty="0"/>
          </a:p>
          <a:p>
            <a:pPr>
              <a:buFont typeface="+mj-lt"/>
              <a:buAutoNum type="arabicPeriod"/>
            </a:pPr>
            <a:r>
              <a:rPr lang="en-US" b="1" dirty="0"/>
              <a:t>Language</a:t>
            </a:r>
            <a:r>
              <a:rPr lang="en-US" dirty="0"/>
              <a:t> − contain language files, support </a:t>
            </a:r>
            <a:r>
              <a:rPr lang="en-US" b="1" dirty="0"/>
              <a:t>multi-languages</a:t>
            </a:r>
            <a:r>
              <a:rPr lang="en-US" dirty="0"/>
              <a:t>.</a:t>
            </a:r>
          </a:p>
          <a:p>
            <a:pPr>
              <a:buFont typeface="+mj-lt"/>
              <a:buAutoNum type="arabicPeriod"/>
            </a:pPr>
            <a:r>
              <a:rPr lang="en-US" b="1" dirty="0"/>
              <a:t>Libraries</a:t>
            </a:r>
            <a:r>
              <a:rPr lang="en-US" dirty="0"/>
              <a:t> − contain files of the </a:t>
            </a:r>
            <a:r>
              <a:rPr lang="en-US" b="1" dirty="0"/>
              <a:t>class</a:t>
            </a:r>
            <a:r>
              <a:rPr lang="en-US" dirty="0"/>
              <a:t> libraries developed of you.</a:t>
            </a:r>
          </a:p>
          <a:p>
            <a:pPr>
              <a:buFont typeface="+mj-lt"/>
              <a:buAutoNum type="arabicPeriod"/>
            </a:pPr>
            <a:r>
              <a:rPr lang="en-US" b="1" dirty="0"/>
              <a:t>Logs</a:t>
            </a:r>
            <a:r>
              <a:rPr lang="en-US" dirty="0"/>
              <a:t> − contain files related to the </a:t>
            </a:r>
            <a:r>
              <a:rPr lang="en-US" b="1" dirty="0"/>
              <a:t>log</a:t>
            </a:r>
            <a:r>
              <a:rPr lang="en-US" dirty="0"/>
              <a:t> of the </a:t>
            </a:r>
            <a:r>
              <a:rPr lang="en-US" b="1" dirty="0"/>
              <a:t>system</a:t>
            </a:r>
            <a:r>
              <a:rPr lang="en-US" dirty="0"/>
              <a:t>.</a:t>
            </a:r>
          </a:p>
          <a:p>
            <a:pPr>
              <a:buFont typeface="+mj-lt"/>
              <a:buAutoNum type="arabicPeriod"/>
            </a:pPr>
            <a:r>
              <a:rPr lang="en-US" b="1" dirty="0"/>
              <a:t>Models</a:t>
            </a:r>
            <a:r>
              <a:rPr lang="en-US" dirty="0"/>
              <a:t> − the </a:t>
            </a:r>
            <a:r>
              <a:rPr lang="en-US" b="1" dirty="0"/>
              <a:t>database</a:t>
            </a:r>
            <a:r>
              <a:rPr lang="en-US" dirty="0"/>
              <a:t> </a:t>
            </a:r>
            <a:r>
              <a:rPr lang="en-US" b="1" dirty="0"/>
              <a:t>access</a:t>
            </a:r>
            <a:r>
              <a:rPr lang="en-US" dirty="0"/>
              <a:t> files will be placed in this folder.</a:t>
            </a:r>
          </a:p>
          <a:p>
            <a:pPr>
              <a:buFont typeface="+mj-lt"/>
              <a:buAutoNum type="arabicPeriod"/>
            </a:pPr>
            <a:r>
              <a:rPr lang="en-US" b="1" dirty="0" err="1"/>
              <a:t>Third_party</a:t>
            </a:r>
            <a:r>
              <a:rPr lang="en-US" dirty="0"/>
              <a:t> − store any </a:t>
            </a:r>
            <a:r>
              <a:rPr lang="en-US" b="1" dirty="0"/>
              <a:t>plugins</a:t>
            </a:r>
            <a:r>
              <a:rPr lang="en-US" dirty="0"/>
              <a:t>, which will be used for your application.</a:t>
            </a:r>
          </a:p>
          <a:p>
            <a:pPr>
              <a:buFont typeface="+mj-lt"/>
              <a:buAutoNum type="arabicPeriod"/>
            </a:pPr>
            <a:r>
              <a:rPr lang="en-US" b="1" dirty="0"/>
              <a:t>Views</a:t>
            </a:r>
            <a:r>
              <a:rPr lang="en-US" dirty="0"/>
              <a:t> − application’s </a:t>
            </a:r>
            <a:r>
              <a:rPr lang="en-US" b="1" dirty="0"/>
              <a:t>GUI</a:t>
            </a:r>
            <a:r>
              <a:rPr lang="en-US" dirty="0"/>
              <a:t> files that will render to user.</a:t>
            </a:r>
          </a:p>
          <a:p>
            <a:pPr>
              <a:buFont typeface="+mj-lt"/>
              <a:buAutoNum type="arabicPeriod"/>
            </a:pPr>
            <a:endParaRPr lang="vi-VN" dirty="0"/>
          </a:p>
        </p:txBody>
      </p:sp>
    </p:spTree>
    <p:extLst>
      <p:ext uri="{BB962C8B-B14F-4D97-AF65-F5344CB8AC3E}">
        <p14:creationId xmlns:p14="http://schemas.microsoft.com/office/powerpoint/2010/main" val="259042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I.I. CI – System Folder</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a:xfrm>
            <a:off x="2592924" y="1640115"/>
            <a:ext cx="8911687" cy="4949372"/>
          </a:xfrm>
        </p:spPr>
        <p:txBody>
          <a:bodyPr>
            <a:normAutofit/>
          </a:bodyPr>
          <a:lstStyle/>
          <a:p>
            <a:pPr marL="0" indent="0">
              <a:buNone/>
            </a:pPr>
            <a:r>
              <a:rPr lang="en-US" b="1" dirty="0"/>
              <a:t>Contains CodeIgniter core codes, libraries, helpers and other files.</a:t>
            </a:r>
          </a:p>
          <a:p>
            <a:pPr lvl="1">
              <a:buFont typeface="+mj-lt"/>
              <a:buAutoNum type="arabicPeriod"/>
            </a:pPr>
            <a:r>
              <a:rPr lang="en-US" b="1" dirty="0"/>
              <a:t>Core</a:t>
            </a:r>
            <a:r>
              <a:rPr lang="en-US" dirty="0"/>
              <a:t> − contains CodeIgniter’s core class: </a:t>
            </a:r>
            <a:r>
              <a:rPr lang="en-US" b="1" dirty="0"/>
              <a:t>Loader, Controller, Router, Output</a:t>
            </a:r>
            <a:r>
              <a:rPr lang="en-US" dirty="0"/>
              <a:t>,…</a:t>
            </a:r>
          </a:p>
          <a:p>
            <a:pPr lvl="1">
              <a:buFont typeface="+mj-lt"/>
              <a:buAutoNum type="arabicPeriod"/>
            </a:pPr>
            <a:r>
              <a:rPr lang="en-US" b="1" dirty="0"/>
              <a:t>Database</a:t>
            </a:r>
            <a:r>
              <a:rPr lang="en-US" dirty="0"/>
              <a:t> − contains core </a:t>
            </a:r>
            <a:r>
              <a:rPr lang="en-US" b="1" dirty="0"/>
              <a:t>database drivers </a:t>
            </a:r>
            <a:r>
              <a:rPr lang="en-US" dirty="0"/>
              <a:t>and other database </a:t>
            </a:r>
            <a:r>
              <a:rPr lang="en-US" b="1" dirty="0"/>
              <a:t>utilities</a:t>
            </a:r>
            <a:r>
              <a:rPr lang="en-US" dirty="0"/>
              <a:t>.</a:t>
            </a:r>
          </a:p>
          <a:p>
            <a:pPr lvl="1">
              <a:buFont typeface="+mj-lt"/>
              <a:buAutoNum type="arabicPeriod"/>
            </a:pPr>
            <a:r>
              <a:rPr lang="en-US" b="1" dirty="0"/>
              <a:t>Fonts</a:t>
            </a:r>
            <a:r>
              <a:rPr lang="en-US" dirty="0"/>
              <a:t> − contains </a:t>
            </a:r>
            <a:r>
              <a:rPr lang="en-US" b="1" dirty="0"/>
              <a:t>font</a:t>
            </a:r>
            <a:r>
              <a:rPr lang="en-US" dirty="0"/>
              <a:t> related information and utilities.</a:t>
            </a:r>
          </a:p>
          <a:p>
            <a:pPr lvl="1">
              <a:buFont typeface="+mj-lt"/>
              <a:buAutoNum type="arabicPeriod"/>
            </a:pPr>
            <a:r>
              <a:rPr lang="en-US" b="1" dirty="0"/>
              <a:t>Helpers</a:t>
            </a:r>
            <a:r>
              <a:rPr lang="en-US" dirty="0"/>
              <a:t> − contains standard CodeIgniter helpers (such as </a:t>
            </a:r>
            <a:r>
              <a:rPr lang="en-US" b="1" dirty="0"/>
              <a:t>date, cookie, and URL</a:t>
            </a:r>
            <a:r>
              <a:rPr lang="en-US" dirty="0"/>
              <a:t> helpers).</a:t>
            </a:r>
          </a:p>
          <a:p>
            <a:pPr lvl="1">
              <a:buFont typeface="+mj-lt"/>
              <a:buAutoNum type="arabicPeriod"/>
            </a:pPr>
            <a:r>
              <a:rPr lang="en-US" b="1" dirty="0"/>
              <a:t>Language</a:t>
            </a:r>
            <a:r>
              <a:rPr lang="en-US" dirty="0"/>
              <a:t> − contains language files. </a:t>
            </a:r>
          </a:p>
          <a:p>
            <a:pPr lvl="1">
              <a:buFont typeface="+mj-lt"/>
              <a:buAutoNum type="arabicPeriod"/>
            </a:pPr>
            <a:r>
              <a:rPr lang="en-US" b="1" dirty="0"/>
              <a:t>Libraries</a:t>
            </a:r>
            <a:r>
              <a:rPr lang="en-US" dirty="0"/>
              <a:t> − contains standard CodeIgniter libraries (</a:t>
            </a:r>
            <a:r>
              <a:rPr lang="en-US" b="1" dirty="0"/>
              <a:t>e-mail, calendars, file uploads</a:t>
            </a:r>
            <a:r>
              <a:rPr lang="en-US" dirty="0"/>
              <a:t>, and </a:t>
            </a:r>
            <a:r>
              <a:rPr lang="en-US" b="1" dirty="0"/>
              <a:t>more</a:t>
            </a:r>
            <a:r>
              <a:rPr lang="en-US" dirty="0"/>
              <a:t>). </a:t>
            </a:r>
          </a:p>
          <a:p>
            <a:pPr marL="0" indent="0">
              <a:buNone/>
            </a:pPr>
            <a:r>
              <a:rPr lang="en-US" b="1" dirty="0"/>
              <a:t>NOTE</a:t>
            </a:r>
            <a:r>
              <a:rPr lang="en-US" dirty="0"/>
              <a:t>: </a:t>
            </a:r>
          </a:p>
          <a:p>
            <a:pPr lvl="1"/>
            <a:r>
              <a:rPr lang="en-US" dirty="0"/>
              <a:t>You can </a:t>
            </a:r>
            <a:r>
              <a:rPr lang="en-US" b="1" dirty="0"/>
              <a:t>custom</a:t>
            </a:r>
            <a:r>
              <a:rPr lang="en-US" dirty="0"/>
              <a:t> CI </a:t>
            </a:r>
            <a:r>
              <a:rPr lang="en-US" b="1" dirty="0"/>
              <a:t>core classes</a:t>
            </a:r>
            <a:r>
              <a:rPr lang="en-US" dirty="0"/>
              <a:t> by putting them into </a:t>
            </a:r>
            <a:r>
              <a:rPr lang="en-US" b="1" dirty="0"/>
              <a:t>application/core</a:t>
            </a:r>
            <a:r>
              <a:rPr lang="en-US" dirty="0"/>
              <a:t> and name them with </a:t>
            </a:r>
            <a:r>
              <a:rPr lang="en-US" b="1" dirty="0"/>
              <a:t>prefix MY_ </a:t>
            </a:r>
            <a:r>
              <a:rPr lang="en-US" dirty="0"/>
              <a:t>(can custom in </a:t>
            </a:r>
            <a:r>
              <a:rPr lang="en-US" dirty="0" err="1"/>
              <a:t>config.php</a:t>
            </a:r>
            <a:r>
              <a:rPr lang="en-US" dirty="0"/>
              <a:t> file).</a:t>
            </a:r>
          </a:p>
          <a:p>
            <a:pPr lvl="1"/>
            <a:r>
              <a:rPr lang="en-US" dirty="0"/>
              <a:t>You can create your </a:t>
            </a:r>
            <a:r>
              <a:rPr lang="en-US" b="1" dirty="0"/>
              <a:t>own</a:t>
            </a:r>
            <a:r>
              <a:rPr lang="en-US" dirty="0"/>
              <a:t> </a:t>
            </a:r>
            <a:r>
              <a:rPr lang="en-US" b="1" dirty="0"/>
              <a:t>libraries</a:t>
            </a:r>
            <a:r>
              <a:rPr lang="en-US" dirty="0"/>
              <a:t> or extend standard ones, those will be saved in the </a:t>
            </a:r>
            <a:r>
              <a:rPr lang="en-US" b="1" dirty="0"/>
              <a:t>application/libraries </a:t>
            </a:r>
            <a:r>
              <a:rPr lang="en-US" dirty="0"/>
              <a:t>directory.</a:t>
            </a:r>
          </a:p>
          <a:p>
            <a:pPr lvl="1"/>
            <a:endParaRPr lang="en-US" dirty="0"/>
          </a:p>
        </p:txBody>
      </p:sp>
    </p:spTree>
    <p:extLst>
      <p:ext uri="{BB962C8B-B14F-4D97-AF65-F5344CB8AC3E}">
        <p14:creationId xmlns:p14="http://schemas.microsoft.com/office/powerpoint/2010/main" val="208693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I.II. CI - Usage</a:t>
            </a:r>
            <a:endParaRPr lang="vi-VN" dirty="0"/>
          </a:p>
        </p:txBody>
      </p:sp>
      <p:pic>
        <p:nvPicPr>
          <p:cNvPr id="6" name="Content Placeholder 5">
            <a:extLst>
              <a:ext uri="{FF2B5EF4-FFF2-40B4-BE49-F238E27FC236}">
                <a16:creationId xmlns:a16="http://schemas.microsoft.com/office/drawing/2014/main" id="{81706B39-42B2-49B3-BDF8-18B12262864F}"/>
              </a:ext>
            </a:extLst>
          </p:cNvPr>
          <p:cNvPicPr>
            <a:picLocks noGrp="1" noChangeAspect="1"/>
          </p:cNvPicPr>
          <p:nvPr>
            <p:ph idx="1"/>
          </p:nvPr>
        </p:nvPicPr>
        <p:blipFill>
          <a:blip r:embed="rId3"/>
          <a:stretch>
            <a:fillRect/>
          </a:stretch>
        </p:blipFill>
        <p:spPr>
          <a:xfrm>
            <a:off x="2037395" y="2743200"/>
            <a:ext cx="8895976" cy="2618611"/>
          </a:xfrm>
          <a:prstGeom prst="rect">
            <a:avLst/>
          </a:prstGeom>
        </p:spPr>
      </p:pic>
    </p:spTree>
    <p:extLst>
      <p:ext uri="{BB962C8B-B14F-4D97-AF65-F5344CB8AC3E}">
        <p14:creationId xmlns:p14="http://schemas.microsoft.com/office/powerpoint/2010/main" val="40538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I.II. CI - Usage</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a:xfrm>
            <a:off x="2589212" y="1786597"/>
            <a:ext cx="8915400" cy="4656405"/>
          </a:xfrm>
        </p:spPr>
        <p:txBody>
          <a:bodyPr>
            <a:normAutofit fontScale="92500" lnSpcReduction="10000"/>
          </a:bodyPr>
          <a:lstStyle/>
          <a:p>
            <a:pPr lvl="0"/>
            <a:r>
              <a:rPr lang="en-US" b="1" dirty="0"/>
              <a:t>Route</a:t>
            </a:r>
            <a:r>
              <a:rPr lang="en-US" dirty="0"/>
              <a:t>: domain/[controller]/[action]/[</a:t>
            </a:r>
            <a:r>
              <a:rPr lang="en-US" dirty="0" err="1"/>
              <a:t>params</a:t>
            </a:r>
            <a:r>
              <a:rPr lang="en-US" dirty="0"/>
              <a:t>]</a:t>
            </a:r>
            <a:endParaRPr lang="vi-VN" dirty="0"/>
          </a:p>
          <a:p>
            <a:pPr lvl="0"/>
            <a:r>
              <a:rPr lang="en-US" dirty="0"/>
              <a:t>Always extends </a:t>
            </a:r>
            <a:r>
              <a:rPr lang="en-US" b="1" dirty="0" err="1"/>
              <a:t>CI_Model</a:t>
            </a:r>
            <a:r>
              <a:rPr lang="en-US" b="1" dirty="0"/>
              <a:t>/</a:t>
            </a:r>
            <a:r>
              <a:rPr lang="en-US" b="1" dirty="0" err="1"/>
              <a:t>CI_Controller</a:t>
            </a:r>
            <a:r>
              <a:rPr lang="en-US" dirty="0"/>
              <a:t> for your own custom models/controllers</a:t>
            </a:r>
            <a:endParaRPr lang="vi-VN" dirty="0"/>
          </a:p>
          <a:p>
            <a:pPr lvl="0"/>
            <a:r>
              <a:rPr lang="en-US" dirty="0"/>
              <a:t>Use </a:t>
            </a:r>
            <a:r>
              <a:rPr lang="en-US" b="1" dirty="0"/>
              <a:t>model</a:t>
            </a:r>
            <a:r>
              <a:rPr lang="en-US" dirty="0"/>
              <a:t> in controller: </a:t>
            </a:r>
            <a:endParaRPr lang="vi-VN" dirty="0"/>
          </a:p>
          <a:p>
            <a:pPr marL="0" indent="0">
              <a:buNone/>
            </a:pPr>
            <a:r>
              <a:rPr lang="en-US" dirty="0">
                <a:solidFill>
                  <a:schemeClr val="accent1"/>
                </a:solidFill>
              </a:rPr>
              <a:t>	</a:t>
            </a:r>
            <a:r>
              <a:rPr lang="en-US" b="1" dirty="0">
                <a:solidFill>
                  <a:schemeClr val="accent1"/>
                </a:solidFill>
                <a:latin typeface="Consolas" panose="020B0609020204030204" pitchFamily="49" charset="0"/>
                <a:cs typeface="Consolas" panose="020B0609020204030204" pitchFamily="49" charset="0"/>
              </a:rPr>
              <a:t>$this-&gt;load-&gt;model(</a:t>
            </a:r>
            <a:r>
              <a:rPr lang="en-US" b="1" dirty="0" err="1">
                <a:solidFill>
                  <a:schemeClr val="accent1"/>
                </a:solidFill>
                <a:latin typeface="Consolas" panose="020B0609020204030204" pitchFamily="49" charset="0"/>
                <a:cs typeface="Consolas" panose="020B0609020204030204" pitchFamily="49" charset="0"/>
              </a:rPr>
              <a:t>name_of_model</a:t>
            </a:r>
            <a:r>
              <a:rPr lang="en-US" b="1" dirty="0">
                <a:solidFill>
                  <a:schemeClr val="accent1"/>
                </a:solidFill>
                <a:latin typeface="Consolas" panose="020B0609020204030204" pitchFamily="49" charset="0"/>
                <a:cs typeface="Consolas" panose="020B0609020204030204" pitchFamily="49" charset="0"/>
              </a:rPr>
              <a:t>);</a:t>
            </a:r>
            <a:endParaRPr lang="vi-VN" b="1" dirty="0">
              <a:solidFill>
                <a:schemeClr val="accent1"/>
              </a:solidFill>
              <a:latin typeface="Consolas" panose="020B0609020204030204" pitchFamily="49" charset="0"/>
              <a:cs typeface="Consolas" panose="020B0609020204030204" pitchFamily="49" charset="0"/>
            </a:endParaRPr>
          </a:p>
          <a:p>
            <a:pPr marL="0" indent="0">
              <a:buNone/>
            </a:pPr>
            <a:r>
              <a:rPr lang="en-US" b="1" dirty="0">
                <a:solidFill>
                  <a:schemeClr val="accent1"/>
                </a:solidFill>
                <a:latin typeface="Consolas" panose="020B0609020204030204" pitchFamily="49" charset="0"/>
                <a:cs typeface="Consolas" panose="020B0609020204030204" pitchFamily="49" charset="0"/>
              </a:rPr>
              <a:t>	$this-&gt;</a:t>
            </a:r>
            <a:r>
              <a:rPr lang="en-US" b="1" dirty="0" err="1">
                <a:solidFill>
                  <a:schemeClr val="accent1"/>
                </a:solidFill>
                <a:latin typeface="Consolas" panose="020B0609020204030204" pitchFamily="49" charset="0"/>
                <a:cs typeface="Consolas" panose="020B0609020204030204" pitchFamily="49" charset="0"/>
              </a:rPr>
              <a:t>name_of_model</a:t>
            </a:r>
            <a:r>
              <a:rPr lang="en-US" b="1" dirty="0">
                <a:solidFill>
                  <a:schemeClr val="accent1"/>
                </a:solidFill>
                <a:latin typeface="Consolas" panose="020B0609020204030204" pitchFamily="49" charset="0"/>
                <a:cs typeface="Consolas" panose="020B0609020204030204" pitchFamily="49" charset="0"/>
              </a:rPr>
              <a:t>-&gt;method();</a:t>
            </a:r>
            <a:endParaRPr lang="vi-VN" b="1" dirty="0">
              <a:solidFill>
                <a:schemeClr val="accent1"/>
              </a:solidFill>
              <a:latin typeface="Consolas" panose="020B0609020204030204" pitchFamily="49" charset="0"/>
              <a:cs typeface="Consolas" panose="020B0609020204030204" pitchFamily="49" charset="0"/>
            </a:endParaRPr>
          </a:p>
          <a:p>
            <a:pPr lvl="0"/>
            <a:r>
              <a:rPr lang="en-US" dirty="0"/>
              <a:t>Use </a:t>
            </a:r>
            <a:r>
              <a:rPr lang="en-US" b="1" dirty="0"/>
              <a:t>library</a:t>
            </a:r>
            <a:r>
              <a:rPr lang="en-US" dirty="0"/>
              <a:t> in controller:</a:t>
            </a:r>
            <a:endParaRPr lang="vi-VN" dirty="0"/>
          </a:p>
          <a:p>
            <a:pPr marL="0" indent="0">
              <a:buNone/>
            </a:pPr>
            <a:r>
              <a:rPr lang="en-US" dirty="0"/>
              <a:t>	</a:t>
            </a:r>
            <a:r>
              <a:rPr lang="en-US" b="1" dirty="0">
                <a:solidFill>
                  <a:schemeClr val="accent1"/>
                </a:solidFill>
                <a:latin typeface="Consolas" panose="020B0609020204030204" pitchFamily="49" charset="0"/>
                <a:cs typeface="Consolas" panose="020B0609020204030204" pitchFamily="49" charset="0"/>
              </a:rPr>
              <a:t>$this-&gt;load-&gt; library(</a:t>
            </a:r>
            <a:r>
              <a:rPr lang="en-US" b="1" dirty="0" err="1">
                <a:solidFill>
                  <a:schemeClr val="accent1"/>
                </a:solidFill>
                <a:latin typeface="Consolas" panose="020B0609020204030204" pitchFamily="49" charset="0"/>
                <a:cs typeface="Consolas" panose="020B0609020204030204" pitchFamily="49" charset="0"/>
              </a:rPr>
              <a:t>name_of_library</a:t>
            </a:r>
            <a:r>
              <a:rPr lang="en-US" b="1" dirty="0">
                <a:solidFill>
                  <a:schemeClr val="accent1"/>
                </a:solidFill>
                <a:latin typeface="Consolas" panose="020B0609020204030204" pitchFamily="49" charset="0"/>
                <a:cs typeface="Consolas" panose="020B0609020204030204" pitchFamily="49" charset="0"/>
              </a:rPr>
              <a:t>);</a:t>
            </a:r>
            <a:endParaRPr lang="vi-VN" b="1" dirty="0">
              <a:solidFill>
                <a:schemeClr val="accent1"/>
              </a:solidFill>
              <a:latin typeface="Consolas" panose="020B0609020204030204" pitchFamily="49" charset="0"/>
              <a:cs typeface="Consolas" panose="020B0609020204030204" pitchFamily="49" charset="0"/>
            </a:endParaRPr>
          </a:p>
          <a:p>
            <a:pPr marL="0" indent="0">
              <a:buNone/>
            </a:pPr>
            <a:r>
              <a:rPr lang="en-US" b="1" dirty="0">
                <a:solidFill>
                  <a:schemeClr val="accent1"/>
                </a:solidFill>
                <a:latin typeface="Consolas" panose="020B0609020204030204" pitchFamily="49" charset="0"/>
                <a:cs typeface="Consolas" panose="020B0609020204030204" pitchFamily="49" charset="0"/>
              </a:rPr>
              <a:t>	$this-&gt;</a:t>
            </a:r>
            <a:r>
              <a:rPr lang="en-US" b="1" dirty="0" err="1">
                <a:solidFill>
                  <a:schemeClr val="accent1"/>
                </a:solidFill>
                <a:latin typeface="Consolas" panose="020B0609020204030204" pitchFamily="49" charset="0"/>
                <a:cs typeface="Consolas" panose="020B0609020204030204" pitchFamily="49" charset="0"/>
              </a:rPr>
              <a:t>name_of_library</a:t>
            </a:r>
            <a:r>
              <a:rPr lang="en-US" b="1" dirty="0">
                <a:solidFill>
                  <a:schemeClr val="accent1"/>
                </a:solidFill>
                <a:latin typeface="Consolas" panose="020B0609020204030204" pitchFamily="49" charset="0"/>
                <a:cs typeface="Consolas" panose="020B0609020204030204" pitchFamily="49" charset="0"/>
              </a:rPr>
              <a:t>-&gt; method();</a:t>
            </a:r>
            <a:endParaRPr lang="vi-VN" b="1" dirty="0">
              <a:solidFill>
                <a:schemeClr val="accent1"/>
              </a:solidFill>
              <a:latin typeface="Consolas" panose="020B0609020204030204" pitchFamily="49" charset="0"/>
              <a:cs typeface="Consolas" panose="020B0609020204030204" pitchFamily="49" charset="0"/>
            </a:endParaRPr>
          </a:p>
          <a:p>
            <a:pPr lvl="0"/>
            <a:r>
              <a:rPr lang="en-US" dirty="0"/>
              <a:t>Use </a:t>
            </a:r>
            <a:r>
              <a:rPr lang="en-US" b="1" dirty="0"/>
              <a:t>helper</a:t>
            </a:r>
            <a:r>
              <a:rPr lang="en-US" dirty="0"/>
              <a:t> in controller:</a:t>
            </a:r>
            <a:endParaRPr lang="vi-VN" dirty="0"/>
          </a:p>
          <a:p>
            <a:pPr marL="0" indent="0">
              <a:buNone/>
            </a:pPr>
            <a:r>
              <a:rPr lang="en-US" dirty="0"/>
              <a:t>	</a:t>
            </a:r>
            <a:r>
              <a:rPr lang="en-US" b="1" dirty="0">
                <a:solidFill>
                  <a:schemeClr val="accent1"/>
                </a:solidFill>
                <a:latin typeface="Consolas" panose="020B0609020204030204" pitchFamily="49" charset="0"/>
                <a:cs typeface="Consolas" panose="020B0609020204030204" pitchFamily="49" charset="0"/>
              </a:rPr>
              <a:t>$this-&gt;load-&gt; helper(</a:t>
            </a:r>
            <a:r>
              <a:rPr lang="en-US" b="1" dirty="0" err="1">
                <a:solidFill>
                  <a:schemeClr val="accent1"/>
                </a:solidFill>
                <a:latin typeface="Consolas" panose="020B0609020204030204" pitchFamily="49" charset="0"/>
                <a:cs typeface="Consolas" panose="020B0609020204030204" pitchFamily="49" charset="0"/>
              </a:rPr>
              <a:t>name_of_helper</a:t>
            </a:r>
            <a:r>
              <a:rPr lang="en-US" b="1" dirty="0">
                <a:solidFill>
                  <a:schemeClr val="accent1"/>
                </a:solidFill>
                <a:latin typeface="Consolas" panose="020B0609020204030204" pitchFamily="49" charset="0"/>
                <a:cs typeface="Consolas" panose="020B0609020204030204" pitchFamily="49" charset="0"/>
              </a:rPr>
              <a:t>);</a:t>
            </a:r>
            <a:endParaRPr lang="vi-VN" b="1" dirty="0">
              <a:solidFill>
                <a:schemeClr val="accent1"/>
              </a:solidFill>
              <a:latin typeface="Consolas" panose="020B0609020204030204" pitchFamily="49" charset="0"/>
              <a:cs typeface="Consolas" panose="020B0609020204030204" pitchFamily="49" charset="0"/>
            </a:endParaRPr>
          </a:p>
          <a:p>
            <a:pPr marL="0" indent="0">
              <a:buNone/>
            </a:pP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function_helper</a:t>
            </a:r>
            <a:r>
              <a:rPr lang="en-US" b="1" dirty="0">
                <a:solidFill>
                  <a:schemeClr val="accent1"/>
                </a:solidFill>
                <a:latin typeface="Consolas" panose="020B0609020204030204" pitchFamily="49" charset="0"/>
                <a:cs typeface="Consolas" panose="020B0609020204030204" pitchFamily="49" charset="0"/>
              </a:rPr>
              <a:t>();</a:t>
            </a:r>
            <a:endParaRPr lang="vi-VN" b="1" dirty="0">
              <a:solidFill>
                <a:schemeClr val="accent1"/>
              </a:solidFill>
              <a:latin typeface="Consolas" panose="020B0609020204030204" pitchFamily="49" charset="0"/>
              <a:cs typeface="Consolas" panose="020B0609020204030204" pitchFamily="49" charset="0"/>
            </a:endParaRPr>
          </a:p>
          <a:p>
            <a:pPr lvl="0"/>
            <a:r>
              <a:rPr lang="en-US" dirty="0"/>
              <a:t>Load </a:t>
            </a:r>
            <a:r>
              <a:rPr lang="en-US" b="1" dirty="0"/>
              <a:t>view</a:t>
            </a:r>
            <a:r>
              <a:rPr lang="en-US" dirty="0"/>
              <a:t> in controller:</a:t>
            </a:r>
            <a:endParaRPr lang="vi-VN" dirty="0"/>
          </a:p>
          <a:p>
            <a:pPr marL="0" indent="0">
              <a:buNone/>
            </a:pPr>
            <a:r>
              <a:rPr lang="en-US" b="1" dirty="0">
                <a:solidFill>
                  <a:schemeClr val="accent1"/>
                </a:solidFill>
                <a:latin typeface="Consolas" panose="020B0609020204030204" pitchFamily="49" charset="0"/>
                <a:cs typeface="Consolas" panose="020B0609020204030204" pitchFamily="49" charset="0"/>
              </a:rPr>
              <a:t>	$this-&gt;load-&gt;view(</a:t>
            </a:r>
            <a:r>
              <a:rPr lang="en-US" b="1" dirty="0" err="1">
                <a:solidFill>
                  <a:schemeClr val="accent1"/>
                </a:solidFill>
                <a:latin typeface="Consolas" panose="020B0609020204030204" pitchFamily="49" charset="0"/>
                <a:cs typeface="Consolas" panose="020B0609020204030204" pitchFamily="49" charset="0"/>
              </a:rPr>
              <a:t>name_of</a:t>
            </a:r>
            <a:r>
              <a:rPr lang="en-US" b="1" dirty="0">
                <a:solidFill>
                  <a:schemeClr val="accent1"/>
                </a:solidFill>
                <a:latin typeface="Consolas" panose="020B0609020204030204" pitchFamily="49" charset="0"/>
                <a:cs typeface="Consolas" panose="020B0609020204030204" pitchFamily="49" charset="0"/>
              </a:rPr>
              <a:t>_ view, </a:t>
            </a:r>
            <a:r>
              <a:rPr lang="en-US" b="1" dirty="0" err="1">
                <a:solidFill>
                  <a:schemeClr val="accent1"/>
                </a:solidFill>
                <a:latin typeface="Consolas" panose="020B0609020204030204" pitchFamily="49" charset="0"/>
                <a:cs typeface="Consolas" panose="020B0609020204030204" pitchFamily="49" charset="0"/>
              </a:rPr>
              <a:t>data_array</a:t>
            </a:r>
            <a:r>
              <a:rPr lang="en-US" b="1" dirty="0">
                <a:solidFill>
                  <a:schemeClr val="accent1"/>
                </a:solidFill>
                <a:latin typeface="Consolas" panose="020B0609020204030204" pitchFamily="49" charset="0"/>
                <a:cs typeface="Consolas" panose="020B0609020204030204" pitchFamily="49" charset="0"/>
              </a:rPr>
              <a:t>);</a:t>
            </a:r>
            <a:endParaRPr lang="vi-VN" b="1" dirty="0">
              <a:solidFill>
                <a:schemeClr val="accent1"/>
              </a:solidFill>
              <a:latin typeface="Consolas" panose="020B0609020204030204" pitchFamily="49" charset="0"/>
              <a:cs typeface="Consolas" panose="020B0609020204030204" pitchFamily="49" charset="0"/>
            </a:endParaRPr>
          </a:p>
        </p:txBody>
      </p:sp>
      <p:cxnSp>
        <p:nvCxnSpPr>
          <p:cNvPr id="4" name="Straight Connector 3">
            <a:extLst>
              <a:ext uri="{FF2B5EF4-FFF2-40B4-BE49-F238E27FC236}">
                <a16:creationId xmlns:a16="http://schemas.microsoft.com/office/drawing/2014/main" id="{D46500F5-08E1-48BD-989C-1F22BA6718AF}"/>
              </a:ext>
            </a:extLst>
          </p:cNvPr>
          <p:cNvCxnSpPr>
            <a:cxnSpLocks/>
          </p:cNvCxnSpPr>
          <p:nvPr/>
        </p:nvCxnSpPr>
        <p:spPr>
          <a:xfrm>
            <a:off x="2837544" y="2931886"/>
            <a:ext cx="0" cy="522514"/>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191DA2FF-F65C-4C5A-8208-4E99A0EA5A54}"/>
              </a:ext>
            </a:extLst>
          </p:cNvPr>
          <p:cNvCxnSpPr>
            <a:cxnSpLocks/>
          </p:cNvCxnSpPr>
          <p:nvPr/>
        </p:nvCxnSpPr>
        <p:spPr>
          <a:xfrm>
            <a:off x="2837545" y="3984171"/>
            <a:ext cx="0" cy="522514"/>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50C3D599-F818-46E4-9684-E4ADDB0FB1D5}"/>
              </a:ext>
            </a:extLst>
          </p:cNvPr>
          <p:cNvCxnSpPr>
            <a:cxnSpLocks/>
          </p:cNvCxnSpPr>
          <p:nvPr/>
        </p:nvCxnSpPr>
        <p:spPr>
          <a:xfrm>
            <a:off x="2823031" y="5087257"/>
            <a:ext cx="0" cy="522514"/>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158A3AD8-5C29-4606-8AFC-EDE51D2A5F16}"/>
              </a:ext>
            </a:extLst>
          </p:cNvPr>
          <p:cNvCxnSpPr>
            <a:cxnSpLocks/>
          </p:cNvCxnSpPr>
          <p:nvPr/>
        </p:nvCxnSpPr>
        <p:spPr>
          <a:xfrm>
            <a:off x="2823031" y="6117770"/>
            <a:ext cx="0" cy="383288"/>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67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4869-E7A2-45DC-9FD5-4E7F1E239885}"/>
              </a:ext>
            </a:extLst>
          </p:cNvPr>
          <p:cNvSpPr>
            <a:spLocks noGrp="1"/>
          </p:cNvSpPr>
          <p:nvPr>
            <p:ph type="title"/>
          </p:nvPr>
        </p:nvSpPr>
        <p:spPr/>
        <p:txBody>
          <a:bodyPr/>
          <a:lstStyle/>
          <a:p>
            <a:r>
              <a:rPr lang="en-US" dirty="0"/>
              <a:t>I.III. CI - Integrate 3</a:t>
            </a:r>
            <a:r>
              <a:rPr lang="en-US" baseline="30000" dirty="0"/>
              <a:t>rd</a:t>
            </a:r>
            <a:r>
              <a:rPr lang="en-US" dirty="0"/>
              <a:t> party</a:t>
            </a:r>
            <a:endParaRPr lang="vi-VN" dirty="0"/>
          </a:p>
        </p:txBody>
      </p:sp>
      <p:sp>
        <p:nvSpPr>
          <p:cNvPr id="3" name="Content Placeholder 2">
            <a:extLst>
              <a:ext uri="{FF2B5EF4-FFF2-40B4-BE49-F238E27FC236}">
                <a16:creationId xmlns:a16="http://schemas.microsoft.com/office/drawing/2014/main" id="{6B22A55B-EA95-405E-9B88-55D6D1933ADF}"/>
              </a:ext>
            </a:extLst>
          </p:cNvPr>
          <p:cNvSpPr>
            <a:spLocks noGrp="1"/>
          </p:cNvSpPr>
          <p:nvPr>
            <p:ph idx="1"/>
          </p:nvPr>
        </p:nvSpPr>
        <p:spPr>
          <a:xfrm>
            <a:off x="2589212" y="1645920"/>
            <a:ext cx="9185446" cy="4811151"/>
          </a:xfrm>
        </p:spPr>
        <p:txBody>
          <a:bodyPr>
            <a:normAutofit/>
          </a:bodyPr>
          <a:lstStyle/>
          <a:p>
            <a:pPr lvl="0">
              <a:buFont typeface="+mj-lt"/>
              <a:buAutoNum type="arabicPeriod"/>
            </a:pPr>
            <a:r>
              <a:rPr lang="en-US" b="1" dirty="0"/>
              <a:t>Download and install manually</a:t>
            </a:r>
          </a:p>
          <a:p>
            <a:pPr lvl="1"/>
            <a:r>
              <a:rPr lang="en-US" dirty="0"/>
              <a:t>Copy folder 3</a:t>
            </a:r>
            <a:r>
              <a:rPr lang="en-US" baseline="30000" dirty="0"/>
              <a:t>rd</a:t>
            </a:r>
            <a:r>
              <a:rPr lang="en-US" dirty="0"/>
              <a:t> party library and put into application/</a:t>
            </a:r>
            <a:r>
              <a:rPr lang="en-US" dirty="0" err="1"/>
              <a:t>third_party</a:t>
            </a:r>
            <a:r>
              <a:rPr lang="en-US" dirty="0"/>
              <a:t>.</a:t>
            </a:r>
            <a:endParaRPr lang="vi-VN" dirty="0"/>
          </a:p>
          <a:p>
            <a:pPr lvl="1"/>
            <a:r>
              <a:rPr lang="en-US" dirty="0"/>
              <a:t>Can create a library (in application/libraries) that is used to connect this 3</a:t>
            </a:r>
            <a:r>
              <a:rPr lang="en-US" baseline="30000" dirty="0"/>
              <a:t>rd</a:t>
            </a:r>
            <a:r>
              <a:rPr lang="en-US" dirty="0"/>
              <a:t> party with CI:</a:t>
            </a:r>
            <a:endParaRPr lang="vi-VN" dirty="0"/>
          </a:p>
          <a:p>
            <a:pPr marL="857250" lvl="2" indent="0">
              <a:buNone/>
            </a:pPr>
            <a:r>
              <a:rPr lang="en-US" b="1" dirty="0" err="1">
                <a:solidFill>
                  <a:schemeClr val="accent1"/>
                </a:solidFill>
                <a:latin typeface="Consolas" panose="020B0609020204030204" pitchFamily="49" charset="0"/>
                <a:cs typeface="Consolas" panose="020B0609020204030204" pitchFamily="49" charset="0"/>
              </a:rPr>
              <a:t>require_one</a:t>
            </a:r>
            <a:r>
              <a:rPr lang="en-US" b="1" dirty="0">
                <a:solidFill>
                  <a:schemeClr val="accent1"/>
                </a:solidFill>
                <a:latin typeface="Consolas" panose="020B0609020204030204" pitchFamily="49" charset="0"/>
                <a:cs typeface="Consolas" panose="020B0609020204030204" pitchFamily="49" charset="0"/>
              </a:rPr>
              <a:t> APPPATH./path_to_3</a:t>
            </a:r>
            <a:r>
              <a:rPr lang="en-US" b="1" baseline="30000" dirty="0">
                <a:solidFill>
                  <a:schemeClr val="accent1"/>
                </a:solidFill>
                <a:latin typeface="Consolas" panose="020B0609020204030204" pitchFamily="49" charset="0"/>
                <a:cs typeface="Consolas" panose="020B0609020204030204" pitchFamily="49" charset="0"/>
              </a:rPr>
              <a:t>rd</a:t>
            </a:r>
            <a:r>
              <a:rPr lang="en-US" b="1" dirty="0">
                <a:solidFill>
                  <a:schemeClr val="accent1"/>
                </a:solidFill>
                <a:latin typeface="Consolas" panose="020B0609020204030204" pitchFamily="49" charset="0"/>
                <a:cs typeface="Consolas" panose="020B0609020204030204" pitchFamily="49" charset="0"/>
              </a:rPr>
              <a:t>_party_library;</a:t>
            </a:r>
            <a:endParaRPr lang="vi-VN" b="1" dirty="0">
              <a:solidFill>
                <a:schemeClr val="accent1"/>
              </a:solidFill>
              <a:latin typeface="Consolas" panose="020B0609020204030204" pitchFamily="49" charset="0"/>
              <a:cs typeface="Consolas" panose="020B0609020204030204" pitchFamily="49" charset="0"/>
            </a:endParaRPr>
          </a:p>
          <a:p>
            <a:pPr marL="857250" lvl="2" indent="0">
              <a:buNone/>
            </a:pPr>
            <a:r>
              <a:rPr lang="en-US" b="1" dirty="0">
                <a:solidFill>
                  <a:schemeClr val="accent1"/>
                </a:solidFill>
                <a:latin typeface="Consolas" panose="020B0609020204030204" pitchFamily="49" charset="0"/>
                <a:cs typeface="Consolas" panose="020B0609020204030204" pitchFamily="49" charset="0"/>
              </a:rPr>
              <a:t>Class [library] extends [3</a:t>
            </a:r>
            <a:r>
              <a:rPr lang="en-US" b="1" baseline="30000" dirty="0">
                <a:solidFill>
                  <a:schemeClr val="accent1"/>
                </a:solidFill>
                <a:latin typeface="Consolas" panose="020B0609020204030204" pitchFamily="49" charset="0"/>
                <a:cs typeface="Consolas" panose="020B0609020204030204" pitchFamily="49" charset="0"/>
              </a:rPr>
              <a:t>rd</a:t>
            </a:r>
            <a:r>
              <a:rPr lang="en-US" b="1" dirty="0">
                <a:solidFill>
                  <a:schemeClr val="accent1"/>
                </a:solidFill>
                <a:latin typeface="Consolas" panose="020B0609020204030204" pitchFamily="49" charset="0"/>
                <a:cs typeface="Consolas" panose="020B0609020204030204" pitchFamily="49" charset="0"/>
              </a:rPr>
              <a:t>_party_library] {...}</a:t>
            </a:r>
            <a:endParaRPr lang="vi-VN" b="1" dirty="0">
              <a:solidFill>
                <a:schemeClr val="accent1"/>
              </a:solidFill>
              <a:latin typeface="Consolas" panose="020B0609020204030204" pitchFamily="49" charset="0"/>
              <a:cs typeface="Consolas" panose="020B0609020204030204" pitchFamily="49" charset="0"/>
            </a:endParaRPr>
          </a:p>
          <a:p>
            <a:pPr lvl="1"/>
            <a:r>
              <a:rPr lang="en-US" dirty="0"/>
              <a:t>Using 3</a:t>
            </a:r>
            <a:r>
              <a:rPr lang="en-US" baseline="30000" dirty="0"/>
              <a:t>rd</a:t>
            </a:r>
            <a:r>
              <a:rPr lang="en-US" dirty="0"/>
              <a:t> party library like library in core CI:</a:t>
            </a:r>
            <a:endParaRPr lang="vi-VN" dirty="0"/>
          </a:p>
          <a:p>
            <a:pPr marL="457200" lvl="1" indent="0">
              <a:buNone/>
            </a:pPr>
            <a:r>
              <a:rPr lang="en-US" sz="1400" b="1" dirty="0">
                <a:solidFill>
                  <a:schemeClr val="accent1"/>
                </a:solidFill>
              </a:rPr>
              <a:t>	</a:t>
            </a:r>
            <a:r>
              <a:rPr lang="en-US" sz="1400" b="1" dirty="0">
                <a:solidFill>
                  <a:schemeClr val="accent1"/>
                </a:solidFill>
                <a:latin typeface="Consolas" panose="020B0609020204030204" pitchFamily="49" charset="0"/>
                <a:cs typeface="Consolas" panose="020B0609020204030204" pitchFamily="49" charset="0"/>
              </a:rPr>
              <a:t>$this-&gt;load-&gt;library(</a:t>
            </a:r>
            <a:r>
              <a:rPr lang="en-US" sz="1400" b="1" dirty="0" err="1">
                <a:solidFill>
                  <a:schemeClr val="accent1"/>
                </a:solidFill>
                <a:latin typeface="Consolas" panose="020B0609020204030204" pitchFamily="49" charset="0"/>
                <a:cs typeface="Consolas" panose="020B0609020204030204" pitchFamily="49" charset="0"/>
              </a:rPr>
              <a:t>name_of_library</a:t>
            </a:r>
            <a:r>
              <a:rPr lang="en-US" sz="1400" b="1" dirty="0">
                <a:solidFill>
                  <a:schemeClr val="accent1"/>
                </a:solidFill>
                <a:latin typeface="Consolas" panose="020B0609020204030204" pitchFamily="49" charset="0"/>
                <a:cs typeface="Consolas" panose="020B0609020204030204" pitchFamily="49" charset="0"/>
              </a:rPr>
              <a:t>);</a:t>
            </a:r>
          </a:p>
          <a:p>
            <a:pPr lvl="0">
              <a:buFont typeface="+mj-lt"/>
              <a:buAutoNum type="arabicPeriod"/>
            </a:pPr>
            <a:r>
              <a:rPr lang="en-US" b="1" dirty="0"/>
              <a:t>Using composer require package</a:t>
            </a:r>
            <a:endParaRPr lang="vi-VN" b="1" dirty="0"/>
          </a:p>
          <a:p>
            <a:pPr lvl="1"/>
            <a:r>
              <a:rPr lang="en-US" dirty="0"/>
              <a:t>Install through composer</a:t>
            </a:r>
            <a:endParaRPr lang="vi-VN" dirty="0"/>
          </a:p>
          <a:p>
            <a:pPr marL="914400" lvl="2" indent="0">
              <a:buNone/>
            </a:pPr>
            <a:r>
              <a:rPr lang="en-US" b="1" dirty="0">
                <a:solidFill>
                  <a:schemeClr val="accent1"/>
                </a:solidFill>
                <a:latin typeface="Consolas" panose="020B0609020204030204" pitchFamily="49" charset="0"/>
                <a:cs typeface="Consolas" panose="020B0609020204030204" pitchFamily="49" charset="0"/>
              </a:rPr>
              <a:t>composer require [</a:t>
            </a:r>
            <a:r>
              <a:rPr lang="en-US" b="1" dirty="0" err="1">
                <a:solidFill>
                  <a:schemeClr val="accent1"/>
                </a:solidFill>
                <a:latin typeface="Consolas" panose="020B0609020204030204" pitchFamily="49" charset="0"/>
                <a:cs typeface="Consolas" panose="020B0609020204030204" pitchFamily="49" charset="0"/>
              </a:rPr>
              <a:t>name_of_package</a:t>
            </a:r>
            <a:r>
              <a:rPr lang="en-US" b="1" dirty="0">
                <a:solidFill>
                  <a:schemeClr val="accent1"/>
                </a:solidFill>
                <a:latin typeface="Consolas" panose="020B0609020204030204" pitchFamily="49" charset="0"/>
                <a:cs typeface="Consolas" panose="020B0609020204030204" pitchFamily="49" charset="0"/>
              </a:rPr>
              <a:t>]</a:t>
            </a:r>
            <a:endParaRPr lang="vi-VN" b="1" dirty="0">
              <a:solidFill>
                <a:schemeClr val="accent1"/>
              </a:solidFill>
              <a:latin typeface="Consolas" panose="020B0609020204030204" pitchFamily="49" charset="0"/>
              <a:cs typeface="Consolas" panose="020B0609020204030204" pitchFamily="49" charset="0"/>
            </a:endParaRPr>
          </a:p>
          <a:p>
            <a:pPr lvl="1"/>
            <a:r>
              <a:rPr lang="en-US" dirty="0"/>
              <a:t>Require vendor/</a:t>
            </a:r>
            <a:r>
              <a:rPr lang="en-US" dirty="0" err="1"/>
              <a:t>autoload.php</a:t>
            </a:r>
            <a:r>
              <a:rPr lang="en-US" dirty="0"/>
              <a:t> into file need to use classes/entities in this package</a:t>
            </a:r>
            <a:endParaRPr lang="vi-VN" dirty="0"/>
          </a:p>
          <a:p>
            <a:pPr lvl="1"/>
            <a:r>
              <a:rPr lang="en-US" dirty="0"/>
              <a:t>Can make your own class to connect like method 1 step 2</a:t>
            </a:r>
            <a:endParaRPr lang="vi-VN" dirty="0"/>
          </a:p>
          <a:p>
            <a:pPr lvl="0">
              <a:buFont typeface="+mj-lt"/>
              <a:buAutoNum type="arabicPeriod"/>
            </a:pPr>
            <a:endParaRPr lang="vi-VN" dirty="0"/>
          </a:p>
        </p:txBody>
      </p:sp>
      <p:cxnSp>
        <p:nvCxnSpPr>
          <p:cNvPr id="6" name="Straight Connector 5">
            <a:extLst>
              <a:ext uri="{FF2B5EF4-FFF2-40B4-BE49-F238E27FC236}">
                <a16:creationId xmlns:a16="http://schemas.microsoft.com/office/drawing/2014/main" id="{1AA7B305-2E32-40B6-8364-B872250D44FE}"/>
              </a:ext>
            </a:extLst>
          </p:cNvPr>
          <p:cNvCxnSpPr>
            <a:cxnSpLocks/>
          </p:cNvCxnSpPr>
          <p:nvPr/>
        </p:nvCxnSpPr>
        <p:spPr>
          <a:xfrm>
            <a:off x="3360059" y="3062515"/>
            <a:ext cx="0" cy="580571"/>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6260F50-7872-42F0-A048-CC33A48C4994}"/>
              </a:ext>
            </a:extLst>
          </p:cNvPr>
          <p:cNvCxnSpPr>
            <a:cxnSpLocks/>
          </p:cNvCxnSpPr>
          <p:nvPr/>
        </p:nvCxnSpPr>
        <p:spPr>
          <a:xfrm>
            <a:off x="3360059" y="4042229"/>
            <a:ext cx="0" cy="326571"/>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494466D8-14C9-4F6F-AA0B-FDF103033A44}"/>
              </a:ext>
            </a:extLst>
          </p:cNvPr>
          <p:cNvCxnSpPr>
            <a:cxnSpLocks/>
          </p:cNvCxnSpPr>
          <p:nvPr/>
        </p:nvCxnSpPr>
        <p:spPr>
          <a:xfrm>
            <a:off x="3360059" y="5196115"/>
            <a:ext cx="0" cy="326571"/>
          </a:xfrm>
          <a:prstGeom prst="line">
            <a:avLst/>
          </a:prstGeom>
          <a:ln w="38100"/>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6231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993</TotalTime>
  <Words>1493</Words>
  <Application>Microsoft Office PowerPoint</Application>
  <PresentationFormat>Widescreen</PresentationFormat>
  <Paragraphs>271</Paragraphs>
  <Slides>34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Consolas</vt:lpstr>
      <vt:lpstr>Tahoma</vt:lpstr>
      <vt:lpstr>Wingdings</vt:lpstr>
      <vt:lpstr>Wingdings 3</vt:lpstr>
      <vt:lpstr>Wisp</vt:lpstr>
      <vt:lpstr>REPORT</vt:lpstr>
      <vt:lpstr>CONTENT</vt:lpstr>
      <vt:lpstr>I. CI v3</vt:lpstr>
      <vt:lpstr>I.I. CI - Structure</vt:lpstr>
      <vt:lpstr>I.I. CI – Application Folder</vt:lpstr>
      <vt:lpstr>I.I. CI – System Folder</vt:lpstr>
      <vt:lpstr>I.II. CI - Usage</vt:lpstr>
      <vt:lpstr>I.II. CI - Usage</vt:lpstr>
      <vt:lpstr>I.III. CI - Integrate 3rd party</vt:lpstr>
      <vt:lpstr>II. Smarty – P1</vt:lpstr>
      <vt:lpstr>II. Smarty – P2</vt:lpstr>
      <vt:lpstr>III. Web app</vt:lpstr>
      <vt:lpstr>III.I. Web app</vt:lpstr>
      <vt:lpstr>III.II. Web database</vt:lpstr>
      <vt:lpstr>III.III. CDN - Overview</vt:lpstr>
      <vt:lpstr>III.III. CDN – How It Work?</vt:lpstr>
      <vt:lpstr>III.III. CDN – Types</vt:lpstr>
      <vt:lpstr>III.III. CDN - Benefit</vt:lpstr>
      <vt:lpstr>III.VI. Header status code</vt:lpstr>
      <vt:lpstr>VI. Integrate HMVC CI - Smarty</vt:lpstr>
      <vt:lpstr>VI.I. Integrate HMVC CI - Smarty</vt:lpstr>
      <vt:lpstr>VI.II. Structure</vt:lpstr>
      <vt:lpstr>VI.II. Structure</vt:lpstr>
      <vt:lpstr>VI.III. How It Work? </vt:lpstr>
      <vt:lpstr>VI.III. How It Work? </vt:lpstr>
      <vt:lpstr>VI.IV. Demo</vt:lpstr>
      <vt:lpstr>V. Database</vt:lpstr>
      <vt:lpstr>V.I. InnoDB vs MyISAM</vt:lpstr>
      <vt:lpstr>V.II. Full text search indexes</vt:lpstr>
      <vt:lpstr>V.II.I. Definition</vt:lpstr>
      <vt:lpstr>V.II.I. Definition</vt:lpstr>
      <vt:lpstr>V.II.II. Syntax</vt:lpstr>
      <vt:lpstr>V.II.II. Syntax - Note</vt:lpstr>
      <vt:lpstr>V.II.III. Demo – Search related articles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dc:creator>Nam Nguyễn Ngọc Phương</dc:creator>
  <cp:lastModifiedBy>Nam Nguyễn Ngọc Phương</cp:lastModifiedBy>
  <cp:revision>653</cp:revision>
  <dcterms:created xsi:type="dcterms:W3CDTF">2018-02-01T08:17:14Z</dcterms:created>
  <dcterms:modified xsi:type="dcterms:W3CDTF">2018-02-02T00:50:51Z</dcterms:modified>
</cp:coreProperties>
</file>