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60" r:id="rId3"/>
    <p:sldId id="257" r:id="rId4"/>
    <p:sldId id="263" r:id="rId5"/>
    <p:sldId id="261" r:id="rId6"/>
    <p:sldId id="282" r:id="rId7"/>
    <p:sldId id="258" r:id="rId8"/>
    <p:sldId id="268" r:id="rId9"/>
    <p:sldId id="273" r:id="rId10"/>
    <p:sldId id="272" r:id="rId11"/>
    <p:sldId id="288" r:id="rId12"/>
    <p:sldId id="290" r:id="rId13"/>
    <p:sldId id="291" r:id="rId14"/>
    <p:sldId id="295" r:id="rId15"/>
    <p:sldId id="292" r:id="rId16"/>
    <p:sldId id="293" r:id="rId17"/>
    <p:sldId id="294" r:id="rId18"/>
    <p:sldId id="296" r:id="rId19"/>
    <p:sldId id="297" r:id="rId20"/>
    <p:sldId id="298" r:id="rId21"/>
    <p:sldId id="299" r:id="rId22"/>
    <p:sldId id="264" r:id="rId23"/>
    <p:sldId id="265" r:id="rId24"/>
    <p:sldId id="266" r:id="rId25"/>
    <p:sldId id="267" r:id="rId26"/>
    <p:sldId id="283" r:id="rId27"/>
    <p:sldId id="284" r:id="rId28"/>
    <p:sldId id="285" r:id="rId29"/>
    <p:sldId id="286" r:id="rId30"/>
    <p:sldId id="287" r:id="rId31"/>
    <p:sldId id="275" r:id="rId32"/>
    <p:sldId id="276" r:id="rId33"/>
    <p:sldId id="277" r:id="rId34"/>
    <p:sldId id="278" r:id="rId35"/>
    <p:sldId id="279" r:id="rId36"/>
    <p:sldId id="280" r:id="rId37"/>
    <p:sldId id="281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4384" autoAdjust="0"/>
  </p:normalViewPr>
  <p:slideViewPr>
    <p:cSldViewPr snapToGrid="0">
      <p:cViewPr varScale="1">
        <p:scale>
          <a:sx n="87" d="100"/>
          <a:sy n="87" d="100"/>
        </p:scale>
        <p:origin x="678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84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C67EE0-DB73-4A57-A340-E5143F29C60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62D434-FD21-4024-A00A-F09F77E26E2A}">
      <dgm:prSet phldrT="[Text]" custT="1"/>
      <dgm:spPr/>
      <dgm:t>
        <a:bodyPr/>
        <a:lstStyle/>
        <a:p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Stanford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CoreNLP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EF1B3F-8B5E-4CE9-82FD-5619D4429045}" type="parTrans" cxnId="{B9300FB9-24D2-4E0A-A1B0-F99D36BDD716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7137D4-F18E-4AAB-BA22-2340DB292175}" type="sibTrans" cxnId="{B9300FB9-24D2-4E0A-A1B0-F99D36BDD716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67FDAC-0756-475F-A979-CC434EB14F94}">
      <dgm:prSet phldrT="[Text]" custT="1"/>
      <dgm:spPr/>
      <dgm:t>
        <a:bodyPr/>
        <a:lstStyle/>
        <a:p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cụ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Stanford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CoreNLP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hỗ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trợ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CCA7B2-06EC-4A4B-9137-33D5D87960B5}" type="parTrans" cxnId="{F4DC01B9-FB5F-49AF-B7CA-6A12135C8B2F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B8EA86-D5BC-4BF0-94C4-DC6A2921D373}" type="sibTrans" cxnId="{F4DC01B9-FB5F-49AF-B7CA-6A12135C8B2F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498E60-BBD7-4129-ABD7-BF474CD4B00B}">
      <dgm:prSet phldrT="[Text]" custT="1"/>
      <dgm:spPr/>
      <dgm:t>
        <a:bodyPr/>
        <a:lstStyle/>
        <a:p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Tokenization/ Sentence segmentation</a:t>
          </a:r>
        </a:p>
      </dgm:t>
    </dgm:pt>
    <dgm:pt modelId="{93353577-B8D8-4B9D-8759-0E95CDBEAFD4}" type="parTrans" cxnId="{E005D8AE-FBA9-4DCD-98B7-88CB4A0632B3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DD8FFD-371F-428C-ADB2-DEC35D5C74DE}" type="sibTrans" cxnId="{E005D8AE-FBA9-4DCD-98B7-88CB4A0632B3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7AB114-347D-4FF0-A347-45D12B94FC14}">
      <dgm:prSet custT="1"/>
      <dgm:spPr/>
      <dgm:t>
        <a:bodyPr/>
        <a:lstStyle/>
        <a:p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Part of Speech (POS) </a:t>
          </a:r>
        </a:p>
      </dgm:t>
    </dgm:pt>
    <dgm:pt modelId="{BFBD223E-095F-4591-8332-31704BE389C6}" type="parTrans" cxnId="{DEBF60C1-F90E-4EAA-9303-0FEF4E19C083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2D1FF3-FE3B-45C6-BC46-C7A16D21A017}" type="sibTrans" cxnId="{DEBF60C1-F90E-4EAA-9303-0FEF4E19C083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59B9D9-B6BC-48D5-88E9-68CFB6B8ECE3}">
      <dgm:prSet custT="1"/>
      <dgm:spPr/>
      <dgm:t>
        <a:bodyPr/>
        <a:lstStyle/>
        <a:p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The named entity recognizer (NER)</a:t>
          </a:r>
        </a:p>
      </dgm:t>
    </dgm:pt>
    <dgm:pt modelId="{5F00B5B1-3279-43EF-B470-4021F530D3FC}" type="parTrans" cxnId="{9A604406-136E-476D-AB14-56F73DC70261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8EA90C-3F81-46BB-8AA2-FEADE9AB026F}" type="sibTrans" cxnId="{9A604406-136E-476D-AB14-56F73DC70261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49D537-3D73-46A2-BE5D-06FD99FF5D23}">
      <dgm:prSet custT="1"/>
      <dgm:spPr/>
      <dgm:t>
        <a:bodyPr/>
        <a:lstStyle/>
        <a:p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The parser</a:t>
          </a:r>
        </a:p>
      </dgm:t>
    </dgm:pt>
    <dgm:pt modelId="{D22666A6-DDF1-46D3-AC3F-F5E2CFD4C13D}" type="parTrans" cxnId="{D4329D49-47E0-43D1-B50A-277F67EA0A4F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FBB0C1-BCF4-4E01-A07F-ACEA5115DC09}" type="sibTrans" cxnId="{D4329D49-47E0-43D1-B50A-277F67EA0A4F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683ADE-51CB-4BC1-9A3A-BE274282F963}">
      <dgm:prSet custT="1"/>
      <dgm:spPr/>
      <dgm:t>
        <a:bodyPr/>
        <a:lstStyle/>
        <a:p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The coreference resolution system</a:t>
          </a:r>
        </a:p>
      </dgm:t>
    </dgm:pt>
    <dgm:pt modelId="{05C23253-FB13-4F2D-80EC-7B08EB17A8E5}" type="parTrans" cxnId="{32BC9F00-BBBD-4B64-B8BF-8B98AE8FD68C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2AFAAB-7E52-496E-8EE9-09C0535B382C}" type="sibTrans" cxnId="{32BC9F00-BBBD-4B64-B8BF-8B98AE8FD68C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DCF57B-F921-4F34-BB51-8EA86DE81EE5}" type="pres">
      <dgm:prSet presAssocID="{17C67EE0-DB73-4A57-A340-E5143F29C60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6F99BE-639D-4AD7-A35A-BA247FB9B8EA}" type="pres">
      <dgm:prSet presAssocID="{1062D434-FD21-4024-A00A-F09F77E26E2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09DAC4-6B0D-478C-A58C-7E8BD393A1D0}" type="pres">
      <dgm:prSet presAssocID="{6B7137D4-F18E-4AAB-BA22-2340DB292175}" presName="spacer" presStyleCnt="0"/>
      <dgm:spPr/>
    </dgm:pt>
    <dgm:pt modelId="{2BDB51C8-987F-4802-A627-3B964BB8807F}" type="pres">
      <dgm:prSet presAssocID="{4667FDAC-0756-475F-A979-CC434EB14F9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CBE9F7-2ECC-4F57-BC9E-5D6A45EAB17A}" type="pres">
      <dgm:prSet presAssocID="{4667FDAC-0756-475F-A979-CC434EB14F9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1F1A54-8761-4F73-BD1A-25D70D984C47}" type="presOf" srcId="{17C67EE0-DB73-4A57-A340-E5143F29C601}" destId="{52DCF57B-F921-4F34-BB51-8EA86DE81EE5}" srcOrd="0" destOrd="0" presId="urn:microsoft.com/office/officeart/2005/8/layout/vList2"/>
    <dgm:cxn modelId="{B76B456E-939F-4A78-9A90-186563505147}" type="presOf" srcId="{B9683ADE-51CB-4BC1-9A3A-BE274282F963}" destId="{7ECBE9F7-2ECC-4F57-BC9E-5D6A45EAB17A}" srcOrd="0" destOrd="4" presId="urn:microsoft.com/office/officeart/2005/8/layout/vList2"/>
    <dgm:cxn modelId="{9A604406-136E-476D-AB14-56F73DC70261}" srcId="{4667FDAC-0756-475F-A979-CC434EB14F94}" destId="{2159B9D9-B6BC-48D5-88E9-68CFB6B8ECE3}" srcOrd="2" destOrd="0" parTransId="{5F00B5B1-3279-43EF-B470-4021F530D3FC}" sibTransId="{2A8EA90C-3F81-46BB-8AA2-FEADE9AB026F}"/>
    <dgm:cxn modelId="{F4DC01B9-FB5F-49AF-B7CA-6A12135C8B2F}" srcId="{17C67EE0-DB73-4A57-A340-E5143F29C601}" destId="{4667FDAC-0756-475F-A979-CC434EB14F94}" srcOrd="1" destOrd="0" parTransId="{08CCA7B2-06EC-4A4B-9137-33D5D87960B5}" sibTransId="{18B8EA86-D5BC-4BF0-94C4-DC6A2921D373}"/>
    <dgm:cxn modelId="{3CAE2F9D-340D-4D4C-80C0-247C2F39C49C}" type="presOf" srcId="{2349D537-3D73-46A2-BE5D-06FD99FF5D23}" destId="{7ECBE9F7-2ECC-4F57-BC9E-5D6A45EAB17A}" srcOrd="0" destOrd="3" presId="urn:microsoft.com/office/officeart/2005/8/layout/vList2"/>
    <dgm:cxn modelId="{235D6079-736E-4BF0-92FF-42DC4B32ECB8}" type="presOf" srcId="{36498E60-BBD7-4129-ABD7-BF474CD4B00B}" destId="{7ECBE9F7-2ECC-4F57-BC9E-5D6A45EAB17A}" srcOrd="0" destOrd="0" presId="urn:microsoft.com/office/officeart/2005/8/layout/vList2"/>
    <dgm:cxn modelId="{DEBF60C1-F90E-4EAA-9303-0FEF4E19C083}" srcId="{4667FDAC-0756-475F-A979-CC434EB14F94}" destId="{487AB114-347D-4FF0-A347-45D12B94FC14}" srcOrd="1" destOrd="0" parTransId="{BFBD223E-095F-4591-8332-31704BE389C6}" sibTransId="{942D1FF3-FE3B-45C6-BC46-C7A16D21A017}"/>
    <dgm:cxn modelId="{E6272BCB-BB46-4CBE-8E3A-E50DEB5A5C70}" type="presOf" srcId="{2159B9D9-B6BC-48D5-88E9-68CFB6B8ECE3}" destId="{7ECBE9F7-2ECC-4F57-BC9E-5D6A45EAB17A}" srcOrd="0" destOrd="2" presId="urn:microsoft.com/office/officeart/2005/8/layout/vList2"/>
    <dgm:cxn modelId="{D4329D49-47E0-43D1-B50A-277F67EA0A4F}" srcId="{4667FDAC-0756-475F-A979-CC434EB14F94}" destId="{2349D537-3D73-46A2-BE5D-06FD99FF5D23}" srcOrd="3" destOrd="0" parTransId="{D22666A6-DDF1-46D3-AC3F-F5E2CFD4C13D}" sibTransId="{D0FBB0C1-BCF4-4E01-A07F-ACEA5115DC09}"/>
    <dgm:cxn modelId="{B9300FB9-24D2-4E0A-A1B0-F99D36BDD716}" srcId="{17C67EE0-DB73-4A57-A340-E5143F29C601}" destId="{1062D434-FD21-4024-A00A-F09F77E26E2A}" srcOrd="0" destOrd="0" parTransId="{83EF1B3F-8B5E-4CE9-82FD-5619D4429045}" sibTransId="{6B7137D4-F18E-4AAB-BA22-2340DB292175}"/>
    <dgm:cxn modelId="{0677B0AB-E1F2-49C7-9788-FF7B736BD84F}" type="presOf" srcId="{1062D434-FD21-4024-A00A-F09F77E26E2A}" destId="{BD6F99BE-639D-4AD7-A35A-BA247FB9B8EA}" srcOrd="0" destOrd="0" presId="urn:microsoft.com/office/officeart/2005/8/layout/vList2"/>
    <dgm:cxn modelId="{32BC9F00-BBBD-4B64-B8BF-8B98AE8FD68C}" srcId="{4667FDAC-0756-475F-A979-CC434EB14F94}" destId="{B9683ADE-51CB-4BC1-9A3A-BE274282F963}" srcOrd="4" destOrd="0" parTransId="{05C23253-FB13-4F2D-80EC-7B08EB17A8E5}" sibTransId="{252AFAAB-7E52-496E-8EE9-09C0535B382C}"/>
    <dgm:cxn modelId="{E005D8AE-FBA9-4DCD-98B7-88CB4A0632B3}" srcId="{4667FDAC-0756-475F-A979-CC434EB14F94}" destId="{36498E60-BBD7-4129-ABD7-BF474CD4B00B}" srcOrd="0" destOrd="0" parTransId="{93353577-B8D8-4B9D-8759-0E95CDBEAFD4}" sibTransId="{14DD8FFD-371F-428C-ADB2-DEC35D5C74DE}"/>
    <dgm:cxn modelId="{ABF5C17A-AB51-4E6B-8BCC-F1565282BE46}" type="presOf" srcId="{487AB114-347D-4FF0-A347-45D12B94FC14}" destId="{7ECBE9F7-2ECC-4F57-BC9E-5D6A45EAB17A}" srcOrd="0" destOrd="1" presId="urn:microsoft.com/office/officeart/2005/8/layout/vList2"/>
    <dgm:cxn modelId="{414B11F7-9C65-414D-912E-26184994731E}" type="presOf" srcId="{4667FDAC-0756-475F-A979-CC434EB14F94}" destId="{2BDB51C8-987F-4802-A627-3B964BB8807F}" srcOrd="0" destOrd="0" presId="urn:microsoft.com/office/officeart/2005/8/layout/vList2"/>
    <dgm:cxn modelId="{9BD1C03A-A756-45F5-AABF-26B75D3195EE}" type="presParOf" srcId="{52DCF57B-F921-4F34-BB51-8EA86DE81EE5}" destId="{BD6F99BE-639D-4AD7-A35A-BA247FB9B8EA}" srcOrd="0" destOrd="0" presId="urn:microsoft.com/office/officeart/2005/8/layout/vList2"/>
    <dgm:cxn modelId="{6D70FDC2-9E3A-4FA9-B00B-B48E1562BBCD}" type="presParOf" srcId="{52DCF57B-F921-4F34-BB51-8EA86DE81EE5}" destId="{8C09DAC4-6B0D-478C-A58C-7E8BD393A1D0}" srcOrd="1" destOrd="0" presId="urn:microsoft.com/office/officeart/2005/8/layout/vList2"/>
    <dgm:cxn modelId="{8A2849C6-7E81-4DAB-895B-701EDE09B3DB}" type="presParOf" srcId="{52DCF57B-F921-4F34-BB51-8EA86DE81EE5}" destId="{2BDB51C8-987F-4802-A627-3B964BB8807F}" srcOrd="2" destOrd="0" presId="urn:microsoft.com/office/officeart/2005/8/layout/vList2"/>
    <dgm:cxn modelId="{5A8AC066-0559-4605-A480-CC7D06C232A9}" type="presParOf" srcId="{52DCF57B-F921-4F34-BB51-8EA86DE81EE5}" destId="{7ECBE9F7-2ECC-4F57-BC9E-5D6A45EAB17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F99BE-639D-4AD7-A35A-BA247FB9B8EA}">
      <dsp:nvSpPr>
        <dsp:cNvPr id="0" name=""/>
        <dsp:cNvSpPr/>
      </dsp:nvSpPr>
      <dsp:spPr>
        <a:xfrm>
          <a:off x="0" y="29026"/>
          <a:ext cx="9187543" cy="1141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Stanford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CoreNLP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744" y="84770"/>
        <a:ext cx="9076055" cy="1030432"/>
      </dsp:txXfrm>
    </dsp:sp>
    <dsp:sp modelId="{2BDB51C8-987F-4802-A627-3B964BB8807F}">
      <dsp:nvSpPr>
        <dsp:cNvPr id="0" name=""/>
        <dsp:cNvSpPr/>
      </dsp:nvSpPr>
      <dsp:spPr>
        <a:xfrm>
          <a:off x="0" y="1346627"/>
          <a:ext cx="9187543" cy="1141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cụ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Stanford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CoreNLP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hỗ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trợ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744" y="1402371"/>
        <a:ext cx="9076055" cy="1030432"/>
      </dsp:txXfrm>
    </dsp:sp>
    <dsp:sp modelId="{7ECBE9F7-2ECC-4F57-BC9E-5D6A45EAB17A}">
      <dsp:nvSpPr>
        <dsp:cNvPr id="0" name=""/>
        <dsp:cNvSpPr/>
      </dsp:nvSpPr>
      <dsp:spPr>
        <a:xfrm>
          <a:off x="0" y="2488547"/>
          <a:ext cx="9187543" cy="2083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704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Tokenization/ Sentence segmentation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Part of Speech (POS) 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named entity recognizer (NER)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parser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coreference resolution system</a:t>
          </a:r>
        </a:p>
      </dsp:txBody>
      <dsp:txXfrm>
        <a:off x="0" y="2488547"/>
        <a:ext cx="9187543" cy="2083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B485B-56CE-4234-859C-028E31A6017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BFBE1-F28B-4D2E-997C-B307AD86A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46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130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931D0-8F45-45FA-A05E-D11DF5C9AD0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50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33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74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64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8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71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18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26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8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4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9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13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23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96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24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39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00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3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7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5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1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4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44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3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4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C65A4B-112E-42DC-8450-93227160E90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8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g.upenn.edu/courses/Fall_2003/ling001/penn_treebank_po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software/CRF-NER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4B5441-67EC-40AC-967C-343EA796A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9512" y="1579150"/>
            <a:ext cx="8880140" cy="3699699"/>
          </a:xfrm>
        </p:spPr>
        <p:txBody>
          <a:bodyPr>
            <a:normAutofit/>
          </a:bodyPr>
          <a:lstStyle/>
          <a:p>
            <a:pPr algn="ctr"/>
            <a:r>
              <a:rPr lang="en-US" sz="7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STANFORD 										CORE</a:t>
            </a:r>
            <a:r>
              <a:rPr lang="en-US" sz="1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NLP</a:t>
            </a:r>
            <a:r>
              <a:rPr lang="en-US" sz="7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08FEB2B-6212-481C-9ECA-D8E2EF66018F}"/>
              </a:ext>
            </a:extLst>
          </p:cNvPr>
          <p:cNvSpPr txBox="1"/>
          <p:nvPr/>
        </p:nvSpPr>
        <p:spPr>
          <a:xfrm>
            <a:off x="4323648" y="599495"/>
            <a:ext cx="49849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TEXT MINING</a:t>
            </a:r>
          </a:p>
        </p:txBody>
      </p:sp>
    </p:spTree>
    <p:extLst>
      <p:ext uri="{BB962C8B-B14F-4D97-AF65-F5344CB8AC3E}">
        <p14:creationId xmlns:p14="http://schemas.microsoft.com/office/powerpoint/2010/main" val="4167568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319F7C-AEAD-471F-947F-60F56F292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1" y="2438399"/>
            <a:ext cx="10222863" cy="335280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sentence segmentation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Anh: where is the manager?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Ả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ar-AE" dirty="0"/>
              <a:t>أين المدير؟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sentence segmentation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Mr. Lam	HVN Corp.	1.2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01A58B5A-1ACB-486F-A6E0-8F446AC67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Tokenization/ Sentence Segmentation</a:t>
            </a:r>
          </a:p>
        </p:txBody>
      </p:sp>
    </p:spTree>
    <p:extLst>
      <p:ext uri="{BB962C8B-B14F-4D97-AF65-F5344CB8AC3E}">
        <p14:creationId xmlns:p14="http://schemas.microsoft.com/office/powerpoint/2010/main" val="1734089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85A5BA-7BED-4930-8B2C-A643527BD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PTBTokenizer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StringReader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PTBTokenizer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37FD9831-7629-4B16-9A02-900B2E492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94761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Tokenizer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Stanford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D36B0C7-F61A-43EF-AB1A-3AB1387AB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529" y="5007594"/>
            <a:ext cx="10149490" cy="4173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65C67BF-F6C8-4869-916A-359C99F72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529" y="3985800"/>
            <a:ext cx="5178281" cy="48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74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85A5BA-7BED-4930-8B2C-A643527BD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She is a very nice person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37FD9831-7629-4B16-9A02-900B2E492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94761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Tokenizer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Stanford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AE7F65E-21DD-4FB9-B834-923C3FB75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2758440"/>
            <a:ext cx="10391651" cy="9568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5484F90-24E8-4E4E-9170-23992AFD2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261" y="4693173"/>
            <a:ext cx="5859236" cy="162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22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70857"/>
          </a:xfrm>
        </p:spPr>
        <p:txBody>
          <a:bodyPr/>
          <a:lstStyle/>
          <a:p>
            <a:pPr algn="l"/>
            <a:r>
              <a:rPr lang="en-US" b="1" dirty="0" err="1" smtClean="0">
                <a:solidFill>
                  <a:srgbClr val="0000FF"/>
                </a:solidFill>
              </a:rPr>
              <a:t>Gán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</a:rPr>
              <a:t>nhãn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</a:rPr>
              <a:t>từ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</a:rPr>
              <a:t>loại</a:t>
            </a:r>
            <a:r>
              <a:rPr lang="en-US" b="1" dirty="0" smtClean="0">
                <a:solidFill>
                  <a:srgbClr val="0000FF"/>
                </a:solidFill>
              </a:rPr>
              <a:t> (Part of speech Tagging)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54629"/>
            <a:ext cx="10018713" cy="4136571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,…)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(NER)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tagset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Penn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TreeBank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(48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www.ling.upenn.edu/courses/Fall_2003/ling001/penn_treebank_pos.html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875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49086"/>
          </a:xfrm>
        </p:spPr>
        <p:txBody>
          <a:bodyPr/>
          <a:lstStyle/>
          <a:p>
            <a:pPr algn="l"/>
            <a:r>
              <a:rPr lang="en-US" b="1" dirty="0" err="1">
                <a:solidFill>
                  <a:srgbClr val="0000FF"/>
                </a:solidFill>
              </a:rPr>
              <a:t>Gán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nhãn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từ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loại</a:t>
            </a:r>
            <a:r>
              <a:rPr lang="en-US" b="1" dirty="0">
                <a:solidFill>
                  <a:srgbClr val="0000FF"/>
                </a:solidFill>
              </a:rPr>
              <a:t> (Part of speech Tagging)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17"/>
          <a:stretch/>
        </p:blipFill>
        <p:spPr>
          <a:xfrm>
            <a:off x="2430286" y="1635589"/>
            <a:ext cx="7399513" cy="4899662"/>
          </a:xfrm>
        </p:spPr>
      </p:pic>
    </p:spTree>
    <p:extLst>
      <p:ext uri="{BB962C8B-B14F-4D97-AF65-F5344CB8AC3E}">
        <p14:creationId xmlns:p14="http://schemas.microsoft.com/office/powerpoint/2010/main" val="3697096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94657"/>
          </a:xfrm>
        </p:spPr>
        <p:txBody>
          <a:bodyPr/>
          <a:lstStyle/>
          <a:p>
            <a:pPr algn="l"/>
            <a:r>
              <a:rPr lang="en-US" b="1" dirty="0" err="1">
                <a:solidFill>
                  <a:srgbClr val="0000FF"/>
                </a:solidFill>
              </a:rPr>
              <a:t>Gán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nhãn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từ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loại</a:t>
            </a:r>
            <a:r>
              <a:rPr lang="en-US" b="1" dirty="0">
                <a:solidFill>
                  <a:srgbClr val="0000FF"/>
                </a:solidFill>
              </a:rPr>
              <a:t> (Part of speech Tagging)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43743"/>
            <a:ext cx="10018713" cy="4147457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 -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 –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giọng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giọng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Hidden Markov Model (HMM), Maximum Entropy Markov Model (MEMM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16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568" y="533400"/>
            <a:ext cx="10018713" cy="881743"/>
          </a:xfrm>
        </p:spPr>
        <p:txBody>
          <a:bodyPr/>
          <a:lstStyle/>
          <a:p>
            <a:pPr algn="l"/>
            <a:r>
              <a:rPr lang="en-US" b="1" dirty="0" err="1">
                <a:solidFill>
                  <a:srgbClr val="0000FF"/>
                </a:solidFill>
              </a:rPr>
              <a:t>Gán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nhãn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từ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loại</a:t>
            </a:r>
            <a:r>
              <a:rPr lang="en-US" b="1" dirty="0">
                <a:solidFill>
                  <a:srgbClr val="0000FF"/>
                </a:solidFill>
              </a:rPr>
              <a:t> (Part of speech Tagging)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4772" y="1567543"/>
            <a:ext cx="10338252" cy="4713514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act(v)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act(n)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 am waiting for 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-&gt;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the, train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She can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 on cooking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-&gt;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modal verb, train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chắc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chắn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83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16429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 Tagging </a:t>
            </a:r>
            <a:r>
              <a:rPr lang="en-US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StanfordCoreNLP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02229"/>
            <a:ext cx="10018713" cy="4288971"/>
          </a:xfrm>
        </p:spPr>
        <p:txBody>
          <a:bodyPr/>
          <a:lstStyle/>
          <a:p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- Tokenize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Ssplit</a:t>
            </a:r>
            <a:r>
              <a:rPr lang="en-US" dirty="0" smtClean="0"/>
              <a:t> (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-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endParaRPr lang="en-US" dirty="0"/>
          </a:p>
          <a:p>
            <a:r>
              <a:rPr lang="en-US" dirty="0" smtClean="0"/>
              <a:t> 				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r>
              <a:rPr lang="en-US" dirty="0" smtClean="0"/>
              <a:t>, train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r>
              <a:rPr lang="en-US" dirty="0" smtClean="0"/>
              <a:t> POS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926" y="4177392"/>
            <a:ext cx="1462583" cy="383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27" y="4826453"/>
            <a:ext cx="1462583" cy="30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2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568" y="337458"/>
            <a:ext cx="10018713" cy="76200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 Tagging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StanfordCoreNLP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47801"/>
            <a:ext cx="10018713" cy="4811485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2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left3words </a:t>
            </a:r>
            <a:r>
              <a:rPr lang="en-US" dirty="0" err="1" smtClean="0"/>
              <a:t>và</a:t>
            </a:r>
            <a:r>
              <a:rPr lang="en-US" dirty="0" smtClean="0"/>
              <a:t> bidirectional</a:t>
            </a:r>
          </a:p>
          <a:p>
            <a:pPr marL="0" indent="0">
              <a:buNone/>
            </a:pPr>
            <a:r>
              <a:rPr lang="en-US" dirty="0" smtClean="0"/>
              <a:t>	-	bi-directional </a:t>
            </a:r>
            <a:r>
              <a:rPr lang="en-US" dirty="0"/>
              <a:t>dependency network tagger (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lưới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):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file </a:t>
            </a:r>
            <a:r>
              <a:rPr lang="en-US" dirty="0" err="1"/>
              <a:t>english</a:t>
            </a:r>
            <a:r>
              <a:rPr lang="en-US" dirty="0"/>
              <a:t>-bidirectional-</a:t>
            </a:r>
            <a:r>
              <a:rPr lang="en-US" dirty="0" err="1"/>
              <a:t>distsim.tagger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: </a:t>
            </a:r>
            <a:r>
              <a:rPr lang="en-US" dirty="0"/>
              <a:t>97.32%.</a:t>
            </a:r>
          </a:p>
          <a:p>
            <a:pPr marL="0" indent="0">
              <a:buNone/>
            </a:pPr>
            <a:r>
              <a:rPr lang="en-US" dirty="0" smtClean="0"/>
              <a:t>	-	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sang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vựng</a:t>
            </a:r>
            <a:r>
              <a:rPr lang="en-US" dirty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,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file  english-left3words-distsim.tagger.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96.92%, </a:t>
            </a:r>
            <a:r>
              <a:rPr lang="en-US" dirty="0" err="1"/>
              <a:t>bù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dãn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hẳn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khích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  <a:p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model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train (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train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5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620488"/>
            <a:ext cx="10018713" cy="83820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 Tagging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StanfordCoreNLP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914" y="1458689"/>
            <a:ext cx="10447109" cy="4332512"/>
          </a:xfrm>
        </p:spPr>
        <p:txBody>
          <a:bodyPr/>
          <a:lstStyle/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Input: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chứa</a:t>
            </a:r>
            <a:r>
              <a:rPr lang="en-US" dirty="0" smtClean="0"/>
              <a:t> model,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Properties (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Properties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load </a:t>
            </a:r>
            <a:r>
              <a:rPr lang="en-US" dirty="0" err="1" smtClean="0"/>
              <a:t>bằng</a:t>
            </a:r>
            <a:r>
              <a:rPr lang="en-US" dirty="0" smtClean="0"/>
              <a:t> file:</a:t>
            </a:r>
          </a:p>
          <a:p>
            <a:pPr marL="0" indent="0">
              <a:buNone/>
            </a:pPr>
            <a:r>
              <a:rPr lang="en-US" dirty="0" smtClean="0"/>
              <a:t>	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297" y="1698173"/>
            <a:ext cx="1462583" cy="383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248" y="3088820"/>
            <a:ext cx="9066439" cy="8028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792" y="4601255"/>
            <a:ext cx="7748094" cy="84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8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DE62A2-70BD-4054-8726-5F66199E1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245" y="251952"/>
            <a:ext cx="4911213" cy="1128252"/>
          </a:xfrm>
        </p:spPr>
        <p:txBody>
          <a:bodyPr/>
          <a:lstStyle/>
          <a:p>
            <a:pPr algn="l"/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nhóm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BE8753-D59F-43F8-9425-932D86987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8555" y="1763664"/>
            <a:ext cx="6341806" cy="496160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1412503 - Nguyễn Thị Thanh Thảo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1412520 – Nguyễn Hoàng Thi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1412542 - Nguyễn Hà Tiên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1412543 - Nguyễn Thủy Tiên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1412595 - Võ Thị Thanh Trúc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32792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16429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 Tagging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StanfordCoreNLP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4825" y="1467419"/>
            <a:ext cx="10258199" cy="445441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MaxentTagger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Properties: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Tokenize: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tokenizeText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Input: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Reader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java.io)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Output: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List(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350" y="1561226"/>
            <a:ext cx="4359049" cy="543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350" y="2533197"/>
            <a:ext cx="5862638" cy="43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455" y="3845948"/>
            <a:ext cx="9715566" cy="51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27314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 Tagging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StanfordCoreNLP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13115"/>
            <a:ext cx="10018713" cy="4278085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tagSentence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Input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List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interface List,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944" y="3127478"/>
            <a:ext cx="7006999" cy="3497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914" y="4304577"/>
            <a:ext cx="10525704" cy="59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86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20184A-853A-46BC-A5D5-0BA77505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298" y="213852"/>
            <a:ext cx="7807173" cy="1511710"/>
          </a:xfrm>
        </p:spPr>
        <p:txBody>
          <a:bodyPr/>
          <a:lstStyle/>
          <a:p>
            <a:pPr algn="l"/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C7083-1D02-477A-B7C0-251FB4CF8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298" y="1515924"/>
            <a:ext cx="9646273" cy="4980038"/>
          </a:xfrm>
        </p:spPr>
        <p:txBody>
          <a:bodyPr>
            <a:noAutofit/>
          </a:bodyPr>
          <a:lstStyle/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NER: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 , IO , BMEWO,…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F1855AA-649A-44BB-8012-6896CFC1086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686" y="2598057"/>
            <a:ext cx="8781143" cy="148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20184A-853A-46BC-A5D5-0BA77505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298" y="213852"/>
            <a:ext cx="7807173" cy="151171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NER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Stanford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C7083-1D02-477A-B7C0-251FB4CF8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298" y="1523999"/>
            <a:ext cx="9646273" cy="3294744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Location, Person, Organization</a:t>
            </a:r>
          </a:p>
          <a:p>
            <a:pPr lvl="2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Location, Person, Organization,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Location, Person, Organization, Money, Percentage, Date, Time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18944DA1-41BD-4A6B-B34E-E230E66A6105}"/>
              </a:ext>
            </a:extLst>
          </p:cNvPr>
          <p:cNvSpPr txBox="1">
            <a:spLocks/>
          </p:cNvSpPr>
          <p:nvPr/>
        </p:nvSpPr>
        <p:spPr>
          <a:xfrm>
            <a:off x="1602298" y="4818743"/>
            <a:ext cx="9646273" cy="1018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u="sng" dirty="0">
                <a:hlinkClick r:id="rId3"/>
              </a:rPr>
              <a:t>https://nlp.stanford.edu/software/CRF-NER.html</a:t>
            </a:r>
            <a:r>
              <a:rPr lang="vi-V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693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20184A-853A-46BC-A5D5-0BA77505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298" y="213852"/>
            <a:ext cx="7807173" cy="151171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NER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Stanford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C7083-1D02-477A-B7C0-251FB4CF8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984" y="1582056"/>
            <a:ext cx="9893016" cy="2757715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CRFClassifier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getClassifierNoExceptions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</a:p>
          <a:p>
            <a:pPr lvl="2">
              <a:lnSpc>
                <a:spcPct val="150000"/>
              </a:lnSpc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50000"/>
              </a:lnSpc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A30FB0C-9B9A-4EED-A952-9454BE666E8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835" y="4026669"/>
            <a:ext cx="8955314" cy="13145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6910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20184A-853A-46BC-A5D5-0BA77505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298" y="213852"/>
            <a:ext cx="7807173" cy="151171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NER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Stanford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C7083-1D02-477A-B7C0-251FB4CF8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984" y="1204685"/>
            <a:ext cx="9893016" cy="2670629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classifyToString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</a:p>
          <a:p>
            <a:pPr lvl="2">
              <a:lnSpc>
                <a:spcPct val="150000"/>
              </a:lnSpc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2C274AA-38C8-4266-B6BE-A61B283B1D3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367" y="3684814"/>
            <a:ext cx="8972862" cy="945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1A33592-FE4F-4BFE-8B4D-12663CF5497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597" y="5152572"/>
            <a:ext cx="8000632" cy="68199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96780124-2963-4FD4-BF64-4C7BD7B69292}"/>
              </a:ext>
            </a:extLst>
          </p:cNvPr>
          <p:cNvSpPr/>
          <p:nvPr/>
        </p:nvSpPr>
        <p:spPr>
          <a:xfrm>
            <a:off x="1480457" y="5370286"/>
            <a:ext cx="1001486" cy="275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54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2C7F22-C285-44BA-86CB-3A96AFB77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61335"/>
            <a:ext cx="2920180" cy="862781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E56254-3B5D-48D0-AFA2-29BB3098C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297" y="2106561"/>
            <a:ext cx="10018713" cy="3124201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cấu trúc của câu nh</a:t>
            </a: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những từ nào đi cùng nhau, từ nào là chủ ngữ, từ nào là vị ngữ,… </a:t>
            </a:r>
          </a:p>
          <a:p>
            <a:pPr>
              <a:spcAft>
                <a:spcPts val="1800"/>
              </a:spcAft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Có 2 loại parser:</a:t>
            </a:r>
          </a:p>
          <a:p>
            <a:pPr marL="914400" lvl="2" indent="0">
              <a:spcAft>
                <a:spcPts val="1800"/>
              </a:spcAft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1. 	C</a:t>
            </a: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onstituency 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arse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9638" lvl="1" indent="0">
              <a:spcAft>
                <a:spcPts val="1800"/>
              </a:spcAft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2.	D</a:t>
            </a: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ependency 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arse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421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759218E-A635-433B-B71D-157249449D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68308" y="1235916"/>
            <a:ext cx="4596221" cy="41177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CFEAA0-FD65-467A-908A-1D9B480CA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874" y="455180"/>
            <a:ext cx="4501725" cy="64075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Constituency Parse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A15174-E921-43A0-9EFE-5FF1CABA6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4968" y="2515805"/>
            <a:ext cx="4913364" cy="182638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Tách câu thành từng phần (cụm từ) sau đó tiếp tục tách thành từng phần nhỏ hơn.</a:t>
            </a:r>
          </a:p>
        </p:txBody>
      </p:sp>
    </p:spTree>
    <p:extLst>
      <p:ext uri="{BB962C8B-B14F-4D97-AF65-F5344CB8AC3E}">
        <p14:creationId xmlns:p14="http://schemas.microsoft.com/office/powerpoint/2010/main" val="2348998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B17E34-0395-432B-8A49-ED2D42FF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574" y="429162"/>
            <a:ext cx="1834078" cy="87752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369707-3410-42ED-9E72-D16FA03D0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574" y="1607575"/>
            <a:ext cx="5329446" cy="15422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“This is an example of dependency grammar”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EF02EBA-4598-4F29-A57F-246FEC1A900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596" y="1272010"/>
            <a:ext cx="5597869" cy="20168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C15F14F-7B50-4E4C-89D4-BFC0A467C3ED}"/>
              </a:ext>
            </a:extLst>
          </p:cNvPr>
          <p:cNvSpPr txBox="1"/>
          <p:nvPr/>
        </p:nvSpPr>
        <p:spPr>
          <a:xfrm>
            <a:off x="1356310" y="3737722"/>
            <a:ext cx="1006103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</a:p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	- S là “sentence”, nút gốc của cây</a:t>
            </a:r>
          </a:p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	- Các từ “NP”, “VP”, “PP” chỉ loại của cụm từ, trong đó “NP” là cụm 	  danh từ, “VP” là cụm động từ, “PP” là cụm giới từ</a:t>
            </a:r>
          </a:p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	- Các từ “DT”, VBZ”, “IN”, “JJ”, “NN” là nhãn của từ trong Penn 		  TreeBank</a:t>
            </a:r>
          </a:p>
        </p:txBody>
      </p:sp>
    </p:spTree>
    <p:extLst>
      <p:ext uri="{BB962C8B-B14F-4D97-AF65-F5344CB8AC3E}">
        <p14:creationId xmlns:p14="http://schemas.microsoft.com/office/powerpoint/2010/main" val="1295236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6C940A-EECC-4E71-B937-72798D5C6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947" y="230454"/>
            <a:ext cx="4660491" cy="1020098"/>
          </a:xfrm>
        </p:spPr>
        <p:txBody>
          <a:bodyPr/>
          <a:lstStyle/>
          <a:p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ependency </a:t>
            </a:r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vi-V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arse</a:t>
            </a:r>
            <a:endParaRPr lang="en-US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FF4B83-A453-45FF-98DF-A8540DA65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305" y="1433448"/>
            <a:ext cx="5314695" cy="646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Vẽ đ</a:t>
            </a: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ờng liên hệ giữa các từ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67AA35C-1B43-4B0F-A5DA-EFFFB4C21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878" y="2410159"/>
            <a:ext cx="7299449" cy="15264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64297A2-3015-4C30-881E-C8ACA8A9C596}"/>
              </a:ext>
            </a:extLst>
          </p:cNvPr>
          <p:cNvSpPr txBox="1"/>
          <p:nvPr/>
        </p:nvSpPr>
        <p:spPr>
          <a:xfrm>
            <a:off x="1165124" y="4589506"/>
            <a:ext cx="1135625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Mũi tên chỉ từ “example” đến “this” nghĩa là từ “this” làm ảnh h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ởng đến từ “axample”. </a:t>
            </a:r>
          </a:p>
          <a:p>
            <a:pPr>
              <a:spcAft>
                <a:spcPts val="1800"/>
              </a:spcAft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“nsubj” chỉ loại mối liên hệ giữa từ “example” và “this”</a:t>
            </a:r>
          </a:p>
        </p:txBody>
      </p:sp>
    </p:spTree>
    <p:extLst>
      <p:ext uri="{BB962C8B-B14F-4D97-AF65-F5344CB8AC3E}">
        <p14:creationId xmlns:p14="http://schemas.microsoft.com/office/powerpoint/2010/main" val="225772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DE6074-9E5A-45C2-A679-F2A8D4000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803" y="443679"/>
            <a:ext cx="2763224" cy="951271"/>
          </a:xfrm>
        </p:spPr>
        <p:txBody>
          <a:bodyPr/>
          <a:lstStyle/>
          <a:p>
            <a:pPr algn="l"/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B73E53B0-E32A-46B9-A985-8FAC34A22E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5035400"/>
              </p:ext>
            </p:extLst>
          </p:nvPr>
        </p:nvGraphicFramePr>
        <p:xfrm>
          <a:off x="2031999" y="1640114"/>
          <a:ext cx="9187543" cy="4601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01307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87F1D9-F897-4BF6-A4A9-65B472BF7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059" y="357802"/>
            <a:ext cx="1622324" cy="848032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9B1C64-EFF2-4305-9402-932FE8867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059" y="1415844"/>
            <a:ext cx="4827999" cy="16223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“This is an example of dependency grammar”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8638AC6-5CAE-409E-BDA6-723F66EA976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957" y="1205834"/>
            <a:ext cx="4831105" cy="24665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6747176-CB55-4B08-A2E1-909DDC32B7A2}"/>
              </a:ext>
            </a:extLst>
          </p:cNvPr>
          <p:cNvSpPr txBox="1"/>
          <p:nvPr/>
        </p:nvSpPr>
        <p:spPr>
          <a:xfrm>
            <a:off x="1499059" y="3882358"/>
            <a:ext cx="1051979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>
              <a:spcAft>
                <a:spcPts val="1800"/>
              </a:spcAft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	Dòng 1 cho thấy từ “this” làm ảnh h</a:t>
            </a: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ởng đến “example” và 2 từ này có mối liên hệ là “nsubj”,</a:t>
            </a:r>
          </a:p>
          <a:p>
            <a:pPr>
              <a:spcAft>
                <a:spcPts val="1800"/>
              </a:spcAft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	4 và 1 là vị trí trong câu của “example” và “this”</a:t>
            </a:r>
          </a:p>
        </p:txBody>
      </p:sp>
    </p:spTree>
    <p:extLst>
      <p:ext uri="{BB962C8B-B14F-4D97-AF65-F5344CB8AC3E}">
        <p14:creationId xmlns:p14="http://schemas.microsoft.com/office/powerpoint/2010/main" val="1667417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5E2479C-BAE4-4735-92BD-830BD93BCB9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202" y="4631792"/>
            <a:ext cx="8296690" cy="174040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BCE672A8-F7E2-4A65-B560-20B3B34B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812" y="266482"/>
            <a:ext cx="7445876" cy="58573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 Resolution</a:t>
            </a:r>
            <a:b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55D925BD-5490-4C9A-B9C1-8A7C3985E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812" y="773900"/>
            <a:ext cx="9923471" cy="3857892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nói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cặp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Coreferences Resolution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86115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7A56BC-1341-4751-8F7F-D17CE60E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812" y="1094881"/>
            <a:ext cx="9561965" cy="66985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“He”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“his”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“Barack Obama”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3F94AAC-BF28-4B9A-942C-ECE96C34043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512" y="1764732"/>
            <a:ext cx="6205176" cy="1446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B63A977-E977-4D15-A0CA-54479F007C8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512" y="4215537"/>
            <a:ext cx="6205176" cy="142953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D2FA14C9-7F52-4427-98FE-522E97A1F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812" y="266482"/>
            <a:ext cx="7445876" cy="58573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 Resolution</a:t>
            </a:r>
            <a:b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9D17A0BE-0157-489F-8AF2-1EFA0CCEBEFB}"/>
              </a:ext>
            </a:extLst>
          </p:cNvPr>
          <p:cNvSpPr txBox="1">
            <a:spLocks/>
          </p:cNvSpPr>
          <p:nvPr/>
        </p:nvSpPr>
        <p:spPr>
          <a:xfrm>
            <a:off x="1729812" y="3545686"/>
            <a:ext cx="9561965" cy="669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“her”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“she”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“Hillary Rodham Clinton”</a:t>
            </a:r>
          </a:p>
        </p:txBody>
      </p:sp>
    </p:spTree>
    <p:extLst>
      <p:ext uri="{BB962C8B-B14F-4D97-AF65-F5344CB8AC3E}">
        <p14:creationId xmlns:p14="http://schemas.microsoft.com/office/powerpoint/2010/main" val="9032295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B66AE5-AB41-48F0-AD40-B5D720DAA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812" y="965790"/>
            <a:ext cx="10051062" cy="5158564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Coreference resolution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Stanford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CoreNLP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CorefAnnotator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CorefChainAnnotation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CoreNLP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 Deterministic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 Statistical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 Neural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hybrid 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hcoref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3BBE93FA-2F9D-4677-A7EC-181CB13B0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812" y="266482"/>
            <a:ext cx="7445876" cy="58573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 Resolution</a:t>
            </a:r>
            <a:b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511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DF0A00-5D7C-4275-A70A-E2B462FF2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812" y="852216"/>
            <a:ext cx="10370992" cy="5605131"/>
          </a:xfrm>
        </p:spPr>
        <p:txBody>
          <a:bodyPr anchor="t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Deterministic: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tiếng Anh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tiếng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Statistical: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tiếng Anh.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cú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Model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mention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mention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mention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mention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Neural: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nơ-ron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chậm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tiếng Anh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tiếng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Model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mention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nơ-ron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A3B95D95-FFC1-4091-8EA3-31974BD12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812" y="266482"/>
            <a:ext cx="7445876" cy="58573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 Resolution</a:t>
            </a:r>
            <a:b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4016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C96ACB6C-A975-4CE8-80C2-C010C680F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812" y="266482"/>
            <a:ext cx="7445876" cy="58573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 Resolution</a:t>
            </a:r>
            <a:b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5AEB741-FBA2-4FC1-A51D-C82859D47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809" y="3341880"/>
            <a:ext cx="9993745" cy="165361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44490314-8A99-4B28-B654-6E55E6A6D23E}"/>
              </a:ext>
            </a:extLst>
          </p:cNvPr>
          <p:cNvSpPr txBox="1">
            <a:spLocks/>
          </p:cNvSpPr>
          <p:nvPr/>
        </p:nvSpPr>
        <p:spPr>
          <a:xfrm>
            <a:off x="1729809" y="5098567"/>
            <a:ext cx="9753353" cy="1614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text = “Barack Obama nominated Hillary Rodham Clinton as his secretary of state on Monday. He chose her because she had foreign affairs experience as a former First Lady.”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0BF119C1-2AAB-4B87-8199-C232DBFEEA35}"/>
              </a:ext>
            </a:extLst>
          </p:cNvPr>
          <p:cNvSpPr txBox="1">
            <a:spLocks/>
          </p:cNvSpPr>
          <p:nvPr/>
        </p:nvSpPr>
        <p:spPr>
          <a:xfrm>
            <a:off x="1729809" y="946967"/>
            <a:ext cx="9561965" cy="2403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Download Model jar English (KBP)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StanfordCoreNLP.properties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coref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annotators</a:t>
            </a:r>
          </a:p>
        </p:txBody>
      </p:sp>
    </p:spTree>
    <p:extLst>
      <p:ext uri="{BB962C8B-B14F-4D97-AF65-F5344CB8AC3E}">
        <p14:creationId xmlns:p14="http://schemas.microsoft.com/office/powerpoint/2010/main" val="27768684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7C0B3CDD-A553-4D19-8E4F-FEFB8FF1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812" y="266482"/>
            <a:ext cx="7445876" cy="58573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 Resolution</a:t>
            </a:r>
            <a:b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9B9263D-826D-4126-891D-72215647B9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773" y="2105032"/>
            <a:ext cx="6999177" cy="18889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3F9D80F-8CDC-4C27-95BF-FCABFE09ADA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773" y="4888922"/>
            <a:ext cx="6999177" cy="120738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9D64869F-5C6C-41BC-BD98-49B0C1048443}"/>
              </a:ext>
            </a:extLst>
          </p:cNvPr>
          <p:cNvSpPr txBox="1">
            <a:spLocks/>
          </p:cNvSpPr>
          <p:nvPr/>
        </p:nvSpPr>
        <p:spPr>
          <a:xfrm>
            <a:off x="1729812" y="1024435"/>
            <a:ext cx="9561965" cy="997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StanfordCoreNLP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model (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CoreNLP có tệp DefaultPaths.java chỉ định đường dẫn đến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model)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052F95BA-5020-4A38-8D5E-8B9D47562BA2}"/>
              </a:ext>
            </a:extLst>
          </p:cNvPr>
          <p:cNvSpPr txBox="1">
            <a:spLocks/>
          </p:cNvSpPr>
          <p:nvPr/>
        </p:nvSpPr>
        <p:spPr>
          <a:xfrm>
            <a:off x="1729811" y="4219071"/>
            <a:ext cx="9561965" cy="669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Annotation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lưu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trữ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văn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bản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144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6B314D18-4813-46F0-B2D9-6AD029E0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812" y="266482"/>
            <a:ext cx="7445876" cy="58573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 Resolution</a:t>
            </a:r>
            <a:b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E693A49-C170-4925-8358-570683F04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812" y="1571975"/>
            <a:ext cx="9785248" cy="27674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7EB4BCD-54A5-4BF4-83CA-D96C25DF4E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812" y="5059162"/>
            <a:ext cx="9785248" cy="979707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F689812C-143B-47DA-B286-7011C6DF2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813" y="4478034"/>
            <a:ext cx="1959686" cy="444840"/>
          </a:xfrm>
        </p:spPr>
        <p:txBody>
          <a:bodyPr anchor="t"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6348E6B1-60FD-413E-89DF-15EAE7417152}"/>
              </a:ext>
            </a:extLst>
          </p:cNvPr>
          <p:cNvSpPr txBox="1">
            <a:spLocks/>
          </p:cNvSpPr>
          <p:nvPr/>
        </p:nvSpPr>
        <p:spPr>
          <a:xfrm>
            <a:off x="1729812" y="988504"/>
            <a:ext cx="4819949" cy="4448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Lấy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17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DE6074-9E5A-45C2-A679-F2A8D4000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803" y="443679"/>
            <a:ext cx="7295426" cy="951271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Stanford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4A4AF2-B749-4F3D-9AC4-F9E4EA236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781" y="1755059"/>
            <a:ext cx="10018713" cy="3564194"/>
          </a:xfrm>
        </p:spPr>
        <p:txBody>
          <a:bodyPr>
            <a:normAutofit/>
          </a:bodyPr>
          <a:lstStyle/>
          <a:p>
            <a:pPr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Stanford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 </a:t>
            </a:r>
          </a:p>
          <a:p>
            <a:pPr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Nhờ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Stanford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940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087C5C-B158-4DD8-BC70-CC5BE9FD0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50" y="250722"/>
            <a:ext cx="2261779" cy="1061885"/>
          </a:xfrm>
        </p:spPr>
        <p:txBody>
          <a:bodyPr/>
          <a:lstStyle/>
          <a:p>
            <a:pPr algn="l"/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 điểm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81F6E7-23DC-4F0A-B2EE-014EF29CC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50" y="1607576"/>
            <a:ext cx="10018713" cy="448351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Là  một bộ công cụ phân tích ngôn ngữ tự nhiên tích hợp với hàng loạt công cụ phân tích ngữ pháp.</a:t>
            </a:r>
          </a:p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Nhanh, tốt,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sử dụng rộng rãi.</a:t>
            </a:r>
          </a:p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Hiện đại,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cập nhật 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ờng xuyên, chất l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ợng phân tích văn bản cao.</a:t>
            </a:r>
          </a:p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Hỗ trợ cho một số ngôn ngữ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sử dụng phổ biến.</a:t>
            </a:r>
          </a:p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Có sẵn APIs cho hầu hết các ngôn ngữ lập trình hiện đại.</a:t>
            </a:r>
          </a:p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Có thể hoạt động nh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một dịch vụ web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 giản.</a:t>
            </a:r>
          </a:p>
        </p:txBody>
      </p:sp>
    </p:spTree>
    <p:extLst>
      <p:ext uri="{BB962C8B-B14F-4D97-AF65-F5344CB8AC3E}">
        <p14:creationId xmlns:p14="http://schemas.microsoft.com/office/powerpoint/2010/main" val="1715104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FDB508-9710-454A-B982-04149330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606" y="317092"/>
            <a:ext cx="9350478" cy="892276"/>
          </a:xfrm>
        </p:spPr>
        <p:txBody>
          <a:bodyPr/>
          <a:lstStyle/>
          <a:p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 dụng Stanford CoreNLP trong .NET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C26093-D17C-41D2-B1A3-7F696E6B4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8916" y="1037302"/>
            <a:ext cx="10210800" cy="2391698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Stanford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viết bằng Java. Tuy nhiên bạn cũng có thể sử dụng Stanford CoreNLP bằng những ngôn ngữ khác nh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JavaScript, Python, C# ,…</a:t>
            </a:r>
          </a:p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Trong .NET bạn có thể cài đặt 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viện Stanford CoreNLP qua NuGet packages</a:t>
            </a:r>
          </a:p>
        </p:txBody>
      </p:sp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xmlns="" id="{3714EA45-0EA7-4FE0-84FE-6294A25E2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152" y="3429000"/>
            <a:ext cx="9606477" cy="271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8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20184A-853A-46BC-A5D5-0BA77505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298" y="213852"/>
            <a:ext cx="7807173" cy="1511710"/>
          </a:xfrm>
        </p:spPr>
        <p:txBody>
          <a:bodyPr/>
          <a:lstStyle/>
          <a:p>
            <a:pPr algn="l"/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công cụ đ</a:t>
            </a:r>
            <a:r>
              <a:rPr lang="vi-V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 tích hợp trong</a:t>
            </a:r>
            <a:b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Stanford CoreNLP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C7083-1D02-477A-B7C0-251FB4CF8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4141" y="1827550"/>
            <a:ext cx="6375330" cy="3275392"/>
          </a:xfrm>
        </p:spPr>
        <p:txBody>
          <a:bodyPr>
            <a:noAutofit/>
          </a:bodyPr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Tokenization/ Sentence segmentation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of Speech (POS)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named entity recognizer (NER)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parser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coreference resolution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2CCE3DC-5F37-4E4C-959F-B07501F2D377}"/>
              </a:ext>
            </a:extLst>
          </p:cNvPr>
          <p:cNvSpPr txBox="1"/>
          <p:nvPr/>
        </p:nvSpPr>
        <p:spPr>
          <a:xfrm>
            <a:off x="1921789" y="5411408"/>
            <a:ext cx="9949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Bạn có thể chạy tất cả các công cụ trên bằng công cụ “pipeline”. Ngoài ra bạn cũng có thể chọn riêng lẻ từng công cụ để sử dụng.</a:t>
            </a:r>
          </a:p>
        </p:txBody>
      </p:sp>
    </p:spTree>
    <p:extLst>
      <p:ext uri="{BB962C8B-B14F-4D97-AF65-F5344CB8AC3E}">
        <p14:creationId xmlns:p14="http://schemas.microsoft.com/office/powerpoint/2010/main" val="2196253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CB0060-EA5E-40CD-87BE-643EDBDB8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đơn vị này sẽ là những đơn vị cơ bản sử dụng cho những bước xử lý sau này.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word boundaries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Sentence segmentation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sentence boundary detection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AF1CA3CF-B47B-4E45-BDAB-6D8E8590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Tokenization/ Sentence Segmentation</a:t>
            </a:r>
          </a:p>
        </p:txBody>
      </p:sp>
    </p:spTree>
    <p:extLst>
      <p:ext uri="{BB962C8B-B14F-4D97-AF65-F5344CB8AC3E}">
        <p14:creationId xmlns:p14="http://schemas.microsoft.com/office/powerpoint/2010/main" val="992221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CB0060-EA5E-40CD-87BE-643EDBDB8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573383"/>
            <a:ext cx="10018713" cy="3596640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okenization: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Anh: This is a cat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これは犬です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AF1CA3CF-B47B-4E45-BDAB-6D8E8590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Tokenization/ Sentence Segmentation</a:t>
            </a:r>
          </a:p>
        </p:txBody>
      </p:sp>
    </p:spTree>
    <p:extLst>
      <p:ext uri="{BB962C8B-B14F-4D97-AF65-F5344CB8AC3E}">
        <p14:creationId xmlns:p14="http://schemas.microsoft.com/office/powerpoint/2010/main" val="301499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681</TotalTime>
  <Words>1581</Words>
  <Application>Microsoft Office PowerPoint</Application>
  <PresentationFormat>Widescreen</PresentationFormat>
  <Paragraphs>218</Paragraphs>
  <Slides>37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Corbel</vt:lpstr>
      <vt:lpstr>HGｺﾞｼｯｸM</vt:lpstr>
      <vt:lpstr>Tahoma</vt:lpstr>
      <vt:lpstr>Times New Roman</vt:lpstr>
      <vt:lpstr>Wingdings</vt:lpstr>
      <vt:lpstr>Parallax</vt:lpstr>
      <vt:lpstr>STANFORD           CORENLP   </vt:lpstr>
      <vt:lpstr>Thành viên nhóm</vt:lpstr>
      <vt:lpstr>Nội dung</vt:lpstr>
      <vt:lpstr>Tổng quan về Stanford CoreNLP</vt:lpstr>
      <vt:lpstr>Đặc điểm</vt:lpstr>
      <vt:lpstr>Sử dụng Stanford CoreNLP trong .NET</vt:lpstr>
      <vt:lpstr>Các công cụ được tích hợp trong Stanford CoreNLP</vt:lpstr>
      <vt:lpstr>Tokenization/ Sentence Segmentation</vt:lpstr>
      <vt:lpstr>Tokenization/ Sentence Segmentation</vt:lpstr>
      <vt:lpstr>Tokenization/ Sentence Segmentation</vt:lpstr>
      <vt:lpstr>Tokenizer trong Stanford CoreNLP</vt:lpstr>
      <vt:lpstr>Tokenizer trong Stanford CoreNLP</vt:lpstr>
      <vt:lpstr>Gán nhãn từ loại (Part of speech Tagging)</vt:lpstr>
      <vt:lpstr>Gán nhãn từ loại (Part of speech Tagging)</vt:lpstr>
      <vt:lpstr>Gán nhãn từ loại (Part of speech Tagging)</vt:lpstr>
      <vt:lpstr>Gán nhãn từ loại (Part of speech Tagging)</vt:lpstr>
      <vt:lpstr>POS Tagging trong StanfordCoreNLP</vt:lpstr>
      <vt:lpstr>POS Tagging trong StanfordCoreNLP</vt:lpstr>
      <vt:lpstr>POS Tagging trong StanfordCoreNLP</vt:lpstr>
      <vt:lpstr>POS Tagging trong StanfordCoreNLP</vt:lpstr>
      <vt:lpstr>POS Tagging trong StanfordCoreNLP</vt:lpstr>
      <vt:lpstr>Xác định thực thể có nghĩa (NER)</vt:lpstr>
      <vt:lpstr>NER trong Stanford CoreNLP</vt:lpstr>
      <vt:lpstr>NER trong Stanford CoreNLP</vt:lpstr>
      <vt:lpstr>NER trong Stanford CoreNLP</vt:lpstr>
      <vt:lpstr>The Parser</vt:lpstr>
      <vt:lpstr>Constituency Parse</vt:lpstr>
      <vt:lpstr>Ví dụ</vt:lpstr>
      <vt:lpstr>Dependency Parse</vt:lpstr>
      <vt:lpstr>Ví dụ</vt:lpstr>
      <vt:lpstr>Conference Resolution </vt:lpstr>
      <vt:lpstr>Conference Resolution </vt:lpstr>
      <vt:lpstr>Conference Resolution </vt:lpstr>
      <vt:lpstr>Conference Resolution </vt:lpstr>
      <vt:lpstr>Conference Resolution </vt:lpstr>
      <vt:lpstr>Conference Resolution </vt:lpstr>
      <vt:lpstr>Conference Resolution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Thuy Tien</dc:creator>
  <cp:lastModifiedBy>Thi Khin</cp:lastModifiedBy>
  <cp:revision>223</cp:revision>
  <dcterms:created xsi:type="dcterms:W3CDTF">2018-05-13T09:02:25Z</dcterms:created>
  <dcterms:modified xsi:type="dcterms:W3CDTF">2018-05-15T20:51:11Z</dcterms:modified>
</cp:coreProperties>
</file>