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57" r:id="rId4"/>
    <p:sldId id="263" r:id="rId5"/>
    <p:sldId id="261" r:id="rId6"/>
    <p:sldId id="282" r:id="rId7"/>
    <p:sldId id="258" r:id="rId8"/>
    <p:sldId id="268" r:id="rId9"/>
    <p:sldId id="273" r:id="rId10"/>
    <p:sldId id="272" r:id="rId11"/>
    <p:sldId id="288" r:id="rId12"/>
    <p:sldId id="290" r:id="rId13"/>
    <p:sldId id="291" r:id="rId14"/>
    <p:sldId id="295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264" r:id="rId23"/>
    <p:sldId id="265" r:id="rId24"/>
    <p:sldId id="266" r:id="rId25"/>
    <p:sldId id="267" r:id="rId26"/>
    <p:sldId id="283" r:id="rId27"/>
    <p:sldId id="284" r:id="rId28"/>
    <p:sldId id="285" r:id="rId29"/>
    <p:sldId id="286" r:id="rId30"/>
    <p:sldId id="287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384" autoAdjust="0"/>
  </p:normalViewPr>
  <p:slideViewPr>
    <p:cSldViewPr snapToGrid="0">
      <p:cViewPr varScale="1">
        <p:scale>
          <a:sx n="87" d="100"/>
          <a:sy n="87" d="100"/>
        </p:scale>
        <p:origin x="67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67EE0-DB73-4A57-A340-E5143F29C6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2D434-FD21-4024-A00A-F09F77E26E2A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1B3F-8B5E-4CE9-82FD-5619D4429045}" type="par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137D4-F18E-4AAB-BA22-2340DB292175}" type="sibTrans" cxnId="{B9300FB9-24D2-4E0A-A1B0-F99D36BDD716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7FDAC-0756-475F-A979-CC434EB14F94}">
      <dgm:prSet phldrT="[Text]" custT="1"/>
      <dgm:spPr/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CA7B2-06EC-4A4B-9137-33D5D87960B5}" type="par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8EA86-D5BC-4BF0-94C4-DC6A2921D373}" type="sibTrans" cxnId="{F4DC01B9-FB5F-49AF-B7CA-6A12135C8B2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98E60-BBD7-4129-ABD7-BF474CD4B00B}">
      <dgm:prSet phldrT="[Text]"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</dgm:t>
    </dgm:pt>
    <dgm:pt modelId="{93353577-B8D8-4B9D-8759-0E95CDBEAFD4}" type="par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D8FFD-371F-428C-ADB2-DEC35D5C74DE}" type="sibTrans" cxnId="{E005D8AE-FBA9-4DCD-98B7-88CB4A0632B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AB114-347D-4FF0-A347-45D12B94FC14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</dgm:t>
    </dgm:pt>
    <dgm:pt modelId="{BFBD223E-095F-4591-8332-31704BE389C6}" type="par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D1FF3-FE3B-45C6-BC46-C7A16D21A017}" type="sibTrans" cxnId="{DEBF60C1-F90E-4EAA-9303-0FEF4E19C083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9B9D9-B6BC-48D5-88E9-68CFB6B8ECE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</dgm:t>
    </dgm:pt>
    <dgm:pt modelId="{5F00B5B1-3279-43EF-B470-4021F530D3FC}" type="par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8EA90C-3F81-46BB-8AA2-FEADE9AB026F}" type="sibTrans" cxnId="{9A604406-136E-476D-AB14-56F73DC7026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9D537-3D73-46A2-BE5D-06FD99FF5D2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</dgm:t>
    </dgm:pt>
    <dgm:pt modelId="{D22666A6-DDF1-46D3-AC3F-F5E2CFD4C13D}" type="par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BB0C1-BCF4-4E01-A07F-ACEA5115DC09}" type="sibTrans" cxnId="{D4329D49-47E0-43D1-B50A-277F67EA0A4F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683ADE-51CB-4BC1-9A3A-BE274282F963}">
      <dgm:prSet custT="1"/>
      <dgm:spPr/>
      <dgm:t>
        <a:bodyPr/>
        <a:lstStyle/>
        <a:p>
          <a:r>
            <a:rPr lang="en-US" sz="26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gm:t>
    </dgm:pt>
    <dgm:pt modelId="{05C23253-FB13-4F2D-80EC-7B08EB17A8E5}" type="par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AFAAB-7E52-496E-8EE9-09C0535B382C}" type="sibTrans" cxnId="{32BC9F00-BBBD-4B64-B8BF-8B98AE8FD6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DCF57B-F921-4F34-BB51-8EA86DE81EE5}" type="pres">
      <dgm:prSet presAssocID="{17C67EE0-DB73-4A57-A340-E5143F29C6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F99BE-639D-4AD7-A35A-BA247FB9B8EA}" type="pres">
      <dgm:prSet presAssocID="{1062D434-FD21-4024-A00A-F09F77E26E2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09DAC4-6B0D-478C-A58C-7E8BD393A1D0}" type="pres">
      <dgm:prSet presAssocID="{6B7137D4-F18E-4AAB-BA22-2340DB292175}" presName="spacer" presStyleCnt="0"/>
      <dgm:spPr/>
    </dgm:pt>
    <dgm:pt modelId="{2BDB51C8-987F-4802-A627-3B964BB8807F}" type="pres">
      <dgm:prSet presAssocID="{4667FDAC-0756-475F-A979-CC434EB14F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BE9F7-2ECC-4F57-BC9E-5D6A45EAB17A}" type="pres">
      <dgm:prSet presAssocID="{4667FDAC-0756-475F-A979-CC434EB14F9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1F1A54-8761-4F73-BD1A-25D70D984C47}" type="presOf" srcId="{17C67EE0-DB73-4A57-A340-E5143F29C601}" destId="{52DCF57B-F921-4F34-BB51-8EA86DE81EE5}" srcOrd="0" destOrd="0" presId="urn:microsoft.com/office/officeart/2005/8/layout/vList2"/>
    <dgm:cxn modelId="{B76B456E-939F-4A78-9A90-186563505147}" type="presOf" srcId="{B9683ADE-51CB-4BC1-9A3A-BE274282F963}" destId="{7ECBE9F7-2ECC-4F57-BC9E-5D6A45EAB17A}" srcOrd="0" destOrd="4" presId="urn:microsoft.com/office/officeart/2005/8/layout/vList2"/>
    <dgm:cxn modelId="{9A604406-136E-476D-AB14-56F73DC70261}" srcId="{4667FDAC-0756-475F-A979-CC434EB14F94}" destId="{2159B9D9-B6BC-48D5-88E9-68CFB6B8ECE3}" srcOrd="2" destOrd="0" parTransId="{5F00B5B1-3279-43EF-B470-4021F530D3FC}" sibTransId="{2A8EA90C-3F81-46BB-8AA2-FEADE9AB026F}"/>
    <dgm:cxn modelId="{F4DC01B9-FB5F-49AF-B7CA-6A12135C8B2F}" srcId="{17C67EE0-DB73-4A57-A340-E5143F29C601}" destId="{4667FDAC-0756-475F-A979-CC434EB14F94}" srcOrd="1" destOrd="0" parTransId="{08CCA7B2-06EC-4A4B-9137-33D5D87960B5}" sibTransId="{18B8EA86-D5BC-4BF0-94C4-DC6A2921D373}"/>
    <dgm:cxn modelId="{3CAE2F9D-340D-4D4C-80C0-247C2F39C49C}" type="presOf" srcId="{2349D537-3D73-46A2-BE5D-06FD99FF5D23}" destId="{7ECBE9F7-2ECC-4F57-BC9E-5D6A45EAB17A}" srcOrd="0" destOrd="3" presId="urn:microsoft.com/office/officeart/2005/8/layout/vList2"/>
    <dgm:cxn modelId="{235D6079-736E-4BF0-92FF-42DC4B32ECB8}" type="presOf" srcId="{36498E60-BBD7-4129-ABD7-BF474CD4B00B}" destId="{7ECBE9F7-2ECC-4F57-BC9E-5D6A45EAB17A}" srcOrd="0" destOrd="0" presId="urn:microsoft.com/office/officeart/2005/8/layout/vList2"/>
    <dgm:cxn modelId="{DEBF60C1-F90E-4EAA-9303-0FEF4E19C083}" srcId="{4667FDAC-0756-475F-A979-CC434EB14F94}" destId="{487AB114-347D-4FF0-A347-45D12B94FC14}" srcOrd="1" destOrd="0" parTransId="{BFBD223E-095F-4591-8332-31704BE389C6}" sibTransId="{942D1FF3-FE3B-45C6-BC46-C7A16D21A017}"/>
    <dgm:cxn modelId="{E6272BCB-BB46-4CBE-8E3A-E50DEB5A5C70}" type="presOf" srcId="{2159B9D9-B6BC-48D5-88E9-68CFB6B8ECE3}" destId="{7ECBE9F7-2ECC-4F57-BC9E-5D6A45EAB17A}" srcOrd="0" destOrd="2" presId="urn:microsoft.com/office/officeart/2005/8/layout/vList2"/>
    <dgm:cxn modelId="{D4329D49-47E0-43D1-B50A-277F67EA0A4F}" srcId="{4667FDAC-0756-475F-A979-CC434EB14F94}" destId="{2349D537-3D73-46A2-BE5D-06FD99FF5D23}" srcOrd="3" destOrd="0" parTransId="{D22666A6-DDF1-46D3-AC3F-F5E2CFD4C13D}" sibTransId="{D0FBB0C1-BCF4-4E01-A07F-ACEA5115DC09}"/>
    <dgm:cxn modelId="{B9300FB9-24D2-4E0A-A1B0-F99D36BDD716}" srcId="{17C67EE0-DB73-4A57-A340-E5143F29C601}" destId="{1062D434-FD21-4024-A00A-F09F77E26E2A}" srcOrd="0" destOrd="0" parTransId="{83EF1B3F-8B5E-4CE9-82FD-5619D4429045}" sibTransId="{6B7137D4-F18E-4AAB-BA22-2340DB292175}"/>
    <dgm:cxn modelId="{0677B0AB-E1F2-49C7-9788-FF7B736BD84F}" type="presOf" srcId="{1062D434-FD21-4024-A00A-F09F77E26E2A}" destId="{BD6F99BE-639D-4AD7-A35A-BA247FB9B8EA}" srcOrd="0" destOrd="0" presId="urn:microsoft.com/office/officeart/2005/8/layout/vList2"/>
    <dgm:cxn modelId="{32BC9F00-BBBD-4B64-B8BF-8B98AE8FD68C}" srcId="{4667FDAC-0756-475F-A979-CC434EB14F94}" destId="{B9683ADE-51CB-4BC1-9A3A-BE274282F963}" srcOrd="4" destOrd="0" parTransId="{05C23253-FB13-4F2D-80EC-7B08EB17A8E5}" sibTransId="{252AFAAB-7E52-496E-8EE9-09C0535B382C}"/>
    <dgm:cxn modelId="{E005D8AE-FBA9-4DCD-98B7-88CB4A0632B3}" srcId="{4667FDAC-0756-475F-A979-CC434EB14F94}" destId="{36498E60-BBD7-4129-ABD7-BF474CD4B00B}" srcOrd="0" destOrd="0" parTransId="{93353577-B8D8-4B9D-8759-0E95CDBEAFD4}" sibTransId="{14DD8FFD-371F-428C-ADB2-DEC35D5C74DE}"/>
    <dgm:cxn modelId="{ABF5C17A-AB51-4E6B-8BCC-F1565282BE46}" type="presOf" srcId="{487AB114-347D-4FF0-A347-45D12B94FC14}" destId="{7ECBE9F7-2ECC-4F57-BC9E-5D6A45EAB17A}" srcOrd="0" destOrd="1" presId="urn:microsoft.com/office/officeart/2005/8/layout/vList2"/>
    <dgm:cxn modelId="{414B11F7-9C65-414D-912E-26184994731E}" type="presOf" srcId="{4667FDAC-0756-475F-A979-CC434EB14F94}" destId="{2BDB51C8-987F-4802-A627-3B964BB8807F}" srcOrd="0" destOrd="0" presId="urn:microsoft.com/office/officeart/2005/8/layout/vList2"/>
    <dgm:cxn modelId="{9BD1C03A-A756-45F5-AABF-26B75D3195EE}" type="presParOf" srcId="{52DCF57B-F921-4F34-BB51-8EA86DE81EE5}" destId="{BD6F99BE-639D-4AD7-A35A-BA247FB9B8EA}" srcOrd="0" destOrd="0" presId="urn:microsoft.com/office/officeart/2005/8/layout/vList2"/>
    <dgm:cxn modelId="{6D70FDC2-9E3A-4FA9-B00B-B48E1562BBCD}" type="presParOf" srcId="{52DCF57B-F921-4F34-BB51-8EA86DE81EE5}" destId="{8C09DAC4-6B0D-478C-A58C-7E8BD393A1D0}" srcOrd="1" destOrd="0" presId="urn:microsoft.com/office/officeart/2005/8/layout/vList2"/>
    <dgm:cxn modelId="{8A2849C6-7E81-4DAB-895B-701EDE09B3DB}" type="presParOf" srcId="{52DCF57B-F921-4F34-BB51-8EA86DE81EE5}" destId="{2BDB51C8-987F-4802-A627-3B964BB8807F}" srcOrd="2" destOrd="0" presId="urn:microsoft.com/office/officeart/2005/8/layout/vList2"/>
    <dgm:cxn modelId="{5A8AC066-0559-4605-A480-CC7D06C232A9}" type="presParOf" srcId="{52DCF57B-F921-4F34-BB51-8EA86DE81EE5}" destId="{7ECBE9F7-2ECC-4F57-BC9E-5D6A45EAB1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F99BE-639D-4AD7-A35A-BA247FB9B8EA}">
      <dsp:nvSpPr>
        <dsp:cNvPr id="0" name=""/>
        <dsp:cNvSpPr/>
      </dsp:nvSpPr>
      <dsp:spPr>
        <a:xfrm>
          <a:off x="0" y="29026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84770"/>
        <a:ext cx="9076055" cy="1030432"/>
      </dsp:txXfrm>
    </dsp:sp>
    <dsp:sp modelId="{2BDB51C8-987F-4802-A627-3B964BB8807F}">
      <dsp:nvSpPr>
        <dsp:cNvPr id="0" name=""/>
        <dsp:cNvSpPr/>
      </dsp:nvSpPr>
      <dsp:spPr>
        <a:xfrm>
          <a:off x="0" y="1346627"/>
          <a:ext cx="9187543" cy="1141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Stanford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CoreNLP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4" y="1402371"/>
        <a:ext cx="9076055" cy="1030432"/>
      </dsp:txXfrm>
    </dsp:sp>
    <dsp:sp modelId="{7ECBE9F7-2ECC-4F57-BC9E-5D6A45EAB17A}">
      <dsp:nvSpPr>
        <dsp:cNvPr id="0" name=""/>
        <dsp:cNvSpPr/>
      </dsp:nvSpPr>
      <dsp:spPr>
        <a:xfrm>
          <a:off x="0" y="2488547"/>
          <a:ext cx="9187543" cy="208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04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Tokenization/ Sentence segmentation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of Speech (POS)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named entity recognizer (NER)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parser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coreference resolution system</a:t>
          </a:r>
        </a:p>
      </dsp:txBody>
      <dsp:txXfrm>
        <a:off x="0" y="2488547"/>
        <a:ext cx="9187543" cy="208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485B-56CE-4234-859C-028E31A6017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FBE1-F28B-4D2E-997C-B307AD86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3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31D0-8F45-45FA-A05E-D11DF5C9AD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7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BFBE1-F28B-4D2E-997C-B307AD86A0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4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1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C65A4B-112E-42DC-8450-93227160E903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E6796-C403-4F7B-A27D-14A324C05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CRF-N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B5441-67EC-40AC-967C-343EA796A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512" y="1579150"/>
            <a:ext cx="8880140" cy="3699699"/>
          </a:xfrm>
        </p:spPr>
        <p:txBody>
          <a:bodyPr>
            <a:normAutofit/>
          </a:bodyPr>
          <a:lstStyle/>
          <a:p>
            <a:pPr algn="ctr"/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										CORE</a:t>
            </a:r>
            <a:r>
              <a:rPr lang="en-US" sz="1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sz="7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8FEB2B-6212-481C-9ECA-D8E2EF66018F}"/>
              </a:ext>
            </a:extLst>
          </p:cNvPr>
          <p:cNvSpPr txBox="1"/>
          <p:nvPr/>
        </p:nvSpPr>
        <p:spPr>
          <a:xfrm>
            <a:off x="4323648" y="599495"/>
            <a:ext cx="498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</a:p>
        </p:txBody>
      </p:sp>
    </p:spTree>
    <p:extLst>
      <p:ext uri="{BB962C8B-B14F-4D97-AF65-F5344CB8AC3E}">
        <p14:creationId xmlns:p14="http://schemas.microsoft.com/office/powerpoint/2010/main" val="416756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319F7C-AEAD-471F-947F-60F56F2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2438399"/>
            <a:ext cx="10222863" cy="335280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Anh: where is the manager?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AE" dirty="0"/>
              <a:t>أين المدير؟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sentence segmentation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Mr. Lam	HVN Corp.	1.2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A58B5A-1ACB-486F-A6E0-8F446A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3408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PTBTokenizer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6B0C7-F61A-43EF-AB1A-3AB1387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9" y="5007594"/>
            <a:ext cx="10149490" cy="41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5C67BF-F6C8-4869-916A-359C99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29" y="3985800"/>
            <a:ext cx="5178281" cy="48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85A5BA-7BED-4930-8B2C-A643527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She is a very nice person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FD9831-7629-4B16-9A02-900B2E49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94761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E7F65E-21DD-4FB9-B834-923C3FB75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58440"/>
            <a:ext cx="10391651" cy="956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484F90-24E8-4E4E-9170-23992AFD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61" y="4693173"/>
            <a:ext cx="5859236" cy="16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0857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rgbClr val="0000FF"/>
                </a:solidFill>
              </a:rPr>
              <a:t>Gán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nhãn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từ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loại</a:t>
            </a:r>
            <a:r>
              <a:rPr lang="en-US" b="1" dirty="0" smtClean="0">
                <a:solidFill>
                  <a:srgbClr val="0000FF"/>
                </a:solidFill>
              </a:rPr>
              <a:t> (Part of speech Tagging)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629"/>
            <a:ext cx="10018713" cy="413657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Penn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TreeBank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www.ling.upenn.edu/courses/Fall_2003/ling001/penn_treebank_pos.html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7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9086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17"/>
          <a:stretch/>
        </p:blipFill>
        <p:spPr>
          <a:xfrm>
            <a:off x="2430286" y="1635589"/>
            <a:ext cx="7399513" cy="4899662"/>
          </a:xfrm>
        </p:spPr>
      </p:pic>
    </p:spTree>
    <p:extLst>
      <p:ext uri="{BB962C8B-B14F-4D97-AF65-F5344CB8AC3E}">
        <p14:creationId xmlns:p14="http://schemas.microsoft.com/office/powerpoint/2010/main" val="369709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4657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743"/>
            <a:ext cx="10018713" cy="414745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–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Markov Model (HMM), Maximum Entropy Markov Model (MEMM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533400"/>
            <a:ext cx="10018713" cy="881743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</a:rPr>
              <a:t>Gán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nhãn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từ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loại</a:t>
            </a:r>
            <a:r>
              <a:rPr lang="en-US" b="1" dirty="0">
                <a:solidFill>
                  <a:srgbClr val="0000FF"/>
                </a:solidFill>
              </a:rPr>
              <a:t> (Part of speech Tagging)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72" y="1567543"/>
            <a:ext cx="10338252" cy="47135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act(v)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 am waiting for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the, train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She can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on cooking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-&gt;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modal verb, train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02229"/>
            <a:ext cx="10018713" cy="4288971"/>
          </a:xfrm>
        </p:spPr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- Tokenize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Ssplit</a:t>
            </a:r>
            <a:r>
              <a:rPr lang="en-US" dirty="0" smtClean="0"/>
              <a:t> (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  <a:p>
            <a:r>
              <a:rPr lang="en-US" dirty="0" smtClean="0"/>
              <a:t> 				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train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POS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26" y="4177392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27" y="4826453"/>
            <a:ext cx="1462583" cy="3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68" y="337458"/>
            <a:ext cx="10018713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7801"/>
            <a:ext cx="10018713" cy="481148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2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left3words </a:t>
            </a:r>
            <a:r>
              <a:rPr lang="en-US" dirty="0" err="1" smtClean="0"/>
              <a:t>và</a:t>
            </a:r>
            <a:r>
              <a:rPr lang="en-US" dirty="0" smtClean="0"/>
              <a:t> bidirectional</a:t>
            </a:r>
          </a:p>
          <a:p>
            <a:pPr marL="0" indent="0">
              <a:buNone/>
            </a:pPr>
            <a:r>
              <a:rPr lang="en-US" dirty="0" smtClean="0"/>
              <a:t>	-	bi-directional </a:t>
            </a:r>
            <a:r>
              <a:rPr lang="en-US" dirty="0"/>
              <a:t>dependency network tagger (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lưới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):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</a:t>
            </a:r>
            <a:r>
              <a:rPr lang="en-US" dirty="0" err="1"/>
              <a:t>english</a:t>
            </a:r>
            <a:r>
              <a:rPr lang="en-US" dirty="0"/>
              <a:t>-bidirectional-</a:t>
            </a:r>
            <a:r>
              <a:rPr lang="en-US" dirty="0" err="1"/>
              <a:t>distsim.tagger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: </a:t>
            </a:r>
            <a:r>
              <a:rPr lang="en-US" dirty="0"/>
              <a:t>97.32%.</a:t>
            </a:r>
          </a:p>
          <a:p>
            <a:pPr marL="0" indent="0">
              <a:buNone/>
            </a:pPr>
            <a:r>
              <a:rPr lang="en-US" dirty="0" smtClean="0"/>
              <a:t>	-	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sang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vựng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 english-left3words-distsim.tagger.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96.92%,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dãn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model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train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train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20488"/>
            <a:ext cx="10018713" cy="8382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14" y="1458689"/>
            <a:ext cx="10447109" cy="4332512"/>
          </a:xfrm>
        </p:spPr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chứa</a:t>
            </a:r>
            <a:r>
              <a:rPr lang="en-US" dirty="0" smtClean="0"/>
              <a:t> model,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Properties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Properties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load </a:t>
            </a:r>
            <a:r>
              <a:rPr lang="en-US" dirty="0" err="1" smtClean="0"/>
              <a:t>bằng</a:t>
            </a:r>
            <a:r>
              <a:rPr lang="en-US" dirty="0" smtClean="0"/>
              <a:t> file: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97" y="1698173"/>
            <a:ext cx="1462583" cy="383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8" y="3088820"/>
            <a:ext cx="9066439" cy="802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92" y="4601255"/>
            <a:ext cx="7748094" cy="8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DE62A2-70BD-4054-8726-5F66199E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245" y="251952"/>
            <a:ext cx="4911213" cy="1128252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E8753-D59F-43F8-9425-932D8698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55" y="1763664"/>
            <a:ext cx="6341806" cy="49616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1412503 - Nguyễn Thị Thanh Thảo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1412520 – Nguyễn Hoàng Thi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1412542 - Nguyễn Hà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1412543 - Nguyễn Thủy Tiên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1412595 - Võ Thị Thanh Trúc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27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642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825" y="1467419"/>
            <a:ext cx="10258199" cy="44544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MaxentTagger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java.io)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Output: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List(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50" y="1561226"/>
            <a:ext cx="4359049" cy="54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50" y="2533197"/>
            <a:ext cx="5862638" cy="431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55" y="3845948"/>
            <a:ext cx="9715566" cy="5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731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StanfordCoreNLP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3115"/>
            <a:ext cx="10018713" cy="427808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tagSentence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List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interface List,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4" y="3127478"/>
            <a:ext cx="7006999" cy="349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4304577"/>
            <a:ext cx="10525704" cy="5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8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15924"/>
            <a:ext cx="9646273" cy="4980038"/>
          </a:xfrm>
        </p:spPr>
        <p:txBody>
          <a:bodyPr>
            <a:noAutofit/>
          </a:bodyPr>
          <a:lstStyle/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 , IO , BMEWO,…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1855AA-649A-44BB-8012-6896CFC10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2598057"/>
            <a:ext cx="878114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8" y="1523999"/>
            <a:ext cx="9646273" cy="329474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Location, Person, Organization, Money, Percentage, Date,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8944DA1-41BD-4A6B-B34E-E230E66A6105}"/>
              </a:ext>
            </a:extLst>
          </p:cNvPr>
          <p:cNvSpPr txBox="1">
            <a:spLocks/>
          </p:cNvSpPr>
          <p:nvPr/>
        </p:nvSpPr>
        <p:spPr>
          <a:xfrm>
            <a:off x="1602298" y="4818743"/>
            <a:ext cx="9646273" cy="1018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u="sng" dirty="0">
                <a:hlinkClick r:id="rId3"/>
              </a:rPr>
              <a:t>https://nlp.stanford.edu/software/CRF-NER.html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9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582056"/>
            <a:ext cx="9893016" cy="275771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CRFClassifier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getClassifierNoExceptions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30FB0C-9B9A-4EED-A952-9454BE666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35" y="4026669"/>
            <a:ext cx="8955314" cy="131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91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984" y="1204685"/>
            <a:ext cx="9893016" cy="2670629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classifyToString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C274AA-38C8-4266-B6BE-A61B283B1D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67" y="3684814"/>
            <a:ext cx="8972862" cy="94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A33592-FE4F-4BFE-8B4D-12663CF549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597" y="5152572"/>
            <a:ext cx="8000632" cy="6819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96780124-2963-4FD4-BF64-4C7BD7B69292}"/>
              </a:ext>
            </a:extLst>
          </p:cNvPr>
          <p:cNvSpPr/>
          <p:nvPr/>
        </p:nvSpPr>
        <p:spPr>
          <a:xfrm>
            <a:off x="1480457" y="5370286"/>
            <a:ext cx="1001486" cy="275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5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2C7F22-C285-44BA-86CB-3A96AFB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1335"/>
            <a:ext cx="2920180" cy="86278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56254-3B5D-48D0-AFA2-29BB3098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106561"/>
            <a:ext cx="10018713" cy="312420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cấu trúc của câu nh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từ nào đi cùng nhau, từ nào là chủ ngữ, từ nào là vị ngữ,… 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Có 2 loại parser:</a:t>
            </a:r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1. 	C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onstituency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638" lvl="1" indent="0">
              <a:spcAft>
                <a:spcPts val="1800"/>
              </a:spcAft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2.	D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2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59218E-A635-433B-B71D-157249449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68308" y="1235916"/>
            <a:ext cx="4596221" cy="4117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FEAA0-FD65-467A-908A-1D9B480C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74" y="455180"/>
            <a:ext cx="4501725" cy="6407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Constituency 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15174-E921-43A0-9EFE-5FF1CABA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8" y="2515805"/>
            <a:ext cx="4913364" cy="18263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Tách câu thành từng phần (cụm từ) sau đó tiếp tục tách thành từng phần nhỏ hơn.</a:t>
            </a:r>
          </a:p>
        </p:txBody>
      </p:sp>
    </p:spTree>
    <p:extLst>
      <p:ext uri="{BB962C8B-B14F-4D97-AF65-F5344CB8AC3E}">
        <p14:creationId xmlns:p14="http://schemas.microsoft.com/office/powerpoint/2010/main" val="2348998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17E34-0395-432B-8A49-ED2D42FF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74" y="429162"/>
            <a:ext cx="1834078" cy="87752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69707-3410-42ED-9E72-D16FA03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574" y="1607575"/>
            <a:ext cx="5329446" cy="1542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F02EBA-4598-4F29-A57F-246FEC1A90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96" y="1272010"/>
            <a:ext cx="5597869" cy="2016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15F14F-7B50-4E4C-89D4-BFC0A467C3ED}"/>
              </a:ext>
            </a:extLst>
          </p:cNvPr>
          <p:cNvSpPr txBox="1"/>
          <p:nvPr/>
        </p:nvSpPr>
        <p:spPr>
          <a:xfrm>
            <a:off x="1356310" y="3737722"/>
            <a:ext cx="100610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S là “sentence”, nút gốc của cây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“NP”, “VP”, “PP” chỉ loại của cụm từ, trong đó “NP” là cụm 	  danh từ, “VP” là cụm động từ, “PP” là cụm giới từ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- Các từ “DT”, VBZ”, “IN”, “JJ”, “NN” là nhãn của từ trong Penn 		  TreeBank</a:t>
            </a:r>
          </a:p>
        </p:txBody>
      </p:sp>
    </p:spTree>
    <p:extLst>
      <p:ext uri="{BB962C8B-B14F-4D97-AF65-F5344CB8AC3E}">
        <p14:creationId xmlns:p14="http://schemas.microsoft.com/office/powerpoint/2010/main" val="129523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C940A-EECC-4E71-B937-72798D5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47" y="230454"/>
            <a:ext cx="4660491" cy="102009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ependency 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arse</a:t>
            </a:r>
            <a:endParaRPr 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F4B83-A453-45FF-98DF-A8540DA6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05" y="1433448"/>
            <a:ext cx="5314695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Vẽ đ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ờng liên hệ giữa các từ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7AA35C-1B43-4B0F-A5DA-EFFFB4C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878" y="2410159"/>
            <a:ext cx="7299449" cy="152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4297A2-3015-4C30-881E-C8ACA8A9C596}"/>
              </a:ext>
            </a:extLst>
          </p:cNvPr>
          <p:cNvSpPr txBox="1"/>
          <p:nvPr/>
        </p:nvSpPr>
        <p:spPr>
          <a:xfrm>
            <a:off x="1165124" y="4589506"/>
            <a:ext cx="113562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Mũi tên chỉ từ “example” đến “this” nghĩa là từ “this” làm ảnh h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từ “axample”. </a:t>
            </a:r>
          </a:p>
          <a:p>
            <a:pPr>
              <a:spcAft>
                <a:spcPts val="18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“nsubj” chỉ loại mối liên hệ giữa từ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225772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2763224" cy="951271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73E53B0-E32A-46B9-A985-8FAC34A22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035400"/>
              </p:ext>
            </p:extLst>
          </p:nvPr>
        </p:nvGraphicFramePr>
        <p:xfrm>
          <a:off x="2031999" y="1640114"/>
          <a:ext cx="9187543" cy="460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130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7F1D9-F897-4BF6-A4A9-65B472BF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357802"/>
            <a:ext cx="1622324" cy="84803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B1C64-EFF2-4305-9402-932FE88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59" y="1415844"/>
            <a:ext cx="4827999" cy="162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“This is an example of dependency grammar”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8638AC6-5CAE-409E-BDA6-723F66EA97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57" y="1205834"/>
            <a:ext cx="4831105" cy="2466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747176-CB55-4B08-A2E1-909DDC32B7A2}"/>
              </a:ext>
            </a:extLst>
          </p:cNvPr>
          <p:cNvSpPr txBox="1"/>
          <p:nvPr/>
        </p:nvSpPr>
        <p:spPr>
          <a:xfrm>
            <a:off x="1499059" y="3882358"/>
            <a:ext cx="105197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Dòng 1 cho thấy từ “this” làm ảnh h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ởng đến “example” và 2 từ này có mối liên hệ là “nsubj”,</a:t>
            </a:r>
          </a:p>
          <a:p>
            <a:pPr>
              <a:spcAft>
                <a:spcPts val="1800"/>
              </a:spcAft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4 và 1 là vị trí trong câu của “example” và “this”</a:t>
            </a:r>
          </a:p>
        </p:txBody>
      </p:sp>
    </p:spTree>
    <p:extLst>
      <p:ext uri="{BB962C8B-B14F-4D97-AF65-F5344CB8AC3E}">
        <p14:creationId xmlns:p14="http://schemas.microsoft.com/office/powerpoint/2010/main" val="166741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E2479C-BAE4-4735-92BD-830BD93BCB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2" y="4631792"/>
            <a:ext cx="8296690" cy="17404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BCE672A8-F7E2-4A65-B560-20B3B34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5D925BD-5490-4C9A-B9C1-8A7C3985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773900"/>
            <a:ext cx="9923471" cy="385789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Coreferences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861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A56BC-1341-4751-8F7F-D17CE60E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1094881"/>
            <a:ext cx="9561965" cy="6698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“his”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“Barack Obama”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F94AAC-BF28-4B9A-942C-ECE96C340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1764732"/>
            <a:ext cx="6205176" cy="1446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63A977-E977-4D15-A0CA-54479F007C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12" y="4215537"/>
            <a:ext cx="6205176" cy="14295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2FA14C9-7F52-4427-98FE-522E97A1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17A0BE-0157-489F-8AF2-1EFA0CCEBEFB}"/>
              </a:ext>
            </a:extLst>
          </p:cNvPr>
          <p:cNvSpPr txBox="1">
            <a:spLocks/>
          </p:cNvSpPr>
          <p:nvPr/>
        </p:nvSpPr>
        <p:spPr>
          <a:xfrm>
            <a:off x="1729812" y="3545686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“her”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“she”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“Hillary Rodham Clinton”</a:t>
            </a:r>
          </a:p>
        </p:txBody>
      </p:sp>
    </p:spTree>
    <p:extLst>
      <p:ext uri="{BB962C8B-B14F-4D97-AF65-F5344CB8AC3E}">
        <p14:creationId xmlns:p14="http://schemas.microsoft.com/office/powerpoint/2010/main" val="90322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66AE5-AB41-48F0-AD40-B5D720DA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965790"/>
            <a:ext cx="10051062" cy="51585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Coreference resolution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Stanford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CorefAnnotator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CorefChainAnnotation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Deterministic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Statistical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Neural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hybrid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hcoref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BBE93FA-2F9D-4677-A7EC-181CB13B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11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DF0A00-5D7C-4275-A70A-E2B462FF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2" y="852216"/>
            <a:ext cx="10370992" cy="5605131"/>
          </a:xfrm>
        </p:spPr>
        <p:txBody>
          <a:bodyPr anchor="t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Deterministic: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tiếng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Model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nơ-ron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3B95D95-FFC1-4091-8EA3-31974BD1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01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C96ACB6C-A975-4CE8-80C2-C010C68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AEB741-FBA2-4FC1-A51D-C82859D47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09" y="3341880"/>
            <a:ext cx="9993745" cy="16536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4490314-8A99-4B28-B654-6E55E6A6D23E}"/>
              </a:ext>
            </a:extLst>
          </p:cNvPr>
          <p:cNvSpPr txBox="1">
            <a:spLocks/>
          </p:cNvSpPr>
          <p:nvPr/>
        </p:nvSpPr>
        <p:spPr>
          <a:xfrm>
            <a:off x="1729809" y="5098567"/>
            <a:ext cx="9753353" cy="1614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= “Barack Obama nominated Hillary Rodham Clinton as his secretary of state on Monday. He chose her because she had foreign affairs experience as a former First Lady.”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BF119C1-2AAB-4B87-8199-C232DBFEEA35}"/>
              </a:ext>
            </a:extLst>
          </p:cNvPr>
          <p:cNvSpPr txBox="1">
            <a:spLocks/>
          </p:cNvSpPr>
          <p:nvPr/>
        </p:nvSpPr>
        <p:spPr>
          <a:xfrm>
            <a:off x="1729809" y="946967"/>
            <a:ext cx="9561965" cy="2403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Model jar English (KBP)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StanfordCoreNLP.properties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annotators</a:t>
            </a:r>
          </a:p>
        </p:txBody>
      </p:sp>
    </p:spTree>
    <p:extLst>
      <p:ext uri="{BB962C8B-B14F-4D97-AF65-F5344CB8AC3E}">
        <p14:creationId xmlns:p14="http://schemas.microsoft.com/office/powerpoint/2010/main" val="2776868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C0B3CDD-A553-4D19-8E4F-FEFB8FF1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B9263D-826D-4126-891D-72215647B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2105032"/>
            <a:ext cx="6999177" cy="188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F9D80F-8CDC-4C27-95BF-FCABFE09AD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73" y="4888922"/>
            <a:ext cx="6999177" cy="12073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D64869F-5C6C-41BC-BD98-49B0C1048443}"/>
              </a:ext>
            </a:extLst>
          </p:cNvPr>
          <p:cNvSpPr txBox="1">
            <a:spLocks/>
          </p:cNvSpPr>
          <p:nvPr/>
        </p:nvSpPr>
        <p:spPr>
          <a:xfrm>
            <a:off x="1729812" y="1024435"/>
            <a:ext cx="9561965" cy="997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StanfordCoreNLP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 (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CoreNLP có tệp DefaultPaths.java chỉ định đường dẫn đến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model)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52F95BA-5020-4A38-8D5E-8B9D47562BA2}"/>
              </a:ext>
            </a:extLst>
          </p:cNvPr>
          <p:cNvSpPr txBox="1">
            <a:spLocks/>
          </p:cNvSpPr>
          <p:nvPr/>
        </p:nvSpPr>
        <p:spPr>
          <a:xfrm>
            <a:off x="1729811" y="4219071"/>
            <a:ext cx="9561965" cy="669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Annotation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4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6B314D18-4813-46F0-B2D9-6AD029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812" y="266482"/>
            <a:ext cx="7445876" cy="5857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Resolution</a:t>
            </a:r>
            <a:b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693A49-C170-4925-8358-570683F04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1571975"/>
            <a:ext cx="9785248" cy="2767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7EB4BCD-54A5-4BF4-83CA-D96C25DF4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2" y="5059162"/>
            <a:ext cx="9785248" cy="9797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F689812C-143B-47DA-B286-7011C6D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813" y="4478034"/>
            <a:ext cx="1959686" cy="444840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48E6B1-60FD-413E-89DF-15EAE7417152}"/>
              </a:ext>
            </a:extLst>
          </p:cNvPr>
          <p:cNvSpPr txBox="1">
            <a:spLocks/>
          </p:cNvSpPr>
          <p:nvPr/>
        </p:nvSpPr>
        <p:spPr>
          <a:xfrm>
            <a:off x="1729812" y="988504"/>
            <a:ext cx="4819949" cy="4448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E6074-9E5A-45C2-A679-F2A8D40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3" y="443679"/>
            <a:ext cx="7295426" cy="95127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4A4AF2-B749-4F3D-9AC4-F9E4EA23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781" y="1755059"/>
            <a:ext cx="10018713" cy="3564194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Stanford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CoreNLP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40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87C5C-B158-4DD8-BC70-CC5BE9F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50" y="250722"/>
            <a:ext cx="2261779" cy="1061885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1F6E7-23DC-4F0A-B2EE-014EF29C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50" y="1607576"/>
            <a:ext cx="10018713" cy="448351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 một bộ công cụ phân tích ngôn ngữ tự nhiên tích hợp với hàng loạt công cụ phân tích ngữ pháp.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Nhanh, tốt,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rộng rãi.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Hiện đại,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cập nhật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xuyên, chất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ợng phân tích văn bản cao.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cho một số ngôn ngữ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phổ biến.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sẵn APIs cho hầu hết các ngôn ngữ lập trình hiện đại.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thể hoạt động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một dịch vụ web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giản.</a:t>
            </a:r>
          </a:p>
        </p:txBody>
      </p:sp>
    </p:spTree>
    <p:extLst>
      <p:ext uri="{BB962C8B-B14F-4D97-AF65-F5344CB8AC3E}">
        <p14:creationId xmlns:p14="http://schemas.microsoft.com/office/powerpoint/2010/main" val="171510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DB508-9710-454A-B982-0414933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606" y="317092"/>
            <a:ext cx="9350478" cy="892276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Stanford CoreNLP trong .NET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26093-D17C-41D2-B1A3-7F696E6B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16" y="1037302"/>
            <a:ext cx="10210800" cy="239169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Stanford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viết bằng Java. Tuy nhiên bạn cũng có thể sử dụng Stanford CoreNLP bằng những ngôn ngữ khác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Python, C# ,…</a:t>
            </a:r>
          </a:p>
          <a:p>
            <a:pPr>
              <a:spcAft>
                <a:spcPts val="1800"/>
              </a:spcAf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Trong .NET bạn có thể cài đặt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viện Stanford CoreNLP qua NuGet packages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3714EA45-0EA7-4FE0-84FE-6294A25E2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52" y="3429000"/>
            <a:ext cx="9606477" cy="27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0184A-853A-46BC-A5D5-0BA77505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213852"/>
            <a:ext cx="7807173" cy="151171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đ</a:t>
            </a:r>
            <a:r>
              <a:rPr lang="vi-V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tích hợp trong</a:t>
            </a:r>
            <a:b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CoreNLP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C7083-1D02-477A-B7C0-251FB4CF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1" y="1827550"/>
            <a:ext cx="6375330" cy="3275392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(POS)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named entity recognizer (NER)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coreference resolution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CCE3DC-5F37-4E4C-959F-B07501F2D377}"/>
              </a:ext>
            </a:extLst>
          </p:cNvPr>
          <p:cNvSpPr txBox="1"/>
          <p:nvPr/>
        </p:nvSpPr>
        <p:spPr>
          <a:xfrm>
            <a:off x="1921789" y="5411408"/>
            <a:ext cx="9949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Bạn có thể chạy tất cả các công cụ trên bằng công cụ “pipeline”. Ngoài ra bạn cũng có thể chọn riêng lẻ từng công cụ để sử dụng.</a:t>
            </a:r>
          </a:p>
        </p:txBody>
      </p:sp>
    </p:spTree>
    <p:extLst>
      <p:ext uri="{BB962C8B-B14F-4D97-AF65-F5344CB8AC3E}">
        <p14:creationId xmlns:p14="http://schemas.microsoft.com/office/powerpoint/2010/main" val="219625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đơn vị này sẽ là những đơn vị cơ bản sử dụng cho những bước xử lý sau này.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boundaries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Sentence segmentation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boundary detection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9922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B0060-EA5E-40CD-87BE-643EDBDB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3383"/>
            <a:ext cx="10018713" cy="3596640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okenization: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Anh: This is a cat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これは犬です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F1CA3CF-B47B-4E45-BDAB-6D8E8590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Tokenization/ Sentence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149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715</TotalTime>
  <Words>1581</Words>
  <Application>Microsoft Office PowerPoint</Application>
  <PresentationFormat>Widescreen</PresentationFormat>
  <Paragraphs>218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Corbel</vt:lpstr>
      <vt:lpstr>HGｺﾞｼｯｸM</vt:lpstr>
      <vt:lpstr>Tahoma</vt:lpstr>
      <vt:lpstr>Times New Roman</vt:lpstr>
      <vt:lpstr>Wingdings</vt:lpstr>
      <vt:lpstr>Parallax</vt:lpstr>
      <vt:lpstr>STANFORD           CORENLP   </vt:lpstr>
      <vt:lpstr>Thành viên nhóm</vt:lpstr>
      <vt:lpstr>Nội dung</vt:lpstr>
      <vt:lpstr>Tổng quan về Stanford CoreNLP</vt:lpstr>
      <vt:lpstr>Đặc điểm</vt:lpstr>
      <vt:lpstr>Sử dụng Stanford CoreNLP trong .NET</vt:lpstr>
      <vt:lpstr>Các công cụ được tích hợp trong Stanford CoreNLP</vt:lpstr>
      <vt:lpstr>Tokenization/ Sentence Segmentation</vt:lpstr>
      <vt:lpstr>Tokenization/ Sentence Segmentation</vt:lpstr>
      <vt:lpstr>Tokenization/ Sentence Segmentation</vt:lpstr>
      <vt:lpstr>Tokenizer trong Stanford CoreNLP</vt:lpstr>
      <vt:lpstr>Tokenizer trong Stanford CoreNLP</vt:lpstr>
      <vt:lpstr>Gán nhãn từ loại (Part of speech Tagging)</vt:lpstr>
      <vt:lpstr>Gán nhãn từ loại (Part of speech Tagging)</vt:lpstr>
      <vt:lpstr>Gán nhãn từ loại (Part of speech Tagging)</vt:lpstr>
      <vt:lpstr>Gán nhãn từ loại (Part of speech Tagging)</vt:lpstr>
      <vt:lpstr>POS Tagging trong StanfordCoreNLP</vt:lpstr>
      <vt:lpstr>POS Tagging trong StanfordCoreNLP</vt:lpstr>
      <vt:lpstr>POS Tagging trong StanfordCoreNLP</vt:lpstr>
      <vt:lpstr>POS Tagging trong StanfordCoreNLP</vt:lpstr>
      <vt:lpstr>POS Tagging trong StanfordCoreNLP</vt:lpstr>
      <vt:lpstr>Xác định thực thể có nghĩa (NER)</vt:lpstr>
      <vt:lpstr>NER trong Stanford CoreNLP</vt:lpstr>
      <vt:lpstr>NER trong Stanford CoreNLP</vt:lpstr>
      <vt:lpstr>NER trong Stanford CoreNLP</vt:lpstr>
      <vt:lpstr>The Parser</vt:lpstr>
      <vt:lpstr>Constituency Parse</vt:lpstr>
      <vt:lpstr>Ví dụ</vt:lpstr>
      <vt:lpstr>Dependency Parse</vt:lpstr>
      <vt:lpstr>Ví dụ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  <vt:lpstr>Conference Resolution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Thuy Tien</dc:creator>
  <cp:lastModifiedBy>Thi Khin</cp:lastModifiedBy>
  <cp:revision>225</cp:revision>
  <dcterms:created xsi:type="dcterms:W3CDTF">2018-05-13T09:02:25Z</dcterms:created>
  <dcterms:modified xsi:type="dcterms:W3CDTF">2018-05-15T21:25:41Z</dcterms:modified>
</cp:coreProperties>
</file>