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8" r:id="rId4"/>
    <p:sldId id="259" r:id="rId5"/>
    <p:sldId id="261" r:id="rId6"/>
    <p:sldId id="282" r:id="rId8"/>
    <p:sldId id="284" r:id="rId9"/>
    <p:sldId id="281" r:id="rId10"/>
    <p:sldId id="285" r:id="rId11"/>
    <p:sldId id="283" r:id="rId12"/>
    <p:sldId id="330" r:id="rId13"/>
    <p:sldId id="331" r:id="rId14"/>
    <p:sldId id="263" r:id="rId15"/>
    <p:sldId id="274" r:id="rId16"/>
    <p:sldId id="257" r:id="rId17"/>
  </p:sldIdLst>
  <p:sldSz cx="1219009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130" autoAdjust="0"/>
  </p:normalViewPr>
  <p:slideViewPr>
    <p:cSldViewPr snapToGrid="0">
      <p:cViewPr varScale="1">
        <p:scale>
          <a:sx n="48" d="100"/>
          <a:sy n="48" d="100"/>
        </p:scale>
        <p:origin x="-1524" y="-102"/>
      </p:cViewPr>
      <p:guideLst>
        <p:guide orient="horz" pos="2104"/>
        <p:guide pos="3840"/>
      </p:guideLst>
    </p:cSldViewPr>
  </p:slideViewPr>
  <p:notesTextViewPr>
    <p:cViewPr>
      <p:scale>
        <a:sx n="1" d="1"/>
        <a:sy n="1" d="1"/>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BEA49-4D5A-4BFE-AB59-2253AF571EB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FD925F-4E9F-4D8E-8F68-794EBD4A2A3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b="1" kern="1200" dirty="0" smtClean="0">
                <a:solidFill>
                  <a:schemeClr val="tx1"/>
                </a:solidFill>
                <a:latin typeface="+mn-lt"/>
                <a:ea typeface="+mn-ea"/>
                <a:cs typeface="+mn-cs"/>
              </a:rPr>
              <a:t>概念：</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风险评估（</a:t>
            </a:r>
            <a:r>
              <a:rPr lang="en-US" altLang="zh-CN" sz="1200" kern="1200" dirty="0" smtClean="0">
                <a:solidFill>
                  <a:schemeClr val="tx1"/>
                </a:solidFill>
                <a:latin typeface="+mn-lt"/>
                <a:ea typeface="+mn-ea"/>
                <a:cs typeface="+mn-cs"/>
              </a:rPr>
              <a:t>Risk Assessment</a:t>
            </a:r>
            <a:r>
              <a:rPr lang="zh-CN" altLang="zh-CN" sz="1200" kern="1200" dirty="0" smtClean="0">
                <a:solidFill>
                  <a:schemeClr val="tx1"/>
                </a:solidFill>
                <a:latin typeface="+mn-lt"/>
                <a:ea typeface="+mn-ea"/>
                <a:cs typeface="+mn-cs"/>
              </a:rPr>
              <a:t>） 是指，在风险事件发生之前或之后（但还没有结束），该事件给人们的生活、生命、财产等各个方面造成的影响和损失的可能性进行量化评估的工作。即风险评估就是量化测评某一事件或事物带来的影响或损失的可能程度。（在像金融、军事、农业领域中，风险评估都显得尤为重要）</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-&gt;PPT</a:t>
            </a:r>
            <a:endParaRPr lang="en-US" altLang="zh-CN"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EFD925F-4E9F-4D8E-8F68-794EBD4A2A3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EFD925F-4E9F-4D8E-8F68-794EBD4A2A3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通用定义：</a:t>
            </a:r>
            <a:r>
              <a:rPr lang="zh-CN" altLang="zh-CN" sz="1200" kern="1200" dirty="0" smtClean="0">
                <a:solidFill>
                  <a:schemeClr val="tx1"/>
                </a:solidFill>
                <a:latin typeface="+mn-lt"/>
                <a:ea typeface="+mn-ea"/>
                <a:cs typeface="+mn-cs"/>
              </a:rPr>
              <a:t>漏洞是指一个系统存在的弱点或缺陷，系统对特定威胁攻击或危险事件的敏感性，或进行攻击的威胁作用的可能性。</a:t>
            </a:r>
            <a:endParaRPr lang="zh-CN" altLang="zh-CN" sz="1200" kern="1200" dirty="0" smtClean="0">
              <a:solidFill>
                <a:schemeClr val="tx1"/>
              </a:solidFill>
              <a:latin typeface="+mn-lt"/>
              <a:ea typeface="+mn-ea"/>
              <a:cs typeface="+mn-cs"/>
            </a:endParaRPr>
          </a:p>
          <a:p>
            <a:endParaRPr lang="en-US" altLang="zh-CN" dirty="0" smtClean="0"/>
          </a:p>
          <a:p>
            <a:r>
              <a:rPr lang="en-US" altLang="zh-CN" dirty="0" smtClean="0"/>
              <a:t>*PPT</a:t>
            </a:r>
            <a:r>
              <a:rPr lang="zh-CN" altLang="en-US" dirty="0" smtClean="0"/>
              <a:t>中定义更加贴近信息安全领域</a:t>
            </a:r>
            <a:endParaRPr lang="zh-CN" altLang="en-US" dirty="0"/>
          </a:p>
        </p:txBody>
      </p:sp>
      <p:sp>
        <p:nvSpPr>
          <p:cNvPr id="4" name="灯片编号占位符 3"/>
          <p:cNvSpPr>
            <a:spLocks noGrp="1"/>
          </p:cNvSpPr>
          <p:nvPr>
            <p:ph type="sldNum" sz="quarter" idx="10"/>
          </p:nvPr>
        </p:nvSpPr>
        <p:spPr/>
        <p:txBody>
          <a:bodyPr/>
          <a:lstStyle/>
          <a:p>
            <a:fld id="{3EFD925F-4E9F-4D8E-8F68-794EBD4A2A3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获取控制</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可以导致劫持程序执行流程，转向执行攻击者指定的任意指令或命令，控制应用系统或操作系统。威胁最大，同时影响系统的机密性、完整性，甚至在需要的时候可以影响可用性。</a:t>
            </a:r>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主要来源：内存破坏类、</a:t>
            </a:r>
            <a:r>
              <a:rPr lang="en-US" altLang="zh-CN" sz="1200" kern="1200" dirty="0" smtClean="0">
                <a:solidFill>
                  <a:schemeClr val="tx1"/>
                </a:solidFill>
                <a:latin typeface="+mn-lt"/>
                <a:ea typeface="+mn-ea"/>
                <a:cs typeface="+mn-cs"/>
              </a:rPr>
              <a:t>CGI</a:t>
            </a:r>
            <a:r>
              <a:rPr lang="zh-CN" altLang="zh-CN" sz="1200" kern="1200" dirty="0" smtClean="0">
                <a:solidFill>
                  <a:schemeClr val="tx1"/>
                </a:solidFill>
                <a:latin typeface="+mn-lt"/>
                <a:ea typeface="+mn-ea"/>
                <a:cs typeface="+mn-cs"/>
              </a:rPr>
              <a:t>类漏洞</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获取信息</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可以导致劫持程序访问预期外的资源并泄露给攻击者，影响系统的机密性。</a:t>
            </a:r>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主要来源：输入验证类、配置错误类漏洞</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拒绝服务</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可以导致目标应用或系统暂时或永远性地失去响应正常服务的能力，影响系统的可用性。</a:t>
            </a:r>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主要来源：内存破坏类、意外处理错误处理类漏洞。</a:t>
            </a:r>
            <a:r>
              <a:rPr lang="en-US" altLang="zh-CN" sz="1200" kern="1200" dirty="0" smtClean="0">
                <a:solidFill>
                  <a:schemeClr val="tx1"/>
                </a:solidFill>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3EFD925F-4E9F-4D8E-8F68-794EBD4A2A3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通用定义：</a:t>
            </a:r>
            <a:r>
              <a:rPr lang="zh-CN" altLang="zh-CN" sz="1200" kern="1200" dirty="0" smtClean="0">
                <a:solidFill>
                  <a:schemeClr val="tx1"/>
                </a:solidFill>
                <a:latin typeface="+mn-lt"/>
                <a:ea typeface="+mn-ea"/>
                <a:cs typeface="+mn-cs"/>
              </a:rPr>
              <a:t>漏洞是指一个系统存在的弱点或缺陷，系统对特定威胁攻击或危险事件的敏感性，或进行攻击的威胁作用的可能性。</a:t>
            </a:r>
            <a:endParaRPr lang="zh-CN" altLang="zh-CN" sz="1200" kern="1200" dirty="0" smtClean="0">
              <a:solidFill>
                <a:schemeClr val="tx1"/>
              </a:solidFill>
              <a:latin typeface="+mn-lt"/>
              <a:ea typeface="+mn-ea"/>
              <a:cs typeface="+mn-cs"/>
            </a:endParaRPr>
          </a:p>
          <a:p>
            <a:endParaRPr lang="en-US" altLang="zh-CN" dirty="0" smtClean="0"/>
          </a:p>
          <a:p>
            <a:r>
              <a:rPr lang="en-US" altLang="zh-CN" dirty="0" smtClean="0"/>
              <a:t>*PPT</a:t>
            </a:r>
            <a:r>
              <a:rPr lang="zh-CN" altLang="en-US" dirty="0" smtClean="0"/>
              <a:t>中定义更加贴近信息安全领域</a:t>
            </a:r>
            <a:endParaRPr lang="zh-CN" altLang="en-US" dirty="0"/>
          </a:p>
        </p:txBody>
      </p:sp>
      <p:sp>
        <p:nvSpPr>
          <p:cNvPr id="4" name="灯片编号占位符 3"/>
          <p:cNvSpPr>
            <a:spLocks noGrp="1"/>
          </p:cNvSpPr>
          <p:nvPr>
            <p:ph type="sldNum" sz="quarter" idx="10"/>
          </p:nvPr>
        </p:nvSpPr>
        <p:spPr/>
        <p:txBody>
          <a:bodyPr/>
          <a:lstStyle/>
          <a:p>
            <a:fld id="{3EFD925F-4E9F-4D8E-8F68-794EBD4A2A3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通用定义：</a:t>
            </a:r>
            <a:r>
              <a:rPr lang="zh-CN" altLang="zh-CN" sz="1200" kern="1200" dirty="0" smtClean="0">
                <a:solidFill>
                  <a:schemeClr val="tx1"/>
                </a:solidFill>
                <a:latin typeface="+mn-lt"/>
                <a:ea typeface="+mn-ea"/>
                <a:cs typeface="+mn-cs"/>
              </a:rPr>
              <a:t>漏洞是指一个系统存在的弱点或缺陷，系统对特定威胁攻击或危险事件的敏感性，或进行攻击的威胁作用的可能性。</a:t>
            </a:r>
            <a:endParaRPr lang="zh-CN" altLang="zh-CN" sz="1200" kern="1200" dirty="0" smtClean="0">
              <a:solidFill>
                <a:schemeClr val="tx1"/>
              </a:solidFill>
              <a:latin typeface="+mn-lt"/>
              <a:ea typeface="+mn-ea"/>
              <a:cs typeface="+mn-cs"/>
            </a:endParaRPr>
          </a:p>
          <a:p>
            <a:endParaRPr lang="en-US" altLang="zh-CN" dirty="0" smtClean="0"/>
          </a:p>
          <a:p>
            <a:r>
              <a:rPr lang="en-US" altLang="zh-CN" dirty="0" smtClean="0"/>
              <a:t>*PPT</a:t>
            </a:r>
            <a:r>
              <a:rPr lang="zh-CN" altLang="en-US" dirty="0" smtClean="0"/>
              <a:t>中定义更加贴近信息安全领域</a:t>
            </a:r>
            <a:endParaRPr lang="zh-CN" altLang="en-US" dirty="0"/>
          </a:p>
        </p:txBody>
      </p:sp>
      <p:sp>
        <p:nvSpPr>
          <p:cNvPr id="4" name="灯片编号占位符 3"/>
          <p:cNvSpPr>
            <a:spLocks noGrp="1"/>
          </p:cNvSpPr>
          <p:nvPr>
            <p:ph type="sldNum" sz="quarter" idx="10"/>
          </p:nvPr>
        </p:nvSpPr>
        <p:spPr/>
        <p:txBody>
          <a:bodyPr/>
          <a:lstStyle/>
          <a:p>
            <a:fld id="{3EFD925F-4E9F-4D8E-8F68-794EBD4A2A3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12190413" cy="757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100011"/>
            <a:ext cx="12190413" cy="757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dpi="0" rotWithShape="1">
          <a:blip r:embed="rId2" cstate="print">
            <a:alphaModFix amt="10000"/>
            <a:lum/>
          </a:blip>
          <a:srcRect/>
          <a:stretch>
            <a:fillRect t="-9000" b="-9000"/>
          </a:stretch>
        </a:blipFill>
        <a:effectLst/>
      </p:bgPr>
    </p:bg>
    <p:spTree>
      <p:nvGrpSpPr>
        <p:cNvPr id="1" name=""/>
        <p:cNvGrpSpPr/>
        <p:nvPr/>
      </p:nvGrpSpPr>
      <p:grpSpPr>
        <a:xfrm>
          <a:off x="0" y="0"/>
          <a:ext cx="0" cy="0"/>
          <a:chOff x="0" y="0"/>
          <a:chExt cx="0" cy="0"/>
        </a:xfrm>
      </p:grpSpPr>
      <p:sp>
        <p:nvSpPr>
          <p:cNvPr id="7" name="矩形 6"/>
          <p:cNvSpPr/>
          <p:nvPr userDrawn="1"/>
        </p:nvSpPr>
        <p:spPr>
          <a:xfrm>
            <a:off x="0" y="0"/>
            <a:ext cx="12190413" cy="757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100011"/>
            <a:ext cx="12190413" cy="757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t="-17000" b="-17000"/>
          </a:stretch>
        </a:blipFill>
        <a:effectLst/>
      </p:bgPr>
    </p:bg>
    <p:spTree>
      <p:nvGrpSpPr>
        <p:cNvPr id="1" name=""/>
        <p:cNvGrpSpPr/>
        <p:nvPr/>
      </p:nvGrpSpPr>
      <p:grpSpPr>
        <a:xfrm>
          <a:off x="0" y="0"/>
          <a:ext cx="0" cy="0"/>
          <a:chOff x="0" y="0"/>
          <a:chExt cx="0" cy="0"/>
        </a:xfrm>
      </p:grpSpPr>
      <p:sp>
        <p:nvSpPr>
          <p:cNvPr id="4" name="矩形 3"/>
          <p:cNvSpPr/>
          <p:nvPr/>
        </p:nvSpPr>
        <p:spPr>
          <a:xfrm>
            <a:off x="0" y="0"/>
            <a:ext cx="12190413" cy="757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6100011"/>
            <a:ext cx="12190413" cy="757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20820" y="1470025"/>
            <a:ext cx="3950970" cy="3916680"/>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863592" y="2447567"/>
            <a:ext cx="4266565" cy="1962785"/>
          </a:xfrm>
          <a:prstGeom prst="rect">
            <a:avLst/>
          </a:prstGeom>
          <a:noFill/>
        </p:spPr>
        <p:txBody>
          <a:bodyPr wrap="none" rtlCol="0">
            <a:spAutoFit/>
          </a:bodyPr>
          <a:lstStyle/>
          <a:p>
            <a:pPr algn="l"/>
            <a:r>
              <a:rPr lang="en-US" altLang="zh-CN" sz="2400" dirty="0">
                <a:sym typeface="+mn-ea"/>
              </a:rPr>
              <a:t>       </a:t>
            </a:r>
            <a:r>
              <a:rPr lang="zh-CN" altLang="en-US" sz="4000" dirty="0">
                <a:sym typeface="+mn-ea"/>
              </a:rPr>
              <a:t>fail2ban防止</a:t>
            </a:r>
            <a:endParaRPr lang="zh-CN" altLang="en-US" sz="4000" dirty="0">
              <a:sym typeface="+mn-ea"/>
            </a:endParaRPr>
          </a:p>
          <a:p>
            <a:pPr algn="l"/>
            <a:r>
              <a:rPr lang="zh-CN" altLang="en-US" sz="4000" dirty="0">
                <a:sym typeface="+mn-ea"/>
              </a:rPr>
              <a:t>Basic认证暴力破解</a:t>
            </a:r>
            <a:endParaRPr lang="zh-CN" altLang="en-US" sz="4000" dirty="0">
              <a:sym typeface="+mn-ea"/>
            </a:endParaRPr>
          </a:p>
          <a:p>
            <a:pPr algn="l"/>
            <a:r>
              <a:rPr lang="zh-CN" altLang="en-US" sz="4000" dirty="0">
                <a:sym typeface="+mn-ea"/>
              </a:rPr>
              <a:t>SSH口令爆破计划</a:t>
            </a:r>
            <a:endParaRPr lang="zh-CN" altLang="en-US" sz="4000" dirty="0">
              <a:sym typeface="+mn-ea"/>
            </a:endParaRPr>
          </a:p>
        </p:txBody>
      </p:sp>
      <p:sp>
        <p:nvSpPr>
          <p:cNvPr id="16" name="椭圆 15"/>
          <p:cNvSpPr/>
          <p:nvPr/>
        </p:nvSpPr>
        <p:spPr>
          <a:xfrm>
            <a:off x="681447" y="1166207"/>
            <a:ext cx="1576426" cy="1576426"/>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700492" y="3906029"/>
            <a:ext cx="986879" cy="98687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9007946" y="1166207"/>
            <a:ext cx="2173771" cy="2173771"/>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700655" y="4166870"/>
            <a:ext cx="1503680" cy="57912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陶泽威</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朱屹萍</a:t>
            </a:r>
            <a:endParaRPr lang="zh-CN" altLang="en-US" sz="16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7114" y="973003"/>
            <a:ext cx="2976880" cy="808990"/>
          </a:xfrm>
          <a:prstGeom prst="rect">
            <a:avLst/>
          </a:prstGeom>
        </p:spPr>
        <p:txBody>
          <a:bodyPr wrap="none">
            <a:spAutoFit/>
          </a:bodyPr>
          <a:lstStyle/>
          <a:p>
            <a:pPr algn="l"/>
            <a:r>
              <a:rPr lang="zh-CN" altLang="en-US" sz="4400" b="1" dirty="0" smtClean="0">
                <a:sym typeface="+mn-ea"/>
              </a:rPr>
              <a:t>（一）实战</a:t>
            </a:r>
            <a:endParaRPr lang="en-US" altLang="zh-CN" sz="4400" b="1" dirty="0" smtClean="0">
              <a:sym typeface="+mn-ea"/>
            </a:endParaRPr>
          </a:p>
        </p:txBody>
      </p:sp>
      <p:sp>
        <p:nvSpPr>
          <p:cNvPr id="3" name="文本框 2"/>
          <p:cNvSpPr txBox="1"/>
          <p:nvPr/>
        </p:nvSpPr>
        <p:spPr>
          <a:xfrm>
            <a:off x="624840" y="2087880"/>
            <a:ext cx="8481060" cy="3535680"/>
          </a:xfrm>
          <a:prstGeom prst="rect">
            <a:avLst/>
          </a:prstGeom>
          <a:noFill/>
        </p:spPr>
        <p:txBody>
          <a:bodyPr wrap="square" rtlCol="0">
            <a:spAutoFit/>
          </a:bodyPr>
          <a:lstStyle/>
          <a:p>
            <a:r>
              <a:rPr lang="zh-CN" altLang="en-US" sz="2800" dirty="0" smtClean="0">
                <a:sym typeface="+mn-ea"/>
              </a:rPr>
              <a:t>原理：fail2ban会自动根据远程ssh连接输入密码错误次数来修改本地iptables的防火墙规则，进而实现防止暴力破解ssh攻击。</a:t>
            </a:r>
            <a:endParaRPr lang="zh-CN" altLang="en-US" sz="2800" dirty="0" smtClean="0">
              <a:sym typeface="+mn-ea"/>
            </a:endParaRPr>
          </a:p>
          <a:p>
            <a:endParaRPr lang="zh-CN" altLang="en-US" sz="2800" dirty="0" smtClean="0">
              <a:sym typeface="+mn-ea"/>
            </a:endParaRPr>
          </a:p>
          <a:p>
            <a:r>
              <a:rPr lang="zh-CN" altLang="en-US" sz="2800" dirty="0" smtClean="0">
                <a:sym typeface="+mn-ea"/>
              </a:rPr>
              <a:t>环境配置：虚拟机：</a:t>
            </a:r>
            <a:endParaRPr lang="zh-CN" altLang="en-US" sz="2800" dirty="0" smtClean="0">
              <a:sym typeface="+mn-ea"/>
            </a:endParaRPr>
          </a:p>
          <a:p>
            <a:r>
              <a:rPr lang="zh-CN" altLang="en-US" sz="2800" dirty="0" smtClean="0">
                <a:sym typeface="+mn-ea"/>
              </a:rPr>
              <a:t>Victim : Ubuntu1</a:t>
            </a:r>
            <a:r>
              <a:rPr lang="en-US" altLang="zh-CN" sz="2800" dirty="0" smtClean="0">
                <a:sym typeface="+mn-ea"/>
              </a:rPr>
              <a:t>6.04</a:t>
            </a:r>
            <a:r>
              <a:rPr lang="zh-CN" altLang="en-US" sz="2800" dirty="0" smtClean="0">
                <a:sym typeface="+mn-ea"/>
              </a:rPr>
              <a:t>  IP:192.168.0.1  </a:t>
            </a:r>
            <a:endParaRPr lang="zh-CN" altLang="en-US" sz="2800" dirty="0" smtClean="0">
              <a:sym typeface="+mn-ea"/>
            </a:endParaRPr>
          </a:p>
          <a:p>
            <a:r>
              <a:rPr lang="zh-CN" altLang="en-US" sz="2800" dirty="0" smtClean="0">
                <a:sym typeface="+mn-ea"/>
              </a:rPr>
              <a:t>Attacker :Kali-rolling   IP:192.168.0.2</a:t>
            </a:r>
            <a:endParaRPr lang="zh-CN" altLang="en-US" sz="2800" dirty="0" smtClean="0">
              <a:sym typeface="+mn-ea"/>
            </a:endParaRPr>
          </a:p>
          <a:p>
            <a:r>
              <a:rPr lang="zh-CN" altLang="en-US" sz="2800" dirty="0" smtClean="0">
                <a:sym typeface="+mn-ea"/>
              </a:rPr>
              <a:t>网络模式：内部网络（intnet）</a:t>
            </a:r>
            <a:endParaRPr lang="zh-CN" altLang="en-US" sz="2800" dirty="0" smtClean="0">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7114" y="973003"/>
            <a:ext cx="2976880" cy="808990"/>
          </a:xfrm>
          <a:prstGeom prst="rect">
            <a:avLst/>
          </a:prstGeom>
        </p:spPr>
        <p:txBody>
          <a:bodyPr wrap="none">
            <a:spAutoFit/>
          </a:bodyPr>
          <a:lstStyle/>
          <a:p>
            <a:pPr algn="l"/>
            <a:r>
              <a:rPr lang="zh-CN" altLang="en-US" sz="4400" b="1" dirty="0" smtClean="0">
                <a:sym typeface="+mn-ea"/>
              </a:rPr>
              <a:t>（二）实战</a:t>
            </a:r>
            <a:endParaRPr lang="en-US" altLang="zh-CN" sz="4400" b="1" dirty="0" smtClean="0">
              <a:sym typeface="+mn-ea"/>
            </a:endParaRPr>
          </a:p>
        </p:txBody>
      </p:sp>
      <p:sp>
        <p:nvSpPr>
          <p:cNvPr id="3" name="文本框 2"/>
          <p:cNvSpPr txBox="1"/>
          <p:nvPr/>
        </p:nvSpPr>
        <p:spPr>
          <a:xfrm>
            <a:off x="625475" y="1781810"/>
            <a:ext cx="10398760" cy="4389120"/>
          </a:xfrm>
          <a:prstGeom prst="rect">
            <a:avLst/>
          </a:prstGeom>
          <a:noFill/>
        </p:spPr>
        <p:txBody>
          <a:bodyPr wrap="square" rtlCol="0">
            <a:spAutoFit/>
          </a:bodyPr>
          <a:lstStyle/>
          <a:p>
            <a:r>
              <a:rPr lang="zh-CN" altLang="en-US" sz="2800" dirty="0" smtClean="0">
                <a:sym typeface="+mn-ea"/>
              </a:rPr>
              <a:t>❤fail2ban的搭建与配置</a:t>
            </a:r>
            <a:endParaRPr lang="zh-CN" altLang="en-US" sz="2800" dirty="0" smtClean="0">
              <a:sym typeface="+mn-ea"/>
            </a:endParaRPr>
          </a:p>
          <a:p>
            <a:r>
              <a:rPr lang="zh-CN" altLang="en-US" sz="2800" dirty="0" smtClean="0">
                <a:sym typeface="+mn-ea"/>
              </a:rPr>
              <a:t>   </a:t>
            </a:r>
            <a:r>
              <a:rPr lang="en-US" altLang="zh-CN" sz="2800" dirty="0" smtClean="0">
                <a:sym typeface="+mn-ea"/>
              </a:rPr>
              <a:t>*Victim上安装fail2ban-&gt;</a:t>
            </a:r>
            <a:r>
              <a:rPr lang="zh-CN" altLang="en-US" sz="2800" dirty="0" smtClean="0">
                <a:sym typeface="+mn-ea"/>
              </a:rPr>
              <a:t>修改操作</a:t>
            </a:r>
            <a:r>
              <a:rPr lang="en-US" altLang="zh-CN" sz="2800" dirty="0" smtClean="0">
                <a:sym typeface="+mn-ea"/>
              </a:rPr>
              <a:t>配置文件</a:t>
            </a:r>
            <a:r>
              <a:rPr lang="zh-CN" altLang="en-US" sz="2800" dirty="0" smtClean="0">
                <a:sym typeface="+mn-ea"/>
              </a:rPr>
              <a:t>做控制</a:t>
            </a:r>
            <a:r>
              <a:rPr lang="en-US" altLang="zh-CN" sz="2800" dirty="0" smtClean="0">
                <a:sym typeface="+mn-ea"/>
              </a:rPr>
              <a:t>-&gt;重新启动fail2ban来更新配置</a:t>
            </a:r>
            <a:endParaRPr lang="en-US" altLang="zh-CN" sz="2800" dirty="0" smtClean="0">
              <a:sym typeface="+mn-ea"/>
            </a:endParaRPr>
          </a:p>
          <a:p>
            <a:r>
              <a:rPr lang="zh-CN" altLang="en-US" sz="2800" dirty="0" smtClean="0">
                <a:sym typeface="+mn-ea"/>
              </a:rPr>
              <a:t>❤</a:t>
            </a:r>
            <a:r>
              <a:rPr lang="zh-CN" altLang="en-US" sz="2800" dirty="0" smtClean="0">
                <a:sym typeface="+mn-ea"/>
              </a:rPr>
              <a:t>ssh配置</a:t>
            </a:r>
            <a:endParaRPr lang="zh-CN" altLang="en-US" sz="2800" dirty="0" smtClean="0">
              <a:sym typeface="+mn-ea"/>
            </a:endParaRPr>
          </a:p>
          <a:p>
            <a:r>
              <a:rPr lang="zh-CN" altLang="en-US" sz="2800" dirty="0" smtClean="0">
                <a:sym typeface="+mn-ea"/>
              </a:rPr>
              <a:t>   </a:t>
            </a:r>
            <a:r>
              <a:rPr lang="en-US" altLang="zh-CN" sz="2800" dirty="0" smtClean="0">
                <a:sym typeface="+mn-ea"/>
              </a:rPr>
              <a:t>*</a:t>
            </a:r>
            <a:r>
              <a:rPr lang="zh-CN" altLang="en-US" sz="2800" dirty="0" smtClean="0">
                <a:sym typeface="+mn-ea"/>
              </a:rPr>
              <a:t>确保两台虚拟机开启了ssh服务</a:t>
            </a:r>
            <a:r>
              <a:rPr lang="en-US" altLang="zh-CN" sz="2800" dirty="0" smtClean="0">
                <a:sym typeface="+mn-ea"/>
              </a:rPr>
              <a:t>-&gt;尝试使用Attacker通过ssh连接到Victim</a:t>
            </a:r>
            <a:endParaRPr lang="en-US" altLang="zh-CN" sz="2800" dirty="0" smtClean="0">
              <a:sym typeface="+mn-ea"/>
            </a:endParaRPr>
          </a:p>
          <a:p>
            <a:r>
              <a:rPr lang="zh-CN" altLang="en-US" sz="2800" dirty="0" smtClean="0">
                <a:sym typeface="+mn-ea"/>
              </a:rPr>
              <a:t>❤</a:t>
            </a:r>
            <a:r>
              <a:rPr lang="zh-CN" altLang="en-US" sz="2800" dirty="0" smtClean="0">
                <a:sym typeface="+mn-ea"/>
              </a:rPr>
              <a:t>iptables配置</a:t>
            </a:r>
            <a:endParaRPr lang="zh-CN" altLang="en-US" sz="2800" dirty="0" smtClean="0">
              <a:sym typeface="+mn-ea"/>
            </a:endParaRPr>
          </a:p>
          <a:p>
            <a:r>
              <a:rPr lang="zh-CN" altLang="en-US" sz="2800" dirty="0" smtClean="0">
                <a:sym typeface="+mn-ea"/>
              </a:rPr>
              <a:t>    </a:t>
            </a:r>
            <a:r>
              <a:rPr lang="en-US" altLang="zh-CN" sz="2800" dirty="0" smtClean="0">
                <a:sym typeface="+mn-ea"/>
              </a:rPr>
              <a:t>*</a:t>
            </a:r>
            <a:r>
              <a:rPr lang="zh-CN" altLang="en-US" sz="2800" dirty="0" smtClean="0">
                <a:sym typeface="+mn-ea"/>
              </a:rPr>
              <a:t>配置之前ubuntu的防火墙默认不做拦截，对于所有的INPUT/FORWARD/OUTPUT全接受，做实验之前做自定义配置</a:t>
            </a:r>
            <a:endParaRPr lang="zh-CN" altLang="en-US" sz="2800" dirty="0" smtClean="0">
              <a:sym typeface="+mn-ea"/>
            </a:endParaRPr>
          </a:p>
          <a:p>
            <a:r>
              <a:rPr lang="zh-CN" altLang="en-US" sz="2800" dirty="0" smtClean="0">
                <a:sym typeface="+mn-ea"/>
              </a:rPr>
              <a:t>❤Attacker :使用kali自带工具hydra进行暴力破解</a:t>
            </a:r>
            <a:endParaRPr lang="zh-CN" altLang="en-US" sz="2800" dirty="0" smtClean="0">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17576" y="2705725"/>
            <a:ext cx="6583624" cy="1446550"/>
            <a:chOff x="3737676" y="2717801"/>
            <a:chExt cx="6583624" cy="1446550"/>
          </a:xfrm>
        </p:grpSpPr>
        <p:sp>
          <p:nvSpPr>
            <p:cNvPr id="3" name="矩形 2"/>
            <p:cNvSpPr/>
            <p:nvPr/>
          </p:nvSpPr>
          <p:spPr>
            <a:xfrm>
              <a:off x="4735481" y="3071744"/>
              <a:ext cx="5585819" cy="743585"/>
            </a:xfrm>
            <a:prstGeom prst="rect">
              <a:avLst/>
            </a:prstGeom>
          </p:spPr>
          <p:txBody>
            <a:bodyPr wrap="square">
              <a:spAutoFit/>
            </a:bodyPr>
            <a:lstStyle/>
            <a:p>
              <a:r>
                <a:rPr lang="zh-CN" sz="4000" b="1" dirty="0">
                  <a:sym typeface="+mn-ea"/>
                </a:rPr>
                <a:t>总结与思考</a:t>
              </a:r>
              <a:endParaRPr lang="zh-CN" altLang="en-US" sz="4000" b="1" dirty="0"/>
            </a:p>
          </p:txBody>
        </p:sp>
        <p:sp>
          <p:nvSpPr>
            <p:cNvPr id="4" name="TextBox 18"/>
            <p:cNvSpPr txBox="1"/>
            <p:nvPr/>
          </p:nvSpPr>
          <p:spPr>
            <a:xfrm>
              <a:off x="3868235" y="2979411"/>
              <a:ext cx="1734494" cy="923330"/>
            </a:xfrm>
            <a:prstGeom prst="rect">
              <a:avLst/>
            </a:prstGeom>
            <a:noFill/>
          </p:spPr>
          <p:txBody>
            <a:bodyPr wrap="square" rtlCol="0">
              <a:spAutoFit/>
            </a:bodyPr>
            <a:lstStyle/>
            <a:p>
              <a:pPr lvl="1"/>
              <a:r>
                <a:rPr lang="en-US" altLang="zh-CN" sz="5400" smtClean="0">
                  <a:solidFill>
                    <a:sysClr val="windowText" lastClr="000000"/>
                  </a:solidFill>
                </a:rPr>
                <a:t>|</a:t>
              </a:r>
              <a:endParaRPr lang="zh-CN" altLang="en-US" sz="5400" dirty="0">
                <a:solidFill>
                  <a:sysClr val="windowText" lastClr="000000"/>
                </a:solidFill>
              </a:endParaRPr>
            </a:p>
          </p:txBody>
        </p:sp>
        <p:sp>
          <p:nvSpPr>
            <p:cNvPr id="5" name="TextBox 18"/>
            <p:cNvSpPr txBox="1"/>
            <p:nvPr/>
          </p:nvSpPr>
          <p:spPr>
            <a:xfrm>
              <a:off x="3737676" y="2717801"/>
              <a:ext cx="1734494" cy="1446550"/>
            </a:xfrm>
            <a:prstGeom prst="rect">
              <a:avLst/>
            </a:prstGeom>
            <a:noFill/>
          </p:spPr>
          <p:txBody>
            <a:bodyPr wrap="square" rtlCol="0">
              <a:spAutoFit/>
            </a:bodyPr>
            <a:lstStyle/>
            <a:p>
              <a:r>
                <a:rPr lang="en-US" altLang="zh-CN" sz="8800" dirty="0" smtClean="0">
                  <a:solidFill>
                    <a:sysClr val="windowText" lastClr="000000"/>
                  </a:solidFill>
                </a:rPr>
                <a:t>4</a:t>
              </a:r>
              <a:endParaRPr lang="zh-CN" altLang="en-US" sz="8800" dirty="0">
                <a:solidFill>
                  <a:sysClr val="windowText" lastClr="000000"/>
                </a:solidFill>
              </a:endParaRPr>
            </a:p>
          </p:txBody>
        </p:sp>
      </p:grpSp>
      <p:sp>
        <p:nvSpPr>
          <p:cNvPr id="6" name="TextBox 18"/>
          <p:cNvSpPr txBox="1"/>
          <p:nvPr/>
        </p:nvSpPr>
        <p:spPr>
          <a:xfrm>
            <a:off x="481115" y="205041"/>
            <a:ext cx="1734494" cy="6447919"/>
          </a:xfrm>
          <a:prstGeom prst="rect">
            <a:avLst/>
          </a:prstGeom>
          <a:noFill/>
        </p:spPr>
        <p:txBody>
          <a:bodyPr wrap="square" rtlCol="0">
            <a:spAutoFit/>
          </a:bodyPr>
          <a:lstStyle/>
          <a:p>
            <a:r>
              <a:rPr lang="en-US" altLang="zh-CN" sz="41300" dirty="0" smtClean="0">
                <a:solidFill>
                  <a:schemeClr val="bg1">
                    <a:lumMod val="75000"/>
                  </a:schemeClr>
                </a:solidFill>
              </a:rPr>
              <a:t>4</a:t>
            </a:r>
            <a:endParaRPr lang="zh-CN" altLang="en-US" sz="8800"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4660" y="2190750"/>
            <a:ext cx="11271885" cy="2677795"/>
          </a:xfrm>
          <a:prstGeom prst="rect">
            <a:avLst/>
          </a:prstGeom>
          <a:noFill/>
        </p:spPr>
        <p:txBody>
          <a:bodyPr wrap="square" rtlCol="0">
            <a:spAutoFit/>
          </a:bodyPr>
          <a:lstStyle/>
          <a:p>
            <a:r>
              <a:rPr lang="zh-CN" sz="2400" dirty="0"/>
              <a:t>Fail2ban不仅可以使用自动识别可能的暴力入侵，而且可按照快速且简易的用户自定义规则去分析，因为fail2ban 的原理是调用iptables 实时阻挡外界的攻击，按照你的要求在一段时间内找出符合条件的日志，然后动作。</a:t>
            </a:r>
            <a:endParaRPr lang="zh-CN" sz="2400" dirty="0"/>
          </a:p>
          <a:p>
            <a:endParaRPr lang="zh-CN" sz="2400" dirty="0"/>
          </a:p>
          <a:p>
            <a:r>
              <a:rPr lang="zh-CN" sz="2400" dirty="0"/>
              <a:t>暴力破解解决思路： </a:t>
            </a:r>
            <a:endParaRPr lang="zh-CN" sz="2400" dirty="0"/>
          </a:p>
          <a:p>
            <a:r>
              <a:rPr lang="zh-CN" sz="2400" dirty="0"/>
              <a:t>设置登录安全策略  </a:t>
            </a:r>
            <a:endParaRPr lang="zh-CN" sz="2400" dirty="0"/>
          </a:p>
          <a:p>
            <a:r>
              <a:rPr lang="zh-CN" sz="2400" dirty="0"/>
              <a:t>关注动态，全程监测</a:t>
            </a:r>
            <a:endParaRPr lang="zh-CN" sz="2400" dirty="0"/>
          </a:p>
        </p:txBody>
      </p:sp>
      <p:sp>
        <p:nvSpPr>
          <p:cNvPr id="5" name="矩形 4"/>
          <p:cNvSpPr/>
          <p:nvPr/>
        </p:nvSpPr>
        <p:spPr>
          <a:xfrm>
            <a:off x="571563" y="1067672"/>
            <a:ext cx="1554480" cy="972820"/>
          </a:xfrm>
          <a:prstGeom prst="rect">
            <a:avLst/>
          </a:prstGeom>
        </p:spPr>
        <p:txBody>
          <a:bodyPr wrap="none">
            <a:spAutoFit/>
          </a:bodyPr>
          <a:lstStyle/>
          <a:p>
            <a:pPr algn="l"/>
            <a:r>
              <a:rPr lang="zh-CN" altLang="en-US" sz="5400" b="1" dirty="0" smtClean="0"/>
              <a:t>总结</a:t>
            </a:r>
            <a:endParaRPr lang="zh-CN" altLang="en-US" sz="5400" b="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t="-17000" b="-17000"/>
          </a:stretch>
        </a:blipFill>
        <a:effectLst/>
      </p:bgPr>
    </p:bg>
    <p:spTree>
      <p:nvGrpSpPr>
        <p:cNvPr id="1" name=""/>
        <p:cNvGrpSpPr/>
        <p:nvPr/>
      </p:nvGrpSpPr>
      <p:grpSpPr>
        <a:xfrm>
          <a:off x="0" y="0"/>
          <a:ext cx="0" cy="0"/>
          <a:chOff x="0" y="0"/>
          <a:chExt cx="0" cy="0"/>
        </a:xfrm>
      </p:grpSpPr>
      <p:sp>
        <p:nvSpPr>
          <p:cNvPr id="4" name="椭圆 3"/>
          <p:cNvSpPr/>
          <p:nvPr/>
        </p:nvSpPr>
        <p:spPr>
          <a:xfrm>
            <a:off x="4096281" y="1470860"/>
            <a:ext cx="3916280" cy="3916280"/>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294356" y="2893774"/>
            <a:ext cx="3520131" cy="1323439"/>
          </a:xfrm>
          <a:prstGeom prst="rect">
            <a:avLst/>
          </a:prstGeom>
          <a:noFill/>
        </p:spPr>
        <p:txBody>
          <a:bodyPr wrap="none">
            <a:spAutoFit/>
          </a:bodyPr>
          <a:lstStyle/>
          <a:p>
            <a:pPr algn="ctr"/>
            <a:r>
              <a:rPr lang="en-US" altLang="zh-CN" sz="8000" dirty="0" smtClean="0">
                <a:latin typeface="+mj-lt"/>
                <a:ea typeface="Segoe UI" panose="020B0502040204020203" pitchFamily="34" charset="0"/>
                <a:cs typeface="Segoe UI" panose="020B0502040204020203" pitchFamily="34" charset="0"/>
              </a:rPr>
              <a:t>THANKS</a:t>
            </a:r>
            <a:endParaRPr lang="zh-CN" altLang="en-US" sz="8000" dirty="0">
              <a:latin typeface="+mj-lt"/>
            </a:endParaRPr>
          </a:p>
        </p:txBody>
      </p:sp>
      <p:sp>
        <p:nvSpPr>
          <p:cNvPr id="3" name="矩形 2"/>
          <p:cNvSpPr/>
          <p:nvPr/>
        </p:nvSpPr>
        <p:spPr>
          <a:xfrm>
            <a:off x="3169109" y="5518030"/>
            <a:ext cx="6092825" cy="430887"/>
          </a:xfrm>
          <a:prstGeom prst="rect">
            <a:avLst/>
          </a:prstGeom>
        </p:spPr>
        <p:txBody>
          <a:bodyPr>
            <a:spAutoFit/>
          </a:bodyPr>
          <a:lstStyle/>
          <a:p>
            <a:pPr algn="ctr"/>
            <a:r>
              <a:rPr lang="en-US" altLang="zh-CN" sz="1100" smtClean="0">
                <a:latin typeface="Segoe UI" panose="020B0502040204020203" pitchFamily="34" charset="0"/>
                <a:ea typeface="Segoe UI" panose="020B0502040204020203" pitchFamily="34" charset="0"/>
                <a:cs typeface="Segoe UI" panose="020B0502040204020203" pitchFamily="34" charset="0"/>
              </a:rPr>
              <a:t>Chancellor George Osborne said on Monday: "I am determined that we go on making the decisions to reform the British economy and tackle our debts. </a:t>
            </a:r>
            <a:endParaRPr lang="en-US" altLang="zh-CN" sz="1100" dirty="0">
              <a:latin typeface="Segoe UI" panose="020B0502040204020203" pitchFamily="34" charset="0"/>
              <a:ea typeface="Segoe UI" panose="020B0502040204020203" pitchFamily="34" charset="0"/>
              <a:cs typeface="Segoe UI" panose="020B0502040204020203" pitchFamily="34" charset="0"/>
            </a:endParaRPr>
          </a:p>
        </p:txBody>
      </p:sp>
      <p:sp>
        <p:nvSpPr>
          <p:cNvPr id="5" name="椭圆 4"/>
          <p:cNvSpPr/>
          <p:nvPr/>
        </p:nvSpPr>
        <p:spPr>
          <a:xfrm>
            <a:off x="9579609" y="3429000"/>
            <a:ext cx="1576426" cy="1576426"/>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59745" y="1405087"/>
            <a:ext cx="986879" cy="98687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78952" y="1668776"/>
            <a:ext cx="1850903" cy="1850903"/>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8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tx1">
                    <a:lumMod val="95000"/>
                    <a:lumOff val="5000"/>
                  </a:schemeClr>
                </a:solidFill>
                <a:effectLst/>
                <a:uLnTx/>
                <a:uFillTx/>
              </a:rPr>
              <a:t>PPT</a:t>
            </a:r>
            <a:r>
              <a:rPr kumimoji="0" lang="zh-CN" altLang="en-US" sz="100" b="0" i="0" u="none" strike="noStrike" kern="0" cap="none" spc="0" normalizeH="0" baseline="0" noProof="0" dirty="0">
                <a:ln>
                  <a:noFill/>
                </a:ln>
                <a:solidFill>
                  <a:schemeClr val="tx1">
                    <a:lumMod val="95000"/>
                    <a:lumOff val="5000"/>
                  </a:schemeClr>
                </a:solidFill>
                <a:effectLst/>
                <a:uLnTx/>
                <a:uFillTx/>
              </a:rPr>
              <a:t>模板下载：</a:t>
            </a:r>
            <a:r>
              <a:rPr kumimoji="0" lang="en-US" altLang="zh-CN" sz="100" b="0" i="0" u="none" strike="noStrike" kern="0" cap="none" spc="0" normalizeH="0" baseline="0" noProof="0" dirty="0">
                <a:ln>
                  <a:noFill/>
                </a:ln>
                <a:solidFill>
                  <a:schemeClr val="tx1">
                    <a:lumMod val="95000"/>
                    <a:lumOff val="5000"/>
                  </a:schemeClr>
                </a:solidFill>
                <a:effectLst/>
                <a:uLnTx/>
                <a:uFillTx/>
              </a:rPr>
              <a:t>www.1ppt.com/moban/     </a:t>
            </a:r>
            <a:r>
              <a:rPr kumimoji="0" lang="zh-CN" altLang="en-US" sz="100" b="0" i="0" u="none" strike="noStrike" kern="0" cap="none" spc="0" normalizeH="0" baseline="0" noProof="0" dirty="0">
                <a:ln>
                  <a:noFill/>
                </a:ln>
                <a:solidFill>
                  <a:schemeClr val="tx1">
                    <a:lumMod val="95000"/>
                    <a:lumOff val="5000"/>
                  </a:schemeClr>
                </a:solidFill>
                <a:effectLst/>
                <a:uLnTx/>
                <a:uFillTx/>
              </a:rPr>
              <a:t>行业</a:t>
            </a:r>
            <a:r>
              <a:rPr kumimoji="0" lang="en-US" altLang="zh-CN" sz="100" b="0" i="0" u="none" strike="noStrike" kern="0" cap="none" spc="0" normalizeH="0" baseline="0" noProof="0" dirty="0">
                <a:ln>
                  <a:noFill/>
                </a:ln>
                <a:solidFill>
                  <a:schemeClr val="tx1">
                    <a:lumMod val="95000"/>
                    <a:lumOff val="5000"/>
                  </a:schemeClr>
                </a:solidFill>
                <a:effectLst/>
                <a:uLnTx/>
                <a:uFillTx/>
              </a:rPr>
              <a:t>PPT</a:t>
            </a:r>
            <a:r>
              <a:rPr kumimoji="0" lang="zh-CN" altLang="en-US" sz="100" b="0" i="0" u="none" strike="noStrike" kern="0" cap="none" spc="0" normalizeH="0" baseline="0" noProof="0" dirty="0">
                <a:ln>
                  <a:noFill/>
                </a:ln>
                <a:solidFill>
                  <a:schemeClr val="tx1">
                    <a:lumMod val="95000"/>
                    <a:lumOff val="5000"/>
                  </a:schemeClr>
                </a:solidFill>
                <a:effectLst/>
                <a:uLnTx/>
                <a:uFillTx/>
              </a:rPr>
              <a:t>模板：</a:t>
            </a:r>
            <a:r>
              <a:rPr kumimoji="0" lang="en-US" altLang="zh-CN" sz="100" b="0" i="0" u="none" strike="noStrike" kern="0" cap="none" spc="0" normalizeH="0" baseline="0" noProof="0" dirty="0">
                <a:ln>
                  <a:noFill/>
                </a:ln>
                <a:solidFill>
                  <a:schemeClr val="tx1">
                    <a:lumMod val="95000"/>
                    <a:lumOff val="5000"/>
                  </a:schemeClr>
                </a:solidFill>
                <a:effectLst/>
                <a:uLnTx/>
                <a:uFillTx/>
              </a:rPr>
              <a:t>www.1ppt.com/hangye/ </a:t>
            </a:r>
            <a:endParaRPr kumimoji="0" lang="en-US" altLang="zh-CN" sz="100" b="0" i="0" u="none" strike="noStrike" kern="0" cap="none" spc="0" normalizeH="0" baseline="0" noProof="0" dirty="0">
              <a:ln>
                <a:noFill/>
              </a:ln>
              <a:solidFill>
                <a:schemeClr val="tx1">
                  <a:lumMod val="95000"/>
                  <a:lumOff val="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tx1">
                    <a:lumMod val="95000"/>
                    <a:lumOff val="5000"/>
                  </a:schemeClr>
                </a:solidFill>
                <a:effectLst/>
                <a:uLnTx/>
                <a:uFillTx/>
              </a:rPr>
              <a:t>节日</a:t>
            </a:r>
            <a:r>
              <a:rPr kumimoji="0" lang="en-US" altLang="zh-CN" sz="100" b="0" i="0" u="none" strike="noStrike" kern="0" cap="none" spc="0" normalizeH="0" baseline="0" noProof="0" dirty="0">
                <a:ln>
                  <a:noFill/>
                </a:ln>
                <a:solidFill>
                  <a:schemeClr val="tx1">
                    <a:lumMod val="95000"/>
                    <a:lumOff val="5000"/>
                  </a:schemeClr>
                </a:solidFill>
                <a:effectLst/>
                <a:uLnTx/>
                <a:uFillTx/>
              </a:rPr>
              <a:t>PPT</a:t>
            </a:r>
            <a:r>
              <a:rPr kumimoji="0" lang="zh-CN" altLang="en-US" sz="100" b="0" i="0" u="none" strike="noStrike" kern="0" cap="none" spc="0" normalizeH="0" baseline="0" noProof="0" dirty="0">
                <a:ln>
                  <a:noFill/>
                </a:ln>
                <a:solidFill>
                  <a:schemeClr val="tx1">
                    <a:lumMod val="95000"/>
                    <a:lumOff val="5000"/>
                  </a:schemeClr>
                </a:solidFill>
                <a:effectLst/>
                <a:uLnTx/>
                <a:uFillTx/>
              </a:rPr>
              <a:t>模板：</a:t>
            </a:r>
            <a:r>
              <a:rPr kumimoji="0" lang="en-US" altLang="zh-CN" sz="100" b="0" i="0" u="none" strike="noStrike" kern="0" cap="none" spc="0" normalizeH="0" baseline="0" noProof="0" dirty="0">
                <a:ln>
                  <a:noFill/>
                </a:ln>
                <a:solidFill>
                  <a:schemeClr val="tx1">
                    <a:lumMod val="95000"/>
                    <a:lumOff val="5000"/>
                  </a:schemeClr>
                </a:solidFill>
                <a:effectLst/>
                <a:uLnTx/>
                <a:uFillTx/>
              </a:rPr>
              <a:t>www.1ppt.com/jieri/           PPT</a:t>
            </a:r>
            <a:r>
              <a:rPr kumimoji="0" lang="zh-CN" altLang="en-US" sz="100" b="0" i="0" u="none" strike="noStrike" kern="0" cap="none" spc="0" normalizeH="0" baseline="0" noProof="0" dirty="0">
                <a:ln>
                  <a:noFill/>
                </a:ln>
                <a:solidFill>
                  <a:schemeClr val="tx1">
                    <a:lumMod val="95000"/>
                    <a:lumOff val="5000"/>
                  </a:schemeClr>
                </a:solidFill>
                <a:effectLst/>
                <a:uLnTx/>
                <a:uFillTx/>
              </a:rPr>
              <a:t>素材下载：</a:t>
            </a:r>
            <a:r>
              <a:rPr kumimoji="0" lang="en-US" altLang="zh-CN" sz="100" b="0" i="0" u="none" strike="noStrike" kern="0" cap="none" spc="0" normalizeH="0" baseline="0" noProof="0" dirty="0">
                <a:ln>
                  <a:noFill/>
                </a:ln>
                <a:solidFill>
                  <a:schemeClr val="tx1">
                    <a:lumMod val="95000"/>
                    <a:lumOff val="5000"/>
                  </a:schemeClr>
                </a:solidFill>
                <a:effectLst/>
                <a:uLnTx/>
                <a:uFillTx/>
              </a:rPr>
              <a:t>www.1ppt.com/sucai/</a:t>
            </a:r>
            <a:endParaRPr kumimoji="0" lang="en-US" altLang="zh-CN" sz="100" b="0" i="0" u="none" strike="noStrike" kern="0" cap="none" spc="0" normalizeH="0" baseline="0" noProof="0" dirty="0">
              <a:ln>
                <a:noFill/>
              </a:ln>
              <a:solidFill>
                <a:schemeClr val="tx1">
                  <a:lumMod val="95000"/>
                  <a:lumOff val="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tx1">
                    <a:lumMod val="95000"/>
                    <a:lumOff val="5000"/>
                  </a:schemeClr>
                </a:solidFill>
                <a:effectLst/>
                <a:uLnTx/>
                <a:uFillTx/>
              </a:rPr>
              <a:t>PPT</a:t>
            </a:r>
            <a:r>
              <a:rPr kumimoji="0" lang="zh-CN" altLang="en-US" sz="100" b="0" i="0" u="none" strike="noStrike" kern="0" cap="none" spc="0" normalizeH="0" baseline="0" noProof="0" dirty="0">
                <a:ln>
                  <a:noFill/>
                </a:ln>
                <a:solidFill>
                  <a:schemeClr val="tx1">
                    <a:lumMod val="95000"/>
                    <a:lumOff val="5000"/>
                  </a:schemeClr>
                </a:solidFill>
                <a:effectLst/>
                <a:uLnTx/>
                <a:uFillTx/>
              </a:rPr>
              <a:t>背景图片：</a:t>
            </a:r>
            <a:r>
              <a:rPr kumimoji="0" lang="en-US" altLang="zh-CN" sz="100" b="0" i="0" u="none" strike="noStrike" kern="0" cap="none" spc="0" normalizeH="0" baseline="0" noProof="0" dirty="0">
                <a:ln>
                  <a:noFill/>
                </a:ln>
                <a:solidFill>
                  <a:schemeClr val="tx1">
                    <a:lumMod val="95000"/>
                    <a:lumOff val="5000"/>
                  </a:schemeClr>
                </a:solidFill>
                <a:effectLst/>
                <a:uLnTx/>
                <a:uFillTx/>
              </a:rPr>
              <a:t>www.1ppt.com/beijing/      PPT</a:t>
            </a:r>
            <a:r>
              <a:rPr kumimoji="0" lang="zh-CN" altLang="en-US" sz="100" b="0" i="0" u="none" strike="noStrike" kern="0" cap="none" spc="0" normalizeH="0" baseline="0" noProof="0" dirty="0">
                <a:ln>
                  <a:noFill/>
                </a:ln>
                <a:solidFill>
                  <a:schemeClr val="tx1">
                    <a:lumMod val="95000"/>
                    <a:lumOff val="5000"/>
                  </a:schemeClr>
                </a:solidFill>
                <a:effectLst/>
                <a:uLnTx/>
                <a:uFillTx/>
              </a:rPr>
              <a:t>图表下载：</a:t>
            </a:r>
            <a:r>
              <a:rPr kumimoji="0" lang="en-US" altLang="zh-CN" sz="100" b="0" i="0" u="none" strike="noStrike" kern="0" cap="none" spc="0" normalizeH="0" baseline="0" noProof="0" dirty="0">
                <a:ln>
                  <a:noFill/>
                </a:ln>
                <a:solidFill>
                  <a:schemeClr val="tx1">
                    <a:lumMod val="95000"/>
                    <a:lumOff val="5000"/>
                  </a:schemeClr>
                </a:solidFill>
                <a:effectLst/>
                <a:uLnTx/>
                <a:uFillTx/>
              </a:rPr>
              <a:t>www.1ppt.com/tubiao/      </a:t>
            </a:r>
            <a:endParaRPr kumimoji="0" lang="en-US" altLang="zh-CN" sz="100" b="0" i="0" u="none" strike="noStrike" kern="0" cap="none" spc="0" normalizeH="0" baseline="0" noProof="0" dirty="0">
              <a:ln>
                <a:noFill/>
              </a:ln>
              <a:solidFill>
                <a:schemeClr val="tx1">
                  <a:lumMod val="95000"/>
                  <a:lumOff val="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tx1">
                    <a:lumMod val="95000"/>
                    <a:lumOff val="5000"/>
                  </a:schemeClr>
                </a:solidFill>
                <a:effectLst/>
                <a:uLnTx/>
                <a:uFillTx/>
              </a:rPr>
              <a:t>优秀</a:t>
            </a:r>
            <a:r>
              <a:rPr kumimoji="0" lang="en-US" altLang="zh-CN" sz="100" b="0" i="0" u="none" strike="noStrike" kern="0" cap="none" spc="0" normalizeH="0" baseline="0" noProof="0" dirty="0">
                <a:ln>
                  <a:noFill/>
                </a:ln>
                <a:solidFill>
                  <a:schemeClr val="tx1">
                    <a:lumMod val="95000"/>
                    <a:lumOff val="5000"/>
                  </a:schemeClr>
                </a:solidFill>
                <a:effectLst/>
                <a:uLnTx/>
                <a:uFillTx/>
              </a:rPr>
              <a:t>PPT</a:t>
            </a:r>
            <a:r>
              <a:rPr kumimoji="0" lang="zh-CN" altLang="en-US" sz="100" b="0" i="0" u="none" strike="noStrike" kern="0" cap="none" spc="0" normalizeH="0" baseline="0" noProof="0" dirty="0">
                <a:ln>
                  <a:noFill/>
                </a:ln>
                <a:solidFill>
                  <a:schemeClr val="tx1">
                    <a:lumMod val="95000"/>
                    <a:lumOff val="5000"/>
                  </a:schemeClr>
                </a:solidFill>
                <a:effectLst/>
                <a:uLnTx/>
                <a:uFillTx/>
              </a:rPr>
              <a:t>下载：</a:t>
            </a:r>
            <a:r>
              <a:rPr kumimoji="0" lang="en-US" altLang="zh-CN" sz="100" b="0" i="0" u="none" strike="noStrike" kern="0" cap="none" spc="0" normalizeH="0" baseline="0" noProof="0" dirty="0">
                <a:ln>
                  <a:noFill/>
                </a:ln>
                <a:solidFill>
                  <a:schemeClr val="tx1">
                    <a:lumMod val="95000"/>
                    <a:lumOff val="5000"/>
                  </a:schemeClr>
                </a:solidFill>
                <a:effectLst/>
                <a:uLnTx/>
                <a:uFillTx/>
              </a:rPr>
              <a:t>www.1ppt.com/xiazai/        PPT</a:t>
            </a:r>
            <a:r>
              <a:rPr kumimoji="0" lang="zh-CN" altLang="en-US" sz="100" b="0" i="0" u="none" strike="noStrike" kern="0" cap="none" spc="0" normalizeH="0" baseline="0" noProof="0" dirty="0">
                <a:ln>
                  <a:noFill/>
                </a:ln>
                <a:solidFill>
                  <a:schemeClr val="tx1">
                    <a:lumMod val="95000"/>
                    <a:lumOff val="5000"/>
                  </a:schemeClr>
                </a:solidFill>
                <a:effectLst/>
                <a:uLnTx/>
                <a:uFillTx/>
              </a:rPr>
              <a:t>教程： </a:t>
            </a:r>
            <a:r>
              <a:rPr kumimoji="0" lang="en-US" altLang="zh-CN" sz="100" b="0" i="0" u="none" strike="noStrike" kern="0" cap="none" spc="0" normalizeH="0" baseline="0" noProof="0" dirty="0">
                <a:ln>
                  <a:noFill/>
                </a:ln>
                <a:solidFill>
                  <a:schemeClr val="tx1">
                    <a:lumMod val="95000"/>
                    <a:lumOff val="5000"/>
                  </a:schemeClr>
                </a:solidFill>
                <a:effectLst/>
                <a:uLnTx/>
                <a:uFillTx/>
              </a:rPr>
              <a:t>www.1ppt.com/powerpoint/      </a:t>
            </a:r>
            <a:endParaRPr kumimoji="0" lang="en-US" altLang="zh-CN" sz="100" b="0" i="0" u="none" strike="noStrike" kern="0" cap="none" spc="0" normalizeH="0" baseline="0" noProof="0" dirty="0">
              <a:ln>
                <a:noFill/>
              </a:ln>
              <a:solidFill>
                <a:schemeClr val="tx1">
                  <a:lumMod val="95000"/>
                  <a:lumOff val="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tx1">
                    <a:lumMod val="95000"/>
                    <a:lumOff val="5000"/>
                  </a:schemeClr>
                </a:solidFill>
                <a:effectLst/>
                <a:uLnTx/>
                <a:uFillTx/>
              </a:rPr>
              <a:t>Word</a:t>
            </a:r>
            <a:r>
              <a:rPr kumimoji="0" lang="zh-CN" altLang="en-US" sz="100" b="0" i="0" u="none" strike="noStrike" kern="0" cap="none" spc="0" normalizeH="0" baseline="0" noProof="0" dirty="0">
                <a:ln>
                  <a:noFill/>
                </a:ln>
                <a:solidFill>
                  <a:schemeClr val="tx1">
                    <a:lumMod val="95000"/>
                    <a:lumOff val="5000"/>
                  </a:schemeClr>
                </a:solidFill>
                <a:effectLst/>
                <a:uLnTx/>
                <a:uFillTx/>
              </a:rPr>
              <a:t>教程： </a:t>
            </a:r>
            <a:r>
              <a:rPr kumimoji="0" lang="en-US" altLang="zh-CN" sz="100" b="0" i="0" u="none" strike="noStrike" kern="0" cap="none" spc="0" normalizeH="0" baseline="0" noProof="0" dirty="0">
                <a:ln>
                  <a:noFill/>
                </a:ln>
                <a:solidFill>
                  <a:schemeClr val="tx1">
                    <a:lumMod val="95000"/>
                    <a:lumOff val="5000"/>
                  </a:schemeClr>
                </a:solidFill>
                <a:effectLst/>
                <a:uLnTx/>
                <a:uFillTx/>
              </a:rPr>
              <a:t>www.1ppt.com/word/              Excel</a:t>
            </a:r>
            <a:r>
              <a:rPr kumimoji="0" lang="zh-CN" altLang="en-US" sz="100" b="0" i="0" u="none" strike="noStrike" kern="0" cap="none" spc="0" normalizeH="0" baseline="0" noProof="0" dirty="0">
                <a:ln>
                  <a:noFill/>
                </a:ln>
                <a:solidFill>
                  <a:schemeClr val="tx1">
                    <a:lumMod val="95000"/>
                    <a:lumOff val="5000"/>
                  </a:schemeClr>
                </a:solidFill>
                <a:effectLst/>
                <a:uLnTx/>
                <a:uFillTx/>
              </a:rPr>
              <a:t>教程：</a:t>
            </a:r>
            <a:r>
              <a:rPr kumimoji="0" lang="en-US" altLang="zh-CN" sz="100" b="0" i="0" u="none" strike="noStrike" kern="0" cap="none" spc="0" normalizeH="0" baseline="0" noProof="0" dirty="0">
                <a:ln>
                  <a:noFill/>
                </a:ln>
                <a:solidFill>
                  <a:schemeClr val="tx1">
                    <a:lumMod val="95000"/>
                    <a:lumOff val="5000"/>
                  </a:schemeClr>
                </a:solidFill>
                <a:effectLst/>
                <a:uLnTx/>
                <a:uFillTx/>
              </a:rPr>
              <a:t>www.1ppt.com/excel/  </a:t>
            </a:r>
            <a:endParaRPr kumimoji="0" lang="en-US" altLang="zh-CN" sz="100" b="0" i="0" u="none" strike="noStrike" kern="0" cap="none" spc="0" normalizeH="0" baseline="0" noProof="0" dirty="0">
              <a:ln>
                <a:noFill/>
              </a:ln>
              <a:solidFill>
                <a:schemeClr val="tx1">
                  <a:lumMod val="95000"/>
                  <a:lumOff val="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tx1">
                    <a:lumMod val="95000"/>
                    <a:lumOff val="5000"/>
                  </a:schemeClr>
                </a:solidFill>
                <a:effectLst/>
                <a:uLnTx/>
                <a:uFillTx/>
              </a:rPr>
              <a:t>资料下载：</a:t>
            </a:r>
            <a:r>
              <a:rPr kumimoji="0" lang="en-US" altLang="zh-CN" sz="100" b="0" i="0" u="none" strike="noStrike" kern="0" cap="none" spc="0" normalizeH="0" baseline="0" noProof="0" dirty="0">
                <a:ln>
                  <a:noFill/>
                </a:ln>
                <a:solidFill>
                  <a:schemeClr val="tx1">
                    <a:lumMod val="95000"/>
                    <a:lumOff val="5000"/>
                  </a:schemeClr>
                </a:solidFill>
                <a:effectLst/>
                <a:uLnTx/>
                <a:uFillTx/>
              </a:rPr>
              <a:t>www.1ppt.com/ziliao/                PPT</a:t>
            </a:r>
            <a:r>
              <a:rPr kumimoji="0" lang="zh-CN" altLang="en-US" sz="100" b="0" i="0" u="none" strike="noStrike" kern="0" cap="none" spc="0" normalizeH="0" baseline="0" noProof="0" dirty="0">
                <a:ln>
                  <a:noFill/>
                </a:ln>
                <a:solidFill>
                  <a:schemeClr val="tx1">
                    <a:lumMod val="95000"/>
                    <a:lumOff val="5000"/>
                  </a:schemeClr>
                </a:solidFill>
                <a:effectLst/>
                <a:uLnTx/>
                <a:uFillTx/>
              </a:rPr>
              <a:t>课件下载：</a:t>
            </a:r>
            <a:r>
              <a:rPr kumimoji="0" lang="en-US" altLang="zh-CN" sz="100" b="0" i="0" u="none" strike="noStrike" kern="0" cap="none" spc="0" normalizeH="0" baseline="0" noProof="0" dirty="0">
                <a:ln>
                  <a:noFill/>
                </a:ln>
                <a:solidFill>
                  <a:schemeClr val="tx1">
                    <a:lumMod val="95000"/>
                    <a:lumOff val="5000"/>
                  </a:schemeClr>
                </a:solidFill>
                <a:effectLst/>
                <a:uLnTx/>
                <a:uFillTx/>
              </a:rPr>
              <a:t>www.1ppt.com/kejian/ </a:t>
            </a:r>
            <a:endParaRPr kumimoji="0" lang="en-US" altLang="zh-CN" sz="100" b="0" i="0" u="none" strike="noStrike" kern="0" cap="none" spc="0" normalizeH="0" baseline="0" noProof="0" dirty="0">
              <a:ln>
                <a:noFill/>
              </a:ln>
              <a:solidFill>
                <a:schemeClr val="tx1">
                  <a:lumMod val="95000"/>
                  <a:lumOff val="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tx1">
                    <a:lumMod val="95000"/>
                    <a:lumOff val="5000"/>
                  </a:schemeClr>
                </a:solidFill>
                <a:effectLst/>
                <a:uLnTx/>
                <a:uFillTx/>
              </a:rPr>
              <a:t>范文下载：</a:t>
            </a:r>
            <a:r>
              <a:rPr kumimoji="0" lang="en-US" altLang="zh-CN" sz="100" b="0" i="0" u="none" strike="noStrike" kern="0" cap="none" spc="0" normalizeH="0" baseline="0" noProof="0" dirty="0">
                <a:ln>
                  <a:noFill/>
                </a:ln>
                <a:solidFill>
                  <a:schemeClr val="tx1">
                    <a:lumMod val="95000"/>
                    <a:lumOff val="5000"/>
                  </a:schemeClr>
                </a:solidFill>
                <a:effectLst/>
                <a:uLnTx/>
                <a:uFillTx/>
              </a:rPr>
              <a:t>www.1ppt.com/fanwen/             </a:t>
            </a:r>
            <a:r>
              <a:rPr kumimoji="0" lang="zh-CN" altLang="en-US" sz="100" b="0" i="0" u="none" strike="noStrike" kern="0" cap="none" spc="0" normalizeH="0" baseline="0" noProof="0" dirty="0">
                <a:ln>
                  <a:noFill/>
                </a:ln>
                <a:solidFill>
                  <a:schemeClr val="tx1">
                    <a:lumMod val="95000"/>
                    <a:lumOff val="5000"/>
                  </a:schemeClr>
                </a:solidFill>
                <a:effectLst/>
                <a:uLnTx/>
                <a:uFillTx/>
              </a:rPr>
              <a:t>试卷下载：</a:t>
            </a:r>
            <a:r>
              <a:rPr kumimoji="0" lang="en-US" altLang="zh-CN" sz="100" b="0" i="0" u="none" strike="noStrike" kern="0" cap="none" spc="0" normalizeH="0" baseline="0" noProof="0" dirty="0">
                <a:ln>
                  <a:noFill/>
                </a:ln>
                <a:solidFill>
                  <a:schemeClr val="tx1">
                    <a:lumMod val="95000"/>
                    <a:lumOff val="5000"/>
                  </a:schemeClr>
                </a:solidFill>
                <a:effectLst/>
                <a:uLnTx/>
                <a:uFillTx/>
              </a:rPr>
              <a:t>www.1ppt.com/shiti/  </a:t>
            </a:r>
            <a:endParaRPr kumimoji="0" lang="en-US" altLang="zh-CN" sz="100" b="0" i="0" u="none" strike="noStrike" kern="0" cap="none" spc="0" normalizeH="0" baseline="0" noProof="0" dirty="0">
              <a:ln>
                <a:noFill/>
              </a:ln>
              <a:solidFill>
                <a:schemeClr val="tx1">
                  <a:lumMod val="95000"/>
                  <a:lumOff val="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tx1">
                    <a:lumMod val="95000"/>
                    <a:lumOff val="5000"/>
                  </a:schemeClr>
                </a:solidFill>
                <a:effectLst/>
                <a:uLnTx/>
                <a:uFillTx/>
              </a:rPr>
              <a:t>教案下载：</a:t>
            </a:r>
            <a:r>
              <a:rPr kumimoji="0" lang="en-US" altLang="zh-CN" sz="100" b="0" i="0" u="none" strike="noStrike" kern="0" cap="none" spc="0" normalizeH="0" baseline="0" noProof="0" dirty="0">
                <a:ln>
                  <a:noFill/>
                </a:ln>
                <a:solidFill>
                  <a:schemeClr val="tx1">
                    <a:lumMod val="95000"/>
                    <a:lumOff val="5000"/>
                  </a:schemeClr>
                </a:solidFill>
                <a:effectLst/>
                <a:uLnTx/>
                <a:uFillTx/>
              </a:rPr>
              <a:t>www.1ppt.com/jiaoan/  </a:t>
            </a:r>
            <a:r>
              <a:rPr kumimoji="0" lang="en-US" altLang="zh-CN" sz="100" b="0" i="0" u="none" strike="noStrike" kern="0" cap="none" spc="0" normalizeH="0" baseline="0" noProof="0" dirty="0" smtClean="0">
                <a:ln>
                  <a:noFill/>
                </a:ln>
                <a:solidFill>
                  <a:schemeClr val="tx1">
                    <a:lumMod val="95000"/>
                    <a:lumOff val="5000"/>
                  </a:schemeClr>
                </a:solidFill>
                <a:effectLst/>
                <a:uLnTx/>
                <a:uFillTx/>
              </a:rPr>
              <a:t>      PPT</a:t>
            </a:r>
            <a:r>
              <a:rPr kumimoji="0" lang="zh-CN" altLang="en-US" sz="100" b="0" i="0" u="none" strike="noStrike" kern="0" cap="none" spc="0" normalizeH="0" baseline="0" noProof="0" dirty="0" smtClean="0">
                <a:ln>
                  <a:noFill/>
                </a:ln>
                <a:solidFill>
                  <a:schemeClr val="tx1">
                    <a:lumMod val="95000"/>
                    <a:lumOff val="5000"/>
                  </a:schemeClr>
                </a:solidFill>
                <a:effectLst/>
                <a:uLnTx/>
                <a:uFillTx/>
              </a:rPr>
              <a:t>论坛：</a:t>
            </a:r>
            <a:r>
              <a:rPr kumimoji="0" lang="en-US" altLang="zh-CN" sz="100" b="0" i="0" u="none" strike="noStrike" kern="0" cap="none" spc="0" normalizeH="0" baseline="0" noProof="0" dirty="0" smtClean="0">
                <a:ln>
                  <a:noFill/>
                </a:ln>
                <a:solidFill>
                  <a:schemeClr val="tx1">
                    <a:lumMod val="95000"/>
                    <a:lumOff val="5000"/>
                  </a:schemeClr>
                </a:solidFill>
                <a:effectLst/>
                <a:uLnTx/>
                <a:uFillTx/>
              </a:rPr>
              <a:t>www.1ppt.cn</a:t>
            </a:r>
            <a:endParaRPr kumimoji="0" lang="en-US" altLang="zh-CN" sz="100" b="0" i="0" u="none" strike="noStrike" kern="0" cap="none" spc="0" normalizeH="0" baseline="0" noProof="0" dirty="0">
              <a:ln>
                <a:noFill/>
              </a:ln>
              <a:solidFill>
                <a:schemeClr val="tx1">
                  <a:lumMod val="95000"/>
                  <a:lumOff val="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tx1">
                    <a:lumMod val="95000"/>
                    <a:lumOff val="5000"/>
                  </a:schemeClr>
                </a:solidFill>
                <a:effectLst/>
                <a:uLnTx/>
                <a:uFillTx/>
              </a:rPr>
              <a:t> </a:t>
            </a:r>
            <a:endParaRPr kumimoji="0" lang="zh-CN" altLang="en-US" sz="100" b="0" i="0" u="none" strike="noStrike" kern="0" cap="none" spc="0" normalizeH="0" baseline="0" noProof="0" dirty="0">
              <a:ln>
                <a:noFill/>
              </a:ln>
              <a:solidFill>
                <a:schemeClr val="tx1">
                  <a:lumMod val="95000"/>
                  <a:lumOff val="5000"/>
                </a:schemeClr>
              </a:solidFill>
              <a:effectLst/>
              <a:uLnTx/>
              <a:uFillTx/>
            </a:endParaRPr>
          </a:p>
        </p:txBody>
      </p:sp>
      <p:sp>
        <p:nvSpPr>
          <p:cNvPr id="8" name="矩形 7"/>
          <p:cNvSpPr/>
          <p:nvPr/>
        </p:nvSpPr>
        <p:spPr>
          <a:xfrm>
            <a:off x="6712327" y="1408258"/>
            <a:ext cx="4176464" cy="417830"/>
          </a:xfrm>
          <a:prstGeom prst="rect">
            <a:avLst/>
          </a:prstGeom>
        </p:spPr>
        <p:txBody>
          <a:bodyPr wrap="square">
            <a:spAutoFit/>
          </a:bodyPr>
          <a:lstStyle/>
          <a:p>
            <a:r>
              <a:rPr lang="en-US" altLang="zh-CN" sz="2000" b="1" dirty="0"/>
              <a:t>Basic</a:t>
            </a:r>
            <a:r>
              <a:rPr lang="zh-CN" altLang="en-US" sz="2000" b="1" dirty="0"/>
              <a:t>认证与</a:t>
            </a:r>
            <a:r>
              <a:rPr lang="en-US" altLang="zh-CN" sz="2000" b="1" dirty="0"/>
              <a:t>SSH</a:t>
            </a:r>
            <a:r>
              <a:rPr lang="zh-CN" altLang="en-US" sz="2000" b="1" dirty="0"/>
              <a:t>服务</a:t>
            </a:r>
            <a:endParaRPr lang="zh-CN" altLang="en-US" sz="2000" b="1" dirty="0"/>
          </a:p>
        </p:txBody>
      </p:sp>
      <p:sp>
        <p:nvSpPr>
          <p:cNvPr id="12" name="TextBox 18"/>
          <p:cNvSpPr txBox="1"/>
          <p:nvPr/>
        </p:nvSpPr>
        <p:spPr>
          <a:xfrm>
            <a:off x="5845080" y="1178765"/>
            <a:ext cx="1734494" cy="830997"/>
          </a:xfrm>
          <a:prstGeom prst="rect">
            <a:avLst/>
          </a:prstGeom>
          <a:noFill/>
        </p:spPr>
        <p:txBody>
          <a:bodyPr wrap="square" rtlCol="0">
            <a:spAutoFit/>
          </a:bodyPr>
          <a:lstStyle/>
          <a:p>
            <a:pPr lvl="1"/>
            <a:r>
              <a:rPr lang="en-US" altLang="zh-CN" sz="4800" smtClean="0">
                <a:solidFill>
                  <a:sysClr val="windowText" lastClr="000000"/>
                </a:solidFill>
              </a:rPr>
              <a:t>|</a:t>
            </a:r>
            <a:endParaRPr lang="zh-CN" altLang="en-US" sz="4800" dirty="0">
              <a:solidFill>
                <a:sysClr val="windowText" lastClr="000000"/>
              </a:solidFill>
            </a:endParaRPr>
          </a:p>
        </p:txBody>
      </p:sp>
      <p:sp>
        <p:nvSpPr>
          <p:cNvPr id="21" name="矩形 20"/>
          <p:cNvSpPr/>
          <p:nvPr/>
        </p:nvSpPr>
        <p:spPr>
          <a:xfrm>
            <a:off x="6681847" y="2570456"/>
            <a:ext cx="4176464" cy="417830"/>
          </a:xfrm>
          <a:prstGeom prst="rect">
            <a:avLst/>
          </a:prstGeom>
        </p:spPr>
        <p:txBody>
          <a:bodyPr wrap="square">
            <a:spAutoFit/>
          </a:bodyPr>
          <a:lstStyle/>
          <a:p>
            <a:r>
              <a:rPr lang="zh-CN" altLang="en-US" sz="2000" b="1" dirty="0"/>
              <a:t>实战</a:t>
            </a:r>
            <a:r>
              <a:rPr lang="en-US" altLang="zh-CN" sz="2000" b="1" dirty="0"/>
              <a:t>fail2ban</a:t>
            </a:r>
            <a:r>
              <a:rPr lang="zh-CN" altLang="en-US" sz="2000" b="1" dirty="0"/>
              <a:t>防止</a:t>
            </a:r>
            <a:r>
              <a:rPr lang="en-US" altLang="zh-CN" sz="2000" b="1" dirty="0"/>
              <a:t>Basic</a:t>
            </a:r>
            <a:r>
              <a:rPr lang="zh-CN" altLang="en-US" sz="2000" b="1" dirty="0"/>
              <a:t>认证暴力破解</a:t>
            </a:r>
            <a:endParaRPr lang="zh-CN" altLang="en-US" sz="2000" b="1" dirty="0"/>
          </a:p>
        </p:txBody>
      </p:sp>
      <p:sp>
        <p:nvSpPr>
          <p:cNvPr id="22" name="TextBox 18"/>
          <p:cNvSpPr txBox="1"/>
          <p:nvPr/>
        </p:nvSpPr>
        <p:spPr>
          <a:xfrm>
            <a:off x="5845080" y="2401923"/>
            <a:ext cx="1734494" cy="830997"/>
          </a:xfrm>
          <a:prstGeom prst="rect">
            <a:avLst/>
          </a:prstGeom>
          <a:noFill/>
        </p:spPr>
        <p:txBody>
          <a:bodyPr wrap="square" rtlCol="0">
            <a:spAutoFit/>
          </a:bodyPr>
          <a:lstStyle/>
          <a:p>
            <a:pPr lvl="1"/>
            <a:r>
              <a:rPr lang="en-US" altLang="zh-CN" sz="4800" smtClean="0">
                <a:solidFill>
                  <a:sysClr val="windowText" lastClr="000000"/>
                </a:solidFill>
              </a:rPr>
              <a:t>|</a:t>
            </a:r>
            <a:endParaRPr lang="zh-CN" altLang="en-US" sz="4800" dirty="0">
              <a:solidFill>
                <a:sysClr val="windowText" lastClr="000000"/>
              </a:solidFill>
            </a:endParaRPr>
          </a:p>
        </p:txBody>
      </p:sp>
      <p:sp>
        <p:nvSpPr>
          <p:cNvPr id="26" name="矩形 25"/>
          <p:cNvSpPr/>
          <p:nvPr/>
        </p:nvSpPr>
        <p:spPr>
          <a:xfrm>
            <a:off x="6712327" y="3839334"/>
            <a:ext cx="4176464" cy="417830"/>
          </a:xfrm>
          <a:prstGeom prst="rect">
            <a:avLst/>
          </a:prstGeom>
        </p:spPr>
        <p:txBody>
          <a:bodyPr wrap="square">
            <a:spAutoFit/>
          </a:bodyPr>
          <a:lstStyle/>
          <a:p>
            <a:r>
              <a:rPr lang="zh-CN" altLang="en-US" sz="2000" b="1" dirty="0"/>
              <a:t>实战</a:t>
            </a:r>
            <a:r>
              <a:rPr lang="en-US" altLang="zh-CN" sz="2000" b="1" dirty="0"/>
              <a:t>fail2ban</a:t>
            </a:r>
            <a:r>
              <a:rPr lang="zh-CN" altLang="en-US" sz="2000" b="1" dirty="0"/>
              <a:t>防止</a:t>
            </a:r>
            <a:r>
              <a:rPr lang="en-US" altLang="zh-CN" sz="2000" b="1" dirty="0"/>
              <a:t>SSH</a:t>
            </a:r>
            <a:r>
              <a:rPr lang="zh-CN" altLang="en-US" sz="2000" b="1" dirty="0"/>
              <a:t>口令爆破计划</a:t>
            </a:r>
            <a:endParaRPr lang="zh-CN" altLang="en-US" sz="2000" b="1" dirty="0"/>
          </a:p>
        </p:txBody>
      </p:sp>
      <p:sp>
        <p:nvSpPr>
          <p:cNvPr id="27" name="TextBox 18"/>
          <p:cNvSpPr txBox="1"/>
          <p:nvPr/>
        </p:nvSpPr>
        <p:spPr>
          <a:xfrm>
            <a:off x="5845080" y="3625081"/>
            <a:ext cx="1734494" cy="830997"/>
          </a:xfrm>
          <a:prstGeom prst="rect">
            <a:avLst/>
          </a:prstGeom>
          <a:noFill/>
        </p:spPr>
        <p:txBody>
          <a:bodyPr wrap="square" rtlCol="0">
            <a:spAutoFit/>
          </a:bodyPr>
          <a:lstStyle/>
          <a:p>
            <a:pPr lvl="1"/>
            <a:r>
              <a:rPr lang="en-US" altLang="zh-CN" sz="4800" smtClean="0">
                <a:solidFill>
                  <a:sysClr val="windowText" lastClr="000000"/>
                </a:solidFill>
              </a:rPr>
              <a:t>|</a:t>
            </a:r>
            <a:endParaRPr lang="zh-CN" altLang="en-US" sz="4800" dirty="0">
              <a:solidFill>
                <a:sysClr val="windowText" lastClr="000000"/>
              </a:solidFill>
            </a:endParaRPr>
          </a:p>
        </p:txBody>
      </p:sp>
      <p:sp>
        <p:nvSpPr>
          <p:cNvPr id="31" name="矩形 30"/>
          <p:cNvSpPr/>
          <p:nvPr/>
        </p:nvSpPr>
        <p:spPr>
          <a:xfrm>
            <a:off x="6712327" y="4940572"/>
            <a:ext cx="4176464" cy="417830"/>
          </a:xfrm>
          <a:prstGeom prst="rect">
            <a:avLst/>
          </a:prstGeom>
        </p:spPr>
        <p:txBody>
          <a:bodyPr wrap="square">
            <a:spAutoFit/>
          </a:bodyPr>
          <a:lstStyle/>
          <a:p>
            <a:r>
              <a:rPr lang="zh-CN" sz="2000" b="1" dirty="0"/>
              <a:t>总结与思考</a:t>
            </a:r>
            <a:endParaRPr lang="zh-CN" sz="2000" b="1" dirty="0"/>
          </a:p>
        </p:txBody>
      </p:sp>
      <p:sp>
        <p:nvSpPr>
          <p:cNvPr id="32" name="TextBox 18"/>
          <p:cNvSpPr txBox="1"/>
          <p:nvPr/>
        </p:nvSpPr>
        <p:spPr>
          <a:xfrm>
            <a:off x="5845080" y="4848239"/>
            <a:ext cx="1734494" cy="830997"/>
          </a:xfrm>
          <a:prstGeom prst="rect">
            <a:avLst/>
          </a:prstGeom>
          <a:noFill/>
        </p:spPr>
        <p:txBody>
          <a:bodyPr wrap="square" rtlCol="0">
            <a:spAutoFit/>
          </a:bodyPr>
          <a:lstStyle/>
          <a:p>
            <a:pPr lvl="1"/>
            <a:r>
              <a:rPr lang="en-US" altLang="zh-CN" sz="4800" smtClean="0">
                <a:solidFill>
                  <a:sysClr val="windowText" lastClr="000000"/>
                </a:solidFill>
              </a:rPr>
              <a:t>|</a:t>
            </a:r>
            <a:endParaRPr lang="zh-CN" altLang="en-US" sz="4800" dirty="0">
              <a:solidFill>
                <a:sysClr val="windowText" lastClr="000000"/>
              </a:solidFill>
            </a:endParaRPr>
          </a:p>
        </p:txBody>
      </p:sp>
      <p:sp>
        <p:nvSpPr>
          <p:cNvPr id="2" name="文本框 3"/>
          <p:cNvSpPr txBox="1"/>
          <p:nvPr/>
        </p:nvSpPr>
        <p:spPr>
          <a:xfrm>
            <a:off x="521100" y="2570439"/>
            <a:ext cx="4721860" cy="1320165"/>
          </a:xfrm>
          <a:prstGeom prst="rect">
            <a:avLst/>
          </a:prstGeom>
          <a:noFill/>
        </p:spPr>
        <p:txBody>
          <a:bodyPr wrap="none" lIns="91426" tIns="45712" rIns="91426" bIns="45712" rtlCol="0">
            <a:spAutoFit/>
          </a:bodyPr>
          <a:lstStyle/>
          <a:p>
            <a:pPr algn="ctr"/>
            <a:r>
              <a:rPr lang="en-US" sz="8000" dirty="0" smtClean="0">
                <a:latin typeface="+mj-lt"/>
                <a:ea typeface="Segoe UI" panose="020B0502040204020203" pitchFamily="34" charset="0"/>
                <a:cs typeface="Segoe UI" panose="020B0502040204020203" pitchFamily="34" charset="0"/>
              </a:rPr>
              <a:t>Concluding</a:t>
            </a:r>
            <a:endParaRPr lang="en-US" sz="8000" dirty="0">
              <a:latin typeface="+mj-lt"/>
              <a:ea typeface="Gungsuh" pitchFamily="18" charset="-127"/>
              <a:cs typeface="Segoe UI" panose="020B0502040204020203" pitchFamily="34" charset="0"/>
            </a:endParaRPr>
          </a:p>
        </p:txBody>
      </p:sp>
      <p:sp>
        <p:nvSpPr>
          <p:cNvPr id="3" name="TextBox 18"/>
          <p:cNvSpPr txBox="1"/>
          <p:nvPr/>
        </p:nvSpPr>
        <p:spPr>
          <a:xfrm>
            <a:off x="5714521" y="932544"/>
            <a:ext cx="1734494" cy="1323439"/>
          </a:xfrm>
          <a:prstGeom prst="rect">
            <a:avLst/>
          </a:prstGeom>
          <a:noFill/>
        </p:spPr>
        <p:txBody>
          <a:bodyPr wrap="square" rtlCol="0">
            <a:spAutoFit/>
          </a:bodyPr>
          <a:lstStyle/>
          <a:p>
            <a:r>
              <a:rPr lang="en-US" altLang="zh-CN" sz="8000" dirty="0" smtClean="0">
                <a:solidFill>
                  <a:sysClr val="windowText" lastClr="000000"/>
                </a:solidFill>
              </a:rPr>
              <a:t>1</a:t>
            </a:r>
            <a:endParaRPr lang="zh-CN" altLang="en-US" sz="8000" dirty="0">
              <a:solidFill>
                <a:sysClr val="windowText" lastClr="000000"/>
              </a:solidFill>
            </a:endParaRPr>
          </a:p>
        </p:txBody>
      </p:sp>
      <p:sp>
        <p:nvSpPr>
          <p:cNvPr id="19" name="TextBox 18"/>
          <p:cNvSpPr txBox="1"/>
          <p:nvPr/>
        </p:nvSpPr>
        <p:spPr>
          <a:xfrm>
            <a:off x="5714521" y="2155702"/>
            <a:ext cx="1734494" cy="1323439"/>
          </a:xfrm>
          <a:prstGeom prst="rect">
            <a:avLst/>
          </a:prstGeom>
          <a:noFill/>
        </p:spPr>
        <p:txBody>
          <a:bodyPr wrap="square" rtlCol="0">
            <a:spAutoFit/>
          </a:bodyPr>
          <a:lstStyle/>
          <a:p>
            <a:r>
              <a:rPr lang="en-US" altLang="zh-CN" sz="8000" smtClean="0">
                <a:solidFill>
                  <a:sysClr val="windowText" lastClr="000000"/>
                </a:solidFill>
              </a:rPr>
              <a:t>2</a:t>
            </a:r>
            <a:endParaRPr lang="zh-CN" altLang="en-US" sz="8000" dirty="0">
              <a:solidFill>
                <a:sysClr val="windowText" lastClr="000000"/>
              </a:solidFill>
            </a:endParaRPr>
          </a:p>
        </p:txBody>
      </p:sp>
      <p:sp>
        <p:nvSpPr>
          <p:cNvPr id="24" name="TextBox 18"/>
          <p:cNvSpPr txBox="1"/>
          <p:nvPr/>
        </p:nvSpPr>
        <p:spPr>
          <a:xfrm>
            <a:off x="5714521" y="3378860"/>
            <a:ext cx="1734494" cy="1323439"/>
          </a:xfrm>
          <a:prstGeom prst="rect">
            <a:avLst/>
          </a:prstGeom>
          <a:noFill/>
        </p:spPr>
        <p:txBody>
          <a:bodyPr wrap="square" rtlCol="0">
            <a:spAutoFit/>
          </a:bodyPr>
          <a:lstStyle/>
          <a:p>
            <a:r>
              <a:rPr lang="en-US" altLang="zh-CN" sz="8000" smtClean="0">
                <a:solidFill>
                  <a:sysClr val="windowText" lastClr="000000"/>
                </a:solidFill>
              </a:rPr>
              <a:t>3</a:t>
            </a:r>
            <a:endParaRPr lang="zh-CN" altLang="en-US" sz="8000" dirty="0">
              <a:solidFill>
                <a:sysClr val="windowText" lastClr="000000"/>
              </a:solidFill>
            </a:endParaRPr>
          </a:p>
        </p:txBody>
      </p:sp>
      <p:sp>
        <p:nvSpPr>
          <p:cNvPr id="29" name="TextBox 18"/>
          <p:cNvSpPr txBox="1"/>
          <p:nvPr/>
        </p:nvSpPr>
        <p:spPr>
          <a:xfrm>
            <a:off x="5714521" y="4602018"/>
            <a:ext cx="1734494" cy="1323439"/>
          </a:xfrm>
          <a:prstGeom prst="rect">
            <a:avLst/>
          </a:prstGeom>
          <a:noFill/>
        </p:spPr>
        <p:txBody>
          <a:bodyPr wrap="square" rtlCol="0">
            <a:spAutoFit/>
          </a:bodyPr>
          <a:lstStyle/>
          <a:p>
            <a:r>
              <a:rPr lang="en-US" altLang="zh-CN" sz="8000" smtClean="0">
                <a:solidFill>
                  <a:sysClr val="windowText" lastClr="000000"/>
                </a:solidFill>
              </a:rPr>
              <a:t>4</a:t>
            </a:r>
            <a:endParaRPr lang="zh-CN" altLang="en-US" sz="8000" dirty="0">
              <a:solidFill>
                <a:sysClr val="windowText" lastClr="0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017576" y="2705725"/>
            <a:ext cx="6155260" cy="1446550"/>
            <a:chOff x="3737676" y="2717801"/>
            <a:chExt cx="6155260" cy="1446550"/>
          </a:xfrm>
        </p:grpSpPr>
        <p:sp>
          <p:nvSpPr>
            <p:cNvPr id="4" name="矩形 3"/>
            <p:cNvSpPr/>
            <p:nvPr/>
          </p:nvSpPr>
          <p:spPr>
            <a:xfrm>
              <a:off x="4735481" y="3071744"/>
              <a:ext cx="5157455" cy="743585"/>
            </a:xfrm>
            <a:prstGeom prst="rect">
              <a:avLst/>
            </a:prstGeom>
          </p:spPr>
          <p:txBody>
            <a:bodyPr wrap="square">
              <a:spAutoFit/>
            </a:bodyPr>
            <a:lstStyle/>
            <a:p>
              <a:r>
                <a:rPr lang="en-US" altLang="zh-CN" sz="4000" b="1" dirty="0">
                  <a:sym typeface="+mn-ea"/>
                </a:rPr>
                <a:t>Basic</a:t>
              </a:r>
              <a:r>
                <a:rPr lang="zh-CN" altLang="en-US" sz="4000" b="1" dirty="0">
                  <a:sym typeface="+mn-ea"/>
                </a:rPr>
                <a:t>认证与</a:t>
              </a:r>
              <a:r>
                <a:rPr lang="en-US" altLang="zh-CN" sz="4000" b="1" dirty="0">
                  <a:sym typeface="+mn-ea"/>
                </a:rPr>
                <a:t>SSH</a:t>
              </a:r>
              <a:r>
                <a:rPr lang="zh-CN" altLang="en-US" sz="4000" b="1" dirty="0">
                  <a:sym typeface="+mn-ea"/>
                </a:rPr>
                <a:t>服务</a:t>
              </a:r>
              <a:endParaRPr lang="zh-CN" altLang="zh-CN" sz="4000" b="1" dirty="0"/>
            </a:p>
          </p:txBody>
        </p:sp>
        <p:sp>
          <p:nvSpPr>
            <p:cNvPr id="5" name="TextBox 18"/>
            <p:cNvSpPr txBox="1"/>
            <p:nvPr/>
          </p:nvSpPr>
          <p:spPr>
            <a:xfrm>
              <a:off x="3868235" y="2979411"/>
              <a:ext cx="1734494" cy="923330"/>
            </a:xfrm>
            <a:prstGeom prst="rect">
              <a:avLst/>
            </a:prstGeom>
            <a:noFill/>
          </p:spPr>
          <p:txBody>
            <a:bodyPr wrap="square" rtlCol="0">
              <a:spAutoFit/>
            </a:bodyPr>
            <a:lstStyle/>
            <a:p>
              <a:pPr lvl="1"/>
              <a:r>
                <a:rPr lang="en-US" altLang="zh-CN" sz="5400" dirty="0" smtClean="0">
                  <a:solidFill>
                    <a:sysClr val="windowText" lastClr="000000"/>
                  </a:solidFill>
                </a:rPr>
                <a:t>|</a:t>
              </a:r>
              <a:endParaRPr lang="zh-CN" altLang="en-US" sz="5400" dirty="0">
                <a:solidFill>
                  <a:sysClr val="windowText" lastClr="000000"/>
                </a:solidFill>
              </a:endParaRPr>
            </a:p>
          </p:txBody>
        </p:sp>
        <p:sp>
          <p:nvSpPr>
            <p:cNvPr id="6" name="TextBox 18"/>
            <p:cNvSpPr txBox="1"/>
            <p:nvPr/>
          </p:nvSpPr>
          <p:spPr>
            <a:xfrm>
              <a:off x="3737676" y="2717801"/>
              <a:ext cx="1734494" cy="1446550"/>
            </a:xfrm>
            <a:prstGeom prst="rect">
              <a:avLst/>
            </a:prstGeom>
            <a:noFill/>
          </p:spPr>
          <p:txBody>
            <a:bodyPr wrap="square" rtlCol="0">
              <a:spAutoFit/>
            </a:bodyPr>
            <a:lstStyle/>
            <a:p>
              <a:r>
                <a:rPr lang="en-US" altLang="zh-CN" sz="8800" dirty="0" smtClean="0">
                  <a:solidFill>
                    <a:sysClr val="windowText" lastClr="000000"/>
                  </a:solidFill>
                </a:rPr>
                <a:t>1</a:t>
              </a:r>
              <a:endParaRPr lang="zh-CN" altLang="en-US" sz="8800" dirty="0">
                <a:solidFill>
                  <a:sysClr val="windowText" lastClr="000000"/>
                </a:solidFill>
              </a:endParaRPr>
            </a:p>
          </p:txBody>
        </p:sp>
      </p:grpSp>
      <p:sp>
        <p:nvSpPr>
          <p:cNvPr id="8" name="TextBox 18"/>
          <p:cNvSpPr txBox="1"/>
          <p:nvPr/>
        </p:nvSpPr>
        <p:spPr>
          <a:xfrm>
            <a:off x="481115" y="205041"/>
            <a:ext cx="1734494" cy="6447919"/>
          </a:xfrm>
          <a:prstGeom prst="rect">
            <a:avLst/>
          </a:prstGeom>
          <a:noFill/>
        </p:spPr>
        <p:txBody>
          <a:bodyPr wrap="square" rtlCol="0">
            <a:spAutoFit/>
          </a:bodyPr>
          <a:lstStyle/>
          <a:p>
            <a:r>
              <a:rPr lang="en-US" altLang="zh-CN" sz="41300" dirty="0" smtClean="0">
                <a:solidFill>
                  <a:schemeClr val="bg1">
                    <a:lumMod val="75000"/>
                  </a:schemeClr>
                </a:solidFill>
              </a:rPr>
              <a:t>1</a:t>
            </a:r>
            <a:endParaRPr lang="zh-CN" altLang="en-US" sz="8800"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7114" y="794098"/>
            <a:ext cx="3110865" cy="972820"/>
          </a:xfrm>
          <a:prstGeom prst="rect">
            <a:avLst/>
          </a:prstGeom>
        </p:spPr>
        <p:txBody>
          <a:bodyPr wrap="none">
            <a:spAutoFit/>
          </a:bodyPr>
          <a:lstStyle/>
          <a:p>
            <a:pPr algn="l"/>
            <a:r>
              <a:rPr lang="en-US" sz="5400" b="1" dirty="0"/>
              <a:t>Basic</a:t>
            </a:r>
            <a:r>
              <a:rPr lang="zh-CN" altLang="en-US" sz="5400" b="1" dirty="0"/>
              <a:t>认证</a:t>
            </a:r>
            <a:r>
              <a:rPr lang="zh-CN" altLang="zh-CN" sz="5400" b="1" dirty="0" smtClean="0"/>
              <a:t> </a:t>
            </a:r>
            <a:endParaRPr lang="zh-CN" altLang="en-US" sz="5400" b="1" dirty="0">
              <a:latin typeface="+mj-lt"/>
              <a:cs typeface="Segoe UI" panose="020B0502040204020203" pitchFamily="34" charset="0"/>
            </a:endParaRPr>
          </a:p>
        </p:txBody>
      </p:sp>
      <p:sp>
        <p:nvSpPr>
          <p:cNvPr id="3" name="文本框 2"/>
          <p:cNvSpPr txBox="1"/>
          <p:nvPr/>
        </p:nvSpPr>
        <p:spPr>
          <a:xfrm>
            <a:off x="624840" y="2087880"/>
            <a:ext cx="8797456" cy="2167890"/>
          </a:xfrm>
          <a:prstGeom prst="rect">
            <a:avLst/>
          </a:prstGeom>
          <a:noFill/>
        </p:spPr>
        <p:txBody>
          <a:bodyPr wrap="square" rtlCol="0">
            <a:spAutoFit/>
          </a:bodyPr>
          <a:lstStyle/>
          <a:p>
            <a:pPr marL="0" indent="0">
              <a:buNone/>
            </a:pPr>
            <a:r>
              <a:rPr lang="zh-CN" altLang="en-US" sz="2800" b="1" dirty="0">
                <a:sym typeface="+mn-ea"/>
              </a:rPr>
              <a:t>HTTP Basic Authentication</a:t>
            </a:r>
            <a:endParaRPr lang="zh-CN" altLang="en-US" sz="2800" b="1" dirty="0">
              <a:sym typeface="+mn-ea"/>
            </a:endParaRPr>
          </a:p>
          <a:p>
            <a:r>
              <a:rPr lang="zh-CN" altLang="en-US" dirty="0"/>
              <a:t> 在HTTP协议进行通信的过程中，HTTP协议定义了基本认证过程以允许HTTP服务器对WEB浏览器进行用户身份证的方法。</a:t>
            </a:r>
            <a:endParaRPr lang="zh-CN" altLang="en-US" dirty="0"/>
          </a:p>
          <a:p>
            <a:r>
              <a:rPr lang="zh-CN" altLang="en-US" dirty="0"/>
              <a:t>当一个客户端向一个需要认证的HTTP服务器进行数据请求时，如果之前没有认证过，HTTP服务器会返回401状态码，要求客户端输入用户名和密码。用户输入用户名和密码后，用户名和密码会经过BASE64加密附加到请求信息中再次请求HTTP服务器，HTTP服务器会根据请求头携带的认证信息，决定是否认证成功及做出相应的响应。</a:t>
            </a:r>
            <a:endParaRPr lang="zh-CN" altLang="en-US" dirty="0"/>
          </a:p>
        </p:txBody>
      </p:sp>
      <p:pic>
        <p:nvPicPr>
          <p:cNvPr id="4" name="图片 3"/>
          <p:cNvPicPr>
            <a:picLocks noChangeAspect="1"/>
          </p:cNvPicPr>
          <p:nvPr/>
        </p:nvPicPr>
        <p:blipFill>
          <a:blip r:embed="rId1"/>
          <a:stretch>
            <a:fillRect/>
          </a:stretch>
        </p:blipFill>
        <p:spPr>
          <a:xfrm>
            <a:off x="476885" y="4255770"/>
            <a:ext cx="3256280" cy="286321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7114" y="794098"/>
            <a:ext cx="2807970" cy="1795780"/>
          </a:xfrm>
          <a:prstGeom prst="rect">
            <a:avLst/>
          </a:prstGeom>
        </p:spPr>
        <p:txBody>
          <a:bodyPr wrap="none">
            <a:spAutoFit/>
          </a:bodyPr>
          <a:lstStyle/>
          <a:p>
            <a:pPr algn="l"/>
            <a:r>
              <a:rPr lang="en-US" sz="5400" b="1" dirty="0">
                <a:sym typeface="+mn-ea"/>
              </a:rPr>
              <a:t>SSHf</a:t>
            </a:r>
            <a:r>
              <a:rPr lang="zh-CN" altLang="en-US" sz="5400" b="1" dirty="0">
                <a:sym typeface="+mn-ea"/>
              </a:rPr>
              <a:t>服务</a:t>
            </a:r>
            <a:endParaRPr lang="zh-CN" altLang="en-US" sz="5400" b="1" dirty="0">
              <a:sym typeface="+mn-ea"/>
            </a:endParaRPr>
          </a:p>
          <a:p>
            <a:pPr algn="l"/>
            <a:r>
              <a:rPr lang="zh-CN" altLang="zh-CN" sz="5400" b="1" dirty="0" smtClean="0">
                <a:sym typeface="+mn-ea"/>
              </a:rPr>
              <a:t> </a:t>
            </a:r>
            <a:endParaRPr lang="zh-CN" sz="5400" b="1" dirty="0">
              <a:latin typeface="+mj-lt"/>
              <a:cs typeface="Segoe UI" panose="020B0502040204020203" pitchFamily="34" charset="0"/>
            </a:endParaRPr>
          </a:p>
        </p:txBody>
      </p:sp>
      <p:sp>
        <p:nvSpPr>
          <p:cNvPr id="3" name="文本框 2"/>
          <p:cNvSpPr txBox="1"/>
          <p:nvPr/>
        </p:nvSpPr>
        <p:spPr>
          <a:xfrm>
            <a:off x="365125" y="1876425"/>
            <a:ext cx="10242550" cy="1828800"/>
          </a:xfrm>
          <a:prstGeom prst="rect">
            <a:avLst/>
          </a:prstGeom>
          <a:noFill/>
        </p:spPr>
        <p:txBody>
          <a:bodyPr wrap="square" rtlCol="0">
            <a:spAutoFit/>
          </a:bodyPr>
          <a:lstStyle/>
          <a:p>
            <a:r>
              <a:rPr lang="zh-CN" altLang="en-US" sz="2800" dirty="0" smtClean="0"/>
              <a:t>SSH的英文全称为Secure Shell，是IETF（Internet Engineering Task Force）的Network Working Group所制定的一族协议，其目的是要在非安全网络上提供安全的远程登录和其他安全网络服务。</a:t>
            </a:r>
            <a:endParaRPr lang="zh-CN" altLang="en-US" sz="2800" dirty="0" smtClean="0"/>
          </a:p>
          <a:p>
            <a:r>
              <a:rPr lang="zh-CN" altLang="en-US" sz="2800" dirty="0" smtClean="0"/>
              <a:t>SSH是通常用于登录到远程机器上执行命令。</a:t>
            </a:r>
            <a:endParaRPr lang="zh-CN" altLang="en-US" sz="2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17576" y="2705725"/>
            <a:ext cx="6285450" cy="1508345"/>
            <a:chOff x="3737676" y="2717801"/>
            <a:chExt cx="6583624" cy="1508345"/>
          </a:xfrm>
        </p:grpSpPr>
        <p:sp>
          <p:nvSpPr>
            <p:cNvPr id="3" name="矩形 2"/>
            <p:cNvSpPr/>
            <p:nvPr/>
          </p:nvSpPr>
          <p:spPr>
            <a:xfrm>
              <a:off x="4735481" y="2872961"/>
              <a:ext cx="5585819" cy="1353185"/>
            </a:xfrm>
            <a:prstGeom prst="rect">
              <a:avLst/>
            </a:prstGeom>
          </p:spPr>
          <p:txBody>
            <a:bodyPr wrap="square">
              <a:spAutoFit/>
            </a:bodyPr>
            <a:lstStyle/>
            <a:p>
              <a:r>
                <a:rPr lang="zh-CN" altLang="en-US" sz="4000" b="1" dirty="0">
                  <a:sym typeface="+mn-ea"/>
                </a:rPr>
                <a:t>实战</a:t>
              </a:r>
              <a:r>
                <a:rPr lang="en-US" altLang="zh-CN" sz="4000" b="1" dirty="0">
                  <a:sym typeface="+mn-ea"/>
                </a:rPr>
                <a:t>fail2ban</a:t>
              </a:r>
              <a:r>
                <a:rPr lang="zh-CN" altLang="en-US" sz="4000" b="1" dirty="0">
                  <a:sym typeface="+mn-ea"/>
                </a:rPr>
                <a:t>防止</a:t>
              </a:r>
              <a:r>
                <a:rPr lang="en-US" altLang="zh-CN" sz="4000" b="1" dirty="0">
                  <a:sym typeface="+mn-ea"/>
                </a:rPr>
                <a:t>Basic</a:t>
              </a:r>
              <a:r>
                <a:rPr lang="zh-CN" altLang="en-US" sz="4000" b="1" dirty="0">
                  <a:sym typeface="+mn-ea"/>
                </a:rPr>
                <a:t>认证暴力破解</a:t>
              </a:r>
              <a:endParaRPr lang="en-US" altLang="zh-CN" sz="4000" b="1" dirty="0"/>
            </a:p>
          </p:txBody>
        </p:sp>
        <p:sp>
          <p:nvSpPr>
            <p:cNvPr id="4" name="TextBox 18"/>
            <p:cNvSpPr txBox="1"/>
            <p:nvPr/>
          </p:nvSpPr>
          <p:spPr>
            <a:xfrm>
              <a:off x="3868235" y="2979411"/>
              <a:ext cx="1734494" cy="923330"/>
            </a:xfrm>
            <a:prstGeom prst="rect">
              <a:avLst/>
            </a:prstGeom>
            <a:noFill/>
          </p:spPr>
          <p:txBody>
            <a:bodyPr wrap="square" rtlCol="0">
              <a:spAutoFit/>
            </a:bodyPr>
            <a:lstStyle/>
            <a:p>
              <a:pPr lvl="1"/>
              <a:r>
                <a:rPr lang="en-US" altLang="zh-CN" sz="5400" smtClean="0">
                  <a:solidFill>
                    <a:sysClr val="windowText" lastClr="000000"/>
                  </a:solidFill>
                </a:rPr>
                <a:t>|</a:t>
              </a:r>
              <a:endParaRPr lang="zh-CN" altLang="en-US" sz="5400" dirty="0">
                <a:solidFill>
                  <a:sysClr val="windowText" lastClr="000000"/>
                </a:solidFill>
              </a:endParaRPr>
            </a:p>
          </p:txBody>
        </p:sp>
        <p:sp>
          <p:nvSpPr>
            <p:cNvPr id="5" name="TextBox 18"/>
            <p:cNvSpPr txBox="1"/>
            <p:nvPr/>
          </p:nvSpPr>
          <p:spPr>
            <a:xfrm>
              <a:off x="3737676" y="2717801"/>
              <a:ext cx="1734494" cy="1446550"/>
            </a:xfrm>
            <a:prstGeom prst="rect">
              <a:avLst/>
            </a:prstGeom>
            <a:noFill/>
          </p:spPr>
          <p:txBody>
            <a:bodyPr wrap="square" rtlCol="0">
              <a:spAutoFit/>
            </a:bodyPr>
            <a:lstStyle/>
            <a:p>
              <a:r>
                <a:rPr lang="en-US" altLang="zh-CN" sz="8800" dirty="0" smtClean="0">
                  <a:solidFill>
                    <a:sysClr val="windowText" lastClr="000000"/>
                  </a:solidFill>
                </a:rPr>
                <a:t>2</a:t>
              </a:r>
              <a:endParaRPr lang="zh-CN" altLang="en-US" sz="8800" dirty="0">
                <a:solidFill>
                  <a:sysClr val="windowText" lastClr="000000"/>
                </a:solidFill>
              </a:endParaRPr>
            </a:p>
          </p:txBody>
        </p:sp>
      </p:grpSp>
      <p:sp>
        <p:nvSpPr>
          <p:cNvPr id="6" name="TextBox 18"/>
          <p:cNvSpPr txBox="1"/>
          <p:nvPr/>
        </p:nvSpPr>
        <p:spPr>
          <a:xfrm>
            <a:off x="481115" y="205041"/>
            <a:ext cx="1734494" cy="6447919"/>
          </a:xfrm>
          <a:prstGeom prst="rect">
            <a:avLst/>
          </a:prstGeom>
          <a:noFill/>
        </p:spPr>
        <p:txBody>
          <a:bodyPr wrap="square" rtlCol="0">
            <a:spAutoFit/>
          </a:bodyPr>
          <a:lstStyle/>
          <a:p>
            <a:r>
              <a:rPr lang="en-US" altLang="zh-CN" sz="41300" dirty="0" smtClean="0">
                <a:solidFill>
                  <a:schemeClr val="bg1">
                    <a:lumMod val="75000"/>
                  </a:schemeClr>
                </a:solidFill>
              </a:rPr>
              <a:t>2</a:t>
            </a:r>
            <a:endParaRPr lang="zh-CN" altLang="en-US" sz="8800"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7114" y="973003"/>
            <a:ext cx="2976880" cy="808990"/>
          </a:xfrm>
          <a:prstGeom prst="rect">
            <a:avLst/>
          </a:prstGeom>
        </p:spPr>
        <p:txBody>
          <a:bodyPr wrap="none">
            <a:spAutoFit/>
          </a:bodyPr>
          <a:lstStyle/>
          <a:p>
            <a:pPr algn="l"/>
            <a:r>
              <a:rPr lang="zh-CN" altLang="en-US" sz="4400" b="1" dirty="0" smtClean="0">
                <a:sym typeface="+mn-ea"/>
              </a:rPr>
              <a:t>（一）实战</a:t>
            </a:r>
            <a:endParaRPr lang="en-US" altLang="zh-CN" sz="4400" b="1" dirty="0" smtClean="0">
              <a:sym typeface="+mn-ea"/>
            </a:endParaRPr>
          </a:p>
        </p:txBody>
      </p:sp>
      <p:sp>
        <p:nvSpPr>
          <p:cNvPr id="3" name="文本框 2"/>
          <p:cNvSpPr txBox="1"/>
          <p:nvPr/>
        </p:nvSpPr>
        <p:spPr>
          <a:xfrm>
            <a:off x="624840" y="2087880"/>
            <a:ext cx="9857105" cy="3962400"/>
          </a:xfrm>
          <a:prstGeom prst="rect">
            <a:avLst/>
          </a:prstGeom>
          <a:noFill/>
        </p:spPr>
        <p:txBody>
          <a:bodyPr wrap="square" rtlCol="0">
            <a:spAutoFit/>
          </a:bodyPr>
          <a:lstStyle/>
          <a:p>
            <a:r>
              <a:rPr lang="zh-CN" altLang="en-US" sz="2800" dirty="0" smtClean="0">
                <a:sym typeface="+mn-ea"/>
              </a:rPr>
              <a:t>原理：fail2ban会自动根据basic认证中密码账号的输入错误次数来修改本地iptables的防火墙规则，进而实现防止basic暴力破解。</a:t>
            </a:r>
            <a:endParaRPr lang="zh-CN" altLang="en-US" sz="2800" dirty="0" smtClean="0">
              <a:sym typeface="+mn-ea"/>
            </a:endParaRPr>
          </a:p>
          <a:p>
            <a:endParaRPr lang="zh-CN" altLang="en-US" sz="2800" dirty="0" smtClean="0">
              <a:sym typeface="+mn-ea"/>
            </a:endParaRPr>
          </a:p>
          <a:p>
            <a:r>
              <a:rPr lang="zh-CN" altLang="en-US" sz="2800" dirty="0" smtClean="0">
                <a:sym typeface="+mn-ea"/>
              </a:rPr>
              <a:t>环境配置：虚拟机：</a:t>
            </a:r>
            <a:endParaRPr lang="zh-CN" altLang="en-US" sz="2800" dirty="0" smtClean="0">
              <a:sym typeface="+mn-ea"/>
            </a:endParaRPr>
          </a:p>
          <a:p>
            <a:r>
              <a:rPr lang="zh-CN" altLang="en-US" sz="2800" dirty="0" smtClean="0">
                <a:sym typeface="+mn-ea"/>
              </a:rPr>
              <a:t>Victim : Ubuntu14.04.3   IP:192.168.0.1  </a:t>
            </a:r>
            <a:endParaRPr lang="zh-CN" altLang="en-US" sz="2800" dirty="0" smtClean="0">
              <a:sym typeface="+mn-ea"/>
            </a:endParaRPr>
          </a:p>
          <a:p>
            <a:r>
              <a:rPr lang="zh-CN" altLang="en-US" sz="2800" dirty="0" smtClean="0">
                <a:sym typeface="+mn-ea"/>
              </a:rPr>
              <a:t>Attacker :Kali-rolling   IP:192.168.0.2</a:t>
            </a:r>
            <a:endParaRPr lang="zh-CN" altLang="en-US" sz="2800" dirty="0" smtClean="0">
              <a:sym typeface="+mn-ea"/>
            </a:endParaRPr>
          </a:p>
          <a:p>
            <a:r>
              <a:rPr lang="zh-CN" altLang="en-US" sz="2800" dirty="0" smtClean="0">
                <a:sym typeface="+mn-ea"/>
              </a:rPr>
              <a:t>网络模式：内部网络（intnet）</a:t>
            </a:r>
            <a:endParaRPr lang="zh-CN" altLang="en-US" sz="2800" dirty="0" smtClean="0">
              <a:sym typeface="+mn-ea"/>
            </a:endParaRPr>
          </a:p>
          <a:p>
            <a:endParaRPr lang="zh-CN" altLang="en-US" sz="2800" dirty="0" smtClean="0">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6799" y="934268"/>
            <a:ext cx="2976880" cy="808990"/>
          </a:xfrm>
          <a:prstGeom prst="rect">
            <a:avLst/>
          </a:prstGeom>
        </p:spPr>
        <p:txBody>
          <a:bodyPr wrap="none">
            <a:spAutoFit/>
          </a:bodyPr>
          <a:lstStyle/>
          <a:p>
            <a:pPr algn="l"/>
            <a:r>
              <a:rPr lang="zh-CN" altLang="en-US" sz="4400" b="1" dirty="0" smtClean="0">
                <a:sym typeface="+mn-ea"/>
              </a:rPr>
              <a:t>（二）实战</a:t>
            </a:r>
            <a:endParaRPr lang="zh-CN" altLang="en-US" sz="4400" b="1" dirty="0" smtClean="0">
              <a:sym typeface="+mn-ea"/>
            </a:endParaRPr>
          </a:p>
        </p:txBody>
      </p:sp>
      <p:sp>
        <p:nvSpPr>
          <p:cNvPr id="3" name="文本框 2"/>
          <p:cNvSpPr txBox="1"/>
          <p:nvPr/>
        </p:nvSpPr>
        <p:spPr>
          <a:xfrm>
            <a:off x="624840" y="1905635"/>
            <a:ext cx="8481060" cy="4506595"/>
          </a:xfrm>
          <a:prstGeom prst="rect">
            <a:avLst/>
          </a:prstGeom>
          <a:noFill/>
        </p:spPr>
        <p:txBody>
          <a:bodyPr wrap="square" rtlCol="0">
            <a:spAutoFit/>
          </a:bodyPr>
          <a:lstStyle/>
          <a:p>
            <a:r>
              <a:rPr lang="zh-CN" altLang="en-US" sz="2400" dirty="0" smtClean="0">
                <a:sym typeface="+mn-ea"/>
              </a:rPr>
              <a:t>❤basic认证的搭建配置</a:t>
            </a:r>
            <a:endParaRPr lang="zh-CN" altLang="en-US" sz="2400" dirty="0" smtClean="0">
              <a:sym typeface="+mn-ea"/>
            </a:endParaRPr>
          </a:p>
          <a:p>
            <a:r>
              <a:rPr lang="zh-CN" altLang="en-US" sz="2400" dirty="0" smtClean="0">
                <a:sym typeface="+mn-ea"/>
              </a:rPr>
              <a:t>在Victim中进行Nginx Web服务器上basic认证的设置</a:t>
            </a:r>
            <a:endParaRPr lang="zh-CN" altLang="en-US" sz="2400" dirty="0" smtClean="0">
              <a:sym typeface="+mn-ea"/>
            </a:endParaRPr>
          </a:p>
          <a:p>
            <a:r>
              <a:rPr lang="zh-CN" altLang="en-US" sz="2400" dirty="0" smtClean="0">
                <a:sym typeface="+mn-ea"/>
              </a:rPr>
              <a:t>     </a:t>
            </a:r>
            <a:r>
              <a:rPr lang="en-US" altLang="zh-CN" sz="2400" dirty="0" smtClean="0">
                <a:sym typeface="+mn-ea"/>
              </a:rPr>
              <a:t>*安装Nginx服务器-&gt;</a:t>
            </a:r>
            <a:r>
              <a:rPr lang="zh-CN" altLang="en-US" sz="2400" dirty="0" smtClean="0">
                <a:sym typeface="+mn-ea"/>
              </a:rPr>
              <a:t>创建一个密码文件，包含着认证所需的用户名和密码组合</a:t>
            </a:r>
            <a:r>
              <a:rPr lang="en-US" altLang="zh-CN" sz="2400" dirty="0" smtClean="0">
                <a:sym typeface="+mn-ea"/>
              </a:rPr>
              <a:t>-&gt;进行Nginx服务器的密码验证配置</a:t>
            </a:r>
            <a:endParaRPr lang="en-US" altLang="zh-CN" sz="2400" dirty="0" smtClean="0">
              <a:sym typeface="+mn-ea"/>
            </a:endParaRPr>
          </a:p>
          <a:p>
            <a:endParaRPr lang="en-US" altLang="zh-CN" sz="2400" dirty="0" smtClean="0">
              <a:sym typeface="+mn-ea"/>
            </a:endParaRPr>
          </a:p>
          <a:p>
            <a:r>
              <a:rPr lang="zh-CN" altLang="en-US" sz="2400" dirty="0" smtClean="0">
                <a:sym typeface="+mn-ea"/>
              </a:rPr>
              <a:t>❤</a:t>
            </a:r>
            <a:r>
              <a:rPr lang="zh-CN" altLang="en-US" sz="2400" dirty="0" smtClean="0">
                <a:sym typeface="+mn-ea"/>
              </a:rPr>
              <a:t>fail2ban的搭建与配置</a:t>
            </a:r>
            <a:endParaRPr lang="zh-CN" altLang="en-US" sz="2400" dirty="0" smtClean="0">
              <a:sym typeface="+mn-ea"/>
            </a:endParaRPr>
          </a:p>
          <a:p>
            <a:r>
              <a:rPr lang="zh-CN" altLang="en-US" sz="2400" dirty="0" smtClean="0">
                <a:sym typeface="+mn-ea"/>
              </a:rPr>
              <a:t>    </a:t>
            </a:r>
            <a:r>
              <a:rPr lang="en-US" altLang="zh-CN" sz="2400" dirty="0" smtClean="0">
                <a:sym typeface="+mn-ea"/>
              </a:rPr>
              <a:t>*安装fail2ban-&gt;</a:t>
            </a:r>
            <a:r>
              <a:rPr lang="zh-CN" altLang="en-US" sz="2400" dirty="0" smtClean="0">
                <a:sym typeface="+mn-ea"/>
              </a:rPr>
              <a:t>在Victim中搭建配置fail2ban</a:t>
            </a:r>
            <a:r>
              <a:rPr lang="en-US" altLang="zh-CN" sz="2400" dirty="0" smtClean="0">
                <a:sym typeface="+mn-ea"/>
              </a:rPr>
              <a:t>-&gt;调整fail2ban使用的配置文件，以确定要监视的应用程序日志以及在发现违规条目时应采取的操作-&gt;重新启动fail2ban来更新配置</a:t>
            </a:r>
            <a:endParaRPr lang="en-US" altLang="zh-CN" sz="2400" dirty="0" smtClean="0">
              <a:sym typeface="+mn-ea"/>
            </a:endParaRPr>
          </a:p>
          <a:p>
            <a:endParaRPr lang="en-US" altLang="zh-CN" sz="2400" dirty="0" smtClean="0">
              <a:sym typeface="+mn-ea"/>
            </a:endParaRPr>
          </a:p>
          <a:p>
            <a:r>
              <a:rPr lang="zh-CN" altLang="en-US" sz="2400" dirty="0" smtClean="0">
                <a:sym typeface="+mn-ea"/>
              </a:rPr>
              <a:t>❤Attacker :使用kali自带工具hydra进行暴力破解</a:t>
            </a:r>
            <a:endParaRPr lang="zh-CN" altLang="en-US" sz="2400" dirty="0" smtClean="0">
              <a:sym typeface="+mn-ea"/>
            </a:endParaRPr>
          </a:p>
          <a:p>
            <a:endParaRPr lang="en-US" altLang="zh-CN" sz="2400" dirty="0" smtClean="0">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17576" y="2705725"/>
            <a:ext cx="6155260" cy="1707128"/>
            <a:chOff x="3737676" y="2717801"/>
            <a:chExt cx="6155260" cy="1707128"/>
          </a:xfrm>
        </p:grpSpPr>
        <p:sp>
          <p:nvSpPr>
            <p:cNvPr id="3" name="矩形 2"/>
            <p:cNvSpPr/>
            <p:nvPr/>
          </p:nvSpPr>
          <p:spPr>
            <a:xfrm>
              <a:off x="4735481" y="3071744"/>
              <a:ext cx="5157455" cy="1353185"/>
            </a:xfrm>
            <a:prstGeom prst="rect">
              <a:avLst/>
            </a:prstGeom>
          </p:spPr>
          <p:txBody>
            <a:bodyPr wrap="square">
              <a:spAutoFit/>
            </a:bodyPr>
            <a:lstStyle/>
            <a:p>
              <a:r>
                <a:rPr lang="zh-CN" altLang="en-US" sz="4000" b="1" dirty="0">
                  <a:sym typeface="+mn-ea"/>
                </a:rPr>
                <a:t>实战</a:t>
              </a:r>
              <a:r>
                <a:rPr lang="en-US" altLang="zh-CN" sz="4000" b="1" dirty="0">
                  <a:sym typeface="+mn-ea"/>
                </a:rPr>
                <a:t>fail2ban</a:t>
              </a:r>
              <a:r>
                <a:rPr lang="zh-CN" altLang="en-US" sz="4000" b="1" dirty="0">
                  <a:sym typeface="+mn-ea"/>
                </a:rPr>
                <a:t>防止</a:t>
              </a:r>
              <a:r>
                <a:rPr lang="en-US" altLang="zh-CN" sz="4000" b="1" dirty="0">
                  <a:sym typeface="+mn-ea"/>
                </a:rPr>
                <a:t>SSH</a:t>
              </a:r>
              <a:r>
                <a:rPr lang="zh-CN" altLang="en-US" sz="4000" b="1" dirty="0">
                  <a:sym typeface="+mn-ea"/>
                </a:rPr>
                <a:t>口令爆破计划</a:t>
              </a:r>
              <a:endParaRPr lang="en-US" altLang="zh-CN" sz="4000" b="1" dirty="0" smtClean="0"/>
            </a:p>
          </p:txBody>
        </p:sp>
        <p:sp>
          <p:nvSpPr>
            <p:cNvPr id="4" name="TextBox 18"/>
            <p:cNvSpPr txBox="1"/>
            <p:nvPr/>
          </p:nvSpPr>
          <p:spPr>
            <a:xfrm>
              <a:off x="3868235" y="2979411"/>
              <a:ext cx="1734494" cy="923330"/>
            </a:xfrm>
            <a:prstGeom prst="rect">
              <a:avLst/>
            </a:prstGeom>
            <a:noFill/>
          </p:spPr>
          <p:txBody>
            <a:bodyPr wrap="square" rtlCol="0">
              <a:spAutoFit/>
            </a:bodyPr>
            <a:lstStyle/>
            <a:p>
              <a:pPr lvl="1"/>
              <a:r>
                <a:rPr lang="en-US" altLang="zh-CN" sz="5400" smtClean="0">
                  <a:solidFill>
                    <a:sysClr val="windowText" lastClr="000000"/>
                  </a:solidFill>
                </a:rPr>
                <a:t>|</a:t>
              </a:r>
              <a:endParaRPr lang="zh-CN" altLang="en-US" sz="5400" dirty="0">
                <a:solidFill>
                  <a:sysClr val="windowText" lastClr="000000"/>
                </a:solidFill>
              </a:endParaRPr>
            </a:p>
          </p:txBody>
        </p:sp>
        <p:sp>
          <p:nvSpPr>
            <p:cNvPr id="5" name="TextBox 18"/>
            <p:cNvSpPr txBox="1"/>
            <p:nvPr/>
          </p:nvSpPr>
          <p:spPr>
            <a:xfrm>
              <a:off x="3737676" y="2717801"/>
              <a:ext cx="1734494" cy="1446550"/>
            </a:xfrm>
            <a:prstGeom prst="rect">
              <a:avLst/>
            </a:prstGeom>
            <a:noFill/>
          </p:spPr>
          <p:txBody>
            <a:bodyPr wrap="square" rtlCol="0">
              <a:spAutoFit/>
            </a:bodyPr>
            <a:lstStyle/>
            <a:p>
              <a:r>
                <a:rPr lang="en-US" altLang="zh-CN" sz="8800" dirty="0" smtClean="0">
                  <a:solidFill>
                    <a:sysClr val="windowText" lastClr="000000"/>
                  </a:solidFill>
                </a:rPr>
                <a:t>3</a:t>
              </a:r>
              <a:endParaRPr lang="zh-CN" altLang="en-US" sz="8800" dirty="0">
                <a:solidFill>
                  <a:sysClr val="windowText" lastClr="000000"/>
                </a:solidFill>
              </a:endParaRPr>
            </a:p>
          </p:txBody>
        </p:sp>
      </p:grpSp>
      <p:sp>
        <p:nvSpPr>
          <p:cNvPr id="6" name="TextBox 18"/>
          <p:cNvSpPr txBox="1"/>
          <p:nvPr/>
        </p:nvSpPr>
        <p:spPr>
          <a:xfrm>
            <a:off x="481115" y="205041"/>
            <a:ext cx="1734494" cy="6447919"/>
          </a:xfrm>
          <a:prstGeom prst="rect">
            <a:avLst/>
          </a:prstGeom>
          <a:noFill/>
        </p:spPr>
        <p:txBody>
          <a:bodyPr wrap="square" rtlCol="0">
            <a:spAutoFit/>
          </a:bodyPr>
          <a:lstStyle/>
          <a:p>
            <a:r>
              <a:rPr lang="en-US" altLang="zh-CN" sz="41300" dirty="0" smtClean="0">
                <a:solidFill>
                  <a:schemeClr val="bg1">
                    <a:lumMod val="75000"/>
                  </a:schemeClr>
                </a:solidFill>
              </a:rPr>
              <a:t>3</a:t>
            </a:r>
            <a:endParaRPr lang="zh-CN" altLang="en-US" sz="8800" dirty="0">
              <a:solidFill>
                <a:schemeClr val="bg1">
                  <a:lumMod val="75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7">
      <a:majorFont>
        <a:latin typeface="Calibri Light"/>
        <a:ea typeface="微软雅黑"/>
        <a:cs typeface=""/>
      </a:majorFont>
      <a:minorFont>
        <a:latin typeface="Calibri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2270</Words>
  <Application>WPS 演示</Application>
  <PresentationFormat>自定义</PresentationFormat>
  <Paragraphs>140</Paragraphs>
  <Slides>14</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宋体</vt:lpstr>
      <vt:lpstr>Wingdings</vt:lpstr>
      <vt:lpstr>Segoe UI</vt:lpstr>
      <vt:lpstr>Gungsuh</vt:lpstr>
      <vt:lpstr>Calibri Light</vt:lpstr>
      <vt:lpstr>微软雅黑</vt:lpstr>
      <vt:lpstr>Calibri</vt:lpstr>
      <vt:lpstr>Adobe Myungjo Std M</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zhchtc</dc:creator>
  <cp:lastModifiedBy>huashou</cp:lastModifiedBy>
  <cp:revision>109</cp:revision>
  <dcterms:created xsi:type="dcterms:W3CDTF">2015-03-24T02:37:00Z</dcterms:created>
  <dcterms:modified xsi:type="dcterms:W3CDTF">2016-12-01T10:20:03Z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ies>
</file>